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7" r:id="rId4"/>
    <p:sldMasterId id="2147483748" r:id="rId5"/>
    <p:sldMasterId id="2147483762" r:id="rId6"/>
    <p:sldMasterId id="2147483776" r:id="rId7"/>
    <p:sldMasterId id="2147483788" r:id="rId8"/>
    <p:sldMasterId id="2147483800" r:id="rId9"/>
    <p:sldMasterId id="2147483826" r:id="rId10"/>
  </p:sldMasterIdLst>
  <p:notesMasterIdLst>
    <p:notesMasterId r:id="rId50"/>
  </p:notesMasterIdLst>
  <p:sldIdLst>
    <p:sldId id="256" r:id="rId11"/>
    <p:sldId id="260" r:id="rId12"/>
    <p:sldId id="257" r:id="rId13"/>
    <p:sldId id="294" r:id="rId14"/>
    <p:sldId id="295" r:id="rId15"/>
    <p:sldId id="297" r:id="rId16"/>
    <p:sldId id="298" r:id="rId17"/>
    <p:sldId id="296" r:id="rId18"/>
    <p:sldId id="299" r:id="rId19"/>
    <p:sldId id="300" r:id="rId20"/>
    <p:sldId id="288" r:id="rId21"/>
    <p:sldId id="289" r:id="rId22"/>
    <p:sldId id="290" r:id="rId23"/>
    <p:sldId id="291" r:id="rId24"/>
    <p:sldId id="292" r:id="rId25"/>
    <p:sldId id="293" r:id="rId26"/>
    <p:sldId id="319" r:id="rId27"/>
    <p:sldId id="301" r:id="rId28"/>
    <p:sldId id="262" r:id="rId29"/>
    <p:sldId id="314" r:id="rId30"/>
    <p:sldId id="305" r:id="rId31"/>
    <p:sldId id="263" r:id="rId32"/>
    <p:sldId id="302" r:id="rId33"/>
    <p:sldId id="306" r:id="rId34"/>
    <p:sldId id="311" r:id="rId35"/>
    <p:sldId id="307" r:id="rId36"/>
    <p:sldId id="309" r:id="rId37"/>
    <p:sldId id="312" r:id="rId38"/>
    <p:sldId id="308" r:id="rId39"/>
    <p:sldId id="304" r:id="rId40"/>
    <p:sldId id="313" r:id="rId41"/>
    <p:sldId id="310" r:id="rId42"/>
    <p:sldId id="316" r:id="rId43"/>
    <p:sldId id="317" r:id="rId44"/>
    <p:sldId id="318" r:id="rId45"/>
    <p:sldId id="324" r:id="rId46"/>
    <p:sldId id="320" r:id="rId47"/>
    <p:sldId id="322" r:id="rId48"/>
    <p:sldId id="323"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47" autoAdjust="0"/>
    <p:restoredTop sz="94660"/>
  </p:normalViewPr>
  <p:slideViewPr>
    <p:cSldViewPr>
      <p:cViewPr varScale="1">
        <p:scale>
          <a:sx n="66" d="100"/>
          <a:sy n="66" d="100"/>
        </p:scale>
        <p:origin x="-1410"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AA2F6E-6978-4897-AB0C-0E99835972CD}" type="datetimeFigureOut">
              <a:rPr lang="fr-FR" smtClean="0"/>
              <a:pPr/>
              <a:t>07/10/2013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87E96-A4C1-4954-932E-F61636AD39F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DCDF5-AFBB-4AAE-ADA9-4697312DE296}" type="slidenum">
              <a:rPr lang="fr-FR">
                <a:solidFill>
                  <a:prstClr val="black"/>
                </a:solidFill>
              </a:rPr>
              <a:pPr/>
              <a:t>2</a:t>
            </a:fld>
            <a:endParaRPr lang="fr-FR">
              <a:solidFill>
                <a:prstClr val="black"/>
              </a:solidFill>
            </a:endParaRPr>
          </a:p>
        </p:txBody>
      </p:sp>
      <p:sp>
        <p:nvSpPr>
          <p:cNvPr id="623618" name="Rectangle 2"/>
          <p:cNvSpPr>
            <a:spLocks noGrp="1" noRot="1" noChangeAspect="1" noChangeArrowheads="1" noTextEdit="1"/>
          </p:cNvSpPr>
          <p:nvPr>
            <p:ph type="sldImg"/>
          </p:nvPr>
        </p:nvSpPr>
        <p:spPr>
          <a:xfrm>
            <a:off x="1143000" y="685800"/>
            <a:ext cx="4573588" cy="3429000"/>
          </a:xfrm>
          <a:ln/>
        </p:spPr>
      </p:sp>
      <p:sp>
        <p:nvSpPr>
          <p:cNvPr id="623619" name="Rectangle 3"/>
          <p:cNvSpPr>
            <a:spLocks noGrp="1" noChangeArrowheads="1"/>
          </p:cNvSpPr>
          <p:nvPr>
            <p:ph type="body" idx="1"/>
          </p:nvPr>
        </p:nvSpPr>
        <p:spPr/>
        <p:txBody>
          <a:bodyPr/>
          <a:lstStyle/>
          <a:p>
            <a:r>
              <a:rPr lang="fr-FR"/>
              <a:t>1’30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4043A-716B-4CD2-A19F-FAE8A4EF26EF}" type="slidenum">
              <a:rPr lang="fr-FR"/>
              <a:pPr/>
              <a:t>19</a:t>
            </a:fld>
            <a:endParaRPr lang="fr-FR"/>
          </a:p>
        </p:txBody>
      </p:sp>
      <p:sp>
        <p:nvSpPr>
          <p:cNvPr id="284674" name="Rectangle 2"/>
          <p:cNvSpPr>
            <a:spLocks noGrp="1" noRot="1" noChangeAspect="1" noChangeArrowheads="1" noTextEdit="1"/>
          </p:cNvSpPr>
          <p:nvPr>
            <p:ph type="sldImg"/>
          </p:nvPr>
        </p:nvSpPr>
        <p:spPr>
          <a:xfrm>
            <a:off x="1143000" y="685800"/>
            <a:ext cx="4572000" cy="3429000"/>
          </a:xfrm>
          <a:ln/>
        </p:spPr>
      </p:sp>
      <p:sp>
        <p:nvSpPr>
          <p:cNvPr id="284675" name="Rectangle 3"/>
          <p:cNvSpPr>
            <a:spLocks noGrp="1" noChangeArrowheads="1"/>
          </p:cNvSpPr>
          <p:nvPr>
            <p:ph type="body" idx="1"/>
          </p:nvPr>
        </p:nvSpPr>
        <p:spPr/>
        <p:txBody>
          <a:bodyPr/>
          <a:lstStyle/>
          <a:p>
            <a:r>
              <a:rPr lang="fr-FR"/>
              <a:t>1’30 tot 2’50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73051-BE69-43EF-9368-A237B12B258A}" type="slidenum">
              <a:rPr lang="fr-FR">
                <a:solidFill>
                  <a:prstClr val="black"/>
                </a:solidFill>
              </a:rPr>
              <a:pPr/>
              <a:t>20</a:t>
            </a:fld>
            <a:endParaRPr lang="fr-FR">
              <a:solidFill>
                <a:prstClr val="black"/>
              </a:solidFill>
            </a:endParaRPr>
          </a:p>
        </p:txBody>
      </p:sp>
      <p:sp>
        <p:nvSpPr>
          <p:cNvPr id="286722" name="Rectangle 2"/>
          <p:cNvSpPr>
            <a:spLocks noGrp="1" noRot="1" noChangeAspect="1" noChangeArrowheads="1" noTextEdit="1"/>
          </p:cNvSpPr>
          <p:nvPr>
            <p:ph type="sldImg"/>
          </p:nvPr>
        </p:nvSpPr>
        <p:spPr>
          <a:xfrm>
            <a:off x="1143000" y="685800"/>
            <a:ext cx="4572000" cy="3429000"/>
          </a:xfrm>
          <a:ln/>
        </p:spPr>
      </p:sp>
      <p:sp>
        <p:nvSpPr>
          <p:cNvPr id="286723" name="Rectangle 3"/>
          <p:cNvSpPr>
            <a:spLocks noGrp="1" noChangeArrowheads="1"/>
          </p:cNvSpPr>
          <p:nvPr>
            <p:ph type="body" idx="1"/>
          </p:nvPr>
        </p:nvSpPr>
        <p:spPr/>
        <p:txBody>
          <a:bodyPr/>
          <a:lstStyle/>
          <a:p>
            <a:r>
              <a:rPr lang="fr-FR"/>
              <a:t>1’ tot 5’35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AD301-4028-481F-84A8-E5B18CC89425}" type="slidenum">
              <a:rPr lang="fr-FR"/>
              <a:pPr/>
              <a:t>22</a:t>
            </a:fld>
            <a:endParaRPr lang="fr-FR"/>
          </a:p>
        </p:txBody>
      </p:sp>
      <p:sp>
        <p:nvSpPr>
          <p:cNvPr id="371714" name="Rectangle 2"/>
          <p:cNvSpPr>
            <a:spLocks noGrp="1" noRot="1" noChangeAspect="1" noChangeArrowheads="1" noTextEdit="1"/>
          </p:cNvSpPr>
          <p:nvPr>
            <p:ph type="sldImg"/>
          </p:nvPr>
        </p:nvSpPr>
        <p:spPr>
          <a:xfrm>
            <a:off x="1143000" y="685800"/>
            <a:ext cx="4572000" cy="3429000"/>
          </a:xfrm>
          <a:ln/>
        </p:spPr>
      </p:sp>
      <p:sp>
        <p:nvSpPr>
          <p:cNvPr id="371715" name="Rectangle 3"/>
          <p:cNvSpPr>
            <a:spLocks noGrp="1" noChangeArrowheads="1"/>
          </p:cNvSpPr>
          <p:nvPr>
            <p:ph type="body" idx="1"/>
          </p:nvPr>
        </p:nvSpPr>
        <p:spPr/>
        <p:txBody>
          <a:bodyPr/>
          <a:lstStyle/>
          <a:p>
            <a:r>
              <a:rPr lang="fr-FR"/>
              <a:t>1 ’  4’35</a:t>
            </a:r>
          </a:p>
          <a:p>
            <a:r>
              <a:rPr lang="fr-FR"/>
              <a:t>1’ 4’35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DD2D6D8-3F1E-4D85-80B2-FEB680327D5C}" type="slidenum">
              <a:rPr lang="fr-FR">
                <a:solidFill>
                  <a:prstClr val="black"/>
                </a:solidFill>
              </a:rPr>
              <a:pPr/>
              <a:t>38</a:t>
            </a:fld>
            <a:endParaRPr lang="fr-FR">
              <a:solidFill>
                <a:prstClr val="black"/>
              </a:solidFill>
            </a:endParaRPr>
          </a:p>
        </p:txBody>
      </p:sp>
      <p:sp>
        <p:nvSpPr>
          <p:cNvPr id="628738" name="Slide Image Placeholder 1"/>
          <p:cNvSpPr>
            <a:spLocks noGrp="1" noRot="1" noChangeAspect="1" noTextEdit="1"/>
          </p:cNvSpPr>
          <p:nvPr>
            <p:ph type="sldImg"/>
          </p:nvPr>
        </p:nvSpPr>
        <p:spPr>
          <a:xfrm>
            <a:off x="1143000" y="685800"/>
            <a:ext cx="4573588" cy="3429000"/>
          </a:xfrm>
          <a:ln/>
        </p:spPr>
      </p:sp>
      <p:sp>
        <p:nvSpPr>
          <p:cNvPr id="628739" name="Notes Placeholder 2"/>
          <p:cNvSpPr>
            <a:spLocks noGrp="1"/>
          </p:cNvSpPr>
          <p:nvPr>
            <p:ph type="body" idx="1"/>
          </p:nvPr>
        </p:nvSpPr>
        <p:spPr/>
        <p:txBody>
          <a:bodyPr/>
          <a:lstStyle/>
          <a:p>
            <a:pPr>
              <a:spcBef>
                <a:spcPct val="0"/>
              </a:spcBef>
            </a:pPr>
            <a:endParaRPr lang="en-US"/>
          </a:p>
        </p:txBody>
      </p:sp>
      <p:sp>
        <p:nvSpPr>
          <p:cNvPr id="628740" name="Slide Number Placeholder 3"/>
          <p:cNvSpPr txBox="1">
            <a:spLocks noGrp="1"/>
          </p:cNvSpPr>
          <p:nvPr/>
        </p:nvSpPr>
        <p:spPr bwMode="auto">
          <a:xfrm>
            <a:off x="3885275" y="8684826"/>
            <a:ext cx="2971092" cy="457711"/>
          </a:xfrm>
          <a:prstGeom prst="rect">
            <a:avLst/>
          </a:prstGeom>
          <a:noFill/>
          <a:ln w="9525">
            <a:noFill/>
            <a:miter lim="800000"/>
            <a:headEnd/>
            <a:tailEnd/>
          </a:ln>
        </p:spPr>
        <p:txBody>
          <a:bodyPr lIns="91430" tIns="45715" rIns="91430" bIns="45715" anchor="b"/>
          <a:lstStyle/>
          <a:p>
            <a:pPr algn="r" fontAlgn="base">
              <a:spcBef>
                <a:spcPct val="0"/>
              </a:spcBef>
              <a:spcAft>
                <a:spcPct val="0"/>
              </a:spcAft>
            </a:pPr>
            <a:fld id="{262478FF-60C9-4E42-94B9-9BCD20D51352}" type="slidenum">
              <a:rPr lang="de-DE" sz="1200" smtClean="0">
                <a:solidFill>
                  <a:prstClr val="black"/>
                </a:solidFill>
                <a:latin typeface="Arial" pitchFamily="34" charset="0"/>
              </a:rPr>
              <a:pPr algn="r" fontAlgn="base">
                <a:spcBef>
                  <a:spcPct val="0"/>
                </a:spcBef>
                <a:spcAft>
                  <a:spcPct val="0"/>
                </a:spcAft>
              </a:pPr>
              <a:t>38</a:t>
            </a:fld>
            <a:endParaRPr lang="de-DE" sz="1200" smtClean="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D3CE0-346B-4FA1-9550-6A7E12944B1B}" type="slidenum">
              <a:rPr lang="fr-FR">
                <a:solidFill>
                  <a:prstClr val="black"/>
                </a:solidFill>
              </a:rPr>
              <a:pPr/>
              <a:t>3</a:t>
            </a:fld>
            <a:endParaRPr lang="fr-FR">
              <a:solidFill>
                <a:prstClr val="black"/>
              </a:solidFill>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fr-FR"/>
              <a:t>1’30  15’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70753BF6-B2B1-4E15-B6C4-449DE97F1AB0}" type="slidenum">
              <a:rPr lang="fr-FR"/>
              <a:pPr/>
              <a:t>6</a:t>
            </a:fld>
            <a:endParaRPr lang="fr-FR"/>
          </a:p>
        </p:txBody>
      </p:sp>
      <p:sp>
        <p:nvSpPr>
          <p:cNvPr id="55299" name="Rectangle 2"/>
          <p:cNvSpPr>
            <a:spLocks noGrp="1" noRot="1" noChangeAspect="1" noChangeArrowheads="1" noTextEdit="1"/>
          </p:cNvSpPr>
          <p:nvPr>
            <p:ph type="sldImg"/>
          </p:nvPr>
        </p:nvSpPr>
        <p:spPr>
          <a:xfrm>
            <a:off x="1143000" y="685800"/>
            <a:ext cx="4573588" cy="3429000"/>
          </a:xfrm>
          <a:ln/>
        </p:spPr>
      </p:sp>
      <p:sp>
        <p:nvSpPr>
          <p:cNvPr id="55300" name="Rectangle 3"/>
          <p:cNvSpPr>
            <a:spLocks noGrp="1" noChangeArrowheads="1"/>
          </p:cNvSpPr>
          <p:nvPr>
            <p:ph type="body" idx="1"/>
          </p:nvPr>
        </p:nvSpPr>
        <p:spPr>
          <a:noFill/>
        </p:spPr>
        <p:txBody>
          <a:bodyPr/>
          <a:lstStyle/>
          <a:p>
            <a:pPr eaLnBrk="1" hangingPunct="1"/>
            <a:r>
              <a:rPr lang="fr-FR" smtClean="0"/>
              <a:t>The form factors are supposed to be analytical functions in the complex plane, and dispersion  relations can be used to connect the values in SL and TL regions as it is shown here for the magnetic form factors. </a:t>
            </a:r>
          </a:p>
          <a:p>
            <a:pPr eaLnBrk="1" hangingPunct="1"/>
            <a:r>
              <a:rPr lang="fr-FR" smtClean="0"/>
              <a:t>Due to the property of analytical functions, it is also expected that the sl and tl form factor have the same values for very large q2. A direct consequence of that is that the phase of the form factors should vanish.</a:t>
            </a:r>
          </a:p>
          <a:p>
            <a:pPr eaLnBrk="1" hangingPunct="1"/>
            <a:r>
              <a:rPr lang="fr-FR" smtClean="0"/>
              <a:t>At high energies, the nucleon can be seen as three quarks exchanging gluons to keep together as a nucleon, </a:t>
            </a:r>
          </a:p>
          <a:p>
            <a:pPr eaLnBrk="1" hangingPunct="1"/>
            <a:r>
              <a:rPr lang="fr-FR" smtClean="0"/>
              <a:t>So here, the behaviour as a function of q2 can be predicted to be in 1/q-4. while at low energies, the virtual photon probes only the meson cloud and a piicture given by VDM models is expected to be more relevant.</a:t>
            </a:r>
          </a:p>
          <a:p>
            <a:pPr eaLnBrk="1" hangingPunct="1"/>
            <a:r>
              <a:rPr lang="fr-FR" smtClean="0"/>
              <a:t>An understanding of the structure of the nucleon therefore  requires the knowledge of the form factors from low to high energies</a:t>
            </a:r>
          </a:p>
          <a:p>
            <a:pPr eaLnBrk="1" hangingPunct="1"/>
            <a:r>
              <a:rPr lang="fr-FR" smtClean="0"/>
              <a:t>1’</a:t>
            </a:r>
          </a:p>
          <a:p>
            <a:pPr eaLnBrk="1" hangingPunct="1"/>
            <a:r>
              <a:rPr lang="fr-FR" smtClean="0"/>
              <a:t>Tot 8’45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a:t>
            </a:r>
            <a:r>
              <a:rPr lang="en-US" baseline="0" dirty="0" smtClean="0"/>
              <a:t> lot of measurements in Space-Like region</a:t>
            </a:r>
            <a:endParaRPr lang="fr-FR" dirty="0" smtClean="0"/>
          </a:p>
        </p:txBody>
      </p:sp>
      <p:sp>
        <p:nvSpPr>
          <p:cNvPr id="368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F04245-EDF4-492B-91CD-20505AA325FA}" type="slidenum">
              <a:rPr lang="fr-FR">
                <a:solidFill>
                  <a:prstClr val="black"/>
                </a:solidFill>
              </a:rPr>
              <a:pPr>
                <a:defRPr/>
              </a:pPr>
              <a:t>7</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DB8066E2-3080-4357-BBE4-50304765F0D1}" type="slidenum">
              <a:rPr lang="fr-FR">
                <a:solidFill>
                  <a:prstClr val="black"/>
                </a:solidFill>
              </a:rPr>
              <a:pPr/>
              <a:t>8</a:t>
            </a:fld>
            <a:endParaRPr lang="fr-FR">
              <a:solidFill>
                <a:prstClr val="black"/>
              </a:solidFill>
            </a:endParaRPr>
          </a:p>
        </p:txBody>
      </p:sp>
      <p:sp>
        <p:nvSpPr>
          <p:cNvPr id="56323" name="Rectangle 2"/>
          <p:cNvSpPr>
            <a:spLocks noGrp="1" noRot="1" noChangeAspect="1" noChangeArrowheads="1" noTextEdit="1"/>
          </p:cNvSpPr>
          <p:nvPr>
            <p:ph type="sldImg"/>
          </p:nvPr>
        </p:nvSpPr>
        <p:spPr>
          <a:xfrm>
            <a:off x="1144588" y="687388"/>
            <a:ext cx="4568825" cy="3427412"/>
          </a:xfrm>
          <a:ln/>
        </p:spPr>
      </p:sp>
      <p:sp>
        <p:nvSpPr>
          <p:cNvPr id="56324" name="Rectangle 3"/>
          <p:cNvSpPr>
            <a:spLocks noGrp="1" noChangeArrowheads="1"/>
          </p:cNvSpPr>
          <p:nvPr>
            <p:ph type="body" idx="1"/>
          </p:nvPr>
        </p:nvSpPr>
        <p:spPr>
          <a:xfrm>
            <a:off x="685637" y="4343144"/>
            <a:ext cx="5486727" cy="4113557"/>
          </a:xfrm>
          <a:noFill/>
        </p:spPr>
        <p:txBody>
          <a:bodyPr/>
          <a:lstStyle/>
          <a:p>
            <a:pPr eaLnBrk="1" hangingPunct="1"/>
            <a:r>
              <a:rPr lang="fr-FR" smtClean="0"/>
              <a:t>Let’s look in more details at the experimental results. In the space-like region, the first results have been obtained using the Rosenbluth method, which is based on differential cross-section measurements at fixed q2 and for different electron angles and energies. In this way, the magnetic form factors could be extracted up to 35 GeV/c2 and the electric form factor up to about 6 GeV/c2. Within 30%, both form factors were   consistent with a dipole form factor, which seemed to indicate that the pQCd regime was already reached. However, the more recent data from polarization transfer measurements, contradicted this picture, since much lower values were found for the electric form factors..   To explain  the discrepancy between both sets of data, the role of 2photon exchange or radiative corrections is studied, but the explanation  is not fully clear. Now recent new data have been measured at larger q2, which still follow this decrease, with a slightly slower slope, however. Ypu can see that these data are described by a lot of models, which  are very different, some of them are based on VDM, like the Iachello model in blue, which we will in fact find again when we will speak about HADES. Also perturbative QCD models are also able to reproduce the dat, once corrections taking into account  quark orbital momentum are included</a:t>
            </a:r>
          </a:p>
          <a:p>
            <a:pPr eaLnBrk="1" hangingPunct="1"/>
            <a:r>
              <a:rPr lang="fr-FR" smtClean="0"/>
              <a:t>1’ 15</a:t>
            </a:r>
          </a:p>
          <a:p>
            <a:pPr eaLnBrk="1" hangingPunct="1"/>
            <a:r>
              <a:rPr lang="fr-FR" smtClean="0"/>
              <a:t>Tot 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AD4A89-881D-41AB-BC8F-E8DB45C73D33}" type="slidenum">
              <a:rPr lang="fr-FR">
                <a:solidFill>
                  <a:prstClr val="black"/>
                </a:solidFill>
              </a:rPr>
              <a:pPr>
                <a:defRPr/>
              </a:pPr>
              <a:t>12</a:t>
            </a:fld>
            <a:endParaRPr lang="fr-FR">
              <a:solidFill>
                <a:prstClr val="black"/>
              </a:solidFill>
            </a:endParaRPr>
          </a:p>
        </p:txBody>
      </p:sp>
      <p:sp>
        <p:nvSpPr>
          <p:cNvPr id="109571" name="Rectangle 2"/>
          <p:cNvSpPr>
            <a:spLocks noGrp="1" noRot="1" noChangeAspect="1" noChangeArrowheads="1" noTextEdit="1"/>
          </p:cNvSpPr>
          <p:nvPr>
            <p:ph type="sldImg"/>
          </p:nvPr>
        </p:nvSpPr>
        <p:spPr bwMode="auto">
          <a:xfrm>
            <a:off x="1144588" y="693738"/>
            <a:ext cx="4567237" cy="3425825"/>
          </a:xfrm>
          <a:noFill/>
          <a:ln>
            <a:solidFill>
              <a:srgbClr val="000000"/>
            </a:solidFill>
            <a:miter lim="800000"/>
            <a:headEnd/>
            <a:tailEnd/>
          </a:ln>
        </p:spPr>
      </p:sp>
      <p:sp>
        <p:nvSpPr>
          <p:cNvPr id="109572" name="Text Box 3"/>
          <p:cNvSpPr>
            <a:spLocks noGrp="1" noChangeArrowheads="1"/>
          </p:cNvSpPr>
          <p:nvPr>
            <p:ph type="body" idx="1"/>
          </p:nvPr>
        </p:nvSpPr>
        <p:spPr bwMode="auto">
          <a:xfrm>
            <a:off x="684869" y="4342464"/>
            <a:ext cx="5485158" cy="4111364"/>
          </a:xfrm>
          <a:noFill/>
        </p:spPr>
        <p:txBody>
          <a:bodyPr wrap="none" numCol="1" anchor="ctr" anchorCtr="0" compatLnSpc="1">
            <a:prstTxWarp prst="textNoShape">
              <a:avLst/>
            </a:prstTxWarp>
          </a:bodyPr>
          <a:lstStyle/>
          <a:p>
            <a:r>
              <a:rPr lang="fr-FR" smtClean="0"/>
              <a:t>In this publication, we also evaluate the precision on the form factor measurement that will be achieved with PANDA and compare it to the existing data. The ratio of electric to magn FF can be measured up to 14 GeV/c2 from an analysis of the angular distributions  with a good precision. This will improve very much the present experimental situation. In addition, it will allow to discriminate among models which are all able to reproduce the Geff and also the space like data, but give different predictions for the ratio GE/GM.  Here we see for example the Iachello model in green, which predicts a very strong electric form factor. </a:t>
            </a:r>
          </a:p>
          <a:p>
            <a:r>
              <a:rPr lang="fr-FR" smtClean="0"/>
              <a:t>Cross-sections and therefore the effective form factor  can be measured with good precision up to 30 GeV/c2, which is the maximum available q2 at PANDA.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AD4A89-881D-41AB-BC8F-E8DB45C73D33}" type="slidenum">
              <a:rPr lang="fr-FR">
                <a:solidFill>
                  <a:prstClr val="black"/>
                </a:solidFill>
              </a:rPr>
              <a:pPr>
                <a:defRPr/>
              </a:pPr>
              <a:t>13</a:t>
            </a:fld>
            <a:endParaRPr lang="fr-FR">
              <a:solidFill>
                <a:prstClr val="black"/>
              </a:solidFill>
            </a:endParaRPr>
          </a:p>
        </p:txBody>
      </p:sp>
      <p:sp>
        <p:nvSpPr>
          <p:cNvPr id="109571" name="Rectangle 2"/>
          <p:cNvSpPr>
            <a:spLocks noGrp="1" noRot="1" noChangeAspect="1" noChangeArrowheads="1" noTextEdit="1"/>
          </p:cNvSpPr>
          <p:nvPr>
            <p:ph type="sldImg"/>
          </p:nvPr>
        </p:nvSpPr>
        <p:spPr bwMode="auto">
          <a:xfrm>
            <a:off x="1144588" y="693738"/>
            <a:ext cx="4567237" cy="3425825"/>
          </a:xfrm>
          <a:noFill/>
          <a:ln>
            <a:solidFill>
              <a:srgbClr val="000000"/>
            </a:solidFill>
            <a:miter lim="800000"/>
            <a:headEnd/>
            <a:tailEnd/>
          </a:ln>
        </p:spPr>
      </p:sp>
      <p:sp>
        <p:nvSpPr>
          <p:cNvPr id="109572" name="Text Box 3"/>
          <p:cNvSpPr>
            <a:spLocks noGrp="1" noChangeArrowheads="1"/>
          </p:cNvSpPr>
          <p:nvPr>
            <p:ph type="body" idx="1"/>
          </p:nvPr>
        </p:nvSpPr>
        <p:spPr bwMode="auto">
          <a:xfrm>
            <a:off x="684869" y="4342464"/>
            <a:ext cx="5485158" cy="4111364"/>
          </a:xfrm>
          <a:noFill/>
        </p:spPr>
        <p:txBody>
          <a:bodyPr wrap="none" numCol="1" anchor="ctr" anchorCtr="0" compatLnSpc="1">
            <a:prstTxWarp prst="textNoShape">
              <a:avLst/>
            </a:prstTxWarp>
          </a:bodyPr>
          <a:lstStyle/>
          <a:p>
            <a:r>
              <a:rPr lang="fr-FR" smtClean="0"/>
              <a:t>In this publication, we also evaluate the precision on the form factor measurement that will be achieved with PANDA and compare it to the existing data. The ratio of electric to magn FF can be measured up to 14 GeV/c2 from an analysis of the angular distributions  with a good precision. This will improve very much the present experimental situation. In addition, it will allow to discriminate among models which are all able to reproduce the Geff and also the space like data, but give different predictions for the ratio GE/GM.  Here we see for example the Iachello model in green, which predicts a very strong electric form factor. </a:t>
            </a:r>
          </a:p>
          <a:p>
            <a:r>
              <a:rPr lang="fr-FR" smtClean="0"/>
              <a:t>Cross-sections and therefore the effective form factor  can be measured with good precision up to 30 GeV/c2, which is the maximum available q2 at PANDA.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A401BD-7B8C-4367-B308-FB4C085459CC}" type="slidenum">
              <a:rPr lang="fr-FR">
                <a:solidFill>
                  <a:prstClr val="black"/>
                </a:solidFill>
              </a:rPr>
              <a:pPr>
                <a:defRPr/>
              </a:pPr>
              <a:t>14</a:t>
            </a:fld>
            <a:endParaRPr lang="fr-FR">
              <a:solidFill>
                <a:prstClr val="black"/>
              </a:solidFill>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Mettre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55B45B-06DB-4432-812D-6135E0F1C3E2}" type="slidenum">
              <a:rPr lang="fr-FR">
                <a:solidFill>
                  <a:prstClr val="black"/>
                </a:solidFill>
              </a:rPr>
              <a:pPr>
                <a:defRPr/>
              </a:pPr>
              <a:t>15</a:t>
            </a:fld>
            <a:endParaRPr lang="fr-FR">
              <a:solidFill>
                <a:prstClr val="black"/>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Clermont-Ferrand</a:t>
            </a:r>
            <a:endParaRPr lang="fr-FR"/>
          </a:p>
        </p:txBody>
      </p:sp>
      <p:sp>
        <p:nvSpPr>
          <p:cNvPr id="5" name="Espace réservé du pied de page 4"/>
          <p:cNvSpPr>
            <a:spLocks noGrp="1"/>
          </p:cNvSpPr>
          <p:nvPr>
            <p:ph type="ftr" sz="quarter" idx="11"/>
          </p:nvPr>
        </p:nvSpPr>
        <p:spPr/>
        <p:txBody>
          <a:bodyPr/>
          <a:lstStyle/>
          <a:p>
            <a:r>
              <a:rPr lang="fr-FR"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Clermont-Ferrand</a:t>
            </a:r>
            <a:endParaRPr lang="fr-FR"/>
          </a:p>
        </p:txBody>
      </p:sp>
      <p:sp>
        <p:nvSpPr>
          <p:cNvPr id="5" name="Espace réservé du pied de page 4"/>
          <p:cNvSpPr>
            <a:spLocks noGrp="1"/>
          </p:cNvSpPr>
          <p:nvPr>
            <p:ph type="ftr" sz="quarter" idx="11"/>
          </p:nvPr>
        </p:nvSpPr>
        <p:spPr/>
        <p:txBody>
          <a:bodyPr/>
          <a:lstStyle/>
          <a:p>
            <a:r>
              <a:rPr lang="fr-FR"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5" name="Espace réservé du pied de page 4"/>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6" name="Espace réservé du numéro de diapositive 5"/>
          <p:cNvSpPr>
            <a:spLocks noGrp="1"/>
          </p:cNvSpPr>
          <p:nvPr>
            <p:ph type="sldNum" sz="quarter" idx="12"/>
          </p:nvPr>
        </p:nvSpPr>
        <p:spPr/>
        <p:txBody>
          <a:bodyPr/>
          <a:lstStyle/>
          <a:p>
            <a:fld id="{E43FCDA7-91C5-4A89-872F-33E1678228BB}" type="slidenum">
              <a:rPr lang="fr-FR" smtClean="0"/>
              <a:pPr/>
              <a:t>‹N°›</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grpSp>
      <p:sp>
        <p:nvSpPr>
          <p:cNvPr id="25642" name="Rectangle 42"/>
          <p:cNvSpPr>
            <a:spLocks noGrp="1" noChangeArrowheads="1"/>
          </p:cNvSpPr>
          <p:nvPr>
            <p:ph type="ctrTitle" sz="quarter"/>
          </p:nvPr>
        </p:nvSpPr>
        <p:spPr>
          <a:xfrm>
            <a:off x="457200" y="1600200"/>
            <a:ext cx="8229600" cy="1828800"/>
          </a:xfrm>
        </p:spPr>
        <p:txBody>
          <a:bodyPr/>
          <a:lstStyle>
            <a:lvl1pPr>
              <a:defRPr sz="4800"/>
            </a:lvl1pPr>
          </a:lstStyle>
          <a:p>
            <a:r>
              <a:rPr lang="fr-FR"/>
              <a:t>Cliquez pour modifier le style du titre</a:t>
            </a:r>
          </a:p>
        </p:txBody>
      </p:sp>
      <p:sp>
        <p:nvSpPr>
          <p:cNvPr id="256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fr-FR"/>
              <a:t>Cliquez pour modifier le style des sous-titres du masque</a:t>
            </a:r>
          </a:p>
        </p:txBody>
      </p:sp>
      <p:sp>
        <p:nvSpPr>
          <p:cNvPr id="44" name="Rectangle 44"/>
          <p:cNvSpPr>
            <a:spLocks noGrp="1" noChangeArrowheads="1"/>
          </p:cNvSpPr>
          <p:nvPr>
            <p:ph type="dt" sz="quarter" idx="10"/>
          </p:nvPr>
        </p:nvSpPr>
        <p:spPr/>
        <p:txBody>
          <a:bodyPr/>
          <a:lstStyle>
            <a:lvl1pPr>
              <a:defRPr/>
            </a:lvl1pPr>
          </a:lstStyle>
          <a:p>
            <a:pPr>
              <a:defRPr/>
            </a:pPr>
            <a:r>
              <a:rPr lang="fr-FR">
                <a:solidFill>
                  <a:srgbClr val="FFFFFF"/>
                </a:solidFill>
              </a:rPr>
              <a:t>IPN Orsay, 17/10/2011</a:t>
            </a:r>
          </a:p>
        </p:txBody>
      </p:sp>
      <p:sp>
        <p:nvSpPr>
          <p:cNvPr id="45" name="Rectangle 45"/>
          <p:cNvSpPr>
            <a:spLocks noGrp="1" noChangeArrowheads="1"/>
          </p:cNvSpPr>
          <p:nvPr>
            <p:ph type="ftr" sz="quarter" idx="11"/>
          </p:nvPr>
        </p:nvSpPr>
        <p:spPr/>
        <p:txBody>
          <a:bodyPr/>
          <a:lstStyle>
            <a:lvl1pPr>
              <a:defRPr/>
            </a:lvl1pPr>
          </a:lstStyle>
          <a:p>
            <a:pPr>
              <a:defRPr/>
            </a:pPr>
            <a:r>
              <a:rPr lang="fr-FR">
                <a:solidFill>
                  <a:srgbClr val="FFFFFF"/>
                </a:solidFill>
              </a:rPr>
              <a:t>Béatrice Ramstein</a:t>
            </a:r>
          </a:p>
        </p:txBody>
      </p:sp>
      <p:sp>
        <p:nvSpPr>
          <p:cNvPr id="46" name="Rectangle 46"/>
          <p:cNvSpPr>
            <a:spLocks noGrp="1" noChangeArrowheads="1"/>
          </p:cNvSpPr>
          <p:nvPr>
            <p:ph type="sldNum" sz="quarter" idx="12"/>
          </p:nvPr>
        </p:nvSpPr>
        <p:spPr/>
        <p:txBody>
          <a:bodyPr/>
          <a:lstStyle>
            <a:lvl1pPr>
              <a:defRPr/>
            </a:lvl1pPr>
          </a:lstStyle>
          <a:p>
            <a:pPr>
              <a:defRPr/>
            </a:pPr>
            <a:fld id="{C52E2275-4A4B-4B1C-A779-DC233151B2F9}"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5"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6" name="Rectangle 46"/>
          <p:cNvSpPr>
            <a:spLocks noGrp="1" noChangeArrowheads="1"/>
          </p:cNvSpPr>
          <p:nvPr>
            <p:ph type="sldNum" sz="quarter" idx="12"/>
          </p:nvPr>
        </p:nvSpPr>
        <p:spPr>
          <a:ln/>
        </p:spPr>
        <p:txBody>
          <a:bodyPr/>
          <a:lstStyle>
            <a:lvl1pPr>
              <a:defRPr/>
            </a:lvl1pPr>
          </a:lstStyle>
          <a:p>
            <a:pPr>
              <a:defRPr/>
            </a:pPr>
            <a:fld id="{86B98E87-4CF2-4710-BD6D-152ABA5A4C5F}"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5"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6" name="Rectangle 46"/>
          <p:cNvSpPr>
            <a:spLocks noGrp="1" noChangeArrowheads="1"/>
          </p:cNvSpPr>
          <p:nvPr>
            <p:ph type="sldNum" sz="quarter" idx="12"/>
          </p:nvPr>
        </p:nvSpPr>
        <p:spPr>
          <a:ln/>
        </p:spPr>
        <p:txBody>
          <a:bodyPr/>
          <a:lstStyle>
            <a:lvl1pPr>
              <a:defRPr/>
            </a:lvl1pPr>
          </a:lstStyle>
          <a:p>
            <a:pPr>
              <a:defRPr/>
            </a:pPr>
            <a:fld id="{AC8E3FE7-972D-4258-8FB7-78C97DB07C77}"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6"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7" name="Rectangle 46"/>
          <p:cNvSpPr>
            <a:spLocks noGrp="1" noChangeArrowheads="1"/>
          </p:cNvSpPr>
          <p:nvPr>
            <p:ph type="sldNum" sz="quarter" idx="12"/>
          </p:nvPr>
        </p:nvSpPr>
        <p:spPr>
          <a:ln/>
        </p:spPr>
        <p:txBody>
          <a:bodyPr/>
          <a:lstStyle>
            <a:lvl1pPr>
              <a:defRPr/>
            </a:lvl1pPr>
          </a:lstStyle>
          <a:p>
            <a:pPr>
              <a:defRPr/>
            </a:pPr>
            <a:fld id="{21B2EBB5-4687-4DC0-A3F6-141F0E68DC8D}"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8"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9" name="Rectangle 46"/>
          <p:cNvSpPr>
            <a:spLocks noGrp="1" noChangeArrowheads="1"/>
          </p:cNvSpPr>
          <p:nvPr>
            <p:ph type="sldNum" sz="quarter" idx="12"/>
          </p:nvPr>
        </p:nvSpPr>
        <p:spPr>
          <a:ln/>
        </p:spPr>
        <p:txBody>
          <a:bodyPr/>
          <a:lstStyle>
            <a:lvl1pPr>
              <a:defRPr/>
            </a:lvl1pPr>
          </a:lstStyle>
          <a:p>
            <a:pPr>
              <a:defRPr/>
            </a:pPr>
            <a:fld id="{502BF4D9-A7E4-4405-9E25-B01F48657B77}"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4"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5" name="Rectangle 46"/>
          <p:cNvSpPr>
            <a:spLocks noGrp="1" noChangeArrowheads="1"/>
          </p:cNvSpPr>
          <p:nvPr>
            <p:ph type="sldNum" sz="quarter" idx="12"/>
          </p:nvPr>
        </p:nvSpPr>
        <p:spPr>
          <a:ln/>
        </p:spPr>
        <p:txBody>
          <a:bodyPr/>
          <a:lstStyle>
            <a:lvl1pPr>
              <a:defRPr/>
            </a:lvl1pPr>
          </a:lstStyle>
          <a:p>
            <a:pPr>
              <a:defRPr/>
            </a:pPr>
            <a:fld id="{CC47EA4B-4569-4CBE-9B4E-B8E001715540}"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3"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4" name="Rectangle 46"/>
          <p:cNvSpPr>
            <a:spLocks noGrp="1" noChangeArrowheads="1"/>
          </p:cNvSpPr>
          <p:nvPr>
            <p:ph type="sldNum" sz="quarter" idx="12"/>
          </p:nvPr>
        </p:nvSpPr>
        <p:spPr>
          <a:ln/>
        </p:spPr>
        <p:txBody>
          <a:bodyPr/>
          <a:lstStyle>
            <a:lvl1pPr>
              <a:defRPr/>
            </a:lvl1pPr>
          </a:lstStyle>
          <a:p>
            <a:pPr>
              <a:defRPr/>
            </a:pPr>
            <a:fld id="{95102658-6341-4D3E-91EB-C6B508D1002A}"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6"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7" name="Rectangle 46"/>
          <p:cNvSpPr>
            <a:spLocks noGrp="1" noChangeArrowheads="1"/>
          </p:cNvSpPr>
          <p:nvPr>
            <p:ph type="sldNum" sz="quarter" idx="12"/>
          </p:nvPr>
        </p:nvSpPr>
        <p:spPr>
          <a:ln/>
        </p:spPr>
        <p:txBody>
          <a:bodyPr/>
          <a:lstStyle>
            <a:lvl1pPr>
              <a:defRPr/>
            </a:lvl1pPr>
          </a:lstStyle>
          <a:p>
            <a:pPr>
              <a:defRPr/>
            </a:pPr>
            <a:fld id="{1E534170-D815-44E7-AA0A-14DA82C4E66A}"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6"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7" name="Rectangle 46"/>
          <p:cNvSpPr>
            <a:spLocks noGrp="1" noChangeArrowheads="1"/>
          </p:cNvSpPr>
          <p:nvPr>
            <p:ph type="sldNum" sz="quarter" idx="12"/>
          </p:nvPr>
        </p:nvSpPr>
        <p:spPr>
          <a:ln/>
        </p:spPr>
        <p:txBody>
          <a:bodyPr/>
          <a:lstStyle>
            <a:lvl1pPr>
              <a:defRPr/>
            </a:lvl1pPr>
          </a:lstStyle>
          <a:p>
            <a:pPr>
              <a:defRPr/>
            </a:pPr>
            <a:fld id="{BF7F5E58-5444-4672-A3C4-283256D66B10}"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Clermont-Ferrand</a:t>
            </a:r>
            <a:endParaRPr lang="fr-FR"/>
          </a:p>
        </p:txBody>
      </p:sp>
      <p:sp>
        <p:nvSpPr>
          <p:cNvPr id="5" name="Espace réservé du pied de page 4"/>
          <p:cNvSpPr>
            <a:spLocks noGrp="1"/>
          </p:cNvSpPr>
          <p:nvPr>
            <p:ph type="ftr" sz="quarter" idx="11"/>
          </p:nvPr>
        </p:nvSpPr>
        <p:spPr/>
        <p:txBody>
          <a:bodyPr/>
          <a:lstStyle/>
          <a:p>
            <a:r>
              <a:rPr lang="fr-FR"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5"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6" name="Rectangle 46"/>
          <p:cNvSpPr>
            <a:spLocks noGrp="1" noChangeArrowheads="1"/>
          </p:cNvSpPr>
          <p:nvPr>
            <p:ph type="sldNum" sz="quarter" idx="12"/>
          </p:nvPr>
        </p:nvSpPr>
        <p:spPr>
          <a:ln/>
        </p:spPr>
        <p:txBody>
          <a:bodyPr/>
          <a:lstStyle>
            <a:lvl1pPr>
              <a:defRPr/>
            </a:lvl1pPr>
          </a:lstStyle>
          <a:p>
            <a:pPr>
              <a:defRPr/>
            </a:pPr>
            <a:fld id="{29279E61-F9B6-4978-A8F3-5D15E5BB50DD}"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5"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6" name="Rectangle 46"/>
          <p:cNvSpPr>
            <a:spLocks noGrp="1" noChangeArrowheads="1"/>
          </p:cNvSpPr>
          <p:nvPr>
            <p:ph type="sldNum" sz="quarter" idx="12"/>
          </p:nvPr>
        </p:nvSpPr>
        <p:spPr>
          <a:ln/>
        </p:spPr>
        <p:txBody>
          <a:bodyPr/>
          <a:lstStyle>
            <a:lvl1pPr>
              <a:defRPr/>
            </a:lvl1pPr>
          </a:lstStyle>
          <a:p>
            <a:pPr>
              <a:defRPr/>
            </a:pPr>
            <a:fld id="{FCB80803-4B63-49C9-9652-CE52D23ACDC9}"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6"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7" name="Rectangle 46"/>
          <p:cNvSpPr>
            <a:spLocks noGrp="1" noChangeArrowheads="1"/>
          </p:cNvSpPr>
          <p:nvPr>
            <p:ph type="sldNum" sz="quarter" idx="12"/>
          </p:nvPr>
        </p:nvSpPr>
        <p:spPr>
          <a:ln/>
        </p:spPr>
        <p:txBody>
          <a:bodyPr/>
          <a:lstStyle>
            <a:lvl1pPr>
              <a:defRPr/>
            </a:lvl1pPr>
          </a:lstStyle>
          <a:p>
            <a:pPr>
              <a:defRPr/>
            </a:pPr>
            <a:fld id="{8755D405-3DBC-47B2-BC26-50CFC7CC5B95}"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4"/>
          <p:cNvSpPr>
            <a:spLocks noGrp="1" noChangeArrowheads="1"/>
          </p:cNvSpPr>
          <p:nvPr>
            <p:ph type="dt" sz="half" idx="10"/>
          </p:nvPr>
        </p:nvSpPr>
        <p:spPr>
          <a:ln/>
        </p:spPr>
        <p:txBody>
          <a:bodyPr/>
          <a:lstStyle>
            <a:lvl1pPr>
              <a:defRPr/>
            </a:lvl1pPr>
          </a:lstStyle>
          <a:p>
            <a:pPr>
              <a:defRPr/>
            </a:pPr>
            <a:r>
              <a:rPr lang="fr-FR">
                <a:solidFill>
                  <a:srgbClr val="FFFFFF"/>
                </a:solidFill>
              </a:rPr>
              <a:t>IPN Orsay, 17/10/2011</a:t>
            </a:r>
          </a:p>
        </p:txBody>
      </p:sp>
      <p:sp>
        <p:nvSpPr>
          <p:cNvPr id="7" name="Rectangle 45"/>
          <p:cNvSpPr>
            <a:spLocks noGrp="1" noChangeArrowheads="1"/>
          </p:cNvSpPr>
          <p:nvPr>
            <p:ph type="ftr" sz="quarter" idx="11"/>
          </p:nvPr>
        </p:nvSpPr>
        <p:spPr>
          <a:ln/>
        </p:spPr>
        <p:txBody>
          <a:bodyPr/>
          <a:lstStyle>
            <a:lvl1pPr>
              <a:defRPr/>
            </a:lvl1pPr>
          </a:lstStyle>
          <a:p>
            <a:pPr>
              <a:defRPr/>
            </a:pPr>
            <a:r>
              <a:rPr lang="fr-FR">
                <a:solidFill>
                  <a:srgbClr val="FFFFFF"/>
                </a:solidFill>
              </a:rPr>
              <a:t>Béatrice Ramstein</a:t>
            </a:r>
          </a:p>
        </p:txBody>
      </p:sp>
      <p:sp>
        <p:nvSpPr>
          <p:cNvPr id="8" name="Rectangle 46"/>
          <p:cNvSpPr>
            <a:spLocks noGrp="1" noChangeArrowheads="1"/>
          </p:cNvSpPr>
          <p:nvPr>
            <p:ph type="sldNum" sz="quarter" idx="12"/>
          </p:nvPr>
        </p:nvSpPr>
        <p:spPr>
          <a:ln/>
        </p:spPr>
        <p:txBody>
          <a:bodyPr/>
          <a:lstStyle>
            <a:lvl1pPr>
              <a:defRPr/>
            </a:lvl1pPr>
          </a:lstStyle>
          <a:p>
            <a:pPr>
              <a:defRPr/>
            </a:pPr>
            <a:fld id="{4170F9DA-9948-45A0-85C1-F9DA5D283C10}"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560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0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0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0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0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smtClean="0">
                <a:solidFill>
                  <a:srgbClr val="FFFFFF"/>
                </a:solidFill>
              </a:endParaRPr>
            </a:p>
          </p:txBody>
        </p:sp>
        <p:sp>
          <p:nvSpPr>
            <p:cNvPr id="2560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0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1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smtClean="0">
                <a:solidFill>
                  <a:srgbClr val="FFFFFF"/>
                </a:solidFill>
              </a:endParaRPr>
            </a:p>
          </p:txBody>
        </p:sp>
        <p:sp>
          <p:nvSpPr>
            <p:cNvPr id="2562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2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3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564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564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grpSp>
      </p:grpSp>
      <p:sp>
        <p:nvSpPr>
          <p:cNvPr id="25642" name="Rectangle 42"/>
          <p:cNvSpPr>
            <a:spLocks noGrp="1" noChangeArrowheads="1"/>
          </p:cNvSpPr>
          <p:nvPr>
            <p:ph type="ctrTitle" sz="quarter"/>
          </p:nvPr>
        </p:nvSpPr>
        <p:spPr>
          <a:xfrm>
            <a:off x="457200" y="1600200"/>
            <a:ext cx="8229600" cy="1828800"/>
          </a:xfrm>
        </p:spPr>
        <p:txBody>
          <a:bodyPr/>
          <a:lstStyle>
            <a:lvl1pPr>
              <a:defRPr sz="4800"/>
            </a:lvl1pPr>
          </a:lstStyle>
          <a:p>
            <a:r>
              <a:rPr lang="fr-FR"/>
              <a:t>Cliquez pour modifier le style du titre</a:t>
            </a:r>
          </a:p>
        </p:txBody>
      </p:sp>
      <p:sp>
        <p:nvSpPr>
          <p:cNvPr id="256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fr-FR"/>
              <a:t>Cliquez pour modifier le style des sous-titres du masque</a:t>
            </a:r>
          </a:p>
        </p:txBody>
      </p:sp>
      <p:sp>
        <p:nvSpPr>
          <p:cNvPr id="25644" name="Rectangle 44"/>
          <p:cNvSpPr>
            <a:spLocks noGrp="1" noChangeArrowheads="1"/>
          </p:cNvSpPr>
          <p:nvPr>
            <p:ph type="dt" sz="quarter" idx="2"/>
          </p:nvPr>
        </p:nvSpPr>
        <p:spPr/>
        <p:txBody>
          <a:bodyPr/>
          <a:lstStyle>
            <a:lvl1pPr>
              <a:defRPr/>
            </a:lvl1pPr>
          </a:lstStyle>
          <a:p>
            <a:r>
              <a:rPr lang="fr-FR">
                <a:solidFill>
                  <a:srgbClr val="FFFFFF"/>
                </a:solidFill>
              </a:rPr>
              <a:t>Béatrice Ramstein, IPN Orsay, France</a:t>
            </a:r>
          </a:p>
        </p:txBody>
      </p:sp>
      <p:sp>
        <p:nvSpPr>
          <p:cNvPr id="25645" name="Rectangle 45"/>
          <p:cNvSpPr>
            <a:spLocks noGrp="1" noChangeArrowheads="1"/>
          </p:cNvSpPr>
          <p:nvPr>
            <p:ph type="ftr" sz="quarter" idx="3"/>
          </p:nvPr>
        </p:nvSpPr>
        <p:spPr/>
        <p:txBody>
          <a:bodyPr/>
          <a:lstStyle>
            <a:lvl1pPr>
              <a:defRPr/>
            </a:lvl1pPr>
          </a:lstStyle>
          <a:p>
            <a:r>
              <a:rPr lang="fr-FR">
                <a:solidFill>
                  <a:srgbClr val="FFFFFF"/>
                </a:solidFill>
              </a:rPr>
              <a:t>GDR 2010</a:t>
            </a:r>
          </a:p>
        </p:txBody>
      </p:sp>
      <p:sp>
        <p:nvSpPr>
          <p:cNvPr id="25646" name="Rectangle 46"/>
          <p:cNvSpPr>
            <a:spLocks noGrp="1" noChangeArrowheads="1"/>
          </p:cNvSpPr>
          <p:nvPr>
            <p:ph type="sldNum" sz="quarter" idx="4"/>
          </p:nvPr>
        </p:nvSpPr>
        <p:spPr/>
        <p:txBody>
          <a:bodyPr/>
          <a:lstStyle>
            <a:lvl1pPr>
              <a:defRPr/>
            </a:lvl1pPr>
          </a:lstStyle>
          <a:p>
            <a:fld id="{C743FF86-A071-41D0-A833-332338678D13}"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GDR 2010</a:t>
            </a:r>
          </a:p>
        </p:txBody>
      </p:sp>
      <p:sp>
        <p:nvSpPr>
          <p:cNvPr id="6" name="Espace réservé du numéro de diapositive 5"/>
          <p:cNvSpPr>
            <a:spLocks noGrp="1"/>
          </p:cNvSpPr>
          <p:nvPr>
            <p:ph type="sldNum" sz="quarter" idx="12"/>
          </p:nvPr>
        </p:nvSpPr>
        <p:spPr/>
        <p:txBody>
          <a:bodyPr/>
          <a:lstStyle>
            <a:lvl1pPr>
              <a:defRPr/>
            </a:lvl1pPr>
          </a:lstStyle>
          <a:p>
            <a:fld id="{C9411475-2C37-46C0-9EDD-14092DAAB94D}"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GDR 2010</a:t>
            </a:r>
          </a:p>
        </p:txBody>
      </p:sp>
      <p:sp>
        <p:nvSpPr>
          <p:cNvPr id="6" name="Espace réservé du numéro de diapositive 5"/>
          <p:cNvSpPr>
            <a:spLocks noGrp="1"/>
          </p:cNvSpPr>
          <p:nvPr>
            <p:ph type="sldNum" sz="quarter" idx="12"/>
          </p:nvPr>
        </p:nvSpPr>
        <p:spPr/>
        <p:txBody>
          <a:bodyPr/>
          <a:lstStyle>
            <a:lvl1pPr>
              <a:defRPr/>
            </a:lvl1pPr>
          </a:lstStyle>
          <a:p>
            <a:fld id="{AAA31A41-A84E-4DAB-A3E9-4E107A69A5B0}"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6" name="Espace réservé du pied de page 5"/>
          <p:cNvSpPr>
            <a:spLocks noGrp="1"/>
          </p:cNvSpPr>
          <p:nvPr>
            <p:ph type="ftr" sz="quarter" idx="11"/>
          </p:nvPr>
        </p:nvSpPr>
        <p:spPr/>
        <p:txBody>
          <a:bodyPr/>
          <a:lstStyle>
            <a:lvl1pPr>
              <a:defRPr/>
            </a:lvl1pPr>
          </a:lstStyle>
          <a:p>
            <a:r>
              <a:rPr lang="fr-FR">
                <a:solidFill>
                  <a:srgbClr val="FFFFFF"/>
                </a:solidFill>
              </a:rPr>
              <a:t>GDR 2010</a:t>
            </a:r>
          </a:p>
        </p:txBody>
      </p:sp>
      <p:sp>
        <p:nvSpPr>
          <p:cNvPr id="7" name="Espace réservé du numéro de diapositive 6"/>
          <p:cNvSpPr>
            <a:spLocks noGrp="1"/>
          </p:cNvSpPr>
          <p:nvPr>
            <p:ph type="sldNum" sz="quarter" idx="12"/>
          </p:nvPr>
        </p:nvSpPr>
        <p:spPr/>
        <p:txBody>
          <a:bodyPr/>
          <a:lstStyle>
            <a:lvl1pPr>
              <a:defRPr/>
            </a:lvl1pPr>
          </a:lstStyle>
          <a:p>
            <a:fld id="{BF70896B-B786-49E6-B280-D722B9F04532}"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8" name="Espace réservé du pied de page 7"/>
          <p:cNvSpPr>
            <a:spLocks noGrp="1"/>
          </p:cNvSpPr>
          <p:nvPr>
            <p:ph type="ftr" sz="quarter" idx="11"/>
          </p:nvPr>
        </p:nvSpPr>
        <p:spPr/>
        <p:txBody>
          <a:bodyPr/>
          <a:lstStyle>
            <a:lvl1pPr>
              <a:defRPr/>
            </a:lvl1pPr>
          </a:lstStyle>
          <a:p>
            <a:r>
              <a:rPr lang="fr-FR">
                <a:solidFill>
                  <a:srgbClr val="FFFFFF"/>
                </a:solidFill>
              </a:rPr>
              <a:t>GDR 2010</a:t>
            </a:r>
          </a:p>
        </p:txBody>
      </p:sp>
      <p:sp>
        <p:nvSpPr>
          <p:cNvPr id="9" name="Espace réservé du numéro de diapositive 8"/>
          <p:cNvSpPr>
            <a:spLocks noGrp="1"/>
          </p:cNvSpPr>
          <p:nvPr>
            <p:ph type="sldNum" sz="quarter" idx="12"/>
          </p:nvPr>
        </p:nvSpPr>
        <p:spPr/>
        <p:txBody>
          <a:bodyPr/>
          <a:lstStyle>
            <a:lvl1pPr>
              <a:defRPr/>
            </a:lvl1pPr>
          </a:lstStyle>
          <a:p>
            <a:fld id="{7BCD1537-7A3A-41D1-9DB7-79B1DE89CBC2}"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4" name="Espace réservé du pied de page 3"/>
          <p:cNvSpPr>
            <a:spLocks noGrp="1"/>
          </p:cNvSpPr>
          <p:nvPr>
            <p:ph type="ftr" sz="quarter" idx="11"/>
          </p:nvPr>
        </p:nvSpPr>
        <p:spPr/>
        <p:txBody>
          <a:bodyPr/>
          <a:lstStyle>
            <a:lvl1pPr>
              <a:defRPr/>
            </a:lvl1pPr>
          </a:lstStyle>
          <a:p>
            <a:r>
              <a:rPr lang="fr-FR">
                <a:solidFill>
                  <a:srgbClr val="FFFFFF"/>
                </a:solidFill>
              </a:rPr>
              <a:t>GDR 2010</a:t>
            </a:r>
          </a:p>
        </p:txBody>
      </p:sp>
      <p:sp>
        <p:nvSpPr>
          <p:cNvPr id="5" name="Espace réservé du numéro de diapositive 4"/>
          <p:cNvSpPr>
            <a:spLocks noGrp="1"/>
          </p:cNvSpPr>
          <p:nvPr>
            <p:ph type="sldNum" sz="quarter" idx="12"/>
          </p:nvPr>
        </p:nvSpPr>
        <p:spPr/>
        <p:txBody>
          <a:bodyPr/>
          <a:lstStyle>
            <a:lvl1pPr>
              <a:defRPr/>
            </a:lvl1pPr>
          </a:lstStyle>
          <a:p>
            <a:fld id="{2CEC1AB0-46F4-4310-9668-D659075FD99F}"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grpSp>
      <p:sp>
        <p:nvSpPr>
          <p:cNvPr id="25642" name="Rectangle 42"/>
          <p:cNvSpPr>
            <a:spLocks noGrp="1" noChangeArrowheads="1"/>
          </p:cNvSpPr>
          <p:nvPr>
            <p:ph type="ctrTitle" sz="quarter"/>
          </p:nvPr>
        </p:nvSpPr>
        <p:spPr>
          <a:xfrm>
            <a:off x="457200" y="1600200"/>
            <a:ext cx="8229600" cy="1828800"/>
          </a:xfrm>
        </p:spPr>
        <p:txBody>
          <a:bodyPr/>
          <a:lstStyle>
            <a:lvl1pPr>
              <a:defRPr sz="4800"/>
            </a:lvl1pPr>
          </a:lstStyle>
          <a:p>
            <a:r>
              <a:rPr lang="fr-FR"/>
              <a:t>Cliquez pour modifier le style du titre</a:t>
            </a:r>
          </a:p>
        </p:txBody>
      </p:sp>
      <p:sp>
        <p:nvSpPr>
          <p:cNvPr id="256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fr-FR"/>
              <a:t>Cliquez pour modifier le style des sous-titres du masque</a:t>
            </a:r>
          </a:p>
        </p:txBody>
      </p:sp>
      <p:sp>
        <p:nvSpPr>
          <p:cNvPr id="44" name="Rectangle 44"/>
          <p:cNvSpPr>
            <a:spLocks noGrp="1" noChangeArrowheads="1"/>
          </p:cNvSpPr>
          <p:nvPr>
            <p:ph type="dt" sz="quarter"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45" name="Rectangle 45"/>
          <p:cNvSpPr>
            <a:spLocks noGrp="1" noChangeArrowheads="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46" name="Rectangle 46"/>
          <p:cNvSpPr>
            <a:spLocks noGrp="1" noChangeArrowheads="1"/>
          </p:cNvSpPr>
          <p:nvPr>
            <p:ph type="sldNum" sz="quarter" idx="12"/>
          </p:nvPr>
        </p:nvSpPr>
        <p:spPr/>
        <p:txBody>
          <a:bodyPr/>
          <a:lstStyle>
            <a:lvl1pPr>
              <a:buClr>
                <a:srgbClr val="000000"/>
              </a:buClr>
              <a:buSzPct val="100000"/>
              <a:buFont typeface="Times New Roman" pitchFamily="16" charset="0"/>
              <a:buNone/>
              <a:defRPr/>
            </a:lvl1pPr>
          </a:lstStyle>
          <a:p>
            <a:pPr>
              <a:defRPr/>
            </a:pPr>
            <a:fld id="{595AF096-712B-4014-A323-CEA6F3319CF5}" type="slidenum">
              <a:rPr lang="fr-FR"/>
              <a:pPr>
                <a:defRPr/>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3" name="Espace réservé du pied de page 2"/>
          <p:cNvSpPr>
            <a:spLocks noGrp="1"/>
          </p:cNvSpPr>
          <p:nvPr>
            <p:ph type="ftr" sz="quarter" idx="11"/>
          </p:nvPr>
        </p:nvSpPr>
        <p:spPr/>
        <p:txBody>
          <a:bodyPr/>
          <a:lstStyle>
            <a:lvl1pPr>
              <a:defRPr/>
            </a:lvl1pPr>
          </a:lstStyle>
          <a:p>
            <a:r>
              <a:rPr lang="fr-FR">
                <a:solidFill>
                  <a:srgbClr val="FFFFFF"/>
                </a:solidFill>
              </a:rPr>
              <a:t>GDR 2010</a:t>
            </a:r>
          </a:p>
        </p:txBody>
      </p:sp>
      <p:sp>
        <p:nvSpPr>
          <p:cNvPr id="4" name="Espace réservé du numéro de diapositive 3"/>
          <p:cNvSpPr>
            <a:spLocks noGrp="1"/>
          </p:cNvSpPr>
          <p:nvPr>
            <p:ph type="sldNum" sz="quarter" idx="12"/>
          </p:nvPr>
        </p:nvSpPr>
        <p:spPr/>
        <p:txBody>
          <a:bodyPr/>
          <a:lstStyle>
            <a:lvl1pPr>
              <a:defRPr/>
            </a:lvl1pPr>
          </a:lstStyle>
          <a:p>
            <a:fld id="{763B0055-A3C7-4970-9A23-11077B7A312F}"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6" name="Espace réservé du pied de page 5"/>
          <p:cNvSpPr>
            <a:spLocks noGrp="1"/>
          </p:cNvSpPr>
          <p:nvPr>
            <p:ph type="ftr" sz="quarter" idx="11"/>
          </p:nvPr>
        </p:nvSpPr>
        <p:spPr/>
        <p:txBody>
          <a:bodyPr/>
          <a:lstStyle>
            <a:lvl1pPr>
              <a:defRPr/>
            </a:lvl1pPr>
          </a:lstStyle>
          <a:p>
            <a:r>
              <a:rPr lang="fr-FR">
                <a:solidFill>
                  <a:srgbClr val="FFFFFF"/>
                </a:solidFill>
              </a:rPr>
              <a:t>GDR 2010</a:t>
            </a:r>
          </a:p>
        </p:txBody>
      </p:sp>
      <p:sp>
        <p:nvSpPr>
          <p:cNvPr id="7" name="Espace réservé du numéro de diapositive 6"/>
          <p:cNvSpPr>
            <a:spLocks noGrp="1"/>
          </p:cNvSpPr>
          <p:nvPr>
            <p:ph type="sldNum" sz="quarter" idx="12"/>
          </p:nvPr>
        </p:nvSpPr>
        <p:spPr/>
        <p:txBody>
          <a:bodyPr/>
          <a:lstStyle>
            <a:lvl1pPr>
              <a:defRPr/>
            </a:lvl1pPr>
          </a:lstStyle>
          <a:p>
            <a:fld id="{0287C146-6140-4B7D-BD83-1C0F164A45C4}"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6" name="Espace réservé du pied de page 5"/>
          <p:cNvSpPr>
            <a:spLocks noGrp="1"/>
          </p:cNvSpPr>
          <p:nvPr>
            <p:ph type="ftr" sz="quarter" idx="11"/>
          </p:nvPr>
        </p:nvSpPr>
        <p:spPr/>
        <p:txBody>
          <a:bodyPr/>
          <a:lstStyle>
            <a:lvl1pPr>
              <a:defRPr/>
            </a:lvl1pPr>
          </a:lstStyle>
          <a:p>
            <a:r>
              <a:rPr lang="fr-FR">
                <a:solidFill>
                  <a:srgbClr val="FFFFFF"/>
                </a:solidFill>
              </a:rPr>
              <a:t>GDR 2010</a:t>
            </a:r>
          </a:p>
        </p:txBody>
      </p:sp>
      <p:sp>
        <p:nvSpPr>
          <p:cNvPr id="7" name="Espace réservé du numéro de diapositive 6"/>
          <p:cNvSpPr>
            <a:spLocks noGrp="1"/>
          </p:cNvSpPr>
          <p:nvPr>
            <p:ph type="sldNum" sz="quarter" idx="12"/>
          </p:nvPr>
        </p:nvSpPr>
        <p:spPr/>
        <p:txBody>
          <a:bodyPr/>
          <a:lstStyle>
            <a:lvl1pPr>
              <a:defRPr/>
            </a:lvl1pPr>
          </a:lstStyle>
          <a:p>
            <a:fld id="{C14F366A-B13D-476B-AFE5-9008B96DF1C9}"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GDR 2010</a:t>
            </a:r>
          </a:p>
        </p:txBody>
      </p:sp>
      <p:sp>
        <p:nvSpPr>
          <p:cNvPr id="6" name="Espace réservé du numéro de diapositive 5"/>
          <p:cNvSpPr>
            <a:spLocks noGrp="1"/>
          </p:cNvSpPr>
          <p:nvPr>
            <p:ph type="sldNum" sz="quarter" idx="12"/>
          </p:nvPr>
        </p:nvSpPr>
        <p:spPr/>
        <p:txBody>
          <a:bodyPr/>
          <a:lstStyle>
            <a:lvl1pPr>
              <a:defRPr/>
            </a:lvl1pPr>
          </a:lstStyle>
          <a:p>
            <a:fld id="{B15DFF4D-D784-404A-A882-C1B6F26ED6D3}"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Béatrice Ramstein, IPN Orsay, France</a:t>
            </a: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GDR 2010</a:t>
            </a:r>
          </a:p>
        </p:txBody>
      </p:sp>
      <p:sp>
        <p:nvSpPr>
          <p:cNvPr id="6" name="Espace réservé du numéro de diapositive 5"/>
          <p:cNvSpPr>
            <a:spLocks noGrp="1"/>
          </p:cNvSpPr>
          <p:nvPr>
            <p:ph type="sldNum" sz="quarter" idx="12"/>
          </p:nvPr>
        </p:nvSpPr>
        <p:spPr/>
        <p:txBody>
          <a:bodyPr/>
          <a:lstStyle>
            <a:lvl1pPr>
              <a:defRPr/>
            </a:lvl1pPr>
          </a:lstStyle>
          <a:p>
            <a:fld id="{A4E0CF2E-1904-4141-BA37-AAC973C86B62}"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3638"/>
            <a:ext cx="2133600" cy="457200"/>
          </a:xfrm>
        </p:spPr>
        <p:txBody>
          <a:bodyPr/>
          <a:lstStyle>
            <a:lvl1pPr>
              <a:defRPr/>
            </a:lvl1pPr>
          </a:lstStyle>
          <a:p>
            <a:r>
              <a:rPr lang="fr-FR">
                <a:solidFill>
                  <a:srgbClr val="FFFFFF"/>
                </a:solidFill>
              </a:rPr>
              <a:t>Béatrice Ramstein, IPN Orsay, France</a:t>
            </a: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FR">
                <a:solidFill>
                  <a:srgbClr val="FFFFFF"/>
                </a:solidFill>
              </a:rPr>
              <a:t>GDR 2010</a:t>
            </a:r>
          </a:p>
        </p:txBody>
      </p:sp>
      <p:sp>
        <p:nvSpPr>
          <p:cNvPr id="5" name="Espace réservé du numéro de diapositive 4"/>
          <p:cNvSpPr>
            <a:spLocks noGrp="1"/>
          </p:cNvSpPr>
          <p:nvPr>
            <p:ph type="sldNum" sz="quarter" idx="12"/>
          </p:nvPr>
        </p:nvSpPr>
        <p:spPr>
          <a:xfrm>
            <a:off x="6553200" y="6243638"/>
            <a:ext cx="2133600" cy="457200"/>
          </a:xfrm>
        </p:spPr>
        <p:txBody>
          <a:bodyPr/>
          <a:lstStyle>
            <a:lvl1pPr>
              <a:defRPr/>
            </a:lvl1pPr>
          </a:lstStyle>
          <a:p>
            <a:fld id="{40C2CC42-14EB-4707-AA08-EB443006AC09}"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5" name="Espace réservé du pied de page 4"/>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B09AF4EE-37DD-4444-A97A-6671C9369A58}"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5" name="Espace réservé du pied de page 4"/>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847A86EE-E38B-4CFB-A304-5594214A13B8}"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6" name="Espace réservé du pied de page 5"/>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7" name="Espace réservé du numéro de diapositive 6"/>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2794F9E7-7104-4C69-A144-F0A9106D67B6}"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8" name="Espace réservé du pied de page 7"/>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9" name="Espace réservé du numéro de diapositive 8"/>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47CC0139-A4C8-40F7-B14D-5F9D80B04B8F}"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4" name="Espace réservé du pied de page 3"/>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5" name="Espace réservé du numéro de diapositive 4"/>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505724C8-CBDA-4C72-AE09-201A627CB88A}"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3" name="Espace réservé du pied de page 2"/>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4" name="Espace réservé du numéro de diapositive 3"/>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65F2AA30-C606-4F3B-BEC8-22AE7B09929B}"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6" name="Espace réservé du pied de page 5"/>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7" name="Espace réservé du numéro de diapositive 6"/>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4C0A7D8E-35AD-43FE-8FDC-60EE92D9BE0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Clermont-Ferrand</a:t>
            </a:r>
            <a:endParaRPr lang="fr-FR"/>
          </a:p>
        </p:txBody>
      </p:sp>
      <p:sp>
        <p:nvSpPr>
          <p:cNvPr id="5" name="Espace réservé du pied de page 4"/>
          <p:cNvSpPr>
            <a:spLocks noGrp="1"/>
          </p:cNvSpPr>
          <p:nvPr>
            <p:ph type="ftr" sz="quarter" idx="11"/>
          </p:nvPr>
        </p:nvSpPr>
        <p:spPr/>
        <p:txBody>
          <a:bodyPr/>
          <a:lstStyle/>
          <a:p>
            <a:r>
              <a:rPr lang="fr-FR"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6" name="Espace réservé du pied de page 5"/>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7" name="Espace réservé du numéro de diapositive 6"/>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0E4D2A56-E856-4FA0-A73F-B8198B7309C6}"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5" name="Espace réservé du pied de page 4"/>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D4DDE498-9B0A-4799-9CCF-71A0E345C277}"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5" name="Espace réservé du pied de page 4"/>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15103890-8E0E-4907-83AB-8FEDCEDF77D3}"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6" name="Espace réservé du pied de page 5"/>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7" name="Espace réservé du numéro de diapositive 6"/>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65382D4F-2A5B-4F87-AB16-99288AFC18A8}"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4" name="Espace réservé du pied de page 3"/>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5" name="Espace réservé du numéro de diapositive 4"/>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5F7A4308-2E21-4CF0-BAC2-E646AA13668F}"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30725"/>
          </a:xfrm>
        </p:spPr>
        <p:txBody>
          <a:bodyPr/>
          <a:lstStyle/>
          <a:p>
            <a:pPr lvl="0"/>
            <a:endParaRPr lang="fr-FR" noProof="0" smtClean="0"/>
          </a:p>
        </p:txBody>
      </p:sp>
      <p:sp>
        <p:nvSpPr>
          <p:cNvPr id="4" name="Espace réservé de la date 3"/>
          <p:cNvSpPr>
            <a:spLocks noGrp="1"/>
          </p:cNvSpPr>
          <p:nvPr>
            <p:ph type="dt" sz="half" idx="10"/>
          </p:nvPr>
        </p:nvSpPr>
        <p:spPr/>
        <p:txBody>
          <a:bodyPr/>
          <a:lstStyle>
            <a:lvl1pPr>
              <a:buClr>
                <a:srgbClr val="000000"/>
              </a:buClr>
              <a:buSzPct val="100000"/>
              <a:buFont typeface="Times New Roman" pitchFamily="16" charset="0"/>
              <a:buNone/>
              <a:defRPr smtClean="0"/>
            </a:lvl1pPr>
          </a:lstStyle>
          <a:p>
            <a:pPr>
              <a:defRPr/>
            </a:pPr>
            <a:r>
              <a:rPr lang="fr-FR" smtClean="0"/>
              <a:t>Clermont-Ferrand</a:t>
            </a:r>
            <a:endParaRPr lang="fr-FR"/>
          </a:p>
        </p:txBody>
      </p:sp>
      <p:sp>
        <p:nvSpPr>
          <p:cNvPr id="5" name="Espace réservé du pied de page 4"/>
          <p:cNvSpPr>
            <a:spLocks noGrp="1"/>
          </p:cNvSpPr>
          <p:nvPr>
            <p:ph type="ftr" sz="quarter" idx="11"/>
          </p:nvPr>
        </p:nvSpPr>
        <p:spPr/>
        <p:txBody>
          <a:bodyPr/>
          <a:lstStyle>
            <a:lvl1pPr>
              <a:buClr>
                <a:srgbClr val="000000"/>
              </a:buClr>
              <a:buSzPct val="100000"/>
              <a:buFont typeface="Times New Roman" pitchFamily="16" charset="0"/>
              <a:buNone/>
              <a:defRPr smtClean="0"/>
            </a:lvl1pPr>
          </a:lstStyle>
          <a:p>
            <a:pPr>
              <a:defRPr/>
            </a:pPr>
            <a:r>
              <a:rPr lang="de-DE"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lvl1pPr>
              <a:buClr>
                <a:srgbClr val="000000"/>
              </a:buClr>
              <a:buSzPct val="100000"/>
              <a:buFont typeface="Times New Roman" pitchFamily="16" charset="0"/>
              <a:buNone/>
              <a:defRPr/>
            </a:lvl1pPr>
          </a:lstStyle>
          <a:p>
            <a:pPr>
              <a:defRPr/>
            </a:pPr>
            <a:fld id="{07FAF6BB-D4B6-4C8C-A8EC-36610E2A7F62}"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560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0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0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0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0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a:solidFill>
                  <a:srgbClr val="FFFFFF"/>
                </a:solidFill>
              </a:endParaRPr>
            </a:p>
          </p:txBody>
        </p:sp>
        <p:sp>
          <p:nvSpPr>
            <p:cNvPr id="2560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0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1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a:solidFill>
                  <a:srgbClr val="FFFFFF"/>
                </a:solidFill>
              </a:endParaRPr>
            </a:p>
          </p:txBody>
        </p:sp>
        <p:sp>
          <p:nvSpPr>
            <p:cNvPr id="2562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2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3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564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564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grpSp>
      </p:grpSp>
      <p:sp>
        <p:nvSpPr>
          <p:cNvPr id="25642" name="Rectangle 42"/>
          <p:cNvSpPr>
            <a:spLocks noGrp="1" noChangeArrowheads="1"/>
          </p:cNvSpPr>
          <p:nvPr>
            <p:ph type="ctrTitle" sz="quarter"/>
          </p:nvPr>
        </p:nvSpPr>
        <p:spPr>
          <a:xfrm>
            <a:off x="457200" y="1600200"/>
            <a:ext cx="8229600" cy="1828800"/>
          </a:xfrm>
        </p:spPr>
        <p:txBody>
          <a:bodyPr/>
          <a:lstStyle>
            <a:lvl1pPr>
              <a:defRPr sz="4800"/>
            </a:lvl1pPr>
          </a:lstStyle>
          <a:p>
            <a:r>
              <a:rPr lang="fr-FR"/>
              <a:t>Cliquez pour modifier le style du titre</a:t>
            </a:r>
          </a:p>
        </p:txBody>
      </p:sp>
      <p:sp>
        <p:nvSpPr>
          <p:cNvPr id="256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fr-FR"/>
              <a:t>Cliquez pour modifier le style des sous-titres du masque</a:t>
            </a:r>
          </a:p>
        </p:txBody>
      </p:sp>
      <p:sp>
        <p:nvSpPr>
          <p:cNvPr id="25644" name="Rectangle 44"/>
          <p:cNvSpPr>
            <a:spLocks noGrp="1" noChangeArrowheads="1"/>
          </p:cNvSpPr>
          <p:nvPr>
            <p:ph type="dt" sz="quarter" idx="2"/>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25645" name="Rectangle 45"/>
          <p:cNvSpPr>
            <a:spLocks noGrp="1" noChangeArrowheads="1"/>
          </p:cNvSpPr>
          <p:nvPr>
            <p:ph type="ftr" sz="quarter" idx="3"/>
          </p:nvPr>
        </p:nvSpPr>
        <p:spPr/>
        <p:txBody>
          <a:bodyPr/>
          <a:lstStyle>
            <a:lvl1pPr>
              <a:defRPr/>
            </a:lvl1pPr>
          </a:lstStyle>
          <a:p>
            <a:r>
              <a:rPr lang="fr-FR">
                <a:solidFill>
                  <a:srgbClr val="FFFFFF"/>
                </a:solidFill>
              </a:rPr>
              <a:t>Béatrice Ramstein, IPN Orsay, France</a:t>
            </a:r>
          </a:p>
        </p:txBody>
      </p:sp>
      <p:sp>
        <p:nvSpPr>
          <p:cNvPr id="25646" name="Rectangle 46"/>
          <p:cNvSpPr>
            <a:spLocks noGrp="1" noChangeArrowheads="1"/>
          </p:cNvSpPr>
          <p:nvPr>
            <p:ph type="sldNum" sz="quarter" idx="4"/>
          </p:nvPr>
        </p:nvSpPr>
        <p:spPr/>
        <p:txBody>
          <a:bodyPr/>
          <a:lstStyle>
            <a:lvl1pPr>
              <a:defRPr/>
            </a:lvl1pPr>
          </a:lstStyle>
          <a:p>
            <a:fld id="{D9BBEACA-849D-42FB-8668-D14AE0F49EEC}"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6" name="Espace réservé du numéro de diapositive 5"/>
          <p:cNvSpPr>
            <a:spLocks noGrp="1"/>
          </p:cNvSpPr>
          <p:nvPr>
            <p:ph type="sldNum" sz="quarter" idx="12"/>
          </p:nvPr>
        </p:nvSpPr>
        <p:spPr/>
        <p:txBody>
          <a:bodyPr/>
          <a:lstStyle>
            <a:lvl1pPr>
              <a:defRPr/>
            </a:lvl1pPr>
          </a:lstStyle>
          <a:p>
            <a:fld id="{BA8B31AD-045D-4FA4-85E0-816836B38E97}"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6" name="Espace réservé du numéro de diapositive 5"/>
          <p:cNvSpPr>
            <a:spLocks noGrp="1"/>
          </p:cNvSpPr>
          <p:nvPr>
            <p:ph type="sldNum" sz="quarter" idx="12"/>
          </p:nvPr>
        </p:nvSpPr>
        <p:spPr/>
        <p:txBody>
          <a:bodyPr/>
          <a:lstStyle>
            <a:lvl1pPr>
              <a:defRPr/>
            </a:lvl1pPr>
          </a:lstStyle>
          <a:p>
            <a:fld id="{9D434CFA-60CB-46E7-9CC9-48D0ACAB72FD}"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7" name="Espace réservé du numéro de diapositive 6"/>
          <p:cNvSpPr>
            <a:spLocks noGrp="1"/>
          </p:cNvSpPr>
          <p:nvPr>
            <p:ph type="sldNum" sz="quarter" idx="12"/>
          </p:nvPr>
        </p:nvSpPr>
        <p:spPr/>
        <p:txBody>
          <a:bodyPr/>
          <a:lstStyle>
            <a:lvl1pPr>
              <a:defRPr/>
            </a:lvl1pPr>
          </a:lstStyle>
          <a:p>
            <a:fld id="{74B443A3-3C3D-4966-B738-73BBF20DF9EC}"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Clermont-Ferrand</a:t>
            </a:r>
            <a:endParaRPr lang="fr-FR"/>
          </a:p>
        </p:txBody>
      </p:sp>
      <p:sp>
        <p:nvSpPr>
          <p:cNvPr id="5" name="Espace réservé du pied de page 4"/>
          <p:cNvSpPr>
            <a:spLocks noGrp="1"/>
          </p:cNvSpPr>
          <p:nvPr>
            <p:ph type="ftr" sz="quarter" idx="11"/>
          </p:nvPr>
        </p:nvSpPr>
        <p:spPr/>
        <p:txBody>
          <a:bodyPr/>
          <a:lstStyle/>
          <a:p>
            <a:r>
              <a:rPr lang="fr-FR" smtClean="0"/>
              <a:t>Béatrice Ramstein, IPN Orsay, France</a:t>
            </a:r>
            <a:endParaRPr lang="fr-FR"/>
          </a:p>
        </p:txBody>
      </p:sp>
      <p:sp>
        <p:nvSpPr>
          <p:cNvPr id="6" name="Espace réservé du numéro de diapositive 5"/>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9" name="Espace réservé du numéro de diapositive 8"/>
          <p:cNvSpPr>
            <a:spLocks noGrp="1"/>
          </p:cNvSpPr>
          <p:nvPr>
            <p:ph type="sldNum" sz="quarter" idx="12"/>
          </p:nvPr>
        </p:nvSpPr>
        <p:spPr/>
        <p:txBody>
          <a:bodyPr/>
          <a:lstStyle>
            <a:lvl1pPr>
              <a:defRPr/>
            </a:lvl1pPr>
          </a:lstStyle>
          <a:p>
            <a:fld id="{1C321DB5-2FD9-4CA7-9700-723984F99DB8}"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5" name="Espace réservé du numéro de diapositive 4"/>
          <p:cNvSpPr>
            <a:spLocks noGrp="1"/>
          </p:cNvSpPr>
          <p:nvPr>
            <p:ph type="sldNum" sz="quarter" idx="12"/>
          </p:nvPr>
        </p:nvSpPr>
        <p:spPr/>
        <p:txBody>
          <a:bodyPr/>
          <a:lstStyle>
            <a:lvl1pPr>
              <a:defRPr/>
            </a:lvl1pPr>
          </a:lstStyle>
          <a:p>
            <a:fld id="{9AABC1BC-9305-47F4-B2D4-7CB4360E1D24}"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4" name="Espace réservé du numéro de diapositive 3"/>
          <p:cNvSpPr>
            <a:spLocks noGrp="1"/>
          </p:cNvSpPr>
          <p:nvPr>
            <p:ph type="sldNum" sz="quarter" idx="12"/>
          </p:nvPr>
        </p:nvSpPr>
        <p:spPr/>
        <p:txBody>
          <a:bodyPr/>
          <a:lstStyle>
            <a:lvl1pPr>
              <a:defRPr/>
            </a:lvl1pPr>
          </a:lstStyle>
          <a:p>
            <a:fld id="{4BFA8965-6CD3-4BA0-AC14-EE1EED363645}"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7" name="Espace réservé du numéro de diapositive 6"/>
          <p:cNvSpPr>
            <a:spLocks noGrp="1"/>
          </p:cNvSpPr>
          <p:nvPr>
            <p:ph type="sldNum" sz="quarter" idx="12"/>
          </p:nvPr>
        </p:nvSpPr>
        <p:spPr/>
        <p:txBody>
          <a:bodyPr/>
          <a:lstStyle>
            <a:lvl1pPr>
              <a:defRPr/>
            </a:lvl1pPr>
          </a:lstStyle>
          <a:p>
            <a:fld id="{011DF874-73E4-4623-B09F-C014A8FDB45E}"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7" name="Espace réservé du numéro de diapositive 6"/>
          <p:cNvSpPr>
            <a:spLocks noGrp="1"/>
          </p:cNvSpPr>
          <p:nvPr>
            <p:ph type="sldNum" sz="quarter" idx="12"/>
          </p:nvPr>
        </p:nvSpPr>
        <p:spPr/>
        <p:txBody>
          <a:bodyPr/>
          <a:lstStyle>
            <a:lvl1pPr>
              <a:defRPr/>
            </a:lvl1pPr>
          </a:lstStyle>
          <a:p>
            <a:fld id="{2A8DAF3D-584C-499E-953F-296911F2ED7E}"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6" name="Espace réservé du numéro de diapositive 5"/>
          <p:cNvSpPr>
            <a:spLocks noGrp="1"/>
          </p:cNvSpPr>
          <p:nvPr>
            <p:ph type="sldNum" sz="quarter" idx="12"/>
          </p:nvPr>
        </p:nvSpPr>
        <p:spPr/>
        <p:txBody>
          <a:bodyPr/>
          <a:lstStyle>
            <a:lvl1pPr>
              <a:defRPr/>
            </a:lvl1pPr>
          </a:lstStyle>
          <a:p>
            <a:fld id="{166B4497-67E9-4AD9-ABA2-6BC826B38F4C}"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Clermont-Ferrand</a:t>
            </a:r>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FR">
                <a:solidFill>
                  <a:srgbClr val="FFFFFF"/>
                </a:solidFill>
              </a:rPr>
              <a:t>Béatrice Ramstein, IPN Orsay, France</a:t>
            </a:r>
          </a:p>
        </p:txBody>
      </p:sp>
      <p:sp>
        <p:nvSpPr>
          <p:cNvPr id="6" name="Espace réservé du numéro de diapositive 5"/>
          <p:cNvSpPr>
            <a:spLocks noGrp="1"/>
          </p:cNvSpPr>
          <p:nvPr>
            <p:ph type="sldNum" sz="quarter" idx="12"/>
          </p:nvPr>
        </p:nvSpPr>
        <p:spPr/>
        <p:txBody>
          <a:bodyPr/>
          <a:lstStyle>
            <a:lvl1pPr>
              <a:defRPr/>
            </a:lvl1pPr>
          </a:lstStyle>
          <a:p>
            <a:fld id="{F60B0AB4-0BEC-44E8-A99E-587593E503B5}"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30725"/>
          </a:xfrm>
        </p:spPr>
        <p:txBody>
          <a:bodyPr/>
          <a:lstStyle/>
          <a:p>
            <a:endParaRPr lang="fr-FR"/>
          </a:p>
        </p:txBody>
      </p:sp>
      <p:sp>
        <p:nvSpPr>
          <p:cNvPr id="4" name="Espace réservé de la date 3"/>
          <p:cNvSpPr>
            <a:spLocks noGrp="1"/>
          </p:cNvSpPr>
          <p:nvPr>
            <p:ph type="dt" sz="half" idx="10"/>
          </p:nvPr>
        </p:nvSpPr>
        <p:spPr>
          <a:xfrm>
            <a:off x="457200" y="6243638"/>
            <a:ext cx="2133600" cy="457200"/>
          </a:xfrm>
        </p:spPr>
        <p:txBody>
          <a:bodyPr/>
          <a:lstStyle>
            <a:lvl1pPr>
              <a:defRPr/>
            </a:lvl1pPr>
          </a:lstStyle>
          <a:p>
            <a:r>
              <a:rPr lang="fr-FR" smtClean="0">
                <a:solidFill>
                  <a:srgbClr val="FFFFFF"/>
                </a:solidFill>
              </a:rPr>
              <a:t>Clermont-Ferrand</a:t>
            </a:r>
            <a:endParaRPr lang="fr-FR">
              <a:solidFill>
                <a:srgbClr val="FFFFFF"/>
              </a:solidFill>
            </a:endParaRP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r>
              <a:rPr lang="fr-FR">
                <a:solidFill>
                  <a:srgbClr val="FFFFFF"/>
                </a:solidFill>
              </a:rPr>
              <a:t>Béatrice Ramstein, IPN Orsay, France</a:t>
            </a:r>
          </a:p>
        </p:txBody>
      </p:sp>
      <p:sp>
        <p:nvSpPr>
          <p:cNvPr id="6" name="Espace réservé du numéro de diapositive 5"/>
          <p:cNvSpPr>
            <a:spLocks noGrp="1"/>
          </p:cNvSpPr>
          <p:nvPr>
            <p:ph type="sldNum" sz="quarter" idx="12"/>
          </p:nvPr>
        </p:nvSpPr>
        <p:spPr>
          <a:xfrm>
            <a:off x="6553200" y="6243638"/>
            <a:ext cx="2133600" cy="457200"/>
          </a:xfrm>
        </p:spPr>
        <p:txBody>
          <a:bodyPr/>
          <a:lstStyle>
            <a:lvl1pPr>
              <a:defRPr/>
            </a:lvl1pPr>
          </a:lstStyle>
          <a:p>
            <a:fld id="{7C49935D-760A-4B3C-8BC1-8A0CBA15B12C}"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3638"/>
            <a:ext cx="2133600" cy="457200"/>
          </a:xfrm>
        </p:spPr>
        <p:txBody>
          <a:bodyPr/>
          <a:lstStyle>
            <a:lvl1pPr>
              <a:defRPr/>
            </a:lvl1pPr>
          </a:lstStyle>
          <a:p>
            <a:r>
              <a:rPr lang="fr-FR" smtClean="0">
                <a:solidFill>
                  <a:srgbClr val="FFFFFF"/>
                </a:solidFill>
              </a:rPr>
              <a:t>Clermont-Ferrand</a:t>
            </a:r>
            <a:endParaRPr lang="fr-FR">
              <a:solidFill>
                <a:srgbClr val="FFFFFF"/>
              </a:solidFill>
            </a:endParaRP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r>
              <a:rPr lang="fr-FR">
                <a:solidFill>
                  <a:srgbClr val="FFFFFF"/>
                </a:solidFill>
              </a:rPr>
              <a:t>Béatrice Ramstein, IPN Orsay, France</a:t>
            </a:r>
          </a:p>
        </p:txBody>
      </p:sp>
      <p:sp>
        <p:nvSpPr>
          <p:cNvPr id="8" name="Espace réservé du numéro de diapositive 7"/>
          <p:cNvSpPr>
            <a:spLocks noGrp="1"/>
          </p:cNvSpPr>
          <p:nvPr>
            <p:ph type="sldNum" sz="quarter" idx="12"/>
          </p:nvPr>
        </p:nvSpPr>
        <p:spPr>
          <a:xfrm>
            <a:off x="6553200" y="6243638"/>
            <a:ext cx="2133600" cy="457200"/>
          </a:xfrm>
        </p:spPr>
        <p:txBody>
          <a:bodyPr/>
          <a:lstStyle>
            <a:lvl1pPr>
              <a:defRPr/>
            </a:lvl1pPr>
          </a:lstStyle>
          <a:p>
            <a:fld id="{5BA4635D-5FA0-4B82-8F41-7CD9370A87F7}"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3638"/>
            <a:ext cx="2133600" cy="457200"/>
          </a:xfrm>
        </p:spPr>
        <p:txBody>
          <a:bodyPr/>
          <a:lstStyle>
            <a:lvl1pPr>
              <a:defRPr/>
            </a:lvl1pPr>
          </a:lstStyle>
          <a:p>
            <a:r>
              <a:rPr lang="fr-FR" smtClean="0">
                <a:solidFill>
                  <a:srgbClr val="FFFFFF"/>
                </a:solidFill>
              </a:rPr>
              <a:t>Clermont-Ferrand</a:t>
            </a:r>
            <a:endParaRPr lang="fr-FR">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FR">
                <a:solidFill>
                  <a:srgbClr val="FFFFFF"/>
                </a:solidFill>
              </a:rPr>
              <a:t>Béatrice Ramstein, IPN Orsay, France</a:t>
            </a:r>
          </a:p>
        </p:txBody>
      </p:sp>
      <p:sp>
        <p:nvSpPr>
          <p:cNvPr id="5" name="Espace réservé du numéro de diapositive 4"/>
          <p:cNvSpPr>
            <a:spLocks noGrp="1"/>
          </p:cNvSpPr>
          <p:nvPr>
            <p:ph type="sldNum" sz="quarter" idx="12"/>
          </p:nvPr>
        </p:nvSpPr>
        <p:spPr>
          <a:xfrm>
            <a:off x="6553200" y="6243638"/>
            <a:ext cx="2133600" cy="457200"/>
          </a:xfrm>
        </p:spPr>
        <p:txBody>
          <a:bodyPr/>
          <a:lstStyle>
            <a:lvl1pPr>
              <a:defRPr/>
            </a:lvl1pPr>
          </a:lstStyle>
          <a:p>
            <a:fld id="{010F89BA-1DEE-4B2A-808E-4829B216DEE0}"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Clermont-Ferrand</a:t>
            </a:r>
            <a:endParaRPr lang="fr-FR"/>
          </a:p>
        </p:txBody>
      </p:sp>
      <p:sp>
        <p:nvSpPr>
          <p:cNvPr id="6" name="Espace réservé du pied de page 5"/>
          <p:cNvSpPr>
            <a:spLocks noGrp="1"/>
          </p:cNvSpPr>
          <p:nvPr>
            <p:ph type="ftr" sz="quarter" idx="11"/>
          </p:nvPr>
        </p:nvSpPr>
        <p:spPr/>
        <p:txBody>
          <a:bodyPr/>
          <a:lstStyle/>
          <a:p>
            <a:r>
              <a:rPr lang="fr-FR" smtClean="0"/>
              <a:t>Béatrice Ramstein, IPN Orsay, France</a:t>
            </a:r>
            <a:endParaRPr lang="fr-FR"/>
          </a:p>
        </p:txBody>
      </p:sp>
      <p:sp>
        <p:nvSpPr>
          <p:cNvPr id="7" name="Espace réservé du numéro de diapositive 6"/>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7813"/>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243638"/>
            <a:ext cx="2133600" cy="457200"/>
          </a:xfrm>
        </p:spPr>
        <p:txBody>
          <a:bodyPr/>
          <a:lstStyle>
            <a:lvl1pPr>
              <a:defRPr/>
            </a:lvl1pPr>
          </a:lstStyle>
          <a:p>
            <a:r>
              <a:rPr lang="fr-FR" smtClean="0">
                <a:solidFill>
                  <a:srgbClr val="FFFFFF"/>
                </a:solidFill>
              </a:rPr>
              <a:t>Clermont-Ferrand</a:t>
            </a:r>
            <a:endParaRPr lang="fr-FR">
              <a:solidFill>
                <a:srgbClr val="FFFFFF"/>
              </a:solidFill>
            </a:endParaRPr>
          </a:p>
        </p:txBody>
      </p:sp>
      <p:sp>
        <p:nvSpPr>
          <p:cNvPr id="8" name="Espace réservé du pied de page 7"/>
          <p:cNvSpPr>
            <a:spLocks noGrp="1"/>
          </p:cNvSpPr>
          <p:nvPr>
            <p:ph type="ftr" sz="quarter" idx="11"/>
          </p:nvPr>
        </p:nvSpPr>
        <p:spPr>
          <a:xfrm>
            <a:off x="3124200" y="6248400"/>
            <a:ext cx="2895600" cy="457200"/>
          </a:xfrm>
        </p:spPr>
        <p:txBody>
          <a:bodyPr/>
          <a:lstStyle>
            <a:lvl1pPr>
              <a:defRPr/>
            </a:lvl1pPr>
          </a:lstStyle>
          <a:p>
            <a:r>
              <a:rPr lang="fr-FR">
                <a:solidFill>
                  <a:srgbClr val="FFFFFF"/>
                </a:solidFill>
              </a:rPr>
              <a:t>Béatrice Ramstein, IPN Orsay, France</a:t>
            </a:r>
          </a:p>
        </p:txBody>
      </p:sp>
      <p:sp>
        <p:nvSpPr>
          <p:cNvPr id="9" name="Espace réservé du numéro de diapositive 8"/>
          <p:cNvSpPr>
            <a:spLocks noGrp="1"/>
          </p:cNvSpPr>
          <p:nvPr>
            <p:ph type="sldNum" sz="quarter" idx="12"/>
          </p:nvPr>
        </p:nvSpPr>
        <p:spPr>
          <a:xfrm>
            <a:off x="6553200" y="6243638"/>
            <a:ext cx="2133600" cy="457200"/>
          </a:xfrm>
        </p:spPr>
        <p:txBody>
          <a:bodyPr/>
          <a:lstStyle>
            <a:lvl1pPr>
              <a:defRPr/>
            </a:lvl1pPr>
          </a:lstStyle>
          <a:p>
            <a:fld id="{F133E46F-1BD2-40E9-8983-B3434D92F18D}" type="slidenum">
              <a:rPr lang="fr-FR">
                <a:solidFill>
                  <a:srgbClr val="FFFFFF"/>
                </a:solidFill>
              </a:rPr>
              <a:pPr/>
              <a:t>‹N°›</a:t>
            </a:fld>
            <a:endParaRPr lang="fr-FR">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FCBD56A-461A-4A3F-9274-D05CC3BBD55A}"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6BA4EAF-79CD-4E56-8648-F889C9AFBCD1}"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4F1959F-A9A9-42C2-BD58-9AC8910F3200}"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46DF611-ED42-455A-8BD8-33396587FEE1}"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00894CA6-A82F-4A4C-90A0-921BBB3C4B83}"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1B6763C-26CD-4CE6-827A-57430D0DE9CF}"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0EEC61CA-348B-46DE-BF28-6BA487DF6BBD}"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FED8C7D-7C57-4F28-AAD5-AF2FCE22E5FD}"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A31594A-3F54-49DC-BF4A-C0E8CAA4E49F}"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Clermont-Ferrand</a:t>
            </a:r>
            <a:endParaRPr lang="fr-FR"/>
          </a:p>
        </p:txBody>
      </p:sp>
      <p:sp>
        <p:nvSpPr>
          <p:cNvPr id="8" name="Espace réservé du pied de page 7"/>
          <p:cNvSpPr>
            <a:spLocks noGrp="1"/>
          </p:cNvSpPr>
          <p:nvPr>
            <p:ph type="ftr" sz="quarter" idx="11"/>
          </p:nvPr>
        </p:nvSpPr>
        <p:spPr/>
        <p:txBody>
          <a:bodyPr/>
          <a:lstStyle/>
          <a:p>
            <a:r>
              <a:rPr lang="fr-FR" smtClean="0"/>
              <a:t>Béatrice Ramstein, IPN Orsay, France</a:t>
            </a:r>
            <a:endParaRPr lang="fr-FR"/>
          </a:p>
        </p:txBody>
      </p:sp>
      <p:sp>
        <p:nvSpPr>
          <p:cNvPr id="9" name="Espace réservé du numéro de diapositive 8"/>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283C92A-F248-4BB9-B7C8-A285B0DA205A}"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5936CD3-5D71-401F-B64C-6263D7E9A224}"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4" name="Espace réservé du pied de page 3"/>
          <p:cNvSpPr>
            <a:spLocks noGrp="1"/>
          </p:cNvSpPr>
          <p:nvPr>
            <p:ph type="ftr" sz="quarter" idx="11"/>
          </p:nvPr>
        </p:nvSpPr>
        <p:spPr>
          <a:xfrm>
            <a:off x="3124200" y="6356350"/>
            <a:ext cx="2895600" cy="365125"/>
          </a:xfrm>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5" name="Espace réservé du numéro de diapositive 4"/>
          <p:cNvSpPr>
            <a:spLocks noGrp="1"/>
          </p:cNvSpPr>
          <p:nvPr>
            <p:ph type="sldNum" sz="quarter" idx="12"/>
          </p:nvPr>
        </p:nvSpPr>
        <p:spPr>
          <a:xfrm>
            <a:off x="6553200" y="6356350"/>
            <a:ext cx="2133600" cy="365125"/>
          </a:xfrm>
        </p:spPr>
        <p:txBody>
          <a:bodyPr/>
          <a:lstStyle>
            <a:lvl1pPr>
              <a:defRPr/>
            </a:lvl1pPr>
          </a:lstStyle>
          <a:p>
            <a:pPr>
              <a:defRPr/>
            </a:pPr>
            <a:fld id="{68E5E9BB-1A46-443E-B6B3-15D240EFFEC6}"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4"/>
          <p:cNvSpPr>
            <a:spLocks noGrp="1" noChangeArrowheads="1"/>
          </p:cNvSpPr>
          <p:nvPr>
            <p:ph type="dt" sz="half" idx="10"/>
          </p:nvPr>
        </p:nvSpPr>
        <p:spPr>
          <a:ln/>
        </p:spPr>
        <p:txBody>
          <a:bodyPr/>
          <a:lstStyle>
            <a:lvl1pPr>
              <a:defRPr/>
            </a:lvl1pPr>
          </a:lstStyle>
          <a:p>
            <a:pPr>
              <a:defRPr/>
            </a:pPr>
            <a:r>
              <a:rPr lang="fr-FR" smtClean="0">
                <a:solidFill>
                  <a:prstClr val="black">
                    <a:tint val="75000"/>
                  </a:prstClr>
                </a:solidFill>
              </a:rPr>
              <a:t>Clermont-Ferrand</a:t>
            </a:r>
            <a:endParaRPr lang="fr-FR">
              <a:solidFill>
                <a:prstClr val="black">
                  <a:tint val="75000"/>
                </a:prstClr>
              </a:solidFill>
            </a:endParaRPr>
          </a:p>
        </p:txBody>
      </p:sp>
      <p:sp>
        <p:nvSpPr>
          <p:cNvPr id="7" name="Rectangle 45"/>
          <p:cNvSpPr>
            <a:spLocks noGrp="1" noChangeArrowheads="1"/>
          </p:cNvSpPr>
          <p:nvPr>
            <p:ph type="ftr" sz="quarter" idx="11"/>
          </p:nvPr>
        </p:nvSpPr>
        <p:spPr>
          <a:ln/>
        </p:spPr>
        <p:txBody>
          <a:bodyPr/>
          <a:lstStyle>
            <a:lvl1pPr>
              <a:defRPr/>
            </a:lvl1pPr>
          </a:lstStyle>
          <a:p>
            <a:pPr>
              <a:defRPr/>
            </a:pPr>
            <a:r>
              <a:rPr lang="fr-FR" smtClean="0">
                <a:solidFill>
                  <a:prstClr val="black">
                    <a:tint val="75000"/>
                  </a:prstClr>
                </a:solidFill>
              </a:rPr>
              <a:t>Béatrice Ramstein, IPN Orsay, France</a:t>
            </a:r>
            <a:endParaRPr lang="fr-FR">
              <a:solidFill>
                <a:prstClr val="black">
                  <a:tint val="75000"/>
                </a:prstClr>
              </a:solidFill>
            </a:endParaRPr>
          </a:p>
        </p:txBody>
      </p:sp>
      <p:sp>
        <p:nvSpPr>
          <p:cNvPr id="8" name="Rectangle 46"/>
          <p:cNvSpPr>
            <a:spLocks noGrp="1" noChangeArrowheads="1"/>
          </p:cNvSpPr>
          <p:nvPr>
            <p:ph type="sldNum" sz="quarter" idx="12"/>
          </p:nvPr>
        </p:nvSpPr>
        <p:spPr>
          <a:ln/>
        </p:spPr>
        <p:txBody>
          <a:bodyPr/>
          <a:lstStyle>
            <a:lvl1pPr>
              <a:defRPr/>
            </a:lvl1pPr>
          </a:lstStyle>
          <a:p>
            <a:pPr>
              <a:defRPr/>
            </a:pPr>
            <a:fld id="{606DEF31-F1BF-41E7-8B06-507E8725E0C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4238007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FCBD56A-461A-4A3F-9274-D05CC3BBD55A}"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6BA4EAF-79CD-4E56-8648-F889C9AFBCD1}"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4F1959F-A9A9-42C2-BD58-9AC8910F3200}"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46DF611-ED42-455A-8BD8-33396587FEE1}"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00894CA6-A82F-4A4C-90A0-921BBB3C4B83}"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1B6763C-26CD-4CE6-827A-57430D0DE9CF}"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Clermont-Ferrand</a:t>
            </a:r>
            <a:endParaRPr lang="fr-FR"/>
          </a:p>
        </p:txBody>
      </p:sp>
      <p:sp>
        <p:nvSpPr>
          <p:cNvPr id="4" name="Espace réservé du pied de page 3"/>
          <p:cNvSpPr>
            <a:spLocks noGrp="1"/>
          </p:cNvSpPr>
          <p:nvPr>
            <p:ph type="ftr" sz="quarter" idx="11"/>
          </p:nvPr>
        </p:nvSpPr>
        <p:spPr/>
        <p:txBody>
          <a:bodyPr/>
          <a:lstStyle/>
          <a:p>
            <a:r>
              <a:rPr lang="fr-FR" smtClean="0"/>
              <a:t>Béatrice Ramstein, IPN Orsay, France</a:t>
            </a:r>
            <a:endParaRPr lang="fr-FR"/>
          </a:p>
        </p:txBody>
      </p:sp>
      <p:sp>
        <p:nvSpPr>
          <p:cNvPr id="5" name="Espace réservé du numéro de diapositive 4"/>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0EEC61CA-348B-46DE-BF28-6BA487DF6BBD}"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FED8C7D-7C57-4F28-AAD5-AF2FCE22E5FD}"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A31594A-3F54-49DC-BF4A-C0E8CAA4E49F}"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283C92A-F248-4BB9-B7C8-A285B0DA205A}"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5936CD3-5D71-401F-B64C-6263D7E9A224}"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4" name="Espace réservé du pied de page 3"/>
          <p:cNvSpPr>
            <a:spLocks noGrp="1"/>
          </p:cNvSpPr>
          <p:nvPr>
            <p:ph type="ftr" sz="quarter" idx="11"/>
          </p:nvPr>
        </p:nvSpPr>
        <p:spPr>
          <a:xfrm>
            <a:off x="3124200" y="6356350"/>
            <a:ext cx="2895600" cy="365125"/>
          </a:xfrm>
        </p:spPr>
        <p:txBody>
          <a:bodyPr/>
          <a:lstStyle>
            <a:lvl1pPr>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5" name="Espace réservé du numéro de diapositive 4"/>
          <p:cNvSpPr>
            <a:spLocks noGrp="1"/>
          </p:cNvSpPr>
          <p:nvPr>
            <p:ph type="sldNum" sz="quarter" idx="12"/>
          </p:nvPr>
        </p:nvSpPr>
        <p:spPr>
          <a:xfrm>
            <a:off x="6553200" y="6356350"/>
            <a:ext cx="2133600" cy="365125"/>
          </a:xfrm>
        </p:spPr>
        <p:txBody>
          <a:bodyPr/>
          <a:lstStyle>
            <a:lvl1pPr>
              <a:defRPr/>
            </a:lvl1pPr>
          </a:lstStyle>
          <a:p>
            <a:pPr>
              <a:defRPr/>
            </a:pPr>
            <a:fld id="{68E5E9BB-1A46-443E-B6B3-15D240EFFEC6}" type="slidenum">
              <a:rPr lang="en-US">
                <a:solidFill>
                  <a:prstClr val="black">
                    <a:tint val="75000"/>
                  </a:prstClr>
                </a:solidFill>
              </a:rPr>
              <a:pPr>
                <a:defRPr/>
              </a:pPr>
              <a:t>‹N°›</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fr-FR" baseline="30000">
                <a:solidFill>
                  <a:srgbClr val="FFFFFF"/>
                </a:solidFill>
              </a:endParaRPr>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fr-FR" baseline="30000">
                <a:solidFill>
                  <a:srgbClr val="FFFFFF"/>
                </a:solidFill>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grpSp>
      </p:grpSp>
      <p:sp>
        <p:nvSpPr>
          <p:cNvPr id="6455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fr-FR" noProof="0" smtClean="0"/>
              <a:t>Cliquez pour modifier le style du titre</a:t>
            </a:r>
          </a:p>
        </p:txBody>
      </p:sp>
      <p:sp>
        <p:nvSpPr>
          <p:cNvPr id="6455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fr-FR" noProof="0" smtClean="0"/>
              <a:t>Cliquez pour modifier le style des sous-titres du masque</a:t>
            </a:r>
          </a:p>
        </p:txBody>
      </p:sp>
      <p:sp>
        <p:nvSpPr>
          <p:cNvPr id="44" name="Rectangle 44"/>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r>
              <a:rPr lang="fr-FR" smtClean="0">
                <a:solidFill>
                  <a:srgbClr val="FFFFFF"/>
                </a:solidFill>
              </a:rPr>
              <a:t>Clermont-Ferrand</a:t>
            </a:r>
            <a:endParaRPr lang="fr-FR">
              <a:solidFill>
                <a:srgbClr val="FFFFFF"/>
              </a:solidFill>
            </a:endParaRPr>
          </a:p>
        </p:txBody>
      </p:sp>
      <p:sp>
        <p:nvSpPr>
          <p:cNvPr id="45" name="Rectangle 4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r>
              <a:rPr lang="fr-FR" smtClean="0">
                <a:solidFill>
                  <a:srgbClr val="FFFFFF"/>
                </a:solidFill>
              </a:rPr>
              <a:t>Béatrice Ramstein, IPN Orsay, France</a:t>
            </a:r>
            <a:endParaRPr lang="fr-FR">
              <a:solidFill>
                <a:srgbClr val="FFFFFF"/>
              </a:solidFill>
            </a:endParaRPr>
          </a:p>
        </p:txBody>
      </p:sp>
      <p:sp>
        <p:nvSpPr>
          <p:cNvPr id="46" name="Rectangle 4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20E56F38-32D0-4B72-ABBE-80C7550A1BC6}"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83EB4E62-6610-4EAA-B479-B06FD0DAC542}"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2FB7EBBB-E70B-479A-A1BA-371C025BA3EB}"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3DA437F9-AD95-4BAE-9EF6-AD7059906068}"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Clermont-Ferrand</a:t>
            </a:r>
            <a:endParaRPr lang="fr-FR"/>
          </a:p>
        </p:txBody>
      </p:sp>
      <p:sp>
        <p:nvSpPr>
          <p:cNvPr id="3" name="Espace réservé du pied de page 2"/>
          <p:cNvSpPr>
            <a:spLocks noGrp="1"/>
          </p:cNvSpPr>
          <p:nvPr>
            <p:ph type="ftr" sz="quarter" idx="11"/>
          </p:nvPr>
        </p:nvSpPr>
        <p:spPr/>
        <p:txBody>
          <a:bodyPr/>
          <a:lstStyle/>
          <a:p>
            <a:r>
              <a:rPr lang="fr-FR" smtClean="0"/>
              <a:t>Béatrice Ramstein, IPN Orsay, France</a:t>
            </a:r>
            <a:endParaRPr lang="fr-FR"/>
          </a:p>
        </p:txBody>
      </p:sp>
      <p:sp>
        <p:nvSpPr>
          <p:cNvPr id="4" name="Espace réservé du numéro de diapositive 3"/>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5F0D950E-A55D-4827-B72C-C33E00A2C305}"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465DFD21-79E6-4A72-A7E3-F5F6D3D139BB}"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DF8163B2-2B3B-4B76-9267-0D7C40511B1A}"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246856FA-8109-479C-940A-F792997EA019}"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AB12A467-401F-42EF-9416-80533BA41D8E}"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EA8EA567-E77F-41F6-AB65-996F0E346590}"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B8F68EB3-2040-4594-96E7-2276818F15B3}"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7"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8" name="Rectangle 46"/>
          <p:cNvSpPr>
            <a:spLocks noGrp="1" noChangeArrowheads="1"/>
          </p:cNvSpPr>
          <p:nvPr>
            <p:ph type="sldNum" sz="quarter" idx="12"/>
          </p:nvPr>
        </p:nvSpPr>
        <p:spPr>
          <a:ln/>
        </p:spPr>
        <p:txBody>
          <a:bodyPr/>
          <a:lstStyle>
            <a:lvl1pPr>
              <a:defRPr/>
            </a:lvl1pPr>
          </a:lstStyle>
          <a:p>
            <a:pPr>
              <a:defRPr/>
            </a:pPr>
            <a:fld id="{98508C41-6CFC-42C2-9100-AD80A0A6E7FA}"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4"/>
          <p:cNvSpPr>
            <a:spLocks noGrp="1" noChangeArrowheads="1"/>
          </p:cNvSpPr>
          <p:nvPr>
            <p:ph type="dt" sz="half" idx="10"/>
          </p:nvPr>
        </p:nvSpPr>
        <p:spPr>
          <a:ln/>
        </p:spPr>
        <p:txBody>
          <a:bodyPr/>
          <a:lstStyle>
            <a:lvl1pPr>
              <a:defRPr/>
            </a:lvl1pPr>
          </a:lstStyle>
          <a:p>
            <a:pPr>
              <a:defRPr/>
            </a:pPr>
            <a:r>
              <a:rPr lang="fr-FR" smtClean="0">
                <a:solidFill>
                  <a:srgbClr val="FFFFFF"/>
                </a:solidFill>
              </a:rPr>
              <a:t>Clermont-Ferrand</a:t>
            </a:r>
            <a:endParaRPr lang="fr-FR">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fr-FR" smtClean="0">
                <a:solidFill>
                  <a:srgbClr val="FFFFFF"/>
                </a:solidFill>
              </a:rPr>
              <a:t>Béatrice Ramstein, IPN Orsay, France</a:t>
            </a:r>
            <a:endParaRPr lang="fr-FR">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44748F1-6BB2-4F0A-AB4F-3F41C1B6692D}" type="slidenum">
              <a:rPr lang="fr-FR">
                <a:solidFill>
                  <a:srgbClr val="FFFFFF"/>
                </a:solidFill>
              </a:rPr>
              <a:pPr>
                <a:defRPr/>
              </a:pPr>
              <a:t>‹N°›</a:t>
            </a:fld>
            <a:endParaRPr lang="fr-FR">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Clermont-Ferrand</a:t>
            </a:r>
            <a:endParaRPr lang="fr-FR"/>
          </a:p>
        </p:txBody>
      </p:sp>
      <p:sp>
        <p:nvSpPr>
          <p:cNvPr id="6" name="Espace réservé du pied de page 5"/>
          <p:cNvSpPr>
            <a:spLocks noGrp="1"/>
          </p:cNvSpPr>
          <p:nvPr>
            <p:ph type="ftr" sz="quarter" idx="11"/>
          </p:nvPr>
        </p:nvSpPr>
        <p:spPr/>
        <p:txBody>
          <a:bodyPr/>
          <a:lstStyle/>
          <a:p>
            <a:r>
              <a:rPr lang="fr-FR" smtClean="0"/>
              <a:t>Béatrice Ramstein, IPN Orsay, France</a:t>
            </a:r>
            <a:endParaRPr lang="fr-FR"/>
          </a:p>
        </p:txBody>
      </p:sp>
      <p:sp>
        <p:nvSpPr>
          <p:cNvPr id="7" name="Espace réservé du numéro de diapositive 6"/>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Clermont-Ferrand</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Clermont-Ferrand</a:t>
            </a:r>
            <a:endParaRPr lang="fr-FR"/>
          </a:p>
        </p:txBody>
      </p:sp>
      <p:sp>
        <p:nvSpPr>
          <p:cNvPr id="6" name="Espace réservé du pied de page 5"/>
          <p:cNvSpPr>
            <a:spLocks noGrp="1"/>
          </p:cNvSpPr>
          <p:nvPr>
            <p:ph type="ftr" sz="quarter" idx="11"/>
          </p:nvPr>
        </p:nvSpPr>
        <p:spPr/>
        <p:txBody>
          <a:bodyPr/>
          <a:lstStyle/>
          <a:p>
            <a:r>
              <a:rPr lang="fr-FR" smtClean="0"/>
              <a:t>Béatrice Ramstein, IPN Orsay, France</a:t>
            </a:r>
            <a:endParaRPr lang="fr-FR"/>
          </a:p>
        </p:txBody>
      </p:sp>
      <p:sp>
        <p:nvSpPr>
          <p:cNvPr id="7" name="Espace réservé du numéro de diapositive 6"/>
          <p:cNvSpPr>
            <a:spLocks noGrp="1"/>
          </p:cNvSpPr>
          <p:nvPr>
            <p:ph type="sldNum" sz="quarter" idx="12"/>
          </p:nvPr>
        </p:nvSpPr>
        <p:spPr/>
        <p:txBody>
          <a:bodyPr/>
          <a:lstStyle/>
          <a:p>
            <a:fld id="{90E55B5D-8166-46D8-B78E-B09AABF887E3}" type="slidenum">
              <a:rPr lang="fr-FR" smtClean="0"/>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17" name="Espace réservé du pied de page 16"/>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E43FCDA7-91C5-4A89-872F-33E1678228BB}"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5" name="Espace réservé du pied de page 4"/>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6" name="Espace réservé du numéro de diapositive 5"/>
          <p:cNvSpPr>
            <a:spLocks noGrp="1"/>
          </p:cNvSpPr>
          <p:nvPr>
            <p:ph type="sldNum" sz="quarter" idx="12"/>
          </p:nvPr>
        </p:nvSpPr>
        <p:spPr/>
        <p:txBody>
          <a:bodyPr/>
          <a:lstStyle/>
          <a:p>
            <a:fld id="{E43FCDA7-91C5-4A89-872F-33E1678228BB}"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5" name="Espace réservé du pied de page 4"/>
          <p:cNvSpPr>
            <a:spLocks noGrp="1"/>
          </p:cNvSpPr>
          <p:nvPr>
            <p:ph type="ftr" sz="quarter" idx="11"/>
          </p:nvPr>
        </p:nvSpPr>
        <p:spPr>
          <a:xfrm>
            <a:off x="800100" y="6172200"/>
            <a:ext cx="4000500" cy="457200"/>
          </a:xfrm>
        </p:spPr>
        <p:txBody>
          <a:bodyPr/>
          <a:lstStyle/>
          <a:p>
            <a:r>
              <a:rPr lang="de-DE" smtClean="0">
                <a:solidFill>
                  <a:srgbClr val="424456"/>
                </a:solidFill>
              </a:rPr>
              <a:t>B. Ramstein   </a:t>
            </a:r>
            <a:endParaRPr lang="fr-FR">
              <a:solidFill>
                <a:srgbClr val="424456"/>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Espace réservé du numéro de diapositive 5"/>
          <p:cNvSpPr>
            <a:spLocks noGrp="1"/>
          </p:cNvSpPr>
          <p:nvPr>
            <p:ph type="sldNum" sz="quarter" idx="12"/>
          </p:nvPr>
        </p:nvSpPr>
        <p:spPr>
          <a:xfrm>
            <a:off x="146304" y="6208776"/>
            <a:ext cx="457200" cy="457200"/>
          </a:xfrm>
        </p:spPr>
        <p:txBody>
          <a:bodyPr/>
          <a:lstStyle/>
          <a:p>
            <a:fld id="{E43FCDA7-91C5-4A89-872F-33E1678228B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6" name="Espace réservé du pied de page 5"/>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7" name="Espace réservé du numéro de diapositive 6"/>
          <p:cNvSpPr>
            <a:spLocks noGrp="1"/>
          </p:cNvSpPr>
          <p:nvPr>
            <p:ph type="sldNum" sz="quarter" idx="12"/>
          </p:nvPr>
        </p:nvSpPr>
        <p:spPr/>
        <p:txBody>
          <a:bodyPr/>
          <a:lstStyle/>
          <a:p>
            <a:fld id="{E43FCDA7-91C5-4A89-872F-33E1678228BB}"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8" name="Espace réservé du pied de page 7"/>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9" name="Espace réservé du numéro de diapositive 8"/>
          <p:cNvSpPr>
            <a:spLocks noGrp="1"/>
          </p:cNvSpPr>
          <p:nvPr>
            <p:ph type="sldNum" sz="quarter" idx="12"/>
          </p:nvPr>
        </p:nvSpPr>
        <p:spPr/>
        <p:txBody>
          <a:bodyPr/>
          <a:lstStyle/>
          <a:p>
            <a:fld id="{E43FCDA7-91C5-4A89-872F-33E1678228BB}"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4" name="Espace réservé du pied de page 3"/>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5" name="Espace réservé du numéro de diapositive 4"/>
          <p:cNvSpPr>
            <a:spLocks noGrp="1"/>
          </p:cNvSpPr>
          <p:nvPr>
            <p:ph type="sldNum" sz="quarter" idx="12"/>
          </p:nvPr>
        </p:nvSpPr>
        <p:spPr/>
        <p:txBody>
          <a:bodyPr/>
          <a:lstStyle/>
          <a:p>
            <a:fld id="{E43FCDA7-91C5-4A89-872F-33E1678228BB}" type="slidenum">
              <a:rPr lang="fr-FR" smtClean="0"/>
              <a:pPr/>
              <a:t>‹N°›</a:t>
            </a:fld>
            <a:endParaRPr lang="fr-F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3" name="Espace réservé du pied de page 2"/>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4" name="Espace réservé du numéro de diapositive 3"/>
          <p:cNvSpPr>
            <a:spLocks noGrp="1"/>
          </p:cNvSpPr>
          <p:nvPr>
            <p:ph type="sldNum" sz="quarter" idx="12"/>
          </p:nvPr>
        </p:nvSpPr>
        <p:spPr/>
        <p:txBody>
          <a:bodyPr/>
          <a:lstStyle/>
          <a:p>
            <a:fld id="{E43FCDA7-91C5-4A89-872F-33E1678228BB}" type="slidenum">
              <a:rPr lang="fr-FR" smtClean="0"/>
              <a:pPr/>
              <a:t>‹N°›</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6" name="Espace réservé du pied de page 5"/>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7" name="Espace réservé du numéro de diapositive 6"/>
          <p:cNvSpPr>
            <a:spLocks noGrp="1"/>
          </p:cNvSpPr>
          <p:nvPr>
            <p:ph type="sldNum" sz="quarter" idx="12"/>
          </p:nvPr>
        </p:nvSpPr>
        <p:spPr/>
        <p:txBody>
          <a:bodyPr/>
          <a:lstStyle/>
          <a:p>
            <a:fld id="{E43FCDA7-91C5-4A89-872F-33E1678228BB}"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6" name="Espace réservé du pied de page 5"/>
          <p:cNvSpPr>
            <a:spLocks noGrp="1"/>
          </p:cNvSpPr>
          <p:nvPr>
            <p:ph type="ftr" sz="quarter" idx="11"/>
          </p:nvPr>
        </p:nvSpPr>
        <p:spPr>
          <a:xfrm>
            <a:off x="914400" y="6172200"/>
            <a:ext cx="3886200" cy="457200"/>
          </a:xfrm>
        </p:spPr>
        <p:txBody>
          <a:bodyPr/>
          <a:lstStyle/>
          <a:p>
            <a:r>
              <a:rPr lang="de-DE" smtClean="0">
                <a:solidFill>
                  <a:srgbClr val="424456"/>
                </a:solidFill>
              </a:rPr>
              <a:t>B. Ramstein   </a:t>
            </a:r>
            <a:endParaRPr lang="fr-FR">
              <a:solidFill>
                <a:srgbClr val="424456"/>
              </a:solidFill>
            </a:endParaRPr>
          </a:p>
        </p:txBody>
      </p:sp>
      <p:sp>
        <p:nvSpPr>
          <p:cNvPr id="7" name="Espace réservé du numéro de diapositive 6"/>
          <p:cNvSpPr>
            <a:spLocks noGrp="1"/>
          </p:cNvSpPr>
          <p:nvPr>
            <p:ph type="sldNum" sz="quarter" idx="12"/>
          </p:nvPr>
        </p:nvSpPr>
        <p:spPr>
          <a:xfrm>
            <a:off x="146304" y="6208776"/>
            <a:ext cx="457200" cy="457200"/>
          </a:xfrm>
        </p:spPr>
        <p:txBody>
          <a:bodyPr/>
          <a:lstStyle/>
          <a:p>
            <a:fld id="{E43FCDA7-91C5-4A89-872F-33E1678228BB}"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solidFill>
                  <a:srgbClr val="424456"/>
                </a:solidFill>
              </a:rPr>
              <a:t>RRTF symposium, GSI, 09/10/2013 </a:t>
            </a:r>
            <a:endParaRPr lang="fr-FR">
              <a:solidFill>
                <a:srgbClr val="424456"/>
              </a:solidFill>
            </a:endParaRPr>
          </a:p>
        </p:txBody>
      </p:sp>
      <p:sp>
        <p:nvSpPr>
          <p:cNvPr id="5" name="Espace réservé du pied de page 4"/>
          <p:cNvSpPr>
            <a:spLocks noGrp="1"/>
          </p:cNvSpPr>
          <p:nvPr>
            <p:ph type="ftr" sz="quarter" idx="11"/>
          </p:nvPr>
        </p:nvSpPr>
        <p:spPr/>
        <p:txBody>
          <a:bodyPr/>
          <a:lstStyle/>
          <a:p>
            <a:r>
              <a:rPr lang="de-DE" smtClean="0">
                <a:solidFill>
                  <a:srgbClr val="424456"/>
                </a:solidFill>
              </a:rPr>
              <a:t>B. Ramstein   </a:t>
            </a:r>
            <a:endParaRPr lang="fr-FR">
              <a:solidFill>
                <a:srgbClr val="424456"/>
              </a:solidFill>
            </a:endParaRPr>
          </a:p>
        </p:txBody>
      </p:sp>
      <p:sp>
        <p:nvSpPr>
          <p:cNvPr id="6" name="Espace réservé du numéro de diapositive 5"/>
          <p:cNvSpPr>
            <a:spLocks noGrp="1"/>
          </p:cNvSpPr>
          <p:nvPr>
            <p:ph type="sldNum" sz="quarter" idx="12"/>
          </p:nvPr>
        </p:nvSpPr>
        <p:spPr/>
        <p:txBody>
          <a:bodyPr/>
          <a:lstStyle/>
          <a:p>
            <a:fld id="{E43FCDA7-91C5-4A89-872F-33E1678228B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0.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image" Target="../media/image3.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2.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3.png"/><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3.png"/><Relationship Id="rId2" Type="http://schemas.openxmlformats.org/officeDocument/2006/relationships/slideLayout" Target="../slideLayouts/slideLayout102.xml"/><Relationship Id="rId16" Type="http://schemas.openxmlformats.org/officeDocument/2006/relationships/image" Target="../media/image2.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Clermont-Ferrand</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Béatrice Ramstein, IPN Orsay, France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55B5D-8166-46D8-B78E-B09AABF887E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45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smtClean="0">
                <a:solidFill>
                  <a:srgbClr val="FFFFFF"/>
                </a:solidFill>
              </a:endParaRPr>
            </a:p>
          </p:txBody>
        </p:sp>
        <p:sp>
          <p:nvSpPr>
            <p:cNvPr id="245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5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smtClean="0">
                <a:solidFill>
                  <a:srgbClr val="FFFFFF"/>
                </a:solidFill>
              </a:endParaRPr>
            </a:p>
          </p:txBody>
        </p:sp>
        <p:sp>
          <p:nvSpPr>
            <p:cNvPr id="246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46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sp>
            <p:nvSpPr>
              <p:cNvPr id="246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pPr>
                <a:endParaRPr lang="fr-FR" smtClean="0">
                  <a:solidFill>
                    <a:srgbClr val="FFFFFF"/>
                  </a:solidFill>
                </a:endParaRPr>
              </a:p>
            </p:txBody>
          </p:sp>
        </p:grpSp>
      </p:grpSp>
      <p:sp>
        <p:nvSpPr>
          <p:cNvPr id="246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46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6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r>
              <a:rPr lang="fr-FR" smtClean="0">
                <a:solidFill>
                  <a:srgbClr val="FFFFFF"/>
                </a:solidFill>
              </a:rPr>
              <a:t>Béatrice Ramstein, IPN Orsay, France</a:t>
            </a:r>
          </a:p>
        </p:txBody>
      </p:sp>
      <p:sp>
        <p:nvSpPr>
          <p:cNvPr id="246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r>
              <a:rPr lang="fr-FR" smtClean="0">
                <a:solidFill>
                  <a:srgbClr val="FFFFFF"/>
                </a:solidFill>
              </a:rPr>
              <a:t>GDR 2010</a:t>
            </a:r>
          </a:p>
        </p:txBody>
      </p:sp>
      <p:sp>
        <p:nvSpPr>
          <p:cNvPr id="246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6A93902D-429D-4B3D-A411-622B1EA5B74C}" type="slidenum">
              <a:rPr lang="fr-FR" smtClean="0">
                <a:solidFill>
                  <a:srgbClr val="FFFFFF"/>
                </a:solidFill>
              </a:rPr>
              <a:pPr fontAlgn="base">
                <a:spcBef>
                  <a:spcPct val="0"/>
                </a:spcBef>
                <a:spcAft>
                  <a:spcPct val="0"/>
                </a:spcAft>
              </a:pPr>
              <a:t>‹N°›</a:t>
            </a:fld>
            <a:endParaRPr lang="fr-FR"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45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245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246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46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grpSp>
      <p:sp>
        <p:nvSpPr>
          <p:cNvPr id="246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46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6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smtClean="0">
                <a:solidFill>
                  <a:srgbClr val="FFFFFF"/>
                </a:solidFill>
                <a:effectLst>
                  <a:outerShdw blurRad="38100" dist="38100" dir="2700000" algn="tl">
                    <a:srgbClr val="000000"/>
                  </a:outerShdw>
                </a:effectLst>
              </a:defRPr>
            </a:lvl1pPr>
          </a:lstStyle>
          <a:p>
            <a:pPr defTabSz="449263" fontAlgn="base">
              <a:spcBef>
                <a:spcPct val="0"/>
              </a:spcBef>
              <a:spcAft>
                <a:spcPct val="0"/>
              </a:spcAft>
              <a:defRPr/>
            </a:pPr>
            <a:r>
              <a:rPr lang="fr-FR" smtClean="0"/>
              <a:t>Clermont-Ferrand</a:t>
            </a:r>
            <a:endParaRPr lang="fr-FR"/>
          </a:p>
        </p:txBody>
      </p:sp>
      <p:sp>
        <p:nvSpPr>
          <p:cNvPr id="246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ClrTx/>
              <a:buSzTx/>
              <a:buFontTx/>
              <a:buNone/>
              <a:defRPr sz="1200" smtClean="0">
                <a:solidFill>
                  <a:srgbClr val="FFFFFF"/>
                </a:solidFill>
                <a:effectLst>
                  <a:outerShdw blurRad="38100" dist="38100" dir="2700000" algn="tl">
                    <a:srgbClr val="000000"/>
                  </a:outerShdw>
                </a:effectLst>
              </a:defRPr>
            </a:lvl1pPr>
          </a:lstStyle>
          <a:p>
            <a:pPr defTabSz="449263" fontAlgn="base">
              <a:spcBef>
                <a:spcPct val="0"/>
              </a:spcBef>
              <a:spcAft>
                <a:spcPct val="0"/>
              </a:spcAft>
              <a:defRPr/>
            </a:pPr>
            <a:r>
              <a:rPr lang="de-DE" smtClean="0"/>
              <a:t>Béatrice Ramstein, IPN Orsay, France</a:t>
            </a:r>
            <a:endParaRPr lang="fr-FR"/>
          </a:p>
        </p:txBody>
      </p:sp>
      <p:sp>
        <p:nvSpPr>
          <p:cNvPr id="246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rgbClr val="FFFFFF"/>
                </a:solidFill>
                <a:effectLst>
                  <a:outerShdw blurRad="38100" dist="38100" dir="2700000" algn="tl">
                    <a:srgbClr val="000000"/>
                  </a:outerShdw>
                </a:effectLst>
              </a:defRPr>
            </a:lvl1pPr>
          </a:lstStyle>
          <a:p>
            <a:pPr defTabSz="449263" fontAlgn="base">
              <a:spcBef>
                <a:spcPct val="0"/>
              </a:spcBef>
              <a:spcAft>
                <a:spcPct val="0"/>
              </a:spcAft>
              <a:defRPr/>
            </a:pPr>
            <a:fld id="{77066D1E-16E2-4694-B0FA-29AAF9478203}" type="slidenum">
              <a:rPr lang="fr-FR"/>
              <a:pPr defTabSz="449263" fontAlgn="base">
                <a:spcBef>
                  <a:spcPct val="0"/>
                </a:spcBef>
                <a:spcAft>
                  <a:spcPct val="0"/>
                </a:spcAft>
                <a:defRPr/>
              </a:pPr>
              <a:t>‹N°›</a:t>
            </a:fld>
            <a:endParaRPr lang="fr-F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45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a:solidFill>
                  <a:srgbClr val="FFFFFF"/>
                </a:solidFill>
              </a:endParaRPr>
            </a:p>
          </p:txBody>
        </p:sp>
        <p:sp>
          <p:nvSpPr>
            <p:cNvPr id="245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5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pPr>
              <a:endParaRPr lang="fr-FR">
                <a:solidFill>
                  <a:srgbClr val="FFFFFF"/>
                </a:solidFill>
              </a:endParaRPr>
            </a:p>
          </p:txBody>
        </p:sp>
        <p:sp>
          <p:nvSpPr>
            <p:cNvPr id="246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fr-FR">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46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sp>
            <p:nvSpPr>
              <p:cNvPr id="246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pPr>
                <a:endParaRPr lang="fr-FR">
                  <a:solidFill>
                    <a:srgbClr val="FFFFFF"/>
                  </a:solidFill>
                </a:endParaRPr>
              </a:p>
            </p:txBody>
          </p:sp>
        </p:grpSp>
      </p:grpSp>
      <p:sp>
        <p:nvSpPr>
          <p:cNvPr id="246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46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6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r>
              <a:rPr lang="fr-FR" smtClean="0">
                <a:solidFill>
                  <a:srgbClr val="FFFFFF"/>
                </a:solidFill>
              </a:rPr>
              <a:t>Clermont-Ferrand</a:t>
            </a:r>
            <a:endParaRPr lang="fr-FR">
              <a:solidFill>
                <a:srgbClr val="FFFFFF"/>
              </a:solidFill>
            </a:endParaRPr>
          </a:p>
        </p:txBody>
      </p:sp>
      <p:sp>
        <p:nvSpPr>
          <p:cNvPr id="246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r>
              <a:rPr lang="fr-FR">
                <a:solidFill>
                  <a:srgbClr val="FFFFFF"/>
                </a:solidFill>
              </a:rPr>
              <a:t>Béatrice Ramstein, IPN Orsay, France</a:t>
            </a:r>
          </a:p>
        </p:txBody>
      </p:sp>
      <p:sp>
        <p:nvSpPr>
          <p:cNvPr id="246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3EEC6D83-33D1-4820-B8C5-A80600E2EABB}" type="slidenum">
              <a:rPr lang="fr-FR">
                <a:solidFill>
                  <a:srgbClr val="FFFFFF"/>
                </a:solidFill>
              </a:rPr>
              <a:pPr fontAlgn="base">
                <a:spcBef>
                  <a:spcPct val="0"/>
                </a:spcBef>
                <a:spcAft>
                  <a:spcPct val="0"/>
                </a:spcAft>
              </a:pPr>
              <a:t>‹N°›</a:t>
            </a:fld>
            <a:endParaRPr lang="fr-FR">
              <a:solidFill>
                <a:srgbClr val="FFFFFF"/>
              </a:solidFill>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2729E1-256A-4872-95B7-2B148507D23E}" type="slidenum">
              <a:rPr lang="en-US">
                <a:solidFill>
                  <a:prstClr val="black">
                    <a:tint val="75000"/>
                  </a:prstClr>
                </a:solidFill>
              </a:rPr>
              <a:pPr>
                <a:def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solidFill>
                  <a:prstClr val="black">
                    <a:tint val="75000"/>
                  </a:prstClr>
                </a:solidFill>
              </a:rPr>
              <a:t>Clermont-Ferrand</a:t>
            </a:r>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solidFill>
                  <a:prstClr val="black">
                    <a:tint val="75000"/>
                  </a:prstClr>
                </a:solidFill>
              </a:rPr>
              <a:t>Béatrice Ramstein, IPN Orsay, France</a:t>
            </a:r>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2729E1-256A-4872-95B7-2B148507D23E}" type="slidenum">
              <a:rPr lang="en-US">
                <a:solidFill>
                  <a:prstClr val="black">
                    <a:tint val="75000"/>
                  </a:prstClr>
                </a:solidFill>
              </a:rPr>
              <a:pPr>
                <a:def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634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4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4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35"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4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fr-FR" baseline="30000">
                <a:solidFill>
                  <a:srgbClr val="FFFFFF"/>
                </a:solidFill>
              </a:endParaRPr>
            </a:p>
          </p:txBody>
        </p:sp>
        <p:sp>
          <p:nvSpPr>
            <p:cNvPr id="1037"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1038"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4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40"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42"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44"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fr-FR" baseline="30000">
                <a:solidFill>
                  <a:srgbClr val="FFFFFF"/>
                </a:solidFill>
              </a:endParaRPr>
            </a:p>
          </p:txBody>
        </p:sp>
        <p:sp>
          <p:nvSpPr>
            <p:cNvPr id="635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fontAlgn="base">
                <a:spcBef>
                  <a:spcPct val="0"/>
                </a:spcBef>
                <a:spcAft>
                  <a:spcPct val="0"/>
                </a:spcAft>
              </a:pPr>
              <a:endParaRPr lang="fr-FR" baseline="30000">
                <a:solidFill>
                  <a:srgbClr val="FFFFFF"/>
                </a:solidFill>
              </a:endParaRPr>
            </a:p>
          </p:txBody>
        </p:sp>
        <p:sp>
          <p:nvSpPr>
            <p:cNvPr id="635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635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sp>
            <p:nvSpPr>
              <p:cNvPr id="635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fr-FR" baseline="30000">
                  <a:solidFill>
                    <a:srgbClr val="FFFFFF"/>
                  </a:solidFill>
                </a:endParaRPr>
              </a:p>
            </p:txBody>
          </p:sp>
        </p:grpSp>
      </p:grpSp>
      <p:sp>
        <p:nvSpPr>
          <p:cNvPr id="6353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6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353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aseline="0" smtClean="0">
                <a:effectLst>
                  <a:outerShdw blurRad="38100" dist="38100" dir="2700000" algn="tl">
                    <a:srgbClr val="000000"/>
                  </a:outerShdw>
                </a:effectLst>
              </a:defRPr>
            </a:lvl1pPr>
          </a:lstStyle>
          <a:p>
            <a:pPr fontAlgn="base">
              <a:spcBef>
                <a:spcPct val="0"/>
              </a:spcBef>
              <a:spcAft>
                <a:spcPct val="0"/>
              </a:spcAft>
              <a:defRPr/>
            </a:pPr>
            <a:r>
              <a:rPr lang="fr-FR" smtClean="0">
                <a:solidFill>
                  <a:srgbClr val="FFFFFF"/>
                </a:solidFill>
              </a:rPr>
              <a:t>Clermont-Ferrand</a:t>
            </a:r>
            <a:endParaRPr lang="fr-FR">
              <a:solidFill>
                <a:srgbClr val="FFFFFF"/>
              </a:solidFill>
            </a:endParaRPr>
          </a:p>
        </p:txBody>
      </p:sp>
      <p:sp>
        <p:nvSpPr>
          <p:cNvPr id="6353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aseline="0" smtClean="0">
                <a:effectLst>
                  <a:outerShdw blurRad="38100" dist="38100" dir="2700000" algn="tl">
                    <a:srgbClr val="000000"/>
                  </a:outerShdw>
                </a:effectLst>
              </a:defRPr>
            </a:lvl1pPr>
          </a:lstStyle>
          <a:p>
            <a:pPr fontAlgn="base">
              <a:spcBef>
                <a:spcPct val="0"/>
              </a:spcBef>
              <a:spcAft>
                <a:spcPct val="0"/>
              </a:spcAft>
              <a:defRPr/>
            </a:pPr>
            <a:r>
              <a:rPr lang="fr-FR" smtClean="0">
                <a:solidFill>
                  <a:srgbClr val="FFFFFF"/>
                </a:solidFill>
              </a:rPr>
              <a:t>Béatrice Ramstein, IPN Orsay, France</a:t>
            </a:r>
            <a:endParaRPr lang="fr-FR">
              <a:solidFill>
                <a:srgbClr val="FFFFFF"/>
              </a:solidFill>
            </a:endParaRPr>
          </a:p>
        </p:txBody>
      </p:sp>
      <p:sp>
        <p:nvSpPr>
          <p:cNvPr id="6353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smtClean="0">
                <a:effectLst>
                  <a:outerShdw blurRad="38100" dist="38100" dir="2700000" algn="tl">
                    <a:srgbClr val="000000"/>
                  </a:outerShdw>
                </a:effectLst>
              </a:defRPr>
            </a:lvl1pPr>
          </a:lstStyle>
          <a:p>
            <a:pPr fontAlgn="base">
              <a:spcBef>
                <a:spcPct val="0"/>
              </a:spcBef>
              <a:spcAft>
                <a:spcPct val="0"/>
              </a:spcAft>
              <a:defRPr/>
            </a:pPr>
            <a:fld id="{19EBD9E8-6DB9-422B-8B0A-1DE284AB5960}" type="slidenum">
              <a:rPr lang="fr-FR">
                <a:solidFill>
                  <a:srgbClr val="FFFFFF"/>
                </a:solidFill>
              </a:rPr>
              <a:pPr fontAlgn="base">
                <a:spcBef>
                  <a:spcPct val="0"/>
                </a:spcBef>
                <a:spcAft>
                  <a:spcPct val="0"/>
                </a:spcAft>
                <a:defRPr/>
              </a:pPr>
              <a:t>‹N°›</a:t>
            </a:fld>
            <a:endParaRPr lang="fr-FR">
              <a:solidFill>
                <a:srgbClr val="FFFFFF"/>
              </a:solidFill>
            </a:endParaRPr>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solidFill>
                  <a:prstClr val="black">
                    <a:tint val="75000"/>
                  </a:prstClr>
                </a:solidFill>
              </a:rPr>
              <a:t>Clermont-Ferrand</a:t>
            </a:r>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Béatrice Ramstein, IPN Orsay, France</a:t>
            </a:r>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5652120" y="6191250"/>
            <a:ext cx="2996580" cy="476250"/>
          </a:xfrm>
          <a:prstGeom prst="rect">
            <a:avLst/>
          </a:prstGeom>
        </p:spPr>
        <p:txBody>
          <a:bodyPr anchor="ctr" anchorCtr="0"/>
          <a:lstStyle>
            <a:lvl1pPr algn="r" eaLnBrk="1" latinLnBrk="0" hangingPunct="1">
              <a:defRPr kumimoji="0" sz="1400">
                <a:solidFill>
                  <a:schemeClr val="tx2"/>
                </a:solidFill>
              </a:defRPr>
            </a:lvl1pPr>
          </a:lstStyle>
          <a:p>
            <a:r>
              <a:rPr lang="fr-FR" smtClean="0">
                <a:solidFill>
                  <a:srgbClr val="424456"/>
                </a:solidFill>
              </a:rPr>
              <a:t>RRTF symposium, GSI, 09/10/2013 </a:t>
            </a:r>
            <a:endParaRPr lang="fr-FR">
              <a:solidFill>
                <a:srgbClr val="424456"/>
              </a:solidFill>
            </a:endParaRP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de-DE" smtClean="0">
                <a:solidFill>
                  <a:srgbClr val="424456"/>
                </a:solidFill>
              </a:rPr>
              <a:t>B. Ramstein   </a:t>
            </a:r>
            <a:endParaRPr lang="fr-FR">
              <a:solidFill>
                <a:srgbClr val="424456"/>
              </a:solidFill>
            </a:endParaRP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43FCDA7-91C5-4A89-872F-33E1678228B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45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245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5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fr-FR">
                <a:solidFill>
                  <a:srgbClr val="FFFFFF"/>
                </a:solidFill>
              </a:endParaRPr>
            </a:p>
          </p:txBody>
        </p:sp>
        <p:sp>
          <p:nvSpPr>
            <p:cNvPr id="246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46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sp>
            <p:nvSpPr>
              <p:cNvPr id="246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fr-FR">
                  <a:solidFill>
                    <a:srgbClr val="FFFFFF"/>
                  </a:solidFill>
                </a:endParaRPr>
              </a:p>
            </p:txBody>
          </p:sp>
        </p:grpSp>
      </p:grpSp>
      <p:sp>
        <p:nvSpPr>
          <p:cNvPr id="246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46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6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r>
              <a:rPr lang="fr-FR">
                <a:solidFill>
                  <a:srgbClr val="FFFFFF"/>
                </a:solidFill>
              </a:rPr>
              <a:t>IPN Orsay, 17/10/2011</a:t>
            </a:r>
          </a:p>
        </p:txBody>
      </p:sp>
      <p:sp>
        <p:nvSpPr>
          <p:cNvPr id="246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r>
              <a:rPr lang="fr-FR">
                <a:solidFill>
                  <a:srgbClr val="FFFFFF"/>
                </a:solidFill>
              </a:rPr>
              <a:t>Béatrice Ramstein</a:t>
            </a:r>
          </a:p>
        </p:txBody>
      </p:sp>
      <p:sp>
        <p:nvSpPr>
          <p:cNvPr id="246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fld id="{3FF03479-BDB4-4CA6-A36D-C0FF69DF566F}" type="slidenum">
              <a:rPr lang="fr-FR">
                <a:solidFill>
                  <a:srgbClr val="FFFFFF"/>
                </a:solidFill>
              </a:rPr>
              <a:pPr fontAlgn="base">
                <a:spcBef>
                  <a:spcPct val="0"/>
                </a:spcBef>
                <a:spcAft>
                  <a:spcPct val="0"/>
                </a:spcAft>
                <a:defRPr/>
              </a:pPr>
              <a:t>‹N°›</a:t>
            </a:fld>
            <a:endParaRPr lang="fr-FR">
              <a:solidFill>
                <a:srgbClr val="FFFFFF"/>
              </a:solidFill>
            </a:endParaRPr>
          </a:p>
        </p:txBody>
      </p:sp>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0.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5.xml"/><Relationship Id="rId1" Type="http://schemas.openxmlformats.org/officeDocument/2006/relationships/vmlDrawing" Target="../drawings/vmlDrawing6.vml"/><Relationship Id="rId6" Type="http://schemas.openxmlformats.org/officeDocument/2006/relationships/image" Target="../media/image28.png"/><Relationship Id="rId5" Type="http://schemas.openxmlformats.org/officeDocument/2006/relationships/oleObject" Target="../embeddings/oleObject7.bin"/><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9.xml"/><Relationship Id="rId7" Type="http://schemas.openxmlformats.org/officeDocument/2006/relationships/image" Target="../media/image35.png"/><Relationship Id="rId2" Type="http://schemas.openxmlformats.org/officeDocument/2006/relationships/slideLayout" Target="../slideLayouts/slideLayout55.xml"/><Relationship Id="rId1" Type="http://schemas.openxmlformats.org/officeDocument/2006/relationships/vmlDrawing" Target="../drawings/vmlDrawing7.v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5.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image" Target="../media/image46.wmf"/><Relationship Id="rId2" Type="http://schemas.openxmlformats.org/officeDocument/2006/relationships/slideLayout" Target="../slideLayouts/slideLayout38.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image" Target="../media/image44.png"/><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1.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0.xml"/><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6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5.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oleObject" Target="../embeddings/oleObject5.bin"/><Relationship Id="rId2" Type="http://schemas.openxmlformats.org/officeDocument/2006/relationships/slideLayout" Target="../slideLayouts/slideLayout8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sp>
        <p:nvSpPr>
          <p:cNvPr id="4" name="Titre 3"/>
          <p:cNvSpPr>
            <a:spLocks noGrp="1"/>
          </p:cNvSpPr>
          <p:nvPr>
            <p:ph type="ctrTitle"/>
          </p:nvPr>
        </p:nvSpPr>
        <p:spPr/>
        <p:txBody>
          <a:bodyPr/>
          <a:lstStyle/>
          <a:p>
            <a:endParaRPr lang="fr-FR"/>
          </a:p>
        </p:txBody>
      </p:sp>
      <p:sp>
        <p:nvSpPr>
          <p:cNvPr id="5" name="ZoneTexte 4"/>
          <p:cNvSpPr txBox="1"/>
          <p:nvPr/>
        </p:nvSpPr>
        <p:spPr>
          <a:xfrm>
            <a:off x="755576" y="260648"/>
            <a:ext cx="7200800" cy="5632311"/>
          </a:xfrm>
          <a:prstGeom prst="rect">
            <a:avLst/>
          </a:prstGeom>
          <a:solidFill>
            <a:srgbClr val="002060"/>
          </a:solidFill>
        </p:spPr>
        <p:txBody>
          <a:bodyPr wrap="square" rtlCol="0">
            <a:spAutoFit/>
          </a:bodyPr>
          <a:lstStyle/>
          <a:p>
            <a:r>
              <a:rPr lang="en-US" sz="2400" dirty="0" smtClean="0">
                <a:solidFill>
                  <a:schemeClr val="bg1"/>
                </a:solidFill>
              </a:rPr>
              <a:t>Time-Like (TL) Electromagnetic form factors</a:t>
            </a:r>
          </a:p>
          <a:p>
            <a:endParaRPr lang="en-US" sz="2400" dirty="0" smtClean="0">
              <a:solidFill>
                <a:schemeClr val="bg1"/>
              </a:solidFill>
            </a:endParaRPr>
          </a:p>
          <a:p>
            <a:r>
              <a:rPr lang="en-US" sz="2400" dirty="0" smtClean="0">
                <a:solidFill>
                  <a:schemeClr val="bg1"/>
                </a:solidFill>
              </a:rPr>
              <a:t>Monday afternoon:</a:t>
            </a:r>
          </a:p>
          <a:p>
            <a:endParaRPr lang="en-US" sz="2400" dirty="0">
              <a:solidFill>
                <a:schemeClr val="bg1"/>
              </a:solidFill>
            </a:endParaRPr>
          </a:p>
          <a:p>
            <a:pPr>
              <a:buFont typeface="Wingdings" pitchFamily="2" charset="2"/>
              <a:buChar char="ü"/>
            </a:pPr>
            <a:r>
              <a:rPr lang="en-US" sz="2400" dirty="0" smtClean="0">
                <a:solidFill>
                  <a:schemeClr val="bg1"/>
                </a:solidFill>
              </a:rPr>
              <a:t>Which form factors do we need to describe </a:t>
            </a:r>
            <a:r>
              <a:rPr lang="en-US" sz="2400" dirty="0" err="1" smtClean="0">
                <a:solidFill>
                  <a:schemeClr val="bg1"/>
                </a:solidFill>
              </a:rPr>
              <a:t>dilepton</a:t>
            </a:r>
            <a:r>
              <a:rPr lang="en-US" sz="2400" dirty="0" smtClean="0">
                <a:solidFill>
                  <a:schemeClr val="bg1"/>
                </a:solidFill>
              </a:rPr>
              <a:t> production ?</a:t>
            </a:r>
          </a:p>
          <a:p>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a:p>
            <a:pPr>
              <a:buFont typeface="Wingdings" pitchFamily="2" charset="2"/>
              <a:buChar char="ü"/>
            </a:pPr>
            <a:r>
              <a:rPr lang="en-US" sz="2400" dirty="0">
                <a:solidFill>
                  <a:schemeClr val="bg1"/>
                </a:solidFill>
              </a:rPr>
              <a:t> </a:t>
            </a:r>
            <a:r>
              <a:rPr lang="en-US" sz="2400" dirty="0" smtClean="0">
                <a:solidFill>
                  <a:schemeClr val="bg1"/>
                </a:solidFill>
              </a:rPr>
              <a:t>What are the experimental constraints on baryon form factors in Space-Like and Time-Like region?</a:t>
            </a:r>
          </a:p>
          <a:p>
            <a:pPr>
              <a:buFont typeface="Wingdings" pitchFamily="2" charset="2"/>
              <a:buChar char="ü"/>
            </a:pPr>
            <a:endParaRPr lang="en-US" sz="2400" dirty="0" smtClean="0">
              <a:solidFill>
                <a:schemeClr val="bg1"/>
              </a:solidFill>
            </a:endParaRPr>
          </a:p>
          <a:p>
            <a:pPr>
              <a:buFont typeface="Wingdings" pitchFamily="2" charset="2"/>
              <a:buChar char="ü"/>
            </a:pPr>
            <a:r>
              <a:rPr lang="en-US" sz="2400" dirty="0" smtClean="0">
                <a:solidFill>
                  <a:schemeClr val="bg1"/>
                </a:solidFill>
              </a:rPr>
              <a:t>Results and plans for </a:t>
            </a:r>
            <a:r>
              <a:rPr lang="en-US" sz="2400" dirty="0" smtClean="0">
                <a:solidFill>
                  <a:schemeClr val="bg1"/>
                </a:solidFill>
              </a:rPr>
              <a:t>HADES for electromagnetic channels</a:t>
            </a:r>
          </a:p>
          <a:p>
            <a:endParaRPr lang="en-US" sz="2400" dirty="0" smtClean="0">
              <a:solidFill>
                <a:schemeClr val="bg1"/>
              </a:solidFill>
            </a:endParaRPr>
          </a:p>
          <a:p>
            <a:pPr>
              <a:buFont typeface="Wingdings" pitchFamily="2" charset="2"/>
              <a:buChar char="ü"/>
            </a:pPr>
            <a:r>
              <a:rPr lang="en-US" sz="2400" dirty="0" smtClean="0">
                <a:solidFill>
                  <a:schemeClr val="bg1"/>
                </a:solidFill>
              </a:rPr>
              <a:t>Results and plans for HADES for </a:t>
            </a:r>
            <a:r>
              <a:rPr lang="en-US" sz="2400" dirty="0" err="1" smtClean="0">
                <a:solidFill>
                  <a:schemeClr val="bg1"/>
                </a:solidFill>
              </a:rPr>
              <a:t>pionic</a:t>
            </a:r>
            <a:r>
              <a:rPr lang="en-US" sz="2400" smtClean="0">
                <a:solidFill>
                  <a:schemeClr val="bg1"/>
                </a:solidFill>
              </a:rPr>
              <a:t>  channels</a:t>
            </a:r>
            <a:endParaRPr lang="en-US" sz="2400" dirty="0" smtClean="0">
              <a:solidFill>
                <a:schemeClr val="bg1"/>
              </a:solidFill>
            </a:endParaRPr>
          </a:p>
        </p:txBody>
      </p:sp>
      <p:sp>
        <p:nvSpPr>
          <p:cNvPr id="6" name="Espace réservé du numéro de diapositive 5"/>
          <p:cNvSpPr>
            <a:spLocks noGrp="1"/>
          </p:cNvSpPr>
          <p:nvPr>
            <p:ph type="sldNum" sz="quarter" idx="12"/>
          </p:nvPr>
        </p:nvSpPr>
        <p:spPr/>
        <p:txBody>
          <a:bodyPr/>
          <a:lstStyle/>
          <a:p>
            <a:fld id="{90E55B5D-8166-46D8-B78E-B09AABF887E3}"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5416"/>
            <a:ext cx="9144000" cy="1143000"/>
          </a:xfrm>
          <a:solidFill>
            <a:schemeClr val="tx2"/>
          </a:solidFill>
        </p:spPr>
        <p:txBody>
          <a:bodyPr>
            <a:normAutofit fontScale="90000"/>
          </a:bodyPr>
          <a:lstStyle/>
          <a:p>
            <a:r>
              <a:rPr lang="en-US" sz="3600" dirty="0" smtClean="0">
                <a:solidFill>
                  <a:schemeClr val="bg1"/>
                </a:solidFill>
              </a:rPr>
              <a:t>Experimental situation in Time-Like region : |G</a:t>
            </a:r>
            <a:r>
              <a:rPr lang="en-US" sz="3600" baseline="-25000" dirty="0" smtClean="0">
                <a:solidFill>
                  <a:schemeClr val="bg1"/>
                </a:solidFill>
              </a:rPr>
              <a:t>E</a:t>
            </a:r>
            <a:r>
              <a:rPr lang="en-US" sz="3600" dirty="0" smtClean="0">
                <a:solidFill>
                  <a:schemeClr val="bg1"/>
                </a:solidFill>
              </a:rPr>
              <a:t>/G</a:t>
            </a:r>
            <a:r>
              <a:rPr lang="en-US" sz="3600" baseline="-25000" dirty="0" smtClean="0">
                <a:solidFill>
                  <a:schemeClr val="bg1"/>
                </a:solidFill>
              </a:rPr>
              <a:t>M</a:t>
            </a:r>
            <a:r>
              <a:rPr lang="en-US" sz="3600" dirty="0" smtClean="0">
                <a:solidFill>
                  <a:schemeClr val="bg1"/>
                </a:solidFill>
              </a:rPr>
              <a:t>| </a:t>
            </a:r>
            <a:endParaRPr lang="fr-FR" sz="3600" dirty="0">
              <a:solidFill>
                <a:schemeClr val="bg1"/>
              </a:solidFill>
            </a:endParaRPr>
          </a:p>
        </p:txBody>
      </p:sp>
      <p:grpSp>
        <p:nvGrpSpPr>
          <p:cNvPr id="3" name="Group 32"/>
          <p:cNvGrpSpPr>
            <a:grpSpLocks/>
          </p:cNvGrpSpPr>
          <p:nvPr/>
        </p:nvGrpSpPr>
        <p:grpSpPr bwMode="auto">
          <a:xfrm>
            <a:off x="1763237" y="1484857"/>
            <a:ext cx="5259074" cy="685380"/>
            <a:chOff x="341" y="627"/>
            <a:chExt cx="5159" cy="574"/>
          </a:xfrm>
          <a:solidFill>
            <a:schemeClr val="bg1"/>
          </a:solidFill>
        </p:grpSpPr>
        <p:sp>
          <p:nvSpPr>
            <p:cNvPr id="25" name="Rectangle 25"/>
            <p:cNvSpPr>
              <a:spLocks noChangeArrowheads="1"/>
            </p:cNvSpPr>
            <p:nvPr/>
          </p:nvSpPr>
          <p:spPr bwMode="auto">
            <a:xfrm>
              <a:off x="2691" y="751"/>
              <a:ext cx="425" cy="3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baseline="0"/>
            </a:p>
          </p:txBody>
        </p:sp>
        <p:sp>
          <p:nvSpPr>
            <p:cNvPr id="26" name="Rectangle 30"/>
            <p:cNvSpPr>
              <a:spLocks noChangeArrowheads="1"/>
            </p:cNvSpPr>
            <p:nvPr/>
          </p:nvSpPr>
          <p:spPr bwMode="auto">
            <a:xfrm>
              <a:off x="4266" y="735"/>
              <a:ext cx="425" cy="3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fr-FR" baseline="0"/>
            </a:p>
          </p:txBody>
        </p:sp>
        <p:graphicFrame>
          <p:nvGraphicFramePr>
            <p:cNvPr id="27" name="Object 7"/>
            <p:cNvGraphicFramePr>
              <a:graphicFrameLocks noChangeAspect="1"/>
            </p:cNvGraphicFramePr>
            <p:nvPr>
              <p:extLst>
                <p:ext uri="{D42A27DB-BD31-4B8C-83A1-F6EECF244321}">
                  <p14:modId xmlns="" xmlns:p14="http://schemas.microsoft.com/office/powerpoint/2010/main" val="1143524850"/>
                </p:ext>
              </p:extLst>
            </p:nvPr>
          </p:nvGraphicFramePr>
          <p:xfrm>
            <a:off x="341" y="627"/>
            <a:ext cx="5159" cy="574"/>
          </p:xfrm>
          <a:graphic>
            <a:graphicData uri="http://schemas.openxmlformats.org/presentationml/2006/ole">
              <p:oleObj spid="_x0000_s26626" name="Équation" r:id="rId3" imgW="4279680" imgH="482400" progId="Equation.3">
                <p:embed/>
              </p:oleObj>
            </a:graphicData>
          </a:graphic>
        </p:graphicFrame>
      </p:grpSp>
      <p:sp>
        <p:nvSpPr>
          <p:cNvPr id="28" name="Text Box 8"/>
          <p:cNvSpPr txBox="1">
            <a:spLocks noChangeArrowheads="1"/>
          </p:cNvSpPr>
          <p:nvPr/>
        </p:nvSpPr>
        <p:spPr bwMode="auto">
          <a:xfrm>
            <a:off x="251520" y="996206"/>
            <a:ext cx="34547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t> </a:t>
            </a:r>
            <a:r>
              <a:rPr lang="fr-FR" baseline="0" dirty="0" err="1">
                <a:solidFill>
                  <a:srgbClr val="FF0000"/>
                </a:solidFill>
              </a:rPr>
              <a:t>angular</a:t>
            </a:r>
            <a:r>
              <a:rPr lang="fr-FR" baseline="0" dirty="0">
                <a:solidFill>
                  <a:srgbClr val="FF0000"/>
                </a:solidFill>
              </a:rPr>
              <a:t> distributions</a:t>
            </a:r>
            <a:r>
              <a:rPr lang="fr-FR" baseline="0" dirty="0"/>
              <a:t>: pp </a:t>
            </a:r>
            <a:r>
              <a:rPr lang="fr-FR" baseline="0" dirty="0" smtClean="0"/>
              <a:t>→</a:t>
            </a:r>
            <a:r>
              <a:rPr lang="fr-FR" baseline="0" dirty="0" smtClean="0">
                <a:sym typeface="Symbol" pitchFamily="18" charset="2"/>
              </a:rPr>
              <a:t> </a:t>
            </a:r>
            <a:r>
              <a:rPr lang="fr-FR" baseline="0" dirty="0">
                <a:sym typeface="Symbol" pitchFamily="18" charset="2"/>
              </a:rPr>
              <a:t>e</a:t>
            </a:r>
            <a:r>
              <a:rPr lang="fr-FR" dirty="0">
                <a:sym typeface="Symbol" pitchFamily="18" charset="2"/>
              </a:rPr>
              <a:t>+</a:t>
            </a:r>
            <a:r>
              <a:rPr lang="fr-FR" baseline="0" dirty="0">
                <a:sym typeface="Symbol" pitchFamily="18" charset="2"/>
              </a:rPr>
              <a:t>e</a:t>
            </a:r>
            <a:r>
              <a:rPr lang="fr-FR" dirty="0">
                <a:sym typeface="Symbol" pitchFamily="18" charset="2"/>
              </a:rPr>
              <a:t>-</a:t>
            </a:r>
          </a:p>
        </p:txBody>
      </p:sp>
      <p:sp>
        <p:nvSpPr>
          <p:cNvPr id="29" name="Text Box 46"/>
          <p:cNvSpPr txBox="1">
            <a:spLocks noChangeArrowheads="1"/>
          </p:cNvSpPr>
          <p:nvPr/>
        </p:nvSpPr>
        <p:spPr bwMode="auto">
          <a:xfrm>
            <a:off x="2537520" y="859681"/>
            <a:ext cx="260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t>-</a:t>
            </a:r>
          </a:p>
        </p:txBody>
      </p:sp>
      <p:sp>
        <p:nvSpPr>
          <p:cNvPr id="30" name="Oval 34"/>
          <p:cNvSpPr>
            <a:spLocks noChangeArrowheads="1"/>
          </p:cNvSpPr>
          <p:nvPr/>
        </p:nvSpPr>
        <p:spPr bwMode="auto">
          <a:xfrm>
            <a:off x="5766792" y="1447056"/>
            <a:ext cx="533400" cy="6858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Oval 35"/>
          <p:cNvSpPr>
            <a:spLocks noChangeArrowheads="1"/>
          </p:cNvSpPr>
          <p:nvPr/>
        </p:nvSpPr>
        <p:spPr bwMode="auto">
          <a:xfrm>
            <a:off x="4182616" y="1447056"/>
            <a:ext cx="533400" cy="685800"/>
          </a:xfrm>
          <a:prstGeom prst="ellipse">
            <a:avLst/>
          </a:prstGeom>
          <a:noFill/>
          <a:ln w="952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ZoneTexte 32"/>
          <p:cNvSpPr txBox="1"/>
          <p:nvPr/>
        </p:nvSpPr>
        <p:spPr>
          <a:xfrm>
            <a:off x="4860032" y="3501008"/>
            <a:ext cx="4035477" cy="1754326"/>
          </a:xfrm>
          <a:prstGeom prst="rect">
            <a:avLst/>
          </a:prstGeom>
          <a:noFill/>
          <a:ln>
            <a:solidFill>
              <a:schemeClr val="accent1"/>
            </a:solidFill>
          </a:ln>
        </p:spPr>
        <p:txBody>
          <a:bodyPr wrap="square" rtlCol="0">
            <a:spAutoFit/>
          </a:bodyPr>
          <a:lstStyle/>
          <a:p>
            <a:pPr>
              <a:buFont typeface="Wingdings" pitchFamily="2" charset="2"/>
              <a:buChar char="ü"/>
            </a:pPr>
            <a:r>
              <a:rPr lang="en-US" dirty="0" smtClean="0"/>
              <a:t>BABAR results  incompatible with  </a:t>
            </a:r>
          </a:p>
          <a:p>
            <a:r>
              <a:rPr lang="en-US" dirty="0" smtClean="0"/>
              <a:t>old PS170/LEAR  measurements</a:t>
            </a:r>
          </a:p>
          <a:p>
            <a:pPr>
              <a:buFont typeface="Wingdings" pitchFamily="2" charset="2"/>
              <a:buChar char="ü"/>
            </a:pPr>
            <a:r>
              <a:rPr lang="en-US" dirty="0" smtClean="0"/>
              <a:t>Improvements expected by from BES at q</a:t>
            </a:r>
            <a:r>
              <a:rPr lang="en-US" baseline="30000" dirty="0" smtClean="0"/>
              <a:t>2 </a:t>
            </a:r>
            <a:r>
              <a:rPr lang="en-US" dirty="0" smtClean="0"/>
              <a:t>&lt;9 ( </a:t>
            </a:r>
            <a:r>
              <a:rPr lang="en-US" dirty="0" err="1" smtClean="0"/>
              <a:t>GeV</a:t>
            </a:r>
            <a:r>
              <a:rPr lang="en-US" dirty="0" smtClean="0"/>
              <a:t>/c)</a:t>
            </a:r>
            <a:r>
              <a:rPr lang="en-US" baseline="30000" dirty="0" smtClean="0"/>
              <a:t>2</a:t>
            </a:r>
          </a:p>
          <a:p>
            <a:pPr>
              <a:buFont typeface="Wingdings" pitchFamily="2" charset="2"/>
              <a:buChar char="ü"/>
            </a:pPr>
            <a:r>
              <a:rPr lang="en-US" dirty="0" smtClean="0">
                <a:solidFill>
                  <a:srgbClr val="FF0000"/>
                </a:solidFill>
              </a:rPr>
              <a:t>Need for precise measurements at large q</a:t>
            </a:r>
            <a:r>
              <a:rPr lang="en-US" baseline="30000" dirty="0" smtClean="0">
                <a:solidFill>
                  <a:srgbClr val="FF0000"/>
                </a:solidFill>
              </a:rPr>
              <a:t>2</a:t>
            </a:r>
          </a:p>
        </p:txBody>
      </p:sp>
      <p:pic>
        <p:nvPicPr>
          <p:cNvPr id="111622" name="Picture 6"/>
          <p:cNvPicPr>
            <a:picLocks noChangeAspect="1" noChangeArrowheads="1"/>
          </p:cNvPicPr>
          <p:nvPr/>
        </p:nvPicPr>
        <p:blipFill>
          <a:blip r:embed="rId4" cstate="print"/>
          <a:srcRect/>
          <a:stretch>
            <a:fillRect/>
          </a:stretch>
        </p:blipFill>
        <p:spPr bwMode="auto">
          <a:xfrm>
            <a:off x="0" y="2204864"/>
            <a:ext cx="4464496" cy="3914775"/>
          </a:xfrm>
          <a:prstGeom prst="rect">
            <a:avLst/>
          </a:prstGeom>
          <a:noFill/>
          <a:ln w="9525">
            <a:noFill/>
            <a:miter lim="800000"/>
            <a:headEnd/>
            <a:tailEnd/>
          </a:ln>
        </p:spPr>
      </p:pic>
      <p:sp>
        <p:nvSpPr>
          <p:cNvPr id="44" name="Rectangle 43"/>
          <p:cNvSpPr/>
          <p:nvPr/>
        </p:nvSpPr>
        <p:spPr>
          <a:xfrm>
            <a:off x="4499992" y="2276872"/>
            <a:ext cx="3861955" cy="646331"/>
          </a:xfrm>
          <a:prstGeom prst="rect">
            <a:avLst/>
          </a:prstGeom>
        </p:spPr>
        <p:txBody>
          <a:bodyPr wrap="none">
            <a:spAutoFit/>
          </a:bodyPr>
          <a:lstStyle/>
          <a:p>
            <a:r>
              <a:rPr lang="en-US" b="1" dirty="0" smtClean="0">
                <a:solidFill>
                  <a:schemeClr val="tx2"/>
                </a:solidFill>
              </a:rPr>
              <a:t>BABAR arXiv:1302.0055</a:t>
            </a:r>
          </a:p>
          <a:p>
            <a:r>
              <a:rPr lang="en-US" b="1" dirty="0" smtClean="0">
                <a:solidFill>
                  <a:schemeClr val="tx2"/>
                </a:solidFill>
              </a:rPr>
              <a:t>PS170: </a:t>
            </a:r>
            <a:r>
              <a:rPr lang="en-US" b="1" dirty="0" err="1" smtClean="0">
                <a:solidFill>
                  <a:schemeClr val="tx2"/>
                </a:solidFill>
              </a:rPr>
              <a:t>Bardin</a:t>
            </a:r>
            <a:r>
              <a:rPr lang="en-US" b="1" dirty="0" smtClean="0">
                <a:solidFill>
                  <a:schemeClr val="tx2"/>
                </a:solidFill>
              </a:rPr>
              <a:t> et </a:t>
            </a:r>
            <a:r>
              <a:rPr lang="en-US" b="1" dirty="0" err="1" smtClean="0">
                <a:solidFill>
                  <a:schemeClr val="tx2"/>
                </a:solidFill>
              </a:rPr>
              <a:t>al.,NPB</a:t>
            </a:r>
            <a:r>
              <a:rPr lang="en-US" b="1" dirty="0" smtClean="0">
                <a:solidFill>
                  <a:schemeClr val="tx2"/>
                </a:solidFill>
              </a:rPr>
              <a:t> 411,3, (1994)</a:t>
            </a:r>
            <a:endParaRPr lang="fr-FR" dirty="0"/>
          </a:p>
        </p:txBody>
      </p:sp>
      <p:sp>
        <p:nvSpPr>
          <p:cNvPr id="45" name="ZoneTexte 44"/>
          <p:cNvSpPr txBox="1"/>
          <p:nvPr/>
        </p:nvSpPr>
        <p:spPr>
          <a:xfrm>
            <a:off x="971600" y="5085184"/>
            <a:ext cx="301686" cy="369332"/>
          </a:xfrm>
          <a:prstGeom prst="rect">
            <a:avLst/>
          </a:prstGeom>
          <a:noFill/>
        </p:spPr>
        <p:txBody>
          <a:bodyPr wrap="none" rtlCol="0">
            <a:spAutoFit/>
          </a:bodyPr>
          <a:lstStyle/>
          <a:p>
            <a:r>
              <a:rPr lang="en-US" dirty="0" smtClean="0">
                <a:solidFill>
                  <a:srgbClr val="FF0000"/>
                </a:solidFill>
              </a:rPr>
              <a:t>4</a:t>
            </a:r>
            <a:endParaRPr lang="fr-FR" dirty="0">
              <a:solidFill>
                <a:srgbClr val="FF0000"/>
              </a:solidFill>
            </a:endParaRPr>
          </a:p>
        </p:txBody>
      </p:sp>
      <p:sp>
        <p:nvSpPr>
          <p:cNvPr id="46" name="ZoneTexte 45"/>
          <p:cNvSpPr txBox="1"/>
          <p:nvPr/>
        </p:nvSpPr>
        <p:spPr>
          <a:xfrm>
            <a:off x="4283968" y="5121612"/>
            <a:ext cx="301686" cy="369332"/>
          </a:xfrm>
          <a:prstGeom prst="rect">
            <a:avLst/>
          </a:prstGeom>
          <a:noFill/>
        </p:spPr>
        <p:txBody>
          <a:bodyPr wrap="none" rtlCol="0">
            <a:spAutoFit/>
          </a:bodyPr>
          <a:lstStyle/>
          <a:p>
            <a:r>
              <a:rPr lang="en-US" dirty="0" smtClean="0">
                <a:solidFill>
                  <a:srgbClr val="FF0000"/>
                </a:solidFill>
              </a:rPr>
              <a:t>9</a:t>
            </a:r>
            <a:endParaRPr lang="fr-FR" dirty="0">
              <a:solidFill>
                <a:srgbClr val="FF0000"/>
              </a:solidFill>
            </a:endParaRPr>
          </a:p>
        </p:txBody>
      </p:sp>
      <p:sp>
        <p:nvSpPr>
          <p:cNvPr id="48" name="ZoneTexte 47"/>
          <p:cNvSpPr txBox="1"/>
          <p:nvPr/>
        </p:nvSpPr>
        <p:spPr>
          <a:xfrm>
            <a:off x="1750034" y="5085184"/>
            <a:ext cx="301686" cy="369332"/>
          </a:xfrm>
          <a:prstGeom prst="rect">
            <a:avLst/>
          </a:prstGeom>
          <a:noFill/>
        </p:spPr>
        <p:txBody>
          <a:bodyPr wrap="none" rtlCol="0">
            <a:spAutoFit/>
          </a:bodyPr>
          <a:lstStyle/>
          <a:p>
            <a:r>
              <a:rPr lang="en-US" dirty="0" smtClean="0">
                <a:solidFill>
                  <a:srgbClr val="FF0000"/>
                </a:solidFill>
              </a:rPr>
              <a:t>5</a:t>
            </a:r>
            <a:endParaRPr lang="fr-FR" dirty="0">
              <a:solidFill>
                <a:srgbClr val="FF0000"/>
              </a:solidFill>
            </a:endParaRPr>
          </a:p>
        </p:txBody>
      </p:sp>
      <p:sp>
        <p:nvSpPr>
          <p:cNvPr id="50" name="ZoneTexte 49"/>
          <p:cNvSpPr txBox="1"/>
          <p:nvPr/>
        </p:nvSpPr>
        <p:spPr>
          <a:xfrm>
            <a:off x="4260711" y="5507940"/>
            <a:ext cx="1247393" cy="369332"/>
          </a:xfrm>
          <a:prstGeom prst="rect">
            <a:avLst/>
          </a:prstGeom>
          <a:noFill/>
        </p:spPr>
        <p:txBody>
          <a:bodyPr wrap="none" rtlCol="0">
            <a:spAutoFit/>
          </a:bodyPr>
          <a:lstStyle/>
          <a:p>
            <a:r>
              <a:rPr lang="en-US" dirty="0" smtClean="0">
                <a:solidFill>
                  <a:srgbClr val="FF0000"/>
                </a:solidFill>
              </a:rPr>
              <a:t>q</a:t>
            </a:r>
            <a:r>
              <a:rPr lang="en-US" baseline="30000" dirty="0" smtClean="0">
                <a:solidFill>
                  <a:srgbClr val="FF0000"/>
                </a:solidFill>
              </a:rPr>
              <a:t>2</a:t>
            </a:r>
            <a:r>
              <a:rPr lang="en-US" dirty="0" smtClean="0">
                <a:solidFill>
                  <a:srgbClr val="FF0000"/>
                </a:solidFill>
              </a:rPr>
              <a:t>(</a:t>
            </a:r>
            <a:r>
              <a:rPr lang="en-US" dirty="0" err="1" smtClean="0">
                <a:solidFill>
                  <a:srgbClr val="FF0000"/>
                </a:solidFill>
              </a:rPr>
              <a:t>GeV</a:t>
            </a:r>
            <a:r>
              <a:rPr lang="en-US" dirty="0" smtClean="0">
                <a:solidFill>
                  <a:srgbClr val="FF0000"/>
                </a:solidFill>
              </a:rPr>
              <a:t>/c</a:t>
            </a:r>
            <a:r>
              <a:rPr lang="en-US" baseline="30000" dirty="0" smtClean="0">
                <a:solidFill>
                  <a:srgbClr val="FF0000"/>
                </a:solidFill>
              </a:rPr>
              <a:t>2</a:t>
            </a:r>
            <a:r>
              <a:rPr lang="en-US" dirty="0" smtClean="0">
                <a:solidFill>
                  <a:srgbClr val="FF0000"/>
                </a:solidFill>
              </a:rPr>
              <a:t>)</a:t>
            </a:r>
            <a:r>
              <a:rPr lang="en-US" baseline="30000" dirty="0" smtClean="0">
                <a:solidFill>
                  <a:srgbClr val="FF0000"/>
                </a:solidFill>
              </a:rPr>
              <a:t>2</a:t>
            </a:r>
            <a:endParaRPr lang="fr-FR" baseline="30000" dirty="0">
              <a:solidFill>
                <a:srgbClr val="FF0000"/>
              </a:solidFill>
            </a:endParaRPr>
          </a:p>
        </p:txBody>
      </p:sp>
      <p:sp>
        <p:nvSpPr>
          <p:cNvPr id="51" name="ZoneTexte 50"/>
          <p:cNvSpPr txBox="1"/>
          <p:nvPr/>
        </p:nvSpPr>
        <p:spPr>
          <a:xfrm>
            <a:off x="2411760" y="5100424"/>
            <a:ext cx="301686" cy="369332"/>
          </a:xfrm>
          <a:prstGeom prst="rect">
            <a:avLst/>
          </a:prstGeom>
          <a:noFill/>
        </p:spPr>
        <p:txBody>
          <a:bodyPr wrap="none" rtlCol="0">
            <a:spAutoFit/>
          </a:bodyPr>
          <a:lstStyle/>
          <a:p>
            <a:r>
              <a:rPr lang="en-US" dirty="0" smtClean="0">
                <a:solidFill>
                  <a:srgbClr val="FF0000"/>
                </a:solidFill>
              </a:rPr>
              <a:t>6</a:t>
            </a:r>
            <a:endParaRPr lang="fr-FR" dirty="0">
              <a:solidFill>
                <a:srgbClr val="FF0000"/>
              </a:solidFill>
            </a:endParaRPr>
          </a:p>
        </p:txBody>
      </p:sp>
      <p:sp>
        <p:nvSpPr>
          <p:cNvPr id="52" name="ZoneTexte 51"/>
          <p:cNvSpPr txBox="1"/>
          <p:nvPr/>
        </p:nvSpPr>
        <p:spPr>
          <a:xfrm>
            <a:off x="2974170" y="5100424"/>
            <a:ext cx="301686" cy="369332"/>
          </a:xfrm>
          <a:prstGeom prst="rect">
            <a:avLst/>
          </a:prstGeom>
          <a:noFill/>
        </p:spPr>
        <p:txBody>
          <a:bodyPr wrap="none" rtlCol="0">
            <a:spAutoFit/>
          </a:bodyPr>
          <a:lstStyle/>
          <a:p>
            <a:r>
              <a:rPr lang="en-US" dirty="0" smtClean="0">
                <a:solidFill>
                  <a:srgbClr val="FF0000"/>
                </a:solidFill>
              </a:rPr>
              <a:t>7</a:t>
            </a:r>
            <a:endParaRPr lang="fr-FR" dirty="0">
              <a:solidFill>
                <a:srgbClr val="FF0000"/>
              </a:solidFill>
            </a:endParaRPr>
          </a:p>
        </p:txBody>
      </p:sp>
      <p:sp>
        <p:nvSpPr>
          <p:cNvPr id="53" name="ZoneTexte 52"/>
          <p:cNvSpPr txBox="1"/>
          <p:nvPr/>
        </p:nvSpPr>
        <p:spPr>
          <a:xfrm>
            <a:off x="3550234" y="5085184"/>
            <a:ext cx="301686" cy="369332"/>
          </a:xfrm>
          <a:prstGeom prst="rect">
            <a:avLst/>
          </a:prstGeom>
          <a:noFill/>
        </p:spPr>
        <p:txBody>
          <a:bodyPr wrap="none" rtlCol="0">
            <a:spAutoFit/>
          </a:bodyPr>
          <a:lstStyle/>
          <a:p>
            <a:r>
              <a:rPr lang="en-US" dirty="0" smtClean="0">
                <a:solidFill>
                  <a:srgbClr val="FF0000"/>
                </a:solidFill>
              </a:rPr>
              <a:t>8</a:t>
            </a:r>
            <a:endParaRPr lang="fr-FR" dirty="0">
              <a:solidFill>
                <a:srgbClr val="FF0000"/>
              </a:solidFill>
            </a:endParaRPr>
          </a:p>
        </p:txBody>
      </p:sp>
      <p:sp>
        <p:nvSpPr>
          <p:cNvPr id="23" name="Espace réservé du numéro de diapositive 22"/>
          <p:cNvSpPr>
            <a:spLocks noGrp="1"/>
          </p:cNvSpPr>
          <p:nvPr>
            <p:ph type="sldNum" sz="quarter" idx="12"/>
          </p:nvPr>
        </p:nvSpPr>
        <p:spPr/>
        <p:txBody>
          <a:bodyPr/>
          <a:lstStyle/>
          <a:p>
            <a:fld id="{CF4668DC-857F-487D-BFFA-8C0CA5037977}" type="slidenum">
              <a:rPr lang="fr-BE" smtClean="0">
                <a:solidFill>
                  <a:prstClr val="black">
                    <a:tint val="75000"/>
                  </a:prstClr>
                </a:solidFill>
              </a:rPr>
              <a:pPr/>
              <a:t>10</a:t>
            </a:fld>
            <a:endParaRPr lang="fr-BE">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p:txBody>
          <a:bodyPr/>
          <a:lstStyle/>
          <a:p>
            <a:endParaRPr lang="fr-FR" smtClean="0"/>
          </a:p>
        </p:txBody>
      </p:sp>
      <p:sp>
        <p:nvSpPr>
          <p:cNvPr id="107527" name="Text Box 5"/>
          <p:cNvSpPr txBox="1">
            <a:spLocks noChangeArrowheads="1"/>
          </p:cNvSpPr>
          <p:nvPr/>
        </p:nvSpPr>
        <p:spPr bwMode="auto">
          <a:xfrm>
            <a:off x="2411760" y="3140968"/>
            <a:ext cx="3841750" cy="2032000"/>
          </a:xfrm>
          <a:prstGeom prst="rect">
            <a:avLst/>
          </a:prstGeom>
          <a:solidFill>
            <a:srgbClr val="4F81BD"/>
          </a:solidFill>
          <a:ln w="9525">
            <a:solidFill>
              <a:schemeClr val="tx1"/>
            </a:solidFill>
            <a:miter lim="800000"/>
            <a:headEnd/>
            <a:tailEnd/>
          </a:ln>
        </p:spPr>
        <p:txBody>
          <a:bodyPr wrap="none">
            <a:spAutoFit/>
          </a:bodyPr>
          <a:lstStyle/>
          <a:p>
            <a:pPr fontAlgn="base">
              <a:spcBef>
                <a:spcPct val="0"/>
              </a:spcBef>
              <a:spcAft>
                <a:spcPct val="0"/>
              </a:spcAft>
            </a:pPr>
            <a:r>
              <a:rPr lang="fr-FR" dirty="0" err="1">
                <a:solidFill>
                  <a:prstClr val="white"/>
                </a:solidFill>
                <a:latin typeface="Arial" charset="0"/>
              </a:rPr>
              <a:t>Two</a:t>
            </a:r>
            <a:r>
              <a:rPr lang="fr-FR" dirty="0">
                <a:solidFill>
                  <a:prstClr val="white"/>
                </a:solidFill>
                <a:latin typeface="Arial" charset="0"/>
              </a:rPr>
              <a:t> major challenges:</a:t>
            </a:r>
          </a:p>
          <a:p>
            <a:pPr fontAlgn="base">
              <a:spcBef>
                <a:spcPct val="0"/>
              </a:spcBef>
              <a:spcAft>
                <a:spcPct val="0"/>
              </a:spcAft>
            </a:pPr>
            <a:endParaRPr lang="fr-FR" dirty="0">
              <a:solidFill>
                <a:prstClr val="white"/>
              </a:solidFill>
              <a:latin typeface="Arial" charset="0"/>
              <a:sym typeface="Symbol" pitchFamily="18" charset="2"/>
            </a:endParaRPr>
          </a:p>
          <a:p>
            <a:pPr fontAlgn="base">
              <a:spcBef>
                <a:spcPct val="0"/>
              </a:spcBef>
              <a:spcAft>
                <a:spcPct val="0"/>
              </a:spcAft>
              <a:buFont typeface="Wingdings" pitchFamily="2" charset="2"/>
              <a:buChar char="ü"/>
            </a:pPr>
            <a:r>
              <a:rPr lang="fr-FR" dirty="0">
                <a:solidFill>
                  <a:prstClr val="white"/>
                </a:solidFill>
                <a:latin typeface="Arial" charset="0"/>
                <a:sym typeface="Symbol" pitchFamily="18" charset="2"/>
              </a:rPr>
              <a:t> </a:t>
            </a:r>
            <a:r>
              <a:rPr lang="fr-FR" dirty="0" err="1">
                <a:solidFill>
                  <a:prstClr val="white"/>
                </a:solidFill>
                <a:latin typeface="Arial" charset="0"/>
                <a:sym typeface="Symbol" pitchFamily="18" charset="2"/>
              </a:rPr>
              <a:t>Decrease</a:t>
            </a:r>
            <a:r>
              <a:rPr lang="fr-FR" dirty="0">
                <a:solidFill>
                  <a:prstClr val="white"/>
                </a:solidFill>
                <a:latin typeface="Arial" charset="0"/>
                <a:sym typeface="Symbol" pitchFamily="18" charset="2"/>
              </a:rPr>
              <a:t> of </a:t>
            </a:r>
            <a:r>
              <a:rPr lang="fr-FR" dirty="0" err="1">
                <a:solidFill>
                  <a:prstClr val="white"/>
                </a:solidFill>
                <a:latin typeface="Arial" charset="0"/>
                <a:sym typeface="Symbol" pitchFamily="18" charset="2"/>
              </a:rPr>
              <a:t>sensitivity</a:t>
            </a:r>
            <a:r>
              <a:rPr lang="fr-FR" dirty="0">
                <a:solidFill>
                  <a:prstClr val="white"/>
                </a:solidFill>
                <a:latin typeface="Arial" charset="0"/>
                <a:sym typeface="Symbol" pitchFamily="18" charset="2"/>
              </a:rPr>
              <a:t> to G</a:t>
            </a:r>
            <a:r>
              <a:rPr lang="fr-FR" baseline="-25000" dirty="0">
                <a:solidFill>
                  <a:prstClr val="white"/>
                </a:solidFill>
                <a:latin typeface="Arial" charset="0"/>
                <a:sym typeface="Symbol" pitchFamily="18" charset="2"/>
              </a:rPr>
              <a:t>E</a:t>
            </a:r>
            <a:r>
              <a:rPr lang="fr-FR" dirty="0">
                <a:solidFill>
                  <a:prstClr val="white"/>
                </a:solidFill>
                <a:latin typeface="Arial" charset="0"/>
                <a:sym typeface="Symbol" pitchFamily="18" charset="2"/>
              </a:rPr>
              <a:t> </a:t>
            </a:r>
          </a:p>
          <a:p>
            <a:pPr fontAlgn="base">
              <a:spcBef>
                <a:spcPct val="0"/>
              </a:spcBef>
              <a:spcAft>
                <a:spcPct val="0"/>
              </a:spcAft>
              <a:buFont typeface="Wingdings" pitchFamily="2" charset="2"/>
              <a:buNone/>
            </a:pPr>
            <a:r>
              <a:rPr lang="fr-FR" dirty="0">
                <a:solidFill>
                  <a:prstClr val="white"/>
                </a:solidFill>
                <a:latin typeface="Arial" charset="0"/>
                <a:sym typeface="Symbol" pitchFamily="18" charset="2"/>
              </a:rPr>
              <a:t>       </a:t>
            </a:r>
            <a:r>
              <a:rPr lang="fr-FR" dirty="0" err="1">
                <a:solidFill>
                  <a:prstClr val="white"/>
                </a:solidFill>
                <a:latin typeface="Arial" charset="0"/>
                <a:sym typeface="Symbol" pitchFamily="18" charset="2"/>
              </a:rPr>
              <a:t>with</a:t>
            </a:r>
            <a:r>
              <a:rPr lang="fr-FR" dirty="0">
                <a:solidFill>
                  <a:prstClr val="white"/>
                </a:solidFill>
                <a:latin typeface="Arial" charset="0"/>
                <a:sym typeface="Symbol" pitchFamily="18" charset="2"/>
              </a:rPr>
              <a:t> </a:t>
            </a:r>
            <a:r>
              <a:rPr lang="fr-FR" dirty="0" err="1">
                <a:solidFill>
                  <a:prstClr val="white"/>
                </a:solidFill>
                <a:latin typeface="Arial" charset="0"/>
                <a:sym typeface="Symbol" pitchFamily="18" charset="2"/>
              </a:rPr>
              <a:t>increasing</a:t>
            </a:r>
            <a:r>
              <a:rPr lang="fr-FR" dirty="0">
                <a:solidFill>
                  <a:prstClr val="white"/>
                </a:solidFill>
                <a:latin typeface="Arial" charset="0"/>
                <a:sym typeface="Symbol" pitchFamily="18" charset="2"/>
              </a:rPr>
              <a:t> q</a:t>
            </a:r>
            <a:r>
              <a:rPr lang="fr-FR" baseline="30000" dirty="0">
                <a:solidFill>
                  <a:prstClr val="white"/>
                </a:solidFill>
                <a:latin typeface="Arial" charset="0"/>
                <a:sym typeface="Symbol" pitchFamily="18" charset="2"/>
              </a:rPr>
              <a:t>2</a:t>
            </a:r>
          </a:p>
          <a:p>
            <a:pPr fontAlgn="base">
              <a:spcBef>
                <a:spcPct val="0"/>
              </a:spcBef>
              <a:spcAft>
                <a:spcPct val="0"/>
              </a:spcAft>
              <a:buFont typeface="Wingdings" pitchFamily="2" charset="2"/>
              <a:buNone/>
            </a:pPr>
            <a:endParaRPr lang="fr-FR" dirty="0">
              <a:solidFill>
                <a:prstClr val="white"/>
              </a:solidFill>
              <a:latin typeface="Arial" charset="0"/>
              <a:sym typeface="Symbol" pitchFamily="18" charset="2"/>
            </a:endParaRPr>
          </a:p>
          <a:p>
            <a:pPr fontAlgn="base">
              <a:spcBef>
                <a:spcPct val="0"/>
              </a:spcBef>
              <a:spcAft>
                <a:spcPct val="0"/>
              </a:spcAft>
              <a:buFont typeface="Wingdings" pitchFamily="2" charset="2"/>
              <a:buChar char="ü"/>
            </a:pPr>
            <a:r>
              <a:rPr lang="fr-FR" dirty="0" err="1">
                <a:solidFill>
                  <a:prstClr val="white"/>
                </a:solidFill>
                <a:latin typeface="Arial" charset="0"/>
              </a:rPr>
              <a:t>Huge</a:t>
            </a:r>
            <a:r>
              <a:rPr lang="fr-FR" dirty="0">
                <a:solidFill>
                  <a:prstClr val="white"/>
                </a:solidFill>
                <a:latin typeface="Arial" charset="0"/>
              </a:rPr>
              <a:t> </a:t>
            </a:r>
            <a:r>
              <a:rPr lang="fr-FR" dirty="0" err="1">
                <a:solidFill>
                  <a:prstClr val="white"/>
                </a:solidFill>
                <a:latin typeface="Arial" charset="0"/>
              </a:rPr>
              <a:t>hadronic</a:t>
            </a:r>
            <a:r>
              <a:rPr lang="fr-FR" dirty="0">
                <a:solidFill>
                  <a:prstClr val="white"/>
                </a:solidFill>
                <a:latin typeface="Arial" charset="0"/>
              </a:rPr>
              <a:t> background </a:t>
            </a:r>
            <a:endParaRPr lang="fr-FR" dirty="0">
              <a:solidFill>
                <a:prstClr val="white"/>
              </a:solidFill>
              <a:latin typeface="Arial" charset="0"/>
              <a:sym typeface="Symbol" pitchFamily="18" charset="2"/>
            </a:endParaRPr>
          </a:p>
          <a:p>
            <a:pPr fontAlgn="base">
              <a:spcBef>
                <a:spcPct val="0"/>
              </a:spcBef>
              <a:spcAft>
                <a:spcPct val="0"/>
              </a:spcAft>
            </a:pPr>
            <a:r>
              <a:rPr lang="fr-FR" dirty="0">
                <a:solidFill>
                  <a:prstClr val="white"/>
                </a:solidFill>
                <a:latin typeface="Arial" charset="0"/>
                <a:sym typeface="Symbol" pitchFamily="18" charset="2"/>
              </a:rPr>
              <a:t>     (</a:t>
            </a:r>
            <a:r>
              <a:rPr lang="fr-FR" dirty="0">
                <a:solidFill>
                  <a:prstClr val="white"/>
                </a:solidFill>
                <a:latin typeface="Arial" charset="0"/>
              </a:rPr>
              <a:t>pp </a:t>
            </a:r>
            <a:r>
              <a:rPr lang="fr-FR" dirty="0">
                <a:solidFill>
                  <a:prstClr val="white"/>
                </a:solidFill>
                <a:latin typeface="Arial" charset="0"/>
                <a:sym typeface="Symbol" pitchFamily="18" charset="2"/>
              </a:rPr>
              <a:t></a:t>
            </a:r>
            <a:r>
              <a:rPr lang="fr-FR" baseline="30000" dirty="0">
                <a:solidFill>
                  <a:prstClr val="white"/>
                </a:solidFill>
                <a:latin typeface="Arial" charset="0"/>
                <a:sym typeface="Symbol" pitchFamily="18" charset="2"/>
              </a:rPr>
              <a:t>+</a:t>
            </a:r>
            <a:r>
              <a:rPr lang="fr-FR" dirty="0">
                <a:solidFill>
                  <a:prstClr val="white"/>
                </a:solidFill>
                <a:latin typeface="Arial" charset="0"/>
                <a:sym typeface="Symbol" pitchFamily="18" charset="2"/>
              </a:rPr>
              <a:t></a:t>
            </a:r>
            <a:r>
              <a:rPr lang="fr-FR" baseline="30000" dirty="0">
                <a:solidFill>
                  <a:prstClr val="white"/>
                </a:solidFill>
                <a:latin typeface="Arial" charset="0"/>
                <a:sym typeface="Symbol" pitchFamily="18" charset="2"/>
              </a:rPr>
              <a:t>-</a:t>
            </a:r>
            <a:r>
              <a:rPr lang="fr-FR" dirty="0">
                <a:solidFill>
                  <a:prstClr val="white"/>
                </a:solidFill>
                <a:latin typeface="Arial" charset="0"/>
                <a:sym typeface="Symbol" pitchFamily="18" charset="2"/>
              </a:rPr>
              <a:t>) /  (</a:t>
            </a:r>
            <a:r>
              <a:rPr lang="fr-FR" dirty="0">
                <a:solidFill>
                  <a:prstClr val="white"/>
                </a:solidFill>
                <a:latin typeface="Arial" charset="0"/>
              </a:rPr>
              <a:t>pp </a:t>
            </a:r>
            <a:r>
              <a:rPr lang="fr-FR" dirty="0">
                <a:solidFill>
                  <a:prstClr val="white"/>
                </a:solidFill>
                <a:latin typeface="Arial" charset="0"/>
                <a:sym typeface="Symbol" pitchFamily="18" charset="2"/>
              </a:rPr>
              <a:t>e</a:t>
            </a:r>
            <a:r>
              <a:rPr lang="fr-FR" baseline="30000" dirty="0">
                <a:solidFill>
                  <a:prstClr val="white"/>
                </a:solidFill>
                <a:latin typeface="Arial" charset="0"/>
                <a:sym typeface="Symbol" pitchFamily="18" charset="2"/>
              </a:rPr>
              <a:t>+</a:t>
            </a:r>
            <a:r>
              <a:rPr lang="fr-FR" dirty="0">
                <a:solidFill>
                  <a:prstClr val="white"/>
                </a:solidFill>
                <a:latin typeface="Arial" charset="0"/>
                <a:sym typeface="Symbol" pitchFamily="18" charset="2"/>
              </a:rPr>
              <a:t>e</a:t>
            </a:r>
            <a:r>
              <a:rPr lang="fr-FR" baseline="30000" dirty="0">
                <a:solidFill>
                  <a:prstClr val="white"/>
                </a:solidFill>
                <a:latin typeface="Arial" charset="0"/>
                <a:sym typeface="Symbol" pitchFamily="18" charset="2"/>
              </a:rPr>
              <a:t>-</a:t>
            </a:r>
            <a:r>
              <a:rPr lang="fr-FR" dirty="0">
                <a:solidFill>
                  <a:prstClr val="white"/>
                </a:solidFill>
                <a:latin typeface="Arial" charset="0"/>
                <a:sym typeface="Symbol" pitchFamily="18" charset="2"/>
              </a:rPr>
              <a:t>)  ~10</a:t>
            </a:r>
            <a:r>
              <a:rPr lang="fr-FR" baseline="30000" dirty="0">
                <a:solidFill>
                  <a:prstClr val="white"/>
                </a:solidFill>
                <a:latin typeface="Arial" charset="0"/>
                <a:sym typeface="Symbol" pitchFamily="18" charset="2"/>
              </a:rPr>
              <a:t>6</a:t>
            </a:r>
          </a:p>
        </p:txBody>
      </p:sp>
      <p:sp>
        <p:nvSpPr>
          <p:cNvPr id="107528" name="Text Box 10"/>
          <p:cNvSpPr txBox="1">
            <a:spLocks noChangeArrowheads="1"/>
          </p:cNvSpPr>
          <p:nvPr/>
        </p:nvSpPr>
        <p:spPr bwMode="auto">
          <a:xfrm>
            <a:off x="919163" y="4256088"/>
            <a:ext cx="268287" cy="396875"/>
          </a:xfrm>
          <a:prstGeom prst="rect">
            <a:avLst/>
          </a:prstGeom>
          <a:noFill/>
          <a:ln w="9525">
            <a:noFill/>
            <a:miter lim="800000"/>
            <a:headEnd/>
            <a:tailEnd/>
          </a:ln>
        </p:spPr>
        <p:txBody>
          <a:bodyPr wrap="none">
            <a:spAutoFit/>
          </a:bodyPr>
          <a:lstStyle/>
          <a:p>
            <a:pPr fontAlgn="base">
              <a:spcBef>
                <a:spcPct val="0"/>
              </a:spcBef>
              <a:spcAft>
                <a:spcPct val="0"/>
              </a:spcAft>
            </a:pPr>
            <a:r>
              <a:rPr lang="fr-FR" sz="2000" dirty="0">
                <a:solidFill>
                  <a:prstClr val="white"/>
                </a:solidFill>
                <a:latin typeface="Arial" charset="0"/>
              </a:rPr>
              <a:t>-</a:t>
            </a:r>
          </a:p>
        </p:txBody>
      </p:sp>
      <p:sp>
        <p:nvSpPr>
          <p:cNvPr id="107529" name="Text Box 11"/>
          <p:cNvSpPr txBox="1">
            <a:spLocks noChangeArrowheads="1"/>
          </p:cNvSpPr>
          <p:nvPr/>
        </p:nvSpPr>
        <p:spPr bwMode="auto">
          <a:xfrm>
            <a:off x="2915816" y="4653136"/>
            <a:ext cx="268287" cy="396875"/>
          </a:xfrm>
          <a:prstGeom prst="rect">
            <a:avLst/>
          </a:prstGeom>
          <a:noFill/>
          <a:ln w="9525">
            <a:noFill/>
            <a:miter lim="800000"/>
            <a:headEnd/>
            <a:tailEnd/>
          </a:ln>
        </p:spPr>
        <p:txBody>
          <a:bodyPr wrap="none">
            <a:spAutoFit/>
          </a:bodyPr>
          <a:lstStyle/>
          <a:p>
            <a:pPr fontAlgn="base">
              <a:spcBef>
                <a:spcPct val="0"/>
              </a:spcBef>
              <a:spcAft>
                <a:spcPct val="0"/>
              </a:spcAft>
            </a:pPr>
            <a:r>
              <a:rPr lang="fr-FR" sz="2000" dirty="0">
                <a:solidFill>
                  <a:prstClr val="white"/>
                </a:solidFill>
                <a:latin typeface="Arial" charset="0"/>
              </a:rPr>
              <a:t>-</a:t>
            </a:r>
          </a:p>
        </p:txBody>
      </p:sp>
      <p:grpSp>
        <p:nvGrpSpPr>
          <p:cNvPr id="3" name="Group 20"/>
          <p:cNvGrpSpPr>
            <a:grpSpLocks/>
          </p:cNvGrpSpPr>
          <p:nvPr/>
        </p:nvGrpSpPr>
        <p:grpSpPr bwMode="auto">
          <a:xfrm>
            <a:off x="1143000" y="381000"/>
            <a:ext cx="6705600" cy="2057400"/>
            <a:chOff x="720" y="432"/>
            <a:chExt cx="4224" cy="1296"/>
          </a:xfrm>
          <a:solidFill>
            <a:srgbClr val="4F81BD"/>
          </a:solidFill>
        </p:grpSpPr>
        <p:sp>
          <p:nvSpPr>
            <p:cNvPr id="107532" name="AutoShape 7"/>
            <p:cNvSpPr>
              <a:spLocks noChangeArrowheads="1"/>
            </p:cNvSpPr>
            <p:nvPr/>
          </p:nvSpPr>
          <p:spPr bwMode="auto">
            <a:xfrm>
              <a:off x="720" y="432"/>
              <a:ext cx="4224" cy="1296"/>
            </a:xfrm>
            <a:prstGeom prst="verticalScroll">
              <a:avLst>
                <a:gd name="adj" fmla="val 12500"/>
              </a:avLst>
            </a:prstGeom>
            <a:grpFill/>
            <a:ln w="9525">
              <a:solidFill>
                <a:schemeClr val="bg1"/>
              </a:solidFill>
              <a:round/>
              <a:headEnd/>
              <a:tailEnd/>
            </a:ln>
          </p:spPr>
          <p:txBody>
            <a:bodyPr wrap="none" anchor="ctr"/>
            <a:lstStyle/>
            <a:p>
              <a:pPr algn="ctr" fontAlgn="base">
                <a:spcBef>
                  <a:spcPct val="0"/>
                </a:spcBef>
                <a:spcAft>
                  <a:spcPct val="0"/>
                </a:spcAft>
              </a:pPr>
              <a:r>
                <a:rPr lang="en-US" dirty="0">
                  <a:solidFill>
                    <a:prstClr val="white"/>
                  </a:solidFill>
                  <a:latin typeface="Arial" charset="0"/>
                </a:rPr>
                <a:t>Goal of PANDA measurements</a:t>
              </a:r>
            </a:p>
            <a:p>
              <a:pPr algn="ctr" fontAlgn="base">
                <a:spcBef>
                  <a:spcPct val="0"/>
                </a:spcBef>
                <a:spcAft>
                  <a:spcPct val="0"/>
                </a:spcAft>
              </a:pPr>
              <a:endParaRPr lang="en-US" dirty="0">
                <a:solidFill>
                  <a:prstClr val="white"/>
                </a:solidFill>
                <a:latin typeface="Arial" charset="0"/>
              </a:endParaRPr>
            </a:p>
            <a:p>
              <a:pPr algn="ctr" fontAlgn="base">
                <a:spcBef>
                  <a:spcPct val="0"/>
                </a:spcBef>
                <a:spcAft>
                  <a:spcPct val="0"/>
                </a:spcAft>
              </a:pPr>
              <a:r>
                <a:rPr lang="en-US" dirty="0">
                  <a:solidFill>
                    <a:prstClr val="white"/>
                  </a:solidFill>
                  <a:latin typeface="Arial" charset="0"/>
                </a:rPr>
                <a:t>Extract </a:t>
              </a:r>
              <a:r>
                <a:rPr lang="en-US" dirty="0">
                  <a:solidFill>
                    <a:srgbClr val="FFFF00"/>
                  </a:solidFill>
                  <a:latin typeface="Arial" charset="0"/>
                </a:rPr>
                <a:t>Time-Like |G</a:t>
              </a:r>
              <a:r>
                <a:rPr lang="en-US" baseline="-25000" dirty="0">
                  <a:solidFill>
                    <a:srgbClr val="FFFF00"/>
                  </a:solidFill>
                  <a:latin typeface="Arial" charset="0"/>
                </a:rPr>
                <a:t>E</a:t>
              </a:r>
              <a:r>
                <a:rPr lang="en-US" dirty="0">
                  <a:solidFill>
                    <a:srgbClr val="FFFF00"/>
                  </a:solidFill>
                  <a:latin typeface="Arial" charset="0"/>
                </a:rPr>
                <a:t>| and |G</a:t>
              </a:r>
              <a:r>
                <a:rPr lang="en-US" baseline="-25000" dirty="0">
                  <a:solidFill>
                    <a:srgbClr val="FFFF00"/>
                  </a:solidFill>
                  <a:latin typeface="Arial" charset="0"/>
                </a:rPr>
                <a:t>M</a:t>
              </a:r>
              <a:r>
                <a:rPr lang="en-US" dirty="0">
                  <a:solidFill>
                    <a:srgbClr val="FFFF00"/>
                  </a:solidFill>
                  <a:latin typeface="Arial" charset="0"/>
                </a:rPr>
                <a:t>| </a:t>
              </a:r>
              <a:r>
                <a:rPr lang="en-US" dirty="0">
                  <a:solidFill>
                    <a:prstClr val="white"/>
                  </a:solidFill>
                  <a:latin typeface="Arial" charset="0"/>
                </a:rPr>
                <a:t>for proton  up to 14 (</a:t>
              </a:r>
              <a:r>
                <a:rPr lang="en-US" dirty="0" err="1">
                  <a:solidFill>
                    <a:prstClr val="white"/>
                  </a:solidFill>
                  <a:latin typeface="Arial" charset="0"/>
                </a:rPr>
                <a:t>GeV</a:t>
              </a:r>
              <a:r>
                <a:rPr lang="en-US" dirty="0">
                  <a:solidFill>
                    <a:prstClr val="white"/>
                  </a:solidFill>
                  <a:latin typeface="Arial" charset="0"/>
                </a:rPr>
                <a:t>/c)</a:t>
              </a:r>
              <a:r>
                <a:rPr lang="en-US" baseline="30000" dirty="0">
                  <a:solidFill>
                    <a:prstClr val="white"/>
                  </a:solidFill>
                  <a:latin typeface="Arial" charset="0"/>
                </a:rPr>
                <a:t>2</a:t>
              </a:r>
            </a:p>
            <a:p>
              <a:pPr algn="ctr" fontAlgn="base">
                <a:spcBef>
                  <a:spcPct val="0"/>
                </a:spcBef>
                <a:spcAft>
                  <a:spcPct val="0"/>
                </a:spcAft>
              </a:pPr>
              <a:r>
                <a:rPr lang="en-US" dirty="0">
                  <a:solidFill>
                    <a:prstClr val="white"/>
                  </a:solidFill>
                  <a:latin typeface="Arial" charset="0"/>
                </a:rPr>
                <a:t>from lepton angular distributions in </a:t>
              </a:r>
              <a:r>
                <a:rPr lang="fr-FR" dirty="0">
                  <a:solidFill>
                    <a:prstClr val="white"/>
                  </a:solidFill>
                  <a:latin typeface="Arial" charset="0"/>
                </a:rPr>
                <a:t>pp </a:t>
              </a:r>
              <a:r>
                <a:rPr lang="fr-FR" dirty="0">
                  <a:solidFill>
                    <a:prstClr val="white"/>
                  </a:solidFill>
                  <a:latin typeface="Arial" charset="0"/>
                  <a:sym typeface="Symbol" pitchFamily="18" charset="2"/>
                </a:rPr>
                <a:t></a:t>
              </a:r>
              <a:r>
                <a:rPr lang="fr-FR" dirty="0" err="1">
                  <a:solidFill>
                    <a:prstClr val="white"/>
                  </a:solidFill>
                  <a:latin typeface="Arial" charset="0"/>
                  <a:sym typeface="Symbol" pitchFamily="18" charset="2"/>
                </a:rPr>
                <a:t>e</a:t>
              </a:r>
              <a:r>
                <a:rPr lang="fr-FR" baseline="30000" dirty="0" err="1">
                  <a:solidFill>
                    <a:prstClr val="white"/>
                  </a:solidFill>
                  <a:latin typeface="Arial" charset="0"/>
                  <a:sym typeface="Symbol" pitchFamily="18" charset="2"/>
                </a:rPr>
                <a:t>+</a:t>
              </a:r>
              <a:r>
                <a:rPr lang="fr-FR" dirty="0" err="1">
                  <a:solidFill>
                    <a:prstClr val="white"/>
                  </a:solidFill>
                  <a:latin typeface="Arial" charset="0"/>
                  <a:sym typeface="Symbol" pitchFamily="18" charset="2"/>
                </a:rPr>
                <a:t>e</a:t>
              </a:r>
              <a:r>
                <a:rPr lang="fr-FR" baseline="30000" dirty="0">
                  <a:solidFill>
                    <a:prstClr val="white"/>
                  </a:solidFill>
                  <a:latin typeface="Arial" charset="0"/>
                  <a:sym typeface="Symbol" pitchFamily="18" charset="2"/>
                </a:rPr>
                <a:t>- </a:t>
              </a:r>
              <a:r>
                <a:rPr lang="fr-FR" dirty="0">
                  <a:solidFill>
                    <a:prstClr val="white"/>
                  </a:solidFill>
                  <a:latin typeface="Arial" charset="0"/>
                  <a:sym typeface="Symbol" pitchFamily="18" charset="2"/>
                </a:rPr>
                <a:t> </a:t>
              </a:r>
              <a:r>
                <a:rPr lang="fr-FR" dirty="0" err="1">
                  <a:solidFill>
                    <a:prstClr val="white"/>
                  </a:solidFill>
                  <a:latin typeface="Arial" charset="0"/>
                  <a:sym typeface="Symbol" pitchFamily="18" charset="2"/>
                </a:rPr>
                <a:t>reaction</a:t>
              </a:r>
              <a:endParaRPr lang="fr-FR" dirty="0">
                <a:solidFill>
                  <a:prstClr val="white"/>
                </a:solidFill>
                <a:latin typeface="Arial" charset="0"/>
                <a:sym typeface="Symbol" pitchFamily="18" charset="2"/>
              </a:endParaRPr>
            </a:p>
            <a:p>
              <a:pPr algn="ctr" fontAlgn="base">
                <a:spcBef>
                  <a:spcPct val="0"/>
                </a:spcBef>
                <a:spcAft>
                  <a:spcPct val="0"/>
                </a:spcAft>
              </a:pPr>
              <a:r>
                <a:rPr lang="fr-FR" dirty="0">
                  <a:solidFill>
                    <a:prstClr val="white"/>
                  </a:solidFill>
                  <a:latin typeface="Arial" charset="0"/>
                  <a:sym typeface="Symbol" pitchFamily="18" charset="2"/>
                </a:rPr>
                <a:t>and </a:t>
              </a:r>
              <a:r>
                <a:rPr lang="fr-FR" dirty="0" err="1">
                  <a:solidFill>
                    <a:prstClr val="white"/>
                  </a:solidFill>
                  <a:latin typeface="Arial" charset="0"/>
                  <a:sym typeface="Symbol" pitchFamily="18" charset="2"/>
                </a:rPr>
                <a:t>measure</a:t>
              </a:r>
              <a:r>
                <a:rPr lang="fr-FR" dirty="0">
                  <a:solidFill>
                    <a:prstClr val="white"/>
                  </a:solidFill>
                  <a:latin typeface="Arial" charset="0"/>
                  <a:sym typeface="Symbol" pitchFamily="18" charset="2"/>
                </a:rPr>
                <a:t> </a:t>
              </a:r>
              <a:r>
                <a:rPr lang="fr-FR" dirty="0" err="1">
                  <a:solidFill>
                    <a:prstClr val="white"/>
                  </a:solidFill>
                  <a:latin typeface="Arial" charset="0"/>
                  <a:sym typeface="Symbol" pitchFamily="18" charset="2"/>
                </a:rPr>
                <a:t>G</a:t>
              </a:r>
              <a:r>
                <a:rPr lang="fr-FR" baseline="-25000" dirty="0" err="1">
                  <a:solidFill>
                    <a:prstClr val="white"/>
                  </a:solidFill>
                  <a:latin typeface="Arial" charset="0"/>
                  <a:sym typeface="Symbol" pitchFamily="18" charset="2"/>
                </a:rPr>
                <a:t>eff</a:t>
              </a:r>
              <a:r>
                <a:rPr lang="fr-FR" dirty="0">
                  <a:solidFill>
                    <a:prstClr val="white"/>
                  </a:solidFill>
                  <a:latin typeface="Arial" charset="0"/>
                  <a:sym typeface="Symbol" pitchFamily="18" charset="2"/>
                </a:rPr>
                <a:t> up to 30 (</a:t>
              </a:r>
              <a:r>
                <a:rPr lang="fr-FR" dirty="0" err="1">
                  <a:solidFill>
                    <a:prstClr val="white"/>
                  </a:solidFill>
                  <a:latin typeface="Arial" charset="0"/>
                  <a:sym typeface="Symbol" pitchFamily="18" charset="2"/>
                </a:rPr>
                <a:t>GeV</a:t>
              </a:r>
              <a:r>
                <a:rPr lang="fr-FR" dirty="0">
                  <a:solidFill>
                    <a:prstClr val="white"/>
                  </a:solidFill>
                  <a:latin typeface="Arial" charset="0"/>
                  <a:sym typeface="Symbol" pitchFamily="18" charset="2"/>
                </a:rPr>
                <a:t>/c)</a:t>
              </a:r>
              <a:r>
                <a:rPr lang="fr-FR" baseline="30000" dirty="0">
                  <a:solidFill>
                    <a:prstClr val="white"/>
                  </a:solidFill>
                  <a:latin typeface="Arial" charset="0"/>
                  <a:sym typeface="Symbol" pitchFamily="18" charset="2"/>
                </a:rPr>
                <a:t>2</a:t>
              </a:r>
            </a:p>
          </p:txBody>
        </p:sp>
        <p:sp>
          <p:nvSpPr>
            <p:cNvPr id="107533" name="Text Box 17"/>
            <p:cNvSpPr txBox="1">
              <a:spLocks noChangeArrowheads="1"/>
            </p:cNvSpPr>
            <p:nvPr/>
          </p:nvSpPr>
          <p:spPr bwMode="auto">
            <a:xfrm>
              <a:off x="3323" y="1037"/>
              <a:ext cx="192" cy="330"/>
            </a:xfrm>
            <a:prstGeom prst="rect">
              <a:avLst/>
            </a:prstGeom>
            <a:noFill/>
            <a:ln w="9525">
              <a:noFill/>
              <a:miter lim="800000"/>
              <a:headEnd/>
              <a:tailEnd/>
            </a:ln>
          </p:spPr>
          <p:txBody>
            <a:bodyPr wrap="none">
              <a:spAutoFit/>
            </a:bodyPr>
            <a:lstStyle/>
            <a:p>
              <a:pPr fontAlgn="base">
                <a:spcBef>
                  <a:spcPct val="0"/>
                </a:spcBef>
                <a:spcAft>
                  <a:spcPct val="0"/>
                </a:spcAft>
              </a:pPr>
              <a:r>
                <a:rPr lang="fr-FR" sz="2800" dirty="0">
                  <a:solidFill>
                    <a:prstClr val="white"/>
                  </a:solidFill>
                  <a:latin typeface="Arial" charset="0"/>
                </a:rPr>
                <a:t>-</a:t>
              </a:r>
            </a:p>
          </p:txBody>
        </p:sp>
      </p:grpSp>
      <p:sp>
        <p:nvSpPr>
          <p:cNvPr id="14" name="Text Box 11"/>
          <p:cNvSpPr txBox="1">
            <a:spLocks noChangeArrowheads="1"/>
          </p:cNvSpPr>
          <p:nvPr/>
        </p:nvSpPr>
        <p:spPr bwMode="auto">
          <a:xfrm>
            <a:off x="4447729" y="4616301"/>
            <a:ext cx="268287" cy="396875"/>
          </a:xfrm>
          <a:prstGeom prst="rect">
            <a:avLst/>
          </a:prstGeom>
          <a:noFill/>
          <a:ln w="9525">
            <a:noFill/>
            <a:miter lim="800000"/>
            <a:headEnd/>
            <a:tailEnd/>
          </a:ln>
        </p:spPr>
        <p:txBody>
          <a:bodyPr wrap="none">
            <a:spAutoFit/>
          </a:bodyPr>
          <a:lstStyle/>
          <a:p>
            <a:pPr fontAlgn="base">
              <a:spcBef>
                <a:spcPct val="0"/>
              </a:spcBef>
              <a:spcAft>
                <a:spcPct val="0"/>
              </a:spcAft>
            </a:pPr>
            <a:r>
              <a:rPr lang="fr-FR" sz="2000" dirty="0">
                <a:solidFill>
                  <a:prstClr val="white"/>
                </a:solidFill>
                <a:latin typeface="Arial" charset="0"/>
              </a:rPr>
              <a:t>-</a:t>
            </a:r>
          </a:p>
        </p:txBody>
      </p:sp>
      <p:sp>
        <p:nvSpPr>
          <p:cNvPr id="15" name="Espace réservé du numéro de diapositive 14"/>
          <p:cNvSpPr>
            <a:spLocks noGrp="1"/>
          </p:cNvSpPr>
          <p:nvPr>
            <p:ph type="sldNum" sz="quarter" idx="12"/>
          </p:nvPr>
        </p:nvSpPr>
        <p:spPr/>
        <p:txBody>
          <a:bodyPr/>
          <a:lstStyle/>
          <a:p>
            <a:pPr>
              <a:defRPr/>
            </a:pPr>
            <a:fld id="{B6BA4EAF-79CD-4E56-8648-F889C9AFBCD1}" type="slidenum">
              <a:rPr lang="en-US" smtClean="0">
                <a:solidFill>
                  <a:prstClr val="black">
                    <a:tint val="75000"/>
                  </a:prstClr>
                </a:solidFill>
              </a:rPr>
              <a:pPr>
                <a:defRPr/>
              </a:pPr>
              <a:t>11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2"/>
          <p:cNvGrpSpPr>
            <a:grpSpLocks/>
          </p:cNvGrpSpPr>
          <p:nvPr/>
        </p:nvGrpSpPr>
        <p:grpSpPr bwMode="auto">
          <a:xfrm>
            <a:off x="2411288" y="1268760"/>
            <a:ext cx="6553200" cy="4897438"/>
            <a:chOff x="1632" y="720"/>
            <a:chExt cx="4128" cy="3085"/>
          </a:xfrm>
        </p:grpSpPr>
        <p:pic>
          <p:nvPicPr>
            <p:cNvPr id="44" name="Picture 2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73" y="1009"/>
              <a:ext cx="2259" cy="23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 name="Text Box 31"/>
            <p:cNvSpPr txBox="1">
              <a:spLocks noChangeArrowheads="1"/>
            </p:cNvSpPr>
            <p:nvPr/>
          </p:nvSpPr>
          <p:spPr bwMode="auto">
            <a:xfrm>
              <a:off x="2496" y="960"/>
              <a:ext cx="2755" cy="32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sz="1400" baseline="0" dirty="0">
                  <a:solidFill>
                    <a:srgbClr val="000000"/>
                  </a:solidFill>
                </a:rPr>
                <a:t>E. </a:t>
              </a:r>
              <a:r>
                <a:rPr lang="fr-FR" sz="1400" baseline="0" dirty="0" err="1">
                  <a:solidFill>
                    <a:srgbClr val="000000"/>
                  </a:solidFill>
                </a:rPr>
                <a:t>Tomasi-Gustafsson</a:t>
              </a:r>
              <a:r>
                <a:rPr lang="fr-FR" sz="1400" baseline="0" dirty="0">
                  <a:solidFill>
                    <a:srgbClr val="000000"/>
                  </a:solidFill>
                </a:rPr>
                <a:t> and M.P. </a:t>
              </a:r>
              <a:r>
                <a:rPr lang="fr-FR" sz="1400" baseline="0" dirty="0" err="1">
                  <a:solidFill>
                    <a:srgbClr val="000000"/>
                  </a:solidFill>
                </a:rPr>
                <a:t>Rekalo</a:t>
              </a:r>
              <a:r>
                <a:rPr lang="fr-FR" sz="1400" baseline="0" dirty="0">
                  <a:solidFill>
                    <a:srgbClr val="000000"/>
                  </a:solidFill>
                </a:rPr>
                <a:t>, PLB504,291</a:t>
              </a:r>
            </a:p>
            <a:p>
              <a:pPr eaLnBrk="1" fontAlgn="base" hangingPunct="1">
                <a:spcBef>
                  <a:spcPct val="0"/>
                </a:spcBef>
                <a:spcAft>
                  <a:spcPct val="0"/>
                </a:spcAft>
              </a:pPr>
              <a:r>
                <a:rPr lang="fr-FR" sz="1400" baseline="0" dirty="0">
                  <a:solidFill>
                    <a:srgbClr val="000000"/>
                  </a:solidFill>
                </a:rPr>
                <a:t>E. </a:t>
              </a:r>
              <a:r>
                <a:rPr lang="fr-FR" sz="1400" baseline="0" dirty="0" err="1">
                  <a:solidFill>
                    <a:srgbClr val="000000"/>
                  </a:solidFill>
                </a:rPr>
                <a:t>Tomasi-Gustafsson</a:t>
              </a:r>
              <a:r>
                <a:rPr lang="fr-FR" sz="1400" baseline="0" dirty="0">
                  <a:solidFill>
                    <a:srgbClr val="000000"/>
                  </a:solidFill>
                </a:rPr>
                <a:t>, arXIv:0907.4442</a:t>
              </a:r>
            </a:p>
          </p:txBody>
        </p:sp>
        <p:sp>
          <p:nvSpPr>
            <p:cNvPr id="46" name="Text Box 32"/>
            <p:cNvSpPr txBox="1">
              <a:spLocks noChangeArrowheads="1"/>
            </p:cNvSpPr>
            <p:nvPr/>
          </p:nvSpPr>
          <p:spPr bwMode="auto">
            <a:xfrm>
              <a:off x="3408" y="720"/>
              <a:ext cx="1508" cy="231"/>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i="1" baseline="0" dirty="0" err="1">
                  <a:solidFill>
                    <a:srgbClr val="000000"/>
                  </a:solidFill>
                </a:rPr>
                <a:t>Courtesy</a:t>
              </a:r>
              <a:r>
                <a:rPr lang="fr-FR" i="1" baseline="0" dirty="0">
                  <a:solidFill>
                    <a:srgbClr val="000000"/>
                  </a:solidFill>
                </a:rPr>
                <a:t> of S. </a:t>
              </a:r>
              <a:r>
                <a:rPr lang="fr-FR" i="1" baseline="0" dirty="0" err="1">
                  <a:solidFill>
                    <a:srgbClr val="000000"/>
                  </a:solidFill>
                </a:rPr>
                <a:t>Pacetti</a:t>
              </a:r>
              <a:endParaRPr lang="fr-FR" i="1" baseline="0" dirty="0">
                <a:solidFill>
                  <a:srgbClr val="000000"/>
                </a:solidFill>
              </a:endParaRPr>
            </a:p>
          </p:txBody>
        </p:sp>
        <p:sp>
          <p:nvSpPr>
            <p:cNvPr id="47" name="Text Box 35"/>
            <p:cNvSpPr txBox="1">
              <a:spLocks noChangeArrowheads="1"/>
            </p:cNvSpPr>
            <p:nvPr/>
          </p:nvSpPr>
          <p:spPr bwMode="auto">
            <a:xfrm>
              <a:off x="4560" y="1488"/>
              <a:ext cx="628" cy="231"/>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b="1" baseline="0">
                  <a:solidFill>
                    <a:srgbClr val="00000C"/>
                  </a:solidFill>
                </a:rPr>
                <a:t>PANDA</a:t>
              </a:r>
            </a:p>
          </p:txBody>
        </p:sp>
        <p:graphicFrame>
          <p:nvGraphicFramePr>
            <p:cNvPr id="48" name="Object 38"/>
            <p:cNvGraphicFramePr>
              <a:graphicFrameLocks noChangeAspect="1"/>
            </p:cNvGraphicFramePr>
            <p:nvPr>
              <p:extLst>
                <p:ext uri="{D42A27DB-BD31-4B8C-83A1-F6EECF244321}">
                  <p14:modId xmlns="" xmlns:p14="http://schemas.microsoft.com/office/powerpoint/2010/main" val="2555067709"/>
                </p:ext>
              </p:extLst>
            </p:nvPr>
          </p:nvGraphicFramePr>
          <p:xfrm>
            <a:off x="3904" y="3456"/>
            <a:ext cx="1856" cy="349"/>
          </p:xfrm>
          <a:graphic>
            <a:graphicData uri="http://schemas.openxmlformats.org/presentationml/2006/ole">
              <p:oleObj spid="_x0000_s18434" name="Equation" r:id="rId5" imgW="2565400" imgH="482600" progId="Equation.3">
                <p:embed/>
              </p:oleObj>
            </a:graphicData>
          </a:graphic>
        </p:graphicFrame>
        <p:sp>
          <p:nvSpPr>
            <p:cNvPr id="49" name="Line 40"/>
            <p:cNvSpPr>
              <a:spLocks noChangeShapeType="1"/>
            </p:cNvSpPr>
            <p:nvPr/>
          </p:nvSpPr>
          <p:spPr bwMode="auto">
            <a:xfrm flipV="1">
              <a:off x="2880" y="2256"/>
              <a:ext cx="2016" cy="1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50" name="AutoShape 41"/>
            <p:cNvSpPr>
              <a:spLocks noChangeArrowheads="1"/>
            </p:cNvSpPr>
            <p:nvPr/>
          </p:nvSpPr>
          <p:spPr bwMode="auto">
            <a:xfrm>
              <a:off x="1632" y="3456"/>
              <a:ext cx="2208" cy="288"/>
            </a:xfrm>
            <a:prstGeom prst="roundRect">
              <a:avLst>
                <a:gd name="adj" fmla="val 16667"/>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i="1">
                  <a:solidFill>
                    <a:prstClr val="black"/>
                  </a:solidFill>
                  <a:latin typeface="Arial" charset="0"/>
                </a:rPr>
                <a:t>Phragmèn-Lindelöf theorem ?</a:t>
              </a:r>
              <a:endParaRPr lang="fr-FR">
                <a:solidFill>
                  <a:prstClr val="black"/>
                </a:solidFill>
                <a:latin typeface="Arial" charset="0"/>
              </a:endParaRPr>
            </a:p>
          </p:txBody>
        </p:sp>
      </p:grpSp>
      <p:sp>
        <p:nvSpPr>
          <p:cNvPr id="108548" name="Rectangle 2"/>
          <p:cNvSpPr>
            <a:spLocks noGrp="1" noChangeArrowheads="1"/>
          </p:cNvSpPr>
          <p:nvPr>
            <p:ph type="title"/>
          </p:nvPr>
        </p:nvSpPr>
        <p:spPr>
          <a:xfrm>
            <a:off x="0" y="-17463"/>
            <a:ext cx="9144000" cy="1143001"/>
          </a:xfrm>
          <a:solidFill>
            <a:srgbClr val="4F81BD"/>
          </a:solidFill>
        </p:spPr>
        <p:txBody>
          <a:bodyPr lIns="0" tIns="28084"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solidFill>
                  <a:schemeClr val="bg1"/>
                </a:solidFill>
              </a:rPr>
              <a:t>Time-Like Form Factor measurement with PANDA : precision estimates</a:t>
            </a:r>
          </a:p>
        </p:txBody>
      </p:sp>
      <p:sp>
        <p:nvSpPr>
          <p:cNvPr id="108549" name="Text Box 3"/>
          <p:cNvSpPr txBox="1">
            <a:spLocks noChangeArrowheads="1"/>
          </p:cNvSpPr>
          <p:nvPr/>
        </p:nvSpPr>
        <p:spPr bwMode="auto">
          <a:xfrm>
            <a:off x="3814763" y="2544763"/>
            <a:ext cx="4016375" cy="647700"/>
          </a:xfrm>
          <a:prstGeom prst="rect">
            <a:avLst/>
          </a:prstGeom>
          <a:noFill/>
          <a:ln w="9525">
            <a:noFill/>
            <a:miter lim="800000"/>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1" name="Text Box 10"/>
          <p:cNvSpPr txBox="1">
            <a:spLocks noChangeArrowheads="1"/>
          </p:cNvSpPr>
          <p:nvPr/>
        </p:nvSpPr>
        <p:spPr bwMode="auto">
          <a:xfrm>
            <a:off x="228600" y="1524000"/>
            <a:ext cx="3448050" cy="366713"/>
          </a:xfrm>
          <a:prstGeom prst="rect">
            <a:avLst/>
          </a:prstGeom>
          <a:noFill/>
          <a:ln w="9525">
            <a:noFill/>
            <a:miter lim="800000"/>
            <a:headEnd/>
            <a:tailEnd/>
          </a:ln>
        </p:spPr>
        <p:txBody>
          <a:bodyPr wrap="none">
            <a:spAutoFit/>
          </a:bodyPr>
          <a:lstStyle/>
          <a:p>
            <a:pPr fontAlgn="base">
              <a:spcBef>
                <a:spcPct val="0"/>
              </a:spcBef>
              <a:spcAft>
                <a:spcPct val="0"/>
              </a:spcAft>
            </a:pPr>
            <a:r>
              <a:rPr lang="fr-FR" i="1" dirty="0" err="1">
                <a:solidFill>
                  <a:prstClr val="black"/>
                </a:solidFill>
                <a:latin typeface="Arial" charset="0"/>
              </a:rPr>
              <a:t>Sudol</a:t>
            </a:r>
            <a:r>
              <a:rPr lang="fr-FR" i="1" dirty="0">
                <a:solidFill>
                  <a:prstClr val="black"/>
                </a:solidFill>
                <a:latin typeface="Arial" charset="0"/>
              </a:rPr>
              <a:t> et al. EPJA 44 (2010) 373</a:t>
            </a:r>
          </a:p>
        </p:txBody>
      </p:sp>
      <p:sp>
        <p:nvSpPr>
          <p:cNvPr id="108552" name="AutoShape 12"/>
          <p:cNvSpPr>
            <a:spLocks noChangeArrowheads="1"/>
          </p:cNvSpPr>
          <p:nvPr/>
        </p:nvSpPr>
        <p:spPr bwMode="auto">
          <a:xfrm>
            <a:off x="1265238" y="3100388"/>
            <a:ext cx="120650" cy="350837"/>
          </a:xfrm>
          <a:prstGeom prst="upArrow">
            <a:avLst>
              <a:gd name="adj1" fmla="val 50000"/>
              <a:gd name="adj2" fmla="val 72697"/>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3" name="AutoShape 13"/>
          <p:cNvSpPr>
            <a:spLocks noChangeArrowheads="1"/>
          </p:cNvSpPr>
          <p:nvPr/>
        </p:nvSpPr>
        <p:spPr bwMode="auto">
          <a:xfrm>
            <a:off x="234473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4" name="AutoShape 14"/>
          <p:cNvSpPr>
            <a:spLocks noChangeArrowheads="1"/>
          </p:cNvSpPr>
          <p:nvPr/>
        </p:nvSpPr>
        <p:spPr bwMode="auto">
          <a:xfrm>
            <a:off x="283368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5" name="AutoShape 15"/>
          <p:cNvSpPr>
            <a:spLocks noChangeArrowheads="1"/>
          </p:cNvSpPr>
          <p:nvPr/>
        </p:nvSpPr>
        <p:spPr bwMode="auto">
          <a:xfrm>
            <a:off x="3355975"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grpSp>
        <p:nvGrpSpPr>
          <p:cNvPr id="4" name="Group 34"/>
          <p:cNvGrpSpPr>
            <a:grpSpLocks/>
          </p:cNvGrpSpPr>
          <p:nvPr/>
        </p:nvGrpSpPr>
        <p:grpSpPr bwMode="auto">
          <a:xfrm>
            <a:off x="76200" y="2133600"/>
            <a:ext cx="3657600" cy="2971800"/>
            <a:chOff x="48" y="1152"/>
            <a:chExt cx="2208" cy="1872"/>
          </a:xfrm>
          <a:solidFill>
            <a:schemeClr val="bg1"/>
          </a:solidFill>
        </p:grpSpPr>
        <p:sp>
          <p:nvSpPr>
            <p:cNvPr id="214032" name="Rectangle 16"/>
            <p:cNvSpPr>
              <a:spLocks noChangeArrowheads="1"/>
            </p:cNvSpPr>
            <p:nvPr/>
          </p:nvSpPr>
          <p:spPr bwMode="auto">
            <a:xfrm>
              <a:off x="48" y="1152"/>
              <a:ext cx="2208" cy="1872"/>
            </a:xfrm>
            <a:prstGeom prst="rect">
              <a:avLst/>
            </a:prstGeom>
            <a:grpFill/>
            <a:ln w="9525">
              <a:solidFill>
                <a:schemeClr val="tx1"/>
              </a:solidFill>
              <a:miter lim="800000"/>
              <a:headEnd/>
              <a:tailEnd/>
            </a:ln>
            <a:effectLst/>
            <a:extLst/>
          </p:spPr>
          <p:txBody>
            <a:bodyPr wrap="none" anchor="ctr"/>
            <a:lstStyle/>
            <a:p>
              <a:pPr fontAlgn="base">
                <a:spcBef>
                  <a:spcPct val="0"/>
                </a:spcBef>
                <a:spcAft>
                  <a:spcPct val="0"/>
                </a:spcAft>
                <a:defRPr/>
              </a:pPr>
              <a:endParaRPr lang="fr-FR">
                <a:solidFill>
                  <a:prstClr val="black"/>
                </a:solidFill>
                <a:latin typeface="Arial" charset="0"/>
              </a:endParaRPr>
            </a:p>
          </p:txBody>
        </p:sp>
        <p:grpSp>
          <p:nvGrpSpPr>
            <p:cNvPr id="5" name="Group 17"/>
            <p:cNvGrpSpPr>
              <a:grpSpLocks/>
            </p:cNvGrpSpPr>
            <p:nvPr/>
          </p:nvGrpSpPr>
          <p:grpSpPr bwMode="auto">
            <a:xfrm>
              <a:off x="48" y="1200"/>
              <a:ext cx="2175" cy="1710"/>
              <a:chOff x="192" y="1200"/>
              <a:chExt cx="2175" cy="1710"/>
            </a:xfrm>
            <a:grpFill/>
          </p:grpSpPr>
          <p:pic>
            <p:nvPicPr>
              <p:cNvPr id="214034" name="Picture 18"/>
              <p:cNvPicPr>
                <a:picLocks noChangeAspect="1" noChangeArrowheads="1"/>
              </p:cNvPicPr>
              <p:nvPr/>
            </p:nvPicPr>
            <p:blipFill>
              <a:blip r:embed="rId6" cstate="print">
                <a:extLst/>
              </a:blip>
              <a:srcRect/>
              <a:stretch>
                <a:fillRect/>
              </a:stretch>
            </p:blipFill>
            <p:spPr bwMode="auto">
              <a:xfrm>
                <a:off x="306" y="1200"/>
                <a:ext cx="2061" cy="1603"/>
              </a:xfrm>
              <a:prstGeom prst="rect">
                <a:avLst/>
              </a:prstGeom>
              <a:grpFill/>
              <a:ln>
                <a:noFill/>
              </a:ln>
              <a:effectLst/>
              <a:extLst/>
            </p:spPr>
          </p:pic>
          <p:sp>
            <p:nvSpPr>
              <p:cNvPr id="214035" name="Text Box 19"/>
              <p:cNvSpPr txBox="1">
                <a:spLocks noChangeArrowheads="1"/>
              </p:cNvSpPr>
              <p:nvPr/>
            </p:nvSpPr>
            <p:spPr bwMode="auto">
              <a:xfrm>
                <a:off x="576" y="2781"/>
                <a:ext cx="1679" cy="129"/>
              </a:xfrm>
              <a:prstGeom prst="rect">
                <a:avLst/>
              </a:prstGeom>
              <a:grpFill/>
              <a:ln>
                <a:noFill/>
              </a:ln>
              <a:effectLst/>
              <a:extLst/>
            </p:spPr>
            <p:txBody>
              <a:bodyPr wrap="none" lIns="81639" tIns="51922"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fontAlgn="base" hangingPunct="0">
                  <a:lnSpc>
                    <a:spcPct val="93000"/>
                  </a:lnSpc>
                  <a:spcBef>
                    <a:spcPct val="0"/>
                  </a:spcBef>
                  <a:spcAft>
                    <a:spcPct val="0"/>
                  </a:spcAft>
                  <a:buSzPct val="100000"/>
                  <a:defRPr/>
                </a:pPr>
                <a:r>
                  <a:rPr lang="en-US" sz="1300" b="1">
                    <a:solidFill>
                      <a:srgbClr val="00000C"/>
                    </a:solidFill>
                  </a:rPr>
                  <a:t>&lt; 1%              </a:t>
                </a:r>
                <a:r>
                  <a:rPr lang="en-US" sz="1300" b="1">
                    <a:solidFill>
                      <a:srgbClr val="00000C"/>
                    </a:solidFill>
                    <a:cs typeface="Arial" charset="0"/>
                  </a:rPr>
                  <a:t>~10%     ~23%    ~50%</a:t>
                </a:r>
              </a:p>
            </p:txBody>
          </p:sp>
          <p:sp>
            <p:nvSpPr>
              <p:cNvPr id="214036" name="Text Box 20"/>
              <p:cNvSpPr txBox="1">
                <a:spLocks noChangeArrowheads="1"/>
              </p:cNvSpPr>
              <p:nvPr/>
            </p:nvSpPr>
            <p:spPr bwMode="auto">
              <a:xfrm>
                <a:off x="192" y="1209"/>
                <a:ext cx="373" cy="280"/>
              </a:xfrm>
              <a:prstGeom prst="rect">
                <a:avLst/>
              </a:prstGeom>
              <a:grpFill/>
              <a:ln>
                <a:noFill/>
              </a:ln>
              <a:effectLst/>
              <a:extLst/>
            </p:spPr>
            <p:txBody>
              <a:bodyPr wrap="none" lIns="81639" tIns="40820"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fontAlgn="base" hangingPunct="0">
                  <a:lnSpc>
                    <a:spcPct val="93000"/>
                  </a:lnSpc>
                  <a:spcBef>
                    <a:spcPct val="0"/>
                  </a:spcBef>
                  <a:spcAft>
                    <a:spcPct val="0"/>
                  </a:spcAft>
                  <a:buClr>
                    <a:srgbClr val="000000"/>
                  </a:buClr>
                  <a:buSzPct val="100000"/>
                  <a:buFont typeface="Times New Roman" pitchFamily="18" charset="0"/>
                  <a:buNone/>
                  <a:defRPr/>
                </a:pPr>
                <a:r>
                  <a:rPr lang="en-US" sz="2700">
                    <a:solidFill>
                      <a:srgbClr val="000000"/>
                    </a:solidFill>
                    <a:latin typeface="Times New Roman" pitchFamily="18" charset="0"/>
                  </a:rPr>
                  <a:t>G</a:t>
                </a:r>
                <a:r>
                  <a:rPr lang="en-US" sz="2700" baseline="-33000">
                    <a:solidFill>
                      <a:srgbClr val="000000"/>
                    </a:solidFill>
                    <a:latin typeface="Times New Roman" pitchFamily="18" charset="0"/>
                  </a:rPr>
                  <a:t>eff</a:t>
                </a:r>
              </a:p>
            </p:txBody>
          </p:sp>
        </p:grpSp>
      </p:grpSp>
      <p:sp>
        <p:nvSpPr>
          <p:cNvPr id="108557" name="Text Box 21"/>
          <p:cNvSpPr txBox="1">
            <a:spLocks noChangeArrowheads="1"/>
          </p:cNvSpPr>
          <p:nvPr/>
        </p:nvSpPr>
        <p:spPr bwMode="auto">
          <a:xfrm>
            <a:off x="2438400" y="2971800"/>
            <a:ext cx="1060450" cy="366713"/>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fr-FR" b="1">
                <a:solidFill>
                  <a:srgbClr val="00000C"/>
                </a:solidFill>
                <a:latin typeface="Arial" charset="0"/>
              </a:rPr>
              <a:t> PANDA</a:t>
            </a:r>
          </a:p>
        </p:txBody>
      </p:sp>
      <p:sp>
        <p:nvSpPr>
          <p:cNvPr id="108558" name="Rectangle 22"/>
          <p:cNvSpPr>
            <a:spLocks noChangeArrowheads="1"/>
          </p:cNvSpPr>
          <p:nvPr/>
        </p:nvSpPr>
        <p:spPr bwMode="auto">
          <a:xfrm flipV="1">
            <a:off x="2392680" y="3090863"/>
            <a:ext cx="45719" cy="93662"/>
          </a:xfrm>
          <a:prstGeom prst="rect">
            <a:avLst/>
          </a:prstGeom>
          <a:solidFill>
            <a:srgbClr val="00000C"/>
          </a:solidFill>
          <a:ln w="19050">
            <a:solidFill>
              <a:schemeClr val="tx1"/>
            </a:solidFill>
            <a:miter lim="800000"/>
            <a:headEnd/>
            <a:tailEnd/>
          </a:ln>
        </p:spPr>
        <p:txBody>
          <a:bodyPr rot="10800000" wrap="none" anchor="ctr"/>
          <a:lstStyle/>
          <a:p>
            <a:pPr algn="ctr" fontAlgn="base">
              <a:spcBef>
                <a:spcPct val="0"/>
              </a:spcBef>
              <a:spcAft>
                <a:spcPct val="0"/>
              </a:spcAft>
            </a:pPr>
            <a:endParaRPr lang="fr-FR" sz="1000">
              <a:solidFill>
                <a:prstClr val="black"/>
              </a:solidFill>
              <a:latin typeface="Arial" charset="0"/>
            </a:endParaRPr>
          </a:p>
        </p:txBody>
      </p:sp>
      <p:sp>
        <p:nvSpPr>
          <p:cNvPr id="108559" name="Text Box 28"/>
          <p:cNvSpPr txBox="1">
            <a:spLocks noChangeArrowheads="1"/>
          </p:cNvSpPr>
          <p:nvPr/>
        </p:nvSpPr>
        <p:spPr bwMode="auto">
          <a:xfrm>
            <a:off x="1143000" y="5424488"/>
            <a:ext cx="1035050" cy="366712"/>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fr-FR" b="1">
                <a:solidFill>
                  <a:srgbClr val="FF0000"/>
                </a:solidFill>
                <a:latin typeface="Arial" charset="0"/>
              </a:rPr>
              <a:t>pQCD ?</a:t>
            </a:r>
          </a:p>
        </p:txBody>
      </p:sp>
      <p:sp>
        <p:nvSpPr>
          <p:cNvPr id="108560" name="Line 36"/>
          <p:cNvSpPr>
            <a:spLocks noChangeShapeType="1"/>
          </p:cNvSpPr>
          <p:nvPr/>
        </p:nvSpPr>
        <p:spPr bwMode="auto">
          <a:xfrm flipV="1">
            <a:off x="1752600" y="4114800"/>
            <a:ext cx="1219200" cy="1219200"/>
          </a:xfrm>
          <a:prstGeom prst="line">
            <a:avLst/>
          </a:prstGeom>
          <a:noFill/>
          <a:ln w="9525">
            <a:solidFill>
              <a:srgbClr val="FF0000"/>
            </a:solidFill>
            <a:round/>
            <a:headEnd/>
            <a:tailEnd type="triangle" w="med" len="med"/>
          </a:ln>
        </p:spPr>
        <p:txBody>
          <a:bodyPr/>
          <a:lstStyle/>
          <a:p>
            <a:pPr fontAlgn="base">
              <a:spcBef>
                <a:spcPct val="0"/>
              </a:spcBef>
              <a:spcAft>
                <a:spcPct val="0"/>
              </a:spcAft>
            </a:pPr>
            <a:endParaRPr lang="fr-FR">
              <a:solidFill>
                <a:prstClr val="black"/>
              </a:solidFill>
              <a:latin typeface="Arial" charset="0"/>
            </a:endParaRPr>
          </a:p>
        </p:txBody>
      </p:sp>
      <p:sp>
        <p:nvSpPr>
          <p:cNvPr id="108561" name="Text Box 37"/>
          <p:cNvSpPr txBox="1">
            <a:spLocks noChangeArrowheads="1"/>
          </p:cNvSpPr>
          <p:nvPr/>
        </p:nvSpPr>
        <p:spPr bwMode="auto">
          <a:xfrm>
            <a:off x="2841625" y="5783263"/>
            <a:ext cx="184150" cy="274637"/>
          </a:xfrm>
          <a:prstGeom prst="rect">
            <a:avLst/>
          </a:prstGeom>
          <a:noFill/>
          <a:ln w="9525">
            <a:noFill/>
            <a:miter lim="800000"/>
            <a:headEnd/>
            <a:tailEnd/>
          </a:ln>
        </p:spPr>
        <p:txBody>
          <a:bodyPr>
            <a:spAutoFit/>
          </a:bodyPr>
          <a:lstStyle/>
          <a:p>
            <a:pPr fontAlgn="base">
              <a:spcBef>
                <a:spcPct val="50000"/>
              </a:spcBef>
              <a:spcAft>
                <a:spcPct val="0"/>
              </a:spcAft>
            </a:pPr>
            <a:endParaRPr lang="fr-FR">
              <a:solidFill>
                <a:prstClr val="black"/>
              </a:solidFill>
              <a:latin typeface="Arial" charset="0"/>
            </a:endParaRPr>
          </a:p>
        </p:txBody>
      </p:sp>
      <p:sp>
        <p:nvSpPr>
          <p:cNvPr id="108563" name="Text Box 43"/>
          <p:cNvSpPr txBox="1">
            <a:spLocks noChangeArrowheads="1"/>
          </p:cNvSpPr>
          <p:nvPr/>
        </p:nvSpPr>
        <p:spPr bwMode="auto">
          <a:xfrm>
            <a:off x="322263" y="1143000"/>
            <a:ext cx="1430337" cy="396875"/>
          </a:xfrm>
          <a:prstGeom prst="rect">
            <a:avLst/>
          </a:prstGeom>
          <a:noFill/>
          <a:ln w="9525">
            <a:noFill/>
            <a:miter lim="800000"/>
            <a:headEnd/>
            <a:tailEnd/>
          </a:ln>
        </p:spPr>
        <p:txBody>
          <a:bodyPr>
            <a:spAutoFit/>
          </a:bodyPr>
          <a:lstStyle/>
          <a:p>
            <a:pPr fontAlgn="base">
              <a:spcBef>
                <a:spcPct val="0"/>
              </a:spcBef>
              <a:spcAft>
                <a:spcPct val="0"/>
              </a:spcAft>
            </a:pPr>
            <a:r>
              <a:rPr lang="fr-FR" sz="2000" b="1">
                <a:solidFill>
                  <a:prstClr val="black"/>
                </a:solidFill>
                <a:latin typeface="Arial" charset="0"/>
              </a:rPr>
              <a:t>L=2 fb</a:t>
            </a:r>
            <a:r>
              <a:rPr lang="fr-FR" sz="2000" b="1" baseline="30000">
                <a:solidFill>
                  <a:prstClr val="black"/>
                </a:solidFill>
                <a:latin typeface="Arial" charset="0"/>
              </a:rPr>
              <a:t>-1</a:t>
            </a:r>
          </a:p>
        </p:txBody>
      </p:sp>
      <p:sp>
        <p:nvSpPr>
          <p:cNvPr id="214067" name="Rectangle 51"/>
          <p:cNvSpPr>
            <a:spLocks noChangeArrowheads="1"/>
          </p:cNvSpPr>
          <p:nvPr/>
        </p:nvSpPr>
        <p:spPr bwMode="auto">
          <a:xfrm>
            <a:off x="952500" y="2286000"/>
            <a:ext cx="238125" cy="2133600"/>
          </a:xfrm>
          <a:prstGeom prst="rect">
            <a:avLst/>
          </a:prstGeom>
          <a:gradFill rotWithShape="1">
            <a:gsLst>
              <a:gs pos="0">
                <a:schemeClr val="accent1">
                  <a:alpha val="56000"/>
                </a:schemeClr>
              </a:gs>
              <a:gs pos="100000">
                <a:schemeClr val="accent1">
                  <a:gamma/>
                  <a:shade val="46275"/>
                  <a:invGamma/>
                  <a:alpha val="56000"/>
                </a:schemeClr>
              </a:gs>
            </a:gsLst>
            <a:lin ang="5400000" scaled="1"/>
          </a:gradFill>
          <a:ln w="9525">
            <a:solidFill>
              <a:schemeClr val="tx1"/>
            </a:solidFill>
            <a:miter lim="800000"/>
            <a:headEnd/>
            <a:tailEnd/>
          </a:ln>
          <a:effectLst/>
          <a:extLst/>
        </p:spPr>
        <p:txBody>
          <a:bodyPr wrap="none" anchor="ctr"/>
          <a:lstStyle/>
          <a:p>
            <a:pPr fontAlgn="base">
              <a:spcBef>
                <a:spcPct val="0"/>
              </a:spcBef>
              <a:spcAft>
                <a:spcPct val="0"/>
              </a:spcAft>
              <a:defRPr/>
            </a:pPr>
            <a:endParaRPr lang="fr-FR">
              <a:solidFill>
                <a:prstClr val="black"/>
              </a:solidFill>
              <a:latin typeface="Arial" charset="0"/>
            </a:endParaRPr>
          </a:p>
        </p:txBody>
      </p:sp>
      <p:sp>
        <p:nvSpPr>
          <p:cNvPr id="214068" name="Text Box 52"/>
          <p:cNvSpPr txBox="1">
            <a:spLocks noChangeArrowheads="1"/>
          </p:cNvSpPr>
          <p:nvPr/>
        </p:nvSpPr>
        <p:spPr bwMode="auto">
          <a:xfrm>
            <a:off x="152400" y="3886200"/>
            <a:ext cx="646331" cy="369332"/>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4F81BD"/>
                </a:solidFill>
                <a:latin typeface="Arial" charset="0"/>
              </a:rPr>
              <a:t>BES</a:t>
            </a:r>
            <a:endParaRPr lang="fr-FR" dirty="0">
              <a:solidFill>
                <a:prstClr val="black"/>
              </a:solidFill>
              <a:latin typeface="Arial" charset="0"/>
            </a:endParaRPr>
          </a:p>
        </p:txBody>
      </p:sp>
      <p:sp>
        <p:nvSpPr>
          <p:cNvPr id="214070" name="Text Box 54"/>
          <p:cNvSpPr txBox="1">
            <a:spLocks noChangeArrowheads="1"/>
          </p:cNvSpPr>
          <p:nvPr/>
        </p:nvSpPr>
        <p:spPr bwMode="auto">
          <a:xfrm>
            <a:off x="6248400" y="4267200"/>
            <a:ext cx="646331" cy="369332"/>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4F81BD"/>
                </a:solidFill>
                <a:latin typeface="Arial" charset="0"/>
              </a:rPr>
              <a:t>BES</a:t>
            </a:r>
            <a:endParaRPr lang="fr-FR" dirty="0">
              <a:solidFill>
                <a:prstClr val="black"/>
              </a:solidFill>
              <a:latin typeface="Arial" charset="0"/>
            </a:endParaRPr>
          </a:p>
        </p:txBody>
      </p:sp>
      <p:sp>
        <p:nvSpPr>
          <p:cNvPr id="35" name="Espace réservé du numéro de diapositive 34"/>
          <p:cNvSpPr>
            <a:spLocks noGrp="1"/>
          </p:cNvSpPr>
          <p:nvPr>
            <p:ph type="sldNum" sz="quarter" idx="12"/>
          </p:nvPr>
        </p:nvSpPr>
        <p:spPr/>
        <p:txBody>
          <a:bodyPr/>
          <a:lstStyle/>
          <a:p>
            <a:pPr>
              <a:defRPr/>
            </a:pPr>
            <a:fld id="{B6BA4EAF-79CD-4E56-8648-F889C9AFBCD1}" type="slidenum">
              <a:rPr lang="en-US" smtClean="0">
                <a:solidFill>
                  <a:prstClr val="black">
                    <a:tint val="75000"/>
                  </a:prstClr>
                </a:solidFill>
              </a:rPr>
              <a:pPr>
                <a:defRPr/>
              </a:pPr>
              <a:t>12</a:t>
            </a:fld>
            <a:endParaRPr lang="en-US">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a:xfrm>
            <a:off x="0" y="-17463"/>
            <a:ext cx="9144000" cy="1143001"/>
          </a:xfrm>
          <a:solidFill>
            <a:srgbClr val="4F81BD"/>
          </a:solidFill>
        </p:spPr>
        <p:txBody>
          <a:bodyPr lIns="0" tIns="28084"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solidFill>
                  <a:schemeClr val="bg1"/>
                </a:solidFill>
              </a:rPr>
              <a:t>Time-Like Form Factor measurement with PANDA : precision estimates</a:t>
            </a:r>
          </a:p>
        </p:txBody>
      </p:sp>
      <p:sp>
        <p:nvSpPr>
          <p:cNvPr id="108549" name="Text Box 3"/>
          <p:cNvSpPr txBox="1">
            <a:spLocks noChangeArrowheads="1"/>
          </p:cNvSpPr>
          <p:nvPr/>
        </p:nvSpPr>
        <p:spPr bwMode="auto">
          <a:xfrm>
            <a:off x="3814763" y="2544763"/>
            <a:ext cx="4016375" cy="647700"/>
          </a:xfrm>
          <a:prstGeom prst="rect">
            <a:avLst/>
          </a:prstGeom>
          <a:noFill/>
          <a:ln w="9525">
            <a:noFill/>
            <a:miter lim="800000"/>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1" name="Text Box 10"/>
          <p:cNvSpPr txBox="1">
            <a:spLocks noChangeArrowheads="1"/>
          </p:cNvSpPr>
          <p:nvPr/>
        </p:nvSpPr>
        <p:spPr bwMode="auto">
          <a:xfrm>
            <a:off x="228600" y="1524000"/>
            <a:ext cx="3448050" cy="366713"/>
          </a:xfrm>
          <a:prstGeom prst="rect">
            <a:avLst/>
          </a:prstGeom>
          <a:noFill/>
          <a:ln w="9525">
            <a:noFill/>
            <a:miter lim="800000"/>
            <a:headEnd/>
            <a:tailEnd/>
          </a:ln>
        </p:spPr>
        <p:txBody>
          <a:bodyPr wrap="none">
            <a:spAutoFit/>
          </a:bodyPr>
          <a:lstStyle/>
          <a:p>
            <a:pPr fontAlgn="base">
              <a:spcBef>
                <a:spcPct val="0"/>
              </a:spcBef>
              <a:spcAft>
                <a:spcPct val="0"/>
              </a:spcAft>
            </a:pPr>
            <a:r>
              <a:rPr lang="fr-FR" i="1" dirty="0" err="1">
                <a:solidFill>
                  <a:prstClr val="black"/>
                </a:solidFill>
                <a:latin typeface="Arial" charset="0"/>
              </a:rPr>
              <a:t>Sudol</a:t>
            </a:r>
            <a:r>
              <a:rPr lang="fr-FR" i="1" dirty="0">
                <a:solidFill>
                  <a:prstClr val="black"/>
                </a:solidFill>
                <a:latin typeface="Arial" charset="0"/>
              </a:rPr>
              <a:t> et al. EPJA 44 (2010) 373</a:t>
            </a:r>
          </a:p>
        </p:txBody>
      </p:sp>
      <p:sp>
        <p:nvSpPr>
          <p:cNvPr id="108552" name="AutoShape 12"/>
          <p:cNvSpPr>
            <a:spLocks noChangeArrowheads="1"/>
          </p:cNvSpPr>
          <p:nvPr/>
        </p:nvSpPr>
        <p:spPr bwMode="auto">
          <a:xfrm>
            <a:off x="1265238" y="3100388"/>
            <a:ext cx="120650" cy="350837"/>
          </a:xfrm>
          <a:prstGeom prst="upArrow">
            <a:avLst>
              <a:gd name="adj1" fmla="val 50000"/>
              <a:gd name="adj2" fmla="val 72697"/>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3" name="AutoShape 13"/>
          <p:cNvSpPr>
            <a:spLocks noChangeArrowheads="1"/>
          </p:cNvSpPr>
          <p:nvPr/>
        </p:nvSpPr>
        <p:spPr bwMode="auto">
          <a:xfrm>
            <a:off x="234473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4" name="AutoShape 14"/>
          <p:cNvSpPr>
            <a:spLocks noChangeArrowheads="1"/>
          </p:cNvSpPr>
          <p:nvPr/>
        </p:nvSpPr>
        <p:spPr bwMode="auto">
          <a:xfrm>
            <a:off x="283368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8555" name="AutoShape 15"/>
          <p:cNvSpPr>
            <a:spLocks noChangeArrowheads="1"/>
          </p:cNvSpPr>
          <p:nvPr/>
        </p:nvSpPr>
        <p:spPr bwMode="auto">
          <a:xfrm>
            <a:off x="3355975"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grpSp>
        <p:nvGrpSpPr>
          <p:cNvPr id="3" name="Group 34"/>
          <p:cNvGrpSpPr>
            <a:grpSpLocks/>
          </p:cNvGrpSpPr>
          <p:nvPr/>
        </p:nvGrpSpPr>
        <p:grpSpPr bwMode="auto">
          <a:xfrm>
            <a:off x="76200" y="2133600"/>
            <a:ext cx="3657600" cy="2971800"/>
            <a:chOff x="48" y="1152"/>
            <a:chExt cx="2208" cy="1872"/>
          </a:xfrm>
          <a:solidFill>
            <a:schemeClr val="bg1"/>
          </a:solidFill>
        </p:grpSpPr>
        <p:sp>
          <p:nvSpPr>
            <p:cNvPr id="214032" name="Rectangle 16"/>
            <p:cNvSpPr>
              <a:spLocks noChangeArrowheads="1"/>
            </p:cNvSpPr>
            <p:nvPr/>
          </p:nvSpPr>
          <p:spPr bwMode="auto">
            <a:xfrm>
              <a:off x="48" y="1152"/>
              <a:ext cx="2208" cy="1872"/>
            </a:xfrm>
            <a:prstGeom prst="rect">
              <a:avLst/>
            </a:prstGeom>
            <a:grpFill/>
            <a:ln w="9525">
              <a:solidFill>
                <a:schemeClr val="tx1"/>
              </a:solidFill>
              <a:miter lim="800000"/>
              <a:headEnd/>
              <a:tailEnd/>
            </a:ln>
            <a:effectLst/>
            <a:extLst/>
          </p:spPr>
          <p:txBody>
            <a:bodyPr wrap="none" anchor="ctr"/>
            <a:lstStyle/>
            <a:p>
              <a:pPr fontAlgn="base">
                <a:spcBef>
                  <a:spcPct val="0"/>
                </a:spcBef>
                <a:spcAft>
                  <a:spcPct val="0"/>
                </a:spcAft>
                <a:defRPr/>
              </a:pPr>
              <a:endParaRPr lang="fr-FR">
                <a:solidFill>
                  <a:prstClr val="black"/>
                </a:solidFill>
                <a:latin typeface="Arial" charset="0"/>
              </a:endParaRPr>
            </a:p>
          </p:txBody>
        </p:sp>
        <p:grpSp>
          <p:nvGrpSpPr>
            <p:cNvPr id="4" name="Group 17"/>
            <p:cNvGrpSpPr>
              <a:grpSpLocks/>
            </p:cNvGrpSpPr>
            <p:nvPr/>
          </p:nvGrpSpPr>
          <p:grpSpPr bwMode="auto">
            <a:xfrm>
              <a:off x="48" y="1200"/>
              <a:ext cx="2175" cy="1710"/>
              <a:chOff x="192" y="1200"/>
              <a:chExt cx="2175" cy="1710"/>
            </a:xfrm>
            <a:grpFill/>
          </p:grpSpPr>
          <p:pic>
            <p:nvPicPr>
              <p:cNvPr id="214034" name="Picture 18"/>
              <p:cNvPicPr>
                <a:picLocks noChangeAspect="1" noChangeArrowheads="1"/>
              </p:cNvPicPr>
              <p:nvPr/>
            </p:nvPicPr>
            <p:blipFill>
              <a:blip r:embed="rId3" cstate="print">
                <a:extLst/>
              </a:blip>
              <a:srcRect/>
              <a:stretch>
                <a:fillRect/>
              </a:stretch>
            </p:blipFill>
            <p:spPr bwMode="auto">
              <a:xfrm>
                <a:off x="306" y="1200"/>
                <a:ext cx="2061" cy="1603"/>
              </a:xfrm>
              <a:prstGeom prst="rect">
                <a:avLst/>
              </a:prstGeom>
              <a:grpFill/>
              <a:ln>
                <a:noFill/>
              </a:ln>
              <a:effectLst/>
              <a:extLst/>
            </p:spPr>
          </p:pic>
          <p:sp>
            <p:nvSpPr>
              <p:cNvPr id="214035" name="Text Box 19"/>
              <p:cNvSpPr txBox="1">
                <a:spLocks noChangeArrowheads="1"/>
              </p:cNvSpPr>
              <p:nvPr/>
            </p:nvSpPr>
            <p:spPr bwMode="auto">
              <a:xfrm>
                <a:off x="576" y="2781"/>
                <a:ext cx="1679" cy="129"/>
              </a:xfrm>
              <a:prstGeom prst="rect">
                <a:avLst/>
              </a:prstGeom>
              <a:grpFill/>
              <a:ln>
                <a:noFill/>
              </a:ln>
              <a:effectLst/>
              <a:extLst/>
            </p:spPr>
            <p:txBody>
              <a:bodyPr wrap="none" lIns="81639" tIns="51922"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fontAlgn="base" hangingPunct="0">
                  <a:lnSpc>
                    <a:spcPct val="93000"/>
                  </a:lnSpc>
                  <a:spcBef>
                    <a:spcPct val="0"/>
                  </a:spcBef>
                  <a:spcAft>
                    <a:spcPct val="0"/>
                  </a:spcAft>
                  <a:buSzPct val="100000"/>
                  <a:defRPr/>
                </a:pPr>
                <a:r>
                  <a:rPr lang="en-US" sz="1300" b="1">
                    <a:solidFill>
                      <a:srgbClr val="00000C"/>
                    </a:solidFill>
                  </a:rPr>
                  <a:t>&lt; 1%              </a:t>
                </a:r>
                <a:r>
                  <a:rPr lang="en-US" sz="1300" b="1">
                    <a:solidFill>
                      <a:srgbClr val="00000C"/>
                    </a:solidFill>
                    <a:cs typeface="Arial" charset="0"/>
                  </a:rPr>
                  <a:t>~10%     ~23%    ~50%</a:t>
                </a:r>
              </a:p>
            </p:txBody>
          </p:sp>
          <p:sp>
            <p:nvSpPr>
              <p:cNvPr id="214036" name="Text Box 20"/>
              <p:cNvSpPr txBox="1">
                <a:spLocks noChangeArrowheads="1"/>
              </p:cNvSpPr>
              <p:nvPr/>
            </p:nvSpPr>
            <p:spPr bwMode="auto">
              <a:xfrm>
                <a:off x="192" y="1209"/>
                <a:ext cx="373" cy="280"/>
              </a:xfrm>
              <a:prstGeom prst="rect">
                <a:avLst/>
              </a:prstGeom>
              <a:grpFill/>
              <a:ln>
                <a:noFill/>
              </a:ln>
              <a:effectLst/>
              <a:extLst/>
            </p:spPr>
            <p:txBody>
              <a:bodyPr wrap="none" lIns="81639" tIns="40820"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fontAlgn="base" hangingPunct="0">
                  <a:lnSpc>
                    <a:spcPct val="93000"/>
                  </a:lnSpc>
                  <a:spcBef>
                    <a:spcPct val="0"/>
                  </a:spcBef>
                  <a:spcAft>
                    <a:spcPct val="0"/>
                  </a:spcAft>
                  <a:buClr>
                    <a:srgbClr val="000000"/>
                  </a:buClr>
                  <a:buSzPct val="100000"/>
                  <a:buFont typeface="Times New Roman" pitchFamily="18" charset="0"/>
                  <a:buNone/>
                  <a:defRPr/>
                </a:pPr>
                <a:r>
                  <a:rPr lang="en-US" sz="2700">
                    <a:solidFill>
                      <a:srgbClr val="000000"/>
                    </a:solidFill>
                    <a:latin typeface="Times New Roman" pitchFamily="18" charset="0"/>
                  </a:rPr>
                  <a:t>G</a:t>
                </a:r>
                <a:r>
                  <a:rPr lang="en-US" sz="2700" baseline="-33000">
                    <a:solidFill>
                      <a:srgbClr val="000000"/>
                    </a:solidFill>
                    <a:latin typeface="Times New Roman" pitchFamily="18" charset="0"/>
                  </a:rPr>
                  <a:t>eff</a:t>
                </a:r>
              </a:p>
            </p:txBody>
          </p:sp>
        </p:grpSp>
      </p:grpSp>
      <p:sp>
        <p:nvSpPr>
          <p:cNvPr id="108557" name="Text Box 21"/>
          <p:cNvSpPr txBox="1">
            <a:spLocks noChangeArrowheads="1"/>
          </p:cNvSpPr>
          <p:nvPr/>
        </p:nvSpPr>
        <p:spPr bwMode="auto">
          <a:xfrm>
            <a:off x="2438400" y="2971800"/>
            <a:ext cx="1060450" cy="366713"/>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fr-FR" b="1">
                <a:solidFill>
                  <a:srgbClr val="00000C"/>
                </a:solidFill>
                <a:latin typeface="Arial" charset="0"/>
              </a:rPr>
              <a:t> PANDA</a:t>
            </a:r>
          </a:p>
        </p:txBody>
      </p:sp>
      <p:sp>
        <p:nvSpPr>
          <p:cNvPr id="108558" name="Rectangle 22"/>
          <p:cNvSpPr>
            <a:spLocks noChangeArrowheads="1"/>
          </p:cNvSpPr>
          <p:nvPr/>
        </p:nvSpPr>
        <p:spPr bwMode="auto">
          <a:xfrm flipV="1">
            <a:off x="2392680" y="3090863"/>
            <a:ext cx="45719" cy="93662"/>
          </a:xfrm>
          <a:prstGeom prst="rect">
            <a:avLst/>
          </a:prstGeom>
          <a:solidFill>
            <a:srgbClr val="00000C"/>
          </a:solidFill>
          <a:ln w="19050">
            <a:solidFill>
              <a:schemeClr val="tx1"/>
            </a:solidFill>
            <a:miter lim="800000"/>
            <a:headEnd/>
            <a:tailEnd/>
          </a:ln>
        </p:spPr>
        <p:txBody>
          <a:bodyPr rot="10800000" wrap="none" anchor="ctr"/>
          <a:lstStyle/>
          <a:p>
            <a:pPr algn="ctr" fontAlgn="base">
              <a:spcBef>
                <a:spcPct val="0"/>
              </a:spcBef>
              <a:spcAft>
                <a:spcPct val="0"/>
              </a:spcAft>
            </a:pPr>
            <a:endParaRPr lang="fr-FR" sz="1000">
              <a:solidFill>
                <a:prstClr val="black"/>
              </a:solidFill>
              <a:latin typeface="Arial" charset="0"/>
            </a:endParaRPr>
          </a:p>
        </p:txBody>
      </p:sp>
      <p:sp>
        <p:nvSpPr>
          <p:cNvPr id="108559" name="Text Box 28"/>
          <p:cNvSpPr txBox="1">
            <a:spLocks noChangeArrowheads="1"/>
          </p:cNvSpPr>
          <p:nvPr/>
        </p:nvSpPr>
        <p:spPr bwMode="auto">
          <a:xfrm>
            <a:off x="1143000" y="5424488"/>
            <a:ext cx="1035050" cy="366712"/>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fr-FR" b="1">
                <a:solidFill>
                  <a:srgbClr val="FF0000"/>
                </a:solidFill>
                <a:latin typeface="Arial" charset="0"/>
              </a:rPr>
              <a:t>pQCD ?</a:t>
            </a:r>
          </a:p>
        </p:txBody>
      </p:sp>
      <p:sp>
        <p:nvSpPr>
          <p:cNvPr id="108560" name="Line 36"/>
          <p:cNvSpPr>
            <a:spLocks noChangeShapeType="1"/>
          </p:cNvSpPr>
          <p:nvPr/>
        </p:nvSpPr>
        <p:spPr bwMode="auto">
          <a:xfrm flipV="1">
            <a:off x="1752600" y="4114800"/>
            <a:ext cx="1219200" cy="1219200"/>
          </a:xfrm>
          <a:prstGeom prst="line">
            <a:avLst/>
          </a:prstGeom>
          <a:noFill/>
          <a:ln w="9525">
            <a:solidFill>
              <a:srgbClr val="FF0000"/>
            </a:solidFill>
            <a:round/>
            <a:headEnd/>
            <a:tailEnd type="triangle" w="med" len="med"/>
          </a:ln>
        </p:spPr>
        <p:txBody>
          <a:bodyPr/>
          <a:lstStyle/>
          <a:p>
            <a:pPr fontAlgn="base">
              <a:spcBef>
                <a:spcPct val="0"/>
              </a:spcBef>
              <a:spcAft>
                <a:spcPct val="0"/>
              </a:spcAft>
            </a:pPr>
            <a:endParaRPr lang="fr-FR">
              <a:solidFill>
                <a:prstClr val="black"/>
              </a:solidFill>
              <a:latin typeface="Arial" charset="0"/>
            </a:endParaRPr>
          </a:p>
        </p:txBody>
      </p:sp>
      <p:sp>
        <p:nvSpPr>
          <p:cNvPr id="108561" name="Text Box 37"/>
          <p:cNvSpPr txBox="1">
            <a:spLocks noChangeArrowheads="1"/>
          </p:cNvSpPr>
          <p:nvPr/>
        </p:nvSpPr>
        <p:spPr bwMode="auto">
          <a:xfrm>
            <a:off x="2841625" y="5783263"/>
            <a:ext cx="184150" cy="274637"/>
          </a:xfrm>
          <a:prstGeom prst="rect">
            <a:avLst/>
          </a:prstGeom>
          <a:noFill/>
          <a:ln w="9525">
            <a:noFill/>
            <a:miter lim="800000"/>
            <a:headEnd/>
            <a:tailEnd/>
          </a:ln>
        </p:spPr>
        <p:txBody>
          <a:bodyPr>
            <a:spAutoFit/>
          </a:bodyPr>
          <a:lstStyle/>
          <a:p>
            <a:pPr fontAlgn="base">
              <a:spcBef>
                <a:spcPct val="50000"/>
              </a:spcBef>
              <a:spcAft>
                <a:spcPct val="0"/>
              </a:spcAft>
            </a:pPr>
            <a:endParaRPr lang="fr-FR">
              <a:solidFill>
                <a:prstClr val="black"/>
              </a:solidFill>
              <a:latin typeface="Arial" charset="0"/>
            </a:endParaRPr>
          </a:p>
        </p:txBody>
      </p:sp>
      <p:sp>
        <p:nvSpPr>
          <p:cNvPr id="108563" name="Text Box 43"/>
          <p:cNvSpPr txBox="1">
            <a:spLocks noChangeArrowheads="1"/>
          </p:cNvSpPr>
          <p:nvPr/>
        </p:nvSpPr>
        <p:spPr bwMode="auto">
          <a:xfrm>
            <a:off x="322263" y="1143000"/>
            <a:ext cx="1430337" cy="396875"/>
          </a:xfrm>
          <a:prstGeom prst="rect">
            <a:avLst/>
          </a:prstGeom>
          <a:noFill/>
          <a:ln w="9525">
            <a:noFill/>
            <a:miter lim="800000"/>
            <a:headEnd/>
            <a:tailEnd/>
          </a:ln>
        </p:spPr>
        <p:txBody>
          <a:bodyPr>
            <a:spAutoFit/>
          </a:bodyPr>
          <a:lstStyle/>
          <a:p>
            <a:pPr fontAlgn="base">
              <a:spcBef>
                <a:spcPct val="0"/>
              </a:spcBef>
              <a:spcAft>
                <a:spcPct val="0"/>
              </a:spcAft>
            </a:pPr>
            <a:r>
              <a:rPr lang="fr-FR" sz="2000" b="1">
                <a:solidFill>
                  <a:prstClr val="black"/>
                </a:solidFill>
                <a:latin typeface="Arial" charset="0"/>
              </a:rPr>
              <a:t>L=2 fb</a:t>
            </a:r>
            <a:r>
              <a:rPr lang="fr-FR" sz="2000" b="1" baseline="30000">
                <a:solidFill>
                  <a:prstClr val="black"/>
                </a:solidFill>
                <a:latin typeface="Arial" charset="0"/>
              </a:rPr>
              <a:t>-1</a:t>
            </a:r>
          </a:p>
        </p:txBody>
      </p:sp>
      <p:grpSp>
        <p:nvGrpSpPr>
          <p:cNvPr id="5" name="Group 44"/>
          <p:cNvGrpSpPr>
            <a:grpSpLocks/>
          </p:cNvGrpSpPr>
          <p:nvPr/>
        </p:nvGrpSpPr>
        <p:grpSpPr bwMode="auto">
          <a:xfrm>
            <a:off x="2466280" y="1510507"/>
            <a:ext cx="6497638" cy="4795838"/>
            <a:chOff x="1584" y="963"/>
            <a:chExt cx="4093" cy="3021"/>
          </a:xfrm>
        </p:grpSpPr>
        <p:sp>
          <p:nvSpPr>
            <p:cNvPr id="108569" name="Text Box 45"/>
            <p:cNvSpPr txBox="1">
              <a:spLocks noChangeArrowheads="1"/>
            </p:cNvSpPr>
            <p:nvPr/>
          </p:nvSpPr>
          <p:spPr bwMode="auto">
            <a:xfrm>
              <a:off x="2638" y="963"/>
              <a:ext cx="3039" cy="528"/>
            </a:xfrm>
            <a:prstGeom prst="rect">
              <a:avLst/>
            </a:prstGeom>
            <a:solidFill>
              <a:srgbClr val="FFFFFF"/>
            </a:solidFill>
            <a:ln w="9525">
              <a:solidFill>
                <a:srgbClr val="00FF00"/>
              </a:solidFill>
              <a:round/>
              <a:headEnd/>
              <a:tailEnd/>
            </a:ln>
          </p:spPr>
          <p:txBody>
            <a:bodyPr wrap="none" lIns="90000" tIns="108360" rIns="90000" bIns="45000"/>
            <a:lstStyle/>
            <a:p>
              <a:pPr defTabSz="457200" fontAlgn="base" hangingPunct="0">
                <a:lnSpc>
                  <a:spcPct val="72000"/>
                </a:lnSpc>
                <a:spcBef>
                  <a:spcPct val="0"/>
                </a:spcBef>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FF00"/>
                  </a:solidFill>
                  <a:latin typeface="Century Schoolbook L"/>
                </a:rPr>
                <a:t>-VDM: F. Iachello et al., PLB43, 171 (1973)</a:t>
              </a:r>
            </a:p>
            <a:p>
              <a:pPr defTabSz="457200" fontAlgn="base" hangingPunct="0">
                <a:lnSpc>
                  <a:spcPct val="72000"/>
                </a:lnSpc>
                <a:spcBef>
                  <a:spcPct val="0"/>
                </a:spcBef>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latin typeface="Century Schoolbook L"/>
                </a:rPr>
                <a:t>…extended VDM, PRC66, 045501 (2002)</a:t>
              </a:r>
            </a:p>
            <a:p>
              <a:pPr defTabSz="457200" fontAlgn="base" hangingPunct="0">
                <a:lnSpc>
                  <a:spcPct val="72000"/>
                </a:lnSpc>
                <a:spcBef>
                  <a:spcPct val="0"/>
                </a:spcBef>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Century Schoolbook L"/>
                </a:rPr>
                <a:t>Egle Tomasi-Gustafsson et al., EPJA24 (2005) 419</a:t>
              </a:r>
            </a:p>
            <a:p>
              <a:pPr defTabSz="457200" fontAlgn="base" hangingPunct="0">
                <a:lnSpc>
                  <a:spcPct val="72000"/>
                </a:lnSpc>
                <a:spcBef>
                  <a:spcPct val="0"/>
                </a:spcBef>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a:solidFill>
                  <a:srgbClr val="000000"/>
                </a:solidFill>
                <a:latin typeface="Century Schoolbook L"/>
              </a:endParaRPr>
            </a:p>
          </p:txBody>
        </p:sp>
        <p:grpSp>
          <p:nvGrpSpPr>
            <p:cNvPr id="6" name="Group 46"/>
            <p:cNvGrpSpPr>
              <a:grpSpLocks/>
            </p:cNvGrpSpPr>
            <p:nvPr/>
          </p:nvGrpSpPr>
          <p:grpSpPr bwMode="auto">
            <a:xfrm>
              <a:off x="1584" y="1446"/>
              <a:ext cx="3984" cy="2538"/>
              <a:chOff x="1584" y="1446"/>
              <a:chExt cx="3984" cy="2538"/>
            </a:xfrm>
          </p:grpSpPr>
          <p:pic>
            <p:nvPicPr>
              <p:cNvPr id="108573" name="Picture 48"/>
              <p:cNvPicPr>
                <a:picLocks noChangeAspect="1" noChangeArrowheads="1"/>
              </p:cNvPicPr>
              <p:nvPr/>
            </p:nvPicPr>
            <p:blipFill>
              <a:blip r:embed="rId4" cstate="print"/>
              <a:srcRect/>
              <a:stretch>
                <a:fillRect/>
              </a:stretch>
            </p:blipFill>
            <p:spPr bwMode="auto">
              <a:xfrm>
                <a:off x="3120" y="1446"/>
                <a:ext cx="2003" cy="1818"/>
              </a:xfrm>
              <a:prstGeom prst="rect">
                <a:avLst/>
              </a:prstGeom>
              <a:noFill/>
              <a:ln w="9525">
                <a:noFill/>
                <a:miter lim="800000"/>
                <a:headEnd/>
                <a:tailEnd/>
              </a:ln>
            </p:spPr>
          </p:pic>
          <p:sp>
            <p:nvSpPr>
              <p:cNvPr id="108574" name="AutoShape 49"/>
              <p:cNvSpPr>
                <a:spLocks noChangeArrowheads="1"/>
              </p:cNvSpPr>
              <p:nvPr/>
            </p:nvSpPr>
            <p:spPr bwMode="auto">
              <a:xfrm>
                <a:off x="1584" y="3360"/>
                <a:ext cx="3984" cy="624"/>
              </a:xfrm>
              <a:prstGeom prst="roundRect">
                <a:avLst>
                  <a:gd name="adj" fmla="val 16667"/>
                </a:avLst>
              </a:prstGeom>
              <a:solidFill>
                <a:srgbClr val="4F81BD"/>
              </a:solidFill>
              <a:ln w="9525">
                <a:solidFill>
                  <a:schemeClr val="tx1"/>
                </a:solidFill>
                <a:round/>
                <a:headEnd/>
                <a:tailEnd/>
              </a:ln>
            </p:spPr>
            <p:txBody>
              <a:bodyPr wrap="none" anchor="ctr"/>
              <a:lstStyle/>
              <a:p>
                <a:pPr algn="ctr" fontAlgn="base">
                  <a:spcBef>
                    <a:spcPct val="0"/>
                  </a:spcBef>
                  <a:spcAft>
                    <a:spcPct val="0"/>
                  </a:spcAft>
                </a:pPr>
                <a:r>
                  <a:rPr lang="fr-FR" i="1" dirty="0">
                    <a:solidFill>
                      <a:prstClr val="white"/>
                    </a:solidFill>
                    <a:latin typeface="Arial" charset="0"/>
                  </a:rPr>
                  <a:t>PANDA </a:t>
                </a:r>
                <a:r>
                  <a:rPr lang="fr-FR" i="1" dirty="0" err="1">
                    <a:solidFill>
                      <a:prstClr val="white"/>
                    </a:solidFill>
                    <a:latin typeface="Arial" charset="0"/>
                  </a:rPr>
                  <a:t>will</a:t>
                </a:r>
                <a:r>
                  <a:rPr lang="fr-FR" i="1" dirty="0">
                    <a:solidFill>
                      <a:prstClr val="white"/>
                    </a:solidFill>
                    <a:latin typeface="Arial" charset="0"/>
                  </a:rPr>
                  <a:t> </a:t>
                </a:r>
                <a:r>
                  <a:rPr lang="fr-FR" i="1" dirty="0" err="1">
                    <a:solidFill>
                      <a:prstClr val="white"/>
                    </a:solidFill>
                    <a:latin typeface="Arial" charset="0"/>
                  </a:rPr>
                  <a:t>bring</a:t>
                </a:r>
                <a:r>
                  <a:rPr lang="fr-FR" dirty="0">
                    <a:solidFill>
                      <a:prstClr val="white"/>
                    </a:solidFill>
                    <a:latin typeface="Arial" charset="0"/>
                  </a:rPr>
                  <a:t> </a:t>
                </a:r>
              </a:p>
              <a:p>
                <a:pPr algn="ctr" fontAlgn="base">
                  <a:spcBef>
                    <a:spcPct val="0"/>
                  </a:spcBef>
                  <a:spcAft>
                    <a:spcPct val="0"/>
                  </a:spcAft>
                </a:pPr>
                <a:r>
                  <a:rPr lang="fr-FR" dirty="0" err="1">
                    <a:solidFill>
                      <a:prstClr val="white"/>
                    </a:solidFill>
                    <a:latin typeface="Arial" charset="0"/>
                  </a:rPr>
                  <a:t>Precise</a:t>
                </a:r>
                <a:r>
                  <a:rPr lang="fr-FR" dirty="0">
                    <a:solidFill>
                      <a:prstClr val="white"/>
                    </a:solidFill>
                    <a:latin typeface="Arial" charset="0"/>
                  </a:rPr>
                  <a:t> </a:t>
                </a:r>
                <a:r>
                  <a:rPr lang="fr-FR" dirty="0" err="1">
                    <a:solidFill>
                      <a:prstClr val="white"/>
                    </a:solidFill>
                    <a:latin typeface="Arial" charset="0"/>
                  </a:rPr>
                  <a:t>determination</a:t>
                </a:r>
                <a:r>
                  <a:rPr lang="fr-FR" dirty="0">
                    <a:solidFill>
                      <a:prstClr val="white"/>
                    </a:solidFill>
                    <a:latin typeface="Arial" charset="0"/>
                  </a:rPr>
                  <a:t> of |G</a:t>
                </a:r>
                <a:r>
                  <a:rPr lang="fr-FR" baseline="-25000" dirty="0">
                    <a:solidFill>
                      <a:prstClr val="white"/>
                    </a:solidFill>
                    <a:latin typeface="Arial" charset="0"/>
                  </a:rPr>
                  <a:t>E</a:t>
                </a:r>
                <a:r>
                  <a:rPr lang="fr-FR" sz="1400" dirty="0">
                    <a:solidFill>
                      <a:prstClr val="white"/>
                    </a:solidFill>
                    <a:latin typeface="Arial" charset="0"/>
                  </a:rPr>
                  <a:t>|</a:t>
                </a:r>
                <a:r>
                  <a:rPr lang="fr-FR" sz="1400" baseline="-25000" dirty="0">
                    <a:solidFill>
                      <a:prstClr val="white"/>
                    </a:solidFill>
                    <a:latin typeface="Arial" charset="0"/>
                  </a:rPr>
                  <a:t> </a:t>
                </a:r>
                <a:r>
                  <a:rPr lang="fr-FR" dirty="0">
                    <a:solidFill>
                      <a:prstClr val="white"/>
                    </a:solidFill>
                    <a:latin typeface="Arial" charset="0"/>
                  </a:rPr>
                  <a:t>and | G</a:t>
                </a:r>
                <a:r>
                  <a:rPr lang="fr-FR" baseline="-25000" dirty="0">
                    <a:solidFill>
                      <a:prstClr val="white"/>
                    </a:solidFill>
                    <a:latin typeface="Arial" charset="0"/>
                  </a:rPr>
                  <a:t>M </a:t>
                </a:r>
                <a:r>
                  <a:rPr lang="fr-FR" dirty="0">
                    <a:solidFill>
                      <a:prstClr val="white"/>
                    </a:solidFill>
                    <a:latin typeface="Arial" charset="0"/>
                  </a:rPr>
                  <a:t>| up to 14 (</a:t>
                </a:r>
                <a:r>
                  <a:rPr lang="fr-FR" dirty="0" err="1">
                    <a:solidFill>
                      <a:prstClr val="white"/>
                    </a:solidFill>
                    <a:latin typeface="Arial" charset="0"/>
                  </a:rPr>
                  <a:t>GeV</a:t>
                </a:r>
                <a:r>
                  <a:rPr lang="fr-FR" dirty="0">
                    <a:solidFill>
                      <a:prstClr val="white"/>
                    </a:solidFill>
                    <a:latin typeface="Arial" charset="0"/>
                  </a:rPr>
                  <a:t>/c)</a:t>
                </a:r>
                <a:r>
                  <a:rPr lang="fr-FR" baseline="30000" dirty="0">
                    <a:solidFill>
                      <a:prstClr val="white"/>
                    </a:solidFill>
                    <a:latin typeface="Arial" charset="0"/>
                  </a:rPr>
                  <a:t>2</a:t>
                </a:r>
              </a:p>
              <a:p>
                <a:pPr algn="ctr" fontAlgn="base">
                  <a:spcBef>
                    <a:spcPct val="0"/>
                  </a:spcBef>
                  <a:spcAft>
                    <a:spcPct val="0"/>
                  </a:spcAft>
                </a:pPr>
                <a:r>
                  <a:rPr lang="fr-FR" dirty="0" err="1">
                    <a:solidFill>
                      <a:prstClr val="white"/>
                    </a:solidFill>
                    <a:latin typeface="Arial" charset="0"/>
                  </a:rPr>
                  <a:t>G</a:t>
                </a:r>
                <a:r>
                  <a:rPr lang="fr-FR" baseline="-25000" dirty="0" err="1">
                    <a:solidFill>
                      <a:prstClr val="white"/>
                    </a:solidFill>
                    <a:latin typeface="Arial" charset="0"/>
                  </a:rPr>
                  <a:t>eff</a:t>
                </a:r>
                <a:r>
                  <a:rPr lang="fr-FR" dirty="0">
                    <a:solidFill>
                      <a:prstClr val="white"/>
                    </a:solidFill>
                    <a:latin typeface="Arial" charset="0"/>
                  </a:rPr>
                  <a:t> up to 30 (</a:t>
                </a:r>
                <a:r>
                  <a:rPr lang="fr-FR" dirty="0" err="1">
                    <a:solidFill>
                      <a:prstClr val="white"/>
                    </a:solidFill>
                    <a:latin typeface="Arial" charset="0"/>
                  </a:rPr>
                  <a:t>GeV</a:t>
                </a:r>
                <a:r>
                  <a:rPr lang="fr-FR" dirty="0">
                    <a:solidFill>
                      <a:prstClr val="white"/>
                    </a:solidFill>
                    <a:latin typeface="Arial" charset="0"/>
                  </a:rPr>
                  <a:t>/c)</a:t>
                </a:r>
                <a:r>
                  <a:rPr lang="fr-FR" baseline="30000" dirty="0">
                    <a:solidFill>
                      <a:prstClr val="white"/>
                    </a:solidFill>
                    <a:latin typeface="Arial" charset="0"/>
                  </a:rPr>
                  <a:t>2</a:t>
                </a:r>
                <a:r>
                  <a:rPr lang="fr-FR" dirty="0">
                    <a:solidFill>
                      <a:prstClr val="white"/>
                    </a:solidFill>
                    <a:latin typeface="Arial" charset="0"/>
                  </a:rPr>
                  <a:t> : transition </a:t>
                </a:r>
                <a:r>
                  <a:rPr lang="fr-FR" dirty="0" err="1">
                    <a:solidFill>
                      <a:prstClr val="white"/>
                    </a:solidFill>
                    <a:latin typeface="Arial" charset="0"/>
                  </a:rPr>
                  <a:t>towards</a:t>
                </a:r>
                <a:r>
                  <a:rPr lang="fr-FR" dirty="0">
                    <a:solidFill>
                      <a:prstClr val="white"/>
                    </a:solidFill>
                    <a:latin typeface="Arial" charset="0"/>
                  </a:rPr>
                  <a:t> </a:t>
                </a:r>
                <a:r>
                  <a:rPr lang="fr-FR" dirty="0" err="1">
                    <a:solidFill>
                      <a:prstClr val="white"/>
                    </a:solidFill>
                    <a:latin typeface="Arial" charset="0"/>
                  </a:rPr>
                  <a:t>perturbative</a:t>
                </a:r>
                <a:r>
                  <a:rPr lang="fr-FR" dirty="0">
                    <a:solidFill>
                      <a:prstClr val="white"/>
                    </a:solidFill>
                    <a:latin typeface="Arial" charset="0"/>
                  </a:rPr>
                  <a:t> QCD </a:t>
                </a:r>
              </a:p>
            </p:txBody>
          </p:sp>
        </p:grpSp>
        <p:sp>
          <p:nvSpPr>
            <p:cNvPr id="108571" name="AutoShape 50"/>
            <p:cNvSpPr>
              <a:spLocks noChangeArrowheads="1"/>
            </p:cNvSpPr>
            <p:nvPr/>
          </p:nvSpPr>
          <p:spPr bwMode="auto">
            <a:xfrm>
              <a:off x="4752" y="2016"/>
              <a:ext cx="864" cy="288"/>
            </a:xfrm>
            <a:prstGeom prst="roundRect">
              <a:avLst>
                <a:gd name="adj" fmla="val 16667"/>
              </a:avLst>
            </a:prstGeom>
            <a:solidFill>
              <a:srgbClr val="FFFF00"/>
            </a:solidFill>
            <a:ln w="9525">
              <a:solidFill>
                <a:srgbClr val="FFFF00"/>
              </a:solidFill>
              <a:round/>
              <a:headEnd/>
              <a:tailEnd/>
            </a:ln>
          </p:spPr>
          <p:txBody>
            <a:bodyPr wrap="none" lIns="90000" tIns="45000" rIns="90000" bIns="45000" anchor="ctr"/>
            <a:lstStyle/>
            <a:p>
              <a:pPr algn="ctr" defTabSz="457200" fontAlgn="base" hangingPunct="0">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8" charset="0"/>
                </a:rPr>
                <a:t>PANDA</a:t>
              </a:r>
            </a:p>
          </p:txBody>
        </p:sp>
      </p:grpSp>
      <p:sp>
        <p:nvSpPr>
          <p:cNvPr id="214067" name="Rectangle 51"/>
          <p:cNvSpPr>
            <a:spLocks noChangeArrowheads="1"/>
          </p:cNvSpPr>
          <p:nvPr/>
        </p:nvSpPr>
        <p:spPr bwMode="auto">
          <a:xfrm>
            <a:off x="952500" y="2286000"/>
            <a:ext cx="238125" cy="2133600"/>
          </a:xfrm>
          <a:prstGeom prst="rect">
            <a:avLst/>
          </a:prstGeom>
          <a:gradFill rotWithShape="1">
            <a:gsLst>
              <a:gs pos="0">
                <a:schemeClr val="accent1">
                  <a:alpha val="56000"/>
                </a:schemeClr>
              </a:gs>
              <a:gs pos="100000">
                <a:schemeClr val="accent1">
                  <a:gamma/>
                  <a:shade val="46275"/>
                  <a:invGamma/>
                  <a:alpha val="56000"/>
                </a:schemeClr>
              </a:gs>
            </a:gsLst>
            <a:lin ang="5400000" scaled="1"/>
          </a:gradFill>
          <a:ln w="9525">
            <a:solidFill>
              <a:schemeClr val="tx1"/>
            </a:solidFill>
            <a:miter lim="800000"/>
            <a:headEnd/>
            <a:tailEnd/>
          </a:ln>
          <a:effectLst/>
          <a:extLst/>
        </p:spPr>
        <p:txBody>
          <a:bodyPr wrap="none" anchor="ctr"/>
          <a:lstStyle/>
          <a:p>
            <a:pPr fontAlgn="base">
              <a:spcBef>
                <a:spcPct val="0"/>
              </a:spcBef>
              <a:spcAft>
                <a:spcPct val="0"/>
              </a:spcAft>
              <a:defRPr/>
            </a:pPr>
            <a:endParaRPr lang="fr-FR">
              <a:solidFill>
                <a:prstClr val="black"/>
              </a:solidFill>
              <a:latin typeface="Arial" charset="0"/>
            </a:endParaRPr>
          </a:p>
        </p:txBody>
      </p:sp>
      <p:sp>
        <p:nvSpPr>
          <p:cNvPr id="214068" name="Text Box 52"/>
          <p:cNvSpPr txBox="1">
            <a:spLocks noChangeArrowheads="1"/>
          </p:cNvSpPr>
          <p:nvPr/>
        </p:nvSpPr>
        <p:spPr bwMode="auto">
          <a:xfrm>
            <a:off x="152400" y="3886200"/>
            <a:ext cx="646331" cy="369332"/>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4F81BD"/>
                </a:solidFill>
                <a:latin typeface="Arial" charset="0"/>
              </a:rPr>
              <a:t>BES</a:t>
            </a:r>
            <a:endParaRPr lang="fr-FR" dirty="0">
              <a:solidFill>
                <a:prstClr val="black"/>
              </a:solidFill>
              <a:latin typeface="Arial" charset="0"/>
            </a:endParaRPr>
          </a:p>
        </p:txBody>
      </p:sp>
      <p:sp>
        <p:nvSpPr>
          <p:cNvPr id="214069" name="Rectangle 53"/>
          <p:cNvSpPr>
            <a:spLocks noChangeArrowheads="1"/>
          </p:cNvSpPr>
          <p:nvPr/>
        </p:nvSpPr>
        <p:spPr bwMode="auto">
          <a:xfrm>
            <a:off x="5390423" y="2579688"/>
            <a:ext cx="533400" cy="2305050"/>
          </a:xfrm>
          <a:prstGeom prst="rect">
            <a:avLst/>
          </a:prstGeom>
          <a:gradFill rotWithShape="1">
            <a:gsLst>
              <a:gs pos="0">
                <a:schemeClr val="accent1">
                  <a:alpha val="56000"/>
                </a:schemeClr>
              </a:gs>
              <a:gs pos="100000">
                <a:schemeClr val="accent1">
                  <a:gamma/>
                  <a:shade val="46275"/>
                  <a:invGamma/>
                  <a:alpha val="56000"/>
                </a:schemeClr>
              </a:gs>
            </a:gsLst>
            <a:lin ang="5400000" scaled="1"/>
          </a:gradFill>
          <a:ln w="9525">
            <a:solidFill>
              <a:schemeClr val="tx1"/>
            </a:solidFill>
            <a:miter lim="800000"/>
            <a:headEnd/>
            <a:tailEnd/>
          </a:ln>
          <a:effectLst/>
          <a:extLst/>
        </p:spPr>
        <p:txBody>
          <a:bodyPr wrap="none" anchor="ctr"/>
          <a:lstStyle/>
          <a:p>
            <a:pPr fontAlgn="base">
              <a:spcBef>
                <a:spcPct val="0"/>
              </a:spcBef>
              <a:spcAft>
                <a:spcPct val="0"/>
              </a:spcAft>
              <a:defRPr/>
            </a:pPr>
            <a:endParaRPr lang="fr-FR">
              <a:solidFill>
                <a:prstClr val="black"/>
              </a:solidFill>
              <a:latin typeface="Arial" charset="0"/>
            </a:endParaRPr>
          </a:p>
        </p:txBody>
      </p:sp>
      <p:sp>
        <p:nvSpPr>
          <p:cNvPr id="214070" name="Text Box 54"/>
          <p:cNvSpPr txBox="1">
            <a:spLocks noChangeArrowheads="1"/>
          </p:cNvSpPr>
          <p:nvPr/>
        </p:nvSpPr>
        <p:spPr bwMode="auto">
          <a:xfrm>
            <a:off x="6248400" y="4267200"/>
            <a:ext cx="646331" cy="369332"/>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srgbClr val="4F81BD"/>
                </a:solidFill>
                <a:latin typeface="Arial" charset="0"/>
              </a:rPr>
              <a:t>BES</a:t>
            </a:r>
            <a:endParaRPr lang="fr-FR" dirty="0">
              <a:solidFill>
                <a:prstClr val="black"/>
              </a:solidFill>
              <a:latin typeface="Arial" charset="0"/>
            </a:endParaRPr>
          </a:p>
        </p:txBody>
      </p:sp>
      <p:sp>
        <p:nvSpPr>
          <p:cNvPr id="34" name="Espace réservé du numéro de diapositive 33"/>
          <p:cNvSpPr>
            <a:spLocks noGrp="1"/>
          </p:cNvSpPr>
          <p:nvPr>
            <p:ph type="sldNum" sz="quarter" idx="12"/>
          </p:nvPr>
        </p:nvSpPr>
        <p:spPr/>
        <p:txBody>
          <a:bodyPr/>
          <a:lstStyle/>
          <a:p>
            <a:pPr>
              <a:defRPr/>
            </a:pPr>
            <a:fld id="{B6BA4EAF-79CD-4E56-8648-F889C9AFBCD1}" type="slidenum">
              <a:rPr lang="en-US" smtClean="0">
                <a:solidFill>
                  <a:prstClr val="black">
                    <a:tint val="75000"/>
                  </a:prstClr>
                </a:solidFill>
              </a:rPr>
              <a:pPr>
                <a:defRPr/>
              </a:pPr>
              <a:t>13</a:t>
            </a:fld>
            <a:endParaRPr lang="en-US">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7"/>
          <p:cNvSpPr>
            <a:spLocks noGrp="1" noChangeArrowheads="1"/>
          </p:cNvSpPr>
          <p:nvPr>
            <p:ph type="title"/>
          </p:nvPr>
        </p:nvSpPr>
        <p:spPr>
          <a:xfrm>
            <a:off x="0" y="-304800"/>
            <a:ext cx="9144000" cy="914400"/>
          </a:xfrm>
          <a:solidFill>
            <a:srgbClr val="4F81BD"/>
          </a:solidFill>
        </p:spPr>
        <p:txBody>
          <a:bodyPr/>
          <a:lstStyle/>
          <a:p>
            <a:r>
              <a:rPr lang="fr-FR" sz="3200" dirty="0" smtClean="0">
                <a:solidFill>
                  <a:schemeClr val="bg1"/>
                </a:solidFill>
              </a:rPr>
              <a:t>2</a:t>
            </a:r>
            <a:r>
              <a:rPr lang="fr-FR" sz="3200" dirty="0" smtClean="0">
                <a:solidFill>
                  <a:schemeClr val="bg1"/>
                </a:solidFill>
                <a:sym typeface="Symbol" pitchFamily="18" charset="2"/>
              </a:rPr>
              <a:t> contributions and radiative corrections</a:t>
            </a:r>
          </a:p>
        </p:txBody>
      </p:sp>
      <p:sp>
        <p:nvSpPr>
          <p:cNvPr id="116742" name="Text Box 10"/>
          <p:cNvSpPr txBox="1">
            <a:spLocks noChangeArrowheads="1"/>
          </p:cNvSpPr>
          <p:nvPr/>
        </p:nvSpPr>
        <p:spPr bwMode="auto">
          <a:xfrm>
            <a:off x="3200400" y="1981200"/>
            <a:ext cx="354013" cy="457200"/>
          </a:xfrm>
          <a:prstGeom prst="rect">
            <a:avLst/>
          </a:prstGeom>
          <a:noFill/>
          <a:ln w="9525">
            <a:noFill/>
            <a:miter lim="800000"/>
            <a:headEnd/>
            <a:tailEnd/>
          </a:ln>
        </p:spPr>
        <p:txBody>
          <a:bodyPr>
            <a:spAutoFit/>
          </a:bodyPr>
          <a:lstStyle/>
          <a:p>
            <a:pPr fontAlgn="base">
              <a:spcBef>
                <a:spcPct val="0"/>
              </a:spcBef>
              <a:spcAft>
                <a:spcPct val="0"/>
              </a:spcAft>
            </a:pPr>
            <a:r>
              <a:rPr lang="fr-FR" sz="2400">
                <a:solidFill>
                  <a:srgbClr val="FF0000"/>
                </a:solidFill>
                <a:latin typeface="Arial" charset="0"/>
              </a:rPr>
              <a:t>?</a:t>
            </a:r>
          </a:p>
        </p:txBody>
      </p:sp>
      <p:pic>
        <p:nvPicPr>
          <p:cNvPr id="116744" name="Picture 12"/>
          <p:cNvPicPr>
            <a:picLocks noChangeAspect="1" noChangeArrowheads="1"/>
          </p:cNvPicPr>
          <p:nvPr/>
        </p:nvPicPr>
        <p:blipFill>
          <a:blip r:embed="rId3" cstate="print"/>
          <a:srcRect/>
          <a:stretch>
            <a:fillRect/>
          </a:stretch>
        </p:blipFill>
        <p:spPr bwMode="auto">
          <a:xfrm>
            <a:off x="0" y="685800"/>
            <a:ext cx="3505200" cy="3022600"/>
          </a:xfrm>
          <a:prstGeom prst="rect">
            <a:avLst/>
          </a:prstGeom>
          <a:noFill/>
          <a:ln w="9525">
            <a:noFill/>
            <a:miter lim="800000"/>
            <a:headEnd/>
            <a:tailEnd/>
          </a:ln>
        </p:spPr>
      </p:pic>
      <p:sp>
        <p:nvSpPr>
          <p:cNvPr id="116745" name="Text Box 13"/>
          <p:cNvSpPr txBox="1">
            <a:spLocks noChangeArrowheads="1"/>
          </p:cNvSpPr>
          <p:nvPr/>
        </p:nvSpPr>
        <p:spPr bwMode="auto">
          <a:xfrm>
            <a:off x="2743200" y="1981200"/>
            <a:ext cx="1449388" cy="523875"/>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fr-FR" sz="1400" b="1">
                <a:solidFill>
                  <a:prstClr val="black"/>
                </a:solidFill>
                <a:latin typeface="Arial" charset="0"/>
              </a:rPr>
              <a:t>Polarization </a:t>
            </a:r>
          </a:p>
          <a:p>
            <a:pPr fontAlgn="base">
              <a:spcBef>
                <a:spcPct val="0"/>
              </a:spcBef>
              <a:spcAft>
                <a:spcPct val="0"/>
              </a:spcAft>
            </a:pPr>
            <a:r>
              <a:rPr lang="fr-FR" sz="1400" b="1">
                <a:solidFill>
                  <a:prstClr val="black"/>
                </a:solidFill>
                <a:latin typeface="Arial" charset="0"/>
              </a:rPr>
              <a:t>measurements</a:t>
            </a:r>
          </a:p>
        </p:txBody>
      </p:sp>
      <p:sp>
        <p:nvSpPr>
          <p:cNvPr id="116746" name="Text Box 14"/>
          <p:cNvSpPr txBox="1">
            <a:spLocks noChangeArrowheads="1"/>
          </p:cNvSpPr>
          <p:nvPr/>
        </p:nvSpPr>
        <p:spPr bwMode="auto">
          <a:xfrm>
            <a:off x="2743200" y="762000"/>
            <a:ext cx="1403350" cy="641350"/>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fr-FR">
                <a:solidFill>
                  <a:srgbClr val="92D050"/>
                </a:solidFill>
                <a:latin typeface="Arial" charset="0"/>
              </a:rPr>
              <a:t>Rosenbluth </a:t>
            </a:r>
          </a:p>
          <a:p>
            <a:pPr fontAlgn="base">
              <a:spcBef>
                <a:spcPct val="0"/>
              </a:spcBef>
              <a:spcAft>
                <a:spcPct val="0"/>
              </a:spcAft>
            </a:pPr>
            <a:r>
              <a:rPr lang="fr-FR">
                <a:solidFill>
                  <a:srgbClr val="92D050"/>
                </a:solidFill>
                <a:latin typeface="Arial" charset="0"/>
              </a:rPr>
              <a:t>method</a:t>
            </a:r>
          </a:p>
        </p:txBody>
      </p:sp>
      <p:sp>
        <p:nvSpPr>
          <p:cNvPr id="116747" name="AutoShape 15"/>
          <p:cNvSpPr>
            <a:spLocks/>
          </p:cNvSpPr>
          <p:nvPr/>
        </p:nvSpPr>
        <p:spPr bwMode="auto">
          <a:xfrm>
            <a:off x="4267200" y="914400"/>
            <a:ext cx="304800" cy="1371600"/>
          </a:xfrm>
          <a:prstGeom prst="rightBrace">
            <a:avLst>
              <a:gd name="adj1" fmla="val 37500"/>
              <a:gd name="adj2" fmla="val 50000"/>
            </a:avLst>
          </a:prstGeom>
          <a:noFill/>
          <a:ln w="9525">
            <a:solidFill>
              <a:schemeClr val="tx1"/>
            </a:solid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16748" name="Text Box 16"/>
          <p:cNvSpPr txBox="1">
            <a:spLocks noChangeArrowheads="1"/>
          </p:cNvSpPr>
          <p:nvPr/>
        </p:nvSpPr>
        <p:spPr bwMode="auto">
          <a:xfrm>
            <a:off x="4724400" y="1052736"/>
            <a:ext cx="2238375" cy="925513"/>
          </a:xfrm>
          <a:prstGeom prst="rect">
            <a:avLst/>
          </a:prstGeom>
          <a:noFill/>
          <a:ln w="9525">
            <a:solidFill>
              <a:schemeClr val="tx1"/>
            </a:solidFill>
            <a:miter lim="800000"/>
            <a:headEnd/>
            <a:tailEnd/>
          </a:ln>
        </p:spPr>
        <p:txBody>
          <a:bodyPr wrap="none">
            <a:spAutoFit/>
          </a:bodyPr>
          <a:lstStyle/>
          <a:p>
            <a:pPr fontAlgn="base">
              <a:spcBef>
                <a:spcPct val="0"/>
              </a:spcBef>
              <a:spcAft>
                <a:spcPct val="0"/>
              </a:spcAft>
            </a:pPr>
            <a:r>
              <a:rPr lang="fr-FR">
                <a:solidFill>
                  <a:prstClr val="black"/>
                </a:solidFill>
                <a:latin typeface="Arial" charset="0"/>
              </a:rPr>
              <a:t>Important role of 2</a:t>
            </a:r>
            <a:r>
              <a:rPr lang="fr-FR">
                <a:solidFill>
                  <a:prstClr val="black"/>
                </a:solidFill>
                <a:latin typeface="Arial" charset="0"/>
                <a:sym typeface="Symbol" pitchFamily="18" charset="2"/>
              </a:rPr>
              <a:t></a:t>
            </a:r>
          </a:p>
          <a:p>
            <a:pPr fontAlgn="base">
              <a:spcBef>
                <a:spcPct val="0"/>
              </a:spcBef>
              <a:spcAft>
                <a:spcPct val="0"/>
              </a:spcAft>
            </a:pPr>
            <a:r>
              <a:rPr lang="fr-FR">
                <a:solidFill>
                  <a:prstClr val="black"/>
                </a:solidFill>
                <a:latin typeface="Arial" charset="0"/>
              </a:rPr>
              <a:t>exchange and </a:t>
            </a:r>
          </a:p>
          <a:p>
            <a:pPr fontAlgn="base">
              <a:spcBef>
                <a:spcPct val="0"/>
              </a:spcBef>
              <a:spcAft>
                <a:spcPct val="0"/>
              </a:spcAft>
            </a:pPr>
            <a:r>
              <a:rPr lang="fr-FR">
                <a:solidFill>
                  <a:prstClr val="black"/>
                </a:solidFill>
                <a:latin typeface="Arial" charset="0"/>
              </a:rPr>
              <a:t>radiative corrections</a:t>
            </a:r>
          </a:p>
        </p:txBody>
      </p:sp>
      <p:sp>
        <p:nvSpPr>
          <p:cNvPr id="116751" name="Text Box 18"/>
          <p:cNvSpPr txBox="1">
            <a:spLocks noChangeArrowheads="1"/>
          </p:cNvSpPr>
          <p:nvPr/>
        </p:nvSpPr>
        <p:spPr bwMode="auto">
          <a:xfrm>
            <a:off x="3924300" y="3859211"/>
            <a:ext cx="2663825" cy="396875"/>
          </a:xfrm>
          <a:prstGeom prst="rect">
            <a:avLst/>
          </a:prstGeom>
          <a:noFill/>
          <a:ln w="9525">
            <a:noFill/>
            <a:miter lim="800000"/>
            <a:headEnd/>
            <a:tailEnd/>
          </a:ln>
        </p:spPr>
        <p:txBody>
          <a:bodyPr>
            <a:spAutoFit/>
          </a:bodyPr>
          <a:lstStyle/>
          <a:p>
            <a:pPr fontAlgn="base">
              <a:spcBef>
                <a:spcPct val="0"/>
              </a:spcBef>
              <a:spcAft>
                <a:spcPct val="0"/>
              </a:spcAft>
            </a:pPr>
            <a:endParaRPr lang="fr-FR" sz="2000" dirty="0">
              <a:solidFill>
                <a:prstClr val="black"/>
              </a:solidFill>
              <a:latin typeface="Arial" charset="0"/>
              <a:sym typeface="Symbol" pitchFamily="18" charset="2"/>
            </a:endParaRPr>
          </a:p>
        </p:txBody>
      </p:sp>
      <p:sp>
        <p:nvSpPr>
          <p:cNvPr id="116750" name="Rectangle 20"/>
          <p:cNvSpPr>
            <a:spLocks noGrp="1" noChangeArrowheads="1"/>
          </p:cNvSpPr>
          <p:nvPr>
            <p:ph type="body" idx="1"/>
          </p:nvPr>
        </p:nvSpPr>
        <p:spPr>
          <a:xfrm>
            <a:off x="287176" y="3861048"/>
            <a:ext cx="8569647" cy="1944216"/>
          </a:xfrm>
          <a:ln>
            <a:solidFill>
              <a:schemeClr val="tx1"/>
            </a:solidFill>
          </a:ln>
        </p:spPr>
        <p:txBody>
          <a:bodyPr/>
          <a:lstStyle/>
          <a:p>
            <a:pPr>
              <a:spcBef>
                <a:spcPct val="0"/>
              </a:spcBef>
            </a:pPr>
            <a:r>
              <a:rPr lang="fr-FR" sz="2000" dirty="0" err="1" smtClean="0"/>
              <a:t>Advantage</a:t>
            </a:r>
            <a:r>
              <a:rPr lang="fr-FR" sz="2000" dirty="0" smtClean="0"/>
              <a:t> of  annihilation </a:t>
            </a:r>
            <a:r>
              <a:rPr lang="fr-FR" sz="2000" dirty="0" err="1" smtClean="0"/>
              <a:t>reactions</a:t>
            </a:r>
            <a:r>
              <a:rPr lang="fr-FR" sz="2000" dirty="0" smtClean="0"/>
              <a:t>   pp </a:t>
            </a:r>
            <a:r>
              <a:rPr lang="fr-FR" sz="2000" dirty="0" smtClean="0">
                <a:sym typeface="Symbol"/>
              </a:rPr>
              <a:t></a:t>
            </a:r>
            <a:r>
              <a:rPr lang="fr-FR" sz="2000" dirty="0" smtClean="0">
                <a:sym typeface="Symbol" pitchFamily="18" charset="2"/>
              </a:rPr>
              <a:t> </a:t>
            </a:r>
            <a:r>
              <a:rPr lang="fr-FR" sz="2000" dirty="0" err="1" smtClean="0">
                <a:sym typeface="Symbol" pitchFamily="18" charset="2"/>
              </a:rPr>
              <a:t>e</a:t>
            </a:r>
            <a:r>
              <a:rPr lang="fr-FR" sz="2000" baseline="30000" dirty="0" err="1" smtClean="0">
                <a:sym typeface="Symbol" pitchFamily="18" charset="2"/>
              </a:rPr>
              <a:t>+</a:t>
            </a:r>
            <a:r>
              <a:rPr lang="fr-FR" sz="2000" dirty="0" err="1" smtClean="0">
                <a:sym typeface="Symbol" pitchFamily="18" charset="2"/>
              </a:rPr>
              <a:t>e</a:t>
            </a:r>
            <a:r>
              <a:rPr lang="fr-FR" sz="2000" baseline="30000" dirty="0" smtClean="0">
                <a:sym typeface="Symbol" pitchFamily="18" charset="2"/>
              </a:rPr>
              <a:t>- </a:t>
            </a:r>
            <a:r>
              <a:rPr lang="fr-FR" sz="2000" dirty="0" smtClean="0"/>
              <a:t>    </a:t>
            </a:r>
          </a:p>
          <a:p>
            <a:pPr marL="0" indent="0">
              <a:spcBef>
                <a:spcPct val="0"/>
              </a:spcBef>
              <a:buNone/>
            </a:pPr>
            <a:r>
              <a:rPr lang="fr-FR" sz="2000" dirty="0" smtClean="0"/>
              <a:t>The </a:t>
            </a:r>
            <a:r>
              <a:rPr lang="fr-FR" sz="2000" dirty="0" smtClean="0">
                <a:solidFill>
                  <a:srgbClr val="FF0000"/>
                </a:solidFill>
                <a:sym typeface="Symbol" pitchFamily="18" charset="2"/>
              </a:rPr>
              <a:t>e</a:t>
            </a:r>
            <a:r>
              <a:rPr lang="fr-FR" sz="2000" baseline="30000" dirty="0" smtClean="0">
                <a:solidFill>
                  <a:srgbClr val="FF0000"/>
                </a:solidFill>
                <a:sym typeface="Symbol" pitchFamily="18" charset="2"/>
              </a:rPr>
              <a:t>+  </a:t>
            </a:r>
            <a:r>
              <a:rPr lang="fr-FR" sz="2000" dirty="0" smtClean="0">
                <a:sym typeface="Symbol" pitchFamily="18" charset="2"/>
              </a:rPr>
              <a:t>and</a:t>
            </a:r>
            <a:r>
              <a:rPr lang="fr-FR" sz="2000" dirty="0" smtClean="0">
                <a:solidFill>
                  <a:srgbClr val="FF0000"/>
                </a:solidFill>
                <a:sym typeface="Symbol" pitchFamily="18" charset="2"/>
              </a:rPr>
              <a:t> </a:t>
            </a:r>
            <a:r>
              <a:rPr lang="fr-FR" sz="2000" baseline="30000" dirty="0" smtClean="0">
                <a:solidFill>
                  <a:srgbClr val="FF0000"/>
                </a:solidFill>
                <a:sym typeface="Symbol" pitchFamily="18" charset="2"/>
              </a:rPr>
              <a:t> </a:t>
            </a:r>
            <a:r>
              <a:rPr lang="fr-FR" sz="2000" dirty="0" smtClean="0">
                <a:solidFill>
                  <a:srgbClr val="FF0000"/>
                </a:solidFill>
                <a:sym typeface="Symbol" pitchFamily="18" charset="2"/>
              </a:rPr>
              <a:t>e</a:t>
            </a:r>
            <a:r>
              <a:rPr lang="fr-FR" sz="2000" baseline="30000" dirty="0" smtClean="0">
                <a:solidFill>
                  <a:srgbClr val="FF0000"/>
                </a:solidFill>
                <a:sym typeface="Symbol" pitchFamily="18" charset="2"/>
              </a:rPr>
              <a:t>-</a:t>
            </a:r>
            <a:r>
              <a:rPr lang="fr-FR" sz="2000" dirty="0" smtClean="0">
                <a:solidFill>
                  <a:srgbClr val="FF0000"/>
                </a:solidFill>
              </a:rPr>
              <a:t>  </a:t>
            </a:r>
            <a:r>
              <a:rPr lang="fr-FR" sz="2000" dirty="0" err="1" smtClean="0"/>
              <a:t>angular</a:t>
            </a:r>
            <a:r>
              <a:rPr lang="fr-FR" sz="2000" dirty="0" smtClean="0"/>
              <a:t> distributions  are </a:t>
            </a:r>
            <a:r>
              <a:rPr lang="fr-FR" sz="2000" dirty="0" err="1" smtClean="0"/>
              <a:t>measured</a:t>
            </a:r>
            <a:r>
              <a:rPr lang="fr-FR" sz="2000" dirty="0" smtClean="0"/>
              <a:t> in the </a:t>
            </a:r>
            <a:r>
              <a:rPr lang="fr-FR" sz="2000" dirty="0" err="1" smtClean="0"/>
              <a:t>same</a:t>
            </a:r>
            <a:r>
              <a:rPr lang="fr-FR" sz="2000" dirty="0" smtClean="0"/>
              <a:t> </a:t>
            </a:r>
            <a:r>
              <a:rPr lang="fr-FR" sz="2000" dirty="0" err="1" smtClean="0"/>
              <a:t>experiment</a:t>
            </a:r>
            <a:endParaRPr lang="fr-FR" sz="2000" dirty="0" smtClean="0"/>
          </a:p>
          <a:p>
            <a:pPr>
              <a:spcBef>
                <a:spcPct val="0"/>
              </a:spcBef>
              <a:buFont typeface="Wingdings" pitchFamily="2" charset="2"/>
              <a:buNone/>
            </a:pPr>
            <a:endParaRPr lang="fr-FR" sz="1800" dirty="0" smtClean="0"/>
          </a:p>
          <a:p>
            <a:pPr>
              <a:spcBef>
                <a:spcPct val="0"/>
              </a:spcBef>
            </a:pPr>
            <a:r>
              <a:rPr lang="fr-FR" sz="2000" dirty="0" smtClean="0"/>
              <a:t>PANDA </a:t>
            </a:r>
            <a:r>
              <a:rPr lang="fr-FR" sz="2000" dirty="0" err="1" smtClean="0"/>
              <a:t>measurements</a:t>
            </a:r>
            <a:r>
              <a:rPr lang="fr-FR" sz="2000" dirty="0" smtClean="0"/>
              <a:t> are sensitive to </a:t>
            </a:r>
            <a:r>
              <a:rPr lang="fr-FR" sz="2000" i="1" dirty="0" err="1" smtClean="0">
                <a:solidFill>
                  <a:srgbClr val="FF0000"/>
                </a:solidFill>
                <a:sym typeface="Symbol" pitchFamily="18" charset="2"/>
              </a:rPr>
              <a:t>odd</a:t>
            </a:r>
            <a:r>
              <a:rPr lang="fr-FR" sz="2000" i="1" dirty="0" smtClean="0">
                <a:solidFill>
                  <a:srgbClr val="FF0000"/>
                </a:solidFill>
                <a:sym typeface="Symbol" pitchFamily="18" charset="2"/>
              </a:rPr>
              <a:t> </a:t>
            </a:r>
            <a:r>
              <a:rPr lang="fr-FR" sz="2000" i="1" dirty="0">
                <a:solidFill>
                  <a:srgbClr val="FF0000"/>
                </a:solidFill>
                <a:sym typeface="Symbol" pitchFamily="18" charset="2"/>
              </a:rPr>
              <a:t>cos </a:t>
            </a:r>
            <a:r>
              <a:rPr lang="fr-FR" sz="2000" dirty="0">
                <a:solidFill>
                  <a:srgbClr val="FF0000"/>
                </a:solidFill>
                <a:sym typeface="Symbol" pitchFamily="18" charset="2"/>
              </a:rPr>
              <a:t> </a:t>
            </a:r>
            <a:r>
              <a:rPr lang="fr-FR" sz="2000" dirty="0" err="1">
                <a:solidFill>
                  <a:srgbClr val="FF0000"/>
                </a:solidFill>
                <a:sym typeface="Symbol" pitchFamily="18" charset="2"/>
              </a:rPr>
              <a:t>terms</a:t>
            </a:r>
            <a:r>
              <a:rPr lang="fr-FR" sz="2000" dirty="0">
                <a:solidFill>
                  <a:srgbClr val="FF0000"/>
                </a:solidFill>
                <a:sym typeface="Symbol" pitchFamily="18" charset="2"/>
              </a:rPr>
              <a:t> </a:t>
            </a:r>
            <a:endParaRPr lang="fr-FR" sz="2000" dirty="0" smtClean="0">
              <a:solidFill>
                <a:srgbClr val="FF0000"/>
              </a:solidFill>
              <a:sym typeface="Symbol" pitchFamily="18" charset="2"/>
            </a:endParaRPr>
          </a:p>
          <a:p>
            <a:pPr marL="0" indent="0">
              <a:spcBef>
                <a:spcPct val="0"/>
              </a:spcBef>
              <a:buNone/>
            </a:pPr>
            <a:r>
              <a:rPr lang="fr-FR" sz="2000" dirty="0" smtClean="0"/>
              <a:t>d</a:t>
            </a:r>
            <a:r>
              <a:rPr lang="fr-FR" sz="2000" dirty="0">
                <a:sym typeface="Symbol" pitchFamily="18" charset="2"/>
              </a:rPr>
              <a:t>/</a:t>
            </a:r>
            <a:r>
              <a:rPr lang="fr-FR" sz="2000" dirty="0" err="1">
                <a:sym typeface="Symbol" pitchFamily="18" charset="2"/>
              </a:rPr>
              <a:t>d</a:t>
            </a:r>
            <a:r>
              <a:rPr lang="fr-FR" sz="2000" dirty="0" err="1"/>
              <a:t>cos</a:t>
            </a:r>
            <a:r>
              <a:rPr lang="fr-FR" sz="2000" dirty="0" err="1">
                <a:sym typeface="Symbol" pitchFamily="18" charset="2"/>
              </a:rPr>
              <a:t></a:t>
            </a:r>
            <a:r>
              <a:rPr lang="fr-FR" sz="2000" baseline="-25000" dirty="0" err="1">
                <a:sym typeface="Symbol" pitchFamily="18" charset="2"/>
              </a:rPr>
              <a:t>e</a:t>
            </a:r>
            <a:r>
              <a:rPr lang="fr-FR" sz="2000" dirty="0">
                <a:sym typeface="Symbol" pitchFamily="18" charset="2"/>
              </a:rPr>
              <a:t> ~ </a:t>
            </a:r>
            <a:r>
              <a:rPr lang="fr-FR" sz="2000" dirty="0"/>
              <a:t>A (1+ </a:t>
            </a:r>
            <a:r>
              <a:rPr lang="fr-FR" sz="2000" dirty="0">
                <a:solidFill>
                  <a:srgbClr val="FF0000"/>
                </a:solidFill>
              </a:rPr>
              <a:t>b</a:t>
            </a:r>
            <a:r>
              <a:rPr lang="fr-FR" sz="2000" dirty="0"/>
              <a:t> cos</a:t>
            </a:r>
            <a:r>
              <a:rPr lang="fr-FR" sz="2000" dirty="0">
                <a:sym typeface="Symbol" pitchFamily="18" charset="2"/>
              </a:rPr>
              <a:t></a:t>
            </a:r>
            <a:r>
              <a:rPr lang="fr-FR" sz="2000" baseline="-25000" dirty="0">
                <a:sym typeface="Symbol" pitchFamily="18" charset="2"/>
              </a:rPr>
              <a:t>e</a:t>
            </a:r>
            <a:r>
              <a:rPr lang="fr-FR" sz="2000" dirty="0">
                <a:sym typeface="Symbol" pitchFamily="18" charset="2"/>
              </a:rPr>
              <a:t>sin</a:t>
            </a:r>
            <a:r>
              <a:rPr lang="fr-FR" sz="2000" baseline="30000" dirty="0">
                <a:sym typeface="Symbol" pitchFamily="18" charset="2"/>
              </a:rPr>
              <a:t>2 </a:t>
            </a:r>
            <a:r>
              <a:rPr lang="fr-FR" sz="2000" dirty="0">
                <a:sym typeface="Symbol" pitchFamily="18" charset="2"/>
              </a:rPr>
              <a:t></a:t>
            </a:r>
            <a:r>
              <a:rPr lang="fr-FR" sz="2000" baseline="-25000" dirty="0">
                <a:sym typeface="Symbol" pitchFamily="18" charset="2"/>
              </a:rPr>
              <a:t>e</a:t>
            </a:r>
            <a:r>
              <a:rPr lang="fr-FR" sz="2000" dirty="0">
                <a:sym typeface="Symbol" pitchFamily="18" charset="2"/>
              </a:rPr>
              <a:t> + c </a:t>
            </a:r>
            <a:r>
              <a:rPr lang="fr-FR" sz="2000" dirty="0"/>
              <a:t>cos</a:t>
            </a:r>
            <a:r>
              <a:rPr lang="fr-FR" sz="2000" baseline="30000" dirty="0"/>
              <a:t>2</a:t>
            </a:r>
            <a:r>
              <a:rPr lang="fr-FR" sz="2000" dirty="0">
                <a:sym typeface="Symbol" pitchFamily="18" charset="2"/>
              </a:rPr>
              <a:t></a:t>
            </a:r>
            <a:r>
              <a:rPr lang="fr-FR" sz="2000" baseline="-25000" dirty="0">
                <a:sym typeface="Symbol" pitchFamily="18" charset="2"/>
              </a:rPr>
              <a:t>e</a:t>
            </a:r>
            <a:r>
              <a:rPr lang="fr-FR" sz="2000" dirty="0">
                <a:sym typeface="Symbol" pitchFamily="18" charset="2"/>
              </a:rPr>
              <a:t>+..) </a:t>
            </a:r>
            <a:r>
              <a:rPr lang="fr-FR" sz="2000" dirty="0" smtClean="0">
                <a:sym typeface="Symbol" pitchFamily="18" charset="2"/>
              </a:rPr>
              <a:t>  </a:t>
            </a:r>
            <a:r>
              <a:rPr lang="fr-FR" sz="2000" dirty="0" err="1" smtClean="0">
                <a:sym typeface="Symbol" pitchFamily="18" charset="2"/>
              </a:rPr>
              <a:t>with</a:t>
            </a:r>
            <a:r>
              <a:rPr lang="fr-FR" sz="2000" dirty="0" smtClean="0"/>
              <a:t> </a:t>
            </a:r>
            <a:r>
              <a:rPr lang="fr-FR" sz="2000" dirty="0" smtClean="0">
                <a:solidFill>
                  <a:srgbClr val="FF0000"/>
                </a:solidFill>
              </a:rPr>
              <a:t>b</a:t>
            </a:r>
            <a:r>
              <a:rPr lang="fr-FR" sz="2000" dirty="0">
                <a:sym typeface="Symbol"/>
              </a:rPr>
              <a:t>=</a:t>
            </a:r>
            <a:r>
              <a:rPr lang="fr-FR" sz="2000" dirty="0" smtClean="0"/>
              <a:t>5% or more </a:t>
            </a:r>
            <a:r>
              <a:rPr lang="fr-FR" sz="2000" dirty="0" smtClean="0">
                <a:sym typeface="Symbol" pitchFamily="18" charset="2"/>
              </a:rPr>
              <a:t> </a:t>
            </a:r>
          </a:p>
          <a:p>
            <a:pPr marL="0" indent="0">
              <a:spcBef>
                <a:spcPct val="0"/>
              </a:spcBef>
              <a:buNone/>
            </a:pPr>
            <a:r>
              <a:rPr lang="fr-FR" sz="2000" dirty="0" smtClean="0"/>
              <a:t> </a:t>
            </a:r>
            <a:r>
              <a:rPr lang="fr-FR" sz="2000" i="1" dirty="0"/>
              <a:t>(M. </a:t>
            </a:r>
            <a:r>
              <a:rPr lang="fr-FR" sz="2000" i="1" dirty="0" err="1"/>
              <a:t>Sudol</a:t>
            </a:r>
            <a:r>
              <a:rPr lang="fr-FR" sz="2000" i="1" dirty="0"/>
              <a:t> et al EPJA 44(2010) 373)</a:t>
            </a:r>
            <a:r>
              <a:rPr lang="fr-FR" sz="2000" i="1" dirty="0">
                <a:solidFill>
                  <a:srgbClr val="FFFF00"/>
                </a:solidFill>
              </a:rPr>
              <a:t>.</a:t>
            </a:r>
          </a:p>
        </p:txBody>
      </p:sp>
      <p:sp>
        <p:nvSpPr>
          <p:cNvPr id="3" name="ZoneTexte 2"/>
          <p:cNvSpPr txBox="1"/>
          <p:nvPr/>
        </p:nvSpPr>
        <p:spPr>
          <a:xfrm>
            <a:off x="4526414" y="3750252"/>
            <a:ext cx="261610" cy="369332"/>
          </a:xfrm>
          <a:prstGeom prst="rect">
            <a:avLst/>
          </a:prstGeom>
          <a:noFill/>
        </p:spPr>
        <p:txBody>
          <a:bodyPr wrap="none" rtlCol="0">
            <a:spAutoFit/>
          </a:bodyPr>
          <a:lstStyle/>
          <a:p>
            <a:pPr fontAlgn="base">
              <a:spcBef>
                <a:spcPct val="0"/>
              </a:spcBef>
              <a:spcAft>
                <a:spcPct val="0"/>
              </a:spcAft>
            </a:pPr>
            <a:r>
              <a:rPr lang="fr-FR" dirty="0">
                <a:solidFill>
                  <a:prstClr val="black"/>
                </a:solidFill>
                <a:latin typeface="Arial" charset="0"/>
              </a:rPr>
              <a:t>-</a:t>
            </a:r>
          </a:p>
        </p:txBody>
      </p:sp>
      <p:pic>
        <p:nvPicPr>
          <p:cNvPr id="1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99223" y="2224286"/>
            <a:ext cx="2105025" cy="6286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7020272" y="2206605"/>
            <a:ext cx="1813317" cy="646331"/>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No C-odd terms</a:t>
            </a:r>
          </a:p>
          <a:p>
            <a:pPr fontAlgn="base">
              <a:spcBef>
                <a:spcPct val="0"/>
              </a:spcBef>
              <a:spcAft>
                <a:spcPct val="0"/>
              </a:spcAft>
            </a:pPr>
            <a:r>
              <a:rPr lang="en-US" i="1" dirty="0">
                <a:solidFill>
                  <a:prstClr val="black"/>
                </a:solidFill>
                <a:latin typeface="Arial" charset="0"/>
              </a:rPr>
              <a:t>contribution</a:t>
            </a:r>
            <a:endParaRPr lang="fr-FR" i="1" dirty="0">
              <a:solidFill>
                <a:prstClr val="black"/>
              </a:solidFill>
              <a:latin typeface="Arial" charset="0"/>
            </a:endParaRPr>
          </a:p>
        </p:txBody>
      </p:sp>
      <p:pic>
        <p:nvPicPr>
          <p:cNvPr id="1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07904" y="2963416"/>
            <a:ext cx="3495675" cy="609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7302108" y="2926685"/>
            <a:ext cx="1518364" cy="646331"/>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 C-odd terms</a:t>
            </a:r>
          </a:p>
          <a:p>
            <a:pPr fontAlgn="base">
              <a:spcBef>
                <a:spcPct val="0"/>
              </a:spcBef>
              <a:spcAft>
                <a:spcPct val="0"/>
              </a:spcAft>
            </a:pPr>
            <a:r>
              <a:rPr lang="en-US" i="1" dirty="0">
                <a:solidFill>
                  <a:prstClr val="black"/>
                </a:solidFill>
                <a:latin typeface="Arial" charset="0"/>
              </a:rPr>
              <a:t>contribution</a:t>
            </a:r>
            <a:endParaRPr lang="fr-FR" i="1" dirty="0">
              <a:solidFill>
                <a:prstClr val="black"/>
              </a:solidFill>
              <a:latin typeface="Arial" charset="0"/>
            </a:endParaRPr>
          </a:p>
        </p:txBody>
      </p:sp>
      <p:sp>
        <p:nvSpPr>
          <p:cNvPr id="21" name="Espace réservé du numéro de diapositive 20"/>
          <p:cNvSpPr>
            <a:spLocks noGrp="1"/>
          </p:cNvSpPr>
          <p:nvPr>
            <p:ph type="sldNum" sz="quarter" idx="12"/>
          </p:nvPr>
        </p:nvSpPr>
        <p:spPr/>
        <p:txBody>
          <a:bodyPr/>
          <a:lstStyle/>
          <a:p>
            <a:pPr>
              <a:defRPr/>
            </a:pPr>
            <a:fld id="{B6BA4EAF-79CD-4E56-8648-F889C9AFBCD1}"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 xmlns:p14="http://schemas.microsoft.com/office/powerpoint/2010/main" val="3960660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0" name="Rectangle 2"/>
          <p:cNvSpPr>
            <a:spLocks noGrp="1" noChangeArrowheads="1"/>
          </p:cNvSpPr>
          <p:nvPr>
            <p:ph type="title"/>
          </p:nvPr>
        </p:nvSpPr>
        <p:spPr>
          <a:xfrm>
            <a:off x="0" y="-146050"/>
            <a:ext cx="9251950" cy="838200"/>
          </a:xfrm>
          <a:solidFill>
            <a:srgbClr val="4F81BD"/>
          </a:solidFill>
        </p:spPr>
        <p:txBody>
          <a:bodyPr/>
          <a:lstStyle/>
          <a:p>
            <a:r>
              <a:rPr lang="fr-FR" sz="3200" dirty="0" smtClean="0">
                <a:solidFill>
                  <a:schemeClr val="bg1"/>
                </a:solidFill>
              </a:rPr>
              <a:t>Time-</a:t>
            </a:r>
            <a:r>
              <a:rPr lang="fr-FR" sz="3200" dirty="0" err="1" smtClean="0">
                <a:solidFill>
                  <a:schemeClr val="bg1"/>
                </a:solidFill>
              </a:rPr>
              <a:t>Like</a:t>
            </a:r>
            <a:r>
              <a:rPr lang="fr-FR" sz="3200" dirty="0" smtClean="0">
                <a:solidFill>
                  <a:schemeClr val="bg1"/>
                </a:solidFill>
              </a:rPr>
              <a:t> </a:t>
            </a:r>
            <a:r>
              <a:rPr lang="fr-FR" sz="3200" dirty="0" err="1" smtClean="0">
                <a:solidFill>
                  <a:schemeClr val="bg1"/>
                </a:solidFill>
              </a:rPr>
              <a:t>form</a:t>
            </a:r>
            <a:r>
              <a:rPr lang="fr-FR" sz="3200" dirty="0" smtClean="0">
                <a:solidFill>
                  <a:schemeClr val="bg1"/>
                </a:solidFill>
              </a:rPr>
              <a:t> </a:t>
            </a:r>
            <a:r>
              <a:rPr lang="fr-FR" sz="3200" dirty="0" err="1" smtClean="0">
                <a:solidFill>
                  <a:schemeClr val="bg1"/>
                </a:solidFill>
              </a:rPr>
              <a:t>factors</a:t>
            </a:r>
            <a:r>
              <a:rPr lang="fr-FR" sz="3200" dirty="0" smtClean="0">
                <a:solidFill>
                  <a:schemeClr val="bg1"/>
                </a:solidFill>
              </a:rPr>
              <a:t> in the </a:t>
            </a:r>
            <a:r>
              <a:rPr lang="fr-FR" sz="3200" dirty="0" err="1" smtClean="0">
                <a:solidFill>
                  <a:schemeClr val="bg1"/>
                </a:solidFill>
              </a:rPr>
              <a:t>unphysical</a:t>
            </a:r>
            <a:r>
              <a:rPr lang="fr-FR" sz="3200" dirty="0" smtClean="0">
                <a:solidFill>
                  <a:schemeClr val="bg1"/>
                </a:solidFill>
              </a:rPr>
              <a:t> </a:t>
            </a:r>
            <a:r>
              <a:rPr lang="fr-FR" sz="3200" dirty="0" err="1" smtClean="0">
                <a:solidFill>
                  <a:schemeClr val="bg1"/>
                </a:solidFill>
              </a:rPr>
              <a:t>region</a:t>
            </a:r>
            <a:r>
              <a:rPr lang="fr-FR" sz="3200" dirty="0" smtClean="0">
                <a:solidFill>
                  <a:schemeClr val="bg1"/>
                </a:solidFill>
              </a:rPr>
              <a:t> (1)</a:t>
            </a:r>
          </a:p>
        </p:txBody>
      </p:sp>
      <p:sp>
        <p:nvSpPr>
          <p:cNvPr id="105481" name="Rectangle 4"/>
          <p:cNvSpPr>
            <a:spLocks noChangeArrowheads="1"/>
          </p:cNvSpPr>
          <p:nvPr/>
        </p:nvSpPr>
        <p:spPr bwMode="auto">
          <a:xfrm>
            <a:off x="1581150" y="1128713"/>
            <a:ext cx="6248400" cy="4206875"/>
          </a:xfrm>
          <a:prstGeom prst="rect">
            <a:avLst/>
          </a:prstGeom>
          <a:noFill/>
          <a:ln w="9525">
            <a:noFill/>
            <a:miter lim="800000"/>
            <a:headEnd/>
            <a:tailEnd/>
          </a:ln>
        </p:spPr>
        <p:txBody>
          <a:bodyPr wrap="none" anchor="ctr"/>
          <a:lstStyle/>
          <a:p>
            <a:pPr fontAlgn="base">
              <a:spcBef>
                <a:spcPct val="0"/>
              </a:spcBef>
              <a:spcAft>
                <a:spcPct val="0"/>
              </a:spcAft>
            </a:pPr>
            <a:endParaRPr lang="fr-FR">
              <a:solidFill>
                <a:prstClr val="black"/>
              </a:solidFill>
              <a:latin typeface="Arial" charset="0"/>
            </a:endParaRPr>
          </a:p>
        </p:txBody>
      </p:sp>
      <p:graphicFrame>
        <p:nvGraphicFramePr>
          <p:cNvPr id="105478" name="Object 6"/>
          <p:cNvGraphicFramePr>
            <a:graphicFrameLocks noChangeAspect="1"/>
          </p:cNvGraphicFramePr>
          <p:nvPr/>
        </p:nvGraphicFramePr>
        <p:xfrm>
          <a:off x="2362200" y="881063"/>
          <a:ext cx="5667375" cy="963612"/>
        </p:xfrm>
        <a:graphic>
          <a:graphicData uri="http://schemas.openxmlformats.org/presentationml/2006/ole">
            <p:oleObj spid="_x0000_s19458" name="Équation" r:id="rId4" imgW="2705100" imgH="457200" progId="Equation.3">
              <p:embed/>
            </p:oleObj>
          </a:graphicData>
        </a:graphic>
      </p:graphicFrame>
      <p:sp>
        <p:nvSpPr>
          <p:cNvPr id="105482" name="Text Box 68"/>
          <p:cNvSpPr txBox="1">
            <a:spLocks noChangeArrowheads="1"/>
          </p:cNvSpPr>
          <p:nvPr/>
        </p:nvSpPr>
        <p:spPr bwMode="auto">
          <a:xfrm>
            <a:off x="152400" y="609600"/>
            <a:ext cx="2190750" cy="366713"/>
          </a:xfrm>
          <a:prstGeom prst="rect">
            <a:avLst/>
          </a:prstGeom>
          <a:noFill/>
          <a:ln w="9525">
            <a:noFill/>
            <a:miter lim="800000"/>
            <a:headEnd/>
            <a:tailEnd/>
          </a:ln>
        </p:spPr>
        <p:txBody>
          <a:bodyPr wrap="none">
            <a:spAutoFit/>
          </a:bodyPr>
          <a:lstStyle/>
          <a:p>
            <a:pPr fontAlgn="base">
              <a:spcBef>
                <a:spcPct val="0"/>
              </a:spcBef>
              <a:spcAft>
                <a:spcPct val="0"/>
              </a:spcAft>
            </a:pPr>
            <a:r>
              <a:rPr lang="fr-FR" i="1">
                <a:solidFill>
                  <a:prstClr val="black"/>
                </a:solidFill>
                <a:latin typeface="Arial" charset="0"/>
              </a:rPr>
              <a:t>Dispersion relations</a:t>
            </a:r>
          </a:p>
        </p:txBody>
      </p:sp>
      <p:grpSp>
        <p:nvGrpSpPr>
          <p:cNvPr id="9" name="Group 87"/>
          <p:cNvGrpSpPr>
            <a:grpSpLocks/>
          </p:cNvGrpSpPr>
          <p:nvPr/>
        </p:nvGrpSpPr>
        <p:grpSpPr bwMode="auto">
          <a:xfrm>
            <a:off x="0" y="2286000"/>
            <a:ext cx="9144000" cy="3429000"/>
            <a:chOff x="0" y="1728"/>
            <a:chExt cx="5760" cy="2160"/>
          </a:xfrm>
        </p:grpSpPr>
        <p:grpSp>
          <p:nvGrpSpPr>
            <p:cNvPr id="10" name="Group 85"/>
            <p:cNvGrpSpPr>
              <a:grpSpLocks/>
            </p:cNvGrpSpPr>
            <p:nvPr/>
          </p:nvGrpSpPr>
          <p:grpSpPr bwMode="auto">
            <a:xfrm>
              <a:off x="2971" y="2246"/>
              <a:ext cx="1679" cy="939"/>
              <a:chOff x="2995" y="2246"/>
              <a:chExt cx="1679" cy="939"/>
            </a:xfrm>
          </p:grpSpPr>
          <p:pic>
            <p:nvPicPr>
              <p:cNvPr id="105525" name="Picture 11"/>
              <p:cNvPicPr>
                <a:picLocks noChangeAspect="1" noChangeArrowheads="1"/>
              </p:cNvPicPr>
              <p:nvPr/>
            </p:nvPicPr>
            <p:blipFill>
              <a:blip r:embed="rId5" cstate="print"/>
              <a:srcRect/>
              <a:stretch>
                <a:fillRect/>
              </a:stretch>
            </p:blipFill>
            <p:spPr bwMode="auto">
              <a:xfrm>
                <a:off x="2995" y="2246"/>
                <a:ext cx="1679" cy="939"/>
              </a:xfrm>
              <a:prstGeom prst="rect">
                <a:avLst/>
              </a:prstGeom>
              <a:noFill/>
              <a:ln w="9525">
                <a:noFill/>
                <a:miter lim="800000"/>
                <a:headEnd/>
                <a:tailEnd/>
              </a:ln>
            </p:spPr>
          </p:pic>
          <p:pic>
            <p:nvPicPr>
              <p:cNvPr id="105526" name="Picture 37"/>
              <p:cNvPicPr>
                <a:picLocks noChangeAspect="1" noChangeArrowheads="1"/>
              </p:cNvPicPr>
              <p:nvPr/>
            </p:nvPicPr>
            <p:blipFill>
              <a:blip r:embed="rId6" cstate="print"/>
              <a:srcRect l="67072" t="7674" r="10063" b="53662"/>
              <a:stretch>
                <a:fillRect/>
              </a:stretch>
            </p:blipFill>
            <p:spPr bwMode="auto">
              <a:xfrm rot="5040000">
                <a:off x="4161" y="2682"/>
                <a:ext cx="395" cy="393"/>
              </a:xfrm>
              <a:prstGeom prst="rect">
                <a:avLst/>
              </a:prstGeom>
              <a:blipFill dpi="0" rotWithShape="0">
                <a:blip cstate="print"/>
                <a:srcRect l="67072" t="7674" r="10063" b="53662"/>
                <a:stretch>
                  <a:fillRect/>
                </a:stretch>
              </a:blipFill>
              <a:ln w="9525">
                <a:noFill/>
                <a:miter lim="800000"/>
                <a:headEnd/>
                <a:tailEnd/>
              </a:ln>
            </p:spPr>
          </p:pic>
        </p:grpSp>
        <p:sp>
          <p:nvSpPr>
            <p:cNvPr id="105494" name="Text Box 25"/>
            <p:cNvSpPr txBox="1">
              <a:spLocks noChangeArrowheads="1"/>
            </p:cNvSpPr>
            <p:nvPr/>
          </p:nvSpPr>
          <p:spPr bwMode="auto">
            <a:xfrm>
              <a:off x="4619" y="3465"/>
              <a:ext cx="517" cy="423"/>
            </a:xfrm>
            <a:prstGeom prst="rect">
              <a:avLst/>
            </a:prstGeom>
            <a:noFill/>
            <a:ln w="9525">
              <a:noFill/>
              <a:miter lim="800000"/>
              <a:headEnd/>
              <a:tailEnd/>
            </a:ln>
          </p:spPr>
          <p:txBody>
            <a:bodyPr lIns="90000" tIns="45000" rIns="90000" bIns="45000"/>
            <a:lstStyle/>
            <a:p>
              <a:pPr defTabSz="457200" fontAlgn="base" hangingPunct="0">
                <a:lnSpc>
                  <a:spcPct val="93000"/>
                </a:lnSpc>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a:solidFill>
                    <a:prstClr val="black"/>
                  </a:solidFill>
                  <a:latin typeface="Times New Roman" pitchFamily="18" charset="0"/>
                </a:rPr>
                <a:t>q</a:t>
              </a:r>
              <a:r>
                <a:rPr lang="en-US" sz="2600" baseline="33000">
                  <a:solidFill>
                    <a:prstClr val="black"/>
                  </a:solidFill>
                  <a:latin typeface="Times New Roman" pitchFamily="18" charset="0"/>
                </a:rPr>
                <a:t>2</a:t>
              </a:r>
            </a:p>
          </p:txBody>
        </p:sp>
        <p:sp>
          <p:nvSpPr>
            <p:cNvPr id="105495" name="Text Box 40"/>
            <p:cNvSpPr txBox="1">
              <a:spLocks noChangeArrowheads="1"/>
            </p:cNvSpPr>
            <p:nvPr/>
          </p:nvSpPr>
          <p:spPr bwMode="auto">
            <a:xfrm>
              <a:off x="2432" y="3332"/>
              <a:ext cx="116" cy="231"/>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1F497D"/>
                </a:solidFill>
                <a:latin typeface="Arial" charset="0"/>
              </a:endParaRPr>
            </a:p>
          </p:txBody>
        </p:sp>
        <p:sp>
          <p:nvSpPr>
            <p:cNvPr id="105496" name="Line 3"/>
            <p:cNvSpPr>
              <a:spLocks noChangeShapeType="1"/>
            </p:cNvSpPr>
            <p:nvPr/>
          </p:nvSpPr>
          <p:spPr bwMode="auto">
            <a:xfrm flipV="1">
              <a:off x="2440" y="1728"/>
              <a:ext cx="8" cy="1728"/>
            </a:xfrm>
            <a:prstGeom prst="line">
              <a:avLst/>
            </a:prstGeom>
            <a:noFill/>
            <a:ln w="54720">
              <a:solidFill>
                <a:schemeClr val="tx1"/>
              </a:solidFill>
              <a:round/>
              <a:headEnd/>
              <a:tailEnd type="triangle" w="med" len="med"/>
            </a:ln>
          </p:spPr>
          <p:txBody>
            <a:bodyPr/>
            <a:lstStyle/>
            <a:p>
              <a:pPr fontAlgn="base">
                <a:spcBef>
                  <a:spcPct val="0"/>
                </a:spcBef>
                <a:spcAft>
                  <a:spcPct val="0"/>
                </a:spcAft>
              </a:pPr>
              <a:endParaRPr lang="fr-FR">
                <a:solidFill>
                  <a:prstClr val="black"/>
                </a:solidFill>
                <a:latin typeface="Arial" charset="0"/>
              </a:endParaRPr>
            </a:p>
          </p:txBody>
        </p:sp>
        <p:pic>
          <p:nvPicPr>
            <p:cNvPr id="105497" name="Picture 6"/>
            <p:cNvPicPr>
              <a:picLocks noChangeAspect="1" noChangeArrowheads="1"/>
            </p:cNvPicPr>
            <p:nvPr/>
          </p:nvPicPr>
          <p:blipFill>
            <a:blip r:embed="rId7" cstate="print"/>
            <a:srcRect/>
            <a:stretch>
              <a:fillRect/>
            </a:stretch>
          </p:blipFill>
          <p:spPr bwMode="auto">
            <a:xfrm>
              <a:off x="1131" y="1880"/>
              <a:ext cx="1202" cy="1307"/>
            </a:xfrm>
            <a:prstGeom prst="rect">
              <a:avLst/>
            </a:prstGeom>
            <a:noFill/>
            <a:ln w="9525">
              <a:noFill/>
              <a:miter lim="800000"/>
              <a:headEnd/>
              <a:tailEnd/>
            </a:ln>
          </p:spPr>
        </p:pic>
        <p:sp>
          <p:nvSpPr>
            <p:cNvPr id="105498" name="Rectangle 7"/>
            <p:cNvSpPr>
              <a:spLocks noChangeArrowheads="1"/>
            </p:cNvSpPr>
            <p:nvPr/>
          </p:nvSpPr>
          <p:spPr bwMode="auto">
            <a:xfrm>
              <a:off x="2105" y="2722"/>
              <a:ext cx="192" cy="266"/>
            </a:xfrm>
            <a:prstGeom prst="rect">
              <a:avLst/>
            </a:prstGeom>
            <a:solidFill>
              <a:srgbClr val="000000"/>
            </a:solid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499" name="Rectangle 8"/>
            <p:cNvSpPr>
              <a:spLocks noChangeArrowheads="1"/>
            </p:cNvSpPr>
            <p:nvPr/>
          </p:nvSpPr>
          <p:spPr bwMode="auto">
            <a:xfrm>
              <a:off x="1198" y="2755"/>
              <a:ext cx="139" cy="189"/>
            </a:xfrm>
            <a:prstGeom prst="rect">
              <a:avLst/>
            </a:prstGeom>
            <a:solidFill>
              <a:srgbClr val="000000"/>
            </a:solid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500" name="Line 9"/>
            <p:cNvSpPr>
              <a:spLocks noChangeShapeType="1"/>
            </p:cNvSpPr>
            <p:nvPr/>
          </p:nvSpPr>
          <p:spPr bwMode="auto">
            <a:xfrm>
              <a:off x="1033" y="3476"/>
              <a:ext cx="3641" cy="1"/>
            </a:xfrm>
            <a:prstGeom prst="line">
              <a:avLst/>
            </a:prstGeom>
            <a:noFill/>
            <a:ln w="54720">
              <a:solidFill>
                <a:schemeClr val="tx1"/>
              </a:solidFill>
              <a:round/>
              <a:headEnd/>
              <a:tailEnd type="triangle" w="med" len="med"/>
            </a:ln>
          </p:spPr>
          <p:txBody>
            <a:bodyPr/>
            <a:lstStyle/>
            <a:p>
              <a:pPr fontAlgn="base">
                <a:spcBef>
                  <a:spcPct val="0"/>
                </a:spcBef>
                <a:spcAft>
                  <a:spcPct val="0"/>
                </a:spcAft>
              </a:pPr>
              <a:endParaRPr lang="fr-FR">
                <a:solidFill>
                  <a:prstClr val="black"/>
                </a:solidFill>
                <a:latin typeface="Arial" charset="0"/>
              </a:endParaRPr>
            </a:p>
          </p:txBody>
        </p:sp>
        <p:sp>
          <p:nvSpPr>
            <p:cNvPr id="105501" name="Rectangle 12"/>
            <p:cNvSpPr>
              <a:spLocks noChangeArrowheads="1"/>
            </p:cNvSpPr>
            <p:nvPr/>
          </p:nvSpPr>
          <p:spPr bwMode="auto">
            <a:xfrm>
              <a:off x="3029" y="2416"/>
              <a:ext cx="227" cy="301"/>
            </a:xfrm>
            <a:prstGeom prst="rect">
              <a:avLst/>
            </a:prstGeom>
            <a:no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502" name="Rectangle 13"/>
            <p:cNvSpPr>
              <a:spLocks noChangeArrowheads="1"/>
            </p:cNvSpPr>
            <p:nvPr/>
          </p:nvSpPr>
          <p:spPr bwMode="auto">
            <a:xfrm>
              <a:off x="3002" y="2676"/>
              <a:ext cx="228" cy="301"/>
            </a:xfrm>
            <a:prstGeom prst="rect">
              <a:avLst/>
            </a:prstGeom>
            <a:no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503" name="Rectangle 14"/>
            <p:cNvSpPr>
              <a:spLocks noChangeArrowheads="1"/>
            </p:cNvSpPr>
            <p:nvPr/>
          </p:nvSpPr>
          <p:spPr bwMode="auto">
            <a:xfrm>
              <a:off x="3661" y="2370"/>
              <a:ext cx="427" cy="221"/>
            </a:xfrm>
            <a:prstGeom prst="rect">
              <a:avLst/>
            </a:prstGeom>
            <a:no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CCCC"/>
                  </a:solidFill>
                  <a:latin typeface="Times New Roman" pitchFamily="18" charset="0"/>
                  <a:cs typeface="Arial" charset="0"/>
                </a:rPr>
                <a:t>γ(q)</a:t>
              </a:r>
            </a:p>
          </p:txBody>
        </p:sp>
        <p:sp>
          <p:nvSpPr>
            <p:cNvPr id="105504" name="Rectangle 15"/>
            <p:cNvSpPr>
              <a:spLocks noChangeArrowheads="1"/>
            </p:cNvSpPr>
            <p:nvPr/>
          </p:nvSpPr>
          <p:spPr bwMode="auto">
            <a:xfrm>
              <a:off x="4382" y="2412"/>
              <a:ext cx="267" cy="276"/>
            </a:xfrm>
            <a:prstGeom prst="rect">
              <a:avLst/>
            </a:prstGeom>
            <a:no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00"/>
                  </a:solidFill>
                  <a:latin typeface="Times New Roman" pitchFamily="18" charset="0"/>
                </a:rPr>
                <a:t>e</a:t>
              </a:r>
              <a:r>
                <a:rPr lang="en-US" sz="2000" b="1" baseline="33000">
                  <a:solidFill>
                    <a:srgbClr val="FFFF00"/>
                  </a:solidFill>
                  <a:latin typeface="Times New Roman" pitchFamily="18" charset="0"/>
                </a:rPr>
                <a:t>+</a:t>
              </a:r>
            </a:p>
          </p:txBody>
        </p:sp>
        <p:sp>
          <p:nvSpPr>
            <p:cNvPr id="105505" name="Rectangle 17"/>
            <p:cNvSpPr>
              <a:spLocks noChangeArrowheads="1"/>
            </p:cNvSpPr>
            <p:nvPr/>
          </p:nvSpPr>
          <p:spPr bwMode="auto">
            <a:xfrm>
              <a:off x="3251" y="2594"/>
              <a:ext cx="543" cy="165"/>
            </a:xfrm>
            <a:prstGeom prst="rect">
              <a:avLst/>
            </a:prstGeom>
            <a:no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FFFF"/>
                  </a:solidFill>
                  <a:latin typeface="Times New Roman" pitchFamily="18" charset="0"/>
                  <a:cs typeface="Times New Roman" pitchFamily="18" charset="0"/>
                </a:rPr>
                <a:t>Г</a:t>
              </a:r>
              <a:r>
                <a:rPr lang="en-US" b="1" baseline="33000">
                  <a:solidFill>
                    <a:srgbClr val="FFFFFF"/>
                  </a:solidFill>
                  <a:latin typeface="Times New Roman" pitchFamily="18" charset="0"/>
                  <a:cs typeface="Arial" charset="0"/>
                </a:rPr>
                <a:t>μ</a:t>
              </a:r>
              <a:r>
                <a:rPr lang="en-US" b="1">
                  <a:solidFill>
                    <a:srgbClr val="FFFFFF"/>
                  </a:solidFill>
                  <a:latin typeface="Times New Roman" pitchFamily="18" charset="0"/>
                  <a:cs typeface="Arial" charset="0"/>
                </a:rPr>
                <a:t>(q)</a:t>
              </a:r>
            </a:p>
          </p:txBody>
        </p:sp>
        <p:sp>
          <p:nvSpPr>
            <p:cNvPr id="105506" name="Line 18"/>
            <p:cNvSpPr>
              <a:spLocks noChangeShapeType="1"/>
            </p:cNvSpPr>
            <p:nvPr/>
          </p:nvSpPr>
          <p:spPr bwMode="auto">
            <a:xfrm>
              <a:off x="3065" y="2491"/>
              <a:ext cx="125" cy="1"/>
            </a:xfrm>
            <a:prstGeom prst="line">
              <a:avLst/>
            </a:prstGeom>
            <a:noFill/>
            <a:ln w="36720">
              <a:solidFill>
                <a:srgbClr val="E6E64C"/>
              </a:solidFill>
              <a:round/>
              <a:headEnd/>
              <a:tailEnd/>
            </a:ln>
          </p:spPr>
          <p:txBody>
            <a:bodyPr/>
            <a:lstStyle/>
            <a:p>
              <a:pPr fontAlgn="base">
                <a:spcBef>
                  <a:spcPct val="0"/>
                </a:spcBef>
                <a:spcAft>
                  <a:spcPct val="0"/>
                </a:spcAft>
              </a:pPr>
              <a:endParaRPr lang="fr-FR">
                <a:solidFill>
                  <a:prstClr val="black"/>
                </a:solidFill>
                <a:latin typeface="Arial" charset="0"/>
              </a:endParaRPr>
            </a:p>
          </p:txBody>
        </p:sp>
        <p:sp>
          <p:nvSpPr>
            <p:cNvPr id="105507" name="AutoShape 26"/>
            <p:cNvSpPr>
              <a:spLocks noChangeArrowheads="1"/>
            </p:cNvSpPr>
            <p:nvPr/>
          </p:nvSpPr>
          <p:spPr bwMode="auto">
            <a:xfrm>
              <a:off x="3231" y="3215"/>
              <a:ext cx="1233" cy="235"/>
            </a:xfrm>
            <a:prstGeom prst="roundRect">
              <a:avLst>
                <a:gd name="adj" fmla="val 16667"/>
              </a:avLst>
            </a:prstGeom>
            <a:solidFill>
              <a:srgbClr val="FFFFFF"/>
            </a:solidFill>
            <a:ln w="9525">
              <a:no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5508" name="Text Box 27"/>
            <p:cNvSpPr txBox="1">
              <a:spLocks noChangeArrowheads="1"/>
            </p:cNvSpPr>
            <p:nvPr/>
          </p:nvSpPr>
          <p:spPr bwMode="auto">
            <a:xfrm>
              <a:off x="3348" y="3217"/>
              <a:ext cx="1116" cy="246"/>
            </a:xfrm>
            <a:prstGeom prst="rect">
              <a:avLst/>
            </a:prstGeom>
            <a:noFill/>
            <a:ln w="9525">
              <a:noFill/>
              <a:miter lim="800000"/>
              <a:headEnd/>
              <a:tailEnd/>
            </a:ln>
          </p:spPr>
          <p:txBody>
            <a:bodyPr lIns="90000" tIns="45000" rIns="90000" bIns="45000"/>
            <a:lstStyle/>
            <a:p>
              <a:pPr defTabSz="457200" fontAlgn="base" hangingPunct="0">
                <a:lnSpc>
                  <a:spcPct val="93000"/>
                </a:lnSpc>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8" charset="0"/>
                </a:rPr>
                <a:t>FFs complex</a:t>
              </a:r>
            </a:p>
          </p:txBody>
        </p:sp>
        <p:sp>
          <p:nvSpPr>
            <p:cNvPr id="105509" name="AutoShape 28"/>
            <p:cNvSpPr>
              <a:spLocks noChangeArrowheads="1"/>
            </p:cNvSpPr>
            <p:nvPr/>
          </p:nvSpPr>
          <p:spPr bwMode="auto">
            <a:xfrm>
              <a:off x="1131" y="3210"/>
              <a:ext cx="846" cy="213"/>
            </a:xfrm>
            <a:prstGeom prst="roundRect">
              <a:avLst>
                <a:gd name="adj" fmla="val 16667"/>
              </a:avLst>
            </a:prstGeom>
            <a:solidFill>
              <a:srgbClr val="FFFFFF"/>
            </a:solidFill>
            <a:ln w="9525">
              <a:noFill/>
              <a:round/>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5510" name="Text Box 29"/>
            <p:cNvSpPr txBox="1">
              <a:spLocks noChangeArrowheads="1"/>
            </p:cNvSpPr>
            <p:nvPr/>
          </p:nvSpPr>
          <p:spPr bwMode="auto">
            <a:xfrm>
              <a:off x="1181" y="3210"/>
              <a:ext cx="793" cy="246"/>
            </a:xfrm>
            <a:prstGeom prst="rect">
              <a:avLst/>
            </a:prstGeom>
            <a:noFill/>
            <a:ln w="9525">
              <a:noFill/>
              <a:miter lim="800000"/>
              <a:headEnd/>
              <a:tailEnd/>
            </a:ln>
          </p:spPr>
          <p:txBody>
            <a:bodyPr lIns="90000" tIns="45000" rIns="90000" bIns="45000"/>
            <a:lstStyle/>
            <a:p>
              <a:pPr defTabSz="457200" fontAlgn="base" hangingPunct="0">
                <a:lnSpc>
                  <a:spcPct val="93000"/>
                </a:lnSpc>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8" charset="0"/>
                </a:rPr>
                <a:t>FFs real</a:t>
              </a:r>
            </a:p>
          </p:txBody>
        </p:sp>
        <p:sp>
          <p:nvSpPr>
            <p:cNvPr id="105511" name="Text Box 30"/>
            <p:cNvSpPr txBox="1">
              <a:spLocks noChangeArrowheads="1"/>
            </p:cNvSpPr>
            <p:nvPr/>
          </p:nvSpPr>
          <p:spPr bwMode="auto">
            <a:xfrm>
              <a:off x="0" y="2376"/>
              <a:ext cx="497" cy="233"/>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prstClr val="black"/>
                  </a:solidFill>
                  <a:latin typeface="Arial" charset="0"/>
                </a:rPr>
                <a:t>q</a:t>
              </a:r>
              <a:r>
                <a:rPr lang="fr-FR" baseline="30000">
                  <a:solidFill>
                    <a:prstClr val="black"/>
                  </a:solidFill>
                  <a:latin typeface="Arial" charset="0"/>
                </a:rPr>
                <a:t>2</a:t>
              </a:r>
              <a:r>
                <a:rPr lang="fr-FR">
                  <a:solidFill>
                    <a:prstClr val="black"/>
                  </a:solidFill>
                  <a:latin typeface="Arial" charset="0"/>
                </a:rPr>
                <a:t> &lt; 0</a:t>
              </a:r>
            </a:p>
          </p:txBody>
        </p:sp>
        <p:sp>
          <p:nvSpPr>
            <p:cNvPr id="105512" name="Text Box 31"/>
            <p:cNvSpPr txBox="1">
              <a:spLocks noChangeArrowheads="1"/>
            </p:cNvSpPr>
            <p:nvPr/>
          </p:nvSpPr>
          <p:spPr bwMode="auto">
            <a:xfrm>
              <a:off x="4723" y="2456"/>
              <a:ext cx="725" cy="407"/>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prstClr val="black"/>
                  </a:solidFill>
                  <a:latin typeface="Arial" charset="0"/>
                </a:rPr>
                <a:t>q</a:t>
              </a:r>
              <a:r>
                <a:rPr lang="fr-FR" baseline="30000" dirty="0">
                  <a:solidFill>
                    <a:prstClr val="black"/>
                  </a:solidFill>
                  <a:latin typeface="Arial" charset="0"/>
                </a:rPr>
                <a:t>2</a:t>
              </a:r>
              <a:r>
                <a:rPr lang="fr-FR" dirty="0">
                  <a:solidFill>
                    <a:prstClr val="black"/>
                  </a:solidFill>
                  <a:latin typeface="Arial" charset="0"/>
                </a:rPr>
                <a:t> = s</a:t>
              </a:r>
            </a:p>
            <a:p>
              <a:pPr fontAlgn="base">
                <a:spcBef>
                  <a:spcPct val="0"/>
                </a:spcBef>
                <a:spcAft>
                  <a:spcPct val="0"/>
                </a:spcAft>
              </a:pPr>
              <a:r>
                <a:rPr lang="fr-FR" dirty="0">
                  <a:solidFill>
                    <a:prstClr val="black"/>
                  </a:solidFill>
                  <a:latin typeface="Arial" charset="0"/>
                </a:rPr>
                <a:t>q</a:t>
              </a:r>
              <a:r>
                <a:rPr lang="fr-FR" baseline="30000" dirty="0">
                  <a:solidFill>
                    <a:prstClr val="black"/>
                  </a:solidFill>
                  <a:latin typeface="Arial" charset="0"/>
                </a:rPr>
                <a:t>2</a:t>
              </a:r>
              <a:r>
                <a:rPr lang="fr-FR" dirty="0">
                  <a:solidFill>
                    <a:prstClr val="black"/>
                  </a:solidFill>
                  <a:latin typeface="Arial" charset="0"/>
                </a:rPr>
                <a:t> &gt; 4m</a:t>
              </a:r>
              <a:r>
                <a:rPr lang="fr-FR" baseline="-25000" dirty="0">
                  <a:solidFill>
                    <a:prstClr val="black"/>
                  </a:solidFill>
                  <a:latin typeface="Arial" charset="0"/>
                </a:rPr>
                <a:t>p</a:t>
              </a:r>
              <a:r>
                <a:rPr lang="fr-FR" baseline="30000" dirty="0">
                  <a:solidFill>
                    <a:prstClr val="black"/>
                  </a:solidFill>
                  <a:latin typeface="Arial" charset="0"/>
                </a:rPr>
                <a:t>2</a:t>
              </a:r>
            </a:p>
          </p:txBody>
        </p:sp>
        <p:sp>
          <p:nvSpPr>
            <p:cNvPr id="105513" name="Text Box 33"/>
            <p:cNvSpPr txBox="1">
              <a:spLocks noChangeArrowheads="1"/>
            </p:cNvSpPr>
            <p:nvPr/>
          </p:nvSpPr>
          <p:spPr bwMode="auto">
            <a:xfrm>
              <a:off x="2976" y="1872"/>
              <a:ext cx="2066" cy="288"/>
            </a:xfrm>
            <a:prstGeom prst="rect">
              <a:avLst/>
            </a:prstGeom>
            <a:noFill/>
            <a:ln w="9525">
              <a:noFill/>
              <a:miter lim="800000"/>
              <a:headEnd/>
              <a:tailEnd/>
            </a:ln>
          </p:spPr>
          <p:txBody>
            <a:bodyPr>
              <a:spAutoFit/>
            </a:bodyPr>
            <a:lstStyle/>
            <a:p>
              <a:pPr fontAlgn="base">
                <a:spcBef>
                  <a:spcPct val="0"/>
                </a:spcBef>
                <a:spcAft>
                  <a:spcPct val="0"/>
                </a:spcAft>
              </a:pPr>
              <a:r>
                <a:rPr lang="fr-FR" dirty="0">
                  <a:solidFill>
                    <a:prstClr val="black"/>
                  </a:solidFill>
                  <a:latin typeface="Arial" charset="0"/>
                </a:rPr>
                <a:t>pp </a:t>
              </a:r>
              <a:r>
                <a:rPr lang="fr-FR" sz="2400" dirty="0">
                  <a:solidFill>
                    <a:prstClr val="black"/>
                  </a:solidFill>
                  <a:latin typeface="Arial" charset="0"/>
                  <a:sym typeface="Symbol" pitchFamily="18" charset="2"/>
                </a:rPr>
                <a:t> </a:t>
              </a:r>
              <a:r>
                <a:rPr lang="fr-FR" dirty="0">
                  <a:solidFill>
                    <a:prstClr val="black"/>
                  </a:solidFill>
                  <a:latin typeface="Arial" charset="0"/>
                  <a:sym typeface="Symbol" pitchFamily="18" charset="2"/>
                </a:rPr>
                <a:t>e</a:t>
              </a:r>
              <a:r>
                <a:rPr lang="fr-FR" baseline="30000" dirty="0">
                  <a:solidFill>
                    <a:prstClr val="black"/>
                  </a:solidFill>
                  <a:latin typeface="Arial" charset="0"/>
                  <a:sym typeface="Symbol" pitchFamily="18" charset="2"/>
                </a:rPr>
                <a:t>+</a:t>
              </a:r>
              <a:r>
                <a:rPr lang="fr-FR" dirty="0">
                  <a:solidFill>
                    <a:prstClr val="black"/>
                  </a:solidFill>
                  <a:latin typeface="Arial" charset="0"/>
                  <a:sym typeface="Symbol" pitchFamily="18" charset="2"/>
                </a:rPr>
                <a:t>e</a:t>
              </a:r>
              <a:r>
                <a:rPr lang="fr-FR" baseline="30000" dirty="0">
                  <a:solidFill>
                    <a:prstClr val="black"/>
                  </a:solidFill>
                  <a:latin typeface="Arial" charset="0"/>
                  <a:sym typeface="Symbol" pitchFamily="18" charset="2"/>
                </a:rPr>
                <a:t>-</a:t>
              </a:r>
              <a:r>
                <a:rPr lang="fr-FR" dirty="0">
                  <a:solidFill>
                    <a:prstClr val="black"/>
                  </a:solidFill>
                  <a:latin typeface="Arial" charset="0"/>
                  <a:sym typeface="Symbol" pitchFamily="18" charset="2"/>
                </a:rPr>
                <a:t> annihilation</a:t>
              </a:r>
            </a:p>
          </p:txBody>
        </p:sp>
        <p:sp>
          <p:nvSpPr>
            <p:cNvPr id="105514" name="Text Box 34"/>
            <p:cNvSpPr txBox="1">
              <a:spLocks noChangeArrowheads="1"/>
            </p:cNvSpPr>
            <p:nvPr/>
          </p:nvSpPr>
          <p:spPr bwMode="auto">
            <a:xfrm>
              <a:off x="2892" y="3497"/>
              <a:ext cx="422" cy="231"/>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prstClr val="black"/>
                  </a:solidFill>
                  <a:latin typeface="Arial" charset="0"/>
                </a:rPr>
                <a:t>4m</a:t>
              </a:r>
              <a:r>
                <a:rPr lang="fr-FR" baseline="-25000" dirty="0">
                  <a:solidFill>
                    <a:prstClr val="black"/>
                  </a:solidFill>
                  <a:latin typeface="Arial" charset="0"/>
                </a:rPr>
                <a:t>p</a:t>
              </a:r>
              <a:r>
                <a:rPr lang="fr-FR" baseline="30000" dirty="0">
                  <a:solidFill>
                    <a:prstClr val="black"/>
                  </a:solidFill>
                  <a:latin typeface="Arial" charset="0"/>
                </a:rPr>
                <a:t>2</a:t>
              </a:r>
            </a:p>
          </p:txBody>
        </p:sp>
        <p:sp>
          <p:nvSpPr>
            <p:cNvPr id="105515" name="Text Box 35"/>
            <p:cNvSpPr txBox="1">
              <a:spLocks noChangeArrowheads="1"/>
            </p:cNvSpPr>
            <p:nvPr/>
          </p:nvSpPr>
          <p:spPr bwMode="auto">
            <a:xfrm>
              <a:off x="2976" y="1824"/>
              <a:ext cx="164" cy="231"/>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prstClr val="black"/>
                  </a:solidFill>
                  <a:latin typeface="Arial" charset="0"/>
                </a:rPr>
                <a:t>-</a:t>
              </a:r>
            </a:p>
          </p:txBody>
        </p:sp>
        <p:sp>
          <p:nvSpPr>
            <p:cNvPr id="105516" name="Rectangle 38"/>
            <p:cNvSpPr>
              <a:spLocks noChangeArrowheads="1"/>
            </p:cNvSpPr>
            <p:nvPr/>
          </p:nvSpPr>
          <p:spPr bwMode="auto">
            <a:xfrm>
              <a:off x="4409" y="2756"/>
              <a:ext cx="267" cy="276"/>
            </a:xfrm>
            <a:prstGeom prst="rect">
              <a:avLst/>
            </a:prstGeom>
            <a:noFill/>
            <a:ln w="9525">
              <a:noFill/>
              <a:miter lim="800000"/>
              <a:headEnd/>
              <a:tailEnd/>
            </a:ln>
          </p:spPr>
          <p:txBody>
            <a:bodyPr lIns="90000" tIns="45000" rIns="90000" bIns="45000"/>
            <a:lstStyle/>
            <a:p>
              <a:pPr defTabSz="457200" fontAlgn="base" hangingPunct="0">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00"/>
                  </a:solidFill>
                  <a:latin typeface="Times New Roman" pitchFamily="18" charset="0"/>
                </a:rPr>
                <a:t>e</a:t>
              </a:r>
              <a:r>
                <a:rPr lang="en-US" sz="2000" b="1" baseline="33000">
                  <a:solidFill>
                    <a:srgbClr val="FFFF00"/>
                  </a:solidFill>
                  <a:latin typeface="Times New Roman" pitchFamily="18" charset="0"/>
                </a:rPr>
                <a:t>-</a:t>
              </a:r>
            </a:p>
          </p:txBody>
        </p:sp>
        <p:sp>
          <p:nvSpPr>
            <p:cNvPr id="105517" name="Rectangle 39"/>
            <p:cNvSpPr>
              <a:spLocks noChangeArrowheads="1"/>
            </p:cNvSpPr>
            <p:nvPr/>
          </p:nvSpPr>
          <p:spPr bwMode="auto">
            <a:xfrm>
              <a:off x="1241" y="2279"/>
              <a:ext cx="336" cy="310"/>
            </a:xfrm>
            <a:prstGeom prst="rect">
              <a:avLst/>
            </a:prstGeom>
            <a:solidFill>
              <a:srgbClr val="00000C"/>
            </a:solidFill>
            <a:ln w="9525">
              <a:noFill/>
              <a:miter lim="800000"/>
              <a:headEnd/>
              <a:tailEnd/>
            </a:ln>
          </p:spPr>
          <p:txBody>
            <a:bodyPr wrap="none" anchor="ctr"/>
            <a:lstStyle/>
            <a:p>
              <a:pPr fontAlgn="base">
                <a:spcBef>
                  <a:spcPct val="0"/>
                </a:spcBef>
                <a:spcAft>
                  <a:spcPct val="0"/>
                </a:spcAft>
              </a:pPr>
              <a:endParaRPr lang="fr-FR">
                <a:solidFill>
                  <a:prstClr val="black"/>
                </a:solidFill>
                <a:latin typeface="Arial" charset="0"/>
              </a:endParaRPr>
            </a:p>
          </p:txBody>
        </p:sp>
        <p:sp>
          <p:nvSpPr>
            <p:cNvPr id="105518" name="Rectangle 29"/>
            <p:cNvSpPr>
              <a:spLocks noChangeArrowheads="1"/>
            </p:cNvSpPr>
            <p:nvPr/>
          </p:nvSpPr>
          <p:spPr bwMode="auto">
            <a:xfrm>
              <a:off x="0" y="1843"/>
              <a:ext cx="1089" cy="317"/>
            </a:xfrm>
            <a:prstGeom prst="rect">
              <a:avLst/>
            </a:prstGeom>
            <a:gradFill rotWithShape="0">
              <a:gsLst>
                <a:gs pos="0">
                  <a:srgbClr val="751700"/>
                </a:gs>
                <a:gs pos="50000">
                  <a:srgbClr val="FF3300"/>
                </a:gs>
                <a:gs pos="100000">
                  <a:srgbClr val="751700"/>
                </a:gs>
              </a:gsLst>
              <a:lin ang="5400000" scaled="1"/>
            </a:gradFill>
            <a:ln w="9525">
              <a:noFill/>
              <a:miter lim="800000"/>
              <a:headEnd/>
              <a:tailEnd/>
            </a:ln>
          </p:spPr>
          <p:txBody>
            <a:bodyPr wrap="none" lIns="90000" tIns="46800" rIns="90000" bIns="46800" anchor="ctr"/>
            <a:lstStyle/>
            <a:p>
              <a:pPr algn="ctr" defTabSz="457200" fontAlgn="base" hangingPunct="0">
                <a:lnSpc>
                  <a:spcPct val="69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Space Like (SL)</a:t>
              </a:r>
            </a:p>
          </p:txBody>
        </p:sp>
        <p:sp>
          <p:nvSpPr>
            <p:cNvPr id="105519" name="Rectangle 28"/>
            <p:cNvSpPr>
              <a:spLocks noChangeArrowheads="1"/>
            </p:cNvSpPr>
            <p:nvPr/>
          </p:nvSpPr>
          <p:spPr bwMode="auto">
            <a:xfrm>
              <a:off x="4684" y="2160"/>
              <a:ext cx="1076" cy="317"/>
            </a:xfrm>
            <a:prstGeom prst="rect">
              <a:avLst/>
            </a:prstGeom>
            <a:gradFill rotWithShape="0">
              <a:gsLst>
                <a:gs pos="0">
                  <a:srgbClr val="462F00"/>
                </a:gs>
                <a:gs pos="50000">
                  <a:srgbClr val="996600"/>
                </a:gs>
                <a:gs pos="100000">
                  <a:srgbClr val="462F00"/>
                </a:gs>
              </a:gsLst>
              <a:lin ang="5400000" scaled="1"/>
            </a:gradFill>
            <a:ln w="9360">
              <a:solidFill>
                <a:srgbClr val="996600"/>
              </a:solidFill>
              <a:miter lim="800000"/>
              <a:headEnd/>
              <a:tailEnd/>
            </a:ln>
          </p:spPr>
          <p:txBody>
            <a:bodyPr wrap="none" lIns="90000" tIns="46800" rIns="90000" bIns="46800" anchor="ctr"/>
            <a:lstStyle/>
            <a:p>
              <a:pPr algn="ctr" defTabSz="457200" fontAlgn="base" hangingPunct="0">
                <a:lnSpc>
                  <a:spcPct val="69000"/>
                </a:lnSpc>
                <a:spcBef>
                  <a:spcPct val="0"/>
                </a:spcBef>
                <a:spcAft>
                  <a:spcPct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Time Like (TL)</a:t>
              </a:r>
            </a:p>
          </p:txBody>
        </p:sp>
        <p:grpSp>
          <p:nvGrpSpPr>
            <p:cNvPr id="11" name="Group 81"/>
            <p:cNvGrpSpPr>
              <a:grpSpLocks/>
            </p:cNvGrpSpPr>
            <p:nvPr/>
          </p:nvGrpSpPr>
          <p:grpSpPr bwMode="auto">
            <a:xfrm>
              <a:off x="2448" y="1982"/>
              <a:ext cx="432" cy="1444"/>
              <a:chOff x="2544" y="1008"/>
              <a:chExt cx="432" cy="1444"/>
            </a:xfrm>
          </p:grpSpPr>
          <p:pic>
            <p:nvPicPr>
              <p:cNvPr id="105522" name="Rectangle 27"/>
              <p:cNvPicPr>
                <a:picLocks noChangeArrowheads="1"/>
              </p:cNvPicPr>
              <p:nvPr/>
            </p:nvPicPr>
            <p:blipFill>
              <a:blip r:embed="rId8" cstate="print"/>
              <a:srcRect/>
              <a:stretch>
                <a:fillRect/>
              </a:stretch>
            </p:blipFill>
            <p:spPr bwMode="auto">
              <a:xfrm rot="-5400000">
                <a:off x="2038" y="1514"/>
                <a:ext cx="1444" cy="432"/>
              </a:xfrm>
              <a:prstGeom prst="rect">
                <a:avLst/>
              </a:prstGeom>
              <a:noFill/>
              <a:ln w="9525">
                <a:noFill/>
                <a:miter lim="800000"/>
                <a:headEnd/>
                <a:tailEnd/>
              </a:ln>
            </p:spPr>
          </p:pic>
          <p:sp>
            <p:nvSpPr>
              <p:cNvPr id="105523" name="Rectangle 79"/>
              <p:cNvSpPr>
                <a:spLocks noChangeArrowheads="1"/>
              </p:cNvSpPr>
              <p:nvPr/>
            </p:nvSpPr>
            <p:spPr bwMode="auto">
              <a:xfrm rot="-5400000">
                <a:off x="2050" y="1502"/>
                <a:ext cx="1392" cy="404"/>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latin typeface="Arial" charset="0"/>
                  </a:rPr>
                  <a:t>Unphysical region</a:t>
                </a:r>
              </a:p>
              <a:p>
                <a:pPr fontAlgn="base">
                  <a:spcBef>
                    <a:spcPct val="0"/>
                  </a:spcBef>
                  <a:spcAft>
                    <a:spcPct val="0"/>
                  </a:spcAft>
                </a:pPr>
                <a:r>
                  <a:rPr lang="en-US">
                    <a:solidFill>
                      <a:srgbClr val="000000"/>
                    </a:solidFill>
                    <a:latin typeface="Arial" charset="0"/>
                  </a:rPr>
                  <a:t>    p p → e+ e- π0</a:t>
                </a:r>
                <a:endParaRPr lang="fr-FR">
                  <a:solidFill>
                    <a:srgbClr val="000000"/>
                  </a:solidFill>
                  <a:latin typeface="Arial" charset="0"/>
                </a:endParaRPr>
              </a:p>
            </p:txBody>
          </p:sp>
          <p:sp>
            <p:nvSpPr>
              <p:cNvPr id="105524" name="Text Box 80"/>
              <p:cNvSpPr txBox="1">
                <a:spLocks noChangeArrowheads="1"/>
              </p:cNvSpPr>
              <p:nvPr/>
            </p:nvSpPr>
            <p:spPr bwMode="auto">
              <a:xfrm>
                <a:off x="2720" y="2056"/>
                <a:ext cx="192" cy="173"/>
              </a:xfrm>
              <a:prstGeom prst="rect">
                <a:avLst/>
              </a:prstGeom>
              <a:noFill/>
              <a:ln w="9525">
                <a:noFill/>
                <a:miter lim="800000"/>
                <a:headEnd/>
                <a:tailEnd/>
              </a:ln>
            </p:spPr>
            <p:txBody>
              <a:bodyPr>
                <a:spAutoFit/>
              </a:bodyPr>
              <a:lstStyle/>
              <a:p>
                <a:pPr fontAlgn="base">
                  <a:spcBef>
                    <a:spcPct val="0"/>
                  </a:spcBef>
                  <a:spcAft>
                    <a:spcPct val="0"/>
                  </a:spcAft>
                </a:pPr>
                <a:r>
                  <a:rPr lang="fr-FR" sz="1200">
                    <a:solidFill>
                      <a:srgbClr val="000000"/>
                    </a:solidFill>
                    <a:latin typeface="Arial" charset="0"/>
                  </a:rPr>
                  <a:t>|</a:t>
                </a:r>
              </a:p>
            </p:txBody>
          </p:sp>
        </p:grpSp>
        <p:sp>
          <p:nvSpPr>
            <p:cNvPr id="105521" name="Line 86"/>
            <p:cNvSpPr>
              <a:spLocks noChangeShapeType="1"/>
            </p:cNvSpPr>
            <p:nvPr/>
          </p:nvSpPr>
          <p:spPr bwMode="auto">
            <a:xfrm>
              <a:off x="2880" y="1776"/>
              <a:ext cx="0" cy="1680"/>
            </a:xfrm>
            <a:prstGeom prst="line">
              <a:avLst/>
            </a:prstGeom>
            <a:noFill/>
            <a:ln w="38100">
              <a:solidFill>
                <a:schemeClr val="tx1"/>
              </a:solidFill>
              <a:round/>
              <a:headEnd/>
              <a:tailEnd/>
            </a:ln>
          </p:spPr>
          <p:txBody>
            <a:bodyPr/>
            <a:lstStyle/>
            <a:p>
              <a:pPr fontAlgn="base">
                <a:spcBef>
                  <a:spcPct val="0"/>
                </a:spcBef>
                <a:spcAft>
                  <a:spcPct val="0"/>
                </a:spcAft>
              </a:pPr>
              <a:endParaRPr lang="fr-FR">
                <a:solidFill>
                  <a:prstClr val="black"/>
                </a:solidFill>
                <a:latin typeface="Arial" charset="0"/>
              </a:endParaRPr>
            </a:p>
          </p:txBody>
        </p:sp>
      </p:grpSp>
      <p:sp>
        <p:nvSpPr>
          <p:cNvPr id="105484" name="Text Box 88"/>
          <p:cNvSpPr txBox="1">
            <a:spLocks noChangeArrowheads="1"/>
          </p:cNvSpPr>
          <p:nvPr/>
        </p:nvSpPr>
        <p:spPr bwMode="auto">
          <a:xfrm>
            <a:off x="0" y="5334000"/>
            <a:ext cx="4629150" cy="923925"/>
          </a:xfrm>
          <a:prstGeom prst="rect">
            <a:avLst/>
          </a:prstGeom>
          <a:noFill/>
          <a:ln w="19050">
            <a:solidFill>
              <a:schemeClr val="tx1"/>
            </a:solidFill>
            <a:miter lim="800000"/>
            <a:headEnd/>
            <a:tailEnd/>
          </a:ln>
        </p:spPr>
        <p:txBody>
          <a:bodyPr wrap="none">
            <a:spAutoFit/>
          </a:bodyPr>
          <a:lstStyle/>
          <a:p>
            <a:pPr fontAlgn="base">
              <a:spcBef>
                <a:spcPct val="0"/>
              </a:spcBef>
              <a:spcAft>
                <a:spcPct val="0"/>
              </a:spcAft>
            </a:pPr>
            <a:r>
              <a:rPr lang="fr-FR" b="1">
                <a:solidFill>
                  <a:prstClr val="black"/>
                </a:solidFill>
                <a:latin typeface="Arial" charset="0"/>
              </a:rPr>
              <a:t> Vector meson poles: q</a:t>
            </a:r>
            <a:r>
              <a:rPr lang="fr-FR" b="1" baseline="30000">
                <a:solidFill>
                  <a:prstClr val="black"/>
                </a:solidFill>
                <a:latin typeface="Arial" charset="0"/>
              </a:rPr>
              <a:t>2</a:t>
            </a:r>
            <a:r>
              <a:rPr lang="fr-FR" b="1">
                <a:solidFill>
                  <a:prstClr val="black"/>
                </a:solidFill>
                <a:latin typeface="Arial" charset="0"/>
              </a:rPr>
              <a:t> = m</a:t>
            </a:r>
            <a:r>
              <a:rPr lang="fr-FR" b="1" baseline="30000">
                <a:solidFill>
                  <a:prstClr val="black"/>
                </a:solidFill>
                <a:latin typeface="Arial" charset="0"/>
              </a:rPr>
              <a:t>2</a:t>
            </a:r>
            <a:r>
              <a:rPr lang="fr-FR" b="1" baseline="-25000">
                <a:solidFill>
                  <a:prstClr val="black"/>
                </a:solidFill>
                <a:latin typeface="Arial" charset="0"/>
                <a:sym typeface="Symbol" pitchFamily="18" charset="2"/>
              </a:rPr>
              <a:t></a:t>
            </a:r>
            <a:r>
              <a:rPr lang="fr-FR" b="1">
                <a:solidFill>
                  <a:prstClr val="black"/>
                </a:solidFill>
                <a:latin typeface="Arial" charset="0"/>
                <a:sym typeface="Symbol" pitchFamily="18" charset="2"/>
              </a:rPr>
              <a:t>, m</a:t>
            </a:r>
            <a:r>
              <a:rPr lang="fr-FR" b="1" baseline="30000">
                <a:solidFill>
                  <a:prstClr val="black"/>
                </a:solidFill>
                <a:latin typeface="Arial" charset="0"/>
                <a:sym typeface="Symbol" pitchFamily="18" charset="2"/>
              </a:rPr>
              <a:t>2</a:t>
            </a:r>
            <a:r>
              <a:rPr lang="fr-FR" b="1" baseline="-25000">
                <a:solidFill>
                  <a:prstClr val="black"/>
                </a:solidFill>
                <a:latin typeface="Arial" charset="0"/>
                <a:sym typeface="Symbol" pitchFamily="18" charset="2"/>
              </a:rPr>
              <a:t></a:t>
            </a:r>
            <a:r>
              <a:rPr lang="fr-FR" b="1">
                <a:solidFill>
                  <a:prstClr val="black"/>
                </a:solidFill>
                <a:latin typeface="Arial" charset="0"/>
                <a:sym typeface="Symbol" pitchFamily="18" charset="2"/>
              </a:rPr>
              <a:t>, m</a:t>
            </a:r>
            <a:r>
              <a:rPr lang="fr-FR" b="1" baseline="30000">
                <a:solidFill>
                  <a:prstClr val="black"/>
                </a:solidFill>
                <a:latin typeface="Arial" charset="0"/>
                <a:sym typeface="Symbol" pitchFamily="18" charset="2"/>
              </a:rPr>
              <a:t>2</a:t>
            </a:r>
            <a:r>
              <a:rPr lang="fr-FR" b="1" baseline="-25000">
                <a:solidFill>
                  <a:prstClr val="black"/>
                </a:solidFill>
                <a:latin typeface="Arial" charset="0"/>
                <a:sym typeface="Symbol" pitchFamily="18" charset="2"/>
              </a:rPr>
              <a:t></a:t>
            </a:r>
          </a:p>
          <a:p>
            <a:pPr fontAlgn="base">
              <a:spcBef>
                <a:spcPct val="0"/>
              </a:spcBef>
              <a:spcAft>
                <a:spcPct val="0"/>
              </a:spcAft>
              <a:buFont typeface="Symbol" pitchFamily="18" charset="2"/>
              <a:buChar char="®"/>
            </a:pPr>
            <a:r>
              <a:rPr lang="fr-FR">
                <a:solidFill>
                  <a:prstClr val="black"/>
                </a:solidFill>
                <a:latin typeface="Arial" charset="0"/>
              </a:rPr>
              <a:t> </a:t>
            </a:r>
            <a:r>
              <a:rPr lang="fr-FR">
                <a:solidFill>
                  <a:srgbClr val="FF0000"/>
                </a:solidFill>
                <a:latin typeface="Arial" charset="0"/>
              </a:rPr>
              <a:t>Vector Meson Dominance (VMD) </a:t>
            </a:r>
          </a:p>
          <a:p>
            <a:pPr fontAlgn="base">
              <a:spcBef>
                <a:spcPct val="0"/>
              </a:spcBef>
              <a:spcAft>
                <a:spcPct val="0"/>
              </a:spcAft>
              <a:buFont typeface="Symbol" pitchFamily="18" charset="2"/>
              <a:buNone/>
            </a:pPr>
            <a:r>
              <a:rPr lang="fr-FR">
                <a:solidFill>
                  <a:prstClr val="black"/>
                </a:solidFill>
                <a:latin typeface="Arial" charset="0"/>
              </a:rPr>
              <a:t>   form factor models can be tested </a:t>
            </a:r>
            <a:endParaRPr lang="fr-FR" b="1">
              <a:solidFill>
                <a:prstClr val="black"/>
              </a:solidFill>
              <a:latin typeface="Arial" charset="0"/>
              <a:sym typeface="Symbol" pitchFamily="18" charset="2"/>
            </a:endParaRPr>
          </a:p>
        </p:txBody>
      </p:sp>
      <p:sp>
        <p:nvSpPr>
          <p:cNvPr id="105485" name="Line 89"/>
          <p:cNvSpPr>
            <a:spLocks noChangeShapeType="1"/>
          </p:cNvSpPr>
          <p:nvPr/>
        </p:nvSpPr>
        <p:spPr bwMode="auto">
          <a:xfrm flipV="1">
            <a:off x="3886200" y="4876800"/>
            <a:ext cx="228600" cy="4572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fr-FR">
              <a:solidFill>
                <a:prstClr val="black"/>
              </a:solidFill>
              <a:latin typeface="Arial" charset="0"/>
            </a:endParaRPr>
          </a:p>
        </p:txBody>
      </p:sp>
      <p:sp>
        <p:nvSpPr>
          <p:cNvPr id="2" name="Rectangle 1"/>
          <p:cNvSpPr/>
          <p:nvPr/>
        </p:nvSpPr>
        <p:spPr>
          <a:xfrm>
            <a:off x="3860800" y="777875"/>
            <a:ext cx="1863328" cy="1066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55" name="Rectangle 54"/>
          <p:cNvSpPr/>
          <p:nvPr/>
        </p:nvSpPr>
        <p:spPr>
          <a:xfrm>
            <a:off x="5940424" y="777875"/>
            <a:ext cx="2159967" cy="10668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56" name="Rectangle 55"/>
          <p:cNvSpPr/>
          <p:nvPr/>
        </p:nvSpPr>
        <p:spPr>
          <a:xfrm>
            <a:off x="2333625" y="922338"/>
            <a:ext cx="870223" cy="777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cxnSp>
        <p:nvCxnSpPr>
          <p:cNvPr id="4" name="Connecteur droit avec flèche 3"/>
          <p:cNvCxnSpPr>
            <a:endCxn id="115718" idx="0"/>
          </p:cNvCxnSpPr>
          <p:nvPr/>
        </p:nvCxnSpPr>
        <p:spPr>
          <a:xfrm>
            <a:off x="2735263" y="1676400"/>
            <a:ext cx="14287" cy="850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4318000" y="1844675"/>
            <a:ext cx="209550" cy="7762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6537325" y="1844675"/>
            <a:ext cx="266700" cy="77628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492" name="Text Box 30"/>
          <p:cNvSpPr txBox="1">
            <a:spLocks noChangeArrowheads="1"/>
          </p:cNvSpPr>
          <p:nvPr/>
        </p:nvSpPr>
        <p:spPr bwMode="auto">
          <a:xfrm>
            <a:off x="1406525" y="1557338"/>
            <a:ext cx="788988" cy="369887"/>
          </a:xfrm>
          <a:prstGeom prst="rect">
            <a:avLst/>
          </a:prstGeom>
          <a:noFill/>
          <a:ln w="9525">
            <a:noFill/>
            <a:miter lim="800000"/>
            <a:headEnd/>
            <a:tailEnd/>
          </a:ln>
        </p:spPr>
        <p:txBody>
          <a:bodyPr wrap="none">
            <a:spAutoFit/>
          </a:bodyPr>
          <a:lstStyle/>
          <a:p>
            <a:pPr fontAlgn="base">
              <a:spcBef>
                <a:spcPct val="0"/>
              </a:spcBef>
              <a:spcAft>
                <a:spcPct val="0"/>
              </a:spcAft>
            </a:pPr>
            <a:r>
              <a:rPr lang="fr-FR">
                <a:solidFill>
                  <a:prstClr val="black"/>
                </a:solidFill>
                <a:latin typeface="Arial" charset="0"/>
              </a:rPr>
              <a:t>q</a:t>
            </a:r>
            <a:r>
              <a:rPr lang="fr-FR" baseline="30000">
                <a:solidFill>
                  <a:prstClr val="black"/>
                </a:solidFill>
                <a:latin typeface="Arial" charset="0"/>
              </a:rPr>
              <a:t>2</a:t>
            </a:r>
            <a:r>
              <a:rPr lang="fr-FR">
                <a:solidFill>
                  <a:prstClr val="black"/>
                </a:solidFill>
                <a:latin typeface="Arial" charset="0"/>
              </a:rPr>
              <a:t> &lt; 0</a:t>
            </a:r>
          </a:p>
        </p:txBody>
      </p:sp>
      <p:sp>
        <p:nvSpPr>
          <p:cNvPr id="53" name="Espace réservé du numéro de diapositive 52"/>
          <p:cNvSpPr>
            <a:spLocks noGrp="1"/>
          </p:cNvSpPr>
          <p:nvPr>
            <p:ph type="sldNum" sz="quarter" idx="12"/>
          </p:nvPr>
        </p:nvSpPr>
        <p:spPr/>
        <p:txBody>
          <a:bodyPr/>
          <a:lstStyle/>
          <a:p>
            <a:pPr>
              <a:defRPr/>
            </a:pPr>
            <a:fld id="{B6BA4EAF-79CD-4E56-8648-F889C9AFBCD1}" type="slidenum">
              <a:rPr lang="en-US" smtClean="0">
                <a:solidFill>
                  <a:prstClr val="black">
                    <a:tint val="75000"/>
                  </a:prstClr>
                </a:solidFill>
              </a:rPr>
              <a:pPr>
                <a:defRPr/>
              </a:pPr>
              <a:t>15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99392"/>
            <a:ext cx="9396536" cy="838200"/>
          </a:xfrm>
          <a:solidFill>
            <a:schemeClr val="accent1"/>
          </a:solidFill>
        </p:spPr>
        <p:txBody>
          <a:bodyPr/>
          <a:lstStyle/>
          <a:p>
            <a:pPr eaLnBrk="1" hangingPunct="1">
              <a:defRPr/>
            </a:pPr>
            <a:r>
              <a:rPr lang="fr-FR" sz="3200" dirty="0" err="1" smtClean="0">
                <a:solidFill>
                  <a:schemeClr val="bg1"/>
                </a:solidFill>
              </a:rPr>
              <a:t>Form</a:t>
            </a:r>
            <a:r>
              <a:rPr lang="fr-FR" sz="3200" dirty="0" smtClean="0">
                <a:solidFill>
                  <a:schemeClr val="bg1"/>
                </a:solidFill>
              </a:rPr>
              <a:t> </a:t>
            </a:r>
            <a:r>
              <a:rPr lang="fr-FR" sz="3200" dirty="0" err="1" smtClean="0">
                <a:solidFill>
                  <a:schemeClr val="bg1"/>
                </a:solidFill>
              </a:rPr>
              <a:t>factors</a:t>
            </a:r>
            <a:r>
              <a:rPr lang="fr-FR" sz="3200" dirty="0" smtClean="0">
                <a:solidFill>
                  <a:schemeClr val="bg1"/>
                </a:solidFill>
              </a:rPr>
              <a:t> in the </a:t>
            </a:r>
            <a:r>
              <a:rPr lang="fr-FR" sz="3200" dirty="0" err="1" smtClean="0">
                <a:solidFill>
                  <a:schemeClr val="bg1"/>
                </a:solidFill>
              </a:rPr>
              <a:t>unphysical</a:t>
            </a:r>
            <a:r>
              <a:rPr lang="fr-FR" sz="3200" dirty="0" smtClean="0">
                <a:solidFill>
                  <a:schemeClr val="bg1"/>
                </a:solidFill>
              </a:rPr>
              <a:t> </a:t>
            </a:r>
            <a:r>
              <a:rPr lang="fr-FR" sz="3200" dirty="0" err="1" smtClean="0">
                <a:solidFill>
                  <a:schemeClr val="bg1"/>
                </a:solidFill>
              </a:rPr>
              <a:t>region</a:t>
            </a:r>
            <a:r>
              <a:rPr lang="fr-FR" sz="3200" dirty="0" smtClean="0">
                <a:solidFill>
                  <a:schemeClr val="bg1"/>
                </a:solidFill>
              </a:rPr>
              <a:t> (2)</a:t>
            </a:r>
          </a:p>
        </p:txBody>
      </p:sp>
      <p:sp>
        <p:nvSpPr>
          <p:cNvPr id="20484" name="Text Box 6"/>
          <p:cNvSpPr txBox="1">
            <a:spLocks noChangeArrowheads="1"/>
          </p:cNvSpPr>
          <p:nvPr/>
        </p:nvSpPr>
        <p:spPr bwMode="auto">
          <a:xfrm>
            <a:off x="4038600" y="1600200"/>
            <a:ext cx="51054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639" tIns="472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9pPr>
          </a:lstStyle>
          <a:p>
            <a:pPr algn="ctr" eaLnBrk="1" fontAlgn="base" hangingPunct="1">
              <a:lnSpc>
                <a:spcPct val="98000"/>
              </a:lnSpc>
              <a:spcBef>
                <a:spcPct val="0"/>
              </a:spcBef>
              <a:spcAft>
                <a:spcPct val="0"/>
              </a:spcAft>
            </a:pPr>
            <a:endParaRPr lang="en-GB" sz="1600" i="1" baseline="0">
              <a:solidFill>
                <a:prstClr val="black"/>
              </a:solidFill>
              <a:latin typeface="DejaVu Sans" charset="0"/>
            </a:endParaRPr>
          </a:p>
        </p:txBody>
      </p:sp>
      <p:grpSp>
        <p:nvGrpSpPr>
          <p:cNvPr id="2" name="Group 43"/>
          <p:cNvGrpSpPr>
            <a:grpSpLocks/>
          </p:cNvGrpSpPr>
          <p:nvPr/>
        </p:nvGrpSpPr>
        <p:grpSpPr bwMode="auto">
          <a:xfrm>
            <a:off x="467544" y="2420888"/>
            <a:ext cx="3594100" cy="1575792"/>
            <a:chOff x="240" y="480"/>
            <a:chExt cx="2264" cy="1104"/>
          </a:xfrm>
        </p:grpSpPr>
        <p:grpSp>
          <p:nvGrpSpPr>
            <p:cNvPr id="3" name="Group 5"/>
            <p:cNvGrpSpPr>
              <a:grpSpLocks/>
            </p:cNvGrpSpPr>
            <p:nvPr/>
          </p:nvGrpSpPr>
          <p:grpSpPr bwMode="auto">
            <a:xfrm>
              <a:off x="240" y="480"/>
              <a:ext cx="2264" cy="1104"/>
              <a:chOff x="472" y="3120"/>
              <a:chExt cx="2264" cy="1104"/>
            </a:xfrm>
          </p:grpSpPr>
          <p:sp>
            <p:nvSpPr>
              <p:cNvPr id="20504" name="Text Box 6"/>
              <p:cNvSpPr txBox="1">
                <a:spLocks noChangeArrowheads="1"/>
              </p:cNvSpPr>
              <p:nvPr/>
            </p:nvSpPr>
            <p:spPr bwMode="auto">
              <a:xfrm>
                <a:off x="1392" y="3264"/>
                <a:ext cx="336"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50000"/>
                  </a:spcBef>
                  <a:spcAft>
                    <a:spcPct val="0"/>
                  </a:spcAft>
                </a:pPr>
                <a:r>
                  <a:rPr lang="fr-FR" baseline="0">
                    <a:solidFill>
                      <a:prstClr val="black"/>
                    </a:solidFill>
                  </a:rPr>
                  <a:t>q</a:t>
                </a:r>
                <a:r>
                  <a:rPr lang="fr-FR">
                    <a:solidFill>
                      <a:prstClr val="black"/>
                    </a:solidFill>
                  </a:rPr>
                  <a:t>2</a:t>
                </a:r>
              </a:p>
            </p:txBody>
          </p:sp>
          <p:grpSp>
            <p:nvGrpSpPr>
              <p:cNvPr id="4" name="Group 7"/>
              <p:cNvGrpSpPr>
                <a:grpSpLocks/>
              </p:cNvGrpSpPr>
              <p:nvPr/>
            </p:nvGrpSpPr>
            <p:grpSpPr bwMode="auto">
              <a:xfrm>
                <a:off x="472" y="3120"/>
                <a:ext cx="2264" cy="1104"/>
                <a:chOff x="144" y="2976"/>
                <a:chExt cx="2264" cy="1104"/>
              </a:xfrm>
            </p:grpSpPr>
            <p:grpSp>
              <p:nvGrpSpPr>
                <p:cNvPr id="5" name="Group 8"/>
                <p:cNvGrpSpPr>
                  <a:grpSpLocks/>
                </p:cNvGrpSpPr>
                <p:nvPr/>
              </p:nvGrpSpPr>
              <p:grpSpPr bwMode="auto">
                <a:xfrm>
                  <a:off x="192" y="3024"/>
                  <a:ext cx="2216" cy="1009"/>
                  <a:chOff x="192" y="3024"/>
                  <a:chExt cx="2216" cy="1009"/>
                </a:xfrm>
              </p:grpSpPr>
              <p:sp>
                <p:nvSpPr>
                  <p:cNvPr id="20508" name="Text Box 9"/>
                  <p:cNvSpPr txBox="1">
                    <a:spLocks noChangeArrowheads="1"/>
                  </p:cNvSpPr>
                  <p:nvPr/>
                </p:nvSpPr>
                <p:spPr bwMode="auto">
                  <a:xfrm>
                    <a:off x="1632" y="3148"/>
                    <a:ext cx="238" cy="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sz="1600" b="1" baseline="0">
                        <a:solidFill>
                          <a:prstClr val="black"/>
                        </a:solidFill>
                      </a:rPr>
                      <a:t>e</a:t>
                    </a:r>
                    <a:r>
                      <a:rPr lang="fr-FR" sz="1600" b="1">
                        <a:solidFill>
                          <a:prstClr val="black"/>
                        </a:solidFill>
                      </a:rPr>
                      <a:t>+</a:t>
                    </a:r>
                  </a:p>
                </p:txBody>
              </p:sp>
              <p:sp>
                <p:nvSpPr>
                  <p:cNvPr id="20509" name="Line 10"/>
                  <p:cNvSpPr>
                    <a:spLocks noChangeShapeType="1"/>
                  </p:cNvSpPr>
                  <p:nvPr/>
                </p:nvSpPr>
                <p:spPr bwMode="auto">
                  <a:xfrm>
                    <a:off x="432" y="3408"/>
                    <a:ext cx="57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20510" name="Line 11"/>
                  <p:cNvSpPr>
                    <a:spLocks noChangeShapeType="1"/>
                  </p:cNvSpPr>
                  <p:nvPr/>
                </p:nvSpPr>
                <p:spPr bwMode="auto">
                  <a:xfrm>
                    <a:off x="432" y="3888"/>
                    <a:ext cx="57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20511" name="Text Box 12"/>
                  <p:cNvSpPr txBox="1">
                    <a:spLocks noChangeArrowheads="1"/>
                  </p:cNvSpPr>
                  <p:nvPr/>
                </p:nvSpPr>
                <p:spPr bwMode="auto">
                  <a:xfrm>
                    <a:off x="192" y="3120"/>
                    <a:ext cx="196"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baseline="0">
                        <a:solidFill>
                          <a:prstClr val="black"/>
                        </a:solidFill>
                      </a:rPr>
                      <a:t>p</a:t>
                    </a:r>
                  </a:p>
                </p:txBody>
              </p:sp>
              <p:sp>
                <p:nvSpPr>
                  <p:cNvPr id="20512" name="Text Box 13"/>
                  <p:cNvSpPr txBox="1">
                    <a:spLocks noChangeArrowheads="1"/>
                  </p:cNvSpPr>
                  <p:nvPr/>
                </p:nvSpPr>
                <p:spPr bwMode="auto">
                  <a:xfrm>
                    <a:off x="192" y="3608"/>
                    <a:ext cx="196"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baseline="0">
                        <a:solidFill>
                          <a:prstClr val="black"/>
                        </a:solidFill>
                      </a:rPr>
                      <a:t>p</a:t>
                    </a:r>
                  </a:p>
                </p:txBody>
              </p:sp>
              <p:sp>
                <p:nvSpPr>
                  <p:cNvPr id="20513" name="Line 14"/>
                  <p:cNvSpPr>
                    <a:spLocks noChangeShapeType="1"/>
                  </p:cNvSpPr>
                  <p:nvPr/>
                </p:nvSpPr>
                <p:spPr bwMode="auto">
                  <a:xfrm flipH="1">
                    <a:off x="1008" y="3425"/>
                    <a:ext cx="3" cy="4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20514" name="Line 15"/>
                  <p:cNvSpPr>
                    <a:spLocks noChangeShapeType="1"/>
                  </p:cNvSpPr>
                  <p:nvPr/>
                </p:nvSpPr>
                <p:spPr bwMode="auto">
                  <a:xfrm>
                    <a:off x="1011" y="3888"/>
                    <a:ext cx="518"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20515" name="Text Box 16"/>
                  <p:cNvSpPr txBox="1">
                    <a:spLocks noChangeArrowheads="1"/>
                  </p:cNvSpPr>
                  <p:nvPr/>
                </p:nvSpPr>
                <p:spPr bwMode="auto">
                  <a:xfrm>
                    <a:off x="1584" y="3792"/>
                    <a:ext cx="253" cy="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baseline="0">
                        <a:solidFill>
                          <a:prstClr val="black"/>
                        </a:solidFill>
                        <a:sym typeface="Symbol" pitchFamily="18" charset="2"/>
                      </a:rPr>
                      <a:t>°</a:t>
                    </a:r>
                  </a:p>
                </p:txBody>
              </p:sp>
              <p:sp>
                <p:nvSpPr>
                  <p:cNvPr id="20516" name="Freeform 17"/>
                  <p:cNvSpPr>
                    <a:spLocks/>
                  </p:cNvSpPr>
                  <p:nvPr/>
                </p:nvSpPr>
                <p:spPr bwMode="auto">
                  <a:xfrm rot="-2317481">
                    <a:off x="1072" y="3306"/>
                    <a:ext cx="335" cy="277"/>
                  </a:xfrm>
                  <a:custGeom>
                    <a:avLst/>
                    <a:gdLst>
                      <a:gd name="T0" fmla="*/ 0 w 360"/>
                      <a:gd name="T1" fmla="*/ 18 h 360"/>
                      <a:gd name="T2" fmla="*/ 89 w 360"/>
                      <a:gd name="T3" fmla="*/ 18 h 360"/>
                      <a:gd name="T4" fmla="*/ 45 w 360"/>
                      <a:gd name="T5" fmla="*/ 129 h 360"/>
                      <a:gd name="T6" fmla="*/ 179 w 360"/>
                      <a:gd name="T7" fmla="*/ 92 h 360"/>
                      <a:gd name="T8" fmla="*/ 179 w 360"/>
                      <a:gd name="T9" fmla="*/ 203 h 360"/>
                      <a:gd name="T10" fmla="*/ 313 w 360"/>
                      <a:gd name="T11" fmla="*/ 166 h 360"/>
                      <a:gd name="T12" fmla="*/ 313 w 360"/>
                      <a:gd name="T13" fmla="*/ 277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20517" name="Line 18"/>
                  <p:cNvSpPr>
                    <a:spLocks noChangeShapeType="1"/>
                  </p:cNvSpPr>
                  <p:nvPr/>
                </p:nvSpPr>
                <p:spPr bwMode="auto">
                  <a:xfrm flipV="1">
                    <a:off x="1468" y="3392"/>
                    <a:ext cx="160" cy="8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20518" name="Line 19"/>
                  <p:cNvSpPr>
                    <a:spLocks noChangeShapeType="1"/>
                  </p:cNvSpPr>
                  <p:nvPr/>
                </p:nvSpPr>
                <p:spPr bwMode="auto">
                  <a:xfrm>
                    <a:off x="1468" y="3471"/>
                    <a:ext cx="160" cy="8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a:solidFill>
                        <a:prstClr val="black"/>
                      </a:solidFill>
                      <a:latin typeface="Arial" charset="0"/>
                    </a:endParaRPr>
                  </a:p>
                </p:txBody>
              </p:sp>
              <p:sp>
                <p:nvSpPr>
                  <p:cNvPr id="20519" name="Text Box 20"/>
                  <p:cNvSpPr txBox="1">
                    <a:spLocks noChangeArrowheads="1"/>
                  </p:cNvSpPr>
                  <p:nvPr/>
                </p:nvSpPr>
                <p:spPr bwMode="auto">
                  <a:xfrm>
                    <a:off x="1632" y="3456"/>
                    <a:ext cx="216" cy="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sz="1600" b="1" baseline="0">
                        <a:solidFill>
                          <a:prstClr val="black"/>
                        </a:solidFill>
                      </a:rPr>
                      <a:t>e</a:t>
                    </a:r>
                    <a:r>
                      <a:rPr lang="fr-FR" sz="1600" b="1">
                        <a:solidFill>
                          <a:prstClr val="black"/>
                        </a:solidFill>
                      </a:rPr>
                      <a:t>-</a:t>
                    </a:r>
                  </a:p>
                </p:txBody>
              </p:sp>
              <p:sp>
                <p:nvSpPr>
                  <p:cNvPr id="20520" name="Text Box 21"/>
                  <p:cNvSpPr txBox="1">
                    <a:spLocks noChangeArrowheads="1"/>
                  </p:cNvSpPr>
                  <p:nvPr/>
                </p:nvSpPr>
                <p:spPr bwMode="auto">
                  <a:xfrm>
                    <a:off x="1824" y="3649"/>
                    <a:ext cx="584" cy="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baseline="0">
                        <a:solidFill>
                          <a:prstClr val="black"/>
                        </a:solidFill>
                      </a:rPr>
                      <a:t>+ exch.</a:t>
                    </a:r>
                  </a:p>
                </p:txBody>
              </p:sp>
              <p:sp>
                <p:nvSpPr>
                  <p:cNvPr id="20521" name="Text Box 22"/>
                  <p:cNvSpPr txBox="1">
                    <a:spLocks noChangeArrowheads="1"/>
                  </p:cNvSpPr>
                  <p:nvPr/>
                </p:nvSpPr>
                <p:spPr bwMode="auto">
                  <a:xfrm>
                    <a:off x="220" y="3024"/>
                    <a:ext cx="164" cy="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fontAlgn="base" hangingPunct="1">
                      <a:spcBef>
                        <a:spcPct val="0"/>
                      </a:spcBef>
                      <a:spcAft>
                        <a:spcPct val="0"/>
                      </a:spcAft>
                    </a:pPr>
                    <a:r>
                      <a:rPr lang="fr-FR" baseline="0">
                        <a:solidFill>
                          <a:prstClr val="black"/>
                        </a:solidFill>
                      </a:rPr>
                      <a:t>-</a:t>
                    </a:r>
                  </a:p>
                </p:txBody>
              </p:sp>
            </p:grpSp>
            <p:sp>
              <p:nvSpPr>
                <p:cNvPr id="20507" name="Rectangle 23"/>
                <p:cNvSpPr>
                  <a:spLocks noChangeArrowheads="1"/>
                </p:cNvSpPr>
                <p:nvPr/>
              </p:nvSpPr>
              <p:spPr bwMode="auto">
                <a:xfrm>
                  <a:off x="144" y="2976"/>
                  <a:ext cx="2256" cy="110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a:solidFill>
                      <a:prstClr val="black"/>
                    </a:solidFill>
                    <a:latin typeface="Arial" charset="0"/>
                  </a:endParaRPr>
                </a:p>
              </p:txBody>
            </p:sp>
          </p:grpSp>
        </p:grpSp>
        <p:sp>
          <p:nvSpPr>
            <p:cNvPr id="20503" name="Oval 28"/>
            <p:cNvSpPr>
              <a:spLocks noChangeArrowheads="1"/>
            </p:cNvSpPr>
            <p:nvPr/>
          </p:nvSpPr>
          <p:spPr bwMode="auto">
            <a:xfrm>
              <a:off x="1056" y="816"/>
              <a:ext cx="96" cy="192"/>
            </a:xfrm>
            <a:prstGeom prst="ellipse">
              <a:avLst/>
            </a:prstGeom>
            <a:noFill/>
            <a:ln w="38100">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a:solidFill>
                  <a:prstClr val="black"/>
                </a:solidFill>
                <a:latin typeface="Arial" charset="0"/>
              </a:endParaRPr>
            </a:p>
          </p:txBody>
        </p:sp>
      </p:grpSp>
      <p:graphicFrame>
        <p:nvGraphicFramePr>
          <p:cNvPr id="20489" name="Object 3"/>
          <p:cNvGraphicFramePr>
            <a:graphicFrameLocks noGrp="1" noChangeAspect="1"/>
          </p:cNvGraphicFramePr>
          <p:nvPr>
            <p:ph idx="1"/>
            <p:extLst>
              <p:ext uri="{D42A27DB-BD31-4B8C-83A1-F6EECF244321}">
                <p14:modId xmlns="" xmlns:p14="http://schemas.microsoft.com/office/powerpoint/2010/main" val="620372361"/>
              </p:ext>
            </p:extLst>
          </p:nvPr>
        </p:nvGraphicFramePr>
        <p:xfrm>
          <a:off x="3962400" y="1905000"/>
          <a:ext cx="5021263" cy="403225"/>
        </p:xfrm>
        <a:graphic>
          <a:graphicData uri="http://schemas.openxmlformats.org/presentationml/2006/ole">
            <p:oleObj spid="_x0000_s20482" name="Equation" r:id="rId3" imgW="3479800" imgH="279400" progId="Equation.3">
              <p:embed/>
            </p:oleObj>
          </a:graphicData>
        </a:graphic>
      </p:graphicFrame>
      <p:sp>
        <p:nvSpPr>
          <p:cNvPr id="20492" name="AutoShape 50"/>
          <p:cNvSpPr>
            <a:spLocks noChangeArrowheads="1"/>
          </p:cNvSpPr>
          <p:nvPr/>
        </p:nvSpPr>
        <p:spPr bwMode="auto">
          <a:xfrm>
            <a:off x="114300" y="701824"/>
            <a:ext cx="8915400" cy="1143000"/>
          </a:xfrm>
          <a:prstGeom prst="horizontalScroll">
            <a:avLst>
              <a:gd name="adj" fmla="val 12500"/>
            </a:avLst>
          </a:prstGeom>
          <a:solidFill>
            <a:schemeClr val="accent1"/>
          </a:solidFill>
          <a:ln w="9525">
            <a:solidFill>
              <a:schemeClr val="bg1"/>
            </a:solidFill>
            <a:round/>
            <a:headEnd/>
            <a:tailEnd/>
          </a:ln>
          <a:effectLst/>
        </p:spPr>
        <p:txBody>
          <a:bodyPr wrap="none" anchor="ctr"/>
          <a:lstStyle/>
          <a:p>
            <a:pPr algn="ctr" fontAlgn="base">
              <a:spcBef>
                <a:spcPct val="0"/>
              </a:spcBef>
              <a:spcAft>
                <a:spcPct val="0"/>
              </a:spcAft>
            </a:pPr>
            <a:r>
              <a:rPr lang="fr-FR" dirty="0">
                <a:solidFill>
                  <a:prstClr val="white"/>
                </a:solidFill>
                <a:latin typeface="Arial" charset="0"/>
              </a:rPr>
              <a:t>Basic </a:t>
            </a:r>
            <a:r>
              <a:rPr lang="fr-FR" dirty="0" err="1">
                <a:solidFill>
                  <a:prstClr val="white"/>
                </a:solidFill>
                <a:latin typeface="Arial" charset="0"/>
              </a:rPr>
              <a:t>idea</a:t>
            </a:r>
            <a:r>
              <a:rPr lang="fr-FR" dirty="0">
                <a:solidFill>
                  <a:prstClr val="white"/>
                </a:solidFill>
                <a:latin typeface="Arial" charset="0"/>
              </a:rPr>
              <a:t>:  </a:t>
            </a:r>
            <a:r>
              <a:rPr lang="fr-FR" b="1" dirty="0" err="1">
                <a:solidFill>
                  <a:prstClr val="white"/>
                </a:solidFill>
                <a:latin typeface="Arial" charset="0"/>
              </a:rPr>
              <a:t>reach</a:t>
            </a:r>
            <a:r>
              <a:rPr lang="fr-FR" b="1" dirty="0">
                <a:solidFill>
                  <a:prstClr val="white"/>
                </a:solidFill>
                <a:latin typeface="Arial" charset="0"/>
              </a:rPr>
              <a:t> q</a:t>
            </a:r>
            <a:r>
              <a:rPr lang="fr-FR" b="1" baseline="30000" dirty="0">
                <a:solidFill>
                  <a:prstClr val="white"/>
                </a:solidFill>
                <a:latin typeface="Arial" charset="0"/>
              </a:rPr>
              <a:t>2</a:t>
            </a:r>
            <a:r>
              <a:rPr lang="fr-FR" b="1" dirty="0">
                <a:solidFill>
                  <a:prstClr val="white"/>
                </a:solidFill>
                <a:latin typeface="Arial" charset="0"/>
              </a:rPr>
              <a:t> &lt; 4 m</a:t>
            </a:r>
            <a:r>
              <a:rPr lang="fr-FR" b="1" baseline="-25000" dirty="0">
                <a:solidFill>
                  <a:prstClr val="white"/>
                </a:solidFill>
                <a:latin typeface="Arial" charset="0"/>
              </a:rPr>
              <a:t>p</a:t>
            </a:r>
            <a:r>
              <a:rPr lang="fr-FR" b="1" baseline="30000" dirty="0">
                <a:solidFill>
                  <a:prstClr val="white"/>
                </a:solidFill>
                <a:latin typeface="Arial" charset="0"/>
              </a:rPr>
              <a:t>2</a:t>
            </a:r>
            <a:r>
              <a:rPr lang="fr-FR" b="1" dirty="0">
                <a:solidFill>
                  <a:prstClr val="white"/>
                </a:solidFill>
                <a:latin typeface="Arial" charset="0"/>
              </a:rPr>
              <a:t> by </a:t>
            </a:r>
            <a:r>
              <a:rPr lang="fr-FR" b="1" dirty="0" err="1">
                <a:solidFill>
                  <a:prstClr val="white"/>
                </a:solidFill>
                <a:latin typeface="Arial" charset="0"/>
              </a:rPr>
              <a:t>giving</a:t>
            </a:r>
            <a:r>
              <a:rPr lang="fr-FR" b="1" dirty="0">
                <a:solidFill>
                  <a:prstClr val="white"/>
                </a:solidFill>
                <a:latin typeface="Arial" charset="0"/>
              </a:rPr>
              <a:t> 4-momentum to </a:t>
            </a:r>
            <a:r>
              <a:rPr lang="fr-FR" b="1" dirty="0" err="1">
                <a:solidFill>
                  <a:prstClr val="white"/>
                </a:solidFill>
                <a:latin typeface="Arial" charset="0"/>
              </a:rPr>
              <a:t>another</a:t>
            </a:r>
            <a:r>
              <a:rPr lang="fr-FR" b="1" dirty="0">
                <a:solidFill>
                  <a:prstClr val="white"/>
                </a:solidFill>
                <a:latin typeface="Arial" charset="0"/>
              </a:rPr>
              <a:t> </a:t>
            </a:r>
            <a:r>
              <a:rPr lang="fr-FR" b="1" dirty="0" err="1">
                <a:solidFill>
                  <a:prstClr val="white"/>
                </a:solidFill>
                <a:latin typeface="Arial" charset="0"/>
              </a:rPr>
              <a:t>particle</a:t>
            </a:r>
            <a:r>
              <a:rPr lang="fr-FR" b="1" dirty="0">
                <a:solidFill>
                  <a:prstClr val="white"/>
                </a:solidFill>
                <a:latin typeface="Arial" charset="0"/>
              </a:rPr>
              <a:t> (</a:t>
            </a:r>
            <a:r>
              <a:rPr lang="fr-FR" b="1" dirty="0" err="1">
                <a:solidFill>
                  <a:prstClr val="white"/>
                </a:solidFill>
                <a:latin typeface="Arial" charset="0"/>
              </a:rPr>
              <a:t>e.g</a:t>
            </a:r>
            <a:r>
              <a:rPr lang="fr-FR" b="1" dirty="0">
                <a:solidFill>
                  <a:prstClr val="white"/>
                </a:solidFill>
                <a:latin typeface="Arial" charset="0"/>
              </a:rPr>
              <a:t>. </a:t>
            </a:r>
            <a:r>
              <a:rPr lang="fr-FR" dirty="0">
                <a:solidFill>
                  <a:prstClr val="white"/>
                </a:solidFill>
                <a:latin typeface="Arial" charset="0"/>
              </a:rPr>
              <a:t>π</a:t>
            </a:r>
            <a:r>
              <a:rPr lang="fr-FR" b="1" baseline="30000" dirty="0">
                <a:solidFill>
                  <a:prstClr val="white"/>
                </a:solidFill>
                <a:latin typeface="Arial" charset="0"/>
              </a:rPr>
              <a:t>0</a:t>
            </a:r>
            <a:r>
              <a:rPr lang="fr-FR" b="1" dirty="0">
                <a:solidFill>
                  <a:prstClr val="white"/>
                </a:solidFill>
                <a:latin typeface="Arial" charset="0"/>
              </a:rPr>
              <a:t>)</a:t>
            </a:r>
          </a:p>
          <a:p>
            <a:pPr algn="ctr" fontAlgn="base">
              <a:spcBef>
                <a:spcPct val="0"/>
              </a:spcBef>
              <a:spcAft>
                <a:spcPct val="0"/>
              </a:spcAft>
            </a:pPr>
            <a:r>
              <a:rPr lang="en-GB" i="1" dirty="0">
                <a:solidFill>
                  <a:prstClr val="white"/>
                </a:solidFill>
                <a:latin typeface="Arial" charset="0"/>
              </a:rPr>
              <a:t>M. P. </a:t>
            </a:r>
            <a:r>
              <a:rPr lang="en-GB" i="1" dirty="0" err="1">
                <a:solidFill>
                  <a:prstClr val="white"/>
                </a:solidFill>
                <a:latin typeface="Arial" charset="0"/>
              </a:rPr>
              <a:t>Rekalo</a:t>
            </a:r>
            <a:r>
              <a:rPr lang="en-GB" i="1" dirty="0">
                <a:solidFill>
                  <a:prstClr val="white"/>
                </a:solidFill>
                <a:latin typeface="Arial" charset="0"/>
              </a:rPr>
              <a:t>, </a:t>
            </a:r>
            <a:r>
              <a:rPr lang="en-GB" i="1" dirty="0" err="1">
                <a:solidFill>
                  <a:prstClr val="white"/>
                </a:solidFill>
                <a:latin typeface="Arial" charset="0"/>
              </a:rPr>
              <a:t>Sov</a:t>
            </a:r>
            <a:r>
              <a:rPr lang="en-GB" i="1" dirty="0">
                <a:solidFill>
                  <a:prstClr val="white"/>
                </a:solidFill>
                <a:latin typeface="Arial" charset="0"/>
              </a:rPr>
              <a:t>. J. </a:t>
            </a:r>
            <a:r>
              <a:rPr lang="en-GB" i="1" dirty="0" err="1">
                <a:solidFill>
                  <a:prstClr val="white"/>
                </a:solidFill>
                <a:latin typeface="Arial" charset="0"/>
              </a:rPr>
              <a:t>Nucl</a:t>
            </a:r>
            <a:r>
              <a:rPr lang="en-GB" i="1" dirty="0">
                <a:solidFill>
                  <a:prstClr val="white"/>
                </a:solidFill>
                <a:latin typeface="Arial" charset="0"/>
              </a:rPr>
              <a:t>. Phys., vol1, 760 (1965)</a:t>
            </a:r>
            <a:endParaRPr lang="fr-FR" dirty="0">
              <a:solidFill>
                <a:prstClr val="white"/>
              </a:solidFill>
              <a:latin typeface="Arial" charset="0"/>
            </a:endParaRPr>
          </a:p>
        </p:txBody>
      </p:sp>
      <p:sp>
        <p:nvSpPr>
          <p:cNvPr id="20494" name="Rectangle 56"/>
          <p:cNvSpPr>
            <a:spLocks noChangeArrowheads="1"/>
          </p:cNvSpPr>
          <p:nvPr/>
        </p:nvSpPr>
        <p:spPr bwMode="auto">
          <a:xfrm>
            <a:off x="6934200" y="1828800"/>
            <a:ext cx="1454224" cy="609600"/>
          </a:xfrm>
          <a:prstGeom prst="rect">
            <a:avLst/>
          </a:prstGeom>
          <a:noFill/>
          <a:ln w="381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a:solidFill>
                <a:prstClr val="black"/>
              </a:solidFill>
              <a:latin typeface="Arial" charset="0"/>
            </a:endParaRPr>
          </a:p>
        </p:txBody>
      </p:sp>
      <p:grpSp>
        <p:nvGrpSpPr>
          <p:cNvPr id="39" name="Groupe 116"/>
          <p:cNvGrpSpPr/>
          <p:nvPr/>
        </p:nvGrpSpPr>
        <p:grpSpPr>
          <a:xfrm>
            <a:off x="251520" y="4797152"/>
            <a:ext cx="8568952" cy="914400"/>
            <a:chOff x="323528" y="5846792"/>
            <a:chExt cx="8568952" cy="914400"/>
          </a:xfrm>
        </p:grpSpPr>
        <p:sp>
          <p:nvSpPr>
            <p:cNvPr id="40" name="Rectangle 39"/>
            <p:cNvSpPr/>
            <p:nvPr/>
          </p:nvSpPr>
          <p:spPr>
            <a:xfrm>
              <a:off x="323528" y="5846792"/>
              <a:ext cx="8568952"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Feasibility studies for form factor in the unphysical region (q</a:t>
              </a:r>
              <a:r>
                <a:rPr lang="en-US" baseline="30000" dirty="0" smtClean="0"/>
                <a:t>2</a:t>
              </a:r>
              <a:r>
                <a:rPr lang="en-US" dirty="0" smtClean="0"/>
                <a:t>&lt;4m</a:t>
              </a:r>
              <a:r>
                <a:rPr lang="en-US" baseline="-25000" dirty="0" smtClean="0"/>
                <a:t>p</a:t>
              </a:r>
              <a:r>
                <a:rPr lang="en-US" baseline="30000" dirty="0" smtClean="0"/>
                <a:t>2</a:t>
              </a:r>
              <a:r>
                <a:rPr lang="en-US" dirty="0" smtClean="0"/>
                <a:t>) with PANDA </a:t>
              </a:r>
              <a:endParaRPr lang="en-US" baseline="30000" dirty="0" smtClean="0"/>
            </a:p>
            <a:p>
              <a:pPr>
                <a:buFont typeface="Wingdings" pitchFamily="2" charset="2"/>
                <a:buChar char="ü"/>
              </a:pPr>
              <a:r>
                <a:rPr lang="en-US" dirty="0" smtClean="0"/>
                <a:t>in </a:t>
              </a:r>
              <a:r>
                <a:rPr lang="en-US" dirty="0" err="1" smtClean="0"/>
                <a:t>pp</a:t>
              </a:r>
              <a:r>
                <a:rPr lang="en-US" dirty="0" err="1" smtClean="0">
                  <a:sym typeface="Symbol"/>
                </a:rPr>
                <a:t>e</a:t>
              </a:r>
              <a:r>
                <a:rPr lang="en-US" baseline="30000" dirty="0" err="1" smtClean="0">
                  <a:sym typeface="Symbol"/>
                </a:rPr>
                <a:t>+</a:t>
              </a:r>
              <a:r>
                <a:rPr lang="en-US" dirty="0" err="1" smtClean="0">
                  <a:sym typeface="Symbol"/>
                </a:rPr>
                <a:t>e</a:t>
              </a:r>
              <a:r>
                <a:rPr lang="en-US" baseline="30000" dirty="0" smtClean="0">
                  <a:sym typeface="Symbol"/>
                </a:rPr>
                <a:t>-</a:t>
              </a:r>
              <a:r>
                <a:rPr lang="en-US" dirty="0" smtClean="0">
                  <a:sym typeface="Symbol"/>
                </a:rPr>
                <a:t></a:t>
              </a:r>
              <a:r>
                <a:rPr lang="en-US" baseline="30000" dirty="0" smtClean="0">
                  <a:sym typeface="Symbol"/>
                </a:rPr>
                <a:t>0   </a:t>
              </a:r>
              <a:r>
                <a:rPr lang="en-US" dirty="0" smtClean="0">
                  <a:sym typeface="Symbol"/>
                </a:rPr>
                <a:t>(J. Boucher, </a:t>
              </a:r>
              <a:r>
                <a:rPr lang="en-US" dirty="0" err="1" smtClean="0">
                  <a:sym typeface="Symbol"/>
                </a:rPr>
                <a:t>Orsay</a:t>
              </a:r>
              <a:r>
                <a:rPr lang="en-US" dirty="0" smtClean="0">
                  <a:sym typeface="Symbol"/>
                </a:rPr>
                <a:t>, PhD 2011)</a:t>
              </a:r>
              <a:endParaRPr lang="en-US" baseline="30000" dirty="0" smtClean="0">
                <a:sym typeface="Symbol"/>
              </a:endParaRPr>
            </a:p>
            <a:p>
              <a:pPr>
                <a:buFont typeface="Wingdings" pitchFamily="2" charset="2"/>
                <a:buChar char="ü"/>
              </a:pPr>
              <a:r>
                <a:rPr lang="en-US" dirty="0" smtClean="0">
                  <a:sym typeface="Symbol"/>
                </a:rPr>
                <a:t>In  pd </a:t>
              </a:r>
              <a:r>
                <a:rPr lang="en-US" dirty="0" err="1" smtClean="0">
                  <a:sym typeface="Symbol"/>
                </a:rPr>
                <a:t>ne</a:t>
              </a:r>
              <a:r>
                <a:rPr lang="en-US" baseline="30000" dirty="0" err="1" smtClean="0">
                  <a:sym typeface="Symbol"/>
                </a:rPr>
                <a:t>+</a:t>
              </a:r>
              <a:r>
                <a:rPr lang="en-US" dirty="0" err="1" smtClean="0">
                  <a:sym typeface="Symbol"/>
                </a:rPr>
                <a:t>e</a:t>
              </a:r>
              <a:r>
                <a:rPr lang="en-US" baseline="30000" dirty="0" smtClean="0">
                  <a:sym typeface="Symbol"/>
                </a:rPr>
                <a:t>- </a:t>
              </a:r>
              <a:r>
                <a:rPr lang="en-US" dirty="0" smtClean="0">
                  <a:sym typeface="Symbol"/>
                </a:rPr>
                <a:t>(H. </a:t>
              </a:r>
              <a:r>
                <a:rPr lang="en-US" dirty="0" err="1" smtClean="0">
                  <a:sym typeface="Symbol"/>
                </a:rPr>
                <a:t>Fonvieille</a:t>
              </a:r>
              <a:r>
                <a:rPr lang="en-US" dirty="0" smtClean="0">
                  <a:sym typeface="Symbol"/>
                </a:rPr>
                <a:t> and V.A. </a:t>
              </a:r>
              <a:r>
                <a:rPr lang="en-US" dirty="0" err="1" smtClean="0">
                  <a:sym typeface="Symbol"/>
                </a:rPr>
                <a:t>Karmanov</a:t>
              </a:r>
              <a:r>
                <a:rPr lang="en-US" dirty="0" smtClean="0">
                  <a:sym typeface="Symbol"/>
                </a:rPr>
                <a:t> </a:t>
              </a:r>
              <a:r>
                <a:rPr lang="fr-FR" dirty="0" smtClean="0"/>
                <a:t>EPJA42 (2009) 287-298</a:t>
              </a:r>
              <a:r>
                <a:rPr lang="en-US" dirty="0" smtClean="0">
                  <a:sym typeface="Symbol"/>
                </a:rPr>
                <a:t>)</a:t>
              </a:r>
              <a:endParaRPr lang="fr-FR" dirty="0"/>
            </a:p>
          </p:txBody>
        </p:sp>
        <p:sp>
          <p:nvSpPr>
            <p:cNvPr id="41" name="ZoneTexte 40"/>
            <p:cNvSpPr txBox="1"/>
            <p:nvPr/>
          </p:nvSpPr>
          <p:spPr>
            <a:xfrm>
              <a:off x="788410" y="6021288"/>
              <a:ext cx="255198" cy="369332"/>
            </a:xfrm>
            <a:prstGeom prst="rect">
              <a:avLst/>
            </a:prstGeom>
            <a:noFill/>
          </p:spPr>
          <p:txBody>
            <a:bodyPr wrap="none" rtlCol="0">
              <a:spAutoFit/>
            </a:bodyPr>
            <a:lstStyle/>
            <a:p>
              <a:r>
                <a:rPr lang="en-US" dirty="0" smtClean="0">
                  <a:solidFill>
                    <a:schemeClr val="bg1"/>
                  </a:solidFill>
                </a:rPr>
                <a:t>-</a:t>
              </a:r>
              <a:endParaRPr lang="fr-FR" dirty="0">
                <a:solidFill>
                  <a:schemeClr val="bg1"/>
                </a:solidFill>
              </a:endParaRPr>
            </a:p>
          </p:txBody>
        </p:sp>
        <p:sp>
          <p:nvSpPr>
            <p:cNvPr id="42" name="ZoneTexte 41"/>
            <p:cNvSpPr txBox="1"/>
            <p:nvPr/>
          </p:nvSpPr>
          <p:spPr>
            <a:xfrm>
              <a:off x="788410" y="6300028"/>
              <a:ext cx="255198" cy="369332"/>
            </a:xfrm>
            <a:prstGeom prst="rect">
              <a:avLst/>
            </a:prstGeom>
            <a:noFill/>
          </p:spPr>
          <p:txBody>
            <a:bodyPr wrap="none" rtlCol="0">
              <a:spAutoFit/>
            </a:bodyPr>
            <a:lstStyle/>
            <a:p>
              <a:r>
                <a:rPr lang="en-US" dirty="0" smtClean="0">
                  <a:solidFill>
                    <a:schemeClr val="bg1"/>
                  </a:solidFill>
                </a:rPr>
                <a:t>-</a:t>
              </a:r>
              <a:endParaRPr lang="fr-FR" dirty="0">
                <a:solidFill>
                  <a:schemeClr val="bg1"/>
                </a:solidFill>
              </a:endParaRPr>
            </a:p>
          </p:txBody>
        </p:sp>
      </p:grpSp>
      <p:sp>
        <p:nvSpPr>
          <p:cNvPr id="43" name="ZoneTexte 42"/>
          <p:cNvSpPr txBox="1"/>
          <p:nvPr/>
        </p:nvSpPr>
        <p:spPr>
          <a:xfrm>
            <a:off x="1219625" y="4221088"/>
            <a:ext cx="4432495" cy="369332"/>
          </a:xfrm>
          <a:prstGeom prst="rect">
            <a:avLst/>
          </a:prstGeom>
          <a:noFill/>
        </p:spPr>
        <p:txBody>
          <a:bodyPr wrap="none" rtlCol="0">
            <a:spAutoFit/>
          </a:bodyPr>
          <a:lstStyle/>
          <a:p>
            <a:r>
              <a:rPr lang="en-US" dirty="0" smtClean="0"/>
              <a:t>But, contribution of   </a:t>
            </a:r>
            <a:r>
              <a:rPr lang="en-US" dirty="0" smtClean="0">
                <a:sym typeface="Symbol"/>
              </a:rPr>
              <a:t>, of </a:t>
            </a:r>
            <a:r>
              <a:rPr lang="en-US" dirty="0" smtClean="0"/>
              <a:t> s channel terms</a:t>
            </a:r>
            <a:r>
              <a:rPr lang="en-US" dirty="0"/>
              <a:t> </a:t>
            </a:r>
            <a:r>
              <a:rPr lang="en-US" dirty="0" smtClean="0"/>
              <a:t>? </a:t>
            </a:r>
            <a:endParaRPr lang="fr-FR" dirty="0"/>
          </a:p>
        </p:txBody>
      </p:sp>
      <p:sp>
        <p:nvSpPr>
          <p:cNvPr id="44" name="ZoneTexte 43"/>
          <p:cNvSpPr txBox="1"/>
          <p:nvPr/>
        </p:nvSpPr>
        <p:spPr>
          <a:xfrm>
            <a:off x="1907704" y="3275692"/>
            <a:ext cx="421910" cy="369332"/>
          </a:xfrm>
          <a:prstGeom prst="rect">
            <a:avLst/>
          </a:prstGeom>
          <a:noFill/>
        </p:spPr>
        <p:txBody>
          <a:bodyPr wrap="none" rtlCol="0">
            <a:spAutoFit/>
          </a:bodyPr>
          <a:lstStyle/>
          <a:p>
            <a:r>
              <a:rPr lang="en-US" dirty="0" smtClean="0"/>
              <a:t>‘p’</a:t>
            </a:r>
            <a:endParaRPr lang="fr-FR" dirty="0"/>
          </a:p>
        </p:txBody>
      </p:sp>
      <p:sp>
        <p:nvSpPr>
          <p:cNvPr id="45" name="Bulle ronde 44"/>
          <p:cNvSpPr/>
          <p:nvPr/>
        </p:nvSpPr>
        <p:spPr>
          <a:xfrm>
            <a:off x="4644008" y="2708920"/>
            <a:ext cx="3960440" cy="792088"/>
          </a:xfrm>
          <a:prstGeom prst="wedgeEllipseCallout">
            <a:avLst>
              <a:gd name="adj1" fmla="val -79225"/>
              <a:gd name="adj2" fmla="val -34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Crossed channel of </a:t>
            </a:r>
          </a:p>
          <a:p>
            <a:pPr algn="ctr"/>
            <a:r>
              <a:rPr lang="en-US" dirty="0" smtClean="0">
                <a:solidFill>
                  <a:schemeClr val="tx1"/>
                </a:solidFill>
                <a:sym typeface="Symbol"/>
              </a:rPr>
              <a:t></a:t>
            </a:r>
            <a:r>
              <a:rPr lang="en-US" baseline="30000" dirty="0" smtClean="0">
                <a:solidFill>
                  <a:schemeClr val="tx1"/>
                </a:solidFill>
                <a:sym typeface="Symbol"/>
              </a:rPr>
              <a:t>-</a:t>
            </a:r>
            <a:r>
              <a:rPr lang="en-US" dirty="0" err="1" smtClean="0">
                <a:solidFill>
                  <a:schemeClr val="tx1"/>
                </a:solidFill>
                <a:sym typeface="Symbol"/>
              </a:rPr>
              <a:t>pne</a:t>
            </a:r>
            <a:r>
              <a:rPr lang="en-US" baseline="30000" dirty="0" err="1" smtClean="0">
                <a:solidFill>
                  <a:schemeClr val="tx1"/>
                </a:solidFill>
                <a:sym typeface="Symbol"/>
              </a:rPr>
              <a:t>+</a:t>
            </a:r>
            <a:r>
              <a:rPr lang="en-US" dirty="0" err="1" smtClean="0">
                <a:solidFill>
                  <a:schemeClr val="tx1"/>
                </a:solidFill>
                <a:sym typeface="Symbol"/>
              </a:rPr>
              <a:t>e</a:t>
            </a:r>
            <a:r>
              <a:rPr lang="en-US" baseline="30000" dirty="0" smtClean="0">
                <a:solidFill>
                  <a:schemeClr val="tx1"/>
                </a:solidFill>
                <a:sym typeface="Symbol"/>
              </a:rPr>
              <a:t>-</a:t>
            </a:r>
            <a:r>
              <a:rPr lang="en-US" baseline="30000" dirty="0" smtClean="0">
                <a:solidFill>
                  <a:schemeClr val="tx1"/>
                </a:solidFill>
              </a:rPr>
              <a:t> </a:t>
            </a:r>
            <a:endParaRPr lang="fr-FR" baseline="30000" dirty="0">
              <a:solidFill>
                <a:schemeClr val="tx1"/>
              </a:solidFill>
            </a:endParaRPr>
          </a:p>
        </p:txBody>
      </p:sp>
      <p:sp>
        <p:nvSpPr>
          <p:cNvPr id="35" name="Espace réservé du numéro de diapositive 34"/>
          <p:cNvSpPr>
            <a:spLocks noGrp="1"/>
          </p:cNvSpPr>
          <p:nvPr>
            <p:ph type="sldNum" sz="quarter" idx="12"/>
          </p:nvPr>
        </p:nvSpPr>
        <p:spPr/>
        <p:txBody>
          <a:bodyPr/>
          <a:lstStyle/>
          <a:p>
            <a:pPr>
              <a:defRPr/>
            </a:pPr>
            <a:fld id="{B6BA4EAF-79CD-4E56-8648-F889C9AFBCD1}"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 xmlns:p14="http://schemas.microsoft.com/office/powerpoint/2010/main" val="1118257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Neutron form factors </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pPr>
              <a:defRPr/>
            </a:pPr>
            <a:fld id="{83EB4E62-6610-4EAA-B479-B06FD0DAC542}" type="slidenum">
              <a:rPr lang="fr-FR" smtClean="0">
                <a:solidFill>
                  <a:srgbClr val="FFFFFF"/>
                </a:solidFill>
              </a:rPr>
              <a:pPr>
                <a:defRPr/>
              </a:pPr>
              <a:t>17</a:t>
            </a:fld>
            <a:endParaRPr lang="fr-FR">
              <a:solidFill>
                <a:srgbClr val="FFFFFF"/>
              </a:solidFill>
            </a:endParaRPr>
          </a:p>
        </p:txBody>
      </p:sp>
      <p:pic>
        <p:nvPicPr>
          <p:cNvPr id="161794" name="Picture 2"/>
          <p:cNvPicPr>
            <a:picLocks noChangeAspect="1" noChangeArrowheads="1"/>
          </p:cNvPicPr>
          <p:nvPr/>
        </p:nvPicPr>
        <p:blipFill>
          <a:blip r:embed="rId2" cstate="print"/>
          <a:srcRect/>
          <a:stretch>
            <a:fillRect/>
          </a:stretch>
        </p:blipFill>
        <p:spPr bwMode="auto">
          <a:xfrm>
            <a:off x="3347864" y="1196752"/>
            <a:ext cx="5615111" cy="3387502"/>
          </a:xfrm>
          <a:prstGeom prst="rect">
            <a:avLst/>
          </a:prstGeom>
          <a:noFill/>
          <a:ln w="9525">
            <a:noFill/>
            <a:miter lim="800000"/>
            <a:headEnd/>
            <a:tailEnd/>
          </a:ln>
        </p:spPr>
      </p:pic>
      <p:pic>
        <p:nvPicPr>
          <p:cNvPr id="161795" name="Picture 3"/>
          <p:cNvPicPr>
            <a:picLocks noChangeAspect="1" noChangeArrowheads="1"/>
          </p:cNvPicPr>
          <p:nvPr/>
        </p:nvPicPr>
        <p:blipFill>
          <a:blip r:embed="rId3" cstate="print"/>
          <a:srcRect/>
          <a:stretch>
            <a:fillRect/>
          </a:stretch>
        </p:blipFill>
        <p:spPr bwMode="auto">
          <a:xfrm>
            <a:off x="611560" y="4725144"/>
            <a:ext cx="2736900" cy="1892457"/>
          </a:xfrm>
          <a:prstGeom prst="rect">
            <a:avLst/>
          </a:prstGeom>
          <a:noFill/>
          <a:ln w="9525">
            <a:noFill/>
            <a:miter lim="800000"/>
            <a:headEnd/>
            <a:tailEnd/>
          </a:ln>
        </p:spPr>
      </p:pic>
      <p:sp>
        <p:nvSpPr>
          <p:cNvPr id="7" name="ZoneTexte 6"/>
          <p:cNvSpPr txBox="1"/>
          <p:nvPr/>
        </p:nvSpPr>
        <p:spPr>
          <a:xfrm>
            <a:off x="251520" y="2204864"/>
            <a:ext cx="1726755" cy="461665"/>
          </a:xfrm>
          <a:prstGeom prst="rect">
            <a:avLst/>
          </a:prstGeom>
          <a:noFill/>
        </p:spPr>
        <p:txBody>
          <a:bodyPr wrap="none" rtlCol="0">
            <a:spAutoFit/>
          </a:bodyPr>
          <a:lstStyle/>
          <a:p>
            <a:r>
              <a:rPr lang="en-US" sz="2400" dirty="0" smtClean="0">
                <a:solidFill>
                  <a:srgbClr val="FFFFFF"/>
                </a:solidFill>
              </a:rPr>
              <a:t>Space-Like</a:t>
            </a:r>
            <a:endParaRPr lang="fr-FR" sz="2400" dirty="0">
              <a:solidFill>
                <a:srgbClr val="FFFFFF"/>
              </a:solidFill>
            </a:endParaRPr>
          </a:p>
        </p:txBody>
      </p:sp>
      <p:sp>
        <p:nvSpPr>
          <p:cNvPr id="8" name="ZoneTexte 7"/>
          <p:cNvSpPr txBox="1"/>
          <p:nvPr/>
        </p:nvSpPr>
        <p:spPr>
          <a:xfrm>
            <a:off x="403920" y="4139788"/>
            <a:ext cx="1526187" cy="461665"/>
          </a:xfrm>
          <a:prstGeom prst="rect">
            <a:avLst/>
          </a:prstGeom>
          <a:noFill/>
        </p:spPr>
        <p:txBody>
          <a:bodyPr wrap="none" rtlCol="0">
            <a:spAutoFit/>
          </a:bodyPr>
          <a:lstStyle/>
          <a:p>
            <a:r>
              <a:rPr lang="en-US" sz="2400" dirty="0" smtClean="0">
                <a:solidFill>
                  <a:srgbClr val="FFFFFF"/>
                </a:solidFill>
              </a:rPr>
              <a:t>Time-Like</a:t>
            </a:r>
            <a:endParaRPr lang="fr-FR" sz="2400" dirty="0">
              <a:solidFill>
                <a:srgbClr val="FFFFFF"/>
              </a:solidFill>
            </a:endParaRPr>
          </a:p>
        </p:txBody>
      </p:sp>
      <p:sp>
        <p:nvSpPr>
          <p:cNvPr id="9" name="ZoneTexte 8"/>
          <p:cNvSpPr txBox="1"/>
          <p:nvPr/>
        </p:nvSpPr>
        <p:spPr>
          <a:xfrm>
            <a:off x="3635896" y="5013176"/>
            <a:ext cx="4506362" cy="923330"/>
          </a:xfrm>
          <a:prstGeom prst="rect">
            <a:avLst/>
          </a:prstGeom>
          <a:noFill/>
        </p:spPr>
        <p:txBody>
          <a:bodyPr wrap="none" rtlCol="0">
            <a:spAutoFit/>
          </a:bodyPr>
          <a:lstStyle/>
          <a:p>
            <a:r>
              <a:rPr lang="en-US" dirty="0" smtClean="0">
                <a:solidFill>
                  <a:srgbClr val="FFFFFF"/>
                </a:solidFill>
              </a:rPr>
              <a:t>Measurements from only one experiment: </a:t>
            </a:r>
          </a:p>
          <a:p>
            <a:r>
              <a:rPr lang="en-US" dirty="0" smtClean="0">
                <a:solidFill>
                  <a:srgbClr val="FFFFFF"/>
                </a:solidFill>
              </a:rPr>
              <a:t>FENICE at ADONE </a:t>
            </a:r>
          </a:p>
          <a:p>
            <a:r>
              <a:rPr lang="en-US" dirty="0" smtClean="0">
                <a:solidFill>
                  <a:srgbClr val="FFFFFF"/>
                </a:solidFill>
              </a:rPr>
              <a:t>Projects: BES,VEP2000</a:t>
            </a:r>
            <a:endParaRPr lang="fr-FR" dirty="0">
              <a:solidFill>
                <a:srgbClr val="FFFFFF"/>
              </a:solidFill>
            </a:endParaRPr>
          </a:p>
        </p:txBody>
      </p:sp>
      <p:sp>
        <p:nvSpPr>
          <p:cNvPr id="10" name="ZoneTexte 9"/>
          <p:cNvSpPr txBox="1"/>
          <p:nvPr/>
        </p:nvSpPr>
        <p:spPr>
          <a:xfrm>
            <a:off x="3808119" y="6165304"/>
            <a:ext cx="3788217" cy="369332"/>
          </a:xfrm>
          <a:prstGeom prst="rect">
            <a:avLst/>
          </a:prstGeom>
          <a:noFill/>
        </p:spPr>
        <p:txBody>
          <a:bodyPr wrap="none" rtlCol="0">
            <a:spAutoFit/>
          </a:bodyPr>
          <a:lstStyle/>
          <a:p>
            <a:r>
              <a:rPr lang="en-US" dirty="0" smtClean="0"/>
              <a:t>Projects for neutral excited states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95536" y="2708920"/>
            <a:ext cx="8229600" cy="676671"/>
          </a:xfrm>
          <a:solidFill>
            <a:srgbClr val="002060"/>
          </a:solidFill>
        </p:spPr>
        <p:txBody>
          <a:bodyPr/>
          <a:lstStyle/>
          <a:p>
            <a:pPr>
              <a:buNone/>
            </a:pPr>
            <a:r>
              <a:rPr lang="en-US" dirty="0" smtClean="0">
                <a:solidFill>
                  <a:schemeClr val="bg1"/>
                </a:solidFill>
              </a:rPr>
              <a:t>      Baryonic transition form factors</a:t>
            </a:r>
          </a:p>
          <a:p>
            <a:pPr>
              <a:buNone/>
            </a:pPr>
            <a:endParaRPr lang="fr-FR" dirty="0"/>
          </a:p>
        </p:txBody>
      </p:sp>
      <p:sp>
        <p:nvSpPr>
          <p:cNvPr id="7" name="Espace réservé du numéro de diapositive 6"/>
          <p:cNvSpPr>
            <a:spLocks noGrp="1"/>
          </p:cNvSpPr>
          <p:nvPr>
            <p:ph type="sldNum" sz="quarter" idx="12"/>
          </p:nvPr>
        </p:nvSpPr>
        <p:spPr/>
        <p:txBody>
          <a:bodyPr/>
          <a:lstStyle/>
          <a:p>
            <a:pPr>
              <a:defRPr/>
            </a:pPr>
            <a:fld id="{B6BA4EAF-79CD-4E56-8648-F889C9AFBCD1}" type="slidenum">
              <a:rPr lang="en-US" smtClean="0">
                <a:solidFill>
                  <a:prstClr val="black">
                    <a:tint val="75000"/>
                  </a:prstClr>
                </a:solidFill>
              </a:rPr>
              <a:pPr>
                <a:defRPr/>
              </a:pPr>
              <a:t>18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a:off x="4419600" y="1828800"/>
            <a:ext cx="976313" cy="485775"/>
          </a:xfrm>
          <a:prstGeom prst="rightArrow">
            <a:avLst>
              <a:gd name="adj1" fmla="val 50000"/>
              <a:gd name="adj2" fmla="val 50245"/>
            </a:avLst>
          </a:prstGeom>
          <a:solidFill>
            <a:srgbClr val="FFFF00"/>
          </a:solidFill>
          <a:ln w="9525">
            <a:solidFill>
              <a:schemeClr val="tx1"/>
            </a:solidFill>
            <a:miter lim="800000"/>
            <a:headEnd/>
            <a:tailEnd/>
          </a:ln>
          <a:effectLst/>
        </p:spPr>
        <p:txBody>
          <a:bodyPr wrap="none" anchor="ctr"/>
          <a:lstStyle/>
          <a:p>
            <a:endParaRPr lang="fr-FR"/>
          </a:p>
        </p:txBody>
      </p:sp>
      <p:sp>
        <p:nvSpPr>
          <p:cNvPr id="283651" name="Text Box 3"/>
          <p:cNvSpPr txBox="1">
            <a:spLocks noChangeArrowheads="1"/>
          </p:cNvSpPr>
          <p:nvPr/>
        </p:nvSpPr>
        <p:spPr bwMode="auto">
          <a:xfrm>
            <a:off x="5638800" y="1752600"/>
            <a:ext cx="3181350" cy="641350"/>
          </a:xfrm>
          <a:prstGeom prst="rect">
            <a:avLst/>
          </a:prstGeom>
          <a:noFill/>
          <a:ln w="9525">
            <a:noFill/>
            <a:miter lim="800000"/>
            <a:headEnd/>
            <a:tailEnd/>
          </a:ln>
          <a:effectLst/>
        </p:spPr>
        <p:txBody>
          <a:bodyPr wrap="none">
            <a:spAutoFit/>
          </a:bodyPr>
          <a:lstStyle/>
          <a:p>
            <a:r>
              <a:rPr lang="fr-FR">
                <a:solidFill>
                  <a:schemeClr val="folHlink"/>
                </a:solidFill>
              </a:rPr>
              <a:t>Branching ratio not measured</a:t>
            </a:r>
          </a:p>
          <a:p>
            <a:r>
              <a:rPr lang="fr-FR"/>
              <a:t> </a:t>
            </a:r>
            <a:r>
              <a:rPr lang="fr-FR" i="1"/>
              <a:t>experimental challenge</a:t>
            </a:r>
          </a:p>
        </p:txBody>
      </p:sp>
      <p:sp>
        <p:nvSpPr>
          <p:cNvPr id="283652" name="Rectangle 4"/>
          <p:cNvSpPr>
            <a:spLocks noGrp="1" noChangeArrowheads="1"/>
          </p:cNvSpPr>
          <p:nvPr>
            <p:ph type="title"/>
          </p:nvPr>
        </p:nvSpPr>
        <p:spPr>
          <a:xfrm>
            <a:off x="0" y="0"/>
            <a:ext cx="9144000" cy="1139825"/>
          </a:xfrm>
          <a:noFill/>
        </p:spPr>
        <p:txBody>
          <a:bodyPr/>
          <a:lstStyle/>
          <a:p>
            <a:r>
              <a:rPr lang="fr-FR" sz="4000">
                <a:solidFill>
                  <a:schemeClr val="bg1"/>
                </a:solidFill>
                <a:sym typeface="Symbol" pitchFamily="18" charset="2"/>
              </a:rPr>
              <a:t>      </a:t>
            </a:r>
            <a:r>
              <a:rPr lang="fr-FR" sz="3600">
                <a:solidFill>
                  <a:schemeClr val="tx1"/>
                </a:solidFill>
                <a:sym typeface="Symbol" pitchFamily="18" charset="2"/>
              </a:rPr>
              <a:t> Dalitz decay : </a:t>
            </a:r>
            <a:br>
              <a:rPr lang="fr-FR" sz="3600">
                <a:solidFill>
                  <a:schemeClr val="tx1"/>
                </a:solidFill>
                <a:sym typeface="Symbol" pitchFamily="18" charset="2"/>
              </a:rPr>
            </a:br>
            <a:endParaRPr lang="fr-FR" sz="3600" i="1">
              <a:solidFill>
                <a:schemeClr val="tx1"/>
              </a:solidFill>
              <a:sym typeface="Symbol" pitchFamily="18" charset="2"/>
            </a:endParaRPr>
          </a:p>
        </p:txBody>
      </p:sp>
      <p:sp>
        <p:nvSpPr>
          <p:cNvPr id="283653" name="Text Box 5"/>
          <p:cNvSpPr txBox="1">
            <a:spLocks noChangeArrowheads="1"/>
          </p:cNvSpPr>
          <p:nvPr/>
        </p:nvSpPr>
        <p:spPr bwMode="auto">
          <a:xfrm>
            <a:off x="762000" y="1295400"/>
            <a:ext cx="1955800" cy="366713"/>
          </a:xfrm>
          <a:prstGeom prst="rect">
            <a:avLst/>
          </a:prstGeom>
          <a:noFill/>
          <a:ln w="9525">
            <a:noFill/>
            <a:miter lim="800000"/>
            <a:headEnd/>
            <a:tailEnd/>
          </a:ln>
          <a:effectLst/>
        </p:spPr>
        <p:txBody>
          <a:bodyPr wrap="none">
            <a:spAutoFit/>
          </a:bodyPr>
          <a:lstStyle/>
          <a:p>
            <a:r>
              <a:rPr lang="fr-FR">
                <a:solidFill>
                  <a:srgbClr val="FF0000"/>
                </a:solidFill>
                <a:latin typeface="Algerian" pitchFamily="82" charset="0"/>
                <a:sym typeface="Symbol" pitchFamily="18" charset="2"/>
              </a:rPr>
              <a:t> Dalitz decay</a:t>
            </a:r>
          </a:p>
        </p:txBody>
      </p:sp>
      <p:sp>
        <p:nvSpPr>
          <p:cNvPr id="283654" name="Rectangle 6"/>
          <p:cNvSpPr>
            <a:spLocks noChangeArrowheads="1"/>
          </p:cNvSpPr>
          <p:nvPr/>
        </p:nvSpPr>
        <p:spPr bwMode="auto">
          <a:xfrm>
            <a:off x="304800" y="1295400"/>
            <a:ext cx="3733800" cy="2133600"/>
          </a:xfrm>
          <a:prstGeom prst="rect">
            <a:avLst/>
          </a:prstGeom>
          <a:noFill/>
          <a:ln w="9525">
            <a:solidFill>
              <a:schemeClr val="tx1"/>
            </a:solidFill>
            <a:miter lim="800000"/>
            <a:headEnd/>
            <a:tailEnd/>
          </a:ln>
          <a:effectLst/>
        </p:spPr>
        <p:txBody>
          <a:bodyPr wrap="none" anchor="ctr"/>
          <a:lstStyle/>
          <a:p>
            <a:endParaRPr lang="fr-FR"/>
          </a:p>
        </p:txBody>
      </p:sp>
      <p:sp>
        <p:nvSpPr>
          <p:cNvPr id="283655" name="Text Box 7"/>
          <p:cNvSpPr txBox="1">
            <a:spLocks noChangeArrowheads="1"/>
          </p:cNvSpPr>
          <p:nvPr/>
        </p:nvSpPr>
        <p:spPr bwMode="auto">
          <a:xfrm>
            <a:off x="3460750" y="1676400"/>
            <a:ext cx="349250" cy="304800"/>
          </a:xfrm>
          <a:prstGeom prst="rect">
            <a:avLst/>
          </a:prstGeom>
          <a:noFill/>
          <a:ln w="9525">
            <a:noFill/>
            <a:miter lim="800000"/>
            <a:headEnd/>
            <a:tailEnd/>
          </a:ln>
          <a:effectLst/>
        </p:spPr>
        <p:txBody>
          <a:bodyPr wrap="none">
            <a:spAutoFit/>
          </a:bodyPr>
          <a:lstStyle/>
          <a:p>
            <a:r>
              <a:rPr lang="fr-FR" sz="1400" b="1"/>
              <a:t>e</a:t>
            </a:r>
            <a:r>
              <a:rPr lang="fr-FR" sz="1400" b="1" baseline="30000"/>
              <a:t>+</a:t>
            </a:r>
          </a:p>
        </p:txBody>
      </p:sp>
      <p:sp>
        <p:nvSpPr>
          <p:cNvPr id="283656" name="Text Box 8"/>
          <p:cNvSpPr txBox="1">
            <a:spLocks noChangeArrowheads="1"/>
          </p:cNvSpPr>
          <p:nvPr/>
        </p:nvSpPr>
        <p:spPr bwMode="auto">
          <a:xfrm>
            <a:off x="2333625" y="1600200"/>
            <a:ext cx="360363" cy="304800"/>
          </a:xfrm>
          <a:prstGeom prst="rect">
            <a:avLst/>
          </a:prstGeom>
          <a:noFill/>
          <a:ln w="9525">
            <a:noFill/>
            <a:miter lim="800000"/>
            <a:headEnd/>
            <a:tailEnd/>
          </a:ln>
          <a:effectLst/>
        </p:spPr>
        <p:txBody>
          <a:bodyPr wrap="none">
            <a:spAutoFit/>
          </a:bodyPr>
          <a:lstStyle/>
          <a:p>
            <a:r>
              <a:rPr lang="fr-FR" sz="1400" b="1">
                <a:solidFill>
                  <a:srgbClr val="FF0000"/>
                </a:solidFill>
                <a:latin typeface="Symbol" pitchFamily="18" charset="2"/>
              </a:rPr>
              <a:t>D</a:t>
            </a:r>
            <a:r>
              <a:rPr lang="fr-FR" sz="1400" b="1" baseline="30000">
                <a:solidFill>
                  <a:srgbClr val="FF0000"/>
                </a:solidFill>
              </a:rPr>
              <a:t>+</a:t>
            </a:r>
          </a:p>
        </p:txBody>
      </p:sp>
      <p:sp>
        <p:nvSpPr>
          <p:cNvPr id="283659" name="Text Box 11"/>
          <p:cNvSpPr txBox="1">
            <a:spLocks noChangeArrowheads="1"/>
          </p:cNvSpPr>
          <p:nvPr/>
        </p:nvSpPr>
        <p:spPr bwMode="auto">
          <a:xfrm>
            <a:off x="3136900" y="1371600"/>
            <a:ext cx="292100" cy="304800"/>
          </a:xfrm>
          <a:prstGeom prst="rect">
            <a:avLst/>
          </a:prstGeom>
          <a:noFill/>
          <a:ln w="9525">
            <a:noFill/>
            <a:miter lim="800000"/>
            <a:headEnd/>
            <a:tailEnd/>
          </a:ln>
          <a:effectLst/>
        </p:spPr>
        <p:txBody>
          <a:bodyPr wrap="none">
            <a:spAutoFit/>
          </a:bodyPr>
          <a:lstStyle/>
          <a:p>
            <a:r>
              <a:rPr lang="fr-FR" sz="1400" b="1">
                <a:solidFill>
                  <a:srgbClr val="FF0000"/>
                </a:solidFill>
              </a:rPr>
              <a:t>p</a:t>
            </a:r>
            <a:endParaRPr lang="fr-FR" sz="1400" b="1" baseline="-25000">
              <a:solidFill>
                <a:srgbClr val="FF0000"/>
              </a:solidFill>
              <a:latin typeface="Symbol" pitchFamily="18" charset="2"/>
            </a:endParaRPr>
          </a:p>
        </p:txBody>
      </p:sp>
      <p:sp>
        <p:nvSpPr>
          <p:cNvPr id="283660" name="Text Box 12"/>
          <p:cNvSpPr txBox="1">
            <a:spLocks noChangeArrowheads="1"/>
          </p:cNvSpPr>
          <p:nvPr/>
        </p:nvSpPr>
        <p:spPr bwMode="auto">
          <a:xfrm>
            <a:off x="1355725" y="4137025"/>
            <a:ext cx="184150" cy="366713"/>
          </a:xfrm>
          <a:prstGeom prst="rect">
            <a:avLst/>
          </a:prstGeom>
          <a:noFill/>
          <a:ln w="9525">
            <a:noFill/>
            <a:miter lim="800000"/>
            <a:headEnd/>
            <a:tailEnd/>
          </a:ln>
          <a:effectLst/>
        </p:spPr>
        <p:txBody>
          <a:bodyPr wrap="none">
            <a:spAutoFit/>
          </a:bodyPr>
          <a:lstStyle/>
          <a:p>
            <a:endParaRPr lang="fr-FR"/>
          </a:p>
        </p:txBody>
      </p:sp>
      <p:sp>
        <p:nvSpPr>
          <p:cNvPr id="283661" name="AutoShape 13"/>
          <p:cNvSpPr>
            <a:spLocks noChangeAspect="1" noChangeArrowheads="1" noTextEdit="1"/>
          </p:cNvSpPr>
          <p:nvPr/>
        </p:nvSpPr>
        <p:spPr bwMode="auto">
          <a:xfrm>
            <a:off x="838200" y="4343400"/>
            <a:ext cx="3024188" cy="1381125"/>
          </a:xfrm>
          <a:prstGeom prst="rect">
            <a:avLst/>
          </a:prstGeom>
          <a:noFill/>
          <a:ln w="9525">
            <a:noFill/>
            <a:miter lim="800000"/>
            <a:headEnd/>
            <a:tailEnd/>
          </a:ln>
        </p:spPr>
        <p:txBody>
          <a:bodyPr/>
          <a:lstStyle/>
          <a:p>
            <a:endParaRPr lang="fr-FR"/>
          </a:p>
        </p:txBody>
      </p:sp>
      <p:sp>
        <p:nvSpPr>
          <p:cNvPr id="283664" name="Text Box 16"/>
          <p:cNvSpPr txBox="1">
            <a:spLocks noChangeArrowheads="1"/>
          </p:cNvSpPr>
          <p:nvPr/>
        </p:nvSpPr>
        <p:spPr bwMode="auto">
          <a:xfrm>
            <a:off x="4251325" y="5294313"/>
            <a:ext cx="184150" cy="366712"/>
          </a:xfrm>
          <a:prstGeom prst="rect">
            <a:avLst/>
          </a:prstGeom>
          <a:noFill/>
          <a:ln w="9525">
            <a:noFill/>
            <a:miter lim="800000"/>
            <a:headEnd/>
            <a:tailEnd/>
          </a:ln>
          <a:effectLst/>
        </p:spPr>
        <p:txBody>
          <a:bodyPr wrap="none">
            <a:spAutoFit/>
          </a:bodyPr>
          <a:lstStyle/>
          <a:p>
            <a:endParaRPr lang="fr-FR"/>
          </a:p>
        </p:txBody>
      </p:sp>
      <p:sp>
        <p:nvSpPr>
          <p:cNvPr id="283665" name="Text Box 17"/>
          <p:cNvSpPr txBox="1">
            <a:spLocks noChangeArrowheads="1"/>
          </p:cNvSpPr>
          <p:nvPr/>
        </p:nvSpPr>
        <p:spPr bwMode="auto">
          <a:xfrm>
            <a:off x="4251325" y="5218113"/>
            <a:ext cx="184150" cy="366712"/>
          </a:xfrm>
          <a:prstGeom prst="rect">
            <a:avLst/>
          </a:prstGeom>
          <a:noFill/>
          <a:ln w="9525">
            <a:noFill/>
            <a:miter lim="800000"/>
            <a:headEnd/>
            <a:tailEnd/>
          </a:ln>
          <a:effectLst/>
        </p:spPr>
        <p:txBody>
          <a:bodyPr wrap="none">
            <a:spAutoFit/>
          </a:bodyPr>
          <a:lstStyle/>
          <a:p>
            <a:endParaRPr lang="fr-FR"/>
          </a:p>
        </p:txBody>
      </p:sp>
      <p:grpSp>
        <p:nvGrpSpPr>
          <p:cNvPr id="2" name="Group 18"/>
          <p:cNvGrpSpPr>
            <a:grpSpLocks/>
          </p:cNvGrpSpPr>
          <p:nvPr/>
        </p:nvGrpSpPr>
        <p:grpSpPr bwMode="auto">
          <a:xfrm>
            <a:off x="4327525" y="4114800"/>
            <a:ext cx="4645025" cy="1698625"/>
            <a:chOff x="2726" y="2592"/>
            <a:chExt cx="2926" cy="1070"/>
          </a:xfrm>
        </p:grpSpPr>
        <p:sp>
          <p:nvSpPr>
            <p:cNvPr id="283667" name="AutoShape 19"/>
            <p:cNvSpPr>
              <a:spLocks noChangeArrowheads="1"/>
            </p:cNvSpPr>
            <p:nvPr/>
          </p:nvSpPr>
          <p:spPr bwMode="auto">
            <a:xfrm>
              <a:off x="2832" y="2832"/>
              <a:ext cx="624" cy="358"/>
            </a:xfrm>
            <a:prstGeom prst="rightArrow">
              <a:avLst>
                <a:gd name="adj1" fmla="val 50000"/>
                <a:gd name="adj2" fmla="val 43575"/>
              </a:avLst>
            </a:prstGeom>
            <a:solidFill>
              <a:schemeClr val="accent1"/>
            </a:solidFill>
            <a:ln w="9525">
              <a:solidFill>
                <a:schemeClr val="tx1"/>
              </a:solidFill>
              <a:miter lim="800000"/>
              <a:headEnd/>
              <a:tailEnd/>
            </a:ln>
            <a:effectLst/>
          </p:spPr>
          <p:txBody>
            <a:bodyPr wrap="none" anchor="ctr"/>
            <a:lstStyle/>
            <a:p>
              <a:pPr algn="ctr"/>
              <a:endParaRPr lang="fr-FR"/>
            </a:p>
          </p:txBody>
        </p:sp>
        <p:sp>
          <p:nvSpPr>
            <p:cNvPr id="283668" name="Text Box 20"/>
            <p:cNvSpPr txBox="1">
              <a:spLocks noChangeArrowheads="1"/>
            </p:cNvSpPr>
            <p:nvPr/>
          </p:nvSpPr>
          <p:spPr bwMode="auto">
            <a:xfrm>
              <a:off x="2726" y="3431"/>
              <a:ext cx="1676" cy="231"/>
            </a:xfrm>
            <a:prstGeom prst="rect">
              <a:avLst/>
            </a:prstGeom>
            <a:noFill/>
            <a:ln w="9525">
              <a:noFill/>
              <a:miter lim="800000"/>
              <a:headEnd/>
              <a:tailEnd/>
            </a:ln>
            <a:effectLst/>
          </p:spPr>
          <p:txBody>
            <a:bodyPr wrap="none">
              <a:spAutoFit/>
            </a:bodyPr>
            <a:lstStyle/>
            <a:p>
              <a:r>
                <a:rPr lang="fr-FR">
                  <a:solidFill>
                    <a:schemeClr val="folHlink"/>
                  </a:solidFill>
                </a:rPr>
                <a:t>Lots of data, Mainz, Jlab</a:t>
              </a:r>
            </a:p>
          </p:txBody>
        </p:sp>
        <p:sp>
          <p:nvSpPr>
            <p:cNvPr id="283669" name="Text Box 21"/>
            <p:cNvSpPr txBox="1">
              <a:spLocks noChangeArrowheads="1"/>
            </p:cNvSpPr>
            <p:nvPr/>
          </p:nvSpPr>
          <p:spPr bwMode="auto">
            <a:xfrm>
              <a:off x="3696" y="2592"/>
              <a:ext cx="1956" cy="750"/>
            </a:xfrm>
            <a:prstGeom prst="rect">
              <a:avLst/>
            </a:prstGeom>
            <a:noFill/>
            <a:ln w="9525">
              <a:noFill/>
              <a:miter lim="800000"/>
              <a:headEnd/>
              <a:tailEnd/>
            </a:ln>
            <a:effectLst/>
          </p:spPr>
          <p:txBody>
            <a:bodyPr wrap="none">
              <a:spAutoFit/>
            </a:bodyPr>
            <a:lstStyle/>
            <a:p>
              <a:r>
                <a:rPr lang="fr-FR"/>
                <a:t>extraction of electromagnetic</a:t>
              </a:r>
            </a:p>
            <a:p>
              <a:r>
                <a:rPr lang="fr-FR"/>
                <a:t> form factors</a:t>
              </a:r>
            </a:p>
            <a:p>
              <a:r>
                <a:rPr lang="en-GB" b="1"/>
                <a:t>  G</a:t>
              </a:r>
              <a:r>
                <a:rPr lang="en-GB" b="1" baseline="-25000"/>
                <a:t>E</a:t>
              </a:r>
              <a:r>
                <a:rPr lang="en-GB" b="1"/>
                <a:t>(q</a:t>
              </a:r>
              <a:r>
                <a:rPr lang="en-GB" b="1" baseline="30000"/>
                <a:t>2</a:t>
              </a:r>
              <a:r>
                <a:rPr lang="en-GB" b="1"/>
                <a:t>), G</a:t>
              </a:r>
              <a:r>
                <a:rPr lang="en-GB" b="1" baseline="-25000"/>
                <a:t>M</a:t>
              </a:r>
              <a:r>
                <a:rPr lang="en-GB" b="1"/>
                <a:t>(q</a:t>
              </a:r>
              <a:r>
                <a:rPr lang="en-GB" b="1" baseline="30000"/>
                <a:t>2</a:t>
              </a:r>
              <a:r>
                <a:rPr lang="en-GB" b="1"/>
                <a:t>), G</a:t>
              </a:r>
              <a:r>
                <a:rPr lang="en-GB" b="1" baseline="-25000"/>
                <a:t>C</a:t>
              </a:r>
              <a:r>
                <a:rPr lang="en-GB" b="1"/>
                <a:t>(q</a:t>
              </a:r>
              <a:r>
                <a:rPr lang="en-GB" b="1" baseline="30000"/>
                <a:t>2</a:t>
              </a:r>
              <a:r>
                <a:rPr lang="en-GB" b="1"/>
                <a:t>)</a:t>
              </a:r>
              <a:endParaRPr lang="fr-FR" b="1"/>
            </a:p>
            <a:p>
              <a:endParaRPr lang="fr-FR"/>
            </a:p>
          </p:txBody>
        </p:sp>
      </p:grpSp>
      <p:grpSp>
        <p:nvGrpSpPr>
          <p:cNvPr id="3" name="Group 22"/>
          <p:cNvGrpSpPr>
            <a:grpSpLocks/>
          </p:cNvGrpSpPr>
          <p:nvPr/>
        </p:nvGrpSpPr>
        <p:grpSpPr bwMode="auto">
          <a:xfrm>
            <a:off x="2057400" y="1447800"/>
            <a:ext cx="1752600" cy="1371600"/>
            <a:chOff x="1296" y="912"/>
            <a:chExt cx="1104" cy="864"/>
          </a:xfrm>
        </p:grpSpPr>
        <p:grpSp>
          <p:nvGrpSpPr>
            <p:cNvPr id="4" name="Group 23"/>
            <p:cNvGrpSpPr>
              <a:grpSpLocks/>
            </p:cNvGrpSpPr>
            <p:nvPr/>
          </p:nvGrpSpPr>
          <p:grpSpPr bwMode="auto">
            <a:xfrm>
              <a:off x="1344" y="912"/>
              <a:ext cx="1056" cy="864"/>
              <a:chOff x="1344" y="912"/>
              <a:chExt cx="1056" cy="864"/>
            </a:xfrm>
          </p:grpSpPr>
          <p:grpSp>
            <p:nvGrpSpPr>
              <p:cNvPr id="5" name="Group 24"/>
              <p:cNvGrpSpPr>
                <a:grpSpLocks/>
              </p:cNvGrpSpPr>
              <p:nvPr/>
            </p:nvGrpSpPr>
            <p:grpSpPr bwMode="auto">
              <a:xfrm>
                <a:off x="1344" y="912"/>
                <a:ext cx="1056" cy="864"/>
                <a:chOff x="1344" y="912"/>
                <a:chExt cx="1056" cy="864"/>
              </a:xfrm>
            </p:grpSpPr>
            <p:sp>
              <p:nvSpPr>
                <p:cNvPr id="283673" name="Line 25"/>
                <p:cNvSpPr>
                  <a:spLocks noChangeShapeType="1"/>
                </p:cNvSpPr>
                <p:nvPr/>
              </p:nvSpPr>
              <p:spPr bwMode="auto">
                <a:xfrm flipV="1">
                  <a:off x="1344" y="1179"/>
                  <a:ext cx="390" cy="7"/>
                </a:xfrm>
                <a:prstGeom prst="line">
                  <a:avLst/>
                </a:prstGeom>
                <a:noFill/>
                <a:ln w="38100" cmpd="dbl">
                  <a:solidFill>
                    <a:srgbClr val="FF0000"/>
                  </a:solidFill>
                  <a:round/>
                  <a:headEnd/>
                  <a:tailEnd/>
                </a:ln>
                <a:effectLst/>
              </p:spPr>
              <p:txBody>
                <a:bodyPr/>
                <a:lstStyle/>
                <a:p>
                  <a:endParaRPr lang="fr-FR"/>
                </a:p>
              </p:txBody>
            </p:sp>
            <p:sp>
              <p:nvSpPr>
                <p:cNvPr id="283674" name="Line 26"/>
                <p:cNvSpPr>
                  <a:spLocks noChangeShapeType="1"/>
                </p:cNvSpPr>
                <p:nvPr/>
              </p:nvSpPr>
              <p:spPr bwMode="auto">
                <a:xfrm flipV="1">
                  <a:off x="1710" y="912"/>
                  <a:ext cx="306" cy="278"/>
                </a:xfrm>
                <a:prstGeom prst="line">
                  <a:avLst/>
                </a:prstGeom>
                <a:noFill/>
                <a:ln w="9525">
                  <a:solidFill>
                    <a:schemeClr val="tx1"/>
                  </a:solidFill>
                  <a:round/>
                  <a:headEnd/>
                  <a:tailEnd/>
                </a:ln>
                <a:effectLst/>
              </p:spPr>
              <p:txBody>
                <a:bodyPr/>
                <a:lstStyle/>
                <a:p>
                  <a:endParaRPr lang="fr-FR"/>
                </a:p>
              </p:txBody>
            </p:sp>
            <p:sp>
              <p:nvSpPr>
                <p:cNvPr id="283675" name="Line 27"/>
                <p:cNvSpPr>
                  <a:spLocks noChangeShapeType="1"/>
                </p:cNvSpPr>
                <p:nvPr/>
              </p:nvSpPr>
              <p:spPr bwMode="auto">
                <a:xfrm flipV="1">
                  <a:off x="2064" y="1296"/>
                  <a:ext cx="336" cy="144"/>
                </a:xfrm>
                <a:prstGeom prst="line">
                  <a:avLst/>
                </a:prstGeom>
                <a:noFill/>
                <a:ln w="9525">
                  <a:solidFill>
                    <a:schemeClr val="tx1"/>
                  </a:solidFill>
                  <a:round/>
                  <a:headEnd/>
                  <a:tailEnd/>
                </a:ln>
                <a:effectLst/>
              </p:spPr>
              <p:txBody>
                <a:bodyPr/>
                <a:lstStyle/>
                <a:p>
                  <a:endParaRPr lang="fr-FR"/>
                </a:p>
              </p:txBody>
            </p:sp>
            <p:sp>
              <p:nvSpPr>
                <p:cNvPr id="283676" name="Line 28"/>
                <p:cNvSpPr>
                  <a:spLocks noChangeShapeType="1"/>
                </p:cNvSpPr>
                <p:nvPr/>
              </p:nvSpPr>
              <p:spPr bwMode="auto">
                <a:xfrm flipH="1">
                  <a:off x="1824" y="1440"/>
                  <a:ext cx="240" cy="336"/>
                </a:xfrm>
                <a:prstGeom prst="line">
                  <a:avLst/>
                </a:prstGeom>
                <a:noFill/>
                <a:ln w="9525">
                  <a:solidFill>
                    <a:schemeClr val="tx1"/>
                  </a:solidFill>
                  <a:round/>
                  <a:headEnd/>
                  <a:tailEnd/>
                </a:ln>
                <a:effectLst/>
              </p:spPr>
              <p:txBody>
                <a:bodyPr/>
                <a:lstStyle/>
                <a:p>
                  <a:endParaRPr lang="fr-FR"/>
                </a:p>
              </p:txBody>
            </p:sp>
          </p:grpSp>
          <p:sp>
            <p:nvSpPr>
              <p:cNvPr id="283677" name="Freeform 29"/>
              <p:cNvSpPr>
                <a:spLocks/>
              </p:cNvSpPr>
              <p:nvPr/>
            </p:nvSpPr>
            <p:spPr bwMode="auto">
              <a:xfrm rot="18600000">
                <a:off x="1871" y="1105"/>
                <a:ext cx="47" cy="430"/>
              </a:xfrm>
              <a:custGeom>
                <a:avLst/>
                <a:gdLst/>
                <a:ahLst/>
                <a:cxnLst>
                  <a:cxn ang="0">
                    <a:pos x="22" y="67"/>
                  </a:cxn>
                  <a:cxn ang="0">
                    <a:pos x="3" y="77"/>
                  </a:cxn>
                  <a:cxn ang="0">
                    <a:pos x="5" y="87"/>
                  </a:cxn>
                  <a:cxn ang="0">
                    <a:pos x="27" y="96"/>
                  </a:cxn>
                  <a:cxn ang="0">
                    <a:pos x="55" y="106"/>
                  </a:cxn>
                  <a:cxn ang="0">
                    <a:pos x="76" y="116"/>
                  </a:cxn>
                  <a:cxn ang="0">
                    <a:pos x="72" y="124"/>
                  </a:cxn>
                  <a:cxn ang="0">
                    <a:pos x="50" y="134"/>
                  </a:cxn>
                  <a:cxn ang="0">
                    <a:pos x="22" y="144"/>
                  </a:cxn>
                  <a:cxn ang="0">
                    <a:pos x="3" y="153"/>
                  </a:cxn>
                  <a:cxn ang="0">
                    <a:pos x="5" y="163"/>
                  </a:cxn>
                  <a:cxn ang="0">
                    <a:pos x="27" y="173"/>
                  </a:cxn>
                  <a:cxn ang="0">
                    <a:pos x="55" y="181"/>
                  </a:cxn>
                  <a:cxn ang="0">
                    <a:pos x="76" y="191"/>
                  </a:cxn>
                  <a:cxn ang="0">
                    <a:pos x="72" y="202"/>
                  </a:cxn>
                  <a:cxn ang="0">
                    <a:pos x="50" y="210"/>
                  </a:cxn>
                  <a:cxn ang="0">
                    <a:pos x="22" y="220"/>
                  </a:cxn>
                  <a:cxn ang="0">
                    <a:pos x="3" y="230"/>
                  </a:cxn>
                  <a:cxn ang="0">
                    <a:pos x="5" y="239"/>
                  </a:cxn>
                  <a:cxn ang="0">
                    <a:pos x="27" y="249"/>
                  </a:cxn>
                  <a:cxn ang="0">
                    <a:pos x="55" y="259"/>
                  </a:cxn>
                  <a:cxn ang="0">
                    <a:pos x="76" y="267"/>
                  </a:cxn>
                  <a:cxn ang="0">
                    <a:pos x="72" y="277"/>
                  </a:cxn>
                  <a:cxn ang="0">
                    <a:pos x="50" y="287"/>
                  </a:cxn>
                  <a:cxn ang="0">
                    <a:pos x="22" y="296"/>
                  </a:cxn>
                  <a:cxn ang="0">
                    <a:pos x="3" y="306"/>
                  </a:cxn>
                  <a:cxn ang="0">
                    <a:pos x="5" y="316"/>
                  </a:cxn>
                  <a:cxn ang="0">
                    <a:pos x="27" y="324"/>
                  </a:cxn>
                  <a:cxn ang="0">
                    <a:pos x="55" y="334"/>
                  </a:cxn>
                  <a:cxn ang="0">
                    <a:pos x="76" y="344"/>
                  </a:cxn>
                  <a:cxn ang="0">
                    <a:pos x="72" y="353"/>
                  </a:cxn>
                  <a:cxn ang="0">
                    <a:pos x="50" y="363"/>
                  </a:cxn>
                  <a:cxn ang="0">
                    <a:pos x="22" y="373"/>
                  </a:cxn>
                  <a:cxn ang="0">
                    <a:pos x="3" y="381"/>
                  </a:cxn>
                  <a:cxn ang="0">
                    <a:pos x="5" y="391"/>
                  </a:cxn>
                  <a:cxn ang="0">
                    <a:pos x="27" y="401"/>
                  </a:cxn>
                  <a:cxn ang="0">
                    <a:pos x="55" y="410"/>
                  </a:cxn>
                  <a:cxn ang="0">
                    <a:pos x="76" y="420"/>
                  </a:cxn>
                  <a:cxn ang="0">
                    <a:pos x="72" y="430"/>
                  </a:cxn>
                  <a:cxn ang="0">
                    <a:pos x="50" y="438"/>
                  </a:cxn>
                  <a:cxn ang="0">
                    <a:pos x="22" y="448"/>
                  </a:cxn>
                  <a:cxn ang="0">
                    <a:pos x="3" y="459"/>
                  </a:cxn>
                  <a:cxn ang="0">
                    <a:pos x="5" y="467"/>
                  </a:cxn>
                  <a:cxn ang="0">
                    <a:pos x="27" y="477"/>
                  </a:cxn>
                  <a:cxn ang="0">
                    <a:pos x="55" y="487"/>
                  </a:cxn>
                  <a:cxn ang="0">
                    <a:pos x="76" y="495"/>
                  </a:cxn>
                  <a:cxn ang="0">
                    <a:pos x="72" y="506"/>
                  </a:cxn>
                  <a:cxn ang="0">
                    <a:pos x="50" y="516"/>
                  </a:cxn>
                  <a:cxn ang="0">
                    <a:pos x="22" y="524"/>
                  </a:cxn>
                  <a:cxn ang="0">
                    <a:pos x="3" y="534"/>
                  </a:cxn>
                  <a:cxn ang="0">
                    <a:pos x="5" y="544"/>
                  </a:cxn>
                  <a:cxn ang="0">
                    <a:pos x="27" y="553"/>
                  </a:cxn>
                  <a:cxn ang="0">
                    <a:pos x="55" y="563"/>
                  </a:cxn>
                  <a:cxn ang="0">
                    <a:pos x="76" y="573"/>
                  </a:cxn>
                  <a:cxn ang="0">
                    <a:pos x="72" y="581"/>
                  </a:cxn>
                  <a:cxn ang="0">
                    <a:pos x="50" y="591"/>
                  </a:cxn>
                  <a:cxn ang="0">
                    <a:pos x="22" y="601"/>
                  </a:cxn>
                  <a:cxn ang="0">
                    <a:pos x="3" y="610"/>
                  </a:cxn>
                  <a:cxn ang="0">
                    <a:pos x="5" y="620"/>
                  </a:cxn>
                  <a:cxn ang="0">
                    <a:pos x="27" y="630"/>
                  </a:cxn>
                </a:cxnLst>
                <a:rect l="0" t="0" r="r" b="b"/>
                <a:pathLst>
                  <a:path w="77" h="695">
                    <a:moveTo>
                      <a:pt x="39" y="0"/>
                    </a:moveTo>
                    <a:lnTo>
                      <a:pt x="39" y="62"/>
                    </a:lnTo>
                    <a:lnTo>
                      <a:pt x="34" y="64"/>
                    </a:lnTo>
                    <a:lnTo>
                      <a:pt x="27" y="66"/>
                    </a:lnTo>
                    <a:lnTo>
                      <a:pt x="22" y="67"/>
                    </a:lnTo>
                    <a:lnTo>
                      <a:pt x="17" y="69"/>
                    </a:lnTo>
                    <a:lnTo>
                      <a:pt x="12" y="72"/>
                    </a:lnTo>
                    <a:lnTo>
                      <a:pt x="8" y="74"/>
                    </a:lnTo>
                    <a:lnTo>
                      <a:pt x="5" y="76"/>
                    </a:lnTo>
                    <a:lnTo>
                      <a:pt x="3" y="77"/>
                    </a:lnTo>
                    <a:lnTo>
                      <a:pt x="2" y="79"/>
                    </a:lnTo>
                    <a:lnTo>
                      <a:pt x="0" y="81"/>
                    </a:lnTo>
                    <a:lnTo>
                      <a:pt x="2" y="82"/>
                    </a:lnTo>
                    <a:lnTo>
                      <a:pt x="3" y="84"/>
                    </a:lnTo>
                    <a:lnTo>
                      <a:pt x="5" y="87"/>
                    </a:lnTo>
                    <a:lnTo>
                      <a:pt x="8" y="89"/>
                    </a:lnTo>
                    <a:lnTo>
                      <a:pt x="12" y="91"/>
                    </a:lnTo>
                    <a:lnTo>
                      <a:pt x="17" y="92"/>
                    </a:lnTo>
                    <a:lnTo>
                      <a:pt x="22" y="94"/>
                    </a:lnTo>
                    <a:lnTo>
                      <a:pt x="27" y="96"/>
                    </a:lnTo>
                    <a:lnTo>
                      <a:pt x="34" y="97"/>
                    </a:lnTo>
                    <a:lnTo>
                      <a:pt x="39" y="101"/>
                    </a:lnTo>
                    <a:lnTo>
                      <a:pt x="45" y="102"/>
                    </a:lnTo>
                    <a:lnTo>
                      <a:pt x="50" y="104"/>
                    </a:lnTo>
                    <a:lnTo>
                      <a:pt x="55" y="106"/>
                    </a:lnTo>
                    <a:lnTo>
                      <a:pt x="61" y="108"/>
                    </a:lnTo>
                    <a:lnTo>
                      <a:pt x="66" y="109"/>
                    </a:lnTo>
                    <a:lnTo>
                      <a:pt x="69" y="111"/>
                    </a:lnTo>
                    <a:lnTo>
                      <a:pt x="72" y="113"/>
                    </a:lnTo>
                    <a:lnTo>
                      <a:pt x="76" y="116"/>
                    </a:lnTo>
                    <a:lnTo>
                      <a:pt x="76" y="118"/>
                    </a:lnTo>
                    <a:lnTo>
                      <a:pt x="77" y="119"/>
                    </a:lnTo>
                    <a:lnTo>
                      <a:pt x="76" y="121"/>
                    </a:lnTo>
                    <a:lnTo>
                      <a:pt x="76" y="123"/>
                    </a:lnTo>
                    <a:lnTo>
                      <a:pt x="72" y="124"/>
                    </a:lnTo>
                    <a:lnTo>
                      <a:pt x="69" y="126"/>
                    </a:lnTo>
                    <a:lnTo>
                      <a:pt x="66" y="129"/>
                    </a:lnTo>
                    <a:lnTo>
                      <a:pt x="61" y="131"/>
                    </a:lnTo>
                    <a:lnTo>
                      <a:pt x="55" y="133"/>
                    </a:lnTo>
                    <a:lnTo>
                      <a:pt x="50" y="134"/>
                    </a:lnTo>
                    <a:lnTo>
                      <a:pt x="45" y="136"/>
                    </a:lnTo>
                    <a:lnTo>
                      <a:pt x="39" y="138"/>
                    </a:lnTo>
                    <a:lnTo>
                      <a:pt x="34" y="139"/>
                    </a:lnTo>
                    <a:lnTo>
                      <a:pt x="27" y="141"/>
                    </a:lnTo>
                    <a:lnTo>
                      <a:pt x="22" y="144"/>
                    </a:lnTo>
                    <a:lnTo>
                      <a:pt x="17" y="146"/>
                    </a:lnTo>
                    <a:lnTo>
                      <a:pt x="12" y="148"/>
                    </a:lnTo>
                    <a:lnTo>
                      <a:pt x="8" y="149"/>
                    </a:lnTo>
                    <a:lnTo>
                      <a:pt x="5" y="151"/>
                    </a:lnTo>
                    <a:lnTo>
                      <a:pt x="3" y="153"/>
                    </a:lnTo>
                    <a:lnTo>
                      <a:pt x="2" y="155"/>
                    </a:lnTo>
                    <a:lnTo>
                      <a:pt x="0" y="158"/>
                    </a:lnTo>
                    <a:lnTo>
                      <a:pt x="2" y="160"/>
                    </a:lnTo>
                    <a:lnTo>
                      <a:pt x="3" y="161"/>
                    </a:lnTo>
                    <a:lnTo>
                      <a:pt x="5" y="163"/>
                    </a:lnTo>
                    <a:lnTo>
                      <a:pt x="8" y="165"/>
                    </a:lnTo>
                    <a:lnTo>
                      <a:pt x="12" y="166"/>
                    </a:lnTo>
                    <a:lnTo>
                      <a:pt x="17" y="168"/>
                    </a:lnTo>
                    <a:lnTo>
                      <a:pt x="22" y="170"/>
                    </a:lnTo>
                    <a:lnTo>
                      <a:pt x="27" y="173"/>
                    </a:lnTo>
                    <a:lnTo>
                      <a:pt x="34" y="175"/>
                    </a:lnTo>
                    <a:lnTo>
                      <a:pt x="39" y="176"/>
                    </a:lnTo>
                    <a:lnTo>
                      <a:pt x="45" y="178"/>
                    </a:lnTo>
                    <a:lnTo>
                      <a:pt x="50" y="180"/>
                    </a:lnTo>
                    <a:lnTo>
                      <a:pt x="55" y="181"/>
                    </a:lnTo>
                    <a:lnTo>
                      <a:pt x="61" y="183"/>
                    </a:lnTo>
                    <a:lnTo>
                      <a:pt x="66" y="186"/>
                    </a:lnTo>
                    <a:lnTo>
                      <a:pt x="69" y="188"/>
                    </a:lnTo>
                    <a:lnTo>
                      <a:pt x="72" y="190"/>
                    </a:lnTo>
                    <a:lnTo>
                      <a:pt x="76" y="191"/>
                    </a:lnTo>
                    <a:lnTo>
                      <a:pt x="76" y="193"/>
                    </a:lnTo>
                    <a:lnTo>
                      <a:pt x="77" y="195"/>
                    </a:lnTo>
                    <a:lnTo>
                      <a:pt x="76" y="197"/>
                    </a:lnTo>
                    <a:lnTo>
                      <a:pt x="76" y="198"/>
                    </a:lnTo>
                    <a:lnTo>
                      <a:pt x="72" y="202"/>
                    </a:lnTo>
                    <a:lnTo>
                      <a:pt x="69" y="203"/>
                    </a:lnTo>
                    <a:lnTo>
                      <a:pt x="66" y="205"/>
                    </a:lnTo>
                    <a:lnTo>
                      <a:pt x="61" y="207"/>
                    </a:lnTo>
                    <a:lnTo>
                      <a:pt x="55" y="208"/>
                    </a:lnTo>
                    <a:lnTo>
                      <a:pt x="50" y="210"/>
                    </a:lnTo>
                    <a:lnTo>
                      <a:pt x="45" y="212"/>
                    </a:lnTo>
                    <a:lnTo>
                      <a:pt x="39" y="215"/>
                    </a:lnTo>
                    <a:lnTo>
                      <a:pt x="34" y="217"/>
                    </a:lnTo>
                    <a:lnTo>
                      <a:pt x="27" y="218"/>
                    </a:lnTo>
                    <a:lnTo>
                      <a:pt x="22" y="220"/>
                    </a:lnTo>
                    <a:lnTo>
                      <a:pt x="17" y="222"/>
                    </a:lnTo>
                    <a:lnTo>
                      <a:pt x="12" y="223"/>
                    </a:lnTo>
                    <a:lnTo>
                      <a:pt x="8" y="225"/>
                    </a:lnTo>
                    <a:lnTo>
                      <a:pt x="5" y="227"/>
                    </a:lnTo>
                    <a:lnTo>
                      <a:pt x="3" y="230"/>
                    </a:lnTo>
                    <a:lnTo>
                      <a:pt x="2" y="232"/>
                    </a:lnTo>
                    <a:lnTo>
                      <a:pt x="0" y="233"/>
                    </a:lnTo>
                    <a:lnTo>
                      <a:pt x="2" y="235"/>
                    </a:lnTo>
                    <a:lnTo>
                      <a:pt x="3" y="237"/>
                    </a:lnTo>
                    <a:lnTo>
                      <a:pt x="5" y="239"/>
                    </a:lnTo>
                    <a:lnTo>
                      <a:pt x="8" y="240"/>
                    </a:lnTo>
                    <a:lnTo>
                      <a:pt x="12" y="244"/>
                    </a:lnTo>
                    <a:lnTo>
                      <a:pt x="17" y="245"/>
                    </a:lnTo>
                    <a:lnTo>
                      <a:pt x="22" y="247"/>
                    </a:lnTo>
                    <a:lnTo>
                      <a:pt x="27" y="249"/>
                    </a:lnTo>
                    <a:lnTo>
                      <a:pt x="34" y="250"/>
                    </a:lnTo>
                    <a:lnTo>
                      <a:pt x="39" y="252"/>
                    </a:lnTo>
                    <a:lnTo>
                      <a:pt x="45" y="254"/>
                    </a:lnTo>
                    <a:lnTo>
                      <a:pt x="50" y="255"/>
                    </a:lnTo>
                    <a:lnTo>
                      <a:pt x="55" y="259"/>
                    </a:lnTo>
                    <a:lnTo>
                      <a:pt x="61" y="260"/>
                    </a:lnTo>
                    <a:lnTo>
                      <a:pt x="66" y="262"/>
                    </a:lnTo>
                    <a:lnTo>
                      <a:pt x="69" y="264"/>
                    </a:lnTo>
                    <a:lnTo>
                      <a:pt x="72" y="265"/>
                    </a:lnTo>
                    <a:lnTo>
                      <a:pt x="76" y="267"/>
                    </a:lnTo>
                    <a:lnTo>
                      <a:pt x="76" y="269"/>
                    </a:lnTo>
                    <a:lnTo>
                      <a:pt x="77" y="272"/>
                    </a:lnTo>
                    <a:lnTo>
                      <a:pt x="76" y="274"/>
                    </a:lnTo>
                    <a:lnTo>
                      <a:pt x="76" y="275"/>
                    </a:lnTo>
                    <a:lnTo>
                      <a:pt x="72" y="277"/>
                    </a:lnTo>
                    <a:lnTo>
                      <a:pt x="69" y="279"/>
                    </a:lnTo>
                    <a:lnTo>
                      <a:pt x="66" y="280"/>
                    </a:lnTo>
                    <a:lnTo>
                      <a:pt x="61" y="282"/>
                    </a:lnTo>
                    <a:lnTo>
                      <a:pt x="55" y="284"/>
                    </a:lnTo>
                    <a:lnTo>
                      <a:pt x="50" y="287"/>
                    </a:lnTo>
                    <a:lnTo>
                      <a:pt x="45" y="289"/>
                    </a:lnTo>
                    <a:lnTo>
                      <a:pt x="39" y="291"/>
                    </a:lnTo>
                    <a:lnTo>
                      <a:pt x="34" y="292"/>
                    </a:lnTo>
                    <a:lnTo>
                      <a:pt x="27" y="294"/>
                    </a:lnTo>
                    <a:lnTo>
                      <a:pt x="22" y="296"/>
                    </a:lnTo>
                    <a:lnTo>
                      <a:pt x="17" y="297"/>
                    </a:lnTo>
                    <a:lnTo>
                      <a:pt x="12" y="301"/>
                    </a:lnTo>
                    <a:lnTo>
                      <a:pt x="8" y="302"/>
                    </a:lnTo>
                    <a:lnTo>
                      <a:pt x="5" y="304"/>
                    </a:lnTo>
                    <a:lnTo>
                      <a:pt x="3" y="306"/>
                    </a:lnTo>
                    <a:lnTo>
                      <a:pt x="2" y="307"/>
                    </a:lnTo>
                    <a:lnTo>
                      <a:pt x="0" y="309"/>
                    </a:lnTo>
                    <a:lnTo>
                      <a:pt x="2" y="311"/>
                    </a:lnTo>
                    <a:lnTo>
                      <a:pt x="3" y="314"/>
                    </a:lnTo>
                    <a:lnTo>
                      <a:pt x="5" y="316"/>
                    </a:lnTo>
                    <a:lnTo>
                      <a:pt x="8" y="317"/>
                    </a:lnTo>
                    <a:lnTo>
                      <a:pt x="12" y="319"/>
                    </a:lnTo>
                    <a:lnTo>
                      <a:pt x="17" y="321"/>
                    </a:lnTo>
                    <a:lnTo>
                      <a:pt x="22" y="322"/>
                    </a:lnTo>
                    <a:lnTo>
                      <a:pt x="27" y="324"/>
                    </a:lnTo>
                    <a:lnTo>
                      <a:pt x="34" y="326"/>
                    </a:lnTo>
                    <a:lnTo>
                      <a:pt x="39" y="329"/>
                    </a:lnTo>
                    <a:lnTo>
                      <a:pt x="45" y="331"/>
                    </a:lnTo>
                    <a:lnTo>
                      <a:pt x="50" y="333"/>
                    </a:lnTo>
                    <a:lnTo>
                      <a:pt x="55" y="334"/>
                    </a:lnTo>
                    <a:lnTo>
                      <a:pt x="61" y="336"/>
                    </a:lnTo>
                    <a:lnTo>
                      <a:pt x="66" y="338"/>
                    </a:lnTo>
                    <a:lnTo>
                      <a:pt x="69" y="339"/>
                    </a:lnTo>
                    <a:lnTo>
                      <a:pt x="72" y="343"/>
                    </a:lnTo>
                    <a:lnTo>
                      <a:pt x="76" y="344"/>
                    </a:lnTo>
                    <a:lnTo>
                      <a:pt x="76" y="346"/>
                    </a:lnTo>
                    <a:lnTo>
                      <a:pt x="77" y="348"/>
                    </a:lnTo>
                    <a:lnTo>
                      <a:pt x="76" y="349"/>
                    </a:lnTo>
                    <a:lnTo>
                      <a:pt x="76" y="351"/>
                    </a:lnTo>
                    <a:lnTo>
                      <a:pt x="72" y="353"/>
                    </a:lnTo>
                    <a:lnTo>
                      <a:pt x="69" y="354"/>
                    </a:lnTo>
                    <a:lnTo>
                      <a:pt x="66" y="358"/>
                    </a:lnTo>
                    <a:lnTo>
                      <a:pt x="61" y="359"/>
                    </a:lnTo>
                    <a:lnTo>
                      <a:pt x="55" y="361"/>
                    </a:lnTo>
                    <a:lnTo>
                      <a:pt x="50" y="363"/>
                    </a:lnTo>
                    <a:lnTo>
                      <a:pt x="45" y="364"/>
                    </a:lnTo>
                    <a:lnTo>
                      <a:pt x="39" y="366"/>
                    </a:lnTo>
                    <a:lnTo>
                      <a:pt x="34" y="368"/>
                    </a:lnTo>
                    <a:lnTo>
                      <a:pt x="27" y="371"/>
                    </a:lnTo>
                    <a:lnTo>
                      <a:pt x="22" y="373"/>
                    </a:lnTo>
                    <a:lnTo>
                      <a:pt x="17" y="375"/>
                    </a:lnTo>
                    <a:lnTo>
                      <a:pt x="12" y="376"/>
                    </a:lnTo>
                    <a:lnTo>
                      <a:pt x="8" y="378"/>
                    </a:lnTo>
                    <a:lnTo>
                      <a:pt x="5" y="380"/>
                    </a:lnTo>
                    <a:lnTo>
                      <a:pt x="3" y="381"/>
                    </a:lnTo>
                    <a:lnTo>
                      <a:pt x="2" y="383"/>
                    </a:lnTo>
                    <a:lnTo>
                      <a:pt x="0" y="386"/>
                    </a:lnTo>
                    <a:lnTo>
                      <a:pt x="2" y="388"/>
                    </a:lnTo>
                    <a:lnTo>
                      <a:pt x="3" y="390"/>
                    </a:lnTo>
                    <a:lnTo>
                      <a:pt x="5" y="391"/>
                    </a:lnTo>
                    <a:lnTo>
                      <a:pt x="8" y="393"/>
                    </a:lnTo>
                    <a:lnTo>
                      <a:pt x="12" y="395"/>
                    </a:lnTo>
                    <a:lnTo>
                      <a:pt x="17" y="396"/>
                    </a:lnTo>
                    <a:lnTo>
                      <a:pt x="22" y="400"/>
                    </a:lnTo>
                    <a:lnTo>
                      <a:pt x="27" y="401"/>
                    </a:lnTo>
                    <a:lnTo>
                      <a:pt x="34" y="403"/>
                    </a:lnTo>
                    <a:lnTo>
                      <a:pt x="39" y="405"/>
                    </a:lnTo>
                    <a:lnTo>
                      <a:pt x="45" y="406"/>
                    </a:lnTo>
                    <a:lnTo>
                      <a:pt x="50" y="408"/>
                    </a:lnTo>
                    <a:lnTo>
                      <a:pt x="55" y="410"/>
                    </a:lnTo>
                    <a:lnTo>
                      <a:pt x="61" y="412"/>
                    </a:lnTo>
                    <a:lnTo>
                      <a:pt x="66" y="415"/>
                    </a:lnTo>
                    <a:lnTo>
                      <a:pt x="69" y="417"/>
                    </a:lnTo>
                    <a:lnTo>
                      <a:pt x="72" y="418"/>
                    </a:lnTo>
                    <a:lnTo>
                      <a:pt x="76" y="420"/>
                    </a:lnTo>
                    <a:lnTo>
                      <a:pt x="76" y="422"/>
                    </a:lnTo>
                    <a:lnTo>
                      <a:pt x="77" y="423"/>
                    </a:lnTo>
                    <a:lnTo>
                      <a:pt x="76" y="425"/>
                    </a:lnTo>
                    <a:lnTo>
                      <a:pt x="76" y="428"/>
                    </a:lnTo>
                    <a:lnTo>
                      <a:pt x="72" y="430"/>
                    </a:lnTo>
                    <a:lnTo>
                      <a:pt x="69" y="432"/>
                    </a:lnTo>
                    <a:lnTo>
                      <a:pt x="66" y="433"/>
                    </a:lnTo>
                    <a:lnTo>
                      <a:pt x="61" y="435"/>
                    </a:lnTo>
                    <a:lnTo>
                      <a:pt x="55" y="437"/>
                    </a:lnTo>
                    <a:lnTo>
                      <a:pt x="50" y="438"/>
                    </a:lnTo>
                    <a:lnTo>
                      <a:pt x="45" y="440"/>
                    </a:lnTo>
                    <a:lnTo>
                      <a:pt x="39" y="443"/>
                    </a:lnTo>
                    <a:lnTo>
                      <a:pt x="34" y="445"/>
                    </a:lnTo>
                    <a:lnTo>
                      <a:pt x="27" y="447"/>
                    </a:lnTo>
                    <a:lnTo>
                      <a:pt x="22" y="448"/>
                    </a:lnTo>
                    <a:lnTo>
                      <a:pt x="17" y="450"/>
                    </a:lnTo>
                    <a:lnTo>
                      <a:pt x="12" y="452"/>
                    </a:lnTo>
                    <a:lnTo>
                      <a:pt x="8" y="453"/>
                    </a:lnTo>
                    <a:lnTo>
                      <a:pt x="5" y="457"/>
                    </a:lnTo>
                    <a:lnTo>
                      <a:pt x="3" y="459"/>
                    </a:lnTo>
                    <a:lnTo>
                      <a:pt x="2" y="460"/>
                    </a:lnTo>
                    <a:lnTo>
                      <a:pt x="0" y="462"/>
                    </a:lnTo>
                    <a:lnTo>
                      <a:pt x="2" y="464"/>
                    </a:lnTo>
                    <a:lnTo>
                      <a:pt x="3" y="465"/>
                    </a:lnTo>
                    <a:lnTo>
                      <a:pt x="5" y="467"/>
                    </a:lnTo>
                    <a:lnTo>
                      <a:pt x="8" y="469"/>
                    </a:lnTo>
                    <a:lnTo>
                      <a:pt x="12" y="472"/>
                    </a:lnTo>
                    <a:lnTo>
                      <a:pt x="17" y="474"/>
                    </a:lnTo>
                    <a:lnTo>
                      <a:pt x="22" y="475"/>
                    </a:lnTo>
                    <a:lnTo>
                      <a:pt x="27" y="477"/>
                    </a:lnTo>
                    <a:lnTo>
                      <a:pt x="34" y="479"/>
                    </a:lnTo>
                    <a:lnTo>
                      <a:pt x="39" y="480"/>
                    </a:lnTo>
                    <a:lnTo>
                      <a:pt x="45" y="482"/>
                    </a:lnTo>
                    <a:lnTo>
                      <a:pt x="50" y="485"/>
                    </a:lnTo>
                    <a:lnTo>
                      <a:pt x="55" y="487"/>
                    </a:lnTo>
                    <a:lnTo>
                      <a:pt x="61" y="489"/>
                    </a:lnTo>
                    <a:lnTo>
                      <a:pt x="66" y="490"/>
                    </a:lnTo>
                    <a:lnTo>
                      <a:pt x="69" y="492"/>
                    </a:lnTo>
                    <a:lnTo>
                      <a:pt x="72" y="494"/>
                    </a:lnTo>
                    <a:lnTo>
                      <a:pt x="76" y="495"/>
                    </a:lnTo>
                    <a:lnTo>
                      <a:pt x="76" y="497"/>
                    </a:lnTo>
                    <a:lnTo>
                      <a:pt x="77" y="501"/>
                    </a:lnTo>
                    <a:lnTo>
                      <a:pt x="76" y="502"/>
                    </a:lnTo>
                    <a:lnTo>
                      <a:pt x="76" y="504"/>
                    </a:lnTo>
                    <a:lnTo>
                      <a:pt x="72" y="506"/>
                    </a:lnTo>
                    <a:lnTo>
                      <a:pt x="69" y="507"/>
                    </a:lnTo>
                    <a:lnTo>
                      <a:pt x="66" y="509"/>
                    </a:lnTo>
                    <a:lnTo>
                      <a:pt x="61" y="511"/>
                    </a:lnTo>
                    <a:lnTo>
                      <a:pt x="55" y="514"/>
                    </a:lnTo>
                    <a:lnTo>
                      <a:pt x="50" y="516"/>
                    </a:lnTo>
                    <a:lnTo>
                      <a:pt x="45" y="517"/>
                    </a:lnTo>
                    <a:lnTo>
                      <a:pt x="39" y="519"/>
                    </a:lnTo>
                    <a:lnTo>
                      <a:pt x="34" y="521"/>
                    </a:lnTo>
                    <a:lnTo>
                      <a:pt x="27" y="522"/>
                    </a:lnTo>
                    <a:lnTo>
                      <a:pt x="22" y="524"/>
                    </a:lnTo>
                    <a:lnTo>
                      <a:pt x="17" y="526"/>
                    </a:lnTo>
                    <a:lnTo>
                      <a:pt x="12" y="529"/>
                    </a:lnTo>
                    <a:lnTo>
                      <a:pt x="8" y="531"/>
                    </a:lnTo>
                    <a:lnTo>
                      <a:pt x="5" y="532"/>
                    </a:lnTo>
                    <a:lnTo>
                      <a:pt x="3" y="534"/>
                    </a:lnTo>
                    <a:lnTo>
                      <a:pt x="2" y="536"/>
                    </a:lnTo>
                    <a:lnTo>
                      <a:pt x="0" y="537"/>
                    </a:lnTo>
                    <a:lnTo>
                      <a:pt x="2" y="539"/>
                    </a:lnTo>
                    <a:lnTo>
                      <a:pt x="3" y="543"/>
                    </a:lnTo>
                    <a:lnTo>
                      <a:pt x="5" y="544"/>
                    </a:lnTo>
                    <a:lnTo>
                      <a:pt x="8" y="546"/>
                    </a:lnTo>
                    <a:lnTo>
                      <a:pt x="12" y="548"/>
                    </a:lnTo>
                    <a:lnTo>
                      <a:pt x="17" y="549"/>
                    </a:lnTo>
                    <a:lnTo>
                      <a:pt x="22" y="551"/>
                    </a:lnTo>
                    <a:lnTo>
                      <a:pt x="27" y="553"/>
                    </a:lnTo>
                    <a:lnTo>
                      <a:pt x="34" y="556"/>
                    </a:lnTo>
                    <a:lnTo>
                      <a:pt x="39" y="558"/>
                    </a:lnTo>
                    <a:lnTo>
                      <a:pt x="45" y="559"/>
                    </a:lnTo>
                    <a:lnTo>
                      <a:pt x="50" y="561"/>
                    </a:lnTo>
                    <a:lnTo>
                      <a:pt x="55" y="563"/>
                    </a:lnTo>
                    <a:lnTo>
                      <a:pt x="61" y="564"/>
                    </a:lnTo>
                    <a:lnTo>
                      <a:pt x="66" y="566"/>
                    </a:lnTo>
                    <a:lnTo>
                      <a:pt x="69" y="568"/>
                    </a:lnTo>
                    <a:lnTo>
                      <a:pt x="72" y="571"/>
                    </a:lnTo>
                    <a:lnTo>
                      <a:pt x="76" y="573"/>
                    </a:lnTo>
                    <a:lnTo>
                      <a:pt x="76" y="574"/>
                    </a:lnTo>
                    <a:lnTo>
                      <a:pt x="77" y="576"/>
                    </a:lnTo>
                    <a:lnTo>
                      <a:pt x="76" y="578"/>
                    </a:lnTo>
                    <a:lnTo>
                      <a:pt x="76" y="579"/>
                    </a:lnTo>
                    <a:lnTo>
                      <a:pt x="72" y="581"/>
                    </a:lnTo>
                    <a:lnTo>
                      <a:pt x="69" y="584"/>
                    </a:lnTo>
                    <a:lnTo>
                      <a:pt x="66" y="586"/>
                    </a:lnTo>
                    <a:lnTo>
                      <a:pt x="61" y="588"/>
                    </a:lnTo>
                    <a:lnTo>
                      <a:pt x="55" y="590"/>
                    </a:lnTo>
                    <a:lnTo>
                      <a:pt x="50" y="591"/>
                    </a:lnTo>
                    <a:lnTo>
                      <a:pt x="45" y="593"/>
                    </a:lnTo>
                    <a:lnTo>
                      <a:pt x="39" y="595"/>
                    </a:lnTo>
                    <a:lnTo>
                      <a:pt x="34" y="596"/>
                    </a:lnTo>
                    <a:lnTo>
                      <a:pt x="27" y="600"/>
                    </a:lnTo>
                    <a:lnTo>
                      <a:pt x="22" y="601"/>
                    </a:lnTo>
                    <a:lnTo>
                      <a:pt x="17" y="603"/>
                    </a:lnTo>
                    <a:lnTo>
                      <a:pt x="12" y="605"/>
                    </a:lnTo>
                    <a:lnTo>
                      <a:pt x="8" y="606"/>
                    </a:lnTo>
                    <a:lnTo>
                      <a:pt x="5" y="608"/>
                    </a:lnTo>
                    <a:lnTo>
                      <a:pt x="3" y="610"/>
                    </a:lnTo>
                    <a:lnTo>
                      <a:pt x="2" y="613"/>
                    </a:lnTo>
                    <a:lnTo>
                      <a:pt x="0" y="615"/>
                    </a:lnTo>
                    <a:lnTo>
                      <a:pt x="2" y="616"/>
                    </a:lnTo>
                    <a:lnTo>
                      <a:pt x="3" y="618"/>
                    </a:lnTo>
                    <a:lnTo>
                      <a:pt x="5" y="620"/>
                    </a:lnTo>
                    <a:lnTo>
                      <a:pt x="8" y="621"/>
                    </a:lnTo>
                    <a:lnTo>
                      <a:pt x="12" y="623"/>
                    </a:lnTo>
                    <a:lnTo>
                      <a:pt x="17" y="625"/>
                    </a:lnTo>
                    <a:lnTo>
                      <a:pt x="22" y="628"/>
                    </a:lnTo>
                    <a:lnTo>
                      <a:pt x="27" y="630"/>
                    </a:lnTo>
                    <a:lnTo>
                      <a:pt x="34" y="632"/>
                    </a:lnTo>
                    <a:lnTo>
                      <a:pt x="39" y="633"/>
                    </a:lnTo>
                    <a:lnTo>
                      <a:pt x="39" y="695"/>
                    </a:lnTo>
                  </a:path>
                </a:pathLst>
              </a:custGeom>
              <a:noFill/>
              <a:ln w="8001">
                <a:solidFill>
                  <a:schemeClr val="tx1"/>
                </a:solidFill>
                <a:prstDash val="solid"/>
                <a:round/>
                <a:headEnd/>
                <a:tailEnd/>
              </a:ln>
            </p:spPr>
            <p:txBody>
              <a:bodyPr/>
              <a:lstStyle/>
              <a:p>
                <a:endParaRPr lang="fr-FR"/>
              </a:p>
            </p:txBody>
          </p:sp>
        </p:grpSp>
        <p:sp>
          <p:nvSpPr>
            <p:cNvPr id="283678" name="Oval 30"/>
            <p:cNvSpPr>
              <a:spLocks noChangeArrowheads="1"/>
            </p:cNvSpPr>
            <p:nvPr/>
          </p:nvSpPr>
          <p:spPr bwMode="auto">
            <a:xfrm>
              <a:off x="1296" y="1152"/>
              <a:ext cx="48" cy="48"/>
            </a:xfrm>
            <a:prstGeom prst="ellipse">
              <a:avLst/>
            </a:prstGeom>
            <a:solidFill>
              <a:srgbClr val="FF0000"/>
            </a:solidFill>
            <a:ln w="9525">
              <a:solidFill>
                <a:schemeClr val="tx1"/>
              </a:solidFill>
              <a:round/>
              <a:headEnd/>
              <a:tailEnd/>
            </a:ln>
            <a:effectLst/>
          </p:spPr>
          <p:txBody>
            <a:bodyPr wrap="none" anchor="ctr"/>
            <a:lstStyle/>
            <a:p>
              <a:endParaRPr lang="fr-FR"/>
            </a:p>
          </p:txBody>
        </p:sp>
        <p:sp>
          <p:nvSpPr>
            <p:cNvPr id="283679" name="Oval 31"/>
            <p:cNvSpPr>
              <a:spLocks noChangeArrowheads="1"/>
            </p:cNvSpPr>
            <p:nvPr/>
          </p:nvSpPr>
          <p:spPr bwMode="auto">
            <a:xfrm>
              <a:off x="1680" y="1152"/>
              <a:ext cx="48" cy="48"/>
            </a:xfrm>
            <a:prstGeom prst="ellipse">
              <a:avLst/>
            </a:prstGeom>
            <a:solidFill>
              <a:srgbClr val="FF0000"/>
            </a:solidFill>
            <a:ln w="9525">
              <a:solidFill>
                <a:schemeClr val="tx1"/>
              </a:solidFill>
              <a:round/>
              <a:headEnd/>
              <a:tailEnd/>
            </a:ln>
            <a:effectLst/>
          </p:spPr>
          <p:txBody>
            <a:bodyPr wrap="none" anchor="ctr"/>
            <a:lstStyle/>
            <a:p>
              <a:endParaRPr lang="fr-FR"/>
            </a:p>
          </p:txBody>
        </p:sp>
      </p:grpSp>
      <p:grpSp>
        <p:nvGrpSpPr>
          <p:cNvPr id="64" name="Groupe 63"/>
          <p:cNvGrpSpPr/>
          <p:nvPr/>
        </p:nvGrpSpPr>
        <p:grpSpPr>
          <a:xfrm>
            <a:off x="2133600" y="1447800"/>
            <a:ext cx="1676400" cy="1371600"/>
            <a:chOff x="2133600" y="1447800"/>
            <a:chExt cx="1676400" cy="1371600"/>
          </a:xfrm>
        </p:grpSpPr>
        <p:sp>
          <p:nvSpPr>
            <p:cNvPr id="283680" name="Line 32"/>
            <p:cNvSpPr>
              <a:spLocks noChangeShapeType="1"/>
            </p:cNvSpPr>
            <p:nvPr/>
          </p:nvSpPr>
          <p:spPr bwMode="auto">
            <a:xfrm flipV="1">
              <a:off x="2133600" y="1871663"/>
              <a:ext cx="619125" cy="11112"/>
            </a:xfrm>
            <a:prstGeom prst="line">
              <a:avLst/>
            </a:prstGeom>
            <a:noFill/>
            <a:ln w="38100" cmpd="dbl">
              <a:solidFill>
                <a:srgbClr val="FF0000"/>
              </a:solidFill>
              <a:round/>
              <a:headEnd/>
              <a:tailEnd/>
            </a:ln>
            <a:effectLst/>
          </p:spPr>
          <p:txBody>
            <a:bodyPr/>
            <a:lstStyle/>
            <a:p>
              <a:endParaRPr lang="fr-FR"/>
            </a:p>
          </p:txBody>
        </p:sp>
        <p:sp>
          <p:nvSpPr>
            <p:cNvPr id="283681" name="Line 33"/>
            <p:cNvSpPr>
              <a:spLocks noChangeShapeType="1"/>
            </p:cNvSpPr>
            <p:nvPr/>
          </p:nvSpPr>
          <p:spPr bwMode="auto">
            <a:xfrm flipV="1">
              <a:off x="2714625" y="1447800"/>
              <a:ext cx="485775" cy="441325"/>
            </a:xfrm>
            <a:prstGeom prst="line">
              <a:avLst/>
            </a:prstGeom>
            <a:noFill/>
            <a:ln w="12700">
              <a:solidFill>
                <a:srgbClr val="FF0000"/>
              </a:solidFill>
              <a:round/>
              <a:headEnd/>
              <a:tailEnd/>
            </a:ln>
            <a:effectLst/>
          </p:spPr>
          <p:txBody>
            <a:bodyPr/>
            <a:lstStyle/>
            <a:p>
              <a:endParaRPr lang="fr-FR"/>
            </a:p>
          </p:txBody>
        </p:sp>
        <p:sp>
          <p:nvSpPr>
            <p:cNvPr id="283682" name="Line 34"/>
            <p:cNvSpPr>
              <a:spLocks noChangeShapeType="1"/>
            </p:cNvSpPr>
            <p:nvPr/>
          </p:nvSpPr>
          <p:spPr bwMode="auto">
            <a:xfrm flipV="1">
              <a:off x="3276600" y="2057400"/>
              <a:ext cx="533400" cy="228600"/>
            </a:xfrm>
            <a:prstGeom prst="line">
              <a:avLst/>
            </a:prstGeom>
            <a:noFill/>
            <a:ln w="9525">
              <a:solidFill>
                <a:schemeClr val="tx1"/>
              </a:solidFill>
              <a:round/>
              <a:headEnd/>
              <a:tailEnd/>
            </a:ln>
            <a:effectLst/>
          </p:spPr>
          <p:txBody>
            <a:bodyPr/>
            <a:lstStyle/>
            <a:p>
              <a:endParaRPr lang="fr-FR"/>
            </a:p>
          </p:txBody>
        </p:sp>
        <p:sp>
          <p:nvSpPr>
            <p:cNvPr id="283683" name="Line 35"/>
            <p:cNvSpPr>
              <a:spLocks noChangeShapeType="1"/>
            </p:cNvSpPr>
            <p:nvPr/>
          </p:nvSpPr>
          <p:spPr bwMode="auto">
            <a:xfrm flipH="1">
              <a:off x="2895600" y="2286000"/>
              <a:ext cx="381000" cy="533400"/>
            </a:xfrm>
            <a:prstGeom prst="line">
              <a:avLst/>
            </a:prstGeom>
            <a:noFill/>
            <a:ln w="9525">
              <a:solidFill>
                <a:schemeClr val="tx1"/>
              </a:solidFill>
              <a:round/>
              <a:headEnd/>
              <a:tailEnd/>
            </a:ln>
            <a:effectLst/>
          </p:spPr>
          <p:txBody>
            <a:bodyPr/>
            <a:lstStyle/>
            <a:p>
              <a:endParaRPr lang="fr-FR"/>
            </a:p>
          </p:txBody>
        </p:sp>
        <p:sp>
          <p:nvSpPr>
            <p:cNvPr id="283684" name="Freeform 36"/>
            <p:cNvSpPr>
              <a:spLocks/>
            </p:cNvSpPr>
            <p:nvPr/>
          </p:nvSpPr>
          <p:spPr bwMode="auto">
            <a:xfrm rot="18600000">
              <a:off x="2971006" y="1753394"/>
              <a:ext cx="74613" cy="682625"/>
            </a:xfrm>
            <a:custGeom>
              <a:avLst/>
              <a:gdLst/>
              <a:ahLst/>
              <a:cxnLst>
                <a:cxn ang="0">
                  <a:pos x="22" y="67"/>
                </a:cxn>
                <a:cxn ang="0">
                  <a:pos x="3" y="77"/>
                </a:cxn>
                <a:cxn ang="0">
                  <a:pos x="5" y="87"/>
                </a:cxn>
                <a:cxn ang="0">
                  <a:pos x="27" y="96"/>
                </a:cxn>
                <a:cxn ang="0">
                  <a:pos x="55" y="106"/>
                </a:cxn>
                <a:cxn ang="0">
                  <a:pos x="76" y="116"/>
                </a:cxn>
                <a:cxn ang="0">
                  <a:pos x="72" y="124"/>
                </a:cxn>
                <a:cxn ang="0">
                  <a:pos x="50" y="134"/>
                </a:cxn>
                <a:cxn ang="0">
                  <a:pos x="22" y="144"/>
                </a:cxn>
                <a:cxn ang="0">
                  <a:pos x="3" y="153"/>
                </a:cxn>
                <a:cxn ang="0">
                  <a:pos x="5" y="163"/>
                </a:cxn>
                <a:cxn ang="0">
                  <a:pos x="27" y="173"/>
                </a:cxn>
                <a:cxn ang="0">
                  <a:pos x="55" y="181"/>
                </a:cxn>
                <a:cxn ang="0">
                  <a:pos x="76" y="191"/>
                </a:cxn>
                <a:cxn ang="0">
                  <a:pos x="72" y="202"/>
                </a:cxn>
                <a:cxn ang="0">
                  <a:pos x="50" y="210"/>
                </a:cxn>
                <a:cxn ang="0">
                  <a:pos x="22" y="220"/>
                </a:cxn>
                <a:cxn ang="0">
                  <a:pos x="3" y="230"/>
                </a:cxn>
                <a:cxn ang="0">
                  <a:pos x="5" y="239"/>
                </a:cxn>
                <a:cxn ang="0">
                  <a:pos x="27" y="249"/>
                </a:cxn>
                <a:cxn ang="0">
                  <a:pos x="55" y="259"/>
                </a:cxn>
                <a:cxn ang="0">
                  <a:pos x="76" y="267"/>
                </a:cxn>
                <a:cxn ang="0">
                  <a:pos x="72" y="277"/>
                </a:cxn>
                <a:cxn ang="0">
                  <a:pos x="50" y="287"/>
                </a:cxn>
                <a:cxn ang="0">
                  <a:pos x="22" y="296"/>
                </a:cxn>
                <a:cxn ang="0">
                  <a:pos x="3" y="306"/>
                </a:cxn>
                <a:cxn ang="0">
                  <a:pos x="5" y="316"/>
                </a:cxn>
                <a:cxn ang="0">
                  <a:pos x="27" y="324"/>
                </a:cxn>
                <a:cxn ang="0">
                  <a:pos x="55" y="334"/>
                </a:cxn>
                <a:cxn ang="0">
                  <a:pos x="76" y="344"/>
                </a:cxn>
                <a:cxn ang="0">
                  <a:pos x="72" y="353"/>
                </a:cxn>
                <a:cxn ang="0">
                  <a:pos x="50" y="363"/>
                </a:cxn>
                <a:cxn ang="0">
                  <a:pos x="22" y="373"/>
                </a:cxn>
                <a:cxn ang="0">
                  <a:pos x="3" y="381"/>
                </a:cxn>
                <a:cxn ang="0">
                  <a:pos x="5" y="391"/>
                </a:cxn>
                <a:cxn ang="0">
                  <a:pos x="27" y="401"/>
                </a:cxn>
                <a:cxn ang="0">
                  <a:pos x="55" y="410"/>
                </a:cxn>
                <a:cxn ang="0">
                  <a:pos x="76" y="420"/>
                </a:cxn>
                <a:cxn ang="0">
                  <a:pos x="72" y="430"/>
                </a:cxn>
                <a:cxn ang="0">
                  <a:pos x="50" y="438"/>
                </a:cxn>
                <a:cxn ang="0">
                  <a:pos x="22" y="448"/>
                </a:cxn>
                <a:cxn ang="0">
                  <a:pos x="3" y="459"/>
                </a:cxn>
                <a:cxn ang="0">
                  <a:pos x="5" y="467"/>
                </a:cxn>
                <a:cxn ang="0">
                  <a:pos x="27" y="477"/>
                </a:cxn>
                <a:cxn ang="0">
                  <a:pos x="55" y="487"/>
                </a:cxn>
                <a:cxn ang="0">
                  <a:pos x="76" y="495"/>
                </a:cxn>
                <a:cxn ang="0">
                  <a:pos x="72" y="506"/>
                </a:cxn>
                <a:cxn ang="0">
                  <a:pos x="50" y="516"/>
                </a:cxn>
                <a:cxn ang="0">
                  <a:pos x="22" y="524"/>
                </a:cxn>
                <a:cxn ang="0">
                  <a:pos x="3" y="534"/>
                </a:cxn>
                <a:cxn ang="0">
                  <a:pos x="5" y="544"/>
                </a:cxn>
                <a:cxn ang="0">
                  <a:pos x="27" y="553"/>
                </a:cxn>
                <a:cxn ang="0">
                  <a:pos x="55" y="563"/>
                </a:cxn>
                <a:cxn ang="0">
                  <a:pos x="76" y="573"/>
                </a:cxn>
                <a:cxn ang="0">
                  <a:pos x="72" y="581"/>
                </a:cxn>
                <a:cxn ang="0">
                  <a:pos x="50" y="591"/>
                </a:cxn>
                <a:cxn ang="0">
                  <a:pos x="22" y="601"/>
                </a:cxn>
                <a:cxn ang="0">
                  <a:pos x="3" y="610"/>
                </a:cxn>
                <a:cxn ang="0">
                  <a:pos x="5" y="620"/>
                </a:cxn>
                <a:cxn ang="0">
                  <a:pos x="27" y="630"/>
                </a:cxn>
              </a:cxnLst>
              <a:rect l="0" t="0" r="r" b="b"/>
              <a:pathLst>
                <a:path w="77" h="695">
                  <a:moveTo>
                    <a:pt x="39" y="0"/>
                  </a:moveTo>
                  <a:lnTo>
                    <a:pt x="39" y="62"/>
                  </a:lnTo>
                  <a:lnTo>
                    <a:pt x="34" y="64"/>
                  </a:lnTo>
                  <a:lnTo>
                    <a:pt x="27" y="66"/>
                  </a:lnTo>
                  <a:lnTo>
                    <a:pt x="22" y="67"/>
                  </a:lnTo>
                  <a:lnTo>
                    <a:pt x="17" y="69"/>
                  </a:lnTo>
                  <a:lnTo>
                    <a:pt x="12" y="72"/>
                  </a:lnTo>
                  <a:lnTo>
                    <a:pt x="8" y="74"/>
                  </a:lnTo>
                  <a:lnTo>
                    <a:pt x="5" y="76"/>
                  </a:lnTo>
                  <a:lnTo>
                    <a:pt x="3" y="77"/>
                  </a:lnTo>
                  <a:lnTo>
                    <a:pt x="2" y="79"/>
                  </a:lnTo>
                  <a:lnTo>
                    <a:pt x="0" y="81"/>
                  </a:lnTo>
                  <a:lnTo>
                    <a:pt x="2" y="82"/>
                  </a:lnTo>
                  <a:lnTo>
                    <a:pt x="3" y="84"/>
                  </a:lnTo>
                  <a:lnTo>
                    <a:pt x="5" y="87"/>
                  </a:lnTo>
                  <a:lnTo>
                    <a:pt x="8" y="89"/>
                  </a:lnTo>
                  <a:lnTo>
                    <a:pt x="12" y="91"/>
                  </a:lnTo>
                  <a:lnTo>
                    <a:pt x="17" y="92"/>
                  </a:lnTo>
                  <a:lnTo>
                    <a:pt x="22" y="94"/>
                  </a:lnTo>
                  <a:lnTo>
                    <a:pt x="27" y="96"/>
                  </a:lnTo>
                  <a:lnTo>
                    <a:pt x="34" y="97"/>
                  </a:lnTo>
                  <a:lnTo>
                    <a:pt x="39" y="101"/>
                  </a:lnTo>
                  <a:lnTo>
                    <a:pt x="45" y="102"/>
                  </a:lnTo>
                  <a:lnTo>
                    <a:pt x="50" y="104"/>
                  </a:lnTo>
                  <a:lnTo>
                    <a:pt x="55" y="106"/>
                  </a:lnTo>
                  <a:lnTo>
                    <a:pt x="61" y="108"/>
                  </a:lnTo>
                  <a:lnTo>
                    <a:pt x="66" y="109"/>
                  </a:lnTo>
                  <a:lnTo>
                    <a:pt x="69" y="111"/>
                  </a:lnTo>
                  <a:lnTo>
                    <a:pt x="72" y="113"/>
                  </a:lnTo>
                  <a:lnTo>
                    <a:pt x="76" y="116"/>
                  </a:lnTo>
                  <a:lnTo>
                    <a:pt x="76" y="118"/>
                  </a:lnTo>
                  <a:lnTo>
                    <a:pt x="77" y="119"/>
                  </a:lnTo>
                  <a:lnTo>
                    <a:pt x="76" y="121"/>
                  </a:lnTo>
                  <a:lnTo>
                    <a:pt x="76" y="123"/>
                  </a:lnTo>
                  <a:lnTo>
                    <a:pt x="72" y="124"/>
                  </a:lnTo>
                  <a:lnTo>
                    <a:pt x="69" y="126"/>
                  </a:lnTo>
                  <a:lnTo>
                    <a:pt x="66" y="129"/>
                  </a:lnTo>
                  <a:lnTo>
                    <a:pt x="61" y="131"/>
                  </a:lnTo>
                  <a:lnTo>
                    <a:pt x="55" y="133"/>
                  </a:lnTo>
                  <a:lnTo>
                    <a:pt x="50" y="134"/>
                  </a:lnTo>
                  <a:lnTo>
                    <a:pt x="45" y="136"/>
                  </a:lnTo>
                  <a:lnTo>
                    <a:pt x="39" y="138"/>
                  </a:lnTo>
                  <a:lnTo>
                    <a:pt x="34" y="139"/>
                  </a:lnTo>
                  <a:lnTo>
                    <a:pt x="27" y="141"/>
                  </a:lnTo>
                  <a:lnTo>
                    <a:pt x="22" y="144"/>
                  </a:lnTo>
                  <a:lnTo>
                    <a:pt x="17" y="146"/>
                  </a:lnTo>
                  <a:lnTo>
                    <a:pt x="12" y="148"/>
                  </a:lnTo>
                  <a:lnTo>
                    <a:pt x="8" y="149"/>
                  </a:lnTo>
                  <a:lnTo>
                    <a:pt x="5" y="151"/>
                  </a:lnTo>
                  <a:lnTo>
                    <a:pt x="3" y="153"/>
                  </a:lnTo>
                  <a:lnTo>
                    <a:pt x="2" y="155"/>
                  </a:lnTo>
                  <a:lnTo>
                    <a:pt x="0" y="158"/>
                  </a:lnTo>
                  <a:lnTo>
                    <a:pt x="2" y="160"/>
                  </a:lnTo>
                  <a:lnTo>
                    <a:pt x="3" y="161"/>
                  </a:lnTo>
                  <a:lnTo>
                    <a:pt x="5" y="163"/>
                  </a:lnTo>
                  <a:lnTo>
                    <a:pt x="8" y="165"/>
                  </a:lnTo>
                  <a:lnTo>
                    <a:pt x="12" y="166"/>
                  </a:lnTo>
                  <a:lnTo>
                    <a:pt x="17" y="168"/>
                  </a:lnTo>
                  <a:lnTo>
                    <a:pt x="22" y="170"/>
                  </a:lnTo>
                  <a:lnTo>
                    <a:pt x="27" y="173"/>
                  </a:lnTo>
                  <a:lnTo>
                    <a:pt x="34" y="175"/>
                  </a:lnTo>
                  <a:lnTo>
                    <a:pt x="39" y="176"/>
                  </a:lnTo>
                  <a:lnTo>
                    <a:pt x="45" y="178"/>
                  </a:lnTo>
                  <a:lnTo>
                    <a:pt x="50" y="180"/>
                  </a:lnTo>
                  <a:lnTo>
                    <a:pt x="55" y="181"/>
                  </a:lnTo>
                  <a:lnTo>
                    <a:pt x="61" y="183"/>
                  </a:lnTo>
                  <a:lnTo>
                    <a:pt x="66" y="186"/>
                  </a:lnTo>
                  <a:lnTo>
                    <a:pt x="69" y="188"/>
                  </a:lnTo>
                  <a:lnTo>
                    <a:pt x="72" y="190"/>
                  </a:lnTo>
                  <a:lnTo>
                    <a:pt x="76" y="191"/>
                  </a:lnTo>
                  <a:lnTo>
                    <a:pt x="76" y="193"/>
                  </a:lnTo>
                  <a:lnTo>
                    <a:pt x="77" y="195"/>
                  </a:lnTo>
                  <a:lnTo>
                    <a:pt x="76" y="197"/>
                  </a:lnTo>
                  <a:lnTo>
                    <a:pt x="76" y="198"/>
                  </a:lnTo>
                  <a:lnTo>
                    <a:pt x="72" y="202"/>
                  </a:lnTo>
                  <a:lnTo>
                    <a:pt x="69" y="203"/>
                  </a:lnTo>
                  <a:lnTo>
                    <a:pt x="66" y="205"/>
                  </a:lnTo>
                  <a:lnTo>
                    <a:pt x="61" y="207"/>
                  </a:lnTo>
                  <a:lnTo>
                    <a:pt x="55" y="208"/>
                  </a:lnTo>
                  <a:lnTo>
                    <a:pt x="50" y="210"/>
                  </a:lnTo>
                  <a:lnTo>
                    <a:pt x="45" y="212"/>
                  </a:lnTo>
                  <a:lnTo>
                    <a:pt x="39" y="215"/>
                  </a:lnTo>
                  <a:lnTo>
                    <a:pt x="34" y="217"/>
                  </a:lnTo>
                  <a:lnTo>
                    <a:pt x="27" y="218"/>
                  </a:lnTo>
                  <a:lnTo>
                    <a:pt x="22" y="220"/>
                  </a:lnTo>
                  <a:lnTo>
                    <a:pt x="17" y="222"/>
                  </a:lnTo>
                  <a:lnTo>
                    <a:pt x="12" y="223"/>
                  </a:lnTo>
                  <a:lnTo>
                    <a:pt x="8" y="225"/>
                  </a:lnTo>
                  <a:lnTo>
                    <a:pt x="5" y="227"/>
                  </a:lnTo>
                  <a:lnTo>
                    <a:pt x="3" y="230"/>
                  </a:lnTo>
                  <a:lnTo>
                    <a:pt x="2" y="232"/>
                  </a:lnTo>
                  <a:lnTo>
                    <a:pt x="0" y="233"/>
                  </a:lnTo>
                  <a:lnTo>
                    <a:pt x="2" y="235"/>
                  </a:lnTo>
                  <a:lnTo>
                    <a:pt x="3" y="237"/>
                  </a:lnTo>
                  <a:lnTo>
                    <a:pt x="5" y="239"/>
                  </a:lnTo>
                  <a:lnTo>
                    <a:pt x="8" y="240"/>
                  </a:lnTo>
                  <a:lnTo>
                    <a:pt x="12" y="244"/>
                  </a:lnTo>
                  <a:lnTo>
                    <a:pt x="17" y="245"/>
                  </a:lnTo>
                  <a:lnTo>
                    <a:pt x="22" y="247"/>
                  </a:lnTo>
                  <a:lnTo>
                    <a:pt x="27" y="249"/>
                  </a:lnTo>
                  <a:lnTo>
                    <a:pt x="34" y="250"/>
                  </a:lnTo>
                  <a:lnTo>
                    <a:pt x="39" y="252"/>
                  </a:lnTo>
                  <a:lnTo>
                    <a:pt x="45" y="254"/>
                  </a:lnTo>
                  <a:lnTo>
                    <a:pt x="50" y="255"/>
                  </a:lnTo>
                  <a:lnTo>
                    <a:pt x="55" y="259"/>
                  </a:lnTo>
                  <a:lnTo>
                    <a:pt x="61" y="260"/>
                  </a:lnTo>
                  <a:lnTo>
                    <a:pt x="66" y="262"/>
                  </a:lnTo>
                  <a:lnTo>
                    <a:pt x="69" y="264"/>
                  </a:lnTo>
                  <a:lnTo>
                    <a:pt x="72" y="265"/>
                  </a:lnTo>
                  <a:lnTo>
                    <a:pt x="76" y="267"/>
                  </a:lnTo>
                  <a:lnTo>
                    <a:pt x="76" y="269"/>
                  </a:lnTo>
                  <a:lnTo>
                    <a:pt x="77" y="272"/>
                  </a:lnTo>
                  <a:lnTo>
                    <a:pt x="76" y="274"/>
                  </a:lnTo>
                  <a:lnTo>
                    <a:pt x="76" y="275"/>
                  </a:lnTo>
                  <a:lnTo>
                    <a:pt x="72" y="277"/>
                  </a:lnTo>
                  <a:lnTo>
                    <a:pt x="69" y="279"/>
                  </a:lnTo>
                  <a:lnTo>
                    <a:pt x="66" y="280"/>
                  </a:lnTo>
                  <a:lnTo>
                    <a:pt x="61" y="282"/>
                  </a:lnTo>
                  <a:lnTo>
                    <a:pt x="55" y="284"/>
                  </a:lnTo>
                  <a:lnTo>
                    <a:pt x="50" y="287"/>
                  </a:lnTo>
                  <a:lnTo>
                    <a:pt x="45" y="289"/>
                  </a:lnTo>
                  <a:lnTo>
                    <a:pt x="39" y="291"/>
                  </a:lnTo>
                  <a:lnTo>
                    <a:pt x="34" y="292"/>
                  </a:lnTo>
                  <a:lnTo>
                    <a:pt x="27" y="294"/>
                  </a:lnTo>
                  <a:lnTo>
                    <a:pt x="22" y="296"/>
                  </a:lnTo>
                  <a:lnTo>
                    <a:pt x="17" y="297"/>
                  </a:lnTo>
                  <a:lnTo>
                    <a:pt x="12" y="301"/>
                  </a:lnTo>
                  <a:lnTo>
                    <a:pt x="8" y="302"/>
                  </a:lnTo>
                  <a:lnTo>
                    <a:pt x="5" y="304"/>
                  </a:lnTo>
                  <a:lnTo>
                    <a:pt x="3" y="306"/>
                  </a:lnTo>
                  <a:lnTo>
                    <a:pt x="2" y="307"/>
                  </a:lnTo>
                  <a:lnTo>
                    <a:pt x="0" y="309"/>
                  </a:lnTo>
                  <a:lnTo>
                    <a:pt x="2" y="311"/>
                  </a:lnTo>
                  <a:lnTo>
                    <a:pt x="3" y="314"/>
                  </a:lnTo>
                  <a:lnTo>
                    <a:pt x="5" y="316"/>
                  </a:lnTo>
                  <a:lnTo>
                    <a:pt x="8" y="317"/>
                  </a:lnTo>
                  <a:lnTo>
                    <a:pt x="12" y="319"/>
                  </a:lnTo>
                  <a:lnTo>
                    <a:pt x="17" y="321"/>
                  </a:lnTo>
                  <a:lnTo>
                    <a:pt x="22" y="322"/>
                  </a:lnTo>
                  <a:lnTo>
                    <a:pt x="27" y="324"/>
                  </a:lnTo>
                  <a:lnTo>
                    <a:pt x="34" y="326"/>
                  </a:lnTo>
                  <a:lnTo>
                    <a:pt x="39" y="329"/>
                  </a:lnTo>
                  <a:lnTo>
                    <a:pt x="45" y="331"/>
                  </a:lnTo>
                  <a:lnTo>
                    <a:pt x="50" y="333"/>
                  </a:lnTo>
                  <a:lnTo>
                    <a:pt x="55" y="334"/>
                  </a:lnTo>
                  <a:lnTo>
                    <a:pt x="61" y="336"/>
                  </a:lnTo>
                  <a:lnTo>
                    <a:pt x="66" y="338"/>
                  </a:lnTo>
                  <a:lnTo>
                    <a:pt x="69" y="339"/>
                  </a:lnTo>
                  <a:lnTo>
                    <a:pt x="72" y="343"/>
                  </a:lnTo>
                  <a:lnTo>
                    <a:pt x="76" y="344"/>
                  </a:lnTo>
                  <a:lnTo>
                    <a:pt x="76" y="346"/>
                  </a:lnTo>
                  <a:lnTo>
                    <a:pt x="77" y="348"/>
                  </a:lnTo>
                  <a:lnTo>
                    <a:pt x="76" y="349"/>
                  </a:lnTo>
                  <a:lnTo>
                    <a:pt x="76" y="351"/>
                  </a:lnTo>
                  <a:lnTo>
                    <a:pt x="72" y="353"/>
                  </a:lnTo>
                  <a:lnTo>
                    <a:pt x="69" y="354"/>
                  </a:lnTo>
                  <a:lnTo>
                    <a:pt x="66" y="358"/>
                  </a:lnTo>
                  <a:lnTo>
                    <a:pt x="61" y="359"/>
                  </a:lnTo>
                  <a:lnTo>
                    <a:pt x="55" y="361"/>
                  </a:lnTo>
                  <a:lnTo>
                    <a:pt x="50" y="363"/>
                  </a:lnTo>
                  <a:lnTo>
                    <a:pt x="45" y="364"/>
                  </a:lnTo>
                  <a:lnTo>
                    <a:pt x="39" y="366"/>
                  </a:lnTo>
                  <a:lnTo>
                    <a:pt x="34" y="368"/>
                  </a:lnTo>
                  <a:lnTo>
                    <a:pt x="27" y="371"/>
                  </a:lnTo>
                  <a:lnTo>
                    <a:pt x="22" y="373"/>
                  </a:lnTo>
                  <a:lnTo>
                    <a:pt x="17" y="375"/>
                  </a:lnTo>
                  <a:lnTo>
                    <a:pt x="12" y="376"/>
                  </a:lnTo>
                  <a:lnTo>
                    <a:pt x="8" y="378"/>
                  </a:lnTo>
                  <a:lnTo>
                    <a:pt x="5" y="380"/>
                  </a:lnTo>
                  <a:lnTo>
                    <a:pt x="3" y="381"/>
                  </a:lnTo>
                  <a:lnTo>
                    <a:pt x="2" y="383"/>
                  </a:lnTo>
                  <a:lnTo>
                    <a:pt x="0" y="386"/>
                  </a:lnTo>
                  <a:lnTo>
                    <a:pt x="2" y="388"/>
                  </a:lnTo>
                  <a:lnTo>
                    <a:pt x="3" y="390"/>
                  </a:lnTo>
                  <a:lnTo>
                    <a:pt x="5" y="391"/>
                  </a:lnTo>
                  <a:lnTo>
                    <a:pt x="8" y="393"/>
                  </a:lnTo>
                  <a:lnTo>
                    <a:pt x="12" y="395"/>
                  </a:lnTo>
                  <a:lnTo>
                    <a:pt x="17" y="396"/>
                  </a:lnTo>
                  <a:lnTo>
                    <a:pt x="22" y="400"/>
                  </a:lnTo>
                  <a:lnTo>
                    <a:pt x="27" y="401"/>
                  </a:lnTo>
                  <a:lnTo>
                    <a:pt x="34" y="403"/>
                  </a:lnTo>
                  <a:lnTo>
                    <a:pt x="39" y="405"/>
                  </a:lnTo>
                  <a:lnTo>
                    <a:pt x="45" y="406"/>
                  </a:lnTo>
                  <a:lnTo>
                    <a:pt x="50" y="408"/>
                  </a:lnTo>
                  <a:lnTo>
                    <a:pt x="55" y="410"/>
                  </a:lnTo>
                  <a:lnTo>
                    <a:pt x="61" y="412"/>
                  </a:lnTo>
                  <a:lnTo>
                    <a:pt x="66" y="415"/>
                  </a:lnTo>
                  <a:lnTo>
                    <a:pt x="69" y="417"/>
                  </a:lnTo>
                  <a:lnTo>
                    <a:pt x="72" y="418"/>
                  </a:lnTo>
                  <a:lnTo>
                    <a:pt x="76" y="420"/>
                  </a:lnTo>
                  <a:lnTo>
                    <a:pt x="76" y="422"/>
                  </a:lnTo>
                  <a:lnTo>
                    <a:pt x="77" y="423"/>
                  </a:lnTo>
                  <a:lnTo>
                    <a:pt x="76" y="425"/>
                  </a:lnTo>
                  <a:lnTo>
                    <a:pt x="76" y="428"/>
                  </a:lnTo>
                  <a:lnTo>
                    <a:pt x="72" y="430"/>
                  </a:lnTo>
                  <a:lnTo>
                    <a:pt x="69" y="432"/>
                  </a:lnTo>
                  <a:lnTo>
                    <a:pt x="66" y="433"/>
                  </a:lnTo>
                  <a:lnTo>
                    <a:pt x="61" y="435"/>
                  </a:lnTo>
                  <a:lnTo>
                    <a:pt x="55" y="437"/>
                  </a:lnTo>
                  <a:lnTo>
                    <a:pt x="50" y="438"/>
                  </a:lnTo>
                  <a:lnTo>
                    <a:pt x="45" y="440"/>
                  </a:lnTo>
                  <a:lnTo>
                    <a:pt x="39" y="443"/>
                  </a:lnTo>
                  <a:lnTo>
                    <a:pt x="34" y="445"/>
                  </a:lnTo>
                  <a:lnTo>
                    <a:pt x="27" y="447"/>
                  </a:lnTo>
                  <a:lnTo>
                    <a:pt x="22" y="448"/>
                  </a:lnTo>
                  <a:lnTo>
                    <a:pt x="17" y="450"/>
                  </a:lnTo>
                  <a:lnTo>
                    <a:pt x="12" y="452"/>
                  </a:lnTo>
                  <a:lnTo>
                    <a:pt x="8" y="453"/>
                  </a:lnTo>
                  <a:lnTo>
                    <a:pt x="5" y="457"/>
                  </a:lnTo>
                  <a:lnTo>
                    <a:pt x="3" y="459"/>
                  </a:lnTo>
                  <a:lnTo>
                    <a:pt x="2" y="460"/>
                  </a:lnTo>
                  <a:lnTo>
                    <a:pt x="0" y="462"/>
                  </a:lnTo>
                  <a:lnTo>
                    <a:pt x="2" y="464"/>
                  </a:lnTo>
                  <a:lnTo>
                    <a:pt x="3" y="465"/>
                  </a:lnTo>
                  <a:lnTo>
                    <a:pt x="5" y="467"/>
                  </a:lnTo>
                  <a:lnTo>
                    <a:pt x="8" y="469"/>
                  </a:lnTo>
                  <a:lnTo>
                    <a:pt x="12" y="472"/>
                  </a:lnTo>
                  <a:lnTo>
                    <a:pt x="17" y="474"/>
                  </a:lnTo>
                  <a:lnTo>
                    <a:pt x="22" y="475"/>
                  </a:lnTo>
                  <a:lnTo>
                    <a:pt x="27" y="477"/>
                  </a:lnTo>
                  <a:lnTo>
                    <a:pt x="34" y="479"/>
                  </a:lnTo>
                  <a:lnTo>
                    <a:pt x="39" y="480"/>
                  </a:lnTo>
                  <a:lnTo>
                    <a:pt x="45" y="482"/>
                  </a:lnTo>
                  <a:lnTo>
                    <a:pt x="50" y="485"/>
                  </a:lnTo>
                  <a:lnTo>
                    <a:pt x="55" y="487"/>
                  </a:lnTo>
                  <a:lnTo>
                    <a:pt x="61" y="489"/>
                  </a:lnTo>
                  <a:lnTo>
                    <a:pt x="66" y="490"/>
                  </a:lnTo>
                  <a:lnTo>
                    <a:pt x="69" y="492"/>
                  </a:lnTo>
                  <a:lnTo>
                    <a:pt x="72" y="494"/>
                  </a:lnTo>
                  <a:lnTo>
                    <a:pt x="76" y="495"/>
                  </a:lnTo>
                  <a:lnTo>
                    <a:pt x="76" y="497"/>
                  </a:lnTo>
                  <a:lnTo>
                    <a:pt x="77" y="501"/>
                  </a:lnTo>
                  <a:lnTo>
                    <a:pt x="76" y="502"/>
                  </a:lnTo>
                  <a:lnTo>
                    <a:pt x="76" y="504"/>
                  </a:lnTo>
                  <a:lnTo>
                    <a:pt x="72" y="506"/>
                  </a:lnTo>
                  <a:lnTo>
                    <a:pt x="69" y="507"/>
                  </a:lnTo>
                  <a:lnTo>
                    <a:pt x="66" y="509"/>
                  </a:lnTo>
                  <a:lnTo>
                    <a:pt x="61" y="511"/>
                  </a:lnTo>
                  <a:lnTo>
                    <a:pt x="55" y="514"/>
                  </a:lnTo>
                  <a:lnTo>
                    <a:pt x="50" y="516"/>
                  </a:lnTo>
                  <a:lnTo>
                    <a:pt x="45" y="517"/>
                  </a:lnTo>
                  <a:lnTo>
                    <a:pt x="39" y="519"/>
                  </a:lnTo>
                  <a:lnTo>
                    <a:pt x="34" y="521"/>
                  </a:lnTo>
                  <a:lnTo>
                    <a:pt x="27" y="522"/>
                  </a:lnTo>
                  <a:lnTo>
                    <a:pt x="22" y="524"/>
                  </a:lnTo>
                  <a:lnTo>
                    <a:pt x="17" y="526"/>
                  </a:lnTo>
                  <a:lnTo>
                    <a:pt x="12" y="529"/>
                  </a:lnTo>
                  <a:lnTo>
                    <a:pt x="8" y="531"/>
                  </a:lnTo>
                  <a:lnTo>
                    <a:pt x="5" y="532"/>
                  </a:lnTo>
                  <a:lnTo>
                    <a:pt x="3" y="534"/>
                  </a:lnTo>
                  <a:lnTo>
                    <a:pt x="2" y="536"/>
                  </a:lnTo>
                  <a:lnTo>
                    <a:pt x="0" y="537"/>
                  </a:lnTo>
                  <a:lnTo>
                    <a:pt x="2" y="539"/>
                  </a:lnTo>
                  <a:lnTo>
                    <a:pt x="3" y="543"/>
                  </a:lnTo>
                  <a:lnTo>
                    <a:pt x="5" y="544"/>
                  </a:lnTo>
                  <a:lnTo>
                    <a:pt x="8" y="546"/>
                  </a:lnTo>
                  <a:lnTo>
                    <a:pt x="12" y="548"/>
                  </a:lnTo>
                  <a:lnTo>
                    <a:pt x="17" y="549"/>
                  </a:lnTo>
                  <a:lnTo>
                    <a:pt x="22" y="551"/>
                  </a:lnTo>
                  <a:lnTo>
                    <a:pt x="27" y="553"/>
                  </a:lnTo>
                  <a:lnTo>
                    <a:pt x="34" y="556"/>
                  </a:lnTo>
                  <a:lnTo>
                    <a:pt x="39" y="558"/>
                  </a:lnTo>
                  <a:lnTo>
                    <a:pt x="45" y="559"/>
                  </a:lnTo>
                  <a:lnTo>
                    <a:pt x="50" y="561"/>
                  </a:lnTo>
                  <a:lnTo>
                    <a:pt x="55" y="563"/>
                  </a:lnTo>
                  <a:lnTo>
                    <a:pt x="61" y="564"/>
                  </a:lnTo>
                  <a:lnTo>
                    <a:pt x="66" y="566"/>
                  </a:lnTo>
                  <a:lnTo>
                    <a:pt x="69" y="568"/>
                  </a:lnTo>
                  <a:lnTo>
                    <a:pt x="72" y="571"/>
                  </a:lnTo>
                  <a:lnTo>
                    <a:pt x="76" y="573"/>
                  </a:lnTo>
                  <a:lnTo>
                    <a:pt x="76" y="574"/>
                  </a:lnTo>
                  <a:lnTo>
                    <a:pt x="77" y="576"/>
                  </a:lnTo>
                  <a:lnTo>
                    <a:pt x="76" y="578"/>
                  </a:lnTo>
                  <a:lnTo>
                    <a:pt x="76" y="579"/>
                  </a:lnTo>
                  <a:lnTo>
                    <a:pt x="72" y="581"/>
                  </a:lnTo>
                  <a:lnTo>
                    <a:pt x="69" y="584"/>
                  </a:lnTo>
                  <a:lnTo>
                    <a:pt x="66" y="586"/>
                  </a:lnTo>
                  <a:lnTo>
                    <a:pt x="61" y="588"/>
                  </a:lnTo>
                  <a:lnTo>
                    <a:pt x="55" y="590"/>
                  </a:lnTo>
                  <a:lnTo>
                    <a:pt x="50" y="591"/>
                  </a:lnTo>
                  <a:lnTo>
                    <a:pt x="45" y="593"/>
                  </a:lnTo>
                  <a:lnTo>
                    <a:pt x="39" y="595"/>
                  </a:lnTo>
                  <a:lnTo>
                    <a:pt x="34" y="596"/>
                  </a:lnTo>
                  <a:lnTo>
                    <a:pt x="27" y="600"/>
                  </a:lnTo>
                  <a:lnTo>
                    <a:pt x="22" y="601"/>
                  </a:lnTo>
                  <a:lnTo>
                    <a:pt x="17" y="603"/>
                  </a:lnTo>
                  <a:lnTo>
                    <a:pt x="12" y="605"/>
                  </a:lnTo>
                  <a:lnTo>
                    <a:pt x="8" y="606"/>
                  </a:lnTo>
                  <a:lnTo>
                    <a:pt x="5" y="608"/>
                  </a:lnTo>
                  <a:lnTo>
                    <a:pt x="3" y="610"/>
                  </a:lnTo>
                  <a:lnTo>
                    <a:pt x="2" y="613"/>
                  </a:lnTo>
                  <a:lnTo>
                    <a:pt x="0" y="615"/>
                  </a:lnTo>
                  <a:lnTo>
                    <a:pt x="2" y="616"/>
                  </a:lnTo>
                  <a:lnTo>
                    <a:pt x="3" y="618"/>
                  </a:lnTo>
                  <a:lnTo>
                    <a:pt x="5" y="620"/>
                  </a:lnTo>
                  <a:lnTo>
                    <a:pt x="8" y="621"/>
                  </a:lnTo>
                  <a:lnTo>
                    <a:pt x="12" y="623"/>
                  </a:lnTo>
                  <a:lnTo>
                    <a:pt x="17" y="625"/>
                  </a:lnTo>
                  <a:lnTo>
                    <a:pt x="22" y="628"/>
                  </a:lnTo>
                  <a:lnTo>
                    <a:pt x="27" y="630"/>
                  </a:lnTo>
                  <a:lnTo>
                    <a:pt x="34" y="632"/>
                  </a:lnTo>
                  <a:lnTo>
                    <a:pt x="39" y="633"/>
                  </a:lnTo>
                  <a:lnTo>
                    <a:pt x="39" y="695"/>
                  </a:lnTo>
                </a:path>
              </a:pathLst>
            </a:custGeom>
            <a:noFill/>
            <a:ln w="8001">
              <a:solidFill>
                <a:schemeClr val="tx1"/>
              </a:solidFill>
              <a:prstDash val="solid"/>
              <a:round/>
              <a:headEnd/>
              <a:tailEnd/>
            </a:ln>
          </p:spPr>
          <p:txBody>
            <a:bodyPr/>
            <a:lstStyle/>
            <a:p>
              <a:endParaRPr lang="fr-FR"/>
            </a:p>
          </p:txBody>
        </p:sp>
      </p:grpSp>
      <p:sp>
        <p:nvSpPr>
          <p:cNvPr id="283685" name="Oval 37"/>
          <p:cNvSpPr>
            <a:spLocks noChangeArrowheads="1"/>
          </p:cNvSpPr>
          <p:nvPr/>
        </p:nvSpPr>
        <p:spPr bwMode="auto">
          <a:xfrm>
            <a:off x="2057400" y="1828800"/>
            <a:ext cx="76200" cy="76200"/>
          </a:xfrm>
          <a:prstGeom prst="ellipse">
            <a:avLst/>
          </a:prstGeom>
          <a:solidFill>
            <a:srgbClr val="FF0000"/>
          </a:solidFill>
          <a:ln w="9525">
            <a:solidFill>
              <a:schemeClr val="tx1"/>
            </a:solidFill>
            <a:round/>
            <a:headEnd/>
            <a:tailEnd/>
          </a:ln>
          <a:effectLst/>
        </p:spPr>
        <p:txBody>
          <a:bodyPr wrap="none" anchor="ctr"/>
          <a:lstStyle/>
          <a:p>
            <a:endParaRPr lang="fr-FR"/>
          </a:p>
        </p:txBody>
      </p:sp>
      <p:sp>
        <p:nvSpPr>
          <p:cNvPr id="283686" name="Oval 38"/>
          <p:cNvSpPr>
            <a:spLocks noChangeArrowheads="1"/>
          </p:cNvSpPr>
          <p:nvPr/>
        </p:nvSpPr>
        <p:spPr bwMode="auto">
          <a:xfrm>
            <a:off x="2667000" y="1828800"/>
            <a:ext cx="76200" cy="76200"/>
          </a:xfrm>
          <a:prstGeom prst="ellipse">
            <a:avLst/>
          </a:prstGeom>
          <a:solidFill>
            <a:srgbClr val="FF0000"/>
          </a:solidFill>
          <a:ln w="9525">
            <a:solidFill>
              <a:schemeClr val="tx1"/>
            </a:solidFill>
            <a:round/>
            <a:headEnd/>
            <a:tailEnd/>
          </a:ln>
          <a:effectLst/>
        </p:spPr>
        <p:txBody>
          <a:bodyPr wrap="none" anchor="ctr"/>
          <a:lstStyle/>
          <a:p>
            <a:endParaRPr lang="fr-FR"/>
          </a:p>
        </p:txBody>
      </p:sp>
      <p:sp>
        <p:nvSpPr>
          <p:cNvPr id="283687" name="Text Box 39"/>
          <p:cNvSpPr txBox="1">
            <a:spLocks noChangeArrowheads="1"/>
          </p:cNvSpPr>
          <p:nvPr/>
        </p:nvSpPr>
        <p:spPr bwMode="auto">
          <a:xfrm>
            <a:off x="2483768" y="2420888"/>
            <a:ext cx="977280" cy="307777"/>
          </a:xfrm>
          <a:prstGeom prst="rect">
            <a:avLst/>
          </a:prstGeom>
          <a:noFill/>
          <a:ln w="9525">
            <a:noFill/>
            <a:miter lim="800000"/>
            <a:headEnd/>
            <a:tailEnd/>
          </a:ln>
          <a:effectLst/>
        </p:spPr>
        <p:txBody>
          <a:bodyPr wrap="square">
            <a:spAutoFit/>
          </a:bodyPr>
          <a:lstStyle/>
          <a:p>
            <a:r>
              <a:rPr lang="fr-FR" sz="1400" b="1" dirty="0"/>
              <a:t>e</a:t>
            </a:r>
            <a:r>
              <a:rPr lang="fr-FR" sz="1400" b="1" baseline="30000" dirty="0"/>
              <a:t>--</a:t>
            </a:r>
          </a:p>
        </p:txBody>
      </p:sp>
      <p:grpSp>
        <p:nvGrpSpPr>
          <p:cNvPr id="6" name="Group 40"/>
          <p:cNvGrpSpPr>
            <a:grpSpLocks/>
          </p:cNvGrpSpPr>
          <p:nvPr/>
        </p:nvGrpSpPr>
        <p:grpSpPr bwMode="auto">
          <a:xfrm>
            <a:off x="0" y="3733800"/>
            <a:ext cx="4062413" cy="2438400"/>
            <a:chOff x="33" y="2352"/>
            <a:chExt cx="2559" cy="1536"/>
          </a:xfrm>
        </p:grpSpPr>
        <p:sp>
          <p:nvSpPr>
            <p:cNvPr id="283689" name="Rectangle 41"/>
            <p:cNvSpPr>
              <a:spLocks noChangeArrowheads="1"/>
            </p:cNvSpPr>
            <p:nvPr/>
          </p:nvSpPr>
          <p:spPr bwMode="auto">
            <a:xfrm>
              <a:off x="192" y="2352"/>
              <a:ext cx="2352" cy="1536"/>
            </a:xfrm>
            <a:prstGeom prst="rect">
              <a:avLst/>
            </a:prstGeom>
            <a:noFill/>
            <a:ln w="9525">
              <a:solidFill>
                <a:schemeClr val="tx1"/>
              </a:solidFill>
              <a:miter lim="800000"/>
              <a:headEnd/>
              <a:tailEnd/>
            </a:ln>
            <a:effectLst/>
          </p:spPr>
          <p:txBody>
            <a:bodyPr wrap="none" anchor="ctr"/>
            <a:lstStyle/>
            <a:p>
              <a:endParaRPr lang="fr-FR"/>
            </a:p>
          </p:txBody>
        </p:sp>
        <p:grpSp>
          <p:nvGrpSpPr>
            <p:cNvPr id="7" name="Group 42"/>
            <p:cNvGrpSpPr>
              <a:grpSpLocks/>
            </p:cNvGrpSpPr>
            <p:nvPr/>
          </p:nvGrpSpPr>
          <p:grpSpPr bwMode="auto">
            <a:xfrm>
              <a:off x="33" y="2640"/>
              <a:ext cx="2559" cy="1191"/>
              <a:chOff x="33" y="2640"/>
              <a:chExt cx="2559" cy="1191"/>
            </a:xfrm>
          </p:grpSpPr>
          <p:grpSp>
            <p:nvGrpSpPr>
              <p:cNvPr id="8" name="Group 43"/>
              <p:cNvGrpSpPr>
                <a:grpSpLocks/>
              </p:cNvGrpSpPr>
              <p:nvPr/>
            </p:nvGrpSpPr>
            <p:grpSpPr bwMode="auto">
              <a:xfrm>
                <a:off x="33" y="2640"/>
                <a:ext cx="2559" cy="1191"/>
                <a:chOff x="48" y="2640"/>
                <a:chExt cx="2559" cy="1191"/>
              </a:xfrm>
            </p:grpSpPr>
            <p:sp>
              <p:nvSpPr>
                <p:cNvPr id="283692" name="Text Box 44"/>
                <p:cNvSpPr txBox="1">
                  <a:spLocks noChangeArrowheads="1"/>
                </p:cNvSpPr>
                <p:nvPr/>
              </p:nvSpPr>
              <p:spPr bwMode="auto">
                <a:xfrm>
                  <a:off x="48" y="3600"/>
                  <a:ext cx="2559" cy="231"/>
                </a:xfrm>
                <a:prstGeom prst="rect">
                  <a:avLst/>
                </a:prstGeom>
                <a:noFill/>
                <a:ln w="9525">
                  <a:noFill/>
                  <a:miter lim="800000"/>
                  <a:headEnd/>
                  <a:tailEnd/>
                </a:ln>
                <a:effectLst/>
              </p:spPr>
              <p:txBody>
                <a:bodyPr wrap="none">
                  <a:spAutoFit/>
                </a:bodyPr>
                <a:lstStyle/>
                <a:p>
                  <a:r>
                    <a:rPr lang="fr-FR">
                      <a:solidFill>
                        <a:srgbClr val="FF0000"/>
                      </a:solidFill>
                    </a:rPr>
                    <a:t>  </a:t>
                  </a:r>
                  <a:r>
                    <a:rPr lang="fr-FR">
                      <a:solidFill>
                        <a:srgbClr val="FF0000"/>
                      </a:solidFill>
                      <a:latin typeface="Algerian" pitchFamily="82" charset="0"/>
                    </a:rPr>
                    <a:t>Pion electro/photo-production </a:t>
                  </a:r>
                </a:p>
              </p:txBody>
            </p:sp>
            <p:sp>
              <p:nvSpPr>
                <p:cNvPr id="283693" name="Text Box 45"/>
                <p:cNvSpPr txBox="1">
                  <a:spLocks noChangeArrowheads="1"/>
                </p:cNvSpPr>
                <p:nvPr/>
              </p:nvSpPr>
              <p:spPr bwMode="auto">
                <a:xfrm>
                  <a:off x="824" y="3360"/>
                  <a:ext cx="184" cy="192"/>
                </a:xfrm>
                <a:prstGeom prst="rect">
                  <a:avLst/>
                </a:prstGeom>
                <a:noFill/>
                <a:ln w="9525">
                  <a:noFill/>
                  <a:miter lim="800000"/>
                  <a:headEnd/>
                  <a:tailEnd/>
                </a:ln>
                <a:effectLst/>
              </p:spPr>
              <p:txBody>
                <a:bodyPr wrap="none">
                  <a:spAutoFit/>
                </a:bodyPr>
                <a:lstStyle/>
                <a:p>
                  <a:r>
                    <a:rPr lang="fr-FR" sz="1400" b="1">
                      <a:solidFill>
                        <a:srgbClr val="FF0000"/>
                      </a:solidFill>
                    </a:rPr>
                    <a:t>p</a:t>
                  </a:r>
                  <a:endParaRPr lang="fr-FR" sz="1400" b="1" baseline="-25000">
                    <a:solidFill>
                      <a:srgbClr val="FF0000"/>
                    </a:solidFill>
                    <a:latin typeface="Symbol" pitchFamily="18" charset="2"/>
                  </a:endParaRPr>
                </a:p>
              </p:txBody>
            </p:sp>
            <p:sp>
              <p:nvSpPr>
                <p:cNvPr id="283694" name="Text Box 46"/>
                <p:cNvSpPr txBox="1">
                  <a:spLocks noChangeArrowheads="1"/>
                </p:cNvSpPr>
                <p:nvPr/>
              </p:nvSpPr>
              <p:spPr bwMode="auto">
                <a:xfrm>
                  <a:off x="2016" y="3360"/>
                  <a:ext cx="406" cy="212"/>
                </a:xfrm>
                <a:prstGeom prst="rect">
                  <a:avLst/>
                </a:prstGeom>
                <a:noFill/>
                <a:ln w="9525">
                  <a:noFill/>
                  <a:miter lim="800000"/>
                  <a:headEnd/>
                  <a:tailEnd/>
                </a:ln>
                <a:effectLst/>
              </p:spPr>
              <p:txBody>
                <a:bodyPr wrap="none">
                  <a:spAutoFit/>
                </a:bodyPr>
                <a:lstStyle/>
                <a:p>
                  <a:r>
                    <a:rPr lang="fr-FR" sz="1600">
                      <a:cs typeface="Arial" charset="0"/>
                    </a:rPr>
                    <a:t>→N</a:t>
                  </a:r>
                  <a:r>
                    <a:rPr lang="fr-FR" sz="1600">
                      <a:latin typeface="Symbol" pitchFamily="18" charset="2"/>
                      <a:cs typeface="Arial" charset="0"/>
                    </a:rPr>
                    <a:t>p</a:t>
                  </a:r>
                </a:p>
              </p:txBody>
            </p:sp>
            <p:sp>
              <p:nvSpPr>
                <p:cNvPr id="283695" name="Text Box 47"/>
                <p:cNvSpPr txBox="1">
                  <a:spLocks noChangeArrowheads="1"/>
                </p:cNvSpPr>
                <p:nvPr/>
              </p:nvSpPr>
              <p:spPr bwMode="auto">
                <a:xfrm>
                  <a:off x="1824" y="3360"/>
                  <a:ext cx="227" cy="192"/>
                </a:xfrm>
                <a:prstGeom prst="rect">
                  <a:avLst/>
                </a:prstGeom>
                <a:noFill/>
                <a:ln w="9525">
                  <a:noFill/>
                  <a:miter lim="800000"/>
                  <a:headEnd/>
                  <a:tailEnd/>
                </a:ln>
                <a:effectLst/>
              </p:spPr>
              <p:txBody>
                <a:bodyPr wrap="none">
                  <a:spAutoFit/>
                </a:bodyPr>
                <a:lstStyle/>
                <a:p>
                  <a:r>
                    <a:rPr lang="fr-FR" sz="1400" b="1">
                      <a:solidFill>
                        <a:srgbClr val="FF0000"/>
                      </a:solidFill>
                      <a:latin typeface="Symbol" pitchFamily="18" charset="2"/>
                    </a:rPr>
                    <a:t>D</a:t>
                  </a:r>
                  <a:r>
                    <a:rPr lang="fr-FR" sz="1400" b="1" baseline="30000">
                      <a:solidFill>
                        <a:srgbClr val="FF0000"/>
                      </a:solidFill>
                    </a:rPr>
                    <a:t>+</a:t>
                  </a:r>
                </a:p>
              </p:txBody>
            </p:sp>
            <p:sp>
              <p:nvSpPr>
                <p:cNvPr id="283696" name="Text Box 48"/>
                <p:cNvSpPr txBox="1">
                  <a:spLocks noChangeArrowheads="1"/>
                </p:cNvSpPr>
                <p:nvPr/>
              </p:nvSpPr>
              <p:spPr bwMode="auto">
                <a:xfrm>
                  <a:off x="672" y="2832"/>
                  <a:ext cx="202" cy="192"/>
                </a:xfrm>
                <a:prstGeom prst="rect">
                  <a:avLst/>
                </a:prstGeom>
                <a:noFill/>
                <a:ln w="9525">
                  <a:noFill/>
                  <a:miter lim="800000"/>
                  <a:headEnd/>
                  <a:tailEnd/>
                </a:ln>
                <a:effectLst/>
              </p:spPr>
              <p:txBody>
                <a:bodyPr wrap="none">
                  <a:spAutoFit/>
                </a:bodyPr>
                <a:lstStyle/>
                <a:p>
                  <a:r>
                    <a:rPr lang="fr-FR" sz="1400" b="1"/>
                    <a:t>e</a:t>
                  </a:r>
                  <a:r>
                    <a:rPr lang="fr-FR" sz="1400" b="1" baseline="30000"/>
                    <a:t>-</a:t>
                  </a:r>
                </a:p>
              </p:txBody>
            </p:sp>
            <p:sp>
              <p:nvSpPr>
                <p:cNvPr id="283697" name="Text Box 49"/>
                <p:cNvSpPr txBox="1">
                  <a:spLocks noChangeArrowheads="1"/>
                </p:cNvSpPr>
                <p:nvPr/>
              </p:nvSpPr>
              <p:spPr bwMode="auto">
                <a:xfrm>
                  <a:off x="1392" y="2640"/>
                  <a:ext cx="202" cy="192"/>
                </a:xfrm>
                <a:prstGeom prst="rect">
                  <a:avLst/>
                </a:prstGeom>
                <a:noFill/>
                <a:ln w="9525">
                  <a:noFill/>
                  <a:miter lim="800000"/>
                  <a:headEnd/>
                  <a:tailEnd/>
                </a:ln>
                <a:effectLst/>
              </p:spPr>
              <p:txBody>
                <a:bodyPr wrap="none">
                  <a:spAutoFit/>
                </a:bodyPr>
                <a:lstStyle/>
                <a:p>
                  <a:r>
                    <a:rPr lang="fr-FR" sz="1400" b="1"/>
                    <a:t>e</a:t>
                  </a:r>
                  <a:r>
                    <a:rPr lang="fr-FR" sz="1400" b="1" baseline="30000"/>
                    <a:t>-</a:t>
                  </a:r>
                </a:p>
              </p:txBody>
            </p:sp>
          </p:grpSp>
          <p:sp>
            <p:nvSpPr>
              <p:cNvPr id="283698" name="Text Box 50"/>
              <p:cNvSpPr txBox="1">
                <a:spLocks noChangeArrowheads="1"/>
              </p:cNvSpPr>
              <p:nvPr/>
            </p:nvSpPr>
            <p:spPr bwMode="auto">
              <a:xfrm>
                <a:off x="1104" y="3072"/>
                <a:ext cx="240" cy="231"/>
              </a:xfrm>
              <a:prstGeom prst="rect">
                <a:avLst/>
              </a:prstGeom>
              <a:noFill/>
              <a:ln w="9525">
                <a:noFill/>
                <a:miter lim="800000"/>
                <a:headEnd/>
                <a:tailEnd/>
              </a:ln>
              <a:effectLst/>
            </p:spPr>
            <p:txBody>
              <a:bodyPr>
                <a:spAutoFit/>
              </a:bodyPr>
              <a:lstStyle/>
              <a:p>
                <a:r>
                  <a:rPr lang="fr-FR" b="1">
                    <a:sym typeface="Symbol" pitchFamily="18" charset="2"/>
                  </a:rPr>
                  <a:t></a:t>
                </a:r>
                <a:r>
                  <a:rPr lang="fr-FR" b="1" baseline="30000">
                    <a:sym typeface="Symbol" pitchFamily="18" charset="2"/>
                  </a:rPr>
                  <a:t>*</a:t>
                </a:r>
                <a:endParaRPr lang="fr-FR" b="1">
                  <a:sym typeface="Symbol" pitchFamily="18" charset="2"/>
                </a:endParaRPr>
              </a:p>
            </p:txBody>
          </p:sp>
        </p:grpSp>
      </p:grpSp>
      <p:grpSp>
        <p:nvGrpSpPr>
          <p:cNvPr id="9" name="Group 64"/>
          <p:cNvGrpSpPr>
            <a:grpSpLocks/>
          </p:cNvGrpSpPr>
          <p:nvPr/>
        </p:nvGrpSpPr>
        <p:grpSpPr bwMode="auto">
          <a:xfrm>
            <a:off x="304800" y="2286000"/>
            <a:ext cx="3657600" cy="1403350"/>
            <a:chOff x="192" y="1440"/>
            <a:chExt cx="2304" cy="884"/>
          </a:xfrm>
        </p:grpSpPr>
        <p:sp>
          <p:nvSpPr>
            <p:cNvPr id="283700" name="Text Box 52"/>
            <p:cNvSpPr txBox="1">
              <a:spLocks noChangeArrowheads="1"/>
            </p:cNvSpPr>
            <p:nvPr/>
          </p:nvSpPr>
          <p:spPr bwMode="auto">
            <a:xfrm>
              <a:off x="336" y="1920"/>
              <a:ext cx="2160" cy="404"/>
            </a:xfrm>
            <a:prstGeom prst="rect">
              <a:avLst/>
            </a:prstGeom>
            <a:solidFill>
              <a:srgbClr val="FCF114"/>
            </a:solidFill>
            <a:ln w="9525">
              <a:noFill/>
              <a:miter lim="800000"/>
              <a:headEnd/>
              <a:tailEnd/>
            </a:ln>
            <a:effectLst/>
          </p:spPr>
          <p:txBody>
            <a:bodyPr>
              <a:spAutoFit/>
            </a:bodyPr>
            <a:lstStyle/>
            <a:p>
              <a:r>
                <a:rPr lang="fr-FR">
                  <a:solidFill>
                    <a:srgbClr val="0F010E"/>
                  </a:solidFill>
                </a:rPr>
                <a:t>Time Like </a:t>
              </a:r>
              <a:r>
                <a:rPr lang="fr-FR">
                  <a:solidFill>
                    <a:srgbClr val="0F010E"/>
                  </a:solidFill>
                  <a:sym typeface="Symbol" pitchFamily="18" charset="2"/>
                </a:rPr>
                <a:t> </a:t>
              </a:r>
              <a:r>
                <a:rPr lang="fr-FR">
                  <a:solidFill>
                    <a:srgbClr val="0F010E"/>
                  </a:solidFill>
                </a:rPr>
                <a:t>- N transition:</a:t>
              </a:r>
            </a:p>
            <a:p>
              <a:r>
                <a:rPr lang="fr-FR">
                  <a:solidFill>
                    <a:srgbClr val="0F010E"/>
                  </a:solidFill>
                </a:rPr>
                <a:t>In the unphysical region </a:t>
              </a:r>
            </a:p>
          </p:txBody>
        </p:sp>
        <p:sp>
          <p:nvSpPr>
            <p:cNvPr id="283701" name="Text Box 53"/>
            <p:cNvSpPr txBox="1">
              <a:spLocks noChangeArrowheads="1"/>
            </p:cNvSpPr>
            <p:nvPr/>
          </p:nvSpPr>
          <p:spPr bwMode="auto">
            <a:xfrm>
              <a:off x="192" y="1440"/>
              <a:ext cx="1418" cy="368"/>
            </a:xfrm>
            <a:prstGeom prst="rect">
              <a:avLst/>
            </a:prstGeom>
            <a:solidFill>
              <a:srgbClr val="FCF114"/>
            </a:solidFill>
            <a:ln w="9525">
              <a:noFill/>
              <a:miter lim="800000"/>
              <a:headEnd/>
              <a:tailEnd/>
            </a:ln>
            <a:effectLst/>
          </p:spPr>
          <p:txBody>
            <a:bodyPr wrap="square">
              <a:spAutoFit/>
            </a:bodyPr>
            <a:lstStyle/>
            <a:p>
              <a:r>
                <a:rPr lang="fr-FR" sz="1400" b="1" dirty="0">
                  <a:solidFill>
                    <a:srgbClr val="0F010E"/>
                  </a:solidFill>
                </a:rPr>
                <a:t>q</a:t>
              </a:r>
              <a:r>
                <a:rPr lang="fr-FR" sz="1400" b="1" baseline="30000" dirty="0">
                  <a:solidFill>
                    <a:srgbClr val="0F010E"/>
                  </a:solidFill>
                </a:rPr>
                <a:t>2 </a:t>
              </a:r>
              <a:r>
                <a:rPr lang="fr-FR" sz="1400" b="1" dirty="0">
                  <a:solidFill>
                    <a:srgbClr val="0F010E"/>
                  </a:solidFill>
                </a:rPr>
                <a:t>= M</a:t>
              </a:r>
              <a:r>
                <a:rPr lang="fr-FR" sz="1400" b="1" baseline="30000" dirty="0">
                  <a:solidFill>
                    <a:srgbClr val="0F010E"/>
                  </a:solidFill>
                </a:rPr>
                <a:t>2</a:t>
              </a:r>
              <a:r>
                <a:rPr lang="fr-FR" sz="1400" b="1" baseline="-25000" dirty="0">
                  <a:solidFill>
                    <a:srgbClr val="0F010E"/>
                  </a:solidFill>
                </a:rPr>
                <a:t>inv</a:t>
              </a:r>
              <a:r>
                <a:rPr lang="fr-FR" sz="1400" b="1" dirty="0">
                  <a:solidFill>
                    <a:srgbClr val="0F010E"/>
                  </a:solidFill>
                </a:rPr>
                <a:t>(e</a:t>
              </a:r>
              <a:r>
                <a:rPr lang="fr-FR" sz="1400" b="1" baseline="30000" dirty="0">
                  <a:solidFill>
                    <a:srgbClr val="0F010E"/>
                  </a:solidFill>
                </a:rPr>
                <a:t>+</a:t>
              </a:r>
              <a:r>
                <a:rPr lang="fr-FR" sz="1400" b="1" dirty="0">
                  <a:solidFill>
                    <a:srgbClr val="0F010E"/>
                  </a:solidFill>
                </a:rPr>
                <a:t>e</a:t>
              </a:r>
              <a:r>
                <a:rPr lang="fr-FR" sz="1400" b="1" baseline="30000" dirty="0">
                  <a:solidFill>
                    <a:srgbClr val="0F010E"/>
                  </a:solidFill>
                </a:rPr>
                <a:t>-</a:t>
              </a:r>
              <a:r>
                <a:rPr lang="fr-FR" sz="1400" b="1" dirty="0">
                  <a:solidFill>
                    <a:srgbClr val="0F010E"/>
                  </a:solidFill>
                </a:rPr>
                <a:t>) = M</a:t>
              </a:r>
              <a:r>
                <a:rPr lang="fr-FR" sz="1400" b="1" baseline="-25000" dirty="0">
                  <a:solidFill>
                    <a:srgbClr val="0F010E"/>
                  </a:solidFill>
                  <a:sym typeface="Symbol" pitchFamily="18" charset="2"/>
                </a:rPr>
                <a:t>*</a:t>
              </a:r>
              <a:r>
                <a:rPr lang="fr-FR" sz="1400" b="1" baseline="30000" dirty="0">
                  <a:solidFill>
                    <a:srgbClr val="0F010E"/>
                  </a:solidFill>
                  <a:sym typeface="Symbol" pitchFamily="18" charset="2"/>
                </a:rPr>
                <a:t>2 </a:t>
              </a:r>
              <a:r>
                <a:rPr lang="fr-FR" sz="1400" b="1" dirty="0">
                  <a:solidFill>
                    <a:srgbClr val="0F010E"/>
                  </a:solidFill>
                  <a:sym typeface="Symbol" pitchFamily="18" charset="2"/>
                </a:rPr>
                <a:t>&gt; 0</a:t>
              </a:r>
            </a:p>
            <a:p>
              <a:r>
                <a:rPr lang="fr-FR" b="1" dirty="0">
                  <a:solidFill>
                    <a:srgbClr val="002060"/>
                  </a:solidFill>
                </a:rPr>
                <a:t>q</a:t>
              </a:r>
              <a:r>
                <a:rPr lang="fr-FR" b="1" baseline="30000" dirty="0">
                  <a:solidFill>
                    <a:srgbClr val="002060"/>
                  </a:solidFill>
                </a:rPr>
                <a:t>2</a:t>
              </a:r>
              <a:r>
                <a:rPr lang="fr-FR" b="1" dirty="0">
                  <a:solidFill>
                    <a:srgbClr val="002060"/>
                  </a:solidFill>
                </a:rPr>
                <a:t>&lt;(</a:t>
              </a:r>
              <a:r>
                <a:rPr lang="fr-FR" b="1" dirty="0" err="1">
                  <a:solidFill>
                    <a:srgbClr val="002060"/>
                  </a:solidFill>
                </a:rPr>
                <a:t>m</a:t>
              </a:r>
              <a:r>
                <a:rPr lang="fr-FR" b="1" baseline="-25000" dirty="0" err="1">
                  <a:solidFill>
                    <a:srgbClr val="002060"/>
                  </a:solidFill>
                </a:rPr>
                <a:t>p</a:t>
              </a:r>
              <a:r>
                <a:rPr lang="fr-FR" b="1" dirty="0">
                  <a:solidFill>
                    <a:srgbClr val="002060"/>
                  </a:solidFill>
                </a:rPr>
                <a:t>+m</a:t>
              </a:r>
              <a:r>
                <a:rPr lang="fr-FR" b="1" baseline="-25000" dirty="0">
                  <a:solidFill>
                    <a:srgbClr val="002060"/>
                  </a:solidFill>
                  <a:sym typeface="Symbol" pitchFamily="18" charset="2"/>
                </a:rPr>
                <a:t></a:t>
              </a:r>
              <a:r>
                <a:rPr lang="fr-FR" b="1" dirty="0">
                  <a:solidFill>
                    <a:srgbClr val="002060"/>
                  </a:solidFill>
                  <a:sym typeface="Symbol" pitchFamily="18" charset="2"/>
                </a:rPr>
                <a:t>)</a:t>
              </a:r>
              <a:r>
                <a:rPr lang="fr-FR" b="1" baseline="30000" dirty="0">
                  <a:solidFill>
                    <a:srgbClr val="002060"/>
                  </a:solidFill>
                  <a:sym typeface="Symbol" pitchFamily="18" charset="2"/>
                </a:rPr>
                <a:t>2</a:t>
              </a:r>
            </a:p>
          </p:txBody>
        </p:sp>
      </p:grpSp>
      <p:grpSp>
        <p:nvGrpSpPr>
          <p:cNvPr id="10" name="Group 54"/>
          <p:cNvGrpSpPr>
            <a:grpSpLocks/>
          </p:cNvGrpSpPr>
          <p:nvPr/>
        </p:nvGrpSpPr>
        <p:grpSpPr bwMode="auto">
          <a:xfrm>
            <a:off x="609600" y="3733800"/>
            <a:ext cx="3649663" cy="1371600"/>
            <a:chOff x="336" y="2352"/>
            <a:chExt cx="2299" cy="864"/>
          </a:xfrm>
        </p:grpSpPr>
        <p:sp>
          <p:nvSpPr>
            <p:cNvPr id="283703" name="Text Box 55"/>
            <p:cNvSpPr txBox="1">
              <a:spLocks noChangeArrowheads="1"/>
            </p:cNvSpPr>
            <p:nvPr/>
          </p:nvSpPr>
          <p:spPr bwMode="auto">
            <a:xfrm>
              <a:off x="336" y="2352"/>
              <a:ext cx="2160" cy="231"/>
            </a:xfrm>
            <a:prstGeom prst="rect">
              <a:avLst/>
            </a:prstGeom>
            <a:solidFill>
              <a:schemeClr val="accent1"/>
            </a:solidFill>
            <a:ln w="9525">
              <a:noFill/>
              <a:miter lim="800000"/>
              <a:headEnd/>
              <a:tailEnd/>
            </a:ln>
            <a:effectLst/>
          </p:spPr>
          <p:txBody>
            <a:bodyPr>
              <a:spAutoFit/>
            </a:bodyPr>
            <a:lstStyle/>
            <a:p>
              <a:r>
                <a:rPr lang="fr-FR"/>
                <a:t>Space Like N - </a:t>
              </a:r>
              <a:r>
                <a:rPr lang="fr-FR">
                  <a:solidFill>
                    <a:schemeClr val="tx2"/>
                  </a:solidFill>
                  <a:sym typeface="Symbol" pitchFamily="18" charset="2"/>
                </a:rPr>
                <a:t></a:t>
              </a:r>
              <a:r>
                <a:rPr lang="fr-FR"/>
                <a:t>  transition :</a:t>
              </a:r>
            </a:p>
          </p:txBody>
        </p:sp>
        <p:sp>
          <p:nvSpPr>
            <p:cNvPr id="283704" name="Text Box 56"/>
            <p:cNvSpPr txBox="1">
              <a:spLocks noChangeArrowheads="1"/>
            </p:cNvSpPr>
            <p:nvPr/>
          </p:nvSpPr>
          <p:spPr bwMode="auto">
            <a:xfrm>
              <a:off x="1632" y="3024"/>
              <a:ext cx="1003" cy="192"/>
            </a:xfrm>
            <a:prstGeom prst="rect">
              <a:avLst/>
            </a:prstGeom>
            <a:solidFill>
              <a:schemeClr val="accent1"/>
            </a:solidFill>
            <a:ln w="9525">
              <a:noFill/>
              <a:miter lim="800000"/>
              <a:headEnd/>
              <a:tailEnd/>
            </a:ln>
            <a:effectLst/>
          </p:spPr>
          <p:txBody>
            <a:bodyPr wrap="none">
              <a:spAutoFit/>
            </a:bodyPr>
            <a:lstStyle/>
            <a:p>
              <a:r>
                <a:rPr lang="fr-FR" sz="1400" b="1"/>
                <a:t>q</a:t>
              </a:r>
              <a:r>
                <a:rPr lang="fr-FR" sz="1400" b="1" baseline="30000"/>
                <a:t>2 </a:t>
              </a:r>
              <a:r>
                <a:rPr lang="fr-FR" sz="1400" b="1"/>
                <a:t>= M</a:t>
              </a:r>
              <a:r>
                <a:rPr lang="fr-FR" sz="1600" b="1" baseline="-25000">
                  <a:sym typeface="Symbol" pitchFamily="18" charset="2"/>
                </a:rPr>
                <a:t>*</a:t>
              </a:r>
              <a:r>
                <a:rPr lang="fr-FR" sz="1400" b="1">
                  <a:sym typeface="Symbol" pitchFamily="18" charset="2"/>
                </a:rPr>
                <a:t> = - Q</a:t>
              </a:r>
              <a:r>
                <a:rPr lang="fr-FR" sz="1400" b="1" baseline="30000">
                  <a:sym typeface="Symbol" pitchFamily="18" charset="2"/>
                </a:rPr>
                <a:t>2 </a:t>
              </a:r>
              <a:r>
                <a:rPr lang="fr-FR" sz="1400" b="1">
                  <a:sym typeface="Symbol" pitchFamily="18" charset="2"/>
                </a:rPr>
                <a:t>&lt; 0</a:t>
              </a:r>
            </a:p>
          </p:txBody>
        </p:sp>
      </p:grpSp>
      <p:sp>
        <p:nvSpPr>
          <p:cNvPr id="283705" name="Text Box 57"/>
          <p:cNvSpPr txBox="1">
            <a:spLocks noChangeArrowheads="1"/>
          </p:cNvSpPr>
          <p:nvPr/>
        </p:nvSpPr>
        <p:spPr bwMode="auto">
          <a:xfrm>
            <a:off x="3032125" y="1633538"/>
            <a:ext cx="366713" cy="366712"/>
          </a:xfrm>
          <a:prstGeom prst="rect">
            <a:avLst/>
          </a:prstGeom>
          <a:noFill/>
          <a:ln w="9525">
            <a:noFill/>
            <a:miter lim="800000"/>
            <a:headEnd/>
            <a:tailEnd/>
          </a:ln>
          <a:effectLst/>
        </p:spPr>
        <p:txBody>
          <a:bodyPr wrap="none">
            <a:spAutoFit/>
          </a:bodyPr>
          <a:lstStyle/>
          <a:p>
            <a:r>
              <a:rPr lang="fr-FR" b="1">
                <a:sym typeface="Symbol" pitchFamily="18" charset="2"/>
              </a:rPr>
              <a:t>*</a:t>
            </a:r>
          </a:p>
        </p:txBody>
      </p:sp>
      <p:grpSp>
        <p:nvGrpSpPr>
          <p:cNvPr id="11" name="Group 58"/>
          <p:cNvGrpSpPr>
            <a:grpSpLocks/>
          </p:cNvGrpSpPr>
          <p:nvPr/>
        </p:nvGrpSpPr>
        <p:grpSpPr bwMode="auto">
          <a:xfrm>
            <a:off x="2057400" y="1676400"/>
            <a:ext cx="7086600" cy="3886200"/>
            <a:chOff x="1296" y="1056"/>
            <a:chExt cx="4464" cy="2448"/>
          </a:xfrm>
        </p:grpSpPr>
        <p:grpSp>
          <p:nvGrpSpPr>
            <p:cNvPr id="12" name="Group 59"/>
            <p:cNvGrpSpPr>
              <a:grpSpLocks/>
            </p:cNvGrpSpPr>
            <p:nvPr/>
          </p:nvGrpSpPr>
          <p:grpSpPr bwMode="auto">
            <a:xfrm>
              <a:off x="2640" y="1919"/>
              <a:ext cx="3120" cy="577"/>
              <a:chOff x="2640" y="1920"/>
              <a:chExt cx="3120" cy="577"/>
            </a:xfrm>
          </p:grpSpPr>
          <p:sp>
            <p:nvSpPr>
              <p:cNvPr id="283708" name="AutoShape 60"/>
              <p:cNvSpPr>
                <a:spLocks/>
              </p:cNvSpPr>
              <p:nvPr/>
            </p:nvSpPr>
            <p:spPr bwMode="auto">
              <a:xfrm>
                <a:off x="2640" y="1920"/>
                <a:ext cx="96" cy="576"/>
              </a:xfrm>
              <a:prstGeom prst="rightBrace">
                <a:avLst>
                  <a:gd name="adj1" fmla="val 50000"/>
                  <a:gd name="adj2" fmla="val 50000"/>
                </a:avLst>
              </a:prstGeom>
              <a:noFill/>
              <a:ln w="38100">
                <a:solidFill>
                  <a:srgbClr val="FF6600"/>
                </a:solidFill>
                <a:round/>
                <a:headEnd/>
                <a:tailEnd/>
              </a:ln>
              <a:effectLst/>
            </p:spPr>
            <p:txBody>
              <a:bodyPr wrap="none" anchor="ctr"/>
              <a:lstStyle/>
              <a:p>
                <a:endParaRPr lang="fr-FR"/>
              </a:p>
            </p:txBody>
          </p:sp>
          <p:sp>
            <p:nvSpPr>
              <p:cNvPr id="283709" name="Text Box 61"/>
              <p:cNvSpPr txBox="1">
                <a:spLocks noChangeArrowheads="1"/>
              </p:cNvSpPr>
              <p:nvPr/>
            </p:nvSpPr>
            <p:spPr bwMode="auto">
              <a:xfrm>
                <a:off x="2764" y="1920"/>
                <a:ext cx="2996" cy="577"/>
              </a:xfrm>
              <a:prstGeom prst="rect">
                <a:avLst/>
              </a:prstGeom>
              <a:noFill/>
              <a:ln w="9525">
                <a:noFill/>
                <a:miter lim="800000"/>
                <a:headEnd/>
                <a:tailEnd/>
              </a:ln>
              <a:effectLst/>
            </p:spPr>
            <p:txBody>
              <a:bodyPr wrap="none">
                <a:spAutoFit/>
              </a:bodyPr>
              <a:lstStyle/>
              <a:p>
                <a:r>
                  <a:rPr lang="fr-FR"/>
                  <a:t>Complementary  probes of </a:t>
                </a:r>
                <a:r>
                  <a:rPr lang="fr-FR" b="1"/>
                  <a:t>electromagnetic </a:t>
                </a:r>
              </a:p>
              <a:p>
                <a:r>
                  <a:rPr lang="fr-FR" b="1"/>
                  <a:t>structure of N - </a:t>
                </a:r>
                <a:r>
                  <a:rPr lang="fr-FR" b="1">
                    <a:sym typeface="Symbol" pitchFamily="18" charset="2"/>
                  </a:rPr>
                  <a:t> transition</a:t>
                </a:r>
                <a:r>
                  <a:rPr lang="fr-FR">
                    <a:sym typeface="Symbol" pitchFamily="18" charset="2"/>
                  </a:rPr>
                  <a:t> </a:t>
                </a:r>
              </a:p>
              <a:p>
                <a:endParaRPr lang="fr-FR"/>
              </a:p>
            </p:txBody>
          </p:sp>
        </p:grpSp>
        <p:sp>
          <p:nvSpPr>
            <p:cNvPr id="283710" name="Oval 62"/>
            <p:cNvSpPr>
              <a:spLocks noChangeArrowheads="1"/>
            </p:cNvSpPr>
            <p:nvPr/>
          </p:nvSpPr>
          <p:spPr bwMode="auto">
            <a:xfrm>
              <a:off x="1632" y="1056"/>
              <a:ext cx="240" cy="288"/>
            </a:xfrm>
            <a:prstGeom prst="ellipse">
              <a:avLst/>
            </a:prstGeom>
            <a:noFill/>
            <a:ln w="9525">
              <a:solidFill>
                <a:schemeClr val="tx1"/>
              </a:solidFill>
              <a:round/>
              <a:headEnd/>
              <a:tailEnd/>
            </a:ln>
            <a:effectLst/>
          </p:spPr>
          <p:txBody>
            <a:bodyPr wrap="none" anchor="ctr"/>
            <a:lstStyle/>
            <a:p>
              <a:endParaRPr lang="fr-FR"/>
            </a:p>
          </p:txBody>
        </p:sp>
        <p:sp>
          <p:nvSpPr>
            <p:cNvPr id="283711" name="Oval 63"/>
            <p:cNvSpPr>
              <a:spLocks noChangeArrowheads="1"/>
            </p:cNvSpPr>
            <p:nvPr/>
          </p:nvSpPr>
          <p:spPr bwMode="auto">
            <a:xfrm>
              <a:off x="1296" y="3216"/>
              <a:ext cx="240" cy="288"/>
            </a:xfrm>
            <a:prstGeom prst="ellipse">
              <a:avLst/>
            </a:prstGeom>
            <a:noFill/>
            <a:ln w="9525">
              <a:solidFill>
                <a:schemeClr val="tx1"/>
              </a:solidFill>
              <a:round/>
              <a:headEnd/>
              <a:tailEnd/>
            </a:ln>
            <a:effectLst/>
          </p:spPr>
          <p:txBody>
            <a:bodyPr wrap="none" anchor="ctr"/>
            <a:lstStyle/>
            <a:p>
              <a:endParaRPr lang="fr-FR"/>
            </a:p>
          </p:txBody>
        </p:sp>
      </p:grpSp>
      <p:grpSp>
        <p:nvGrpSpPr>
          <p:cNvPr id="65" name="Groupe 64"/>
          <p:cNvGrpSpPr/>
          <p:nvPr/>
        </p:nvGrpSpPr>
        <p:grpSpPr>
          <a:xfrm rot="11680030">
            <a:off x="1261950" y="4338968"/>
            <a:ext cx="1676400" cy="1371600"/>
            <a:chOff x="2133600" y="1447800"/>
            <a:chExt cx="1676400" cy="1371600"/>
          </a:xfrm>
        </p:grpSpPr>
        <p:sp>
          <p:nvSpPr>
            <p:cNvPr id="66" name="Line 32"/>
            <p:cNvSpPr>
              <a:spLocks noChangeShapeType="1"/>
            </p:cNvSpPr>
            <p:nvPr/>
          </p:nvSpPr>
          <p:spPr bwMode="auto">
            <a:xfrm flipV="1">
              <a:off x="2133600" y="1871663"/>
              <a:ext cx="619125" cy="11112"/>
            </a:xfrm>
            <a:prstGeom prst="line">
              <a:avLst/>
            </a:prstGeom>
            <a:noFill/>
            <a:ln w="38100" cmpd="dbl">
              <a:solidFill>
                <a:srgbClr val="FF0000"/>
              </a:solidFill>
              <a:round/>
              <a:headEnd/>
              <a:tailEnd/>
            </a:ln>
            <a:effectLst/>
          </p:spPr>
          <p:txBody>
            <a:bodyPr/>
            <a:lstStyle/>
            <a:p>
              <a:endParaRPr lang="fr-FR"/>
            </a:p>
          </p:txBody>
        </p:sp>
        <p:sp>
          <p:nvSpPr>
            <p:cNvPr id="67" name="Line 33"/>
            <p:cNvSpPr>
              <a:spLocks noChangeShapeType="1"/>
            </p:cNvSpPr>
            <p:nvPr/>
          </p:nvSpPr>
          <p:spPr bwMode="auto">
            <a:xfrm flipV="1">
              <a:off x="2714625" y="1447800"/>
              <a:ext cx="485775" cy="441325"/>
            </a:xfrm>
            <a:prstGeom prst="line">
              <a:avLst/>
            </a:prstGeom>
            <a:noFill/>
            <a:ln w="12700">
              <a:solidFill>
                <a:srgbClr val="FF0000"/>
              </a:solidFill>
              <a:round/>
              <a:headEnd/>
              <a:tailEnd/>
            </a:ln>
            <a:effectLst/>
          </p:spPr>
          <p:txBody>
            <a:bodyPr/>
            <a:lstStyle/>
            <a:p>
              <a:endParaRPr lang="fr-FR"/>
            </a:p>
          </p:txBody>
        </p:sp>
        <p:sp>
          <p:nvSpPr>
            <p:cNvPr id="68" name="Line 34"/>
            <p:cNvSpPr>
              <a:spLocks noChangeShapeType="1"/>
            </p:cNvSpPr>
            <p:nvPr/>
          </p:nvSpPr>
          <p:spPr bwMode="auto">
            <a:xfrm flipV="1">
              <a:off x="3276600" y="2057400"/>
              <a:ext cx="533400" cy="228600"/>
            </a:xfrm>
            <a:prstGeom prst="line">
              <a:avLst/>
            </a:prstGeom>
            <a:noFill/>
            <a:ln w="9525">
              <a:solidFill>
                <a:schemeClr val="tx1"/>
              </a:solidFill>
              <a:round/>
              <a:headEnd/>
              <a:tailEnd/>
            </a:ln>
            <a:effectLst/>
          </p:spPr>
          <p:txBody>
            <a:bodyPr/>
            <a:lstStyle/>
            <a:p>
              <a:endParaRPr lang="fr-FR"/>
            </a:p>
          </p:txBody>
        </p:sp>
        <p:sp>
          <p:nvSpPr>
            <p:cNvPr id="69" name="Line 35"/>
            <p:cNvSpPr>
              <a:spLocks noChangeShapeType="1"/>
            </p:cNvSpPr>
            <p:nvPr/>
          </p:nvSpPr>
          <p:spPr bwMode="auto">
            <a:xfrm flipH="1">
              <a:off x="2895600" y="2286000"/>
              <a:ext cx="381000" cy="533400"/>
            </a:xfrm>
            <a:prstGeom prst="line">
              <a:avLst/>
            </a:prstGeom>
            <a:noFill/>
            <a:ln w="9525">
              <a:solidFill>
                <a:schemeClr val="tx1"/>
              </a:solidFill>
              <a:round/>
              <a:headEnd/>
              <a:tailEnd/>
            </a:ln>
            <a:effectLst/>
          </p:spPr>
          <p:txBody>
            <a:bodyPr/>
            <a:lstStyle/>
            <a:p>
              <a:endParaRPr lang="fr-FR"/>
            </a:p>
          </p:txBody>
        </p:sp>
        <p:sp>
          <p:nvSpPr>
            <p:cNvPr id="70" name="Freeform 36"/>
            <p:cNvSpPr>
              <a:spLocks/>
            </p:cNvSpPr>
            <p:nvPr/>
          </p:nvSpPr>
          <p:spPr bwMode="auto">
            <a:xfrm rot="18600000">
              <a:off x="2971006" y="1753394"/>
              <a:ext cx="74613" cy="682625"/>
            </a:xfrm>
            <a:custGeom>
              <a:avLst/>
              <a:gdLst/>
              <a:ahLst/>
              <a:cxnLst>
                <a:cxn ang="0">
                  <a:pos x="22" y="67"/>
                </a:cxn>
                <a:cxn ang="0">
                  <a:pos x="3" y="77"/>
                </a:cxn>
                <a:cxn ang="0">
                  <a:pos x="5" y="87"/>
                </a:cxn>
                <a:cxn ang="0">
                  <a:pos x="27" y="96"/>
                </a:cxn>
                <a:cxn ang="0">
                  <a:pos x="55" y="106"/>
                </a:cxn>
                <a:cxn ang="0">
                  <a:pos x="76" y="116"/>
                </a:cxn>
                <a:cxn ang="0">
                  <a:pos x="72" y="124"/>
                </a:cxn>
                <a:cxn ang="0">
                  <a:pos x="50" y="134"/>
                </a:cxn>
                <a:cxn ang="0">
                  <a:pos x="22" y="144"/>
                </a:cxn>
                <a:cxn ang="0">
                  <a:pos x="3" y="153"/>
                </a:cxn>
                <a:cxn ang="0">
                  <a:pos x="5" y="163"/>
                </a:cxn>
                <a:cxn ang="0">
                  <a:pos x="27" y="173"/>
                </a:cxn>
                <a:cxn ang="0">
                  <a:pos x="55" y="181"/>
                </a:cxn>
                <a:cxn ang="0">
                  <a:pos x="76" y="191"/>
                </a:cxn>
                <a:cxn ang="0">
                  <a:pos x="72" y="202"/>
                </a:cxn>
                <a:cxn ang="0">
                  <a:pos x="50" y="210"/>
                </a:cxn>
                <a:cxn ang="0">
                  <a:pos x="22" y="220"/>
                </a:cxn>
                <a:cxn ang="0">
                  <a:pos x="3" y="230"/>
                </a:cxn>
                <a:cxn ang="0">
                  <a:pos x="5" y="239"/>
                </a:cxn>
                <a:cxn ang="0">
                  <a:pos x="27" y="249"/>
                </a:cxn>
                <a:cxn ang="0">
                  <a:pos x="55" y="259"/>
                </a:cxn>
                <a:cxn ang="0">
                  <a:pos x="76" y="267"/>
                </a:cxn>
                <a:cxn ang="0">
                  <a:pos x="72" y="277"/>
                </a:cxn>
                <a:cxn ang="0">
                  <a:pos x="50" y="287"/>
                </a:cxn>
                <a:cxn ang="0">
                  <a:pos x="22" y="296"/>
                </a:cxn>
                <a:cxn ang="0">
                  <a:pos x="3" y="306"/>
                </a:cxn>
                <a:cxn ang="0">
                  <a:pos x="5" y="316"/>
                </a:cxn>
                <a:cxn ang="0">
                  <a:pos x="27" y="324"/>
                </a:cxn>
                <a:cxn ang="0">
                  <a:pos x="55" y="334"/>
                </a:cxn>
                <a:cxn ang="0">
                  <a:pos x="76" y="344"/>
                </a:cxn>
                <a:cxn ang="0">
                  <a:pos x="72" y="353"/>
                </a:cxn>
                <a:cxn ang="0">
                  <a:pos x="50" y="363"/>
                </a:cxn>
                <a:cxn ang="0">
                  <a:pos x="22" y="373"/>
                </a:cxn>
                <a:cxn ang="0">
                  <a:pos x="3" y="381"/>
                </a:cxn>
                <a:cxn ang="0">
                  <a:pos x="5" y="391"/>
                </a:cxn>
                <a:cxn ang="0">
                  <a:pos x="27" y="401"/>
                </a:cxn>
                <a:cxn ang="0">
                  <a:pos x="55" y="410"/>
                </a:cxn>
                <a:cxn ang="0">
                  <a:pos x="76" y="420"/>
                </a:cxn>
                <a:cxn ang="0">
                  <a:pos x="72" y="430"/>
                </a:cxn>
                <a:cxn ang="0">
                  <a:pos x="50" y="438"/>
                </a:cxn>
                <a:cxn ang="0">
                  <a:pos x="22" y="448"/>
                </a:cxn>
                <a:cxn ang="0">
                  <a:pos x="3" y="459"/>
                </a:cxn>
                <a:cxn ang="0">
                  <a:pos x="5" y="467"/>
                </a:cxn>
                <a:cxn ang="0">
                  <a:pos x="27" y="477"/>
                </a:cxn>
                <a:cxn ang="0">
                  <a:pos x="55" y="487"/>
                </a:cxn>
                <a:cxn ang="0">
                  <a:pos x="76" y="495"/>
                </a:cxn>
                <a:cxn ang="0">
                  <a:pos x="72" y="506"/>
                </a:cxn>
                <a:cxn ang="0">
                  <a:pos x="50" y="516"/>
                </a:cxn>
                <a:cxn ang="0">
                  <a:pos x="22" y="524"/>
                </a:cxn>
                <a:cxn ang="0">
                  <a:pos x="3" y="534"/>
                </a:cxn>
                <a:cxn ang="0">
                  <a:pos x="5" y="544"/>
                </a:cxn>
                <a:cxn ang="0">
                  <a:pos x="27" y="553"/>
                </a:cxn>
                <a:cxn ang="0">
                  <a:pos x="55" y="563"/>
                </a:cxn>
                <a:cxn ang="0">
                  <a:pos x="76" y="573"/>
                </a:cxn>
                <a:cxn ang="0">
                  <a:pos x="72" y="581"/>
                </a:cxn>
                <a:cxn ang="0">
                  <a:pos x="50" y="591"/>
                </a:cxn>
                <a:cxn ang="0">
                  <a:pos x="22" y="601"/>
                </a:cxn>
                <a:cxn ang="0">
                  <a:pos x="3" y="610"/>
                </a:cxn>
                <a:cxn ang="0">
                  <a:pos x="5" y="620"/>
                </a:cxn>
                <a:cxn ang="0">
                  <a:pos x="27" y="630"/>
                </a:cxn>
              </a:cxnLst>
              <a:rect l="0" t="0" r="r" b="b"/>
              <a:pathLst>
                <a:path w="77" h="695">
                  <a:moveTo>
                    <a:pt x="39" y="0"/>
                  </a:moveTo>
                  <a:lnTo>
                    <a:pt x="39" y="62"/>
                  </a:lnTo>
                  <a:lnTo>
                    <a:pt x="34" y="64"/>
                  </a:lnTo>
                  <a:lnTo>
                    <a:pt x="27" y="66"/>
                  </a:lnTo>
                  <a:lnTo>
                    <a:pt x="22" y="67"/>
                  </a:lnTo>
                  <a:lnTo>
                    <a:pt x="17" y="69"/>
                  </a:lnTo>
                  <a:lnTo>
                    <a:pt x="12" y="72"/>
                  </a:lnTo>
                  <a:lnTo>
                    <a:pt x="8" y="74"/>
                  </a:lnTo>
                  <a:lnTo>
                    <a:pt x="5" y="76"/>
                  </a:lnTo>
                  <a:lnTo>
                    <a:pt x="3" y="77"/>
                  </a:lnTo>
                  <a:lnTo>
                    <a:pt x="2" y="79"/>
                  </a:lnTo>
                  <a:lnTo>
                    <a:pt x="0" y="81"/>
                  </a:lnTo>
                  <a:lnTo>
                    <a:pt x="2" y="82"/>
                  </a:lnTo>
                  <a:lnTo>
                    <a:pt x="3" y="84"/>
                  </a:lnTo>
                  <a:lnTo>
                    <a:pt x="5" y="87"/>
                  </a:lnTo>
                  <a:lnTo>
                    <a:pt x="8" y="89"/>
                  </a:lnTo>
                  <a:lnTo>
                    <a:pt x="12" y="91"/>
                  </a:lnTo>
                  <a:lnTo>
                    <a:pt x="17" y="92"/>
                  </a:lnTo>
                  <a:lnTo>
                    <a:pt x="22" y="94"/>
                  </a:lnTo>
                  <a:lnTo>
                    <a:pt x="27" y="96"/>
                  </a:lnTo>
                  <a:lnTo>
                    <a:pt x="34" y="97"/>
                  </a:lnTo>
                  <a:lnTo>
                    <a:pt x="39" y="101"/>
                  </a:lnTo>
                  <a:lnTo>
                    <a:pt x="45" y="102"/>
                  </a:lnTo>
                  <a:lnTo>
                    <a:pt x="50" y="104"/>
                  </a:lnTo>
                  <a:lnTo>
                    <a:pt x="55" y="106"/>
                  </a:lnTo>
                  <a:lnTo>
                    <a:pt x="61" y="108"/>
                  </a:lnTo>
                  <a:lnTo>
                    <a:pt x="66" y="109"/>
                  </a:lnTo>
                  <a:lnTo>
                    <a:pt x="69" y="111"/>
                  </a:lnTo>
                  <a:lnTo>
                    <a:pt x="72" y="113"/>
                  </a:lnTo>
                  <a:lnTo>
                    <a:pt x="76" y="116"/>
                  </a:lnTo>
                  <a:lnTo>
                    <a:pt x="76" y="118"/>
                  </a:lnTo>
                  <a:lnTo>
                    <a:pt x="77" y="119"/>
                  </a:lnTo>
                  <a:lnTo>
                    <a:pt x="76" y="121"/>
                  </a:lnTo>
                  <a:lnTo>
                    <a:pt x="76" y="123"/>
                  </a:lnTo>
                  <a:lnTo>
                    <a:pt x="72" y="124"/>
                  </a:lnTo>
                  <a:lnTo>
                    <a:pt x="69" y="126"/>
                  </a:lnTo>
                  <a:lnTo>
                    <a:pt x="66" y="129"/>
                  </a:lnTo>
                  <a:lnTo>
                    <a:pt x="61" y="131"/>
                  </a:lnTo>
                  <a:lnTo>
                    <a:pt x="55" y="133"/>
                  </a:lnTo>
                  <a:lnTo>
                    <a:pt x="50" y="134"/>
                  </a:lnTo>
                  <a:lnTo>
                    <a:pt x="45" y="136"/>
                  </a:lnTo>
                  <a:lnTo>
                    <a:pt x="39" y="138"/>
                  </a:lnTo>
                  <a:lnTo>
                    <a:pt x="34" y="139"/>
                  </a:lnTo>
                  <a:lnTo>
                    <a:pt x="27" y="141"/>
                  </a:lnTo>
                  <a:lnTo>
                    <a:pt x="22" y="144"/>
                  </a:lnTo>
                  <a:lnTo>
                    <a:pt x="17" y="146"/>
                  </a:lnTo>
                  <a:lnTo>
                    <a:pt x="12" y="148"/>
                  </a:lnTo>
                  <a:lnTo>
                    <a:pt x="8" y="149"/>
                  </a:lnTo>
                  <a:lnTo>
                    <a:pt x="5" y="151"/>
                  </a:lnTo>
                  <a:lnTo>
                    <a:pt x="3" y="153"/>
                  </a:lnTo>
                  <a:lnTo>
                    <a:pt x="2" y="155"/>
                  </a:lnTo>
                  <a:lnTo>
                    <a:pt x="0" y="158"/>
                  </a:lnTo>
                  <a:lnTo>
                    <a:pt x="2" y="160"/>
                  </a:lnTo>
                  <a:lnTo>
                    <a:pt x="3" y="161"/>
                  </a:lnTo>
                  <a:lnTo>
                    <a:pt x="5" y="163"/>
                  </a:lnTo>
                  <a:lnTo>
                    <a:pt x="8" y="165"/>
                  </a:lnTo>
                  <a:lnTo>
                    <a:pt x="12" y="166"/>
                  </a:lnTo>
                  <a:lnTo>
                    <a:pt x="17" y="168"/>
                  </a:lnTo>
                  <a:lnTo>
                    <a:pt x="22" y="170"/>
                  </a:lnTo>
                  <a:lnTo>
                    <a:pt x="27" y="173"/>
                  </a:lnTo>
                  <a:lnTo>
                    <a:pt x="34" y="175"/>
                  </a:lnTo>
                  <a:lnTo>
                    <a:pt x="39" y="176"/>
                  </a:lnTo>
                  <a:lnTo>
                    <a:pt x="45" y="178"/>
                  </a:lnTo>
                  <a:lnTo>
                    <a:pt x="50" y="180"/>
                  </a:lnTo>
                  <a:lnTo>
                    <a:pt x="55" y="181"/>
                  </a:lnTo>
                  <a:lnTo>
                    <a:pt x="61" y="183"/>
                  </a:lnTo>
                  <a:lnTo>
                    <a:pt x="66" y="186"/>
                  </a:lnTo>
                  <a:lnTo>
                    <a:pt x="69" y="188"/>
                  </a:lnTo>
                  <a:lnTo>
                    <a:pt x="72" y="190"/>
                  </a:lnTo>
                  <a:lnTo>
                    <a:pt x="76" y="191"/>
                  </a:lnTo>
                  <a:lnTo>
                    <a:pt x="76" y="193"/>
                  </a:lnTo>
                  <a:lnTo>
                    <a:pt x="77" y="195"/>
                  </a:lnTo>
                  <a:lnTo>
                    <a:pt x="76" y="197"/>
                  </a:lnTo>
                  <a:lnTo>
                    <a:pt x="76" y="198"/>
                  </a:lnTo>
                  <a:lnTo>
                    <a:pt x="72" y="202"/>
                  </a:lnTo>
                  <a:lnTo>
                    <a:pt x="69" y="203"/>
                  </a:lnTo>
                  <a:lnTo>
                    <a:pt x="66" y="205"/>
                  </a:lnTo>
                  <a:lnTo>
                    <a:pt x="61" y="207"/>
                  </a:lnTo>
                  <a:lnTo>
                    <a:pt x="55" y="208"/>
                  </a:lnTo>
                  <a:lnTo>
                    <a:pt x="50" y="210"/>
                  </a:lnTo>
                  <a:lnTo>
                    <a:pt x="45" y="212"/>
                  </a:lnTo>
                  <a:lnTo>
                    <a:pt x="39" y="215"/>
                  </a:lnTo>
                  <a:lnTo>
                    <a:pt x="34" y="217"/>
                  </a:lnTo>
                  <a:lnTo>
                    <a:pt x="27" y="218"/>
                  </a:lnTo>
                  <a:lnTo>
                    <a:pt x="22" y="220"/>
                  </a:lnTo>
                  <a:lnTo>
                    <a:pt x="17" y="222"/>
                  </a:lnTo>
                  <a:lnTo>
                    <a:pt x="12" y="223"/>
                  </a:lnTo>
                  <a:lnTo>
                    <a:pt x="8" y="225"/>
                  </a:lnTo>
                  <a:lnTo>
                    <a:pt x="5" y="227"/>
                  </a:lnTo>
                  <a:lnTo>
                    <a:pt x="3" y="230"/>
                  </a:lnTo>
                  <a:lnTo>
                    <a:pt x="2" y="232"/>
                  </a:lnTo>
                  <a:lnTo>
                    <a:pt x="0" y="233"/>
                  </a:lnTo>
                  <a:lnTo>
                    <a:pt x="2" y="235"/>
                  </a:lnTo>
                  <a:lnTo>
                    <a:pt x="3" y="237"/>
                  </a:lnTo>
                  <a:lnTo>
                    <a:pt x="5" y="239"/>
                  </a:lnTo>
                  <a:lnTo>
                    <a:pt x="8" y="240"/>
                  </a:lnTo>
                  <a:lnTo>
                    <a:pt x="12" y="244"/>
                  </a:lnTo>
                  <a:lnTo>
                    <a:pt x="17" y="245"/>
                  </a:lnTo>
                  <a:lnTo>
                    <a:pt x="22" y="247"/>
                  </a:lnTo>
                  <a:lnTo>
                    <a:pt x="27" y="249"/>
                  </a:lnTo>
                  <a:lnTo>
                    <a:pt x="34" y="250"/>
                  </a:lnTo>
                  <a:lnTo>
                    <a:pt x="39" y="252"/>
                  </a:lnTo>
                  <a:lnTo>
                    <a:pt x="45" y="254"/>
                  </a:lnTo>
                  <a:lnTo>
                    <a:pt x="50" y="255"/>
                  </a:lnTo>
                  <a:lnTo>
                    <a:pt x="55" y="259"/>
                  </a:lnTo>
                  <a:lnTo>
                    <a:pt x="61" y="260"/>
                  </a:lnTo>
                  <a:lnTo>
                    <a:pt x="66" y="262"/>
                  </a:lnTo>
                  <a:lnTo>
                    <a:pt x="69" y="264"/>
                  </a:lnTo>
                  <a:lnTo>
                    <a:pt x="72" y="265"/>
                  </a:lnTo>
                  <a:lnTo>
                    <a:pt x="76" y="267"/>
                  </a:lnTo>
                  <a:lnTo>
                    <a:pt x="76" y="269"/>
                  </a:lnTo>
                  <a:lnTo>
                    <a:pt x="77" y="272"/>
                  </a:lnTo>
                  <a:lnTo>
                    <a:pt x="76" y="274"/>
                  </a:lnTo>
                  <a:lnTo>
                    <a:pt x="76" y="275"/>
                  </a:lnTo>
                  <a:lnTo>
                    <a:pt x="72" y="277"/>
                  </a:lnTo>
                  <a:lnTo>
                    <a:pt x="69" y="279"/>
                  </a:lnTo>
                  <a:lnTo>
                    <a:pt x="66" y="280"/>
                  </a:lnTo>
                  <a:lnTo>
                    <a:pt x="61" y="282"/>
                  </a:lnTo>
                  <a:lnTo>
                    <a:pt x="55" y="284"/>
                  </a:lnTo>
                  <a:lnTo>
                    <a:pt x="50" y="287"/>
                  </a:lnTo>
                  <a:lnTo>
                    <a:pt x="45" y="289"/>
                  </a:lnTo>
                  <a:lnTo>
                    <a:pt x="39" y="291"/>
                  </a:lnTo>
                  <a:lnTo>
                    <a:pt x="34" y="292"/>
                  </a:lnTo>
                  <a:lnTo>
                    <a:pt x="27" y="294"/>
                  </a:lnTo>
                  <a:lnTo>
                    <a:pt x="22" y="296"/>
                  </a:lnTo>
                  <a:lnTo>
                    <a:pt x="17" y="297"/>
                  </a:lnTo>
                  <a:lnTo>
                    <a:pt x="12" y="301"/>
                  </a:lnTo>
                  <a:lnTo>
                    <a:pt x="8" y="302"/>
                  </a:lnTo>
                  <a:lnTo>
                    <a:pt x="5" y="304"/>
                  </a:lnTo>
                  <a:lnTo>
                    <a:pt x="3" y="306"/>
                  </a:lnTo>
                  <a:lnTo>
                    <a:pt x="2" y="307"/>
                  </a:lnTo>
                  <a:lnTo>
                    <a:pt x="0" y="309"/>
                  </a:lnTo>
                  <a:lnTo>
                    <a:pt x="2" y="311"/>
                  </a:lnTo>
                  <a:lnTo>
                    <a:pt x="3" y="314"/>
                  </a:lnTo>
                  <a:lnTo>
                    <a:pt x="5" y="316"/>
                  </a:lnTo>
                  <a:lnTo>
                    <a:pt x="8" y="317"/>
                  </a:lnTo>
                  <a:lnTo>
                    <a:pt x="12" y="319"/>
                  </a:lnTo>
                  <a:lnTo>
                    <a:pt x="17" y="321"/>
                  </a:lnTo>
                  <a:lnTo>
                    <a:pt x="22" y="322"/>
                  </a:lnTo>
                  <a:lnTo>
                    <a:pt x="27" y="324"/>
                  </a:lnTo>
                  <a:lnTo>
                    <a:pt x="34" y="326"/>
                  </a:lnTo>
                  <a:lnTo>
                    <a:pt x="39" y="329"/>
                  </a:lnTo>
                  <a:lnTo>
                    <a:pt x="45" y="331"/>
                  </a:lnTo>
                  <a:lnTo>
                    <a:pt x="50" y="333"/>
                  </a:lnTo>
                  <a:lnTo>
                    <a:pt x="55" y="334"/>
                  </a:lnTo>
                  <a:lnTo>
                    <a:pt x="61" y="336"/>
                  </a:lnTo>
                  <a:lnTo>
                    <a:pt x="66" y="338"/>
                  </a:lnTo>
                  <a:lnTo>
                    <a:pt x="69" y="339"/>
                  </a:lnTo>
                  <a:lnTo>
                    <a:pt x="72" y="343"/>
                  </a:lnTo>
                  <a:lnTo>
                    <a:pt x="76" y="344"/>
                  </a:lnTo>
                  <a:lnTo>
                    <a:pt x="76" y="346"/>
                  </a:lnTo>
                  <a:lnTo>
                    <a:pt x="77" y="348"/>
                  </a:lnTo>
                  <a:lnTo>
                    <a:pt x="76" y="349"/>
                  </a:lnTo>
                  <a:lnTo>
                    <a:pt x="76" y="351"/>
                  </a:lnTo>
                  <a:lnTo>
                    <a:pt x="72" y="353"/>
                  </a:lnTo>
                  <a:lnTo>
                    <a:pt x="69" y="354"/>
                  </a:lnTo>
                  <a:lnTo>
                    <a:pt x="66" y="358"/>
                  </a:lnTo>
                  <a:lnTo>
                    <a:pt x="61" y="359"/>
                  </a:lnTo>
                  <a:lnTo>
                    <a:pt x="55" y="361"/>
                  </a:lnTo>
                  <a:lnTo>
                    <a:pt x="50" y="363"/>
                  </a:lnTo>
                  <a:lnTo>
                    <a:pt x="45" y="364"/>
                  </a:lnTo>
                  <a:lnTo>
                    <a:pt x="39" y="366"/>
                  </a:lnTo>
                  <a:lnTo>
                    <a:pt x="34" y="368"/>
                  </a:lnTo>
                  <a:lnTo>
                    <a:pt x="27" y="371"/>
                  </a:lnTo>
                  <a:lnTo>
                    <a:pt x="22" y="373"/>
                  </a:lnTo>
                  <a:lnTo>
                    <a:pt x="17" y="375"/>
                  </a:lnTo>
                  <a:lnTo>
                    <a:pt x="12" y="376"/>
                  </a:lnTo>
                  <a:lnTo>
                    <a:pt x="8" y="378"/>
                  </a:lnTo>
                  <a:lnTo>
                    <a:pt x="5" y="380"/>
                  </a:lnTo>
                  <a:lnTo>
                    <a:pt x="3" y="381"/>
                  </a:lnTo>
                  <a:lnTo>
                    <a:pt x="2" y="383"/>
                  </a:lnTo>
                  <a:lnTo>
                    <a:pt x="0" y="386"/>
                  </a:lnTo>
                  <a:lnTo>
                    <a:pt x="2" y="388"/>
                  </a:lnTo>
                  <a:lnTo>
                    <a:pt x="3" y="390"/>
                  </a:lnTo>
                  <a:lnTo>
                    <a:pt x="5" y="391"/>
                  </a:lnTo>
                  <a:lnTo>
                    <a:pt x="8" y="393"/>
                  </a:lnTo>
                  <a:lnTo>
                    <a:pt x="12" y="395"/>
                  </a:lnTo>
                  <a:lnTo>
                    <a:pt x="17" y="396"/>
                  </a:lnTo>
                  <a:lnTo>
                    <a:pt x="22" y="400"/>
                  </a:lnTo>
                  <a:lnTo>
                    <a:pt x="27" y="401"/>
                  </a:lnTo>
                  <a:lnTo>
                    <a:pt x="34" y="403"/>
                  </a:lnTo>
                  <a:lnTo>
                    <a:pt x="39" y="405"/>
                  </a:lnTo>
                  <a:lnTo>
                    <a:pt x="45" y="406"/>
                  </a:lnTo>
                  <a:lnTo>
                    <a:pt x="50" y="408"/>
                  </a:lnTo>
                  <a:lnTo>
                    <a:pt x="55" y="410"/>
                  </a:lnTo>
                  <a:lnTo>
                    <a:pt x="61" y="412"/>
                  </a:lnTo>
                  <a:lnTo>
                    <a:pt x="66" y="415"/>
                  </a:lnTo>
                  <a:lnTo>
                    <a:pt x="69" y="417"/>
                  </a:lnTo>
                  <a:lnTo>
                    <a:pt x="72" y="418"/>
                  </a:lnTo>
                  <a:lnTo>
                    <a:pt x="76" y="420"/>
                  </a:lnTo>
                  <a:lnTo>
                    <a:pt x="76" y="422"/>
                  </a:lnTo>
                  <a:lnTo>
                    <a:pt x="77" y="423"/>
                  </a:lnTo>
                  <a:lnTo>
                    <a:pt x="76" y="425"/>
                  </a:lnTo>
                  <a:lnTo>
                    <a:pt x="76" y="428"/>
                  </a:lnTo>
                  <a:lnTo>
                    <a:pt x="72" y="430"/>
                  </a:lnTo>
                  <a:lnTo>
                    <a:pt x="69" y="432"/>
                  </a:lnTo>
                  <a:lnTo>
                    <a:pt x="66" y="433"/>
                  </a:lnTo>
                  <a:lnTo>
                    <a:pt x="61" y="435"/>
                  </a:lnTo>
                  <a:lnTo>
                    <a:pt x="55" y="437"/>
                  </a:lnTo>
                  <a:lnTo>
                    <a:pt x="50" y="438"/>
                  </a:lnTo>
                  <a:lnTo>
                    <a:pt x="45" y="440"/>
                  </a:lnTo>
                  <a:lnTo>
                    <a:pt x="39" y="443"/>
                  </a:lnTo>
                  <a:lnTo>
                    <a:pt x="34" y="445"/>
                  </a:lnTo>
                  <a:lnTo>
                    <a:pt x="27" y="447"/>
                  </a:lnTo>
                  <a:lnTo>
                    <a:pt x="22" y="448"/>
                  </a:lnTo>
                  <a:lnTo>
                    <a:pt x="17" y="450"/>
                  </a:lnTo>
                  <a:lnTo>
                    <a:pt x="12" y="452"/>
                  </a:lnTo>
                  <a:lnTo>
                    <a:pt x="8" y="453"/>
                  </a:lnTo>
                  <a:lnTo>
                    <a:pt x="5" y="457"/>
                  </a:lnTo>
                  <a:lnTo>
                    <a:pt x="3" y="459"/>
                  </a:lnTo>
                  <a:lnTo>
                    <a:pt x="2" y="460"/>
                  </a:lnTo>
                  <a:lnTo>
                    <a:pt x="0" y="462"/>
                  </a:lnTo>
                  <a:lnTo>
                    <a:pt x="2" y="464"/>
                  </a:lnTo>
                  <a:lnTo>
                    <a:pt x="3" y="465"/>
                  </a:lnTo>
                  <a:lnTo>
                    <a:pt x="5" y="467"/>
                  </a:lnTo>
                  <a:lnTo>
                    <a:pt x="8" y="469"/>
                  </a:lnTo>
                  <a:lnTo>
                    <a:pt x="12" y="472"/>
                  </a:lnTo>
                  <a:lnTo>
                    <a:pt x="17" y="474"/>
                  </a:lnTo>
                  <a:lnTo>
                    <a:pt x="22" y="475"/>
                  </a:lnTo>
                  <a:lnTo>
                    <a:pt x="27" y="477"/>
                  </a:lnTo>
                  <a:lnTo>
                    <a:pt x="34" y="479"/>
                  </a:lnTo>
                  <a:lnTo>
                    <a:pt x="39" y="480"/>
                  </a:lnTo>
                  <a:lnTo>
                    <a:pt x="45" y="482"/>
                  </a:lnTo>
                  <a:lnTo>
                    <a:pt x="50" y="485"/>
                  </a:lnTo>
                  <a:lnTo>
                    <a:pt x="55" y="487"/>
                  </a:lnTo>
                  <a:lnTo>
                    <a:pt x="61" y="489"/>
                  </a:lnTo>
                  <a:lnTo>
                    <a:pt x="66" y="490"/>
                  </a:lnTo>
                  <a:lnTo>
                    <a:pt x="69" y="492"/>
                  </a:lnTo>
                  <a:lnTo>
                    <a:pt x="72" y="494"/>
                  </a:lnTo>
                  <a:lnTo>
                    <a:pt x="76" y="495"/>
                  </a:lnTo>
                  <a:lnTo>
                    <a:pt x="76" y="497"/>
                  </a:lnTo>
                  <a:lnTo>
                    <a:pt x="77" y="501"/>
                  </a:lnTo>
                  <a:lnTo>
                    <a:pt x="76" y="502"/>
                  </a:lnTo>
                  <a:lnTo>
                    <a:pt x="76" y="504"/>
                  </a:lnTo>
                  <a:lnTo>
                    <a:pt x="72" y="506"/>
                  </a:lnTo>
                  <a:lnTo>
                    <a:pt x="69" y="507"/>
                  </a:lnTo>
                  <a:lnTo>
                    <a:pt x="66" y="509"/>
                  </a:lnTo>
                  <a:lnTo>
                    <a:pt x="61" y="511"/>
                  </a:lnTo>
                  <a:lnTo>
                    <a:pt x="55" y="514"/>
                  </a:lnTo>
                  <a:lnTo>
                    <a:pt x="50" y="516"/>
                  </a:lnTo>
                  <a:lnTo>
                    <a:pt x="45" y="517"/>
                  </a:lnTo>
                  <a:lnTo>
                    <a:pt x="39" y="519"/>
                  </a:lnTo>
                  <a:lnTo>
                    <a:pt x="34" y="521"/>
                  </a:lnTo>
                  <a:lnTo>
                    <a:pt x="27" y="522"/>
                  </a:lnTo>
                  <a:lnTo>
                    <a:pt x="22" y="524"/>
                  </a:lnTo>
                  <a:lnTo>
                    <a:pt x="17" y="526"/>
                  </a:lnTo>
                  <a:lnTo>
                    <a:pt x="12" y="529"/>
                  </a:lnTo>
                  <a:lnTo>
                    <a:pt x="8" y="531"/>
                  </a:lnTo>
                  <a:lnTo>
                    <a:pt x="5" y="532"/>
                  </a:lnTo>
                  <a:lnTo>
                    <a:pt x="3" y="534"/>
                  </a:lnTo>
                  <a:lnTo>
                    <a:pt x="2" y="536"/>
                  </a:lnTo>
                  <a:lnTo>
                    <a:pt x="0" y="537"/>
                  </a:lnTo>
                  <a:lnTo>
                    <a:pt x="2" y="539"/>
                  </a:lnTo>
                  <a:lnTo>
                    <a:pt x="3" y="543"/>
                  </a:lnTo>
                  <a:lnTo>
                    <a:pt x="5" y="544"/>
                  </a:lnTo>
                  <a:lnTo>
                    <a:pt x="8" y="546"/>
                  </a:lnTo>
                  <a:lnTo>
                    <a:pt x="12" y="548"/>
                  </a:lnTo>
                  <a:lnTo>
                    <a:pt x="17" y="549"/>
                  </a:lnTo>
                  <a:lnTo>
                    <a:pt x="22" y="551"/>
                  </a:lnTo>
                  <a:lnTo>
                    <a:pt x="27" y="553"/>
                  </a:lnTo>
                  <a:lnTo>
                    <a:pt x="34" y="556"/>
                  </a:lnTo>
                  <a:lnTo>
                    <a:pt x="39" y="558"/>
                  </a:lnTo>
                  <a:lnTo>
                    <a:pt x="45" y="559"/>
                  </a:lnTo>
                  <a:lnTo>
                    <a:pt x="50" y="561"/>
                  </a:lnTo>
                  <a:lnTo>
                    <a:pt x="55" y="563"/>
                  </a:lnTo>
                  <a:lnTo>
                    <a:pt x="61" y="564"/>
                  </a:lnTo>
                  <a:lnTo>
                    <a:pt x="66" y="566"/>
                  </a:lnTo>
                  <a:lnTo>
                    <a:pt x="69" y="568"/>
                  </a:lnTo>
                  <a:lnTo>
                    <a:pt x="72" y="571"/>
                  </a:lnTo>
                  <a:lnTo>
                    <a:pt x="76" y="573"/>
                  </a:lnTo>
                  <a:lnTo>
                    <a:pt x="76" y="574"/>
                  </a:lnTo>
                  <a:lnTo>
                    <a:pt x="77" y="576"/>
                  </a:lnTo>
                  <a:lnTo>
                    <a:pt x="76" y="578"/>
                  </a:lnTo>
                  <a:lnTo>
                    <a:pt x="76" y="579"/>
                  </a:lnTo>
                  <a:lnTo>
                    <a:pt x="72" y="581"/>
                  </a:lnTo>
                  <a:lnTo>
                    <a:pt x="69" y="584"/>
                  </a:lnTo>
                  <a:lnTo>
                    <a:pt x="66" y="586"/>
                  </a:lnTo>
                  <a:lnTo>
                    <a:pt x="61" y="588"/>
                  </a:lnTo>
                  <a:lnTo>
                    <a:pt x="55" y="590"/>
                  </a:lnTo>
                  <a:lnTo>
                    <a:pt x="50" y="591"/>
                  </a:lnTo>
                  <a:lnTo>
                    <a:pt x="45" y="593"/>
                  </a:lnTo>
                  <a:lnTo>
                    <a:pt x="39" y="595"/>
                  </a:lnTo>
                  <a:lnTo>
                    <a:pt x="34" y="596"/>
                  </a:lnTo>
                  <a:lnTo>
                    <a:pt x="27" y="600"/>
                  </a:lnTo>
                  <a:lnTo>
                    <a:pt x="22" y="601"/>
                  </a:lnTo>
                  <a:lnTo>
                    <a:pt x="17" y="603"/>
                  </a:lnTo>
                  <a:lnTo>
                    <a:pt x="12" y="605"/>
                  </a:lnTo>
                  <a:lnTo>
                    <a:pt x="8" y="606"/>
                  </a:lnTo>
                  <a:lnTo>
                    <a:pt x="5" y="608"/>
                  </a:lnTo>
                  <a:lnTo>
                    <a:pt x="3" y="610"/>
                  </a:lnTo>
                  <a:lnTo>
                    <a:pt x="2" y="613"/>
                  </a:lnTo>
                  <a:lnTo>
                    <a:pt x="0" y="615"/>
                  </a:lnTo>
                  <a:lnTo>
                    <a:pt x="2" y="616"/>
                  </a:lnTo>
                  <a:lnTo>
                    <a:pt x="3" y="618"/>
                  </a:lnTo>
                  <a:lnTo>
                    <a:pt x="5" y="620"/>
                  </a:lnTo>
                  <a:lnTo>
                    <a:pt x="8" y="621"/>
                  </a:lnTo>
                  <a:lnTo>
                    <a:pt x="12" y="623"/>
                  </a:lnTo>
                  <a:lnTo>
                    <a:pt x="17" y="625"/>
                  </a:lnTo>
                  <a:lnTo>
                    <a:pt x="22" y="628"/>
                  </a:lnTo>
                  <a:lnTo>
                    <a:pt x="27" y="630"/>
                  </a:lnTo>
                  <a:lnTo>
                    <a:pt x="34" y="632"/>
                  </a:lnTo>
                  <a:lnTo>
                    <a:pt x="39" y="633"/>
                  </a:lnTo>
                  <a:lnTo>
                    <a:pt x="39" y="695"/>
                  </a:lnTo>
                </a:path>
              </a:pathLst>
            </a:custGeom>
            <a:noFill/>
            <a:ln w="8001">
              <a:solidFill>
                <a:schemeClr val="tx1"/>
              </a:solidFill>
              <a:prstDash val="solid"/>
              <a:round/>
              <a:headEnd/>
              <a:tailEnd/>
            </a:ln>
          </p:spPr>
          <p:txBody>
            <a:bodyPr/>
            <a:lstStyle/>
            <a:p>
              <a:endParaRPr lang="fr-FR"/>
            </a:p>
          </p:txBody>
        </p:sp>
      </p:grpSp>
      <p:sp>
        <p:nvSpPr>
          <p:cNvPr id="71" name="Espace réservé du numéro de diapositive 70"/>
          <p:cNvSpPr>
            <a:spLocks noGrp="1"/>
          </p:cNvSpPr>
          <p:nvPr>
            <p:ph type="sldNum" sz="quarter" idx="12"/>
          </p:nvPr>
        </p:nvSpPr>
        <p:spPr/>
        <p:txBody>
          <a:bodyPr/>
          <a:lstStyle/>
          <a:p>
            <a:fld id="{BA8B31AD-045D-4FA4-85E0-816836B38E97}" type="slidenum">
              <a:rPr lang="fr-FR" smtClean="0">
                <a:solidFill>
                  <a:srgbClr val="FFFFFF"/>
                </a:solidFill>
              </a:rPr>
              <a:pPr/>
              <a:t>19</a:t>
            </a:fld>
            <a:endParaRPr lang="fr-FR">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space réservé du numéro de diapositive 5"/>
          <p:cNvSpPr>
            <a:spLocks noGrp="1"/>
          </p:cNvSpPr>
          <p:nvPr>
            <p:ph type="sldNum" sz="quarter" idx="12"/>
          </p:nvPr>
        </p:nvSpPr>
        <p:spPr/>
        <p:txBody>
          <a:bodyPr/>
          <a:lstStyle/>
          <a:p>
            <a:fld id="{3865EB93-610C-424F-B124-F52F1E473BBF}" type="slidenum">
              <a:rPr lang="fr-FR">
                <a:solidFill>
                  <a:srgbClr val="FFFFFF"/>
                </a:solidFill>
              </a:rPr>
              <a:pPr/>
              <a:t>2</a:t>
            </a:fld>
            <a:endParaRPr lang="fr-FR">
              <a:solidFill>
                <a:srgbClr val="FFFFFF"/>
              </a:solidFill>
            </a:endParaRPr>
          </a:p>
        </p:txBody>
      </p:sp>
      <p:sp>
        <p:nvSpPr>
          <p:cNvPr id="622594" name="Rectangle 2"/>
          <p:cNvSpPr>
            <a:spLocks noChangeArrowheads="1"/>
          </p:cNvSpPr>
          <p:nvPr/>
        </p:nvSpPr>
        <p:spPr bwMode="auto">
          <a:xfrm>
            <a:off x="0" y="-228600"/>
            <a:ext cx="7315200" cy="838200"/>
          </a:xfrm>
          <a:prstGeom prst="rect">
            <a:avLst/>
          </a:prstGeom>
          <a:noFill/>
          <a:ln w="9525">
            <a:noFill/>
            <a:miter lim="800000"/>
            <a:headEnd/>
            <a:tailEnd/>
          </a:ln>
          <a:effectLst/>
        </p:spPr>
        <p:txBody>
          <a:bodyPr anchor="ctr"/>
          <a:lstStyle/>
          <a:p>
            <a:pPr algn="ctr"/>
            <a:r>
              <a:rPr lang="de-DE" sz="2800">
                <a:solidFill>
                  <a:srgbClr val="FFFFFF"/>
                </a:solidFill>
                <a:effectLst>
                  <a:outerShdw blurRad="38100" dist="38100" dir="2700000" algn="tl">
                    <a:srgbClr val="000000"/>
                  </a:outerShdw>
                </a:effectLst>
              </a:rPr>
              <a:t>         NN Bremsstrahlung and </a:t>
            </a:r>
            <a:r>
              <a:rPr lang="de-DE" sz="2800">
                <a:solidFill>
                  <a:srgbClr val="FFFFFF"/>
                </a:solidFill>
                <a:effectLst>
                  <a:outerShdw blurRad="38100" dist="38100" dir="2700000" algn="tl">
                    <a:srgbClr val="000000"/>
                  </a:outerShdw>
                </a:effectLst>
                <a:sym typeface="Symbol" pitchFamily="18" charset="2"/>
              </a:rPr>
              <a:t> Dalitz decay</a:t>
            </a:r>
            <a:endParaRPr lang="en-GB" sz="2800">
              <a:solidFill>
                <a:srgbClr val="FFFFFF"/>
              </a:solidFill>
              <a:effectLst>
                <a:outerShdw blurRad="38100" dist="38100" dir="2700000" algn="tl">
                  <a:srgbClr val="000000"/>
                </a:outerShdw>
              </a:effectLst>
            </a:endParaRPr>
          </a:p>
        </p:txBody>
      </p:sp>
      <p:sp>
        <p:nvSpPr>
          <p:cNvPr id="622595" name="Rectangle 3"/>
          <p:cNvSpPr>
            <a:spLocks noChangeArrowheads="1"/>
          </p:cNvSpPr>
          <p:nvPr/>
        </p:nvSpPr>
        <p:spPr bwMode="auto">
          <a:xfrm>
            <a:off x="304800" y="685800"/>
            <a:ext cx="2438400" cy="366713"/>
          </a:xfrm>
          <a:prstGeom prst="rect">
            <a:avLst/>
          </a:prstGeom>
          <a:noFill/>
          <a:ln w="9525">
            <a:noFill/>
            <a:miter lim="800000"/>
            <a:headEnd/>
            <a:tailEnd/>
          </a:ln>
          <a:effectLst/>
        </p:spPr>
        <p:txBody>
          <a:bodyPr>
            <a:spAutoFit/>
          </a:bodyPr>
          <a:lstStyle/>
          <a:p>
            <a:r>
              <a:rPr lang="fr-FR">
                <a:solidFill>
                  <a:srgbClr val="FFFFFF"/>
                </a:solidFill>
              </a:rPr>
              <a:t>NN </a:t>
            </a:r>
            <a:r>
              <a:rPr lang="fr-FR">
                <a:solidFill>
                  <a:srgbClr val="FFFFFF"/>
                </a:solidFill>
                <a:sym typeface="Symbol" pitchFamily="18" charset="2"/>
              </a:rPr>
              <a:t> NN* NN</a:t>
            </a:r>
            <a:r>
              <a:rPr lang="fr-FR">
                <a:solidFill>
                  <a:srgbClr val="FFFFFF"/>
                </a:solidFill>
                <a:effectLst>
                  <a:outerShdw blurRad="38100" dist="38100" dir="2700000" algn="tl">
                    <a:srgbClr val="000000"/>
                  </a:outerShdw>
                </a:effectLst>
                <a:sym typeface="Symbol" pitchFamily="18" charset="2"/>
              </a:rPr>
              <a:t>e</a:t>
            </a:r>
            <a:r>
              <a:rPr lang="fr-FR" baseline="30000">
                <a:solidFill>
                  <a:srgbClr val="FFFFFF"/>
                </a:solidFill>
                <a:effectLst>
                  <a:outerShdw blurRad="38100" dist="38100" dir="2700000" algn="tl">
                    <a:srgbClr val="000000"/>
                  </a:outerShdw>
                </a:effectLst>
                <a:sym typeface="Symbol" pitchFamily="18" charset="2"/>
              </a:rPr>
              <a:t>+</a:t>
            </a:r>
            <a:r>
              <a:rPr lang="fr-FR">
                <a:solidFill>
                  <a:srgbClr val="FFFFFF"/>
                </a:solidFill>
                <a:effectLst>
                  <a:outerShdw blurRad="38100" dist="38100" dir="2700000" algn="tl">
                    <a:srgbClr val="000000"/>
                  </a:outerShdw>
                </a:effectLst>
                <a:sym typeface="Symbol" pitchFamily="18" charset="2"/>
              </a:rPr>
              <a:t>e</a:t>
            </a:r>
            <a:r>
              <a:rPr lang="fr-FR" baseline="30000">
                <a:solidFill>
                  <a:srgbClr val="FFFFFF"/>
                </a:solidFill>
                <a:effectLst>
                  <a:outerShdw blurRad="38100" dist="38100" dir="2700000" algn="tl">
                    <a:srgbClr val="000000"/>
                  </a:outerShdw>
                </a:effectLst>
                <a:sym typeface="Symbol" pitchFamily="18" charset="2"/>
              </a:rPr>
              <a:t>-</a:t>
            </a:r>
            <a:r>
              <a:rPr lang="fr-FR">
                <a:solidFill>
                  <a:srgbClr val="FFFFFF"/>
                </a:solidFill>
                <a:effectLst>
                  <a:outerShdw blurRad="38100" dist="38100" dir="2700000" algn="tl">
                    <a:srgbClr val="000000"/>
                  </a:outerShdw>
                </a:effectLst>
                <a:sym typeface="Symbol" pitchFamily="18" charset="2"/>
              </a:rPr>
              <a:t>  </a:t>
            </a:r>
            <a:endParaRPr lang="fr-FR" baseline="30000">
              <a:solidFill>
                <a:srgbClr val="FFFFFF"/>
              </a:solidFill>
              <a:effectLst>
                <a:outerShdw blurRad="38100" dist="38100" dir="2700000" algn="tl">
                  <a:srgbClr val="000000"/>
                </a:outerShdw>
              </a:effectLst>
              <a:sym typeface="Symbol" pitchFamily="18" charset="2"/>
            </a:endParaRPr>
          </a:p>
        </p:txBody>
      </p:sp>
      <p:sp>
        <p:nvSpPr>
          <p:cNvPr id="622596" name="AutoShape 4"/>
          <p:cNvSpPr>
            <a:spLocks/>
          </p:cNvSpPr>
          <p:nvPr/>
        </p:nvSpPr>
        <p:spPr bwMode="auto">
          <a:xfrm rot="5400000">
            <a:off x="2751138" y="-465138"/>
            <a:ext cx="444500" cy="3660775"/>
          </a:xfrm>
          <a:prstGeom prst="rightBrace">
            <a:avLst>
              <a:gd name="adj1" fmla="val 68631"/>
              <a:gd name="adj2" fmla="val 51852"/>
            </a:avLst>
          </a:prstGeom>
          <a:noFill/>
          <a:ln w="9525">
            <a:solidFill>
              <a:schemeClr val="tx1"/>
            </a:solidFill>
            <a:round/>
            <a:headEnd/>
            <a:tailEnd/>
          </a:ln>
          <a:effectLst/>
        </p:spPr>
        <p:txBody>
          <a:bodyPr wrap="none" anchor="ctr"/>
          <a:lstStyle/>
          <a:p>
            <a:endParaRPr lang="fr-FR">
              <a:solidFill>
                <a:srgbClr val="FFFFFF"/>
              </a:solidFill>
            </a:endParaRPr>
          </a:p>
        </p:txBody>
      </p:sp>
      <p:sp>
        <p:nvSpPr>
          <p:cNvPr id="622597" name="Text Box 5"/>
          <p:cNvSpPr txBox="1">
            <a:spLocks noChangeArrowheads="1"/>
          </p:cNvSpPr>
          <p:nvPr/>
        </p:nvSpPr>
        <p:spPr bwMode="auto">
          <a:xfrm>
            <a:off x="152400" y="2133600"/>
            <a:ext cx="1390650" cy="641350"/>
          </a:xfrm>
          <a:prstGeom prst="rect">
            <a:avLst/>
          </a:prstGeom>
          <a:noFill/>
          <a:ln w="9525">
            <a:noFill/>
            <a:miter lim="800000"/>
            <a:headEnd/>
            <a:tailEnd/>
          </a:ln>
          <a:effectLst/>
        </p:spPr>
        <p:txBody>
          <a:bodyPr wrap="none">
            <a:spAutoFit/>
          </a:bodyPr>
          <a:lstStyle/>
          <a:p>
            <a:r>
              <a:rPr lang="fr-FR">
                <a:solidFill>
                  <a:srgbClr val="FFFFFF"/>
                </a:solidFill>
              </a:rPr>
              <a:t>Quantum</a:t>
            </a:r>
          </a:p>
          <a:p>
            <a:r>
              <a:rPr lang="fr-FR">
                <a:solidFill>
                  <a:srgbClr val="FFFFFF"/>
                </a:solidFill>
              </a:rPr>
              <a:t>interference</a:t>
            </a:r>
          </a:p>
        </p:txBody>
      </p:sp>
      <p:sp>
        <p:nvSpPr>
          <p:cNvPr id="622599" name="Line 7"/>
          <p:cNvSpPr>
            <a:spLocks noChangeShapeType="1"/>
          </p:cNvSpPr>
          <p:nvPr/>
        </p:nvSpPr>
        <p:spPr bwMode="auto">
          <a:xfrm flipV="1">
            <a:off x="0" y="609600"/>
            <a:ext cx="9144000" cy="0"/>
          </a:xfrm>
          <a:prstGeom prst="line">
            <a:avLst/>
          </a:prstGeom>
          <a:noFill/>
          <a:ln w="28575">
            <a:solidFill>
              <a:schemeClr val="tx1"/>
            </a:solidFill>
            <a:round/>
            <a:headEnd/>
            <a:tailEnd/>
          </a:ln>
          <a:effectLst/>
        </p:spPr>
        <p:txBody>
          <a:bodyPr/>
          <a:lstStyle/>
          <a:p>
            <a:endParaRPr lang="fr-FR">
              <a:solidFill>
                <a:srgbClr val="FFFFFF"/>
              </a:solidFill>
            </a:endParaRPr>
          </a:p>
        </p:txBody>
      </p:sp>
      <p:grpSp>
        <p:nvGrpSpPr>
          <p:cNvPr id="2" name="Group 8"/>
          <p:cNvGrpSpPr>
            <a:grpSpLocks/>
          </p:cNvGrpSpPr>
          <p:nvPr/>
        </p:nvGrpSpPr>
        <p:grpSpPr bwMode="auto">
          <a:xfrm>
            <a:off x="1676400" y="1676400"/>
            <a:ext cx="3048000" cy="1295400"/>
            <a:chOff x="336" y="1536"/>
            <a:chExt cx="1920" cy="816"/>
          </a:xfrm>
        </p:grpSpPr>
        <p:grpSp>
          <p:nvGrpSpPr>
            <p:cNvPr id="3" name="Group 9"/>
            <p:cNvGrpSpPr>
              <a:grpSpLocks/>
            </p:cNvGrpSpPr>
            <p:nvPr/>
          </p:nvGrpSpPr>
          <p:grpSpPr bwMode="auto">
            <a:xfrm>
              <a:off x="336" y="1536"/>
              <a:ext cx="1920" cy="816"/>
              <a:chOff x="192" y="816"/>
              <a:chExt cx="1920" cy="768"/>
            </a:xfrm>
          </p:grpSpPr>
          <p:pic>
            <p:nvPicPr>
              <p:cNvPr id="622602" name="Picture 10"/>
              <p:cNvPicPr>
                <a:picLocks noChangeAspect="1" noChangeArrowheads="1"/>
              </p:cNvPicPr>
              <p:nvPr/>
            </p:nvPicPr>
            <p:blipFill>
              <a:blip r:embed="rId3" cstate="print"/>
              <a:srcRect r="48828" b="20689"/>
              <a:stretch>
                <a:fillRect/>
              </a:stretch>
            </p:blipFill>
            <p:spPr bwMode="auto">
              <a:xfrm>
                <a:off x="192" y="816"/>
                <a:ext cx="1920" cy="768"/>
              </a:xfrm>
              <a:prstGeom prst="rect">
                <a:avLst/>
              </a:prstGeom>
              <a:noFill/>
              <a:ln w="19050">
                <a:noFill/>
                <a:miter lim="800000"/>
                <a:headEnd/>
                <a:tailEnd/>
              </a:ln>
              <a:effectLst/>
            </p:spPr>
          </p:pic>
          <p:sp>
            <p:nvSpPr>
              <p:cNvPr id="622603" name="Text Box 11"/>
              <p:cNvSpPr txBox="1">
                <a:spLocks noChangeArrowheads="1"/>
              </p:cNvSpPr>
              <p:nvPr/>
            </p:nvSpPr>
            <p:spPr bwMode="auto">
              <a:xfrm>
                <a:off x="192" y="1008"/>
                <a:ext cx="220" cy="217"/>
              </a:xfrm>
              <a:prstGeom prst="rect">
                <a:avLst/>
              </a:prstGeom>
              <a:solidFill>
                <a:schemeClr val="tx1"/>
              </a:solidFill>
              <a:ln w="9525">
                <a:noFill/>
                <a:miter lim="800000"/>
                <a:headEnd/>
                <a:tailEnd/>
              </a:ln>
              <a:effectLst/>
            </p:spPr>
            <p:txBody>
              <a:bodyPr wrap="none">
                <a:spAutoFit/>
              </a:bodyPr>
              <a:lstStyle/>
              <a:p>
                <a:r>
                  <a:rPr lang="fr-FR">
                    <a:solidFill>
                      <a:srgbClr val="0F010E"/>
                    </a:solidFill>
                  </a:rPr>
                  <a:t>N</a:t>
                </a:r>
              </a:p>
            </p:txBody>
          </p:sp>
          <p:sp>
            <p:nvSpPr>
              <p:cNvPr id="622604" name="Text Box 12"/>
              <p:cNvSpPr txBox="1">
                <a:spLocks noChangeArrowheads="1"/>
              </p:cNvSpPr>
              <p:nvPr/>
            </p:nvSpPr>
            <p:spPr bwMode="auto">
              <a:xfrm>
                <a:off x="192" y="1296"/>
                <a:ext cx="220" cy="217"/>
              </a:xfrm>
              <a:prstGeom prst="rect">
                <a:avLst/>
              </a:prstGeom>
              <a:solidFill>
                <a:schemeClr val="tx1"/>
              </a:solidFill>
              <a:ln w="9525">
                <a:noFill/>
                <a:miter lim="800000"/>
                <a:headEnd/>
                <a:tailEnd/>
              </a:ln>
              <a:effectLst/>
            </p:spPr>
            <p:txBody>
              <a:bodyPr wrap="none">
                <a:spAutoFit/>
              </a:bodyPr>
              <a:lstStyle/>
              <a:p>
                <a:r>
                  <a:rPr lang="fr-FR">
                    <a:solidFill>
                      <a:srgbClr val="0F010E"/>
                    </a:solidFill>
                  </a:rPr>
                  <a:t>N</a:t>
                </a:r>
              </a:p>
            </p:txBody>
          </p:sp>
        </p:grpSp>
        <p:sp>
          <p:nvSpPr>
            <p:cNvPr id="622605" name="Text Box 13"/>
            <p:cNvSpPr txBox="1">
              <a:spLocks noChangeArrowheads="1"/>
            </p:cNvSpPr>
            <p:nvPr/>
          </p:nvSpPr>
          <p:spPr bwMode="auto">
            <a:xfrm>
              <a:off x="1200" y="1536"/>
              <a:ext cx="394" cy="237"/>
            </a:xfrm>
            <a:prstGeom prst="rect">
              <a:avLst/>
            </a:prstGeom>
            <a:noFill/>
            <a:ln w="9525">
              <a:solidFill>
                <a:srgbClr val="000000"/>
              </a:solidFill>
              <a:miter lim="800000"/>
              <a:headEnd/>
              <a:tailEnd/>
            </a:ln>
            <a:effectLst/>
          </p:spPr>
          <p:txBody>
            <a:bodyPr wrap="none">
              <a:spAutoFit/>
            </a:bodyPr>
            <a:lstStyle/>
            <a:p>
              <a:r>
                <a:rPr lang="fr-FR">
                  <a:solidFill>
                    <a:srgbClr val="000000"/>
                  </a:solidFill>
                </a:rPr>
                <a:t>N, </a:t>
              </a:r>
              <a:r>
                <a:rPr lang="fr-FR">
                  <a:solidFill>
                    <a:srgbClr val="000000"/>
                  </a:solidFill>
                  <a:sym typeface="Symbol" pitchFamily="18" charset="2"/>
                </a:rPr>
                <a:t></a:t>
              </a:r>
            </a:p>
          </p:txBody>
        </p:sp>
        <p:sp>
          <p:nvSpPr>
            <p:cNvPr id="622606" name="Line 14"/>
            <p:cNvSpPr>
              <a:spLocks noChangeShapeType="1"/>
            </p:cNvSpPr>
            <p:nvPr/>
          </p:nvSpPr>
          <p:spPr bwMode="auto">
            <a:xfrm flipH="1">
              <a:off x="960" y="1776"/>
              <a:ext cx="288" cy="144"/>
            </a:xfrm>
            <a:prstGeom prst="line">
              <a:avLst/>
            </a:prstGeom>
            <a:noFill/>
            <a:ln w="9525">
              <a:solidFill>
                <a:srgbClr val="000000"/>
              </a:solidFill>
              <a:round/>
              <a:headEnd/>
              <a:tailEnd type="triangle" w="med" len="med"/>
            </a:ln>
            <a:effectLst/>
          </p:spPr>
          <p:txBody>
            <a:bodyPr/>
            <a:lstStyle/>
            <a:p>
              <a:endParaRPr lang="fr-FR">
                <a:solidFill>
                  <a:srgbClr val="FFFFFF"/>
                </a:solidFill>
              </a:endParaRPr>
            </a:p>
          </p:txBody>
        </p:sp>
        <p:sp>
          <p:nvSpPr>
            <p:cNvPr id="622607" name="Line 15"/>
            <p:cNvSpPr>
              <a:spLocks noChangeShapeType="1"/>
            </p:cNvSpPr>
            <p:nvPr/>
          </p:nvSpPr>
          <p:spPr bwMode="auto">
            <a:xfrm>
              <a:off x="1584" y="1776"/>
              <a:ext cx="192" cy="144"/>
            </a:xfrm>
            <a:prstGeom prst="line">
              <a:avLst/>
            </a:prstGeom>
            <a:noFill/>
            <a:ln w="9525">
              <a:solidFill>
                <a:srgbClr val="000000"/>
              </a:solidFill>
              <a:round/>
              <a:headEnd/>
              <a:tailEnd type="triangle" w="med" len="med"/>
            </a:ln>
            <a:effectLst/>
          </p:spPr>
          <p:txBody>
            <a:bodyPr/>
            <a:lstStyle/>
            <a:p>
              <a:endParaRPr lang="fr-FR">
                <a:solidFill>
                  <a:srgbClr val="FFFFFF"/>
                </a:solidFill>
              </a:endParaRPr>
            </a:p>
          </p:txBody>
        </p:sp>
      </p:grpSp>
      <p:sp>
        <p:nvSpPr>
          <p:cNvPr id="622608" name="Text Box 16"/>
          <p:cNvSpPr txBox="1">
            <a:spLocks noChangeArrowheads="1"/>
          </p:cNvSpPr>
          <p:nvPr/>
        </p:nvSpPr>
        <p:spPr bwMode="auto">
          <a:xfrm>
            <a:off x="3200400" y="685800"/>
            <a:ext cx="5584825" cy="366713"/>
          </a:xfrm>
          <a:prstGeom prst="rect">
            <a:avLst/>
          </a:prstGeom>
          <a:noFill/>
          <a:ln w="9525">
            <a:noFill/>
            <a:miter lim="800000"/>
            <a:headEnd/>
            <a:tailEnd/>
          </a:ln>
          <a:effectLst/>
        </p:spPr>
        <p:txBody>
          <a:bodyPr>
            <a:spAutoFit/>
          </a:bodyPr>
          <a:lstStyle/>
          <a:p>
            <a:r>
              <a:rPr lang="fr-FR">
                <a:solidFill>
                  <a:srgbClr val="FFFFFF"/>
                </a:solidFill>
                <a:sym typeface="Symbol" pitchFamily="18" charset="2"/>
              </a:rPr>
              <a:t>   N</a:t>
            </a:r>
            <a:r>
              <a:rPr lang="fr-FR">
                <a:solidFill>
                  <a:srgbClr val="FFFFFF"/>
                </a:solidFill>
                <a:effectLst>
                  <a:outerShdw blurRad="38100" dist="38100" dir="2700000" algn="tl">
                    <a:srgbClr val="000000"/>
                  </a:outerShdw>
                </a:effectLst>
                <a:sym typeface="Symbol" pitchFamily="18" charset="2"/>
              </a:rPr>
              <a:t>e</a:t>
            </a:r>
            <a:r>
              <a:rPr lang="fr-FR" baseline="30000">
                <a:solidFill>
                  <a:srgbClr val="FFFFFF"/>
                </a:solidFill>
                <a:effectLst>
                  <a:outerShdw blurRad="38100" dist="38100" dir="2700000" algn="tl">
                    <a:srgbClr val="000000"/>
                  </a:outerShdw>
                </a:effectLst>
                <a:sym typeface="Symbol" pitchFamily="18" charset="2"/>
              </a:rPr>
              <a:t>+</a:t>
            </a:r>
            <a:r>
              <a:rPr lang="fr-FR">
                <a:solidFill>
                  <a:srgbClr val="FFFFFF"/>
                </a:solidFill>
                <a:effectLst>
                  <a:outerShdw blurRad="38100" dist="38100" dir="2700000" algn="tl">
                    <a:srgbClr val="000000"/>
                  </a:outerShdw>
                </a:effectLst>
                <a:sym typeface="Symbol" pitchFamily="18" charset="2"/>
              </a:rPr>
              <a:t>e</a:t>
            </a:r>
            <a:r>
              <a:rPr lang="fr-FR" baseline="30000">
                <a:solidFill>
                  <a:srgbClr val="FFFFFF"/>
                </a:solidFill>
                <a:effectLst>
                  <a:outerShdw blurRad="38100" dist="38100" dir="2700000" algn="tl">
                    <a:srgbClr val="000000"/>
                  </a:outerShdw>
                </a:effectLst>
                <a:sym typeface="Symbol" pitchFamily="18" charset="2"/>
              </a:rPr>
              <a:t>-    </a:t>
            </a:r>
            <a:r>
              <a:rPr lang="fr-FR">
                <a:solidFill>
                  <a:srgbClr val="FFFFFF"/>
                </a:solidFill>
                <a:effectLst>
                  <a:outerShdw blurRad="38100" dist="38100" dir="2700000" algn="tl">
                    <a:srgbClr val="000000"/>
                  </a:outerShdw>
                </a:effectLst>
                <a:sym typeface="Symbol" pitchFamily="18" charset="2"/>
              </a:rPr>
              <a:t>(BR from QED = 4.2 10</a:t>
            </a:r>
            <a:r>
              <a:rPr lang="fr-FR" baseline="30000">
                <a:solidFill>
                  <a:srgbClr val="FFFFFF"/>
                </a:solidFill>
                <a:effectLst>
                  <a:outerShdw blurRad="38100" dist="38100" dir="2700000" algn="tl">
                    <a:srgbClr val="000000"/>
                  </a:outerShdw>
                </a:effectLst>
                <a:sym typeface="Symbol" pitchFamily="18" charset="2"/>
              </a:rPr>
              <a:t>-5 </a:t>
            </a:r>
            <a:r>
              <a:rPr lang="fr-FR">
                <a:solidFill>
                  <a:srgbClr val="FFFFFF"/>
                </a:solidFill>
                <a:effectLst>
                  <a:outerShdw blurRad="38100" dist="38100" dir="2700000" algn="tl">
                    <a:srgbClr val="000000"/>
                  </a:outerShdw>
                </a:effectLst>
                <a:sym typeface="Symbol" pitchFamily="18" charset="2"/>
              </a:rPr>
              <a:t>not measured</a:t>
            </a:r>
            <a:r>
              <a:rPr lang="fr-FR" baseline="30000">
                <a:solidFill>
                  <a:srgbClr val="FFFFFF"/>
                </a:solidFill>
                <a:effectLst>
                  <a:outerShdw blurRad="38100" dist="38100" dir="2700000" algn="tl">
                    <a:srgbClr val="000000"/>
                  </a:outerShdw>
                </a:effectLst>
                <a:sym typeface="Symbol" pitchFamily="18" charset="2"/>
              </a:rPr>
              <a:t> </a:t>
            </a:r>
            <a:r>
              <a:rPr lang="fr-FR">
                <a:solidFill>
                  <a:srgbClr val="FFFFFF"/>
                </a:solidFill>
                <a:effectLst>
                  <a:outerShdw blurRad="38100" dist="38100" dir="2700000" algn="tl">
                    <a:srgbClr val="000000"/>
                  </a:outerShdw>
                </a:effectLst>
                <a:sym typeface="Symbol" pitchFamily="18" charset="2"/>
              </a:rPr>
              <a:t>)</a:t>
            </a:r>
            <a:endParaRPr lang="fr-FR">
              <a:solidFill>
                <a:srgbClr val="FFFFFF"/>
              </a:solidFill>
            </a:endParaRPr>
          </a:p>
        </p:txBody>
      </p:sp>
      <p:sp>
        <p:nvSpPr>
          <p:cNvPr id="622609" name="Line 17"/>
          <p:cNvSpPr>
            <a:spLocks noChangeShapeType="1"/>
          </p:cNvSpPr>
          <p:nvPr/>
        </p:nvSpPr>
        <p:spPr bwMode="auto">
          <a:xfrm flipH="1">
            <a:off x="2286000" y="457200"/>
            <a:ext cx="76200" cy="304800"/>
          </a:xfrm>
          <a:prstGeom prst="line">
            <a:avLst/>
          </a:prstGeom>
          <a:noFill/>
          <a:ln w="9525">
            <a:solidFill>
              <a:schemeClr val="tx1"/>
            </a:solidFill>
            <a:round/>
            <a:headEnd/>
            <a:tailEnd type="triangle" w="med" len="med"/>
          </a:ln>
          <a:effectLst/>
        </p:spPr>
        <p:txBody>
          <a:bodyPr/>
          <a:lstStyle/>
          <a:p>
            <a:endParaRPr lang="fr-FR">
              <a:solidFill>
                <a:srgbClr val="FFFFFF"/>
              </a:solidFill>
            </a:endParaRPr>
          </a:p>
        </p:txBody>
      </p:sp>
      <p:sp>
        <p:nvSpPr>
          <p:cNvPr id="622610" name="Line 18"/>
          <p:cNvSpPr>
            <a:spLocks noChangeShapeType="1"/>
          </p:cNvSpPr>
          <p:nvPr/>
        </p:nvSpPr>
        <p:spPr bwMode="auto">
          <a:xfrm flipH="1">
            <a:off x="4572000" y="457200"/>
            <a:ext cx="381000" cy="304800"/>
          </a:xfrm>
          <a:prstGeom prst="line">
            <a:avLst/>
          </a:prstGeom>
          <a:noFill/>
          <a:ln w="9525">
            <a:solidFill>
              <a:schemeClr val="tx1"/>
            </a:solidFill>
            <a:round/>
            <a:headEnd/>
            <a:tailEnd type="triangle" w="med" len="med"/>
          </a:ln>
          <a:effectLst/>
        </p:spPr>
        <p:txBody>
          <a:bodyPr/>
          <a:lstStyle/>
          <a:p>
            <a:endParaRPr lang="fr-FR">
              <a:solidFill>
                <a:srgbClr val="FFFFFF"/>
              </a:solidFill>
            </a:endParaRPr>
          </a:p>
        </p:txBody>
      </p:sp>
      <p:sp>
        <p:nvSpPr>
          <p:cNvPr id="622613" name="Text Box 21"/>
          <p:cNvSpPr txBox="1">
            <a:spLocks noChangeArrowheads="1"/>
          </p:cNvSpPr>
          <p:nvPr/>
        </p:nvSpPr>
        <p:spPr bwMode="auto">
          <a:xfrm>
            <a:off x="457200" y="3290888"/>
            <a:ext cx="4197350" cy="366712"/>
          </a:xfrm>
          <a:prstGeom prst="rect">
            <a:avLst/>
          </a:prstGeom>
          <a:noFill/>
          <a:ln w="9525">
            <a:noFill/>
            <a:miter lim="800000"/>
            <a:headEnd/>
            <a:tailEnd/>
          </a:ln>
          <a:effectLst/>
        </p:spPr>
        <p:txBody>
          <a:bodyPr wrap="none">
            <a:spAutoFit/>
          </a:bodyPr>
          <a:lstStyle/>
          <a:p>
            <a:r>
              <a:rPr lang="fr-FR">
                <a:solidFill>
                  <a:srgbClr val="FFFF00"/>
                </a:solidFill>
              </a:rPr>
              <a:t>Time-Like  electromagnetic form factors</a:t>
            </a:r>
          </a:p>
        </p:txBody>
      </p:sp>
      <p:grpSp>
        <p:nvGrpSpPr>
          <p:cNvPr id="4" name="Group 42"/>
          <p:cNvGrpSpPr>
            <a:grpSpLocks/>
          </p:cNvGrpSpPr>
          <p:nvPr/>
        </p:nvGrpSpPr>
        <p:grpSpPr bwMode="auto">
          <a:xfrm>
            <a:off x="2133600" y="2133600"/>
            <a:ext cx="2133600" cy="1143000"/>
            <a:chOff x="1344" y="1344"/>
            <a:chExt cx="1344" cy="720"/>
          </a:xfrm>
        </p:grpSpPr>
        <p:sp>
          <p:nvSpPr>
            <p:cNvPr id="622611" name="Oval 19"/>
            <p:cNvSpPr>
              <a:spLocks noChangeArrowheads="1"/>
            </p:cNvSpPr>
            <p:nvPr/>
          </p:nvSpPr>
          <p:spPr bwMode="auto">
            <a:xfrm>
              <a:off x="1440" y="1344"/>
              <a:ext cx="96" cy="177"/>
            </a:xfrm>
            <a:prstGeom prst="ellipse">
              <a:avLst/>
            </a:prstGeom>
            <a:noFill/>
            <a:ln w="28575">
              <a:solidFill>
                <a:srgbClr val="FF3300"/>
              </a:solidFill>
              <a:round/>
              <a:headEnd/>
              <a:tailEnd/>
            </a:ln>
            <a:effectLst/>
          </p:spPr>
          <p:txBody>
            <a:bodyPr wrap="none" anchor="ctr"/>
            <a:lstStyle/>
            <a:p>
              <a:endParaRPr lang="fr-FR">
                <a:solidFill>
                  <a:srgbClr val="FFFFFF"/>
                </a:solidFill>
              </a:endParaRPr>
            </a:p>
          </p:txBody>
        </p:sp>
        <p:sp>
          <p:nvSpPr>
            <p:cNvPr id="622612" name="Oval 20"/>
            <p:cNvSpPr>
              <a:spLocks noChangeArrowheads="1"/>
            </p:cNvSpPr>
            <p:nvPr/>
          </p:nvSpPr>
          <p:spPr bwMode="auto">
            <a:xfrm>
              <a:off x="2592" y="1344"/>
              <a:ext cx="96" cy="177"/>
            </a:xfrm>
            <a:prstGeom prst="ellipse">
              <a:avLst/>
            </a:prstGeom>
            <a:noFill/>
            <a:ln w="28575">
              <a:solidFill>
                <a:srgbClr val="FF3300"/>
              </a:solidFill>
              <a:round/>
              <a:headEnd/>
              <a:tailEnd/>
            </a:ln>
            <a:effectLst/>
          </p:spPr>
          <p:txBody>
            <a:bodyPr wrap="none" anchor="ctr"/>
            <a:lstStyle/>
            <a:p>
              <a:endParaRPr lang="fr-FR">
                <a:solidFill>
                  <a:srgbClr val="FFFFFF"/>
                </a:solidFill>
              </a:endParaRPr>
            </a:p>
          </p:txBody>
        </p:sp>
        <p:sp>
          <p:nvSpPr>
            <p:cNvPr id="622614" name="Line 22"/>
            <p:cNvSpPr>
              <a:spLocks noChangeShapeType="1"/>
            </p:cNvSpPr>
            <p:nvPr/>
          </p:nvSpPr>
          <p:spPr bwMode="auto">
            <a:xfrm flipV="1">
              <a:off x="1344" y="1536"/>
              <a:ext cx="96" cy="432"/>
            </a:xfrm>
            <a:prstGeom prst="line">
              <a:avLst/>
            </a:prstGeom>
            <a:noFill/>
            <a:ln w="28575">
              <a:solidFill>
                <a:srgbClr val="FF3300"/>
              </a:solidFill>
              <a:round/>
              <a:headEnd/>
              <a:tailEnd type="triangle" w="med" len="med"/>
            </a:ln>
            <a:effectLst/>
          </p:spPr>
          <p:txBody>
            <a:bodyPr/>
            <a:lstStyle/>
            <a:p>
              <a:endParaRPr lang="fr-FR">
                <a:solidFill>
                  <a:srgbClr val="FFFFFF"/>
                </a:solidFill>
              </a:endParaRPr>
            </a:p>
          </p:txBody>
        </p:sp>
        <p:sp>
          <p:nvSpPr>
            <p:cNvPr id="622615" name="Line 23"/>
            <p:cNvSpPr>
              <a:spLocks noChangeShapeType="1"/>
            </p:cNvSpPr>
            <p:nvPr/>
          </p:nvSpPr>
          <p:spPr bwMode="auto">
            <a:xfrm flipV="1">
              <a:off x="2496" y="1536"/>
              <a:ext cx="144" cy="528"/>
            </a:xfrm>
            <a:prstGeom prst="line">
              <a:avLst/>
            </a:prstGeom>
            <a:noFill/>
            <a:ln w="28575">
              <a:solidFill>
                <a:srgbClr val="FF3300"/>
              </a:solidFill>
              <a:round/>
              <a:headEnd/>
              <a:tailEnd type="triangle" w="med" len="med"/>
            </a:ln>
            <a:effectLst/>
          </p:spPr>
          <p:txBody>
            <a:bodyPr/>
            <a:lstStyle/>
            <a:p>
              <a:endParaRPr lang="fr-FR">
                <a:solidFill>
                  <a:srgbClr val="FFFFFF"/>
                </a:solidFill>
              </a:endParaRPr>
            </a:p>
          </p:txBody>
        </p:sp>
      </p:grpSp>
      <p:sp>
        <p:nvSpPr>
          <p:cNvPr id="622616" name="Oval 24"/>
          <p:cNvSpPr>
            <a:spLocks noChangeArrowheads="1"/>
          </p:cNvSpPr>
          <p:nvPr/>
        </p:nvSpPr>
        <p:spPr bwMode="auto">
          <a:xfrm>
            <a:off x="152400" y="3225800"/>
            <a:ext cx="5334000" cy="525463"/>
          </a:xfrm>
          <a:prstGeom prst="ellipse">
            <a:avLst/>
          </a:prstGeom>
          <a:noFill/>
          <a:ln w="9525">
            <a:solidFill>
              <a:srgbClr val="FFFF00"/>
            </a:solidFill>
            <a:round/>
            <a:headEnd/>
            <a:tailEnd/>
          </a:ln>
          <a:effectLst/>
        </p:spPr>
        <p:txBody>
          <a:bodyPr wrap="none" anchor="ctr"/>
          <a:lstStyle/>
          <a:p>
            <a:endParaRPr lang="fr-FR">
              <a:solidFill>
                <a:srgbClr val="FFFFFF"/>
              </a:solidFill>
            </a:endParaRPr>
          </a:p>
        </p:txBody>
      </p:sp>
      <p:sp>
        <p:nvSpPr>
          <p:cNvPr id="622617" name="Text Box 25"/>
          <p:cNvSpPr txBox="1">
            <a:spLocks noChangeArrowheads="1"/>
          </p:cNvSpPr>
          <p:nvPr/>
        </p:nvSpPr>
        <p:spPr bwMode="auto">
          <a:xfrm>
            <a:off x="971600" y="5733256"/>
            <a:ext cx="7543800" cy="650875"/>
          </a:xfrm>
          <a:prstGeom prst="rect">
            <a:avLst/>
          </a:prstGeom>
          <a:noFill/>
          <a:ln w="9525">
            <a:solidFill>
              <a:schemeClr val="tx1"/>
            </a:solidFill>
            <a:miter lim="800000"/>
            <a:headEnd/>
            <a:tailEnd/>
          </a:ln>
          <a:effectLst/>
        </p:spPr>
        <p:txBody>
          <a:bodyPr>
            <a:spAutoFit/>
          </a:bodyPr>
          <a:lstStyle/>
          <a:p>
            <a:r>
              <a:rPr lang="fr-FR" dirty="0">
                <a:solidFill>
                  <a:srgbClr val="FFFFFF"/>
                </a:solidFill>
                <a:sym typeface="Symbol" pitchFamily="18" charset="2"/>
              </a:rPr>
              <a:t> </a:t>
            </a:r>
            <a:r>
              <a:rPr lang="fr-FR" dirty="0">
                <a:solidFill>
                  <a:srgbClr val="FFFFFF"/>
                </a:solidFill>
              </a:rPr>
              <a:t>pp </a:t>
            </a:r>
            <a:r>
              <a:rPr lang="fr-FR" dirty="0" err="1">
                <a:solidFill>
                  <a:srgbClr val="FFFFFF"/>
                </a:solidFill>
              </a:rPr>
              <a:t>dominated</a:t>
            </a:r>
            <a:r>
              <a:rPr lang="fr-FR" dirty="0">
                <a:solidFill>
                  <a:srgbClr val="FFFFFF"/>
                </a:solidFill>
              </a:rPr>
              <a:t> by </a:t>
            </a:r>
            <a:r>
              <a:rPr lang="fr-FR" dirty="0">
                <a:solidFill>
                  <a:srgbClr val="FFFFFF"/>
                </a:solidFill>
                <a:sym typeface="Symbol" pitchFamily="18" charset="2"/>
              </a:rPr>
              <a:t> graphs</a:t>
            </a:r>
          </a:p>
          <a:p>
            <a:r>
              <a:rPr lang="fr-FR" dirty="0">
                <a:solidFill>
                  <a:srgbClr val="FFFFFF"/>
                </a:solidFill>
                <a:sym typeface="Symbol" pitchFamily="18" charset="2"/>
              </a:rPr>
              <a:t></a:t>
            </a:r>
            <a:r>
              <a:rPr lang="fr-FR" dirty="0">
                <a:solidFill>
                  <a:srgbClr val="FFFFFF"/>
                </a:solidFill>
              </a:rPr>
              <a:t> </a:t>
            </a:r>
            <a:r>
              <a:rPr lang="fr-FR" dirty="0" err="1">
                <a:solidFill>
                  <a:srgbClr val="FFFFFF"/>
                </a:solidFill>
              </a:rPr>
              <a:t>nucleon</a:t>
            </a:r>
            <a:r>
              <a:rPr lang="fr-FR" dirty="0">
                <a:solidFill>
                  <a:srgbClr val="FFFFFF"/>
                </a:solidFill>
              </a:rPr>
              <a:t> graphs (Bremsstrahlung) </a:t>
            </a:r>
            <a:r>
              <a:rPr lang="fr-FR" dirty="0" err="1">
                <a:solidFill>
                  <a:srgbClr val="FFFFFF"/>
                </a:solidFill>
              </a:rPr>
              <a:t>larger</a:t>
            </a:r>
            <a:r>
              <a:rPr lang="fr-FR" dirty="0">
                <a:solidFill>
                  <a:srgbClr val="FFFFFF"/>
                </a:solidFill>
              </a:rPr>
              <a:t> in </a:t>
            </a:r>
            <a:r>
              <a:rPr lang="fr-FR" dirty="0" err="1">
                <a:solidFill>
                  <a:srgbClr val="FFFFFF"/>
                </a:solidFill>
              </a:rPr>
              <a:t>pn</a:t>
            </a:r>
            <a:r>
              <a:rPr lang="fr-FR" dirty="0">
                <a:solidFill>
                  <a:srgbClr val="FFFFFF"/>
                </a:solidFill>
              </a:rPr>
              <a:t> </a:t>
            </a:r>
            <a:r>
              <a:rPr lang="fr-FR" dirty="0" err="1">
                <a:solidFill>
                  <a:srgbClr val="FFFFFF"/>
                </a:solidFill>
              </a:rPr>
              <a:t>than</a:t>
            </a:r>
            <a:r>
              <a:rPr lang="fr-FR" dirty="0">
                <a:solidFill>
                  <a:srgbClr val="FFFFFF"/>
                </a:solidFill>
              </a:rPr>
              <a:t> in pp collisions</a:t>
            </a:r>
            <a:endParaRPr lang="fr-FR" i="1" dirty="0">
              <a:solidFill>
                <a:srgbClr val="FFFFFF"/>
              </a:solidFill>
              <a:sym typeface="Symbol" pitchFamily="18" charset="2"/>
            </a:endParaRPr>
          </a:p>
        </p:txBody>
      </p:sp>
      <p:grpSp>
        <p:nvGrpSpPr>
          <p:cNvPr id="5" name="Group 44"/>
          <p:cNvGrpSpPr>
            <a:grpSpLocks/>
          </p:cNvGrpSpPr>
          <p:nvPr/>
        </p:nvGrpSpPr>
        <p:grpSpPr bwMode="auto">
          <a:xfrm>
            <a:off x="5688013" y="1219200"/>
            <a:ext cx="3352800" cy="4038600"/>
            <a:chOff x="3583" y="768"/>
            <a:chExt cx="2112" cy="2544"/>
          </a:xfrm>
        </p:grpSpPr>
        <p:sp>
          <p:nvSpPr>
            <p:cNvPr id="622632" name="Rectangle 40"/>
            <p:cNvSpPr>
              <a:spLocks noChangeArrowheads="1"/>
            </p:cNvSpPr>
            <p:nvPr/>
          </p:nvSpPr>
          <p:spPr bwMode="auto">
            <a:xfrm>
              <a:off x="3592" y="768"/>
              <a:ext cx="2072" cy="2544"/>
            </a:xfrm>
            <a:prstGeom prst="rect">
              <a:avLst/>
            </a:prstGeom>
            <a:solidFill>
              <a:schemeClr val="tx1"/>
            </a:solidFill>
            <a:ln w="9525">
              <a:solidFill>
                <a:schemeClr val="tx1"/>
              </a:solidFill>
              <a:miter lim="800000"/>
              <a:headEnd/>
              <a:tailEnd/>
            </a:ln>
            <a:effectLst/>
          </p:spPr>
          <p:txBody>
            <a:bodyPr wrap="none" anchor="ctr"/>
            <a:lstStyle/>
            <a:p>
              <a:endParaRPr lang="fr-FR">
                <a:solidFill>
                  <a:srgbClr val="FFFFFF"/>
                </a:solidFill>
              </a:endParaRPr>
            </a:p>
          </p:txBody>
        </p:sp>
        <p:pic>
          <p:nvPicPr>
            <p:cNvPr id="622619" name="Picture 27"/>
            <p:cNvPicPr>
              <a:picLocks noChangeAspect="1" noChangeArrowheads="1"/>
            </p:cNvPicPr>
            <p:nvPr/>
          </p:nvPicPr>
          <p:blipFill>
            <a:blip r:embed="rId4" cstate="print"/>
            <a:srcRect/>
            <a:stretch>
              <a:fillRect/>
            </a:stretch>
          </p:blipFill>
          <p:spPr bwMode="auto">
            <a:xfrm>
              <a:off x="3583" y="768"/>
              <a:ext cx="2112" cy="1281"/>
            </a:xfrm>
            <a:prstGeom prst="rect">
              <a:avLst/>
            </a:prstGeom>
            <a:noFill/>
            <a:ln w="9525">
              <a:noFill/>
              <a:round/>
              <a:headEnd/>
              <a:tailEnd/>
            </a:ln>
            <a:effectLst/>
          </p:spPr>
        </p:pic>
        <p:pic>
          <p:nvPicPr>
            <p:cNvPr id="622620" name="Picture 28"/>
            <p:cNvPicPr>
              <a:picLocks noChangeAspect="1" noChangeArrowheads="1"/>
            </p:cNvPicPr>
            <p:nvPr/>
          </p:nvPicPr>
          <p:blipFill>
            <a:blip r:embed="rId5" cstate="print"/>
            <a:srcRect r="1649"/>
            <a:stretch>
              <a:fillRect/>
            </a:stretch>
          </p:blipFill>
          <p:spPr bwMode="auto">
            <a:xfrm>
              <a:off x="3792" y="1968"/>
              <a:ext cx="1903" cy="1171"/>
            </a:xfrm>
            <a:prstGeom prst="rect">
              <a:avLst/>
            </a:prstGeom>
            <a:noFill/>
            <a:ln w="9525">
              <a:noFill/>
              <a:round/>
              <a:headEnd/>
              <a:tailEnd/>
            </a:ln>
            <a:effectLst/>
          </p:spPr>
        </p:pic>
        <p:sp>
          <p:nvSpPr>
            <p:cNvPr id="622621" name="Text Box 29"/>
            <p:cNvSpPr txBox="1">
              <a:spLocks noChangeArrowheads="1"/>
            </p:cNvSpPr>
            <p:nvPr/>
          </p:nvSpPr>
          <p:spPr bwMode="auto">
            <a:xfrm>
              <a:off x="4098" y="1623"/>
              <a:ext cx="990" cy="201"/>
            </a:xfrm>
            <a:prstGeom prst="rect">
              <a:avLst/>
            </a:prstGeom>
            <a:noFill/>
            <a:ln w="9525">
              <a:noFill/>
              <a:miter lim="800000"/>
              <a:headEnd/>
              <a:tailEnd/>
            </a:ln>
            <a:effectLst/>
          </p:spPr>
          <p:txBody>
            <a:bodyPr wrap="none">
              <a:spAutoFit/>
            </a:bodyPr>
            <a:lstStyle/>
            <a:p>
              <a:pPr hangingPunct="0">
                <a:lnSpc>
                  <a:spcPct val="93000"/>
                </a:lnSpc>
                <a:buClr>
                  <a:srgbClr val="000000"/>
                </a:buClr>
                <a:buSzPct val="100000"/>
                <a:buFont typeface="Times New Roman" pitchFamily="18" charset="0"/>
                <a:buNone/>
              </a:pPr>
              <a:r>
                <a:rPr lang="de-DE" sz="1600">
                  <a:solidFill>
                    <a:srgbClr val="000099"/>
                  </a:solidFill>
                </a:rPr>
                <a:t>nucleon graphs</a:t>
              </a:r>
              <a:endParaRPr lang="fr-FR" sz="1600">
                <a:solidFill>
                  <a:srgbClr val="000099"/>
                </a:solidFill>
              </a:endParaRPr>
            </a:p>
          </p:txBody>
        </p:sp>
        <p:sp>
          <p:nvSpPr>
            <p:cNvPr id="622622" name="Line 30"/>
            <p:cNvSpPr>
              <a:spLocks noChangeShapeType="1"/>
            </p:cNvSpPr>
            <p:nvPr/>
          </p:nvSpPr>
          <p:spPr bwMode="auto">
            <a:xfrm flipV="1">
              <a:off x="4800" y="1440"/>
              <a:ext cx="82" cy="192"/>
            </a:xfrm>
            <a:prstGeom prst="line">
              <a:avLst/>
            </a:prstGeom>
            <a:noFill/>
            <a:ln w="9525" cap="rnd">
              <a:solidFill>
                <a:schemeClr val="bg1"/>
              </a:solidFill>
              <a:prstDash val="sysDot"/>
              <a:round/>
              <a:headEnd/>
              <a:tailEnd type="triangle" w="med" len="med"/>
            </a:ln>
            <a:effectLst/>
          </p:spPr>
          <p:txBody>
            <a:bodyPr/>
            <a:lstStyle/>
            <a:p>
              <a:endParaRPr lang="fr-FR">
                <a:solidFill>
                  <a:srgbClr val="FFFFFF"/>
                </a:solidFill>
              </a:endParaRPr>
            </a:p>
          </p:txBody>
        </p:sp>
        <p:sp>
          <p:nvSpPr>
            <p:cNvPr id="622623" name="Text Box 31"/>
            <p:cNvSpPr txBox="1">
              <a:spLocks noChangeArrowheads="1"/>
            </p:cNvSpPr>
            <p:nvPr/>
          </p:nvSpPr>
          <p:spPr bwMode="auto">
            <a:xfrm>
              <a:off x="4925" y="1078"/>
              <a:ext cx="684" cy="231"/>
            </a:xfrm>
            <a:prstGeom prst="rect">
              <a:avLst/>
            </a:prstGeom>
            <a:noFill/>
            <a:ln w="9525">
              <a:noFill/>
              <a:miter lim="800000"/>
              <a:headEnd/>
              <a:tailEnd/>
            </a:ln>
            <a:effectLst/>
          </p:spPr>
          <p:txBody>
            <a:bodyPr wrap="none">
              <a:spAutoFit/>
            </a:bodyPr>
            <a:lstStyle/>
            <a:p>
              <a:r>
                <a:rPr lang="de-DE">
                  <a:solidFill>
                    <a:srgbClr val="000099"/>
                  </a:solidFill>
                  <a:sym typeface="Symbol" pitchFamily="18" charset="2"/>
                </a:rPr>
                <a:t></a:t>
              </a:r>
              <a:r>
                <a:rPr lang="de-DE">
                  <a:solidFill>
                    <a:srgbClr val="000099"/>
                  </a:solidFill>
                </a:rPr>
                <a:t> graphs</a:t>
              </a:r>
              <a:endParaRPr lang="fr-FR">
                <a:solidFill>
                  <a:srgbClr val="000099"/>
                </a:solidFill>
              </a:endParaRPr>
            </a:p>
          </p:txBody>
        </p:sp>
        <p:sp>
          <p:nvSpPr>
            <p:cNvPr id="622624" name="Line 32"/>
            <p:cNvSpPr>
              <a:spLocks noChangeShapeType="1"/>
            </p:cNvSpPr>
            <p:nvPr/>
          </p:nvSpPr>
          <p:spPr bwMode="auto">
            <a:xfrm flipH="1">
              <a:off x="5045" y="1245"/>
              <a:ext cx="163" cy="167"/>
            </a:xfrm>
            <a:prstGeom prst="line">
              <a:avLst/>
            </a:prstGeom>
            <a:noFill/>
            <a:ln w="9525">
              <a:solidFill>
                <a:schemeClr val="bg1"/>
              </a:solidFill>
              <a:prstDash val="dash"/>
              <a:round/>
              <a:headEnd/>
              <a:tailEnd type="triangle" w="med" len="med"/>
            </a:ln>
            <a:effectLst/>
          </p:spPr>
          <p:txBody>
            <a:bodyPr/>
            <a:lstStyle/>
            <a:p>
              <a:endParaRPr lang="fr-FR">
                <a:solidFill>
                  <a:srgbClr val="FFFFFF"/>
                </a:solidFill>
              </a:endParaRPr>
            </a:p>
          </p:txBody>
        </p:sp>
        <p:sp>
          <p:nvSpPr>
            <p:cNvPr id="622625" name="Text Box 33"/>
            <p:cNvSpPr txBox="1">
              <a:spLocks noChangeArrowheads="1"/>
            </p:cNvSpPr>
            <p:nvPr/>
          </p:nvSpPr>
          <p:spPr bwMode="auto">
            <a:xfrm>
              <a:off x="4932" y="2160"/>
              <a:ext cx="684" cy="231"/>
            </a:xfrm>
            <a:prstGeom prst="rect">
              <a:avLst/>
            </a:prstGeom>
            <a:noFill/>
            <a:ln w="9525">
              <a:noFill/>
              <a:miter lim="800000"/>
              <a:headEnd/>
              <a:tailEnd/>
            </a:ln>
            <a:effectLst/>
          </p:spPr>
          <p:txBody>
            <a:bodyPr wrap="none">
              <a:spAutoFit/>
            </a:bodyPr>
            <a:lstStyle/>
            <a:p>
              <a:r>
                <a:rPr lang="de-DE">
                  <a:solidFill>
                    <a:srgbClr val="000099"/>
                  </a:solidFill>
                  <a:sym typeface="Symbol" pitchFamily="18" charset="2"/>
                </a:rPr>
                <a:t></a:t>
              </a:r>
              <a:r>
                <a:rPr lang="de-DE">
                  <a:solidFill>
                    <a:srgbClr val="000099"/>
                  </a:solidFill>
                </a:rPr>
                <a:t> graphs</a:t>
              </a:r>
              <a:endParaRPr lang="fr-FR">
                <a:solidFill>
                  <a:srgbClr val="000099"/>
                </a:solidFill>
              </a:endParaRPr>
            </a:p>
          </p:txBody>
        </p:sp>
        <p:sp>
          <p:nvSpPr>
            <p:cNvPr id="622626" name="Text Box 34"/>
            <p:cNvSpPr txBox="1">
              <a:spLocks noChangeArrowheads="1"/>
            </p:cNvSpPr>
            <p:nvPr/>
          </p:nvSpPr>
          <p:spPr bwMode="auto">
            <a:xfrm>
              <a:off x="4242" y="2784"/>
              <a:ext cx="990" cy="201"/>
            </a:xfrm>
            <a:prstGeom prst="rect">
              <a:avLst/>
            </a:prstGeom>
            <a:noFill/>
            <a:ln w="9525">
              <a:noFill/>
              <a:miter lim="800000"/>
              <a:headEnd/>
              <a:tailEnd/>
            </a:ln>
            <a:effectLst/>
          </p:spPr>
          <p:txBody>
            <a:bodyPr wrap="none">
              <a:spAutoFit/>
            </a:bodyPr>
            <a:lstStyle/>
            <a:p>
              <a:pPr hangingPunct="0">
                <a:lnSpc>
                  <a:spcPct val="93000"/>
                </a:lnSpc>
                <a:buClr>
                  <a:srgbClr val="000000"/>
                </a:buClr>
                <a:buSzPct val="100000"/>
                <a:buFont typeface="Times New Roman" pitchFamily="18" charset="0"/>
                <a:buNone/>
              </a:pPr>
              <a:r>
                <a:rPr lang="de-DE" sz="1600">
                  <a:solidFill>
                    <a:srgbClr val="000099"/>
                  </a:solidFill>
                </a:rPr>
                <a:t>nucleon graphs</a:t>
              </a:r>
              <a:endParaRPr lang="fr-FR" sz="1600">
                <a:solidFill>
                  <a:srgbClr val="000099"/>
                </a:solidFill>
              </a:endParaRPr>
            </a:p>
          </p:txBody>
        </p:sp>
        <p:sp>
          <p:nvSpPr>
            <p:cNvPr id="622627" name="Line 35"/>
            <p:cNvSpPr>
              <a:spLocks noChangeShapeType="1"/>
            </p:cNvSpPr>
            <p:nvPr/>
          </p:nvSpPr>
          <p:spPr bwMode="auto">
            <a:xfrm flipH="1" flipV="1">
              <a:off x="4368" y="2208"/>
              <a:ext cx="48" cy="576"/>
            </a:xfrm>
            <a:prstGeom prst="line">
              <a:avLst/>
            </a:prstGeom>
            <a:noFill/>
            <a:ln w="9525" cap="rnd">
              <a:solidFill>
                <a:schemeClr val="bg1"/>
              </a:solidFill>
              <a:prstDash val="sysDot"/>
              <a:round/>
              <a:headEnd/>
              <a:tailEnd type="triangle" w="med" len="med"/>
            </a:ln>
            <a:effectLst/>
          </p:spPr>
          <p:txBody>
            <a:bodyPr/>
            <a:lstStyle/>
            <a:p>
              <a:endParaRPr lang="fr-FR">
                <a:solidFill>
                  <a:srgbClr val="FFFFFF"/>
                </a:solidFill>
              </a:endParaRPr>
            </a:p>
          </p:txBody>
        </p:sp>
        <p:sp>
          <p:nvSpPr>
            <p:cNvPr id="622628" name="Line 36"/>
            <p:cNvSpPr>
              <a:spLocks noChangeShapeType="1"/>
            </p:cNvSpPr>
            <p:nvPr/>
          </p:nvSpPr>
          <p:spPr bwMode="auto">
            <a:xfrm flipH="1">
              <a:off x="5232" y="2352"/>
              <a:ext cx="170" cy="240"/>
            </a:xfrm>
            <a:prstGeom prst="line">
              <a:avLst/>
            </a:prstGeom>
            <a:noFill/>
            <a:ln w="9525">
              <a:solidFill>
                <a:schemeClr val="bg1"/>
              </a:solidFill>
              <a:prstDash val="dash"/>
              <a:round/>
              <a:headEnd/>
              <a:tailEnd type="triangle" w="med" len="med"/>
            </a:ln>
            <a:effectLst/>
          </p:spPr>
          <p:txBody>
            <a:bodyPr/>
            <a:lstStyle/>
            <a:p>
              <a:endParaRPr lang="fr-FR">
                <a:solidFill>
                  <a:srgbClr val="FFFFFF"/>
                </a:solidFill>
              </a:endParaRPr>
            </a:p>
          </p:txBody>
        </p:sp>
        <p:sp>
          <p:nvSpPr>
            <p:cNvPr id="622629" name="Rectangle 37"/>
            <p:cNvSpPr>
              <a:spLocks noChangeArrowheads="1"/>
            </p:cNvSpPr>
            <p:nvPr/>
          </p:nvSpPr>
          <p:spPr bwMode="auto">
            <a:xfrm>
              <a:off x="4395" y="1496"/>
              <a:ext cx="325" cy="166"/>
            </a:xfrm>
            <a:prstGeom prst="rect">
              <a:avLst/>
            </a:prstGeom>
            <a:noFill/>
            <a:ln w="9525">
              <a:solidFill>
                <a:srgbClr val="000000"/>
              </a:solidFill>
              <a:miter lim="800000"/>
              <a:headEnd/>
              <a:tailEnd/>
            </a:ln>
            <a:effectLst/>
          </p:spPr>
          <p:txBody>
            <a:bodyPr wrap="none" anchor="ctr"/>
            <a:lstStyle/>
            <a:p>
              <a:endParaRPr lang="fr-FR">
                <a:solidFill>
                  <a:srgbClr val="FFFFFF"/>
                </a:solidFill>
              </a:endParaRPr>
            </a:p>
          </p:txBody>
        </p:sp>
        <p:sp>
          <p:nvSpPr>
            <p:cNvPr id="622630" name="Rectangle 38"/>
            <p:cNvSpPr>
              <a:spLocks noChangeArrowheads="1"/>
            </p:cNvSpPr>
            <p:nvPr/>
          </p:nvSpPr>
          <p:spPr bwMode="auto">
            <a:xfrm>
              <a:off x="4523" y="2625"/>
              <a:ext cx="325" cy="167"/>
            </a:xfrm>
            <a:prstGeom prst="rect">
              <a:avLst/>
            </a:prstGeom>
            <a:noFill/>
            <a:ln w="9525">
              <a:solidFill>
                <a:srgbClr val="000000"/>
              </a:solidFill>
              <a:miter lim="800000"/>
              <a:headEnd/>
              <a:tailEnd/>
            </a:ln>
            <a:effectLst/>
          </p:spPr>
          <p:txBody>
            <a:bodyPr wrap="none" anchor="ctr"/>
            <a:lstStyle/>
            <a:p>
              <a:endParaRPr lang="fr-FR">
                <a:solidFill>
                  <a:srgbClr val="FFFFFF"/>
                </a:solidFill>
              </a:endParaRPr>
            </a:p>
          </p:txBody>
        </p:sp>
        <p:sp>
          <p:nvSpPr>
            <p:cNvPr id="622631" name="Text Box 39"/>
            <p:cNvSpPr txBox="1">
              <a:spLocks noChangeArrowheads="1"/>
            </p:cNvSpPr>
            <p:nvPr/>
          </p:nvSpPr>
          <p:spPr bwMode="auto">
            <a:xfrm>
              <a:off x="4416" y="3072"/>
              <a:ext cx="891" cy="231"/>
            </a:xfrm>
            <a:prstGeom prst="rect">
              <a:avLst/>
            </a:prstGeom>
            <a:solidFill>
              <a:schemeClr val="tx1"/>
            </a:solidFill>
            <a:ln w="9525">
              <a:noFill/>
              <a:miter lim="800000"/>
              <a:headEnd/>
              <a:tailEnd/>
            </a:ln>
            <a:effectLst/>
          </p:spPr>
          <p:txBody>
            <a:bodyPr wrap="none">
              <a:spAutoFit/>
            </a:bodyPr>
            <a:lstStyle/>
            <a:p>
              <a:r>
                <a:rPr lang="fr-FR">
                  <a:solidFill>
                    <a:srgbClr val="000000"/>
                  </a:solidFill>
                </a:rPr>
                <a:t>M</a:t>
              </a:r>
              <a:r>
                <a:rPr lang="fr-FR" baseline="-25000">
                  <a:solidFill>
                    <a:srgbClr val="000000"/>
                  </a:solidFill>
                </a:rPr>
                <a:t>ee</a:t>
              </a:r>
              <a:r>
                <a:rPr lang="fr-FR">
                  <a:solidFill>
                    <a:srgbClr val="000000"/>
                  </a:solidFill>
                </a:rPr>
                <a:t>(GeV/c</a:t>
              </a:r>
              <a:r>
                <a:rPr lang="fr-FR" baseline="30000">
                  <a:solidFill>
                    <a:srgbClr val="000000"/>
                  </a:solidFill>
                </a:rPr>
                <a:t>2</a:t>
              </a:r>
              <a:r>
                <a:rPr lang="fr-FR">
                  <a:solidFill>
                    <a:srgbClr val="000000"/>
                  </a:solidFill>
                </a:rPr>
                <a:t>)</a:t>
              </a:r>
            </a:p>
          </p:txBody>
        </p:sp>
      </p:grpSp>
      <p:sp>
        <p:nvSpPr>
          <p:cNvPr id="622635" name="Text Box 43"/>
          <p:cNvSpPr txBox="1">
            <a:spLocks noChangeArrowheads="1"/>
          </p:cNvSpPr>
          <p:nvPr/>
        </p:nvSpPr>
        <p:spPr bwMode="auto">
          <a:xfrm>
            <a:off x="1143000" y="1676400"/>
            <a:ext cx="1295400" cy="334963"/>
          </a:xfrm>
          <a:prstGeom prst="rect">
            <a:avLst/>
          </a:prstGeom>
          <a:solidFill>
            <a:schemeClr val="tx1"/>
          </a:solidFill>
          <a:ln w="9525">
            <a:noFill/>
            <a:round/>
            <a:headEnd/>
            <a:tailEnd/>
          </a:ln>
          <a:effectLst/>
        </p:spPr>
        <p:txBody>
          <a:bodyPr lIns="90000" tIns="60912" rIns="90000" bIns="46800">
            <a:spAutoFit/>
          </a:bodyPr>
          <a:lstStyle/>
          <a:p>
            <a:pPr defTabSz="449263" hangingPunct="0">
              <a:lnSpc>
                <a:spcPct val="93000"/>
              </a:lnSpc>
              <a:buClr>
                <a:srgbClr val="000000"/>
              </a:buClr>
              <a:buSzPct val="100000"/>
              <a:buFont typeface="Times New Roman" pitchFamily="18" charset="0"/>
              <a:buNone/>
              <a:tabLst>
                <a:tab pos="723900" algn="l"/>
                <a:tab pos="1447800" algn="l"/>
                <a:tab pos="2171700" algn="l"/>
              </a:tabLst>
            </a:pPr>
            <a:r>
              <a:rPr lang="de-DE" sz="1600" b="1">
                <a:solidFill>
                  <a:srgbClr val="FF3300"/>
                </a:solidFill>
              </a:rPr>
              <a:t>q</a:t>
            </a:r>
            <a:r>
              <a:rPr lang="de-DE" sz="1600" b="1" baseline="30000">
                <a:solidFill>
                  <a:srgbClr val="FF3300"/>
                </a:solidFill>
              </a:rPr>
              <a:t>2 </a:t>
            </a:r>
            <a:r>
              <a:rPr lang="de-DE" sz="1600" b="1">
                <a:solidFill>
                  <a:srgbClr val="FF3300"/>
                </a:solidFill>
              </a:rPr>
              <a:t>= M</a:t>
            </a:r>
            <a:r>
              <a:rPr lang="de-DE" sz="1600" b="1" baseline="-25000">
                <a:solidFill>
                  <a:srgbClr val="FF3300"/>
                </a:solidFill>
                <a:latin typeface="Symbol" pitchFamily="18" charset="2"/>
              </a:rPr>
              <a:t></a:t>
            </a:r>
            <a:r>
              <a:rPr lang="de-DE" sz="1600" b="1" baseline="-25000">
                <a:solidFill>
                  <a:srgbClr val="FF3300"/>
                </a:solidFill>
              </a:rPr>
              <a:t>*</a:t>
            </a:r>
            <a:r>
              <a:rPr lang="de-DE" sz="1600" b="1" baseline="30000">
                <a:solidFill>
                  <a:srgbClr val="FF3300"/>
                </a:solidFill>
              </a:rPr>
              <a:t>2 </a:t>
            </a:r>
            <a:r>
              <a:rPr lang="de-DE" sz="1600" b="1">
                <a:solidFill>
                  <a:srgbClr val="FF3300"/>
                </a:solidFill>
              </a:rPr>
              <a:t>&gt; 0</a:t>
            </a:r>
          </a:p>
        </p:txBody>
      </p:sp>
      <p:sp>
        <p:nvSpPr>
          <p:cNvPr id="622637" name="Line 45"/>
          <p:cNvSpPr>
            <a:spLocks noChangeShapeType="1"/>
          </p:cNvSpPr>
          <p:nvPr/>
        </p:nvSpPr>
        <p:spPr bwMode="auto">
          <a:xfrm>
            <a:off x="2362200" y="1981200"/>
            <a:ext cx="228600" cy="152400"/>
          </a:xfrm>
          <a:prstGeom prst="line">
            <a:avLst/>
          </a:prstGeom>
          <a:noFill/>
          <a:ln w="9525">
            <a:solidFill>
              <a:srgbClr val="FF3300"/>
            </a:solidFill>
            <a:round/>
            <a:headEnd/>
            <a:tailEnd type="triangle" w="med" len="med"/>
          </a:ln>
          <a:effectLst/>
        </p:spPr>
        <p:txBody>
          <a:bodyPr/>
          <a:lstStyle/>
          <a:p>
            <a:endParaRPr lang="fr-FR">
              <a:solidFill>
                <a:srgbClr val="FFFFFF"/>
              </a:solidFill>
            </a:endParaRPr>
          </a:p>
        </p:txBody>
      </p:sp>
      <p:pic>
        <p:nvPicPr>
          <p:cNvPr id="44"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r="65454" b="18124"/>
          <a:stretch>
            <a:fillRect/>
          </a:stretch>
        </p:blipFill>
        <p:spPr bwMode="auto">
          <a:xfrm>
            <a:off x="629072" y="3855119"/>
            <a:ext cx="19812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Text Box 14"/>
          <p:cNvSpPr txBox="1">
            <a:spLocks noChangeArrowheads="1"/>
          </p:cNvSpPr>
          <p:nvPr/>
        </p:nvSpPr>
        <p:spPr bwMode="auto">
          <a:xfrm>
            <a:off x="1467272" y="5150519"/>
            <a:ext cx="99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914400">
              <a:buClrTx/>
              <a:buSzTx/>
              <a:buFontTx/>
              <a:buNone/>
            </a:pPr>
            <a:r>
              <a:rPr lang="fr-FR" smtClean="0">
                <a:solidFill>
                  <a:srgbClr val="FFFFFF"/>
                </a:solidFill>
                <a:ea typeface="+mn-ea"/>
                <a:cs typeface="+mn-cs"/>
              </a:rPr>
              <a:t>+ ….</a:t>
            </a:r>
          </a:p>
        </p:txBody>
      </p:sp>
      <p:sp>
        <p:nvSpPr>
          <p:cNvPr id="46" name="Line 26"/>
          <p:cNvSpPr>
            <a:spLocks noChangeShapeType="1"/>
          </p:cNvSpPr>
          <p:nvPr/>
        </p:nvSpPr>
        <p:spPr bwMode="auto">
          <a:xfrm flipV="1">
            <a:off x="3981872" y="4388519"/>
            <a:ext cx="76200" cy="228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buClrTx/>
              <a:buSzTx/>
              <a:buFontTx/>
              <a:buNone/>
            </a:pPr>
            <a:endParaRPr lang="fr-FR" smtClean="0">
              <a:solidFill>
                <a:srgbClr val="FFFFFF"/>
              </a:solidFill>
              <a:ea typeface="+mn-ea"/>
              <a:cs typeface="+mn-cs"/>
            </a:endParaRPr>
          </a:p>
        </p:txBody>
      </p:sp>
      <p:sp>
        <p:nvSpPr>
          <p:cNvPr id="48" name="Text Box 33"/>
          <p:cNvSpPr txBox="1">
            <a:spLocks noChangeArrowheads="1"/>
          </p:cNvSpPr>
          <p:nvPr/>
        </p:nvSpPr>
        <p:spPr bwMode="auto">
          <a:xfrm>
            <a:off x="2627784" y="3933056"/>
            <a:ext cx="2813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914400">
              <a:buClrTx/>
              <a:buSzTx/>
              <a:buFontTx/>
              <a:buNone/>
            </a:pPr>
            <a:r>
              <a:rPr lang="fr-FR" dirty="0" err="1" smtClean="0">
                <a:solidFill>
                  <a:srgbClr val="FFFFFF"/>
                </a:solidFill>
                <a:ea typeface="+mn-ea"/>
                <a:cs typeface="+mn-cs"/>
              </a:rPr>
              <a:t>meson</a:t>
            </a:r>
            <a:r>
              <a:rPr lang="fr-FR" dirty="0" smtClean="0">
                <a:solidFill>
                  <a:srgbClr val="FFFFFF"/>
                </a:solidFill>
                <a:ea typeface="+mn-ea"/>
                <a:cs typeface="+mn-cs"/>
              </a:rPr>
              <a:t> exchange </a:t>
            </a:r>
            <a:r>
              <a:rPr lang="fr-FR" dirty="0" err="1" smtClean="0">
                <a:solidFill>
                  <a:srgbClr val="FFFFFF"/>
                </a:solidFill>
                <a:ea typeface="+mn-ea"/>
                <a:cs typeface="+mn-cs"/>
              </a:rPr>
              <a:t>currents</a:t>
            </a:r>
            <a:endParaRPr lang="fr-FR" dirty="0" smtClean="0">
              <a:solidFill>
                <a:srgbClr val="FFFFFF"/>
              </a:solidFill>
              <a:ea typeface="+mn-ea"/>
              <a:cs typeface="+mn-cs"/>
            </a:endParaRPr>
          </a:p>
        </p:txBody>
      </p:sp>
      <p:sp>
        <p:nvSpPr>
          <p:cNvPr id="49" name="Text Box 42"/>
          <p:cNvSpPr txBox="1">
            <a:spLocks noChangeArrowheads="1"/>
          </p:cNvSpPr>
          <p:nvPr/>
        </p:nvSpPr>
        <p:spPr bwMode="auto">
          <a:xfrm>
            <a:off x="629072" y="4159919"/>
            <a:ext cx="31115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914400">
              <a:buClrTx/>
              <a:buSzTx/>
              <a:buFontTx/>
              <a:buNone/>
            </a:pPr>
            <a:r>
              <a:rPr lang="fr-FR" smtClean="0">
                <a:solidFill>
                  <a:srgbClr val="0F010E"/>
                </a:solidFill>
                <a:ea typeface="+mn-ea"/>
                <a:cs typeface="+mn-cs"/>
              </a:rPr>
              <a:t>p</a:t>
            </a:r>
          </a:p>
        </p:txBody>
      </p:sp>
      <p:sp>
        <p:nvSpPr>
          <p:cNvPr id="51" name="Text Box 43"/>
          <p:cNvSpPr txBox="1">
            <a:spLocks noChangeArrowheads="1"/>
          </p:cNvSpPr>
          <p:nvPr/>
        </p:nvSpPr>
        <p:spPr bwMode="auto">
          <a:xfrm>
            <a:off x="622722" y="4617119"/>
            <a:ext cx="31115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914400">
              <a:buClrTx/>
              <a:buSzTx/>
              <a:buFontTx/>
              <a:buNone/>
            </a:pPr>
            <a:r>
              <a:rPr lang="fr-FR" smtClean="0">
                <a:solidFill>
                  <a:srgbClr val="0F010E"/>
                </a:solidFill>
                <a:ea typeface="+mn-ea"/>
                <a:cs typeface="+mn-cs"/>
              </a:rPr>
              <a:t>n</a:t>
            </a:r>
          </a:p>
        </p:txBody>
      </p:sp>
      <p:sp>
        <p:nvSpPr>
          <p:cNvPr id="52" name="Text Box 44"/>
          <p:cNvSpPr txBox="1">
            <a:spLocks noChangeArrowheads="1"/>
          </p:cNvSpPr>
          <p:nvPr/>
        </p:nvSpPr>
        <p:spPr bwMode="auto">
          <a:xfrm>
            <a:off x="2000672" y="4083719"/>
            <a:ext cx="53340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914400">
              <a:buClrTx/>
              <a:buSzTx/>
              <a:buFontTx/>
              <a:buNone/>
            </a:pPr>
            <a:r>
              <a:rPr lang="fr-FR" smtClean="0">
                <a:solidFill>
                  <a:srgbClr val="0F010E"/>
                </a:solidFill>
                <a:ea typeface="+mn-ea"/>
                <a:cs typeface="+mn-cs"/>
              </a:rPr>
              <a:t>n</a:t>
            </a:r>
          </a:p>
        </p:txBody>
      </p:sp>
      <p:sp>
        <p:nvSpPr>
          <p:cNvPr id="53" name="Text Box 45"/>
          <p:cNvSpPr txBox="1">
            <a:spLocks noChangeArrowheads="1"/>
          </p:cNvSpPr>
          <p:nvPr/>
        </p:nvSpPr>
        <p:spPr bwMode="auto">
          <a:xfrm>
            <a:off x="1924472" y="4617119"/>
            <a:ext cx="31115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914400">
              <a:buClrTx/>
              <a:buSzTx/>
              <a:buFontTx/>
              <a:buNone/>
            </a:pPr>
            <a:r>
              <a:rPr lang="fr-FR" smtClean="0">
                <a:solidFill>
                  <a:srgbClr val="0F010E"/>
                </a:solidFill>
                <a:ea typeface="+mn-ea"/>
                <a:cs typeface="+mn-cs"/>
              </a:rPr>
              <a:t>p</a:t>
            </a:r>
          </a:p>
        </p:txBody>
      </p:sp>
      <p:sp>
        <p:nvSpPr>
          <p:cNvPr id="54" name="Oval 24"/>
          <p:cNvSpPr>
            <a:spLocks noChangeArrowheads="1"/>
          </p:cNvSpPr>
          <p:nvPr/>
        </p:nvSpPr>
        <p:spPr bwMode="auto">
          <a:xfrm>
            <a:off x="1331640" y="4417863"/>
            <a:ext cx="152400" cy="244475"/>
          </a:xfrm>
          <a:prstGeom prst="ellipse">
            <a:avLst/>
          </a:pr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fr-FR" smtClean="0">
              <a:solidFill>
                <a:srgbClr val="FFFFFF"/>
              </a:solidFill>
              <a:ea typeface="+mn-ea"/>
              <a:cs typeface="+mn-cs"/>
            </a:endParaRPr>
          </a:p>
        </p:txBody>
      </p:sp>
      <p:sp>
        <p:nvSpPr>
          <p:cNvPr id="55" name="ZoneTexte 54"/>
          <p:cNvSpPr txBox="1"/>
          <p:nvPr/>
        </p:nvSpPr>
        <p:spPr>
          <a:xfrm>
            <a:off x="3142387" y="5062331"/>
            <a:ext cx="2005677" cy="369332"/>
          </a:xfrm>
          <a:prstGeom prst="rect">
            <a:avLst/>
          </a:prstGeom>
          <a:noFill/>
        </p:spPr>
        <p:txBody>
          <a:bodyPr wrap="none" rtlCol="0">
            <a:spAutoFit/>
          </a:bodyPr>
          <a:lstStyle/>
          <a:p>
            <a:r>
              <a:rPr lang="fr-FR" dirty="0" smtClean="0">
                <a:solidFill>
                  <a:srgbClr val="FFFF00"/>
                </a:solidFill>
              </a:rPr>
              <a:t>Pion </a:t>
            </a:r>
            <a:r>
              <a:rPr lang="fr-FR" dirty="0" err="1" smtClean="0">
                <a:solidFill>
                  <a:srgbClr val="FFFF00"/>
                </a:solidFill>
              </a:rPr>
              <a:t>form</a:t>
            </a:r>
            <a:r>
              <a:rPr lang="fr-FR" dirty="0" smtClean="0">
                <a:solidFill>
                  <a:srgbClr val="FFFF00"/>
                </a:solidFill>
              </a:rPr>
              <a:t> factor ?</a:t>
            </a:r>
            <a:endParaRPr lang="fr-FR" dirty="0">
              <a:solidFill>
                <a:srgbClr val="FFFF00"/>
              </a:solidFill>
            </a:endParaRPr>
          </a:p>
        </p:txBody>
      </p:sp>
      <p:sp>
        <p:nvSpPr>
          <p:cNvPr id="56" name="Line 36"/>
          <p:cNvSpPr>
            <a:spLocks noChangeShapeType="1"/>
          </p:cNvSpPr>
          <p:nvPr/>
        </p:nvSpPr>
        <p:spPr bwMode="auto">
          <a:xfrm flipH="1" flipV="1">
            <a:off x="1484040" y="4705895"/>
            <a:ext cx="1635224" cy="5334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buClrTx/>
              <a:buSzTx/>
              <a:buFontTx/>
              <a:buNone/>
            </a:pPr>
            <a:endParaRPr lang="fr-FR" smtClean="0">
              <a:solidFill>
                <a:srgbClr val="FFFFFF"/>
              </a:solidFill>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body" idx="1"/>
          </p:nvPr>
        </p:nvSpPr>
        <p:spPr>
          <a:xfrm>
            <a:off x="152400" y="2438400"/>
            <a:ext cx="8534400" cy="990600"/>
          </a:xfrm>
        </p:spPr>
        <p:txBody>
          <a:bodyPr/>
          <a:lstStyle/>
          <a:p>
            <a:pPr lvl="1">
              <a:lnSpc>
                <a:spcPct val="80000"/>
              </a:lnSpc>
              <a:buFontTx/>
              <a:buNone/>
            </a:pPr>
            <a:r>
              <a:rPr lang="fr-FR" sz="2000" b="1">
                <a:sym typeface="Symbol" pitchFamily="18" charset="2"/>
              </a:rPr>
              <a:t>However,  </a:t>
            </a:r>
            <a:r>
              <a:rPr lang="fr-FR" sz="2000" b="1"/>
              <a:t>decay width</a:t>
            </a:r>
            <a:endParaRPr lang="fr-FR" sz="1800" b="1"/>
          </a:p>
          <a:p>
            <a:pPr lvl="1">
              <a:lnSpc>
                <a:spcPct val="80000"/>
              </a:lnSpc>
              <a:buFont typeface="Wingdings" pitchFamily="2" charset="2"/>
              <a:buChar char="Ø"/>
            </a:pPr>
            <a:r>
              <a:rPr lang="fr-FR" sz="2000" b="1"/>
              <a:t>doesn’t depend on </a:t>
            </a:r>
            <a:r>
              <a:rPr lang="fr-FR" sz="2000" b="1">
                <a:solidFill>
                  <a:srgbClr val="FF0000"/>
                </a:solidFill>
              </a:rPr>
              <a:t>phases</a:t>
            </a:r>
            <a:r>
              <a:rPr lang="fr-FR" sz="2000" b="1"/>
              <a:t> of form factors </a:t>
            </a:r>
          </a:p>
          <a:p>
            <a:pPr lvl="1">
              <a:lnSpc>
                <a:spcPct val="80000"/>
              </a:lnSpc>
              <a:buFont typeface="Wingdings" pitchFamily="2" charset="2"/>
              <a:buChar char="Ø"/>
            </a:pPr>
            <a:r>
              <a:rPr lang="fr-FR" sz="2000" b="1">
                <a:solidFill>
                  <a:srgbClr val="FF0000"/>
                </a:solidFill>
              </a:rPr>
              <a:t>q</a:t>
            </a:r>
            <a:r>
              <a:rPr lang="fr-FR" sz="2000" b="1" baseline="30000">
                <a:solidFill>
                  <a:srgbClr val="FF0000"/>
                </a:solidFill>
              </a:rPr>
              <a:t>2</a:t>
            </a:r>
            <a:r>
              <a:rPr lang="fr-FR" sz="2000" b="1">
                <a:solidFill>
                  <a:srgbClr val="FF0000"/>
                </a:solidFill>
              </a:rPr>
              <a:t> stays small</a:t>
            </a:r>
            <a:r>
              <a:rPr lang="fr-FR" sz="2000" b="1"/>
              <a:t> </a:t>
            </a:r>
            <a:r>
              <a:rPr lang="fr-FR" sz="2000" b="1" i="1"/>
              <a:t>at M</a:t>
            </a:r>
            <a:r>
              <a:rPr lang="fr-FR" sz="2000" b="1" i="1" baseline="-25000">
                <a:sym typeface="Symbol" pitchFamily="18" charset="2"/>
              </a:rPr>
              <a:t></a:t>
            </a:r>
            <a:r>
              <a:rPr lang="fr-FR" sz="2000" b="1" i="1">
                <a:sym typeface="Symbol" pitchFamily="18" charset="2"/>
              </a:rPr>
              <a:t> =1232 MeV/c</a:t>
            </a:r>
            <a:r>
              <a:rPr lang="fr-FR" sz="2000" b="1" i="1" baseline="30000">
                <a:sym typeface="Symbol" pitchFamily="18" charset="2"/>
              </a:rPr>
              <a:t>2</a:t>
            </a:r>
            <a:r>
              <a:rPr lang="fr-FR" sz="2000" b="1" i="1">
                <a:sym typeface="Symbol" pitchFamily="18" charset="2"/>
              </a:rPr>
              <a:t> ,</a:t>
            </a:r>
            <a:r>
              <a:rPr lang="fr-FR" sz="2000" b="1" i="1" baseline="30000">
                <a:sym typeface="Symbol" pitchFamily="18" charset="2"/>
              </a:rPr>
              <a:t> </a:t>
            </a:r>
            <a:r>
              <a:rPr lang="fr-FR" sz="2000" b="1" i="1">
                <a:sym typeface="Symbol" pitchFamily="18" charset="2"/>
              </a:rPr>
              <a:t>q</a:t>
            </a:r>
            <a:r>
              <a:rPr lang="fr-FR" sz="2000" b="1" i="1" baseline="30000">
                <a:sym typeface="Symbol" pitchFamily="18" charset="2"/>
              </a:rPr>
              <a:t>2 </a:t>
            </a:r>
            <a:r>
              <a:rPr lang="fr-FR" sz="2000" b="1" i="1">
                <a:sym typeface="Symbol" pitchFamily="18" charset="2"/>
              </a:rPr>
              <a:t>&lt; 0.09 GeV/c</a:t>
            </a:r>
            <a:r>
              <a:rPr lang="fr-FR" sz="2000" b="1" i="1" baseline="30000">
                <a:sym typeface="Symbol" pitchFamily="18" charset="2"/>
              </a:rPr>
              <a:t>2</a:t>
            </a:r>
          </a:p>
        </p:txBody>
      </p:sp>
      <p:sp>
        <p:nvSpPr>
          <p:cNvPr id="285699" name="Rectangle 3"/>
          <p:cNvSpPr>
            <a:spLocks noChangeArrowheads="1"/>
          </p:cNvSpPr>
          <p:nvPr/>
        </p:nvSpPr>
        <p:spPr bwMode="auto">
          <a:xfrm>
            <a:off x="0" y="-152400"/>
            <a:ext cx="9144000" cy="838200"/>
          </a:xfrm>
          <a:prstGeom prst="rect">
            <a:avLst/>
          </a:prstGeom>
          <a:noFill/>
          <a:ln w="9525">
            <a:noFill/>
            <a:miter lim="800000"/>
            <a:headEnd/>
            <a:tailEnd/>
          </a:ln>
          <a:effectLst/>
        </p:spPr>
        <p:txBody>
          <a:bodyPr anchor="ctr"/>
          <a:lstStyle/>
          <a:p>
            <a:pPr algn="ctr" fontAlgn="base">
              <a:spcBef>
                <a:spcPct val="0"/>
              </a:spcBef>
              <a:spcAft>
                <a:spcPct val="0"/>
              </a:spcAft>
            </a:pPr>
            <a:r>
              <a:rPr lang="fr-FR" sz="2400">
                <a:solidFill>
                  <a:srgbClr val="FFFFFF"/>
                </a:solidFill>
                <a:effectLst>
                  <a:outerShdw blurRad="38100" dist="38100" dir="2700000" algn="tl">
                    <a:srgbClr val="000000"/>
                  </a:outerShdw>
                </a:effectLst>
              </a:rPr>
              <a:t>Time-like electromagnetic</a:t>
            </a:r>
            <a:r>
              <a:rPr lang="fr-FR" sz="3200">
                <a:solidFill>
                  <a:srgbClr val="000099"/>
                </a:solidFill>
                <a:effectLst>
                  <a:outerShdw blurRad="38100" dist="38100" dir="2700000" algn="tl">
                    <a:srgbClr val="000000"/>
                  </a:outerShdw>
                </a:effectLst>
              </a:rPr>
              <a:t>  </a:t>
            </a:r>
            <a:r>
              <a:rPr lang="fr-FR" sz="2400">
                <a:solidFill>
                  <a:srgbClr val="FFFFFF"/>
                </a:solidFill>
                <a:effectLst>
                  <a:outerShdw blurRad="38100" dist="38100" dir="2700000" algn="tl">
                    <a:srgbClr val="000000"/>
                  </a:outerShdw>
                </a:effectLst>
              </a:rPr>
              <a:t>N-</a:t>
            </a:r>
            <a:r>
              <a:rPr lang="fr-FR" sz="2400">
                <a:solidFill>
                  <a:srgbClr val="FFFFFF"/>
                </a:solidFill>
                <a:effectLst>
                  <a:outerShdw blurRad="38100" dist="38100" dir="2700000" algn="tl">
                    <a:srgbClr val="000000"/>
                  </a:outerShdw>
                </a:effectLst>
                <a:sym typeface="Symbol" pitchFamily="18" charset="2"/>
              </a:rPr>
              <a:t> transition</a:t>
            </a:r>
            <a:endParaRPr lang="fr-FR" sz="4000">
              <a:solidFill>
                <a:srgbClr val="000099"/>
              </a:solidFill>
              <a:effectLst>
                <a:outerShdw blurRad="38100" dist="38100" dir="2700000" algn="tl">
                  <a:srgbClr val="000000"/>
                </a:outerShdw>
              </a:effectLst>
              <a:sym typeface="Symbol" pitchFamily="18" charset="2"/>
            </a:endParaRPr>
          </a:p>
        </p:txBody>
      </p:sp>
      <p:grpSp>
        <p:nvGrpSpPr>
          <p:cNvPr id="2" name="Group 17"/>
          <p:cNvGrpSpPr>
            <a:grpSpLocks/>
          </p:cNvGrpSpPr>
          <p:nvPr/>
        </p:nvGrpSpPr>
        <p:grpSpPr bwMode="auto">
          <a:xfrm>
            <a:off x="76200" y="838200"/>
            <a:ext cx="8915400" cy="1447800"/>
            <a:chOff x="48" y="1200"/>
            <a:chExt cx="5616" cy="912"/>
          </a:xfrm>
        </p:grpSpPr>
        <p:sp>
          <p:nvSpPr>
            <p:cNvPr id="285701" name="Rectangle 5"/>
            <p:cNvSpPr>
              <a:spLocks noChangeArrowheads="1"/>
            </p:cNvSpPr>
            <p:nvPr/>
          </p:nvSpPr>
          <p:spPr bwMode="auto">
            <a:xfrm>
              <a:off x="3648" y="1344"/>
              <a:ext cx="2016" cy="576"/>
            </a:xfrm>
            <a:prstGeom prst="rect">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pPr>
              <a:endParaRPr lang="fr-FR">
                <a:solidFill>
                  <a:srgbClr val="FFFFFF"/>
                </a:solidFill>
              </a:endParaRPr>
            </a:p>
          </p:txBody>
        </p:sp>
        <p:sp>
          <p:nvSpPr>
            <p:cNvPr id="285702" name="Rectangle 6"/>
            <p:cNvSpPr>
              <a:spLocks noChangeArrowheads="1"/>
            </p:cNvSpPr>
            <p:nvPr/>
          </p:nvSpPr>
          <p:spPr bwMode="auto">
            <a:xfrm>
              <a:off x="48" y="1200"/>
              <a:ext cx="2016" cy="912"/>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fr-FR">
                <a:solidFill>
                  <a:srgbClr val="FFFFFF"/>
                </a:solidFill>
              </a:endParaRPr>
            </a:p>
          </p:txBody>
        </p:sp>
        <p:sp>
          <p:nvSpPr>
            <p:cNvPr id="285703" name="Text Box 7"/>
            <p:cNvSpPr txBox="1">
              <a:spLocks noChangeArrowheads="1"/>
            </p:cNvSpPr>
            <p:nvPr/>
          </p:nvSpPr>
          <p:spPr bwMode="auto">
            <a:xfrm>
              <a:off x="3936" y="1344"/>
              <a:ext cx="1488" cy="577"/>
            </a:xfrm>
            <a:prstGeom prst="rect">
              <a:avLst/>
            </a:prstGeom>
            <a:solidFill>
              <a:srgbClr val="FFFF00"/>
            </a:solidFill>
            <a:ln w="9525">
              <a:noFill/>
              <a:miter lim="800000"/>
              <a:headEnd/>
              <a:tailEnd/>
            </a:ln>
            <a:effectLst/>
          </p:spPr>
          <p:txBody>
            <a:bodyPr>
              <a:spAutoFit/>
            </a:bodyPr>
            <a:lstStyle/>
            <a:p>
              <a:pPr fontAlgn="base">
                <a:spcBef>
                  <a:spcPct val="0"/>
                </a:spcBef>
                <a:spcAft>
                  <a:spcPct val="0"/>
                </a:spcAft>
              </a:pPr>
              <a:r>
                <a:rPr lang="fr-FR" b="1">
                  <a:solidFill>
                    <a:srgbClr val="0F010E"/>
                  </a:solidFill>
                </a:rPr>
                <a:t>Time Like: q</a:t>
              </a:r>
              <a:r>
                <a:rPr lang="fr-FR" b="1" baseline="30000">
                  <a:solidFill>
                    <a:srgbClr val="0F010E"/>
                  </a:solidFill>
                </a:rPr>
                <a:t>2</a:t>
              </a:r>
              <a:r>
                <a:rPr lang="fr-FR" b="1">
                  <a:solidFill>
                    <a:srgbClr val="0F010E"/>
                  </a:solidFill>
                </a:rPr>
                <a:t>&gt;0</a:t>
              </a:r>
            </a:p>
            <a:p>
              <a:pPr fontAlgn="base">
                <a:spcBef>
                  <a:spcPct val="0"/>
                </a:spcBef>
                <a:spcAft>
                  <a:spcPct val="0"/>
                </a:spcAft>
              </a:pPr>
              <a:endParaRPr lang="fr-FR">
                <a:solidFill>
                  <a:srgbClr val="0F010E"/>
                </a:solidFill>
              </a:endParaRPr>
            </a:p>
            <a:p>
              <a:pPr fontAlgn="base">
                <a:spcBef>
                  <a:spcPct val="0"/>
                </a:spcBef>
                <a:spcAft>
                  <a:spcPct val="0"/>
                </a:spcAft>
              </a:pPr>
              <a:r>
                <a:rPr lang="fr-FR">
                  <a:solidFill>
                    <a:srgbClr val="0F010E"/>
                  </a:solidFill>
                </a:rPr>
                <a:t>complex G</a:t>
              </a:r>
              <a:r>
                <a:rPr lang="fr-FR" baseline="30000">
                  <a:solidFill>
                    <a:srgbClr val="0F010E"/>
                  </a:solidFill>
                </a:rPr>
                <a:t>TL</a:t>
              </a:r>
              <a:r>
                <a:rPr lang="fr-FR">
                  <a:solidFill>
                    <a:srgbClr val="0F010E"/>
                  </a:solidFill>
                </a:rPr>
                <a:t>(q2)</a:t>
              </a:r>
              <a:endParaRPr lang="fr-FR" b="1">
                <a:solidFill>
                  <a:srgbClr val="0F010E"/>
                </a:solidFill>
              </a:endParaRPr>
            </a:p>
          </p:txBody>
        </p:sp>
        <p:sp>
          <p:nvSpPr>
            <p:cNvPr id="285704" name="Text Box 8"/>
            <p:cNvSpPr txBox="1">
              <a:spLocks noChangeArrowheads="1"/>
            </p:cNvSpPr>
            <p:nvPr/>
          </p:nvSpPr>
          <p:spPr bwMode="auto">
            <a:xfrm>
              <a:off x="2256" y="1440"/>
              <a:ext cx="1454" cy="2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sz="1600" b="1">
                  <a:solidFill>
                    <a:srgbClr val="FFFFFF"/>
                  </a:solidFill>
                </a:rPr>
                <a:t>Analytic continuation</a:t>
              </a:r>
              <a:r>
                <a:rPr lang="fr-FR" sz="1600">
                  <a:solidFill>
                    <a:srgbClr val="7B46D0"/>
                  </a:solidFill>
                </a:rPr>
                <a:t> </a:t>
              </a:r>
            </a:p>
          </p:txBody>
        </p:sp>
        <p:sp>
          <p:nvSpPr>
            <p:cNvPr id="285705" name="AutoShape 9"/>
            <p:cNvSpPr>
              <a:spLocks noChangeArrowheads="1"/>
            </p:cNvSpPr>
            <p:nvPr/>
          </p:nvSpPr>
          <p:spPr bwMode="auto">
            <a:xfrm>
              <a:off x="2352" y="1776"/>
              <a:ext cx="1066" cy="48"/>
            </a:xfrm>
            <a:prstGeom prst="leftRightArrow">
              <a:avLst>
                <a:gd name="adj1" fmla="val 50000"/>
                <a:gd name="adj2" fmla="val 444167"/>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fr-FR">
                <a:solidFill>
                  <a:srgbClr val="FFFFFF"/>
                </a:solidFill>
              </a:endParaRPr>
            </a:p>
          </p:txBody>
        </p:sp>
        <p:sp>
          <p:nvSpPr>
            <p:cNvPr id="285706" name="Text Box 10"/>
            <p:cNvSpPr txBox="1">
              <a:spLocks noChangeArrowheads="1"/>
            </p:cNvSpPr>
            <p:nvPr/>
          </p:nvSpPr>
          <p:spPr bwMode="auto">
            <a:xfrm>
              <a:off x="480" y="1248"/>
              <a:ext cx="1296" cy="404"/>
            </a:xfrm>
            <a:prstGeom prst="rect">
              <a:avLst/>
            </a:prstGeom>
            <a:solidFill>
              <a:schemeClr val="accent1"/>
            </a:solidFill>
            <a:ln w="9525">
              <a:noFill/>
              <a:miter lim="800000"/>
              <a:headEnd/>
              <a:tailEnd/>
            </a:ln>
            <a:effectLst/>
          </p:spPr>
          <p:txBody>
            <a:bodyPr>
              <a:spAutoFit/>
            </a:bodyPr>
            <a:lstStyle/>
            <a:p>
              <a:pPr fontAlgn="base">
                <a:spcBef>
                  <a:spcPct val="0"/>
                </a:spcBef>
                <a:spcAft>
                  <a:spcPct val="0"/>
                </a:spcAft>
              </a:pPr>
              <a:r>
                <a:rPr lang="fr-FR" b="1">
                  <a:solidFill>
                    <a:srgbClr val="FFFFFF"/>
                  </a:solidFill>
                </a:rPr>
                <a:t>Space Like: q</a:t>
              </a:r>
              <a:r>
                <a:rPr lang="fr-FR" b="1" baseline="30000">
                  <a:solidFill>
                    <a:srgbClr val="FFFFFF"/>
                  </a:solidFill>
                </a:rPr>
                <a:t>2</a:t>
              </a:r>
              <a:r>
                <a:rPr lang="fr-FR" b="1">
                  <a:solidFill>
                    <a:srgbClr val="FFFFFF"/>
                  </a:solidFill>
                </a:rPr>
                <a:t>&lt;0</a:t>
              </a:r>
            </a:p>
            <a:p>
              <a:pPr fontAlgn="base">
                <a:spcBef>
                  <a:spcPct val="0"/>
                </a:spcBef>
                <a:spcAft>
                  <a:spcPct val="0"/>
                </a:spcAft>
              </a:pPr>
              <a:r>
                <a:rPr lang="fr-FR" b="1">
                  <a:solidFill>
                    <a:srgbClr val="FFFFFF"/>
                  </a:solidFill>
                </a:rPr>
                <a:t>     </a:t>
              </a:r>
            </a:p>
          </p:txBody>
        </p:sp>
        <p:sp>
          <p:nvSpPr>
            <p:cNvPr id="285707" name="Text Box 11"/>
            <p:cNvSpPr txBox="1">
              <a:spLocks noChangeArrowheads="1"/>
            </p:cNvSpPr>
            <p:nvPr/>
          </p:nvSpPr>
          <p:spPr bwMode="auto">
            <a:xfrm>
              <a:off x="96" y="1632"/>
              <a:ext cx="1920" cy="404"/>
            </a:xfrm>
            <a:prstGeom prst="rect">
              <a:avLst/>
            </a:prstGeom>
            <a:solidFill>
              <a:schemeClr val="accent1"/>
            </a:solidFill>
            <a:ln w="9525">
              <a:noFill/>
              <a:miter lim="800000"/>
              <a:headEnd/>
              <a:tailEnd/>
            </a:ln>
            <a:effectLst/>
          </p:spPr>
          <p:txBody>
            <a:bodyPr>
              <a:spAutoFit/>
            </a:bodyPr>
            <a:lstStyle/>
            <a:p>
              <a:pPr fontAlgn="base">
                <a:spcBef>
                  <a:spcPct val="0"/>
                </a:spcBef>
                <a:spcAft>
                  <a:spcPct val="0"/>
                </a:spcAft>
              </a:pPr>
              <a:r>
                <a:rPr lang="fr-FR">
                  <a:solidFill>
                    <a:srgbClr val="FFFFFF"/>
                  </a:solidFill>
                </a:rPr>
                <a:t>            real G</a:t>
              </a:r>
              <a:r>
                <a:rPr lang="fr-FR" baseline="30000">
                  <a:solidFill>
                    <a:srgbClr val="FFFFFF"/>
                  </a:solidFill>
                </a:rPr>
                <a:t>SL</a:t>
              </a:r>
              <a:r>
                <a:rPr lang="fr-FR">
                  <a:solidFill>
                    <a:srgbClr val="FFFFFF"/>
                  </a:solidFill>
                </a:rPr>
                <a:t>(q2)</a:t>
              </a:r>
            </a:p>
            <a:p>
              <a:pPr fontAlgn="base">
                <a:spcBef>
                  <a:spcPct val="0"/>
                </a:spcBef>
                <a:spcAft>
                  <a:spcPct val="0"/>
                </a:spcAft>
              </a:pPr>
              <a:r>
                <a:rPr lang="fr-FR">
                  <a:solidFill>
                    <a:srgbClr val="FFFFFF"/>
                  </a:solidFill>
                </a:rPr>
                <a:t>Models constrained by data</a:t>
              </a:r>
            </a:p>
          </p:txBody>
        </p:sp>
      </p:grpSp>
      <p:sp>
        <p:nvSpPr>
          <p:cNvPr id="285709" name="AutoShape 13"/>
          <p:cNvSpPr>
            <a:spLocks noChangeArrowheads="1"/>
          </p:cNvSpPr>
          <p:nvPr/>
        </p:nvSpPr>
        <p:spPr bwMode="auto">
          <a:xfrm>
            <a:off x="457200" y="5029200"/>
            <a:ext cx="976313" cy="485775"/>
          </a:xfrm>
          <a:prstGeom prst="rightArrow">
            <a:avLst>
              <a:gd name="adj1" fmla="val 50000"/>
              <a:gd name="adj2" fmla="val 50245"/>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pPr>
            <a:endParaRPr lang="fr-FR">
              <a:solidFill>
                <a:srgbClr val="FFFFFF"/>
              </a:solidFill>
            </a:endParaRPr>
          </a:p>
        </p:txBody>
      </p:sp>
      <p:sp>
        <p:nvSpPr>
          <p:cNvPr id="285710" name="Text Box 14"/>
          <p:cNvSpPr txBox="1">
            <a:spLocks noChangeArrowheads="1"/>
          </p:cNvSpPr>
          <p:nvPr/>
        </p:nvSpPr>
        <p:spPr bwMode="auto">
          <a:xfrm>
            <a:off x="1676400" y="4648200"/>
            <a:ext cx="6324600" cy="1566863"/>
          </a:xfrm>
          <a:prstGeom prst="rect">
            <a:avLst/>
          </a:prstGeom>
          <a:noFill/>
          <a:ln w="19050">
            <a:solidFill>
              <a:srgbClr val="FFFF00"/>
            </a:solidFill>
            <a:miter lim="800000"/>
            <a:headEnd/>
            <a:tailEnd/>
          </a:ln>
          <a:effectLst/>
        </p:spPr>
        <p:txBody>
          <a:bodyPr>
            <a:spAutoFit/>
          </a:bodyPr>
          <a:lstStyle/>
          <a:p>
            <a:pPr fontAlgn="base">
              <a:spcBef>
                <a:spcPct val="15000"/>
              </a:spcBef>
              <a:spcAft>
                <a:spcPct val="0"/>
              </a:spcAft>
            </a:pPr>
            <a:r>
              <a:rPr lang="fr-FR">
                <a:solidFill>
                  <a:srgbClr val="FFFFFF"/>
                </a:solidFill>
              </a:rPr>
              <a:t>      2 options: </a:t>
            </a:r>
          </a:p>
          <a:p>
            <a:pPr fontAlgn="base">
              <a:spcBef>
                <a:spcPct val="15000"/>
              </a:spcBef>
              <a:spcAft>
                <a:spcPct val="0"/>
              </a:spcAft>
              <a:buFont typeface="Wingdings" pitchFamily="2" charset="2"/>
              <a:buChar char="ü"/>
            </a:pPr>
            <a:r>
              <a:rPr lang="fr-FR">
                <a:solidFill>
                  <a:srgbClr val="FFFFFF"/>
                </a:solidFill>
              </a:rPr>
              <a:t>    take </a:t>
            </a:r>
            <a:r>
              <a:rPr lang="fr-FR" b="1">
                <a:solidFill>
                  <a:srgbClr val="FF0000"/>
                </a:solidFill>
              </a:rPr>
              <a:t>constant form factors (photon point value)</a:t>
            </a:r>
          </a:p>
          <a:p>
            <a:pPr fontAlgn="base">
              <a:spcBef>
                <a:spcPct val="15000"/>
              </a:spcBef>
              <a:spcAft>
                <a:spcPct val="0"/>
              </a:spcAft>
              <a:buFont typeface="Wingdings" pitchFamily="2" charset="2"/>
              <a:buNone/>
            </a:pPr>
            <a:r>
              <a:rPr lang="fr-FR" b="1" i="1">
                <a:solidFill>
                  <a:srgbClr val="FF0000"/>
                </a:solidFill>
              </a:rPr>
              <a:t>                      HSD, UrQMD, IQMD</a:t>
            </a:r>
          </a:p>
          <a:p>
            <a:pPr fontAlgn="base">
              <a:spcBef>
                <a:spcPct val="0"/>
              </a:spcBef>
              <a:spcAft>
                <a:spcPct val="0"/>
              </a:spcAft>
              <a:buFont typeface="Wingdings" pitchFamily="2" charset="2"/>
              <a:buChar char="ü"/>
            </a:pPr>
            <a:r>
              <a:rPr lang="fr-FR">
                <a:solidFill>
                  <a:srgbClr val="FFFFFF"/>
                </a:solidFill>
              </a:rPr>
              <a:t>    use models</a:t>
            </a:r>
            <a:r>
              <a:rPr lang="fr-FR" b="1">
                <a:solidFill>
                  <a:srgbClr val="FFFFFF"/>
                </a:solidFill>
              </a:rPr>
              <a:t> for form factors  G</a:t>
            </a:r>
            <a:r>
              <a:rPr lang="fr-FR" b="1" baseline="-25000">
                <a:solidFill>
                  <a:srgbClr val="FFFFFF"/>
                </a:solidFill>
              </a:rPr>
              <a:t>E</a:t>
            </a:r>
            <a:r>
              <a:rPr lang="fr-FR" b="1">
                <a:solidFill>
                  <a:srgbClr val="FFFFFF"/>
                </a:solidFill>
              </a:rPr>
              <a:t>(q</a:t>
            </a:r>
            <a:r>
              <a:rPr lang="fr-FR" b="1" baseline="30000">
                <a:solidFill>
                  <a:srgbClr val="FFFFFF"/>
                </a:solidFill>
              </a:rPr>
              <a:t>2</a:t>
            </a:r>
            <a:r>
              <a:rPr lang="fr-FR" b="1">
                <a:solidFill>
                  <a:srgbClr val="FFFFFF"/>
                </a:solidFill>
              </a:rPr>
              <a:t>),G</a:t>
            </a:r>
            <a:r>
              <a:rPr lang="fr-FR" b="1" baseline="-25000">
                <a:solidFill>
                  <a:srgbClr val="FFFFFF"/>
                </a:solidFill>
              </a:rPr>
              <a:t>M</a:t>
            </a:r>
            <a:r>
              <a:rPr lang="fr-FR" b="1">
                <a:solidFill>
                  <a:srgbClr val="FFFFFF"/>
                </a:solidFill>
              </a:rPr>
              <a:t>(q</a:t>
            </a:r>
            <a:r>
              <a:rPr lang="fr-FR" b="1" baseline="30000">
                <a:solidFill>
                  <a:srgbClr val="FFFFFF"/>
                </a:solidFill>
              </a:rPr>
              <a:t>2</a:t>
            </a:r>
            <a:r>
              <a:rPr lang="fr-FR" b="1">
                <a:solidFill>
                  <a:srgbClr val="FFFFFF"/>
                </a:solidFill>
              </a:rPr>
              <a:t>),G</a:t>
            </a:r>
            <a:r>
              <a:rPr lang="fr-FR" b="1" baseline="-25000">
                <a:solidFill>
                  <a:srgbClr val="FFFFFF"/>
                </a:solidFill>
              </a:rPr>
              <a:t>C</a:t>
            </a:r>
            <a:r>
              <a:rPr lang="fr-FR" b="1">
                <a:solidFill>
                  <a:srgbClr val="FFFFFF"/>
                </a:solidFill>
              </a:rPr>
              <a:t>(q</a:t>
            </a:r>
            <a:r>
              <a:rPr lang="fr-FR" b="1" baseline="30000">
                <a:solidFill>
                  <a:srgbClr val="FFFFFF"/>
                </a:solidFill>
              </a:rPr>
              <a:t>2</a:t>
            </a:r>
            <a:r>
              <a:rPr lang="fr-FR" b="1">
                <a:solidFill>
                  <a:srgbClr val="FFFFFF"/>
                </a:solidFill>
              </a:rPr>
              <a:t>) :       </a:t>
            </a:r>
          </a:p>
          <a:p>
            <a:pPr fontAlgn="base">
              <a:spcBef>
                <a:spcPct val="0"/>
              </a:spcBef>
              <a:spcAft>
                <a:spcPct val="0"/>
              </a:spcAft>
              <a:buFont typeface="Wingdings" pitchFamily="2" charset="2"/>
              <a:buNone/>
            </a:pPr>
            <a:r>
              <a:rPr lang="fr-FR" b="1">
                <a:solidFill>
                  <a:srgbClr val="FFFFFF"/>
                </a:solidFill>
              </a:rPr>
              <a:t>       VDM,eVDM, </a:t>
            </a:r>
            <a:r>
              <a:rPr lang="fr-FR" b="1">
                <a:solidFill>
                  <a:srgbClr val="FF0000"/>
                </a:solidFill>
              </a:rPr>
              <a:t>(RQMD)</a:t>
            </a:r>
            <a:r>
              <a:rPr lang="fr-FR" b="1">
                <a:solidFill>
                  <a:srgbClr val="FFFFFF"/>
                </a:solidFill>
              </a:rPr>
              <a:t> </a:t>
            </a:r>
            <a:r>
              <a:rPr lang="fr-FR" b="1" i="1">
                <a:solidFill>
                  <a:srgbClr val="FFFFFF"/>
                </a:solidFill>
              </a:rPr>
              <a:t>two component Iachello model</a:t>
            </a:r>
            <a:endParaRPr lang="fr-FR" b="1">
              <a:solidFill>
                <a:srgbClr val="FF0000"/>
              </a:solidFill>
            </a:endParaRPr>
          </a:p>
        </p:txBody>
      </p:sp>
      <p:sp>
        <p:nvSpPr>
          <p:cNvPr id="285711" name="Line 15"/>
          <p:cNvSpPr>
            <a:spLocks noChangeShapeType="1"/>
          </p:cNvSpPr>
          <p:nvPr/>
        </p:nvSpPr>
        <p:spPr bwMode="auto">
          <a:xfrm>
            <a:off x="0" y="685800"/>
            <a:ext cx="9144000" cy="0"/>
          </a:xfrm>
          <a:prstGeom prst="line">
            <a:avLst/>
          </a:prstGeom>
          <a:noFill/>
          <a:ln w="19050">
            <a:solidFill>
              <a:schemeClr val="tx1"/>
            </a:solidFill>
            <a:round/>
            <a:headEnd/>
            <a:tailEnd/>
          </a:ln>
          <a:effectLst/>
        </p:spPr>
        <p:txBody>
          <a:bodyPr/>
          <a:lstStyle/>
          <a:p>
            <a:pPr fontAlgn="base">
              <a:spcBef>
                <a:spcPct val="0"/>
              </a:spcBef>
              <a:spcAft>
                <a:spcPct val="0"/>
              </a:spcAft>
            </a:pPr>
            <a:endParaRPr lang="fr-FR">
              <a:solidFill>
                <a:srgbClr val="FFFFFF"/>
              </a:solidFill>
            </a:endParaRPr>
          </a:p>
        </p:txBody>
      </p:sp>
      <p:pic>
        <p:nvPicPr>
          <p:cNvPr id="285712" name="Picture 16" descr="image_dalitz"/>
          <p:cNvPicPr>
            <a:picLocks noChangeAspect="1" noChangeArrowheads="1"/>
          </p:cNvPicPr>
          <p:nvPr/>
        </p:nvPicPr>
        <p:blipFill>
          <a:blip r:embed="rId3" cstate="print"/>
          <a:srcRect/>
          <a:stretch>
            <a:fillRect/>
          </a:stretch>
        </p:blipFill>
        <p:spPr bwMode="auto">
          <a:xfrm>
            <a:off x="3352800" y="3657600"/>
            <a:ext cx="4895850" cy="676275"/>
          </a:xfrm>
          <a:prstGeom prst="rect">
            <a:avLst/>
          </a:prstGeom>
          <a:noFill/>
        </p:spPr>
      </p:pic>
      <p:grpSp>
        <p:nvGrpSpPr>
          <p:cNvPr id="3" name="Group 49"/>
          <p:cNvGrpSpPr>
            <a:grpSpLocks/>
          </p:cNvGrpSpPr>
          <p:nvPr/>
        </p:nvGrpSpPr>
        <p:grpSpPr bwMode="auto">
          <a:xfrm>
            <a:off x="7696200" y="2025650"/>
            <a:ext cx="1276350" cy="1303338"/>
            <a:chOff x="4848" y="1276"/>
            <a:chExt cx="804" cy="821"/>
          </a:xfrm>
        </p:grpSpPr>
        <p:sp>
          <p:nvSpPr>
            <p:cNvPr id="285716" name="Text Box 20"/>
            <p:cNvSpPr txBox="1">
              <a:spLocks noChangeArrowheads="1"/>
            </p:cNvSpPr>
            <p:nvPr/>
          </p:nvSpPr>
          <p:spPr bwMode="auto">
            <a:xfrm>
              <a:off x="5414" y="1496"/>
              <a:ext cx="238" cy="2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sz="1600" b="1">
                  <a:solidFill>
                    <a:srgbClr val="FFFFFF"/>
                  </a:solidFill>
                </a:rPr>
                <a:t>e</a:t>
              </a:r>
              <a:r>
                <a:rPr lang="fr-FR" sz="1600" b="1" baseline="30000">
                  <a:solidFill>
                    <a:srgbClr val="FFFFFF"/>
                  </a:solidFill>
                </a:rPr>
                <a:t>+</a:t>
              </a:r>
            </a:p>
          </p:txBody>
        </p:sp>
        <p:sp>
          <p:nvSpPr>
            <p:cNvPr id="285717" name="Text Box 21"/>
            <p:cNvSpPr txBox="1">
              <a:spLocks noChangeArrowheads="1"/>
            </p:cNvSpPr>
            <p:nvPr/>
          </p:nvSpPr>
          <p:spPr bwMode="auto">
            <a:xfrm>
              <a:off x="4848" y="1334"/>
              <a:ext cx="260"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latin typeface="Symbol" pitchFamily="18" charset="2"/>
                </a:rPr>
                <a:t>D</a:t>
              </a:r>
              <a:r>
                <a:rPr lang="fr-FR" b="1" baseline="30000">
                  <a:solidFill>
                    <a:srgbClr val="FFFFFF"/>
                  </a:solidFill>
                </a:rPr>
                <a:t>+</a:t>
              </a:r>
            </a:p>
          </p:txBody>
        </p:sp>
        <p:sp>
          <p:nvSpPr>
            <p:cNvPr id="285719" name="Text Box 23"/>
            <p:cNvSpPr txBox="1">
              <a:spLocks noChangeArrowheads="1"/>
            </p:cNvSpPr>
            <p:nvPr/>
          </p:nvSpPr>
          <p:spPr bwMode="auto">
            <a:xfrm>
              <a:off x="5131" y="1276"/>
              <a:ext cx="194" cy="212"/>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sz="1600" b="1">
                  <a:solidFill>
                    <a:srgbClr val="FFFFFF"/>
                  </a:solidFill>
                </a:rPr>
                <a:t>p</a:t>
              </a:r>
              <a:endParaRPr lang="fr-FR" sz="1600" b="1" baseline="-25000">
                <a:solidFill>
                  <a:srgbClr val="FFFFFF"/>
                </a:solidFill>
                <a:latin typeface="Symbol" pitchFamily="18" charset="2"/>
              </a:endParaRPr>
            </a:p>
          </p:txBody>
        </p:sp>
        <p:sp>
          <p:nvSpPr>
            <p:cNvPr id="285729" name="Line 33"/>
            <p:cNvSpPr>
              <a:spLocks noChangeShapeType="1"/>
            </p:cNvSpPr>
            <p:nvPr/>
          </p:nvSpPr>
          <p:spPr bwMode="auto">
            <a:xfrm flipV="1">
              <a:off x="4888" y="1577"/>
              <a:ext cx="248" cy="5"/>
            </a:xfrm>
            <a:prstGeom prst="line">
              <a:avLst/>
            </a:prstGeom>
            <a:noFill/>
            <a:ln w="38100" cmpd="dbl">
              <a:solidFill>
                <a:schemeClr val="tx1"/>
              </a:solidFill>
              <a:round/>
              <a:headEnd/>
              <a:tailEnd/>
            </a:ln>
            <a:effectLst/>
          </p:spPr>
          <p:txBody>
            <a:bodyPr/>
            <a:lstStyle/>
            <a:p>
              <a:pPr fontAlgn="base">
                <a:spcBef>
                  <a:spcPct val="0"/>
                </a:spcBef>
                <a:spcAft>
                  <a:spcPct val="0"/>
                </a:spcAft>
              </a:pPr>
              <a:endParaRPr lang="fr-FR">
                <a:solidFill>
                  <a:srgbClr val="FFFFFF"/>
                </a:solidFill>
              </a:endParaRPr>
            </a:p>
          </p:txBody>
        </p:sp>
        <p:sp>
          <p:nvSpPr>
            <p:cNvPr id="285730" name="Line 34"/>
            <p:cNvSpPr>
              <a:spLocks noChangeShapeType="1"/>
            </p:cNvSpPr>
            <p:nvPr/>
          </p:nvSpPr>
          <p:spPr bwMode="auto">
            <a:xfrm flipV="1">
              <a:off x="5126" y="1400"/>
              <a:ext cx="194" cy="192"/>
            </a:xfrm>
            <a:prstGeom prst="line">
              <a:avLst/>
            </a:prstGeom>
            <a:noFill/>
            <a:ln w="12700">
              <a:solidFill>
                <a:schemeClr val="tx1"/>
              </a:solidFill>
              <a:round/>
              <a:headEnd/>
              <a:tailEnd/>
            </a:ln>
            <a:effectLst/>
          </p:spPr>
          <p:txBody>
            <a:bodyPr/>
            <a:lstStyle/>
            <a:p>
              <a:pPr fontAlgn="base">
                <a:spcBef>
                  <a:spcPct val="0"/>
                </a:spcBef>
                <a:spcAft>
                  <a:spcPct val="0"/>
                </a:spcAft>
              </a:pPr>
              <a:endParaRPr lang="fr-FR">
                <a:solidFill>
                  <a:srgbClr val="FFFFFF"/>
                </a:solidFill>
              </a:endParaRPr>
            </a:p>
          </p:txBody>
        </p:sp>
        <p:sp>
          <p:nvSpPr>
            <p:cNvPr id="285731" name="Line 35"/>
            <p:cNvSpPr>
              <a:spLocks noChangeShapeType="1"/>
            </p:cNvSpPr>
            <p:nvPr/>
          </p:nvSpPr>
          <p:spPr bwMode="auto">
            <a:xfrm flipV="1">
              <a:off x="5351" y="1666"/>
              <a:ext cx="213" cy="100"/>
            </a:xfrm>
            <a:prstGeom prst="line">
              <a:avLst/>
            </a:prstGeom>
            <a:noFill/>
            <a:ln w="9525">
              <a:solidFill>
                <a:schemeClr val="tx1"/>
              </a:solidFill>
              <a:round/>
              <a:headEnd/>
              <a:tailEnd/>
            </a:ln>
            <a:effectLst/>
          </p:spPr>
          <p:txBody>
            <a:bodyPr/>
            <a:lstStyle/>
            <a:p>
              <a:pPr fontAlgn="base">
                <a:spcBef>
                  <a:spcPct val="0"/>
                </a:spcBef>
                <a:spcAft>
                  <a:spcPct val="0"/>
                </a:spcAft>
              </a:pPr>
              <a:endParaRPr lang="fr-FR">
                <a:solidFill>
                  <a:srgbClr val="FFFFFF"/>
                </a:solidFill>
              </a:endParaRPr>
            </a:p>
          </p:txBody>
        </p:sp>
        <p:sp>
          <p:nvSpPr>
            <p:cNvPr id="285732" name="Line 36"/>
            <p:cNvSpPr>
              <a:spLocks noChangeShapeType="1"/>
            </p:cNvSpPr>
            <p:nvPr/>
          </p:nvSpPr>
          <p:spPr bwMode="auto">
            <a:xfrm flipH="1">
              <a:off x="5198" y="1766"/>
              <a:ext cx="153" cy="232"/>
            </a:xfrm>
            <a:prstGeom prst="line">
              <a:avLst/>
            </a:prstGeom>
            <a:noFill/>
            <a:ln w="9525">
              <a:solidFill>
                <a:schemeClr val="tx1"/>
              </a:solidFill>
              <a:round/>
              <a:headEnd/>
              <a:tailEnd/>
            </a:ln>
            <a:effectLst/>
          </p:spPr>
          <p:txBody>
            <a:bodyPr/>
            <a:lstStyle/>
            <a:p>
              <a:pPr fontAlgn="base">
                <a:spcBef>
                  <a:spcPct val="0"/>
                </a:spcBef>
                <a:spcAft>
                  <a:spcPct val="0"/>
                </a:spcAft>
              </a:pPr>
              <a:endParaRPr lang="fr-FR">
                <a:solidFill>
                  <a:srgbClr val="FFFFFF"/>
                </a:solidFill>
              </a:endParaRPr>
            </a:p>
          </p:txBody>
        </p:sp>
        <p:sp>
          <p:nvSpPr>
            <p:cNvPr id="285733" name="Freeform 37"/>
            <p:cNvSpPr>
              <a:spLocks/>
            </p:cNvSpPr>
            <p:nvPr/>
          </p:nvSpPr>
          <p:spPr bwMode="auto">
            <a:xfrm rot="18600000">
              <a:off x="5228" y="1545"/>
              <a:ext cx="32" cy="273"/>
            </a:xfrm>
            <a:custGeom>
              <a:avLst/>
              <a:gdLst/>
              <a:ahLst/>
              <a:cxnLst>
                <a:cxn ang="0">
                  <a:pos x="22" y="67"/>
                </a:cxn>
                <a:cxn ang="0">
                  <a:pos x="3" y="77"/>
                </a:cxn>
                <a:cxn ang="0">
                  <a:pos x="5" y="87"/>
                </a:cxn>
                <a:cxn ang="0">
                  <a:pos x="27" y="96"/>
                </a:cxn>
                <a:cxn ang="0">
                  <a:pos x="55" y="106"/>
                </a:cxn>
                <a:cxn ang="0">
                  <a:pos x="76" y="116"/>
                </a:cxn>
                <a:cxn ang="0">
                  <a:pos x="72" y="124"/>
                </a:cxn>
                <a:cxn ang="0">
                  <a:pos x="50" y="134"/>
                </a:cxn>
                <a:cxn ang="0">
                  <a:pos x="22" y="144"/>
                </a:cxn>
                <a:cxn ang="0">
                  <a:pos x="3" y="153"/>
                </a:cxn>
                <a:cxn ang="0">
                  <a:pos x="5" y="163"/>
                </a:cxn>
                <a:cxn ang="0">
                  <a:pos x="27" y="173"/>
                </a:cxn>
                <a:cxn ang="0">
                  <a:pos x="55" y="181"/>
                </a:cxn>
                <a:cxn ang="0">
                  <a:pos x="76" y="191"/>
                </a:cxn>
                <a:cxn ang="0">
                  <a:pos x="72" y="202"/>
                </a:cxn>
                <a:cxn ang="0">
                  <a:pos x="50" y="210"/>
                </a:cxn>
                <a:cxn ang="0">
                  <a:pos x="22" y="220"/>
                </a:cxn>
                <a:cxn ang="0">
                  <a:pos x="3" y="230"/>
                </a:cxn>
                <a:cxn ang="0">
                  <a:pos x="5" y="239"/>
                </a:cxn>
                <a:cxn ang="0">
                  <a:pos x="27" y="249"/>
                </a:cxn>
                <a:cxn ang="0">
                  <a:pos x="55" y="259"/>
                </a:cxn>
                <a:cxn ang="0">
                  <a:pos x="76" y="267"/>
                </a:cxn>
                <a:cxn ang="0">
                  <a:pos x="72" y="277"/>
                </a:cxn>
                <a:cxn ang="0">
                  <a:pos x="50" y="287"/>
                </a:cxn>
                <a:cxn ang="0">
                  <a:pos x="22" y="296"/>
                </a:cxn>
                <a:cxn ang="0">
                  <a:pos x="3" y="306"/>
                </a:cxn>
                <a:cxn ang="0">
                  <a:pos x="5" y="316"/>
                </a:cxn>
                <a:cxn ang="0">
                  <a:pos x="27" y="324"/>
                </a:cxn>
                <a:cxn ang="0">
                  <a:pos x="55" y="334"/>
                </a:cxn>
                <a:cxn ang="0">
                  <a:pos x="76" y="344"/>
                </a:cxn>
                <a:cxn ang="0">
                  <a:pos x="72" y="353"/>
                </a:cxn>
                <a:cxn ang="0">
                  <a:pos x="50" y="363"/>
                </a:cxn>
                <a:cxn ang="0">
                  <a:pos x="22" y="373"/>
                </a:cxn>
                <a:cxn ang="0">
                  <a:pos x="3" y="381"/>
                </a:cxn>
                <a:cxn ang="0">
                  <a:pos x="5" y="391"/>
                </a:cxn>
                <a:cxn ang="0">
                  <a:pos x="27" y="401"/>
                </a:cxn>
                <a:cxn ang="0">
                  <a:pos x="55" y="410"/>
                </a:cxn>
                <a:cxn ang="0">
                  <a:pos x="76" y="420"/>
                </a:cxn>
                <a:cxn ang="0">
                  <a:pos x="72" y="430"/>
                </a:cxn>
                <a:cxn ang="0">
                  <a:pos x="50" y="438"/>
                </a:cxn>
                <a:cxn ang="0">
                  <a:pos x="22" y="448"/>
                </a:cxn>
                <a:cxn ang="0">
                  <a:pos x="3" y="459"/>
                </a:cxn>
                <a:cxn ang="0">
                  <a:pos x="5" y="467"/>
                </a:cxn>
                <a:cxn ang="0">
                  <a:pos x="27" y="477"/>
                </a:cxn>
                <a:cxn ang="0">
                  <a:pos x="55" y="487"/>
                </a:cxn>
                <a:cxn ang="0">
                  <a:pos x="76" y="495"/>
                </a:cxn>
                <a:cxn ang="0">
                  <a:pos x="72" y="506"/>
                </a:cxn>
                <a:cxn ang="0">
                  <a:pos x="50" y="516"/>
                </a:cxn>
                <a:cxn ang="0">
                  <a:pos x="22" y="524"/>
                </a:cxn>
                <a:cxn ang="0">
                  <a:pos x="3" y="534"/>
                </a:cxn>
                <a:cxn ang="0">
                  <a:pos x="5" y="544"/>
                </a:cxn>
                <a:cxn ang="0">
                  <a:pos x="27" y="553"/>
                </a:cxn>
                <a:cxn ang="0">
                  <a:pos x="55" y="563"/>
                </a:cxn>
                <a:cxn ang="0">
                  <a:pos x="76" y="573"/>
                </a:cxn>
                <a:cxn ang="0">
                  <a:pos x="72" y="581"/>
                </a:cxn>
                <a:cxn ang="0">
                  <a:pos x="50" y="591"/>
                </a:cxn>
                <a:cxn ang="0">
                  <a:pos x="22" y="601"/>
                </a:cxn>
                <a:cxn ang="0">
                  <a:pos x="3" y="610"/>
                </a:cxn>
                <a:cxn ang="0">
                  <a:pos x="5" y="620"/>
                </a:cxn>
                <a:cxn ang="0">
                  <a:pos x="27" y="630"/>
                </a:cxn>
              </a:cxnLst>
              <a:rect l="0" t="0" r="r" b="b"/>
              <a:pathLst>
                <a:path w="77" h="695">
                  <a:moveTo>
                    <a:pt x="39" y="0"/>
                  </a:moveTo>
                  <a:lnTo>
                    <a:pt x="39" y="62"/>
                  </a:lnTo>
                  <a:lnTo>
                    <a:pt x="34" y="64"/>
                  </a:lnTo>
                  <a:lnTo>
                    <a:pt x="27" y="66"/>
                  </a:lnTo>
                  <a:lnTo>
                    <a:pt x="22" y="67"/>
                  </a:lnTo>
                  <a:lnTo>
                    <a:pt x="17" y="69"/>
                  </a:lnTo>
                  <a:lnTo>
                    <a:pt x="12" y="72"/>
                  </a:lnTo>
                  <a:lnTo>
                    <a:pt x="8" y="74"/>
                  </a:lnTo>
                  <a:lnTo>
                    <a:pt x="5" y="76"/>
                  </a:lnTo>
                  <a:lnTo>
                    <a:pt x="3" y="77"/>
                  </a:lnTo>
                  <a:lnTo>
                    <a:pt x="2" y="79"/>
                  </a:lnTo>
                  <a:lnTo>
                    <a:pt x="0" y="81"/>
                  </a:lnTo>
                  <a:lnTo>
                    <a:pt x="2" y="82"/>
                  </a:lnTo>
                  <a:lnTo>
                    <a:pt x="3" y="84"/>
                  </a:lnTo>
                  <a:lnTo>
                    <a:pt x="5" y="87"/>
                  </a:lnTo>
                  <a:lnTo>
                    <a:pt x="8" y="89"/>
                  </a:lnTo>
                  <a:lnTo>
                    <a:pt x="12" y="91"/>
                  </a:lnTo>
                  <a:lnTo>
                    <a:pt x="17" y="92"/>
                  </a:lnTo>
                  <a:lnTo>
                    <a:pt x="22" y="94"/>
                  </a:lnTo>
                  <a:lnTo>
                    <a:pt x="27" y="96"/>
                  </a:lnTo>
                  <a:lnTo>
                    <a:pt x="34" y="97"/>
                  </a:lnTo>
                  <a:lnTo>
                    <a:pt x="39" y="101"/>
                  </a:lnTo>
                  <a:lnTo>
                    <a:pt x="45" y="102"/>
                  </a:lnTo>
                  <a:lnTo>
                    <a:pt x="50" y="104"/>
                  </a:lnTo>
                  <a:lnTo>
                    <a:pt x="55" y="106"/>
                  </a:lnTo>
                  <a:lnTo>
                    <a:pt x="61" y="108"/>
                  </a:lnTo>
                  <a:lnTo>
                    <a:pt x="66" y="109"/>
                  </a:lnTo>
                  <a:lnTo>
                    <a:pt x="69" y="111"/>
                  </a:lnTo>
                  <a:lnTo>
                    <a:pt x="72" y="113"/>
                  </a:lnTo>
                  <a:lnTo>
                    <a:pt x="76" y="116"/>
                  </a:lnTo>
                  <a:lnTo>
                    <a:pt x="76" y="118"/>
                  </a:lnTo>
                  <a:lnTo>
                    <a:pt x="77" y="119"/>
                  </a:lnTo>
                  <a:lnTo>
                    <a:pt x="76" y="121"/>
                  </a:lnTo>
                  <a:lnTo>
                    <a:pt x="76" y="123"/>
                  </a:lnTo>
                  <a:lnTo>
                    <a:pt x="72" y="124"/>
                  </a:lnTo>
                  <a:lnTo>
                    <a:pt x="69" y="126"/>
                  </a:lnTo>
                  <a:lnTo>
                    <a:pt x="66" y="129"/>
                  </a:lnTo>
                  <a:lnTo>
                    <a:pt x="61" y="131"/>
                  </a:lnTo>
                  <a:lnTo>
                    <a:pt x="55" y="133"/>
                  </a:lnTo>
                  <a:lnTo>
                    <a:pt x="50" y="134"/>
                  </a:lnTo>
                  <a:lnTo>
                    <a:pt x="45" y="136"/>
                  </a:lnTo>
                  <a:lnTo>
                    <a:pt x="39" y="138"/>
                  </a:lnTo>
                  <a:lnTo>
                    <a:pt x="34" y="139"/>
                  </a:lnTo>
                  <a:lnTo>
                    <a:pt x="27" y="141"/>
                  </a:lnTo>
                  <a:lnTo>
                    <a:pt x="22" y="144"/>
                  </a:lnTo>
                  <a:lnTo>
                    <a:pt x="17" y="146"/>
                  </a:lnTo>
                  <a:lnTo>
                    <a:pt x="12" y="148"/>
                  </a:lnTo>
                  <a:lnTo>
                    <a:pt x="8" y="149"/>
                  </a:lnTo>
                  <a:lnTo>
                    <a:pt x="5" y="151"/>
                  </a:lnTo>
                  <a:lnTo>
                    <a:pt x="3" y="153"/>
                  </a:lnTo>
                  <a:lnTo>
                    <a:pt x="2" y="155"/>
                  </a:lnTo>
                  <a:lnTo>
                    <a:pt x="0" y="158"/>
                  </a:lnTo>
                  <a:lnTo>
                    <a:pt x="2" y="160"/>
                  </a:lnTo>
                  <a:lnTo>
                    <a:pt x="3" y="161"/>
                  </a:lnTo>
                  <a:lnTo>
                    <a:pt x="5" y="163"/>
                  </a:lnTo>
                  <a:lnTo>
                    <a:pt x="8" y="165"/>
                  </a:lnTo>
                  <a:lnTo>
                    <a:pt x="12" y="166"/>
                  </a:lnTo>
                  <a:lnTo>
                    <a:pt x="17" y="168"/>
                  </a:lnTo>
                  <a:lnTo>
                    <a:pt x="22" y="170"/>
                  </a:lnTo>
                  <a:lnTo>
                    <a:pt x="27" y="173"/>
                  </a:lnTo>
                  <a:lnTo>
                    <a:pt x="34" y="175"/>
                  </a:lnTo>
                  <a:lnTo>
                    <a:pt x="39" y="176"/>
                  </a:lnTo>
                  <a:lnTo>
                    <a:pt x="45" y="178"/>
                  </a:lnTo>
                  <a:lnTo>
                    <a:pt x="50" y="180"/>
                  </a:lnTo>
                  <a:lnTo>
                    <a:pt x="55" y="181"/>
                  </a:lnTo>
                  <a:lnTo>
                    <a:pt x="61" y="183"/>
                  </a:lnTo>
                  <a:lnTo>
                    <a:pt x="66" y="186"/>
                  </a:lnTo>
                  <a:lnTo>
                    <a:pt x="69" y="188"/>
                  </a:lnTo>
                  <a:lnTo>
                    <a:pt x="72" y="190"/>
                  </a:lnTo>
                  <a:lnTo>
                    <a:pt x="76" y="191"/>
                  </a:lnTo>
                  <a:lnTo>
                    <a:pt x="76" y="193"/>
                  </a:lnTo>
                  <a:lnTo>
                    <a:pt x="77" y="195"/>
                  </a:lnTo>
                  <a:lnTo>
                    <a:pt x="76" y="197"/>
                  </a:lnTo>
                  <a:lnTo>
                    <a:pt x="76" y="198"/>
                  </a:lnTo>
                  <a:lnTo>
                    <a:pt x="72" y="202"/>
                  </a:lnTo>
                  <a:lnTo>
                    <a:pt x="69" y="203"/>
                  </a:lnTo>
                  <a:lnTo>
                    <a:pt x="66" y="205"/>
                  </a:lnTo>
                  <a:lnTo>
                    <a:pt x="61" y="207"/>
                  </a:lnTo>
                  <a:lnTo>
                    <a:pt x="55" y="208"/>
                  </a:lnTo>
                  <a:lnTo>
                    <a:pt x="50" y="210"/>
                  </a:lnTo>
                  <a:lnTo>
                    <a:pt x="45" y="212"/>
                  </a:lnTo>
                  <a:lnTo>
                    <a:pt x="39" y="215"/>
                  </a:lnTo>
                  <a:lnTo>
                    <a:pt x="34" y="217"/>
                  </a:lnTo>
                  <a:lnTo>
                    <a:pt x="27" y="218"/>
                  </a:lnTo>
                  <a:lnTo>
                    <a:pt x="22" y="220"/>
                  </a:lnTo>
                  <a:lnTo>
                    <a:pt x="17" y="222"/>
                  </a:lnTo>
                  <a:lnTo>
                    <a:pt x="12" y="223"/>
                  </a:lnTo>
                  <a:lnTo>
                    <a:pt x="8" y="225"/>
                  </a:lnTo>
                  <a:lnTo>
                    <a:pt x="5" y="227"/>
                  </a:lnTo>
                  <a:lnTo>
                    <a:pt x="3" y="230"/>
                  </a:lnTo>
                  <a:lnTo>
                    <a:pt x="2" y="232"/>
                  </a:lnTo>
                  <a:lnTo>
                    <a:pt x="0" y="233"/>
                  </a:lnTo>
                  <a:lnTo>
                    <a:pt x="2" y="235"/>
                  </a:lnTo>
                  <a:lnTo>
                    <a:pt x="3" y="237"/>
                  </a:lnTo>
                  <a:lnTo>
                    <a:pt x="5" y="239"/>
                  </a:lnTo>
                  <a:lnTo>
                    <a:pt x="8" y="240"/>
                  </a:lnTo>
                  <a:lnTo>
                    <a:pt x="12" y="244"/>
                  </a:lnTo>
                  <a:lnTo>
                    <a:pt x="17" y="245"/>
                  </a:lnTo>
                  <a:lnTo>
                    <a:pt x="22" y="247"/>
                  </a:lnTo>
                  <a:lnTo>
                    <a:pt x="27" y="249"/>
                  </a:lnTo>
                  <a:lnTo>
                    <a:pt x="34" y="250"/>
                  </a:lnTo>
                  <a:lnTo>
                    <a:pt x="39" y="252"/>
                  </a:lnTo>
                  <a:lnTo>
                    <a:pt x="45" y="254"/>
                  </a:lnTo>
                  <a:lnTo>
                    <a:pt x="50" y="255"/>
                  </a:lnTo>
                  <a:lnTo>
                    <a:pt x="55" y="259"/>
                  </a:lnTo>
                  <a:lnTo>
                    <a:pt x="61" y="260"/>
                  </a:lnTo>
                  <a:lnTo>
                    <a:pt x="66" y="262"/>
                  </a:lnTo>
                  <a:lnTo>
                    <a:pt x="69" y="264"/>
                  </a:lnTo>
                  <a:lnTo>
                    <a:pt x="72" y="265"/>
                  </a:lnTo>
                  <a:lnTo>
                    <a:pt x="76" y="267"/>
                  </a:lnTo>
                  <a:lnTo>
                    <a:pt x="76" y="269"/>
                  </a:lnTo>
                  <a:lnTo>
                    <a:pt x="77" y="272"/>
                  </a:lnTo>
                  <a:lnTo>
                    <a:pt x="76" y="274"/>
                  </a:lnTo>
                  <a:lnTo>
                    <a:pt x="76" y="275"/>
                  </a:lnTo>
                  <a:lnTo>
                    <a:pt x="72" y="277"/>
                  </a:lnTo>
                  <a:lnTo>
                    <a:pt x="69" y="279"/>
                  </a:lnTo>
                  <a:lnTo>
                    <a:pt x="66" y="280"/>
                  </a:lnTo>
                  <a:lnTo>
                    <a:pt x="61" y="282"/>
                  </a:lnTo>
                  <a:lnTo>
                    <a:pt x="55" y="284"/>
                  </a:lnTo>
                  <a:lnTo>
                    <a:pt x="50" y="287"/>
                  </a:lnTo>
                  <a:lnTo>
                    <a:pt x="45" y="289"/>
                  </a:lnTo>
                  <a:lnTo>
                    <a:pt x="39" y="291"/>
                  </a:lnTo>
                  <a:lnTo>
                    <a:pt x="34" y="292"/>
                  </a:lnTo>
                  <a:lnTo>
                    <a:pt x="27" y="294"/>
                  </a:lnTo>
                  <a:lnTo>
                    <a:pt x="22" y="296"/>
                  </a:lnTo>
                  <a:lnTo>
                    <a:pt x="17" y="297"/>
                  </a:lnTo>
                  <a:lnTo>
                    <a:pt x="12" y="301"/>
                  </a:lnTo>
                  <a:lnTo>
                    <a:pt x="8" y="302"/>
                  </a:lnTo>
                  <a:lnTo>
                    <a:pt x="5" y="304"/>
                  </a:lnTo>
                  <a:lnTo>
                    <a:pt x="3" y="306"/>
                  </a:lnTo>
                  <a:lnTo>
                    <a:pt x="2" y="307"/>
                  </a:lnTo>
                  <a:lnTo>
                    <a:pt x="0" y="309"/>
                  </a:lnTo>
                  <a:lnTo>
                    <a:pt x="2" y="311"/>
                  </a:lnTo>
                  <a:lnTo>
                    <a:pt x="3" y="314"/>
                  </a:lnTo>
                  <a:lnTo>
                    <a:pt x="5" y="316"/>
                  </a:lnTo>
                  <a:lnTo>
                    <a:pt x="8" y="317"/>
                  </a:lnTo>
                  <a:lnTo>
                    <a:pt x="12" y="319"/>
                  </a:lnTo>
                  <a:lnTo>
                    <a:pt x="17" y="321"/>
                  </a:lnTo>
                  <a:lnTo>
                    <a:pt x="22" y="322"/>
                  </a:lnTo>
                  <a:lnTo>
                    <a:pt x="27" y="324"/>
                  </a:lnTo>
                  <a:lnTo>
                    <a:pt x="34" y="326"/>
                  </a:lnTo>
                  <a:lnTo>
                    <a:pt x="39" y="329"/>
                  </a:lnTo>
                  <a:lnTo>
                    <a:pt x="45" y="331"/>
                  </a:lnTo>
                  <a:lnTo>
                    <a:pt x="50" y="333"/>
                  </a:lnTo>
                  <a:lnTo>
                    <a:pt x="55" y="334"/>
                  </a:lnTo>
                  <a:lnTo>
                    <a:pt x="61" y="336"/>
                  </a:lnTo>
                  <a:lnTo>
                    <a:pt x="66" y="338"/>
                  </a:lnTo>
                  <a:lnTo>
                    <a:pt x="69" y="339"/>
                  </a:lnTo>
                  <a:lnTo>
                    <a:pt x="72" y="343"/>
                  </a:lnTo>
                  <a:lnTo>
                    <a:pt x="76" y="344"/>
                  </a:lnTo>
                  <a:lnTo>
                    <a:pt x="76" y="346"/>
                  </a:lnTo>
                  <a:lnTo>
                    <a:pt x="77" y="348"/>
                  </a:lnTo>
                  <a:lnTo>
                    <a:pt x="76" y="349"/>
                  </a:lnTo>
                  <a:lnTo>
                    <a:pt x="76" y="351"/>
                  </a:lnTo>
                  <a:lnTo>
                    <a:pt x="72" y="353"/>
                  </a:lnTo>
                  <a:lnTo>
                    <a:pt x="69" y="354"/>
                  </a:lnTo>
                  <a:lnTo>
                    <a:pt x="66" y="358"/>
                  </a:lnTo>
                  <a:lnTo>
                    <a:pt x="61" y="359"/>
                  </a:lnTo>
                  <a:lnTo>
                    <a:pt x="55" y="361"/>
                  </a:lnTo>
                  <a:lnTo>
                    <a:pt x="50" y="363"/>
                  </a:lnTo>
                  <a:lnTo>
                    <a:pt x="45" y="364"/>
                  </a:lnTo>
                  <a:lnTo>
                    <a:pt x="39" y="366"/>
                  </a:lnTo>
                  <a:lnTo>
                    <a:pt x="34" y="368"/>
                  </a:lnTo>
                  <a:lnTo>
                    <a:pt x="27" y="371"/>
                  </a:lnTo>
                  <a:lnTo>
                    <a:pt x="22" y="373"/>
                  </a:lnTo>
                  <a:lnTo>
                    <a:pt x="17" y="375"/>
                  </a:lnTo>
                  <a:lnTo>
                    <a:pt x="12" y="376"/>
                  </a:lnTo>
                  <a:lnTo>
                    <a:pt x="8" y="378"/>
                  </a:lnTo>
                  <a:lnTo>
                    <a:pt x="5" y="380"/>
                  </a:lnTo>
                  <a:lnTo>
                    <a:pt x="3" y="381"/>
                  </a:lnTo>
                  <a:lnTo>
                    <a:pt x="2" y="383"/>
                  </a:lnTo>
                  <a:lnTo>
                    <a:pt x="0" y="386"/>
                  </a:lnTo>
                  <a:lnTo>
                    <a:pt x="2" y="388"/>
                  </a:lnTo>
                  <a:lnTo>
                    <a:pt x="3" y="390"/>
                  </a:lnTo>
                  <a:lnTo>
                    <a:pt x="5" y="391"/>
                  </a:lnTo>
                  <a:lnTo>
                    <a:pt x="8" y="393"/>
                  </a:lnTo>
                  <a:lnTo>
                    <a:pt x="12" y="395"/>
                  </a:lnTo>
                  <a:lnTo>
                    <a:pt x="17" y="396"/>
                  </a:lnTo>
                  <a:lnTo>
                    <a:pt x="22" y="400"/>
                  </a:lnTo>
                  <a:lnTo>
                    <a:pt x="27" y="401"/>
                  </a:lnTo>
                  <a:lnTo>
                    <a:pt x="34" y="403"/>
                  </a:lnTo>
                  <a:lnTo>
                    <a:pt x="39" y="405"/>
                  </a:lnTo>
                  <a:lnTo>
                    <a:pt x="45" y="406"/>
                  </a:lnTo>
                  <a:lnTo>
                    <a:pt x="50" y="408"/>
                  </a:lnTo>
                  <a:lnTo>
                    <a:pt x="55" y="410"/>
                  </a:lnTo>
                  <a:lnTo>
                    <a:pt x="61" y="412"/>
                  </a:lnTo>
                  <a:lnTo>
                    <a:pt x="66" y="415"/>
                  </a:lnTo>
                  <a:lnTo>
                    <a:pt x="69" y="417"/>
                  </a:lnTo>
                  <a:lnTo>
                    <a:pt x="72" y="418"/>
                  </a:lnTo>
                  <a:lnTo>
                    <a:pt x="76" y="420"/>
                  </a:lnTo>
                  <a:lnTo>
                    <a:pt x="76" y="422"/>
                  </a:lnTo>
                  <a:lnTo>
                    <a:pt x="77" y="423"/>
                  </a:lnTo>
                  <a:lnTo>
                    <a:pt x="76" y="425"/>
                  </a:lnTo>
                  <a:lnTo>
                    <a:pt x="76" y="428"/>
                  </a:lnTo>
                  <a:lnTo>
                    <a:pt x="72" y="430"/>
                  </a:lnTo>
                  <a:lnTo>
                    <a:pt x="69" y="432"/>
                  </a:lnTo>
                  <a:lnTo>
                    <a:pt x="66" y="433"/>
                  </a:lnTo>
                  <a:lnTo>
                    <a:pt x="61" y="435"/>
                  </a:lnTo>
                  <a:lnTo>
                    <a:pt x="55" y="437"/>
                  </a:lnTo>
                  <a:lnTo>
                    <a:pt x="50" y="438"/>
                  </a:lnTo>
                  <a:lnTo>
                    <a:pt x="45" y="440"/>
                  </a:lnTo>
                  <a:lnTo>
                    <a:pt x="39" y="443"/>
                  </a:lnTo>
                  <a:lnTo>
                    <a:pt x="34" y="445"/>
                  </a:lnTo>
                  <a:lnTo>
                    <a:pt x="27" y="447"/>
                  </a:lnTo>
                  <a:lnTo>
                    <a:pt x="22" y="448"/>
                  </a:lnTo>
                  <a:lnTo>
                    <a:pt x="17" y="450"/>
                  </a:lnTo>
                  <a:lnTo>
                    <a:pt x="12" y="452"/>
                  </a:lnTo>
                  <a:lnTo>
                    <a:pt x="8" y="453"/>
                  </a:lnTo>
                  <a:lnTo>
                    <a:pt x="5" y="457"/>
                  </a:lnTo>
                  <a:lnTo>
                    <a:pt x="3" y="459"/>
                  </a:lnTo>
                  <a:lnTo>
                    <a:pt x="2" y="460"/>
                  </a:lnTo>
                  <a:lnTo>
                    <a:pt x="0" y="462"/>
                  </a:lnTo>
                  <a:lnTo>
                    <a:pt x="2" y="464"/>
                  </a:lnTo>
                  <a:lnTo>
                    <a:pt x="3" y="465"/>
                  </a:lnTo>
                  <a:lnTo>
                    <a:pt x="5" y="467"/>
                  </a:lnTo>
                  <a:lnTo>
                    <a:pt x="8" y="469"/>
                  </a:lnTo>
                  <a:lnTo>
                    <a:pt x="12" y="472"/>
                  </a:lnTo>
                  <a:lnTo>
                    <a:pt x="17" y="474"/>
                  </a:lnTo>
                  <a:lnTo>
                    <a:pt x="22" y="475"/>
                  </a:lnTo>
                  <a:lnTo>
                    <a:pt x="27" y="477"/>
                  </a:lnTo>
                  <a:lnTo>
                    <a:pt x="34" y="479"/>
                  </a:lnTo>
                  <a:lnTo>
                    <a:pt x="39" y="480"/>
                  </a:lnTo>
                  <a:lnTo>
                    <a:pt x="45" y="482"/>
                  </a:lnTo>
                  <a:lnTo>
                    <a:pt x="50" y="485"/>
                  </a:lnTo>
                  <a:lnTo>
                    <a:pt x="55" y="487"/>
                  </a:lnTo>
                  <a:lnTo>
                    <a:pt x="61" y="489"/>
                  </a:lnTo>
                  <a:lnTo>
                    <a:pt x="66" y="490"/>
                  </a:lnTo>
                  <a:lnTo>
                    <a:pt x="69" y="492"/>
                  </a:lnTo>
                  <a:lnTo>
                    <a:pt x="72" y="494"/>
                  </a:lnTo>
                  <a:lnTo>
                    <a:pt x="76" y="495"/>
                  </a:lnTo>
                  <a:lnTo>
                    <a:pt x="76" y="497"/>
                  </a:lnTo>
                  <a:lnTo>
                    <a:pt x="77" y="501"/>
                  </a:lnTo>
                  <a:lnTo>
                    <a:pt x="76" y="502"/>
                  </a:lnTo>
                  <a:lnTo>
                    <a:pt x="76" y="504"/>
                  </a:lnTo>
                  <a:lnTo>
                    <a:pt x="72" y="506"/>
                  </a:lnTo>
                  <a:lnTo>
                    <a:pt x="69" y="507"/>
                  </a:lnTo>
                  <a:lnTo>
                    <a:pt x="66" y="509"/>
                  </a:lnTo>
                  <a:lnTo>
                    <a:pt x="61" y="511"/>
                  </a:lnTo>
                  <a:lnTo>
                    <a:pt x="55" y="514"/>
                  </a:lnTo>
                  <a:lnTo>
                    <a:pt x="50" y="516"/>
                  </a:lnTo>
                  <a:lnTo>
                    <a:pt x="45" y="517"/>
                  </a:lnTo>
                  <a:lnTo>
                    <a:pt x="39" y="519"/>
                  </a:lnTo>
                  <a:lnTo>
                    <a:pt x="34" y="521"/>
                  </a:lnTo>
                  <a:lnTo>
                    <a:pt x="27" y="522"/>
                  </a:lnTo>
                  <a:lnTo>
                    <a:pt x="22" y="524"/>
                  </a:lnTo>
                  <a:lnTo>
                    <a:pt x="17" y="526"/>
                  </a:lnTo>
                  <a:lnTo>
                    <a:pt x="12" y="529"/>
                  </a:lnTo>
                  <a:lnTo>
                    <a:pt x="8" y="531"/>
                  </a:lnTo>
                  <a:lnTo>
                    <a:pt x="5" y="532"/>
                  </a:lnTo>
                  <a:lnTo>
                    <a:pt x="3" y="534"/>
                  </a:lnTo>
                  <a:lnTo>
                    <a:pt x="2" y="536"/>
                  </a:lnTo>
                  <a:lnTo>
                    <a:pt x="0" y="537"/>
                  </a:lnTo>
                  <a:lnTo>
                    <a:pt x="2" y="539"/>
                  </a:lnTo>
                  <a:lnTo>
                    <a:pt x="3" y="543"/>
                  </a:lnTo>
                  <a:lnTo>
                    <a:pt x="5" y="544"/>
                  </a:lnTo>
                  <a:lnTo>
                    <a:pt x="8" y="546"/>
                  </a:lnTo>
                  <a:lnTo>
                    <a:pt x="12" y="548"/>
                  </a:lnTo>
                  <a:lnTo>
                    <a:pt x="17" y="549"/>
                  </a:lnTo>
                  <a:lnTo>
                    <a:pt x="22" y="551"/>
                  </a:lnTo>
                  <a:lnTo>
                    <a:pt x="27" y="553"/>
                  </a:lnTo>
                  <a:lnTo>
                    <a:pt x="34" y="556"/>
                  </a:lnTo>
                  <a:lnTo>
                    <a:pt x="39" y="558"/>
                  </a:lnTo>
                  <a:lnTo>
                    <a:pt x="45" y="559"/>
                  </a:lnTo>
                  <a:lnTo>
                    <a:pt x="50" y="561"/>
                  </a:lnTo>
                  <a:lnTo>
                    <a:pt x="55" y="563"/>
                  </a:lnTo>
                  <a:lnTo>
                    <a:pt x="61" y="564"/>
                  </a:lnTo>
                  <a:lnTo>
                    <a:pt x="66" y="566"/>
                  </a:lnTo>
                  <a:lnTo>
                    <a:pt x="69" y="568"/>
                  </a:lnTo>
                  <a:lnTo>
                    <a:pt x="72" y="571"/>
                  </a:lnTo>
                  <a:lnTo>
                    <a:pt x="76" y="573"/>
                  </a:lnTo>
                  <a:lnTo>
                    <a:pt x="76" y="574"/>
                  </a:lnTo>
                  <a:lnTo>
                    <a:pt x="77" y="576"/>
                  </a:lnTo>
                  <a:lnTo>
                    <a:pt x="76" y="578"/>
                  </a:lnTo>
                  <a:lnTo>
                    <a:pt x="76" y="579"/>
                  </a:lnTo>
                  <a:lnTo>
                    <a:pt x="72" y="581"/>
                  </a:lnTo>
                  <a:lnTo>
                    <a:pt x="69" y="584"/>
                  </a:lnTo>
                  <a:lnTo>
                    <a:pt x="66" y="586"/>
                  </a:lnTo>
                  <a:lnTo>
                    <a:pt x="61" y="588"/>
                  </a:lnTo>
                  <a:lnTo>
                    <a:pt x="55" y="590"/>
                  </a:lnTo>
                  <a:lnTo>
                    <a:pt x="50" y="591"/>
                  </a:lnTo>
                  <a:lnTo>
                    <a:pt x="45" y="593"/>
                  </a:lnTo>
                  <a:lnTo>
                    <a:pt x="39" y="595"/>
                  </a:lnTo>
                  <a:lnTo>
                    <a:pt x="34" y="596"/>
                  </a:lnTo>
                  <a:lnTo>
                    <a:pt x="27" y="600"/>
                  </a:lnTo>
                  <a:lnTo>
                    <a:pt x="22" y="601"/>
                  </a:lnTo>
                  <a:lnTo>
                    <a:pt x="17" y="603"/>
                  </a:lnTo>
                  <a:lnTo>
                    <a:pt x="12" y="605"/>
                  </a:lnTo>
                  <a:lnTo>
                    <a:pt x="8" y="606"/>
                  </a:lnTo>
                  <a:lnTo>
                    <a:pt x="5" y="608"/>
                  </a:lnTo>
                  <a:lnTo>
                    <a:pt x="3" y="610"/>
                  </a:lnTo>
                  <a:lnTo>
                    <a:pt x="2" y="613"/>
                  </a:lnTo>
                  <a:lnTo>
                    <a:pt x="0" y="615"/>
                  </a:lnTo>
                  <a:lnTo>
                    <a:pt x="2" y="616"/>
                  </a:lnTo>
                  <a:lnTo>
                    <a:pt x="3" y="618"/>
                  </a:lnTo>
                  <a:lnTo>
                    <a:pt x="5" y="620"/>
                  </a:lnTo>
                  <a:lnTo>
                    <a:pt x="8" y="621"/>
                  </a:lnTo>
                  <a:lnTo>
                    <a:pt x="12" y="623"/>
                  </a:lnTo>
                  <a:lnTo>
                    <a:pt x="17" y="625"/>
                  </a:lnTo>
                  <a:lnTo>
                    <a:pt x="22" y="628"/>
                  </a:lnTo>
                  <a:lnTo>
                    <a:pt x="27" y="630"/>
                  </a:lnTo>
                  <a:lnTo>
                    <a:pt x="34" y="632"/>
                  </a:lnTo>
                  <a:lnTo>
                    <a:pt x="39" y="633"/>
                  </a:lnTo>
                  <a:lnTo>
                    <a:pt x="39" y="695"/>
                  </a:lnTo>
                </a:path>
              </a:pathLst>
            </a:custGeom>
            <a:solidFill>
              <a:schemeClr val="tx1"/>
            </a:solidFill>
            <a:ln w="8001">
              <a:noFill/>
              <a:prstDash val="solid"/>
              <a:round/>
              <a:headEnd/>
              <a:tailEnd/>
            </a:ln>
          </p:spPr>
          <p:txBody>
            <a:bodyPr/>
            <a:lstStyle/>
            <a:p>
              <a:pPr fontAlgn="base">
                <a:spcBef>
                  <a:spcPct val="0"/>
                </a:spcBef>
                <a:spcAft>
                  <a:spcPct val="0"/>
                </a:spcAft>
              </a:pPr>
              <a:endParaRPr lang="fr-FR">
                <a:solidFill>
                  <a:srgbClr val="FFFFFF"/>
                </a:solidFill>
              </a:endParaRPr>
            </a:p>
          </p:txBody>
        </p:sp>
        <p:sp>
          <p:nvSpPr>
            <p:cNvPr id="285734" name="Oval 38"/>
            <p:cNvSpPr>
              <a:spLocks noChangeArrowheads="1"/>
            </p:cNvSpPr>
            <p:nvPr/>
          </p:nvSpPr>
          <p:spPr bwMode="auto">
            <a:xfrm>
              <a:off x="5107" y="1566"/>
              <a:ext cx="31" cy="33"/>
            </a:xfrm>
            <a:prstGeom prst="ellipse">
              <a:avLst/>
            </a:prstGeom>
            <a:noFill/>
            <a:ln w="9525">
              <a:solidFill>
                <a:schemeClr val="tx1"/>
              </a:solidFill>
              <a:round/>
              <a:headEnd/>
              <a:tailEnd/>
            </a:ln>
            <a:effectLst/>
          </p:spPr>
          <p:txBody>
            <a:bodyPr wrap="none" anchor="ctr"/>
            <a:lstStyle/>
            <a:p>
              <a:pPr fontAlgn="base">
                <a:spcBef>
                  <a:spcPct val="0"/>
                </a:spcBef>
                <a:spcAft>
                  <a:spcPct val="0"/>
                </a:spcAft>
              </a:pPr>
              <a:endParaRPr lang="fr-FR">
                <a:solidFill>
                  <a:srgbClr val="FFFFFF"/>
                </a:solidFill>
              </a:endParaRPr>
            </a:p>
          </p:txBody>
        </p:sp>
        <p:sp>
          <p:nvSpPr>
            <p:cNvPr id="285735" name="Text Box 39"/>
            <p:cNvSpPr txBox="1">
              <a:spLocks noChangeArrowheads="1"/>
            </p:cNvSpPr>
            <p:nvPr/>
          </p:nvSpPr>
          <p:spPr bwMode="auto">
            <a:xfrm>
              <a:off x="5252" y="1885"/>
              <a:ext cx="268" cy="212"/>
            </a:xfrm>
            <a:prstGeom prst="rect">
              <a:avLst/>
            </a:prstGeom>
            <a:noFill/>
            <a:ln w="9525">
              <a:noFill/>
              <a:miter lim="800000"/>
              <a:headEnd/>
              <a:tailEnd/>
            </a:ln>
            <a:effectLst/>
          </p:spPr>
          <p:txBody>
            <a:bodyPr>
              <a:spAutoFit/>
            </a:bodyPr>
            <a:lstStyle/>
            <a:p>
              <a:pPr fontAlgn="base">
                <a:spcBef>
                  <a:spcPct val="0"/>
                </a:spcBef>
                <a:spcAft>
                  <a:spcPct val="0"/>
                </a:spcAft>
              </a:pPr>
              <a:r>
                <a:rPr lang="fr-FR" sz="1600" b="1">
                  <a:solidFill>
                    <a:srgbClr val="FFFFFF"/>
                  </a:solidFill>
                </a:rPr>
                <a:t>e</a:t>
              </a:r>
              <a:r>
                <a:rPr lang="fr-FR" sz="1600" b="1" baseline="30000">
                  <a:solidFill>
                    <a:srgbClr val="FFFFFF"/>
                  </a:solidFill>
                </a:rPr>
                <a:t>-</a:t>
              </a:r>
            </a:p>
          </p:txBody>
        </p:sp>
        <p:sp>
          <p:nvSpPr>
            <p:cNvPr id="285737" name="Text Box 41"/>
            <p:cNvSpPr txBox="1">
              <a:spLocks noChangeArrowheads="1"/>
            </p:cNvSpPr>
            <p:nvPr/>
          </p:nvSpPr>
          <p:spPr bwMode="auto">
            <a:xfrm>
              <a:off x="5252" y="1496"/>
              <a:ext cx="231"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b="1">
                  <a:solidFill>
                    <a:srgbClr val="FFFFFF"/>
                  </a:solidFill>
                  <a:sym typeface="Symbol" pitchFamily="18" charset="2"/>
                </a:rPr>
                <a:t>*</a:t>
              </a:r>
            </a:p>
          </p:txBody>
        </p:sp>
      </p:grpSp>
      <p:sp>
        <p:nvSpPr>
          <p:cNvPr id="28" name="Espace réservé du numéro de diapositive 27"/>
          <p:cNvSpPr>
            <a:spLocks noGrp="1"/>
          </p:cNvSpPr>
          <p:nvPr>
            <p:ph type="sldNum" sz="quarter" idx="12"/>
          </p:nvPr>
        </p:nvSpPr>
        <p:spPr/>
        <p:txBody>
          <a:bodyPr/>
          <a:lstStyle/>
          <a:p>
            <a:fld id="{BA8B31AD-045D-4FA4-85E0-816836B38E97}" type="slidenum">
              <a:rPr lang="fr-FR" smtClean="0">
                <a:solidFill>
                  <a:srgbClr val="FFFFFF"/>
                </a:solidFill>
              </a:rPr>
              <a:pPr/>
              <a:t>20</a:t>
            </a:fld>
            <a:endParaRPr lang="fr-FR">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02754" name="Picture 2"/>
          <p:cNvPicPr>
            <a:picLocks noChangeAspect="1" noChangeArrowheads="1"/>
          </p:cNvPicPr>
          <p:nvPr/>
        </p:nvPicPr>
        <p:blipFill>
          <a:blip r:embed="rId2" cstate="print"/>
          <a:srcRect/>
          <a:stretch>
            <a:fillRect/>
          </a:stretch>
        </p:blipFill>
        <p:spPr bwMode="auto">
          <a:xfrm>
            <a:off x="251520" y="85425"/>
            <a:ext cx="8640959" cy="6687149"/>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5BA4635D-5FA0-4B82-8F41-7CD9370A87F7}" type="slidenum">
              <a:rPr lang="fr-FR" smtClean="0">
                <a:solidFill>
                  <a:srgbClr val="FFFFFF"/>
                </a:solidFill>
              </a:rPr>
              <a:pPr/>
              <a:t>21</a:t>
            </a:fld>
            <a:endParaRPr lang="fr-FR">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0" y="-76200"/>
            <a:ext cx="9144000" cy="609600"/>
          </a:xfrm>
          <a:noFill/>
          <a:ln/>
        </p:spPr>
        <p:txBody>
          <a:bodyPr/>
          <a:lstStyle/>
          <a:p>
            <a:r>
              <a:rPr lang="fr-FR" sz="4000">
                <a:solidFill>
                  <a:schemeClr val="bg1"/>
                </a:solidFill>
              </a:rPr>
              <a:t> </a:t>
            </a:r>
            <a:r>
              <a:rPr lang="fr-FR" sz="4000">
                <a:solidFill>
                  <a:schemeClr val="tx1"/>
                </a:solidFill>
              </a:rPr>
              <a:t>N-</a:t>
            </a:r>
            <a:r>
              <a:rPr lang="fr-FR" sz="4000">
                <a:solidFill>
                  <a:schemeClr val="tx1"/>
                </a:solidFill>
                <a:sym typeface="Symbol" pitchFamily="18" charset="2"/>
              </a:rPr>
              <a:t> em transition : what do we know?</a:t>
            </a:r>
            <a:r>
              <a:rPr lang="fr-FR" sz="4000">
                <a:solidFill>
                  <a:schemeClr val="bg1"/>
                </a:solidFill>
                <a:sym typeface="Symbol" pitchFamily="18" charset="2"/>
              </a:rPr>
              <a:t>  </a:t>
            </a:r>
          </a:p>
        </p:txBody>
      </p:sp>
      <p:sp>
        <p:nvSpPr>
          <p:cNvPr id="370691" name="Rectangle 3"/>
          <p:cNvSpPr>
            <a:spLocks noGrp="1" noChangeArrowheads="1"/>
          </p:cNvSpPr>
          <p:nvPr>
            <p:ph type="body" sz="half" idx="1"/>
          </p:nvPr>
        </p:nvSpPr>
        <p:spPr>
          <a:xfrm>
            <a:off x="0" y="685800"/>
            <a:ext cx="8915400" cy="533400"/>
          </a:xfrm>
        </p:spPr>
        <p:txBody>
          <a:bodyPr/>
          <a:lstStyle/>
          <a:p>
            <a:r>
              <a:rPr lang="fr-FR" sz="2000" b="1">
                <a:solidFill>
                  <a:srgbClr val="FF0000"/>
                </a:solidFill>
              </a:rPr>
              <a:t>at </a:t>
            </a:r>
            <a:r>
              <a:rPr lang="fr-FR" sz="2000" b="1" i="1">
                <a:solidFill>
                  <a:srgbClr val="FF0000"/>
                </a:solidFill>
                <a:sym typeface="Symbol" pitchFamily="18" charset="2"/>
              </a:rPr>
              <a:t>q</a:t>
            </a:r>
            <a:r>
              <a:rPr lang="fr-FR" sz="2000" b="1" i="1" baseline="30000">
                <a:solidFill>
                  <a:srgbClr val="FF0000"/>
                </a:solidFill>
                <a:sym typeface="Symbol" pitchFamily="18" charset="2"/>
              </a:rPr>
              <a:t>2</a:t>
            </a:r>
            <a:r>
              <a:rPr lang="fr-FR" sz="2000" b="1" i="1">
                <a:solidFill>
                  <a:srgbClr val="FF0000"/>
                </a:solidFill>
                <a:sym typeface="Symbol" pitchFamily="18" charset="2"/>
              </a:rPr>
              <a:t>=0</a:t>
            </a:r>
            <a:r>
              <a:rPr lang="fr-FR" sz="2000" b="1"/>
              <a:t>, mainly M</a:t>
            </a:r>
            <a:r>
              <a:rPr lang="fr-FR" sz="2000" b="1" baseline="-25000"/>
              <a:t>1+</a:t>
            </a:r>
            <a:r>
              <a:rPr lang="fr-FR" sz="2000" b="1"/>
              <a:t> (magnetic) transition</a:t>
            </a:r>
            <a:endParaRPr lang="fr-FR" sz="2000" b="1" i="1">
              <a:solidFill>
                <a:srgbClr val="FF0000"/>
              </a:solidFill>
            </a:endParaRPr>
          </a:p>
        </p:txBody>
      </p:sp>
      <p:graphicFrame>
        <p:nvGraphicFramePr>
          <p:cNvPr id="370692" name="Rectangle 4"/>
          <p:cNvGraphicFramePr>
            <a:graphicFrameLocks/>
          </p:cNvGraphicFramePr>
          <p:nvPr>
            <p:ph sz="quarter" idx="2"/>
          </p:nvPr>
        </p:nvGraphicFramePr>
        <p:xfrm>
          <a:off x="5027613" y="1600200"/>
          <a:ext cx="3279775" cy="2187575"/>
        </p:xfrm>
        <a:graphic>
          <a:graphicData uri="http://schemas.openxmlformats.org/presentationml/2006/ole">
            <p:oleObj spid="_x0000_s1026" name="Equation" r:id="rId4" imgW="0" imgH="0" progId="Equation.3">
              <p:embed/>
            </p:oleObj>
          </a:graphicData>
        </a:graphic>
      </p:graphicFrame>
      <p:grpSp>
        <p:nvGrpSpPr>
          <p:cNvPr id="2" name="Group 5"/>
          <p:cNvGrpSpPr>
            <a:grpSpLocks/>
          </p:cNvGrpSpPr>
          <p:nvPr/>
        </p:nvGrpSpPr>
        <p:grpSpPr bwMode="auto">
          <a:xfrm>
            <a:off x="6019800" y="609600"/>
            <a:ext cx="3124200" cy="685800"/>
            <a:chOff x="3456" y="576"/>
            <a:chExt cx="2112" cy="528"/>
          </a:xfrm>
        </p:grpSpPr>
        <p:pic>
          <p:nvPicPr>
            <p:cNvPr id="370694" name="Picture 6" descr="a7"/>
            <p:cNvPicPr>
              <a:picLocks noChangeAspect="1" noChangeArrowheads="1"/>
            </p:cNvPicPr>
            <p:nvPr/>
          </p:nvPicPr>
          <p:blipFill>
            <a:blip r:embed="rId5" cstate="print"/>
            <a:srcRect r="45000" b="83864"/>
            <a:stretch>
              <a:fillRect/>
            </a:stretch>
          </p:blipFill>
          <p:spPr bwMode="auto">
            <a:xfrm>
              <a:off x="3456" y="576"/>
              <a:ext cx="2112" cy="528"/>
            </a:xfrm>
            <a:prstGeom prst="rect">
              <a:avLst/>
            </a:prstGeom>
            <a:noFill/>
          </p:spPr>
        </p:pic>
        <p:sp>
          <p:nvSpPr>
            <p:cNvPr id="370695" name="Text Box 7"/>
            <p:cNvSpPr txBox="1">
              <a:spLocks noChangeArrowheads="1"/>
            </p:cNvSpPr>
            <p:nvPr/>
          </p:nvSpPr>
          <p:spPr bwMode="auto">
            <a:xfrm>
              <a:off x="3552" y="768"/>
              <a:ext cx="236" cy="282"/>
            </a:xfrm>
            <a:prstGeom prst="rect">
              <a:avLst/>
            </a:prstGeom>
            <a:noFill/>
            <a:ln w="9525">
              <a:noFill/>
              <a:miter lim="800000"/>
              <a:headEnd/>
              <a:tailEnd/>
            </a:ln>
            <a:effectLst/>
          </p:spPr>
          <p:txBody>
            <a:bodyPr wrap="none">
              <a:spAutoFit/>
            </a:bodyPr>
            <a:lstStyle/>
            <a:p>
              <a:r>
                <a:rPr lang="fr-FR" b="1">
                  <a:solidFill>
                    <a:srgbClr val="FF6600"/>
                  </a:solidFill>
                </a:rPr>
                <a:t>N</a:t>
              </a:r>
              <a:endParaRPr lang="fr-FR" b="1">
                <a:solidFill>
                  <a:srgbClr val="FF6600"/>
                </a:solidFill>
                <a:sym typeface="Symbol" pitchFamily="18" charset="2"/>
              </a:endParaRPr>
            </a:p>
          </p:txBody>
        </p:sp>
        <p:sp>
          <p:nvSpPr>
            <p:cNvPr id="370696" name="Text Box 8"/>
            <p:cNvSpPr txBox="1">
              <a:spLocks noChangeArrowheads="1"/>
            </p:cNvSpPr>
            <p:nvPr/>
          </p:nvSpPr>
          <p:spPr bwMode="auto">
            <a:xfrm>
              <a:off x="5232" y="768"/>
              <a:ext cx="219" cy="282"/>
            </a:xfrm>
            <a:prstGeom prst="rect">
              <a:avLst/>
            </a:prstGeom>
            <a:noFill/>
            <a:ln w="9525">
              <a:noFill/>
              <a:miter lim="800000"/>
              <a:headEnd/>
              <a:tailEnd/>
            </a:ln>
            <a:effectLst/>
          </p:spPr>
          <p:txBody>
            <a:bodyPr wrap="none">
              <a:spAutoFit/>
            </a:bodyPr>
            <a:lstStyle/>
            <a:p>
              <a:r>
                <a:rPr lang="fr-FR" b="1">
                  <a:solidFill>
                    <a:srgbClr val="FF6600"/>
                  </a:solidFill>
                  <a:sym typeface="Symbol" pitchFamily="18" charset="2"/>
                </a:rPr>
                <a:t></a:t>
              </a:r>
            </a:p>
          </p:txBody>
        </p:sp>
      </p:grpSp>
      <p:sp>
        <p:nvSpPr>
          <p:cNvPr id="370699" name="Text Box 11"/>
          <p:cNvSpPr txBox="1">
            <a:spLocks noChangeArrowheads="1"/>
          </p:cNvSpPr>
          <p:nvPr/>
        </p:nvSpPr>
        <p:spPr bwMode="auto">
          <a:xfrm>
            <a:off x="5138738" y="4303713"/>
            <a:ext cx="180975" cy="366712"/>
          </a:xfrm>
          <a:prstGeom prst="rect">
            <a:avLst/>
          </a:prstGeom>
          <a:noFill/>
          <a:ln w="9525">
            <a:noFill/>
            <a:miter lim="800000"/>
            <a:headEnd/>
            <a:tailEnd/>
          </a:ln>
          <a:effectLst/>
        </p:spPr>
        <p:txBody>
          <a:bodyPr wrap="none">
            <a:spAutoFit/>
          </a:bodyPr>
          <a:lstStyle/>
          <a:p>
            <a:endParaRPr lang="fr-FR"/>
          </a:p>
        </p:txBody>
      </p:sp>
      <p:sp>
        <p:nvSpPr>
          <p:cNvPr id="370700" name="Text Box 12"/>
          <p:cNvSpPr txBox="1">
            <a:spLocks noChangeArrowheads="1"/>
          </p:cNvSpPr>
          <p:nvPr/>
        </p:nvSpPr>
        <p:spPr bwMode="auto">
          <a:xfrm>
            <a:off x="1752600" y="1143000"/>
            <a:ext cx="3352800" cy="660400"/>
          </a:xfrm>
          <a:prstGeom prst="rect">
            <a:avLst/>
          </a:prstGeom>
          <a:solidFill>
            <a:srgbClr val="FFFF00"/>
          </a:solidFill>
          <a:ln w="19050">
            <a:solidFill>
              <a:schemeClr val="tx1"/>
            </a:solidFill>
            <a:miter lim="800000"/>
            <a:headEnd/>
            <a:tailEnd/>
          </a:ln>
          <a:effectLst/>
        </p:spPr>
        <p:txBody>
          <a:bodyPr>
            <a:spAutoFit/>
          </a:bodyPr>
          <a:lstStyle/>
          <a:p>
            <a:r>
              <a:rPr lang="fr-FR"/>
              <a:t>          </a:t>
            </a:r>
            <a:r>
              <a:rPr lang="fr-FR">
                <a:solidFill>
                  <a:srgbClr val="0F010E"/>
                </a:solidFill>
              </a:rPr>
              <a:t>« Photon point »  : q</a:t>
            </a:r>
            <a:r>
              <a:rPr lang="fr-FR" baseline="30000">
                <a:solidFill>
                  <a:srgbClr val="0F010E"/>
                </a:solidFill>
              </a:rPr>
              <a:t>2</a:t>
            </a:r>
            <a:r>
              <a:rPr lang="fr-FR">
                <a:solidFill>
                  <a:srgbClr val="0F010E"/>
                </a:solidFill>
              </a:rPr>
              <a:t>=0</a:t>
            </a:r>
          </a:p>
          <a:p>
            <a:r>
              <a:rPr lang="fr-FR">
                <a:solidFill>
                  <a:srgbClr val="0F010E"/>
                </a:solidFill>
              </a:rPr>
              <a:t>           G</a:t>
            </a:r>
            <a:r>
              <a:rPr lang="fr-FR" baseline="-25000">
                <a:solidFill>
                  <a:srgbClr val="0F010E"/>
                </a:solidFill>
              </a:rPr>
              <a:t>M</a:t>
            </a:r>
            <a:r>
              <a:rPr lang="fr-FR">
                <a:solidFill>
                  <a:srgbClr val="0F010E"/>
                </a:solidFill>
              </a:rPr>
              <a:t>(0)~3, G</a:t>
            </a:r>
            <a:r>
              <a:rPr lang="fr-FR" baseline="-25000">
                <a:solidFill>
                  <a:srgbClr val="0F010E"/>
                </a:solidFill>
              </a:rPr>
              <a:t>E</a:t>
            </a:r>
            <a:r>
              <a:rPr lang="fr-FR">
                <a:solidFill>
                  <a:srgbClr val="0F010E"/>
                </a:solidFill>
              </a:rPr>
              <a:t>(0)~0.04</a:t>
            </a:r>
            <a:r>
              <a:rPr lang="fr-FR"/>
              <a:t> </a:t>
            </a:r>
          </a:p>
        </p:txBody>
      </p:sp>
      <p:pic>
        <p:nvPicPr>
          <p:cNvPr id="370701" name="Picture 13"/>
          <p:cNvPicPr>
            <a:picLocks noChangeAspect="1" noChangeArrowheads="1"/>
          </p:cNvPicPr>
          <p:nvPr/>
        </p:nvPicPr>
        <p:blipFill>
          <a:blip r:embed="rId6" cstate="print"/>
          <a:srcRect t="6172"/>
          <a:stretch>
            <a:fillRect/>
          </a:stretch>
        </p:blipFill>
        <p:spPr bwMode="auto">
          <a:xfrm>
            <a:off x="5334000" y="2286000"/>
            <a:ext cx="3543300" cy="3475038"/>
          </a:xfrm>
          <a:prstGeom prst="rect">
            <a:avLst/>
          </a:prstGeom>
          <a:noFill/>
          <a:ln w="9525">
            <a:noFill/>
            <a:miter lim="800000"/>
            <a:headEnd/>
            <a:tailEnd/>
          </a:ln>
          <a:effectLst/>
        </p:spPr>
      </p:pic>
      <p:pic>
        <p:nvPicPr>
          <p:cNvPr id="370702" name="Picture 14"/>
          <p:cNvPicPr>
            <a:picLocks noChangeAspect="1" noChangeArrowheads="1"/>
          </p:cNvPicPr>
          <p:nvPr/>
        </p:nvPicPr>
        <p:blipFill>
          <a:blip r:embed="rId7" cstate="print"/>
          <a:srcRect/>
          <a:stretch>
            <a:fillRect/>
          </a:stretch>
        </p:blipFill>
        <p:spPr bwMode="auto">
          <a:xfrm>
            <a:off x="304800" y="2895600"/>
            <a:ext cx="3576638" cy="2519363"/>
          </a:xfrm>
          <a:prstGeom prst="rect">
            <a:avLst/>
          </a:prstGeom>
          <a:noFill/>
          <a:ln w="9525">
            <a:noFill/>
            <a:miter lim="800000"/>
            <a:headEnd/>
            <a:tailEnd/>
          </a:ln>
          <a:effectLst/>
        </p:spPr>
      </p:pic>
      <p:graphicFrame>
        <p:nvGraphicFramePr>
          <p:cNvPr id="370703" name="Object 15"/>
          <p:cNvGraphicFramePr>
            <a:graphicFrameLocks noChangeAspect="1"/>
          </p:cNvGraphicFramePr>
          <p:nvPr>
            <p:ph sz="quarter" idx="3"/>
          </p:nvPr>
        </p:nvGraphicFramePr>
        <p:xfrm>
          <a:off x="4038600" y="2592388"/>
          <a:ext cx="1357313" cy="569912"/>
        </p:xfrm>
        <a:graphic>
          <a:graphicData uri="http://schemas.openxmlformats.org/presentationml/2006/ole">
            <p:oleObj spid="_x0000_s1027" name="Equation" r:id="rId8" imgW="1028520" imgH="431640" progId="Equation.3">
              <p:embed/>
            </p:oleObj>
          </a:graphicData>
        </a:graphic>
      </p:graphicFrame>
      <p:sp>
        <p:nvSpPr>
          <p:cNvPr id="370704" name="Rectangle 16"/>
          <p:cNvSpPr>
            <a:spLocks noChangeArrowheads="1"/>
          </p:cNvSpPr>
          <p:nvPr/>
        </p:nvSpPr>
        <p:spPr bwMode="auto">
          <a:xfrm>
            <a:off x="4038600" y="2590800"/>
            <a:ext cx="1385888" cy="533400"/>
          </a:xfrm>
          <a:prstGeom prst="rect">
            <a:avLst/>
          </a:prstGeom>
          <a:noFill/>
          <a:ln w="9525">
            <a:solidFill>
              <a:schemeClr val="tx1"/>
            </a:solidFill>
            <a:miter lim="800000"/>
            <a:headEnd/>
            <a:tailEnd/>
          </a:ln>
          <a:effectLst/>
        </p:spPr>
        <p:txBody>
          <a:bodyPr wrap="none" anchor="ctr"/>
          <a:lstStyle/>
          <a:p>
            <a:endParaRPr lang="fr-FR"/>
          </a:p>
        </p:txBody>
      </p:sp>
      <p:graphicFrame>
        <p:nvGraphicFramePr>
          <p:cNvPr id="370705" name="Object 17"/>
          <p:cNvGraphicFramePr>
            <a:graphicFrameLocks noChangeAspect="1"/>
          </p:cNvGraphicFramePr>
          <p:nvPr/>
        </p:nvGraphicFramePr>
        <p:xfrm>
          <a:off x="4038600" y="4191000"/>
          <a:ext cx="1295400" cy="609600"/>
        </p:xfrm>
        <a:graphic>
          <a:graphicData uri="http://schemas.openxmlformats.org/presentationml/2006/ole">
            <p:oleObj spid="_x0000_s1028" name="Equation" r:id="rId9" imgW="1015920" imgH="431640" progId="Equation.3">
              <p:embed/>
            </p:oleObj>
          </a:graphicData>
        </a:graphic>
      </p:graphicFrame>
      <p:sp>
        <p:nvSpPr>
          <p:cNvPr id="370706" name="Rectangle 18"/>
          <p:cNvSpPr>
            <a:spLocks noChangeArrowheads="1"/>
          </p:cNvSpPr>
          <p:nvPr/>
        </p:nvSpPr>
        <p:spPr bwMode="auto">
          <a:xfrm>
            <a:off x="4038600" y="4191000"/>
            <a:ext cx="1371600" cy="609600"/>
          </a:xfrm>
          <a:prstGeom prst="rect">
            <a:avLst/>
          </a:prstGeom>
          <a:noFill/>
          <a:ln w="9525">
            <a:solidFill>
              <a:schemeClr val="tx1"/>
            </a:solidFill>
            <a:miter lim="800000"/>
            <a:headEnd/>
            <a:tailEnd/>
          </a:ln>
          <a:effectLst/>
        </p:spPr>
        <p:txBody>
          <a:bodyPr wrap="none" anchor="ctr"/>
          <a:lstStyle/>
          <a:p>
            <a:endParaRPr lang="fr-FR"/>
          </a:p>
        </p:txBody>
      </p:sp>
      <p:sp>
        <p:nvSpPr>
          <p:cNvPr id="370707" name="Text Box 19"/>
          <p:cNvSpPr txBox="1">
            <a:spLocks noChangeArrowheads="1"/>
          </p:cNvSpPr>
          <p:nvPr/>
        </p:nvSpPr>
        <p:spPr bwMode="auto">
          <a:xfrm>
            <a:off x="0" y="1981200"/>
            <a:ext cx="6215063" cy="763588"/>
          </a:xfrm>
          <a:prstGeom prst="rect">
            <a:avLst/>
          </a:prstGeom>
          <a:noFill/>
          <a:ln w="9525">
            <a:noFill/>
            <a:miter lim="800000"/>
            <a:headEnd/>
            <a:tailEnd/>
          </a:ln>
          <a:effectLst/>
        </p:spPr>
        <p:txBody>
          <a:bodyPr wrap="none">
            <a:spAutoFit/>
          </a:bodyPr>
          <a:lstStyle/>
          <a:p>
            <a:pPr>
              <a:lnSpc>
                <a:spcPct val="65000"/>
              </a:lnSpc>
              <a:spcBef>
                <a:spcPct val="15000"/>
              </a:spcBef>
              <a:buFontTx/>
              <a:buChar char="•"/>
            </a:pPr>
            <a:r>
              <a:rPr lang="fr-FR" b="1" i="1">
                <a:solidFill>
                  <a:srgbClr val="FF0000"/>
                </a:solidFill>
              </a:rPr>
              <a:t> At finite q</a:t>
            </a:r>
            <a:r>
              <a:rPr lang="fr-FR" b="1" i="1" baseline="30000">
                <a:solidFill>
                  <a:srgbClr val="FF0000"/>
                </a:solidFill>
              </a:rPr>
              <a:t>2</a:t>
            </a:r>
            <a:r>
              <a:rPr lang="fr-FR" b="1" i="1">
                <a:solidFill>
                  <a:srgbClr val="FF0000"/>
                </a:solidFill>
              </a:rPr>
              <a:t>,</a:t>
            </a:r>
            <a:r>
              <a:rPr lang="fr-FR" b="1" i="1"/>
              <a:t> many recent data points</a:t>
            </a:r>
            <a:r>
              <a:rPr lang="fr-FR" b="1"/>
              <a:t> from Mainz, Jlab: </a:t>
            </a:r>
          </a:p>
          <a:p>
            <a:pPr>
              <a:lnSpc>
                <a:spcPct val="65000"/>
              </a:lnSpc>
              <a:spcBef>
                <a:spcPct val="15000"/>
              </a:spcBef>
            </a:pPr>
            <a:r>
              <a:rPr lang="fr-FR" b="1" i="1"/>
              <a:t>    multipole analysis of </a:t>
            </a:r>
            <a:r>
              <a:rPr lang="fr-FR" b="1" i="1">
                <a:sym typeface="Symbol" pitchFamily="18" charset="2"/>
              </a:rPr>
              <a:t>° or </a:t>
            </a:r>
            <a:r>
              <a:rPr lang="fr-FR" b="1" i="1" baseline="30000">
                <a:sym typeface="Symbol" pitchFamily="18" charset="2"/>
              </a:rPr>
              <a:t>+</a:t>
            </a:r>
            <a:r>
              <a:rPr lang="fr-FR" b="1" i="1">
                <a:sym typeface="Symbol" pitchFamily="18" charset="2"/>
              </a:rPr>
              <a:t> electroproduction</a:t>
            </a:r>
            <a:endParaRPr lang="fr-FR" b="1"/>
          </a:p>
          <a:p>
            <a:endParaRPr lang="fr-FR"/>
          </a:p>
        </p:txBody>
      </p:sp>
      <p:sp>
        <p:nvSpPr>
          <p:cNvPr id="370708" name="Text Box 20"/>
          <p:cNvSpPr txBox="1">
            <a:spLocks noChangeArrowheads="1"/>
          </p:cNvSpPr>
          <p:nvPr/>
        </p:nvSpPr>
        <p:spPr bwMode="auto">
          <a:xfrm>
            <a:off x="76200" y="2667000"/>
            <a:ext cx="852488" cy="366713"/>
          </a:xfrm>
          <a:prstGeom prst="rect">
            <a:avLst/>
          </a:prstGeom>
          <a:solidFill>
            <a:schemeClr val="tx1"/>
          </a:solidFill>
          <a:ln w="9525">
            <a:noFill/>
            <a:miter lim="800000"/>
            <a:headEnd/>
            <a:tailEnd/>
          </a:ln>
          <a:effectLst/>
        </p:spPr>
        <p:txBody>
          <a:bodyPr wrap="none">
            <a:spAutoFit/>
          </a:bodyPr>
          <a:lstStyle/>
          <a:p>
            <a:r>
              <a:rPr lang="fr-FR">
                <a:solidFill>
                  <a:srgbClr val="3333CC"/>
                </a:solidFill>
              </a:rPr>
              <a:t>G</a:t>
            </a:r>
            <a:r>
              <a:rPr lang="fr-FR" baseline="-25000">
                <a:solidFill>
                  <a:srgbClr val="3333CC"/>
                </a:solidFill>
              </a:rPr>
              <a:t>M</a:t>
            </a:r>
            <a:r>
              <a:rPr lang="fr-FR">
                <a:solidFill>
                  <a:srgbClr val="3333CC"/>
                </a:solidFill>
              </a:rPr>
              <a:t>(q</a:t>
            </a:r>
            <a:r>
              <a:rPr lang="fr-FR" baseline="30000">
                <a:solidFill>
                  <a:srgbClr val="3333CC"/>
                </a:solidFill>
              </a:rPr>
              <a:t>2</a:t>
            </a:r>
            <a:r>
              <a:rPr lang="fr-FR"/>
              <a:t>)</a:t>
            </a:r>
          </a:p>
        </p:txBody>
      </p:sp>
      <p:sp>
        <p:nvSpPr>
          <p:cNvPr id="370709" name="Text Box 21"/>
          <p:cNvSpPr txBox="1">
            <a:spLocks noChangeArrowheads="1"/>
          </p:cNvSpPr>
          <p:nvPr/>
        </p:nvSpPr>
        <p:spPr bwMode="auto">
          <a:xfrm>
            <a:off x="3810000" y="3124200"/>
            <a:ext cx="1706563" cy="336550"/>
          </a:xfrm>
          <a:prstGeom prst="rect">
            <a:avLst/>
          </a:prstGeom>
          <a:solidFill>
            <a:schemeClr val="tx1"/>
          </a:solidFill>
          <a:ln w="9525">
            <a:noFill/>
            <a:miter lim="800000"/>
            <a:headEnd/>
            <a:tailEnd/>
          </a:ln>
          <a:effectLst/>
        </p:spPr>
        <p:txBody>
          <a:bodyPr wrap="none">
            <a:spAutoFit/>
          </a:bodyPr>
          <a:lstStyle/>
          <a:p>
            <a:r>
              <a:rPr lang="fr-FR" sz="1600" i="1">
                <a:solidFill>
                  <a:srgbClr val="0F010E"/>
                </a:solidFill>
              </a:rPr>
              <a:t>related to G</a:t>
            </a:r>
            <a:r>
              <a:rPr lang="fr-FR" sz="1600" i="1" baseline="-25000">
                <a:solidFill>
                  <a:srgbClr val="0F010E"/>
                </a:solidFill>
              </a:rPr>
              <a:t>E</a:t>
            </a:r>
            <a:r>
              <a:rPr lang="fr-FR" sz="1600" i="1">
                <a:solidFill>
                  <a:srgbClr val="0F010E"/>
                </a:solidFill>
              </a:rPr>
              <a:t>(q</a:t>
            </a:r>
            <a:r>
              <a:rPr lang="fr-FR" sz="1600" i="1" baseline="30000">
                <a:solidFill>
                  <a:srgbClr val="0F010E"/>
                </a:solidFill>
              </a:rPr>
              <a:t>2 </a:t>
            </a:r>
            <a:r>
              <a:rPr lang="fr-FR" sz="1600" i="1">
                <a:solidFill>
                  <a:srgbClr val="0F010E"/>
                </a:solidFill>
              </a:rPr>
              <a:t>)</a:t>
            </a:r>
          </a:p>
        </p:txBody>
      </p:sp>
      <p:sp>
        <p:nvSpPr>
          <p:cNvPr id="370710" name="Text Box 22"/>
          <p:cNvSpPr txBox="1">
            <a:spLocks noChangeArrowheads="1"/>
          </p:cNvSpPr>
          <p:nvPr/>
        </p:nvSpPr>
        <p:spPr bwMode="auto">
          <a:xfrm>
            <a:off x="3886200" y="4929188"/>
            <a:ext cx="1812925" cy="366712"/>
          </a:xfrm>
          <a:prstGeom prst="rect">
            <a:avLst/>
          </a:prstGeom>
          <a:solidFill>
            <a:schemeClr val="tx1"/>
          </a:solidFill>
          <a:ln w="9525">
            <a:noFill/>
            <a:miter lim="800000"/>
            <a:headEnd/>
            <a:tailEnd/>
          </a:ln>
          <a:effectLst/>
        </p:spPr>
        <p:txBody>
          <a:bodyPr wrap="none">
            <a:spAutoFit/>
          </a:bodyPr>
          <a:lstStyle/>
          <a:p>
            <a:r>
              <a:rPr lang="fr-FR" sz="1600" i="1">
                <a:solidFill>
                  <a:srgbClr val="0F010E"/>
                </a:solidFill>
              </a:rPr>
              <a:t>related to </a:t>
            </a:r>
            <a:r>
              <a:rPr lang="fr-FR" i="1">
                <a:solidFill>
                  <a:srgbClr val="0F010E"/>
                </a:solidFill>
              </a:rPr>
              <a:t>G</a:t>
            </a:r>
            <a:r>
              <a:rPr lang="fr-FR" i="1" baseline="-25000">
                <a:solidFill>
                  <a:srgbClr val="0F010E"/>
                </a:solidFill>
              </a:rPr>
              <a:t>C</a:t>
            </a:r>
            <a:r>
              <a:rPr lang="fr-FR" i="1">
                <a:solidFill>
                  <a:srgbClr val="0F010E"/>
                </a:solidFill>
              </a:rPr>
              <a:t>( </a:t>
            </a:r>
            <a:r>
              <a:rPr lang="fr-FR" sz="1600" i="1">
                <a:solidFill>
                  <a:srgbClr val="0F010E"/>
                </a:solidFill>
              </a:rPr>
              <a:t>q</a:t>
            </a:r>
            <a:r>
              <a:rPr lang="fr-FR" sz="1600" i="1" baseline="30000">
                <a:solidFill>
                  <a:srgbClr val="0F010E"/>
                </a:solidFill>
              </a:rPr>
              <a:t>2 </a:t>
            </a:r>
            <a:r>
              <a:rPr lang="fr-FR" sz="1600" i="1">
                <a:solidFill>
                  <a:srgbClr val="0F010E"/>
                </a:solidFill>
              </a:rPr>
              <a:t>)</a:t>
            </a:r>
            <a:endParaRPr lang="fr-FR" sz="1600" i="1" baseline="30000">
              <a:solidFill>
                <a:srgbClr val="0F010E"/>
              </a:solidFill>
            </a:endParaRPr>
          </a:p>
        </p:txBody>
      </p:sp>
      <p:sp>
        <p:nvSpPr>
          <p:cNvPr id="370711" name="Text Box 23"/>
          <p:cNvSpPr txBox="1">
            <a:spLocks noChangeArrowheads="1"/>
          </p:cNvSpPr>
          <p:nvPr/>
        </p:nvSpPr>
        <p:spPr bwMode="auto">
          <a:xfrm>
            <a:off x="5394325" y="2246313"/>
            <a:ext cx="539750" cy="366712"/>
          </a:xfrm>
          <a:prstGeom prst="rect">
            <a:avLst/>
          </a:prstGeom>
          <a:noFill/>
          <a:ln w="9525">
            <a:noFill/>
            <a:miter lim="800000"/>
            <a:headEnd/>
            <a:tailEnd/>
          </a:ln>
          <a:effectLst/>
        </p:spPr>
        <p:txBody>
          <a:bodyPr wrap="none">
            <a:spAutoFit/>
          </a:bodyPr>
          <a:lstStyle/>
          <a:p>
            <a:r>
              <a:rPr lang="fr-FR"/>
              <a:t>(%)</a:t>
            </a:r>
          </a:p>
        </p:txBody>
      </p:sp>
      <p:sp>
        <p:nvSpPr>
          <p:cNvPr id="370712" name="Text Box 24"/>
          <p:cNvSpPr txBox="1">
            <a:spLocks noChangeArrowheads="1"/>
          </p:cNvSpPr>
          <p:nvPr/>
        </p:nvSpPr>
        <p:spPr bwMode="auto">
          <a:xfrm>
            <a:off x="5257800" y="3657600"/>
            <a:ext cx="539750" cy="366713"/>
          </a:xfrm>
          <a:prstGeom prst="rect">
            <a:avLst/>
          </a:prstGeom>
          <a:noFill/>
          <a:ln w="9525">
            <a:noFill/>
            <a:miter lim="800000"/>
            <a:headEnd/>
            <a:tailEnd/>
          </a:ln>
          <a:effectLst/>
        </p:spPr>
        <p:txBody>
          <a:bodyPr wrap="none">
            <a:spAutoFit/>
          </a:bodyPr>
          <a:lstStyle/>
          <a:p>
            <a:r>
              <a:rPr lang="fr-FR"/>
              <a:t>(%)</a:t>
            </a:r>
          </a:p>
        </p:txBody>
      </p:sp>
      <p:sp>
        <p:nvSpPr>
          <p:cNvPr id="370713" name="Line 25"/>
          <p:cNvSpPr>
            <a:spLocks noChangeShapeType="1"/>
          </p:cNvSpPr>
          <p:nvPr/>
        </p:nvSpPr>
        <p:spPr bwMode="auto">
          <a:xfrm>
            <a:off x="0" y="533400"/>
            <a:ext cx="9144000" cy="0"/>
          </a:xfrm>
          <a:prstGeom prst="line">
            <a:avLst/>
          </a:prstGeom>
          <a:noFill/>
          <a:ln w="9525">
            <a:solidFill>
              <a:schemeClr val="tx1"/>
            </a:solidFill>
            <a:round/>
            <a:headEnd/>
            <a:tailEnd/>
          </a:ln>
          <a:effectLst/>
        </p:spPr>
        <p:txBody>
          <a:bodyPr/>
          <a:lstStyle/>
          <a:p>
            <a:endParaRPr lang="fr-FR"/>
          </a:p>
        </p:txBody>
      </p:sp>
      <p:sp>
        <p:nvSpPr>
          <p:cNvPr id="29" name="Espace réservé du numéro de diapositive 28"/>
          <p:cNvSpPr>
            <a:spLocks noGrp="1"/>
          </p:cNvSpPr>
          <p:nvPr>
            <p:ph type="sldNum" sz="quarter" idx="12"/>
          </p:nvPr>
        </p:nvSpPr>
        <p:spPr/>
        <p:txBody>
          <a:bodyPr/>
          <a:lstStyle/>
          <a:p>
            <a:fld id="{5BA4635D-5FA0-4B82-8F41-7CD9370A87F7}" type="slidenum">
              <a:rPr lang="fr-FR" smtClean="0">
                <a:solidFill>
                  <a:srgbClr val="FFFFFF"/>
                </a:solidFill>
              </a:rPr>
              <a:pPr/>
              <a:t>22</a:t>
            </a:fld>
            <a:endParaRPr lang="fr-FR">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7650" name="Picture 2"/>
          <p:cNvPicPr>
            <a:picLocks noChangeAspect="1" noChangeArrowheads="1"/>
          </p:cNvPicPr>
          <p:nvPr/>
        </p:nvPicPr>
        <p:blipFill>
          <a:blip r:embed="rId2" cstate="print"/>
          <a:srcRect/>
          <a:stretch>
            <a:fillRect/>
          </a:stretch>
        </p:blipFill>
        <p:spPr bwMode="auto">
          <a:xfrm>
            <a:off x="661988" y="438150"/>
            <a:ext cx="7820025" cy="5583138"/>
          </a:xfrm>
          <a:prstGeom prst="rect">
            <a:avLst/>
          </a:prstGeom>
          <a:noFill/>
          <a:ln w="9525">
            <a:noFill/>
            <a:miter lim="800000"/>
            <a:headEnd/>
            <a:tailEnd/>
          </a:ln>
        </p:spPr>
      </p:pic>
      <p:sp>
        <p:nvSpPr>
          <p:cNvPr id="10" name="ZoneTexte 9"/>
          <p:cNvSpPr txBox="1"/>
          <p:nvPr/>
        </p:nvSpPr>
        <p:spPr>
          <a:xfrm>
            <a:off x="5220072" y="404664"/>
            <a:ext cx="2984856" cy="369332"/>
          </a:xfrm>
          <a:prstGeom prst="rect">
            <a:avLst/>
          </a:prstGeom>
          <a:noFill/>
          <a:ln>
            <a:solidFill>
              <a:schemeClr val="bg1"/>
            </a:solidFill>
          </a:ln>
        </p:spPr>
        <p:txBody>
          <a:bodyPr wrap="none" rtlCol="0">
            <a:spAutoFit/>
          </a:bodyPr>
          <a:lstStyle/>
          <a:p>
            <a:r>
              <a:rPr lang="en-US" dirty="0" smtClean="0">
                <a:solidFill>
                  <a:schemeClr val="bg1"/>
                </a:solidFill>
              </a:rPr>
              <a:t>P. Cole, GHP 2013, Denver</a:t>
            </a:r>
            <a:endParaRPr lang="fr-FR" dirty="0">
              <a:solidFill>
                <a:schemeClr val="bg1"/>
              </a:solidFill>
            </a:endParaRPr>
          </a:p>
        </p:txBody>
      </p:sp>
      <p:sp>
        <p:nvSpPr>
          <p:cNvPr id="11" name="ZoneTexte 10"/>
          <p:cNvSpPr txBox="1"/>
          <p:nvPr/>
        </p:nvSpPr>
        <p:spPr>
          <a:xfrm>
            <a:off x="755576" y="6165304"/>
            <a:ext cx="7848872" cy="369332"/>
          </a:xfrm>
          <a:prstGeom prst="rect">
            <a:avLst/>
          </a:prstGeom>
          <a:noFill/>
        </p:spPr>
        <p:txBody>
          <a:bodyPr wrap="square" rtlCol="0">
            <a:spAutoFit/>
          </a:bodyPr>
          <a:lstStyle/>
          <a:p>
            <a:r>
              <a:rPr lang="en-US" dirty="0" smtClean="0"/>
              <a:t>Meson baryon dressing and quark core , what is the difference ?</a:t>
            </a:r>
            <a:endParaRPr lang="fr-FR" dirty="0"/>
          </a:p>
        </p:txBody>
      </p:sp>
      <p:sp>
        <p:nvSpPr>
          <p:cNvPr id="12" name="Espace réservé du numéro de diapositive 11"/>
          <p:cNvSpPr>
            <a:spLocks noGrp="1"/>
          </p:cNvSpPr>
          <p:nvPr>
            <p:ph type="sldNum" sz="quarter" idx="12"/>
          </p:nvPr>
        </p:nvSpPr>
        <p:spPr/>
        <p:txBody>
          <a:bodyPr/>
          <a:lstStyle/>
          <a:p>
            <a:fld id="{5BA4635D-5FA0-4B82-8F41-7CD9370A87F7}" type="slidenum">
              <a:rPr lang="fr-FR" smtClean="0">
                <a:solidFill>
                  <a:srgbClr val="FFFFFF"/>
                </a:solidFill>
              </a:rPr>
              <a:pPr/>
              <a:t>23</a:t>
            </a:fld>
            <a:endParaRPr lang="fr-FR">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03778" name="Picture 2"/>
          <p:cNvPicPr>
            <a:picLocks noChangeAspect="1" noChangeArrowheads="1"/>
          </p:cNvPicPr>
          <p:nvPr/>
        </p:nvPicPr>
        <p:blipFill>
          <a:blip r:embed="rId2" cstate="print"/>
          <a:srcRect/>
          <a:stretch>
            <a:fillRect/>
          </a:stretch>
        </p:blipFill>
        <p:spPr bwMode="auto">
          <a:xfrm>
            <a:off x="0" y="0"/>
            <a:ext cx="7839075" cy="6029325"/>
          </a:xfrm>
          <a:prstGeom prst="rect">
            <a:avLst/>
          </a:prstGeom>
          <a:noFill/>
          <a:ln w="9525">
            <a:noFill/>
            <a:miter lim="800000"/>
            <a:headEnd/>
            <a:tailEnd/>
          </a:ln>
        </p:spPr>
      </p:pic>
      <p:sp>
        <p:nvSpPr>
          <p:cNvPr id="10" name="ZoneTexte 9"/>
          <p:cNvSpPr txBox="1"/>
          <p:nvPr/>
        </p:nvSpPr>
        <p:spPr>
          <a:xfrm>
            <a:off x="0" y="6021288"/>
            <a:ext cx="7904728" cy="646331"/>
          </a:xfrm>
          <a:prstGeom prst="rect">
            <a:avLst/>
          </a:prstGeom>
          <a:noFill/>
        </p:spPr>
        <p:txBody>
          <a:bodyPr wrap="none" rtlCol="0">
            <a:spAutoFit/>
          </a:bodyPr>
          <a:lstStyle/>
          <a:p>
            <a:r>
              <a:rPr lang="en-US" dirty="0" smtClean="0"/>
              <a:t>Can one easily understand why the dressing contribution (or meson cloud ) </a:t>
            </a:r>
          </a:p>
          <a:p>
            <a:r>
              <a:rPr lang="en-US" dirty="0" smtClean="0"/>
              <a:t>is different in the different amplitudes ?</a:t>
            </a:r>
            <a:endParaRPr lang="fr-FR" dirty="0"/>
          </a:p>
        </p:txBody>
      </p:sp>
      <p:sp>
        <p:nvSpPr>
          <p:cNvPr id="12" name="Espace réservé du numéro de diapositive 11"/>
          <p:cNvSpPr>
            <a:spLocks noGrp="1"/>
          </p:cNvSpPr>
          <p:nvPr>
            <p:ph type="sldNum" sz="quarter" idx="12"/>
          </p:nvPr>
        </p:nvSpPr>
        <p:spPr/>
        <p:txBody>
          <a:bodyPr/>
          <a:lstStyle/>
          <a:p>
            <a:fld id="{5BA4635D-5FA0-4B82-8F41-7CD9370A87F7}" type="slidenum">
              <a:rPr lang="fr-FR" smtClean="0">
                <a:solidFill>
                  <a:srgbClr val="FFFFFF"/>
                </a:solidFill>
              </a:rPr>
              <a:pPr/>
              <a:t>24</a:t>
            </a:fld>
            <a:endParaRPr lang="fr-FR">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9" name="Picture 3"/>
          <p:cNvPicPr>
            <a:picLocks noChangeAspect="1" noChangeArrowheads="1"/>
          </p:cNvPicPr>
          <p:nvPr/>
        </p:nvPicPr>
        <p:blipFill>
          <a:blip r:embed="rId2" cstate="print"/>
          <a:srcRect/>
          <a:stretch>
            <a:fillRect/>
          </a:stretch>
        </p:blipFill>
        <p:spPr bwMode="auto">
          <a:xfrm>
            <a:off x="523875" y="390525"/>
            <a:ext cx="8096250" cy="6076950"/>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5BA4635D-5FA0-4B82-8F41-7CD9370A87F7}" type="slidenum">
              <a:rPr lang="fr-FR" smtClean="0">
                <a:solidFill>
                  <a:srgbClr val="FFFFFF"/>
                </a:solidFill>
              </a:rPr>
              <a:pPr/>
              <a:t>25</a:t>
            </a:fld>
            <a:endParaRPr lang="fr-FR">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04802" name="Picture 2"/>
          <p:cNvPicPr>
            <a:picLocks noChangeAspect="1" noChangeArrowheads="1"/>
          </p:cNvPicPr>
          <p:nvPr/>
        </p:nvPicPr>
        <p:blipFill>
          <a:blip r:embed="rId2" cstate="print"/>
          <a:srcRect/>
          <a:stretch>
            <a:fillRect/>
          </a:stretch>
        </p:blipFill>
        <p:spPr bwMode="auto">
          <a:xfrm>
            <a:off x="0" y="0"/>
            <a:ext cx="7248525" cy="5200650"/>
          </a:xfrm>
          <a:prstGeom prst="rect">
            <a:avLst/>
          </a:prstGeom>
          <a:noFill/>
          <a:ln w="9525">
            <a:noFill/>
            <a:miter lim="800000"/>
            <a:headEnd/>
            <a:tailEnd/>
          </a:ln>
        </p:spPr>
      </p:pic>
      <p:sp>
        <p:nvSpPr>
          <p:cNvPr id="11" name="ZoneTexte 10"/>
          <p:cNvSpPr txBox="1"/>
          <p:nvPr/>
        </p:nvSpPr>
        <p:spPr>
          <a:xfrm>
            <a:off x="0" y="5661248"/>
            <a:ext cx="7904728" cy="923330"/>
          </a:xfrm>
          <a:prstGeom prst="rect">
            <a:avLst/>
          </a:prstGeom>
          <a:noFill/>
        </p:spPr>
        <p:txBody>
          <a:bodyPr wrap="none" rtlCol="0">
            <a:spAutoFit/>
          </a:bodyPr>
          <a:lstStyle/>
          <a:p>
            <a:r>
              <a:rPr lang="en-US" dirty="0" smtClean="0"/>
              <a:t>Same question here:</a:t>
            </a:r>
          </a:p>
          <a:p>
            <a:r>
              <a:rPr lang="en-US" dirty="0" smtClean="0"/>
              <a:t>Can one easily understand why the dressing contribution (or meson cloud ) </a:t>
            </a:r>
          </a:p>
          <a:p>
            <a:r>
              <a:rPr lang="en-US" dirty="0" smtClean="0"/>
              <a:t>is different in the different amplitudes ?</a:t>
            </a:r>
            <a:endParaRPr lang="fr-FR" dirty="0"/>
          </a:p>
        </p:txBody>
      </p:sp>
      <p:sp>
        <p:nvSpPr>
          <p:cNvPr id="12" name="Espace réservé du numéro de diapositive 11"/>
          <p:cNvSpPr>
            <a:spLocks noGrp="1"/>
          </p:cNvSpPr>
          <p:nvPr>
            <p:ph type="sldNum" sz="quarter" idx="12"/>
          </p:nvPr>
        </p:nvSpPr>
        <p:spPr/>
        <p:txBody>
          <a:bodyPr/>
          <a:lstStyle/>
          <a:p>
            <a:fld id="{5BA4635D-5FA0-4B82-8F41-7CD9370A87F7}" type="slidenum">
              <a:rPr lang="fr-FR" smtClean="0">
                <a:solidFill>
                  <a:srgbClr val="FFFFFF"/>
                </a:solidFill>
              </a:rPr>
              <a:pPr/>
              <a:t>26</a:t>
            </a:fld>
            <a:endParaRPr lang="fr-FR">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06850" name="Picture 2"/>
          <p:cNvPicPr>
            <a:picLocks noChangeAspect="1" noChangeArrowheads="1"/>
          </p:cNvPicPr>
          <p:nvPr/>
        </p:nvPicPr>
        <p:blipFill>
          <a:blip r:embed="rId2" cstate="print"/>
          <a:srcRect/>
          <a:stretch>
            <a:fillRect/>
          </a:stretch>
        </p:blipFill>
        <p:spPr bwMode="auto">
          <a:xfrm>
            <a:off x="571500" y="700088"/>
            <a:ext cx="8001000" cy="5457825"/>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5BA4635D-5FA0-4B82-8F41-7CD9370A87F7}" type="slidenum">
              <a:rPr lang="fr-FR" smtClean="0">
                <a:solidFill>
                  <a:srgbClr val="FFFFFF"/>
                </a:solidFill>
              </a:rPr>
              <a:pPr/>
              <a:t>27</a:t>
            </a:fld>
            <a:endParaRPr lang="fr-FR">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07874" name="Picture 2"/>
          <p:cNvPicPr>
            <a:picLocks noChangeAspect="1" noChangeArrowheads="1"/>
          </p:cNvPicPr>
          <p:nvPr/>
        </p:nvPicPr>
        <p:blipFill>
          <a:blip r:embed="rId2" cstate="print"/>
          <a:srcRect/>
          <a:stretch>
            <a:fillRect/>
          </a:stretch>
        </p:blipFill>
        <p:spPr bwMode="auto">
          <a:xfrm>
            <a:off x="557213" y="409575"/>
            <a:ext cx="8029575" cy="6038850"/>
          </a:xfrm>
          <a:prstGeom prst="rect">
            <a:avLst/>
          </a:prstGeom>
          <a:noFill/>
          <a:ln w="9525">
            <a:noFill/>
            <a:miter lim="800000"/>
            <a:headEnd/>
            <a:tailEnd/>
          </a:ln>
        </p:spPr>
      </p:pic>
      <p:sp>
        <p:nvSpPr>
          <p:cNvPr id="10" name="ZoneTexte 9"/>
          <p:cNvSpPr txBox="1"/>
          <p:nvPr/>
        </p:nvSpPr>
        <p:spPr>
          <a:xfrm>
            <a:off x="0" y="0"/>
            <a:ext cx="8424936" cy="461665"/>
          </a:xfrm>
          <a:prstGeom prst="rect">
            <a:avLst/>
          </a:prstGeom>
          <a:noFill/>
        </p:spPr>
        <p:txBody>
          <a:bodyPr wrap="square" rtlCol="0">
            <a:spAutoFit/>
          </a:bodyPr>
          <a:lstStyle/>
          <a:p>
            <a:r>
              <a:rPr lang="en-US" sz="2400" dirty="0" smtClean="0"/>
              <a:t>Do we have a </a:t>
            </a:r>
            <a:r>
              <a:rPr lang="en-US" sz="2400" dirty="0" err="1" smtClean="0"/>
              <a:t>coonsistent</a:t>
            </a:r>
            <a:r>
              <a:rPr lang="en-US" sz="2400" dirty="0" smtClean="0"/>
              <a:t> picture of the recent data ? </a:t>
            </a:r>
            <a:endParaRPr lang="fr-FR" sz="2400" dirty="0"/>
          </a:p>
        </p:txBody>
      </p:sp>
      <p:sp>
        <p:nvSpPr>
          <p:cNvPr id="11" name="Espace réservé du numéro de diapositive 10"/>
          <p:cNvSpPr>
            <a:spLocks noGrp="1"/>
          </p:cNvSpPr>
          <p:nvPr>
            <p:ph type="sldNum" sz="quarter" idx="12"/>
          </p:nvPr>
        </p:nvSpPr>
        <p:spPr/>
        <p:txBody>
          <a:bodyPr/>
          <a:lstStyle/>
          <a:p>
            <a:fld id="{5BA4635D-5FA0-4B82-8F41-7CD9370A87F7}" type="slidenum">
              <a:rPr lang="fr-FR" smtClean="0">
                <a:solidFill>
                  <a:srgbClr val="FFFFFF"/>
                </a:solidFill>
              </a:rPr>
              <a:pPr/>
              <a:t>28</a:t>
            </a:fld>
            <a:endParaRPr lang="fr-FR">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05826" name="Picture 2"/>
          <p:cNvPicPr>
            <a:picLocks noChangeAspect="1" noChangeArrowheads="1"/>
          </p:cNvPicPr>
          <p:nvPr/>
        </p:nvPicPr>
        <p:blipFill>
          <a:blip r:embed="rId2" cstate="print"/>
          <a:srcRect/>
          <a:stretch>
            <a:fillRect/>
          </a:stretch>
        </p:blipFill>
        <p:spPr bwMode="auto">
          <a:xfrm>
            <a:off x="0" y="0"/>
            <a:ext cx="8116219" cy="5661248"/>
          </a:xfrm>
          <a:prstGeom prst="rect">
            <a:avLst/>
          </a:prstGeom>
          <a:noFill/>
          <a:ln w="9525">
            <a:noFill/>
            <a:miter lim="800000"/>
            <a:headEnd/>
            <a:tailEnd/>
          </a:ln>
        </p:spPr>
      </p:pic>
      <p:sp>
        <p:nvSpPr>
          <p:cNvPr id="10" name="ZoneTexte 9"/>
          <p:cNvSpPr txBox="1"/>
          <p:nvPr/>
        </p:nvSpPr>
        <p:spPr>
          <a:xfrm>
            <a:off x="5004048" y="5949280"/>
            <a:ext cx="2993127" cy="369332"/>
          </a:xfrm>
          <a:prstGeom prst="rect">
            <a:avLst/>
          </a:prstGeom>
          <a:noFill/>
        </p:spPr>
        <p:txBody>
          <a:bodyPr wrap="none" rtlCol="0">
            <a:spAutoFit/>
          </a:bodyPr>
          <a:lstStyle/>
          <a:p>
            <a:r>
              <a:rPr lang="en-US" dirty="0" err="1" smtClean="0"/>
              <a:t>pQCD</a:t>
            </a:r>
            <a:r>
              <a:rPr lang="en-US" dirty="0" smtClean="0"/>
              <a:t> </a:t>
            </a:r>
            <a:r>
              <a:rPr lang="en-US" dirty="0" err="1" smtClean="0"/>
              <a:t>behaviour</a:t>
            </a:r>
            <a:r>
              <a:rPr lang="en-US" dirty="0" smtClean="0"/>
              <a:t> reached ?</a:t>
            </a:r>
            <a:endParaRPr lang="fr-FR" dirty="0"/>
          </a:p>
        </p:txBody>
      </p:sp>
      <p:sp>
        <p:nvSpPr>
          <p:cNvPr id="11" name="Espace réservé du numéro de diapositive 10"/>
          <p:cNvSpPr>
            <a:spLocks noGrp="1"/>
          </p:cNvSpPr>
          <p:nvPr>
            <p:ph type="sldNum" sz="quarter" idx="12"/>
          </p:nvPr>
        </p:nvSpPr>
        <p:spPr/>
        <p:txBody>
          <a:bodyPr/>
          <a:lstStyle/>
          <a:p>
            <a:fld id="{5BA4635D-5FA0-4B82-8F41-7CD9370A87F7}" type="slidenum">
              <a:rPr lang="fr-FR" smtClean="0">
                <a:solidFill>
                  <a:srgbClr val="FFFFFF"/>
                </a:solidFill>
              </a:rPr>
              <a:pPr/>
              <a:t>29</a:t>
            </a:fld>
            <a:endParaRPr lang="fr-FR">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90" name="Rectangle 10"/>
          <p:cNvSpPr>
            <a:spLocks noChangeArrowheads="1"/>
          </p:cNvSpPr>
          <p:nvPr/>
        </p:nvSpPr>
        <p:spPr bwMode="auto">
          <a:xfrm>
            <a:off x="-540568" y="188640"/>
            <a:ext cx="89154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de-DE" sz="3200" dirty="0" smtClean="0">
                <a:solidFill>
                  <a:srgbClr val="FFFFFF"/>
                </a:solidFill>
                <a:effectLst>
                  <a:outerShdw blurRad="38100" dist="38100" dir="2700000" algn="tl">
                    <a:srgbClr val="000000"/>
                  </a:outerShdw>
                </a:effectLst>
              </a:rPr>
              <a:t>Non-resonant </a:t>
            </a:r>
            <a:r>
              <a:rPr lang="de-DE" sz="3200" dirty="0" err="1">
                <a:solidFill>
                  <a:srgbClr val="FFFFFF"/>
                </a:solidFill>
                <a:effectLst>
                  <a:outerShdw blurRad="38100" dist="38100" dir="2700000" algn="tl">
                    <a:srgbClr val="000000"/>
                  </a:outerShdw>
                </a:effectLst>
              </a:rPr>
              <a:t>contributions</a:t>
            </a:r>
            <a:r>
              <a:rPr lang="de-DE" sz="3200" dirty="0">
                <a:solidFill>
                  <a:srgbClr val="FFFFFF"/>
                </a:solidFill>
                <a:effectLst>
                  <a:outerShdw blurRad="38100" dist="38100" dir="2700000" algn="tl">
                    <a:srgbClr val="000000"/>
                  </a:outerShdw>
                </a:effectLst>
              </a:rPr>
              <a:t>  in </a:t>
            </a:r>
            <a:r>
              <a:rPr lang="de-DE" sz="3200" dirty="0" err="1">
                <a:solidFill>
                  <a:srgbClr val="FFFFFF"/>
                </a:solidFill>
                <a:effectLst>
                  <a:outerShdw blurRad="38100" dist="38100" dir="2700000" algn="tl">
                    <a:srgbClr val="000000"/>
                  </a:outerShdw>
                </a:effectLst>
              </a:rPr>
              <a:t>NN</a:t>
            </a:r>
            <a:r>
              <a:rPr lang="de-DE" sz="3200" dirty="0" err="1">
                <a:solidFill>
                  <a:srgbClr val="FFFFFF"/>
                </a:solidFill>
                <a:effectLst>
                  <a:outerShdw blurRad="38100" dist="38100" dir="2700000" algn="tl">
                    <a:srgbClr val="000000"/>
                  </a:outerShdw>
                </a:effectLst>
                <a:sym typeface="Symbol"/>
              </a:rPr>
              <a:t>NNe</a:t>
            </a:r>
            <a:r>
              <a:rPr lang="de-DE" sz="3200" baseline="30000" dirty="0" err="1">
                <a:solidFill>
                  <a:srgbClr val="FFFFFF"/>
                </a:solidFill>
                <a:effectLst>
                  <a:outerShdw blurRad="38100" dist="38100" dir="2700000" algn="tl">
                    <a:srgbClr val="000000"/>
                  </a:outerShdw>
                </a:effectLst>
                <a:sym typeface="Symbol"/>
              </a:rPr>
              <a:t>+</a:t>
            </a:r>
            <a:r>
              <a:rPr lang="de-DE" sz="3200" dirty="0" err="1">
                <a:solidFill>
                  <a:srgbClr val="FFFFFF"/>
                </a:solidFill>
                <a:effectLst>
                  <a:outerShdw blurRad="38100" dist="38100" dir="2700000" algn="tl">
                    <a:srgbClr val="000000"/>
                  </a:outerShdw>
                </a:effectLst>
                <a:sym typeface="Symbol"/>
              </a:rPr>
              <a:t>e</a:t>
            </a:r>
            <a:r>
              <a:rPr lang="de-DE" sz="3200" baseline="30000" dirty="0">
                <a:solidFill>
                  <a:srgbClr val="FFFFFF"/>
                </a:solidFill>
                <a:effectLst>
                  <a:outerShdw blurRad="38100" dist="38100" dir="2700000" algn="tl">
                    <a:srgbClr val="000000"/>
                  </a:outerShdw>
                </a:effectLst>
                <a:sym typeface="Symbol"/>
              </a:rPr>
              <a:t>-</a:t>
            </a:r>
            <a:endParaRPr lang="en-GB" sz="3200" dirty="0">
              <a:solidFill>
                <a:srgbClr val="FFFFFF"/>
              </a:solidFill>
              <a:effectLst>
                <a:outerShdw blurRad="38100" dist="38100" dir="2700000" algn="tl">
                  <a:srgbClr val="000000"/>
                </a:outerShdw>
              </a:effectLst>
            </a:endParaRPr>
          </a:p>
        </p:txBody>
      </p:sp>
      <p:pic>
        <p:nvPicPr>
          <p:cNvPr id="302093"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r="65454" b="18124"/>
          <a:stretch>
            <a:fillRect/>
          </a:stretch>
        </p:blipFill>
        <p:spPr bwMode="auto">
          <a:xfrm>
            <a:off x="4733995" y="2612504"/>
            <a:ext cx="1981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2094" name="Text Box 14"/>
          <p:cNvSpPr txBox="1">
            <a:spLocks noChangeArrowheads="1"/>
          </p:cNvSpPr>
          <p:nvPr/>
        </p:nvSpPr>
        <p:spPr bwMode="auto">
          <a:xfrm>
            <a:off x="5572195" y="3907904"/>
            <a:ext cx="990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fr-FR">
                <a:solidFill>
                  <a:srgbClr val="FFFFFF"/>
                </a:solidFill>
              </a:rPr>
              <a:t>+ ….</a:t>
            </a:r>
          </a:p>
        </p:txBody>
      </p:sp>
      <p:pic>
        <p:nvPicPr>
          <p:cNvPr id="302097" name="Picture 17" descr="hades_logo_de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48600" y="0"/>
            <a:ext cx="1104900" cy="971550"/>
          </a:xfrm>
          <a:prstGeom prst="rect">
            <a:avLst/>
          </a:prstGeom>
          <a:solidFill>
            <a:schemeClr val="tx1"/>
          </a:solidFill>
        </p:spPr>
      </p:pic>
      <p:pic>
        <p:nvPicPr>
          <p:cNvPr id="30208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r="48828" b="20689"/>
          <a:stretch>
            <a:fillRect/>
          </a:stretch>
        </p:blipFill>
        <p:spPr bwMode="auto">
          <a:xfrm>
            <a:off x="1304995" y="2612504"/>
            <a:ext cx="30480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2113" name="Text Box 33"/>
          <p:cNvSpPr txBox="1">
            <a:spLocks noChangeArrowheads="1"/>
          </p:cNvSpPr>
          <p:nvPr/>
        </p:nvSpPr>
        <p:spPr bwMode="auto">
          <a:xfrm>
            <a:off x="4284435" y="2079104"/>
            <a:ext cx="2813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fr-FR" dirty="0" err="1">
                <a:solidFill>
                  <a:srgbClr val="FFFFFF"/>
                </a:solidFill>
              </a:rPr>
              <a:t>meson</a:t>
            </a:r>
            <a:r>
              <a:rPr lang="fr-FR" dirty="0">
                <a:solidFill>
                  <a:srgbClr val="FFFFFF"/>
                </a:solidFill>
              </a:rPr>
              <a:t> exchange </a:t>
            </a:r>
            <a:r>
              <a:rPr lang="fr-FR" dirty="0" err="1">
                <a:solidFill>
                  <a:srgbClr val="FFFFFF"/>
                </a:solidFill>
              </a:rPr>
              <a:t>currents</a:t>
            </a:r>
            <a:endParaRPr lang="fr-FR" dirty="0">
              <a:solidFill>
                <a:srgbClr val="FFFFFF"/>
              </a:solidFill>
            </a:endParaRPr>
          </a:p>
        </p:txBody>
      </p:sp>
      <p:grpSp>
        <p:nvGrpSpPr>
          <p:cNvPr id="4" name="Group 39"/>
          <p:cNvGrpSpPr>
            <a:grpSpLocks/>
          </p:cNvGrpSpPr>
          <p:nvPr/>
        </p:nvGrpSpPr>
        <p:grpSpPr bwMode="auto">
          <a:xfrm>
            <a:off x="923995" y="3099867"/>
            <a:ext cx="7464429" cy="1265237"/>
            <a:chOff x="-144" y="1795"/>
            <a:chExt cx="4702" cy="797"/>
          </a:xfrm>
        </p:grpSpPr>
        <p:sp>
          <p:nvSpPr>
            <p:cNvPr id="302103" name="Oval 23"/>
            <p:cNvSpPr>
              <a:spLocks noChangeArrowheads="1"/>
            </p:cNvSpPr>
            <p:nvPr/>
          </p:nvSpPr>
          <p:spPr bwMode="auto">
            <a:xfrm>
              <a:off x="480" y="1795"/>
              <a:ext cx="96" cy="154"/>
            </a:xfrm>
            <a:prstGeom prst="ellipse">
              <a:avLst/>
            </a:prstGeom>
            <a:noFill/>
            <a:ln w="2857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FFFFFF"/>
                </a:solidFill>
              </a:endParaRPr>
            </a:p>
          </p:txBody>
        </p:sp>
        <p:sp>
          <p:nvSpPr>
            <p:cNvPr id="302104" name="Oval 24"/>
            <p:cNvSpPr>
              <a:spLocks noChangeArrowheads="1"/>
            </p:cNvSpPr>
            <p:nvPr/>
          </p:nvSpPr>
          <p:spPr bwMode="auto">
            <a:xfrm>
              <a:off x="1584" y="1795"/>
              <a:ext cx="96" cy="154"/>
            </a:xfrm>
            <a:prstGeom prst="ellipse">
              <a:avLst/>
            </a:prstGeom>
            <a:noFill/>
            <a:ln w="2857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FFFFFF"/>
                </a:solidFill>
              </a:endParaRPr>
            </a:p>
          </p:txBody>
        </p:sp>
        <p:sp>
          <p:nvSpPr>
            <p:cNvPr id="302114" name="Text Box 34"/>
            <p:cNvSpPr txBox="1">
              <a:spLocks noChangeArrowheads="1"/>
            </p:cNvSpPr>
            <p:nvPr/>
          </p:nvSpPr>
          <p:spPr bwMode="auto">
            <a:xfrm>
              <a:off x="0" y="2304"/>
              <a:ext cx="4513"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fr-FR" dirty="0" err="1" smtClean="0">
                  <a:solidFill>
                    <a:srgbClr val="FFFF00"/>
                  </a:solidFill>
                </a:rPr>
                <a:t>Half</a:t>
              </a:r>
              <a:r>
                <a:rPr lang="fr-FR" dirty="0" smtClean="0">
                  <a:solidFill>
                    <a:srgbClr val="FFFF00"/>
                  </a:solidFill>
                </a:rPr>
                <a:t>-off- </a:t>
              </a:r>
              <a:r>
                <a:rPr lang="fr-FR" dirty="0" err="1" smtClean="0">
                  <a:solidFill>
                    <a:srgbClr val="FFFF00"/>
                  </a:solidFill>
                </a:rPr>
                <a:t>shell</a:t>
              </a:r>
              <a:r>
                <a:rPr lang="fr-FR" dirty="0" smtClean="0">
                  <a:solidFill>
                    <a:srgbClr val="FFFF00"/>
                  </a:solidFill>
                </a:rPr>
                <a:t> Time-</a:t>
              </a:r>
              <a:r>
                <a:rPr lang="fr-FR" dirty="0" err="1" smtClean="0">
                  <a:solidFill>
                    <a:srgbClr val="FFFF00"/>
                  </a:solidFill>
                </a:rPr>
                <a:t>Like</a:t>
              </a:r>
              <a:r>
                <a:rPr lang="fr-FR" dirty="0" smtClean="0">
                  <a:solidFill>
                    <a:srgbClr val="FFFF00"/>
                  </a:solidFill>
                </a:rPr>
                <a:t> </a:t>
              </a:r>
              <a:r>
                <a:rPr lang="fr-FR" dirty="0" err="1" smtClean="0">
                  <a:solidFill>
                    <a:srgbClr val="FFFF00"/>
                  </a:solidFill>
                </a:rPr>
                <a:t>electromagnetic</a:t>
              </a:r>
              <a:r>
                <a:rPr lang="fr-FR" dirty="0" smtClean="0">
                  <a:solidFill>
                    <a:srgbClr val="FFFF00"/>
                  </a:solidFill>
                </a:rPr>
                <a:t> </a:t>
              </a:r>
              <a:r>
                <a:rPr lang="fr-FR" dirty="0" err="1">
                  <a:solidFill>
                    <a:srgbClr val="FFFF00"/>
                  </a:solidFill>
                </a:rPr>
                <a:t>nucleon</a:t>
              </a:r>
              <a:r>
                <a:rPr lang="fr-FR" dirty="0">
                  <a:solidFill>
                    <a:srgbClr val="FFFF00"/>
                  </a:solidFill>
                </a:rPr>
                <a:t> </a:t>
              </a:r>
              <a:r>
                <a:rPr lang="fr-FR" dirty="0" err="1">
                  <a:solidFill>
                    <a:srgbClr val="FFFF00"/>
                  </a:solidFill>
                </a:rPr>
                <a:t>form</a:t>
              </a:r>
              <a:r>
                <a:rPr lang="fr-FR" dirty="0">
                  <a:solidFill>
                    <a:srgbClr val="FFFF00"/>
                  </a:solidFill>
                </a:rPr>
                <a:t> </a:t>
              </a:r>
              <a:r>
                <a:rPr lang="fr-FR" dirty="0" err="1">
                  <a:solidFill>
                    <a:srgbClr val="FFFF00"/>
                  </a:solidFill>
                </a:rPr>
                <a:t>factors</a:t>
              </a:r>
              <a:endParaRPr lang="fr-FR" dirty="0">
                <a:solidFill>
                  <a:srgbClr val="FFFF00"/>
                </a:solidFill>
              </a:endParaRPr>
            </a:p>
          </p:txBody>
        </p:sp>
        <p:sp>
          <p:nvSpPr>
            <p:cNvPr id="302115" name="Line 35"/>
            <p:cNvSpPr>
              <a:spLocks noChangeShapeType="1"/>
            </p:cNvSpPr>
            <p:nvPr/>
          </p:nvSpPr>
          <p:spPr bwMode="auto">
            <a:xfrm flipV="1">
              <a:off x="432" y="1968"/>
              <a:ext cx="48" cy="336"/>
            </a:xfrm>
            <a:prstGeom prst="line">
              <a:avLst/>
            </a:prstGeom>
            <a:noFill/>
            <a:ln w="28575">
              <a:solidFill>
                <a:srgbClr val="FF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solidFill>
                  <a:srgbClr val="FFFFFF"/>
                </a:solidFill>
              </a:endParaRPr>
            </a:p>
          </p:txBody>
        </p:sp>
        <p:sp>
          <p:nvSpPr>
            <p:cNvPr id="302116" name="Line 36"/>
            <p:cNvSpPr>
              <a:spLocks noChangeShapeType="1"/>
            </p:cNvSpPr>
            <p:nvPr/>
          </p:nvSpPr>
          <p:spPr bwMode="auto">
            <a:xfrm flipV="1">
              <a:off x="1440" y="1968"/>
              <a:ext cx="144" cy="336"/>
            </a:xfrm>
            <a:prstGeom prst="line">
              <a:avLst/>
            </a:prstGeom>
            <a:noFill/>
            <a:ln w="28575">
              <a:solidFill>
                <a:srgbClr val="FF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solidFill>
                  <a:srgbClr val="FFFFFF"/>
                </a:solidFill>
              </a:endParaRPr>
            </a:p>
          </p:txBody>
        </p:sp>
        <p:sp>
          <p:nvSpPr>
            <p:cNvPr id="302117" name="Oval 37"/>
            <p:cNvSpPr>
              <a:spLocks noChangeArrowheads="1"/>
            </p:cNvSpPr>
            <p:nvPr/>
          </p:nvSpPr>
          <p:spPr bwMode="auto">
            <a:xfrm>
              <a:off x="-144" y="2304"/>
              <a:ext cx="4702" cy="288"/>
            </a:xfrm>
            <a:prstGeom prst="ellipse">
              <a:avLst/>
            </a:prstGeom>
            <a:noFill/>
            <a:ln w="952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FFFFFF"/>
                </a:solidFill>
              </a:endParaRPr>
            </a:p>
          </p:txBody>
        </p:sp>
      </p:grpSp>
      <p:sp>
        <p:nvSpPr>
          <p:cNvPr id="302120" name="Text Box 40"/>
          <p:cNvSpPr txBox="1">
            <a:spLocks noChangeArrowheads="1"/>
          </p:cNvSpPr>
          <p:nvPr/>
        </p:nvSpPr>
        <p:spPr bwMode="auto">
          <a:xfrm>
            <a:off x="1381195" y="2917304"/>
            <a:ext cx="349250" cy="366713"/>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rgbClr val="0F010E"/>
                </a:solidFill>
              </a:rPr>
              <a:t>N</a:t>
            </a:r>
          </a:p>
        </p:txBody>
      </p:sp>
      <p:sp>
        <p:nvSpPr>
          <p:cNvPr id="302121" name="Text Box 41"/>
          <p:cNvSpPr txBox="1">
            <a:spLocks noChangeArrowheads="1"/>
          </p:cNvSpPr>
          <p:nvPr/>
        </p:nvSpPr>
        <p:spPr bwMode="auto">
          <a:xfrm>
            <a:off x="1304995" y="3450704"/>
            <a:ext cx="349250" cy="366713"/>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rgbClr val="0F010E"/>
                </a:solidFill>
              </a:rPr>
              <a:t>N</a:t>
            </a:r>
          </a:p>
        </p:txBody>
      </p:sp>
      <p:sp>
        <p:nvSpPr>
          <p:cNvPr id="302122" name="Text Box 42"/>
          <p:cNvSpPr txBox="1">
            <a:spLocks noChangeArrowheads="1"/>
          </p:cNvSpPr>
          <p:nvPr/>
        </p:nvSpPr>
        <p:spPr bwMode="auto">
          <a:xfrm>
            <a:off x="4733995" y="2917304"/>
            <a:ext cx="311150" cy="366713"/>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rgbClr val="0F010E"/>
                </a:solidFill>
              </a:rPr>
              <a:t>p</a:t>
            </a:r>
          </a:p>
        </p:txBody>
      </p:sp>
      <p:sp>
        <p:nvSpPr>
          <p:cNvPr id="302123" name="Text Box 43"/>
          <p:cNvSpPr txBox="1">
            <a:spLocks noChangeArrowheads="1"/>
          </p:cNvSpPr>
          <p:nvPr/>
        </p:nvSpPr>
        <p:spPr bwMode="auto">
          <a:xfrm>
            <a:off x="4727645" y="3374504"/>
            <a:ext cx="311150" cy="366713"/>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rgbClr val="0F010E"/>
                </a:solidFill>
              </a:rPr>
              <a:t>n</a:t>
            </a:r>
          </a:p>
        </p:txBody>
      </p:sp>
      <p:sp>
        <p:nvSpPr>
          <p:cNvPr id="302124" name="Text Box 44"/>
          <p:cNvSpPr txBox="1">
            <a:spLocks noChangeArrowheads="1"/>
          </p:cNvSpPr>
          <p:nvPr/>
        </p:nvSpPr>
        <p:spPr bwMode="auto">
          <a:xfrm>
            <a:off x="6105595" y="2841104"/>
            <a:ext cx="533400" cy="366713"/>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fr-FR">
                <a:solidFill>
                  <a:srgbClr val="0F010E"/>
                </a:solidFill>
              </a:rPr>
              <a:t>n</a:t>
            </a:r>
          </a:p>
        </p:txBody>
      </p:sp>
      <p:sp>
        <p:nvSpPr>
          <p:cNvPr id="302125" name="Text Box 45"/>
          <p:cNvSpPr txBox="1">
            <a:spLocks noChangeArrowheads="1"/>
          </p:cNvSpPr>
          <p:nvPr/>
        </p:nvSpPr>
        <p:spPr bwMode="auto">
          <a:xfrm>
            <a:off x="6029395" y="3374504"/>
            <a:ext cx="311150" cy="366713"/>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rgbClr val="0F010E"/>
                </a:solidFill>
              </a:rPr>
              <a:t>p</a:t>
            </a:r>
          </a:p>
        </p:txBody>
      </p:sp>
      <p:sp>
        <p:nvSpPr>
          <p:cNvPr id="36" name="Oval 24"/>
          <p:cNvSpPr>
            <a:spLocks noChangeArrowheads="1"/>
          </p:cNvSpPr>
          <p:nvPr/>
        </p:nvSpPr>
        <p:spPr bwMode="auto">
          <a:xfrm>
            <a:off x="5436563" y="3175248"/>
            <a:ext cx="152400" cy="244475"/>
          </a:xfrm>
          <a:prstGeom prst="ellipse">
            <a:avLst/>
          </a:prstGeom>
          <a:noFill/>
          <a:ln w="2857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solidFill>
                <a:srgbClr val="FFFFFF"/>
              </a:solidFill>
            </a:endParaRPr>
          </a:p>
        </p:txBody>
      </p:sp>
      <p:sp>
        <p:nvSpPr>
          <p:cNvPr id="3" name="ZoneTexte 2"/>
          <p:cNvSpPr txBox="1"/>
          <p:nvPr/>
        </p:nvSpPr>
        <p:spPr>
          <a:xfrm>
            <a:off x="2268211" y="2007096"/>
            <a:ext cx="1877437" cy="369332"/>
          </a:xfrm>
          <a:prstGeom prst="rect">
            <a:avLst/>
          </a:prstGeom>
          <a:noFill/>
        </p:spPr>
        <p:txBody>
          <a:bodyPr wrap="none" rtlCol="0">
            <a:spAutoFit/>
          </a:bodyPr>
          <a:lstStyle/>
          <a:p>
            <a:r>
              <a:rPr lang="fr-FR" dirty="0">
                <a:solidFill>
                  <a:srgbClr val="FFFF00"/>
                </a:solidFill>
              </a:rPr>
              <a:t>Pion </a:t>
            </a:r>
            <a:r>
              <a:rPr lang="fr-FR" dirty="0" err="1">
                <a:solidFill>
                  <a:srgbClr val="FFFF00"/>
                </a:solidFill>
              </a:rPr>
              <a:t>form</a:t>
            </a:r>
            <a:r>
              <a:rPr lang="fr-FR" dirty="0">
                <a:solidFill>
                  <a:srgbClr val="FFFF00"/>
                </a:solidFill>
              </a:rPr>
              <a:t> factor </a:t>
            </a:r>
          </a:p>
        </p:txBody>
      </p:sp>
      <p:sp>
        <p:nvSpPr>
          <p:cNvPr id="38" name="Line 36"/>
          <p:cNvSpPr>
            <a:spLocks noChangeShapeType="1"/>
          </p:cNvSpPr>
          <p:nvPr/>
        </p:nvSpPr>
        <p:spPr bwMode="auto">
          <a:xfrm>
            <a:off x="4212427" y="2295128"/>
            <a:ext cx="1080120" cy="864096"/>
          </a:xfrm>
          <a:prstGeom prst="line">
            <a:avLst/>
          </a:prstGeom>
          <a:noFill/>
          <a:ln w="28575">
            <a:solidFill>
              <a:srgbClr val="FF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solidFill>
                <a:srgbClr val="FFFFFF"/>
              </a:solidFill>
            </a:endParaRPr>
          </a:p>
        </p:txBody>
      </p:sp>
      <p:cxnSp>
        <p:nvCxnSpPr>
          <p:cNvPr id="40" name="Connecteur droit 39"/>
          <p:cNvCxnSpPr/>
          <p:nvPr/>
        </p:nvCxnSpPr>
        <p:spPr>
          <a:xfrm>
            <a:off x="0" y="90872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Espace réservé du numéro de diapositive 27"/>
          <p:cNvSpPr>
            <a:spLocks noGrp="1"/>
          </p:cNvSpPr>
          <p:nvPr>
            <p:ph type="sldNum" sz="quarter" idx="12"/>
          </p:nvPr>
        </p:nvSpPr>
        <p:spPr/>
        <p:txBody>
          <a:bodyPr/>
          <a:lstStyle/>
          <a:p>
            <a:pPr>
              <a:defRPr/>
            </a:pPr>
            <a:fld id="{B09AF4EE-37DD-4444-A97A-6671C9369A58}" type="slidenum">
              <a:rPr lang="fr-FR" smtClean="0"/>
              <a:pPr>
                <a:defRPr/>
              </a:pPr>
              <a:t>3</a:t>
            </a:fld>
            <a:endParaRPr lang="fr-FR"/>
          </a:p>
        </p:txBody>
      </p:sp>
      <p:pic>
        <p:nvPicPr>
          <p:cNvPr id="29" name="Picture 9"/>
          <p:cNvPicPr>
            <a:picLocks noChangeAspect="1" noChangeArrowheads="1"/>
          </p:cNvPicPr>
          <p:nvPr/>
        </p:nvPicPr>
        <p:blipFill>
          <a:blip r:embed="rId3" cstate="print"/>
          <a:srcRect l="34546"/>
          <a:stretch>
            <a:fillRect/>
          </a:stretch>
        </p:blipFill>
        <p:spPr bwMode="auto">
          <a:xfrm>
            <a:off x="5069160" y="5306144"/>
            <a:ext cx="2743200" cy="1219200"/>
          </a:xfrm>
          <a:prstGeom prst="rect">
            <a:avLst/>
          </a:prstGeom>
          <a:noFill/>
          <a:ln w="19050">
            <a:noFill/>
            <a:miter lim="800000"/>
            <a:headEnd/>
            <a:tailEnd/>
          </a:ln>
          <a:effectLst/>
        </p:spPr>
      </p:pic>
      <p:grpSp>
        <p:nvGrpSpPr>
          <p:cNvPr id="30" name="Group 29"/>
          <p:cNvGrpSpPr>
            <a:grpSpLocks/>
          </p:cNvGrpSpPr>
          <p:nvPr/>
        </p:nvGrpSpPr>
        <p:grpSpPr bwMode="auto">
          <a:xfrm>
            <a:off x="344760" y="4544144"/>
            <a:ext cx="4525963" cy="1662113"/>
            <a:chOff x="0" y="2160"/>
            <a:chExt cx="2851" cy="1047"/>
          </a:xfrm>
        </p:grpSpPr>
        <p:sp>
          <p:nvSpPr>
            <p:cNvPr id="31" name="Rectangle 8"/>
            <p:cNvSpPr>
              <a:spLocks noChangeArrowheads="1"/>
            </p:cNvSpPr>
            <p:nvPr/>
          </p:nvSpPr>
          <p:spPr bwMode="auto">
            <a:xfrm>
              <a:off x="0" y="2640"/>
              <a:ext cx="2337" cy="385"/>
            </a:xfrm>
            <a:prstGeom prst="rect">
              <a:avLst/>
            </a:prstGeom>
            <a:noFill/>
            <a:ln w="15875">
              <a:noFill/>
              <a:miter lim="800000"/>
              <a:headEnd/>
              <a:tailEnd/>
            </a:ln>
            <a:effectLst/>
          </p:spPr>
          <p:txBody>
            <a:bodyPr wrap="none">
              <a:spAutoFit/>
            </a:bodyPr>
            <a:lstStyle/>
            <a:p>
              <a:pPr>
                <a:buFont typeface="Wingdings" pitchFamily="2" charset="2"/>
                <a:buChar char="Ø"/>
              </a:pPr>
              <a:r>
                <a:rPr lang="fr-FR">
                  <a:solidFill>
                    <a:srgbClr val="FFFFFF"/>
                  </a:solidFill>
                </a:rPr>
                <a:t> NN</a:t>
              </a:r>
              <a:r>
                <a:rPr lang="fr-FR">
                  <a:solidFill>
                    <a:srgbClr val="FFFFFF"/>
                  </a:solidFill>
                  <a:sym typeface="Symbol" pitchFamily="18" charset="2"/>
                </a:rPr>
                <a:t> </a:t>
              </a:r>
              <a:r>
                <a:rPr lang="fr-FR">
                  <a:solidFill>
                    <a:srgbClr val="FFFFFF"/>
                  </a:solidFill>
                </a:rPr>
                <a:t>PV coupling</a:t>
              </a:r>
              <a:endParaRPr lang="de-DE" sz="1600" b="1">
                <a:solidFill>
                  <a:srgbClr val="FFFFFF"/>
                </a:solidFill>
                <a:latin typeface="Times New Roman" pitchFamily="18" charset="0"/>
              </a:endParaRPr>
            </a:p>
            <a:p>
              <a:r>
                <a:rPr lang="de-DE" sz="1600" b="1">
                  <a:solidFill>
                    <a:srgbClr val="FFFFFF"/>
                  </a:solidFill>
                  <a:latin typeface="Times New Roman" pitchFamily="18" charset="0"/>
                </a:rPr>
                <a:t> Kaptari&amp;Kämpfer, NPA 764 (2006) 338</a:t>
              </a:r>
              <a:endParaRPr lang="en-GB" sz="1600" b="1">
                <a:solidFill>
                  <a:srgbClr val="FFFFFF"/>
                </a:solidFill>
                <a:latin typeface="Times New Roman" pitchFamily="18" charset="0"/>
              </a:endParaRPr>
            </a:p>
          </p:txBody>
        </p:sp>
        <p:sp>
          <p:nvSpPr>
            <p:cNvPr id="32" name="Text Box 12"/>
            <p:cNvSpPr txBox="1">
              <a:spLocks noChangeArrowheads="1"/>
            </p:cNvSpPr>
            <p:nvPr/>
          </p:nvSpPr>
          <p:spPr bwMode="auto">
            <a:xfrm>
              <a:off x="96" y="2160"/>
              <a:ext cx="2516" cy="385"/>
            </a:xfrm>
            <a:prstGeom prst="rect">
              <a:avLst/>
            </a:prstGeom>
            <a:noFill/>
            <a:ln w="9525">
              <a:noFill/>
              <a:miter lim="800000"/>
              <a:headEnd/>
              <a:tailEnd/>
            </a:ln>
            <a:effectLst/>
          </p:spPr>
          <p:txBody>
            <a:bodyPr wrap="none">
              <a:spAutoFit/>
            </a:bodyPr>
            <a:lstStyle/>
            <a:p>
              <a:pPr>
                <a:buFont typeface="Wingdings" pitchFamily="2" charset="2"/>
                <a:buChar char="Ø"/>
              </a:pPr>
              <a:r>
                <a:rPr lang="fr-FR">
                  <a:solidFill>
                    <a:srgbClr val="FFFFFF"/>
                  </a:solidFill>
                </a:rPr>
                <a:t> NN</a:t>
              </a:r>
              <a:r>
                <a:rPr lang="fr-FR">
                  <a:solidFill>
                    <a:srgbClr val="FFFFFF"/>
                  </a:solidFill>
                  <a:sym typeface="Symbol" pitchFamily="18" charset="2"/>
                </a:rPr>
                <a:t> </a:t>
              </a:r>
              <a:r>
                <a:rPr lang="fr-FR">
                  <a:solidFill>
                    <a:srgbClr val="FFFFFF"/>
                  </a:solidFill>
                </a:rPr>
                <a:t>PS coupling</a:t>
              </a:r>
              <a:endParaRPr lang="it-IT" sz="1600" b="1">
                <a:solidFill>
                  <a:srgbClr val="FFFFFF"/>
                </a:solidFill>
                <a:latin typeface="Times New Roman" pitchFamily="18" charset="0"/>
              </a:endParaRPr>
            </a:p>
            <a:p>
              <a:r>
                <a:rPr lang="it-IT" sz="1600" b="1">
                  <a:solidFill>
                    <a:srgbClr val="FFFFFF"/>
                  </a:solidFill>
                  <a:latin typeface="Times New Roman" pitchFamily="18" charset="0"/>
                </a:rPr>
                <a:t>R. Shyam &amp; U.Mosel, PRC67 (2003) 065202</a:t>
              </a:r>
              <a:endParaRPr lang="fr-FR" sz="1600" b="1">
                <a:solidFill>
                  <a:srgbClr val="FFFFFF"/>
                </a:solidFill>
                <a:latin typeface="Times New Roman" pitchFamily="18" charset="0"/>
              </a:endParaRPr>
            </a:p>
          </p:txBody>
        </p:sp>
        <p:sp>
          <p:nvSpPr>
            <p:cNvPr id="33" name="Text Box 15"/>
            <p:cNvSpPr txBox="1">
              <a:spLocks noChangeArrowheads="1"/>
            </p:cNvSpPr>
            <p:nvPr/>
          </p:nvSpPr>
          <p:spPr bwMode="auto">
            <a:xfrm>
              <a:off x="0" y="2976"/>
              <a:ext cx="2851" cy="231"/>
            </a:xfrm>
            <a:prstGeom prst="rect">
              <a:avLst/>
            </a:prstGeom>
            <a:noFill/>
            <a:ln w="9525">
              <a:noFill/>
              <a:miter lim="800000"/>
              <a:headEnd/>
              <a:tailEnd/>
            </a:ln>
            <a:effectLst/>
          </p:spPr>
          <p:txBody>
            <a:bodyPr wrap="none">
              <a:spAutoFit/>
            </a:bodyPr>
            <a:lstStyle/>
            <a:p>
              <a:r>
                <a:rPr lang="fr-FR">
                  <a:solidFill>
                    <a:srgbClr val="FFFFFF"/>
                  </a:solidFill>
                </a:rPr>
                <a:t>Gauge invariance </a:t>
              </a:r>
              <a:r>
                <a:rPr lang="fr-FR">
                  <a:solidFill>
                    <a:srgbClr val="FFFFFF"/>
                  </a:solidFill>
                  <a:latin typeface="Arial Unicode MS" pitchFamily="34" charset="-128"/>
                  <a:ea typeface="Arial Unicode MS" pitchFamily="34" charset="-128"/>
                  <a:cs typeface="Arial Unicode MS" pitchFamily="34" charset="-128"/>
                </a:rPr>
                <a:t>→</a:t>
              </a:r>
              <a:r>
                <a:rPr lang="fr-FR">
                  <a:solidFill>
                    <a:srgbClr val="FFFFFF"/>
                  </a:solidFill>
                </a:rPr>
                <a:t> contact terms needed </a:t>
              </a:r>
            </a:p>
          </p:txBody>
        </p:sp>
      </p:grpSp>
    </p:spTree>
    <p:extLst>
      <p:ext uri="{BB962C8B-B14F-4D97-AF65-F5344CB8AC3E}">
        <p14:creationId xmlns="" xmlns:p14="http://schemas.microsoft.com/office/powerpoint/2010/main" val="4077264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pic>
        <p:nvPicPr>
          <p:cNvPr id="201730" name="Picture 2"/>
          <p:cNvPicPr>
            <a:picLocks noChangeAspect="1" noChangeArrowheads="1"/>
          </p:cNvPicPr>
          <p:nvPr/>
        </p:nvPicPr>
        <p:blipFill>
          <a:blip r:embed="rId2" cstate="print"/>
          <a:srcRect/>
          <a:stretch>
            <a:fillRect/>
          </a:stretch>
        </p:blipFill>
        <p:spPr bwMode="auto">
          <a:xfrm>
            <a:off x="0" y="164244"/>
            <a:ext cx="8964488" cy="6662937"/>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5BA4635D-5FA0-4B82-8F41-7CD9370A87F7}" type="slidenum">
              <a:rPr lang="fr-FR" smtClean="0">
                <a:solidFill>
                  <a:srgbClr val="FFFFFF"/>
                </a:solidFill>
              </a:rPr>
              <a:pPr/>
              <a:t>30</a:t>
            </a:fld>
            <a:endParaRPr lang="fr-FR">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Projects for baryonic transitions in Space-Like region</a:t>
            </a:r>
            <a:endParaRPr lang="fr-FR" dirty="0"/>
          </a:p>
        </p:txBody>
      </p:sp>
      <p:sp>
        <p:nvSpPr>
          <p:cNvPr id="3" name="Espace réservé du contenu 2"/>
          <p:cNvSpPr>
            <a:spLocks noGrp="1"/>
          </p:cNvSpPr>
          <p:nvPr>
            <p:ph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8B31AD-045D-4FA4-85E0-816836B38E97}" type="slidenum">
              <a:rPr lang="fr-FR" smtClean="0">
                <a:solidFill>
                  <a:srgbClr val="FFFFFF"/>
                </a:solidFill>
              </a:rPr>
              <a:pPr/>
              <a:t>31</a:t>
            </a:fld>
            <a:endParaRPr lang="fr-FR">
              <a:solidFill>
                <a:srgbClr val="FFFFFF"/>
              </a:solidFill>
            </a:endParaRPr>
          </a:p>
        </p:txBody>
      </p:sp>
      <p:pic>
        <p:nvPicPr>
          <p:cNvPr id="209922" name="Picture 2"/>
          <p:cNvPicPr>
            <a:picLocks noChangeAspect="1" noChangeArrowheads="1"/>
          </p:cNvPicPr>
          <p:nvPr/>
        </p:nvPicPr>
        <p:blipFill>
          <a:blip r:embed="rId2" cstate="print"/>
          <a:srcRect/>
          <a:stretch>
            <a:fillRect/>
          </a:stretch>
        </p:blipFill>
        <p:spPr bwMode="auto">
          <a:xfrm>
            <a:off x="1085850" y="1990725"/>
            <a:ext cx="69723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dirty="0"/>
          </a:p>
        </p:txBody>
      </p:sp>
      <p:sp>
        <p:nvSpPr>
          <p:cNvPr id="5" name="Espace réservé du contenu 4"/>
          <p:cNvSpPr>
            <a:spLocks noGrp="1"/>
          </p:cNvSpPr>
          <p:nvPr>
            <p:ph sz="quarter" idx="3"/>
          </p:nvPr>
        </p:nvSpPr>
        <p:spPr/>
        <p:txBody>
          <a:bodyPr/>
          <a:lstStyle/>
          <a:p>
            <a:endParaRPr lang="fr-FR"/>
          </a:p>
        </p:txBody>
      </p:sp>
      <p:pic>
        <p:nvPicPr>
          <p:cNvPr id="208898" name="Picture 2"/>
          <p:cNvPicPr>
            <a:picLocks noChangeAspect="1" noChangeArrowheads="1"/>
          </p:cNvPicPr>
          <p:nvPr/>
        </p:nvPicPr>
        <p:blipFill>
          <a:blip r:embed="rId2" cstate="print"/>
          <a:srcRect/>
          <a:stretch>
            <a:fillRect/>
          </a:stretch>
        </p:blipFill>
        <p:spPr bwMode="auto">
          <a:xfrm>
            <a:off x="251520" y="404664"/>
            <a:ext cx="5275236" cy="6156998"/>
          </a:xfrm>
          <a:prstGeom prst="rect">
            <a:avLst/>
          </a:prstGeom>
          <a:noFill/>
          <a:ln w="9525">
            <a:noFill/>
            <a:miter lim="800000"/>
            <a:headEnd/>
            <a:tailEnd/>
          </a:ln>
        </p:spPr>
      </p:pic>
      <p:pic>
        <p:nvPicPr>
          <p:cNvPr id="208899" name="Picture 3"/>
          <p:cNvPicPr>
            <a:picLocks noGrp="1" noChangeAspect="1" noChangeArrowheads="1"/>
          </p:cNvPicPr>
          <p:nvPr>
            <p:ph sz="quarter" idx="2"/>
          </p:nvPr>
        </p:nvPicPr>
        <p:blipFill>
          <a:blip r:embed="rId3" cstate="print"/>
          <a:srcRect/>
          <a:stretch>
            <a:fillRect/>
          </a:stretch>
        </p:blipFill>
        <p:spPr bwMode="auto">
          <a:xfrm>
            <a:off x="5114925" y="3068960"/>
            <a:ext cx="4029075" cy="323850"/>
          </a:xfrm>
          <a:prstGeom prst="rect">
            <a:avLst/>
          </a:prstGeom>
          <a:noFill/>
          <a:ln w="9525">
            <a:noFill/>
            <a:miter lim="800000"/>
            <a:headEnd/>
            <a:tailEnd/>
          </a:ln>
        </p:spPr>
      </p:pic>
      <p:sp>
        <p:nvSpPr>
          <p:cNvPr id="11" name="ZoneTexte 10"/>
          <p:cNvSpPr txBox="1"/>
          <p:nvPr/>
        </p:nvSpPr>
        <p:spPr>
          <a:xfrm>
            <a:off x="5868144" y="2204864"/>
            <a:ext cx="2634054" cy="369332"/>
          </a:xfrm>
          <a:prstGeom prst="rect">
            <a:avLst/>
          </a:prstGeom>
          <a:noFill/>
        </p:spPr>
        <p:txBody>
          <a:bodyPr wrap="none" rtlCol="0">
            <a:spAutoFit/>
          </a:bodyPr>
          <a:lstStyle/>
          <a:p>
            <a:r>
              <a:rPr lang="en-US" dirty="0" smtClean="0"/>
              <a:t>B. </a:t>
            </a:r>
            <a:r>
              <a:rPr lang="en-US" dirty="0" err="1" smtClean="0"/>
              <a:t>Krivoruchenko</a:t>
            </a:r>
            <a:r>
              <a:rPr lang="en-US" dirty="0" smtClean="0"/>
              <a:t> et al., </a:t>
            </a:r>
            <a:endParaRPr lang="fr-FR" dirty="0"/>
          </a:p>
        </p:txBody>
      </p:sp>
      <p:sp>
        <p:nvSpPr>
          <p:cNvPr id="12" name="ZoneTexte 11"/>
          <p:cNvSpPr txBox="1"/>
          <p:nvPr/>
        </p:nvSpPr>
        <p:spPr>
          <a:xfrm>
            <a:off x="5227543" y="1484784"/>
            <a:ext cx="3916457" cy="369332"/>
          </a:xfrm>
          <a:prstGeom prst="rect">
            <a:avLst/>
          </a:prstGeom>
          <a:noFill/>
        </p:spPr>
        <p:txBody>
          <a:bodyPr wrap="none" rtlCol="0">
            <a:spAutoFit/>
          </a:bodyPr>
          <a:lstStyle/>
          <a:p>
            <a:r>
              <a:rPr lang="en-US" dirty="0" smtClean="0"/>
              <a:t>E-VDM form factors in RQMD model</a:t>
            </a:r>
            <a:endParaRPr lang="fr-FR" dirty="0"/>
          </a:p>
        </p:txBody>
      </p:sp>
      <p:sp>
        <p:nvSpPr>
          <p:cNvPr id="13" name="ZoneTexte 12"/>
          <p:cNvSpPr txBox="1"/>
          <p:nvPr/>
        </p:nvSpPr>
        <p:spPr>
          <a:xfrm>
            <a:off x="6372200" y="3501008"/>
            <a:ext cx="1877437" cy="369332"/>
          </a:xfrm>
          <a:prstGeom prst="rect">
            <a:avLst/>
          </a:prstGeom>
          <a:noFill/>
        </p:spPr>
        <p:txBody>
          <a:bodyPr wrap="none" rtlCol="0">
            <a:spAutoFit/>
          </a:bodyPr>
          <a:lstStyle/>
          <a:p>
            <a:r>
              <a:rPr lang="en-US" dirty="0" smtClean="0"/>
              <a:t>to be revisited ? </a:t>
            </a:r>
            <a:endParaRPr lang="fr-FR" dirty="0"/>
          </a:p>
        </p:txBody>
      </p:sp>
      <p:sp>
        <p:nvSpPr>
          <p:cNvPr id="14" name="Espace réservé du numéro de diapositive 13"/>
          <p:cNvSpPr>
            <a:spLocks noGrp="1"/>
          </p:cNvSpPr>
          <p:nvPr>
            <p:ph type="sldNum" sz="quarter" idx="12"/>
          </p:nvPr>
        </p:nvSpPr>
        <p:spPr/>
        <p:txBody>
          <a:bodyPr/>
          <a:lstStyle/>
          <a:p>
            <a:fld id="{5BA4635D-5FA0-4B82-8F41-7CD9370A87F7}" type="slidenum">
              <a:rPr lang="fr-FR" smtClean="0">
                <a:solidFill>
                  <a:srgbClr val="FFFFFF"/>
                </a:solidFill>
              </a:rPr>
              <a:pPr/>
              <a:t>32</a:t>
            </a:fld>
            <a:endParaRPr lang="fr-FR">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1"/>
          </p:nvPr>
        </p:nvSpPr>
        <p:spPr/>
        <p:txBody>
          <a:bodyPr/>
          <a:lstStyle/>
          <a:p>
            <a:endParaRPr lang="fr-FR" dirty="0"/>
          </a:p>
        </p:txBody>
      </p:sp>
      <p:sp>
        <p:nvSpPr>
          <p:cNvPr id="4" name="Espace réservé du contenu 3"/>
          <p:cNvSpPr>
            <a:spLocks noGrp="1"/>
          </p:cNvSpPr>
          <p:nvPr>
            <p:ph sz="quarter" idx="2"/>
          </p:nvPr>
        </p:nvSpPr>
        <p:spPr/>
        <p:txBody>
          <a:bodyPr/>
          <a:lstStyle/>
          <a:p>
            <a:endParaRPr lang="fr-FR"/>
          </a:p>
        </p:txBody>
      </p:sp>
      <p:sp>
        <p:nvSpPr>
          <p:cNvPr id="5" name="Espace réservé du contenu 4"/>
          <p:cNvSpPr>
            <a:spLocks noGrp="1"/>
          </p:cNvSpPr>
          <p:nvPr>
            <p:ph sz="quarter" idx="3"/>
          </p:nvPr>
        </p:nvSpPr>
        <p:spPr/>
        <p:txBody>
          <a:bodyPr/>
          <a:lstStyle/>
          <a:p>
            <a:endParaRPr lang="fr-FR"/>
          </a:p>
        </p:txBody>
      </p:sp>
      <p:sp>
        <p:nvSpPr>
          <p:cNvPr id="8" name="Espace réservé du numéro de diapositive 7"/>
          <p:cNvSpPr>
            <a:spLocks noGrp="1"/>
          </p:cNvSpPr>
          <p:nvPr>
            <p:ph type="sldNum" sz="quarter" idx="12"/>
          </p:nvPr>
        </p:nvSpPr>
        <p:spPr/>
        <p:txBody>
          <a:bodyPr/>
          <a:lstStyle/>
          <a:p>
            <a:fld id="{5BA4635D-5FA0-4B82-8F41-7CD9370A87F7}" type="slidenum">
              <a:rPr lang="fr-FR" smtClean="0">
                <a:solidFill>
                  <a:srgbClr val="FFFFFF"/>
                </a:solidFill>
              </a:rPr>
              <a:pPr/>
              <a:t>33</a:t>
            </a:fld>
            <a:endParaRPr lang="fr-FR">
              <a:solidFill>
                <a:srgbClr val="FFFFFF"/>
              </a:solidFill>
            </a:endParaRPr>
          </a:p>
        </p:txBody>
      </p:sp>
      <p:sp>
        <p:nvSpPr>
          <p:cNvPr id="9" name="ZoneTexte 8"/>
          <p:cNvSpPr txBox="1"/>
          <p:nvPr/>
        </p:nvSpPr>
        <p:spPr>
          <a:xfrm>
            <a:off x="1043608" y="3068960"/>
            <a:ext cx="6994222" cy="461665"/>
          </a:xfrm>
          <a:prstGeom prst="rect">
            <a:avLst/>
          </a:prstGeom>
          <a:noFill/>
        </p:spPr>
        <p:txBody>
          <a:bodyPr wrap="none" rtlCol="0">
            <a:spAutoFit/>
          </a:bodyPr>
          <a:lstStyle/>
          <a:p>
            <a:r>
              <a:rPr lang="en-US" sz="2400" dirty="0" smtClean="0"/>
              <a:t>What can we measure in  </a:t>
            </a:r>
            <a:r>
              <a:rPr lang="en-US" sz="2400" dirty="0" smtClean="0">
                <a:sym typeface="Symbol"/>
              </a:rPr>
              <a:t>p n </a:t>
            </a:r>
            <a:r>
              <a:rPr lang="en-US" sz="2400" dirty="0" err="1" smtClean="0">
                <a:sym typeface="Symbol"/>
              </a:rPr>
              <a:t>e</a:t>
            </a:r>
            <a:r>
              <a:rPr lang="en-US" sz="2400" baseline="30000" dirty="0" err="1" smtClean="0">
                <a:sym typeface="Symbol"/>
              </a:rPr>
              <a:t>+</a:t>
            </a:r>
            <a:r>
              <a:rPr lang="en-US" sz="2400" dirty="0" err="1" smtClean="0">
                <a:sym typeface="Symbol"/>
              </a:rPr>
              <a:t>e</a:t>
            </a:r>
            <a:r>
              <a:rPr lang="en-US" sz="2400" baseline="30000" dirty="0" smtClean="0">
                <a:sym typeface="Symbol"/>
              </a:rPr>
              <a:t>- </a:t>
            </a:r>
            <a:r>
              <a:rPr lang="en-US" sz="2400" dirty="0" smtClean="0">
                <a:sym typeface="Symbol"/>
              </a:rPr>
              <a:t>reactions  ? </a:t>
            </a:r>
            <a:endParaRPr lang="fr-F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67544" y="255786"/>
            <a:ext cx="8424936" cy="652934"/>
          </a:xfrm>
          <a:solidFill>
            <a:schemeClr val="accent1"/>
          </a:solidFill>
        </p:spPr>
        <p:txBody>
          <a:bodyPr>
            <a:normAutofit fontScale="90000"/>
          </a:bodyPr>
          <a:lstStyle/>
          <a:p>
            <a:r>
              <a:rPr lang="en-US" dirty="0" smtClean="0">
                <a:solidFill>
                  <a:schemeClr val="bg1"/>
                </a:solidFill>
              </a:rPr>
              <a:t>Simulations using the resonance model</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pPr>
              <a:defRPr/>
            </a:pPr>
            <a:fld id="{B63FD38E-F2C6-49E9-B7D4-4A2113E3781E}" type="slidenum">
              <a:rPr lang="fr-FR" smtClean="0"/>
              <a:pPr>
                <a:defRPr/>
              </a:pPr>
              <a:t>34</a:t>
            </a:fld>
            <a:endParaRPr lang="fr-FR"/>
          </a:p>
        </p:txBody>
      </p:sp>
      <p:pic>
        <p:nvPicPr>
          <p:cNvPr id="881666" name="Picture 2"/>
          <p:cNvPicPr>
            <a:picLocks noChangeAspect="1" noChangeArrowheads="1"/>
          </p:cNvPicPr>
          <p:nvPr/>
        </p:nvPicPr>
        <p:blipFill>
          <a:blip r:embed="rId2" cstate="print"/>
          <a:srcRect l="6126" t="14395" r="47469" b="42880"/>
          <a:stretch>
            <a:fillRect/>
          </a:stretch>
        </p:blipFill>
        <p:spPr bwMode="auto">
          <a:xfrm>
            <a:off x="323528" y="1052736"/>
            <a:ext cx="3960440" cy="2592288"/>
          </a:xfrm>
          <a:prstGeom prst="rect">
            <a:avLst/>
          </a:prstGeom>
          <a:noFill/>
          <a:ln w="9525">
            <a:noFill/>
            <a:miter lim="800000"/>
            <a:headEnd/>
            <a:tailEnd/>
          </a:ln>
        </p:spPr>
      </p:pic>
      <p:sp>
        <p:nvSpPr>
          <p:cNvPr id="6" name="Rectangle 5"/>
          <p:cNvSpPr/>
          <p:nvPr/>
        </p:nvSpPr>
        <p:spPr>
          <a:xfrm>
            <a:off x="4427984" y="2708920"/>
            <a:ext cx="4464496" cy="584775"/>
          </a:xfrm>
          <a:prstGeom prst="rect">
            <a:avLst/>
          </a:prstGeom>
          <a:solidFill>
            <a:schemeClr val="bg1"/>
          </a:solidFill>
        </p:spPr>
        <p:txBody>
          <a:bodyPr wrap="square">
            <a:spAutoFit/>
          </a:bodyPr>
          <a:lstStyle/>
          <a:p>
            <a:r>
              <a:rPr lang="fr-FR" sz="1600" b="1" i="1" dirty="0" smtClean="0">
                <a:solidFill>
                  <a:srgbClr val="A04DA3"/>
                </a:solidFill>
              </a:rPr>
              <a:t>« photon-point » </a:t>
            </a:r>
            <a:r>
              <a:rPr lang="fr-FR" sz="1600" b="1" i="1" dirty="0" smtClean="0">
                <a:solidFill>
                  <a:prstClr val="black"/>
                </a:solidFill>
              </a:rPr>
              <a:t>M. </a:t>
            </a:r>
            <a:r>
              <a:rPr lang="fr-FR" sz="1600" b="1" i="1" dirty="0" err="1" smtClean="0">
                <a:solidFill>
                  <a:prstClr val="black"/>
                </a:solidFill>
              </a:rPr>
              <a:t>Zetenyi</a:t>
            </a:r>
            <a:r>
              <a:rPr lang="fr-FR" sz="1600" b="1" i="1" dirty="0" smtClean="0">
                <a:solidFill>
                  <a:prstClr val="black"/>
                </a:solidFill>
              </a:rPr>
              <a:t>,  Gy. Wolf, </a:t>
            </a:r>
            <a:r>
              <a:rPr lang="fr-FR" sz="1600" dirty="0" err="1" smtClean="0">
                <a:solidFill>
                  <a:prstClr val="black"/>
                </a:solidFill>
                <a:latin typeface="Arial" charset="0"/>
              </a:rPr>
              <a:t>nucl</a:t>
            </a:r>
            <a:r>
              <a:rPr lang="fr-FR" sz="1600" dirty="0" smtClean="0">
                <a:solidFill>
                  <a:prstClr val="black"/>
                </a:solidFill>
                <a:latin typeface="Arial" charset="0"/>
              </a:rPr>
              <a:t>-th0202047</a:t>
            </a:r>
          </a:p>
        </p:txBody>
      </p:sp>
      <p:grpSp>
        <p:nvGrpSpPr>
          <p:cNvPr id="2" name="Group 98"/>
          <p:cNvGrpSpPr>
            <a:grpSpLocks/>
          </p:cNvGrpSpPr>
          <p:nvPr/>
        </p:nvGrpSpPr>
        <p:grpSpPr bwMode="auto">
          <a:xfrm>
            <a:off x="6586942" y="980727"/>
            <a:ext cx="1873490" cy="1295525"/>
            <a:chOff x="1638" y="1504"/>
            <a:chExt cx="1245" cy="897"/>
          </a:xfrm>
          <a:noFill/>
        </p:grpSpPr>
        <p:sp>
          <p:nvSpPr>
            <p:cNvPr id="41" name="Rectangle 113"/>
            <p:cNvSpPr>
              <a:spLocks noChangeArrowheads="1"/>
            </p:cNvSpPr>
            <p:nvPr/>
          </p:nvSpPr>
          <p:spPr bwMode="auto">
            <a:xfrm>
              <a:off x="1638" y="1504"/>
              <a:ext cx="1245" cy="897"/>
            </a:xfrm>
            <a:prstGeom prst="rect">
              <a:avLst/>
            </a:prstGeom>
            <a:solidFill>
              <a:schemeClr val="accent1"/>
            </a:solidFill>
            <a:ln w="9360">
              <a:solidFill>
                <a:srgbClr val="FFFFFF"/>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defRPr/>
              </a:pPr>
              <a:endParaRPr lang="fr-FR" kern="0">
                <a:solidFill>
                  <a:srgbClr val="FFFFFF"/>
                </a:solidFill>
              </a:endParaRPr>
            </a:p>
          </p:txBody>
        </p:sp>
        <p:sp>
          <p:nvSpPr>
            <p:cNvPr id="27" name="Line 99"/>
            <p:cNvSpPr>
              <a:spLocks noChangeShapeType="1"/>
            </p:cNvSpPr>
            <p:nvPr/>
          </p:nvSpPr>
          <p:spPr bwMode="auto">
            <a:xfrm>
              <a:off x="1698" y="1886"/>
              <a:ext cx="389" cy="8"/>
            </a:xfrm>
            <a:prstGeom prst="line">
              <a:avLst/>
            </a:prstGeom>
            <a:grpFill/>
            <a:ln w="19080">
              <a:solidFill>
                <a:srgbClr val="FFFFFF"/>
              </a:solidFill>
              <a:miter lim="800000"/>
              <a:headEnd/>
              <a:tailEnd/>
            </a:ln>
          </p:spPr>
          <p:txBody>
            <a:bodyPr/>
            <a:lstStyle/>
            <a:p>
              <a:pPr defTabSz="449263" fontAlgn="base">
                <a:spcBef>
                  <a:spcPct val="0"/>
                </a:spcBef>
                <a:spcAft>
                  <a:spcPct val="0"/>
                </a:spcAft>
                <a:buClr>
                  <a:srgbClr val="000000"/>
                </a:buClr>
                <a:buSzPct val="100000"/>
                <a:buFont typeface="Times New Roman" pitchFamily="18" charset="0"/>
                <a:buNone/>
                <a:defRPr/>
              </a:pPr>
              <a:endParaRPr lang="fr-FR" kern="0">
                <a:solidFill>
                  <a:srgbClr val="FFFFFF"/>
                </a:solidFill>
              </a:endParaRPr>
            </a:p>
          </p:txBody>
        </p:sp>
        <p:sp>
          <p:nvSpPr>
            <p:cNvPr id="28" name="AutoShape 100"/>
            <p:cNvSpPr>
              <a:spLocks noChangeArrowheads="1"/>
            </p:cNvSpPr>
            <p:nvPr/>
          </p:nvSpPr>
          <p:spPr bwMode="auto">
            <a:xfrm rot="1800000">
              <a:off x="2082" y="1930"/>
              <a:ext cx="296" cy="92"/>
            </a:xfrm>
            <a:custGeom>
              <a:avLst/>
              <a:gdLst>
                <a:gd name="T0" fmla="*/ 0 w 576"/>
                <a:gd name="T1" fmla="*/ 0 h 224"/>
                <a:gd name="T2" fmla="*/ 1 w 576"/>
                <a:gd name="T3" fmla="*/ 0 h 224"/>
                <a:gd name="T4" fmla="*/ 1 w 576"/>
                <a:gd name="T5" fmla="*/ 0 h 224"/>
                <a:gd name="T6" fmla="*/ 1 w 576"/>
                <a:gd name="T7" fmla="*/ 0 h 224"/>
                <a:gd name="T8" fmla="*/ 1 w 576"/>
                <a:gd name="T9" fmla="*/ 0 h 224"/>
                <a:gd name="T10" fmla="*/ 1 w 576"/>
                <a:gd name="T11" fmla="*/ 0 h 224"/>
                <a:gd name="T12" fmla="*/ 2 w 576"/>
                <a:gd name="T13" fmla="*/ 0 h 224"/>
                <a:gd name="T14" fmla="*/ 2 w 576"/>
                <a:gd name="T15" fmla="*/ 0 h 22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224"/>
                <a:gd name="T26" fmla="*/ 576 w 576"/>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224">
                  <a:moveTo>
                    <a:pt x="0" y="112"/>
                  </a:moveTo>
                  <a:cubicBezTo>
                    <a:pt x="12" y="168"/>
                    <a:pt x="24" y="224"/>
                    <a:pt x="48" y="208"/>
                  </a:cubicBezTo>
                  <a:cubicBezTo>
                    <a:pt x="72" y="192"/>
                    <a:pt x="112" y="16"/>
                    <a:pt x="144" y="16"/>
                  </a:cubicBezTo>
                  <a:cubicBezTo>
                    <a:pt x="176" y="16"/>
                    <a:pt x="208" y="208"/>
                    <a:pt x="240" y="208"/>
                  </a:cubicBezTo>
                  <a:cubicBezTo>
                    <a:pt x="272" y="208"/>
                    <a:pt x="304" y="16"/>
                    <a:pt x="336" y="16"/>
                  </a:cubicBezTo>
                  <a:cubicBezTo>
                    <a:pt x="368" y="16"/>
                    <a:pt x="400" y="208"/>
                    <a:pt x="432" y="208"/>
                  </a:cubicBezTo>
                  <a:cubicBezTo>
                    <a:pt x="464" y="208"/>
                    <a:pt x="504" y="32"/>
                    <a:pt x="528" y="16"/>
                  </a:cubicBezTo>
                  <a:cubicBezTo>
                    <a:pt x="552" y="0"/>
                    <a:pt x="564" y="56"/>
                    <a:pt x="576" y="112"/>
                  </a:cubicBezTo>
                </a:path>
              </a:pathLst>
            </a:custGeom>
            <a:grpFill/>
            <a:ln w="38160">
              <a:solidFill>
                <a:srgbClr val="FFFF00"/>
              </a:solid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defRPr/>
              </a:pPr>
              <a:endParaRPr lang="fr-FR" kern="0">
                <a:solidFill>
                  <a:srgbClr val="FFFFFF"/>
                </a:solidFill>
              </a:endParaRPr>
            </a:p>
          </p:txBody>
        </p:sp>
        <p:sp>
          <p:nvSpPr>
            <p:cNvPr id="29" name="Line 101"/>
            <p:cNvSpPr>
              <a:spLocks noChangeShapeType="1"/>
            </p:cNvSpPr>
            <p:nvPr/>
          </p:nvSpPr>
          <p:spPr bwMode="auto">
            <a:xfrm flipV="1">
              <a:off x="2093" y="1694"/>
              <a:ext cx="324" cy="208"/>
            </a:xfrm>
            <a:prstGeom prst="line">
              <a:avLst/>
            </a:prstGeom>
            <a:grpFill/>
            <a:ln w="19080">
              <a:solidFill>
                <a:srgbClr val="FFFFFF"/>
              </a:solidFill>
              <a:miter lim="800000"/>
              <a:headEnd/>
              <a:tailEnd/>
            </a:ln>
          </p:spPr>
          <p:txBody>
            <a:bodyPr/>
            <a:lstStyle/>
            <a:p>
              <a:pPr defTabSz="449263" fontAlgn="base">
                <a:spcBef>
                  <a:spcPct val="0"/>
                </a:spcBef>
                <a:spcAft>
                  <a:spcPct val="0"/>
                </a:spcAft>
                <a:buClr>
                  <a:srgbClr val="000000"/>
                </a:buClr>
                <a:buSzPct val="100000"/>
                <a:buFont typeface="Times New Roman" pitchFamily="18" charset="0"/>
                <a:buNone/>
                <a:defRPr/>
              </a:pPr>
              <a:endParaRPr lang="fr-FR" kern="0">
                <a:solidFill>
                  <a:srgbClr val="FFFFFF"/>
                </a:solidFill>
              </a:endParaRPr>
            </a:p>
          </p:txBody>
        </p:sp>
        <p:sp>
          <p:nvSpPr>
            <p:cNvPr id="30" name="Line 102"/>
            <p:cNvSpPr>
              <a:spLocks noChangeShapeType="1"/>
            </p:cNvSpPr>
            <p:nvPr/>
          </p:nvSpPr>
          <p:spPr bwMode="auto">
            <a:xfrm>
              <a:off x="2393" y="2052"/>
              <a:ext cx="243" cy="199"/>
            </a:xfrm>
            <a:prstGeom prst="line">
              <a:avLst/>
            </a:prstGeom>
            <a:grpFill/>
            <a:ln w="9360">
              <a:solidFill>
                <a:srgbClr val="FFFFFF"/>
              </a:solidFill>
              <a:miter lim="800000"/>
              <a:headEnd/>
              <a:tailEnd type="triangle" w="med" len="med"/>
            </a:ln>
          </p:spPr>
          <p:txBody>
            <a:bodyPr/>
            <a:lstStyle/>
            <a:p>
              <a:pPr defTabSz="449263" fontAlgn="base">
                <a:spcBef>
                  <a:spcPct val="0"/>
                </a:spcBef>
                <a:spcAft>
                  <a:spcPct val="0"/>
                </a:spcAft>
                <a:buClr>
                  <a:srgbClr val="000000"/>
                </a:buClr>
                <a:buSzPct val="100000"/>
                <a:buFont typeface="Times New Roman" pitchFamily="18" charset="0"/>
                <a:buNone/>
                <a:defRPr/>
              </a:pPr>
              <a:endParaRPr lang="fr-FR" kern="0">
                <a:solidFill>
                  <a:srgbClr val="FFFFFF"/>
                </a:solidFill>
              </a:endParaRPr>
            </a:p>
          </p:txBody>
        </p:sp>
        <p:sp>
          <p:nvSpPr>
            <p:cNvPr id="31" name="Line 103"/>
            <p:cNvSpPr>
              <a:spLocks noChangeShapeType="1"/>
            </p:cNvSpPr>
            <p:nvPr/>
          </p:nvSpPr>
          <p:spPr bwMode="auto">
            <a:xfrm flipV="1">
              <a:off x="2393" y="1951"/>
              <a:ext cx="200" cy="101"/>
            </a:xfrm>
            <a:prstGeom prst="line">
              <a:avLst/>
            </a:prstGeom>
            <a:grpFill/>
            <a:ln w="9360">
              <a:solidFill>
                <a:srgbClr val="FFFFFF"/>
              </a:solidFill>
              <a:miter lim="800000"/>
              <a:headEnd/>
              <a:tailEnd type="triangle" w="med" len="med"/>
            </a:ln>
          </p:spPr>
          <p:txBody>
            <a:bodyPr/>
            <a:lstStyle/>
            <a:p>
              <a:pPr defTabSz="449263" fontAlgn="base">
                <a:spcBef>
                  <a:spcPct val="0"/>
                </a:spcBef>
                <a:spcAft>
                  <a:spcPct val="0"/>
                </a:spcAft>
                <a:buClr>
                  <a:srgbClr val="000000"/>
                </a:buClr>
                <a:buSzPct val="100000"/>
                <a:buFont typeface="Times New Roman" pitchFamily="18" charset="0"/>
                <a:buNone/>
                <a:defRPr/>
              </a:pPr>
              <a:endParaRPr lang="fr-FR" kern="0">
                <a:solidFill>
                  <a:srgbClr val="FFFFFF"/>
                </a:solidFill>
              </a:endParaRPr>
            </a:p>
          </p:txBody>
        </p:sp>
        <p:sp>
          <p:nvSpPr>
            <p:cNvPr id="32" name="Text Box 104"/>
            <p:cNvSpPr txBox="1">
              <a:spLocks noChangeArrowheads="1"/>
            </p:cNvSpPr>
            <p:nvPr/>
          </p:nvSpPr>
          <p:spPr bwMode="auto">
            <a:xfrm rot="10800000" flipV="1">
              <a:off x="2170" y="1653"/>
              <a:ext cx="419" cy="328"/>
            </a:xfrm>
            <a:prstGeom prst="rect">
              <a:avLst/>
            </a:prstGeom>
            <a:grpFill/>
            <a:ln w="9525">
              <a:noFill/>
              <a:round/>
              <a:headEnd/>
              <a:tailEnd/>
            </a:ln>
          </p:spPr>
          <p:txBody>
            <a:bodyPr lIns="90000" tIns="46800" rIns="90000" bIns="46800">
              <a:spAutoFit/>
            </a:bodyPr>
            <a:lstStyle/>
            <a:p>
              <a:pPr algn="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kern="0" dirty="0">
                  <a:solidFill>
                    <a:srgbClr val="FFFF00"/>
                  </a:solidFill>
                  <a:latin typeface="Symbol" pitchFamily="18" charset="2"/>
                </a:rPr>
                <a:t></a:t>
              </a:r>
              <a:r>
                <a:rPr lang="en-US" sz="2800" b="1" kern="0" baseline="30000" dirty="0">
                  <a:solidFill>
                    <a:srgbClr val="FFFF00"/>
                  </a:solidFill>
                  <a:latin typeface="Symbol" pitchFamily="18" charset="2"/>
                </a:rPr>
                <a:t></a:t>
              </a:r>
            </a:p>
          </p:txBody>
        </p:sp>
        <p:sp>
          <p:nvSpPr>
            <p:cNvPr id="33" name="Text Box 105"/>
            <p:cNvSpPr txBox="1">
              <a:spLocks noChangeArrowheads="1"/>
            </p:cNvSpPr>
            <p:nvPr/>
          </p:nvSpPr>
          <p:spPr bwMode="auto">
            <a:xfrm>
              <a:off x="2527" y="1703"/>
              <a:ext cx="242" cy="232"/>
            </a:xfrm>
            <a:prstGeom prst="rect">
              <a:avLst/>
            </a:prstGeom>
            <a:grpFill/>
            <a:ln w="9525">
              <a:noFill/>
              <a:round/>
              <a:headEnd/>
              <a:tailEnd/>
            </a:ln>
          </p:spPr>
          <p:txBody>
            <a:bodyPr wrap="none" lIns="90000" tIns="46800" rIns="90000" bIns="46800">
              <a:spAutoFit/>
            </a:bodyPr>
            <a:lstStyle/>
            <a:p>
              <a:pPr algn="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kern="0" dirty="0">
                  <a:solidFill>
                    <a:srgbClr val="FFFFFF"/>
                  </a:solidFill>
                </a:rPr>
                <a:t>e</a:t>
              </a:r>
              <a:r>
                <a:rPr lang="en-US" kern="0" baseline="30000" dirty="0">
                  <a:solidFill>
                    <a:srgbClr val="FFFFFF"/>
                  </a:solidFill>
                </a:rPr>
                <a:t>+</a:t>
              </a:r>
            </a:p>
          </p:txBody>
        </p:sp>
        <p:sp>
          <p:nvSpPr>
            <p:cNvPr id="34" name="Text Box 106"/>
            <p:cNvSpPr txBox="1">
              <a:spLocks noChangeArrowheads="1"/>
            </p:cNvSpPr>
            <p:nvPr/>
          </p:nvSpPr>
          <p:spPr bwMode="auto">
            <a:xfrm>
              <a:off x="2327" y="2152"/>
              <a:ext cx="221" cy="232"/>
            </a:xfrm>
            <a:prstGeom prst="rect">
              <a:avLst/>
            </a:prstGeom>
            <a:grpFill/>
            <a:ln w="9525">
              <a:noFill/>
              <a:round/>
              <a:headEnd/>
              <a:tailEnd/>
            </a:ln>
          </p:spPr>
          <p:txBody>
            <a:bodyPr wrap="none" lIns="90000" tIns="46800" rIns="90000" bIns="46800">
              <a:spAutoFit/>
            </a:bodyPr>
            <a:lstStyle/>
            <a:p>
              <a:pPr algn="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kern="0" dirty="0">
                  <a:solidFill>
                    <a:srgbClr val="FFFFFF"/>
                  </a:solidFill>
                </a:rPr>
                <a:t>e</a:t>
              </a:r>
              <a:r>
                <a:rPr lang="en-US" kern="0" baseline="30000" dirty="0">
                  <a:solidFill>
                    <a:srgbClr val="FFFFFF"/>
                  </a:solidFill>
                </a:rPr>
                <a:t>-</a:t>
              </a:r>
            </a:p>
          </p:txBody>
        </p:sp>
        <p:sp>
          <p:nvSpPr>
            <p:cNvPr id="38" name="Oval 110"/>
            <p:cNvSpPr>
              <a:spLocks noChangeArrowheads="1"/>
            </p:cNvSpPr>
            <p:nvPr/>
          </p:nvSpPr>
          <p:spPr bwMode="auto">
            <a:xfrm>
              <a:off x="2057" y="1859"/>
              <a:ext cx="63" cy="86"/>
            </a:xfrm>
            <a:prstGeom prst="ellipse">
              <a:avLst/>
            </a:prstGeom>
            <a:grpFill/>
            <a:ln w="9360">
              <a:solidFill>
                <a:srgbClr val="FFFFFF"/>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defRPr/>
              </a:pPr>
              <a:endParaRPr lang="fr-FR" kern="0">
                <a:solidFill>
                  <a:srgbClr val="FFFFFF"/>
                </a:solidFill>
              </a:endParaRPr>
            </a:p>
          </p:txBody>
        </p:sp>
        <p:sp>
          <p:nvSpPr>
            <p:cNvPr id="39" name="Text Box 111"/>
            <p:cNvSpPr txBox="1">
              <a:spLocks noChangeArrowheads="1"/>
            </p:cNvSpPr>
            <p:nvPr/>
          </p:nvSpPr>
          <p:spPr bwMode="auto">
            <a:xfrm>
              <a:off x="1724" y="1653"/>
              <a:ext cx="217" cy="232"/>
            </a:xfrm>
            <a:prstGeom prst="rect">
              <a:avLst/>
            </a:prstGeom>
            <a:grpFill/>
            <a:ln w="9525">
              <a:noFill/>
              <a:round/>
              <a:headEnd/>
              <a:tailEnd/>
            </a:ln>
          </p:spPr>
          <p:txBody>
            <a:bodyPr wrap="none"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kern="0" dirty="0">
                  <a:solidFill>
                    <a:srgbClr val="FFFFFF"/>
                  </a:solidFill>
                </a:rPr>
                <a:t>R</a:t>
              </a:r>
            </a:p>
          </p:txBody>
        </p:sp>
        <p:sp>
          <p:nvSpPr>
            <p:cNvPr id="40" name="Text Box 112"/>
            <p:cNvSpPr txBox="1">
              <a:spLocks noChangeArrowheads="1"/>
            </p:cNvSpPr>
            <p:nvPr/>
          </p:nvSpPr>
          <p:spPr bwMode="auto">
            <a:xfrm>
              <a:off x="2131" y="1504"/>
              <a:ext cx="217" cy="232"/>
            </a:xfrm>
            <a:prstGeom prst="rect">
              <a:avLst/>
            </a:prstGeom>
            <a:grpFill/>
            <a:ln w="9525">
              <a:noFill/>
              <a:round/>
              <a:headEnd/>
              <a:tailEnd/>
            </a:ln>
          </p:spPr>
          <p:txBody>
            <a:bodyPr wrap="none" lIns="90000" tIns="46800" rIns="90000" bIns="46800">
              <a:spAutoFit/>
            </a:bodyPr>
            <a:lstStyle/>
            <a:p>
              <a:pP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kern="0" dirty="0">
                  <a:solidFill>
                    <a:srgbClr val="FFFFFF"/>
                  </a:solidFill>
                </a:rPr>
                <a:t>N</a:t>
              </a:r>
            </a:p>
          </p:txBody>
        </p:sp>
      </p:grpSp>
      <p:pic>
        <p:nvPicPr>
          <p:cNvPr id="43" name="Picture 2"/>
          <p:cNvPicPr>
            <a:picLocks noChangeAspect="1" noChangeArrowheads="1"/>
          </p:cNvPicPr>
          <p:nvPr/>
        </p:nvPicPr>
        <p:blipFill>
          <a:blip r:embed="rId3" cstate="print"/>
          <a:srcRect/>
          <a:stretch>
            <a:fillRect/>
          </a:stretch>
        </p:blipFill>
        <p:spPr bwMode="auto">
          <a:xfrm>
            <a:off x="179512" y="3573016"/>
            <a:ext cx="4120108" cy="2557609"/>
          </a:xfrm>
          <a:prstGeom prst="rect">
            <a:avLst/>
          </a:prstGeom>
          <a:noFill/>
          <a:ln w="9525">
            <a:noFill/>
            <a:miter lim="800000"/>
            <a:headEnd/>
            <a:tailEnd/>
          </a:ln>
        </p:spPr>
      </p:pic>
      <p:sp>
        <p:nvSpPr>
          <p:cNvPr id="45" name="Rectangle 44"/>
          <p:cNvSpPr/>
          <p:nvPr/>
        </p:nvSpPr>
        <p:spPr>
          <a:xfrm>
            <a:off x="2483768" y="2132856"/>
            <a:ext cx="1584176" cy="576064"/>
          </a:xfrm>
          <a:prstGeom prst="rect">
            <a:avLst/>
          </a:prstGeom>
          <a:solidFill>
            <a:srgbClr val="53548A">
              <a:alpha val="32941"/>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7" name="Rectangle 46"/>
          <p:cNvSpPr/>
          <p:nvPr/>
        </p:nvSpPr>
        <p:spPr>
          <a:xfrm>
            <a:off x="4499992" y="2420888"/>
            <a:ext cx="1728192" cy="288032"/>
          </a:xfrm>
          <a:prstGeom prst="rect">
            <a:avLst/>
          </a:prstGeom>
          <a:solidFill>
            <a:srgbClr val="53548A">
              <a:alpha val="32941"/>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Form factors</a:t>
            </a:r>
            <a:r>
              <a:rPr lang="en-US" dirty="0" smtClean="0">
                <a:solidFill>
                  <a:prstClr val="white"/>
                </a:solidFill>
              </a:rPr>
              <a:t>:</a:t>
            </a:r>
            <a:endParaRPr lang="fr-FR" dirty="0">
              <a:solidFill>
                <a:prstClr val="white"/>
              </a:solidFill>
            </a:endParaRPr>
          </a:p>
        </p:txBody>
      </p:sp>
      <p:pic>
        <p:nvPicPr>
          <p:cNvPr id="60" name="Picture 34"/>
          <p:cNvPicPr>
            <a:picLocks noChangeAspect="1" noChangeArrowheads="1"/>
          </p:cNvPicPr>
          <p:nvPr/>
        </p:nvPicPr>
        <p:blipFill>
          <a:blip r:embed="rId4" cstate="print"/>
          <a:srcRect/>
          <a:stretch>
            <a:fillRect/>
          </a:stretch>
        </p:blipFill>
        <p:spPr bwMode="auto">
          <a:xfrm>
            <a:off x="4572000" y="3789040"/>
            <a:ext cx="3388114" cy="2450976"/>
          </a:xfrm>
          <a:prstGeom prst="rect">
            <a:avLst/>
          </a:prstGeom>
          <a:noFill/>
          <a:ln w="9525">
            <a:noFill/>
            <a:miter lim="800000"/>
            <a:headEnd/>
            <a:tailEnd/>
          </a:ln>
        </p:spPr>
      </p:pic>
      <p:sp>
        <p:nvSpPr>
          <p:cNvPr id="66" name="Rectangle 65"/>
          <p:cNvSpPr/>
          <p:nvPr/>
        </p:nvSpPr>
        <p:spPr>
          <a:xfrm>
            <a:off x="107504" y="3645024"/>
            <a:ext cx="24482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2" name="Text Box 37"/>
          <p:cNvSpPr txBox="1">
            <a:spLocks noChangeArrowheads="1"/>
          </p:cNvSpPr>
          <p:nvPr/>
        </p:nvSpPr>
        <p:spPr bwMode="auto">
          <a:xfrm>
            <a:off x="1666875" y="6096000"/>
            <a:ext cx="1414463" cy="366713"/>
          </a:xfrm>
          <a:prstGeom prst="rect">
            <a:avLst/>
          </a:prstGeom>
          <a:noFill/>
          <a:ln w="9525">
            <a:noFill/>
            <a:miter lim="800000"/>
            <a:headEnd/>
            <a:tailEnd/>
          </a:ln>
        </p:spPr>
        <p:txBody>
          <a:bodyPr wrap="none">
            <a:spAutoFit/>
          </a:bodyPr>
          <a:lstStyle/>
          <a:p>
            <a:pPr fontAlgn="base">
              <a:spcBef>
                <a:spcPct val="0"/>
              </a:spcBef>
              <a:spcAft>
                <a:spcPct val="0"/>
              </a:spcAft>
              <a:defRPr/>
            </a:pPr>
            <a:r>
              <a:rPr lang="fr-FR" kern="0" smtClean="0">
                <a:solidFill>
                  <a:srgbClr val="FFFFFF"/>
                </a:solidFill>
              </a:rPr>
              <a:t>M</a:t>
            </a:r>
            <a:r>
              <a:rPr lang="fr-FR" kern="0" baseline="-25000" smtClean="0">
                <a:solidFill>
                  <a:srgbClr val="FFFFFF"/>
                </a:solidFill>
              </a:rPr>
              <a:t>ee</a:t>
            </a:r>
            <a:r>
              <a:rPr lang="fr-FR" kern="0" smtClean="0">
                <a:solidFill>
                  <a:srgbClr val="FFFFFF"/>
                </a:solidFill>
              </a:rPr>
              <a:t>(GeV/c</a:t>
            </a:r>
            <a:r>
              <a:rPr lang="fr-FR" kern="0" baseline="30000" smtClean="0">
                <a:solidFill>
                  <a:srgbClr val="FFFFFF"/>
                </a:solidFill>
              </a:rPr>
              <a:t>2</a:t>
            </a:r>
            <a:r>
              <a:rPr lang="fr-FR" kern="0" smtClean="0">
                <a:solidFill>
                  <a:srgbClr val="FFFFFF"/>
                </a:solidFill>
              </a:rPr>
              <a:t>)</a:t>
            </a:r>
          </a:p>
        </p:txBody>
      </p:sp>
      <p:sp>
        <p:nvSpPr>
          <p:cNvPr id="64" name="Rectangle 47"/>
          <p:cNvSpPr>
            <a:spLocks noChangeArrowheads="1"/>
          </p:cNvSpPr>
          <p:nvPr/>
        </p:nvSpPr>
        <p:spPr bwMode="auto">
          <a:xfrm>
            <a:off x="6089848" y="4038600"/>
            <a:ext cx="1219200" cy="304800"/>
          </a:xfrm>
          <a:prstGeom prst="rect">
            <a:avLst/>
          </a:prstGeom>
          <a:noFill/>
          <a:ln w="12700">
            <a:solidFill>
              <a:srgbClr val="000099"/>
            </a:solidFill>
            <a:miter lim="800000"/>
            <a:headEnd/>
            <a:tailEnd/>
          </a:ln>
        </p:spPr>
        <p:txBody>
          <a:bodyPr wrap="none" anchor="ctr"/>
          <a:lstStyle/>
          <a:p>
            <a:pPr fontAlgn="base">
              <a:spcBef>
                <a:spcPct val="0"/>
              </a:spcBef>
              <a:spcAft>
                <a:spcPct val="0"/>
              </a:spcAft>
              <a:defRPr/>
            </a:pPr>
            <a:endParaRPr lang="fr-FR" kern="0" smtClean="0">
              <a:solidFill>
                <a:srgbClr val="FFFFFF"/>
              </a:solidFill>
            </a:endParaRPr>
          </a:p>
        </p:txBody>
      </p:sp>
      <p:sp>
        <p:nvSpPr>
          <p:cNvPr id="44" name="ZoneTexte 43"/>
          <p:cNvSpPr txBox="1"/>
          <p:nvPr/>
        </p:nvSpPr>
        <p:spPr>
          <a:xfrm>
            <a:off x="70674" y="3707740"/>
            <a:ext cx="2557110" cy="369332"/>
          </a:xfrm>
          <a:prstGeom prst="rect">
            <a:avLst/>
          </a:prstGeom>
          <a:solidFill>
            <a:srgbClr val="53548A">
              <a:alpha val="32941"/>
            </a:srgbClr>
          </a:solidFill>
          <a:ln>
            <a:solidFill>
              <a:schemeClr val="accent1"/>
            </a:solidFill>
          </a:ln>
        </p:spPr>
        <p:txBody>
          <a:bodyPr wrap="none" rtlCol="0">
            <a:spAutoFit/>
          </a:bodyPr>
          <a:lstStyle/>
          <a:p>
            <a:r>
              <a:rPr lang="en-US" dirty="0" smtClean="0">
                <a:solidFill>
                  <a:prstClr val="black"/>
                </a:solidFill>
              </a:rPr>
              <a:t>Missing mass selection</a:t>
            </a:r>
            <a:endParaRPr lang="fr-FR" dirty="0">
              <a:solidFill>
                <a:prstClr val="black"/>
              </a:solidFill>
            </a:endParaRPr>
          </a:p>
        </p:txBody>
      </p:sp>
      <p:sp>
        <p:nvSpPr>
          <p:cNvPr id="67" name="Rectangle 66"/>
          <p:cNvSpPr/>
          <p:nvPr/>
        </p:nvSpPr>
        <p:spPr>
          <a:xfrm>
            <a:off x="5796136" y="3717032"/>
            <a:ext cx="1944216"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a:p>
            <a:pPr algn="ctr"/>
            <a:endParaRPr lang="en-US" dirty="0" smtClean="0">
              <a:solidFill>
                <a:prstClr val="black"/>
              </a:solidFill>
            </a:endParaRPr>
          </a:p>
          <a:p>
            <a:pPr algn="ctr"/>
            <a:r>
              <a:rPr lang="en-US" dirty="0" smtClean="0">
                <a:solidFill>
                  <a:prstClr val="black"/>
                </a:solidFill>
              </a:rPr>
              <a:t>p=0.8 </a:t>
            </a:r>
            <a:r>
              <a:rPr lang="en-US" dirty="0" err="1" smtClean="0">
                <a:solidFill>
                  <a:prstClr val="black"/>
                </a:solidFill>
              </a:rPr>
              <a:t>GeV</a:t>
            </a:r>
            <a:r>
              <a:rPr lang="en-US" dirty="0" smtClean="0">
                <a:solidFill>
                  <a:prstClr val="black"/>
                </a:solidFill>
              </a:rPr>
              <a:t>/c</a:t>
            </a:r>
          </a:p>
          <a:p>
            <a:pPr algn="ctr"/>
            <a:r>
              <a:rPr lang="en-US" dirty="0" smtClean="0">
                <a:solidFill>
                  <a:prstClr val="black"/>
                </a:solidFill>
                <a:sym typeface="Symbol"/>
              </a:rPr>
              <a:t>s=1.55 </a:t>
            </a:r>
            <a:r>
              <a:rPr lang="en-US" dirty="0" err="1" smtClean="0">
                <a:solidFill>
                  <a:prstClr val="black"/>
                </a:solidFill>
                <a:sym typeface="Symbol"/>
              </a:rPr>
              <a:t>GeV</a:t>
            </a:r>
            <a:r>
              <a:rPr lang="en-US" dirty="0" smtClean="0">
                <a:solidFill>
                  <a:prstClr val="black"/>
                </a:solidFill>
                <a:sym typeface="Symbol"/>
              </a:rPr>
              <a:t>/c</a:t>
            </a:r>
            <a:endParaRPr lang="fr-FR" dirty="0">
              <a:solidFill>
                <a:prstClr val="black"/>
              </a:solidFill>
            </a:endParaRPr>
          </a:p>
        </p:txBody>
      </p:sp>
      <p:sp>
        <p:nvSpPr>
          <p:cNvPr id="61" name="Text Box 35"/>
          <p:cNvSpPr txBox="1">
            <a:spLocks noChangeArrowheads="1"/>
          </p:cNvSpPr>
          <p:nvPr/>
        </p:nvSpPr>
        <p:spPr bwMode="auto">
          <a:xfrm>
            <a:off x="5436096" y="3789040"/>
            <a:ext cx="2457450" cy="641350"/>
          </a:xfrm>
          <a:prstGeom prst="rect">
            <a:avLst/>
          </a:prstGeom>
          <a:solidFill>
            <a:srgbClr val="53548A">
              <a:alpha val="32941"/>
            </a:srgbClr>
          </a:solidFill>
          <a:ln w="9525">
            <a:solidFill>
              <a:srgbClr val="53548A"/>
            </a:solidFill>
            <a:miter lim="800000"/>
            <a:headEnd/>
            <a:tailEnd/>
          </a:ln>
        </p:spPr>
        <p:txBody>
          <a:bodyPr>
            <a:spAutoFit/>
          </a:bodyPr>
          <a:lstStyle/>
          <a:p>
            <a:pPr fontAlgn="base">
              <a:spcBef>
                <a:spcPct val="0"/>
              </a:spcBef>
              <a:spcAft>
                <a:spcPct val="0"/>
              </a:spcAft>
              <a:defRPr/>
            </a:pPr>
            <a:r>
              <a:rPr lang="fr-FR" kern="0" dirty="0" err="1" smtClean="0">
                <a:solidFill>
                  <a:prstClr val="black"/>
                </a:solidFill>
              </a:rPr>
              <a:t>after</a:t>
            </a:r>
            <a:r>
              <a:rPr lang="fr-FR" kern="0" dirty="0" smtClean="0">
                <a:solidFill>
                  <a:prstClr val="black"/>
                </a:solidFill>
              </a:rPr>
              <a:t> </a:t>
            </a:r>
            <a:r>
              <a:rPr lang="fr-FR" kern="0" dirty="0" err="1" smtClean="0">
                <a:solidFill>
                  <a:prstClr val="black"/>
                </a:solidFill>
              </a:rPr>
              <a:t>missing</a:t>
            </a:r>
            <a:r>
              <a:rPr lang="fr-FR" kern="0" dirty="0" smtClean="0">
                <a:solidFill>
                  <a:prstClr val="black"/>
                </a:solidFill>
              </a:rPr>
              <a:t> mass </a:t>
            </a:r>
            <a:r>
              <a:rPr lang="fr-FR" kern="0" dirty="0" err="1" smtClean="0">
                <a:solidFill>
                  <a:prstClr val="black"/>
                </a:solidFill>
              </a:rPr>
              <a:t>cut</a:t>
            </a:r>
            <a:endParaRPr lang="fr-FR" kern="0" dirty="0" smtClean="0">
              <a:solidFill>
                <a:prstClr val="black"/>
              </a:solidFill>
            </a:endParaRPr>
          </a:p>
          <a:p>
            <a:pPr fontAlgn="base">
              <a:spcBef>
                <a:spcPct val="0"/>
              </a:spcBef>
              <a:spcAft>
                <a:spcPct val="0"/>
              </a:spcAft>
              <a:defRPr/>
            </a:pPr>
            <a:r>
              <a:rPr lang="fr-FR" kern="0" dirty="0" smtClean="0">
                <a:solidFill>
                  <a:prstClr val="black"/>
                </a:solidFill>
                <a:sym typeface="Symbol" pitchFamily="18" charset="2"/>
              </a:rPr>
              <a:t></a:t>
            </a:r>
            <a:r>
              <a:rPr lang="fr-FR" kern="0" baseline="30000" dirty="0" smtClean="0">
                <a:solidFill>
                  <a:prstClr val="black"/>
                </a:solidFill>
                <a:sym typeface="Symbol" pitchFamily="18" charset="2"/>
              </a:rPr>
              <a:t>-</a:t>
            </a:r>
            <a:r>
              <a:rPr lang="fr-FR" kern="0" dirty="0" smtClean="0">
                <a:solidFill>
                  <a:prstClr val="black"/>
                </a:solidFill>
              </a:rPr>
              <a:t>p</a:t>
            </a:r>
            <a:r>
              <a:rPr lang="fr-FR" kern="0" dirty="0" smtClean="0">
                <a:solidFill>
                  <a:prstClr val="black"/>
                </a:solidFill>
                <a:sym typeface="Symbol" pitchFamily="18" charset="2"/>
              </a:rPr>
              <a:t>e</a:t>
            </a:r>
            <a:r>
              <a:rPr lang="fr-FR" kern="0" baseline="30000" dirty="0" smtClean="0">
                <a:solidFill>
                  <a:prstClr val="black"/>
                </a:solidFill>
                <a:sym typeface="Symbol" pitchFamily="18" charset="2"/>
              </a:rPr>
              <a:t>+</a:t>
            </a:r>
            <a:r>
              <a:rPr lang="fr-FR" kern="0" dirty="0" smtClean="0">
                <a:solidFill>
                  <a:prstClr val="black"/>
                </a:solidFill>
                <a:sym typeface="Symbol" pitchFamily="18" charset="2"/>
              </a:rPr>
              <a:t>e</a:t>
            </a:r>
            <a:r>
              <a:rPr lang="fr-FR" kern="0" baseline="30000" dirty="0" smtClean="0">
                <a:solidFill>
                  <a:prstClr val="black"/>
                </a:solidFill>
                <a:sym typeface="Symbol" pitchFamily="18" charset="2"/>
              </a:rPr>
              <a:t>-</a:t>
            </a:r>
            <a:r>
              <a:rPr lang="fr-FR" kern="0" dirty="0" smtClean="0">
                <a:solidFill>
                  <a:prstClr val="black"/>
                </a:solidFill>
                <a:sym typeface="Symbol" pitchFamily="18" charset="2"/>
              </a:rPr>
              <a:t> n</a:t>
            </a:r>
          </a:p>
        </p:txBody>
      </p:sp>
      <p:pic>
        <p:nvPicPr>
          <p:cNvPr id="882689" name="Picture 1"/>
          <p:cNvPicPr>
            <a:picLocks noChangeAspect="1" noChangeArrowheads="1"/>
          </p:cNvPicPr>
          <p:nvPr/>
        </p:nvPicPr>
        <p:blipFill>
          <a:blip r:embed="rId5" cstate="print"/>
          <a:srcRect/>
          <a:stretch>
            <a:fillRect/>
          </a:stretch>
        </p:blipFill>
        <p:spPr bwMode="auto">
          <a:xfrm>
            <a:off x="7739284" y="4365104"/>
            <a:ext cx="1404716" cy="1631826"/>
          </a:xfrm>
          <a:prstGeom prst="rect">
            <a:avLst/>
          </a:prstGeom>
          <a:noFill/>
          <a:ln w="9525">
            <a:noFill/>
            <a:miter lim="800000"/>
            <a:headEnd/>
            <a:tailEnd/>
          </a:ln>
        </p:spPr>
      </p:pic>
      <p:sp>
        <p:nvSpPr>
          <p:cNvPr id="35" name="ZoneTexte 34"/>
          <p:cNvSpPr txBox="1"/>
          <p:nvPr/>
        </p:nvSpPr>
        <p:spPr>
          <a:xfrm>
            <a:off x="4499992" y="1484784"/>
            <a:ext cx="1620957" cy="369332"/>
          </a:xfrm>
          <a:prstGeom prst="rect">
            <a:avLst/>
          </a:prstGeom>
          <a:solidFill>
            <a:srgbClr val="53548A">
              <a:alpha val="32941"/>
            </a:srgbClr>
          </a:solidFill>
          <a:ln>
            <a:solidFill>
              <a:schemeClr val="accent1"/>
            </a:solidFill>
          </a:ln>
        </p:spPr>
        <p:txBody>
          <a:bodyPr wrap="none" rtlCol="0">
            <a:spAutoFit/>
          </a:bodyPr>
          <a:lstStyle/>
          <a:p>
            <a:r>
              <a:rPr lang="en-US" dirty="0" err="1" smtClean="0">
                <a:solidFill>
                  <a:prstClr val="black"/>
                </a:solidFill>
              </a:rPr>
              <a:t>Dalitz</a:t>
            </a:r>
            <a:r>
              <a:rPr lang="en-US" dirty="0" smtClean="0">
                <a:solidFill>
                  <a:prstClr val="black"/>
                </a:solidFill>
              </a:rPr>
              <a:t> decays </a:t>
            </a:r>
            <a:endParaRPr lang="fr-FR" dirty="0">
              <a:solidFill>
                <a:prstClr val="black"/>
              </a:solidFill>
            </a:endParaRPr>
          </a:p>
        </p:txBody>
      </p:sp>
      <p:sp>
        <p:nvSpPr>
          <p:cNvPr id="36" name="ZoneTexte 35"/>
          <p:cNvSpPr txBox="1"/>
          <p:nvPr/>
        </p:nvSpPr>
        <p:spPr>
          <a:xfrm>
            <a:off x="611560" y="899428"/>
            <a:ext cx="2492990" cy="369332"/>
          </a:xfrm>
          <a:prstGeom prst="rect">
            <a:avLst/>
          </a:prstGeom>
          <a:noFill/>
        </p:spPr>
        <p:txBody>
          <a:bodyPr wrap="none" rtlCol="0">
            <a:spAutoFit/>
          </a:bodyPr>
          <a:lstStyle/>
          <a:p>
            <a:r>
              <a:rPr lang="en-US" i="1" dirty="0" err="1" smtClean="0">
                <a:solidFill>
                  <a:prstClr val="black"/>
                </a:solidFill>
              </a:rPr>
              <a:t>H.Kuc</a:t>
            </a:r>
            <a:r>
              <a:rPr lang="en-US" i="1" dirty="0" smtClean="0">
                <a:solidFill>
                  <a:prstClr val="black"/>
                </a:solidFill>
              </a:rPr>
              <a:t> (</a:t>
            </a:r>
            <a:r>
              <a:rPr lang="en-US" i="1" dirty="0" err="1" smtClean="0">
                <a:solidFill>
                  <a:prstClr val="black"/>
                </a:solidFill>
              </a:rPr>
              <a:t>Orsay</a:t>
            </a:r>
            <a:r>
              <a:rPr lang="en-US" i="1" dirty="0" smtClean="0">
                <a:solidFill>
                  <a:prstClr val="black"/>
                </a:solidFill>
              </a:rPr>
              <a:t>/Cracow)</a:t>
            </a:r>
            <a:endParaRPr lang="fr-FR" i="1" dirty="0">
              <a:solidFill>
                <a:prstClr val="black"/>
              </a:solidFill>
            </a:endParaRPr>
          </a:p>
        </p:txBody>
      </p:sp>
      <p:sp>
        <p:nvSpPr>
          <p:cNvPr id="37" name="ZoneTexte 36"/>
          <p:cNvSpPr txBox="1"/>
          <p:nvPr/>
        </p:nvSpPr>
        <p:spPr>
          <a:xfrm>
            <a:off x="2051720" y="6021288"/>
            <a:ext cx="2193229" cy="338554"/>
          </a:xfrm>
          <a:prstGeom prst="rect">
            <a:avLst/>
          </a:prstGeom>
          <a:solidFill>
            <a:schemeClr val="bg1"/>
          </a:solidFill>
        </p:spPr>
        <p:txBody>
          <a:bodyPr wrap="none" rtlCol="0">
            <a:spAutoFit/>
          </a:bodyPr>
          <a:lstStyle/>
          <a:p>
            <a:r>
              <a:rPr lang="en-US" sz="1600" dirty="0" smtClean="0">
                <a:solidFill>
                  <a:prstClr val="black"/>
                </a:solidFill>
              </a:rPr>
              <a:t>Missing mass (</a:t>
            </a:r>
            <a:r>
              <a:rPr lang="en-US" sz="1600" dirty="0" err="1" smtClean="0">
                <a:solidFill>
                  <a:prstClr val="black"/>
                </a:solidFill>
              </a:rPr>
              <a:t>GeV</a:t>
            </a:r>
            <a:r>
              <a:rPr lang="en-US" sz="1600" dirty="0" smtClean="0">
                <a:solidFill>
                  <a:prstClr val="black"/>
                </a:solidFill>
              </a:rPr>
              <a:t>/c)</a:t>
            </a:r>
            <a:endParaRPr lang="fr-FR" sz="1600" dirty="0">
              <a:solidFill>
                <a:prstClr val="black"/>
              </a:solidFill>
            </a:endParaRPr>
          </a:p>
        </p:txBody>
      </p:sp>
      <p:sp>
        <p:nvSpPr>
          <p:cNvPr id="42" name="ZoneTexte 41"/>
          <p:cNvSpPr txBox="1"/>
          <p:nvPr/>
        </p:nvSpPr>
        <p:spPr>
          <a:xfrm>
            <a:off x="6051179" y="6330806"/>
            <a:ext cx="1386918" cy="338554"/>
          </a:xfrm>
          <a:prstGeom prst="rect">
            <a:avLst/>
          </a:prstGeom>
          <a:solidFill>
            <a:schemeClr val="bg1"/>
          </a:solidFill>
        </p:spPr>
        <p:txBody>
          <a:bodyPr wrap="none" rtlCol="0">
            <a:spAutoFit/>
          </a:bodyPr>
          <a:lstStyle/>
          <a:p>
            <a:r>
              <a:rPr lang="en-US" sz="1600" dirty="0" err="1" smtClean="0">
                <a:solidFill>
                  <a:prstClr val="black"/>
                </a:solidFill>
              </a:rPr>
              <a:t>M</a:t>
            </a:r>
            <a:r>
              <a:rPr lang="en-US" sz="1600" baseline="-25000" dirty="0" err="1" smtClean="0">
                <a:solidFill>
                  <a:prstClr val="black"/>
                </a:solidFill>
              </a:rPr>
              <a:t>ee</a:t>
            </a:r>
            <a:r>
              <a:rPr lang="en-US" sz="1600" dirty="0" smtClean="0">
                <a:solidFill>
                  <a:prstClr val="black"/>
                </a:solidFill>
              </a:rPr>
              <a:t> (</a:t>
            </a:r>
            <a:r>
              <a:rPr lang="en-US" sz="1600" dirty="0" err="1" smtClean="0">
                <a:solidFill>
                  <a:prstClr val="black"/>
                </a:solidFill>
              </a:rPr>
              <a:t>GeV</a:t>
            </a:r>
            <a:r>
              <a:rPr lang="en-US" sz="1600" dirty="0" smtClean="0">
                <a:solidFill>
                  <a:prstClr val="black"/>
                </a:solidFill>
              </a:rPr>
              <a:t>/c</a:t>
            </a:r>
            <a:r>
              <a:rPr lang="en-US" sz="1600" baseline="30000" dirty="0" smtClean="0">
                <a:solidFill>
                  <a:prstClr val="black"/>
                </a:solidFill>
              </a:rPr>
              <a:t>2</a:t>
            </a:r>
            <a:r>
              <a:rPr lang="en-US" sz="1600" dirty="0" smtClean="0">
                <a:solidFill>
                  <a:prstClr val="black"/>
                </a:solidFill>
              </a:rPr>
              <a:t>)</a:t>
            </a:r>
            <a:endParaRPr lang="fr-FR" sz="1600"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43FCDA7-91C5-4A89-872F-33E1678228BB}" type="slidenum">
              <a:rPr lang="fr-FR" smtClean="0"/>
              <a:pPr/>
              <a:t>35</a:t>
            </a:fld>
            <a:endParaRPr lang="fr-FR"/>
          </a:p>
        </p:txBody>
      </p:sp>
      <p:sp>
        <p:nvSpPr>
          <p:cNvPr id="4" name="Titre 4"/>
          <p:cNvSpPr txBox="1">
            <a:spLocks/>
          </p:cNvSpPr>
          <p:nvPr/>
        </p:nvSpPr>
        <p:spPr>
          <a:xfrm>
            <a:off x="683568" y="188640"/>
            <a:ext cx="7848872" cy="720080"/>
          </a:xfrm>
          <a:prstGeom prst="rect">
            <a:avLst/>
          </a:prstGeom>
          <a:solidFill>
            <a:schemeClr val="accent1"/>
          </a:solidFill>
        </p:spPr>
        <p:txBody>
          <a:bodyPr bIns="91440" anchor="b" anchorCtr="0">
            <a:normAutofit fontScale="97500" lnSpcReduction="10000"/>
          </a:bodyPr>
          <a:lstStyle/>
          <a:p>
            <a:pPr>
              <a:spcBef>
                <a:spcPct val="0"/>
              </a:spcBef>
              <a:defRPr/>
            </a:pPr>
            <a:r>
              <a:rPr lang="el-GR" sz="4000" dirty="0" smtClean="0">
                <a:solidFill>
                  <a:prstClr val="white"/>
                </a:solidFill>
                <a:latin typeface="Calibri"/>
                <a:cs typeface="Arial" pitchFamily="34" charset="0"/>
              </a:rPr>
              <a:t>π</a:t>
            </a:r>
            <a:r>
              <a:rPr lang="fr-FR" sz="4000" baseline="30000" dirty="0" smtClean="0">
                <a:solidFill>
                  <a:prstClr val="white"/>
                </a:solidFill>
                <a:latin typeface="Franklin Gothic Book"/>
                <a:cs typeface="Arial" pitchFamily="34" charset="0"/>
              </a:rPr>
              <a:t>-</a:t>
            </a:r>
            <a:r>
              <a:rPr lang="fr-FR" sz="4000" dirty="0" smtClean="0">
                <a:solidFill>
                  <a:prstClr val="white"/>
                </a:solidFill>
                <a:latin typeface="Franklin Gothic Book"/>
                <a:cs typeface="Arial" pitchFamily="34" charset="0"/>
              </a:rPr>
              <a:t>p</a:t>
            </a:r>
            <a:r>
              <a:rPr lang="fr-FR" sz="4000" dirty="0" smtClean="0">
                <a:solidFill>
                  <a:prstClr val="white"/>
                </a:solidFill>
                <a:latin typeface="Franklin Gothic Book"/>
                <a:cs typeface="Arial" pitchFamily="34" charset="0"/>
                <a:sym typeface="Symbol" pitchFamily="18" charset="2"/>
              </a:rPr>
              <a:t></a:t>
            </a:r>
            <a:r>
              <a:rPr lang="el-GR" sz="4000" dirty="0" smtClean="0">
                <a:solidFill>
                  <a:prstClr val="white"/>
                </a:solidFill>
                <a:latin typeface="Calibri"/>
                <a:cs typeface="Arial" pitchFamily="34" charset="0"/>
              </a:rPr>
              <a:t> </a:t>
            </a:r>
            <a:r>
              <a:rPr lang="en-US" sz="4000" dirty="0" err="1" smtClean="0">
                <a:solidFill>
                  <a:prstClr val="white"/>
                </a:solidFill>
                <a:latin typeface="Franklin Gothic Book"/>
                <a:cs typeface="Arial" pitchFamily="34" charset="0"/>
              </a:rPr>
              <a:t>ne</a:t>
            </a:r>
            <a:r>
              <a:rPr lang="en-US" sz="4000" baseline="30000" dirty="0" err="1" smtClean="0">
                <a:solidFill>
                  <a:prstClr val="white"/>
                </a:solidFill>
                <a:latin typeface="Franklin Gothic Book"/>
                <a:cs typeface="Arial" pitchFamily="34" charset="0"/>
              </a:rPr>
              <a:t>+</a:t>
            </a:r>
            <a:r>
              <a:rPr lang="en-US" sz="4000" dirty="0" err="1" smtClean="0">
                <a:solidFill>
                  <a:prstClr val="white"/>
                </a:solidFill>
                <a:latin typeface="Franklin Gothic Book"/>
                <a:cs typeface="Arial" pitchFamily="34" charset="0"/>
              </a:rPr>
              <a:t>e</a:t>
            </a:r>
            <a:r>
              <a:rPr lang="en-US" sz="4000" baseline="30000" dirty="0" smtClean="0">
                <a:solidFill>
                  <a:prstClr val="white"/>
                </a:solidFill>
                <a:latin typeface="Franklin Gothic Book"/>
                <a:cs typeface="Arial" pitchFamily="34" charset="0"/>
              </a:rPr>
              <a:t>-</a:t>
            </a:r>
            <a:r>
              <a:rPr lang="en-US" sz="4000" dirty="0" smtClean="0">
                <a:solidFill>
                  <a:prstClr val="white"/>
                </a:solidFill>
                <a:latin typeface="Franklin Gothic Book"/>
                <a:cs typeface="Arial" pitchFamily="34" charset="0"/>
              </a:rPr>
              <a:t>:  count rate estimates</a:t>
            </a:r>
            <a:endParaRPr lang="fr-FR" sz="4000" dirty="0">
              <a:solidFill>
                <a:prstClr val="white"/>
              </a:solidFill>
              <a:latin typeface="Franklin Gothic Book"/>
            </a:endParaRPr>
          </a:p>
        </p:txBody>
      </p:sp>
      <p:grpSp>
        <p:nvGrpSpPr>
          <p:cNvPr id="2" name="Groupe 12"/>
          <p:cNvGrpSpPr/>
          <p:nvPr/>
        </p:nvGrpSpPr>
        <p:grpSpPr>
          <a:xfrm>
            <a:off x="5120139" y="1196752"/>
            <a:ext cx="3844349" cy="2328292"/>
            <a:chOff x="3139103" y="1196752"/>
            <a:chExt cx="3844349" cy="2328292"/>
          </a:xfrm>
        </p:grpSpPr>
        <p:pic>
          <p:nvPicPr>
            <p:cNvPr id="177154" name="Picture 2"/>
            <p:cNvPicPr>
              <a:picLocks noChangeAspect="1" noChangeArrowheads="1"/>
            </p:cNvPicPr>
            <p:nvPr/>
          </p:nvPicPr>
          <p:blipFill>
            <a:blip r:embed="rId2" cstate="print"/>
            <a:srcRect t="3000"/>
            <a:stretch>
              <a:fillRect/>
            </a:stretch>
          </p:blipFill>
          <p:spPr bwMode="auto">
            <a:xfrm>
              <a:off x="3139103" y="1196752"/>
              <a:ext cx="3238500" cy="2328292"/>
            </a:xfrm>
            <a:prstGeom prst="rect">
              <a:avLst/>
            </a:prstGeom>
            <a:noFill/>
            <a:ln w="9525">
              <a:noFill/>
              <a:miter lim="800000"/>
              <a:headEnd/>
              <a:tailEnd/>
            </a:ln>
          </p:spPr>
        </p:pic>
        <p:sp>
          <p:nvSpPr>
            <p:cNvPr id="10" name="ZoneTexte 9"/>
            <p:cNvSpPr txBox="1"/>
            <p:nvPr/>
          </p:nvSpPr>
          <p:spPr>
            <a:xfrm>
              <a:off x="4939303" y="1475492"/>
              <a:ext cx="2044149" cy="369332"/>
            </a:xfrm>
            <a:prstGeom prst="rect">
              <a:avLst/>
            </a:prstGeom>
            <a:solidFill>
              <a:schemeClr val="bg1"/>
            </a:solidFill>
          </p:spPr>
          <p:txBody>
            <a:bodyPr wrap="none" rtlCol="0">
              <a:spAutoFit/>
            </a:bodyPr>
            <a:lstStyle/>
            <a:p>
              <a:r>
                <a:rPr lang="en-US" dirty="0" smtClean="0">
                  <a:solidFill>
                    <a:prstClr val="black"/>
                  </a:solidFill>
                </a:rPr>
                <a:t>Resonance model</a:t>
              </a:r>
              <a:endParaRPr lang="fr-FR" dirty="0">
                <a:solidFill>
                  <a:prstClr val="black"/>
                </a:solidFill>
              </a:endParaRPr>
            </a:p>
          </p:txBody>
        </p:sp>
        <p:sp>
          <p:nvSpPr>
            <p:cNvPr id="11" name="ZoneTexte 10"/>
            <p:cNvSpPr txBox="1"/>
            <p:nvPr/>
          </p:nvSpPr>
          <p:spPr>
            <a:xfrm>
              <a:off x="4961706" y="2564904"/>
              <a:ext cx="1633781" cy="646331"/>
            </a:xfrm>
            <a:prstGeom prst="rect">
              <a:avLst/>
            </a:prstGeom>
            <a:solidFill>
              <a:schemeClr val="bg1"/>
            </a:solidFill>
          </p:spPr>
          <p:txBody>
            <a:bodyPr wrap="none" rtlCol="0">
              <a:spAutoFit/>
            </a:bodyPr>
            <a:lstStyle/>
            <a:p>
              <a:r>
                <a:rPr lang="en-US" dirty="0" smtClean="0">
                  <a:solidFill>
                    <a:srgbClr val="FF0000"/>
                  </a:solidFill>
                </a:rPr>
                <a:t>Coherent sum</a:t>
              </a:r>
            </a:p>
            <a:p>
              <a:r>
                <a:rPr lang="en-US" dirty="0" smtClean="0">
                  <a:solidFill>
                    <a:srgbClr val="FF0000"/>
                  </a:solidFill>
                </a:rPr>
                <a:t> (M. </a:t>
              </a:r>
              <a:r>
                <a:rPr lang="en-US" dirty="0" err="1" smtClean="0">
                  <a:solidFill>
                    <a:srgbClr val="FF0000"/>
                  </a:solidFill>
                </a:rPr>
                <a:t>Soyeur</a:t>
              </a:r>
              <a:r>
                <a:rPr lang="en-US" dirty="0" smtClean="0">
                  <a:solidFill>
                    <a:srgbClr val="FF0000"/>
                  </a:solidFill>
                </a:rPr>
                <a:t>)</a:t>
              </a:r>
              <a:endParaRPr lang="fr-FR" dirty="0">
                <a:solidFill>
                  <a:srgbClr val="FF0000"/>
                </a:solidFill>
              </a:endParaRPr>
            </a:p>
          </p:txBody>
        </p:sp>
        <p:sp>
          <p:nvSpPr>
            <p:cNvPr id="12" name="ZoneTexte 11"/>
            <p:cNvSpPr txBox="1"/>
            <p:nvPr/>
          </p:nvSpPr>
          <p:spPr>
            <a:xfrm>
              <a:off x="5011311" y="1990581"/>
              <a:ext cx="1826141" cy="646331"/>
            </a:xfrm>
            <a:prstGeom prst="rect">
              <a:avLst/>
            </a:prstGeom>
            <a:solidFill>
              <a:schemeClr val="bg1"/>
            </a:solidFill>
          </p:spPr>
          <p:txBody>
            <a:bodyPr wrap="none" rtlCol="0">
              <a:spAutoFit/>
            </a:bodyPr>
            <a:lstStyle/>
            <a:p>
              <a:r>
                <a:rPr lang="en-US" dirty="0" smtClean="0">
                  <a:solidFill>
                    <a:srgbClr val="002060"/>
                  </a:solidFill>
                </a:rPr>
                <a:t>incoherent sum </a:t>
              </a:r>
            </a:p>
            <a:p>
              <a:r>
                <a:rPr lang="en-US" dirty="0" smtClean="0">
                  <a:solidFill>
                    <a:srgbClr val="002060"/>
                  </a:solidFill>
                </a:rPr>
                <a:t>(M. </a:t>
              </a:r>
              <a:r>
                <a:rPr lang="en-US" dirty="0" err="1" smtClean="0">
                  <a:solidFill>
                    <a:srgbClr val="002060"/>
                  </a:solidFill>
                </a:rPr>
                <a:t>Soyeur</a:t>
              </a:r>
              <a:r>
                <a:rPr lang="en-US" dirty="0" smtClean="0">
                  <a:solidFill>
                    <a:srgbClr val="002060"/>
                  </a:solidFill>
                </a:rPr>
                <a:t>)</a:t>
              </a:r>
              <a:endParaRPr lang="fr-FR" dirty="0">
                <a:solidFill>
                  <a:srgbClr val="002060"/>
                </a:solidFill>
              </a:endParaRPr>
            </a:p>
          </p:txBody>
        </p:sp>
      </p:grpSp>
      <p:sp>
        <p:nvSpPr>
          <p:cNvPr id="18" name="Text Box 8"/>
          <p:cNvSpPr txBox="1">
            <a:spLocks noChangeArrowheads="1"/>
          </p:cNvSpPr>
          <p:nvPr/>
        </p:nvSpPr>
        <p:spPr bwMode="auto">
          <a:xfrm>
            <a:off x="5368383" y="3541541"/>
            <a:ext cx="4100161" cy="535531"/>
          </a:xfrm>
          <a:prstGeom prst="rect">
            <a:avLst/>
          </a:prstGeom>
          <a:noFill/>
          <a:ln w="9525">
            <a:noFill/>
            <a:miter lim="800000"/>
            <a:headEnd/>
            <a:tailEnd/>
          </a:ln>
          <a:effectLst/>
        </p:spPr>
        <p:txBody>
          <a:bodyPr wrap="square">
            <a:spAutoFit/>
          </a:bodyPr>
          <a:lstStyle/>
          <a:p>
            <a:pPr>
              <a:lnSpc>
                <a:spcPct val="90000"/>
              </a:lnSpc>
            </a:pPr>
            <a:r>
              <a:rPr lang="en-GB" sz="1600" i="1" dirty="0">
                <a:solidFill>
                  <a:prstClr val="black"/>
                </a:solidFill>
              </a:rPr>
              <a:t>M.F.M. Lutz </a:t>
            </a:r>
            <a:r>
              <a:rPr lang="pl-PL" sz="1600" i="1" dirty="0">
                <a:solidFill>
                  <a:prstClr val="black"/>
                </a:solidFill>
              </a:rPr>
              <a:t>, B. Friman, M. S</a:t>
            </a:r>
            <a:r>
              <a:rPr lang="fr-FR" sz="1600" i="1" dirty="0">
                <a:solidFill>
                  <a:prstClr val="black"/>
                </a:solidFill>
              </a:rPr>
              <a:t>o</a:t>
            </a:r>
            <a:r>
              <a:rPr lang="pl-PL" sz="1600" i="1" dirty="0">
                <a:solidFill>
                  <a:prstClr val="black"/>
                </a:solidFill>
              </a:rPr>
              <a:t>ye</a:t>
            </a:r>
            <a:r>
              <a:rPr lang="fr-FR" sz="1600" i="1" dirty="0">
                <a:solidFill>
                  <a:prstClr val="black"/>
                </a:solidFill>
              </a:rPr>
              <a:t>u</a:t>
            </a:r>
            <a:r>
              <a:rPr lang="pl-PL" sz="1600" i="1" dirty="0" smtClean="0">
                <a:solidFill>
                  <a:prstClr val="black"/>
                </a:solidFill>
              </a:rPr>
              <a:t>r</a:t>
            </a:r>
            <a:endParaRPr lang="en-US" sz="1600" i="1" dirty="0" smtClean="0">
              <a:solidFill>
                <a:prstClr val="black"/>
              </a:solidFill>
            </a:endParaRPr>
          </a:p>
          <a:p>
            <a:pPr>
              <a:lnSpc>
                <a:spcPct val="90000"/>
              </a:lnSpc>
            </a:pPr>
            <a:r>
              <a:rPr lang="en-GB" sz="1600" i="1" dirty="0" smtClean="0">
                <a:solidFill>
                  <a:prstClr val="black"/>
                </a:solidFill>
              </a:rPr>
              <a:t> </a:t>
            </a:r>
            <a:r>
              <a:rPr lang="en-GB" sz="1600" i="1" dirty="0">
                <a:solidFill>
                  <a:prstClr val="black"/>
                </a:solidFill>
              </a:rPr>
              <a:t>Nuclear Physics A 713 (2003) </a:t>
            </a:r>
            <a:r>
              <a:rPr lang="en-GB" sz="1600" i="1" dirty="0" smtClean="0">
                <a:solidFill>
                  <a:prstClr val="black"/>
                </a:solidFill>
              </a:rPr>
              <a:t>97–118</a:t>
            </a:r>
            <a:endParaRPr lang="en-US" sz="1600" i="1" dirty="0">
              <a:solidFill>
                <a:prstClr val="black"/>
              </a:solidFill>
            </a:endParaRPr>
          </a:p>
        </p:txBody>
      </p:sp>
      <p:sp>
        <p:nvSpPr>
          <p:cNvPr id="19" name="ZoneTexte 18"/>
          <p:cNvSpPr txBox="1"/>
          <p:nvPr/>
        </p:nvSpPr>
        <p:spPr>
          <a:xfrm>
            <a:off x="7596336" y="1052736"/>
            <a:ext cx="813043" cy="369332"/>
          </a:xfrm>
          <a:prstGeom prst="rect">
            <a:avLst/>
          </a:prstGeom>
          <a:solidFill>
            <a:schemeClr val="bg1"/>
          </a:solidFill>
        </p:spPr>
        <p:txBody>
          <a:bodyPr wrap="none" rtlCol="0">
            <a:spAutoFit/>
          </a:bodyPr>
          <a:lstStyle/>
          <a:p>
            <a:r>
              <a:rPr lang="en-US" dirty="0" err="1" smtClean="0">
                <a:solidFill>
                  <a:prstClr val="black"/>
                </a:solidFill>
              </a:rPr>
              <a:t>H.Kuc</a:t>
            </a:r>
            <a:endParaRPr lang="fr-FR" dirty="0">
              <a:solidFill>
                <a:prstClr val="black"/>
              </a:solidFill>
            </a:endParaRPr>
          </a:p>
        </p:txBody>
      </p:sp>
      <p:graphicFrame>
        <p:nvGraphicFramePr>
          <p:cNvPr id="5" name="Tableau 4"/>
          <p:cNvGraphicFramePr>
            <a:graphicFrameLocks noGrp="1"/>
          </p:cNvGraphicFramePr>
          <p:nvPr/>
        </p:nvGraphicFramePr>
        <p:xfrm>
          <a:off x="179512" y="1494076"/>
          <a:ext cx="4896544" cy="1786880"/>
        </p:xfrm>
        <a:graphic>
          <a:graphicData uri="http://schemas.openxmlformats.org/drawingml/2006/table">
            <a:tbl>
              <a:tblPr firstRow="1" bandRow="1">
                <a:tableStyleId>{5C22544A-7EE6-4342-B048-85BDC9FD1C3A}</a:tableStyleId>
              </a:tblPr>
              <a:tblGrid>
                <a:gridCol w="1296144"/>
                <a:gridCol w="1379037"/>
                <a:gridCol w="1188969"/>
                <a:gridCol w="1032394"/>
              </a:tblGrid>
              <a:tr h="720080">
                <a:tc>
                  <a:txBody>
                    <a:bodyPr/>
                    <a:lstStyle/>
                    <a:p>
                      <a:endParaRPr lang="fr-FR" sz="1600" dirty="0"/>
                    </a:p>
                  </a:txBody>
                  <a:tcPr/>
                </a:tc>
                <a:tc>
                  <a:txBody>
                    <a:bodyPr/>
                    <a:lstStyle/>
                    <a:p>
                      <a:r>
                        <a:rPr lang="en-US" sz="1600" dirty="0" smtClean="0"/>
                        <a:t>Resonance</a:t>
                      </a:r>
                    </a:p>
                    <a:p>
                      <a:r>
                        <a:rPr lang="en-US" sz="1600" baseline="0" dirty="0" smtClean="0"/>
                        <a:t> model</a:t>
                      </a:r>
                      <a:endParaRPr lang="fr-FR" sz="1600" dirty="0"/>
                    </a:p>
                  </a:txBody>
                  <a:tcPr/>
                </a:tc>
                <a:tc>
                  <a:txBody>
                    <a:bodyPr/>
                    <a:lstStyle/>
                    <a:p>
                      <a:r>
                        <a:rPr lang="en-US" sz="1600" dirty="0" err="1" smtClean="0"/>
                        <a:t>Titov</a:t>
                      </a:r>
                      <a:r>
                        <a:rPr lang="en-US" sz="1600" baseline="0" dirty="0" smtClean="0"/>
                        <a:t> et al.</a:t>
                      </a:r>
                      <a:endParaRPr lang="fr-FR" sz="1600" dirty="0"/>
                    </a:p>
                  </a:txBody>
                  <a:tcPr/>
                </a:tc>
                <a:tc>
                  <a:txBody>
                    <a:bodyPr/>
                    <a:lstStyle/>
                    <a:p>
                      <a:r>
                        <a:rPr lang="en-US" sz="1600" dirty="0" smtClean="0"/>
                        <a:t>M. Lutz </a:t>
                      </a:r>
                    </a:p>
                    <a:p>
                      <a:r>
                        <a:rPr lang="en-US" sz="1600" dirty="0" smtClean="0"/>
                        <a:t>et al.</a:t>
                      </a:r>
                      <a:endParaRPr lang="fr-FR" sz="1600" dirty="0"/>
                    </a:p>
                  </a:txBody>
                  <a:tcPr/>
                </a:tc>
              </a:tr>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Evts</a:t>
                      </a:r>
                      <a:r>
                        <a:rPr lang="en-US" sz="1600" dirty="0" smtClean="0"/>
                        <a:t>/ 2 weeks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M&gt;0.14</a:t>
                      </a:r>
                      <a:r>
                        <a:rPr lang="en-US" sz="1600" baseline="0" dirty="0" smtClean="0"/>
                        <a:t> </a:t>
                      </a:r>
                      <a:r>
                        <a:rPr lang="en-US" sz="1600" dirty="0" err="1" smtClean="0"/>
                        <a:t>GeV</a:t>
                      </a:r>
                      <a:r>
                        <a:rPr lang="en-US" sz="1600" dirty="0" smtClean="0"/>
                        <a:t>/c</a:t>
                      </a:r>
                      <a:r>
                        <a:rPr lang="en-US" sz="1600" baseline="30000" dirty="0" smtClean="0"/>
                        <a:t>2</a:t>
                      </a:r>
                    </a:p>
                  </a:txBody>
                  <a:tcPr/>
                </a:tc>
                <a:tc>
                  <a:txBody>
                    <a:bodyPr/>
                    <a:lstStyle/>
                    <a:p>
                      <a:r>
                        <a:rPr lang="en-US" sz="1600" dirty="0" smtClean="0"/>
                        <a:t>~</a:t>
                      </a:r>
                      <a:r>
                        <a:rPr lang="en-US" sz="1600" baseline="0" dirty="0" smtClean="0"/>
                        <a:t> 1900</a:t>
                      </a:r>
                      <a:endParaRPr lang="fr-FR" sz="1600" dirty="0"/>
                    </a:p>
                  </a:txBody>
                  <a:tcPr/>
                </a:tc>
                <a:tc>
                  <a:txBody>
                    <a:bodyPr/>
                    <a:lstStyle/>
                    <a:p>
                      <a:r>
                        <a:rPr lang="en-US" sz="1600" dirty="0" smtClean="0"/>
                        <a:t>~6000</a:t>
                      </a:r>
                      <a:endParaRPr lang="fr-FR" sz="1600" dirty="0"/>
                    </a:p>
                  </a:txBody>
                  <a:tcPr/>
                </a:tc>
                <a:tc>
                  <a:txBody>
                    <a:bodyPr/>
                    <a:lstStyle/>
                    <a:p>
                      <a:r>
                        <a:rPr lang="en-US" sz="1600" dirty="0" smtClean="0"/>
                        <a:t>  ~200</a:t>
                      </a:r>
                      <a:endParaRPr lang="fr-FR" sz="1600" dirty="0"/>
                    </a:p>
                  </a:txBody>
                  <a:tcPr/>
                </a:tc>
              </a:tr>
            </a:tbl>
          </a:graphicData>
        </a:graphic>
      </p:graphicFrame>
      <p:sp>
        <p:nvSpPr>
          <p:cNvPr id="21" name="ZoneTexte 20"/>
          <p:cNvSpPr txBox="1"/>
          <p:nvPr/>
        </p:nvSpPr>
        <p:spPr>
          <a:xfrm>
            <a:off x="467544" y="1052736"/>
            <a:ext cx="3555782" cy="369332"/>
          </a:xfrm>
          <a:prstGeom prst="rect">
            <a:avLst/>
          </a:prstGeom>
          <a:noFill/>
        </p:spPr>
        <p:txBody>
          <a:bodyPr wrap="none" rtlCol="0">
            <a:spAutoFit/>
          </a:bodyPr>
          <a:lstStyle/>
          <a:p>
            <a:r>
              <a:rPr lang="en-US" dirty="0" smtClean="0">
                <a:solidFill>
                  <a:prstClr val="black"/>
                </a:solidFill>
              </a:rPr>
              <a:t>P=0.8 </a:t>
            </a:r>
            <a:r>
              <a:rPr lang="en-US" dirty="0" err="1" smtClean="0">
                <a:solidFill>
                  <a:prstClr val="black"/>
                </a:solidFill>
              </a:rPr>
              <a:t>GeV</a:t>
            </a:r>
            <a:r>
              <a:rPr lang="en-US" dirty="0" smtClean="0">
                <a:solidFill>
                  <a:prstClr val="black"/>
                </a:solidFill>
              </a:rPr>
              <a:t>/c (below </a:t>
            </a:r>
            <a:r>
              <a:rPr lang="en-US" dirty="0" smtClean="0">
                <a:solidFill>
                  <a:prstClr val="black"/>
                </a:solidFill>
                <a:sym typeface="Symbol"/>
              </a:rPr>
              <a:t> threshold)</a:t>
            </a:r>
            <a:endParaRPr lang="fr-FR" dirty="0">
              <a:solidFill>
                <a:prstClr val="black"/>
              </a:solidFill>
            </a:endParaRPr>
          </a:p>
        </p:txBody>
      </p:sp>
      <p:sp>
        <p:nvSpPr>
          <p:cNvPr id="22" name="ZoneTexte 21"/>
          <p:cNvSpPr txBox="1"/>
          <p:nvPr/>
        </p:nvSpPr>
        <p:spPr>
          <a:xfrm>
            <a:off x="206842" y="3496940"/>
            <a:ext cx="5157246" cy="230832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chemeClr val="tx1"/>
                </a:solidFill>
                <a:latin typeface="Calibri"/>
                <a:cs typeface="Arial" pitchFamily="34" charset="0"/>
              </a:rPr>
              <a:t>            </a:t>
            </a:r>
            <a:r>
              <a:rPr lang="el-GR" dirty="0" smtClean="0">
                <a:solidFill>
                  <a:schemeClr val="tx1"/>
                </a:solidFill>
                <a:latin typeface="Calibri"/>
                <a:cs typeface="Arial" pitchFamily="34" charset="0"/>
              </a:rPr>
              <a:t>π</a:t>
            </a:r>
            <a:r>
              <a:rPr lang="fr-FR" baseline="30000" dirty="0" smtClean="0">
                <a:solidFill>
                  <a:schemeClr val="tx1"/>
                </a:solidFill>
                <a:latin typeface="Franklin Gothic Book"/>
                <a:cs typeface="Arial" pitchFamily="34" charset="0"/>
              </a:rPr>
              <a:t>-</a:t>
            </a:r>
            <a:r>
              <a:rPr lang="fr-FR" dirty="0" smtClean="0">
                <a:solidFill>
                  <a:schemeClr val="tx1"/>
                </a:solidFill>
                <a:latin typeface="Franklin Gothic Book"/>
                <a:cs typeface="Arial" pitchFamily="34" charset="0"/>
              </a:rPr>
              <a:t>p</a:t>
            </a:r>
            <a:r>
              <a:rPr lang="fr-FR" dirty="0" smtClean="0">
                <a:solidFill>
                  <a:schemeClr val="tx1"/>
                </a:solidFill>
                <a:latin typeface="Franklin Gothic Book"/>
                <a:cs typeface="Arial" pitchFamily="34" charset="0"/>
                <a:sym typeface="Symbol" pitchFamily="18" charset="2"/>
              </a:rPr>
              <a:t></a:t>
            </a:r>
            <a:r>
              <a:rPr lang="el-GR" dirty="0" smtClean="0">
                <a:solidFill>
                  <a:schemeClr val="tx1"/>
                </a:solidFill>
                <a:latin typeface="Calibri"/>
                <a:cs typeface="Arial" pitchFamily="34" charset="0"/>
              </a:rPr>
              <a:t> </a:t>
            </a:r>
            <a:r>
              <a:rPr lang="en-US" dirty="0" err="1" smtClean="0">
                <a:solidFill>
                  <a:schemeClr val="tx1"/>
                </a:solidFill>
                <a:latin typeface="Franklin Gothic Book"/>
                <a:cs typeface="Arial" pitchFamily="34" charset="0"/>
              </a:rPr>
              <a:t>ne</a:t>
            </a:r>
            <a:r>
              <a:rPr lang="en-US" baseline="30000" dirty="0" err="1" smtClean="0">
                <a:solidFill>
                  <a:schemeClr val="tx1"/>
                </a:solidFill>
                <a:latin typeface="Franklin Gothic Book"/>
                <a:cs typeface="Arial" pitchFamily="34" charset="0"/>
              </a:rPr>
              <a:t>+</a:t>
            </a:r>
            <a:r>
              <a:rPr lang="en-US" dirty="0" err="1" smtClean="0">
                <a:solidFill>
                  <a:schemeClr val="tx1"/>
                </a:solidFill>
                <a:latin typeface="Franklin Gothic Book"/>
                <a:cs typeface="Arial" pitchFamily="34" charset="0"/>
              </a:rPr>
              <a:t>e</a:t>
            </a:r>
            <a:r>
              <a:rPr lang="en-US" baseline="30000" dirty="0" smtClean="0">
                <a:solidFill>
                  <a:schemeClr val="tx1"/>
                </a:solidFill>
                <a:latin typeface="Franklin Gothic Book"/>
                <a:cs typeface="Arial" pitchFamily="34" charset="0"/>
              </a:rPr>
              <a:t>- </a:t>
            </a:r>
            <a:r>
              <a:rPr lang="en-US" dirty="0" smtClean="0">
                <a:solidFill>
                  <a:schemeClr val="tx1"/>
                </a:solidFill>
                <a:latin typeface="Franklin Gothic Book"/>
                <a:cs typeface="Arial" pitchFamily="34" charset="0"/>
              </a:rPr>
              <a:t>with HADES </a:t>
            </a:r>
          </a:p>
          <a:p>
            <a:endParaRPr lang="en-US" dirty="0" smtClean="0">
              <a:solidFill>
                <a:schemeClr val="tx1"/>
              </a:solidFill>
              <a:latin typeface="Franklin Gothic Book"/>
              <a:cs typeface="Arial" pitchFamily="34" charset="0"/>
            </a:endParaRPr>
          </a:p>
          <a:p>
            <a:r>
              <a:rPr lang="en-US" dirty="0" smtClean="0"/>
              <a:t>Measurement of </a:t>
            </a:r>
            <a:r>
              <a:rPr lang="en-US" dirty="0" err="1" smtClean="0"/>
              <a:t>e</a:t>
            </a:r>
            <a:r>
              <a:rPr lang="en-US" baseline="30000" dirty="0" err="1" smtClean="0"/>
              <a:t>+</a:t>
            </a:r>
            <a:r>
              <a:rPr lang="en-US" dirty="0" err="1" smtClean="0"/>
              <a:t>e</a:t>
            </a:r>
            <a:r>
              <a:rPr lang="en-US" baseline="30000" dirty="0" smtClean="0"/>
              <a:t>-</a:t>
            </a:r>
            <a:r>
              <a:rPr lang="en-US" dirty="0" smtClean="0"/>
              <a:t> </a:t>
            </a:r>
            <a:r>
              <a:rPr lang="en-US" dirty="0" smtClean="0">
                <a:solidFill>
                  <a:srgbClr val="FF0000"/>
                </a:solidFill>
              </a:rPr>
              <a:t>invariant mass spectra</a:t>
            </a:r>
          </a:p>
          <a:p>
            <a:r>
              <a:rPr lang="en-US" dirty="0" smtClean="0"/>
              <a:t>and </a:t>
            </a:r>
            <a:r>
              <a:rPr lang="en-US" dirty="0" smtClean="0">
                <a:solidFill>
                  <a:srgbClr val="FF0000"/>
                </a:solidFill>
              </a:rPr>
              <a:t>angular distributions</a:t>
            </a:r>
            <a:r>
              <a:rPr lang="en-US" dirty="0" smtClean="0"/>
              <a:t> (</a:t>
            </a:r>
            <a:r>
              <a:rPr lang="en-US" dirty="0" err="1" smtClean="0"/>
              <a:t>cf</a:t>
            </a:r>
            <a:r>
              <a:rPr lang="en-US" dirty="0" smtClean="0"/>
              <a:t>  results </a:t>
            </a:r>
          </a:p>
          <a:p>
            <a:r>
              <a:rPr lang="en-US" dirty="0" smtClean="0"/>
              <a:t>from pp reactions)</a:t>
            </a:r>
            <a:endParaRPr lang="fr-FR" dirty="0" smtClean="0"/>
          </a:p>
          <a:p>
            <a:endParaRPr lang="en-US" dirty="0" smtClean="0">
              <a:solidFill>
                <a:schemeClr val="tx1"/>
              </a:solidFill>
            </a:endParaRPr>
          </a:p>
          <a:p>
            <a:r>
              <a:rPr lang="en-US" dirty="0" smtClean="0">
                <a:sym typeface="Symbol"/>
              </a:rPr>
              <a:t> </a:t>
            </a:r>
            <a:r>
              <a:rPr lang="en-US" dirty="0" smtClean="0"/>
              <a:t>unique chance for a direct access to Time-like</a:t>
            </a:r>
          </a:p>
          <a:p>
            <a:r>
              <a:rPr lang="en-US" dirty="0" smtClean="0"/>
              <a:t> electromagnetic form factors</a:t>
            </a:r>
            <a:endParaRPr lang="fr-FR" dirty="0"/>
          </a:p>
        </p:txBody>
      </p:sp>
      <p:grpSp>
        <p:nvGrpSpPr>
          <p:cNvPr id="6" name="Group 98"/>
          <p:cNvGrpSpPr>
            <a:grpSpLocks/>
          </p:cNvGrpSpPr>
          <p:nvPr/>
        </p:nvGrpSpPr>
        <p:grpSpPr bwMode="auto">
          <a:xfrm>
            <a:off x="6084168" y="4437731"/>
            <a:ext cx="2017506" cy="1367533"/>
            <a:chOff x="1638" y="1504"/>
            <a:chExt cx="1245" cy="897"/>
          </a:xfrm>
          <a:noFill/>
        </p:grpSpPr>
        <p:sp>
          <p:nvSpPr>
            <p:cNvPr id="24" name="Rectangle 113"/>
            <p:cNvSpPr>
              <a:spLocks noChangeArrowheads="1"/>
            </p:cNvSpPr>
            <p:nvPr/>
          </p:nvSpPr>
          <p:spPr bwMode="auto">
            <a:xfrm>
              <a:off x="1638" y="1504"/>
              <a:ext cx="1245" cy="897"/>
            </a:xfrm>
            <a:prstGeom prst="rect">
              <a:avLst/>
            </a:prstGeom>
            <a:solidFill>
              <a:srgbClr val="53548A"/>
            </a:solidFill>
            <a:ln w="9360">
              <a:solidFill>
                <a:srgbClr val="FFFFFF"/>
              </a:solidFill>
              <a:miter lim="800000"/>
              <a:headEnd/>
              <a:tailEnd/>
            </a:ln>
          </p:spPr>
          <p:txBody>
            <a:bodyPr wrap="none" anchor="ct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fr-FR" sz="1800" b="0" i="0" u="none" strike="noStrike" kern="0" cap="none" spc="0" normalizeH="0" baseline="0" noProof="0">
                <a:ln>
                  <a:noFill/>
                </a:ln>
                <a:solidFill>
                  <a:srgbClr val="FFFFFF"/>
                </a:solidFill>
                <a:effectLst/>
                <a:uLnTx/>
                <a:uFillTx/>
              </a:endParaRPr>
            </a:p>
          </p:txBody>
        </p:sp>
        <p:sp>
          <p:nvSpPr>
            <p:cNvPr id="25" name="Line 99"/>
            <p:cNvSpPr>
              <a:spLocks noChangeShapeType="1"/>
            </p:cNvSpPr>
            <p:nvPr/>
          </p:nvSpPr>
          <p:spPr bwMode="auto">
            <a:xfrm>
              <a:off x="1698" y="1886"/>
              <a:ext cx="389" cy="8"/>
            </a:xfrm>
            <a:prstGeom prst="line">
              <a:avLst/>
            </a:prstGeom>
            <a:grpFill/>
            <a:ln w="19080">
              <a:solidFill>
                <a:srgbClr val="FFFFFF"/>
              </a:solidFill>
              <a:miter lim="800000"/>
              <a:headEnd/>
              <a:tailEnd/>
            </a:ln>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fr-FR" sz="1800" b="0" i="0" u="none" strike="noStrike" kern="0" cap="none" spc="0" normalizeH="0" baseline="0" noProof="0">
                <a:ln>
                  <a:noFill/>
                </a:ln>
                <a:solidFill>
                  <a:srgbClr val="FFFFFF"/>
                </a:solidFill>
                <a:effectLst/>
                <a:uLnTx/>
                <a:uFillTx/>
              </a:endParaRPr>
            </a:p>
          </p:txBody>
        </p:sp>
        <p:sp>
          <p:nvSpPr>
            <p:cNvPr id="26" name="AutoShape 100"/>
            <p:cNvSpPr>
              <a:spLocks noChangeArrowheads="1"/>
            </p:cNvSpPr>
            <p:nvPr/>
          </p:nvSpPr>
          <p:spPr bwMode="auto">
            <a:xfrm rot="1800000">
              <a:off x="2082" y="1930"/>
              <a:ext cx="296" cy="92"/>
            </a:xfrm>
            <a:custGeom>
              <a:avLst/>
              <a:gdLst>
                <a:gd name="T0" fmla="*/ 0 w 576"/>
                <a:gd name="T1" fmla="*/ 0 h 224"/>
                <a:gd name="T2" fmla="*/ 1 w 576"/>
                <a:gd name="T3" fmla="*/ 0 h 224"/>
                <a:gd name="T4" fmla="*/ 1 w 576"/>
                <a:gd name="T5" fmla="*/ 0 h 224"/>
                <a:gd name="T6" fmla="*/ 1 w 576"/>
                <a:gd name="T7" fmla="*/ 0 h 224"/>
                <a:gd name="T8" fmla="*/ 1 w 576"/>
                <a:gd name="T9" fmla="*/ 0 h 224"/>
                <a:gd name="T10" fmla="*/ 1 w 576"/>
                <a:gd name="T11" fmla="*/ 0 h 224"/>
                <a:gd name="T12" fmla="*/ 2 w 576"/>
                <a:gd name="T13" fmla="*/ 0 h 224"/>
                <a:gd name="T14" fmla="*/ 2 w 576"/>
                <a:gd name="T15" fmla="*/ 0 h 22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224"/>
                <a:gd name="T26" fmla="*/ 576 w 576"/>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224">
                  <a:moveTo>
                    <a:pt x="0" y="112"/>
                  </a:moveTo>
                  <a:cubicBezTo>
                    <a:pt x="12" y="168"/>
                    <a:pt x="24" y="224"/>
                    <a:pt x="48" y="208"/>
                  </a:cubicBezTo>
                  <a:cubicBezTo>
                    <a:pt x="72" y="192"/>
                    <a:pt x="112" y="16"/>
                    <a:pt x="144" y="16"/>
                  </a:cubicBezTo>
                  <a:cubicBezTo>
                    <a:pt x="176" y="16"/>
                    <a:pt x="208" y="208"/>
                    <a:pt x="240" y="208"/>
                  </a:cubicBezTo>
                  <a:cubicBezTo>
                    <a:pt x="272" y="208"/>
                    <a:pt x="304" y="16"/>
                    <a:pt x="336" y="16"/>
                  </a:cubicBezTo>
                  <a:cubicBezTo>
                    <a:pt x="368" y="16"/>
                    <a:pt x="400" y="208"/>
                    <a:pt x="432" y="208"/>
                  </a:cubicBezTo>
                  <a:cubicBezTo>
                    <a:pt x="464" y="208"/>
                    <a:pt x="504" y="32"/>
                    <a:pt x="528" y="16"/>
                  </a:cubicBezTo>
                  <a:cubicBezTo>
                    <a:pt x="552" y="0"/>
                    <a:pt x="564" y="56"/>
                    <a:pt x="576" y="112"/>
                  </a:cubicBezTo>
                </a:path>
              </a:pathLst>
            </a:custGeom>
            <a:grpFill/>
            <a:ln w="38160">
              <a:solidFill>
                <a:srgbClr val="FFFF00"/>
              </a:solidFill>
              <a:round/>
              <a:headEnd/>
              <a:tailEnd/>
            </a:ln>
          </p:spPr>
          <p:txBody>
            <a:bodyPr wrap="none" anchor="ct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fr-FR" sz="1800" b="0" i="0" u="none" strike="noStrike" kern="0" cap="none" spc="0" normalizeH="0" baseline="0" noProof="0">
                <a:ln>
                  <a:noFill/>
                </a:ln>
                <a:solidFill>
                  <a:srgbClr val="FFFFFF"/>
                </a:solidFill>
                <a:effectLst/>
                <a:uLnTx/>
                <a:uFillTx/>
              </a:endParaRPr>
            </a:p>
          </p:txBody>
        </p:sp>
        <p:sp>
          <p:nvSpPr>
            <p:cNvPr id="27" name="Line 101"/>
            <p:cNvSpPr>
              <a:spLocks noChangeShapeType="1"/>
            </p:cNvSpPr>
            <p:nvPr/>
          </p:nvSpPr>
          <p:spPr bwMode="auto">
            <a:xfrm flipV="1">
              <a:off x="2093" y="1694"/>
              <a:ext cx="324" cy="208"/>
            </a:xfrm>
            <a:prstGeom prst="line">
              <a:avLst/>
            </a:prstGeom>
            <a:grpFill/>
            <a:ln w="19080">
              <a:solidFill>
                <a:srgbClr val="FFFFFF"/>
              </a:solidFill>
              <a:miter lim="800000"/>
              <a:headEnd/>
              <a:tailEnd/>
            </a:ln>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fr-FR" sz="1800" b="0" i="0" u="none" strike="noStrike" kern="0" cap="none" spc="0" normalizeH="0" baseline="0" noProof="0">
                <a:ln>
                  <a:noFill/>
                </a:ln>
                <a:solidFill>
                  <a:srgbClr val="FFFFFF"/>
                </a:solidFill>
                <a:effectLst/>
                <a:uLnTx/>
                <a:uFillTx/>
              </a:endParaRPr>
            </a:p>
          </p:txBody>
        </p:sp>
        <p:sp>
          <p:nvSpPr>
            <p:cNvPr id="28" name="Line 102"/>
            <p:cNvSpPr>
              <a:spLocks noChangeShapeType="1"/>
            </p:cNvSpPr>
            <p:nvPr/>
          </p:nvSpPr>
          <p:spPr bwMode="auto">
            <a:xfrm>
              <a:off x="2393" y="2052"/>
              <a:ext cx="243" cy="199"/>
            </a:xfrm>
            <a:prstGeom prst="line">
              <a:avLst/>
            </a:prstGeom>
            <a:grpFill/>
            <a:ln w="9360">
              <a:solidFill>
                <a:srgbClr val="FFFFFF"/>
              </a:solidFill>
              <a:miter lim="800000"/>
              <a:headEnd/>
              <a:tailEnd type="triangle" w="med" len="med"/>
            </a:ln>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fr-FR" sz="1800" b="0" i="0" u="none" strike="noStrike" kern="0" cap="none" spc="0" normalizeH="0" baseline="0" noProof="0">
                <a:ln>
                  <a:noFill/>
                </a:ln>
                <a:solidFill>
                  <a:srgbClr val="FFFFFF"/>
                </a:solidFill>
                <a:effectLst/>
                <a:uLnTx/>
                <a:uFillTx/>
              </a:endParaRPr>
            </a:p>
          </p:txBody>
        </p:sp>
        <p:sp>
          <p:nvSpPr>
            <p:cNvPr id="29" name="Line 103"/>
            <p:cNvSpPr>
              <a:spLocks noChangeShapeType="1"/>
            </p:cNvSpPr>
            <p:nvPr/>
          </p:nvSpPr>
          <p:spPr bwMode="auto">
            <a:xfrm flipV="1">
              <a:off x="2393" y="1951"/>
              <a:ext cx="200" cy="101"/>
            </a:xfrm>
            <a:prstGeom prst="line">
              <a:avLst/>
            </a:prstGeom>
            <a:grpFill/>
            <a:ln w="9360">
              <a:solidFill>
                <a:srgbClr val="FFFFFF"/>
              </a:solidFill>
              <a:miter lim="800000"/>
              <a:headEnd/>
              <a:tailEnd type="triangle" w="med" len="med"/>
            </a:ln>
          </p:spPr>
          <p:txBody>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fr-FR" sz="1800" b="0" i="0" u="none" strike="noStrike" kern="0" cap="none" spc="0" normalizeH="0" baseline="0" noProof="0">
                <a:ln>
                  <a:noFill/>
                </a:ln>
                <a:solidFill>
                  <a:srgbClr val="FFFFFF"/>
                </a:solidFill>
                <a:effectLst/>
                <a:uLnTx/>
                <a:uFillTx/>
              </a:endParaRPr>
            </a:p>
          </p:txBody>
        </p:sp>
        <p:sp>
          <p:nvSpPr>
            <p:cNvPr id="30" name="Text Box 104"/>
            <p:cNvSpPr txBox="1">
              <a:spLocks noChangeArrowheads="1"/>
            </p:cNvSpPr>
            <p:nvPr/>
          </p:nvSpPr>
          <p:spPr bwMode="auto">
            <a:xfrm rot="10800000" flipV="1">
              <a:off x="2170" y="1653"/>
              <a:ext cx="419" cy="328"/>
            </a:xfrm>
            <a:prstGeom prst="rect">
              <a:avLst/>
            </a:prstGeom>
            <a:grpFill/>
            <a:ln w="9525">
              <a:noFill/>
              <a:round/>
              <a:headEnd/>
              <a:tailEnd/>
            </a:ln>
          </p:spPr>
          <p:txBody>
            <a:bodyPr lIns="90000" tIns="46800" rIns="90000" bIns="46800">
              <a:spAutoFit/>
            </a:bodyPr>
            <a:lstStyle/>
            <a:p>
              <a:pPr marL="0" marR="0" lvl="0" indent="0" algn="r" defTabSz="449263"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800" b="1" i="0" u="none" strike="noStrike" kern="0" cap="none" spc="0" normalizeH="0" baseline="0" noProof="0" dirty="0">
                  <a:ln>
                    <a:noFill/>
                  </a:ln>
                  <a:solidFill>
                    <a:srgbClr val="FFFF00"/>
                  </a:solidFill>
                  <a:effectLst/>
                  <a:uLnTx/>
                  <a:uFillTx/>
                  <a:latin typeface="Symbol" pitchFamily="18" charset="2"/>
                </a:rPr>
                <a:t></a:t>
              </a:r>
              <a:r>
                <a:rPr kumimoji="0" lang="en-US" sz="2800" b="1" i="0" u="none" strike="noStrike" kern="0" cap="none" spc="0" normalizeH="0" baseline="30000" noProof="0" dirty="0">
                  <a:ln>
                    <a:noFill/>
                  </a:ln>
                  <a:solidFill>
                    <a:srgbClr val="FFFF00"/>
                  </a:solidFill>
                  <a:effectLst/>
                  <a:uLnTx/>
                  <a:uFillTx/>
                  <a:latin typeface="Symbol" pitchFamily="18" charset="2"/>
                </a:rPr>
                <a:t></a:t>
              </a:r>
            </a:p>
          </p:txBody>
        </p:sp>
        <p:sp>
          <p:nvSpPr>
            <p:cNvPr id="31" name="Text Box 105"/>
            <p:cNvSpPr txBox="1">
              <a:spLocks noChangeArrowheads="1"/>
            </p:cNvSpPr>
            <p:nvPr/>
          </p:nvSpPr>
          <p:spPr bwMode="auto">
            <a:xfrm>
              <a:off x="2527" y="1703"/>
              <a:ext cx="242" cy="232"/>
            </a:xfrm>
            <a:prstGeom prst="rect">
              <a:avLst/>
            </a:prstGeom>
            <a:grpFill/>
            <a:ln w="9525">
              <a:noFill/>
              <a:round/>
              <a:headEnd/>
              <a:tailEnd/>
            </a:ln>
          </p:spPr>
          <p:txBody>
            <a:bodyPr wrap="none" lIns="90000" tIns="46800" rIns="90000" bIns="46800">
              <a:spAutoFit/>
            </a:bodyPr>
            <a:lstStyle/>
            <a:p>
              <a:pPr marL="0" marR="0" lvl="0" indent="0" algn="r" defTabSz="449263"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0" i="0" u="none" strike="noStrike" kern="0" cap="none" spc="0" normalizeH="0" baseline="0" noProof="0" dirty="0">
                  <a:ln>
                    <a:noFill/>
                  </a:ln>
                  <a:solidFill>
                    <a:srgbClr val="FFFFFF"/>
                  </a:solidFill>
                  <a:effectLst/>
                  <a:uLnTx/>
                  <a:uFillTx/>
                </a:rPr>
                <a:t>e</a:t>
              </a:r>
              <a:r>
                <a:rPr kumimoji="0" lang="en-US" sz="1800" b="0" i="0" u="none" strike="noStrike" kern="0" cap="none" spc="0" normalizeH="0" baseline="30000" noProof="0" dirty="0">
                  <a:ln>
                    <a:noFill/>
                  </a:ln>
                  <a:solidFill>
                    <a:srgbClr val="FFFFFF"/>
                  </a:solidFill>
                  <a:effectLst/>
                  <a:uLnTx/>
                  <a:uFillTx/>
                </a:rPr>
                <a:t>+</a:t>
              </a:r>
            </a:p>
          </p:txBody>
        </p:sp>
        <p:sp>
          <p:nvSpPr>
            <p:cNvPr id="32" name="Text Box 106"/>
            <p:cNvSpPr txBox="1">
              <a:spLocks noChangeArrowheads="1"/>
            </p:cNvSpPr>
            <p:nvPr/>
          </p:nvSpPr>
          <p:spPr bwMode="auto">
            <a:xfrm>
              <a:off x="2261" y="2102"/>
              <a:ext cx="221" cy="232"/>
            </a:xfrm>
            <a:prstGeom prst="rect">
              <a:avLst/>
            </a:prstGeom>
            <a:grpFill/>
            <a:ln w="9525">
              <a:noFill/>
              <a:round/>
              <a:headEnd/>
              <a:tailEnd/>
            </a:ln>
          </p:spPr>
          <p:txBody>
            <a:bodyPr wrap="none" lIns="90000" tIns="46800" rIns="90000" bIns="46800">
              <a:spAutoFit/>
            </a:bodyPr>
            <a:lstStyle/>
            <a:p>
              <a:pPr marL="0" marR="0" lvl="0" indent="0" algn="r" defTabSz="449263"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0" i="0" u="none" strike="noStrike" kern="0" cap="none" spc="0" normalizeH="0" baseline="0" noProof="0" dirty="0">
                  <a:ln>
                    <a:noFill/>
                  </a:ln>
                  <a:solidFill>
                    <a:srgbClr val="FFFFFF"/>
                  </a:solidFill>
                  <a:effectLst/>
                  <a:uLnTx/>
                  <a:uFillTx/>
                </a:rPr>
                <a:t>e</a:t>
              </a:r>
              <a:r>
                <a:rPr kumimoji="0" lang="en-US" sz="1800" b="0" i="0" u="none" strike="noStrike" kern="0" cap="none" spc="0" normalizeH="0" baseline="30000" noProof="0" dirty="0">
                  <a:ln>
                    <a:noFill/>
                  </a:ln>
                  <a:solidFill>
                    <a:srgbClr val="FFFFFF"/>
                  </a:solidFill>
                  <a:effectLst/>
                  <a:uLnTx/>
                  <a:uFillTx/>
                </a:rPr>
                <a:t>-</a:t>
              </a:r>
            </a:p>
          </p:txBody>
        </p:sp>
        <p:sp>
          <p:nvSpPr>
            <p:cNvPr id="33" name="Oval 110"/>
            <p:cNvSpPr>
              <a:spLocks noChangeArrowheads="1"/>
            </p:cNvSpPr>
            <p:nvPr/>
          </p:nvSpPr>
          <p:spPr bwMode="auto">
            <a:xfrm>
              <a:off x="2057" y="1859"/>
              <a:ext cx="63" cy="86"/>
            </a:xfrm>
            <a:prstGeom prst="ellipse">
              <a:avLst/>
            </a:prstGeom>
            <a:grpFill/>
            <a:ln w="9360">
              <a:solidFill>
                <a:srgbClr val="FFFFFF"/>
              </a:solidFill>
              <a:miter lim="800000"/>
              <a:headEnd/>
              <a:tailEnd/>
            </a:ln>
          </p:spPr>
          <p:txBody>
            <a:bodyPr wrap="none" anchor="ct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fr-FR" sz="1800" b="0" i="0" u="none" strike="noStrike" kern="0" cap="none" spc="0" normalizeH="0" baseline="0" noProof="0">
                <a:ln>
                  <a:noFill/>
                </a:ln>
                <a:solidFill>
                  <a:srgbClr val="FFFFFF"/>
                </a:solidFill>
                <a:effectLst/>
                <a:uLnTx/>
                <a:uFillTx/>
              </a:endParaRPr>
            </a:p>
          </p:txBody>
        </p:sp>
        <p:sp>
          <p:nvSpPr>
            <p:cNvPr id="34" name="Text Box 111"/>
            <p:cNvSpPr txBox="1">
              <a:spLocks noChangeArrowheads="1"/>
            </p:cNvSpPr>
            <p:nvPr/>
          </p:nvSpPr>
          <p:spPr bwMode="auto">
            <a:xfrm>
              <a:off x="1724" y="1653"/>
              <a:ext cx="217" cy="232"/>
            </a:xfrm>
            <a:prstGeom prst="rect">
              <a:avLst/>
            </a:prstGeom>
            <a:grpFill/>
            <a:ln w="9525">
              <a:noFill/>
              <a:round/>
              <a:headEnd/>
              <a:tailEnd/>
            </a:ln>
          </p:spPr>
          <p:txBody>
            <a:bodyPr wrap="none" lIns="90000" tIns="46800" rIns="90000" bIns="46800">
              <a:spAutoFit/>
            </a:bodyPr>
            <a:lstStyle/>
            <a:p>
              <a:pPr marL="0" marR="0" lvl="0" indent="0" defTabSz="449263"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1800" b="0" i="0" u="none" strike="noStrike" kern="0" cap="none" spc="0" normalizeH="0" baseline="0" noProof="0" dirty="0">
                  <a:ln>
                    <a:noFill/>
                  </a:ln>
                  <a:solidFill>
                    <a:srgbClr val="FFFFFF"/>
                  </a:solidFill>
                  <a:effectLst/>
                  <a:uLnTx/>
                  <a:uFillTx/>
                </a:rPr>
                <a:t>R</a:t>
              </a:r>
            </a:p>
          </p:txBody>
        </p:sp>
        <p:sp>
          <p:nvSpPr>
            <p:cNvPr id="35" name="Text Box 112"/>
            <p:cNvSpPr txBox="1">
              <a:spLocks noChangeArrowheads="1"/>
            </p:cNvSpPr>
            <p:nvPr/>
          </p:nvSpPr>
          <p:spPr bwMode="auto">
            <a:xfrm>
              <a:off x="2021" y="1521"/>
              <a:ext cx="217" cy="232"/>
            </a:xfrm>
            <a:prstGeom prst="rect">
              <a:avLst/>
            </a:prstGeom>
            <a:grpFill/>
            <a:ln w="9525">
              <a:noFill/>
              <a:round/>
              <a:headEnd/>
              <a:tailEnd/>
            </a:ln>
          </p:spPr>
          <p:txBody>
            <a:bodyPr wrap="none" lIns="90000" tIns="46800" rIns="90000" bIns="46800">
              <a:spAutoFit/>
            </a:bodyPr>
            <a:lstStyle/>
            <a:p>
              <a:pPr marL="0" marR="0" lvl="0" indent="0" defTabSz="449263"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1800" b="0" i="0" u="none" strike="noStrike" kern="0" cap="none" spc="0" normalizeH="0" baseline="0" noProof="0" dirty="0">
                  <a:ln>
                    <a:noFill/>
                  </a:ln>
                  <a:solidFill>
                    <a:srgbClr val="FFFFFF"/>
                  </a:solidFill>
                  <a:effectLst/>
                  <a:uLnTx/>
                  <a:uFillTx/>
                </a:rPr>
                <a:t>N</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sz="quarter" idx="12"/>
          </p:nvPr>
        </p:nvSpPr>
        <p:spPr/>
        <p:txBody>
          <a:bodyPr/>
          <a:lstStyle/>
          <a:p>
            <a:fld id="{E43FCDA7-91C5-4A89-872F-33E1678228BB}" type="slidenum">
              <a:rPr lang="fr-FR" smtClean="0"/>
              <a:pPr/>
              <a:t>36</a:t>
            </a:fld>
            <a:endParaRPr lang="fr-FR"/>
          </a:p>
        </p:txBody>
      </p:sp>
      <p:sp>
        <p:nvSpPr>
          <p:cNvPr id="4" name="Espace réservé du contenu 3"/>
          <p:cNvSpPr>
            <a:spLocks noGrp="1"/>
          </p:cNvSpPr>
          <p:nvPr>
            <p:ph sz="quarter" idx="1"/>
          </p:nvPr>
        </p:nvSpPr>
        <p:spPr/>
        <p:txBody>
          <a:bodyPr/>
          <a:lstStyle/>
          <a:p>
            <a:endParaRPr lang="fr-FR"/>
          </a:p>
        </p:txBody>
      </p:sp>
      <p:sp>
        <p:nvSpPr>
          <p:cNvPr id="5" name="ZoneTexte 4"/>
          <p:cNvSpPr txBox="1"/>
          <p:nvPr/>
        </p:nvSpPr>
        <p:spPr>
          <a:xfrm flipH="1">
            <a:off x="513260" y="1772816"/>
            <a:ext cx="8091187" cy="1323439"/>
          </a:xfrm>
          <a:prstGeom prst="rect">
            <a:avLst/>
          </a:prstGeom>
          <a:solidFill>
            <a:srgbClr val="002060"/>
          </a:solidFill>
        </p:spPr>
        <p:txBody>
          <a:bodyPr wrap="square" rtlCol="0">
            <a:spAutoFit/>
          </a:bodyPr>
          <a:lstStyle/>
          <a:p>
            <a:r>
              <a:rPr lang="en-US" sz="4000" dirty="0" err="1" smtClean="0">
                <a:solidFill>
                  <a:schemeClr val="bg1"/>
                </a:solidFill>
              </a:rPr>
              <a:t>Helicity</a:t>
            </a:r>
            <a:r>
              <a:rPr lang="en-US" sz="4000" dirty="0" smtClean="0">
                <a:solidFill>
                  <a:schemeClr val="bg1"/>
                </a:solidFill>
              </a:rPr>
              <a:t> angle distributions-  HADES results  </a:t>
            </a:r>
            <a:endParaRPr lang="fr-FR" sz="40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e la date 3"/>
          <p:cNvSpPr>
            <a:spLocks noGrp="1"/>
          </p:cNvSpPr>
          <p:nvPr>
            <p:ph type="dt" sz="quarter" idx="10"/>
          </p:nvPr>
        </p:nvSpPr>
        <p:spPr/>
        <p:txBody>
          <a:bodyPr/>
          <a:lstStyle/>
          <a:p>
            <a:pPr>
              <a:defRPr/>
            </a:pPr>
            <a:r>
              <a:rPr lang="fr-FR">
                <a:solidFill>
                  <a:srgbClr val="FFFFFF"/>
                </a:solidFill>
              </a:rPr>
              <a:t>IPN Orsay, 17/10/2011</a:t>
            </a:r>
          </a:p>
        </p:txBody>
      </p:sp>
      <p:sp>
        <p:nvSpPr>
          <p:cNvPr id="35" name="Espace réservé du pied de page 4"/>
          <p:cNvSpPr>
            <a:spLocks noGrp="1"/>
          </p:cNvSpPr>
          <p:nvPr>
            <p:ph type="ftr" sz="quarter" idx="11"/>
          </p:nvPr>
        </p:nvSpPr>
        <p:spPr/>
        <p:txBody>
          <a:bodyPr/>
          <a:lstStyle/>
          <a:p>
            <a:pPr>
              <a:defRPr/>
            </a:pPr>
            <a:r>
              <a:rPr lang="fr-FR">
                <a:solidFill>
                  <a:srgbClr val="FFFFFF"/>
                </a:solidFill>
              </a:rPr>
              <a:t>Béatrice Ramstein</a:t>
            </a:r>
          </a:p>
        </p:txBody>
      </p:sp>
      <p:sp>
        <p:nvSpPr>
          <p:cNvPr id="36" name="Espace réservé du numéro de diapositive 5"/>
          <p:cNvSpPr>
            <a:spLocks noGrp="1"/>
          </p:cNvSpPr>
          <p:nvPr>
            <p:ph type="sldNum" sz="quarter" idx="12"/>
          </p:nvPr>
        </p:nvSpPr>
        <p:spPr/>
        <p:txBody>
          <a:bodyPr/>
          <a:lstStyle/>
          <a:p>
            <a:pPr>
              <a:defRPr/>
            </a:pPr>
            <a:fld id="{13461C5C-F569-4144-B974-FCFE49D159E7}" type="slidenum">
              <a:rPr lang="fr-FR">
                <a:solidFill>
                  <a:srgbClr val="FFFFFF"/>
                </a:solidFill>
              </a:rPr>
              <a:pPr>
                <a:defRPr/>
              </a:pPr>
              <a:t>37</a:t>
            </a:fld>
            <a:endParaRPr lang="fr-FR">
              <a:solidFill>
                <a:srgbClr val="FFFFFF"/>
              </a:solidFill>
            </a:endParaRPr>
          </a:p>
        </p:txBody>
      </p:sp>
      <p:pic>
        <p:nvPicPr>
          <p:cNvPr id="62469" name="Picture 2"/>
          <p:cNvPicPr>
            <a:picLocks noChangeAspect="1" noChangeArrowheads="1"/>
          </p:cNvPicPr>
          <p:nvPr/>
        </p:nvPicPr>
        <p:blipFill>
          <a:blip r:embed="rId2" cstate="print"/>
          <a:srcRect t="1202" b="1202"/>
          <a:stretch>
            <a:fillRect/>
          </a:stretch>
        </p:blipFill>
        <p:spPr bwMode="auto">
          <a:xfrm>
            <a:off x="228600" y="3886200"/>
            <a:ext cx="3200400" cy="2220913"/>
          </a:xfrm>
          <a:prstGeom prst="rect">
            <a:avLst/>
          </a:prstGeom>
          <a:noFill/>
          <a:ln w="9525">
            <a:noFill/>
            <a:miter lim="800000"/>
            <a:headEnd/>
            <a:tailEnd/>
          </a:ln>
        </p:spPr>
      </p:pic>
      <p:sp>
        <p:nvSpPr>
          <p:cNvPr id="1033219" name="Rectangle 3"/>
          <p:cNvSpPr>
            <a:spLocks noGrp="1" noChangeArrowheads="1"/>
          </p:cNvSpPr>
          <p:nvPr>
            <p:ph type="title"/>
          </p:nvPr>
        </p:nvSpPr>
        <p:spPr>
          <a:xfrm>
            <a:off x="0" y="-304800"/>
            <a:ext cx="9144000" cy="1143000"/>
          </a:xfrm>
        </p:spPr>
        <p:txBody>
          <a:bodyPr/>
          <a:lstStyle/>
          <a:p>
            <a:pPr eaLnBrk="1" hangingPunct="1">
              <a:defRPr/>
            </a:pPr>
            <a:r>
              <a:rPr lang="fr-FR" sz="2400" smtClean="0"/>
              <a:t>exclusive analysis  </a:t>
            </a:r>
            <a:r>
              <a:rPr lang="fr-FR" sz="2400" smtClean="0">
                <a:solidFill>
                  <a:schemeClr val="tx1"/>
                </a:solidFill>
                <a:sym typeface="Symbol" pitchFamily="18" charset="2"/>
              </a:rPr>
              <a:t>ppp</a:t>
            </a:r>
            <a:r>
              <a:rPr lang="fr-FR" sz="2400" smtClean="0">
                <a:solidFill>
                  <a:srgbClr val="FFFF00"/>
                </a:solidFill>
                <a:sym typeface="Symbol" pitchFamily="18" charset="2"/>
              </a:rPr>
              <a:t>pe</a:t>
            </a:r>
            <a:r>
              <a:rPr lang="fr-FR" sz="2400" baseline="30000" smtClean="0">
                <a:solidFill>
                  <a:srgbClr val="FFFF00"/>
                </a:solidFill>
                <a:sym typeface="Symbol" pitchFamily="18" charset="2"/>
              </a:rPr>
              <a:t>+</a:t>
            </a:r>
            <a:r>
              <a:rPr lang="fr-FR" sz="2400" smtClean="0">
                <a:solidFill>
                  <a:srgbClr val="FFFF00"/>
                </a:solidFill>
                <a:sym typeface="Symbol" pitchFamily="18" charset="2"/>
              </a:rPr>
              <a:t>e</a:t>
            </a:r>
            <a:r>
              <a:rPr lang="fr-FR" sz="2400" baseline="30000" smtClean="0">
                <a:solidFill>
                  <a:srgbClr val="FFFF00"/>
                </a:solidFill>
                <a:sym typeface="Symbol" pitchFamily="18" charset="2"/>
              </a:rPr>
              <a:t>-</a:t>
            </a:r>
            <a:r>
              <a:rPr lang="fr-FR" sz="2400" smtClean="0">
                <a:solidFill>
                  <a:schemeClr val="bg1"/>
                </a:solidFill>
                <a:effectLst/>
                <a:sym typeface="Symbol" pitchFamily="18" charset="2"/>
              </a:rPr>
              <a:t> </a:t>
            </a:r>
            <a:r>
              <a:rPr lang="fr-FR" sz="2400" smtClean="0"/>
              <a:t>at 1.25 GeV:</a:t>
            </a:r>
            <a:r>
              <a:rPr lang="fr-FR" sz="2400" smtClean="0">
                <a:solidFill>
                  <a:schemeClr val="bg1"/>
                </a:solidFill>
                <a:effectLst/>
                <a:sym typeface="Symbol" pitchFamily="18" charset="2"/>
              </a:rPr>
              <a:t> </a:t>
            </a:r>
            <a:r>
              <a:rPr lang="fr-FR" sz="2400" smtClean="0"/>
              <a:t>   helicities</a:t>
            </a:r>
          </a:p>
        </p:txBody>
      </p:sp>
      <p:sp>
        <p:nvSpPr>
          <p:cNvPr id="1033220" name="Rectangle 4"/>
          <p:cNvSpPr>
            <a:spLocks noGrp="1" noChangeArrowheads="1"/>
          </p:cNvSpPr>
          <p:nvPr>
            <p:ph type="body" idx="1"/>
          </p:nvPr>
        </p:nvSpPr>
        <p:spPr>
          <a:xfrm>
            <a:off x="152400" y="685800"/>
            <a:ext cx="8229600" cy="4530725"/>
          </a:xfrm>
        </p:spPr>
        <p:txBody>
          <a:bodyPr/>
          <a:lstStyle/>
          <a:p>
            <a:pPr eaLnBrk="1" hangingPunct="1">
              <a:spcBef>
                <a:spcPct val="35000"/>
              </a:spcBef>
              <a:buFont typeface="Wingdings" pitchFamily="2" charset="2"/>
              <a:buNone/>
              <a:defRPr/>
            </a:pPr>
            <a:r>
              <a:rPr lang="fr-FR" sz="2000" smtClean="0">
                <a:sym typeface="Symbol" pitchFamily="18" charset="2"/>
              </a:rPr>
              <a:t> Dalitz decay: </a:t>
            </a:r>
            <a:r>
              <a:rPr lang="fr-FR" sz="2000" baseline="30000" smtClean="0">
                <a:sym typeface="Symbol" pitchFamily="18" charset="2"/>
              </a:rPr>
              <a:t>+</a:t>
            </a:r>
            <a:r>
              <a:rPr lang="fr-FR" sz="2000" smtClean="0">
                <a:sym typeface="Symbol" pitchFamily="18" charset="2"/>
              </a:rPr>
              <a:t>  p </a:t>
            </a:r>
            <a:r>
              <a:rPr lang="de-DE" sz="2000" smtClean="0">
                <a:latin typeface="Symbol" pitchFamily="18" charset="2"/>
                <a:sym typeface="Symbol" pitchFamily="18" charset="2"/>
              </a:rPr>
              <a:t>g</a:t>
            </a:r>
            <a:r>
              <a:rPr lang="de-DE" sz="2000" smtClean="0">
                <a:sym typeface="Symbol" pitchFamily="18" charset="2"/>
              </a:rPr>
              <a:t>* </a:t>
            </a:r>
            <a:r>
              <a:rPr lang="fr-FR" sz="2000" smtClean="0">
                <a:sym typeface="Symbol" pitchFamily="18" charset="2"/>
              </a:rPr>
              <a:t>pe</a:t>
            </a:r>
            <a:r>
              <a:rPr lang="fr-FR" sz="2000" baseline="30000" smtClean="0">
                <a:sym typeface="Symbol" pitchFamily="18" charset="2"/>
              </a:rPr>
              <a:t>+</a:t>
            </a:r>
            <a:r>
              <a:rPr lang="fr-FR" sz="2000" smtClean="0">
                <a:sym typeface="Symbol" pitchFamily="18" charset="2"/>
              </a:rPr>
              <a:t>e</a:t>
            </a:r>
            <a:r>
              <a:rPr lang="fr-FR" sz="2000" baseline="30000" smtClean="0">
                <a:sym typeface="Symbol" pitchFamily="18" charset="2"/>
              </a:rPr>
              <a:t>-:</a:t>
            </a:r>
          </a:p>
          <a:p>
            <a:pPr eaLnBrk="1" hangingPunct="1">
              <a:lnSpc>
                <a:spcPct val="80000"/>
              </a:lnSpc>
              <a:spcBef>
                <a:spcPct val="35000"/>
              </a:spcBef>
              <a:buFont typeface="Wingdings" pitchFamily="2" charset="2"/>
              <a:buNone/>
              <a:defRPr/>
            </a:pPr>
            <a:r>
              <a:rPr lang="fr-FR" sz="2000" smtClean="0"/>
              <a:t>            only transverse </a:t>
            </a:r>
            <a:r>
              <a:rPr lang="de-DE" sz="2000" smtClean="0">
                <a:latin typeface="Symbol" pitchFamily="18" charset="2"/>
                <a:sym typeface="Symbol" pitchFamily="18" charset="2"/>
              </a:rPr>
              <a:t>g</a:t>
            </a:r>
            <a:r>
              <a:rPr lang="de-DE" sz="2000" smtClean="0">
                <a:sym typeface="Symbol" pitchFamily="18" charset="2"/>
              </a:rPr>
              <a:t>* </a:t>
            </a:r>
          </a:p>
          <a:p>
            <a:pPr eaLnBrk="1" hangingPunct="1">
              <a:lnSpc>
                <a:spcPct val="80000"/>
              </a:lnSpc>
              <a:spcBef>
                <a:spcPct val="5000"/>
              </a:spcBef>
              <a:buFont typeface="Wingdings" pitchFamily="2" charset="2"/>
              <a:buNone/>
              <a:defRPr/>
            </a:pPr>
            <a:r>
              <a:rPr lang="de-DE" sz="2000" smtClean="0">
                <a:sym typeface="Symbol" pitchFamily="18" charset="2"/>
              </a:rPr>
              <a:t>(</a:t>
            </a:r>
            <a:r>
              <a:rPr lang="fr-FR" sz="2000" smtClean="0"/>
              <a:t>if Coulomb interaction is neglected)</a:t>
            </a:r>
          </a:p>
          <a:p>
            <a:pPr eaLnBrk="1" hangingPunct="1">
              <a:buFont typeface="Wingdings" pitchFamily="2" charset="2"/>
              <a:buNone/>
              <a:defRPr/>
            </a:pPr>
            <a:r>
              <a:rPr lang="en-US" sz="2000" smtClean="0"/>
              <a:t>  </a:t>
            </a:r>
            <a:endParaRPr lang="fr-FR" sz="2000" smtClean="0">
              <a:solidFill>
                <a:srgbClr val="FFFF00"/>
              </a:solidFill>
              <a:sym typeface="Symbol" pitchFamily="18" charset="2"/>
            </a:endParaRPr>
          </a:p>
        </p:txBody>
      </p:sp>
      <p:grpSp>
        <p:nvGrpSpPr>
          <p:cNvPr id="2" name="Group 5"/>
          <p:cNvGrpSpPr>
            <a:grpSpLocks/>
          </p:cNvGrpSpPr>
          <p:nvPr/>
        </p:nvGrpSpPr>
        <p:grpSpPr bwMode="auto">
          <a:xfrm>
            <a:off x="7162800" y="838200"/>
            <a:ext cx="1828800" cy="1905000"/>
            <a:chOff x="4512" y="576"/>
            <a:chExt cx="1152" cy="1296"/>
          </a:xfrm>
        </p:grpSpPr>
        <p:sp>
          <p:nvSpPr>
            <p:cNvPr id="62483" name="Text Box 6"/>
            <p:cNvSpPr txBox="1">
              <a:spLocks noChangeArrowheads="1"/>
            </p:cNvSpPr>
            <p:nvPr/>
          </p:nvSpPr>
          <p:spPr bwMode="auto">
            <a:xfrm>
              <a:off x="5136" y="576"/>
              <a:ext cx="247" cy="249"/>
            </a:xfrm>
            <a:prstGeom prst="rect">
              <a:avLst/>
            </a:prstGeom>
            <a:noFill/>
            <a:ln w="9525">
              <a:noFill/>
              <a:miter lim="800000"/>
              <a:headEnd/>
              <a:tailEnd/>
            </a:ln>
          </p:spPr>
          <p:txBody>
            <a:bodyPr wrap="none">
              <a:spAutoFit/>
            </a:bodyPr>
            <a:lstStyle/>
            <a:p>
              <a:pPr fontAlgn="base">
                <a:spcBef>
                  <a:spcPct val="0"/>
                </a:spcBef>
                <a:spcAft>
                  <a:spcPct val="0"/>
                </a:spcAft>
              </a:pPr>
              <a:r>
                <a:rPr lang="fr-FR" smtClean="0">
                  <a:solidFill>
                    <a:srgbClr val="FFFFFF"/>
                  </a:solidFill>
                  <a:sym typeface="Symbol" pitchFamily="18" charset="2"/>
                </a:rPr>
                <a:t> </a:t>
              </a:r>
            </a:p>
          </p:txBody>
        </p:sp>
        <p:grpSp>
          <p:nvGrpSpPr>
            <p:cNvPr id="3" name="Group 7"/>
            <p:cNvGrpSpPr>
              <a:grpSpLocks/>
            </p:cNvGrpSpPr>
            <p:nvPr/>
          </p:nvGrpSpPr>
          <p:grpSpPr bwMode="auto">
            <a:xfrm>
              <a:off x="4512" y="672"/>
              <a:ext cx="1152" cy="1200"/>
              <a:chOff x="3888" y="672"/>
              <a:chExt cx="1152" cy="1200"/>
            </a:xfrm>
          </p:grpSpPr>
          <p:sp>
            <p:nvSpPr>
              <p:cNvPr id="62485" name="Arc 8"/>
              <p:cNvSpPr>
                <a:spLocks/>
              </p:cNvSpPr>
              <p:nvPr/>
            </p:nvSpPr>
            <p:spPr bwMode="auto">
              <a:xfrm rot="-10514182" flipH="1" flipV="1">
                <a:off x="4512" y="816"/>
                <a:ext cx="192"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fr-FR" smtClean="0">
                  <a:solidFill>
                    <a:srgbClr val="FFFFFF"/>
                  </a:solidFill>
                </a:endParaRPr>
              </a:p>
            </p:txBody>
          </p:sp>
          <p:grpSp>
            <p:nvGrpSpPr>
              <p:cNvPr id="4" name="Group 9"/>
              <p:cNvGrpSpPr>
                <a:grpSpLocks/>
              </p:cNvGrpSpPr>
              <p:nvPr/>
            </p:nvGrpSpPr>
            <p:grpSpPr bwMode="auto">
              <a:xfrm>
                <a:off x="3888" y="672"/>
                <a:ext cx="1152" cy="1200"/>
                <a:chOff x="3888" y="672"/>
                <a:chExt cx="1152" cy="1200"/>
              </a:xfrm>
            </p:grpSpPr>
            <p:grpSp>
              <p:nvGrpSpPr>
                <p:cNvPr id="5" name="Group 10"/>
                <p:cNvGrpSpPr>
                  <a:grpSpLocks/>
                </p:cNvGrpSpPr>
                <p:nvPr/>
              </p:nvGrpSpPr>
              <p:grpSpPr bwMode="auto">
                <a:xfrm>
                  <a:off x="3888" y="720"/>
                  <a:ext cx="1152" cy="1152"/>
                  <a:chOff x="3504" y="768"/>
                  <a:chExt cx="1152" cy="1152"/>
                </a:xfrm>
              </p:grpSpPr>
              <p:grpSp>
                <p:nvGrpSpPr>
                  <p:cNvPr id="6" name="Group 11"/>
                  <p:cNvGrpSpPr>
                    <a:grpSpLocks/>
                  </p:cNvGrpSpPr>
                  <p:nvPr/>
                </p:nvGrpSpPr>
                <p:grpSpPr bwMode="auto">
                  <a:xfrm>
                    <a:off x="3504" y="768"/>
                    <a:ext cx="1152" cy="1152"/>
                    <a:chOff x="4128" y="480"/>
                    <a:chExt cx="1152" cy="1152"/>
                  </a:xfrm>
                </p:grpSpPr>
                <p:grpSp>
                  <p:nvGrpSpPr>
                    <p:cNvPr id="7" name="Group 12"/>
                    <p:cNvGrpSpPr>
                      <a:grpSpLocks/>
                    </p:cNvGrpSpPr>
                    <p:nvPr/>
                  </p:nvGrpSpPr>
                  <p:grpSpPr bwMode="auto">
                    <a:xfrm>
                      <a:off x="4128" y="480"/>
                      <a:ext cx="1152" cy="1152"/>
                      <a:chOff x="4128" y="480"/>
                      <a:chExt cx="1152" cy="1152"/>
                    </a:xfrm>
                  </p:grpSpPr>
                  <p:sp>
                    <p:nvSpPr>
                      <p:cNvPr id="62493" name="Text Box 13"/>
                      <p:cNvSpPr txBox="1">
                        <a:spLocks noChangeArrowheads="1"/>
                      </p:cNvSpPr>
                      <p:nvPr/>
                    </p:nvSpPr>
                    <p:spPr bwMode="auto">
                      <a:xfrm>
                        <a:off x="4272" y="960"/>
                        <a:ext cx="204" cy="250"/>
                      </a:xfrm>
                      <a:prstGeom prst="rect">
                        <a:avLst/>
                      </a:prstGeom>
                      <a:noFill/>
                      <a:ln w="9525">
                        <a:noFill/>
                        <a:miter lim="800000"/>
                        <a:headEnd/>
                        <a:tailEnd/>
                      </a:ln>
                    </p:spPr>
                    <p:txBody>
                      <a:bodyPr wrap="none">
                        <a:spAutoFit/>
                      </a:bodyPr>
                      <a:lstStyle/>
                      <a:p>
                        <a:pPr fontAlgn="base">
                          <a:spcBef>
                            <a:spcPct val="0"/>
                          </a:spcBef>
                          <a:spcAft>
                            <a:spcPct val="0"/>
                          </a:spcAft>
                        </a:pPr>
                        <a:r>
                          <a:rPr lang="fr-FR" smtClean="0">
                            <a:solidFill>
                              <a:srgbClr val="FFFFFF"/>
                            </a:solidFill>
                            <a:sym typeface="Symbol" pitchFamily="18" charset="2"/>
                          </a:rPr>
                          <a:t></a:t>
                        </a:r>
                      </a:p>
                    </p:txBody>
                  </p:sp>
                  <p:sp>
                    <p:nvSpPr>
                      <p:cNvPr id="62494" name="Line 14"/>
                      <p:cNvSpPr>
                        <a:spLocks noChangeShapeType="1"/>
                      </p:cNvSpPr>
                      <p:nvPr/>
                    </p:nvSpPr>
                    <p:spPr bwMode="auto">
                      <a:xfrm flipV="1">
                        <a:off x="4608" y="816"/>
                        <a:ext cx="240" cy="336"/>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fr-FR" smtClean="0">
                          <a:solidFill>
                            <a:srgbClr val="FFFFFF"/>
                          </a:solidFill>
                        </a:endParaRPr>
                      </a:p>
                    </p:txBody>
                  </p:sp>
                  <p:sp>
                    <p:nvSpPr>
                      <p:cNvPr id="62495" name="Line 15"/>
                      <p:cNvSpPr>
                        <a:spLocks noChangeShapeType="1"/>
                      </p:cNvSpPr>
                      <p:nvPr/>
                    </p:nvSpPr>
                    <p:spPr bwMode="auto">
                      <a:xfrm flipH="1">
                        <a:off x="4272" y="1152"/>
                        <a:ext cx="336" cy="48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fr-FR" smtClean="0">
                          <a:solidFill>
                            <a:srgbClr val="FFFFFF"/>
                          </a:solidFill>
                        </a:endParaRPr>
                      </a:p>
                    </p:txBody>
                  </p:sp>
                  <p:sp>
                    <p:nvSpPr>
                      <p:cNvPr id="62496" name="Text Box 16"/>
                      <p:cNvSpPr txBox="1">
                        <a:spLocks noChangeArrowheads="1"/>
                      </p:cNvSpPr>
                      <p:nvPr/>
                    </p:nvSpPr>
                    <p:spPr bwMode="auto">
                      <a:xfrm>
                        <a:off x="4464" y="816"/>
                        <a:ext cx="231" cy="249"/>
                      </a:xfrm>
                      <a:prstGeom prst="rect">
                        <a:avLst/>
                      </a:prstGeom>
                      <a:noFill/>
                      <a:ln w="9525">
                        <a:noFill/>
                        <a:miter lim="800000"/>
                        <a:headEnd/>
                        <a:tailEnd/>
                      </a:ln>
                    </p:spPr>
                    <p:txBody>
                      <a:bodyPr wrap="none">
                        <a:spAutoFit/>
                      </a:bodyPr>
                      <a:lstStyle/>
                      <a:p>
                        <a:pPr fontAlgn="base">
                          <a:spcBef>
                            <a:spcPct val="0"/>
                          </a:spcBef>
                          <a:spcAft>
                            <a:spcPct val="0"/>
                          </a:spcAft>
                        </a:pPr>
                        <a:r>
                          <a:rPr lang="fr-FR" smtClean="0">
                            <a:solidFill>
                              <a:srgbClr val="FFFFFF"/>
                            </a:solidFill>
                            <a:sym typeface="Symbol" pitchFamily="18" charset="2"/>
                          </a:rPr>
                          <a:t>*</a:t>
                        </a:r>
                      </a:p>
                    </p:txBody>
                  </p:sp>
                  <p:sp>
                    <p:nvSpPr>
                      <p:cNvPr id="62497" name="Text Box 17"/>
                      <p:cNvSpPr txBox="1">
                        <a:spLocks noChangeArrowheads="1"/>
                      </p:cNvSpPr>
                      <p:nvPr/>
                    </p:nvSpPr>
                    <p:spPr bwMode="auto">
                      <a:xfrm>
                        <a:off x="4128" y="1296"/>
                        <a:ext cx="220" cy="250"/>
                      </a:xfrm>
                      <a:prstGeom prst="rect">
                        <a:avLst/>
                      </a:prstGeom>
                      <a:noFill/>
                      <a:ln w="9525">
                        <a:noFill/>
                        <a:miter lim="800000"/>
                        <a:headEnd/>
                        <a:tailEnd/>
                      </a:ln>
                    </p:spPr>
                    <p:txBody>
                      <a:bodyPr wrap="none">
                        <a:spAutoFit/>
                      </a:bodyPr>
                      <a:lstStyle/>
                      <a:p>
                        <a:pPr fontAlgn="base">
                          <a:spcBef>
                            <a:spcPct val="0"/>
                          </a:spcBef>
                          <a:spcAft>
                            <a:spcPct val="0"/>
                          </a:spcAft>
                        </a:pPr>
                        <a:r>
                          <a:rPr lang="fr-FR" smtClean="0">
                            <a:solidFill>
                              <a:srgbClr val="FFFFFF"/>
                            </a:solidFill>
                          </a:rPr>
                          <a:t>N</a:t>
                        </a:r>
                      </a:p>
                    </p:txBody>
                  </p:sp>
                  <p:sp>
                    <p:nvSpPr>
                      <p:cNvPr id="62498" name="Line 18"/>
                      <p:cNvSpPr>
                        <a:spLocks noChangeShapeType="1"/>
                      </p:cNvSpPr>
                      <p:nvPr/>
                    </p:nvSpPr>
                    <p:spPr bwMode="auto">
                      <a:xfrm>
                        <a:off x="4656" y="480"/>
                        <a:ext cx="384" cy="76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fr-FR" smtClean="0">
                          <a:solidFill>
                            <a:srgbClr val="FFFFFF"/>
                          </a:solidFill>
                        </a:endParaRPr>
                      </a:p>
                    </p:txBody>
                  </p:sp>
                  <p:sp>
                    <p:nvSpPr>
                      <p:cNvPr id="62499" name="Text Box 19"/>
                      <p:cNvSpPr txBox="1">
                        <a:spLocks noChangeArrowheads="1"/>
                      </p:cNvSpPr>
                      <p:nvPr/>
                    </p:nvSpPr>
                    <p:spPr bwMode="auto">
                      <a:xfrm>
                        <a:off x="4944" y="864"/>
                        <a:ext cx="336" cy="250"/>
                      </a:xfrm>
                      <a:prstGeom prst="rect">
                        <a:avLst/>
                      </a:prstGeom>
                      <a:noFill/>
                      <a:ln w="9525">
                        <a:noFill/>
                        <a:miter lim="800000"/>
                        <a:headEnd/>
                        <a:tailEnd/>
                      </a:ln>
                    </p:spPr>
                    <p:txBody>
                      <a:bodyPr>
                        <a:spAutoFit/>
                      </a:bodyPr>
                      <a:lstStyle/>
                      <a:p>
                        <a:pPr fontAlgn="base">
                          <a:spcBef>
                            <a:spcPct val="0"/>
                          </a:spcBef>
                          <a:spcAft>
                            <a:spcPct val="0"/>
                          </a:spcAft>
                        </a:pPr>
                        <a:r>
                          <a:rPr lang="fr-FR" smtClean="0">
                            <a:solidFill>
                              <a:srgbClr val="FFFFFF"/>
                            </a:solidFill>
                          </a:rPr>
                          <a:t>e</a:t>
                        </a:r>
                        <a:r>
                          <a:rPr lang="fr-FR" baseline="30000" smtClean="0">
                            <a:solidFill>
                              <a:srgbClr val="FFFFFF"/>
                            </a:solidFill>
                          </a:rPr>
                          <a:t>+</a:t>
                        </a:r>
                      </a:p>
                    </p:txBody>
                  </p:sp>
                  <p:sp>
                    <p:nvSpPr>
                      <p:cNvPr id="62500" name="Text Box 20"/>
                      <p:cNvSpPr txBox="1">
                        <a:spLocks noChangeArrowheads="1"/>
                      </p:cNvSpPr>
                      <p:nvPr/>
                    </p:nvSpPr>
                    <p:spPr bwMode="auto">
                      <a:xfrm>
                        <a:off x="4464" y="480"/>
                        <a:ext cx="228" cy="249"/>
                      </a:xfrm>
                      <a:prstGeom prst="rect">
                        <a:avLst/>
                      </a:prstGeom>
                      <a:noFill/>
                      <a:ln w="9525">
                        <a:noFill/>
                        <a:miter lim="800000"/>
                        <a:headEnd/>
                        <a:tailEnd/>
                      </a:ln>
                    </p:spPr>
                    <p:txBody>
                      <a:bodyPr wrap="none">
                        <a:spAutoFit/>
                      </a:bodyPr>
                      <a:lstStyle/>
                      <a:p>
                        <a:pPr fontAlgn="base">
                          <a:spcBef>
                            <a:spcPct val="0"/>
                          </a:spcBef>
                          <a:spcAft>
                            <a:spcPct val="0"/>
                          </a:spcAft>
                        </a:pPr>
                        <a:r>
                          <a:rPr lang="fr-FR" smtClean="0">
                            <a:solidFill>
                              <a:srgbClr val="FFFFFF"/>
                            </a:solidFill>
                          </a:rPr>
                          <a:t>e</a:t>
                        </a:r>
                        <a:r>
                          <a:rPr lang="fr-FR" baseline="30000" smtClean="0">
                            <a:solidFill>
                              <a:srgbClr val="FFFFFF"/>
                            </a:solidFill>
                          </a:rPr>
                          <a:t>-</a:t>
                        </a:r>
                      </a:p>
                    </p:txBody>
                  </p:sp>
                </p:grpSp>
                <p:sp>
                  <p:nvSpPr>
                    <p:cNvPr id="62492" name="Oval 21"/>
                    <p:cNvSpPr>
                      <a:spLocks noChangeArrowheads="1"/>
                    </p:cNvSpPr>
                    <p:nvPr/>
                  </p:nvSpPr>
                  <p:spPr bwMode="auto">
                    <a:xfrm>
                      <a:off x="4544" y="1176"/>
                      <a:ext cx="48" cy="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fr-FR" smtClean="0">
                        <a:solidFill>
                          <a:srgbClr val="FFFFFF"/>
                        </a:solidFill>
                      </a:endParaRPr>
                    </a:p>
                  </p:txBody>
                </p:sp>
              </p:grpSp>
              <p:sp>
                <p:nvSpPr>
                  <p:cNvPr id="62490" name="Line 22"/>
                  <p:cNvSpPr>
                    <a:spLocks noChangeShapeType="1"/>
                  </p:cNvSpPr>
                  <p:nvPr/>
                </p:nvSpPr>
                <p:spPr bwMode="auto">
                  <a:xfrm flipH="1" flipV="1">
                    <a:off x="4032" y="768"/>
                    <a:ext cx="176" cy="34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fr-FR" smtClean="0">
                      <a:solidFill>
                        <a:srgbClr val="FFFFFF"/>
                      </a:solidFill>
                    </a:endParaRPr>
                  </a:p>
                </p:txBody>
              </p:sp>
            </p:grpSp>
            <p:sp>
              <p:nvSpPr>
                <p:cNvPr id="62488" name="Line 23"/>
                <p:cNvSpPr>
                  <a:spLocks noChangeShapeType="1"/>
                </p:cNvSpPr>
                <p:nvPr/>
              </p:nvSpPr>
              <p:spPr bwMode="auto">
                <a:xfrm flipV="1">
                  <a:off x="4320" y="672"/>
                  <a:ext cx="560" cy="768"/>
                </a:xfrm>
                <a:prstGeom prst="line">
                  <a:avLst/>
                </a:prstGeom>
                <a:noFill/>
                <a:ln w="9525" cap="rnd">
                  <a:solidFill>
                    <a:schemeClr val="tx1"/>
                  </a:solidFill>
                  <a:prstDash val="sysDot"/>
                  <a:round/>
                  <a:headEnd/>
                  <a:tailEnd/>
                </a:ln>
              </p:spPr>
              <p:txBody>
                <a:bodyPr/>
                <a:lstStyle/>
                <a:p>
                  <a:pPr fontAlgn="base">
                    <a:spcBef>
                      <a:spcPct val="0"/>
                    </a:spcBef>
                    <a:spcAft>
                      <a:spcPct val="0"/>
                    </a:spcAft>
                  </a:pPr>
                  <a:endParaRPr lang="fr-FR" smtClean="0">
                    <a:solidFill>
                      <a:srgbClr val="FFFFFF"/>
                    </a:solidFill>
                  </a:endParaRPr>
                </a:p>
              </p:txBody>
            </p:sp>
          </p:grpSp>
        </p:grpSp>
      </p:grpSp>
      <p:sp>
        <p:nvSpPr>
          <p:cNvPr id="62473" name="Text Box 24"/>
          <p:cNvSpPr txBox="1">
            <a:spLocks noChangeArrowheads="1"/>
          </p:cNvSpPr>
          <p:nvPr/>
        </p:nvSpPr>
        <p:spPr bwMode="auto">
          <a:xfrm>
            <a:off x="5919788" y="838200"/>
            <a:ext cx="1776412" cy="366713"/>
          </a:xfrm>
          <a:prstGeom prst="rect">
            <a:avLst/>
          </a:prstGeom>
          <a:noFill/>
          <a:ln w="9525">
            <a:noFill/>
            <a:miter lim="800000"/>
            <a:headEnd/>
            <a:tailEnd/>
          </a:ln>
        </p:spPr>
        <p:txBody>
          <a:bodyPr>
            <a:spAutoFit/>
          </a:bodyPr>
          <a:lstStyle/>
          <a:p>
            <a:pPr fontAlgn="base">
              <a:spcBef>
                <a:spcPct val="0"/>
              </a:spcBef>
              <a:spcAft>
                <a:spcPct val="0"/>
              </a:spcAft>
            </a:pPr>
            <a:r>
              <a:rPr lang="fr-FR" smtClean="0">
                <a:solidFill>
                  <a:srgbClr val="FFFFFF"/>
                </a:solidFill>
                <a:sym typeface="Symbol" pitchFamily="18" charset="2"/>
              </a:rPr>
              <a:t>helicity angle  </a:t>
            </a:r>
          </a:p>
        </p:txBody>
      </p:sp>
      <p:sp>
        <p:nvSpPr>
          <p:cNvPr id="62474" name="Line 25"/>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pPr fontAlgn="base">
              <a:spcBef>
                <a:spcPct val="0"/>
              </a:spcBef>
              <a:spcAft>
                <a:spcPct val="0"/>
              </a:spcAft>
            </a:pPr>
            <a:endParaRPr lang="fr-FR" smtClean="0">
              <a:solidFill>
                <a:srgbClr val="FFFFFF"/>
              </a:solidFill>
            </a:endParaRPr>
          </a:p>
        </p:txBody>
      </p:sp>
      <p:sp>
        <p:nvSpPr>
          <p:cNvPr id="1033242" name="Rectangle 26"/>
          <p:cNvSpPr>
            <a:spLocks noChangeArrowheads="1"/>
          </p:cNvSpPr>
          <p:nvPr/>
        </p:nvSpPr>
        <p:spPr bwMode="auto">
          <a:xfrm>
            <a:off x="3429000" y="1752600"/>
            <a:ext cx="3505200" cy="650875"/>
          </a:xfrm>
          <a:prstGeom prst="rect">
            <a:avLst/>
          </a:prstGeom>
          <a:noFill/>
          <a:ln w="9525">
            <a:solidFill>
              <a:schemeClr val="tx1"/>
            </a:solidFill>
            <a:miter lim="800000"/>
            <a:headEnd/>
            <a:tailEnd/>
          </a:ln>
          <a:effectLst/>
        </p:spPr>
        <p:txBody>
          <a:bodyPr>
            <a:spAutoFit/>
          </a:bodyPr>
          <a:lstStyle/>
          <a:p>
            <a:pPr fontAlgn="base">
              <a:spcBef>
                <a:spcPct val="0"/>
              </a:spcBef>
              <a:spcAft>
                <a:spcPct val="0"/>
              </a:spcAft>
              <a:defRPr/>
            </a:pPr>
            <a:r>
              <a:rPr lang="en-US">
                <a:solidFill>
                  <a:srgbClr val="FFFFFF"/>
                </a:solidFill>
                <a:effectLst>
                  <a:outerShdw blurRad="38100" dist="38100" dir="2700000" algn="tl">
                    <a:srgbClr val="000000"/>
                  </a:outerShdw>
                </a:effectLst>
              </a:rPr>
              <a:t>Helicity distributions </a:t>
            </a:r>
            <a:r>
              <a:rPr lang="en-US">
                <a:solidFill>
                  <a:srgbClr val="FFFFFF"/>
                </a:solidFill>
                <a:effectLst>
                  <a:outerShdw blurRad="38100" dist="38100" dir="2700000" algn="tl">
                    <a:srgbClr val="000000"/>
                  </a:outerShdw>
                </a:effectLst>
                <a:sym typeface="Symbol" pitchFamily="18" charset="2"/>
              </a:rPr>
              <a:t></a:t>
            </a:r>
            <a:r>
              <a:rPr lang="de-DE">
                <a:solidFill>
                  <a:srgbClr val="FFFFFF"/>
                </a:solidFill>
                <a:effectLst>
                  <a:outerShdw blurRad="38100" dist="38100" dir="2700000" algn="tl">
                    <a:srgbClr val="000000"/>
                  </a:outerShdw>
                </a:effectLst>
                <a:sym typeface="Symbol" pitchFamily="18" charset="2"/>
              </a:rPr>
              <a:t>*  e</a:t>
            </a:r>
            <a:r>
              <a:rPr lang="de-DE" baseline="30000">
                <a:solidFill>
                  <a:srgbClr val="FFFFFF"/>
                </a:solidFill>
                <a:effectLst>
                  <a:outerShdw blurRad="38100" dist="38100" dir="2700000" algn="tl">
                    <a:srgbClr val="000000"/>
                  </a:outerShdw>
                </a:effectLst>
                <a:sym typeface="Symbol" pitchFamily="18" charset="2"/>
              </a:rPr>
              <a:t>+</a:t>
            </a:r>
            <a:r>
              <a:rPr lang="de-DE">
                <a:solidFill>
                  <a:srgbClr val="FFFFFF"/>
                </a:solidFill>
                <a:effectLst>
                  <a:outerShdw blurRad="38100" dist="38100" dir="2700000" algn="tl">
                    <a:srgbClr val="000000"/>
                  </a:outerShdw>
                </a:effectLst>
                <a:sym typeface="Symbol" pitchFamily="18" charset="2"/>
              </a:rPr>
              <a:t>e</a:t>
            </a:r>
            <a:r>
              <a:rPr lang="de-DE" baseline="30000">
                <a:solidFill>
                  <a:srgbClr val="FFFFFF"/>
                </a:solidFill>
                <a:effectLst>
                  <a:outerShdw blurRad="38100" dist="38100" dir="2700000" algn="tl">
                    <a:srgbClr val="000000"/>
                  </a:outerShdw>
                </a:effectLst>
                <a:sym typeface="Symbol" pitchFamily="18" charset="2"/>
              </a:rPr>
              <a:t>-</a:t>
            </a:r>
            <a:endParaRPr lang="en-US" baseline="30000">
              <a:solidFill>
                <a:srgbClr val="FFFFFF"/>
              </a:solidFill>
              <a:effectLst>
                <a:outerShdw blurRad="38100" dist="38100" dir="2700000" algn="tl">
                  <a:srgbClr val="000000"/>
                </a:outerShdw>
              </a:effectLst>
            </a:endParaRPr>
          </a:p>
          <a:p>
            <a:pPr fontAlgn="base">
              <a:spcBef>
                <a:spcPct val="0"/>
              </a:spcBef>
              <a:spcAft>
                <a:spcPct val="0"/>
              </a:spcAft>
              <a:defRPr/>
            </a:pPr>
            <a:r>
              <a:rPr lang="en-US">
                <a:solidFill>
                  <a:srgbClr val="FFFFFF"/>
                </a:solidFill>
                <a:effectLst>
                  <a:outerShdw blurRad="38100" dist="38100" dir="2700000" algn="tl">
                    <a:srgbClr val="000000"/>
                  </a:outerShdw>
                </a:effectLst>
              </a:rPr>
              <a:t>        </a:t>
            </a:r>
            <a:r>
              <a:rPr lang="en-US">
                <a:solidFill>
                  <a:srgbClr val="FFFF00"/>
                </a:solidFill>
                <a:effectLst>
                  <a:outerShdw blurRad="38100" dist="38100" dir="2700000" algn="tl">
                    <a:srgbClr val="000000"/>
                  </a:outerShdw>
                </a:effectLst>
              </a:rPr>
              <a:t>d</a:t>
            </a:r>
            <a:r>
              <a:rPr lang="en-US">
                <a:solidFill>
                  <a:srgbClr val="FFFF00"/>
                </a:solidFill>
                <a:effectLst>
                  <a:outerShdw blurRad="38100" dist="38100" dir="2700000" algn="tl">
                    <a:srgbClr val="000000"/>
                  </a:outerShdw>
                </a:effectLst>
                <a:sym typeface="Symbol" pitchFamily="18" charset="2"/>
              </a:rPr>
              <a:t>/d</a:t>
            </a:r>
            <a:r>
              <a:rPr lang="el-GR">
                <a:solidFill>
                  <a:srgbClr val="FFFF00"/>
                </a:solidFill>
                <a:effectLst>
                  <a:outerShdw blurRad="38100" dist="38100" dir="2700000" algn="tl">
                    <a:srgbClr val="000000"/>
                  </a:outerShdw>
                </a:effectLst>
                <a:sym typeface="Symbol" pitchFamily="18" charset="2"/>
              </a:rPr>
              <a:t>Ω</a:t>
            </a:r>
            <a:r>
              <a:rPr lang="fr-FR" baseline="-25000">
                <a:solidFill>
                  <a:srgbClr val="FFFF00"/>
                </a:solidFill>
                <a:effectLst>
                  <a:outerShdw blurRad="38100" dist="38100" dir="2700000" algn="tl">
                    <a:srgbClr val="000000"/>
                  </a:outerShdw>
                </a:effectLst>
                <a:sym typeface="Symbol" pitchFamily="18" charset="2"/>
              </a:rPr>
              <a:t>e</a:t>
            </a:r>
            <a:r>
              <a:rPr lang="en-US">
                <a:solidFill>
                  <a:srgbClr val="FFFF00"/>
                </a:solidFill>
                <a:effectLst>
                  <a:outerShdw blurRad="38100" dist="38100" dir="2700000" algn="tl">
                    <a:srgbClr val="000000"/>
                  </a:outerShdw>
                </a:effectLst>
              </a:rPr>
              <a:t>~ 1+cos</a:t>
            </a:r>
            <a:r>
              <a:rPr lang="en-US" baseline="30000">
                <a:solidFill>
                  <a:srgbClr val="FFFF00"/>
                </a:solidFill>
                <a:effectLst>
                  <a:outerShdw blurRad="38100" dist="38100" dir="2700000" algn="tl">
                    <a:srgbClr val="000000"/>
                  </a:outerShdw>
                </a:effectLst>
              </a:rPr>
              <a:t>2</a:t>
            </a:r>
            <a:r>
              <a:rPr lang="en-US">
                <a:solidFill>
                  <a:srgbClr val="FFFF00"/>
                </a:solidFill>
                <a:effectLst>
                  <a:outerShdw blurRad="38100" dist="38100" dir="2700000" algn="tl">
                    <a:srgbClr val="000000"/>
                  </a:outerShdw>
                </a:effectLst>
                <a:sym typeface="Symbol" pitchFamily="18" charset="2"/>
              </a:rPr>
              <a:t></a:t>
            </a:r>
          </a:p>
        </p:txBody>
      </p:sp>
      <p:sp>
        <p:nvSpPr>
          <p:cNvPr id="62476" name="AutoShape 27"/>
          <p:cNvSpPr>
            <a:spLocks noChangeArrowheads="1"/>
          </p:cNvSpPr>
          <p:nvPr/>
        </p:nvSpPr>
        <p:spPr bwMode="auto">
          <a:xfrm rot="5400000">
            <a:off x="2590800" y="1524000"/>
            <a:ext cx="381000" cy="990600"/>
          </a:xfrm>
          <a:custGeom>
            <a:avLst/>
            <a:gdLst>
              <a:gd name="T0" fmla="*/ 99403958 w 21600"/>
              <a:gd name="T1" fmla="*/ 0 h 21600"/>
              <a:gd name="T2" fmla="*/ 80261960 w 21600"/>
              <a:gd name="T3" fmla="*/ 776188752 h 21600"/>
              <a:gd name="T4" fmla="*/ 0 w 21600"/>
              <a:gd name="T5" fmla="*/ 1950263957 h 21600"/>
              <a:gd name="T6" fmla="*/ 53096264 w 21600"/>
              <a:gd name="T7" fmla="*/ 2083469524 h 21600"/>
              <a:gd name="T8" fmla="*/ 106192811 w 21600"/>
              <a:gd name="T9" fmla="*/ 1475019377 h 21600"/>
              <a:gd name="T10" fmla="*/ 118540664 w 21600"/>
              <a:gd name="T11" fmla="*/ 776188752 h 21600"/>
              <a:gd name="T12" fmla="*/ 17694720 60000 65536"/>
              <a:gd name="T13" fmla="*/ 11796480 60000 65536"/>
              <a:gd name="T14" fmla="*/ 11796480 60000 65536"/>
              <a:gd name="T15" fmla="*/ 5898240 60000 65536"/>
              <a:gd name="T16" fmla="*/ 0 60000 65536"/>
              <a:gd name="T17" fmla="*/ 0 60000 65536"/>
              <a:gd name="T18" fmla="*/ 0 w 21600"/>
              <a:gd name="T19" fmla="*/ 18837 h 21600"/>
              <a:gd name="T20" fmla="*/ 193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13" y="0"/>
                </a:moveTo>
                <a:lnTo>
                  <a:pt x="14625" y="8047"/>
                </a:lnTo>
                <a:lnTo>
                  <a:pt x="16875" y="8047"/>
                </a:lnTo>
                <a:lnTo>
                  <a:pt x="16875" y="18837"/>
                </a:lnTo>
                <a:lnTo>
                  <a:pt x="0" y="18837"/>
                </a:lnTo>
                <a:lnTo>
                  <a:pt x="0" y="21600"/>
                </a:lnTo>
                <a:lnTo>
                  <a:pt x="19350" y="21600"/>
                </a:lnTo>
                <a:lnTo>
                  <a:pt x="19350" y="8047"/>
                </a:lnTo>
                <a:lnTo>
                  <a:pt x="21600" y="8047"/>
                </a:ln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mtClean="0">
              <a:solidFill>
                <a:srgbClr val="FFFFFF"/>
              </a:solidFill>
            </a:endParaRPr>
          </a:p>
        </p:txBody>
      </p:sp>
      <p:sp>
        <p:nvSpPr>
          <p:cNvPr id="1033244" name="Text Box 28"/>
          <p:cNvSpPr txBox="1">
            <a:spLocks noChangeArrowheads="1"/>
          </p:cNvSpPr>
          <p:nvPr/>
        </p:nvSpPr>
        <p:spPr bwMode="auto">
          <a:xfrm>
            <a:off x="0" y="2559050"/>
            <a:ext cx="2978150" cy="6413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r-FR">
                <a:solidFill>
                  <a:srgbClr val="FFFFFF"/>
                </a:solidFill>
              </a:rPr>
              <a:t>   helicity from </a:t>
            </a:r>
            <a:r>
              <a:rPr lang="fr-FR">
                <a:solidFill>
                  <a:srgbClr val="FFFF00"/>
                </a:solidFill>
              </a:rPr>
              <a:t>pe</a:t>
            </a:r>
            <a:r>
              <a:rPr lang="fr-FR" baseline="30000">
                <a:solidFill>
                  <a:srgbClr val="FFFF00"/>
                </a:solidFill>
              </a:rPr>
              <a:t>+</a:t>
            </a:r>
            <a:r>
              <a:rPr lang="fr-FR">
                <a:solidFill>
                  <a:srgbClr val="FFFF00"/>
                </a:solidFill>
              </a:rPr>
              <a:t>e</a:t>
            </a:r>
            <a:r>
              <a:rPr lang="fr-FR" baseline="30000">
                <a:solidFill>
                  <a:srgbClr val="FFFF00"/>
                </a:solidFill>
              </a:rPr>
              <a:t>-</a:t>
            </a:r>
            <a:r>
              <a:rPr lang="fr-FR">
                <a:solidFill>
                  <a:srgbClr val="FFFF00"/>
                </a:solidFill>
              </a:rPr>
              <a:t> events</a:t>
            </a:r>
            <a:r>
              <a:rPr lang="fr-FR">
                <a:solidFill>
                  <a:srgbClr val="FFFFFF"/>
                </a:solidFill>
              </a:rPr>
              <a:t>:</a:t>
            </a:r>
          </a:p>
          <a:p>
            <a:pPr fontAlgn="base">
              <a:spcBef>
                <a:spcPct val="0"/>
              </a:spcBef>
              <a:spcAft>
                <a:spcPct val="0"/>
              </a:spcAft>
              <a:defRPr/>
            </a:pPr>
            <a:r>
              <a:rPr lang="de-DE">
                <a:solidFill>
                  <a:srgbClr val="FFFFFF"/>
                </a:solidFill>
                <a:effectLst>
                  <a:outerShdw blurRad="38100" dist="38100" dir="2700000" algn="tl">
                    <a:srgbClr val="000000"/>
                  </a:outerShdw>
                </a:effectLst>
                <a:sym typeface="Symbol" pitchFamily="18" charset="2"/>
              </a:rPr>
              <a:t>           *</a:t>
            </a:r>
            <a:r>
              <a:rPr lang="fr-FR">
                <a:solidFill>
                  <a:srgbClr val="FFFFFF"/>
                </a:solidFill>
                <a:effectLst>
                  <a:outerShdw blurRad="38100" dist="38100" dir="2700000" algn="tl">
                    <a:srgbClr val="000000"/>
                  </a:outerShdw>
                </a:effectLst>
              </a:rPr>
              <a:t> </a:t>
            </a:r>
            <a:r>
              <a:rPr lang="fr-FR">
                <a:solidFill>
                  <a:srgbClr val="FFFFFF"/>
                </a:solidFill>
              </a:rPr>
              <a:t>in </a:t>
            </a:r>
            <a:r>
              <a:rPr lang="fr-FR">
                <a:solidFill>
                  <a:srgbClr val="FFFFFF"/>
                </a:solidFill>
                <a:sym typeface="Symbol" pitchFamily="18" charset="2"/>
              </a:rPr>
              <a:t> ref. frame</a:t>
            </a:r>
          </a:p>
        </p:txBody>
      </p:sp>
      <p:sp>
        <p:nvSpPr>
          <p:cNvPr id="62478" name="Text Box 29"/>
          <p:cNvSpPr txBox="1">
            <a:spLocks noChangeArrowheads="1"/>
          </p:cNvSpPr>
          <p:nvPr/>
        </p:nvSpPr>
        <p:spPr bwMode="auto">
          <a:xfrm rot="733408">
            <a:off x="914400" y="5105400"/>
            <a:ext cx="1301750" cy="366713"/>
          </a:xfrm>
          <a:prstGeom prst="rect">
            <a:avLst/>
          </a:prstGeom>
          <a:noFill/>
          <a:ln w="9525">
            <a:noFill/>
            <a:miter lim="800000"/>
            <a:headEnd/>
            <a:tailEnd/>
          </a:ln>
        </p:spPr>
        <p:txBody>
          <a:bodyPr>
            <a:spAutoFit/>
          </a:bodyPr>
          <a:lstStyle/>
          <a:p>
            <a:pPr fontAlgn="base">
              <a:spcBef>
                <a:spcPct val="0"/>
              </a:spcBef>
              <a:spcAft>
                <a:spcPct val="0"/>
              </a:spcAft>
            </a:pPr>
            <a:r>
              <a:rPr lang="fr-FR" smtClean="0">
                <a:solidFill>
                  <a:srgbClr val="000000"/>
                </a:solidFill>
              </a:rPr>
              <a:t>preliminary</a:t>
            </a:r>
          </a:p>
        </p:txBody>
      </p:sp>
      <p:sp>
        <p:nvSpPr>
          <p:cNvPr id="62479" name="Rectangle 30"/>
          <p:cNvSpPr>
            <a:spLocks noChangeArrowheads="1"/>
          </p:cNvSpPr>
          <p:nvPr/>
        </p:nvSpPr>
        <p:spPr bwMode="auto">
          <a:xfrm>
            <a:off x="2724150" y="5624513"/>
            <a:ext cx="381000" cy="3048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fr-FR" smtClean="0">
              <a:solidFill>
                <a:srgbClr val="FFFFFF"/>
              </a:solidFill>
            </a:endParaRPr>
          </a:p>
        </p:txBody>
      </p:sp>
      <p:sp>
        <p:nvSpPr>
          <p:cNvPr id="62480" name="Text Box 31"/>
          <p:cNvSpPr txBox="1">
            <a:spLocks noChangeArrowheads="1"/>
          </p:cNvSpPr>
          <p:nvPr/>
        </p:nvSpPr>
        <p:spPr bwMode="auto">
          <a:xfrm>
            <a:off x="533400" y="3092450"/>
            <a:ext cx="2368550" cy="366713"/>
          </a:xfrm>
          <a:prstGeom prst="rect">
            <a:avLst/>
          </a:prstGeom>
          <a:noFill/>
          <a:ln w="9525">
            <a:noFill/>
            <a:miter lim="800000"/>
            <a:headEnd/>
            <a:tailEnd/>
          </a:ln>
        </p:spPr>
        <p:txBody>
          <a:bodyPr wrap="none">
            <a:spAutoFit/>
          </a:bodyPr>
          <a:lstStyle/>
          <a:p>
            <a:pPr fontAlgn="base">
              <a:spcBef>
                <a:spcPct val="0"/>
              </a:spcBef>
              <a:spcAft>
                <a:spcPct val="0"/>
              </a:spcAft>
            </a:pPr>
            <a:r>
              <a:rPr lang="fr-FR" i="1" smtClean="0">
                <a:solidFill>
                  <a:srgbClr val="FFFFFF"/>
                </a:solidFill>
              </a:rPr>
              <a:t>acceptance corrected</a:t>
            </a:r>
          </a:p>
        </p:txBody>
      </p:sp>
      <p:sp>
        <p:nvSpPr>
          <p:cNvPr id="62481" name="Text Box 32"/>
          <p:cNvSpPr txBox="1">
            <a:spLocks noChangeArrowheads="1"/>
          </p:cNvSpPr>
          <p:nvPr/>
        </p:nvSpPr>
        <p:spPr bwMode="auto">
          <a:xfrm>
            <a:off x="3657600" y="3352800"/>
            <a:ext cx="5099050" cy="1749425"/>
          </a:xfrm>
          <a:prstGeom prst="rect">
            <a:avLst/>
          </a:prstGeom>
          <a:solidFill>
            <a:srgbClr val="FFFF00"/>
          </a:solidFill>
          <a:ln w="9525">
            <a:solidFill>
              <a:schemeClr val="tx1"/>
            </a:solidFill>
            <a:miter lim="800000"/>
            <a:headEnd/>
            <a:tailEnd/>
          </a:ln>
        </p:spPr>
        <p:txBody>
          <a:bodyPr wrap="none">
            <a:spAutoFit/>
          </a:bodyPr>
          <a:lstStyle/>
          <a:p>
            <a:pPr fontAlgn="base">
              <a:spcBef>
                <a:spcPct val="0"/>
              </a:spcBef>
              <a:spcAft>
                <a:spcPct val="0"/>
              </a:spcAft>
            </a:pPr>
            <a:r>
              <a:rPr lang="fr-FR" b="1" smtClean="0">
                <a:solidFill>
                  <a:srgbClr val="000000"/>
                </a:solidFill>
              </a:rPr>
              <a:t>First measurement of </a:t>
            </a:r>
            <a:r>
              <a:rPr lang="fr-FR" b="1" smtClean="0">
                <a:solidFill>
                  <a:srgbClr val="000000"/>
                </a:solidFill>
                <a:sym typeface="Symbol" pitchFamily="18" charset="2"/>
              </a:rPr>
              <a:t> Dalitz decay</a:t>
            </a:r>
            <a:r>
              <a:rPr lang="fr-FR" b="1" smtClean="0">
                <a:solidFill>
                  <a:srgbClr val="000000"/>
                </a:solidFill>
              </a:rPr>
              <a:t>!</a:t>
            </a:r>
          </a:p>
          <a:p>
            <a:pPr fontAlgn="base">
              <a:spcBef>
                <a:spcPct val="0"/>
              </a:spcBef>
              <a:spcAft>
                <a:spcPct val="0"/>
              </a:spcAft>
            </a:pPr>
            <a:endParaRPr lang="fr-FR" b="1" smtClean="0">
              <a:solidFill>
                <a:srgbClr val="000000"/>
              </a:solidFill>
            </a:endParaRPr>
          </a:p>
          <a:p>
            <a:pPr fontAlgn="base">
              <a:spcBef>
                <a:spcPct val="0"/>
              </a:spcBef>
              <a:spcAft>
                <a:spcPct val="0"/>
              </a:spcAft>
              <a:buFont typeface="Wingdings" pitchFamily="2" charset="2"/>
              <a:buChar char="Ø"/>
            </a:pPr>
            <a:r>
              <a:rPr lang="fr-FR" b="1" smtClean="0">
                <a:solidFill>
                  <a:srgbClr val="000000"/>
                </a:solidFill>
                <a:sym typeface="Symbol" pitchFamily="18" charset="2"/>
              </a:rPr>
              <a:t>  Dalitz decay branching ratio in agreement </a:t>
            </a:r>
          </a:p>
          <a:p>
            <a:pPr fontAlgn="base">
              <a:spcBef>
                <a:spcPct val="0"/>
              </a:spcBef>
              <a:spcAft>
                <a:spcPct val="0"/>
              </a:spcAft>
              <a:buFont typeface="Symbol" pitchFamily="18" charset="2"/>
              <a:buNone/>
            </a:pPr>
            <a:r>
              <a:rPr lang="fr-FR" b="1" smtClean="0">
                <a:solidFill>
                  <a:srgbClr val="000000"/>
                </a:solidFill>
                <a:sym typeface="Symbol" pitchFamily="18" charset="2"/>
              </a:rPr>
              <a:t> with QED value (4.2 10 </a:t>
            </a:r>
            <a:r>
              <a:rPr lang="fr-FR" b="1" baseline="30000" smtClean="0">
                <a:solidFill>
                  <a:srgbClr val="000000"/>
                </a:solidFill>
                <a:sym typeface="Symbol" pitchFamily="18" charset="2"/>
              </a:rPr>
              <a:t>-5</a:t>
            </a:r>
            <a:r>
              <a:rPr lang="fr-FR" b="1" smtClean="0">
                <a:solidFill>
                  <a:srgbClr val="000000"/>
                </a:solidFill>
                <a:sym typeface="Symbol" pitchFamily="18" charset="2"/>
              </a:rPr>
              <a:t>) within ~20% </a:t>
            </a:r>
          </a:p>
          <a:p>
            <a:pPr fontAlgn="base">
              <a:spcBef>
                <a:spcPct val="0"/>
              </a:spcBef>
              <a:spcAft>
                <a:spcPct val="0"/>
              </a:spcAft>
              <a:buFont typeface="Symbol" pitchFamily="18" charset="2"/>
              <a:buNone/>
            </a:pPr>
            <a:endParaRPr lang="fr-FR" b="1" smtClean="0">
              <a:solidFill>
                <a:srgbClr val="000000"/>
              </a:solidFill>
              <a:sym typeface="Symbol" pitchFamily="18" charset="2"/>
            </a:endParaRPr>
          </a:p>
          <a:p>
            <a:pPr fontAlgn="base">
              <a:spcBef>
                <a:spcPct val="0"/>
              </a:spcBef>
              <a:spcAft>
                <a:spcPct val="0"/>
              </a:spcAft>
              <a:buFont typeface="Wingdings" pitchFamily="2" charset="2"/>
              <a:buChar char="Ø"/>
            </a:pPr>
            <a:r>
              <a:rPr lang="fr-FR" b="1" smtClean="0">
                <a:solidFill>
                  <a:srgbClr val="000000"/>
                </a:solidFill>
                <a:sym typeface="Symbol" pitchFamily="18" charset="2"/>
              </a:rPr>
              <a:t> Helicity consistent with 1+cos</a:t>
            </a:r>
            <a:r>
              <a:rPr lang="fr-FR" b="1" baseline="30000" smtClean="0">
                <a:solidFill>
                  <a:srgbClr val="000000"/>
                </a:solidFill>
                <a:sym typeface="Symbol" pitchFamily="18" charset="2"/>
              </a:rPr>
              <a:t>2</a:t>
            </a:r>
            <a:r>
              <a:rPr lang="fr-FR" b="1" smtClean="0">
                <a:solidFill>
                  <a:srgbClr val="000000"/>
                </a:solidFill>
                <a:sym typeface="Symbol" pitchFamily="18" charset="2"/>
              </a:rPr>
              <a:t></a:t>
            </a:r>
            <a:endParaRPr lang="fr-FR" b="1" baseline="30000" smtClean="0">
              <a:solidFill>
                <a:srgbClr val="000000"/>
              </a:solidFill>
              <a:sym typeface="Symbol" pitchFamily="18" charset="2"/>
            </a:endParaRPr>
          </a:p>
        </p:txBody>
      </p:sp>
      <p:sp>
        <p:nvSpPr>
          <p:cNvPr id="62482" name="Rectangle 33"/>
          <p:cNvSpPr>
            <a:spLocks noChangeArrowheads="1"/>
          </p:cNvSpPr>
          <p:nvPr/>
        </p:nvSpPr>
        <p:spPr bwMode="auto">
          <a:xfrm>
            <a:off x="3733800" y="5257800"/>
            <a:ext cx="4953000" cy="1190625"/>
          </a:xfrm>
          <a:prstGeom prst="rect">
            <a:avLst/>
          </a:prstGeom>
          <a:noFill/>
          <a:ln w="9525">
            <a:noFill/>
            <a:miter lim="800000"/>
            <a:headEnd/>
            <a:tailEnd/>
          </a:ln>
        </p:spPr>
        <p:txBody>
          <a:bodyPr>
            <a:spAutoFit/>
          </a:bodyPr>
          <a:lstStyle/>
          <a:p>
            <a:pPr fontAlgn="base">
              <a:spcBef>
                <a:spcPct val="0"/>
              </a:spcBef>
              <a:spcAft>
                <a:spcPct val="0"/>
              </a:spcAft>
            </a:pPr>
            <a:r>
              <a:rPr lang="fr-FR" smtClean="0">
                <a:solidFill>
                  <a:srgbClr val="FFFFFF"/>
                </a:solidFill>
              </a:rPr>
              <a:t>first simulations: E.Morinière (Orsay) </a:t>
            </a:r>
          </a:p>
          <a:p>
            <a:pPr fontAlgn="base">
              <a:spcBef>
                <a:spcPct val="0"/>
              </a:spcBef>
              <a:spcAft>
                <a:spcPct val="0"/>
              </a:spcAft>
            </a:pPr>
            <a:r>
              <a:rPr lang="fr-FR" smtClean="0">
                <a:solidFill>
                  <a:srgbClr val="FFFFFF"/>
                </a:solidFill>
              </a:rPr>
              <a:t>data analysis: W. Przygoda</a:t>
            </a:r>
          </a:p>
          <a:p>
            <a:pPr fontAlgn="base">
              <a:spcBef>
                <a:spcPct val="0"/>
              </a:spcBef>
              <a:spcAft>
                <a:spcPct val="0"/>
              </a:spcAft>
            </a:pPr>
            <a:r>
              <a:rPr lang="fr-FR" smtClean="0">
                <a:solidFill>
                  <a:srgbClr val="FFFFFF"/>
                </a:solidFill>
              </a:rPr>
              <a:t>Helicity studies: T. Liu (Orsay)</a:t>
            </a:r>
          </a:p>
          <a:p>
            <a:pPr fontAlgn="base">
              <a:spcBef>
                <a:spcPct val="0"/>
              </a:spcBef>
              <a:spcAft>
                <a:spcPct val="0"/>
              </a:spcAft>
            </a:pPr>
            <a:r>
              <a:rPr lang="fr-FR" smtClean="0">
                <a:solidFill>
                  <a:srgbClr val="FFFFFF"/>
                </a:solidFill>
              </a:rPr>
              <a:t>B. Ramstein et al.,  Hadron 2009  proceedings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e la date 1"/>
          <p:cNvSpPr>
            <a:spLocks noGrp="1"/>
          </p:cNvSpPr>
          <p:nvPr>
            <p:ph type="dt" sz="half" idx="10"/>
          </p:nvPr>
        </p:nvSpPr>
        <p:spPr/>
        <p:txBody>
          <a:bodyPr/>
          <a:lstStyle/>
          <a:p>
            <a:r>
              <a:rPr lang="fr-FR">
                <a:solidFill>
                  <a:srgbClr val="FFFFFF"/>
                </a:solidFill>
              </a:rPr>
              <a:t>Béatrice Ramstein, IPN Orsay, France</a:t>
            </a:r>
          </a:p>
        </p:txBody>
      </p:sp>
      <p:sp>
        <p:nvSpPr>
          <p:cNvPr id="25" name="Espace réservé du pied de page 2"/>
          <p:cNvSpPr>
            <a:spLocks noGrp="1"/>
          </p:cNvSpPr>
          <p:nvPr>
            <p:ph type="ftr" sz="quarter" idx="11"/>
          </p:nvPr>
        </p:nvSpPr>
        <p:spPr/>
        <p:txBody>
          <a:bodyPr/>
          <a:lstStyle/>
          <a:p>
            <a:r>
              <a:rPr lang="fr-FR">
                <a:solidFill>
                  <a:srgbClr val="FFFFFF"/>
                </a:solidFill>
              </a:rPr>
              <a:t>GDR 2010</a:t>
            </a:r>
          </a:p>
        </p:txBody>
      </p:sp>
      <p:sp>
        <p:nvSpPr>
          <p:cNvPr id="26" name="Espace réservé du numéro de diapositive 3"/>
          <p:cNvSpPr>
            <a:spLocks noGrp="1"/>
          </p:cNvSpPr>
          <p:nvPr>
            <p:ph type="sldNum" sz="quarter" idx="12"/>
          </p:nvPr>
        </p:nvSpPr>
        <p:spPr/>
        <p:txBody>
          <a:bodyPr/>
          <a:lstStyle/>
          <a:p>
            <a:fld id="{5BE6CC7D-55E7-4F55-AB24-E99FBBAE397B}" type="slidenum">
              <a:rPr lang="fr-FR">
                <a:solidFill>
                  <a:srgbClr val="FFFFFF"/>
                </a:solidFill>
              </a:rPr>
              <a:pPr/>
              <a:t>38</a:t>
            </a:fld>
            <a:endParaRPr lang="fr-FR">
              <a:solidFill>
                <a:srgbClr val="FFFFFF"/>
              </a:solidFill>
            </a:endParaRPr>
          </a:p>
        </p:txBody>
      </p:sp>
      <p:sp>
        <p:nvSpPr>
          <p:cNvPr id="627714" name="Line 2"/>
          <p:cNvSpPr>
            <a:spLocks noChangeShapeType="1"/>
          </p:cNvSpPr>
          <p:nvPr/>
        </p:nvSpPr>
        <p:spPr bwMode="auto">
          <a:xfrm>
            <a:off x="6934200" y="2743200"/>
            <a:ext cx="0" cy="7620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fr-FR" smtClean="0">
              <a:solidFill>
                <a:srgbClr val="FFFFFF"/>
              </a:solidFill>
            </a:endParaRPr>
          </a:p>
        </p:txBody>
      </p:sp>
      <p:sp>
        <p:nvSpPr>
          <p:cNvPr id="627715" name="Text Box 3"/>
          <p:cNvSpPr txBox="1">
            <a:spLocks noChangeArrowheads="1"/>
          </p:cNvSpPr>
          <p:nvPr/>
        </p:nvSpPr>
        <p:spPr bwMode="auto">
          <a:xfrm>
            <a:off x="5334000" y="1524000"/>
            <a:ext cx="3444875" cy="1219200"/>
          </a:xfrm>
          <a:prstGeom prst="rect">
            <a:avLst/>
          </a:prstGeom>
          <a:noFill/>
          <a:ln w="28575">
            <a:solidFill>
              <a:schemeClr val="tx1"/>
            </a:solidFill>
            <a:miter lim="800000"/>
            <a:headEnd/>
            <a:tailEnd/>
          </a:ln>
          <a:effectLst/>
        </p:spPr>
        <p:txBody>
          <a:bodyPr>
            <a:spAutoFit/>
          </a:bodyPr>
          <a:lstStyle/>
          <a:p>
            <a:pPr fontAlgn="base">
              <a:spcBef>
                <a:spcPct val="0"/>
              </a:spcBef>
              <a:spcAft>
                <a:spcPct val="0"/>
              </a:spcAft>
              <a:buFontTx/>
              <a:buBlip>
                <a:blip r:embed="rId3"/>
              </a:buBlip>
            </a:pPr>
            <a:r>
              <a:rPr lang="en-US" smtClean="0">
                <a:solidFill>
                  <a:srgbClr val="FFFFFF"/>
                </a:solidFill>
                <a:effectLst>
                  <a:outerShdw blurRad="38100" dist="38100" dir="2700000" algn="tl">
                    <a:srgbClr val="000000"/>
                  </a:outerShdw>
                </a:effectLst>
              </a:rPr>
              <a:t> Comparison with </a:t>
            </a:r>
            <a:r>
              <a:rPr lang="en-US" smtClean="0">
                <a:solidFill>
                  <a:srgbClr val="FFFF00"/>
                </a:solidFill>
                <a:effectLst>
                  <a:outerShdw blurRad="38100" dist="38100" dir="2700000" algn="tl">
                    <a:srgbClr val="000000"/>
                  </a:outerShdw>
                </a:effectLst>
              </a:rPr>
              <a:t>resonance model</a:t>
            </a:r>
          </a:p>
          <a:p>
            <a:pPr fontAlgn="base">
              <a:spcBef>
                <a:spcPct val="0"/>
              </a:spcBef>
              <a:spcAft>
                <a:spcPct val="0"/>
              </a:spcAft>
            </a:pPr>
            <a:r>
              <a:rPr lang="de-DE" i="1" smtClean="0">
                <a:solidFill>
                  <a:srgbClr val="FFFFFF"/>
                </a:solidFill>
              </a:rPr>
              <a:t>Teis et al, ZPA356 (97) 421</a:t>
            </a:r>
          </a:p>
          <a:p>
            <a:pPr fontAlgn="base">
              <a:spcBef>
                <a:spcPct val="0"/>
              </a:spcBef>
              <a:spcAft>
                <a:spcPct val="0"/>
              </a:spcAft>
            </a:pPr>
            <a:r>
              <a:rPr lang="de-DE" i="1" smtClean="0">
                <a:solidFill>
                  <a:srgbClr val="FFFFFF"/>
                </a:solidFill>
              </a:rPr>
              <a:t>      </a:t>
            </a:r>
            <a:endParaRPr lang="fr-FR" smtClean="0">
              <a:solidFill>
                <a:srgbClr val="FFFFFF"/>
              </a:solidFill>
              <a:effectLst>
                <a:outerShdw blurRad="38100" dist="38100" dir="2700000" algn="tl">
                  <a:srgbClr val="000000"/>
                </a:outerShdw>
              </a:effectLst>
            </a:endParaRPr>
          </a:p>
        </p:txBody>
      </p:sp>
      <p:grpSp>
        <p:nvGrpSpPr>
          <p:cNvPr id="3" name="Group 4"/>
          <p:cNvGrpSpPr>
            <a:grpSpLocks/>
          </p:cNvGrpSpPr>
          <p:nvPr/>
        </p:nvGrpSpPr>
        <p:grpSpPr bwMode="auto">
          <a:xfrm>
            <a:off x="228600" y="1284288"/>
            <a:ext cx="4568825" cy="2500312"/>
            <a:chOff x="96" y="480"/>
            <a:chExt cx="2832" cy="1929"/>
          </a:xfrm>
        </p:grpSpPr>
        <p:pic>
          <p:nvPicPr>
            <p:cNvPr id="627717" name="Picture 2"/>
            <p:cNvPicPr>
              <a:picLocks noChangeAspect="1" noChangeArrowheads="1"/>
            </p:cNvPicPr>
            <p:nvPr/>
          </p:nvPicPr>
          <p:blipFill>
            <a:blip r:embed="rId4" cstate="print"/>
            <a:srcRect/>
            <a:stretch>
              <a:fillRect/>
            </a:stretch>
          </p:blipFill>
          <p:spPr bwMode="auto">
            <a:xfrm>
              <a:off x="96" y="480"/>
              <a:ext cx="2832" cy="1929"/>
            </a:xfrm>
            <a:prstGeom prst="rect">
              <a:avLst/>
            </a:prstGeom>
            <a:noFill/>
            <a:ln w="9525">
              <a:noFill/>
              <a:miter lim="800000"/>
              <a:headEnd/>
              <a:tailEnd/>
            </a:ln>
          </p:spPr>
        </p:pic>
        <p:sp>
          <p:nvSpPr>
            <p:cNvPr id="5" name="Rectangle 4"/>
            <p:cNvSpPr>
              <a:spLocks noChangeArrowheads="1"/>
            </p:cNvSpPr>
            <p:nvPr/>
          </p:nvSpPr>
          <p:spPr bwMode="auto">
            <a:xfrm>
              <a:off x="288" y="2176"/>
              <a:ext cx="891" cy="230"/>
            </a:xfrm>
            <a:prstGeom prst="rect">
              <a:avLst/>
            </a:prstGeom>
            <a:solidFill>
              <a:schemeClr val="tx1"/>
            </a:solidFill>
            <a:ln w="25400" algn="ctr">
              <a:noFill/>
              <a:miter lim="800000"/>
              <a:headEnd/>
              <a:tailEnd/>
            </a:ln>
          </p:spPr>
          <p:txBody>
            <a:bodyPr anchor="ctr"/>
            <a:lstStyle/>
            <a:p>
              <a:pPr algn="ctr">
                <a:defRPr/>
              </a:pPr>
              <a:endParaRPr lang="de-DE">
                <a:solidFill>
                  <a:srgbClr val="FFFFFF"/>
                </a:solidFill>
              </a:endParaRPr>
            </a:p>
          </p:txBody>
        </p:sp>
        <p:sp>
          <p:nvSpPr>
            <p:cNvPr id="6" name="Rectangle 5"/>
            <p:cNvSpPr>
              <a:spLocks noChangeArrowheads="1"/>
            </p:cNvSpPr>
            <p:nvPr/>
          </p:nvSpPr>
          <p:spPr bwMode="auto">
            <a:xfrm>
              <a:off x="2147" y="2221"/>
              <a:ext cx="405" cy="184"/>
            </a:xfrm>
            <a:prstGeom prst="rect">
              <a:avLst/>
            </a:prstGeom>
            <a:solidFill>
              <a:schemeClr val="tx1"/>
            </a:solidFill>
            <a:ln w="25400" algn="ctr">
              <a:noFill/>
              <a:miter lim="800000"/>
              <a:headEnd/>
              <a:tailEnd/>
            </a:ln>
          </p:spPr>
          <p:txBody>
            <a:bodyPr anchor="ctr"/>
            <a:lstStyle/>
            <a:p>
              <a:pPr algn="ctr">
                <a:defRPr/>
              </a:pPr>
              <a:endParaRPr lang="de-DE">
                <a:solidFill>
                  <a:srgbClr val="FFFFFF"/>
                </a:solidFill>
              </a:endParaRPr>
            </a:p>
          </p:txBody>
        </p:sp>
      </p:grpSp>
      <p:sp>
        <p:nvSpPr>
          <p:cNvPr id="16" name="Rectangular Callout 15"/>
          <p:cNvSpPr/>
          <p:nvPr/>
        </p:nvSpPr>
        <p:spPr>
          <a:xfrm>
            <a:off x="1141413" y="1895475"/>
            <a:ext cx="774700" cy="300038"/>
          </a:xfrm>
          <a:prstGeom prst="wedgeRectCallout">
            <a:avLst>
              <a:gd name="adj1" fmla="val 84834"/>
              <a:gd name="adj2" fmla="val 120768"/>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fontAlgn="base">
              <a:spcBef>
                <a:spcPct val="0"/>
              </a:spcBef>
              <a:spcAft>
                <a:spcPct val="0"/>
              </a:spcAft>
            </a:pPr>
            <a:r>
              <a:rPr lang="de-DE" smtClean="0">
                <a:solidFill>
                  <a:srgbClr val="FFFFFF"/>
                </a:solidFill>
                <a:latin typeface="Symbol" pitchFamily="18" charset="2"/>
              </a:rPr>
              <a:t>D</a:t>
            </a:r>
            <a:r>
              <a:rPr lang="de-DE" smtClean="0">
                <a:solidFill>
                  <a:srgbClr val="FFFFFF"/>
                </a:solidFill>
                <a:latin typeface="Calibri" pitchFamily="34" charset="0"/>
              </a:rPr>
              <a:t>1232</a:t>
            </a:r>
            <a:endParaRPr lang="en-US" smtClean="0">
              <a:solidFill>
                <a:srgbClr val="FFFFFF"/>
              </a:solidFill>
              <a:latin typeface="Calibri" pitchFamily="34" charset="0"/>
            </a:endParaRPr>
          </a:p>
        </p:txBody>
      </p:sp>
      <p:sp>
        <p:nvSpPr>
          <p:cNvPr id="17" name="Rectangular Callout 16"/>
          <p:cNvSpPr/>
          <p:nvPr/>
        </p:nvSpPr>
        <p:spPr>
          <a:xfrm>
            <a:off x="1049338" y="2511425"/>
            <a:ext cx="774700" cy="300038"/>
          </a:xfrm>
          <a:prstGeom prst="wedgeRectCallout">
            <a:avLst>
              <a:gd name="adj1" fmla="val 84834"/>
              <a:gd name="adj2" fmla="val 120768"/>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de-DE" dirty="0">
                <a:solidFill>
                  <a:srgbClr val="FFFFFF"/>
                </a:solidFill>
              </a:rPr>
              <a:t>N1440</a:t>
            </a:r>
            <a:endParaRPr lang="en-US" dirty="0">
              <a:solidFill>
                <a:srgbClr val="FFFFFF"/>
              </a:solidFill>
            </a:endParaRPr>
          </a:p>
        </p:txBody>
      </p:sp>
      <p:sp>
        <p:nvSpPr>
          <p:cNvPr id="18" name="Rectangular Callout 17"/>
          <p:cNvSpPr/>
          <p:nvPr/>
        </p:nvSpPr>
        <p:spPr>
          <a:xfrm>
            <a:off x="2954338" y="2524125"/>
            <a:ext cx="774700" cy="300038"/>
          </a:xfrm>
          <a:prstGeom prst="wedgeRectCallout">
            <a:avLst>
              <a:gd name="adj1" fmla="val 84834"/>
              <a:gd name="adj2" fmla="val 120768"/>
            </a:avLst>
          </a:prstGeom>
          <a:solidFill>
            <a:schemeClr val="bg1"/>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de-DE" dirty="0">
                <a:solidFill>
                  <a:srgbClr val="FFFFFF"/>
                </a:solidFill>
              </a:rPr>
              <a:t>N1535</a:t>
            </a:r>
            <a:endParaRPr lang="en-US" dirty="0">
              <a:solidFill>
                <a:srgbClr val="FFFFFF"/>
              </a:solidFill>
            </a:endParaRPr>
          </a:p>
        </p:txBody>
      </p:sp>
      <p:sp>
        <p:nvSpPr>
          <p:cNvPr id="19" name="Rectangular Callout 18"/>
          <p:cNvSpPr/>
          <p:nvPr/>
        </p:nvSpPr>
        <p:spPr>
          <a:xfrm>
            <a:off x="4224338" y="2589213"/>
            <a:ext cx="774700" cy="300037"/>
          </a:xfrm>
          <a:prstGeom prst="wedgeRectCallout">
            <a:avLst>
              <a:gd name="adj1" fmla="val -55166"/>
              <a:gd name="adj2" fmla="val 192292"/>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de-DE" dirty="0">
                <a:solidFill>
                  <a:srgbClr val="FFFFFF"/>
                </a:solidFill>
                <a:latin typeface="Symbol" pitchFamily="18" charset="2"/>
              </a:rPr>
              <a:t>D</a:t>
            </a:r>
            <a:r>
              <a:rPr lang="de-DE" dirty="0">
                <a:solidFill>
                  <a:srgbClr val="FFFFFF"/>
                </a:solidFill>
              </a:rPr>
              <a:t>1600</a:t>
            </a:r>
            <a:endParaRPr lang="en-US" dirty="0">
              <a:solidFill>
                <a:srgbClr val="FFFFFF"/>
              </a:solidFill>
            </a:endParaRPr>
          </a:p>
        </p:txBody>
      </p:sp>
      <p:sp>
        <p:nvSpPr>
          <p:cNvPr id="627724" name="Text Box 12"/>
          <p:cNvSpPr txBox="1">
            <a:spLocks noChangeArrowheads="1"/>
          </p:cNvSpPr>
          <p:nvPr/>
        </p:nvSpPr>
        <p:spPr bwMode="auto">
          <a:xfrm>
            <a:off x="1684338" y="990600"/>
            <a:ext cx="182562"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fr-FR" smtClean="0">
              <a:solidFill>
                <a:srgbClr val="FFFFFF"/>
              </a:solidFill>
              <a:latin typeface="Arial Unicode MS" pitchFamily="34" charset="-128"/>
              <a:ea typeface="Arial Unicode MS" pitchFamily="34" charset="-128"/>
              <a:cs typeface="Arial Unicode MS" pitchFamily="34" charset="-128"/>
            </a:endParaRPr>
          </a:p>
        </p:txBody>
      </p:sp>
      <p:sp>
        <p:nvSpPr>
          <p:cNvPr id="627725" name="Text Box 13"/>
          <p:cNvSpPr txBox="1">
            <a:spLocks noChangeArrowheads="1"/>
          </p:cNvSpPr>
          <p:nvPr/>
        </p:nvSpPr>
        <p:spPr bwMode="auto">
          <a:xfrm>
            <a:off x="1778000" y="1284288"/>
            <a:ext cx="309563" cy="366712"/>
          </a:xfrm>
          <a:prstGeom prst="rect">
            <a:avLst/>
          </a:prstGeom>
          <a:solidFill>
            <a:schemeClr val="bg2"/>
          </a:solidFill>
          <a:ln w="9525">
            <a:noFill/>
            <a:miter lim="800000"/>
            <a:headEnd/>
            <a:tailEnd/>
          </a:ln>
          <a:effectLst/>
        </p:spPr>
        <p:txBody>
          <a:bodyPr wrap="none">
            <a:spAutoFit/>
          </a:bodyPr>
          <a:lstStyle/>
          <a:p>
            <a:pPr fontAlgn="base">
              <a:spcBef>
                <a:spcPct val="0"/>
              </a:spcBef>
              <a:spcAft>
                <a:spcPct val="0"/>
              </a:spcAft>
            </a:pPr>
            <a:r>
              <a:rPr lang="fr-FR" smtClean="0">
                <a:solidFill>
                  <a:srgbClr val="FFFFFF"/>
                </a:solidFill>
                <a:sym typeface="Symbol" pitchFamily="18" charset="2"/>
              </a:rPr>
              <a:t></a:t>
            </a:r>
          </a:p>
        </p:txBody>
      </p:sp>
      <p:sp>
        <p:nvSpPr>
          <p:cNvPr id="627726" name="Text Box 14"/>
          <p:cNvSpPr txBox="1">
            <a:spLocks noChangeArrowheads="1"/>
          </p:cNvSpPr>
          <p:nvPr/>
        </p:nvSpPr>
        <p:spPr bwMode="auto">
          <a:xfrm>
            <a:off x="4100513" y="2200275"/>
            <a:ext cx="387350" cy="366713"/>
          </a:xfrm>
          <a:prstGeom prst="rect">
            <a:avLst/>
          </a:prstGeom>
          <a:solidFill>
            <a:schemeClr val="bg2"/>
          </a:solidFill>
          <a:ln w="9525">
            <a:noFill/>
            <a:miter lim="800000"/>
            <a:headEnd/>
            <a:tailEnd/>
          </a:ln>
          <a:effectLst/>
        </p:spPr>
        <p:txBody>
          <a:bodyPr>
            <a:spAutoFit/>
          </a:bodyPr>
          <a:lstStyle/>
          <a:p>
            <a:pPr fontAlgn="base">
              <a:spcBef>
                <a:spcPct val="0"/>
              </a:spcBef>
              <a:spcAft>
                <a:spcPct val="0"/>
              </a:spcAft>
            </a:pPr>
            <a:r>
              <a:rPr lang="fr-FR" smtClean="0">
                <a:solidFill>
                  <a:srgbClr val="FFFFFF"/>
                </a:solidFill>
                <a:sym typeface="Symbol" pitchFamily="18" charset="2"/>
              </a:rPr>
              <a:t></a:t>
            </a:r>
          </a:p>
        </p:txBody>
      </p:sp>
      <p:sp>
        <p:nvSpPr>
          <p:cNvPr id="627727" name="Text Box 15"/>
          <p:cNvSpPr txBox="1">
            <a:spLocks noChangeArrowheads="1"/>
          </p:cNvSpPr>
          <p:nvPr/>
        </p:nvSpPr>
        <p:spPr bwMode="auto">
          <a:xfrm>
            <a:off x="2667000" y="1219200"/>
            <a:ext cx="1857375" cy="669925"/>
          </a:xfrm>
          <a:prstGeom prst="rect">
            <a:avLst/>
          </a:prstGeom>
          <a:solidFill>
            <a:schemeClr val="tx1"/>
          </a:solidFill>
          <a:ln w="28575">
            <a:solidFill>
              <a:schemeClr val="bg2"/>
            </a:solidFill>
            <a:miter lim="800000"/>
            <a:headEnd/>
            <a:tailEnd/>
          </a:ln>
          <a:effectLst/>
        </p:spPr>
        <p:txBody>
          <a:bodyPr wrap="none">
            <a:spAutoFit/>
          </a:bodyPr>
          <a:lstStyle/>
          <a:p>
            <a:pPr fontAlgn="base">
              <a:spcBef>
                <a:spcPct val="0"/>
              </a:spcBef>
              <a:spcAft>
                <a:spcPct val="0"/>
              </a:spcAft>
            </a:pPr>
            <a:r>
              <a:rPr lang="fr-FR" smtClean="0">
                <a:solidFill>
                  <a:srgbClr val="000010"/>
                </a:solidFill>
              </a:rPr>
              <a:t>ppe</a:t>
            </a:r>
            <a:r>
              <a:rPr lang="fr-FR" baseline="30000" smtClean="0">
                <a:solidFill>
                  <a:srgbClr val="000010"/>
                </a:solidFill>
              </a:rPr>
              <a:t>+</a:t>
            </a:r>
            <a:r>
              <a:rPr lang="fr-FR" smtClean="0">
                <a:solidFill>
                  <a:srgbClr val="000010"/>
                </a:solidFill>
              </a:rPr>
              <a:t>e</a:t>
            </a:r>
            <a:r>
              <a:rPr lang="fr-FR" baseline="30000" smtClean="0">
                <a:solidFill>
                  <a:srgbClr val="000010"/>
                </a:solidFill>
              </a:rPr>
              <a:t>-</a:t>
            </a:r>
            <a:r>
              <a:rPr lang="fr-FR" smtClean="0">
                <a:solidFill>
                  <a:srgbClr val="000010"/>
                </a:solidFill>
              </a:rPr>
              <a:t> detected</a:t>
            </a:r>
          </a:p>
          <a:p>
            <a:pPr fontAlgn="base">
              <a:spcBef>
                <a:spcPct val="0"/>
              </a:spcBef>
              <a:spcAft>
                <a:spcPct val="0"/>
              </a:spcAft>
            </a:pPr>
            <a:r>
              <a:rPr lang="fr-FR" smtClean="0">
                <a:solidFill>
                  <a:srgbClr val="000010"/>
                </a:solidFill>
              </a:rPr>
              <a:t>+ miss.mass cut</a:t>
            </a:r>
          </a:p>
        </p:txBody>
      </p:sp>
      <p:sp>
        <p:nvSpPr>
          <p:cNvPr id="2" name="Title 1"/>
          <p:cNvSpPr>
            <a:spLocks/>
          </p:cNvSpPr>
          <p:nvPr/>
        </p:nvSpPr>
        <p:spPr bwMode="auto">
          <a:xfrm>
            <a:off x="0" y="0"/>
            <a:ext cx="9144000" cy="785813"/>
          </a:xfrm>
          <a:prstGeom prst="rect">
            <a:avLst/>
          </a:prstGeom>
          <a:noFill/>
          <a:ln w="9525">
            <a:noFill/>
            <a:miter lim="800000"/>
            <a:headEnd/>
            <a:tailEnd/>
          </a:ln>
          <a:effectLst/>
        </p:spPr>
        <p:txBody>
          <a:bodyPr anchor="ctr"/>
          <a:lstStyle/>
          <a:p>
            <a:pPr marL="273050" fontAlgn="base">
              <a:spcBef>
                <a:spcPct val="0"/>
              </a:spcBef>
              <a:spcAft>
                <a:spcPct val="0"/>
              </a:spcAft>
            </a:pPr>
            <a:r>
              <a:rPr lang="en-US" sz="2800" smtClean="0">
                <a:solidFill>
                  <a:srgbClr val="FFFFFF"/>
                </a:solidFill>
                <a:effectLst>
                  <a:outerShdw blurRad="38100" dist="38100" dir="2700000" algn="tl">
                    <a:srgbClr val="000000"/>
                  </a:outerShdw>
                </a:effectLst>
              </a:rPr>
              <a:t>        pp </a:t>
            </a:r>
            <a:r>
              <a:rPr lang="en-US" sz="2800" smtClean="0">
                <a:solidFill>
                  <a:srgbClr val="FFFFFF"/>
                </a:solidFill>
                <a:effectLst>
                  <a:outerShdw blurRad="38100" dist="38100" dir="2700000" algn="tl">
                    <a:srgbClr val="000000"/>
                  </a:outerShdw>
                </a:effectLst>
                <a:sym typeface="Symbol" pitchFamily="18" charset="2"/>
              </a:rPr>
              <a:t> </a:t>
            </a:r>
            <a:r>
              <a:rPr lang="en-US" sz="2800" smtClean="0">
                <a:solidFill>
                  <a:srgbClr val="FFFF00"/>
                </a:solidFill>
                <a:effectLst>
                  <a:outerShdw blurRad="38100" dist="38100" dir="2700000" algn="tl">
                    <a:srgbClr val="000000"/>
                  </a:outerShdw>
                </a:effectLst>
                <a:sym typeface="Symbol" pitchFamily="18" charset="2"/>
              </a:rPr>
              <a:t>pp e</a:t>
            </a:r>
            <a:r>
              <a:rPr lang="en-US" sz="2800" baseline="30000" smtClean="0">
                <a:solidFill>
                  <a:srgbClr val="FFFF00"/>
                </a:solidFill>
                <a:effectLst>
                  <a:outerShdw blurRad="38100" dist="38100" dir="2700000" algn="tl">
                    <a:srgbClr val="000000"/>
                  </a:outerShdw>
                </a:effectLst>
                <a:sym typeface="Symbol" pitchFamily="18" charset="2"/>
              </a:rPr>
              <a:t>+</a:t>
            </a:r>
            <a:r>
              <a:rPr lang="en-US" sz="2800" smtClean="0">
                <a:solidFill>
                  <a:srgbClr val="FFFF00"/>
                </a:solidFill>
                <a:effectLst>
                  <a:outerShdw blurRad="38100" dist="38100" dir="2700000" algn="tl">
                    <a:srgbClr val="000000"/>
                  </a:outerShdw>
                </a:effectLst>
                <a:sym typeface="Symbol" pitchFamily="18" charset="2"/>
              </a:rPr>
              <a:t> e</a:t>
            </a:r>
            <a:r>
              <a:rPr lang="en-US" sz="2800" baseline="30000" smtClean="0">
                <a:solidFill>
                  <a:srgbClr val="FFFF00"/>
                </a:solidFill>
                <a:effectLst>
                  <a:outerShdw blurRad="38100" dist="38100" dir="2700000" algn="tl">
                    <a:srgbClr val="000000"/>
                  </a:outerShdw>
                </a:effectLst>
                <a:sym typeface="Symbol" pitchFamily="18" charset="2"/>
              </a:rPr>
              <a:t>-</a:t>
            </a:r>
            <a:r>
              <a:rPr lang="en-US" sz="2800" smtClean="0">
                <a:solidFill>
                  <a:srgbClr val="FFFFFF"/>
                </a:solidFill>
                <a:effectLst>
                  <a:outerShdw blurRad="38100" dist="38100" dir="2700000" algn="tl">
                    <a:srgbClr val="000000"/>
                  </a:outerShdw>
                </a:effectLst>
                <a:sym typeface="Symbol" pitchFamily="18" charset="2"/>
              </a:rPr>
              <a:t>  </a:t>
            </a:r>
            <a:r>
              <a:rPr lang="en-US" sz="2800" smtClean="0">
                <a:solidFill>
                  <a:srgbClr val="FFFFFF"/>
                </a:solidFill>
                <a:effectLst>
                  <a:outerShdw blurRad="38100" dist="38100" dir="2700000" algn="tl">
                    <a:srgbClr val="000000"/>
                  </a:outerShdw>
                </a:effectLst>
              </a:rPr>
              <a:t>at 2.2 GeV: an “easier case” </a:t>
            </a:r>
            <a:br>
              <a:rPr lang="en-US" sz="2800" smtClean="0">
                <a:solidFill>
                  <a:srgbClr val="FFFFFF"/>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i="1" smtClean="0">
                <a:solidFill>
                  <a:srgbClr val="FFFFFF"/>
                </a:solidFill>
                <a:effectLst>
                  <a:outerShdw blurRad="38100" dist="38100" dir="2700000" algn="tl">
                    <a:srgbClr val="000000"/>
                  </a:outerShdw>
                </a:effectLst>
              </a:rPr>
              <a:t>exclusive reconstruction  </a:t>
            </a:r>
            <a:r>
              <a:rPr lang="en-US" sz="2800" i="1" smtClean="0">
                <a:solidFill>
                  <a:srgbClr val="FFFFFF"/>
                </a:solidFill>
                <a:effectLst>
                  <a:outerShdw blurRad="38100" dist="38100" dir="2700000" algn="tl">
                    <a:srgbClr val="000000"/>
                  </a:outerShdw>
                </a:effectLst>
                <a:latin typeface="Symbol" pitchFamily="18" charset="2"/>
              </a:rPr>
              <a:t>p°,h</a:t>
            </a:r>
            <a:r>
              <a:rPr lang="de-DE" sz="2800" i="1" smtClean="0">
                <a:solidFill>
                  <a:srgbClr val="FFFFFF"/>
                </a:solidFill>
                <a:effectLst>
                  <a:outerShdw blurRad="38100" dist="38100" dir="2700000" algn="tl">
                    <a:srgbClr val="000000"/>
                  </a:outerShdw>
                </a:effectLst>
                <a:sym typeface="Symbol" pitchFamily="18" charset="2"/>
              </a:rPr>
              <a:t>  </a:t>
            </a:r>
            <a:r>
              <a:rPr lang="de-DE" sz="2800" i="1" smtClean="0">
                <a:solidFill>
                  <a:srgbClr val="FFFFFF"/>
                </a:solidFill>
                <a:effectLst>
                  <a:outerShdw blurRad="38100" dist="38100" dir="2700000" algn="tl">
                    <a:srgbClr val="000000"/>
                  </a:outerShdw>
                </a:effectLst>
                <a:latin typeface="Symbol" pitchFamily="18" charset="2"/>
                <a:sym typeface="Symbol" pitchFamily="18" charset="2"/>
              </a:rPr>
              <a:t>g</a:t>
            </a:r>
            <a:r>
              <a:rPr lang="de-DE" sz="2800" i="1" smtClean="0">
                <a:solidFill>
                  <a:srgbClr val="FFFFFF"/>
                </a:solidFill>
                <a:effectLst>
                  <a:outerShdw blurRad="38100" dist="38100" dir="2700000" algn="tl">
                    <a:srgbClr val="000000"/>
                  </a:outerShdw>
                </a:effectLst>
                <a:sym typeface="Symbol" pitchFamily="18" charset="2"/>
              </a:rPr>
              <a:t>e</a:t>
            </a:r>
            <a:r>
              <a:rPr lang="de-DE" sz="2800" i="1" baseline="30000" smtClean="0">
                <a:solidFill>
                  <a:srgbClr val="FFFFFF"/>
                </a:solidFill>
                <a:effectLst>
                  <a:outerShdw blurRad="38100" dist="38100" dir="2700000" algn="tl">
                    <a:srgbClr val="000000"/>
                  </a:outerShdw>
                </a:effectLst>
                <a:sym typeface="Symbol" pitchFamily="18" charset="2"/>
              </a:rPr>
              <a:t>+</a:t>
            </a:r>
            <a:r>
              <a:rPr lang="de-DE" sz="2800" i="1" smtClean="0">
                <a:solidFill>
                  <a:srgbClr val="FFFFFF"/>
                </a:solidFill>
                <a:effectLst>
                  <a:outerShdw blurRad="38100" dist="38100" dir="2700000" algn="tl">
                    <a:srgbClr val="000000"/>
                  </a:outerShdw>
                </a:effectLst>
                <a:sym typeface="Symbol" pitchFamily="18" charset="2"/>
              </a:rPr>
              <a:t>e</a:t>
            </a:r>
            <a:r>
              <a:rPr lang="de-DE" sz="2800" i="1" baseline="30000" smtClean="0">
                <a:solidFill>
                  <a:srgbClr val="FFFFFF"/>
                </a:solidFill>
                <a:effectLst>
                  <a:outerShdw blurRad="38100" dist="38100" dir="2700000" algn="tl">
                    <a:srgbClr val="000000"/>
                  </a:outerShdw>
                </a:effectLst>
                <a:sym typeface="Symbol" pitchFamily="18" charset="2"/>
              </a:rPr>
              <a:t>-</a:t>
            </a:r>
            <a:endParaRPr lang="en-US" sz="2800" i="1" baseline="30000" smtClean="0">
              <a:solidFill>
                <a:srgbClr val="FFFFFF"/>
              </a:solidFill>
              <a:effectLst>
                <a:outerShdw blurRad="38100" dist="38100" dir="2700000" algn="tl">
                  <a:srgbClr val="000000"/>
                </a:outerShdw>
              </a:effectLst>
            </a:endParaRPr>
          </a:p>
        </p:txBody>
      </p:sp>
      <p:sp>
        <p:nvSpPr>
          <p:cNvPr id="627729" name="Line 17"/>
          <p:cNvSpPr>
            <a:spLocks noChangeShapeType="1"/>
          </p:cNvSpPr>
          <p:nvPr/>
        </p:nvSpPr>
        <p:spPr bwMode="auto">
          <a:xfrm>
            <a:off x="0" y="8382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fr-FR" smtClean="0">
              <a:solidFill>
                <a:srgbClr val="FFFFFF"/>
              </a:solidFill>
            </a:endParaRPr>
          </a:p>
        </p:txBody>
      </p:sp>
      <p:grpSp>
        <p:nvGrpSpPr>
          <p:cNvPr id="4" name="Group 18"/>
          <p:cNvGrpSpPr>
            <a:grpSpLocks noChangeAspect="1"/>
          </p:cNvGrpSpPr>
          <p:nvPr/>
        </p:nvGrpSpPr>
        <p:grpSpPr bwMode="auto">
          <a:xfrm>
            <a:off x="4876800" y="4267200"/>
            <a:ext cx="4114800" cy="1905000"/>
            <a:chOff x="3168" y="1392"/>
            <a:chExt cx="2592" cy="1104"/>
          </a:xfrm>
        </p:grpSpPr>
        <p:sp>
          <p:nvSpPr>
            <p:cNvPr id="627731" name="AutoShape 19"/>
            <p:cNvSpPr>
              <a:spLocks noChangeAspect="1" noChangeArrowheads="1" noTextEdit="1"/>
            </p:cNvSpPr>
            <p:nvPr/>
          </p:nvSpPr>
          <p:spPr bwMode="auto">
            <a:xfrm>
              <a:off x="3168" y="1392"/>
              <a:ext cx="2592" cy="1104"/>
            </a:xfrm>
            <a:prstGeom prst="rect">
              <a:avLst/>
            </a:prstGeom>
            <a:noFill/>
            <a:ln w="9525">
              <a:noFill/>
              <a:miter lim="800000"/>
              <a:headEnd/>
              <a:tailEnd/>
            </a:ln>
          </p:spPr>
          <p:txBody>
            <a:bodyPr/>
            <a:lstStyle/>
            <a:p>
              <a:pPr fontAlgn="base">
                <a:spcBef>
                  <a:spcPct val="0"/>
                </a:spcBef>
                <a:spcAft>
                  <a:spcPct val="0"/>
                </a:spcAft>
              </a:pPr>
              <a:endParaRPr lang="fr-FR" smtClean="0">
                <a:solidFill>
                  <a:srgbClr val="FFFFFF"/>
                </a:solidFill>
              </a:endParaRPr>
            </a:p>
          </p:txBody>
        </p:sp>
        <p:pic>
          <p:nvPicPr>
            <p:cNvPr id="627732" name="Picture 20"/>
            <p:cNvPicPr>
              <a:picLocks noChangeAspect="1" noChangeArrowheads="1"/>
            </p:cNvPicPr>
            <p:nvPr/>
          </p:nvPicPr>
          <p:blipFill>
            <a:blip r:embed="rId5" cstate="print"/>
            <a:srcRect/>
            <a:stretch>
              <a:fillRect/>
            </a:stretch>
          </p:blipFill>
          <p:spPr bwMode="auto">
            <a:xfrm>
              <a:off x="3168" y="1392"/>
              <a:ext cx="2597" cy="1109"/>
            </a:xfrm>
            <a:prstGeom prst="rect">
              <a:avLst/>
            </a:prstGeom>
            <a:noFill/>
            <a:ln w="9525">
              <a:noFill/>
              <a:miter lim="800000"/>
              <a:headEnd/>
              <a:tailEnd/>
            </a:ln>
          </p:spPr>
        </p:pic>
      </p:grpSp>
      <p:sp>
        <p:nvSpPr>
          <p:cNvPr id="627733" name="Content Placeholder 19"/>
          <p:cNvSpPr>
            <a:spLocks/>
          </p:cNvSpPr>
          <p:nvPr/>
        </p:nvSpPr>
        <p:spPr bwMode="auto">
          <a:xfrm>
            <a:off x="152400" y="4038600"/>
            <a:ext cx="4419600" cy="1066800"/>
          </a:xfrm>
          <a:prstGeom prst="rect">
            <a:avLst/>
          </a:prstGeom>
          <a:noFill/>
          <a:ln w="9525">
            <a:solidFill>
              <a:schemeClr val="tx1"/>
            </a:solidFill>
            <a:miter lim="800000"/>
            <a:headEnd/>
            <a:tailEnd/>
          </a:ln>
          <a:effectLst/>
        </p:spPr>
        <p:txBody>
          <a:bodyPr/>
          <a:lstStyle/>
          <a:p>
            <a:pPr marL="342900" indent="-342900" fontAlgn="base">
              <a:spcBef>
                <a:spcPct val="0"/>
              </a:spcBef>
              <a:spcAft>
                <a:spcPct val="0"/>
              </a:spcAft>
              <a:buClr>
                <a:srgbClr val="86D1EC"/>
              </a:buClr>
              <a:buSzPct val="90000"/>
              <a:buFont typeface="Wingdings" pitchFamily="2" charset="2"/>
              <a:buNone/>
            </a:pPr>
            <a:r>
              <a:rPr lang="en-US" sz="2000" smtClean="0">
                <a:solidFill>
                  <a:srgbClr val="FFFFFF"/>
                </a:solidFill>
                <a:effectLst>
                  <a:outerShdw blurRad="38100" dist="38100" dir="2700000" algn="tl">
                    <a:srgbClr val="000000"/>
                  </a:outerShdw>
                </a:effectLst>
                <a:latin typeface="Symbol" pitchFamily="18" charset="2"/>
              </a:rPr>
              <a:t>                  p/h</a:t>
            </a:r>
            <a:r>
              <a:rPr lang="de-DE" sz="2000" smtClean="0">
                <a:solidFill>
                  <a:srgbClr val="FFFFFF"/>
                </a:solidFill>
                <a:effectLst>
                  <a:outerShdw blurRad="38100" dist="38100" dir="2700000" algn="tl">
                    <a:srgbClr val="000000"/>
                  </a:outerShdw>
                </a:effectLst>
                <a:sym typeface="Symbol" pitchFamily="18" charset="2"/>
              </a:rPr>
              <a:t>  </a:t>
            </a:r>
            <a:r>
              <a:rPr lang="de-DE" sz="2000" smtClean="0">
                <a:solidFill>
                  <a:srgbClr val="FFFFFF"/>
                </a:solidFill>
                <a:effectLst>
                  <a:outerShdw blurRad="38100" dist="38100" dir="2700000" algn="tl">
                    <a:srgbClr val="000000"/>
                  </a:outerShdw>
                </a:effectLst>
                <a:latin typeface="Symbol" pitchFamily="18" charset="2"/>
                <a:sym typeface="Symbol" pitchFamily="18" charset="2"/>
              </a:rPr>
              <a:t>g g</a:t>
            </a:r>
            <a:r>
              <a:rPr lang="de-DE" sz="2000" smtClean="0">
                <a:solidFill>
                  <a:srgbClr val="FFFFFF"/>
                </a:solidFill>
                <a:effectLst>
                  <a:outerShdw blurRad="38100" dist="38100" dir="2700000" algn="tl">
                    <a:srgbClr val="000000"/>
                  </a:outerShdw>
                </a:effectLst>
                <a:sym typeface="Symbol" pitchFamily="18" charset="2"/>
              </a:rPr>
              <a:t>*</a:t>
            </a:r>
            <a:r>
              <a:rPr lang="en-US" sz="2000" smtClean="0">
                <a:solidFill>
                  <a:srgbClr val="FFFFFF"/>
                </a:solidFill>
                <a:effectLst>
                  <a:outerShdw blurRad="38100" dist="38100" dir="2700000" algn="tl">
                    <a:srgbClr val="000000"/>
                  </a:outerShdw>
                </a:effectLst>
                <a:latin typeface="Symbol" pitchFamily="18" charset="2"/>
              </a:rPr>
              <a:t> </a:t>
            </a:r>
            <a:r>
              <a:rPr lang="de-DE" sz="2000" smtClean="0">
                <a:solidFill>
                  <a:srgbClr val="FFFFFF"/>
                </a:solidFill>
                <a:effectLst>
                  <a:outerShdw blurRad="38100" dist="38100" dir="2700000" algn="tl">
                    <a:srgbClr val="000000"/>
                  </a:outerShdw>
                </a:effectLst>
                <a:sym typeface="Symbol" pitchFamily="18" charset="2"/>
              </a:rPr>
              <a:t> </a:t>
            </a:r>
            <a:r>
              <a:rPr lang="de-DE" sz="2000" smtClean="0">
                <a:solidFill>
                  <a:srgbClr val="FFFFFF"/>
                </a:solidFill>
                <a:effectLst>
                  <a:outerShdw blurRad="38100" dist="38100" dir="2700000" algn="tl">
                    <a:srgbClr val="000000"/>
                  </a:outerShdw>
                </a:effectLst>
                <a:latin typeface="Symbol" pitchFamily="18" charset="2"/>
                <a:sym typeface="Symbol" pitchFamily="18" charset="2"/>
              </a:rPr>
              <a:t>g</a:t>
            </a:r>
            <a:r>
              <a:rPr lang="de-DE" sz="2000" smtClean="0">
                <a:solidFill>
                  <a:srgbClr val="FFFFFF"/>
                </a:solidFill>
                <a:effectLst>
                  <a:outerShdw blurRad="38100" dist="38100" dir="2700000" algn="tl">
                    <a:srgbClr val="000000"/>
                  </a:outerShdw>
                </a:effectLst>
                <a:sym typeface="Symbol" pitchFamily="18" charset="2"/>
              </a:rPr>
              <a:t>e</a:t>
            </a:r>
            <a:r>
              <a:rPr lang="de-DE" sz="2000" baseline="30000" smtClean="0">
                <a:solidFill>
                  <a:srgbClr val="FFFFFF"/>
                </a:solidFill>
                <a:effectLst>
                  <a:outerShdw blurRad="38100" dist="38100" dir="2700000" algn="tl">
                    <a:srgbClr val="000000"/>
                  </a:outerShdw>
                </a:effectLst>
                <a:sym typeface="Symbol" pitchFamily="18" charset="2"/>
              </a:rPr>
              <a:t>+</a:t>
            </a:r>
            <a:r>
              <a:rPr lang="de-DE" sz="2000" smtClean="0">
                <a:solidFill>
                  <a:srgbClr val="FFFFFF"/>
                </a:solidFill>
                <a:effectLst>
                  <a:outerShdw blurRad="38100" dist="38100" dir="2700000" algn="tl">
                    <a:srgbClr val="000000"/>
                  </a:outerShdw>
                </a:effectLst>
                <a:sym typeface="Symbol" pitchFamily="18" charset="2"/>
              </a:rPr>
              <a:t>e</a:t>
            </a:r>
            <a:r>
              <a:rPr lang="de-DE" sz="2000" baseline="30000" smtClean="0">
                <a:solidFill>
                  <a:srgbClr val="FFFFFF"/>
                </a:solidFill>
                <a:effectLst>
                  <a:outerShdw blurRad="38100" dist="38100" dir="2700000" algn="tl">
                    <a:srgbClr val="000000"/>
                  </a:outerShdw>
                </a:effectLst>
                <a:sym typeface="Symbol" pitchFamily="18" charset="2"/>
              </a:rPr>
              <a:t>-</a:t>
            </a:r>
            <a:endParaRPr lang="en-US" sz="2000" smtClean="0">
              <a:solidFill>
                <a:srgbClr val="FFFFFF"/>
              </a:solidFill>
              <a:effectLst>
                <a:outerShdw blurRad="38100" dist="38100" dir="2700000" algn="tl">
                  <a:srgbClr val="000000"/>
                </a:outerShdw>
              </a:effectLst>
            </a:endParaRPr>
          </a:p>
          <a:p>
            <a:pPr marL="342900" indent="-342900" fontAlgn="base">
              <a:spcBef>
                <a:spcPct val="0"/>
              </a:spcBef>
              <a:spcAft>
                <a:spcPct val="0"/>
              </a:spcAft>
              <a:buClr>
                <a:srgbClr val="86D1EC"/>
              </a:buClr>
              <a:buSzPct val="90000"/>
              <a:buFont typeface="Wingdings" pitchFamily="2" charset="2"/>
              <a:buBlip>
                <a:blip r:embed="rId3"/>
              </a:buBlip>
            </a:pPr>
            <a:r>
              <a:rPr lang="en-US" sz="2000" smtClean="0">
                <a:solidFill>
                  <a:srgbClr val="FFFFFF"/>
                </a:solidFill>
                <a:effectLst>
                  <a:outerShdw blurRad="38100" dist="38100" dir="2700000" algn="tl">
                    <a:srgbClr val="000000"/>
                  </a:outerShdw>
                </a:effectLst>
              </a:rPr>
              <a:t>Helicity distributions </a:t>
            </a:r>
            <a:r>
              <a:rPr lang="de-DE" sz="2000" smtClean="0">
                <a:solidFill>
                  <a:srgbClr val="FFFFFF"/>
                </a:solidFill>
                <a:effectLst>
                  <a:outerShdw blurRad="38100" dist="38100" dir="2700000" algn="tl">
                    <a:srgbClr val="000000"/>
                  </a:outerShdw>
                </a:effectLst>
                <a:latin typeface="Symbol" pitchFamily="18" charset="2"/>
                <a:sym typeface="Symbol" pitchFamily="18" charset="2"/>
              </a:rPr>
              <a:t>g</a:t>
            </a:r>
            <a:r>
              <a:rPr lang="de-DE" sz="2000" smtClean="0">
                <a:solidFill>
                  <a:srgbClr val="FFFFFF"/>
                </a:solidFill>
                <a:effectLst>
                  <a:outerShdw blurRad="38100" dist="38100" dir="2700000" algn="tl">
                    <a:srgbClr val="000000"/>
                  </a:outerShdw>
                </a:effectLst>
                <a:sym typeface="Symbol" pitchFamily="18" charset="2"/>
              </a:rPr>
              <a:t>*  e</a:t>
            </a:r>
            <a:r>
              <a:rPr lang="de-DE" sz="2000" baseline="30000" smtClean="0">
                <a:solidFill>
                  <a:srgbClr val="FFFFFF"/>
                </a:solidFill>
                <a:effectLst>
                  <a:outerShdw blurRad="38100" dist="38100" dir="2700000" algn="tl">
                    <a:srgbClr val="000000"/>
                  </a:outerShdw>
                </a:effectLst>
                <a:sym typeface="Symbol" pitchFamily="18" charset="2"/>
              </a:rPr>
              <a:t>+</a:t>
            </a:r>
            <a:r>
              <a:rPr lang="de-DE" sz="2000" smtClean="0">
                <a:solidFill>
                  <a:srgbClr val="FFFFFF"/>
                </a:solidFill>
                <a:effectLst>
                  <a:outerShdw blurRad="38100" dist="38100" dir="2700000" algn="tl">
                    <a:srgbClr val="000000"/>
                  </a:outerShdw>
                </a:effectLst>
                <a:sym typeface="Symbol" pitchFamily="18" charset="2"/>
              </a:rPr>
              <a:t>e</a:t>
            </a:r>
            <a:r>
              <a:rPr lang="de-DE" sz="2000" baseline="30000" smtClean="0">
                <a:solidFill>
                  <a:srgbClr val="FFFFFF"/>
                </a:solidFill>
                <a:effectLst>
                  <a:outerShdw blurRad="38100" dist="38100" dir="2700000" algn="tl">
                    <a:srgbClr val="000000"/>
                  </a:outerShdw>
                </a:effectLst>
                <a:sym typeface="Symbol" pitchFamily="18" charset="2"/>
              </a:rPr>
              <a:t>-</a:t>
            </a:r>
            <a:endParaRPr lang="en-US" sz="2000" smtClean="0">
              <a:solidFill>
                <a:srgbClr val="FFFFFF"/>
              </a:solidFill>
              <a:effectLst>
                <a:outerShdw blurRad="38100" dist="38100" dir="2700000" algn="tl">
                  <a:srgbClr val="000000"/>
                </a:outerShdw>
              </a:effectLst>
            </a:endParaRPr>
          </a:p>
          <a:p>
            <a:pPr marL="342900" indent="-342900" fontAlgn="base">
              <a:spcBef>
                <a:spcPct val="0"/>
              </a:spcBef>
              <a:spcAft>
                <a:spcPct val="0"/>
              </a:spcAft>
              <a:buClr>
                <a:srgbClr val="86D1EC"/>
              </a:buClr>
              <a:buSzPct val="90000"/>
              <a:buFont typeface="Wingdings" pitchFamily="2" charset="2"/>
              <a:buNone/>
            </a:pPr>
            <a:r>
              <a:rPr lang="en-US" sz="2000" smtClean="0">
                <a:solidFill>
                  <a:srgbClr val="FFFFFF"/>
                </a:solidFill>
                <a:effectLst>
                  <a:outerShdw blurRad="38100" dist="38100" dir="2700000" algn="tl">
                    <a:srgbClr val="000000"/>
                  </a:outerShdw>
                </a:effectLst>
              </a:rPr>
              <a:t>        </a:t>
            </a:r>
            <a:r>
              <a:rPr lang="en-US" sz="2000" smtClean="0">
                <a:solidFill>
                  <a:srgbClr val="FFFF00"/>
                </a:solidFill>
                <a:effectLst>
                  <a:outerShdw blurRad="38100" dist="38100" dir="2700000" algn="tl">
                    <a:srgbClr val="000000"/>
                  </a:outerShdw>
                </a:effectLst>
              </a:rPr>
              <a:t>d</a:t>
            </a:r>
            <a:r>
              <a:rPr lang="en-US" sz="2000" smtClean="0">
                <a:solidFill>
                  <a:srgbClr val="FFFF00"/>
                </a:solidFill>
                <a:effectLst>
                  <a:outerShdw blurRad="38100" dist="38100" dir="2700000" algn="tl">
                    <a:srgbClr val="000000"/>
                  </a:outerShdw>
                </a:effectLst>
                <a:sym typeface="Symbol" pitchFamily="18" charset="2"/>
              </a:rPr>
              <a:t>/d</a:t>
            </a:r>
            <a:r>
              <a:rPr lang="el-GR" sz="2000" smtClean="0">
                <a:solidFill>
                  <a:srgbClr val="FFFF00"/>
                </a:solidFill>
                <a:effectLst>
                  <a:outerShdw blurRad="38100" dist="38100" dir="2700000" algn="tl">
                    <a:srgbClr val="000000"/>
                  </a:outerShdw>
                </a:effectLst>
                <a:cs typeface="Arial" pitchFamily="34" charset="0"/>
                <a:sym typeface="Symbol" pitchFamily="18" charset="2"/>
              </a:rPr>
              <a:t>Ω</a:t>
            </a:r>
            <a:r>
              <a:rPr lang="fr-FR" sz="2000" baseline="-25000" smtClean="0">
                <a:solidFill>
                  <a:srgbClr val="FFFF00"/>
                </a:solidFill>
                <a:effectLst>
                  <a:outerShdw blurRad="38100" dist="38100" dir="2700000" algn="tl">
                    <a:srgbClr val="000000"/>
                  </a:outerShdw>
                </a:effectLst>
                <a:cs typeface="Arial" pitchFamily="34" charset="0"/>
                <a:sym typeface="Symbol" pitchFamily="18" charset="2"/>
              </a:rPr>
              <a:t>e</a:t>
            </a:r>
            <a:r>
              <a:rPr lang="en-US" sz="2000" smtClean="0">
                <a:solidFill>
                  <a:srgbClr val="FFFF00"/>
                </a:solidFill>
                <a:effectLst>
                  <a:outerShdw blurRad="38100" dist="38100" dir="2700000" algn="tl">
                    <a:srgbClr val="000000"/>
                  </a:outerShdw>
                </a:effectLst>
              </a:rPr>
              <a:t>~ 1+cos</a:t>
            </a:r>
            <a:r>
              <a:rPr lang="en-US" sz="2000" baseline="30000" smtClean="0">
                <a:solidFill>
                  <a:srgbClr val="FFFF00"/>
                </a:solidFill>
                <a:effectLst>
                  <a:outerShdw blurRad="38100" dist="38100" dir="2700000" algn="tl">
                    <a:srgbClr val="000000"/>
                  </a:outerShdw>
                </a:effectLst>
              </a:rPr>
              <a:t>2</a:t>
            </a:r>
            <a:r>
              <a:rPr lang="en-US" sz="2000" smtClean="0">
                <a:solidFill>
                  <a:srgbClr val="FFFF00"/>
                </a:solidFill>
                <a:effectLst>
                  <a:outerShdw blurRad="38100" dist="38100" dir="2700000" algn="tl">
                    <a:srgbClr val="000000"/>
                  </a:outerShdw>
                </a:effectLst>
                <a:sym typeface="Symbol" pitchFamily="18" charset="2"/>
              </a:rPr>
              <a:t></a:t>
            </a:r>
          </a:p>
        </p:txBody>
      </p:sp>
      <p:sp>
        <p:nvSpPr>
          <p:cNvPr id="627734" name="Oval 22"/>
          <p:cNvSpPr>
            <a:spLocks noChangeArrowheads="1"/>
          </p:cNvSpPr>
          <p:nvPr/>
        </p:nvSpPr>
        <p:spPr bwMode="auto">
          <a:xfrm>
            <a:off x="304800" y="5257800"/>
            <a:ext cx="4038600" cy="1219200"/>
          </a:xfrm>
          <a:prstGeom prst="ellipse">
            <a:avLst/>
          </a:prstGeom>
          <a:noFill/>
          <a:ln w="9525">
            <a:solidFill>
              <a:srgbClr val="FFFF00"/>
            </a:solidFill>
            <a:round/>
            <a:headEnd/>
            <a:tailEnd/>
          </a:ln>
          <a:effectLst/>
        </p:spPr>
        <p:txBody>
          <a:bodyPr wrap="none" anchor="ctr"/>
          <a:lstStyle/>
          <a:p>
            <a:pPr algn="ctr" fontAlgn="base">
              <a:spcBef>
                <a:spcPct val="0"/>
              </a:spcBef>
              <a:spcAft>
                <a:spcPct val="0"/>
              </a:spcAft>
            </a:pPr>
            <a:r>
              <a:rPr lang="fr-FR" smtClean="0">
                <a:solidFill>
                  <a:srgbClr val="FFFF00"/>
                </a:solidFill>
              </a:rPr>
              <a:t>agrees with  QED predictions</a:t>
            </a:r>
          </a:p>
          <a:p>
            <a:pPr algn="ctr" fontAlgn="base">
              <a:spcBef>
                <a:spcPct val="0"/>
              </a:spcBef>
              <a:spcAft>
                <a:spcPct val="0"/>
              </a:spcAft>
            </a:pPr>
            <a:r>
              <a:rPr lang="fr-FR" smtClean="0">
                <a:solidFill>
                  <a:srgbClr val="FFFF00"/>
                </a:solidFill>
              </a:rPr>
              <a:t>and analysis check for </a:t>
            </a:r>
            <a:r>
              <a:rPr lang="fr-FR" smtClean="0">
                <a:solidFill>
                  <a:srgbClr val="FFFF00"/>
                </a:solidFill>
                <a:sym typeface="Symbol" pitchFamily="18" charset="2"/>
              </a:rPr>
              <a:t> case !!</a:t>
            </a:r>
          </a:p>
        </p:txBody>
      </p:sp>
      <p:sp>
        <p:nvSpPr>
          <p:cNvPr id="627735" name="Oval 23"/>
          <p:cNvSpPr>
            <a:spLocks noChangeArrowheads="1"/>
          </p:cNvSpPr>
          <p:nvPr/>
        </p:nvSpPr>
        <p:spPr bwMode="auto">
          <a:xfrm>
            <a:off x="5562600" y="3429000"/>
            <a:ext cx="2971800" cy="381000"/>
          </a:xfrm>
          <a:prstGeom prst="ellipse">
            <a:avLst/>
          </a:prstGeom>
          <a:solidFill>
            <a:schemeClr val="bg1"/>
          </a:solidFill>
          <a:ln w="9525">
            <a:solidFill>
              <a:schemeClr val="tx1"/>
            </a:solidFill>
            <a:round/>
            <a:headEnd/>
            <a:tailEnd/>
          </a:ln>
          <a:effectLst/>
        </p:spPr>
        <p:txBody>
          <a:bodyPr wrap="none" anchor="ctr"/>
          <a:lstStyle/>
          <a:p>
            <a:pPr algn="ctr" fontAlgn="base">
              <a:spcBef>
                <a:spcPct val="0"/>
              </a:spcBef>
              <a:spcAft>
                <a:spcPct val="0"/>
              </a:spcAft>
            </a:pPr>
            <a:r>
              <a:rPr lang="fr-FR" smtClean="0">
                <a:solidFill>
                  <a:srgbClr val="FFFFFF"/>
                </a:solidFill>
              </a:rPr>
              <a:t>acceptance corrections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63B0055-A3C7-4970-9A23-11077B7A312F}" type="slidenum">
              <a:rPr lang="fr-FR" smtClean="0">
                <a:solidFill>
                  <a:srgbClr val="FFFFFF"/>
                </a:solidFill>
              </a:rPr>
              <a:pPr/>
              <a:t>39</a:t>
            </a:fld>
            <a:endParaRPr lang="fr-FR">
              <a:solidFill>
                <a:srgbClr val="FFFFFF"/>
              </a:solidFill>
            </a:endParaRPr>
          </a:p>
        </p:txBody>
      </p:sp>
      <p:pic>
        <p:nvPicPr>
          <p:cNvPr id="162818" name="Picture 2"/>
          <p:cNvPicPr>
            <a:picLocks noChangeAspect="1" noChangeArrowheads="1"/>
          </p:cNvPicPr>
          <p:nvPr/>
        </p:nvPicPr>
        <p:blipFill>
          <a:blip r:embed="rId2" cstate="print"/>
          <a:srcRect/>
          <a:stretch>
            <a:fillRect/>
          </a:stretch>
        </p:blipFill>
        <p:spPr bwMode="auto">
          <a:xfrm>
            <a:off x="2876550" y="1804988"/>
            <a:ext cx="3390900" cy="3248025"/>
          </a:xfrm>
          <a:prstGeom prst="rect">
            <a:avLst/>
          </a:prstGeom>
          <a:noFill/>
          <a:ln w="9525">
            <a:noFill/>
            <a:miter lim="800000"/>
            <a:headEnd/>
            <a:tailEnd/>
          </a:ln>
        </p:spPr>
      </p:pic>
      <p:sp>
        <p:nvSpPr>
          <p:cNvPr id="6" name="ZoneTexte 5"/>
          <p:cNvSpPr txBox="1"/>
          <p:nvPr/>
        </p:nvSpPr>
        <p:spPr>
          <a:xfrm>
            <a:off x="323528" y="908720"/>
            <a:ext cx="2723823" cy="461665"/>
          </a:xfrm>
          <a:prstGeom prst="rect">
            <a:avLst/>
          </a:prstGeom>
          <a:noFill/>
        </p:spPr>
        <p:txBody>
          <a:bodyPr wrap="none" rtlCol="0">
            <a:spAutoFit/>
          </a:bodyPr>
          <a:lstStyle/>
          <a:p>
            <a:r>
              <a:rPr lang="en-US" sz="2400" dirty="0" smtClean="0"/>
              <a:t>p</a:t>
            </a:r>
            <a:r>
              <a:rPr lang="en-US" sz="2400" dirty="0" smtClean="0"/>
              <a:t>p at E=1.25 </a:t>
            </a:r>
            <a:r>
              <a:rPr lang="en-US" sz="2400" dirty="0" err="1" smtClean="0"/>
              <a:t>GeV</a:t>
            </a:r>
            <a:r>
              <a:rPr lang="en-US" sz="2400" dirty="0" smtClean="0"/>
              <a:t> </a:t>
            </a:r>
            <a:endParaRPr lang="fr-FR" sz="2400" dirty="0"/>
          </a:p>
        </p:txBody>
      </p:sp>
      <p:pic>
        <p:nvPicPr>
          <p:cNvPr id="162819" name="Picture 3"/>
          <p:cNvPicPr>
            <a:picLocks noChangeAspect="1" noChangeArrowheads="1"/>
          </p:cNvPicPr>
          <p:nvPr/>
        </p:nvPicPr>
        <p:blipFill>
          <a:blip r:embed="rId3" cstate="print"/>
          <a:srcRect/>
          <a:stretch>
            <a:fillRect/>
          </a:stretch>
        </p:blipFill>
        <p:spPr bwMode="auto">
          <a:xfrm>
            <a:off x="3595464" y="913284"/>
            <a:ext cx="3352800" cy="571500"/>
          </a:xfrm>
          <a:prstGeom prst="rect">
            <a:avLst/>
          </a:prstGeom>
          <a:noFill/>
          <a:ln w="9525">
            <a:noFill/>
            <a:miter lim="800000"/>
            <a:headEnd/>
            <a:tailEnd/>
          </a:ln>
        </p:spPr>
      </p:pic>
      <p:sp>
        <p:nvSpPr>
          <p:cNvPr id="8" name="ZoneTexte 7"/>
          <p:cNvSpPr txBox="1"/>
          <p:nvPr/>
        </p:nvSpPr>
        <p:spPr>
          <a:xfrm>
            <a:off x="3203848" y="188640"/>
            <a:ext cx="2319866" cy="523220"/>
          </a:xfrm>
          <a:prstGeom prst="rect">
            <a:avLst/>
          </a:prstGeom>
          <a:noFill/>
        </p:spPr>
        <p:txBody>
          <a:bodyPr wrap="none" rtlCol="0">
            <a:spAutoFit/>
          </a:bodyPr>
          <a:lstStyle/>
          <a:p>
            <a:r>
              <a:rPr lang="en-US" sz="2800" dirty="0" smtClean="0"/>
              <a:t>HADES data </a:t>
            </a:r>
            <a:endParaRPr lang="fr-F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7" name="ZoneTexte 6"/>
          <p:cNvSpPr txBox="1"/>
          <p:nvPr/>
        </p:nvSpPr>
        <p:spPr>
          <a:xfrm>
            <a:off x="2160240" y="2996952"/>
            <a:ext cx="8820472" cy="707886"/>
          </a:xfrm>
          <a:prstGeom prst="rect">
            <a:avLst/>
          </a:prstGeom>
          <a:noFill/>
        </p:spPr>
        <p:txBody>
          <a:bodyPr wrap="square" rtlCol="0">
            <a:spAutoFit/>
          </a:bodyPr>
          <a:lstStyle/>
          <a:p>
            <a:r>
              <a:rPr lang="en-US" sz="4000" dirty="0" smtClean="0"/>
              <a:t>Nucleon form factors </a:t>
            </a:r>
            <a:endParaRPr lang="fr-FR" sz="4000" dirty="0"/>
          </a:p>
        </p:txBody>
      </p:sp>
      <p:sp>
        <p:nvSpPr>
          <p:cNvPr id="8" name="Espace réservé du numéro de diapositive 7"/>
          <p:cNvSpPr>
            <a:spLocks noGrp="1"/>
          </p:cNvSpPr>
          <p:nvPr>
            <p:ph type="sldNum" sz="quarter" idx="12"/>
          </p:nvPr>
        </p:nvSpPr>
        <p:spPr/>
        <p:txBody>
          <a:bodyPr/>
          <a:lstStyle/>
          <a:p>
            <a:pPr>
              <a:defRPr/>
            </a:pPr>
            <a:fld id="{B09AF4EE-37DD-4444-A97A-6671C9369A58}"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48" name="Rectangle 40"/>
          <p:cNvSpPr>
            <a:spLocks noGrp="1" noChangeArrowheads="1"/>
          </p:cNvSpPr>
          <p:nvPr>
            <p:ph type="title"/>
          </p:nvPr>
        </p:nvSpPr>
        <p:spPr>
          <a:xfrm>
            <a:off x="457200" y="-304800"/>
            <a:ext cx="8229600" cy="1143000"/>
          </a:xfrm>
        </p:spPr>
        <p:txBody>
          <a:bodyPr/>
          <a:lstStyle/>
          <a:p>
            <a:pPr eaLnBrk="1" hangingPunct="1">
              <a:defRPr/>
            </a:pPr>
            <a:r>
              <a:rPr lang="fr-FR" smtClean="0"/>
              <a:t>Nucleon form factors</a:t>
            </a:r>
          </a:p>
        </p:txBody>
      </p:sp>
      <p:sp>
        <p:nvSpPr>
          <p:cNvPr id="222212" name="Rectangle 4"/>
          <p:cNvSpPr>
            <a:spLocks noChangeArrowheads="1"/>
          </p:cNvSpPr>
          <p:nvPr/>
        </p:nvSpPr>
        <p:spPr bwMode="auto">
          <a:xfrm>
            <a:off x="0" y="1066800"/>
            <a:ext cx="81534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chemeClr val="hlink"/>
              </a:buClr>
              <a:buSzPct val="90000"/>
              <a:buFont typeface="Wingdings" pitchFamily="2" charset="2"/>
              <a:buBlip>
                <a:blip r:embed="rId3"/>
              </a:buBlip>
              <a:defRPr/>
            </a:pPr>
            <a:r>
              <a:rPr lang="fr-FR" sz="2000" baseline="0">
                <a:effectLst>
                  <a:outerShdw blurRad="38100" dist="38100" dir="2700000" algn="tl">
                    <a:srgbClr val="000000"/>
                  </a:outerShdw>
                </a:effectLst>
              </a:rPr>
              <a:t>The nucleon internal structure is characterized by two form-factors :</a:t>
            </a: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None/>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fr-FR" sz="2000" baseline="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r>
              <a:rPr lang="fr-FR" sz="2000" baseline="0">
                <a:effectLst>
                  <a:outerShdw blurRad="38100" dist="38100" dir="2700000" algn="tl">
                    <a:srgbClr val="000000"/>
                  </a:outerShdw>
                </a:effectLst>
              </a:rPr>
              <a:t>Form factors can be directly compared to nucleon structure models  </a:t>
            </a:r>
            <a:r>
              <a:rPr lang="fr-FR" sz="2000" baseline="0">
                <a:effectLst>
                  <a:outerShdw blurRad="38100" dist="38100" dir="2700000" algn="tl">
                    <a:srgbClr val="000000"/>
                  </a:outerShdw>
                </a:effectLst>
                <a:sym typeface="Symbol" pitchFamily="18" charset="2"/>
              </a:rPr>
              <a:t> </a:t>
            </a:r>
            <a:r>
              <a:rPr lang="fr-FR" sz="2000" baseline="0">
                <a:effectLst>
                  <a:outerShdw blurRad="38100" dist="38100" dir="2700000" algn="tl">
                    <a:srgbClr val="000000"/>
                  </a:outerShdw>
                </a:effectLst>
              </a:rPr>
              <a:t>powerful tools for understanding non perturbative QCD  </a:t>
            </a:r>
          </a:p>
          <a:p>
            <a:pPr marL="342900" indent="-342900">
              <a:spcBef>
                <a:spcPct val="20000"/>
              </a:spcBef>
              <a:buClr>
                <a:schemeClr val="hlink"/>
              </a:buClr>
              <a:buSzPct val="90000"/>
              <a:buFont typeface="Wingdings" pitchFamily="2" charset="2"/>
              <a:buBlip>
                <a:blip r:embed="rId3"/>
              </a:buBlip>
              <a:defRPr/>
            </a:pPr>
            <a:r>
              <a:rPr lang="fr-FR" sz="2000" baseline="0">
                <a:effectLst>
                  <a:outerShdw blurRad="38100" dist="38100" dir="2700000" algn="tl">
                    <a:srgbClr val="000000"/>
                  </a:outerShdw>
                </a:effectLst>
              </a:rPr>
              <a:t>They provide constraints for GPD</a:t>
            </a:r>
          </a:p>
          <a:p>
            <a:pPr marL="342900" indent="-342900">
              <a:spcBef>
                <a:spcPct val="20000"/>
              </a:spcBef>
              <a:buClr>
                <a:schemeClr val="hlink"/>
              </a:buClr>
              <a:buSzPct val="90000"/>
              <a:buFont typeface="Wingdings" pitchFamily="2" charset="2"/>
              <a:buNone/>
              <a:defRPr/>
            </a:pPr>
            <a:endParaRPr lang="fr-FR" sz="2000" baseline="0">
              <a:effectLst>
                <a:outerShdw blurRad="38100" dist="38100" dir="2700000" algn="tl">
                  <a:srgbClr val="000000"/>
                </a:outerShdw>
              </a:effectLst>
            </a:endParaRPr>
          </a:p>
        </p:txBody>
      </p:sp>
      <p:grpSp>
        <p:nvGrpSpPr>
          <p:cNvPr id="2" name="Group 6"/>
          <p:cNvGrpSpPr>
            <a:grpSpLocks/>
          </p:cNvGrpSpPr>
          <p:nvPr/>
        </p:nvGrpSpPr>
        <p:grpSpPr bwMode="auto">
          <a:xfrm>
            <a:off x="5181600" y="2667000"/>
            <a:ext cx="2514600" cy="1371600"/>
            <a:chOff x="816" y="2496"/>
            <a:chExt cx="1584" cy="864"/>
          </a:xfrm>
        </p:grpSpPr>
        <p:sp>
          <p:nvSpPr>
            <p:cNvPr id="11301" name="Text Box 7"/>
            <p:cNvSpPr txBox="1">
              <a:spLocks noChangeArrowheads="1"/>
            </p:cNvSpPr>
            <p:nvPr/>
          </p:nvSpPr>
          <p:spPr bwMode="auto">
            <a:xfrm>
              <a:off x="2162" y="2615"/>
              <a:ext cx="238" cy="212"/>
            </a:xfrm>
            <a:prstGeom prst="rect">
              <a:avLst/>
            </a:prstGeom>
            <a:noFill/>
            <a:ln w="28575">
              <a:noFill/>
              <a:miter lim="800000"/>
              <a:headEnd/>
              <a:tailEnd/>
            </a:ln>
            <a:effectLst/>
          </p:spPr>
          <p:txBody>
            <a:bodyPr wrap="none">
              <a:spAutoFit/>
            </a:bodyPr>
            <a:lstStyle/>
            <a:p>
              <a:r>
                <a:rPr lang="fr-FR" sz="1600" b="1" baseline="0"/>
                <a:t>e</a:t>
              </a:r>
              <a:r>
                <a:rPr lang="fr-FR" sz="1600" b="1"/>
                <a:t>+</a:t>
              </a:r>
            </a:p>
          </p:txBody>
        </p:sp>
        <p:sp>
          <p:nvSpPr>
            <p:cNvPr id="11302" name="Line 8"/>
            <p:cNvSpPr>
              <a:spLocks noChangeShapeType="1"/>
            </p:cNvSpPr>
            <p:nvPr/>
          </p:nvSpPr>
          <p:spPr bwMode="auto">
            <a:xfrm>
              <a:off x="1056" y="2863"/>
              <a:ext cx="528" cy="161"/>
            </a:xfrm>
            <a:prstGeom prst="line">
              <a:avLst/>
            </a:prstGeom>
            <a:noFill/>
            <a:ln w="28575">
              <a:solidFill>
                <a:schemeClr val="tx1"/>
              </a:solidFill>
              <a:round/>
              <a:headEnd/>
              <a:tailEnd/>
            </a:ln>
            <a:effectLst/>
          </p:spPr>
          <p:txBody>
            <a:bodyPr/>
            <a:lstStyle/>
            <a:p>
              <a:endParaRPr lang="fr-FR"/>
            </a:p>
          </p:txBody>
        </p:sp>
        <p:sp>
          <p:nvSpPr>
            <p:cNvPr id="11303" name="Line 9"/>
            <p:cNvSpPr>
              <a:spLocks noChangeShapeType="1"/>
            </p:cNvSpPr>
            <p:nvPr/>
          </p:nvSpPr>
          <p:spPr bwMode="auto">
            <a:xfrm flipV="1">
              <a:off x="1056" y="3024"/>
              <a:ext cx="528" cy="250"/>
            </a:xfrm>
            <a:prstGeom prst="line">
              <a:avLst/>
            </a:prstGeom>
            <a:noFill/>
            <a:ln w="28575">
              <a:solidFill>
                <a:schemeClr val="tx1"/>
              </a:solidFill>
              <a:round/>
              <a:headEnd/>
              <a:tailEnd/>
            </a:ln>
            <a:effectLst/>
          </p:spPr>
          <p:txBody>
            <a:bodyPr/>
            <a:lstStyle/>
            <a:p>
              <a:endParaRPr lang="fr-FR"/>
            </a:p>
          </p:txBody>
        </p:sp>
        <p:sp>
          <p:nvSpPr>
            <p:cNvPr id="11304" name="Text Box 10"/>
            <p:cNvSpPr txBox="1">
              <a:spLocks noChangeArrowheads="1"/>
            </p:cNvSpPr>
            <p:nvPr/>
          </p:nvSpPr>
          <p:spPr bwMode="auto">
            <a:xfrm>
              <a:off x="816" y="2588"/>
              <a:ext cx="196" cy="231"/>
            </a:xfrm>
            <a:prstGeom prst="rect">
              <a:avLst/>
            </a:prstGeom>
            <a:noFill/>
            <a:ln w="28575">
              <a:noFill/>
              <a:miter lim="800000"/>
              <a:headEnd/>
              <a:tailEnd/>
            </a:ln>
            <a:effectLst/>
          </p:spPr>
          <p:txBody>
            <a:bodyPr>
              <a:spAutoFit/>
            </a:bodyPr>
            <a:lstStyle/>
            <a:p>
              <a:r>
                <a:rPr lang="fr-FR" baseline="0"/>
                <a:t>p</a:t>
              </a:r>
            </a:p>
          </p:txBody>
        </p:sp>
        <p:sp>
          <p:nvSpPr>
            <p:cNvPr id="11305" name="Text Box 11"/>
            <p:cNvSpPr txBox="1">
              <a:spLocks noChangeArrowheads="1"/>
            </p:cNvSpPr>
            <p:nvPr/>
          </p:nvSpPr>
          <p:spPr bwMode="auto">
            <a:xfrm>
              <a:off x="816" y="3129"/>
              <a:ext cx="196" cy="231"/>
            </a:xfrm>
            <a:prstGeom prst="rect">
              <a:avLst/>
            </a:prstGeom>
            <a:noFill/>
            <a:ln w="28575">
              <a:noFill/>
              <a:prstDash val="dash"/>
              <a:miter lim="800000"/>
              <a:headEnd/>
              <a:tailEnd/>
            </a:ln>
            <a:effectLst/>
          </p:spPr>
          <p:txBody>
            <a:bodyPr wrap="none">
              <a:spAutoFit/>
            </a:bodyPr>
            <a:lstStyle/>
            <a:p>
              <a:r>
                <a:rPr lang="fr-FR" baseline="0"/>
                <a:t>p</a:t>
              </a:r>
            </a:p>
          </p:txBody>
        </p:sp>
        <p:sp>
          <p:nvSpPr>
            <p:cNvPr id="11306" name="Freeform 12"/>
            <p:cNvSpPr>
              <a:spLocks/>
            </p:cNvSpPr>
            <p:nvPr/>
          </p:nvSpPr>
          <p:spPr bwMode="auto">
            <a:xfrm rot="-2317481">
              <a:off x="1632" y="2880"/>
              <a:ext cx="335" cy="265"/>
            </a:xfrm>
            <a:custGeom>
              <a:avLst/>
              <a:gdLst>
                <a:gd name="T0" fmla="*/ 0 w 360"/>
                <a:gd name="T1" fmla="*/ 18 h 360"/>
                <a:gd name="T2" fmla="*/ 89 w 360"/>
                <a:gd name="T3" fmla="*/ 18 h 360"/>
                <a:gd name="T4" fmla="*/ 45 w 360"/>
                <a:gd name="T5" fmla="*/ 124 h 360"/>
                <a:gd name="T6" fmla="*/ 179 w 360"/>
                <a:gd name="T7" fmla="*/ 88 h 360"/>
                <a:gd name="T8" fmla="*/ 179 w 360"/>
                <a:gd name="T9" fmla="*/ 194 h 360"/>
                <a:gd name="T10" fmla="*/ 313 w 360"/>
                <a:gd name="T11" fmla="*/ 159 h 360"/>
                <a:gd name="T12" fmla="*/ 313 w 360"/>
                <a:gd name="T13" fmla="*/ 265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28575" cmpd="sng">
              <a:solidFill>
                <a:schemeClr val="tx1"/>
              </a:solidFill>
              <a:round/>
              <a:headEnd/>
              <a:tailEnd/>
            </a:ln>
            <a:effectLst/>
          </p:spPr>
          <p:txBody>
            <a:bodyPr/>
            <a:lstStyle/>
            <a:p>
              <a:endParaRPr lang="fr-FR"/>
            </a:p>
          </p:txBody>
        </p:sp>
        <p:sp>
          <p:nvSpPr>
            <p:cNvPr id="11307" name="Line 13"/>
            <p:cNvSpPr>
              <a:spLocks noChangeShapeType="1"/>
            </p:cNvSpPr>
            <p:nvPr/>
          </p:nvSpPr>
          <p:spPr bwMode="auto">
            <a:xfrm flipV="1">
              <a:off x="2016" y="2832"/>
              <a:ext cx="384" cy="178"/>
            </a:xfrm>
            <a:prstGeom prst="line">
              <a:avLst/>
            </a:prstGeom>
            <a:noFill/>
            <a:ln w="28575">
              <a:solidFill>
                <a:schemeClr val="tx1"/>
              </a:solidFill>
              <a:round/>
              <a:headEnd/>
              <a:tailEnd/>
            </a:ln>
            <a:effectLst/>
          </p:spPr>
          <p:txBody>
            <a:bodyPr/>
            <a:lstStyle/>
            <a:p>
              <a:endParaRPr lang="fr-FR"/>
            </a:p>
          </p:txBody>
        </p:sp>
        <p:sp>
          <p:nvSpPr>
            <p:cNvPr id="11308" name="Line 14"/>
            <p:cNvSpPr>
              <a:spLocks noChangeShapeType="1"/>
            </p:cNvSpPr>
            <p:nvPr/>
          </p:nvSpPr>
          <p:spPr bwMode="auto">
            <a:xfrm>
              <a:off x="2016" y="3024"/>
              <a:ext cx="336" cy="240"/>
            </a:xfrm>
            <a:prstGeom prst="line">
              <a:avLst/>
            </a:prstGeom>
            <a:noFill/>
            <a:ln w="28575">
              <a:solidFill>
                <a:schemeClr val="tx1"/>
              </a:solidFill>
              <a:round/>
              <a:headEnd/>
              <a:tailEnd/>
            </a:ln>
            <a:effectLst/>
          </p:spPr>
          <p:txBody>
            <a:bodyPr/>
            <a:lstStyle/>
            <a:p>
              <a:endParaRPr lang="fr-FR"/>
            </a:p>
          </p:txBody>
        </p:sp>
        <p:sp>
          <p:nvSpPr>
            <p:cNvPr id="11309" name="Text Box 15"/>
            <p:cNvSpPr txBox="1">
              <a:spLocks noChangeArrowheads="1"/>
            </p:cNvSpPr>
            <p:nvPr/>
          </p:nvSpPr>
          <p:spPr bwMode="auto">
            <a:xfrm>
              <a:off x="844" y="2496"/>
              <a:ext cx="164" cy="231"/>
            </a:xfrm>
            <a:prstGeom prst="rect">
              <a:avLst/>
            </a:prstGeom>
            <a:noFill/>
            <a:ln w="28575">
              <a:noFill/>
              <a:miter lim="800000"/>
              <a:headEnd/>
              <a:tailEnd/>
            </a:ln>
            <a:effectLst/>
          </p:spPr>
          <p:txBody>
            <a:bodyPr wrap="none">
              <a:spAutoFit/>
            </a:bodyPr>
            <a:lstStyle/>
            <a:p>
              <a:r>
                <a:rPr lang="fr-FR" baseline="0"/>
                <a:t>-</a:t>
              </a:r>
            </a:p>
          </p:txBody>
        </p:sp>
        <p:sp>
          <p:nvSpPr>
            <p:cNvPr id="11310" name="Oval 16"/>
            <p:cNvSpPr>
              <a:spLocks noChangeArrowheads="1"/>
            </p:cNvSpPr>
            <p:nvPr/>
          </p:nvSpPr>
          <p:spPr bwMode="auto">
            <a:xfrm>
              <a:off x="1536" y="2928"/>
              <a:ext cx="96" cy="184"/>
            </a:xfrm>
            <a:prstGeom prst="ellipse">
              <a:avLst/>
            </a:prstGeom>
            <a:noFill/>
            <a:ln w="28575">
              <a:solidFill>
                <a:srgbClr val="FFFF00"/>
              </a:solidFill>
              <a:round/>
              <a:headEnd/>
              <a:tailEnd/>
            </a:ln>
            <a:effectLst/>
          </p:spPr>
          <p:txBody>
            <a:bodyPr wrap="none" anchor="ctr"/>
            <a:lstStyle/>
            <a:p>
              <a:endParaRPr lang="fr-FR"/>
            </a:p>
          </p:txBody>
        </p:sp>
      </p:grpSp>
      <p:grpSp>
        <p:nvGrpSpPr>
          <p:cNvPr id="3" name="Group 17"/>
          <p:cNvGrpSpPr>
            <a:grpSpLocks/>
          </p:cNvGrpSpPr>
          <p:nvPr/>
        </p:nvGrpSpPr>
        <p:grpSpPr bwMode="auto">
          <a:xfrm>
            <a:off x="-1676400" y="1524000"/>
            <a:ext cx="5722938" cy="863600"/>
            <a:chOff x="508" y="1888"/>
            <a:chExt cx="3605" cy="544"/>
          </a:xfrm>
        </p:grpSpPr>
        <p:pic>
          <p:nvPicPr>
            <p:cNvPr id="11299" name="Picture 18"/>
            <p:cNvPicPr>
              <a:picLocks noChangeAspect="1" noChangeArrowheads="1"/>
            </p:cNvPicPr>
            <p:nvPr/>
          </p:nvPicPr>
          <p:blipFill>
            <a:blip r:embed="rId4" cstate="print"/>
            <a:srcRect/>
            <a:stretch>
              <a:fillRect/>
            </a:stretch>
          </p:blipFill>
          <p:spPr bwMode="auto">
            <a:xfrm>
              <a:off x="1647" y="1888"/>
              <a:ext cx="2466" cy="544"/>
            </a:xfrm>
            <a:prstGeom prst="rect">
              <a:avLst/>
            </a:prstGeom>
            <a:noFill/>
            <a:ln w="9525">
              <a:noFill/>
              <a:miter lim="800000"/>
              <a:headEnd/>
              <a:tailEnd/>
            </a:ln>
            <a:effectLst/>
          </p:spPr>
        </p:pic>
        <p:sp>
          <p:nvSpPr>
            <p:cNvPr id="11300" name="Text Box 19"/>
            <p:cNvSpPr txBox="1">
              <a:spLocks noChangeArrowheads="1"/>
            </p:cNvSpPr>
            <p:nvPr/>
          </p:nvSpPr>
          <p:spPr bwMode="auto">
            <a:xfrm>
              <a:off x="508" y="1991"/>
              <a:ext cx="116" cy="231"/>
            </a:xfrm>
            <a:prstGeom prst="rect">
              <a:avLst/>
            </a:prstGeom>
            <a:noFill/>
            <a:ln w="9525">
              <a:noFill/>
              <a:miter lim="800000"/>
              <a:headEnd/>
              <a:tailEnd/>
            </a:ln>
            <a:effectLst/>
          </p:spPr>
          <p:txBody>
            <a:bodyPr wrap="none">
              <a:spAutoFit/>
            </a:bodyPr>
            <a:lstStyle/>
            <a:p>
              <a:endParaRPr lang="fr-FR" baseline="0"/>
            </a:p>
          </p:txBody>
        </p:sp>
      </p:grpSp>
      <p:grpSp>
        <p:nvGrpSpPr>
          <p:cNvPr id="4" name="Group 20"/>
          <p:cNvGrpSpPr>
            <a:grpSpLocks/>
          </p:cNvGrpSpPr>
          <p:nvPr/>
        </p:nvGrpSpPr>
        <p:grpSpPr bwMode="auto">
          <a:xfrm>
            <a:off x="1066800" y="2438400"/>
            <a:ext cx="2444750" cy="1738313"/>
            <a:chOff x="3408" y="1929"/>
            <a:chExt cx="1540" cy="1095"/>
          </a:xfrm>
        </p:grpSpPr>
        <p:sp>
          <p:nvSpPr>
            <p:cNvPr id="11289" name="Text Box 21"/>
            <p:cNvSpPr txBox="1">
              <a:spLocks noChangeArrowheads="1"/>
            </p:cNvSpPr>
            <p:nvPr/>
          </p:nvSpPr>
          <p:spPr bwMode="auto">
            <a:xfrm>
              <a:off x="3408" y="1948"/>
              <a:ext cx="238" cy="212"/>
            </a:xfrm>
            <a:prstGeom prst="rect">
              <a:avLst/>
            </a:prstGeom>
            <a:noFill/>
            <a:ln w="28575">
              <a:noFill/>
              <a:miter lim="800000"/>
              <a:headEnd/>
              <a:tailEnd/>
            </a:ln>
            <a:effectLst/>
          </p:spPr>
          <p:txBody>
            <a:bodyPr wrap="none">
              <a:spAutoFit/>
            </a:bodyPr>
            <a:lstStyle/>
            <a:p>
              <a:r>
                <a:rPr lang="fr-FR" sz="1600" b="1" baseline="0"/>
                <a:t>e</a:t>
              </a:r>
              <a:r>
                <a:rPr lang="fr-FR" sz="1600" b="1"/>
                <a:t>+</a:t>
              </a:r>
            </a:p>
          </p:txBody>
        </p:sp>
        <p:sp>
          <p:nvSpPr>
            <p:cNvPr id="11290" name="Line 22"/>
            <p:cNvSpPr>
              <a:spLocks noChangeShapeType="1"/>
            </p:cNvSpPr>
            <p:nvPr/>
          </p:nvSpPr>
          <p:spPr bwMode="auto">
            <a:xfrm>
              <a:off x="3648" y="2016"/>
              <a:ext cx="528" cy="305"/>
            </a:xfrm>
            <a:prstGeom prst="line">
              <a:avLst/>
            </a:prstGeom>
            <a:noFill/>
            <a:ln w="28575">
              <a:solidFill>
                <a:schemeClr val="tx1"/>
              </a:solidFill>
              <a:round/>
              <a:headEnd/>
              <a:tailEnd/>
            </a:ln>
            <a:effectLst/>
          </p:spPr>
          <p:txBody>
            <a:bodyPr/>
            <a:lstStyle/>
            <a:p>
              <a:endParaRPr lang="fr-FR"/>
            </a:p>
          </p:txBody>
        </p:sp>
        <p:sp>
          <p:nvSpPr>
            <p:cNvPr id="11291" name="Line 23"/>
            <p:cNvSpPr>
              <a:spLocks noChangeShapeType="1"/>
            </p:cNvSpPr>
            <p:nvPr/>
          </p:nvSpPr>
          <p:spPr bwMode="auto">
            <a:xfrm flipV="1">
              <a:off x="3696" y="2688"/>
              <a:ext cx="528" cy="250"/>
            </a:xfrm>
            <a:prstGeom prst="line">
              <a:avLst/>
            </a:prstGeom>
            <a:noFill/>
            <a:ln w="28575">
              <a:solidFill>
                <a:schemeClr val="tx1"/>
              </a:solidFill>
              <a:round/>
              <a:headEnd/>
              <a:tailEnd/>
            </a:ln>
            <a:effectLst/>
          </p:spPr>
          <p:txBody>
            <a:bodyPr/>
            <a:lstStyle/>
            <a:p>
              <a:endParaRPr lang="fr-FR"/>
            </a:p>
          </p:txBody>
        </p:sp>
        <p:sp>
          <p:nvSpPr>
            <p:cNvPr id="11292" name="Text Box 24"/>
            <p:cNvSpPr txBox="1">
              <a:spLocks noChangeArrowheads="1"/>
            </p:cNvSpPr>
            <p:nvPr/>
          </p:nvSpPr>
          <p:spPr bwMode="auto">
            <a:xfrm>
              <a:off x="4752" y="2784"/>
              <a:ext cx="196" cy="231"/>
            </a:xfrm>
            <a:prstGeom prst="rect">
              <a:avLst/>
            </a:prstGeom>
            <a:noFill/>
            <a:ln w="28575">
              <a:noFill/>
              <a:miter lim="800000"/>
              <a:headEnd/>
              <a:tailEnd/>
            </a:ln>
            <a:effectLst/>
          </p:spPr>
          <p:txBody>
            <a:bodyPr>
              <a:spAutoFit/>
            </a:bodyPr>
            <a:lstStyle/>
            <a:p>
              <a:r>
                <a:rPr lang="fr-FR" baseline="0"/>
                <a:t>p</a:t>
              </a:r>
            </a:p>
          </p:txBody>
        </p:sp>
        <p:sp>
          <p:nvSpPr>
            <p:cNvPr id="11293" name="Text Box 25"/>
            <p:cNvSpPr txBox="1">
              <a:spLocks noChangeArrowheads="1"/>
            </p:cNvSpPr>
            <p:nvPr/>
          </p:nvSpPr>
          <p:spPr bwMode="auto">
            <a:xfrm>
              <a:off x="3456" y="2793"/>
              <a:ext cx="196" cy="231"/>
            </a:xfrm>
            <a:prstGeom prst="rect">
              <a:avLst/>
            </a:prstGeom>
            <a:noFill/>
            <a:ln w="28575">
              <a:noFill/>
              <a:prstDash val="dash"/>
              <a:miter lim="800000"/>
              <a:headEnd/>
              <a:tailEnd/>
            </a:ln>
            <a:effectLst/>
          </p:spPr>
          <p:txBody>
            <a:bodyPr wrap="none">
              <a:spAutoFit/>
            </a:bodyPr>
            <a:lstStyle/>
            <a:p>
              <a:r>
                <a:rPr lang="fr-FR" baseline="0"/>
                <a:t>p</a:t>
              </a:r>
            </a:p>
          </p:txBody>
        </p:sp>
        <p:sp>
          <p:nvSpPr>
            <p:cNvPr id="11294" name="Freeform 26"/>
            <p:cNvSpPr>
              <a:spLocks/>
            </p:cNvSpPr>
            <p:nvPr/>
          </p:nvSpPr>
          <p:spPr bwMode="auto">
            <a:xfrm rot="-7743325">
              <a:off x="4045" y="2387"/>
              <a:ext cx="335" cy="265"/>
            </a:xfrm>
            <a:custGeom>
              <a:avLst/>
              <a:gdLst>
                <a:gd name="T0" fmla="*/ 0 w 360"/>
                <a:gd name="T1" fmla="*/ 18 h 360"/>
                <a:gd name="T2" fmla="*/ 89 w 360"/>
                <a:gd name="T3" fmla="*/ 18 h 360"/>
                <a:gd name="T4" fmla="*/ 45 w 360"/>
                <a:gd name="T5" fmla="*/ 124 h 360"/>
                <a:gd name="T6" fmla="*/ 179 w 360"/>
                <a:gd name="T7" fmla="*/ 88 h 360"/>
                <a:gd name="T8" fmla="*/ 179 w 360"/>
                <a:gd name="T9" fmla="*/ 194 h 360"/>
                <a:gd name="T10" fmla="*/ 313 w 360"/>
                <a:gd name="T11" fmla="*/ 159 h 360"/>
                <a:gd name="T12" fmla="*/ 313 w 360"/>
                <a:gd name="T13" fmla="*/ 265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28575" cmpd="sng">
              <a:solidFill>
                <a:schemeClr val="tx1"/>
              </a:solidFill>
              <a:round/>
              <a:headEnd/>
              <a:tailEnd/>
            </a:ln>
            <a:effectLst/>
          </p:spPr>
          <p:txBody>
            <a:bodyPr/>
            <a:lstStyle/>
            <a:p>
              <a:endParaRPr lang="fr-FR"/>
            </a:p>
          </p:txBody>
        </p:sp>
        <p:sp>
          <p:nvSpPr>
            <p:cNvPr id="11295" name="Line 27"/>
            <p:cNvSpPr>
              <a:spLocks noChangeShapeType="1"/>
            </p:cNvSpPr>
            <p:nvPr/>
          </p:nvSpPr>
          <p:spPr bwMode="auto">
            <a:xfrm flipV="1">
              <a:off x="4176" y="2016"/>
              <a:ext cx="432" cy="322"/>
            </a:xfrm>
            <a:prstGeom prst="line">
              <a:avLst/>
            </a:prstGeom>
            <a:noFill/>
            <a:ln w="28575">
              <a:solidFill>
                <a:schemeClr val="tx1"/>
              </a:solidFill>
              <a:round/>
              <a:headEnd/>
              <a:tailEnd/>
            </a:ln>
            <a:effectLst/>
          </p:spPr>
          <p:txBody>
            <a:bodyPr/>
            <a:lstStyle/>
            <a:p>
              <a:endParaRPr lang="fr-FR"/>
            </a:p>
          </p:txBody>
        </p:sp>
        <p:sp>
          <p:nvSpPr>
            <p:cNvPr id="11296" name="Line 28"/>
            <p:cNvSpPr>
              <a:spLocks noChangeShapeType="1"/>
            </p:cNvSpPr>
            <p:nvPr/>
          </p:nvSpPr>
          <p:spPr bwMode="auto">
            <a:xfrm>
              <a:off x="4224" y="2688"/>
              <a:ext cx="432" cy="192"/>
            </a:xfrm>
            <a:prstGeom prst="line">
              <a:avLst/>
            </a:prstGeom>
            <a:noFill/>
            <a:ln w="28575">
              <a:solidFill>
                <a:schemeClr val="tx1"/>
              </a:solidFill>
              <a:round/>
              <a:headEnd/>
              <a:tailEnd/>
            </a:ln>
            <a:effectLst/>
          </p:spPr>
          <p:txBody>
            <a:bodyPr/>
            <a:lstStyle/>
            <a:p>
              <a:endParaRPr lang="fr-FR"/>
            </a:p>
          </p:txBody>
        </p:sp>
        <p:sp>
          <p:nvSpPr>
            <p:cNvPr id="11297" name="Text Box 29"/>
            <p:cNvSpPr txBox="1">
              <a:spLocks noChangeArrowheads="1"/>
            </p:cNvSpPr>
            <p:nvPr/>
          </p:nvSpPr>
          <p:spPr bwMode="auto">
            <a:xfrm>
              <a:off x="4656" y="1929"/>
              <a:ext cx="228" cy="231"/>
            </a:xfrm>
            <a:prstGeom prst="rect">
              <a:avLst/>
            </a:prstGeom>
            <a:noFill/>
            <a:ln w="28575">
              <a:noFill/>
              <a:miter lim="800000"/>
              <a:headEnd/>
              <a:tailEnd/>
            </a:ln>
            <a:effectLst/>
          </p:spPr>
          <p:txBody>
            <a:bodyPr wrap="none">
              <a:spAutoFit/>
            </a:bodyPr>
            <a:lstStyle/>
            <a:p>
              <a:r>
                <a:rPr lang="fr-FR" baseline="0"/>
                <a:t>e</a:t>
              </a:r>
              <a:r>
                <a:rPr lang="fr-FR"/>
                <a:t>-</a:t>
              </a:r>
            </a:p>
          </p:txBody>
        </p:sp>
        <p:sp>
          <p:nvSpPr>
            <p:cNvPr id="11298" name="Oval 30"/>
            <p:cNvSpPr>
              <a:spLocks noChangeArrowheads="1"/>
            </p:cNvSpPr>
            <p:nvPr/>
          </p:nvSpPr>
          <p:spPr bwMode="auto">
            <a:xfrm>
              <a:off x="4176" y="2592"/>
              <a:ext cx="96" cy="184"/>
            </a:xfrm>
            <a:prstGeom prst="ellipse">
              <a:avLst/>
            </a:prstGeom>
            <a:noFill/>
            <a:ln w="28575">
              <a:solidFill>
                <a:srgbClr val="FFFF00"/>
              </a:solidFill>
              <a:round/>
              <a:headEnd/>
              <a:tailEnd/>
            </a:ln>
            <a:effectLst/>
          </p:spPr>
          <p:txBody>
            <a:bodyPr wrap="none" anchor="ctr"/>
            <a:lstStyle/>
            <a:p>
              <a:endParaRPr lang="fr-FR"/>
            </a:p>
          </p:txBody>
        </p:sp>
      </p:grpSp>
      <p:sp>
        <p:nvSpPr>
          <p:cNvPr id="11274" name="Text Box 31"/>
          <p:cNvSpPr txBox="1">
            <a:spLocks noChangeArrowheads="1"/>
          </p:cNvSpPr>
          <p:nvPr/>
        </p:nvSpPr>
        <p:spPr bwMode="auto">
          <a:xfrm>
            <a:off x="4419600" y="1600200"/>
            <a:ext cx="3446463" cy="650875"/>
          </a:xfrm>
          <a:prstGeom prst="rect">
            <a:avLst/>
          </a:prstGeom>
          <a:solidFill>
            <a:schemeClr val="tx1"/>
          </a:solidFill>
          <a:ln w="9525">
            <a:solidFill>
              <a:schemeClr val="tx1"/>
            </a:solidFill>
            <a:miter lim="800000"/>
            <a:headEnd/>
            <a:tailEnd/>
          </a:ln>
          <a:effectLst/>
        </p:spPr>
        <p:txBody>
          <a:bodyPr wrap="none">
            <a:spAutoFit/>
          </a:bodyPr>
          <a:lstStyle/>
          <a:p>
            <a:r>
              <a:rPr lang="fr-FR" baseline="0">
                <a:solidFill>
                  <a:srgbClr val="FF0000"/>
                </a:solidFill>
              </a:rPr>
              <a:t>Electric</a:t>
            </a:r>
            <a:r>
              <a:rPr lang="fr-FR" baseline="0"/>
              <a:t> </a:t>
            </a:r>
            <a:r>
              <a:rPr lang="fr-FR" baseline="0">
                <a:solidFill>
                  <a:srgbClr val="000000"/>
                </a:solidFill>
              </a:rPr>
              <a:t>G</a:t>
            </a:r>
            <a:r>
              <a:rPr lang="fr-FR" baseline="-25000">
                <a:solidFill>
                  <a:srgbClr val="000000"/>
                </a:solidFill>
              </a:rPr>
              <a:t>E</a:t>
            </a:r>
            <a:r>
              <a:rPr lang="fr-FR" baseline="0">
                <a:solidFill>
                  <a:srgbClr val="000000"/>
                </a:solidFill>
              </a:rPr>
              <a:t>(Q</a:t>
            </a:r>
            <a:r>
              <a:rPr lang="fr-FR">
                <a:solidFill>
                  <a:srgbClr val="000000"/>
                </a:solidFill>
              </a:rPr>
              <a:t>2</a:t>
            </a:r>
            <a:r>
              <a:rPr lang="fr-FR" baseline="0">
                <a:solidFill>
                  <a:srgbClr val="000000"/>
                </a:solidFill>
              </a:rPr>
              <a:t>)=F</a:t>
            </a:r>
            <a:r>
              <a:rPr lang="fr-FR" baseline="-25000">
                <a:solidFill>
                  <a:srgbClr val="000000"/>
                </a:solidFill>
              </a:rPr>
              <a:t>1</a:t>
            </a:r>
            <a:r>
              <a:rPr lang="fr-FR" baseline="0">
                <a:solidFill>
                  <a:srgbClr val="000000"/>
                </a:solidFill>
              </a:rPr>
              <a:t>(Q</a:t>
            </a:r>
            <a:r>
              <a:rPr lang="fr-FR">
                <a:solidFill>
                  <a:srgbClr val="000000"/>
                </a:solidFill>
              </a:rPr>
              <a:t>2</a:t>
            </a:r>
            <a:r>
              <a:rPr lang="fr-FR" baseline="0">
                <a:solidFill>
                  <a:srgbClr val="000000"/>
                </a:solidFill>
              </a:rPr>
              <a:t>)-</a:t>
            </a:r>
            <a:r>
              <a:rPr lang="fr-FR" baseline="0">
                <a:solidFill>
                  <a:srgbClr val="000000"/>
                </a:solidFill>
                <a:sym typeface="Symbol" pitchFamily="18" charset="2"/>
              </a:rPr>
              <a:t>F</a:t>
            </a:r>
            <a:r>
              <a:rPr lang="fr-FR" baseline="-25000">
                <a:solidFill>
                  <a:srgbClr val="000000"/>
                </a:solidFill>
                <a:sym typeface="Symbol" pitchFamily="18" charset="2"/>
              </a:rPr>
              <a:t>2</a:t>
            </a:r>
            <a:r>
              <a:rPr lang="fr-FR" baseline="0">
                <a:solidFill>
                  <a:srgbClr val="000000"/>
                </a:solidFill>
                <a:sym typeface="Symbol" pitchFamily="18" charset="2"/>
              </a:rPr>
              <a:t>(Q</a:t>
            </a:r>
            <a:r>
              <a:rPr lang="fr-FR">
                <a:solidFill>
                  <a:srgbClr val="000000"/>
                </a:solidFill>
                <a:sym typeface="Symbol" pitchFamily="18" charset="2"/>
              </a:rPr>
              <a:t>2</a:t>
            </a:r>
            <a:r>
              <a:rPr lang="fr-FR" baseline="0">
                <a:solidFill>
                  <a:srgbClr val="000000"/>
                </a:solidFill>
                <a:sym typeface="Symbol" pitchFamily="18" charset="2"/>
              </a:rPr>
              <a:t>) </a:t>
            </a:r>
          </a:p>
          <a:p>
            <a:r>
              <a:rPr lang="fr-FR" baseline="0">
                <a:solidFill>
                  <a:srgbClr val="FF0000"/>
                </a:solidFill>
              </a:rPr>
              <a:t>Magnetic</a:t>
            </a:r>
            <a:r>
              <a:rPr lang="fr-FR" baseline="0"/>
              <a:t> </a:t>
            </a:r>
            <a:r>
              <a:rPr lang="fr-FR" baseline="0">
                <a:solidFill>
                  <a:srgbClr val="000000"/>
                </a:solidFill>
              </a:rPr>
              <a:t>G</a:t>
            </a:r>
            <a:r>
              <a:rPr lang="fr-FR" baseline="-25000">
                <a:solidFill>
                  <a:srgbClr val="000000"/>
                </a:solidFill>
              </a:rPr>
              <a:t>M</a:t>
            </a:r>
            <a:r>
              <a:rPr lang="fr-FR" baseline="0">
                <a:solidFill>
                  <a:srgbClr val="000000"/>
                </a:solidFill>
              </a:rPr>
              <a:t>(Q</a:t>
            </a:r>
            <a:r>
              <a:rPr lang="fr-FR">
                <a:solidFill>
                  <a:srgbClr val="000000"/>
                </a:solidFill>
              </a:rPr>
              <a:t>2</a:t>
            </a:r>
            <a:r>
              <a:rPr lang="fr-FR" baseline="0">
                <a:solidFill>
                  <a:srgbClr val="000000"/>
                </a:solidFill>
              </a:rPr>
              <a:t>)=F</a:t>
            </a:r>
            <a:r>
              <a:rPr lang="fr-FR" baseline="-25000">
                <a:solidFill>
                  <a:srgbClr val="000000"/>
                </a:solidFill>
              </a:rPr>
              <a:t>1</a:t>
            </a:r>
            <a:r>
              <a:rPr lang="fr-FR" baseline="0">
                <a:solidFill>
                  <a:srgbClr val="000000"/>
                </a:solidFill>
              </a:rPr>
              <a:t>(Q</a:t>
            </a:r>
            <a:r>
              <a:rPr lang="fr-FR">
                <a:solidFill>
                  <a:srgbClr val="000000"/>
                </a:solidFill>
              </a:rPr>
              <a:t>2</a:t>
            </a:r>
            <a:r>
              <a:rPr lang="fr-FR" baseline="0">
                <a:solidFill>
                  <a:srgbClr val="000000"/>
                </a:solidFill>
              </a:rPr>
              <a:t>)+</a:t>
            </a:r>
            <a:r>
              <a:rPr lang="fr-FR" baseline="0">
                <a:solidFill>
                  <a:srgbClr val="000000"/>
                </a:solidFill>
                <a:sym typeface="Symbol" pitchFamily="18" charset="2"/>
              </a:rPr>
              <a:t>F</a:t>
            </a:r>
            <a:r>
              <a:rPr lang="fr-FR" baseline="-25000">
                <a:solidFill>
                  <a:srgbClr val="000000"/>
                </a:solidFill>
                <a:sym typeface="Symbol" pitchFamily="18" charset="2"/>
              </a:rPr>
              <a:t>2</a:t>
            </a:r>
            <a:r>
              <a:rPr lang="fr-FR" baseline="0">
                <a:solidFill>
                  <a:srgbClr val="000000"/>
                </a:solidFill>
                <a:sym typeface="Symbol" pitchFamily="18" charset="2"/>
              </a:rPr>
              <a:t>(Q</a:t>
            </a:r>
            <a:r>
              <a:rPr lang="fr-FR">
                <a:solidFill>
                  <a:srgbClr val="000000"/>
                </a:solidFill>
                <a:sym typeface="Symbol" pitchFamily="18" charset="2"/>
              </a:rPr>
              <a:t>2</a:t>
            </a:r>
            <a:r>
              <a:rPr lang="fr-FR" baseline="0">
                <a:solidFill>
                  <a:srgbClr val="000000"/>
                </a:solidFill>
                <a:sym typeface="Symbol" pitchFamily="18" charset="2"/>
              </a:rPr>
              <a:t>)</a:t>
            </a:r>
          </a:p>
        </p:txBody>
      </p:sp>
      <p:sp>
        <p:nvSpPr>
          <p:cNvPr id="11275" name="Text Box 32"/>
          <p:cNvSpPr txBox="1">
            <a:spLocks noChangeArrowheads="1"/>
          </p:cNvSpPr>
          <p:nvPr/>
        </p:nvSpPr>
        <p:spPr bwMode="auto">
          <a:xfrm>
            <a:off x="228600" y="2895600"/>
            <a:ext cx="1250950" cy="366713"/>
          </a:xfrm>
          <a:prstGeom prst="rect">
            <a:avLst/>
          </a:prstGeom>
          <a:noFill/>
          <a:ln w="9525">
            <a:noFill/>
            <a:miter lim="800000"/>
            <a:headEnd/>
            <a:tailEnd/>
          </a:ln>
          <a:effectLst/>
        </p:spPr>
        <p:txBody>
          <a:bodyPr wrap="none">
            <a:spAutoFit/>
          </a:bodyPr>
          <a:lstStyle/>
          <a:p>
            <a:r>
              <a:rPr lang="fr-FR" baseline="0"/>
              <a:t>Space-like</a:t>
            </a:r>
          </a:p>
        </p:txBody>
      </p:sp>
      <p:sp>
        <p:nvSpPr>
          <p:cNvPr id="11276" name="Text Box 33"/>
          <p:cNvSpPr txBox="1">
            <a:spLocks noChangeArrowheads="1"/>
          </p:cNvSpPr>
          <p:nvPr/>
        </p:nvSpPr>
        <p:spPr bwMode="auto">
          <a:xfrm>
            <a:off x="6019800" y="2590800"/>
            <a:ext cx="655638" cy="366713"/>
          </a:xfrm>
          <a:prstGeom prst="rect">
            <a:avLst/>
          </a:prstGeom>
          <a:noFill/>
          <a:ln w="9525">
            <a:noFill/>
            <a:miter lim="800000"/>
            <a:headEnd/>
            <a:tailEnd/>
          </a:ln>
          <a:effectLst/>
        </p:spPr>
        <p:txBody>
          <a:bodyPr wrap="none">
            <a:spAutoFit/>
          </a:bodyPr>
          <a:lstStyle/>
          <a:p>
            <a:r>
              <a:rPr lang="fr-FR" baseline="0"/>
              <a:t>q</a:t>
            </a:r>
            <a:r>
              <a:rPr lang="fr-FR"/>
              <a:t>2</a:t>
            </a:r>
            <a:r>
              <a:rPr lang="fr-FR" baseline="0"/>
              <a:t>&gt;0</a:t>
            </a:r>
          </a:p>
        </p:txBody>
      </p:sp>
      <p:sp>
        <p:nvSpPr>
          <p:cNvPr id="11277" name="Text Box 34"/>
          <p:cNvSpPr txBox="1">
            <a:spLocks noChangeArrowheads="1"/>
          </p:cNvSpPr>
          <p:nvPr/>
        </p:nvSpPr>
        <p:spPr bwMode="auto">
          <a:xfrm>
            <a:off x="228600" y="3290888"/>
            <a:ext cx="1233488" cy="366712"/>
          </a:xfrm>
          <a:prstGeom prst="rect">
            <a:avLst/>
          </a:prstGeom>
          <a:noFill/>
          <a:ln w="9525">
            <a:noFill/>
            <a:miter lim="800000"/>
            <a:headEnd/>
            <a:tailEnd/>
          </a:ln>
          <a:effectLst/>
        </p:spPr>
        <p:txBody>
          <a:bodyPr wrap="none">
            <a:spAutoFit/>
          </a:bodyPr>
          <a:lstStyle/>
          <a:p>
            <a:r>
              <a:rPr lang="fr-FR" baseline="0"/>
              <a:t>-Q</a:t>
            </a:r>
            <a:r>
              <a:rPr lang="fr-FR"/>
              <a:t>2</a:t>
            </a:r>
            <a:r>
              <a:rPr lang="fr-FR" baseline="0"/>
              <a:t>=q</a:t>
            </a:r>
            <a:r>
              <a:rPr lang="fr-FR"/>
              <a:t>2 </a:t>
            </a:r>
            <a:r>
              <a:rPr lang="fr-FR" baseline="0"/>
              <a:t>&lt; 0</a:t>
            </a:r>
          </a:p>
        </p:txBody>
      </p:sp>
      <p:sp>
        <p:nvSpPr>
          <p:cNvPr id="11278" name="Text Box 35"/>
          <p:cNvSpPr txBox="1">
            <a:spLocks noChangeArrowheads="1"/>
          </p:cNvSpPr>
          <p:nvPr/>
        </p:nvSpPr>
        <p:spPr bwMode="auto">
          <a:xfrm>
            <a:off x="5791200" y="2362200"/>
            <a:ext cx="1187450" cy="366713"/>
          </a:xfrm>
          <a:prstGeom prst="rect">
            <a:avLst/>
          </a:prstGeom>
          <a:noFill/>
          <a:ln w="9525">
            <a:noFill/>
            <a:miter lim="800000"/>
            <a:headEnd/>
            <a:tailEnd/>
          </a:ln>
          <a:effectLst/>
        </p:spPr>
        <p:txBody>
          <a:bodyPr>
            <a:spAutoFit/>
          </a:bodyPr>
          <a:lstStyle/>
          <a:p>
            <a:r>
              <a:rPr lang="fr-FR" baseline="0"/>
              <a:t>Time-Like</a:t>
            </a:r>
          </a:p>
        </p:txBody>
      </p:sp>
      <p:sp>
        <p:nvSpPr>
          <p:cNvPr id="11279" name="Text Box 36"/>
          <p:cNvSpPr txBox="1">
            <a:spLocks noChangeArrowheads="1"/>
          </p:cNvSpPr>
          <p:nvPr/>
        </p:nvSpPr>
        <p:spPr bwMode="auto">
          <a:xfrm>
            <a:off x="2498725" y="3157538"/>
            <a:ext cx="366713" cy="366712"/>
          </a:xfrm>
          <a:prstGeom prst="rect">
            <a:avLst/>
          </a:prstGeom>
          <a:noFill/>
          <a:ln w="9525">
            <a:noFill/>
            <a:miter lim="800000"/>
            <a:headEnd/>
            <a:tailEnd/>
          </a:ln>
          <a:effectLst/>
        </p:spPr>
        <p:txBody>
          <a:bodyPr wrap="none">
            <a:spAutoFit/>
          </a:bodyPr>
          <a:lstStyle/>
          <a:p>
            <a:r>
              <a:rPr lang="fr-FR" baseline="0">
                <a:sym typeface="Symbol" pitchFamily="18" charset="2"/>
              </a:rPr>
              <a:t>*</a:t>
            </a:r>
          </a:p>
        </p:txBody>
      </p:sp>
      <p:sp>
        <p:nvSpPr>
          <p:cNvPr id="11280" name="Text Box 37"/>
          <p:cNvSpPr txBox="1">
            <a:spLocks noChangeArrowheads="1"/>
          </p:cNvSpPr>
          <p:nvPr/>
        </p:nvSpPr>
        <p:spPr bwMode="auto">
          <a:xfrm>
            <a:off x="6567488" y="3595688"/>
            <a:ext cx="366712" cy="366712"/>
          </a:xfrm>
          <a:prstGeom prst="rect">
            <a:avLst/>
          </a:prstGeom>
          <a:noFill/>
          <a:ln w="9525">
            <a:noFill/>
            <a:miter lim="800000"/>
            <a:headEnd/>
            <a:tailEnd/>
          </a:ln>
          <a:effectLst/>
        </p:spPr>
        <p:txBody>
          <a:bodyPr wrap="none">
            <a:spAutoFit/>
          </a:bodyPr>
          <a:lstStyle/>
          <a:p>
            <a:r>
              <a:rPr lang="fr-FR" baseline="0">
                <a:sym typeface="Symbol" pitchFamily="18" charset="2"/>
              </a:rPr>
              <a:t>*</a:t>
            </a:r>
          </a:p>
        </p:txBody>
      </p:sp>
      <p:sp>
        <p:nvSpPr>
          <p:cNvPr id="11281" name="Text Box 38"/>
          <p:cNvSpPr txBox="1">
            <a:spLocks noChangeArrowheads="1"/>
          </p:cNvSpPr>
          <p:nvPr/>
        </p:nvSpPr>
        <p:spPr bwMode="auto">
          <a:xfrm>
            <a:off x="7162800" y="3733800"/>
            <a:ext cx="342900" cy="336550"/>
          </a:xfrm>
          <a:prstGeom prst="rect">
            <a:avLst/>
          </a:prstGeom>
          <a:noFill/>
          <a:ln w="9525">
            <a:noFill/>
            <a:miter lim="800000"/>
            <a:headEnd/>
            <a:tailEnd/>
          </a:ln>
          <a:effectLst/>
        </p:spPr>
        <p:txBody>
          <a:bodyPr wrap="none">
            <a:spAutoFit/>
          </a:bodyPr>
          <a:lstStyle/>
          <a:p>
            <a:r>
              <a:rPr lang="fr-FR" sz="1600" b="1" baseline="0"/>
              <a:t>e</a:t>
            </a:r>
            <a:r>
              <a:rPr lang="fr-FR" sz="1600" b="1"/>
              <a:t>-</a:t>
            </a:r>
          </a:p>
        </p:txBody>
      </p:sp>
      <p:graphicFrame>
        <p:nvGraphicFramePr>
          <p:cNvPr id="11282" name="Object 39"/>
          <p:cNvGraphicFramePr>
            <a:graphicFrameLocks noChangeAspect="1"/>
          </p:cNvGraphicFramePr>
          <p:nvPr>
            <p:ph idx="1"/>
          </p:nvPr>
        </p:nvGraphicFramePr>
        <p:xfrm>
          <a:off x="8001000" y="1600200"/>
          <a:ext cx="952500" cy="609600"/>
        </p:xfrm>
        <a:graphic>
          <a:graphicData uri="http://schemas.openxmlformats.org/presentationml/2006/ole">
            <p:oleObj spid="_x0000_s21506" name="Equation" r:id="rId5" imgW="647419" imgH="482391" progId="Equation.3">
              <p:embed/>
            </p:oleObj>
          </a:graphicData>
        </a:graphic>
      </p:graphicFrame>
      <p:sp>
        <p:nvSpPr>
          <p:cNvPr id="11283" name="Rectangle 42"/>
          <p:cNvSpPr>
            <a:spLocks noChangeArrowheads="1"/>
          </p:cNvSpPr>
          <p:nvPr/>
        </p:nvSpPr>
        <p:spPr bwMode="auto">
          <a:xfrm>
            <a:off x="228600" y="2819400"/>
            <a:ext cx="1295400" cy="914400"/>
          </a:xfrm>
          <a:prstGeom prst="rect">
            <a:avLst/>
          </a:prstGeom>
          <a:noFill/>
          <a:ln w="9525">
            <a:solidFill>
              <a:schemeClr val="tx1"/>
            </a:solidFill>
            <a:miter lim="800000"/>
            <a:headEnd/>
            <a:tailEnd/>
          </a:ln>
          <a:effectLst/>
        </p:spPr>
        <p:txBody>
          <a:bodyPr wrap="none" anchor="ctr"/>
          <a:lstStyle/>
          <a:p>
            <a:endParaRPr lang="fr-FR"/>
          </a:p>
        </p:txBody>
      </p:sp>
      <p:sp>
        <p:nvSpPr>
          <p:cNvPr id="11284" name="Rectangle 43"/>
          <p:cNvSpPr>
            <a:spLocks noChangeArrowheads="1"/>
          </p:cNvSpPr>
          <p:nvPr/>
        </p:nvSpPr>
        <p:spPr bwMode="auto">
          <a:xfrm>
            <a:off x="5791200" y="2362200"/>
            <a:ext cx="1295400" cy="609600"/>
          </a:xfrm>
          <a:prstGeom prst="rect">
            <a:avLst/>
          </a:prstGeom>
          <a:noFill/>
          <a:ln w="9525">
            <a:solidFill>
              <a:schemeClr val="tx1"/>
            </a:solidFill>
            <a:miter lim="800000"/>
            <a:headEnd/>
            <a:tailEnd/>
          </a:ln>
          <a:effectLst/>
        </p:spPr>
        <p:txBody>
          <a:bodyPr wrap="none" anchor="ctr"/>
          <a:lstStyle/>
          <a:p>
            <a:endParaRPr lang="fr-FR"/>
          </a:p>
        </p:txBody>
      </p:sp>
      <p:sp>
        <p:nvSpPr>
          <p:cNvPr id="11285" name="Line 44"/>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endParaRPr lang="fr-FR"/>
          </a:p>
        </p:txBody>
      </p:sp>
      <p:sp>
        <p:nvSpPr>
          <p:cNvPr id="11286" name="Text Box 45"/>
          <p:cNvSpPr txBox="1">
            <a:spLocks noChangeArrowheads="1"/>
          </p:cNvSpPr>
          <p:nvPr/>
        </p:nvSpPr>
        <p:spPr bwMode="auto">
          <a:xfrm>
            <a:off x="898525" y="4151313"/>
            <a:ext cx="2305050" cy="366712"/>
          </a:xfrm>
          <a:prstGeom prst="rect">
            <a:avLst/>
          </a:prstGeom>
          <a:noFill/>
          <a:ln w="9525">
            <a:noFill/>
            <a:miter lim="800000"/>
            <a:headEnd/>
            <a:tailEnd/>
          </a:ln>
          <a:effectLst/>
        </p:spPr>
        <p:txBody>
          <a:bodyPr wrap="none">
            <a:spAutoFit/>
          </a:bodyPr>
          <a:lstStyle/>
          <a:p>
            <a:r>
              <a:rPr lang="fr-FR" i="1" baseline="0"/>
              <a:t>Form factors are real</a:t>
            </a:r>
          </a:p>
        </p:txBody>
      </p:sp>
      <p:sp>
        <p:nvSpPr>
          <p:cNvPr id="11287" name="Text Box 46"/>
          <p:cNvSpPr txBox="1">
            <a:spLocks noChangeArrowheads="1"/>
          </p:cNvSpPr>
          <p:nvPr/>
        </p:nvSpPr>
        <p:spPr bwMode="auto">
          <a:xfrm>
            <a:off x="4876800" y="4129088"/>
            <a:ext cx="4105275" cy="366712"/>
          </a:xfrm>
          <a:prstGeom prst="rect">
            <a:avLst/>
          </a:prstGeom>
          <a:noFill/>
          <a:ln w="9525">
            <a:noFill/>
            <a:miter lim="800000"/>
            <a:headEnd/>
            <a:tailEnd/>
          </a:ln>
          <a:effectLst/>
        </p:spPr>
        <p:txBody>
          <a:bodyPr wrap="none">
            <a:spAutoFit/>
          </a:bodyPr>
          <a:lstStyle/>
          <a:p>
            <a:r>
              <a:rPr lang="fr-FR" i="1" baseline="0"/>
              <a:t>Form factors are complex for q</a:t>
            </a:r>
            <a:r>
              <a:rPr lang="fr-FR" i="1"/>
              <a:t>2 </a:t>
            </a:r>
            <a:r>
              <a:rPr lang="fr-FR" i="1" baseline="0"/>
              <a:t>&gt; 4m</a:t>
            </a:r>
            <a:r>
              <a:rPr lang="fr-FR" i="1" baseline="-25000">
                <a:sym typeface="Symbol" pitchFamily="18" charset="2"/>
              </a:rPr>
              <a:t></a:t>
            </a:r>
            <a:r>
              <a:rPr lang="fr-FR" i="1"/>
              <a:t>2</a:t>
            </a:r>
          </a:p>
        </p:txBody>
      </p:sp>
      <p:sp>
        <p:nvSpPr>
          <p:cNvPr id="11288" name="Text Box 47"/>
          <p:cNvSpPr txBox="1">
            <a:spLocks noChangeArrowheads="1"/>
          </p:cNvSpPr>
          <p:nvPr/>
        </p:nvSpPr>
        <p:spPr bwMode="auto">
          <a:xfrm>
            <a:off x="3657600" y="3429000"/>
            <a:ext cx="1308100" cy="641350"/>
          </a:xfrm>
          <a:prstGeom prst="rect">
            <a:avLst/>
          </a:prstGeom>
          <a:noFill/>
          <a:ln w="9525">
            <a:noFill/>
            <a:miter lim="800000"/>
            <a:headEnd/>
            <a:tailEnd/>
          </a:ln>
          <a:effectLst/>
        </p:spPr>
        <p:txBody>
          <a:bodyPr wrap="none">
            <a:spAutoFit/>
          </a:bodyPr>
          <a:lstStyle/>
          <a:p>
            <a:r>
              <a:rPr lang="fr-FR" baseline="0"/>
              <a:t>G</a:t>
            </a:r>
            <a:r>
              <a:rPr lang="fr-FR" baseline="-25000"/>
              <a:t>M</a:t>
            </a:r>
            <a:r>
              <a:rPr lang="fr-FR" baseline="0"/>
              <a:t>(0) = </a:t>
            </a:r>
            <a:r>
              <a:rPr lang="fr-FR" baseline="0">
                <a:sym typeface="Symbol" pitchFamily="18" charset="2"/>
              </a:rPr>
              <a:t></a:t>
            </a:r>
            <a:r>
              <a:rPr lang="fr-FR" baseline="-25000">
                <a:sym typeface="Symbol" pitchFamily="18" charset="2"/>
              </a:rPr>
              <a:t>p</a:t>
            </a:r>
            <a:r>
              <a:rPr lang="fr-FR" baseline="0"/>
              <a:t> </a:t>
            </a:r>
          </a:p>
          <a:p>
            <a:r>
              <a:rPr lang="fr-FR" baseline="0"/>
              <a:t>G</a:t>
            </a:r>
            <a:r>
              <a:rPr lang="fr-FR" baseline="-25000"/>
              <a:t>E</a:t>
            </a:r>
            <a:r>
              <a:rPr lang="fr-FR" baseline="0"/>
              <a:t>(0) = 1</a:t>
            </a:r>
          </a:p>
        </p:txBody>
      </p:sp>
      <p:sp>
        <p:nvSpPr>
          <p:cNvPr id="47" name="Espace réservé du numéro de diapositive 46"/>
          <p:cNvSpPr>
            <a:spLocks noGrp="1"/>
          </p:cNvSpPr>
          <p:nvPr>
            <p:ph type="sldNum" sz="quarter" idx="12"/>
          </p:nvPr>
        </p:nvSpPr>
        <p:spPr/>
        <p:txBody>
          <a:bodyPr/>
          <a:lstStyle/>
          <a:p>
            <a:pPr>
              <a:defRPr/>
            </a:pPr>
            <a:fld id="{B09AF4EE-37DD-4444-A97A-6671C9369A58}" type="slidenum">
              <a:rPr lang="fr-FR" smtClean="0"/>
              <a:pPr>
                <a:defRPr/>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4819650" y="2822575"/>
            <a:ext cx="303213" cy="255588"/>
          </a:xfrm>
          <a:prstGeom prst="roundRect">
            <a:avLst>
              <a:gd name="adj" fmla="val 431"/>
            </a:avLst>
          </a:prstGeom>
          <a:noFill/>
          <a:ln w="9525">
            <a:noFill/>
            <a:round/>
            <a:headEnd/>
            <a:tailEnd/>
          </a:ln>
          <a:effectLst/>
        </p:spPr>
        <p:txBody>
          <a:bodyPr wrap="none" anchor="ctr"/>
          <a:lstStyle/>
          <a:p>
            <a:endParaRPr lang="fr-FR"/>
          </a:p>
        </p:txBody>
      </p:sp>
      <p:sp>
        <p:nvSpPr>
          <p:cNvPr id="12291" name="AutoShape 3"/>
          <p:cNvSpPr>
            <a:spLocks noChangeArrowheads="1"/>
          </p:cNvSpPr>
          <p:nvPr/>
        </p:nvSpPr>
        <p:spPr bwMode="auto">
          <a:xfrm>
            <a:off x="4819650" y="2822575"/>
            <a:ext cx="300038" cy="254000"/>
          </a:xfrm>
          <a:prstGeom prst="roundRect">
            <a:avLst>
              <a:gd name="adj" fmla="val 435"/>
            </a:avLst>
          </a:prstGeom>
          <a:noFill/>
          <a:ln w="9525">
            <a:noFill/>
            <a:round/>
            <a:headEnd/>
            <a:tailEnd/>
          </a:ln>
          <a:effectLst/>
        </p:spPr>
        <p:txBody>
          <a:bodyPr wrap="none" anchor="ctr"/>
          <a:lstStyle/>
          <a:p>
            <a:endParaRPr lang="fr-FR"/>
          </a:p>
        </p:txBody>
      </p:sp>
      <p:sp>
        <p:nvSpPr>
          <p:cNvPr id="192516" name="Rectangle 4"/>
          <p:cNvSpPr>
            <a:spLocks noGrp="1" noChangeArrowheads="1"/>
          </p:cNvSpPr>
          <p:nvPr>
            <p:ph type="title"/>
          </p:nvPr>
        </p:nvSpPr>
        <p:spPr>
          <a:xfrm>
            <a:off x="457200" y="-228600"/>
            <a:ext cx="8229600" cy="1143000"/>
          </a:xfrm>
        </p:spPr>
        <p:txBody>
          <a:bodyPr/>
          <a:lstStyle/>
          <a:p>
            <a:pPr eaLnBrk="1" hangingPunct="1">
              <a:defRPr/>
            </a:pPr>
            <a:r>
              <a:rPr lang="fr-FR" smtClean="0"/>
              <a:t>Data are needed… </a:t>
            </a:r>
          </a:p>
        </p:txBody>
      </p:sp>
      <p:pic>
        <p:nvPicPr>
          <p:cNvPr id="12293" name="Picture 5"/>
          <p:cNvPicPr>
            <a:picLocks noChangeAspect="1" noChangeArrowheads="1"/>
          </p:cNvPicPr>
          <p:nvPr/>
        </p:nvPicPr>
        <p:blipFill>
          <a:blip r:embed="rId4" cstate="print"/>
          <a:srcRect/>
          <a:stretch>
            <a:fillRect/>
          </a:stretch>
        </p:blipFill>
        <p:spPr bwMode="auto">
          <a:xfrm>
            <a:off x="2971800" y="5410200"/>
            <a:ext cx="2136775" cy="1214438"/>
          </a:xfrm>
          <a:prstGeom prst="rect">
            <a:avLst/>
          </a:prstGeom>
          <a:noFill/>
          <a:ln w="9525">
            <a:noFill/>
            <a:miter lim="800000"/>
            <a:headEnd/>
            <a:tailEnd/>
          </a:ln>
          <a:effectLst/>
        </p:spPr>
      </p:pic>
      <p:sp>
        <p:nvSpPr>
          <p:cNvPr id="12294" name="AutoShape 6"/>
          <p:cNvSpPr>
            <a:spLocks noChangeArrowheads="1"/>
          </p:cNvSpPr>
          <p:nvPr/>
        </p:nvSpPr>
        <p:spPr bwMode="auto">
          <a:xfrm>
            <a:off x="3592513" y="2589213"/>
            <a:ext cx="288925" cy="255587"/>
          </a:xfrm>
          <a:prstGeom prst="roundRect">
            <a:avLst>
              <a:gd name="adj" fmla="val 454"/>
            </a:avLst>
          </a:prstGeom>
          <a:noFill/>
          <a:ln w="9525">
            <a:noFill/>
            <a:round/>
            <a:headEnd/>
            <a:tailEnd/>
          </a:ln>
          <a:effectLst/>
        </p:spPr>
        <p:txBody>
          <a:bodyPr wrap="none" anchor="ctr"/>
          <a:lstStyle/>
          <a:p>
            <a:endParaRPr lang="fr-FR"/>
          </a:p>
        </p:txBody>
      </p:sp>
      <p:sp>
        <p:nvSpPr>
          <p:cNvPr id="12295" name="AutoShape 7"/>
          <p:cNvSpPr>
            <a:spLocks noChangeArrowheads="1"/>
          </p:cNvSpPr>
          <p:nvPr/>
        </p:nvSpPr>
        <p:spPr bwMode="auto">
          <a:xfrm>
            <a:off x="3592513" y="2589213"/>
            <a:ext cx="285750" cy="252412"/>
          </a:xfrm>
          <a:prstGeom prst="roundRect">
            <a:avLst>
              <a:gd name="adj" fmla="val 463"/>
            </a:avLst>
          </a:prstGeom>
          <a:noFill/>
          <a:ln w="9525">
            <a:noFill/>
            <a:round/>
            <a:headEnd/>
            <a:tailEnd/>
          </a:ln>
          <a:effectLst/>
        </p:spPr>
        <p:txBody>
          <a:bodyPr wrap="none" anchor="ctr"/>
          <a:lstStyle/>
          <a:p>
            <a:endParaRPr lang="fr-FR"/>
          </a:p>
        </p:txBody>
      </p:sp>
      <p:pic>
        <p:nvPicPr>
          <p:cNvPr id="12296" name="Picture 8"/>
          <p:cNvPicPr>
            <a:picLocks noChangeAspect="1" noChangeArrowheads="1"/>
          </p:cNvPicPr>
          <p:nvPr/>
        </p:nvPicPr>
        <p:blipFill>
          <a:blip r:embed="rId5" cstate="print"/>
          <a:srcRect/>
          <a:stretch>
            <a:fillRect/>
          </a:stretch>
        </p:blipFill>
        <p:spPr bwMode="auto">
          <a:xfrm>
            <a:off x="3859213" y="1371600"/>
            <a:ext cx="1423987" cy="1179513"/>
          </a:xfrm>
          <a:prstGeom prst="rect">
            <a:avLst/>
          </a:prstGeom>
          <a:noFill/>
          <a:ln w="9525">
            <a:noFill/>
            <a:miter lim="800000"/>
            <a:headEnd/>
            <a:tailEnd/>
          </a:ln>
          <a:effectLst/>
        </p:spPr>
      </p:pic>
      <p:sp>
        <p:nvSpPr>
          <p:cNvPr id="12297" name="Text Box 9"/>
          <p:cNvSpPr txBox="1">
            <a:spLocks noChangeArrowheads="1"/>
          </p:cNvSpPr>
          <p:nvPr/>
        </p:nvSpPr>
        <p:spPr bwMode="auto">
          <a:xfrm>
            <a:off x="-76200" y="762000"/>
            <a:ext cx="9448800" cy="457200"/>
          </a:xfrm>
          <a:prstGeom prst="rect">
            <a:avLst/>
          </a:prstGeom>
          <a:noFill/>
          <a:ln w="9525">
            <a:noFill/>
            <a:miter lim="800000"/>
            <a:headEnd/>
            <a:tailEnd/>
          </a:ln>
          <a:effectLst/>
        </p:spPr>
        <p:txBody>
          <a:bodyPr>
            <a:spAutoFit/>
          </a:bodyPr>
          <a:lstStyle/>
          <a:p>
            <a:r>
              <a:rPr lang="fr-FR" sz="2400" b="1" baseline="0"/>
              <a:t>From </a:t>
            </a:r>
            <a:r>
              <a:rPr lang="fr-FR" sz="2400" b="1" baseline="0">
                <a:solidFill>
                  <a:srgbClr val="FFFF00"/>
                </a:solidFill>
              </a:rPr>
              <a:t>low</a:t>
            </a:r>
            <a:r>
              <a:rPr lang="fr-FR" sz="2400" b="1" baseline="0"/>
              <a:t> to</a:t>
            </a:r>
            <a:r>
              <a:rPr lang="fr-FR" sz="2400" b="1" baseline="0">
                <a:solidFill>
                  <a:srgbClr val="FFFF00"/>
                </a:solidFill>
              </a:rPr>
              <a:t> high</a:t>
            </a:r>
            <a:r>
              <a:rPr lang="fr-FR" sz="2400" b="1" baseline="0"/>
              <a:t> energies,  in </a:t>
            </a:r>
            <a:r>
              <a:rPr lang="fr-FR" sz="2400" b="1" baseline="0">
                <a:solidFill>
                  <a:srgbClr val="FFFF00"/>
                </a:solidFill>
              </a:rPr>
              <a:t>Time-like</a:t>
            </a:r>
            <a:r>
              <a:rPr lang="fr-FR" sz="2400" b="1" baseline="0"/>
              <a:t> and </a:t>
            </a:r>
            <a:r>
              <a:rPr lang="fr-FR" sz="2400" b="1" baseline="0">
                <a:solidFill>
                  <a:srgbClr val="FFFF00"/>
                </a:solidFill>
              </a:rPr>
              <a:t>Space-Like</a:t>
            </a:r>
            <a:r>
              <a:rPr lang="fr-FR" sz="2400" b="1" baseline="0"/>
              <a:t> regions</a:t>
            </a:r>
            <a:endParaRPr lang="fr-FR" sz="2400" baseline="0"/>
          </a:p>
        </p:txBody>
      </p:sp>
      <p:sp>
        <p:nvSpPr>
          <p:cNvPr id="12298" name="AutoShape 10"/>
          <p:cNvSpPr>
            <a:spLocks noChangeArrowheads="1"/>
          </p:cNvSpPr>
          <p:nvPr/>
        </p:nvSpPr>
        <p:spPr bwMode="auto">
          <a:xfrm>
            <a:off x="0" y="4876800"/>
            <a:ext cx="9144000" cy="1828800"/>
          </a:xfrm>
          <a:prstGeom prst="roundRect">
            <a:avLst>
              <a:gd name="adj" fmla="val 16667"/>
            </a:avLst>
          </a:prstGeom>
          <a:noFill/>
          <a:ln w="38100">
            <a:solidFill>
              <a:schemeClr val="tx1"/>
            </a:solidFill>
            <a:round/>
            <a:headEnd/>
            <a:tailEnd/>
          </a:ln>
          <a:effectLst/>
        </p:spPr>
        <p:txBody>
          <a:bodyPr wrap="none" anchor="ctr"/>
          <a:lstStyle/>
          <a:p>
            <a:endParaRPr lang="fr-FR"/>
          </a:p>
        </p:txBody>
      </p:sp>
      <p:sp>
        <p:nvSpPr>
          <p:cNvPr id="12299" name="Text Box 11"/>
          <p:cNvSpPr txBox="1">
            <a:spLocks noChangeArrowheads="1"/>
          </p:cNvSpPr>
          <p:nvPr/>
        </p:nvSpPr>
        <p:spPr bwMode="auto">
          <a:xfrm>
            <a:off x="76200" y="5105400"/>
            <a:ext cx="2341563" cy="1465263"/>
          </a:xfrm>
          <a:prstGeom prst="rect">
            <a:avLst/>
          </a:prstGeom>
          <a:noFill/>
          <a:ln w="9525">
            <a:noFill/>
            <a:miter lim="800000"/>
            <a:headEnd/>
            <a:tailEnd/>
          </a:ln>
          <a:effectLst/>
        </p:spPr>
        <p:txBody>
          <a:bodyPr>
            <a:spAutoFit/>
          </a:bodyPr>
          <a:lstStyle/>
          <a:p>
            <a:r>
              <a:rPr lang="fr-FR" baseline="0"/>
              <a:t>Perturbative QCD</a:t>
            </a:r>
          </a:p>
          <a:p>
            <a:r>
              <a:rPr lang="fr-FR" baseline="0"/>
              <a:t>Quark counting rules</a:t>
            </a:r>
          </a:p>
          <a:p>
            <a:r>
              <a:rPr lang="fr-FR" baseline="0"/>
              <a:t>Helicity conservation</a:t>
            </a:r>
          </a:p>
          <a:p>
            <a:r>
              <a:rPr lang="fr-FR" baseline="0"/>
              <a:t>G</a:t>
            </a:r>
            <a:r>
              <a:rPr lang="fr-FR" baseline="-25000"/>
              <a:t>M </a:t>
            </a:r>
            <a:r>
              <a:rPr lang="fr-FR" baseline="0"/>
              <a:t>(q</a:t>
            </a:r>
            <a:r>
              <a:rPr lang="fr-FR"/>
              <a:t>2</a:t>
            </a:r>
            <a:r>
              <a:rPr lang="fr-FR" baseline="0"/>
              <a:t>)</a:t>
            </a:r>
            <a:r>
              <a:rPr lang="fr-FR" baseline="-25000"/>
              <a:t> </a:t>
            </a:r>
            <a:r>
              <a:rPr lang="fr-FR" baseline="0"/>
              <a:t>~ q </a:t>
            </a:r>
            <a:r>
              <a:rPr lang="fr-FR"/>
              <a:t>- 4</a:t>
            </a:r>
          </a:p>
          <a:p>
            <a:r>
              <a:rPr lang="fr-FR" baseline="0"/>
              <a:t>G</a:t>
            </a:r>
            <a:r>
              <a:rPr lang="fr-FR" baseline="-25000"/>
              <a:t>E </a:t>
            </a:r>
            <a:r>
              <a:rPr lang="fr-FR" baseline="0"/>
              <a:t>(q</a:t>
            </a:r>
            <a:r>
              <a:rPr lang="fr-FR"/>
              <a:t>2</a:t>
            </a:r>
            <a:r>
              <a:rPr lang="fr-FR" baseline="0"/>
              <a:t>) ~ q </a:t>
            </a:r>
            <a:r>
              <a:rPr lang="fr-FR"/>
              <a:t>- 4</a:t>
            </a:r>
            <a:endParaRPr lang="fr-FR" baseline="0"/>
          </a:p>
        </p:txBody>
      </p:sp>
      <p:sp>
        <p:nvSpPr>
          <p:cNvPr id="12300" name="Text Box 12"/>
          <p:cNvSpPr txBox="1">
            <a:spLocks noChangeArrowheads="1"/>
          </p:cNvSpPr>
          <p:nvPr/>
        </p:nvSpPr>
        <p:spPr bwMode="auto">
          <a:xfrm>
            <a:off x="5257800" y="2590800"/>
            <a:ext cx="2813050" cy="366713"/>
          </a:xfrm>
          <a:prstGeom prst="rect">
            <a:avLst/>
          </a:prstGeom>
          <a:noFill/>
          <a:ln w="9525">
            <a:noFill/>
            <a:miter lim="800000"/>
            <a:headEnd/>
            <a:tailEnd/>
          </a:ln>
          <a:effectLst/>
        </p:spPr>
        <p:txBody>
          <a:bodyPr wrap="none">
            <a:spAutoFit/>
          </a:bodyPr>
          <a:lstStyle/>
          <a:p>
            <a:r>
              <a:rPr lang="fr-FR" baseline="0"/>
              <a:t>Vector Dominance Model </a:t>
            </a:r>
          </a:p>
        </p:txBody>
      </p:sp>
      <p:graphicFrame>
        <p:nvGraphicFramePr>
          <p:cNvPr id="12301" name="Object 13"/>
          <p:cNvGraphicFramePr>
            <a:graphicFrameLocks noChangeAspect="1"/>
          </p:cNvGraphicFramePr>
          <p:nvPr>
            <p:ph idx="1"/>
          </p:nvPr>
        </p:nvGraphicFramePr>
        <p:xfrm>
          <a:off x="5486400" y="5943600"/>
          <a:ext cx="3581400" cy="815975"/>
        </p:xfrm>
        <a:graphic>
          <a:graphicData uri="http://schemas.openxmlformats.org/presentationml/2006/ole">
            <p:oleObj spid="_x0000_s22530" name="Equation" r:id="rId6" imgW="2565400" imgH="482600" progId="Equation.3">
              <p:embed/>
            </p:oleObj>
          </a:graphicData>
        </a:graphic>
      </p:graphicFrame>
      <p:sp>
        <p:nvSpPr>
          <p:cNvPr id="12302" name="Text Box 14"/>
          <p:cNvSpPr txBox="1">
            <a:spLocks noChangeArrowheads="1"/>
          </p:cNvSpPr>
          <p:nvPr/>
        </p:nvSpPr>
        <p:spPr bwMode="auto">
          <a:xfrm>
            <a:off x="304800" y="1447800"/>
            <a:ext cx="184150" cy="366713"/>
          </a:xfrm>
          <a:prstGeom prst="rect">
            <a:avLst/>
          </a:prstGeom>
          <a:noFill/>
          <a:ln w="9525">
            <a:noFill/>
            <a:miter lim="800000"/>
            <a:headEnd/>
            <a:tailEnd/>
          </a:ln>
          <a:effectLst/>
        </p:spPr>
        <p:txBody>
          <a:bodyPr wrap="none">
            <a:spAutoFit/>
          </a:bodyPr>
          <a:lstStyle/>
          <a:p>
            <a:endParaRPr lang="fr-FR" baseline="0"/>
          </a:p>
        </p:txBody>
      </p:sp>
      <p:sp>
        <p:nvSpPr>
          <p:cNvPr id="12303" name="Line 15"/>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a:lstStyle/>
          <a:p>
            <a:endParaRPr lang="fr-FR"/>
          </a:p>
        </p:txBody>
      </p:sp>
      <p:sp>
        <p:nvSpPr>
          <p:cNvPr id="12304" name="Text Box 16"/>
          <p:cNvSpPr txBox="1">
            <a:spLocks noChangeArrowheads="1"/>
          </p:cNvSpPr>
          <p:nvPr/>
        </p:nvSpPr>
        <p:spPr bwMode="auto">
          <a:xfrm>
            <a:off x="3886200" y="4891088"/>
            <a:ext cx="928688" cy="366712"/>
          </a:xfrm>
          <a:prstGeom prst="rect">
            <a:avLst/>
          </a:prstGeom>
          <a:noFill/>
          <a:ln w="9525">
            <a:noFill/>
            <a:miter lim="800000"/>
            <a:headEnd/>
            <a:tailEnd/>
          </a:ln>
          <a:effectLst/>
        </p:spPr>
        <p:txBody>
          <a:bodyPr wrap="none">
            <a:spAutoFit/>
          </a:bodyPr>
          <a:lstStyle/>
          <a:p>
            <a:r>
              <a:rPr lang="fr-FR" baseline="0"/>
              <a:t>High q</a:t>
            </a:r>
            <a:r>
              <a:rPr lang="fr-FR"/>
              <a:t>2</a:t>
            </a:r>
          </a:p>
        </p:txBody>
      </p:sp>
      <p:sp>
        <p:nvSpPr>
          <p:cNvPr id="12305" name="Line 17"/>
          <p:cNvSpPr>
            <a:spLocks noChangeShapeType="1"/>
          </p:cNvSpPr>
          <p:nvPr/>
        </p:nvSpPr>
        <p:spPr bwMode="auto">
          <a:xfrm flipV="1">
            <a:off x="2514600" y="4953000"/>
            <a:ext cx="1676400" cy="152400"/>
          </a:xfrm>
          <a:prstGeom prst="line">
            <a:avLst/>
          </a:prstGeom>
          <a:noFill/>
          <a:ln w="9525">
            <a:solidFill>
              <a:schemeClr val="bg2"/>
            </a:solidFill>
            <a:round/>
            <a:headEnd/>
            <a:tailEnd type="triangle" w="med" len="med"/>
          </a:ln>
          <a:effectLst/>
        </p:spPr>
        <p:txBody>
          <a:bodyPr/>
          <a:lstStyle/>
          <a:p>
            <a:endParaRPr lang="fr-FR"/>
          </a:p>
        </p:txBody>
      </p:sp>
      <p:sp>
        <p:nvSpPr>
          <p:cNvPr id="12306" name="AutoShape 18"/>
          <p:cNvSpPr>
            <a:spLocks noChangeArrowheads="1"/>
          </p:cNvSpPr>
          <p:nvPr/>
        </p:nvSpPr>
        <p:spPr bwMode="auto">
          <a:xfrm>
            <a:off x="0" y="1371600"/>
            <a:ext cx="3429000" cy="609600"/>
          </a:xfrm>
          <a:prstGeom prst="roundRect">
            <a:avLst>
              <a:gd name="adj" fmla="val 16667"/>
            </a:avLst>
          </a:prstGeom>
          <a:noFill/>
          <a:ln w="9525">
            <a:solidFill>
              <a:schemeClr val="tx1"/>
            </a:solidFill>
            <a:round/>
            <a:headEnd/>
            <a:tailEnd/>
          </a:ln>
          <a:effectLst/>
        </p:spPr>
        <p:txBody>
          <a:bodyPr wrap="none" anchor="ctr"/>
          <a:lstStyle/>
          <a:p>
            <a:pPr algn="ctr"/>
            <a:r>
              <a:rPr lang="fr-FR" i="1" baseline="0"/>
              <a:t>Dispersion relation prediction</a:t>
            </a:r>
          </a:p>
          <a:p>
            <a:pPr algn="ctr"/>
            <a:r>
              <a:rPr lang="fr-FR" baseline="0"/>
              <a:t>Drechsel et al </a:t>
            </a:r>
            <a:r>
              <a:rPr lang="fr-FR" b="1" baseline="0"/>
              <a:t>nucl-th/9712013</a:t>
            </a:r>
          </a:p>
        </p:txBody>
      </p:sp>
      <p:sp>
        <p:nvSpPr>
          <p:cNvPr id="12307" name="AutoShape 19"/>
          <p:cNvSpPr>
            <a:spLocks noChangeArrowheads="1"/>
          </p:cNvSpPr>
          <p:nvPr/>
        </p:nvSpPr>
        <p:spPr bwMode="auto">
          <a:xfrm>
            <a:off x="5486400" y="5029200"/>
            <a:ext cx="3505200" cy="838200"/>
          </a:xfrm>
          <a:prstGeom prst="roundRect">
            <a:avLst>
              <a:gd name="adj" fmla="val 16667"/>
            </a:avLst>
          </a:prstGeom>
          <a:noFill/>
          <a:ln w="9525">
            <a:solidFill>
              <a:schemeClr val="tx1"/>
            </a:solidFill>
            <a:round/>
            <a:headEnd/>
            <a:tailEnd/>
          </a:ln>
          <a:effectLst/>
        </p:spPr>
        <p:txBody>
          <a:bodyPr wrap="none" anchor="ctr"/>
          <a:lstStyle/>
          <a:p>
            <a:pPr algn="ctr"/>
            <a:r>
              <a:rPr lang="fr-FR" i="1" baseline="0"/>
              <a:t>asymptotic behaviour:</a:t>
            </a:r>
          </a:p>
          <a:p>
            <a:pPr algn="ctr"/>
            <a:r>
              <a:rPr lang="fr-FR" i="1" baseline="0"/>
              <a:t>Phragmèn-Lindelöf theorem</a:t>
            </a:r>
          </a:p>
          <a:p>
            <a:pPr algn="ctr"/>
            <a:r>
              <a:rPr lang="fr-FR" baseline="0"/>
              <a:t>Phase of Time-Like FF vanishes</a:t>
            </a:r>
          </a:p>
        </p:txBody>
      </p:sp>
      <p:sp>
        <p:nvSpPr>
          <p:cNvPr id="12308" name="AutoShape 20"/>
          <p:cNvSpPr>
            <a:spLocks noChangeArrowheads="1"/>
          </p:cNvSpPr>
          <p:nvPr/>
        </p:nvSpPr>
        <p:spPr bwMode="auto">
          <a:xfrm>
            <a:off x="4224338" y="3660775"/>
            <a:ext cx="282575" cy="250825"/>
          </a:xfrm>
          <a:prstGeom prst="roundRect">
            <a:avLst>
              <a:gd name="adj" fmla="val 463"/>
            </a:avLst>
          </a:prstGeom>
          <a:noFill/>
          <a:ln w="9525">
            <a:noFill/>
            <a:round/>
            <a:headEnd/>
            <a:tailEnd/>
          </a:ln>
          <a:effectLst/>
        </p:spPr>
        <p:txBody>
          <a:bodyPr wrap="none" anchor="ctr"/>
          <a:lstStyle/>
          <a:p>
            <a:endParaRPr lang="fr-FR"/>
          </a:p>
        </p:txBody>
      </p:sp>
      <p:grpSp>
        <p:nvGrpSpPr>
          <p:cNvPr id="2" name="Group 28"/>
          <p:cNvGrpSpPr>
            <a:grpSpLocks/>
          </p:cNvGrpSpPr>
          <p:nvPr/>
        </p:nvGrpSpPr>
        <p:grpSpPr bwMode="auto">
          <a:xfrm>
            <a:off x="0" y="2074863"/>
            <a:ext cx="3365500" cy="2649537"/>
            <a:chOff x="1344" y="1319"/>
            <a:chExt cx="2120" cy="1705"/>
          </a:xfrm>
        </p:grpSpPr>
        <p:sp>
          <p:nvSpPr>
            <p:cNvPr id="12324" name="Rectangle 29"/>
            <p:cNvSpPr>
              <a:spLocks noChangeArrowheads="1"/>
            </p:cNvSpPr>
            <p:nvPr/>
          </p:nvSpPr>
          <p:spPr bwMode="auto">
            <a:xfrm>
              <a:off x="1344" y="1344"/>
              <a:ext cx="2112" cy="1680"/>
            </a:xfrm>
            <a:prstGeom prst="rect">
              <a:avLst/>
            </a:prstGeom>
            <a:solidFill>
              <a:schemeClr val="tx1"/>
            </a:solidFill>
            <a:ln w="9525">
              <a:solidFill>
                <a:schemeClr val="tx1"/>
              </a:solidFill>
              <a:miter lim="800000"/>
              <a:headEnd/>
              <a:tailEnd/>
            </a:ln>
            <a:effectLst/>
          </p:spPr>
          <p:txBody>
            <a:bodyPr wrap="none" anchor="ctr"/>
            <a:lstStyle/>
            <a:p>
              <a:endParaRPr lang="fr-FR"/>
            </a:p>
          </p:txBody>
        </p:sp>
        <p:grpSp>
          <p:nvGrpSpPr>
            <p:cNvPr id="3" name="Group 30"/>
            <p:cNvGrpSpPr>
              <a:grpSpLocks/>
            </p:cNvGrpSpPr>
            <p:nvPr/>
          </p:nvGrpSpPr>
          <p:grpSpPr bwMode="auto">
            <a:xfrm>
              <a:off x="1351" y="1319"/>
              <a:ext cx="2113" cy="1663"/>
              <a:chOff x="1343" y="1367"/>
              <a:chExt cx="2113" cy="1663"/>
            </a:xfrm>
          </p:grpSpPr>
          <p:grpSp>
            <p:nvGrpSpPr>
              <p:cNvPr id="4" name="Group 31"/>
              <p:cNvGrpSpPr>
                <a:grpSpLocks/>
              </p:cNvGrpSpPr>
              <p:nvPr/>
            </p:nvGrpSpPr>
            <p:grpSpPr bwMode="auto">
              <a:xfrm>
                <a:off x="1343" y="1367"/>
                <a:ext cx="2095" cy="1585"/>
                <a:chOff x="1343" y="1367"/>
                <a:chExt cx="2095" cy="1585"/>
              </a:xfrm>
            </p:grpSpPr>
            <p:grpSp>
              <p:nvGrpSpPr>
                <p:cNvPr id="5" name="Group 32"/>
                <p:cNvGrpSpPr>
                  <a:grpSpLocks/>
                </p:cNvGrpSpPr>
                <p:nvPr/>
              </p:nvGrpSpPr>
              <p:grpSpPr bwMode="auto">
                <a:xfrm>
                  <a:off x="1343" y="1367"/>
                  <a:ext cx="2095" cy="1585"/>
                  <a:chOff x="1313" y="1535"/>
                  <a:chExt cx="1951" cy="1239"/>
                </a:xfrm>
              </p:grpSpPr>
              <p:pic>
                <p:nvPicPr>
                  <p:cNvPr id="12333" name="Picture 33"/>
                  <p:cNvPicPr>
                    <a:picLocks noChangeAspect="1" noChangeArrowheads="1"/>
                  </p:cNvPicPr>
                  <p:nvPr/>
                </p:nvPicPr>
                <p:blipFill>
                  <a:blip r:embed="rId7" cstate="print"/>
                  <a:srcRect/>
                  <a:stretch>
                    <a:fillRect/>
                  </a:stretch>
                </p:blipFill>
                <p:spPr bwMode="auto">
                  <a:xfrm>
                    <a:off x="1498" y="1545"/>
                    <a:ext cx="1766" cy="1229"/>
                  </a:xfrm>
                  <a:prstGeom prst="rect">
                    <a:avLst/>
                  </a:prstGeom>
                  <a:noFill/>
                  <a:ln w="9525">
                    <a:noFill/>
                    <a:miter lim="800000"/>
                    <a:headEnd/>
                    <a:tailEnd/>
                  </a:ln>
                  <a:effectLst/>
                </p:spPr>
              </p:pic>
              <p:sp>
                <p:nvSpPr>
                  <p:cNvPr id="12334" name="AutoShape 34"/>
                  <p:cNvSpPr>
                    <a:spLocks noChangeArrowheads="1"/>
                  </p:cNvSpPr>
                  <p:nvPr/>
                </p:nvSpPr>
                <p:spPr bwMode="auto">
                  <a:xfrm>
                    <a:off x="1313" y="1535"/>
                    <a:ext cx="296" cy="206"/>
                  </a:xfrm>
                  <a:prstGeom prst="roundRect">
                    <a:avLst>
                      <a:gd name="adj" fmla="val 324"/>
                    </a:avLst>
                  </a:prstGeom>
                  <a:solidFill>
                    <a:schemeClr val="tx2"/>
                  </a:solidFill>
                  <a:ln w="9525">
                    <a:noFill/>
                    <a:round/>
                    <a:headEnd/>
                    <a:tailEnd/>
                  </a:ln>
                  <a:effectLst/>
                </p:spPr>
                <p:txBody>
                  <a:bodyPr wrap="none" lIns="0" tIns="0" rIns="0" bIns="0">
                    <a:spAutoFit/>
                  </a:bodyPr>
                  <a:lstStyle/>
                  <a:p>
                    <a:pPr defTabSz="449263" hangingPunct="0">
                      <a:lnSpc>
                        <a:spcPts val="3213"/>
                      </a:lnSpc>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aseline="0">
                        <a:solidFill>
                          <a:srgbClr val="0047FF"/>
                        </a:solidFill>
                        <a:latin typeface="Times New Roman" pitchFamily="18" charset="0"/>
                      </a:rPr>
                      <a:t>G</a:t>
                    </a:r>
                    <a:r>
                      <a:rPr lang="en-GB" sz="2400" baseline="-33000">
                        <a:solidFill>
                          <a:srgbClr val="0047FF"/>
                        </a:solidFill>
                        <a:latin typeface="Times New Roman" pitchFamily="18" charset="0"/>
                      </a:rPr>
                      <a:t>M</a:t>
                    </a:r>
                    <a:r>
                      <a:rPr lang="en-GB" sz="2400" baseline="33000">
                        <a:solidFill>
                          <a:srgbClr val="0047FF"/>
                        </a:solidFill>
                        <a:latin typeface="Times New Roman" pitchFamily="18" charset="0"/>
                      </a:rPr>
                      <a:t>p</a:t>
                    </a:r>
                  </a:p>
                </p:txBody>
              </p:sp>
            </p:grpSp>
            <p:sp>
              <p:nvSpPr>
                <p:cNvPr id="12329" name="Rectangle 35"/>
                <p:cNvSpPr>
                  <a:spLocks noChangeArrowheads="1"/>
                </p:cNvSpPr>
                <p:nvPr/>
              </p:nvSpPr>
              <p:spPr bwMode="auto">
                <a:xfrm>
                  <a:off x="2784" y="1440"/>
                  <a:ext cx="264" cy="1296"/>
                </a:xfrm>
                <a:prstGeom prst="rect">
                  <a:avLst/>
                </a:prstGeom>
                <a:solidFill>
                  <a:srgbClr val="FFFF00">
                    <a:alpha val="32941"/>
                  </a:srgbClr>
                </a:solidFill>
                <a:ln w="9525">
                  <a:solidFill>
                    <a:schemeClr val="tx1"/>
                  </a:solidFill>
                  <a:miter lim="800000"/>
                  <a:headEnd/>
                  <a:tailEnd/>
                </a:ln>
                <a:effectLst/>
              </p:spPr>
              <p:txBody>
                <a:bodyPr wrap="none" anchor="ctr"/>
                <a:lstStyle/>
                <a:p>
                  <a:endParaRPr lang="fr-FR"/>
                </a:p>
              </p:txBody>
            </p:sp>
            <p:sp>
              <p:nvSpPr>
                <p:cNvPr id="12330" name="Text Box 36"/>
                <p:cNvSpPr txBox="1">
                  <a:spLocks noChangeArrowheads="1"/>
                </p:cNvSpPr>
                <p:nvPr/>
              </p:nvSpPr>
              <p:spPr bwMode="auto">
                <a:xfrm>
                  <a:off x="2736" y="2209"/>
                  <a:ext cx="318" cy="294"/>
                </a:xfrm>
                <a:prstGeom prst="rect">
                  <a:avLst/>
                </a:prstGeom>
                <a:noFill/>
                <a:ln w="9525">
                  <a:noFill/>
                  <a:miter lim="800000"/>
                  <a:headEnd/>
                  <a:tailEnd/>
                </a:ln>
                <a:effectLst/>
              </p:spPr>
              <p:txBody>
                <a:bodyPr>
                  <a:spAutoFit/>
                </a:bodyPr>
                <a:lstStyle/>
                <a:p>
                  <a:pPr>
                    <a:spcBef>
                      <a:spcPct val="50000"/>
                    </a:spcBef>
                  </a:pPr>
                  <a:r>
                    <a:rPr lang="fr-FR" sz="2400" b="1" baseline="0">
                      <a:solidFill>
                        <a:srgbClr val="FF3300"/>
                      </a:solidFill>
                    </a:rPr>
                    <a:t>?</a:t>
                  </a:r>
                </a:p>
              </p:txBody>
            </p:sp>
            <p:sp>
              <p:nvSpPr>
                <p:cNvPr id="12331" name="Line 37"/>
                <p:cNvSpPr>
                  <a:spLocks noChangeShapeType="1"/>
                </p:cNvSpPr>
                <p:nvPr/>
              </p:nvSpPr>
              <p:spPr bwMode="auto">
                <a:xfrm flipH="1" flipV="1">
                  <a:off x="1872" y="2514"/>
                  <a:ext cx="1488" cy="0"/>
                </a:xfrm>
                <a:prstGeom prst="line">
                  <a:avLst/>
                </a:prstGeom>
                <a:noFill/>
                <a:ln w="9525">
                  <a:solidFill>
                    <a:srgbClr val="000000"/>
                  </a:solidFill>
                  <a:round/>
                  <a:headEnd/>
                  <a:tailEnd/>
                </a:ln>
                <a:effectLst/>
              </p:spPr>
              <p:txBody>
                <a:bodyPr/>
                <a:lstStyle/>
                <a:p>
                  <a:endParaRPr lang="fr-FR"/>
                </a:p>
              </p:txBody>
            </p:sp>
            <p:sp>
              <p:nvSpPr>
                <p:cNvPr id="12332" name="Line 38"/>
                <p:cNvSpPr>
                  <a:spLocks noChangeShapeType="1"/>
                </p:cNvSpPr>
                <p:nvPr/>
              </p:nvSpPr>
              <p:spPr bwMode="auto">
                <a:xfrm flipV="1">
                  <a:off x="2208" y="2520"/>
                  <a:ext cx="0" cy="216"/>
                </a:xfrm>
                <a:prstGeom prst="line">
                  <a:avLst/>
                </a:prstGeom>
                <a:noFill/>
                <a:ln w="9525">
                  <a:solidFill>
                    <a:srgbClr val="000000"/>
                  </a:solidFill>
                  <a:round/>
                  <a:headEnd/>
                  <a:tailEnd/>
                </a:ln>
                <a:effectLst/>
              </p:spPr>
              <p:txBody>
                <a:bodyPr/>
                <a:lstStyle/>
                <a:p>
                  <a:endParaRPr lang="fr-FR"/>
                </a:p>
              </p:txBody>
            </p:sp>
          </p:grpSp>
          <p:sp>
            <p:nvSpPr>
              <p:cNvPr id="12327" name="Text Box 39"/>
              <p:cNvSpPr txBox="1">
                <a:spLocks noChangeArrowheads="1"/>
              </p:cNvSpPr>
              <p:nvPr/>
            </p:nvSpPr>
            <p:spPr bwMode="auto">
              <a:xfrm>
                <a:off x="1728" y="2736"/>
                <a:ext cx="1728" cy="294"/>
              </a:xfrm>
              <a:prstGeom prst="rect">
                <a:avLst/>
              </a:prstGeom>
              <a:solidFill>
                <a:schemeClr val="tx1"/>
              </a:solidFill>
              <a:ln w="9525">
                <a:noFill/>
                <a:miter lim="800000"/>
                <a:headEnd/>
                <a:tailEnd/>
              </a:ln>
              <a:effectLst/>
            </p:spPr>
            <p:txBody>
              <a:bodyPr>
                <a:spAutoFit/>
              </a:bodyPr>
              <a:lstStyle/>
              <a:p>
                <a:r>
                  <a:rPr lang="fr-FR" sz="1200" baseline="0">
                    <a:solidFill>
                      <a:srgbClr val="00000C"/>
                    </a:solidFill>
                  </a:rPr>
                  <a:t>-12        -8        -4         0        4         8</a:t>
                </a:r>
              </a:p>
              <a:p>
                <a:r>
                  <a:rPr lang="fr-FR" sz="1200" baseline="0">
                    <a:solidFill>
                      <a:srgbClr val="00000C"/>
                    </a:solidFill>
                  </a:rPr>
                  <a:t>                           q</a:t>
                </a:r>
                <a:r>
                  <a:rPr lang="fr-FR" sz="1200">
                    <a:solidFill>
                      <a:srgbClr val="00000C"/>
                    </a:solidFill>
                  </a:rPr>
                  <a:t>2</a:t>
                </a:r>
                <a:r>
                  <a:rPr lang="fr-FR" sz="1200" baseline="0">
                    <a:solidFill>
                      <a:srgbClr val="00000C"/>
                    </a:solidFill>
                  </a:rPr>
                  <a:t>(GeV/c)</a:t>
                </a:r>
                <a:r>
                  <a:rPr lang="fr-FR" sz="1200">
                    <a:solidFill>
                      <a:srgbClr val="00000C"/>
                    </a:solidFill>
                  </a:rPr>
                  <a:t>2</a:t>
                </a:r>
              </a:p>
            </p:txBody>
          </p:sp>
        </p:grpSp>
      </p:grpSp>
      <p:sp>
        <p:nvSpPr>
          <p:cNvPr id="12310" name="Line 41"/>
          <p:cNvSpPr>
            <a:spLocks noChangeShapeType="1"/>
          </p:cNvSpPr>
          <p:nvPr/>
        </p:nvSpPr>
        <p:spPr bwMode="auto">
          <a:xfrm flipH="1" flipV="1">
            <a:off x="1447800" y="4114800"/>
            <a:ext cx="1905000" cy="685800"/>
          </a:xfrm>
          <a:prstGeom prst="line">
            <a:avLst/>
          </a:prstGeom>
          <a:noFill/>
          <a:ln w="28575">
            <a:pattFill prst="trellis">
              <a:fgClr>
                <a:schemeClr val="bg1"/>
              </a:fgClr>
              <a:bgClr>
                <a:srgbClr val="FFFFFF"/>
              </a:bgClr>
            </a:pattFill>
            <a:round/>
            <a:headEnd/>
            <a:tailEnd type="triangle" w="med" len="med"/>
          </a:ln>
          <a:effectLst/>
        </p:spPr>
        <p:txBody>
          <a:bodyPr/>
          <a:lstStyle/>
          <a:p>
            <a:endParaRPr lang="fr-FR"/>
          </a:p>
        </p:txBody>
      </p:sp>
      <p:sp>
        <p:nvSpPr>
          <p:cNvPr id="12311" name="Line 42"/>
          <p:cNvSpPr>
            <a:spLocks noChangeShapeType="1"/>
          </p:cNvSpPr>
          <p:nvPr/>
        </p:nvSpPr>
        <p:spPr bwMode="auto">
          <a:xfrm flipH="1">
            <a:off x="2743200" y="2819400"/>
            <a:ext cx="1447800" cy="381000"/>
          </a:xfrm>
          <a:prstGeom prst="line">
            <a:avLst/>
          </a:prstGeom>
          <a:noFill/>
          <a:ln w="9525">
            <a:pattFill prst="trellis">
              <a:fgClr>
                <a:schemeClr val="bg1"/>
              </a:fgClr>
              <a:bgClr>
                <a:srgbClr val="FFFFFF"/>
              </a:bgClr>
            </a:pattFill>
            <a:round/>
            <a:headEnd/>
            <a:tailEnd type="triangle" w="med" len="med"/>
          </a:ln>
          <a:effectLst/>
        </p:spPr>
        <p:txBody>
          <a:bodyPr/>
          <a:lstStyle/>
          <a:p>
            <a:endParaRPr lang="fr-FR"/>
          </a:p>
        </p:txBody>
      </p:sp>
      <p:grpSp>
        <p:nvGrpSpPr>
          <p:cNvPr id="6" name="Group 45"/>
          <p:cNvGrpSpPr>
            <a:grpSpLocks/>
          </p:cNvGrpSpPr>
          <p:nvPr/>
        </p:nvGrpSpPr>
        <p:grpSpPr bwMode="auto">
          <a:xfrm>
            <a:off x="1371600" y="2667000"/>
            <a:ext cx="357188" cy="354013"/>
            <a:chOff x="972" y="2752"/>
            <a:chExt cx="271" cy="362"/>
          </a:xfrm>
        </p:grpSpPr>
        <p:sp>
          <p:nvSpPr>
            <p:cNvPr id="12320" name="AutoShape 46"/>
            <p:cNvSpPr>
              <a:spLocks noChangeArrowheads="1"/>
            </p:cNvSpPr>
            <p:nvPr/>
          </p:nvSpPr>
          <p:spPr bwMode="auto">
            <a:xfrm>
              <a:off x="979" y="2755"/>
              <a:ext cx="214" cy="256"/>
            </a:xfrm>
            <a:prstGeom prst="roundRect">
              <a:avLst>
                <a:gd name="adj" fmla="val 463"/>
              </a:avLst>
            </a:prstGeom>
            <a:noFill/>
            <a:ln w="9525">
              <a:noFill/>
              <a:round/>
              <a:headEnd/>
              <a:tailEnd/>
            </a:ln>
            <a:effectLst/>
          </p:spPr>
          <p:txBody>
            <a:bodyPr wrap="none" anchor="ctr"/>
            <a:lstStyle/>
            <a:p>
              <a:endParaRPr lang="fr-FR"/>
            </a:p>
          </p:txBody>
        </p:sp>
        <p:grpSp>
          <p:nvGrpSpPr>
            <p:cNvPr id="7" name="Group 47"/>
            <p:cNvGrpSpPr>
              <a:grpSpLocks/>
            </p:cNvGrpSpPr>
            <p:nvPr/>
          </p:nvGrpSpPr>
          <p:grpSpPr bwMode="auto">
            <a:xfrm>
              <a:off x="972" y="2752"/>
              <a:ext cx="271" cy="362"/>
              <a:chOff x="972" y="2752"/>
              <a:chExt cx="271" cy="362"/>
            </a:xfrm>
          </p:grpSpPr>
          <p:sp>
            <p:nvSpPr>
              <p:cNvPr id="12322" name="AutoShape 48"/>
              <p:cNvSpPr>
                <a:spLocks noChangeArrowheads="1"/>
              </p:cNvSpPr>
              <p:nvPr/>
            </p:nvSpPr>
            <p:spPr bwMode="auto">
              <a:xfrm>
                <a:off x="979" y="2755"/>
                <a:ext cx="214" cy="256"/>
              </a:xfrm>
              <a:prstGeom prst="roundRect">
                <a:avLst>
                  <a:gd name="adj" fmla="val 463"/>
                </a:avLst>
              </a:prstGeom>
              <a:noFill/>
              <a:ln w="9525">
                <a:noFill/>
                <a:round/>
                <a:headEnd/>
                <a:tailEnd/>
              </a:ln>
              <a:effectLst/>
            </p:spPr>
            <p:txBody>
              <a:bodyPr wrap="none" anchor="ctr"/>
              <a:lstStyle/>
              <a:p>
                <a:endParaRPr lang="fr-FR"/>
              </a:p>
            </p:txBody>
          </p:sp>
          <p:sp>
            <p:nvSpPr>
              <p:cNvPr id="12323" name="AutoShape 49"/>
              <p:cNvSpPr>
                <a:spLocks noChangeArrowheads="1"/>
              </p:cNvSpPr>
              <p:nvPr/>
            </p:nvSpPr>
            <p:spPr bwMode="auto">
              <a:xfrm>
                <a:off x="972" y="2752"/>
                <a:ext cx="271" cy="362"/>
              </a:xfrm>
              <a:prstGeom prst="roundRect">
                <a:avLst>
                  <a:gd name="adj" fmla="val 463"/>
                </a:avLst>
              </a:prstGeom>
              <a:noFill/>
              <a:ln w="9525">
                <a:noFill/>
                <a:round/>
                <a:headEnd/>
                <a:tailEnd/>
              </a:ln>
              <a:effectLst/>
            </p:spPr>
            <p:txBody>
              <a:bodyPr wrap="none" lIns="0" tIns="0" rIns="0" bIns="0">
                <a:spAutoFit/>
              </a:bodyPr>
              <a:lstStyle/>
              <a:p>
                <a:pPr defTabSz="449263" hangingPunct="0">
                  <a:lnSpc>
                    <a:spcPts val="2775"/>
                  </a:lnSpc>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aseline="0">
                    <a:solidFill>
                      <a:srgbClr val="DC2300"/>
                    </a:solidFill>
                    <a:latin typeface="Times New Roman" pitchFamily="18" charset="0"/>
                  </a:rPr>
                  <a:t>SL</a:t>
                </a:r>
              </a:p>
            </p:txBody>
          </p:sp>
        </p:grpSp>
      </p:grpSp>
      <p:sp>
        <p:nvSpPr>
          <p:cNvPr id="12313" name="AutoShape 51"/>
          <p:cNvSpPr>
            <a:spLocks noChangeArrowheads="1"/>
          </p:cNvSpPr>
          <p:nvPr/>
        </p:nvSpPr>
        <p:spPr bwMode="auto">
          <a:xfrm>
            <a:off x="5343525" y="2593975"/>
            <a:ext cx="280988" cy="250825"/>
          </a:xfrm>
          <a:prstGeom prst="roundRect">
            <a:avLst>
              <a:gd name="adj" fmla="val 463"/>
            </a:avLst>
          </a:prstGeom>
          <a:noFill/>
          <a:ln w="9525">
            <a:noFill/>
            <a:round/>
            <a:headEnd/>
            <a:tailEnd/>
          </a:ln>
          <a:effectLst/>
        </p:spPr>
        <p:txBody>
          <a:bodyPr wrap="none" anchor="ctr"/>
          <a:lstStyle/>
          <a:p>
            <a:endParaRPr lang="fr-FR"/>
          </a:p>
        </p:txBody>
      </p:sp>
      <p:grpSp>
        <p:nvGrpSpPr>
          <p:cNvPr id="8" name="Group 52"/>
          <p:cNvGrpSpPr>
            <a:grpSpLocks/>
          </p:cNvGrpSpPr>
          <p:nvPr/>
        </p:nvGrpSpPr>
        <p:grpSpPr bwMode="auto">
          <a:xfrm>
            <a:off x="2743200" y="2438400"/>
            <a:ext cx="373063" cy="354013"/>
            <a:chOff x="972" y="2752"/>
            <a:chExt cx="284" cy="362"/>
          </a:xfrm>
        </p:grpSpPr>
        <p:sp>
          <p:nvSpPr>
            <p:cNvPr id="12318" name="AutoShape 53"/>
            <p:cNvSpPr>
              <a:spLocks noChangeArrowheads="1"/>
            </p:cNvSpPr>
            <p:nvPr/>
          </p:nvSpPr>
          <p:spPr bwMode="auto">
            <a:xfrm>
              <a:off x="979" y="2755"/>
              <a:ext cx="214" cy="256"/>
            </a:xfrm>
            <a:prstGeom prst="roundRect">
              <a:avLst>
                <a:gd name="adj" fmla="val 463"/>
              </a:avLst>
            </a:prstGeom>
            <a:noFill/>
            <a:ln w="9525">
              <a:noFill/>
              <a:round/>
              <a:headEnd/>
              <a:tailEnd/>
            </a:ln>
            <a:effectLst/>
          </p:spPr>
          <p:txBody>
            <a:bodyPr wrap="none" anchor="ctr"/>
            <a:lstStyle/>
            <a:p>
              <a:endParaRPr lang="fr-FR"/>
            </a:p>
          </p:txBody>
        </p:sp>
        <p:sp>
          <p:nvSpPr>
            <p:cNvPr id="12319" name="AutoShape 54"/>
            <p:cNvSpPr>
              <a:spLocks noChangeArrowheads="1"/>
            </p:cNvSpPr>
            <p:nvPr/>
          </p:nvSpPr>
          <p:spPr bwMode="auto">
            <a:xfrm>
              <a:off x="972" y="2752"/>
              <a:ext cx="284" cy="362"/>
            </a:xfrm>
            <a:prstGeom prst="roundRect">
              <a:avLst>
                <a:gd name="adj" fmla="val 463"/>
              </a:avLst>
            </a:prstGeom>
            <a:noFill/>
            <a:ln w="9525">
              <a:noFill/>
              <a:round/>
              <a:headEnd/>
              <a:tailEnd/>
            </a:ln>
            <a:effectLst/>
          </p:spPr>
          <p:txBody>
            <a:bodyPr wrap="none" lIns="0" tIns="0" rIns="0" bIns="0">
              <a:spAutoFit/>
            </a:bodyPr>
            <a:lstStyle/>
            <a:p>
              <a:pPr defTabSz="449263" hangingPunct="0">
                <a:lnSpc>
                  <a:spcPts val="2775"/>
                </a:lnSpc>
                <a:buClr>
                  <a:srgbClr val="000000"/>
                </a:buClr>
                <a:buSzPct val="4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aseline="0">
                  <a:solidFill>
                    <a:srgbClr val="DC2300"/>
                  </a:solidFill>
                  <a:latin typeface="Times New Roman" pitchFamily="18" charset="0"/>
                </a:rPr>
                <a:t>TL</a:t>
              </a:r>
            </a:p>
          </p:txBody>
        </p:sp>
      </p:grpSp>
      <p:sp>
        <p:nvSpPr>
          <p:cNvPr id="12315" name="Text Box 55"/>
          <p:cNvSpPr txBox="1">
            <a:spLocks noChangeArrowheads="1"/>
          </p:cNvSpPr>
          <p:nvPr/>
        </p:nvSpPr>
        <p:spPr bwMode="auto">
          <a:xfrm>
            <a:off x="4127500" y="2595563"/>
            <a:ext cx="887413" cy="376237"/>
          </a:xfrm>
          <a:prstGeom prst="rect">
            <a:avLst/>
          </a:prstGeom>
          <a:noFill/>
          <a:ln w="9525">
            <a:solidFill>
              <a:schemeClr val="tx1"/>
            </a:solidFill>
            <a:miter lim="800000"/>
            <a:headEnd/>
            <a:tailEnd/>
          </a:ln>
          <a:effectLst/>
        </p:spPr>
        <p:txBody>
          <a:bodyPr wrap="none">
            <a:spAutoFit/>
          </a:bodyPr>
          <a:lstStyle/>
          <a:p>
            <a:r>
              <a:rPr lang="fr-FR" baseline="0"/>
              <a:t>Low q</a:t>
            </a:r>
            <a:r>
              <a:rPr lang="fr-FR"/>
              <a:t>2</a:t>
            </a:r>
          </a:p>
        </p:txBody>
      </p:sp>
      <p:sp>
        <p:nvSpPr>
          <p:cNvPr id="12316" name="Line 56"/>
          <p:cNvSpPr>
            <a:spLocks noChangeShapeType="1"/>
          </p:cNvSpPr>
          <p:nvPr/>
        </p:nvSpPr>
        <p:spPr bwMode="auto">
          <a:xfrm>
            <a:off x="0" y="1295400"/>
            <a:ext cx="9372600" cy="0"/>
          </a:xfrm>
          <a:prstGeom prst="line">
            <a:avLst/>
          </a:prstGeom>
          <a:noFill/>
          <a:ln w="9525">
            <a:solidFill>
              <a:schemeClr val="tx1"/>
            </a:solidFill>
            <a:round/>
            <a:headEnd/>
            <a:tailEnd/>
          </a:ln>
          <a:effectLst/>
        </p:spPr>
        <p:txBody>
          <a:bodyPr/>
          <a:lstStyle/>
          <a:p>
            <a:endParaRPr lang="fr-FR"/>
          </a:p>
        </p:txBody>
      </p:sp>
      <p:sp>
        <p:nvSpPr>
          <p:cNvPr id="12317" name="Line 59"/>
          <p:cNvSpPr>
            <a:spLocks noChangeShapeType="1"/>
          </p:cNvSpPr>
          <p:nvPr/>
        </p:nvSpPr>
        <p:spPr bwMode="auto">
          <a:xfrm flipH="1" flipV="1">
            <a:off x="3200400" y="3886200"/>
            <a:ext cx="1066800" cy="914400"/>
          </a:xfrm>
          <a:prstGeom prst="line">
            <a:avLst/>
          </a:prstGeom>
          <a:noFill/>
          <a:ln w="28575">
            <a:pattFill prst="trellis">
              <a:fgClr>
                <a:schemeClr val="bg1"/>
              </a:fgClr>
              <a:bgClr>
                <a:srgbClr val="FFFFFF"/>
              </a:bgClr>
            </a:pattFill>
            <a:round/>
            <a:headEnd/>
            <a:tailEnd type="triangle" w="med" len="med"/>
          </a:ln>
          <a:effectLst/>
        </p:spPr>
        <p:txBody>
          <a:bodyPr/>
          <a:lstStyle/>
          <a:p>
            <a:endParaRPr lang="fr-FR"/>
          </a:p>
        </p:txBody>
      </p:sp>
      <p:sp>
        <p:nvSpPr>
          <p:cNvPr id="47" name="Espace réservé du numéro de diapositive 46"/>
          <p:cNvSpPr>
            <a:spLocks noGrp="1"/>
          </p:cNvSpPr>
          <p:nvPr>
            <p:ph type="sldNum" sz="quarter" idx="12"/>
          </p:nvPr>
        </p:nvSpPr>
        <p:spPr/>
        <p:txBody>
          <a:bodyPr/>
          <a:lstStyle/>
          <a:p>
            <a:pPr>
              <a:defRPr/>
            </a:pPr>
            <a:fld id="{83EB4E62-6610-4EAA-B479-B06FD0DAC542}" type="slidenum">
              <a:rPr lang="fr-FR" smtClean="0">
                <a:solidFill>
                  <a:srgbClr val="FFFFFF"/>
                </a:solidFill>
              </a:rPr>
              <a:pPr>
                <a:defRPr/>
              </a:pPr>
              <a:t>6</a:t>
            </a:fld>
            <a:endParaRPr lang="fr-FR">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Gerade Verbindung 15"/>
          <p:cNvCxnSpPr/>
          <p:nvPr/>
        </p:nvCxnSpPr>
        <p:spPr bwMode="auto">
          <a:xfrm rot="5400000">
            <a:off x="4323655" y="1969198"/>
            <a:ext cx="585786" cy="96838"/>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23563" name="Textfeld 10"/>
          <p:cNvSpPr txBox="1">
            <a:spLocks noChangeArrowheads="1"/>
          </p:cNvSpPr>
          <p:nvPr/>
        </p:nvSpPr>
        <p:spPr bwMode="auto">
          <a:xfrm>
            <a:off x="5976938" y="620688"/>
            <a:ext cx="2593975" cy="400050"/>
          </a:xfrm>
          <a:prstGeom prst="rect">
            <a:avLst/>
          </a:prstGeom>
          <a:noFill/>
          <a:ln w="9525">
            <a:noFill/>
            <a:miter lim="800000"/>
            <a:headEnd/>
            <a:tailEnd/>
          </a:ln>
        </p:spPr>
        <p:txBody>
          <a:bodyPr>
            <a:spAutoFit/>
          </a:bodyPr>
          <a:lstStyle/>
          <a:p>
            <a:pPr algn="ctr" fontAlgn="base">
              <a:spcBef>
                <a:spcPct val="0"/>
              </a:spcBef>
              <a:spcAft>
                <a:spcPct val="0"/>
              </a:spcAft>
            </a:pPr>
            <a:r>
              <a:rPr lang="en-GB" sz="2000" i="1">
                <a:solidFill>
                  <a:srgbClr val="00B050"/>
                </a:solidFill>
                <a:cs typeface="Arial" charset="0"/>
              </a:rPr>
              <a:t>annihilation pp</a:t>
            </a:r>
            <a:r>
              <a:rPr lang="en-GB" sz="2000" i="1">
                <a:solidFill>
                  <a:srgbClr val="00B050"/>
                </a:solidFill>
                <a:cs typeface="Arial" charset="0"/>
                <a:sym typeface="Symbol" pitchFamily="18" charset="2"/>
              </a:rPr>
              <a:t> e</a:t>
            </a:r>
            <a:r>
              <a:rPr lang="en-GB" sz="2000" i="1" baseline="30000">
                <a:solidFill>
                  <a:srgbClr val="00B050"/>
                </a:solidFill>
                <a:cs typeface="Arial" charset="0"/>
                <a:sym typeface="Symbol" pitchFamily="18" charset="2"/>
              </a:rPr>
              <a:t>+</a:t>
            </a:r>
            <a:r>
              <a:rPr lang="en-GB" sz="2000" i="1">
                <a:solidFill>
                  <a:srgbClr val="00B050"/>
                </a:solidFill>
                <a:cs typeface="Arial" charset="0"/>
                <a:sym typeface="Symbol" pitchFamily="18" charset="2"/>
              </a:rPr>
              <a:t>e</a:t>
            </a:r>
            <a:r>
              <a:rPr lang="en-GB" sz="2000" i="1" baseline="30000">
                <a:solidFill>
                  <a:srgbClr val="00B050"/>
                </a:solidFill>
                <a:cs typeface="Arial" charset="0"/>
                <a:sym typeface="Symbol" pitchFamily="18" charset="2"/>
              </a:rPr>
              <a:t>-</a:t>
            </a:r>
            <a:endParaRPr lang="en-GB" sz="2000" i="1" baseline="30000">
              <a:solidFill>
                <a:srgbClr val="00B050"/>
              </a:solidFill>
              <a:latin typeface="Georgia" pitchFamily="18" charset="0"/>
              <a:cs typeface="Arial" charset="0"/>
            </a:endParaRPr>
          </a:p>
        </p:txBody>
      </p:sp>
      <p:sp>
        <p:nvSpPr>
          <p:cNvPr id="23565" name="Textfeld 10"/>
          <p:cNvSpPr txBox="1">
            <a:spLocks noChangeArrowheads="1"/>
          </p:cNvSpPr>
          <p:nvPr/>
        </p:nvSpPr>
        <p:spPr bwMode="auto">
          <a:xfrm>
            <a:off x="795338" y="620688"/>
            <a:ext cx="2593975" cy="400050"/>
          </a:xfrm>
          <a:prstGeom prst="rect">
            <a:avLst/>
          </a:prstGeom>
          <a:noFill/>
          <a:ln w="9525">
            <a:noFill/>
            <a:miter lim="800000"/>
            <a:headEnd/>
            <a:tailEnd/>
          </a:ln>
        </p:spPr>
        <p:txBody>
          <a:bodyPr>
            <a:spAutoFit/>
          </a:bodyPr>
          <a:lstStyle/>
          <a:p>
            <a:pPr algn="ctr" fontAlgn="base">
              <a:spcBef>
                <a:spcPct val="0"/>
              </a:spcBef>
              <a:spcAft>
                <a:spcPct val="0"/>
              </a:spcAft>
            </a:pPr>
            <a:r>
              <a:rPr lang="en-GB" sz="2000" i="1" dirty="0">
                <a:solidFill>
                  <a:srgbClr val="FF0000"/>
                </a:solidFill>
                <a:cs typeface="Arial" charset="0"/>
              </a:rPr>
              <a:t>electron scattering</a:t>
            </a:r>
            <a:endParaRPr lang="en-GB" sz="2000" i="1" dirty="0">
              <a:solidFill>
                <a:srgbClr val="FF0000"/>
              </a:solidFill>
              <a:latin typeface="Georgia" pitchFamily="18" charset="0"/>
              <a:cs typeface="Arial" charset="0"/>
            </a:endParaRPr>
          </a:p>
        </p:txBody>
      </p:sp>
      <p:cxnSp>
        <p:nvCxnSpPr>
          <p:cNvPr id="53" name="Connecteur droit 52"/>
          <p:cNvCxnSpPr/>
          <p:nvPr/>
        </p:nvCxnSpPr>
        <p:spPr bwMode="auto">
          <a:xfrm>
            <a:off x="7451725" y="708000"/>
            <a:ext cx="144463"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Groupe 70"/>
          <p:cNvGrpSpPr/>
          <p:nvPr/>
        </p:nvGrpSpPr>
        <p:grpSpPr>
          <a:xfrm>
            <a:off x="-138485" y="692696"/>
            <a:ext cx="8896067" cy="3888432"/>
            <a:chOff x="93663" y="2492896"/>
            <a:chExt cx="8439150" cy="3397372"/>
          </a:xfrm>
        </p:grpSpPr>
        <p:sp>
          <p:nvSpPr>
            <p:cNvPr id="29" name="Rectangle 28"/>
            <p:cNvSpPr/>
            <p:nvPr/>
          </p:nvSpPr>
          <p:spPr>
            <a:xfrm>
              <a:off x="3276600" y="4132362"/>
              <a:ext cx="1511300" cy="287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7019925" y="4130774"/>
              <a:ext cx="1512888"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a:off x="5076825" y="4130774"/>
              <a:ext cx="1385888"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hteck 28"/>
            <p:cNvSpPr/>
            <p:nvPr/>
          </p:nvSpPr>
          <p:spPr bwMode="auto">
            <a:xfrm>
              <a:off x="1475656" y="3573016"/>
              <a:ext cx="2583582" cy="32293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endParaRPr>
            </a:p>
          </p:txBody>
        </p:sp>
        <p:pic>
          <p:nvPicPr>
            <p:cNvPr id="23602" name="Bild 52" descr="Bildschirmfoto 2011-09-22 um 21.14.19.png"/>
            <p:cNvPicPr>
              <a:picLocks noChangeAspect="1"/>
            </p:cNvPicPr>
            <p:nvPr/>
          </p:nvPicPr>
          <p:blipFill>
            <a:blip r:embed="rId4" cstate="print"/>
            <a:srcRect/>
            <a:stretch>
              <a:fillRect/>
            </a:stretch>
          </p:blipFill>
          <p:spPr bwMode="auto">
            <a:xfrm>
              <a:off x="241301" y="3433803"/>
              <a:ext cx="8270871" cy="2456465"/>
            </a:xfrm>
            <a:prstGeom prst="rect">
              <a:avLst/>
            </a:prstGeom>
            <a:noFill/>
            <a:ln w="9525">
              <a:noFill/>
              <a:miter lim="800000"/>
              <a:headEnd/>
              <a:tailEnd/>
            </a:ln>
          </p:spPr>
        </p:pic>
        <p:sp>
          <p:nvSpPr>
            <p:cNvPr id="24" name="Rechteck 53"/>
            <p:cNvSpPr/>
            <p:nvPr/>
          </p:nvSpPr>
          <p:spPr bwMode="auto">
            <a:xfrm>
              <a:off x="93663" y="3433862"/>
              <a:ext cx="1219200" cy="215423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endParaRPr>
            </a:p>
          </p:txBody>
        </p:sp>
        <p:sp>
          <p:nvSpPr>
            <p:cNvPr id="23606" name="Textfeld 58"/>
            <p:cNvSpPr txBox="1">
              <a:spLocks noChangeArrowheads="1"/>
            </p:cNvSpPr>
            <p:nvPr/>
          </p:nvSpPr>
          <p:spPr bwMode="auto">
            <a:xfrm>
              <a:off x="2571750" y="5463370"/>
              <a:ext cx="441325" cy="394581"/>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en-GB" sz="1400" i="1">
                  <a:solidFill>
                    <a:prstClr val="black"/>
                  </a:solidFill>
                  <a:latin typeface="Georgia" pitchFamily="18" charset="0"/>
                </a:rPr>
                <a:t>-20</a:t>
              </a:r>
            </a:p>
          </p:txBody>
        </p:sp>
        <p:sp>
          <p:nvSpPr>
            <p:cNvPr id="23607" name="Textfeld 59"/>
            <p:cNvSpPr txBox="1">
              <a:spLocks noChangeArrowheads="1"/>
            </p:cNvSpPr>
            <p:nvPr/>
          </p:nvSpPr>
          <p:spPr bwMode="auto">
            <a:xfrm>
              <a:off x="5607049" y="5457205"/>
              <a:ext cx="382587" cy="394581"/>
            </a:xfrm>
            <a:prstGeom prst="rect">
              <a:avLst/>
            </a:prstGeom>
            <a:noFill/>
            <a:ln w="9525">
              <a:noFill/>
              <a:miter lim="800000"/>
              <a:headEnd/>
              <a:tailEnd/>
            </a:ln>
          </p:spPr>
          <p:txBody>
            <a:bodyPr wrap="none">
              <a:spAutoFit/>
            </a:bodyPr>
            <a:lstStyle/>
            <a:p>
              <a:pPr fontAlgn="base">
                <a:spcBef>
                  <a:spcPct val="0"/>
                </a:spcBef>
                <a:spcAft>
                  <a:spcPct val="0"/>
                </a:spcAft>
              </a:pPr>
              <a:r>
                <a:rPr lang="en-GB" sz="1400" i="1">
                  <a:solidFill>
                    <a:prstClr val="black"/>
                  </a:solidFill>
                  <a:latin typeface="Georgia" pitchFamily="18" charset="0"/>
                </a:rPr>
                <a:t>10</a:t>
              </a:r>
            </a:p>
          </p:txBody>
        </p:sp>
        <p:sp>
          <p:nvSpPr>
            <p:cNvPr id="23608" name="Textfeld 60"/>
            <p:cNvSpPr txBox="1">
              <a:spLocks noChangeArrowheads="1"/>
            </p:cNvSpPr>
            <p:nvPr/>
          </p:nvSpPr>
          <p:spPr bwMode="auto">
            <a:xfrm>
              <a:off x="3602036" y="5432544"/>
              <a:ext cx="441325" cy="394581"/>
            </a:xfrm>
            <a:prstGeom prst="rect">
              <a:avLst/>
            </a:prstGeom>
            <a:noFill/>
            <a:ln w="9525">
              <a:noFill/>
              <a:miter lim="800000"/>
              <a:headEnd/>
              <a:tailEnd/>
            </a:ln>
          </p:spPr>
          <p:txBody>
            <a:bodyPr wrap="none">
              <a:spAutoFit/>
            </a:bodyPr>
            <a:lstStyle/>
            <a:p>
              <a:pPr fontAlgn="base">
                <a:spcBef>
                  <a:spcPct val="0"/>
                </a:spcBef>
                <a:spcAft>
                  <a:spcPct val="0"/>
                </a:spcAft>
              </a:pPr>
              <a:r>
                <a:rPr lang="en-GB" sz="1400" i="1">
                  <a:solidFill>
                    <a:prstClr val="black"/>
                  </a:solidFill>
                  <a:latin typeface="Georgia" pitchFamily="18" charset="0"/>
                </a:rPr>
                <a:t>-10</a:t>
              </a:r>
            </a:p>
          </p:txBody>
        </p:sp>
        <p:sp>
          <p:nvSpPr>
            <p:cNvPr id="23609" name="Textfeld 61"/>
            <p:cNvSpPr txBox="1">
              <a:spLocks noChangeArrowheads="1"/>
            </p:cNvSpPr>
            <p:nvPr/>
          </p:nvSpPr>
          <p:spPr bwMode="auto">
            <a:xfrm>
              <a:off x="7551735" y="5442819"/>
              <a:ext cx="427038" cy="394581"/>
            </a:xfrm>
            <a:prstGeom prst="rect">
              <a:avLst/>
            </a:prstGeom>
            <a:noFill/>
            <a:ln w="9525">
              <a:noFill/>
              <a:miter lim="800000"/>
              <a:headEnd/>
              <a:tailEnd/>
            </a:ln>
          </p:spPr>
          <p:txBody>
            <a:bodyPr>
              <a:spAutoFit/>
            </a:bodyPr>
            <a:lstStyle/>
            <a:p>
              <a:pPr fontAlgn="base">
                <a:spcBef>
                  <a:spcPct val="0"/>
                </a:spcBef>
                <a:spcAft>
                  <a:spcPct val="0"/>
                </a:spcAft>
              </a:pPr>
              <a:r>
                <a:rPr lang="en-GB" sz="1400" i="1" dirty="0">
                  <a:solidFill>
                    <a:prstClr val="black"/>
                  </a:solidFill>
                  <a:latin typeface="Georgia" pitchFamily="18" charset="0"/>
                </a:rPr>
                <a:t>30</a:t>
              </a:r>
            </a:p>
          </p:txBody>
        </p:sp>
        <p:sp>
          <p:nvSpPr>
            <p:cNvPr id="23611" name="Textfeld 63"/>
            <p:cNvSpPr txBox="1">
              <a:spLocks noChangeArrowheads="1"/>
            </p:cNvSpPr>
            <p:nvPr/>
          </p:nvSpPr>
          <p:spPr bwMode="auto">
            <a:xfrm>
              <a:off x="1593850" y="5461755"/>
              <a:ext cx="666750" cy="394581"/>
            </a:xfrm>
            <a:prstGeom prst="rect">
              <a:avLst/>
            </a:prstGeom>
            <a:noFill/>
            <a:ln w="9525">
              <a:noFill/>
              <a:miter lim="800000"/>
              <a:headEnd/>
              <a:tailEnd/>
            </a:ln>
          </p:spPr>
          <p:txBody>
            <a:bodyPr>
              <a:spAutoFit/>
            </a:bodyPr>
            <a:lstStyle/>
            <a:p>
              <a:pPr fontAlgn="base">
                <a:spcBef>
                  <a:spcPct val="0"/>
                </a:spcBef>
                <a:spcAft>
                  <a:spcPct val="0"/>
                </a:spcAft>
              </a:pPr>
              <a:r>
                <a:rPr lang="en-GB" sz="1400" i="1">
                  <a:solidFill>
                    <a:prstClr val="black"/>
                  </a:solidFill>
                  <a:latin typeface="Georgia" pitchFamily="18" charset="0"/>
                </a:rPr>
                <a:t>-30</a:t>
              </a:r>
            </a:p>
          </p:txBody>
        </p:sp>
        <p:sp>
          <p:nvSpPr>
            <p:cNvPr id="23612" name="Textfeld 64"/>
            <p:cNvSpPr txBox="1">
              <a:spLocks noChangeArrowheads="1"/>
            </p:cNvSpPr>
            <p:nvPr/>
          </p:nvSpPr>
          <p:spPr bwMode="auto">
            <a:xfrm rot="16200000">
              <a:off x="4161331" y="4333157"/>
              <a:ext cx="1481736"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i="1">
                  <a:solidFill>
                    <a:prstClr val="black"/>
                  </a:solidFill>
                  <a:latin typeface="Georgia" pitchFamily="18" charset="0"/>
                </a:rPr>
                <a:t>unphysical</a:t>
              </a:r>
            </a:p>
          </p:txBody>
        </p:sp>
        <p:sp>
          <p:nvSpPr>
            <p:cNvPr id="23614" name="Textfeld 66"/>
            <p:cNvSpPr txBox="1">
              <a:spLocks noChangeArrowheads="1"/>
            </p:cNvSpPr>
            <p:nvPr/>
          </p:nvSpPr>
          <p:spPr bwMode="auto">
            <a:xfrm>
              <a:off x="290513" y="4140761"/>
              <a:ext cx="1138238" cy="268909"/>
            </a:xfrm>
            <a:prstGeom prst="rect">
              <a:avLst/>
            </a:prstGeom>
            <a:noFill/>
            <a:ln w="9525">
              <a:noFill/>
              <a:miter lim="800000"/>
              <a:headEnd/>
              <a:tailEnd/>
            </a:ln>
          </p:spPr>
          <p:txBody>
            <a:bodyPr>
              <a:spAutoFit/>
            </a:bodyPr>
            <a:lstStyle/>
            <a:p>
              <a:pPr fontAlgn="base">
                <a:spcBef>
                  <a:spcPct val="0"/>
                </a:spcBef>
                <a:spcAft>
                  <a:spcPct val="0"/>
                </a:spcAft>
              </a:pPr>
              <a:r>
                <a:rPr lang="de-DE" sz="1400" i="1" dirty="0" smtClean="0">
                  <a:solidFill>
                    <a:prstClr val="black"/>
                  </a:solidFill>
                  <a:latin typeface="Georgia" pitchFamily="18" charset="0"/>
                </a:rPr>
                <a:t>|G</a:t>
              </a:r>
              <a:r>
                <a:rPr lang="de-DE" sz="1400" i="1" baseline="-25000" dirty="0" smtClean="0">
                  <a:solidFill>
                    <a:prstClr val="black"/>
                  </a:solidFill>
                  <a:latin typeface="Georgia" pitchFamily="18" charset="0"/>
                </a:rPr>
                <a:t>M</a:t>
              </a:r>
              <a:r>
                <a:rPr lang="en-GB" sz="1400" i="1" dirty="0" smtClean="0">
                  <a:solidFill>
                    <a:prstClr val="black"/>
                  </a:solidFill>
                  <a:latin typeface="Georgia" pitchFamily="18" charset="0"/>
                </a:rPr>
                <a:t>/</a:t>
              </a:r>
              <a:r>
                <a:rPr lang="en-GB" sz="1400" i="1" dirty="0" err="1" smtClean="0">
                  <a:solidFill>
                    <a:prstClr val="black"/>
                  </a:solidFill>
                  <a:latin typeface="Georgia" pitchFamily="18" charset="0"/>
                </a:rPr>
                <a:t>μ</a:t>
              </a:r>
              <a:r>
                <a:rPr lang="en-GB" sz="1400" i="1" baseline="-25000" dirty="0" err="1" smtClean="0">
                  <a:solidFill>
                    <a:prstClr val="black"/>
                  </a:solidFill>
                  <a:latin typeface="Georgia" pitchFamily="18" charset="0"/>
                </a:rPr>
                <a:t>p</a:t>
              </a:r>
              <a:r>
                <a:rPr lang="en-GB" sz="1400" i="1" baseline="-25000" dirty="0" smtClean="0">
                  <a:solidFill>
                    <a:prstClr val="black"/>
                  </a:solidFill>
                  <a:latin typeface="Georgia" pitchFamily="18" charset="0"/>
                </a:rPr>
                <a:t>|</a:t>
              </a:r>
              <a:r>
                <a:rPr lang="de-DE" sz="1400" i="1" dirty="0" smtClean="0">
                  <a:solidFill>
                    <a:prstClr val="black"/>
                  </a:solidFill>
                  <a:latin typeface="Georgia" pitchFamily="18" charset="0"/>
                </a:rPr>
                <a:t>|</a:t>
              </a:r>
              <a:endParaRPr lang="en-GB" sz="1400" i="1" baseline="-25000" dirty="0">
                <a:solidFill>
                  <a:prstClr val="black"/>
                </a:solidFill>
                <a:latin typeface="Georgia" pitchFamily="18" charset="0"/>
              </a:endParaRPr>
            </a:p>
          </p:txBody>
        </p:sp>
        <p:sp>
          <p:nvSpPr>
            <p:cNvPr id="23615" name="Textfeld 67"/>
            <p:cNvSpPr txBox="1">
              <a:spLocks noChangeArrowheads="1"/>
            </p:cNvSpPr>
            <p:nvPr/>
          </p:nvSpPr>
          <p:spPr bwMode="auto">
            <a:xfrm>
              <a:off x="862013" y="4914069"/>
              <a:ext cx="484188" cy="394581"/>
            </a:xfrm>
            <a:prstGeom prst="rect">
              <a:avLst/>
            </a:prstGeom>
            <a:noFill/>
            <a:ln w="9525">
              <a:noFill/>
              <a:miter lim="800000"/>
              <a:headEnd/>
              <a:tailEnd/>
            </a:ln>
          </p:spPr>
          <p:txBody>
            <a:bodyPr wrap="none">
              <a:spAutoFit/>
            </a:bodyPr>
            <a:lstStyle/>
            <a:p>
              <a:pPr fontAlgn="base">
                <a:spcBef>
                  <a:spcPct val="0"/>
                </a:spcBef>
                <a:spcAft>
                  <a:spcPct val="0"/>
                </a:spcAft>
              </a:pPr>
              <a:r>
                <a:rPr lang="en-GB" sz="1400" i="1">
                  <a:solidFill>
                    <a:prstClr val="black"/>
                  </a:solidFill>
                  <a:latin typeface="Georgia" pitchFamily="18" charset="0"/>
                </a:rPr>
                <a:t>10</a:t>
              </a:r>
              <a:r>
                <a:rPr lang="en-GB" sz="1400" i="1" baseline="30000">
                  <a:solidFill>
                    <a:prstClr val="black"/>
                  </a:solidFill>
                  <a:latin typeface="Georgia" pitchFamily="18" charset="0"/>
                </a:rPr>
                <a:t>-3</a:t>
              </a:r>
            </a:p>
          </p:txBody>
        </p:sp>
        <p:sp>
          <p:nvSpPr>
            <p:cNvPr id="23616" name="Textfeld 68"/>
            <p:cNvSpPr txBox="1">
              <a:spLocks noChangeArrowheads="1"/>
            </p:cNvSpPr>
            <p:nvPr/>
          </p:nvSpPr>
          <p:spPr bwMode="auto">
            <a:xfrm>
              <a:off x="847726" y="3907651"/>
              <a:ext cx="484187" cy="394581"/>
            </a:xfrm>
            <a:prstGeom prst="rect">
              <a:avLst/>
            </a:prstGeom>
            <a:noFill/>
            <a:ln w="9525">
              <a:noFill/>
              <a:miter lim="800000"/>
              <a:headEnd/>
              <a:tailEnd/>
            </a:ln>
          </p:spPr>
          <p:txBody>
            <a:bodyPr wrap="none">
              <a:spAutoFit/>
            </a:bodyPr>
            <a:lstStyle/>
            <a:p>
              <a:pPr fontAlgn="base">
                <a:spcBef>
                  <a:spcPct val="0"/>
                </a:spcBef>
                <a:spcAft>
                  <a:spcPct val="0"/>
                </a:spcAft>
              </a:pPr>
              <a:r>
                <a:rPr lang="en-GB" sz="1400" i="1">
                  <a:solidFill>
                    <a:prstClr val="black"/>
                  </a:solidFill>
                  <a:latin typeface="Georgia" pitchFamily="18" charset="0"/>
                </a:rPr>
                <a:t>10</a:t>
              </a:r>
              <a:r>
                <a:rPr lang="en-GB" sz="1400" i="1" baseline="30000">
                  <a:solidFill>
                    <a:prstClr val="black"/>
                  </a:solidFill>
                  <a:latin typeface="Georgia" pitchFamily="18" charset="0"/>
                </a:rPr>
                <a:t>-1</a:t>
              </a:r>
            </a:p>
          </p:txBody>
        </p:sp>
        <p:sp>
          <p:nvSpPr>
            <p:cNvPr id="23617" name="Textfeld 69"/>
            <p:cNvSpPr txBox="1">
              <a:spLocks noChangeArrowheads="1"/>
            </p:cNvSpPr>
            <p:nvPr/>
          </p:nvSpPr>
          <p:spPr bwMode="auto">
            <a:xfrm>
              <a:off x="847726" y="4408512"/>
              <a:ext cx="484187" cy="394581"/>
            </a:xfrm>
            <a:prstGeom prst="rect">
              <a:avLst/>
            </a:prstGeom>
            <a:noFill/>
            <a:ln w="9525">
              <a:noFill/>
              <a:miter lim="800000"/>
              <a:headEnd/>
              <a:tailEnd/>
            </a:ln>
          </p:spPr>
          <p:txBody>
            <a:bodyPr wrap="none">
              <a:spAutoFit/>
            </a:bodyPr>
            <a:lstStyle/>
            <a:p>
              <a:pPr fontAlgn="base">
                <a:spcBef>
                  <a:spcPct val="0"/>
                </a:spcBef>
                <a:spcAft>
                  <a:spcPct val="0"/>
                </a:spcAft>
              </a:pPr>
              <a:r>
                <a:rPr lang="en-GB" sz="1400" i="1">
                  <a:solidFill>
                    <a:prstClr val="black"/>
                  </a:solidFill>
                  <a:latin typeface="Georgia" pitchFamily="18" charset="0"/>
                </a:rPr>
                <a:t>10</a:t>
              </a:r>
              <a:r>
                <a:rPr lang="en-GB" sz="1400" i="1" baseline="30000">
                  <a:solidFill>
                    <a:prstClr val="black"/>
                  </a:solidFill>
                  <a:latin typeface="Georgia" pitchFamily="18" charset="0"/>
                </a:rPr>
                <a:t>-2</a:t>
              </a:r>
            </a:p>
          </p:txBody>
        </p:sp>
        <p:sp>
          <p:nvSpPr>
            <p:cNvPr id="23618" name="Textfeld 70"/>
            <p:cNvSpPr txBox="1">
              <a:spLocks noChangeArrowheads="1"/>
            </p:cNvSpPr>
            <p:nvPr/>
          </p:nvSpPr>
          <p:spPr bwMode="auto">
            <a:xfrm>
              <a:off x="862013" y="3433802"/>
              <a:ext cx="446088" cy="394581"/>
            </a:xfrm>
            <a:prstGeom prst="rect">
              <a:avLst/>
            </a:prstGeom>
            <a:noFill/>
            <a:ln w="9525">
              <a:noFill/>
              <a:miter lim="800000"/>
              <a:headEnd/>
              <a:tailEnd/>
            </a:ln>
          </p:spPr>
          <p:txBody>
            <a:bodyPr wrap="none">
              <a:spAutoFit/>
            </a:bodyPr>
            <a:lstStyle/>
            <a:p>
              <a:pPr fontAlgn="base">
                <a:spcBef>
                  <a:spcPct val="0"/>
                </a:spcBef>
                <a:spcAft>
                  <a:spcPct val="0"/>
                </a:spcAft>
              </a:pPr>
              <a:r>
                <a:rPr lang="en-GB" sz="1400" i="1">
                  <a:solidFill>
                    <a:prstClr val="black"/>
                  </a:solidFill>
                  <a:latin typeface="Georgia" pitchFamily="18" charset="0"/>
                </a:rPr>
                <a:t>10</a:t>
              </a:r>
              <a:r>
                <a:rPr lang="en-GB" sz="1400" i="1" baseline="30000">
                  <a:solidFill>
                    <a:prstClr val="black"/>
                  </a:solidFill>
                  <a:latin typeface="Georgia" pitchFamily="18" charset="0"/>
                </a:rPr>
                <a:t>0</a:t>
              </a:r>
            </a:p>
          </p:txBody>
        </p:sp>
        <p:sp>
          <p:nvSpPr>
            <p:cNvPr id="23586" name="ZoneTexte 4"/>
            <p:cNvSpPr txBox="1">
              <a:spLocks noChangeArrowheads="1"/>
            </p:cNvSpPr>
            <p:nvPr/>
          </p:nvSpPr>
          <p:spPr bwMode="auto">
            <a:xfrm>
              <a:off x="6352828" y="2492896"/>
              <a:ext cx="2152650" cy="247650"/>
            </a:xfrm>
            <a:prstGeom prst="rect">
              <a:avLst/>
            </a:prstGeom>
            <a:noFill/>
            <a:ln w="9525">
              <a:noFill/>
              <a:miter lim="800000"/>
              <a:headEnd/>
              <a:tailEnd/>
            </a:ln>
          </p:spPr>
          <p:txBody>
            <a:bodyPr wrap="none">
              <a:spAutoFit/>
            </a:bodyPr>
            <a:lstStyle/>
            <a:p>
              <a:pPr fontAlgn="base">
                <a:spcBef>
                  <a:spcPct val="0"/>
                </a:spcBef>
                <a:spcAft>
                  <a:spcPct val="0"/>
                </a:spcAft>
              </a:pPr>
              <a:r>
                <a:rPr lang="fr-FR" sz="1000" dirty="0" err="1">
                  <a:solidFill>
                    <a:prstClr val="black"/>
                  </a:solidFill>
                  <a:latin typeface="Georgia" pitchFamily="18" charset="0"/>
                </a:rPr>
                <a:t>From</a:t>
              </a:r>
              <a:r>
                <a:rPr lang="fr-FR" sz="1000" dirty="0">
                  <a:solidFill>
                    <a:prstClr val="black"/>
                  </a:solidFill>
                  <a:latin typeface="Georgia" pitchFamily="18" charset="0"/>
                </a:rPr>
                <a:t> S. </a:t>
              </a:r>
              <a:r>
                <a:rPr lang="fr-FR" sz="1000" dirty="0" err="1">
                  <a:solidFill>
                    <a:prstClr val="black"/>
                  </a:solidFill>
                  <a:latin typeface="Georgia" pitchFamily="18" charset="0"/>
                </a:rPr>
                <a:t>Pacetti</a:t>
              </a:r>
              <a:r>
                <a:rPr lang="fr-FR" sz="1000" dirty="0">
                  <a:solidFill>
                    <a:prstClr val="black"/>
                  </a:solidFill>
                  <a:latin typeface="Georgia" pitchFamily="18" charset="0"/>
                </a:rPr>
                <a:t>, </a:t>
              </a:r>
              <a:r>
                <a:rPr lang="fr-FR" sz="1000" dirty="0" err="1">
                  <a:solidFill>
                    <a:prstClr val="black"/>
                  </a:solidFill>
                  <a:latin typeface="Georgia" pitchFamily="18" charset="0"/>
                </a:rPr>
                <a:t>arXiv</a:t>
              </a:r>
              <a:r>
                <a:rPr lang="fr-FR" sz="1000" dirty="0">
                  <a:solidFill>
                    <a:prstClr val="black"/>
                  </a:solidFill>
                  <a:latin typeface="Georgia" pitchFamily="18" charset="0"/>
                </a:rPr>
                <a:t>:1012.1232v1</a:t>
              </a:r>
            </a:p>
          </p:txBody>
        </p:sp>
      </p:grpSp>
      <p:cxnSp>
        <p:nvCxnSpPr>
          <p:cNvPr id="9" name="Connecteur droit 8"/>
          <p:cNvCxnSpPr/>
          <p:nvPr/>
        </p:nvCxnSpPr>
        <p:spPr>
          <a:xfrm flipH="1">
            <a:off x="4773092" y="1772816"/>
            <a:ext cx="14932" cy="2320380"/>
          </a:xfrm>
          <a:prstGeom prst="line">
            <a:avLst/>
          </a:prstGeom>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a:xfrm>
            <a:off x="6644580" y="6304235"/>
            <a:ext cx="2133600" cy="365125"/>
          </a:xfrm>
        </p:spPr>
        <p:txBody>
          <a:bodyPr/>
          <a:lstStyle/>
          <a:p>
            <a:pPr>
              <a:defRPr/>
            </a:pPr>
            <a:fld id="{B6BA4EAF-79CD-4E56-8648-F889C9AFBCD1}" type="slidenum">
              <a:rPr lang="en-US" smtClean="0">
                <a:solidFill>
                  <a:prstClr val="black">
                    <a:tint val="75000"/>
                  </a:prstClr>
                </a:solidFill>
              </a:rPr>
              <a:pPr>
                <a:defRPr/>
              </a:pPr>
              <a:t>7</a:t>
            </a:fld>
            <a:endParaRPr lang="en-US" dirty="0">
              <a:solidFill>
                <a:prstClr val="black">
                  <a:tint val="75000"/>
                </a:prstClr>
              </a:solidFill>
            </a:endParaRPr>
          </a:p>
        </p:txBody>
      </p:sp>
      <p:sp>
        <p:nvSpPr>
          <p:cNvPr id="75" name="Rectangle 1"/>
          <p:cNvSpPr txBox="1">
            <a:spLocks noChangeArrowheads="1"/>
          </p:cNvSpPr>
          <p:nvPr/>
        </p:nvSpPr>
        <p:spPr bwMode="auto">
          <a:xfrm>
            <a:off x="0" y="0"/>
            <a:ext cx="9123363" cy="980728"/>
          </a:xfrm>
          <a:prstGeom prst="rect">
            <a:avLst/>
          </a:prstGeom>
          <a:solidFill>
            <a:schemeClr val="tx2"/>
          </a:solidFill>
          <a:ln w="9525">
            <a:noFill/>
            <a:miter lim="800000"/>
            <a:headEnd/>
            <a:tailEnd/>
          </a:ln>
        </p:spPr>
        <p:txBody>
          <a:bodyPr vert="horz" wrap="square" lIns="91440" tIns="24002" rIns="91440" bIns="45720" numCol="1" rtlCol="0" anchor="ctr" anchorCtr="0" compatLnSpc="1">
            <a:prstTxWarp prst="textNoShape">
              <a:avLst/>
            </a:prstTxWarp>
            <a:normAutofit fontScale="90000" lnSpcReduction="10000"/>
          </a:bodyPr>
          <a:lstStyle/>
          <a:p>
            <a:pPr algn="ctr" eaLnBrk="0" hangingPunct="0">
              <a:spcBef>
                <a:spcPct val="0"/>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3600" dirty="0" smtClean="0">
                <a:solidFill>
                  <a:prstClr val="white"/>
                </a:solidFill>
              </a:rPr>
              <a:t>Time-Like and Space-Like electromagnetic form factors : an unified picture</a:t>
            </a:r>
            <a:endParaRPr lang="en-US" sz="3600" dirty="0">
              <a:solidFill>
                <a:prstClr val="white"/>
              </a:solidFill>
            </a:endParaRPr>
          </a:p>
        </p:txBody>
      </p:sp>
      <p:grpSp>
        <p:nvGrpSpPr>
          <p:cNvPr id="4" name="Groupe 45"/>
          <p:cNvGrpSpPr/>
          <p:nvPr/>
        </p:nvGrpSpPr>
        <p:grpSpPr>
          <a:xfrm>
            <a:off x="128890" y="4653136"/>
            <a:ext cx="8763590" cy="1080120"/>
            <a:chOff x="128890" y="4869160"/>
            <a:chExt cx="8763590" cy="1080120"/>
          </a:xfrm>
        </p:grpSpPr>
        <p:sp>
          <p:nvSpPr>
            <p:cNvPr id="25" name="Rechteck 54"/>
            <p:cNvSpPr/>
            <p:nvPr/>
          </p:nvSpPr>
          <p:spPr bwMode="auto">
            <a:xfrm>
              <a:off x="337443" y="5088235"/>
              <a:ext cx="8555037" cy="273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prstClr val="white"/>
                </a:solidFill>
              </a:endParaRPr>
            </a:p>
          </p:txBody>
        </p:sp>
        <p:graphicFrame>
          <p:nvGraphicFramePr>
            <p:cNvPr id="69" name="Object 6"/>
            <p:cNvGraphicFramePr>
              <a:graphicFrameLocks noChangeAspect="1"/>
            </p:cNvGraphicFramePr>
            <p:nvPr/>
          </p:nvGraphicFramePr>
          <p:xfrm>
            <a:off x="2935188" y="4985668"/>
            <a:ext cx="5667375" cy="963612"/>
          </p:xfrm>
          <a:graphic>
            <a:graphicData uri="http://schemas.openxmlformats.org/presentationml/2006/ole">
              <p:oleObj spid="_x0000_s23554" name="Équation" r:id="rId5" imgW="2705100" imgH="457200" progId="Equation.3">
                <p:embed/>
              </p:oleObj>
            </a:graphicData>
          </a:graphic>
        </p:graphicFrame>
        <p:sp>
          <p:nvSpPr>
            <p:cNvPr id="70" name="Rectangle 69"/>
            <p:cNvSpPr/>
            <p:nvPr/>
          </p:nvSpPr>
          <p:spPr>
            <a:xfrm>
              <a:off x="4456236" y="4882480"/>
              <a:ext cx="1863328" cy="1066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72" name="Rectangle 71"/>
            <p:cNvSpPr/>
            <p:nvPr/>
          </p:nvSpPr>
          <p:spPr>
            <a:xfrm>
              <a:off x="6535860" y="4882480"/>
              <a:ext cx="2159967" cy="1066800"/>
            </a:xfrm>
            <a:prstGeom prst="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73" name="Rectangle 72"/>
            <p:cNvSpPr/>
            <p:nvPr/>
          </p:nvSpPr>
          <p:spPr>
            <a:xfrm>
              <a:off x="2929061" y="5027389"/>
              <a:ext cx="942231" cy="777875"/>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74" name="Text Box 30"/>
            <p:cNvSpPr txBox="1">
              <a:spLocks noChangeArrowheads="1"/>
            </p:cNvSpPr>
            <p:nvPr/>
          </p:nvSpPr>
          <p:spPr bwMode="auto">
            <a:xfrm>
              <a:off x="2001961" y="5288583"/>
              <a:ext cx="788988" cy="369887"/>
            </a:xfrm>
            <a:prstGeom prst="rect">
              <a:avLst/>
            </a:prstGeom>
            <a:noFill/>
            <a:ln w="9525">
              <a:noFill/>
              <a:miter lim="800000"/>
              <a:headEnd/>
              <a:tailEnd/>
            </a:ln>
          </p:spPr>
          <p:txBody>
            <a:bodyPr wrap="none">
              <a:spAutoFit/>
            </a:bodyPr>
            <a:lstStyle/>
            <a:p>
              <a:pPr fontAlgn="base">
                <a:spcBef>
                  <a:spcPct val="0"/>
                </a:spcBef>
                <a:spcAft>
                  <a:spcPct val="0"/>
                </a:spcAft>
              </a:pPr>
              <a:r>
                <a:rPr lang="fr-FR" dirty="0">
                  <a:solidFill>
                    <a:prstClr val="black"/>
                  </a:solidFill>
                  <a:latin typeface="Arial" charset="0"/>
                </a:rPr>
                <a:t>q</a:t>
              </a:r>
              <a:r>
                <a:rPr lang="fr-FR" baseline="30000" dirty="0">
                  <a:solidFill>
                    <a:prstClr val="black"/>
                  </a:solidFill>
                  <a:latin typeface="Arial" charset="0"/>
                </a:rPr>
                <a:t>2</a:t>
              </a:r>
              <a:r>
                <a:rPr lang="fr-FR" dirty="0">
                  <a:solidFill>
                    <a:prstClr val="black"/>
                  </a:solidFill>
                  <a:latin typeface="Arial" charset="0"/>
                </a:rPr>
                <a:t> &lt; 0</a:t>
              </a:r>
            </a:p>
          </p:txBody>
        </p:sp>
        <p:sp>
          <p:nvSpPr>
            <p:cNvPr id="77" name="ZoneTexte 76"/>
            <p:cNvSpPr txBox="1"/>
            <p:nvPr/>
          </p:nvSpPr>
          <p:spPr>
            <a:xfrm>
              <a:off x="128890" y="4869160"/>
              <a:ext cx="2274982"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rPr>
                <a:t>Dispersion relations:</a:t>
              </a:r>
              <a:endParaRPr lang="fr-FR" dirty="0">
                <a:solidFill>
                  <a:prstClr val="black"/>
                </a:solidFill>
                <a:latin typeface="Arial" charset="0"/>
              </a:endParaRPr>
            </a:p>
          </p:txBody>
        </p:sp>
      </p:grpSp>
      <p:grpSp>
        <p:nvGrpSpPr>
          <p:cNvPr id="5" name="Group 20"/>
          <p:cNvGrpSpPr>
            <a:grpSpLocks/>
          </p:cNvGrpSpPr>
          <p:nvPr/>
        </p:nvGrpSpPr>
        <p:grpSpPr bwMode="auto">
          <a:xfrm>
            <a:off x="2843808" y="2051847"/>
            <a:ext cx="1138960" cy="667603"/>
            <a:chOff x="3145" y="1929"/>
            <a:chExt cx="2080" cy="1269"/>
          </a:xfrm>
        </p:grpSpPr>
        <p:sp>
          <p:nvSpPr>
            <p:cNvPr id="48" name="Text Box 21"/>
            <p:cNvSpPr txBox="1">
              <a:spLocks noChangeArrowheads="1"/>
            </p:cNvSpPr>
            <p:nvPr/>
          </p:nvSpPr>
          <p:spPr bwMode="auto">
            <a:xfrm>
              <a:off x="3145" y="1948"/>
              <a:ext cx="560" cy="585"/>
            </a:xfrm>
            <a:prstGeom prst="rect">
              <a:avLst/>
            </a:prstGeom>
            <a:noFill/>
            <a:ln w="28575">
              <a:noFill/>
              <a:miter lim="800000"/>
              <a:headEnd/>
              <a:tailEnd/>
            </a:ln>
            <a:effectLst/>
          </p:spPr>
          <p:txBody>
            <a:bodyPr wrap="none">
              <a:spAutoFit/>
            </a:bodyPr>
            <a:lstStyle/>
            <a:p>
              <a:r>
                <a:rPr lang="fr-FR" sz="1400" baseline="0" dirty="0" smtClean="0"/>
                <a:t>e</a:t>
              </a:r>
              <a:r>
                <a:rPr lang="fr-FR" sz="1200" b="1" baseline="30000" dirty="0" smtClean="0"/>
                <a:t>-</a:t>
              </a:r>
              <a:endParaRPr lang="fr-FR" sz="1200" b="1" baseline="30000" dirty="0"/>
            </a:p>
          </p:txBody>
        </p:sp>
        <p:sp>
          <p:nvSpPr>
            <p:cNvPr id="49" name="Line 22"/>
            <p:cNvSpPr>
              <a:spLocks noChangeShapeType="1"/>
            </p:cNvSpPr>
            <p:nvPr/>
          </p:nvSpPr>
          <p:spPr bwMode="auto">
            <a:xfrm>
              <a:off x="3648" y="2016"/>
              <a:ext cx="528" cy="305"/>
            </a:xfrm>
            <a:prstGeom prst="line">
              <a:avLst/>
            </a:prstGeom>
            <a:noFill/>
            <a:ln w="28575">
              <a:solidFill>
                <a:schemeClr val="tx1"/>
              </a:solidFill>
              <a:round/>
              <a:headEnd/>
              <a:tailEnd/>
            </a:ln>
            <a:effectLst/>
          </p:spPr>
          <p:txBody>
            <a:bodyPr/>
            <a:lstStyle/>
            <a:p>
              <a:endParaRPr lang="fr-FR" sz="1400"/>
            </a:p>
          </p:txBody>
        </p:sp>
        <p:sp>
          <p:nvSpPr>
            <p:cNvPr id="50" name="Line 23"/>
            <p:cNvSpPr>
              <a:spLocks noChangeShapeType="1"/>
            </p:cNvSpPr>
            <p:nvPr/>
          </p:nvSpPr>
          <p:spPr bwMode="auto">
            <a:xfrm flipV="1">
              <a:off x="3696" y="2688"/>
              <a:ext cx="528" cy="250"/>
            </a:xfrm>
            <a:prstGeom prst="line">
              <a:avLst/>
            </a:prstGeom>
            <a:noFill/>
            <a:ln w="28575">
              <a:solidFill>
                <a:schemeClr val="tx1"/>
              </a:solidFill>
              <a:round/>
              <a:headEnd/>
              <a:tailEnd/>
            </a:ln>
            <a:effectLst/>
          </p:spPr>
          <p:txBody>
            <a:bodyPr/>
            <a:lstStyle/>
            <a:p>
              <a:endParaRPr lang="fr-FR" sz="1400"/>
            </a:p>
          </p:txBody>
        </p:sp>
        <p:sp>
          <p:nvSpPr>
            <p:cNvPr id="51" name="Text Box 24"/>
            <p:cNvSpPr txBox="1">
              <a:spLocks noChangeArrowheads="1"/>
            </p:cNvSpPr>
            <p:nvPr/>
          </p:nvSpPr>
          <p:spPr bwMode="auto">
            <a:xfrm>
              <a:off x="4922" y="2613"/>
              <a:ext cx="196" cy="585"/>
            </a:xfrm>
            <a:prstGeom prst="rect">
              <a:avLst/>
            </a:prstGeom>
            <a:noFill/>
            <a:ln w="28575">
              <a:noFill/>
              <a:miter lim="800000"/>
              <a:headEnd/>
              <a:tailEnd/>
            </a:ln>
            <a:effectLst/>
          </p:spPr>
          <p:txBody>
            <a:bodyPr>
              <a:spAutoFit/>
            </a:bodyPr>
            <a:lstStyle/>
            <a:p>
              <a:r>
                <a:rPr lang="fr-FR" sz="1400" baseline="0" dirty="0"/>
                <a:t>p</a:t>
              </a:r>
            </a:p>
          </p:txBody>
        </p:sp>
        <p:sp>
          <p:nvSpPr>
            <p:cNvPr id="52" name="Text Box 25"/>
            <p:cNvSpPr txBox="1">
              <a:spLocks noChangeArrowheads="1"/>
            </p:cNvSpPr>
            <p:nvPr/>
          </p:nvSpPr>
          <p:spPr bwMode="auto">
            <a:xfrm>
              <a:off x="3145" y="2613"/>
              <a:ext cx="510" cy="585"/>
            </a:xfrm>
            <a:prstGeom prst="rect">
              <a:avLst/>
            </a:prstGeom>
            <a:noFill/>
            <a:ln w="28575">
              <a:noFill/>
              <a:prstDash val="dash"/>
              <a:miter lim="800000"/>
              <a:headEnd/>
              <a:tailEnd/>
            </a:ln>
            <a:effectLst/>
          </p:spPr>
          <p:txBody>
            <a:bodyPr wrap="none">
              <a:spAutoFit/>
            </a:bodyPr>
            <a:lstStyle/>
            <a:p>
              <a:r>
                <a:rPr lang="fr-FR" sz="1400" baseline="0" dirty="0"/>
                <a:t>p</a:t>
              </a:r>
            </a:p>
          </p:txBody>
        </p:sp>
        <p:sp>
          <p:nvSpPr>
            <p:cNvPr id="54" name="Freeform 26"/>
            <p:cNvSpPr>
              <a:spLocks/>
            </p:cNvSpPr>
            <p:nvPr/>
          </p:nvSpPr>
          <p:spPr bwMode="auto">
            <a:xfrm rot="13856675">
              <a:off x="4045" y="2387"/>
              <a:ext cx="335" cy="265"/>
            </a:xfrm>
            <a:custGeom>
              <a:avLst/>
              <a:gdLst/>
              <a:ahLst/>
              <a:cxnLst>
                <a:cxn ang="0">
                  <a:pos x="0" y="24"/>
                </a:cxn>
                <a:cxn ang="0">
                  <a:pos x="96" y="24"/>
                </a:cxn>
                <a:cxn ang="0">
                  <a:pos x="48" y="168"/>
                </a:cxn>
                <a:cxn ang="0">
                  <a:pos x="192" y="120"/>
                </a:cxn>
                <a:cxn ang="0">
                  <a:pos x="192" y="264"/>
                </a:cxn>
                <a:cxn ang="0">
                  <a:pos x="336" y="216"/>
                </a:cxn>
                <a:cxn ang="0">
                  <a:pos x="336" y="360"/>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28575" cmpd="sng">
              <a:solidFill>
                <a:schemeClr val="tx1"/>
              </a:solidFill>
              <a:round/>
              <a:headEnd/>
              <a:tailEnd/>
            </a:ln>
            <a:effectLst/>
          </p:spPr>
          <p:txBody>
            <a:bodyPr/>
            <a:lstStyle/>
            <a:p>
              <a:endParaRPr lang="fr-FR" sz="1400"/>
            </a:p>
          </p:txBody>
        </p:sp>
        <p:sp>
          <p:nvSpPr>
            <p:cNvPr id="55" name="Line 27"/>
            <p:cNvSpPr>
              <a:spLocks noChangeShapeType="1"/>
            </p:cNvSpPr>
            <p:nvPr/>
          </p:nvSpPr>
          <p:spPr bwMode="auto">
            <a:xfrm flipV="1">
              <a:off x="4176" y="2016"/>
              <a:ext cx="432" cy="322"/>
            </a:xfrm>
            <a:prstGeom prst="line">
              <a:avLst/>
            </a:prstGeom>
            <a:noFill/>
            <a:ln w="28575">
              <a:solidFill>
                <a:schemeClr val="tx1"/>
              </a:solidFill>
              <a:round/>
              <a:headEnd/>
              <a:tailEnd/>
            </a:ln>
            <a:effectLst/>
          </p:spPr>
          <p:txBody>
            <a:bodyPr/>
            <a:lstStyle/>
            <a:p>
              <a:endParaRPr lang="fr-FR" sz="1400"/>
            </a:p>
          </p:txBody>
        </p:sp>
        <p:sp>
          <p:nvSpPr>
            <p:cNvPr id="56" name="Line 28"/>
            <p:cNvSpPr>
              <a:spLocks noChangeShapeType="1"/>
            </p:cNvSpPr>
            <p:nvPr/>
          </p:nvSpPr>
          <p:spPr bwMode="auto">
            <a:xfrm>
              <a:off x="4224" y="2688"/>
              <a:ext cx="432" cy="192"/>
            </a:xfrm>
            <a:prstGeom prst="line">
              <a:avLst/>
            </a:prstGeom>
            <a:noFill/>
            <a:ln w="28575">
              <a:solidFill>
                <a:schemeClr val="tx1"/>
              </a:solidFill>
              <a:round/>
              <a:headEnd/>
              <a:tailEnd/>
            </a:ln>
            <a:effectLst/>
          </p:spPr>
          <p:txBody>
            <a:bodyPr/>
            <a:lstStyle/>
            <a:p>
              <a:endParaRPr lang="fr-FR" sz="1400"/>
            </a:p>
          </p:txBody>
        </p:sp>
        <p:sp>
          <p:nvSpPr>
            <p:cNvPr id="57" name="Text Box 29"/>
            <p:cNvSpPr txBox="1">
              <a:spLocks noChangeArrowheads="1"/>
            </p:cNvSpPr>
            <p:nvPr/>
          </p:nvSpPr>
          <p:spPr bwMode="auto">
            <a:xfrm>
              <a:off x="4656" y="1929"/>
              <a:ext cx="569" cy="585"/>
            </a:xfrm>
            <a:prstGeom prst="rect">
              <a:avLst/>
            </a:prstGeom>
            <a:noFill/>
            <a:ln w="28575">
              <a:noFill/>
              <a:miter lim="800000"/>
              <a:headEnd/>
              <a:tailEnd/>
            </a:ln>
            <a:effectLst/>
          </p:spPr>
          <p:txBody>
            <a:bodyPr wrap="none">
              <a:spAutoFit/>
            </a:bodyPr>
            <a:lstStyle/>
            <a:p>
              <a:r>
                <a:rPr lang="fr-FR" sz="1400" baseline="0" dirty="0"/>
                <a:t>e</a:t>
              </a:r>
              <a:r>
                <a:rPr lang="fr-FR" sz="1400" baseline="30000" dirty="0"/>
                <a:t>-</a:t>
              </a:r>
            </a:p>
          </p:txBody>
        </p:sp>
        <p:sp>
          <p:nvSpPr>
            <p:cNvPr id="58" name="Oval 30"/>
            <p:cNvSpPr>
              <a:spLocks noChangeArrowheads="1"/>
            </p:cNvSpPr>
            <p:nvPr/>
          </p:nvSpPr>
          <p:spPr bwMode="auto">
            <a:xfrm>
              <a:off x="4176" y="2592"/>
              <a:ext cx="96" cy="184"/>
            </a:xfrm>
            <a:prstGeom prst="ellipse">
              <a:avLst/>
            </a:prstGeom>
            <a:noFill/>
            <a:ln w="28575">
              <a:solidFill>
                <a:srgbClr val="FF0000"/>
              </a:solidFill>
              <a:round/>
              <a:headEnd/>
              <a:tailEnd/>
            </a:ln>
            <a:effectLst/>
          </p:spPr>
          <p:txBody>
            <a:bodyPr wrap="none" anchor="ctr"/>
            <a:lstStyle/>
            <a:p>
              <a:endParaRPr lang="fr-FR" sz="1400"/>
            </a:p>
          </p:txBody>
        </p:sp>
      </p:grpSp>
      <p:grpSp>
        <p:nvGrpSpPr>
          <p:cNvPr id="6" name="Groupe 79"/>
          <p:cNvGrpSpPr/>
          <p:nvPr/>
        </p:nvGrpSpPr>
        <p:grpSpPr>
          <a:xfrm>
            <a:off x="6860814" y="1805582"/>
            <a:ext cx="1531606" cy="807088"/>
            <a:chOff x="6371998" y="1109744"/>
            <a:chExt cx="1531606" cy="807088"/>
          </a:xfrm>
        </p:grpSpPr>
        <p:grpSp>
          <p:nvGrpSpPr>
            <p:cNvPr id="7" name="Group 6"/>
            <p:cNvGrpSpPr>
              <a:grpSpLocks/>
            </p:cNvGrpSpPr>
            <p:nvPr/>
          </p:nvGrpSpPr>
          <p:grpSpPr bwMode="auto">
            <a:xfrm>
              <a:off x="6371998" y="1109744"/>
              <a:ext cx="1211698" cy="607568"/>
              <a:chOff x="602" y="2464"/>
              <a:chExt cx="1798" cy="810"/>
            </a:xfrm>
          </p:grpSpPr>
          <p:sp>
            <p:nvSpPr>
              <p:cNvPr id="61" name="Line 8"/>
              <p:cNvSpPr>
                <a:spLocks noChangeShapeType="1"/>
              </p:cNvSpPr>
              <p:nvPr/>
            </p:nvSpPr>
            <p:spPr bwMode="auto">
              <a:xfrm>
                <a:off x="1056" y="2863"/>
                <a:ext cx="528" cy="161"/>
              </a:xfrm>
              <a:prstGeom prst="line">
                <a:avLst/>
              </a:prstGeom>
              <a:noFill/>
              <a:ln w="28575">
                <a:solidFill>
                  <a:schemeClr val="tx1"/>
                </a:solidFill>
                <a:round/>
                <a:headEnd/>
                <a:tailEnd/>
              </a:ln>
              <a:effectLst/>
            </p:spPr>
            <p:txBody>
              <a:bodyPr/>
              <a:lstStyle/>
              <a:p>
                <a:endParaRPr lang="fr-FR"/>
              </a:p>
            </p:txBody>
          </p:sp>
          <p:sp>
            <p:nvSpPr>
              <p:cNvPr id="62" name="Line 9"/>
              <p:cNvSpPr>
                <a:spLocks noChangeShapeType="1"/>
              </p:cNvSpPr>
              <p:nvPr/>
            </p:nvSpPr>
            <p:spPr bwMode="auto">
              <a:xfrm flipV="1">
                <a:off x="1056" y="3024"/>
                <a:ext cx="528" cy="250"/>
              </a:xfrm>
              <a:prstGeom prst="line">
                <a:avLst/>
              </a:prstGeom>
              <a:noFill/>
              <a:ln w="28575">
                <a:solidFill>
                  <a:schemeClr val="tx1"/>
                </a:solidFill>
                <a:round/>
                <a:headEnd/>
                <a:tailEnd/>
              </a:ln>
              <a:effectLst/>
            </p:spPr>
            <p:txBody>
              <a:bodyPr/>
              <a:lstStyle/>
              <a:p>
                <a:endParaRPr lang="fr-FR"/>
              </a:p>
            </p:txBody>
          </p:sp>
          <p:sp>
            <p:nvSpPr>
              <p:cNvPr id="63" name="Text Box 10"/>
              <p:cNvSpPr txBox="1">
                <a:spLocks noChangeArrowheads="1"/>
              </p:cNvSpPr>
              <p:nvPr/>
            </p:nvSpPr>
            <p:spPr bwMode="auto">
              <a:xfrm>
                <a:off x="602" y="2580"/>
                <a:ext cx="534" cy="492"/>
              </a:xfrm>
              <a:prstGeom prst="rect">
                <a:avLst/>
              </a:prstGeom>
              <a:noFill/>
              <a:ln w="28575">
                <a:noFill/>
                <a:miter lim="800000"/>
                <a:headEnd/>
                <a:tailEnd/>
              </a:ln>
              <a:effectLst/>
            </p:spPr>
            <p:txBody>
              <a:bodyPr wrap="square">
                <a:spAutoFit/>
              </a:bodyPr>
              <a:lstStyle/>
              <a:p>
                <a:r>
                  <a:rPr lang="fr-FR" baseline="0" dirty="0"/>
                  <a:t>p</a:t>
                </a:r>
              </a:p>
            </p:txBody>
          </p:sp>
          <p:sp>
            <p:nvSpPr>
              <p:cNvPr id="65" name="Freeform 12"/>
              <p:cNvSpPr>
                <a:spLocks/>
              </p:cNvSpPr>
              <p:nvPr/>
            </p:nvSpPr>
            <p:spPr bwMode="auto">
              <a:xfrm rot="-2317481">
                <a:off x="1632" y="2880"/>
                <a:ext cx="335" cy="265"/>
              </a:xfrm>
              <a:custGeom>
                <a:avLst/>
                <a:gdLst/>
                <a:ahLst/>
                <a:cxnLst>
                  <a:cxn ang="0">
                    <a:pos x="0" y="24"/>
                  </a:cxn>
                  <a:cxn ang="0">
                    <a:pos x="96" y="24"/>
                  </a:cxn>
                  <a:cxn ang="0">
                    <a:pos x="48" y="168"/>
                  </a:cxn>
                  <a:cxn ang="0">
                    <a:pos x="192" y="120"/>
                  </a:cxn>
                  <a:cxn ang="0">
                    <a:pos x="192" y="264"/>
                  </a:cxn>
                  <a:cxn ang="0">
                    <a:pos x="336" y="216"/>
                  </a:cxn>
                  <a:cxn ang="0">
                    <a:pos x="336" y="360"/>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28575" cmpd="sng">
                <a:solidFill>
                  <a:schemeClr val="tx1"/>
                </a:solidFill>
                <a:round/>
                <a:headEnd/>
                <a:tailEnd/>
              </a:ln>
              <a:effectLst/>
            </p:spPr>
            <p:txBody>
              <a:bodyPr/>
              <a:lstStyle/>
              <a:p>
                <a:endParaRPr lang="fr-FR"/>
              </a:p>
            </p:txBody>
          </p:sp>
          <p:sp>
            <p:nvSpPr>
              <p:cNvPr id="66" name="Line 13"/>
              <p:cNvSpPr>
                <a:spLocks noChangeShapeType="1"/>
              </p:cNvSpPr>
              <p:nvPr/>
            </p:nvSpPr>
            <p:spPr bwMode="auto">
              <a:xfrm flipV="1">
                <a:off x="2016" y="2832"/>
                <a:ext cx="384" cy="178"/>
              </a:xfrm>
              <a:prstGeom prst="line">
                <a:avLst/>
              </a:prstGeom>
              <a:noFill/>
              <a:ln w="28575">
                <a:solidFill>
                  <a:schemeClr val="tx1"/>
                </a:solidFill>
                <a:round/>
                <a:headEnd/>
                <a:tailEnd/>
              </a:ln>
              <a:effectLst/>
            </p:spPr>
            <p:txBody>
              <a:bodyPr/>
              <a:lstStyle/>
              <a:p>
                <a:endParaRPr lang="fr-FR"/>
              </a:p>
            </p:txBody>
          </p:sp>
          <p:sp>
            <p:nvSpPr>
              <p:cNvPr id="67" name="Line 14"/>
              <p:cNvSpPr>
                <a:spLocks noChangeShapeType="1"/>
              </p:cNvSpPr>
              <p:nvPr/>
            </p:nvSpPr>
            <p:spPr bwMode="auto">
              <a:xfrm>
                <a:off x="2016" y="3024"/>
                <a:ext cx="336" cy="240"/>
              </a:xfrm>
              <a:prstGeom prst="line">
                <a:avLst/>
              </a:prstGeom>
              <a:noFill/>
              <a:ln w="28575">
                <a:solidFill>
                  <a:schemeClr val="tx1"/>
                </a:solidFill>
                <a:round/>
                <a:headEnd/>
                <a:tailEnd/>
              </a:ln>
              <a:effectLst/>
            </p:spPr>
            <p:txBody>
              <a:bodyPr/>
              <a:lstStyle/>
              <a:p>
                <a:endParaRPr lang="fr-FR"/>
              </a:p>
            </p:txBody>
          </p:sp>
          <p:sp>
            <p:nvSpPr>
              <p:cNvPr id="68" name="Text Box 15"/>
              <p:cNvSpPr txBox="1">
                <a:spLocks noChangeArrowheads="1"/>
              </p:cNvSpPr>
              <p:nvPr/>
            </p:nvSpPr>
            <p:spPr bwMode="auto">
              <a:xfrm>
                <a:off x="664" y="2464"/>
                <a:ext cx="399" cy="492"/>
              </a:xfrm>
              <a:prstGeom prst="rect">
                <a:avLst/>
              </a:prstGeom>
              <a:noFill/>
              <a:ln w="28575">
                <a:noFill/>
                <a:miter lim="800000"/>
                <a:headEnd/>
                <a:tailEnd/>
              </a:ln>
              <a:effectLst/>
            </p:spPr>
            <p:txBody>
              <a:bodyPr wrap="square">
                <a:spAutoFit/>
              </a:bodyPr>
              <a:lstStyle/>
              <a:p>
                <a:r>
                  <a:rPr lang="fr-FR" baseline="0" dirty="0"/>
                  <a:t>-</a:t>
                </a:r>
              </a:p>
            </p:txBody>
          </p:sp>
          <p:sp>
            <p:nvSpPr>
              <p:cNvPr id="71" name="Oval 16"/>
              <p:cNvSpPr>
                <a:spLocks noChangeArrowheads="1"/>
              </p:cNvSpPr>
              <p:nvPr/>
            </p:nvSpPr>
            <p:spPr bwMode="auto">
              <a:xfrm>
                <a:off x="1536" y="2928"/>
                <a:ext cx="96" cy="184"/>
              </a:xfrm>
              <a:prstGeom prst="ellipse">
                <a:avLst/>
              </a:prstGeom>
              <a:noFill/>
              <a:ln w="28575">
                <a:solidFill>
                  <a:srgbClr val="FF0000"/>
                </a:solidFill>
                <a:round/>
                <a:headEnd/>
                <a:tailEnd/>
              </a:ln>
              <a:effectLst/>
            </p:spPr>
            <p:txBody>
              <a:bodyPr wrap="none" anchor="ctr"/>
              <a:lstStyle/>
              <a:p>
                <a:endParaRPr lang="fr-FR"/>
              </a:p>
            </p:txBody>
          </p:sp>
        </p:grpSp>
        <p:sp>
          <p:nvSpPr>
            <p:cNvPr id="78" name="Text Box 21"/>
            <p:cNvSpPr txBox="1">
              <a:spLocks noChangeArrowheads="1"/>
            </p:cNvSpPr>
            <p:nvPr/>
          </p:nvSpPr>
          <p:spPr bwMode="auto">
            <a:xfrm>
              <a:off x="7577874" y="1249015"/>
              <a:ext cx="325730" cy="307777"/>
            </a:xfrm>
            <a:prstGeom prst="rect">
              <a:avLst/>
            </a:prstGeom>
            <a:noFill/>
            <a:ln w="28575">
              <a:noFill/>
              <a:miter lim="800000"/>
              <a:headEnd/>
              <a:tailEnd/>
            </a:ln>
            <a:effectLst/>
          </p:spPr>
          <p:txBody>
            <a:bodyPr wrap="none">
              <a:spAutoFit/>
            </a:bodyPr>
            <a:lstStyle/>
            <a:p>
              <a:r>
                <a:rPr lang="fr-FR" sz="1400" baseline="0" dirty="0" smtClean="0"/>
                <a:t>e</a:t>
              </a:r>
              <a:r>
                <a:rPr lang="fr-FR" sz="1200" b="1" baseline="30000" dirty="0" smtClean="0"/>
                <a:t>+</a:t>
              </a:r>
              <a:endParaRPr lang="fr-FR" sz="1200" b="1" baseline="30000" dirty="0"/>
            </a:p>
          </p:txBody>
        </p:sp>
        <p:sp>
          <p:nvSpPr>
            <p:cNvPr id="79" name="Text Box 21"/>
            <p:cNvSpPr txBox="1">
              <a:spLocks noChangeArrowheads="1"/>
            </p:cNvSpPr>
            <p:nvPr/>
          </p:nvSpPr>
          <p:spPr bwMode="auto">
            <a:xfrm>
              <a:off x="7596336" y="1609055"/>
              <a:ext cx="306494" cy="307777"/>
            </a:xfrm>
            <a:prstGeom prst="rect">
              <a:avLst/>
            </a:prstGeom>
            <a:noFill/>
            <a:ln w="28575">
              <a:noFill/>
              <a:miter lim="800000"/>
              <a:headEnd/>
              <a:tailEnd/>
            </a:ln>
            <a:effectLst/>
          </p:spPr>
          <p:txBody>
            <a:bodyPr wrap="none">
              <a:spAutoFit/>
            </a:bodyPr>
            <a:lstStyle/>
            <a:p>
              <a:r>
                <a:rPr lang="fr-FR" sz="1400" baseline="0" dirty="0" smtClean="0"/>
                <a:t>e</a:t>
              </a:r>
              <a:r>
                <a:rPr lang="fr-FR" sz="1200" b="1" baseline="30000" dirty="0" smtClean="0"/>
                <a:t>-</a:t>
              </a:r>
              <a:endParaRPr lang="fr-FR" sz="1200" b="1" baseline="30000" dirty="0"/>
            </a:p>
          </p:txBody>
        </p:sp>
      </p:grpSp>
      <p:grpSp>
        <p:nvGrpSpPr>
          <p:cNvPr id="8" name="Groupe 86"/>
          <p:cNvGrpSpPr/>
          <p:nvPr/>
        </p:nvGrpSpPr>
        <p:grpSpPr>
          <a:xfrm>
            <a:off x="1259632" y="2046594"/>
            <a:ext cx="1295400" cy="662325"/>
            <a:chOff x="2771800" y="2564904"/>
            <a:chExt cx="1295400" cy="756009"/>
          </a:xfrm>
        </p:grpSpPr>
        <p:sp>
          <p:nvSpPr>
            <p:cNvPr id="81" name="Rectangle 42"/>
            <p:cNvSpPr>
              <a:spLocks noChangeArrowheads="1"/>
            </p:cNvSpPr>
            <p:nvPr/>
          </p:nvSpPr>
          <p:spPr bwMode="auto">
            <a:xfrm>
              <a:off x="2771800" y="2581173"/>
              <a:ext cx="1295400" cy="739740"/>
            </a:xfrm>
            <a:prstGeom prst="rect">
              <a:avLst/>
            </a:prstGeom>
            <a:solidFill>
              <a:srgbClr val="FFFF66"/>
            </a:solidFill>
            <a:ln w="9525">
              <a:solidFill>
                <a:schemeClr val="tx1"/>
              </a:solidFill>
              <a:miter lim="800000"/>
              <a:headEnd/>
              <a:tailEnd/>
            </a:ln>
            <a:effectLst/>
          </p:spPr>
          <p:txBody>
            <a:bodyPr wrap="none" anchor="ctr"/>
            <a:lstStyle/>
            <a:p>
              <a:endParaRPr lang="fr-FR"/>
            </a:p>
          </p:txBody>
        </p:sp>
        <p:sp>
          <p:nvSpPr>
            <p:cNvPr id="82" name="Text Box 32"/>
            <p:cNvSpPr txBox="1">
              <a:spLocks noChangeArrowheads="1"/>
            </p:cNvSpPr>
            <p:nvPr/>
          </p:nvSpPr>
          <p:spPr bwMode="auto">
            <a:xfrm>
              <a:off x="2771800" y="2564904"/>
              <a:ext cx="1144993" cy="369332"/>
            </a:xfrm>
            <a:prstGeom prst="rect">
              <a:avLst/>
            </a:prstGeom>
            <a:noFill/>
            <a:ln w="9525">
              <a:noFill/>
              <a:miter lim="800000"/>
              <a:headEnd/>
              <a:tailEnd/>
            </a:ln>
            <a:effectLst/>
          </p:spPr>
          <p:txBody>
            <a:bodyPr wrap="none">
              <a:spAutoFit/>
            </a:bodyPr>
            <a:lstStyle/>
            <a:p>
              <a:r>
                <a:rPr lang="fr-FR" b="1" baseline="0" dirty="0" err="1">
                  <a:solidFill>
                    <a:srgbClr val="FF0000"/>
                  </a:solidFill>
                </a:rPr>
                <a:t>Space</a:t>
              </a:r>
              <a:r>
                <a:rPr lang="fr-FR" b="1" baseline="0" dirty="0">
                  <a:solidFill>
                    <a:srgbClr val="FF0000"/>
                  </a:solidFill>
                </a:rPr>
                <a:t>-</a:t>
              </a:r>
              <a:r>
                <a:rPr lang="fr-FR" b="1" baseline="0" dirty="0" err="1">
                  <a:solidFill>
                    <a:srgbClr val="FF0000"/>
                  </a:solidFill>
                </a:rPr>
                <a:t>like</a:t>
              </a:r>
              <a:endParaRPr lang="fr-FR" b="1" baseline="0" dirty="0">
                <a:solidFill>
                  <a:srgbClr val="FF0000"/>
                </a:solidFill>
              </a:endParaRPr>
            </a:p>
          </p:txBody>
        </p:sp>
        <p:sp>
          <p:nvSpPr>
            <p:cNvPr id="83" name="Text Box 34"/>
            <p:cNvSpPr txBox="1">
              <a:spLocks noChangeArrowheads="1"/>
            </p:cNvSpPr>
            <p:nvPr/>
          </p:nvSpPr>
          <p:spPr bwMode="auto">
            <a:xfrm>
              <a:off x="2771800" y="2857745"/>
              <a:ext cx="1181734" cy="369332"/>
            </a:xfrm>
            <a:prstGeom prst="rect">
              <a:avLst/>
            </a:prstGeom>
            <a:noFill/>
            <a:ln w="9525">
              <a:noFill/>
              <a:miter lim="800000"/>
              <a:headEnd/>
              <a:tailEnd/>
            </a:ln>
            <a:effectLst/>
          </p:spPr>
          <p:txBody>
            <a:bodyPr wrap="none">
              <a:spAutoFit/>
            </a:bodyPr>
            <a:lstStyle/>
            <a:p>
              <a:r>
                <a:rPr lang="fr-FR" baseline="0" dirty="0"/>
                <a:t>-Q</a:t>
              </a:r>
              <a:r>
                <a:rPr lang="fr-FR" baseline="30000" dirty="0"/>
                <a:t>2</a:t>
              </a:r>
              <a:r>
                <a:rPr lang="fr-FR" baseline="0" dirty="0"/>
                <a:t>=q</a:t>
              </a:r>
              <a:r>
                <a:rPr lang="fr-FR" baseline="30000" dirty="0"/>
                <a:t>2</a:t>
              </a:r>
              <a:r>
                <a:rPr lang="fr-FR" dirty="0"/>
                <a:t> </a:t>
              </a:r>
              <a:r>
                <a:rPr lang="fr-FR" baseline="0" dirty="0"/>
                <a:t>&lt; 0</a:t>
              </a:r>
            </a:p>
          </p:txBody>
        </p:sp>
      </p:grpSp>
      <p:grpSp>
        <p:nvGrpSpPr>
          <p:cNvPr id="10" name="Groupe 87"/>
          <p:cNvGrpSpPr/>
          <p:nvPr/>
        </p:nvGrpSpPr>
        <p:grpSpPr>
          <a:xfrm>
            <a:off x="5292080" y="1979839"/>
            <a:ext cx="1295400" cy="609600"/>
            <a:chOff x="5900398" y="2387352"/>
            <a:chExt cx="1295400" cy="609600"/>
          </a:xfrm>
        </p:grpSpPr>
        <p:sp>
          <p:nvSpPr>
            <p:cNvPr id="84" name="Rectangle 43"/>
            <p:cNvSpPr>
              <a:spLocks noChangeArrowheads="1"/>
            </p:cNvSpPr>
            <p:nvPr/>
          </p:nvSpPr>
          <p:spPr bwMode="auto">
            <a:xfrm>
              <a:off x="5900398" y="2387352"/>
              <a:ext cx="1295400" cy="609600"/>
            </a:xfrm>
            <a:prstGeom prst="rect">
              <a:avLst/>
            </a:prstGeom>
            <a:solidFill>
              <a:srgbClr val="00FF00"/>
            </a:solidFill>
            <a:ln w="9525">
              <a:solidFill>
                <a:schemeClr val="tx1"/>
              </a:solidFill>
              <a:miter lim="800000"/>
              <a:headEnd/>
              <a:tailEnd/>
            </a:ln>
            <a:effectLst/>
          </p:spPr>
          <p:txBody>
            <a:bodyPr wrap="none" anchor="ctr"/>
            <a:lstStyle/>
            <a:p>
              <a:endParaRPr lang="fr-FR"/>
            </a:p>
          </p:txBody>
        </p:sp>
        <p:sp>
          <p:nvSpPr>
            <p:cNvPr id="85" name="Text Box 33"/>
            <p:cNvSpPr txBox="1">
              <a:spLocks noChangeArrowheads="1"/>
            </p:cNvSpPr>
            <p:nvPr/>
          </p:nvSpPr>
          <p:spPr bwMode="auto">
            <a:xfrm>
              <a:off x="6128998" y="2615952"/>
              <a:ext cx="960519" cy="369332"/>
            </a:xfrm>
            <a:prstGeom prst="rect">
              <a:avLst/>
            </a:prstGeom>
            <a:solidFill>
              <a:srgbClr val="00FF00"/>
            </a:solidFill>
            <a:ln w="9525">
              <a:noFill/>
              <a:miter lim="800000"/>
              <a:headEnd/>
              <a:tailEnd/>
            </a:ln>
            <a:effectLst/>
          </p:spPr>
          <p:txBody>
            <a:bodyPr wrap="none">
              <a:spAutoFit/>
            </a:bodyPr>
            <a:lstStyle/>
            <a:p>
              <a:r>
                <a:rPr lang="fr-FR" baseline="0" dirty="0" smtClean="0"/>
                <a:t>q</a:t>
              </a:r>
              <a:r>
                <a:rPr lang="fr-FR" baseline="30000" dirty="0" smtClean="0"/>
                <a:t>2</a:t>
              </a:r>
              <a:r>
                <a:rPr lang="fr-FR" baseline="0" dirty="0" smtClean="0"/>
                <a:t>&gt;4m</a:t>
              </a:r>
              <a:r>
                <a:rPr lang="fr-FR" baseline="-25000" dirty="0" smtClean="0"/>
                <a:t>p</a:t>
              </a:r>
              <a:r>
                <a:rPr lang="fr-FR" baseline="30000" dirty="0" smtClean="0"/>
                <a:t>2</a:t>
              </a:r>
              <a:endParaRPr lang="fr-FR" baseline="30000" dirty="0"/>
            </a:p>
          </p:txBody>
        </p:sp>
        <p:sp>
          <p:nvSpPr>
            <p:cNvPr id="86" name="Text Box 35"/>
            <p:cNvSpPr txBox="1">
              <a:spLocks noChangeArrowheads="1"/>
            </p:cNvSpPr>
            <p:nvPr/>
          </p:nvSpPr>
          <p:spPr bwMode="auto">
            <a:xfrm>
              <a:off x="5904830" y="2414215"/>
              <a:ext cx="1187450" cy="366713"/>
            </a:xfrm>
            <a:prstGeom prst="rect">
              <a:avLst/>
            </a:prstGeom>
            <a:noFill/>
            <a:ln w="9525">
              <a:noFill/>
              <a:miter lim="800000"/>
              <a:headEnd/>
              <a:tailEnd/>
            </a:ln>
            <a:effectLst/>
          </p:spPr>
          <p:txBody>
            <a:bodyPr>
              <a:spAutoFit/>
            </a:bodyPr>
            <a:lstStyle/>
            <a:p>
              <a:r>
                <a:rPr lang="fr-FR" b="1" baseline="0" dirty="0">
                  <a:solidFill>
                    <a:srgbClr val="FF0000"/>
                  </a:solidFill>
                </a:rPr>
                <a:t>Time-</a:t>
              </a:r>
              <a:r>
                <a:rPr lang="fr-FR" b="1" baseline="0" dirty="0" err="1">
                  <a:solidFill>
                    <a:srgbClr val="FF0000"/>
                  </a:solidFill>
                </a:rPr>
                <a:t>Like</a:t>
              </a:r>
              <a:endParaRPr lang="fr-FR" b="1" baseline="0" dirty="0">
                <a:solidFill>
                  <a:srgbClr val="FF0000"/>
                </a:solidFill>
              </a:endParaRPr>
            </a:p>
          </p:txBody>
        </p:sp>
      </p:grpSp>
      <p:grpSp>
        <p:nvGrpSpPr>
          <p:cNvPr id="11" name="Groupe 88"/>
          <p:cNvGrpSpPr/>
          <p:nvPr/>
        </p:nvGrpSpPr>
        <p:grpSpPr>
          <a:xfrm>
            <a:off x="6876256" y="2564904"/>
            <a:ext cx="1572714" cy="801089"/>
            <a:chOff x="6372200" y="1124744"/>
            <a:chExt cx="1572714" cy="801089"/>
          </a:xfrm>
        </p:grpSpPr>
        <p:grpSp>
          <p:nvGrpSpPr>
            <p:cNvPr id="12" name="Group 6"/>
            <p:cNvGrpSpPr>
              <a:grpSpLocks/>
            </p:cNvGrpSpPr>
            <p:nvPr/>
          </p:nvGrpSpPr>
          <p:grpSpPr bwMode="auto">
            <a:xfrm>
              <a:off x="6677955" y="1124744"/>
              <a:ext cx="1266959" cy="801089"/>
              <a:chOff x="1056" y="2484"/>
              <a:chExt cx="1880" cy="1068"/>
            </a:xfrm>
          </p:grpSpPr>
          <p:sp>
            <p:nvSpPr>
              <p:cNvPr id="93" name="Line 8"/>
              <p:cNvSpPr>
                <a:spLocks noChangeShapeType="1"/>
              </p:cNvSpPr>
              <p:nvPr/>
            </p:nvSpPr>
            <p:spPr bwMode="auto">
              <a:xfrm>
                <a:off x="1056" y="2863"/>
                <a:ext cx="528" cy="161"/>
              </a:xfrm>
              <a:prstGeom prst="line">
                <a:avLst/>
              </a:prstGeom>
              <a:noFill/>
              <a:ln w="28575">
                <a:solidFill>
                  <a:schemeClr val="tx1"/>
                </a:solidFill>
                <a:round/>
                <a:headEnd/>
                <a:tailEnd/>
              </a:ln>
              <a:effectLst/>
            </p:spPr>
            <p:txBody>
              <a:bodyPr/>
              <a:lstStyle/>
              <a:p>
                <a:endParaRPr lang="fr-FR"/>
              </a:p>
            </p:txBody>
          </p:sp>
          <p:sp>
            <p:nvSpPr>
              <p:cNvPr id="94" name="Line 9"/>
              <p:cNvSpPr>
                <a:spLocks noChangeShapeType="1"/>
              </p:cNvSpPr>
              <p:nvPr/>
            </p:nvSpPr>
            <p:spPr bwMode="auto">
              <a:xfrm flipV="1">
                <a:off x="1056" y="3024"/>
                <a:ext cx="528" cy="250"/>
              </a:xfrm>
              <a:prstGeom prst="line">
                <a:avLst/>
              </a:prstGeom>
              <a:noFill/>
              <a:ln w="28575">
                <a:solidFill>
                  <a:schemeClr val="tx1"/>
                </a:solidFill>
                <a:round/>
                <a:headEnd/>
                <a:tailEnd/>
              </a:ln>
              <a:effectLst/>
            </p:spPr>
            <p:txBody>
              <a:bodyPr/>
              <a:lstStyle/>
              <a:p>
                <a:endParaRPr lang="fr-FR"/>
              </a:p>
            </p:txBody>
          </p:sp>
          <p:sp>
            <p:nvSpPr>
              <p:cNvPr id="95" name="Text Box 10"/>
              <p:cNvSpPr txBox="1">
                <a:spLocks noChangeArrowheads="1"/>
              </p:cNvSpPr>
              <p:nvPr/>
            </p:nvSpPr>
            <p:spPr bwMode="auto">
              <a:xfrm>
                <a:off x="2419" y="2484"/>
                <a:ext cx="517" cy="492"/>
              </a:xfrm>
              <a:prstGeom prst="rect">
                <a:avLst/>
              </a:prstGeom>
              <a:noFill/>
              <a:ln w="28575">
                <a:noFill/>
                <a:miter lim="800000"/>
                <a:headEnd/>
                <a:tailEnd/>
              </a:ln>
              <a:effectLst/>
            </p:spPr>
            <p:txBody>
              <a:bodyPr wrap="square">
                <a:spAutoFit/>
              </a:bodyPr>
              <a:lstStyle/>
              <a:p>
                <a:r>
                  <a:rPr lang="fr-FR" baseline="0" dirty="0"/>
                  <a:t>p</a:t>
                </a:r>
              </a:p>
            </p:txBody>
          </p:sp>
          <p:sp>
            <p:nvSpPr>
              <p:cNvPr id="96" name="Text Box 11"/>
              <p:cNvSpPr txBox="1">
                <a:spLocks noChangeArrowheads="1"/>
              </p:cNvSpPr>
              <p:nvPr/>
            </p:nvSpPr>
            <p:spPr bwMode="auto">
              <a:xfrm>
                <a:off x="2419" y="3060"/>
                <a:ext cx="303" cy="492"/>
              </a:xfrm>
              <a:prstGeom prst="rect">
                <a:avLst/>
              </a:prstGeom>
              <a:noFill/>
              <a:ln w="28575">
                <a:noFill/>
                <a:prstDash val="dash"/>
                <a:miter lim="800000"/>
                <a:headEnd/>
                <a:tailEnd/>
              </a:ln>
              <a:effectLst/>
            </p:spPr>
            <p:txBody>
              <a:bodyPr wrap="square">
                <a:spAutoFit/>
              </a:bodyPr>
              <a:lstStyle/>
              <a:p>
                <a:r>
                  <a:rPr lang="fr-FR" baseline="0" dirty="0"/>
                  <a:t>p</a:t>
                </a:r>
              </a:p>
            </p:txBody>
          </p:sp>
          <p:sp>
            <p:nvSpPr>
              <p:cNvPr id="97" name="Freeform 12"/>
              <p:cNvSpPr>
                <a:spLocks/>
              </p:cNvSpPr>
              <p:nvPr/>
            </p:nvSpPr>
            <p:spPr bwMode="auto">
              <a:xfrm rot="-2317481">
                <a:off x="1632" y="2880"/>
                <a:ext cx="335" cy="265"/>
              </a:xfrm>
              <a:custGeom>
                <a:avLst/>
                <a:gdLst/>
                <a:ahLst/>
                <a:cxnLst>
                  <a:cxn ang="0">
                    <a:pos x="0" y="24"/>
                  </a:cxn>
                  <a:cxn ang="0">
                    <a:pos x="96" y="24"/>
                  </a:cxn>
                  <a:cxn ang="0">
                    <a:pos x="48" y="168"/>
                  </a:cxn>
                  <a:cxn ang="0">
                    <a:pos x="192" y="120"/>
                  </a:cxn>
                  <a:cxn ang="0">
                    <a:pos x="192" y="264"/>
                  </a:cxn>
                  <a:cxn ang="0">
                    <a:pos x="336" y="216"/>
                  </a:cxn>
                  <a:cxn ang="0">
                    <a:pos x="336" y="360"/>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28575" cmpd="sng">
                <a:solidFill>
                  <a:schemeClr val="tx1"/>
                </a:solidFill>
                <a:round/>
                <a:headEnd/>
                <a:tailEnd/>
              </a:ln>
              <a:effectLst/>
            </p:spPr>
            <p:txBody>
              <a:bodyPr/>
              <a:lstStyle/>
              <a:p>
                <a:endParaRPr lang="fr-FR"/>
              </a:p>
            </p:txBody>
          </p:sp>
          <p:sp>
            <p:nvSpPr>
              <p:cNvPr id="98" name="Line 13"/>
              <p:cNvSpPr>
                <a:spLocks noChangeShapeType="1"/>
              </p:cNvSpPr>
              <p:nvPr/>
            </p:nvSpPr>
            <p:spPr bwMode="auto">
              <a:xfrm flipV="1">
                <a:off x="2016" y="2832"/>
                <a:ext cx="384" cy="178"/>
              </a:xfrm>
              <a:prstGeom prst="line">
                <a:avLst/>
              </a:prstGeom>
              <a:noFill/>
              <a:ln w="28575">
                <a:solidFill>
                  <a:schemeClr val="tx1"/>
                </a:solidFill>
                <a:round/>
                <a:headEnd/>
                <a:tailEnd/>
              </a:ln>
              <a:effectLst/>
            </p:spPr>
            <p:txBody>
              <a:bodyPr/>
              <a:lstStyle/>
              <a:p>
                <a:endParaRPr lang="fr-FR"/>
              </a:p>
            </p:txBody>
          </p:sp>
          <p:sp>
            <p:nvSpPr>
              <p:cNvPr id="99" name="Line 14"/>
              <p:cNvSpPr>
                <a:spLocks noChangeShapeType="1"/>
              </p:cNvSpPr>
              <p:nvPr/>
            </p:nvSpPr>
            <p:spPr bwMode="auto">
              <a:xfrm>
                <a:off x="2016" y="3024"/>
                <a:ext cx="336" cy="240"/>
              </a:xfrm>
              <a:prstGeom prst="line">
                <a:avLst/>
              </a:prstGeom>
              <a:noFill/>
              <a:ln w="28575">
                <a:solidFill>
                  <a:schemeClr val="tx1"/>
                </a:solidFill>
                <a:round/>
                <a:headEnd/>
                <a:tailEnd/>
              </a:ln>
              <a:effectLst/>
            </p:spPr>
            <p:txBody>
              <a:bodyPr/>
              <a:lstStyle/>
              <a:p>
                <a:endParaRPr lang="fr-FR"/>
              </a:p>
            </p:txBody>
          </p:sp>
          <p:sp>
            <p:nvSpPr>
              <p:cNvPr id="100" name="Text Box 15"/>
              <p:cNvSpPr txBox="1">
                <a:spLocks noChangeArrowheads="1"/>
              </p:cNvSpPr>
              <p:nvPr/>
            </p:nvSpPr>
            <p:spPr bwMode="auto">
              <a:xfrm>
                <a:off x="2526" y="2868"/>
                <a:ext cx="399" cy="492"/>
              </a:xfrm>
              <a:prstGeom prst="rect">
                <a:avLst/>
              </a:prstGeom>
              <a:noFill/>
              <a:ln w="28575">
                <a:noFill/>
                <a:miter lim="800000"/>
                <a:headEnd/>
                <a:tailEnd/>
              </a:ln>
              <a:effectLst/>
            </p:spPr>
            <p:txBody>
              <a:bodyPr wrap="square">
                <a:spAutoFit/>
              </a:bodyPr>
              <a:lstStyle/>
              <a:p>
                <a:r>
                  <a:rPr lang="fr-FR" baseline="0" dirty="0"/>
                  <a:t>-</a:t>
                </a:r>
              </a:p>
            </p:txBody>
          </p:sp>
          <p:sp>
            <p:nvSpPr>
              <p:cNvPr id="101" name="Oval 16"/>
              <p:cNvSpPr>
                <a:spLocks noChangeArrowheads="1"/>
              </p:cNvSpPr>
              <p:nvPr/>
            </p:nvSpPr>
            <p:spPr bwMode="auto">
              <a:xfrm>
                <a:off x="1536" y="2928"/>
                <a:ext cx="96" cy="184"/>
              </a:xfrm>
              <a:prstGeom prst="ellipse">
                <a:avLst/>
              </a:prstGeom>
              <a:noFill/>
              <a:ln w="28575">
                <a:solidFill>
                  <a:srgbClr val="FF0000"/>
                </a:solidFill>
                <a:round/>
                <a:headEnd/>
                <a:tailEnd/>
              </a:ln>
              <a:effectLst/>
            </p:spPr>
            <p:txBody>
              <a:bodyPr wrap="none" anchor="ctr"/>
              <a:lstStyle/>
              <a:p>
                <a:endParaRPr lang="fr-FR"/>
              </a:p>
            </p:txBody>
          </p:sp>
        </p:grpSp>
        <p:sp>
          <p:nvSpPr>
            <p:cNvPr id="91" name="Text Box 21"/>
            <p:cNvSpPr txBox="1">
              <a:spLocks noChangeArrowheads="1"/>
            </p:cNvSpPr>
            <p:nvPr/>
          </p:nvSpPr>
          <p:spPr bwMode="auto">
            <a:xfrm>
              <a:off x="6372200" y="1124744"/>
              <a:ext cx="325730" cy="307777"/>
            </a:xfrm>
            <a:prstGeom prst="rect">
              <a:avLst/>
            </a:prstGeom>
            <a:noFill/>
            <a:ln w="28575">
              <a:noFill/>
              <a:miter lim="800000"/>
              <a:headEnd/>
              <a:tailEnd/>
            </a:ln>
            <a:effectLst/>
          </p:spPr>
          <p:txBody>
            <a:bodyPr wrap="none">
              <a:spAutoFit/>
            </a:bodyPr>
            <a:lstStyle/>
            <a:p>
              <a:r>
                <a:rPr lang="fr-FR" sz="1400" baseline="0" dirty="0" smtClean="0"/>
                <a:t>e</a:t>
              </a:r>
              <a:r>
                <a:rPr lang="fr-FR" sz="1200" b="1" baseline="30000" dirty="0" smtClean="0"/>
                <a:t>+</a:t>
              </a:r>
              <a:endParaRPr lang="fr-FR" sz="1200" b="1" baseline="30000" dirty="0"/>
            </a:p>
          </p:txBody>
        </p:sp>
        <p:sp>
          <p:nvSpPr>
            <p:cNvPr id="92" name="Text Box 21"/>
            <p:cNvSpPr txBox="1">
              <a:spLocks noChangeArrowheads="1"/>
            </p:cNvSpPr>
            <p:nvPr/>
          </p:nvSpPr>
          <p:spPr bwMode="auto">
            <a:xfrm>
              <a:off x="6372200" y="1556792"/>
              <a:ext cx="306494" cy="307777"/>
            </a:xfrm>
            <a:prstGeom prst="rect">
              <a:avLst/>
            </a:prstGeom>
            <a:noFill/>
            <a:ln w="28575">
              <a:noFill/>
              <a:miter lim="800000"/>
              <a:headEnd/>
              <a:tailEnd/>
            </a:ln>
            <a:effectLst/>
          </p:spPr>
          <p:txBody>
            <a:bodyPr wrap="none">
              <a:spAutoFit/>
            </a:bodyPr>
            <a:lstStyle/>
            <a:p>
              <a:r>
                <a:rPr lang="fr-FR" sz="1400" baseline="0" dirty="0" smtClean="0"/>
                <a:t>e</a:t>
              </a:r>
              <a:r>
                <a:rPr lang="fr-FR" sz="1200" b="1" baseline="30000" dirty="0" smtClean="0"/>
                <a:t>-</a:t>
              </a:r>
              <a:endParaRPr lang="fr-FR" sz="1200" b="1" baseline="30000" dirty="0"/>
            </a:p>
          </p:txBody>
        </p:sp>
      </p:grpSp>
      <p:sp>
        <p:nvSpPr>
          <p:cNvPr id="103" name="ZoneTexte 102"/>
          <p:cNvSpPr txBox="1"/>
          <p:nvPr/>
        </p:nvSpPr>
        <p:spPr>
          <a:xfrm>
            <a:off x="6857794" y="2195863"/>
            <a:ext cx="306494" cy="369332"/>
          </a:xfrm>
          <a:prstGeom prst="rect">
            <a:avLst/>
          </a:prstGeom>
          <a:noFill/>
        </p:spPr>
        <p:txBody>
          <a:bodyPr wrap="none" rtlCol="0">
            <a:spAutoFit/>
          </a:bodyPr>
          <a:lstStyle/>
          <a:p>
            <a:r>
              <a:rPr lang="en-US" dirty="0" smtClean="0"/>
              <a:t>p</a:t>
            </a:r>
            <a:endParaRPr lang="fr-FR" dirty="0"/>
          </a:p>
        </p:txBody>
      </p:sp>
      <p:cxnSp>
        <p:nvCxnSpPr>
          <p:cNvPr id="105" name="Connecteur droit avec flèche 104"/>
          <p:cNvCxnSpPr/>
          <p:nvPr/>
        </p:nvCxnSpPr>
        <p:spPr>
          <a:xfrm flipV="1">
            <a:off x="3275856" y="4221088"/>
            <a:ext cx="0"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flipV="1">
            <a:off x="5004048" y="4221088"/>
            <a:ext cx="0" cy="5040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flipH="1" flipV="1">
            <a:off x="6588224" y="4221088"/>
            <a:ext cx="216024" cy="432048"/>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107504" y="980728"/>
            <a:ext cx="6501908" cy="707886"/>
          </a:xfrm>
          <a:prstGeom prst="rect">
            <a:avLst/>
          </a:prstGeom>
          <a:noFill/>
        </p:spPr>
        <p:txBody>
          <a:bodyPr wrap="none" rtlCol="0">
            <a:spAutoFit/>
          </a:bodyPr>
          <a:lstStyle/>
          <a:p>
            <a:r>
              <a:rPr lang="en-US" sz="2000" dirty="0" smtClean="0">
                <a:solidFill>
                  <a:schemeClr val="tx2">
                    <a:lumMod val="75000"/>
                  </a:schemeClr>
                </a:solidFill>
              </a:rPr>
              <a:t>two </a:t>
            </a:r>
            <a:r>
              <a:rPr lang="en-US" sz="2000" dirty="0" err="1" smtClean="0">
                <a:solidFill>
                  <a:schemeClr val="tx2">
                    <a:lumMod val="75000"/>
                  </a:schemeClr>
                </a:solidFill>
              </a:rPr>
              <a:t>elctromagnetic</a:t>
            </a:r>
            <a:r>
              <a:rPr lang="en-US" sz="2000" dirty="0" smtClean="0">
                <a:solidFill>
                  <a:schemeClr val="tx2">
                    <a:lumMod val="75000"/>
                  </a:schemeClr>
                </a:solidFill>
              </a:rPr>
              <a:t> form factors for the proton </a:t>
            </a:r>
            <a:r>
              <a:rPr lang="en-US" sz="2000" dirty="0" smtClean="0">
                <a:solidFill>
                  <a:srgbClr val="FF0000"/>
                </a:solidFill>
              </a:rPr>
              <a:t>G</a:t>
            </a:r>
            <a:r>
              <a:rPr lang="en-US" sz="2000" baseline="-25000" dirty="0" smtClean="0">
                <a:solidFill>
                  <a:srgbClr val="FF0000"/>
                </a:solidFill>
              </a:rPr>
              <a:t>E</a:t>
            </a:r>
            <a:r>
              <a:rPr lang="en-US" sz="2000" dirty="0" smtClean="0">
                <a:solidFill>
                  <a:srgbClr val="FF0000"/>
                </a:solidFill>
              </a:rPr>
              <a:t>(q</a:t>
            </a:r>
            <a:r>
              <a:rPr lang="en-US" sz="2000" baseline="30000" dirty="0" smtClean="0">
                <a:solidFill>
                  <a:srgbClr val="FF0000"/>
                </a:solidFill>
              </a:rPr>
              <a:t>2</a:t>
            </a:r>
            <a:r>
              <a:rPr lang="en-US" sz="2000" dirty="0" smtClean="0">
                <a:solidFill>
                  <a:srgbClr val="FF0000"/>
                </a:solidFill>
              </a:rPr>
              <a:t>),G</a:t>
            </a:r>
            <a:r>
              <a:rPr lang="en-US" sz="2000" baseline="-25000" dirty="0" smtClean="0">
                <a:solidFill>
                  <a:srgbClr val="FF0000"/>
                </a:solidFill>
              </a:rPr>
              <a:t>M</a:t>
            </a:r>
            <a:r>
              <a:rPr lang="en-US" sz="2000" dirty="0" smtClean="0">
                <a:solidFill>
                  <a:srgbClr val="FF0000"/>
                </a:solidFill>
              </a:rPr>
              <a:t>(q</a:t>
            </a:r>
            <a:r>
              <a:rPr lang="en-US" sz="2000" baseline="30000" dirty="0" smtClean="0">
                <a:solidFill>
                  <a:srgbClr val="FF0000"/>
                </a:solidFill>
              </a:rPr>
              <a:t>2</a:t>
            </a:r>
            <a:r>
              <a:rPr lang="en-US" sz="2000" dirty="0" smtClean="0">
                <a:solidFill>
                  <a:srgbClr val="FF0000"/>
                </a:solidFill>
              </a:rPr>
              <a:t>)</a:t>
            </a:r>
          </a:p>
          <a:p>
            <a:endParaRPr lang="fr-FR" sz="2000" dirty="0">
              <a:solidFill>
                <a:schemeClr val="tx2">
                  <a:lumMod val="75000"/>
                </a:schemeClr>
              </a:solidFill>
            </a:endParaRPr>
          </a:p>
        </p:txBody>
      </p:sp>
      <p:sp>
        <p:nvSpPr>
          <p:cNvPr id="113" name="Text Box 45"/>
          <p:cNvSpPr txBox="1">
            <a:spLocks noChangeArrowheads="1"/>
          </p:cNvSpPr>
          <p:nvPr/>
        </p:nvSpPr>
        <p:spPr bwMode="auto">
          <a:xfrm>
            <a:off x="107504" y="1331476"/>
            <a:ext cx="5350760" cy="400110"/>
          </a:xfrm>
          <a:prstGeom prst="rect">
            <a:avLst/>
          </a:prstGeom>
          <a:noFill/>
          <a:ln w="9525">
            <a:noFill/>
            <a:miter lim="800000"/>
            <a:headEnd/>
            <a:tailEnd/>
          </a:ln>
          <a:effectLst/>
        </p:spPr>
        <p:txBody>
          <a:bodyPr wrap="none">
            <a:spAutoFit/>
          </a:bodyPr>
          <a:lstStyle/>
          <a:p>
            <a:r>
              <a:rPr lang="en-US" dirty="0" smtClean="0">
                <a:solidFill>
                  <a:schemeClr val="tx2">
                    <a:lumMod val="75000"/>
                  </a:schemeClr>
                </a:solidFill>
              </a:rPr>
              <a:t> </a:t>
            </a:r>
            <a:r>
              <a:rPr lang="en-US" sz="2000" dirty="0" smtClean="0">
                <a:solidFill>
                  <a:schemeClr val="tx2">
                    <a:lumMod val="75000"/>
                  </a:schemeClr>
                </a:solidFill>
              </a:rPr>
              <a:t>complex analytical functions  (</a:t>
            </a:r>
            <a:r>
              <a:rPr lang="fr-FR" sz="2000" i="1" dirty="0" smtClean="0">
                <a:solidFill>
                  <a:srgbClr val="7030A0"/>
                </a:solidFill>
              </a:rPr>
              <a:t>real   for q</a:t>
            </a:r>
            <a:r>
              <a:rPr lang="fr-FR" sz="2000" i="1" baseline="30000" dirty="0" smtClean="0">
                <a:solidFill>
                  <a:srgbClr val="7030A0"/>
                </a:solidFill>
              </a:rPr>
              <a:t>2 </a:t>
            </a:r>
            <a:r>
              <a:rPr lang="fr-FR" sz="2000" i="1" dirty="0" smtClean="0">
                <a:solidFill>
                  <a:srgbClr val="7030A0"/>
                </a:solidFill>
              </a:rPr>
              <a:t>&lt; 4m</a:t>
            </a:r>
            <a:r>
              <a:rPr lang="fr-FR" sz="2000" i="1" baseline="-25000" dirty="0" smtClean="0">
                <a:solidFill>
                  <a:srgbClr val="7030A0"/>
                </a:solidFill>
                <a:sym typeface="Symbol" pitchFamily="18" charset="2"/>
              </a:rPr>
              <a:t></a:t>
            </a:r>
            <a:r>
              <a:rPr lang="fr-FR" sz="2000" i="1" baseline="30000" dirty="0" smtClean="0">
                <a:solidFill>
                  <a:srgbClr val="7030A0"/>
                </a:solidFill>
              </a:rPr>
              <a:t>2</a:t>
            </a:r>
            <a:r>
              <a:rPr lang="fr-FR" sz="2000" i="1" dirty="0" smtClean="0">
                <a:solidFill>
                  <a:srgbClr val="7030A0"/>
                </a:solidFill>
              </a:rPr>
              <a:t>)</a:t>
            </a:r>
            <a:endParaRPr lang="fr-FR" sz="2000" i="1" baseline="30000" dirty="0">
              <a:solidFill>
                <a:srgbClr val="7030A0"/>
              </a:solidFill>
            </a:endParaRPr>
          </a:p>
        </p:txBody>
      </p:sp>
      <p:grpSp>
        <p:nvGrpSpPr>
          <p:cNvPr id="15" name="Groupe 116"/>
          <p:cNvGrpSpPr/>
          <p:nvPr/>
        </p:nvGrpSpPr>
        <p:grpSpPr>
          <a:xfrm>
            <a:off x="323528" y="5846792"/>
            <a:ext cx="8568952" cy="914400"/>
            <a:chOff x="323528" y="5846792"/>
            <a:chExt cx="8568952" cy="914400"/>
          </a:xfrm>
        </p:grpSpPr>
        <p:sp>
          <p:nvSpPr>
            <p:cNvPr id="76" name="Rectangle 75"/>
            <p:cNvSpPr/>
            <p:nvPr/>
          </p:nvSpPr>
          <p:spPr>
            <a:xfrm>
              <a:off x="323528" y="5846792"/>
              <a:ext cx="8568952"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Feasibility studies for form factor in the unphysical region (q</a:t>
              </a:r>
              <a:r>
                <a:rPr lang="en-US" baseline="30000" dirty="0" smtClean="0"/>
                <a:t>2</a:t>
              </a:r>
              <a:r>
                <a:rPr lang="en-US" dirty="0" smtClean="0"/>
                <a:t>&lt;4m</a:t>
              </a:r>
              <a:r>
                <a:rPr lang="en-US" baseline="-25000" dirty="0" smtClean="0"/>
                <a:t>p</a:t>
              </a:r>
              <a:r>
                <a:rPr lang="en-US" baseline="30000" dirty="0" smtClean="0"/>
                <a:t>2</a:t>
              </a:r>
              <a:r>
                <a:rPr lang="en-US" dirty="0" smtClean="0"/>
                <a:t>) with PANDA </a:t>
              </a:r>
              <a:endParaRPr lang="en-US" baseline="30000" dirty="0" smtClean="0"/>
            </a:p>
            <a:p>
              <a:pPr>
                <a:buFont typeface="Wingdings" pitchFamily="2" charset="2"/>
                <a:buChar char="ü"/>
              </a:pPr>
              <a:r>
                <a:rPr lang="en-US" dirty="0" smtClean="0"/>
                <a:t>in </a:t>
              </a:r>
              <a:r>
                <a:rPr lang="en-US" dirty="0" err="1" smtClean="0"/>
                <a:t>pp</a:t>
              </a:r>
              <a:r>
                <a:rPr lang="en-US" dirty="0" err="1" smtClean="0">
                  <a:sym typeface="Symbol"/>
                </a:rPr>
                <a:t>e</a:t>
              </a:r>
              <a:r>
                <a:rPr lang="en-US" baseline="30000" dirty="0" err="1" smtClean="0">
                  <a:sym typeface="Symbol"/>
                </a:rPr>
                <a:t>+</a:t>
              </a:r>
              <a:r>
                <a:rPr lang="en-US" dirty="0" err="1" smtClean="0">
                  <a:sym typeface="Symbol"/>
                </a:rPr>
                <a:t>e</a:t>
              </a:r>
              <a:r>
                <a:rPr lang="en-US" baseline="30000" dirty="0" smtClean="0">
                  <a:sym typeface="Symbol"/>
                </a:rPr>
                <a:t>-</a:t>
              </a:r>
              <a:r>
                <a:rPr lang="en-US" dirty="0" smtClean="0">
                  <a:sym typeface="Symbol"/>
                </a:rPr>
                <a:t></a:t>
              </a:r>
              <a:r>
                <a:rPr lang="en-US" baseline="30000" dirty="0" smtClean="0">
                  <a:sym typeface="Symbol"/>
                </a:rPr>
                <a:t>0   </a:t>
              </a:r>
              <a:r>
                <a:rPr lang="en-US" dirty="0" smtClean="0">
                  <a:sym typeface="Symbol"/>
                </a:rPr>
                <a:t>(J. Boucher, </a:t>
              </a:r>
              <a:r>
                <a:rPr lang="en-US" dirty="0" err="1" smtClean="0">
                  <a:sym typeface="Symbol"/>
                </a:rPr>
                <a:t>Orsay</a:t>
              </a:r>
              <a:r>
                <a:rPr lang="en-US" dirty="0" smtClean="0">
                  <a:sym typeface="Symbol"/>
                </a:rPr>
                <a:t>, PhD 2011)</a:t>
              </a:r>
              <a:endParaRPr lang="en-US" baseline="30000" dirty="0" smtClean="0">
                <a:sym typeface="Symbol"/>
              </a:endParaRPr>
            </a:p>
            <a:p>
              <a:pPr>
                <a:buFont typeface="Wingdings" pitchFamily="2" charset="2"/>
                <a:buChar char="ü"/>
              </a:pPr>
              <a:r>
                <a:rPr lang="en-US" dirty="0" smtClean="0">
                  <a:sym typeface="Symbol"/>
                </a:rPr>
                <a:t>In  pd </a:t>
              </a:r>
              <a:r>
                <a:rPr lang="en-US" dirty="0" err="1" smtClean="0">
                  <a:sym typeface="Symbol"/>
                </a:rPr>
                <a:t>ne</a:t>
              </a:r>
              <a:r>
                <a:rPr lang="en-US" baseline="30000" dirty="0" err="1" smtClean="0">
                  <a:sym typeface="Symbol"/>
                </a:rPr>
                <a:t>+</a:t>
              </a:r>
              <a:r>
                <a:rPr lang="en-US" dirty="0" err="1" smtClean="0">
                  <a:sym typeface="Symbol"/>
                </a:rPr>
                <a:t>e</a:t>
              </a:r>
              <a:r>
                <a:rPr lang="en-US" baseline="30000" dirty="0" smtClean="0">
                  <a:sym typeface="Symbol"/>
                </a:rPr>
                <a:t>- </a:t>
              </a:r>
              <a:r>
                <a:rPr lang="en-US" dirty="0" smtClean="0">
                  <a:sym typeface="Symbol"/>
                </a:rPr>
                <a:t>(H. </a:t>
              </a:r>
              <a:r>
                <a:rPr lang="en-US" dirty="0" err="1" smtClean="0">
                  <a:sym typeface="Symbol"/>
                </a:rPr>
                <a:t>Fonvieille</a:t>
              </a:r>
              <a:r>
                <a:rPr lang="en-US" dirty="0" smtClean="0">
                  <a:sym typeface="Symbol"/>
                </a:rPr>
                <a:t> and V.A. </a:t>
              </a:r>
              <a:r>
                <a:rPr lang="en-US" dirty="0" err="1" smtClean="0">
                  <a:sym typeface="Symbol"/>
                </a:rPr>
                <a:t>Karmanov</a:t>
              </a:r>
              <a:r>
                <a:rPr lang="en-US" dirty="0" smtClean="0">
                  <a:sym typeface="Symbol"/>
                </a:rPr>
                <a:t> </a:t>
              </a:r>
              <a:r>
                <a:rPr lang="fr-FR" dirty="0" smtClean="0"/>
                <a:t>EPJA42 (2009) 287-298</a:t>
              </a:r>
              <a:r>
                <a:rPr lang="en-US" dirty="0" smtClean="0">
                  <a:sym typeface="Symbol"/>
                </a:rPr>
                <a:t>)</a:t>
              </a:r>
              <a:endParaRPr lang="fr-FR" dirty="0"/>
            </a:p>
          </p:txBody>
        </p:sp>
        <p:sp>
          <p:nvSpPr>
            <p:cNvPr id="115" name="ZoneTexte 114"/>
            <p:cNvSpPr txBox="1"/>
            <p:nvPr/>
          </p:nvSpPr>
          <p:spPr>
            <a:xfrm>
              <a:off x="788410" y="6021288"/>
              <a:ext cx="255198" cy="369332"/>
            </a:xfrm>
            <a:prstGeom prst="rect">
              <a:avLst/>
            </a:prstGeom>
            <a:noFill/>
          </p:spPr>
          <p:txBody>
            <a:bodyPr wrap="none" rtlCol="0">
              <a:spAutoFit/>
            </a:bodyPr>
            <a:lstStyle/>
            <a:p>
              <a:r>
                <a:rPr lang="en-US" dirty="0" smtClean="0">
                  <a:solidFill>
                    <a:schemeClr val="bg1"/>
                  </a:solidFill>
                </a:rPr>
                <a:t>-</a:t>
              </a:r>
              <a:endParaRPr lang="fr-FR" dirty="0">
                <a:solidFill>
                  <a:schemeClr val="bg1"/>
                </a:solidFill>
              </a:endParaRPr>
            </a:p>
          </p:txBody>
        </p:sp>
        <p:sp>
          <p:nvSpPr>
            <p:cNvPr id="116" name="ZoneTexte 115"/>
            <p:cNvSpPr txBox="1"/>
            <p:nvPr/>
          </p:nvSpPr>
          <p:spPr>
            <a:xfrm>
              <a:off x="788410" y="6300028"/>
              <a:ext cx="255198" cy="369332"/>
            </a:xfrm>
            <a:prstGeom prst="rect">
              <a:avLst/>
            </a:prstGeom>
            <a:noFill/>
          </p:spPr>
          <p:txBody>
            <a:bodyPr wrap="none" rtlCol="0">
              <a:spAutoFit/>
            </a:bodyPr>
            <a:lstStyle/>
            <a:p>
              <a:r>
                <a:rPr lang="en-US" dirty="0" smtClean="0">
                  <a:solidFill>
                    <a:schemeClr val="bg1"/>
                  </a:solidFill>
                </a:rPr>
                <a:t>-</a:t>
              </a:r>
              <a:endParaRPr lang="fr-FR" dirty="0">
                <a:solidFill>
                  <a:schemeClr val="bg1"/>
                </a:solidFill>
              </a:endParaRPr>
            </a:p>
          </p:txBody>
        </p:sp>
      </p:grpSp>
      <p:sp>
        <p:nvSpPr>
          <p:cNvPr id="102" name="ZoneTexte 4"/>
          <p:cNvSpPr txBox="1">
            <a:spLocks noChangeArrowheads="1"/>
          </p:cNvSpPr>
          <p:nvPr/>
        </p:nvSpPr>
        <p:spPr bwMode="auto">
          <a:xfrm>
            <a:off x="6195318" y="1556792"/>
            <a:ext cx="2152650" cy="247650"/>
          </a:xfrm>
          <a:prstGeom prst="rect">
            <a:avLst/>
          </a:prstGeom>
          <a:noFill/>
          <a:ln w="9525">
            <a:noFill/>
            <a:miter lim="800000"/>
            <a:headEnd/>
            <a:tailEnd/>
          </a:ln>
        </p:spPr>
        <p:txBody>
          <a:bodyPr wrap="none">
            <a:spAutoFit/>
          </a:bodyPr>
          <a:lstStyle/>
          <a:p>
            <a:pPr fontAlgn="base">
              <a:spcBef>
                <a:spcPct val="0"/>
              </a:spcBef>
              <a:spcAft>
                <a:spcPct val="0"/>
              </a:spcAft>
            </a:pPr>
            <a:r>
              <a:rPr lang="fr-FR" sz="1000" dirty="0" err="1">
                <a:solidFill>
                  <a:prstClr val="black"/>
                </a:solidFill>
                <a:latin typeface="Georgia" pitchFamily="18" charset="0"/>
              </a:rPr>
              <a:t>From</a:t>
            </a:r>
            <a:r>
              <a:rPr lang="fr-FR" sz="1000" dirty="0">
                <a:solidFill>
                  <a:prstClr val="black"/>
                </a:solidFill>
                <a:latin typeface="Georgia" pitchFamily="18" charset="0"/>
              </a:rPr>
              <a:t> S. </a:t>
            </a:r>
            <a:r>
              <a:rPr lang="fr-FR" sz="1000" dirty="0" err="1">
                <a:solidFill>
                  <a:prstClr val="black"/>
                </a:solidFill>
                <a:latin typeface="Georgia" pitchFamily="18" charset="0"/>
              </a:rPr>
              <a:t>Pacetti</a:t>
            </a:r>
            <a:r>
              <a:rPr lang="fr-FR" sz="1000" dirty="0">
                <a:solidFill>
                  <a:prstClr val="black"/>
                </a:solidFill>
                <a:latin typeface="Georgia" pitchFamily="18" charset="0"/>
              </a:rPr>
              <a:t>, </a:t>
            </a:r>
            <a:r>
              <a:rPr lang="fr-FR" sz="1000" dirty="0" err="1">
                <a:solidFill>
                  <a:prstClr val="black"/>
                </a:solidFill>
                <a:latin typeface="Georgia" pitchFamily="18" charset="0"/>
              </a:rPr>
              <a:t>arXiv</a:t>
            </a:r>
            <a:r>
              <a:rPr lang="fr-FR" sz="1000" dirty="0">
                <a:solidFill>
                  <a:prstClr val="black"/>
                </a:solidFill>
                <a:latin typeface="Georgia" pitchFamily="18" charset="0"/>
              </a:rPr>
              <a:t>:1012.1232v1</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Grp="1" noChangeArrowheads="1"/>
          </p:cNvSpPr>
          <p:nvPr>
            <p:ph type="title"/>
          </p:nvPr>
        </p:nvSpPr>
        <p:spPr>
          <a:xfrm>
            <a:off x="0" y="-304800"/>
            <a:ext cx="9144000" cy="1143000"/>
          </a:xfrm>
        </p:spPr>
        <p:txBody>
          <a:bodyPr/>
          <a:lstStyle/>
          <a:p>
            <a:pPr eaLnBrk="1" hangingPunct="1">
              <a:defRPr/>
            </a:pPr>
            <a:r>
              <a:rPr lang="fr-FR" sz="2800" smtClean="0"/>
              <a:t>proton electromagnetic form factors in </a:t>
            </a:r>
            <a:r>
              <a:rPr lang="fr-FR" sz="2800" smtClean="0">
                <a:solidFill>
                  <a:srgbClr val="FFFF00"/>
                </a:solidFill>
              </a:rPr>
              <a:t>Space-Like region</a:t>
            </a:r>
          </a:p>
        </p:txBody>
      </p:sp>
      <p:sp>
        <p:nvSpPr>
          <p:cNvPr id="13318" name="Text Box 6"/>
          <p:cNvSpPr txBox="1">
            <a:spLocks noChangeArrowheads="1"/>
          </p:cNvSpPr>
          <p:nvPr/>
        </p:nvSpPr>
        <p:spPr bwMode="auto">
          <a:xfrm>
            <a:off x="304800" y="685800"/>
            <a:ext cx="4572000" cy="2057400"/>
          </a:xfrm>
          <a:prstGeom prst="rect">
            <a:avLst/>
          </a:prstGeom>
          <a:noFill/>
          <a:ln w="9525">
            <a:noFill/>
            <a:round/>
            <a:headEnd/>
            <a:tailEnd/>
          </a:ln>
          <a:effectLst/>
        </p:spPr>
        <p:txBody>
          <a:bodyPr lIns="90000" tIns="45000" rIns="90000" bIns="45000"/>
          <a:lstStyle/>
          <a:p>
            <a:pPr defTabSz="457200" fontAlgn="base" hangingPunct="0">
              <a:lnSpc>
                <a:spcPct val="93000"/>
              </a:lnSpc>
              <a:spcBef>
                <a:spcPts val="288"/>
              </a:spcBef>
              <a:spcAft>
                <a:spcPts val="288"/>
              </a:spcAft>
              <a:buClr>
                <a:srgbClr val="FFFFFF"/>
              </a:buClr>
              <a:buSzPct val="8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rPr>
              <a:t> Rosenbluth method</a:t>
            </a:r>
            <a:r>
              <a:rPr lang="en-US">
                <a:solidFill>
                  <a:srgbClr val="FFFFFF"/>
                </a:solidFill>
              </a:rPr>
              <a:t>: (diff. cross sections)</a:t>
            </a:r>
          </a:p>
          <a:p>
            <a:pPr defTabSz="457200" fontAlgn="base" hangingPunct="0">
              <a:lnSpc>
                <a:spcPct val="93000"/>
              </a:lnSpc>
              <a:spcBef>
                <a:spcPts val="288"/>
              </a:spcBef>
              <a:spcAft>
                <a:spcPts val="288"/>
              </a:spcAft>
              <a:buClr>
                <a:srgbClr val="FFFFFF"/>
              </a:buClr>
              <a:buSzPct val="80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latin typeface="Times New Roman" pitchFamily="18" charset="0"/>
                <a:sym typeface="Symbol" pitchFamily="18" charset="2"/>
              </a:rPr>
              <a:t>        </a:t>
            </a:r>
            <a:endParaRPr lang="en-US">
              <a:solidFill>
                <a:srgbClr val="FFFFFF"/>
              </a:solidFill>
            </a:endParaRPr>
          </a:p>
        </p:txBody>
      </p:sp>
      <p:sp>
        <p:nvSpPr>
          <p:cNvPr id="13319" name="Text Box 8"/>
          <p:cNvSpPr txBox="1">
            <a:spLocks noChangeArrowheads="1"/>
          </p:cNvSpPr>
          <p:nvPr/>
        </p:nvSpPr>
        <p:spPr bwMode="auto">
          <a:xfrm>
            <a:off x="152400" y="5029200"/>
            <a:ext cx="5410200" cy="1262063"/>
          </a:xfrm>
          <a:prstGeom prst="rect">
            <a:avLst/>
          </a:prstGeom>
          <a:noFill/>
          <a:ln w="9525">
            <a:noFill/>
            <a:miter lim="800000"/>
            <a:headEnd/>
            <a:tailEnd/>
          </a:ln>
          <a:effectLst/>
        </p:spPr>
        <p:txBody>
          <a:bodyPr>
            <a:spAutoFit/>
          </a:bodyPr>
          <a:lstStyle/>
          <a:p>
            <a:pPr fontAlgn="base">
              <a:spcBef>
                <a:spcPct val="0"/>
              </a:spcBef>
              <a:spcAft>
                <a:spcPct val="0"/>
              </a:spcAft>
              <a:buFont typeface="Wingdings" pitchFamily="2" charset="2"/>
              <a:buChar char="Ø"/>
            </a:pPr>
            <a:r>
              <a:rPr lang="en-US">
                <a:solidFill>
                  <a:srgbClr val="FFFFFF"/>
                </a:solidFill>
              </a:rPr>
              <a:t> Contradictory results for G</a:t>
            </a:r>
            <a:r>
              <a:rPr lang="en-US" baseline="-25000">
                <a:solidFill>
                  <a:srgbClr val="FFFFFF"/>
                </a:solidFill>
              </a:rPr>
              <a:t>E</a:t>
            </a:r>
            <a:r>
              <a:rPr lang="en-US">
                <a:solidFill>
                  <a:srgbClr val="FFFFFF"/>
                </a:solidFill>
              </a:rPr>
              <a:t>/G</a:t>
            </a:r>
            <a:r>
              <a:rPr lang="en-US" baseline="-25000">
                <a:solidFill>
                  <a:srgbClr val="FFFFFF"/>
                </a:solidFill>
              </a:rPr>
              <a:t>M </a:t>
            </a:r>
            <a:r>
              <a:rPr lang="en-US">
                <a:solidFill>
                  <a:srgbClr val="FFFFFF"/>
                </a:solidFill>
              </a:rPr>
              <a:t>(2 </a:t>
            </a:r>
            <a:r>
              <a:rPr lang="en-US">
                <a:solidFill>
                  <a:srgbClr val="FFFFFF"/>
                </a:solidFill>
                <a:sym typeface="Symbol" pitchFamily="18" charset="2"/>
              </a:rPr>
              <a:t> contribution, radiative corrections</a:t>
            </a:r>
            <a:r>
              <a:rPr lang="en-US">
                <a:solidFill>
                  <a:srgbClr val="FFFFFF"/>
                </a:solidFill>
              </a:rPr>
              <a:t> ?</a:t>
            </a:r>
            <a:r>
              <a:rPr lang="en-US">
                <a:solidFill>
                  <a:srgbClr val="FFFFFF"/>
                </a:solidFill>
                <a:sym typeface="Symbol" pitchFamily="18" charset="2"/>
              </a:rPr>
              <a:t>)  </a:t>
            </a:r>
            <a:endParaRPr lang="en-US">
              <a:solidFill>
                <a:srgbClr val="FFFFFF"/>
              </a:solidFill>
            </a:endParaRPr>
          </a:p>
          <a:p>
            <a:pPr fontAlgn="base" hangingPunct="0">
              <a:lnSpc>
                <a:spcPct val="93000"/>
              </a:lnSpc>
              <a:spcBef>
                <a:spcPts val="288"/>
              </a:spcBef>
              <a:spcAft>
                <a:spcPts val="288"/>
              </a:spcAft>
              <a:buClr>
                <a:srgbClr val="FFFFFF"/>
              </a:buClr>
              <a:buSzPct val="80000"/>
              <a:buFont typeface="Wingdings" pitchFamily="2" charset="2"/>
              <a:buChar char="Ø"/>
            </a:pPr>
            <a:r>
              <a:rPr lang="en-US" baseline="-25000">
                <a:solidFill>
                  <a:srgbClr val="FFFFFF"/>
                </a:solidFill>
              </a:rPr>
              <a:t>  </a:t>
            </a:r>
            <a:r>
              <a:rPr lang="en-US">
                <a:solidFill>
                  <a:srgbClr val="FFFFFF"/>
                </a:solidFill>
              </a:rPr>
              <a:t>Deviation of G</a:t>
            </a:r>
            <a:r>
              <a:rPr lang="en-US" baseline="-25000">
                <a:solidFill>
                  <a:srgbClr val="FFFFFF"/>
                </a:solidFill>
              </a:rPr>
              <a:t>E</a:t>
            </a:r>
            <a:r>
              <a:rPr lang="en-US">
                <a:solidFill>
                  <a:srgbClr val="FFFFFF"/>
                </a:solidFill>
              </a:rPr>
              <a:t> from dipole, pQCD not reached</a:t>
            </a:r>
          </a:p>
          <a:p>
            <a:pPr fontAlgn="base" hangingPunct="0">
              <a:lnSpc>
                <a:spcPct val="93000"/>
              </a:lnSpc>
              <a:spcBef>
                <a:spcPts val="288"/>
              </a:spcBef>
              <a:spcAft>
                <a:spcPts val="288"/>
              </a:spcAft>
              <a:buClr>
                <a:srgbClr val="FFFFFF"/>
              </a:buClr>
              <a:buSzPct val="80000"/>
              <a:buFont typeface="Wingdings" pitchFamily="2" charset="2"/>
              <a:buChar char="Ø"/>
            </a:pPr>
            <a:r>
              <a:rPr lang="en-US">
                <a:solidFill>
                  <a:srgbClr val="FFFFFF"/>
                </a:solidFill>
              </a:rPr>
              <a:t> Zero-crossing of G</a:t>
            </a:r>
            <a:r>
              <a:rPr lang="en-US" baseline="-25000">
                <a:solidFill>
                  <a:srgbClr val="FFFFFF"/>
                </a:solidFill>
              </a:rPr>
              <a:t>E</a:t>
            </a:r>
            <a:r>
              <a:rPr lang="en-US">
                <a:solidFill>
                  <a:srgbClr val="FFFFFF"/>
                </a:solidFill>
              </a:rPr>
              <a:t>(Q</a:t>
            </a:r>
            <a:r>
              <a:rPr lang="en-US" baseline="30000">
                <a:solidFill>
                  <a:srgbClr val="FFFFFF"/>
                </a:solidFill>
              </a:rPr>
              <a:t>2</a:t>
            </a:r>
            <a:r>
              <a:rPr lang="en-US">
                <a:solidFill>
                  <a:srgbClr val="FFFFFF"/>
                </a:solidFill>
              </a:rPr>
              <a:t>)</a:t>
            </a:r>
            <a:endParaRPr lang="fr-FR" baseline="30000">
              <a:solidFill>
                <a:srgbClr val="FFFFFF"/>
              </a:solidFill>
            </a:endParaRPr>
          </a:p>
        </p:txBody>
      </p:sp>
      <p:sp>
        <p:nvSpPr>
          <p:cNvPr id="13320" name="Text Box 9"/>
          <p:cNvSpPr txBox="1">
            <a:spLocks noChangeArrowheads="1"/>
          </p:cNvSpPr>
          <p:nvPr/>
        </p:nvSpPr>
        <p:spPr bwMode="auto">
          <a:xfrm>
            <a:off x="4648200" y="685800"/>
            <a:ext cx="4495800" cy="915988"/>
          </a:xfrm>
          <a:prstGeom prst="rect">
            <a:avLst/>
          </a:prstGeom>
          <a:noFill/>
          <a:ln w="9525">
            <a:noFill/>
            <a:miter lim="800000"/>
            <a:headEnd/>
            <a:tailEnd/>
          </a:ln>
          <a:effectLst/>
        </p:spPr>
        <p:txBody>
          <a:bodyPr>
            <a:spAutoFit/>
          </a:bodyPr>
          <a:lstStyle/>
          <a:p>
            <a:pPr fontAlgn="base">
              <a:spcBef>
                <a:spcPct val="0"/>
              </a:spcBef>
              <a:spcAft>
                <a:spcPct val="0"/>
              </a:spcAft>
            </a:pPr>
            <a:r>
              <a:rPr lang="fr-FR">
                <a:solidFill>
                  <a:srgbClr val="FFFFFF"/>
                </a:solidFill>
              </a:rPr>
              <a:t> G</a:t>
            </a:r>
            <a:r>
              <a:rPr lang="fr-FR" baseline="-25000">
                <a:solidFill>
                  <a:srgbClr val="FFFFFF"/>
                </a:solidFill>
              </a:rPr>
              <a:t>E</a:t>
            </a:r>
            <a:r>
              <a:rPr lang="fr-FR">
                <a:solidFill>
                  <a:srgbClr val="FFFFFF"/>
                </a:solidFill>
              </a:rPr>
              <a:t>(q</a:t>
            </a:r>
            <a:r>
              <a:rPr lang="fr-FR" baseline="30000">
                <a:solidFill>
                  <a:srgbClr val="FFFFFF"/>
                </a:solidFill>
              </a:rPr>
              <a:t>2</a:t>
            </a:r>
            <a:r>
              <a:rPr lang="fr-FR">
                <a:solidFill>
                  <a:srgbClr val="FFFFFF"/>
                </a:solidFill>
              </a:rPr>
              <a:t>) ~ G</a:t>
            </a:r>
            <a:r>
              <a:rPr lang="fr-FR" baseline="-25000">
                <a:solidFill>
                  <a:srgbClr val="FFFFFF"/>
                </a:solidFill>
              </a:rPr>
              <a:t>M</a:t>
            </a:r>
            <a:r>
              <a:rPr lang="fr-FR">
                <a:solidFill>
                  <a:srgbClr val="FFFFFF"/>
                </a:solidFill>
              </a:rPr>
              <a:t>(q</a:t>
            </a:r>
            <a:r>
              <a:rPr lang="fr-FR" baseline="30000">
                <a:solidFill>
                  <a:srgbClr val="FFFFFF"/>
                </a:solidFill>
              </a:rPr>
              <a:t>2</a:t>
            </a:r>
            <a:r>
              <a:rPr lang="fr-FR">
                <a:solidFill>
                  <a:srgbClr val="FFFFFF"/>
                </a:solidFill>
              </a:rPr>
              <a:t>) ~ G</a:t>
            </a:r>
            <a:r>
              <a:rPr lang="fr-FR" baseline="-25000">
                <a:solidFill>
                  <a:srgbClr val="FFFFFF"/>
                </a:solidFill>
              </a:rPr>
              <a:t>D</a:t>
            </a:r>
            <a:r>
              <a:rPr lang="fr-FR">
                <a:solidFill>
                  <a:srgbClr val="FFFFFF"/>
                </a:solidFill>
              </a:rPr>
              <a:t>(q</a:t>
            </a:r>
            <a:r>
              <a:rPr lang="fr-FR" baseline="30000">
                <a:solidFill>
                  <a:srgbClr val="FFFFFF"/>
                </a:solidFill>
              </a:rPr>
              <a:t>2</a:t>
            </a:r>
            <a:r>
              <a:rPr lang="fr-FR">
                <a:solidFill>
                  <a:srgbClr val="FFFFFF"/>
                </a:solidFill>
              </a:rPr>
              <a:t>) = 1/(1+q</a:t>
            </a:r>
            <a:r>
              <a:rPr lang="fr-FR" baseline="30000">
                <a:solidFill>
                  <a:srgbClr val="FFFFFF"/>
                </a:solidFill>
              </a:rPr>
              <a:t>2</a:t>
            </a:r>
            <a:r>
              <a:rPr lang="fr-FR">
                <a:solidFill>
                  <a:srgbClr val="FFFFFF"/>
                </a:solidFill>
              </a:rPr>
              <a:t>/m</a:t>
            </a:r>
            <a:r>
              <a:rPr lang="fr-FR" baseline="-25000">
                <a:solidFill>
                  <a:srgbClr val="FFFFFF"/>
                </a:solidFill>
              </a:rPr>
              <a:t>d</a:t>
            </a:r>
            <a:r>
              <a:rPr lang="fr-FR" baseline="30000">
                <a:solidFill>
                  <a:srgbClr val="FFFFFF"/>
                </a:solidFill>
              </a:rPr>
              <a:t>2</a:t>
            </a:r>
            <a:r>
              <a:rPr lang="fr-FR">
                <a:solidFill>
                  <a:srgbClr val="FFFFFF"/>
                </a:solidFill>
              </a:rPr>
              <a:t>) </a:t>
            </a:r>
            <a:r>
              <a:rPr lang="fr-FR" baseline="30000">
                <a:solidFill>
                  <a:srgbClr val="FFFFFF"/>
                </a:solidFill>
              </a:rPr>
              <a:t>2</a:t>
            </a:r>
            <a:r>
              <a:rPr lang="fr-FR">
                <a:solidFill>
                  <a:srgbClr val="FFFFFF"/>
                </a:solidFill>
              </a:rPr>
              <a:t>    </a:t>
            </a:r>
          </a:p>
          <a:p>
            <a:pPr fontAlgn="base">
              <a:spcBef>
                <a:spcPct val="0"/>
              </a:spcBef>
              <a:spcAft>
                <a:spcPct val="0"/>
              </a:spcAft>
            </a:pPr>
            <a:r>
              <a:rPr lang="fr-FR">
                <a:solidFill>
                  <a:srgbClr val="FFFFFF"/>
                </a:solidFill>
              </a:rPr>
              <a:t>                m</a:t>
            </a:r>
            <a:r>
              <a:rPr lang="fr-FR" baseline="-25000">
                <a:solidFill>
                  <a:srgbClr val="FFFFFF"/>
                </a:solidFill>
              </a:rPr>
              <a:t>d</a:t>
            </a:r>
            <a:r>
              <a:rPr lang="fr-FR">
                <a:solidFill>
                  <a:srgbClr val="FFFFFF"/>
                </a:solidFill>
              </a:rPr>
              <a:t>=0.71 (GeV/c</a:t>
            </a:r>
            <a:r>
              <a:rPr lang="fr-FR" baseline="30000">
                <a:solidFill>
                  <a:srgbClr val="FFFFFF"/>
                </a:solidFill>
              </a:rPr>
              <a:t>2</a:t>
            </a:r>
            <a:r>
              <a:rPr lang="fr-FR">
                <a:solidFill>
                  <a:srgbClr val="FFFFFF"/>
                </a:solidFill>
              </a:rPr>
              <a:t>)  </a:t>
            </a:r>
          </a:p>
          <a:p>
            <a:pPr fontAlgn="base">
              <a:spcBef>
                <a:spcPct val="0"/>
              </a:spcBef>
              <a:spcAft>
                <a:spcPct val="0"/>
              </a:spcAft>
            </a:pPr>
            <a:r>
              <a:rPr lang="fr-FR">
                <a:solidFill>
                  <a:srgbClr val="FFFFFF"/>
                </a:solidFill>
                <a:sym typeface="Symbol" pitchFamily="18" charset="2"/>
              </a:rPr>
              <a:t>          </a:t>
            </a:r>
          </a:p>
        </p:txBody>
      </p:sp>
      <p:sp>
        <p:nvSpPr>
          <p:cNvPr id="13321" name="Line 10"/>
          <p:cNvSpPr>
            <a:spLocks noChangeShapeType="1"/>
          </p:cNvSpPr>
          <p:nvPr/>
        </p:nvSpPr>
        <p:spPr bwMode="auto">
          <a:xfrm>
            <a:off x="0" y="533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fr-FR" baseline="30000">
              <a:solidFill>
                <a:srgbClr val="FFFFFF"/>
              </a:solidFill>
            </a:endParaRPr>
          </a:p>
        </p:txBody>
      </p:sp>
      <p:sp>
        <p:nvSpPr>
          <p:cNvPr id="13322" name="Text Box 11"/>
          <p:cNvSpPr txBox="1">
            <a:spLocks noChangeArrowheads="1"/>
          </p:cNvSpPr>
          <p:nvPr/>
        </p:nvSpPr>
        <p:spPr bwMode="auto">
          <a:xfrm>
            <a:off x="457200" y="4648200"/>
            <a:ext cx="4572000" cy="304800"/>
          </a:xfrm>
          <a:prstGeom prst="rect">
            <a:avLst/>
          </a:prstGeom>
          <a:noFill/>
          <a:ln w="9525">
            <a:noFill/>
            <a:round/>
            <a:headEnd/>
            <a:tailEnd/>
          </a:ln>
          <a:effectLst/>
        </p:spPr>
        <p:txBody>
          <a:bodyPr lIns="90000" tIns="45000" rIns="90000" bIns="45000"/>
          <a:lstStyle/>
          <a:p>
            <a:pPr defTabSz="457200" fontAlgn="base" hangingPunct="0">
              <a:lnSpc>
                <a:spcPct val="93000"/>
              </a:lnSpc>
              <a:spcBef>
                <a:spcPts val="288"/>
              </a:spcBef>
              <a:spcAft>
                <a:spcPts val="288"/>
              </a:spcAft>
              <a:buClr>
                <a:srgbClr val="FFFFFF"/>
              </a:buClr>
              <a:buSzPct val="80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rPr>
              <a:t>Recoil proton polarization measurements</a:t>
            </a:r>
            <a:endParaRPr lang="en-US">
              <a:solidFill>
                <a:srgbClr val="FFFFFF"/>
              </a:solidFill>
            </a:endParaRPr>
          </a:p>
        </p:txBody>
      </p:sp>
      <p:pic>
        <p:nvPicPr>
          <p:cNvPr id="13323" name="Picture 8" descr="gmpgd_col"/>
          <p:cNvPicPr>
            <a:picLocks noChangeAspect="1" noChangeArrowheads="1"/>
          </p:cNvPicPr>
          <p:nvPr/>
        </p:nvPicPr>
        <p:blipFill>
          <a:blip r:embed="rId3" cstate="print"/>
          <a:srcRect b="22580"/>
          <a:stretch>
            <a:fillRect/>
          </a:stretch>
        </p:blipFill>
        <p:spPr bwMode="auto">
          <a:xfrm>
            <a:off x="533400" y="1600200"/>
            <a:ext cx="2922588" cy="2362200"/>
          </a:xfrm>
          <a:prstGeom prst="rect">
            <a:avLst/>
          </a:prstGeom>
          <a:solidFill>
            <a:schemeClr val="tx1"/>
          </a:solidFill>
          <a:ln w="9525">
            <a:noFill/>
            <a:miter lim="800000"/>
            <a:headEnd/>
            <a:tailEnd/>
          </a:ln>
        </p:spPr>
      </p:pic>
      <p:sp>
        <p:nvSpPr>
          <p:cNvPr id="13324" name="Text Box 17"/>
          <p:cNvSpPr txBox="1">
            <a:spLocks noChangeArrowheads="1"/>
          </p:cNvSpPr>
          <p:nvPr/>
        </p:nvSpPr>
        <p:spPr bwMode="auto">
          <a:xfrm>
            <a:off x="0" y="3962400"/>
            <a:ext cx="4267200" cy="581025"/>
          </a:xfrm>
          <a:prstGeom prst="rect">
            <a:avLst/>
          </a:prstGeom>
          <a:noFill/>
          <a:ln w="9525">
            <a:noFill/>
            <a:miter lim="800000"/>
            <a:headEnd/>
            <a:tailEnd/>
          </a:ln>
          <a:effectLst/>
        </p:spPr>
        <p:txBody>
          <a:bodyPr>
            <a:spAutoFit/>
          </a:bodyPr>
          <a:lstStyle/>
          <a:p>
            <a:pPr fontAlgn="base">
              <a:spcBef>
                <a:spcPct val="0"/>
              </a:spcBef>
              <a:spcAft>
                <a:spcPct val="0"/>
              </a:spcAft>
            </a:pPr>
            <a:r>
              <a:rPr lang="fr-FR" sz="1600" i="1">
                <a:solidFill>
                  <a:srgbClr val="FFFFFF"/>
                </a:solidFill>
              </a:rPr>
              <a:t>Perdrisat et al., progress in part. and Nucl. Physics 59 (2007) 694</a:t>
            </a:r>
          </a:p>
        </p:txBody>
      </p:sp>
      <p:sp>
        <p:nvSpPr>
          <p:cNvPr id="13325" name="Text Box 18"/>
          <p:cNvSpPr txBox="1">
            <a:spLocks noChangeArrowheads="1"/>
          </p:cNvSpPr>
          <p:nvPr/>
        </p:nvSpPr>
        <p:spPr bwMode="auto">
          <a:xfrm>
            <a:off x="5257800" y="4038600"/>
            <a:ext cx="3648075"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i="1">
                <a:solidFill>
                  <a:srgbClr val="FFFFFF"/>
                </a:solidFill>
              </a:rPr>
              <a:t> </a:t>
            </a:r>
            <a:r>
              <a:rPr lang="en-GB" sz="1600" i="1">
                <a:solidFill>
                  <a:srgbClr val="FFFFFF"/>
                </a:solidFill>
              </a:rPr>
              <a:t>Puckett et al, PRL104 (2010) 242301</a:t>
            </a:r>
            <a:r>
              <a:rPr lang="en-GB" sz="1600">
                <a:solidFill>
                  <a:srgbClr val="FFFFFF"/>
                </a:solidFill>
              </a:rPr>
              <a:t> </a:t>
            </a:r>
          </a:p>
        </p:txBody>
      </p:sp>
      <p:grpSp>
        <p:nvGrpSpPr>
          <p:cNvPr id="2" name="Group 30"/>
          <p:cNvGrpSpPr>
            <a:grpSpLocks/>
          </p:cNvGrpSpPr>
          <p:nvPr/>
        </p:nvGrpSpPr>
        <p:grpSpPr bwMode="auto">
          <a:xfrm>
            <a:off x="4724400" y="1676400"/>
            <a:ext cx="2971800" cy="2286000"/>
            <a:chOff x="3696" y="2256"/>
            <a:chExt cx="1872" cy="1440"/>
          </a:xfrm>
        </p:grpSpPr>
        <p:grpSp>
          <p:nvGrpSpPr>
            <p:cNvPr id="3" name="Group 29"/>
            <p:cNvGrpSpPr>
              <a:grpSpLocks/>
            </p:cNvGrpSpPr>
            <p:nvPr/>
          </p:nvGrpSpPr>
          <p:grpSpPr bwMode="auto">
            <a:xfrm>
              <a:off x="3696" y="2256"/>
              <a:ext cx="1872" cy="1440"/>
              <a:chOff x="48" y="2256"/>
              <a:chExt cx="1872" cy="1440"/>
            </a:xfrm>
          </p:grpSpPr>
          <p:grpSp>
            <p:nvGrpSpPr>
              <p:cNvPr id="4" name="Group 2"/>
              <p:cNvGrpSpPr>
                <a:grpSpLocks/>
              </p:cNvGrpSpPr>
              <p:nvPr/>
            </p:nvGrpSpPr>
            <p:grpSpPr bwMode="auto">
              <a:xfrm>
                <a:off x="48" y="2256"/>
                <a:ext cx="1872" cy="1440"/>
                <a:chOff x="96" y="2256"/>
                <a:chExt cx="1872" cy="1440"/>
              </a:xfrm>
            </p:grpSpPr>
            <p:pic>
              <p:nvPicPr>
                <p:cNvPr id="13344" name="Picture 2"/>
                <p:cNvPicPr>
                  <a:picLocks noChangeAspect="1" noChangeArrowheads="1"/>
                </p:cNvPicPr>
                <p:nvPr/>
              </p:nvPicPr>
              <p:blipFill>
                <a:blip r:embed="rId4" cstate="print"/>
                <a:srcRect/>
                <a:stretch>
                  <a:fillRect/>
                </a:stretch>
              </p:blipFill>
              <p:spPr bwMode="auto">
                <a:xfrm>
                  <a:off x="96" y="2256"/>
                  <a:ext cx="1872" cy="1440"/>
                </a:xfrm>
                <a:prstGeom prst="rect">
                  <a:avLst/>
                </a:prstGeom>
                <a:noFill/>
                <a:ln w="9525">
                  <a:noFill/>
                  <a:miter lim="800000"/>
                  <a:headEnd/>
                  <a:tailEnd/>
                </a:ln>
              </p:spPr>
            </p:pic>
            <p:sp>
              <p:nvSpPr>
                <p:cNvPr id="13345" name="Freeform 4"/>
                <p:cNvSpPr>
                  <a:spLocks/>
                </p:cNvSpPr>
                <p:nvPr/>
              </p:nvSpPr>
              <p:spPr bwMode="auto">
                <a:xfrm>
                  <a:off x="498" y="2956"/>
                  <a:ext cx="603" cy="471"/>
                </a:xfrm>
                <a:custGeom>
                  <a:avLst/>
                  <a:gdLst>
                    <a:gd name="T0" fmla="*/ 586 w 603"/>
                    <a:gd name="T1" fmla="*/ 144 h 471"/>
                    <a:gd name="T2" fmla="*/ 310 w 603"/>
                    <a:gd name="T3" fmla="*/ 12 h 471"/>
                    <a:gd name="T4" fmla="*/ 206 w 603"/>
                    <a:gd name="T5" fmla="*/ 20 h 471"/>
                    <a:gd name="T6" fmla="*/ 66 w 603"/>
                    <a:gd name="T7" fmla="*/ 12 h 471"/>
                    <a:gd name="T8" fmla="*/ 46 w 603"/>
                    <a:gd name="T9" fmla="*/ 184 h 471"/>
                    <a:gd name="T10" fmla="*/ 54 w 603"/>
                    <a:gd name="T11" fmla="*/ 208 h 471"/>
                    <a:gd name="T12" fmla="*/ 58 w 603"/>
                    <a:gd name="T13" fmla="*/ 460 h 471"/>
                    <a:gd name="T14" fmla="*/ 82 w 603"/>
                    <a:gd name="T15" fmla="*/ 468 h 471"/>
                    <a:gd name="T16" fmla="*/ 426 w 603"/>
                    <a:gd name="T17" fmla="*/ 456 h 471"/>
                    <a:gd name="T18" fmla="*/ 478 w 603"/>
                    <a:gd name="T19" fmla="*/ 432 h 471"/>
                    <a:gd name="T20" fmla="*/ 538 w 603"/>
                    <a:gd name="T21" fmla="*/ 380 h 471"/>
                    <a:gd name="T22" fmla="*/ 602 w 603"/>
                    <a:gd name="T23" fmla="*/ 236 h 471"/>
                    <a:gd name="T24" fmla="*/ 598 w 603"/>
                    <a:gd name="T25" fmla="*/ 164 h 471"/>
                    <a:gd name="T26" fmla="*/ 586 w 603"/>
                    <a:gd name="T27" fmla="*/ 156 h 471"/>
                    <a:gd name="T28" fmla="*/ 586 w 603"/>
                    <a:gd name="T29" fmla="*/ 144 h 4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3" h="471">
                      <a:moveTo>
                        <a:pt x="586" y="144"/>
                      </a:moveTo>
                      <a:cubicBezTo>
                        <a:pt x="459" y="67"/>
                        <a:pt x="428" y="22"/>
                        <a:pt x="310" y="12"/>
                      </a:cubicBezTo>
                      <a:cubicBezTo>
                        <a:pt x="275" y="0"/>
                        <a:pt x="240" y="13"/>
                        <a:pt x="206" y="20"/>
                      </a:cubicBezTo>
                      <a:cubicBezTo>
                        <a:pt x="135" y="14"/>
                        <a:pt x="156" y="8"/>
                        <a:pt x="66" y="12"/>
                      </a:cubicBezTo>
                      <a:cubicBezTo>
                        <a:pt x="0" y="28"/>
                        <a:pt x="43" y="140"/>
                        <a:pt x="46" y="184"/>
                      </a:cubicBezTo>
                      <a:cubicBezTo>
                        <a:pt x="47" y="192"/>
                        <a:pt x="54" y="208"/>
                        <a:pt x="54" y="208"/>
                      </a:cubicBezTo>
                      <a:cubicBezTo>
                        <a:pt x="55" y="292"/>
                        <a:pt x="49" y="376"/>
                        <a:pt x="58" y="460"/>
                      </a:cubicBezTo>
                      <a:cubicBezTo>
                        <a:pt x="59" y="468"/>
                        <a:pt x="82" y="468"/>
                        <a:pt x="82" y="468"/>
                      </a:cubicBezTo>
                      <a:cubicBezTo>
                        <a:pt x="214" y="466"/>
                        <a:pt x="308" y="471"/>
                        <a:pt x="426" y="456"/>
                      </a:cubicBezTo>
                      <a:cubicBezTo>
                        <a:pt x="468" y="442"/>
                        <a:pt x="452" y="452"/>
                        <a:pt x="478" y="432"/>
                      </a:cubicBezTo>
                      <a:cubicBezTo>
                        <a:pt x="493" y="407"/>
                        <a:pt x="510" y="389"/>
                        <a:pt x="538" y="380"/>
                      </a:cubicBezTo>
                      <a:cubicBezTo>
                        <a:pt x="567" y="336"/>
                        <a:pt x="578" y="283"/>
                        <a:pt x="602" y="236"/>
                      </a:cubicBezTo>
                      <a:cubicBezTo>
                        <a:pt x="601" y="212"/>
                        <a:pt x="603" y="188"/>
                        <a:pt x="598" y="164"/>
                      </a:cubicBezTo>
                      <a:cubicBezTo>
                        <a:pt x="597" y="159"/>
                        <a:pt x="588" y="160"/>
                        <a:pt x="586" y="156"/>
                      </a:cubicBezTo>
                      <a:cubicBezTo>
                        <a:pt x="584" y="153"/>
                        <a:pt x="586" y="148"/>
                        <a:pt x="586" y="144"/>
                      </a:cubicBezTo>
                      <a:close/>
                    </a:path>
                  </a:pathLst>
                </a:custGeom>
                <a:solidFill>
                  <a:schemeClr val="tx1"/>
                </a:solidFill>
                <a:ln w="9525">
                  <a:solidFill>
                    <a:schemeClr val="tx1"/>
                  </a:solidFill>
                  <a:round/>
                  <a:headEnd/>
                  <a:tailEnd/>
                </a:ln>
                <a:effectLst/>
              </p:spPr>
              <p:txBody>
                <a:bodyPr/>
                <a:lstStyle/>
                <a:p>
                  <a:pPr fontAlgn="base">
                    <a:spcBef>
                      <a:spcPct val="0"/>
                    </a:spcBef>
                    <a:spcAft>
                      <a:spcPct val="0"/>
                    </a:spcAft>
                  </a:pPr>
                  <a:endParaRPr lang="fr-FR" baseline="30000">
                    <a:solidFill>
                      <a:srgbClr val="FFFFFF"/>
                    </a:solidFill>
                  </a:endParaRPr>
                </a:p>
              </p:txBody>
            </p:sp>
          </p:grpSp>
          <p:grpSp>
            <p:nvGrpSpPr>
              <p:cNvPr id="5" name="Group 22"/>
              <p:cNvGrpSpPr>
                <a:grpSpLocks/>
              </p:cNvGrpSpPr>
              <p:nvPr/>
            </p:nvGrpSpPr>
            <p:grpSpPr bwMode="auto">
              <a:xfrm>
                <a:off x="528" y="2970"/>
                <a:ext cx="624" cy="342"/>
                <a:chOff x="528" y="2962"/>
                <a:chExt cx="624" cy="342"/>
              </a:xfrm>
            </p:grpSpPr>
            <p:sp>
              <p:nvSpPr>
                <p:cNvPr id="13339" name="Text Box 23"/>
                <p:cNvSpPr txBox="1">
                  <a:spLocks noChangeArrowheads="1"/>
                </p:cNvSpPr>
                <p:nvPr/>
              </p:nvSpPr>
              <p:spPr bwMode="auto">
                <a:xfrm>
                  <a:off x="624" y="3046"/>
                  <a:ext cx="528" cy="154"/>
                </a:xfrm>
                <a:prstGeom prst="rect">
                  <a:avLst/>
                </a:prstGeom>
                <a:noFill/>
                <a:ln w="9525">
                  <a:noFill/>
                  <a:miter lim="800000"/>
                  <a:headEnd/>
                  <a:tailEnd/>
                </a:ln>
                <a:effectLst/>
              </p:spPr>
              <p:txBody>
                <a:bodyPr>
                  <a:spAutoFit/>
                </a:bodyPr>
                <a:lstStyle/>
                <a:p>
                  <a:pPr fontAlgn="base">
                    <a:spcBef>
                      <a:spcPct val="0"/>
                    </a:spcBef>
                    <a:spcAft>
                      <a:spcPct val="0"/>
                    </a:spcAft>
                  </a:pPr>
                  <a:r>
                    <a:rPr lang="fr-FR" sz="1000" b="1">
                      <a:solidFill>
                        <a:srgbClr val="FF0000"/>
                      </a:solidFill>
                    </a:rPr>
                    <a:t>GEp (II)</a:t>
                  </a:r>
                </a:p>
              </p:txBody>
            </p:sp>
            <p:sp>
              <p:nvSpPr>
                <p:cNvPr id="13340" name="AutoShape 24"/>
                <p:cNvSpPr>
                  <a:spLocks noChangeArrowheads="1"/>
                </p:cNvSpPr>
                <p:nvPr/>
              </p:nvSpPr>
              <p:spPr bwMode="auto">
                <a:xfrm>
                  <a:off x="528" y="3172"/>
                  <a:ext cx="90" cy="84"/>
                </a:xfrm>
                <a:prstGeom prst="triangle">
                  <a:avLst>
                    <a:gd name="adj" fmla="val 50000"/>
                  </a:avLst>
                </a:prstGeom>
                <a:solidFill>
                  <a:srgbClr val="000000"/>
                </a:solidFill>
                <a:ln w="9525">
                  <a:solidFill>
                    <a:schemeClr val="tx1"/>
                  </a:solidFill>
                  <a:miter lim="800000"/>
                  <a:headEnd/>
                  <a:tailEnd/>
                </a:ln>
                <a:effectLst/>
              </p:spPr>
              <p:txBody>
                <a:bodyPr wrap="none" anchor="ctr"/>
                <a:lstStyle/>
                <a:p>
                  <a:pPr fontAlgn="base">
                    <a:spcBef>
                      <a:spcPct val="0"/>
                    </a:spcBef>
                    <a:spcAft>
                      <a:spcPct val="0"/>
                    </a:spcAft>
                  </a:pPr>
                  <a:endParaRPr lang="fr-FR" baseline="30000">
                    <a:solidFill>
                      <a:srgbClr val="FFFFFF"/>
                    </a:solidFill>
                  </a:endParaRPr>
                </a:p>
              </p:txBody>
            </p:sp>
            <p:sp>
              <p:nvSpPr>
                <p:cNvPr id="13341" name="AutoShape 25"/>
                <p:cNvSpPr>
                  <a:spLocks noChangeArrowheads="1"/>
                </p:cNvSpPr>
                <p:nvPr/>
              </p:nvSpPr>
              <p:spPr bwMode="auto">
                <a:xfrm>
                  <a:off x="528" y="2962"/>
                  <a:ext cx="90" cy="84"/>
                </a:xfrm>
                <a:prstGeom prst="triangle">
                  <a:avLst>
                    <a:gd name="adj" fmla="val 50000"/>
                  </a:avLst>
                </a:prstGeom>
                <a:solidFill>
                  <a:schemeClr val="bg1"/>
                </a:solidFill>
                <a:ln w="9525">
                  <a:solidFill>
                    <a:schemeClr val="tx1"/>
                  </a:solidFill>
                  <a:miter lim="800000"/>
                  <a:headEnd/>
                  <a:tailEnd/>
                </a:ln>
                <a:effectLst/>
              </p:spPr>
              <p:txBody>
                <a:bodyPr wrap="none" anchor="ctr"/>
                <a:lstStyle/>
                <a:p>
                  <a:pPr fontAlgn="base">
                    <a:spcBef>
                      <a:spcPct val="0"/>
                    </a:spcBef>
                    <a:spcAft>
                      <a:spcPct val="0"/>
                    </a:spcAft>
                  </a:pPr>
                  <a:endParaRPr lang="fr-FR" baseline="30000">
                    <a:solidFill>
                      <a:srgbClr val="FFFFFF"/>
                    </a:solidFill>
                  </a:endParaRPr>
                </a:p>
              </p:txBody>
            </p:sp>
            <p:sp>
              <p:nvSpPr>
                <p:cNvPr id="13342" name="AutoShape 26"/>
                <p:cNvSpPr>
                  <a:spLocks noChangeArrowheads="1"/>
                </p:cNvSpPr>
                <p:nvPr/>
              </p:nvSpPr>
              <p:spPr bwMode="auto">
                <a:xfrm>
                  <a:off x="528" y="3072"/>
                  <a:ext cx="90" cy="80"/>
                </a:xfrm>
                <a:prstGeom prst="triangle">
                  <a:avLst>
                    <a:gd name="adj" fmla="val 50000"/>
                  </a:avLst>
                </a:prstGeom>
                <a:solidFill>
                  <a:srgbClr val="FF0000"/>
                </a:solidFill>
                <a:ln w="9525">
                  <a:solidFill>
                    <a:schemeClr val="tx1"/>
                  </a:solidFill>
                  <a:miter lim="800000"/>
                  <a:headEnd/>
                  <a:tailEnd/>
                </a:ln>
                <a:effectLst/>
              </p:spPr>
              <p:txBody>
                <a:bodyPr wrap="none" anchor="ctr"/>
                <a:lstStyle/>
                <a:p>
                  <a:pPr fontAlgn="base">
                    <a:spcBef>
                      <a:spcPct val="0"/>
                    </a:spcBef>
                    <a:spcAft>
                      <a:spcPct val="0"/>
                    </a:spcAft>
                  </a:pPr>
                  <a:endParaRPr lang="fr-FR" baseline="30000">
                    <a:solidFill>
                      <a:srgbClr val="FFFFFF"/>
                    </a:solidFill>
                  </a:endParaRPr>
                </a:p>
              </p:txBody>
            </p:sp>
            <p:sp>
              <p:nvSpPr>
                <p:cNvPr id="13343" name="Text Box 27"/>
                <p:cNvSpPr txBox="1">
                  <a:spLocks noChangeArrowheads="1"/>
                </p:cNvSpPr>
                <p:nvPr/>
              </p:nvSpPr>
              <p:spPr bwMode="auto">
                <a:xfrm>
                  <a:off x="617" y="3150"/>
                  <a:ext cx="444" cy="154"/>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sz="1000" b="1">
                      <a:solidFill>
                        <a:srgbClr val="000000"/>
                      </a:solidFill>
                    </a:rPr>
                    <a:t>GEp (IIII)</a:t>
                  </a:r>
                  <a:endParaRPr lang="fr-FR" sz="1000" b="1">
                    <a:solidFill>
                      <a:srgbClr val="FFFFFF"/>
                    </a:solidFill>
                  </a:endParaRPr>
                </a:p>
              </p:txBody>
            </p:sp>
          </p:grpSp>
          <p:sp>
            <p:nvSpPr>
              <p:cNvPr id="13338" name="Line 28"/>
              <p:cNvSpPr>
                <a:spLocks noChangeShapeType="1"/>
              </p:cNvSpPr>
              <p:nvPr/>
            </p:nvSpPr>
            <p:spPr bwMode="auto">
              <a:xfrm>
                <a:off x="432" y="2592"/>
                <a:ext cx="1440" cy="0"/>
              </a:xfrm>
              <a:prstGeom prst="line">
                <a:avLst/>
              </a:prstGeom>
              <a:noFill/>
              <a:ln w="9525">
                <a:solidFill>
                  <a:srgbClr val="000000"/>
                </a:solidFill>
                <a:round/>
                <a:headEnd/>
                <a:tailEnd/>
              </a:ln>
              <a:effectLst/>
            </p:spPr>
            <p:txBody>
              <a:bodyPr/>
              <a:lstStyle/>
              <a:p>
                <a:pPr fontAlgn="base">
                  <a:spcBef>
                    <a:spcPct val="0"/>
                  </a:spcBef>
                  <a:spcAft>
                    <a:spcPct val="0"/>
                  </a:spcAft>
                </a:pPr>
                <a:endParaRPr lang="fr-FR" baseline="30000">
                  <a:solidFill>
                    <a:srgbClr val="FFFFFF"/>
                  </a:solidFill>
                </a:endParaRPr>
              </a:p>
            </p:txBody>
          </p:sp>
        </p:grpSp>
        <p:sp>
          <p:nvSpPr>
            <p:cNvPr id="13335" name="Text Box 21"/>
            <p:cNvSpPr txBox="1">
              <a:spLocks noChangeArrowheads="1"/>
            </p:cNvSpPr>
            <p:nvPr/>
          </p:nvSpPr>
          <p:spPr bwMode="auto">
            <a:xfrm>
              <a:off x="4272" y="2928"/>
              <a:ext cx="378" cy="154"/>
            </a:xfrm>
            <a:prstGeom prst="rect">
              <a:avLst/>
            </a:prstGeom>
            <a:noFill/>
            <a:ln w="9525">
              <a:noFill/>
              <a:miter lim="800000"/>
              <a:headEnd/>
              <a:tailEnd/>
            </a:ln>
            <a:effectLst/>
          </p:spPr>
          <p:txBody>
            <a:bodyPr wrap="none">
              <a:spAutoFit/>
            </a:bodyPr>
            <a:lstStyle/>
            <a:p>
              <a:pPr fontAlgn="base">
                <a:spcBef>
                  <a:spcPct val="0"/>
                </a:spcBef>
                <a:spcAft>
                  <a:spcPct val="0"/>
                </a:spcAft>
              </a:pPr>
              <a:r>
                <a:rPr lang="fr-FR" sz="1000" b="1">
                  <a:solidFill>
                    <a:srgbClr val="000099"/>
                  </a:solidFill>
                </a:rPr>
                <a:t>GEp (I)</a:t>
              </a:r>
              <a:endParaRPr lang="fr-FR" sz="1000" b="1">
                <a:solidFill>
                  <a:srgbClr val="FFFFFF"/>
                </a:solidFill>
              </a:endParaRPr>
            </a:p>
          </p:txBody>
        </p:sp>
      </p:grpSp>
      <p:sp>
        <p:nvSpPr>
          <p:cNvPr id="13328" name="AutoShape 31"/>
          <p:cNvSpPr>
            <a:spLocks noChangeArrowheads="1"/>
          </p:cNvSpPr>
          <p:nvPr/>
        </p:nvSpPr>
        <p:spPr bwMode="auto">
          <a:xfrm>
            <a:off x="0" y="609600"/>
            <a:ext cx="9144000" cy="838200"/>
          </a:xfrm>
          <a:prstGeom prst="roundRect">
            <a:avLst>
              <a:gd name="adj" fmla="val 16667"/>
            </a:avLst>
          </a:prstGeom>
          <a:noFill/>
          <a:ln w="9525">
            <a:solidFill>
              <a:schemeClr val="tx1"/>
            </a:solidFill>
            <a:round/>
            <a:headEnd/>
            <a:tailEnd/>
          </a:ln>
          <a:effectLst/>
        </p:spPr>
        <p:txBody>
          <a:bodyPr wrap="none" anchor="ctr"/>
          <a:lstStyle/>
          <a:p>
            <a:pPr fontAlgn="base">
              <a:spcBef>
                <a:spcPct val="0"/>
              </a:spcBef>
              <a:spcAft>
                <a:spcPct val="0"/>
              </a:spcAft>
            </a:pPr>
            <a:endParaRPr lang="fr-FR" baseline="30000">
              <a:solidFill>
                <a:srgbClr val="FFFFFF"/>
              </a:solidFill>
            </a:endParaRPr>
          </a:p>
        </p:txBody>
      </p:sp>
      <p:sp>
        <p:nvSpPr>
          <p:cNvPr id="13329" name="AutoShape 32"/>
          <p:cNvSpPr>
            <a:spLocks noChangeArrowheads="1"/>
          </p:cNvSpPr>
          <p:nvPr/>
        </p:nvSpPr>
        <p:spPr bwMode="auto">
          <a:xfrm>
            <a:off x="152400" y="4648200"/>
            <a:ext cx="5486400" cy="1676400"/>
          </a:xfrm>
          <a:prstGeom prst="roundRect">
            <a:avLst>
              <a:gd name="adj" fmla="val 16667"/>
            </a:avLst>
          </a:prstGeom>
          <a:noFill/>
          <a:ln w="9525">
            <a:solidFill>
              <a:schemeClr val="tx1"/>
            </a:solidFill>
            <a:round/>
            <a:headEnd/>
            <a:tailEnd/>
          </a:ln>
          <a:effectLst/>
        </p:spPr>
        <p:txBody>
          <a:bodyPr wrap="none" anchor="ctr"/>
          <a:lstStyle/>
          <a:p>
            <a:pPr fontAlgn="base">
              <a:spcBef>
                <a:spcPct val="0"/>
              </a:spcBef>
              <a:spcAft>
                <a:spcPct val="0"/>
              </a:spcAft>
            </a:pPr>
            <a:endParaRPr lang="fr-FR" baseline="30000">
              <a:solidFill>
                <a:srgbClr val="FFFFFF"/>
              </a:solidFill>
            </a:endParaRPr>
          </a:p>
        </p:txBody>
      </p:sp>
      <p:sp>
        <p:nvSpPr>
          <p:cNvPr id="13330" name="Line 15"/>
          <p:cNvSpPr>
            <a:spLocks noChangeShapeType="1"/>
          </p:cNvSpPr>
          <p:nvPr/>
        </p:nvSpPr>
        <p:spPr bwMode="auto">
          <a:xfrm flipV="1">
            <a:off x="4572000" y="3429000"/>
            <a:ext cx="914400" cy="1295400"/>
          </a:xfrm>
          <a:prstGeom prst="line">
            <a:avLst/>
          </a:prstGeom>
          <a:noFill/>
          <a:ln w="9525">
            <a:pattFill prst="trellis">
              <a:fgClr>
                <a:schemeClr val="bg1"/>
              </a:fgClr>
              <a:bgClr>
                <a:srgbClr val="FFFFFF"/>
              </a:bgClr>
            </a:pattFill>
            <a:round/>
            <a:headEnd/>
            <a:tailEnd type="triangle" w="med" len="med"/>
          </a:ln>
          <a:effectLst/>
        </p:spPr>
        <p:txBody>
          <a:bodyPr/>
          <a:lstStyle/>
          <a:p>
            <a:pPr fontAlgn="base">
              <a:spcBef>
                <a:spcPct val="0"/>
              </a:spcBef>
              <a:spcAft>
                <a:spcPct val="0"/>
              </a:spcAft>
            </a:pPr>
            <a:endParaRPr lang="fr-FR" baseline="30000">
              <a:solidFill>
                <a:srgbClr val="FFFFFF"/>
              </a:solidFill>
            </a:endParaRPr>
          </a:p>
        </p:txBody>
      </p:sp>
      <p:sp>
        <p:nvSpPr>
          <p:cNvPr id="13331" name="AutoShape 34"/>
          <p:cNvSpPr>
            <a:spLocks noChangeArrowheads="1"/>
          </p:cNvSpPr>
          <p:nvPr/>
        </p:nvSpPr>
        <p:spPr bwMode="auto">
          <a:xfrm>
            <a:off x="5715000" y="4800600"/>
            <a:ext cx="3429000" cy="1371600"/>
          </a:xfrm>
          <a:prstGeom prst="verticalScroll">
            <a:avLst>
              <a:gd name="adj" fmla="val 12500"/>
            </a:avLst>
          </a:prstGeom>
          <a:solidFill>
            <a:schemeClr val="tx1"/>
          </a:solidFill>
          <a:ln w="9525">
            <a:solidFill>
              <a:srgbClr val="000000"/>
            </a:solidFill>
            <a:round/>
            <a:headEnd/>
            <a:tailEnd/>
          </a:ln>
          <a:effectLst/>
        </p:spPr>
        <p:txBody>
          <a:bodyPr wrap="none" anchor="ctr"/>
          <a:lstStyle/>
          <a:p>
            <a:pPr algn="ctr" fontAlgn="base">
              <a:spcBef>
                <a:spcPct val="0"/>
              </a:spcBef>
              <a:spcAft>
                <a:spcPct val="0"/>
              </a:spcAft>
            </a:pPr>
            <a:endParaRPr lang="fr-FR">
              <a:solidFill>
                <a:srgbClr val="FFFFFF"/>
              </a:solidFill>
            </a:endParaRPr>
          </a:p>
        </p:txBody>
      </p:sp>
      <p:sp>
        <p:nvSpPr>
          <p:cNvPr id="13332" name="Rectangle 35"/>
          <p:cNvSpPr>
            <a:spLocks noChangeArrowheads="1"/>
          </p:cNvSpPr>
          <p:nvPr/>
        </p:nvSpPr>
        <p:spPr bwMode="auto">
          <a:xfrm>
            <a:off x="5943600" y="5105400"/>
            <a:ext cx="2590800" cy="1066800"/>
          </a:xfrm>
          <a:prstGeom prst="rect">
            <a:avLst/>
          </a:prstGeom>
          <a:noFill/>
          <a:ln w="9525">
            <a:noFill/>
            <a:miter lim="800000"/>
            <a:headEnd/>
            <a:tailEnd/>
          </a:ln>
          <a:effectLst/>
        </p:spPr>
        <p:txBody>
          <a:bodyPr wrap="none" anchor="ctr"/>
          <a:lstStyle/>
          <a:p>
            <a:pPr fontAlgn="base">
              <a:spcBef>
                <a:spcPct val="0"/>
              </a:spcBef>
              <a:spcAft>
                <a:spcPct val="0"/>
              </a:spcAft>
            </a:pPr>
            <a:r>
              <a:rPr lang="fr-FR">
                <a:solidFill>
                  <a:srgbClr val="000000"/>
                </a:solidFill>
              </a:rPr>
              <a:t> </a:t>
            </a:r>
            <a:r>
              <a:rPr lang="fr-FR">
                <a:solidFill>
                  <a:srgbClr val="FF0000"/>
                </a:solidFill>
              </a:rPr>
              <a:t>Projects at JLab12 GeV </a:t>
            </a:r>
            <a:endParaRPr lang="fr-FR">
              <a:solidFill>
                <a:srgbClr val="000000"/>
              </a:solidFill>
            </a:endParaRPr>
          </a:p>
          <a:p>
            <a:pPr fontAlgn="base">
              <a:spcBef>
                <a:spcPct val="0"/>
              </a:spcBef>
              <a:spcAft>
                <a:spcPct val="0"/>
              </a:spcAft>
              <a:buFont typeface="Wingdings" pitchFamily="2" charset="2"/>
              <a:buChar char="Ø"/>
            </a:pPr>
            <a:r>
              <a:rPr lang="en-US">
                <a:solidFill>
                  <a:srgbClr val="000000"/>
                </a:solidFill>
              </a:rPr>
              <a:t>G</a:t>
            </a:r>
            <a:r>
              <a:rPr lang="en-US" baseline="30000">
                <a:solidFill>
                  <a:srgbClr val="000000"/>
                </a:solidFill>
              </a:rPr>
              <a:t>p</a:t>
            </a:r>
            <a:r>
              <a:rPr lang="en-US" baseline="-25000">
                <a:solidFill>
                  <a:srgbClr val="000000"/>
                </a:solidFill>
              </a:rPr>
              <a:t>E</a:t>
            </a:r>
            <a:r>
              <a:rPr lang="en-US">
                <a:solidFill>
                  <a:srgbClr val="000000"/>
                </a:solidFill>
              </a:rPr>
              <a:t>/G</a:t>
            </a:r>
            <a:r>
              <a:rPr lang="en-US" baseline="30000">
                <a:solidFill>
                  <a:srgbClr val="000000"/>
                </a:solidFill>
              </a:rPr>
              <a:t>p</a:t>
            </a:r>
            <a:r>
              <a:rPr lang="en-US" baseline="-25000">
                <a:solidFill>
                  <a:srgbClr val="000000"/>
                </a:solidFill>
              </a:rPr>
              <a:t>M</a:t>
            </a:r>
            <a:r>
              <a:rPr lang="en-US">
                <a:solidFill>
                  <a:srgbClr val="000000"/>
                </a:solidFill>
              </a:rPr>
              <a:t> </a:t>
            </a:r>
            <a:r>
              <a:rPr lang="fr-FR">
                <a:solidFill>
                  <a:srgbClr val="000000"/>
                </a:solidFill>
              </a:rPr>
              <a:t>up to 14.5 (GeV/c)</a:t>
            </a:r>
            <a:r>
              <a:rPr lang="fr-FR" baseline="30000">
                <a:solidFill>
                  <a:srgbClr val="000000"/>
                </a:solidFill>
              </a:rPr>
              <a:t>2</a:t>
            </a:r>
          </a:p>
          <a:p>
            <a:pPr fontAlgn="base">
              <a:spcBef>
                <a:spcPct val="0"/>
              </a:spcBef>
              <a:spcAft>
                <a:spcPct val="0"/>
              </a:spcAft>
              <a:buFont typeface="Wingdings" pitchFamily="2" charset="2"/>
              <a:buChar char="Ø"/>
            </a:pPr>
            <a:r>
              <a:rPr lang="fr-FR">
                <a:solidFill>
                  <a:srgbClr val="000000"/>
                </a:solidFill>
              </a:rPr>
              <a:t> G</a:t>
            </a:r>
            <a:r>
              <a:rPr lang="fr-FR" baseline="30000">
                <a:solidFill>
                  <a:srgbClr val="000000"/>
                </a:solidFill>
              </a:rPr>
              <a:t>p</a:t>
            </a:r>
            <a:r>
              <a:rPr lang="fr-FR" baseline="-25000">
                <a:solidFill>
                  <a:srgbClr val="000000"/>
                </a:solidFill>
              </a:rPr>
              <a:t>M</a:t>
            </a:r>
            <a:r>
              <a:rPr lang="fr-FR">
                <a:solidFill>
                  <a:srgbClr val="000000"/>
                </a:solidFill>
              </a:rPr>
              <a:t> up to 18 (GeV/c)</a:t>
            </a:r>
            <a:r>
              <a:rPr lang="fr-FR" baseline="30000">
                <a:solidFill>
                  <a:srgbClr val="000000"/>
                </a:solidFill>
              </a:rPr>
              <a:t>2</a:t>
            </a:r>
          </a:p>
          <a:p>
            <a:pPr fontAlgn="base">
              <a:spcBef>
                <a:spcPct val="0"/>
              </a:spcBef>
              <a:spcAft>
                <a:spcPct val="0"/>
              </a:spcAft>
              <a:buFont typeface="Wingdings" pitchFamily="2" charset="2"/>
              <a:buNone/>
            </a:pPr>
            <a:r>
              <a:rPr lang="fr-FR" baseline="30000">
                <a:solidFill>
                  <a:srgbClr val="000000"/>
                </a:solidFill>
              </a:rPr>
              <a:t> </a:t>
            </a:r>
            <a:r>
              <a:rPr lang="fr-FR">
                <a:solidFill>
                  <a:srgbClr val="000000"/>
                </a:solidFill>
              </a:rPr>
              <a:t> </a:t>
            </a:r>
            <a:endParaRPr lang="fr-FR" baseline="30000">
              <a:solidFill>
                <a:srgbClr val="000000"/>
              </a:solidFill>
            </a:endParaRPr>
          </a:p>
          <a:p>
            <a:pPr fontAlgn="base">
              <a:spcBef>
                <a:spcPct val="0"/>
              </a:spcBef>
              <a:spcAft>
                <a:spcPct val="0"/>
              </a:spcAft>
            </a:pPr>
            <a:endParaRPr lang="fr-FR" baseline="30000">
              <a:solidFill>
                <a:srgbClr val="FFFFFF"/>
              </a:solidFill>
            </a:endParaRPr>
          </a:p>
        </p:txBody>
      </p:sp>
      <p:sp>
        <p:nvSpPr>
          <p:cNvPr id="13333" name="Text Box 36"/>
          <p:cNvSpPr txBox="1">
            <a:spLocks noChangeArrowheads="1"/>
          </p:cNvSpPr>
          <p:nvPr/>
        </p:nvSpPr>
        <p:spPr bwMode="auto">
          <a:xfrm>
            <a:off x="7162800" y="2057400"/>
            <a:ext cx="2090738" cy="336550"/>
          </a:xfrm>
          <a:prstGeom prst="rect">
            <a:avLst/>
          </a:prstGeom>
          <a:solidFill>
            <a:schemeClr val="tx1"/>
          </a:solidFill>
          <a:ln w="9525">
            <a:noFill/>
            <a:miter lim="800000"/>
            <a:headEnd/>
            <a:tailEnd/>
          </a:ln>
          <a:effectLst/>
        </p:spPr>
        <p:txBody>
          <a:bodyPr wrap="none">
            <a:spAutoFit/>
          </a:bodyPr>
          <a:lstStyle/>
          <a:p>
            <a:pPr fontAlgn="base">
              <a:spcBef>
                <a:spcPct val="0"/>
              </a:spcBef>
              <a:spcAft>
                <a:spcPct val="0"/>
              </a:spcAft>
            </a:pPr>
            <a:r>
              <a:rPr lang="fr-FR" sz="1600" b="1">
                <a:solidFill>
                  <a:srgbClr val="45C984"/>
                </a:solidFill>
              </a:rPr>
              <a:t>Rosenbluth method</a:t>
            </a:r>
          </a:p>
        </p:txBody>
      </p:sp>
      <p:sp>
        <p:nvSpPr>
          <p:cNvPr id="34" name="Espace réservé du numéro de diapositive 33"/>
          <p:cNvSpPr>
            <a:spLocks noGrp="1"/>
          </p:cNvSpPr>
          <p:nvPr>
            <p:ph type="sldNum" sz="quarter" idx="12"/>
          </p:nvPr>
        </p:nvSpPr>
        <p:spPr/>
        <p:txBody>
          <a:bodyPr/>
          <a:lstStyle/>
          <a:p>
            <a:pPr>
              <a:defRPr/>
            </a:pPr>
            <a:fld id="{83EB4E62-6610-4EAA-B479-B06FD0DAC542}" type="slidenum">
              <a:rPr lang="fr-FR" smtClean="0">
                <a:solidFill>
                  <a:srgbClr val="FFFFFF"/>
                </a:solidFill>
              </a:rPr>
              <a:pPr>
                <a:defRPr/>
              </a:pPr>
              <a:t>8</a:t>
            </a:fld>
            <a:endParaRPr lang="fr-FR">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3" cstate="print"/>
          <a:srcRect/>
          <a:stretch>
            <a:fillRect/>
          </a:stretch>
        </p:blipFill>
        <p:spPr bwMode="auto">
          <a:xfrm>
            <a:off x="-108520" y="1180004"/>
            <a:ext cx="4860032" cy="4265220"/>
          </a:xfrm>
          <a:prstGeom prst="rect">
            <a:avLst/>
          </a:prstGeom>
          <a:noFill/>
          <a:ln w="9525">
            <a:noFill/>
            <a:miter lim="800000"/>
            <a:headEnd/>
            <a:tailEnd/>
          </a:ln>
        </p:spPr>
      </p:pic>
      <p:sp>
        <p:nvSpPr>
          <p:cNvPr id="2" name="Titre 1"/>
          <p:cNvSpPr>
            <a:spLocks noGrp="1"/>
          </p:cNvSpPr>
          <p:nvPr>
            <p:ph type="title"/>
          </p:nvPr>
        </p:nvSpPr>
        <p:spPr>
          <a:xfrm>
            <a:off x="0" y="-243408"/>
            <a:ext cx="9144000" cy="864096"/>
          </a:xfrm>
          <a:solidFill>
            <a:schemeClr val="tx2"/>
          </a:solidFill>
        </p:spPr>
        <p:txBody>
          <a:bodyPr>
            <a:normAutofit/>
          </a:bodyPr>
          <a:lstStyle/>
          <a:p>
            <a:r>
              <a:rPr lang="en-US" sz="3600" dirty="0" smtClean="0">
                <a:solidFill>
                  <a:schemeClr val="bg1"/>
                </a:solidFill>
              </a:rPr>
              <a:t>Experimental situation in Time-Like region: </a:t>
            </a:r>
            <a:r>
              <a:rPr lang="en-US" sz="3600" dirty="0" err="1" smtClean="0">
                <a:solidFill>
                  <a:schemeClr val="bg1"/>
                </a:solidFill>
              </a:rPr>
              <a:t>G</a:t>
            </a:r>
            <a:r>
              <a:rPr lang="en-US" sz="3600" baseline="-25000" dirty="0" err="1" smtClean="0">
                <a:solidFill>
                  <a:schemeClr val="bg1"/>
                </a:solidFill>
              </a:rPr>
              <a:t>eff</a:t>
            </a:r>
            <a:endParaRPr lang="fr-FR" sz="3600" baseline="-25000" dirty="0">
              <a:solidFill>
                <a:schemeClr val="bg1"/>
              </a:solidFill>
            </a:endParaRPr>
          </a:p>
        </p:txBody>
      </p:sp>
      <p:sp>
        <p:nvSpPr>
          <p:cNvPr id="7" name="ZoneTexte 6"/>
          <p:cNvSpPr txBox="1"/>
          <p:nvPr/>
        </p:nvSpPr>
        <p:spPr>
          <a:xfrm>
            <a:off x="179512" y="5733256"/>
            <a:ext cx="5838650" cy="923330"/>
          </a:xfrm>
          <a:prstGeom prst="rect">
            <a:avLst/>
          </a:prstGeom>
          <a:noFill/>
        </p:spPr>
        <p:txBody>
          <a:bodyPr wrap="none" rtlCol="0">
            <a:spAutoFit/>
          </a:bodyPr>
          <a:lstStyle/>
          <a:p>
            <a:pPr>
              <a:buFont typeface="Arial" pitchFamily="34" charset="0"/>
              <a:buChar char="•"/>
            </a:pPr>
            <a:r>
              <a:rPr lang="en-US" b="1" dirty="0">
                <a:solidFill>
                  <a:srgbClr val="1F497D"/>
                </a:solidFill>
              </a:rPr>
              <a:t> most recent results from BABAR arXiv:1302.0055</a:t>
            </a:r>
          </a:p>
          <a:p>
            <a:pPr>
              <a:buFont typeface="Arial" pitchFamily="34" charset="0"/>
              <a:buChar char="•"/>
            </a:pPr>
            <a:r>
              <a:rPr lang="en-US" b="1" dirty="0">
                <a:solidFill>
                  <a:srgbClr val="1F497D"/>
                </a:solidFill>
              </a:rPr>
              <a:t> on-going analysis at BESIII : better precision than BABAR </a:t>
            </a:r>
          </a:p>
          <a:p>
            <a:r>
              <a:rPr lang="en-US" b="1" dirty="0">
                <a:solidFill>
                  <a:srgbClr val="1F497D"/>
                </a:solidFill>
              </a:rPr>
              <a:t> expected for q</a:t>
            </a:r>
            <a:r>
              <a:rPr lang="en-US" b="1" baseline="30000" dirty="0">
                <a:solidFill>
                  <a:srgbClr val="1F497D"/>
                </a:solidFill>
              </a:rPr>
              <a:t>2</a:t>
            </a:r>
            <a:r>
              <a:rPr lang="en-US" b="1" dirty="0">
                <a:solidFill>
                  <a:srgbClr val="1F497D"/>
                </a:solidFill>
              </a:rPr>
              <a:t>&lt; 9 (</a:t>
            </a:r>
            <a:r>
              <a:rPr lang="en-US" b="1" dirty="0" err="1">
                <a:solidFill>
                  <a:srgbClr val="1F497D"/>
                </a:solidFill>
              </a:rPr>
              <a:t>GeV</a:t>
            </a:r>
            <a:r>
              <a:rPr lang="en-US" b="1" dirty="0">
                <a:solidFill>
                  <a:srgbClr val="1F497D"/>
                </a:solidFill>
              </a:rPr>
              <a:t>/c)</a:t>
            </a:r>
            <a:r>
              <a:rPr lang="en-US" b="1" baseline="30000" dirty="0">
                <a:solidFill>
                  <a:srgbClr val="1F497D"/>
                </a:solidFill>
              </a:rPr>
              <a:t>2</a:t>
            </a:r>
            <a:endParaRPr lang="fr-FR" b="1" baseline="30000" dirty="0">
              <a:solidFill>
                <a:srgbClr val="1F497D"/>
              </a:solidFill>
            </a:endParaRPr>
          </a:p>
        </p:txBody>
      </p:sp>
      <p:pic>
        <p:nvPicPr>
          <p:cNvPr id="41987" name="Picture 3"/>
          <p:cNvPicPr>
            <a:picLocks noChangeAspect="1" noChangeArrowheads="1"/>
          </p:cNvPicPr>
          <p:nvPr/>
        </p:nvPicPr>
        <p:blipFill>
          <a:blip r:embed="rId4" cstate="print"/>
          <a:srcRect/>
          <a:stretch>
            <a:fillRect/>
          </a:stretch>
        </p:blipFill>
        <p:spPr bwMode="auto">
          <a:xfrm>
            <a:off x="5942781" y="4149080"/>
            <a:ext cx="2733675" cy="2162175"/>
          </a:xfrm>
          <a:prstGeom prst="rect">
            <a:avLst/>
          </a:prstGeom>
          <a:noFill/>
          <a:ln w="9525">
            <a:noFill/>
            <a:miter lim="800000"/>
            <a:headEnd/>
            <a:tailEnd/>
          </a:ln>
        </p:spPr>
      </p:pic>
      <p:sp>
        <p:nvSpPr>
          <p:cNvPr id="9" name="ZoneTexte 8"/>
          <p:cNvSpPr txBox="1"/>
          <p:nvPr/>
        </p:nvSpPr>
        <p:spPr>
          <a:xfrm>
            <a:off x="5508104" y="2204864"/>
            <a:ext cx="2091983" cy="369332"/>
          </a:xfrm>
          <a:prstGeom prst="rect">
            <a:avLst/>
          </a:prstGeom>
          <a:noFill/>
        </p:spPr>
        <p:txBody>
          <a:bodyPr wrap="none" rtlCol="0">
            <a:spAutoFit/>
          </a:bodyPr>
          <a:lstStyle/>
          <a:p>
            <a:r>
              <a:rPr lang="en-US" dirty="0">
                <a:solidFill>
                  <a:prstClr val="black"/>
                </a:solidFill>
              </a:rPr>
              <a:t>Effective </a:t>
            </a:r>
            <a:r>
              <a:rPr lang="en-US">
                <a:solidFill>
                  <a:prstClr val="black"/>
                </a:solidFill>
              </a:rPr>
              <a:t>form factor</a:t>
            </a:r>
            <a:endParaRPr lang="fr-FR">
              <a:solidFill>
                <a:prstClr val="black"/>
              </a:solidFill>
            </a:endParaRPr>
          </a:p>
        </p:txBody>
      </p:sp>
      <p:pic>
        <p:nvPicPr>
          <p:cNvPr id="108546" name="Picture 2"/>
          <p:cNvPicPr>
            <a:picLocks noChangeAspect="1" noChangeArrowheads="1"/>
          </p:cNvPicPr>
          <p:nvPr/>
        </p:nvPicPr>
        <p:blipFill>
          <a:blip r:embed="rId5" cstate="print"/>
          <a:srcRect/>
          <a:stretch>
            <a:fillRect/>
          </a:stretch>
        </p:blipFill>
        <p:spPr bwMode="auto">
          <a:xfrm>
            <a:off x="4976920" y="1700808"/>
            <a:ext cx="3987567" cy="1080120"/>
          </a:xfrm>
          <a:prstGeom prst="rect">
            <a:avLst/>
          </a:prstGeom>
          <a:noFill/>
          <a:ln w="9525">
            <a:solidFill>
              <a:srgbClr val="0070C0"/>
            </a:solidFill>
            <a:miter lim="800000"/>
            <a:headEnd/>
            <a:tailEnd/>
          </a:ln>
        </p:spPr>
      </p:pic>
      <p:grpSp>
        <p:nvGrpSpPr>
          <p:cNvPr id="3" name="Groupe 12"/>
          <p:cNvGrpSpPr/>
          <p:nvPr/>
        </p:nvGrpSpPr>
        <p:grpSpPr>
          <a:xfrm>
            <a:off x="1619672" y="1738060"/>
            <a:ext cx="1023037" cy="497850"/>
            <a:chOff x="1907704" y="1932330"/>
            <a:chExt cx="1023037" cy="497850"/>
          </a:xfrm>
        </p:grpSpPr>
        <p:sp>
          <p:nvSpPr>
            <p:cNvPr id="11" name="ZoneTexte 10"/>
            <p:cNvSpPr txBox="1"/>
            <p:nvPr/>
          </p:nvSpPr>
          <p:spPr>
            <a:xfrm>
              <a:off x="1907704" y="2060848"/>
              <a:ext cx="1023037" cy="369332"/>
            </a:xfrm>
            <a:prstGeom prst="rect">
              <a:avLst/>
            </a:prstGeom>
            <a:solidFill>
              <a:schemeClr val="accent1">
                <a:lumMod val="20000"/>
                <a:lumOff val="80000"/>
              </a:schemeClr>
            </a:solidFill>
          </p:spPr>
          <p:txBody>
            <a:bodyPr wrap="none" rtlCol="0">
              <a:spAutoFit/>
            </a:bodyPr>
            <a:lstStyle/>
            <a:p>
              <a:r>
                <a:rPr lang="en-US" dirty="0" err="1">
                  <a:solidFill>
                    <a:prstClr val="black"/>
                  </a:solidFill>
                </a:rPr>
                <a:t>pp</a:t>
              </a:r>
              <a:r>
                <a:rPr lang="en-US" dirty="0" err="1">
                  <a:solidFill>
                    <a:prstClr val="black"/>
                  </a:solidFill>
                  <a:sym typeface="Symbol"/>
                </a:rPr>
                <a:t>e</a:t>
              </a:r>
              <a:r>
                <a:rPr lang="en-US" baseline="30000" dirty="0" err="1">
                  <a:solidFill>
                    <a:prstClr val="black"/>
                  </a:solidFill>
                  <a:sym typeface="Symbol"/>
                </a:rPr>
                <a:t>+</a:t>
              </a:r>
              <a:r>
                <a:rPr lang="en-US" dirty="0" err="1">
                  <a:solidFill>
                    <a:prstClr val="black"/>
                  </a:solidFill>
                  <a:sym typeface="Symbol"/>
                </a:rPr>
                <a:t>e</a:t>
              </a:r>
              <a:r>
                <a:rPr lang="en-US" baseline="30000" dirty="0">
                  <a:solidFill>
                    <a:prstClr val="black"/>
                  </a:solidFill>
                  <a:sym typeface="Symbol"/>
                </a:rPr>
                <a:t>-</a:t>
              </a:r>
              <a:endParaRPr lang="fr-FR" baseline="30000" dirty="0">
                <a:solidFill>
                  <a:prstClr val="black"/>
                </a:solidFill>
              </a:endParaRPr>
            </a:p>
          </p:txBody>
        </p:sp>
        <p:sp>
          <p:nvSpPr>
            <p:cNvPr id="12" name="ZoneTexte 11"/>
            <p:cNvSpPr txBox="1"/>
            <p:nvPr/>
          </p:nvSpPr>
          <p:spPr>
            <a:xfrm>
              <a:off x="1923202" y="1932330"/>
              <a:ext cx="255198" cy="369332"/>
            </a:xfrm>
            <a:prstGeom prst="rect">
              <a:avLst/>
            </a:prstGeom>
            <a:noFill/>
          </p:spPr>
          <p:txBody>
            <a:bodyPr wrap="none" rtlCol="0">
              <a:spAutoFit/>
            </a:bodyPr>
            <a:lstStyle/>
            <a:p>
              <a:r>
                <a:rPr lang="en-US" dirty="0">
                  <a:solidFill>
                    <a:prstClr val="black"/>
                  </a:solidFill>
                </a:rPr>
                <a:t>-</a:t>
              </a:r>
              <a:endParaRPr lang="fr-FR" dirty="0">
                <a:solidFill>
                  <a:prstClr val="black"/>
                </a:solidFill>
              </a:endParaRPr>
            </a:p>
          </p:txBody>
        </p:sp>
      </p:grpSp>
      <p:grpSp>
        <p:nvGrpSpPr>
          <p:cNvPr id="4" name="Groupe 20"/>
          <p:cNvGrpSpPr/>
          <p:nvPr/>
        </p:nvGrpSpPr>
        <p:grpSpPr>
          <a:xfrm>
            <a:off x="-38804" y="620688"/>
            <a:ext cx="7713458" cy="923330"/>
            <a:chOff x="465611" y="762963"/>
            <a:chExt cx="6515989" cy="923330"/>
          </a:xfrm>
        </p:grpSpPr>
        <p:sp>
          <p:nvSpPr>
            <p:cNvPr id="15" name="ZoneTexte 14"/>
            <p:cNvSpPr txBox="1"/>
            <p:nvPr/>
          </p:nvSpPr>
          <p:spPr>
            <a:xfrm>
              <a:off x="1440811" y="1032411"/>
              <a:ext cx="1023037" cy="369332"/>
            </a:xfrm>
            <a:prstGeom prst="rect">
              <a:avLst/>
            </a:prstGeom>
            <a:noFill/>
          </p:spPr>
          <p:txBody>
            <a:bodyPr wrap="none" rtlCol="0">
              <a:spAutoFit/>
            </a:bodyPr>
            <a:lstStyle/>
            <a:p>
              <a:r>
                <a:rPr lang="en-US" dirty="0" err="1">
                  <a:solidFill>
                    <a:prstClr val="black"/>
                  </a:solidFill>
                </a:rPr>
                <a:t>pp</a:t>
              </a:r>
              <a:r>
                <a:rPr lang="en-US" dirty="0" err="1">
                  <a:solidFill>
                    <a:prstClr val="black"/>
                  </a:solidFill>
                  <a:sym typeface="Symbol"/>
                </a:rPr>
                <a:t>e</a:t>
              </a:r>
              <a:r>
                <a:rPr lang="en-US" baseline="30000" dirty="0" err="1">
                  <a:solidFill>
                    <a:prstClr val="black"/>
                  </a:solidFill>
                  <a:sym typeface="Symbol"/>
                </a:rPr>
                <a:t>+</a:t>
              </a:r>
              <a:r>
                <a:rPr lang="en-US" dirty="0" err="1">
                  <a:solidFill>
                    <a:prstClr val="black"/>
                  </a:solidFill>
                  <a:sym typeface="Symbol"/>
                </a:rPr>
                <a:t>e</a:t>
              </a:r>
              <a:r>
                <a:rPr lang="en-US" baseline="30000" dirty="0">
                  <a:solidFill>
                    <a:prstClr val="black"/>
                  </a:solidFill>
                  <a:sym typeface="Symbol"/>
                </a:rPr>
                <a:t>-</a:t>
              </a:r>
              <a:endParaRPr lang="fr-FR" baseline="30000" dirty="0">
                <a:solidFill>
                  <a:prstClr val="black"/>
                </a:solidFill>
              </a:endParaRPr>
            </a:p>
          </p:txBody>
        </p:sp>
        <p:grpSp>
          <p:nvGrpSpPr>
            <p:cNvPr id="5" name="Groupe 16"/>
            <p:cNvGrpSpPr/>
            <p:nvPr/>
          </p:nvGrpSpPr>
          <p:grpSpPr>
            <a:xfrm>
              <a:off x="465611" y="762963"/>
              <a:ext cx="6515989" cy="923330"/>
              <a:chOff x="465611" y="700247"/>
              <a:chExt cx="6515989" cy="923330"/>
            </a:xfrm>
          </p:grpSpPr>
          <p:sp>
            <p:nvSpPr>
              <p:cNvPr id="10" name="ZoneTexte 9"/>
              <p:cNvSpPr txBox="1"/>
              <p:nvPr/>
            </p:nvSpPr>
            <p:spPr>
              <a:xfrm>
                <a:off x="465611" y="700247"/>
                <a:ext cx="6515989" cy="923330"/>
              </a:xfrm>
              <a:prstGeom prst="rect">
                <a:avLst/>
              </a:prstGeom>
              <a:noFill/>
            </p:spPr>
            <p:txBody>
              <a:bodyPr wrap="none" rtlCol="0">
                <a:spAutoFit/>
              </a:bodyPr>
              <a:lstStyle/>
              <a:p>
                <a:r>
                  <a:rPr lang="en-US" i="1" dirty="0">
                    <a:solidFill>
                      <a:prstClr val="black"/>
                    </a:solidFill>
                  </a:rPr>
                  <a:t>Recent  review  A. </a:t>
                </a:r>
                <a:r>
                  <a:rPr lang="en-US" i="1" dirty="0" err="1">
                    <a:solidFill>
                      <a:prstClr val="black"/>
                    </a:solidFill>
                  </a:rPr>
                  <a:t>Denig</a:t>
                </a:r>
                <a:r>
                  <a:rPr lang="en-US" i="1" dirty="0">
                    <a:solidFill>
                      <a:prstClr val="black"/>
                    </a:solidFill>
                  </a:rPr>
                  <a:t> and M. </a:t>
                </a:r>
                <a:r>
                  <a:rPr lang="en-US" i="1" dirty="0" err="1">
                    <a:solidFill>
                      <a:prstClr val="black"/>
                    </a:solidFill>
                  </a:rPr>
                  <a:t>Salme</a:t>
                </a:r>
                <a:r>
                  <a:rPr lang="en-US" i="1" dirty="0">
                    <a:solidFill>
                      <a:prstClr val="black"/>
                    </a:solidFill>
                  </a:rPr>
                  <a:t> arXiv:1210.4689[</a:t>
                </a:r>
                <a:r>
                  <a:rPr lang="en-US" i="1" dirty="0" err="1">
                    <a:solidFill>
                      <a:prstClr val="black"/>
                    </a:solidFill>
                  </a:rPr>
                  <a:t>hep</a:t>
                </a:r>
                <a:r>
                  <a:rPr lang="en-US" i="1" dirty="0">
                    <a:solidFill>
                      <a:prstClr val="black"/>
                    </a:solidFill>
                  </a:rPr>
                  <a:t>-ex]</a:t>
                </a:r>
              </a:p>
              <a:p>
                <a:r>
                  <a:rPr lang="en-US" i="1" dirty="0">
                    <a:solidFill>
                      <a:prstClr val="black"/>
                    </a:solidFill>
                  </a:rPr>
                  <a:t>Most of the                   experiments so far have measured only </a:t>
                </a:r>
                <a:r>
                  <a:rPr lang="en-US" i="1" dirty="0">
                    <a:solidFill>
                      <a:srgbClr val="FF0000"/>
                    </a:solidFill>
                  </a:rPr>
                  <a:t>cross sections</a:t>
                </a:r>
              </a:p>
              <a:p>
                <a:r>
                  <a:rPr lang="en-US" i="1" dirty="0">
                    <a:solidFill>
                      <a:srgbClr val="FF0000"/>
                    </a:solidFill>
                    <a:sym typeface="Symbol"/>
                  </a:rPr>
                  <a:t>                                                                                                    </a:t>
                </a:r>
                <a:r>
                  <a:rPr lang="en-US" i="1" dirty="0">
                    <a:solidFill>
                      <a:prstClr val="black"/>
                    </a:solidFill>
                    <a:sym typeface="Symbol"/>
                  </a:rPr>
                  <a:t> </a:t>
                </a:r>
                <a:r>
                  <a:rPr lang="en-US" i="1" dirty="0">
                    <a:solidFill>
                      <a:srgbClr val="FF0000"/>
                    </a:solidFill>
                    <a:sym typeface="Symbol"/>
                  </a:rPr>
                  <a:t>e</a:t>
                </a:r>
                <a:r>
                  <a:rPr lang="en-US" i="1" dirty="0">
                    <a:solidFill>
                      <a:srgbClr val="FF0000"/>
                    </a:solidFill>
                  </a:rPr>
                  <a:t>ffective form factor </a:t>
                </a:r>
                <a:endParaRPr lang="fr-FR" i="1" dirty="0">
                  <a:solidFill>
                    <a:srgbClr val="FF0000"/>
                  </a:solidFill>
                </a:endParaRPr>
              </a:p>
            </p:txBody>
          </p:sp>
          <p:sp>
            <p:nvSpPr>
              <p:cNvPr id="16" name="ZoneTexte 15"/>
              <p:cNvSpPr txBox="1"/>
              <p:nvPr/>
            </p:nvSpPr>
            <p:spPr>
              <a:xfrm>
                <a:off x="1489762" y="836712"/>
                <a:ext cx="255198" cy="369332"/>
              </a:xfrm>
              <a:prstGeom prst="rect">
                <a:avLst/>
              </a:prstGeom>
              <a:noFill/>
            </p:spPr>
            <p:txBody>
              <a:bodyPr wrap="none" rtlCol="0">
                <a:spAutoFit/>
              </a:bodyPr>
              <a:lstStyle/>
              <a:p>
                <a:r>
                  <a:rPr lang="en-US" dirty="0">
                    <a:solidFill>
                      <a:prstClr val="black"/>
                    </a:solidFill>
                  </a:rPr>
                  <a:t>-</a:t>
                </a:r>
                <a:endParaRPr lang="fr-FR" dirty="0">
                  <a:solidFill>
                    <a:prstClr val="black"/>
                  </a:solidFill>
                </a:endParaRPr>
              </a:p>
            </p:txBody>
          </p:sp>
        </p:grpSp>
      </p:grpSp>
      <p:graphicFrame>
        <p:nvGraphicFramePr>
          <p:cNvPr id="108548" name="Object 4"/>
          <p:cNvGraphicFramePr>
            <a:graphicFrameLocks noGrp="1" noChangeAspect="1"/>
          </p:cNvGraphicFramePr>
          <p:nvPr>
            <p:ph idx="1"/>
          </p:nvPr>
        </p:nvGraphicFramePr>
        <p:xfrm>
          <a:off x="5122863" y="2921000"/>
          <a:ext cx="2427287" cy="787400"/>
        </p:xfrm>
        <a:graphic>
          <a:graphicData uri="http://schemas.openxmlformats.org/presentationml/2006/ole">
            <p:oleObj spid="_x0000_s25602" name="Équation" r:id="rId6" imgW="1409400" imgH="457200" progId="Equation.3">
              <p:embed/>
            </p:oleObj>
          </a:graphicData>
        </a:graphic>
      </p:graphicFrame>
      <p:sp>
        <p:nvSpPr>
          <p:cNvPr id="19" name="Rectangle 18"/>
          <p:cNvSpPr/>
          <p:nvPr/>
        </p:nvSpPr>
        <p:spPr>
          <a:xfrm>
            <a:off x="5940152" y="6309320"/>
            <a:ext cx="26642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1F497D"/>
              </a:solidFill>
            </a:endParaRPr>
          </a:p>
        </p:txBody>
      </p:sp>
      <p:sp>
        <p:nvSpPr>
          <p:cNvPr id="20" name="ZoneTexte 19"/>
          <p:cNvSpPr txBox="1"/>
          <p:nvPr/>
        </p:nvSpPr>
        <p:spPr>
          <a:xfrm rot="16200000">
            <a:off x="-1301986" y="2586281"/>
            <a:ext cx="2900281" cy="369332"/>
          </a:xfrm>
          <a:prstGeom prst="rect">
            <a:avLst/>
          </a:prstGeom>
          <a:solidFill>
            <a:schemeClr val="bg1"/>
          </a:solidFill>
        </p:spPr>
        <p:txBody>
          <a:bodyPr wrap="none" rtlCol="0">
            <a:spAutoFit/>
          </a:bodyPr>
          <a:lstStyle/>
          <a:p>
            <a:r>
              <a:rPr lang="en-US" b="1" dirty="0">
                <a:solidFill>
                  <a:prstClr val="black"/>
                </a:solidFill>
              </a:rPr>
              <a:t>Proton effective form factor </a:t>
            </a:r>
            <a:endParaRPr lang="fr-FR" b="1" dirty="0">
              <a:solidFill>
                <a:prstClr val="black"/>
              </a:solidFill>
            </a:endParaRPr>
          </a:p>
        </p:txBody>
      </p:sp>
      <p:sp>
        <p:nvSpPr>
          <p:cNvPr id="22" name="ZoneTexte 21"/>
          <p:cNvSpPr txBox="1"/>
          <p:nvPr/>
        </p:nvSpPr>
        <p:spPr>
          <a:xfrm>
            <a:off x="4644008" y="3933056"/>
            <a:ext cx="4550092" cy="369332"/>
          </a:xfrm>
          <a:prstGeom prst="rect">
            <a:avLst/>
          </a:prstGeom>
          <a:noFill/>
          <a:ln>
            <a:solidFill>
              <a:schemeClr val="tx2">
                <a:lumMod val="40000"/>
                <a:lumOff val="60000"/>
              </a:schemeClr>
            </a:solidFill>
          </a:ln>
        </p:spPr>
        <p:txBody>
          <a:bodyPr wrap="none" rtlCol="0">
            <a:spAutoFit/>
          </a:bodyPr>
          <a:lstStyle/>
          <a:p>
            <a:r>
              <a:rPr lang="en-US" i="1" dirty="0">
                <a:solidFill>
                  <a:srgbClr val="1F497D"/>
                </a:solidFill>
              </a:rPr>
              <a:t>BABAR, BESIII  Initial State Radiation technique </a:t>
            </a:r>
            <a:endParaRPr lang="fr-FR" i="1" dirty="0">
              <a:solidFill>
                <a:srgbClr val="1F497D"/>
              </a:solidFill>
            </a:endParaRPr>
          </a:p>
        </p:txBody>
      </p:sp>
      <p:graphicFrame>
        <p:nvGraphicFramePr>
          <p:cNvPr id="108549" name="Object 5"/>
          <p:cNvGraphicFramePr>
            <a:graphicFrameLocks noChangeAspect="1"/>
          </p:cNvGraphicFramePr>
          <p:nvPr/>
        </p:nvGraphicFramePr>
        <p:xfrm>
          <a:off x="7812360" y="2996952"/>
          <a:ext cx="1008112" cy="750941"/>
        </p:xfrm>
        <a:graphic>
          <a:graphicData uri="http://schemas.openxmlformats.org/presentationml/2006/ole">
            <p:oleObj spid="_x0000_s25603" name="Équation" r:id="rId7" imgW="647419" imgH="482391" progId="Equation.3">
              <p:embed/>
            </p:oleObj>
          </a:graphicData>
        </a:graphic>
      </p:graphicFrame>
      <p:sp>
        <p:nvSpPr>
          <p:cNvPr id="24" name="ZoneTexte 23"/>
          <p:cNvSpPr txBox="1"/>
          <p:nvPr/>
        </p:nvSpPr>
        <p:spPr>
          <a:xfrm>
            <a:off x="971600" y="4437112"/>
            <a:ext cx="301686" cy="369332"/>
          </a:xfrm>
          <a:prstGeom prst="rect">
            <a:avLst/>
          </a:prstGeom>
          <a:noFill/>
        </p:spPr>
        <p:txBody>
          <a:bodyPr wrap="none" rtlCol="0">
            <a:spAutoFit/>
          </a:bodyPr>
          <a:lstStyle/>
          <a:p>
            <a:r>
              <a:rPr lang="en-US" dirty="0">
                <a:solidFill>
                  <a:srgbClr val="FF0000"/>
                </a:solidFill>
              </a:rPr>
              <a:t>4</a:t>
            </a:r>
            <a:endParaRPr lang="fr-FR" dirty="0">
              <a:solidFill>
                <a:srgbClr val="FF0000"/>
              </a:solidFill>
            </a:endParaRPr>
          </a:p>
        </p:txBody>
      </p:sp>
      <p:sp>
        <p:nvSpPr>
          <p:cNvPr id="25" name="ZoneTexte 24"/>
          <p:cNvSpPr txBox="1"/>
          <p:nvPr/>
        </p:nvSpPr>
        <p:spPr>
          <a:xfrm>
            <a:off x="2339752" y="4437112"/>
            <a:ext cx="301686" cy="369332"/>
          </a:xfrm>
          <a:prstGeom prst="rect">
            <a:avLst/>
          </a:prstGeom>
          <a:noFill/>
        </p:spPr>
        <p:txBody>
          <a:bodyPr wrap="none" rtlCol="0">
            <a:spAutoFit/>
          </a:bodyPr>
          <a:lstStyle/>
          <a:p>
            <a:r>
              <a:rPr lang="en-US" dirty="0">
                <a:solidFill>
                  <a:srgbClr val="FF0000"/>
                </a:solidFill>
              </a:rPr>
              <a:t>9</a:t>
            </a:r>
            <a:endParaRPr lang="fr-FR" dirty="0">
              <a:solidFill>
                <a:srgbClr val="FF0000"/>
              </a:solidFill>
            </a:endParaRPr>
          </a:p>
        </p:txBody>
      </p:sp>
      <p:sp>
        <p:nvSpPr>
          <p:cNvPr id="26" name="ZoneTexte 25"/>
          <p:cNvSpPr txBox="1"/>
          <p:nvPr/>
        </p:nvSpPr>
        <p:spPr>
          <a:xfrm>
            <a:off x="3635896" y="4437112"/>
            <a:ext cx="418704" cy="369332"/>
          </a:xfrm>
          <a:prstGeom prst="rect">
            <a:avLst/>
          </a:prstGeom>
          <a:noFill/>
        </p:spPr>
        <p:txBody>
          <a:bodyPr wrap="none" rtlCol="0">
            <a:spAutoFit/>
          </a:bodyPr>
          <a:lstStyle/>
          <a:p>
            <a:r>
              <a:rPr lang="en-US" dirty="0">
                <a:solidFill>
                  <a:srgbClr val="FF0000"/>
                </a:solidFill>
              </a:rPr>
              <a:t>16</a:t>
            </a:r>
            <a:endParaRPr lang="fr-FR" dirty="0">
              <a:solidFill>
                <a:srgbClr val="FF0000"/>
              </a:solidFill>
            </a:endParaRPr>
          </a:p>
        </p:txBody>
      </p:sp>
      <p:sp>
        <p:nvSpPr>
          <p:cNvPr id="27" name="ZoneTexte 26"/>
          <p:cNvSpPr txBox="1"/>
          <p:nvPr/>
        </p:nvSpPr>
        <p:spPr>
          <a:xfrm>
            <a:off x="1619672" y="4446404"/>
            <a:ext cx="301686" cy="369332"/>
          </a:xfrm>
          <a:prstGeom prst="rect">
            <a:avLst/>
          </a:prstGeom>
          <a:noFill/>
        </p:spPr>
        <p:txBody>
          <a:bodyPr wrap="none" rtlCol="0">
            <a:spAutoFit/>
          </a:bodyPr>
          <a:lstStyle/>
          <a:p>
            <a:r>
              <a:rPr lang="en-US" dirty="0">
                <a:solidFill>
                  <a:srgbClr val="FF0000"/>
                </a:solidFill>
              </a:rPr>
              <a:t>6</a:t>
            </a:r>
            <a:endParaRPr lang="fr-FR" dirty="0">
              <a:solidFill>
                <a:srgbClr val="FF0000"/>
              </a:solidFill>
            </a:endParaRPr>
          </a:p>
        </p:txBody>
      </p:sp>
      <p:sp>
        <p:nvSpPr>
          <p:cNvPr id="28" name="ZoneTexte 27"/>
          <p:cNvSpPr txBox="1"/>
          <p:nvPr/>
        </p:nvSpPr>
        <p:spPr>
          <a:xfrm>
            <a:off x="2987824" y="4437112"/>
            <a:ext cx="418704" cy="369332"/>
          </a:xfrm>
          <a:prstGeom prst="rect">
            <a:avLst/>
          </a:prstGeom>
          <a:noFill/>
        </p:spPr>
        <p:txBody>
          <a:bodyPr wrap="none" rtlCol="0">
            <a:spAutoFit/>
          </a:bodyPr>
          <a:lstStyle/>
          <a:p>
            <a:r>
              <a:rPr lang="en-US" dirty="0">
                <a:solidFill>
                  <a:srgbClr val="FF0000"/>
                </a:solidFill>
              </a:rPr>
              <a:t>12</a:t>
            </a:r>
            <a:endParaRPr lang="fr-FR" dirty="0">
              <a:solidFill>
                <a:srgbClr val="FF0000"/>
              </a:solidFill>
            </a:endParaRPr>
          </a:p>
        </p:txBody>
      </p:sp>
      <p:sp>
        <p:nvSpPr>
          <p:cNvPr id="29" name="ZoneTexte 28"/>
          <p:cNvSpPr txBox="1"/>
          <p:nvPr/>
        </p:nvSpPr>
        <p:spPr>
          <a:xfrm>
            <a:off x="4211960" y="4852412"/>
            <a:ext cx="1247393" cy="369332"/>
          </a:xfrm>
          <a:prstGeom prst="rect">
            <a:avLst/>
          </a:prstGeom>
          <a:noFill/>
        </p:spPr>
        <p:txBody>
          <a:bodyPr wrap="none" rtlCol="0">
            <a:spAutoFit/>
          </a:bodyPr>
          <a:lstStyle/>
          <a:p>
            <a:r>
              <a:rPr lang="en-US" dirty="0">
                <a:solidFill>
                  <a:srgbClr val="FF0000"/>
                </a:solidFill>
              </a:rPr>
              <a:t>q</a:t>
            </a:r>
            <a:r>
              <a:rPr lang="en-US" baseline="30000" dirty="0">
                <a:solidFill>
                  <a:srgbClr val="FF0000"/>
                </a:solidFill>
              </a:rPr>
              <a:t>2</a:t>
            </a:r>
            <a:r>
              <a:rPr lang="en-US" dirty="0">
                <a:solidFill>
                  <a:srgbClr val="FF0000"/>
                </a:solidFill>
              </a:rPr>
              <a:t>(</a:t>
            </a:r>
            <a:r>
              <a:rPr lang="en-US" dirty="0" err="1">
                <a:solidFill>
                  <a:srgbClr val="FF0000"/>
                </a:solidFill>
              </a:rPr>
              <a:t>GeV</a:t>
            </a:r>
            <a:r>
              <a:rPr lang="en-US" dirty="0">
                <a:solidFill>
                  <a:srgbClr val="FF0000"/>
                </a:solidFill>
              </a:rPr>
              <a:t>/c</a:t>
            </a:r>
            <a:r>
              <a:rPr lang="en-US" baseline="30000" dirty="0">
                <a:solidFill>
                  <a:srgbClr val="FF0000"/>
                </a:solidFill>
              </a:rPr>
              <a:t>2</a:t>
            </a:r>
            <a:r>
              <a:rPr lang="en-US" dirty="0">
                <a:solidFill>
                  <a:srgbClr val="FF0000"/>
                </a:solidFill>
              </a:rPr>
              <a:t>)</a:t>
            </a:r>
            <a:r>
              <a:rPr lang="en-US" baseline="30000" dirty="0">
                <a:solidFill>
                  <a:srgbClr val="FF0000"/>
                </a:solidFill>
              </a:rPr>
              <a:t>2</a:t>
            </a:r>
            <a:endParaRPr lang="fr-FR" baseline="30000" dirty="0">
              <a:solidFill>
                <a:srgbClr val="FF0000"/>
              </a:solidFill>
            </a:endParaRPr>
          </a:p>
        </p:txBody>
      </p:sp>
      <p:sp>
        <p:nvSpPr>
          <p:cNvPr id="23" name="Espace réservé du numéro de diapositive 22"/>
          <p:cNvSpPr>
            <a:spLocks noGrp="1"/>
          </p:cNvSpPr>
          <p:nvPr>
            <p:ph type="sldNum" sz="quarter" idx="12"/>
          </p:nvPr>
        </p:nvSpPr>
        <p:spPr>
          <a:xfrm>
            <a:off x="6974904" y="6520259"/>
            <a:ext cx="2133600" cy="365125"/>
          </a:xfrm>
        </p:spPr>
        <p:txBody>
          <a:bodyPr/>
          <a:lstStyle/>
          <a:p>
            <a:fld id="{CF4668DC-857F-487D-BFFA-8C0CA5037977}" type="slidenum">
              <a:rPr lang="fr-BE" smtClean="0">
                <a:solidFill>
                  <a:prstClr val="black"/>
                </a:solidFill>
              </a:rPr>
              <a:pPr/>
              <a:t>9</a:t>
            </a:fld>
            <a:endParaRPr lang="fr-BE" dirty="0">
              <a:solidFill>
                <a:prstClr val="black"/>
              </a:solidFill>
            </a:endParaRPr>
          </a:p>
        </p:txBody>
      </p:sp>
      <p:sp>
        <p:nvSpPr>
          <p:cNvPr id="36" name="ZoneTexte 35"/>
          <p:cNvSpPr txBox="1"/>
          <p:nvPr/>
        </p:nvSpPr>
        <p:spPr>
          <a:xfrm>
            <a:off x="6156176" y="5934670"/>
            <a:ext cx="2520280" cy="646331"/>
          </a:xfrm>
          <a:prstGeom prst="rect">
            <a:avLst/>
          </a:prstGeom>
          <a:solidFill>
            <a:schemeClr val="bg1"/>
          </a:solidFill>
        </p:spPr>
        <p:txBody>
          <a:bodyPr wrap="square" rtlCol="0">
            <a:spAutoFit/>
          </a:bodyPr>
          <a:lstStyle/>
          <a:p>
            <a:r>
              <a:rPr lang="en-US" dirty="0">
                <a:solidFill>
                  <a:prstClr val="black"/>
                </a:solidFill>
              </a:rPr>
              <a:t>BABAR </a:t>
            </a:r>
            <a:r>
              <a:rPr lang="en-US" dirty="0">
                <a:solidFill>
                  <a:prstClr val="black"/>
                </a:solidFill>
                <a:sym typeface="Symbol"/>
              </a:rPr>
              <a:t>s=10.57 </a:t>
            </a:r>
            <a:r>
              <a:rPr lang="en-US" dirty="0" err="1">
                <a:solidFill>
                  <a:prstClr val="black"/>
                </a:solidFill>
                <a:sym typeface="Symbol"/>
              </a:rPr>
              <a:t>GeV</a:t>
            </a:r>
            <a:r>
              <a:rPr lang="en-US" dirty="0">
                <a:solidFill>
                  <a:prstClr val="black"/>
                </a:solidFill>
                <a:sym typeface="Symbol"/>
              </a:rPr>
              <a:t>/c</a:t>
            </a:r>
          </a:p>
          <a:p>
            <a:r>
              <a:rPr lang="en-US" dirty="0">
                <a:solidFill>
                  <a:prstClr val="black"/>
                </a:solidFill>
              </a:rPr>
              <a:t>BES </a:t>
            </a:r>
            <a:r>
              <a:rPr lang="en-US" dirty="0">
                <a:solidFill>
                  <a:prstClr val="black"/>
                </a:solidFill>
                <a:sym typeface="Symbol"/>
              </a:rPr>
              <a:t>s=3.773 </a:t>
            </a:r>
            <a:r>
              <a:rPr lang="en-US" dirty="0" err="1">
                <a:solidFill>
                  <a:prstClr val="black"/>
                </a:solidFill>
                <a:sym typeface="Symbol"/>
              </a:rPr>
              <a:t>GeV</a:t>
            </a:r>
            <a:r>
              <a:rPr lang="en-US" dirty="0">
                <a:solidFill>
                  <a:prstClr val="black"/>
                </a:solidFill>
                <a:sym typeface="Symbol"/>
              </a:rPr>
              <a:t>/c</a:t>
            </a:r>
            <a:endParaRPr lang="fr-FR" dirty="0">
              <a:solidFill>
                <a:prstClr val="black"/>
              </a:solidFill>
            </a:endParaRPr>
          </a:p>
        </p:txBody>
      </p:sp>
    </p:spTree>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30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30000" smtClean="0">
            <a:ln>
              <a:noFill/>
            </a:ln>
            <a:solidFill>
              <a:schemeClr val="tx1"/>
            </a:solidFill>
            <a:effectLst/>
            <a:latin typeface="Arial" charset="0"/>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apitaux">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2_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537</TotalTime>
  <Words>2992</Words>
  <Application>Microsoft Office PowerPoint</Application>
  <PresentationFormat>Affichage à l'écran (4:3)</PresentationFormat>
  <Paragraphs>588</Paragraphs>
  <Slides>39</Slides>
  <Notes>13</Notes>
  <HiddenSlides>0</HiddenSlides>
  <MMClips>0</MMClips>
  <ScaleCrop>false</ScaleCrop>
  <HeadingPairs>
    <vt:vector size="6" baseType="variant">
      <vt:variant>
        <vt:lpstr>Thème</vt:lpstr>
      </vt:variant>
      <vt:variant>
        <vt:i4>10</vt:i4>
      </vt:variant>
      <vt:variant>
        <vt:lpstr>Serveurs OLE incorporés</vt:lpstr>
      </vt:variant>
      <vt:variant>
        <vt:i4>2</vt:i4>
      </vt:variant>
      <vt:variant>
        <vt:lpstr>Titres des diapositives</vt:lpstr>
      </vt:variant>
      <vt:variant>
        <vt:i4>39</vt:i4>
      </vt:variant>
    </vt:vector>
  </HeadingPairs>
  <TitlesOfParts>
    <vt:vector size="51" baseType="lpstr">
      <vt:lpstr>Thème Office</vt:lpstr>
      <vt:lpstr>1_Rayon</vt:lpstr>
      <vt:lpstr>Rayon</vt:lpstr>
      <vt:lpstr>Conception personnalisée</vt:lpstr>
      <vt:lpstr>1_Conception personnalisée</vt:lpstr>
      <vt:lpstr>4_Rayon</vt:lpstr>
      <vt:lpstr>1_Thème Office</vt:lpstr>
      <vt:lpstr>Capitaux</vt:lpstr>
      <vt:lpstr>2_Rayon</vt:lpstr>
      <vt:lpstr>3_Rayon</vt:lpstr>
      <vt:lpstr>Equation</vt:lpstr>
      <vt:lpstr>Équation</vt:lpstr>
      <vt:lpstr>Diapositive 1</vt:lpstr>
      <vt:lpstr>Diapositive 2</vt:lpstr>
      <vt:lpstr>Diapositive 3</vt:lpstr>
      <vt:lpstr>Diapositive 4</vt:lpstr>
      <vt:lpstr>Nucleon form factors</vt:lpstr>
      <vt:lpstr>Data are needed… </vt:lpstr>
      <vt:lpstr>Diapositive 7</vt:lpstr>
      <vt:lpstr>proton electromagnetic form factors in Space-Like region</vt:lpstr>
      <vt:lpstr>Experimental situation in Time-Like region: Geff</vt:lpstr>
      <vt:lpstr>Experimental situation in Time-Like region : |GE/GM| </vt:lpstr>
      <vt:lpstr>Diapositive 11</vt:lpstr>
      <vt:lpstr>Time-Like Form Factor measurement with PANDA : precision estimates</vt:lpstr>
      <vt:lpstr>Time-Like Form Factor measurement with PANDA : precision estimates</vt:lpstr>
      <vt:lpstr>2 contributions and radiative corrections</vt:lpstr>
      <vt:lpstr>Time-Like form factors in the unphysical region (1)</vt:lpstr>
      <vt:lpstr>Form factors in the unphysical region (2)</vt:lpstr>
      <vt:lpstr>Neutron form factors </vt:lpstr>
      <vt:lpstr>Diapositive 18</vt:lpstr>
      <vt:lpstr>       Dalitz decay :  </vt:lpstr>
      <vt:lpstr>Diapositive 20</vt:lpstr>
      <vt:lpstr>Diapositive 21</vt:lpstr>
      <vt:lpstr> N- em transition : what do we know?  </vt:lpstr>
      <vt:lpstr>Diapositive 23</vt:lpstr>
      <vt:lpstr>Diapositive 24</vt:lpstr>
      <vt:lpstr>Diapositive 25</vt:lpstr>
      <vt:lpstr>Diapositive 26</vt:lpstr>
      <vt:lpstr>Diapositive 27</vt:lpstr>
      <vt:lpstr>Diapositive 28</vt:lpstr>
      <vt:lpstr>Diapositive 29</vt:lpstr>
      <vt:lpstr>Diapositive 30</vt:lpstr>
      <vt:lpstr>Projects for baryonic transitions in Space-Like region</vt:lpstr>
      <vt:lpstr>Diapositive 32</vt:lpstr>
      <vt:lpstr>Diapositive 33</vt:lpstr>
      <vt:lpstr>Simulations using the resonance model</vt:lpstr>
      <vt:lpstr>Diapositive 35</vt:lpstr>
      <vt:lpstr>Diapositive 36</vt:lpstr>
      <vt:lpstr>exclusive analysis  ppppe+e- at 1.25 GeV:    helicities</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49</cp:revision>
  <dcterms:created xsi:type="dcterms:W3CDTF">2013-10-06T14:29:57Z</dcterms:created>
  <dcterms:modified xsi:type="dcterms:W3CDTF">2013-10-07T11:52:41Z</dcterms:modified>
</cp:coreProperties>
</file>