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3" r:id="rId2"/>
    <p:sldId id="266" r:id="rId3"/>
    <p:sldId id="265" r:id="rId4"/>
    <p:sldId id="268" r:id="rId5"/>
    <p:sldId id="270" r:id="rId6"/>
    <p:sldId id="271" r:id="rId7"/>
    <p:sldId id="272" r:id="rId8"/>
    <p:sldId id="273" r:id="rId9"/>
    <p:sldId id="282" r:id="rId10"/>
    <p:sldId id="278" r:id="rId11"/>
    <p:sldId id="279" r:id="rId12"/>
    <p:sldId id="280" r:id="rId13"/>
    <p:sldId id="281" r:id="rId14"/>
    <p:sldId id="276" r:id="rId15"/>
    <p:sldId id="274" r:id="rId16"/>
    <p:sldId id="275" r:id="rId17"/>
  </p:sldIdLst>
  <p:sldSz cx="9144000" cy="6858000" type="screen4x3"/>
  <p:notesSz cx="6794500" cy="9906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36FF"/>
    <a:srgbClr val="BBE0E3"/>
    <a:srgbClr val="DCDCDC"/>
    <a:srgbClr val="DBEDFF"/>
    <a:srgbClr val="8D8F94"/>
    <a:srgbClr val="515355"/>
    <a:srgbClr val="3A6F8A"/>
    <a:srgbClr val="E7E7E7"/>
    <a:srgbClr val="B9BBC0"/>
    <a:srgbClr val="005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0" autoAdjust="0"/>
    <p:restoredTop sz="82122" autoAdjust="0"/>
  </p:normalViewPr>
  <p:slideViewPr>
    <p:cSldViewPr>
      <p:cViewPr>
        <p:scale>
          <a:sx n="70" d="100"/>
          <a:sy n="70" d="100"/>
        </p:scale>
        <p:origin x="-1092" y="-192"/>
      </p:cViewPr>
      <p:guideLst>
        <p:guide orient="horz" pos="4176"/>
        <p:guide orient="horz" pos="1392"/>
        <p:guide orient="horz" pos="144"/>
        <p:guide orient="horz"/>
        <p:guide orient="horz" pos="672"/>
        <p:guide pos="5759"/>
        <p:guide pos="480"/>
        <p:guide pos="470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7" y="0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1095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17" y="9411095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BD4CAD-8F8A-4058-9B05-1B2390AB2EC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872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5141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548"/>
            <a:ext cx="5435600" cy="445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515"/>
            <a:ext cx="2944283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09515"/>
            <a:ext cx="2944283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92B8FC-7748-402F-93AD-E4B758DDD95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875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2B8FC-7748-402F-93AD-E4B758DDD959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Rectangle 28"/>
          <p:cNvSpPr>
            <a:spLocks noChangeArrowheads="1"/>
          </p:cNvSpPr>
          <p:nvPr userDrawn="1"/>
        </p:nvSpPr>
        <p:spPr bwMode="auto">
          <a:xfrm>
            <a:off x="-1588" y="2286000"/>
            <a:ext cx="9144001" cy="4572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rgbClr val="005B82"/>
              </a:solidFill>
              <a:ea typeface="ＭＳ Ｐゴシック" charset="-128"/>
            </a:endParaRPr>
          </a:p>
        </p:txBody>
      </p:sp>
      <p:sp>
        <p:nvSpPr>
          <p:cNvPr id="3103" name="Rectangle 31"/>
          <p:cNvSpPr>
            <a:spLocks noChangeArrowheads="1"/>
          </p:cNvSpPr>
          <p:nvPr userDrawn="1"/>
        </p:nvSpPr>
        <p:spPr bwMode="auto">
          <a:xfrm>
            <a:off x="0" y="2286000"/>
            <a:ext cx="125413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04" name="Rectangle 32"/>
          <p:cNvSpPr>
            <a:spLocks noChangeArrowheads="1"/>
          </p:cNvSpPr>
          <p:nvPr userDrawn="1"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15" name="Rectangle 43"/>
          <p:cNvSpPr>
            <a:spLocks noChangeArrowheads="1"/>
          </p:cNvSpPr>
          <p:nvPr userDrawn="1"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16" name="Rectangle 44"/>
          <p:cNvSpPr>
            <a:spLocks noChangeArrowheads="1"/>
          </p:cNvSpPr>
          <p:nvPr userDrawn="1"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17" name="Rectangle 45"/>
          <p:cNvSpPr>
            <a:spLocks noChangeArrowheads="1"/>
          </p:cNvSpPr>
          <p:nvPr userDrawn="1"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23" name="Text Box 51"/>
          <p:cNvSpPr txBox="1">
            <a:spLocks noChangeArrowheads="1"/>
          </p:cNvSpPr>
          <p:nvPr userDrawn="1"/>
        </p:nvSpPr>
        <p:spPr bwMode="auto">
          <a:xfrm>
            <a:off x="719138" y="5048250"/>
            <a:ext cx="3810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fld id="{586F53E7-1F83-4E1F-818E-07A90382E93B}" type="datetime4">
              <a:rPr lang="de-DE" sz="1400">
                <a:solidFill>
                  <a:srgbClr val="F4F4F4"/>
                </a:solidFill>
                <a:ea typeface="ＭＳ Ｐゴシック" charset="-128"/>
              </a:rPr>
              <a:pPr>
                <a:spcBef>
                  <a:spcPct val="50000"/>
                </a:spcBef>
              </a:pPr>
              <a:t>10. September 2013</a:t>
            </a:fld>
            <a:endParaRPr lang="de-DE" sz="1400">
              <a:solidFill>
                <a:srgbClr val="F4F4F4"/>
              </a:solidFill>
              <a:ea typeface="ＭＳ Ｐゴシック" charset="-128"/>
            </a:endParaRPr>
          </a:p>
        </p:txBody>
      </p:sp>
      <p:pic>
        <p:nvPicPr>
          <p:cNvPr id="3126" name="Picture 54" descr="Logo_FZ_Jülich_NEU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54000"/>
            <a:ext cx="2514600" cy="814388"/>
          </a:xfrm>
          <a:prstGeom prst="rect">
            <a:avLst/>
          </a:prstGeom>
          <a:noFill/>
        </p:spPr>
      </p:pic>
      <p:sp>
        <p:nvSpPr>
          <p:cNvPr id="3128" name="Text Box 56"/>
          <p:cNvSpPr txBox="1">
            <a:spLocks noChangeArrowheads="1"/>
          </p:cNvSpPr>
          <p:nvPr userDrawn="1"/>
        </p:nvSpPr>
        <p:spPr bwMode="auto">
          <a:xfrm rot="-5400000">
            <a:off x="-1079500" y="933450"/>
            <a:ext cx="2476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>
                <a:solidFill>
                  <a:srgbClr val="005B82"/>
                </a:solidFill>
                <a:latin typeface="Arial MT Bd" charset="0"/>
              </a:rPr>
              <a:t>Mitglied der Helmholtz-Gemeinschaft</a:t>
            </a:r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ctrTitle" sz="quarter"/>
          </p:nvPr>
        </p:nvSpPr>
        <p:spPr>
          <a:xfrm>
            <a:off x="719138" y="3070225"/>
            <a:ext cx="7772400" cy="719138"/>
          </a:xfrm>
        </p:spPr>
        <p:txBody>
          <a:bodyPr/>
          <a:lstStyle>
            <a:lvl1pPr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19138" y="3860800"/>
            <a:ext cx="7740650" cy="647700"/>
          </a:xfrm>
        </p:spPr>
        <p:txBody>
          <a:bodyPr/>
          <a:lstStyle>
            <a:lvl1pPr marL="0" indent="0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graphicFrame>
        <p:nvGraphicFramePr>
          <p:cNvPr id="202754" name="Object 2"/>
          <p:cNvGraphicFramePr>
            <a:graphicFrameLocks noChangeAspect="1"/>
          </p:cNvGraphicFramePr>
          <p:nvPr/>
        </p:nvGraphicFramePr>
        <p:xfrm>
          <a:off x="642910" y="357166"/>
          <a:ext cx="2674992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27" name="Bitmap" r:id="rId4" imgW="1905266" imgH="457143" progId="PBrush">
                  <p:embed/>
                </p:oleObj>
              </mc:Choice>
              <mc:Fallback>
                <p:oleObj name="Bitmap" r:id="rId4" imgW="1905266" imgH="457143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357166"/>
                        <a:ext cx="2674992" cy="6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8438" y="6096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9138" y="6096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428612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153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714348" y="71414"/>
            <a:ext cx="6643734" cy="571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000108"/>
            <a:ext cx="7772400" cy="501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1588" y="0"/>
            <a:ext cx="125412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pic>
        <p:nvPicPr>
          <p:cNvPr id="1094" name="Picture 70" descr="Logo_FZ_Jülich_NE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67600" y="127000"/>
            <a:ext cx="1447800" cy="469900"/>
          </a:xfrm>
          <a:prstGeom prst="rect">
            <a:avLst/>
          </a:prstGeom>
          <a:noFill/>
        </p:spPr>
      </p:pic>
      <p:sp>
        <p:nvSpPr>
          <p:cNvPr id="1095" name="Text Box 71"/>
          <p:cNvSpPr txBox="1">
            <a:spLocks noChangeArrowheads="1"/>
          </p:cNvSpPr>
          <p:nvPr/>
        </p:nvSpPr>
        <p:spPr bwMode="auto">
          <a:xfrm>
            <a:off x="539750" y="6477000"/>
            <a:ext cx="777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fld id="{BD801DE1-14FA-4832-8C83-29B11DD43F9E}" type="datetime4">
              <a:rPr lang="de-DE" sz="1000">
                <a:solidFill>
                  <a:srgbClr val="005B82"/>
                </a:solidFill>
              </a:rPr>
              <a:pPr/>
              <a:t>10. September 2013</a:t>
            </a:fld>
            <a:endParaRPr lang="de-DE" sz="1000" dirty="0">
              <a:solidFill>
                <a:srgbClr val="005B82"/>
              </a:solidFill>
            </a:endParaRPr>
          </a:p>
        </p:txBody>
      </p:sp>
      <p:sp>
        <p:nvSpPr>
          <p:cNvPr id="1096" name="Text Box 72"/>
          <p:cNvSpPr txBox="1">
            <a:spLocks noChangeArrowheads="1"/>
          </p:cNvSpPr>
          <p:nvPr/>
        </p:nvSpPr>
        <p:spPr bwMode="auto">
          <a:xfrm>
            <a:off x="8328025" y="6477000"/>
            <a:ext cx="5651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000">
                <a:solidFill>
                  <a:srgbClr val="005B82"/>
                </a:solidFill>
              </a:rPr>
              <a:t>Folie </a:t>
            </a:r>
            <a:fld id="{F540E0C8-EA85-4EB4-B9EB-180779D59F0A}" type="slidenum">
              <a:rPr lang="de-DE" sz="1000">
                <a:solidFill>
                  <a:srgbClr val="005B82"/>
                </a:solidFill>
              </a:rPr>
              <a:pPr/>
              <a:t>‹Nr.›</a:t>
            </a:fld>
            <a:endParaRPr lang="de-DE" sz="1000">
              <a:solidFill>
                <a:srgbClr val="005B82"/>
              </a:solidFill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/>
        </p:nvSpPr>
        <p:spPr bwMode="auto">
          <a:xfrm>
            <a:off x="4000496" y="6500834"/>
            <a:ext cx="115576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000" dirty="0" smtClean="0">
                <a:solidFill>
                  <a:srgbClr val="005B82"/>
                </a:solidFill>
              </a:rPr>
              <a:t>Tobias Stockmanns </a:t>
            </a:r>
            <a:endParaRPr lang="de-DE" sz="1000" dirty="0">
              <a:solidFill>
                <a:srgbClr val="005B82"/>
              </a:solidFill>
            </a:endParaRPr>
          </a:p>
        </p:txBody>
      </p:sp>
      <p:graphicFrame>
        <p:nvGraphicFramePr>
          <p:cNvPr id="203777" name="Object 1"/>
          <p:cNvGraphicFramePr>
            <a:graphicFrameLocks noChangeAspect="1"/>
          </p:cNvGraphicFramePr>
          <p:nvPr/>
        </p:nvGraphicFramePr>
        <p:xfrm>
          <a:off x="7572396" y="6072206"/>
          <a:ext cx="143986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50" name="Bitmap" r:id="rId15" imgW="1905266" imgH="457143" progId="PBrush">
                  <p:embed/>
                </p:oleObj>
              </mc:Choice>
              <mc:Fallback>
                <p:oleObj name="Bitmap" r:id="rId15" imgW="1905266" imgH="457143" progId="PBrush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96" y="6072206"/>
                        <a:ext cx="1439862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9EE0"/>
        </a:buClr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Arial" pitchFamily="34" charset="0"/>
        <a:buChar char="•"/>
        <a:defRPr sz="2200" i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1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Tracking QA</a:t>
            </a:r>
            <a:endParaRPr lang="en-US" sz="4400" dirty="0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2313127" y="4995863"/>
            <a:ext cx="40680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>
                <a:solidFill>
                  <a:srgbClr val="F4F4F4"/>
                </a:solidFill>
              </a:rPr>
              <a:t>| </a:t>
            </a:r>
            <a:r>
              <a:rPr lang="de-DE" sz="1400" dirty="0" smtClean="0">
                <a:solidFill>
                  <a:srgbClr val="F4F4F4"/>
                </a:solidFill>
              </a:rPr>
              <a:t>Tobias Stockmanns on behalf </a:t>
            </a:r>
            <a:r>
              <a:rPr lang="de-DE" sz="1400" dirty="0" err="1" smtClean="0">
                <a:solidFill>
                  <a:srgbClr val="F4F4F4"/>
                </a:solidFill>
              </a:rPr>
              <a:t>of</a:t>
            </a:r>
            <a:r>
              <a:rPr lang="de-DE" sz="1400" dirty="0" smtClean="0">
                <a:solidFill>
                  <a:srgbClr val="F4F4F4"/>
                </a:solidFill>
              </a:rPr>
              <a:t> </a:t>
            </a:r>
            <a:r>
              <a:rPr lang="de-DE" sz="1400" dirty="0" err="1" smtClean="0">
                <a:solidFill>
                  <a:srgbClr val="F4F4F4"/>
                </a:solidFill>
              </a:rPr>
              <a:t>the</a:t>
            </a:r>
            <a:r>
              <a:rPr lang="de-DE" sz="1400" dirty="0" smtClean="0">
                <a:solidFill>
                  <a:srgbClr val="F4F4F4"/>
                </a:solidFill>
              </a:rPr>
              <a:t> MVD </a:t>
            </a:r>
            <a:r>
              <a:rPr lang="de-DE" sz="1400" dirty="0" err="1" smtClean="0">
                <a:solidFill>
                  <a:srgbClr val="F4F4F4"/>
                </a:solidFill>
              </a:rPr>
              <a:t>group</a:t>
            </a:r>
            <a:endParaRPr 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 Output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251520" y="980728"/>
            <a:ext cx="87068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 All </a:t>
            </a:r>
            <a:r>
              <a:rPr lang="en-US" sz="2000" dirty="0"/>
              <a:t>Tracks: </a:t>
            </a:r>
            <a:r>
              <a:rPr lang="en-US" sz="2000" dirty="0" smtClean="0"/>
              <a:t>5635</a:t>
            </a:r>
            <a:endParaRPr lang="en-US" sz="2000" dirty="0"/>
          </a:p>
        </p:txBody>
      </p:sp>
      <p:sp>
        <p:nvSpPr>
          <p:cNvPr id="6" name="Legende mit Linie 1 5"/>
          <p:cNvSpPr/>
          <p:nvPr/>
        </p:nvSpPr>
        <p:spPr>
          <a:xfrm>
            <a:off x="4909032" y="458380"/>
            <a:ext cx="2088232" cy="612648"/>
          </a:xfrm>
          <a:prstGeom prst="borderCallout1">
            <a:avLst>
              <a:gd name="adj1" fmla="val 27661"/>
              <a:gd name="adj2" fmla="val 817"/>
              <a:gd name="adj3" fmla="val 121411"/>
              <a:gd name="adj4" fmla="val -1213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All </a:t>
            </a:r>
            <a:r>
              <a:rPr lang="de-DE" b="1" dirty="0" smtClean="0">
                <a:solidFill>
                  <a:schemeClr val="tx1"/>
                </a:solidFill>
              </a:rPr>
              <a:t>MC </a:t>
            </a:r>
            <a:r>
              <a:rPr lang="de-DE" b="1" dirty="0" err="1" smtClean="0">
                <a:solidFill>
                  <a:schemeClr val="tx1"/>
                </a:solidFill>
              </a:rPr>
              <a:t>tracks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026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 Output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251520" y="980728"/>
            <a:ext cx="87068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 All </a:t>
            </a:r>
            <a:r>
              <a:rPr lang="en-US" sz="2000" dirty="0"/>
              <a:t>Tracks: </a:t>
            </a:r>
            <a:r>
              <a:rPr lang="en-US" sz="2000" dirty="0" smtClean="0"/>
              <a:t>5635</a:t>
            </a:r>
          </a:p>
          <a:p>
            <a:endParaRPr lang="en-US" sz="2000" dirty="0"/>
          </a:p>
          <a:p>
            <a:r>
              <a:rPr lang="en-US" sz="2000" dirty="0"/>
              <a:t> Primary Tracks </a:t>
            </a:r>
            <a:r>
              <a:rPr lang="en-US" sz="2000" dirty="0" err="1"/>
              <a:t>wo</a:t>
            </a:r>
            <a:r>
              <a:rPr lang="en-US" sz="2000" dirty="0"/>
              <a:t> hits: </a:t>
            </a:r>
            <a:r>
              <a:rPr lang="en-US" sz="2000" dirty="0" smtClean="0"/>
              <a:t>1768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All Tracks with hits: 3867 not </a:t>
            </a:r>
            <a:r>
              <a:rPr lang="en-US" sz="2000" dirty="0" smtClean="0"/>
              <a:t>found</a:t>
            </a:r>
            <a:r>
              <a:rPr lang="en-US" sz="2000" dirty="0"/>
              <a:t>: </a:t>
            </a:r>
            <a:r>
              <a:rPr lang="en-US" sz="2000" dirty="0" smtClean="0"/>
              <a:t>1693</a:t>
            </a:r>
          </a:p>
        </p:txBody>
      </p:sp>
      <p:sp>
        <p:nvSpPr>
          <p:cNvPr id="5" name="Legende mit Linie 1 4"/>
          <p:cNvSpPr/>
          <p:nvPr/>
        </p:nvSpPr>
        <p:spPr>
          <a:xfrm>
            <a:off x="5046938" y="2564904"/>
            <a:ext cx="3911440" cy="942201"/>
          </a:xfrm>
          <a:prstGeom prst="borderCallout1">
            <a:avLst>
              <a:gd name="adj1" fmla="val 27661"/>
              <a:gd name="adj2" fmla="val 817"/>
              <a:gd name="adj3" fmla="val -28752"/>
              <a:gd name="adj4" fmla="val -514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All </a:t>
            </a:r>
            <a:r>
              <a:rPr lang="de-DE" dirty="0" err="1" smtClean="0">
                <a:solidFill>
                  <a:schemeClr val="tx1"/>
                </a:solidFill>
              </a:rPr>
              <a:t>tracks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with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b="1" dirty="0" smtClean="0">
                <a:solidFill>
                  <a:schemeClr val="tx1"/>
                </a:solidFill>
              </a:rPr>
              <a:t>&gt; 2 </a:t>
            </a:r>
            <a:r>
              <a:rPr lang="de-DE" b="1" dirty="0" err="1" smtClean="0">
                <a:solidFill>
                  <a:schemeClr val="tx1"/>
                </a:solidFill>
              </a:rPr>
              <a:t>hits</a:t>
            </a:r>
            <a:r>
              <a:rPr lang="de-DE" dirty="0" smtClean="0">
                <a:solidFill>
                  <a:schemeClr val="tx1"/>
                </a:solidFill>
              </a:rPr>
              <a:t> in </a:t>
            </a:r>
            <a:r>
              <a:rPr lang="de-DE" dirty="0" err="1" smtClean="0">
                <a:solidFill>
                  <a:schemeClr val="tx1"/>
                </a:solidFill>
              </a:rPr>
              <a:t>tracking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detectors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Legende mit Linie 1 5"/>
          <p:cNvSpPr/>
          <p:nvPr/>
        </p:nvSpPr>
        <p:spPr>
          <a:xfrm>
            <a:off x="5082808" y="980728"/>
            <a:ext cx="3911440" cy="942201"/>
          </a:xfrm>
          <a:prstGeom prst="borderCallout1">
            <a:avLst>
              <a:gd name="adj1" fmla="val 27661"/>
              <a:gd name="adj2" fmla="val 817"/>
              <a:gd name="adj3" fmla="val 81334"/>
              <a:gd name="adj4" fmla="val -30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All </a:t>
            </a:r>
            <a:r>
              <a:rPr lang="de-DE" dirty="0" err="1" smtClean="0">
                <a:solidFill>
                  <a:schemeClr val="tx1"/>
                </a:solidFill>
              </a:rPr>
              <a:t>primary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tracks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with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b="1" dirty="0" smtClean="0">
                <a:solidFill>
                  <a:schemeClr val="tx1"/>
                </a:solidFill>
              </a:rPr>
              <a:t>&lt; 3 </a:t>
            </a:r>
            <a:r>
              <a:rPr lang="de-DE" b="1" dirty="0" err="1" smtClean="0">
                <a:solidFill>
                  <a:schemeClr val="tx1"/>
                </a:solidFill>
              </a:rPr>
              <a:t>hits</a:t>
            </a:r>
            <a:r>
              <a:rPr lang="de-DE" dirty="0" smtClean="0">
                <a:solidFill>
                  <a:schemeClr val="tx1"/>
                </a:solidFill>
              </a:rPr>
              <a:t> in </a:t>
            </a:r>
            <a:r>
              <a:rPr lang="de-DE" dirty="0" err="1" smtClean="0">
                <a:solidFill>
                  <a:schemeClr val="tx1"/>
                </a:solidFill>
              </a:rPr>
              <a:t>tracking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detectors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547664" y="980728"/>
            <a:ext cx="792088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9194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 Output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251520" y="980728"/>
            <a:ext cx="870685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 All </a:t>
            </a:r>
            <a:r>
              <a:rPr lang="en-US" sz="2000" dirty="0"/>
              <a:t>Tracks: </a:t>
            </a:r>
            <a:r>
              <a:rPr lang="en-US" sz="2000" dirty="0" smtClean="0"/>
              <a:t>5635</a:t>
            </a:r>
          </a:p>
          <a:p>
            <a:endParaRPr lang="en-US" sz="2000" dirty="0"/>
          </a:p>
          <a:p>
            <a:r>
              <a:rPr lang="en-US" sz="2000" dirty="0"/>
              <a:t> Primary Tracks </a:t>
            </a:r>
            <a:r>
              <a:rPr lang="en-US" sz="2000" dirty="0" err="1"/>
              <a:t>wo</a:t>
            </a:r>
            <a:r>
              <a:rPr lang="en-US" sz="2000" dirty="0"/>
              <a:t> hits: </a:t>
            </a:r>
            <a:r>
              <a:rPr lang="en-US" sz="2000" dirty="0" smtClean="0"/>
              <a:t>1768</a:t>
            </a:r>
            <a:endParaRPr lang="en-US" sz="2000" dirty="0"/>
          </a:p>
          <a:p>
            <a:r>
              <a:rPr lang="en-US" sz="2000" dirty="0"/>
              <a:t> All Tracks with hits: 3867 not </a:t>
            </a:r>
            <a:r>
              <a:rPr lang="en-US" sz="2000" dirty="0" smtClean="0"/>
              <a:t>found</a:t>
            </a:r>
            <a:r>
              <a:rPr lang="en-US" sz="2000" dirty="0"/>
              <a:t>: </a:t>
            </a:r>
            <a:r>
              <a:rPr lang="en-US" sz="2000" dirty="0" smtClean="0"/>
              <a:t>1693</a:t>
            </a:r>
          </a:p>
          <a:p>
            <a:endParaRPr lang="en-US" sz="2000" dirty="0"/>
          </a:p>
          <a:p>
            <a:r>
              <a:rPr lang="en-US" sz="2000" dirty="0"/>
              <a:t> Primary Tracks with 3 hits: 943 not </a:t>
            </a:r>
            <a:r>
              <a:rPr lang="en-US" sz="2000" dirty="0" smtClean="0"/>
              <a:t>found</a:t>
            </a:r>
            <a:r>
              <a:rPr lang="en-US" sz="2000" dirty="0"/>
              <a:t>: </a:t>
            </a:r>
            <a:r>
              <a:rPr lang="en-US" sz="2000" dirty="0" smtClean="0"/>
              <a:t>885</a:t>
            </a:r>
            <a:endParaRPr lang="en-US" sz="2000" dirty="0"/>
          </a:p>
          <a:p>
            <a:r>
              <a:rPr lang="en-US" sz="2000" dirty="0"/>
              <a:t> Secondary Tracks with 3 hits: 596 not </a:t>
            </a:r>
            <a:r>
              <a:rPr lang="en-US" sz="2000" dirty="0" smtClean="0"/>
              <a:t>found</a:t>
            </a:r>
            <a:r>
              <a:rPr lang="en-US" sz="2000" dirty="0"/>
              <a:t>: </a:t>
            </a:r>
            <a:r>
              <a:rPr lang="en-US" sz="2000" dirty="0" smtClean="0"/>
              <a:t>579</a:t>
            </a:r>
          </a:p>
          <a:p>
            <a:endParaRPr lang="en-US" sz="2000" dirty="0"/>
          </a:p>
          <a:p>
            <a:r>
              <a:rPr lang="en-US" sz="2000" dirty="0"/>
              <a:t> Primary Tracks possible: 1593 not </a:t>
            </a:r>
            <a:r>
              <a:rPr lang="en-US" sz="2000" dirty="0" smtClean="0"/>
              <a:t>found</a:t>
            </a:r>
            <a:r>
              <a:rPr lang="en-US" sz="2000" dirty="0"/>
              <a:t>: 50</a:t>
            </a:r>
          </a:p>
          <a:p>
            <a:r>
              <a:rPr lang="en-US" sz="2000" dirty="0"/>
              <a:t> Secondary Tracks possible: 735 not </a:t>
            </a:r>
            <a:r>
              <a:rPr lang="en-US" sz="2000" dirty="0" smtClean="0"/>
              <a:t>found</a:t>
            </a:r>
            <a:r>
              <a:rPr lang="en-US" sz="2000" dirty="0"/>
              <a:t>: </a:t>
            </a:r>
            <a:r>
              <a:rPr lang="en-US" sz="2000" dirty="0" smtClean="0"/>
              <a:t>179</a:t>
            </a:r>
          </a:p>
        </p:txBody>
      </p:sp>
      <p:sp>
        <p:nvSpPr>
          <p:cNvPr id="5" name="Legende mit Linie 1 4"/>
          <p:cNvSpPr/>
          <p:nvPr/>
        </p:nvSpPr>
        <p:spPr>
          <a:xfrm>
            <a:off x="5232560" y="4452349"/>
            <a:ext cx="3911440" cy="942201"/>
          </a:xfrm>
          <a:prstGeom prst="borderCallout1">
            <a:avLst>
              <a:gd name="adj1" fmla="val 27661"/>
              <a:gd name="adj2" fmla="val 817"/>
              <a:gd name="adj3" fmla="val -33098"/>
              <a:gd name="adj4" fmla="val -360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All </a:t>
            </a:r>
            <a:r>
              <a:rPr lang="de-DE" b="1" dirty="0" err="1" smtClean="0">
                <a:solidFill>
                  <a:schemeClr val="tx1"/>
                </a:solidFill>
              </a:rPr>
              <a:t>possible</a:t>
            </a:r>
            <a:r>
              <a:rPr lang="de-DE" b="1" dirty="0" smtClean="0">
                <a:solidFill>
                  <a:schemeClr val="tx1"/>
                </a:solidFill>
              </a:rPr>
              <a:t> p./s. </a:t>
            </a:r>
            <a:r>
              <a:rPr lang="de-DE" b="1" dirty="0" err="1" smtClean="0">
                <a:solidFill>
                  <a:schemeClr val="tx1"/>
                </a:solidFill>
              </a:rPr>
              <a:t>tracks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" name="Legende mit Linie 1 5"/>
          <p:cNvSpPr/>
          <p:nvPr/>
        </p:nvSpPr>
        <p:spPr>
          <a:xfrm>
            <a:off x="5232560" y="1623576"/>
            <a:ext cx="3911440" cy="942201"/>
          </a:xfrm>
          <a:prstGeom prst="borderCallout1">
            <a:avLst>
              <a:gd name="adj1" fmla="val 27661"/>
              <a:gd name="adj2" fmla="val 817"/>
              <a:gd name="adj3" fmla="val 94371"/>
              <a:gd name="adj4" fmla="val -28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All p./s. </a:t>
            </a:r>
            <a:r>
              <a:rPr lang="de-DE" dirty="0" err="1" smtClean="0">
                <a:solidFill>
                  <a:schemeClr val="tx1"/>
                </a:solidFill>
              </a:rPr>
              <a:t>tracks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with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b="1" dirty="0" smtClean="0">
                <a:solidFill>
                  <a:schemeClr val="tx1"/>
                </a:solidFill>
              </a:rPr>
              <a:t>&gt; 3 </a:t>
            </a:r>
            <a:r>
              <a:rPr lang="de-DE" b="1" dirty="0" err="1" smtClean="0">
                <a:solidFill>
                  <a:schemeClr val="tx1"/>
                </a:solidFill>
              </a:rPr>
              <a:t>hits</a:t>
            </a:r>
            <a:r>
              <a:rPr lang="de-DE" b="1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</a:rPr>
              <a:t>in </a:t>
            </a:r>
            <a:r>
              <a:rPr lang="de-DE" dirty="0" err="1" smtClean="0">
                <a:solidFill>
                  <a:schemeClr val="tx1"/>
                </a:solidFill>
              </a:rPr>
              <a:t>tracking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detectors</a:t>
            </a:r>
            <a:r>
              <a:rPr lang="de-DE" dirty="0" smtClean="0">
                <a:solidFill>
                  <a:schemeClr val="tx1"/>
                </a:solidFill>
              </a:rPr>
              <a:t/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b="1" dirty="0" err="1" smtClean="0">
                <a:solidFill>
                  <a:schemeClr val="tx1"/>
                </a:solidFill>
              </a:rPr>
              <a:t>and</a:t>
            </a:r>
            <a:r>
              <a:rPr lang="de-DE" b="1" dirty="0" smtClean="0">
                <a:solidFill>
                  <a:schemeClr val="tx1"/>
                </a:solidFill>
              </a:rPr>
              <a:t> not </a:t>
            </a:r>
            <a:r>
              <a:rPr lang="de-DE" b="1" dirty="0" err="1" smtClean="0">
                <a:solidFill>
                  <a:schemeClr val="tx1"/>
                </a:solidFill>
              </a:rPr>
              <a:t>possible</a:t>
            </a:r>
            <a:r>
              <a:rPr lang="de-DE" b="1" dirty="0" smtClean="0">
                <a:solidFill>
                  <a:schemeClr val="tx1"/>
                </a:solidFill>
              </a:rPr>
              <a:t> </a:t>
            </a:r>
            <a:r>
              <a:rPr lang="de-DE" b="1" dirty="0" err="1" smtClean="0">
                <a:solidFill>
                  <a:schemeClr val="tx1"/>
                </a:solidFill>
              </a:rPr>
              <a:t>tracks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565778" y="1914656"/>
            <a:ext cx="682389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8968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 Output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251520" y="980728"/>
            <a:ext cx="870685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 All </a:t>
            </a:r>
            <a:r>
              <a:rPr lang="en-US" sz="2000" dirty="0"/>
              <a:t>Tracks: </a:t>
            </a:r>
            <a:r>
              <a:rPr lang="en-US" sz="2000" dirty="0" smtClean="0"/>
              <a:t>5635</a:t>
            </a:r>
          </a:p>
          <a:p>
            <a:endParaRPr lang="en-US" sz="2000" dirty="0"/>
          </a:p>
          <a:p>
            <a:r>
              <a:rPr lang="en-US" sz="2000" dirty="0"/>
              <a:t> Primary Tracks </a:t>
            </a:r>
            <a:r>
              <a:rPr lang="en-US" sz="2000" dirty="0" err="1"/>
              <a:t>wo</a:t>
            </a:r>
            <a:r>
              <a:rPr lang="en-US" sz="2000" dirty="0"/>
              <a:t> hits: </a:t>
            </a:r>
            <a:r>
              <a:rPr lang="en-US" sz="2000" dirty="0" smtClean="0"/>
              <a:t>1768</a:t>
            </a:r>
            <a:endParaRPr lang="en-US" sz="2000" dirty="0"/>
          </a:p>
          <a:p>
            <a:r>
              <a:rPr lang="en-US" sz="2000" dirty="0"/>
              <a:t> All Tracks with hits: 3867 not </a:t>
            </a:r>
            <a:r>
              <a:rPr lang="en-US" sz="2000" dirty="0" smtClean="0"/>
              <a:t>found</a:t>
            </a:r>
            <a:r>
              <a:rPr lang="en-US" sz="2000" dirty="0"/>
              <a:t>: </a:t>
            </a:r>
            <a:r>
              <a:rPr lang="en-US" sz="2000" dirty="0" smtClean="0"/>
              <a:t>1693</a:t>
            </a:r>
          </a:p>
          <a:p>
            <a:endParaRPr lang="en-US" sz="2000" dirty="0"/>
          </a:p>
          <a:p>
            <a:r>
              <a:rPr lang="en-US" sz="2000" dirty="0"/>
              <a:t> Primary Tracks with 3 hits: 943 not </a:t>
            </a:r>
            <a:r>
              <a:rPr lang="en-US" sz="2000" dirty="0" smtClean="0"/>
              <a:t>found</a:t>
            </a:r>
            <a:r>
              <a:rPr lang="en-US" sz="2000" dirty="0"/>
              <a:t>: </a:t>
            </a:r>
            <a:r>
              <a:rPr lang="en-US" sz="2000" dirty="0" smtClean="0"/>
              <a:t>885</a:t>
            </a:r>
            <a:endParaRPr lang="en-US" sz="2000" dirty="0"/>
          </a:p>
          <a:p>
            <a:r>
              <a:rPr lang="en-US" sz="2000" dirty="0"/>
              <a:t> Secondary Tracks with 3 hits: 596 not </a:t>
            </a:r>
            <a:r>
              <a:rPr lang="en-US" sz="2000" dirty="0" smtClean="0"/>
              <a:t>found</a:t>
            </a:r>
            <a:r>
              <a:rPr lang="en-US" sz="2000" dirty="0"/>
              <a:t>: </a:t>
            </a:r>
            <a:r>
              <a:rPr lang="en-US" sz="2000" dirty="0" smtClean="0"/>
              <a:t>579</a:t>
            </a:r>
          </a:p>
          <a:p>
            <a:endParaRPr lang="en-US" sz="2000" dirty="0"/>
          </a:p>
          <a:p>
            <a:r>
              <a:rPr lang="en-US" sz="2000" dirty="0"/>
              <a:t> Primary Tracks possible: 1593 not </a:t>
            </a:r>
            <a:r>
              <a:rPr lang="en-US" sz="2000" dirty="0" smtClean="0"/>
              <a:t>found</a:t>
            </a:r>
            <a:r>
              <a:rPr lang="en-US" sz="2000" dirty="0"/>
              <a:t>: 50</a:t>
            </a:r>
          </a:p>
          <a:p>
            <a:r>
              <a:rPr lang="en-US" sz="2000" dirty="0"/>
              <a:t> Secondary Tracks possible: 735 not </a:t>
            </a:r>
            <a:r>
              <a:rPr lang="en-US" sz="2000" dirty="0" smtClean="0"/>
              <a:t>found</a:t>
            </a:r>
            <a:r>
              <a:rPr lang="en-US" sz="2000" dirty="0"/>
              <a:t>: </a:t>
            </a:r>
            <a:r>
              <a:rPr lang="en-US" sz="2000" dirty="0" smtClean="0"/>
              <a:t>179</a:t>
            </a:r>
          </a:p>
          <a:p>
            <a:endParaRPr lang="en-US" sz="2000" dirty="0"/>
          </a:p>
          <a:p>
            <a:r>
              <a:rPr lang="en-US" sz="2000" dirty="0"/>
              <a:t> </a:t>
            </a:r>
            <a:r>
              <a:rPr lang="en-US" sz="2000" dirty="0" err="1"/>
              <a:t>FullyFound</a:t>
            </a:r>
            <a:r>
              <a:rPr lang="en-US" sz="2000" dirty="0"/>
              <a:t>: </a:t>
            </a:r>
            <a:r>
              <a:rPr lang="en-US" sz="2000" dirty="0" smtClean="0"/>
              <a:t>	705	18.23%		30.28%</a:t>
            </a:r>
          </a:p>
          <a:p>
            <a:r>
              <a:rPr lang="en-US" sz="2000" dirty="0"/>
              <a:t> </a:t>
            </a:r>
            <a:r>
              <a:rPr lang="en-US" sz="2000" dirty="0" err="1" smtClean="0"/>
              <a:t>PartlyFound</a:t>
            </a:r>
            <a:r>
              <a:rPr lang="en-US" sz="2000" dirty="0"/>
              <a:t>: </a:t>
            </a:r>
            <a:r>
              <a:rPr lang="en-US" sz="2000" dirty="0" smtClean="0"/>
              <a:t>	1397	36.12%		60.00%</a:t>
            </a:r>
            <a:br>
              <a:rPr lang="en-US" sz="2000" dirty="0" smtClean="0"/>
            </a:br>
            <a:r>
              <a:rPr lang="en-US" sz="2000" dirty="0" smtClean="0"/>
              <a:t> Spurious</a:t>
            </a:r>
            <a:r>
              <a:rPr lang="en-US" sz="2000" dirty="0"/>
              <a:t>: </a:t>
            </a:r>
            <a:r>
              <a:rPr lang="en-US" sz="2000" dirty="0" smtClean="0"/>
              <a:t>	72	1.86% 		3.09%</a:t>
            </a:r>
          </a:p>
          <a:p>
            <a:r>
              <a:rPr lang="en-US" sz="2000" dirty="0" smtClean="0"/>
              <a:t> Ghosts:	380	9.83%		16.32%</a:t>
            </a:r>
            <a:endParaRPr lang="de-DE" sz="2000" dirty="0"/>
          </a:p>
        </p:txBody>
      </p:sp>
      <p:sp>
        <p:nvSpPr>
          <p:cNvPr id="5" name="Legende mit Linie 1 4"/>
          <p:cNvSpPr/>
          <p:nvPr/>
        </p:nvSpPr>
        <p:spPr>
          <a:xfrm>
            <a:off x="611560" y="5589240"/>
            <a:ext cx="2232248" cy="942201"/>
          </a:xfrm>
          <a:prstGeom prst="borderCallout1">
            <a:avLst>
              <a:gd name="adj1" fmla="val 33455"/>
              <a:gd name="adj2" fmla="val 99862"/>
              <a:gd name="adj3" fmla="val 6012"/>
              <a:gd name="adj4" fmla="val 120382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All </a:t>
            </a:r>
            <a:r>
              <a:rPr lang="de-DE" b="1" dirty="0" err="1" smtClean="0">
                <a:solidFill>
                  <a:schemeClr val="tx1"/>
                </a:solidFill>
              </a:rPr>
              <a:t>tracks</a:t>
            </a:r>
            <a:r>
              <a:rPr lang="de-DE" b="1" dirty="0" smtClean="0">
                <a:solidFill>
                  <a:schemeClr val="tx1"/>
                </a:solidFill>
              </a:rPr>
              <a:t> </a:t>
            </a:r>
            <a:r>
              <a:rPr lang="de-DE" b="1" dirty="0" err="1" smtClean="0">
                <a:solidFill>
                  <a:schemeClr val="tx1"/>
                </a:solidFill>
              </a:rPr>
              <a:t>with</a:t>
            </a:r>
            <a:r>
              <a:rPr lang="de-DE" b="1" dirty="0" smtClean="0">
                <a:solidFill>
                  <a:schemeClr val="tx1"/>
                </a:solidFill>
              </a:rPr>
              <a:t> </a:t>
            </a:r>
            <a:r>
              <a:rPr lang="de-DE" b="1" dirty="0" err="1" smtClean="0">
                <a:solidFill>
                  <a:schemeClr val="tx1"/>
                </a:solidFill>
              </a:rPr>
              <a:t>hits</a:t>
            </a:r>
            <a:r>
              <a:rPr lang="de-DE" b="1" dirty="0" smtClean="0">
                <a:solidFill>
                  <a:schemeClr val="tx1"/>
                </a:solidFill>
              </a:rPr>
              <a:t> </a:t>
            </a:r>
            <a:r>
              <a:rPr lang="de-DE" b="1" dirty="0" err="1" smtClean="0">
                <a:solidFill>
                  <a:schemeClr val="tx1"/>
                </a:solidFill>
              </a:rPr>
              <a:t>as</a:t>
            </a:r>
            <a:r>
              <a:rPr lang="de-DE" b="1" dirty="0" smtClean="0">
                <a:solidFill>
                  <a:schemeClr val="tx1"/>
                </a:solidFill>
              </a:rPr>
              <a:t> </a:t>
            </a:r>
            <a:r>
              <a:rPr lang="de-DE" b="1" dirty="0" err="1" smtClean="0">
                <a:solidFill>
                  <a:schemeClr val="tx1"/>
                </a:solidFill>
              </a:rPr>
              <a:t>reference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" name="Legende mit Linie 1 5"/>
          <p:cNvSpPr/>
          <p:nvPr/>
        </p:nvSpPr>
        <p:spPr>
          <a:xfrm>
            <a:off x="5796136" y="5644698"/>
            <a:ext cx="2232248" cy="942201"/>
          </a:xfrm>
          <a:prstGeom prst="borderCallout1">
            <a:avLst>
              <a:gd name="adj1" fmla="val 34903"/>
              <a:gd name="adj2" fmla="val -406"/>
              <a:gd name="adj3" fmla="val 1667"/>
              <a:gd name="adj4" fmla="val -29409"/>
            </a:avLst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All </a:t>
            </a:r>
            <a:r>
              <a:rPr lang="de-DE" b="1" dirty="0" err="1" smtClean="0">
                <a:solidFill>
                  <a:schemeClr val="tx1"/>
                </a:solidFill>
              </a:rPr>
              <a:t>possible</a:t>
            </a:r>
            <a:r>
              <a:rPr lang="de-DE" b="1" dirty="0" smtClean="0">
                <a:solidFill>
                  <a:schemeClr val="tx1"/>
                </a:solidFill>
              </a:rPr>
              <a:t> </a:t>
            </a:r>
            <a:r>
              <a:rPr lang="de-DE" b="1" dirty="0" err="1" smtClean="0">
                <a:solidFill>
                  <a:schemeClr val="tx1"/>
                </a:solidFill>
              </a:rPr>
              <a:t>tracks</a:t>
            </a:r>
            <a:r>
              <a:rPr lang="de-DE" b="1" dirty="0" smtClean="0">
                <a:solidFill>
                  <a:schemeClr val="tx1"/>
                </a:solidFill>
              </a:rPr>
              <a:t>  </a:t>
            </a:r>
            <a:r>
              <a:rPr lang="de-DE" b="1" dirty="0" err="1" smtClean="0">
                <a:solidFill>
                  <a:schemeClr val="tx1"/>
                </a:solidFill>
              </a:rPr>
              <a:t>as</a:t>
            </a:r>
            <a:r>
              <a:rPr lang="de-DE" b="1" dirty="0" smtClean="0">
                <a:solidFill>
                  <a:schemeClr val="tx1"/>
                </a:solidFill>
              </a:rPr>
              <a:t> </a:t>
            </a:r>
            <a:r>
              <a:rPr lang="de-DE" b="1" dirty="0" err="1" smtClean="0">
                <a:solidFill>
                  <a:schemeClr val="tx1"/>
                </a:solidFill>
              </a:rPr>
              <a:t>reference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55776" y="1916832"/>
            <a:ext cx="72008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234913" y="3430752"/>
            <a:ext cx="681994" cy="30873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3562066" y="3733278"/>
            <a:ext cx="532262" cy="36004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815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058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9" y="881064"/>
            <a:ext cx="4002980" cy="2376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900114"/>
            <a:ext cx="4406454" cy="261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71" y="3679461"/>
            <a:ext cx="4177145" cy="2485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727285"/>
            <a:ext cx="3672408" cy="239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/>
        </p:nvSpPr>
        <p:spPr>
          <a:xfrm>
            <a:off x="5436096" y="4653136"/>
            <a:ext cx="1728192" cy="11521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7164288" y="4653136"/>
            <a:ext cx="720080" cy="115212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7884368" y="4005063"/>
            <a:ext cx="432048" cy="180952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9254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smtClean="0"/>
              <a:t>Runs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PndTracks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PndTrackCands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Can </a:t>
            </a:r>
            <a:r>
              <a:rPr lang="de-DE" dirty="0" err="1" smtClean="0"/>
              <a:t>analyse</a:t>
            </a:r>
            <a:r>
              <a:rPr lang="de-DE" dirty="0" smtClean="0"/>
              <a:t> all </a:t>
            </a:r>
            <a:r>
              <a:rPr lang="de-DE" dirty="0" err="1" smtClean="0"/>
              <a:t>existing</a:t>
            </a:r>
            <a:r>
              <a:rPr lang="de-DE" dirty="0" smtClean="0"/>
              <a:t> </a:t>
            </a:r>
            <a:r>
              <a:rPr lang="de-DE" dirty="0" err="1" smtClean="0"/>
              <a:t>sub</a:t>
            </a:r>
            <a:r>
              <a:rPr lang="de-DE" dirty="0" smtClean="0"/>
              <a:t> </a:t>
            </a:r>
            <a:r>
              <a:rPr lang="de-DE" dirty="0" err="1" smtClean="0"/>
              <a:t>detectors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Easily</a:t>
            </a:r>
            <a:r>
              <a:rPr lang="de-DE" dirty="0" smtClean="0"/>
              <a:t> </a:t>
            </a:r>
            <a:r>
              <a:rPr lang="de-DE" dirty="0" err="1" smtClean="0"/>
              <a:t>adoptable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different </a:t>
            </a:r>
            <a:r>
              <a:rPr lang="de-DE" dirty="0" err="1" smtClean="0"/>
              <a:t>track</a:t>
            </a:r>
            <a:r>
              <a:rPr lang="de-DE" dirty="0" smtClean="0"/>
              <a:t> </a:t>
            </a:r>
            <a:r>
              <a:rPr lang="de-DE" dirty="0" err="1" smtClean="0"/>
              <a:t>finders</a:t>
            </a:r>
            <a:r>
              <a:rPr lang="de-DE" dirty="0" smtClean="0"/>
              <a:t> / </a:t>
            </a:r>
            <a:r>
              <a:rPr lang="de-DE" dirty="0" err="1" smtClean="0"/>
              <a:t>fitters</a:t>
            </a:r>
            <a:endParaRPr lang="de-DE" dirty="0"/>
          </a:p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pPr>
              <a:buFont typeface="Arial" pitchFamily="34" charset="0"/>
              <a:buChar char="•"/>
            </a:pPr>
            <a:endParaRPr lang="de-DE" dirty="0"/>
          </a:p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pPr>
              <a:buFont typeface="Arial" pitchFamily="34" charset="0"/>
              <a:buChar char="•"/>
            </a:pPr>
            <a:endParaRPr lang="de-DE" dirty="0"/>
          </a:p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pPr>
              <a:buFont typeface="Arial" pitchFamily="34" charset="0"/>
              <a:buChar char="•"/>
            </a:pPr>
            <a:endParaRPr lang="de-DE" dirty="0"/>
          </a:p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pPr>
              <a:buFont typeface="Arial" pitchFamily="34" charset="0"/>
              <a:buChar char="•"/>
            </a:pPr>
            <a:endParaRPr lang="de-DE" dirty="0"/>
          </a:p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pPr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539552" y="2276872"/>
            <a:ext cx="8352928" cy="31085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sz="1600" dirty="0" err="1"/>
              <a:t>class</a:t>
            </a:r>
            <a:r>
              <a:rPr lang="de-DE" sz="1600" dirty="0"/>
              <a:t> </a:t>
            </a:r>
            <a:r>
              <a:rPr lang="de-DE" sz="1600" dirty="0" err="1"/>
              <a:t>OnlySttFunctor</a:t>
            </a:r>
            <a:r>
              <a:rPr lang="de-DE" sz="1600" dirty="0"/>
              <a:t> : </a:t>
            </a:r>
            <a:r>
              <a:rPr lang="de-DE" sz="1600" dirty="0" err="1"/>
              <a:t>public</a:t>
            </a:r>
            <a:r>
              <a:rPr lang="de-DE" sz="1600" dirty="0"/>
              <a:t> </a:t>
            </a:r>
            <a:r>
              <a:rPr lang="de-DE" sz="1600" dirty="0" err="1"/>
              <a:t>PossibleTrackFunctor</a:t>
            </a:r>
            <a:endParaRPr lang="de-DE" sz="1600" dirty="0"/>
          </a:p>
          <a:p>
            <a:r>
              <a:rPr lang="de-DE" sz="1600" dirty="0" smtClean="0"/>
              <a:t>{</a:t>
            </a:r>
            <a:endParaRPr lang="de-DE" sz="1600" dirty="0"/>
          </a:p>
          <a:p>
            <a:r>
              <a:rPr lang="de-DE" sz="1600" dirty="0" smtClean="0"/>
              <a:t>        </a:t>
            </a:r>
            <a:r>
              <a:rPr lang="de-DE" sz="1600" dirty="0" err="1"/>
              <a:t>Bool_t</a:t>
            </a:r>
            <a:r>
              <a:rPr lang="de-DE" sz="1600" dirty="0"/>
              <a:t> Call(</a:t>
            </a:r>
            <a:r>
              <a:rPr lang="de-DE" sz="1600" dirty="0" err="1"/>
              <a:t>FairMultiLinkedData</a:t>
            </a:r>
            <a:r>
              <a:rPr lang="de-DE" sz="1600" dirty="0"/>
              <a:t>* a</a:t>
            </a:r>
            <a:r>
              <a:rPr lang="de-DE" sz="1600" dirty="0" smtClean="0"/>
              <a:t>)</a:t>
            </a:r>
          </a:p>
          <a:p>
            <a:r>
              <a:rPr lang="de-DE" sz="1600" dirty="0" smtClean="0"/>
              <a:t>        {</a:t>
            </a:r>
            <a:endParaRPr lang="de-DE" sz="1600" dirty="0"/>
          </a:p>
          <a:p>
            <a:r>
              <a:rPr lang="de-DE" sz="1600" dirty="0" smtClean="0"/>
              <a:t> 	</a:t>
            </a:r>
            <a:r>
              <a:rPr lang="de-DE" sz="1600" dirty="0" err="1" smtClean="0"/>
              <a:t>FairRootManager</a:t>
            </a:r>
            <a:r>
              <a:rPr lang="de-DE" sz="1600" dirty="0"/>
              <a:t>* </a:t>
            </a:r>
            <a:r>
              <a:rPr lang="de-DE" sz="1600" dirty="0" err="1"/>
              <a:t>ioman</a:t>
            </a:r>
            <a:r>
              <a:rPr lang="de-DE" sz="1600" dirty="0"/>
              <a:t> = </a:t>
            </a:r>
            <a:r>
              <a:rPr lang="de-DE" sz="1600" dirty="0" err="1"/>
              <a:t>FairRootManager</a:t>
            </a:r>
            <a:r>
              <a:rPr lang="de-DE" sz="1600" dirty="0"/>
              <a:t>::Instance();</a:t>
            </a:r>
          </a:p>
          <a:p>
            <a:r>
              <a:rPr lang="de-DE" sz="1600" dirty="0"/>
              <a:t>	</a:t>
            </a:r>
            <a:r>
              <a:rPr lang="de-DE" sz="1600" dirty="0" err="1" smtClean="0"/>
              <a:t>return</a:t>
            </a:r>
            <a:r>
              <a:rPr lang="de-DE" sz="1600" dirty="0" smtClean="0"/>
              <a:t> a-</a:t>
            </a:r>
            <a:r>
              <a:rPr lang="de-DE" sz="1600" dirty="0"/>
              <a:t>&gt;</a:t>
            </a:r>
            <a:r>
              <a:rPr lang="de-DE" sz="1600" dirty="0" err="1" smtClean="0"/>
              <a:t>GetLinksWithType</a:t>
            </a:r>
            <a:r>
              <a:rPr lang="de-DE" sz="1600" dirty="0" smtClean="0"/>
              <a:t>(</a:t>
            </a:r>
            <a:r>
              <a:rPr lang="de-DE" sz="1600" dirty="0" err="1" smtClean="0"/>
              <a:t>ioman</a:t>
            </a:r>
            <a:r>
              <a:rPr lang="de-DE" sz="1600" dirty="0" err="1" smtClean="0">
                <a:sym typeface="Wingdings" pitchFamily="2" charset="2"/>
              </a:rPr>
              <a:t>G</a:t>
            </a:r>
            <a:r>
              <a:rPr lang="de-DE" sz="1600" dirty="0" err="1" smtClean="0"/>
              <a:t>etBranchId</a:t>
            </a:r>
            <a:r>
              <a:rPr lang="de-DE" sz="1600" dirty="0"/>
              <a:t>("</a:t>
            </a:r>
            <a:r>
              <a:rPr lang="de-DE" sz="1600" dirty="0" err="1"/>
              <a:t>STTHit</a:t>
            </a:r>
            <a:r>
              <a:rPr lang="de-DE" sz="1600" dirty="0"/>
              <a:t>")).</a:t>
            </a:r>
            <a:r>
              <a:rPr lang="de-DE" sz="1600" dirty="0" err="1"/>
              <a:t>GetNLinks</a:t>
            </a:r>
            <a:r>
              <a:rPr lang="de-DE" sz="1600" dirty="0"/>
              <a:t>() &gt; 5;</a:t>
            </a:r>
          </a:p>
          <a:p>
            <a:r>
              <a:rPr lang="de-DE" sz="1600" dirty="0"/>
              <a:t> </a:t>
            </a:r>
            <a:r>
              <a:rPr lang="de-DE" sz="1600" dirty="0" smtClean="0"/>
              <a:t>        }</a:t>
            </a:r>
            <a:endParaRPr lang="de-DE" sz="1600" dirty="0"/>
          </a:p>
          <a:p>
            <a:r>
              <a:rPr lang="de-DE" sz="1600" dirty="0" smtClean="0"/>
              <a:t> </a:t>
            </a:r>
          </a:p>
          <a:p>
            <a:r>
              <a:rPr lang="de-DE" sz="1600" dirty="0" smtClean="0"/>
              <a:t>       </a:t>
            </a:r>
            <a:r>
              <a:rPr lang="de-DE" sz="1600" dirty="0" err="1"/>
              <a:t>void</a:t>
            </a:r>
            <a:r>
              <a:rPr lang="de-DE" sz="1600" dirty="0"/>
              <a:t> Print(){</a:t>
            </a:r>
          </a:p>
          <a:p>
            <a:r>
              <a:rPr lang="de-DE" sz="1600" dirty="0" smtClean="0"/>
              <a:t>              </a:t>
            </a:r>
            <a:r>
              <a:rPr lang="de-DE" sz="1600" dirty="0" err="1"/>
              <a:t>std</a:t>
            </a:r>
            <a:r>
              <a:rPr lang="de-DE" sz="1600" dirty="0"/>
              <a:t>::</a:t>
            </a:r>
            <a:r>
              <a:rPr lang="de-DE" sz="1600" dirty="0" err="1"/>
              <a:t>cout</a:t>
            </a:r>
            <a:r>
              <a:rPr lang="de-DE" sz="1600" dirty="0"/>
              <a:t> &lt;&lt; "</a:t>
            </a:r>
            <a:r>
              <a:rPr lang="de-DE" sz="1600" dirty="0" err="1"/>
              <a:t>OnlySttFunctor</a:t>
            </a:r>
            <a:r>
              <a:rPr lang="de-DE" sz="1600" dirty="0"/>
              <a:t>: &gt; 5 Hits in </a:t>
            </a:r>
            <a:r>
              <a:rPr lang="de-DE" sz="1600" dirty="0" err="1"/>
              <a:t>Stt</a:t>
            </a:r>
            <a:r>
              <a:rPr lang="de-DE" sz="1600" dirty="0"/>
              <a:t>" &lt;&lt; </a:t>
            </a:r>
            <a:r>
              <a:rPr lang="de-DE" sz="1600" dirty="0" err="1"/>
              <a:t>std</a:t>
            </a:r>
            <a:r>
              <a:rPr lang="de-DE" sz="1600" dirty="0"/>
              <a:t>::</a:t>
            </a:r>
            <a:r>
              <a:rPr lang="de-DE" sz="1600" dirty="0" err="1"/>
              <a:t>endl</a:t>
            </a:r>
            <a:r>
              <a:rPr lang="de-DE" sz="1600" dirty="0"/>
              <a:t>;</a:t>
            </a:r>
          </a:p>
          <a:p>
            <a:r>
              <a:rPr lang="de-DE" sz="1600" dirty="0" smtClean="0"/>
              <a:t>       </a:t>
            </a:r>
            <a:r>
              <a:rPr lang="de-DE" sz="1600" dirty="0"/>
              <a:t>}</a:t>
            </a:r>
          </a:p>
          <a:p>
            <a:r>
              <a:rPr lang="de-DE" sz="1600" dirty="0" smtClean="0"/>
              <a:t>};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4236593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Questions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discuss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sz="2000" dirty="0" err="1" smtClean="0"/>
              <a:t>Classification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PndTrackCands</a:t>
            </a:r>
            <a:r>
              <a:rPr lang="de-DE" sz="2000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de-DE" sz="2000" dirty="0" err="1" smtClean="0"/>
              <a:t>What</a:t>
            </a:r>
            <a:r>
              <a:rPr lang="de-DE" sz="2000" dirty="0" smtClean="0"/>
              <a:t> </a:t>
            </a:r>
            <a:r>
              <a:rPr lang="de-DE" sz="2000" dirty="0" err="1" smtClean="0"/>
              <a:t>classes</a:t>
            </a:r>
            <a:r>
              <a:rPr lang="de-DE" sz="2000" dirty="0" smtClean="0"/>
              <a:t>?</a:t>
            </a:r>
          </a:p>
          <a:p>
            <a:pPr lvl="1">
              <a:buFont typeface="Arial" pitchFamily="34" charset="0"/>
              <a:buChar char="•"/>
            </a:pPr>
            <a:r>
              <a:rPr lang="de-DE" sz="2000" dirty="0" err="1" smtClean="0"/>
              <a:t>Which</a:t>
            </a:r>
            <a:r>
              <a:rPr lang="de-DE" sz="2000" dirty="0" smtClean="0"/>
              <a:t> </a:t>
            </a:r>
            <a:r>
              <a:rPr lang="de-DE" sz="2000" dirty="0" err="1" smtClean="0"/>
              <a:t>criteria</a:t>
            </a:r>
            <a:r>
              <a:rPr lang="de-DE" sz="2000" dirty="0" smtClean="0"/>
              <a:t>?</a:t>
            </a:r>
          </a:p>
          <a:p>
            <a:pPr lvl="1">
              <a:buFont typeface="Arial" pitchFamily="34" charset="0"/>
              <a:buChar char="•"/>
            </a:pPr>
            <a:endParaRPr lang="de-DE" sz="2000" dirty="0"/>
          </a:p>
          <a:p>
            <a:pPr>
              <a:buFont typeface="Arial" pitchFamily="34" charset="0"/>
              <a:buChar char="•"/>
            </a:pPr>
            <a:r>
              <a:rPr lang="de-DE" sz="2000" dirty="0" err="1" smtClean="0"/>
              <a:t>Classification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MCTracks</a:t>
            </a:r>
            <a:endParaRPr lang="de-DE" sz="2000" dirty="0" smtClean="0"/>
          </a:p>
          <a:p>
            <a:pPr lvl="1">
              <a:buFont typeface="Arial" pitchFamily="34" charset="0"/>
              <a:buChar char="•"/>
            </a:pPr>
            <a:r>
              <a:rPr lang="de-DE" sz="2000" dirty="0" err="1" smtClean="0"/>
              <a:t>What</a:t>
            </a:r>
            <a:r>
              <a:rPr lang="de-DE" sz="2000" dirty="0" smtClean="0"/>
              <a:t> </a:t>
            </a:r>
            <a:r>
              <a:rPr lang="de-DE" sz="2000" dirty="0" err="1" smtClean="0"/>
              <a:t>classes</a:t>
            </a:r>
            <a:r>
              <a:rPr lang="de-DE" sz="2000" dirty="0" smtClean="0"/>
              <a:t>?</a:t>
            </a:r>
          </a:p>
          <a:p>
            <a:pPr lvl="1">
              <a:buFont typeface="Arial" pitchFamily="34" charset="0"/>
              <a:buChar char="•"/>
            </a:pPr>
            <a:r>
              <a:rPr lang="de-DE" sz="2000" dirty="0" err="1" smtClean="0"/>
              <a:t>Which</a:t>
            </a:r>
            <a:r>
              <a:rPr lang="de-DE" sz="2000" dirty="0" smtClean="0"/>
              <a:t> </a:t>
            </a:r>
            <a:r>
              <a:rPr lang="de-DE" sz="2000" dirty="0" err="1" smtClean="0"/>
              <a:t>cirteria</a:t>
            </a:r>
            <a:endParaRPr lang="de-DE" sz="2000" dirty="0" smtClean="0"/>
          </a:p>
          <a:p>
            <a:pPr lvl="1">
              <a:buFont typeface="Arial" pitchFamily="34" charset="0"/>
              <a:buChar char="•"/>
            </a:pPr>
            <a:endParaRPr lang="de-DE" sz="2000" dirty="0"/>
          </a:p>
          <a:p>
            <a:pPr>
              <a:buFont typeface="Arial" pitchFamily="34" charset="0"/>
              <a:buChar char="•"/>
            </a:pPr>
            <a:r>
              <a:rPr lang="de-DE" sz="2000" dirty="0" smtClean="0"/>
              <a:t>Common </a:t>
            </a:r>
            <a:r>
              <a:rPr lang="de-DE" sz="2000" dirty="0" err="1" smtClean="0"/>
              <a:t>data</a:t>
            </a:r>
            <a:r>
              <a:rPr lang="de-DE" sz="2000" dirty="0" smtClean="0"/>
              <a:t> </a:t>
            </a:r>
            <a:r>
              <a:rPr lang="de-DE" sz="2000" dirty="0" err="1" smtClean="0"/>
              <a:t>set</a:t>
            </a:r>
            <a:endParaRPr lang="de-DE" sz="2000" dirty="0" smtClean="0"/>
          </a:p>
          <a:p>
            <a:pPr lvl="1">
              <a:buFont typeface="Arial" pitchFamily="34" charset="0"/>
              <a:buChar char="•"/>
            </a:pPr>
            <a:r>
              <a:rPr lang="de-DE" sz="2000" dirty="0" smtClean="0"/>
              <a:t>DPM</a:t>
            </a:r>
          </a:p>
          <a:p>
            <a:pPr lvl="1">
              <a:buFont typeface="Arial" pitchFamily="34" charset="0"/>
              <a:buChar char="•"/>
            </a:pPr>
            <a:r>
              <a:rPr lang="de-DE" sz="2000" dirty="0" err="1" smtClean="0"/>
              <a:t>Physics</a:t>
            </a:r>
            <a:r>
              <a:rPr lang="de-DE" sz="2000" dirty="0" smtClean="0"/>
              <a:t> </a:t>
            </a:r>
            <a:r>
              <a:rPr lang="de-DE" sz="2000" dirty="0" err="1" smtClean="0"/>
              <a:t>channels</a:t>
            </a:r>
            <a:r>
              <a:rPr lang="de-DE" sz="2000" dirty="0" smtClean="0"/>
              <a:t>?</a:t>
            </a:r>
          </a:p>
          <a:p>
            <a:pPr lvl="1">
              <a:buFont typeface="Arial" pitchFamily="34" charset="0"/>
              <a:buChar char="•"/>
            </a:pPr>
            <a:r>
              <a:rPr lang="de-DE" sz="2000" dirty="0" err="1" smtClean="0"/>
              <a:t>Generic</a:t>
            </a:r>
            <a:r>
              <a:rPr lang="de-DE" sz="2000" dirty="0" smtClean="0"/>
              <a:t> </a:t>
            </a:r>
            <a:r>
              <a:rPr lang="de-DE" sz="2000" dirty="0" err="1" smtClean="0"/>
              <a:t>sets</a:t>
            </a:r>
            <a:r>
              <a:rPr lang="de-DE" sz="2000" dirty="0" smtClean="0"/>
              <a:t>?</a:t>
            </a:r>
          </a:p>
          <a:p>
            <a:pPr lvl="1">
              <a:buFont typeface="Arial" pitchFamily="34" charset="0"/>
              <a:buChar char="•"/>
            </a:pPr>
            <a:endParaRPr lang="de-DE" sz="2000" dirty="0"/>
          </a:p>
          <a:p>
            <a:pPr>
              <a:buFont typeface="Arial" pitchFamily="34" charset="0"/>
              <a:buChar char="•"/>
            </a:pPr>
            <a:r>
              <a:rPr lang="de-DE" sz="2000" dirty="0" err="1" smtClean="0"/>
              <a:t>Which</a:t>
            </a:r>
            <a:r>
              <a:rPr lang="de-DE" sz="2000" dirty="0" smtClean="0"/>
              <a:t> </a:t>
            </a:r>
            <a:r>
              <a:rPr lang="de-DE" sz="2000" dirty="0" err="1" smtClean="0"/>
              <a:t>features</a:t>
            </a:r>
            <a:r>
              <a:rPr lang="de-DE" sz="2000" dirty="0" smtClean="0"/>
              <a:t> </a:t>
            </a:r>
            <a:r>
              <a:rPr lang="de-DE" sz="2000" dirty="0" err="1" smtClean="0"/>
              <a:t>are</a:t>
            </a:r>
            <a:r>
              <a:rPr lang="de-DE" sz="2000" dirty="0" smtClean="0"/>
              <a:t> </a:t>
            </a:r>
            <a:r>
              <a:rPr lang="de-DE" sz="2000" dirty="0" err="1" smtClean="0"/>
              <a:t>missing</a:t>
            </a:r>
            <a:r>
              <a:rPr lang="de-DE" sz="2000" dirty="0" smtClean="0"/>
              <a:t>?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949904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Question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83568" y="2928139"/>
            <a:ext cx="777686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many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MC </a:t>
            </a:r>
            <a:r>
              <a:rPr lang="de-DE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tracks</a:t>
            </a:r>
            <a:r>
              <a:rPr lang="de-D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were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found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by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track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finder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de-DE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176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Question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83568" y="2928139"/>
            <a:ext cx="777686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many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MC </a:t>
            </a:r>
            <a:r>
              <a:rPr lang="de-DE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tracks</a:t>
            </a:r>
            <a:r>
              <a:rPr lang="de-D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were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found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by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track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finder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de-DE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feld 9"/>
          <p:cNvSpPr txBox="1"/>
          <p:nvPr/>
        </p:nvSpPr>
        <p:spPr>
          <a:xfrm rot="21282198">
            <a:off x="1239036" y="4486721"/>
            <a:ext cx="3332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When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 </a:t>
            </a:r>
            <a:r>
              <a:rPr lang="de-DE" sz="2400" dirty="0" err="1" smtClean="0"/>
              <a:t>track</a:t>
            </a:r>
            <a:r>
              <a:rPr lang="de-DE" sz="2400" dirty="0" smtClean="0"/>
              <a:t> </a:t>
            </a:r>
            <a:r>
              <a:rPr lang="de-DE" sz="2400" dirty="0" err="1" smtClean="0"/>
              <a:t>found</a:t>
            </a:r>
            <a:r>
              <a:rPr lang="de-DE" sz="2400" dirty="0" smtClean="0"/>
              <a:t>?</a:t>
            </a:r>
            <a:endParaRPr lang="de-DE" sz="2400" dirty="0"/>
          </a:p>
        </p:txBody>
      </p:sp>
      <p:sp>
        <p:nvSpPr>
          <p:cNvPr id="11" name="Textfeld 10"/>
          <p:cNvSpPr txBox="1"/>
          <p:nvPr/>
        </p:nvSpPr>
        <p:spPr>
          <a:xfrm rot="277213">
            <a:off x="616833" y="5363924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All </a:t>
            </a:r>
            <a:r>
              <a:rPr lang="de-DE" dirty="0" err="1" smtClean="0"/>
              <a:t>hits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track</a:t>
            </a:r>
            <a:r>
              <a:rPr lang="de-DE" dirty="0"/>
              <a:t>?</a:t>
            </a:r>
          </a:p>
        </p:txBody>
      </p:sp>
      <p:sp>
        <p:nvSpPr>
          <p:cNvPr id="12" name="Textfeld 11"/>
          <p:cNvSpPr txBox="1"/>
          <p:nvPr/>
        </p:nvSpPr>
        <p:spPr>
          <a:xfrm rot="20974498">
            <a:off x="2905518" y="4916573"/>
            <a:ext cx="3005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Most /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hits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track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 rot="21110714">
            <a:off x="1889153" y="5730674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Hits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tracks</a:t>
            </a:r>
            <a:r>
              <a:rPr lang="de-DE" dirty="0" smtClean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340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Question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83568" y="2928139"/>
            <a:ext cx="777686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many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MC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tracks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were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found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by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track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finder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de-DE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feld 2"/>
          <p:cNvSpPr txBox="1"/>
          <p:nvPr/>
        </p:nvSpPr>
        <p:spPr>
          <a:xfrm rot="21294956">
            <a:off x="4070843" y="2259343"/>
            <a:ext cx="2973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What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sample?</a:t>
            </a:r>
            <a:endParaRPr lang="de-DE" sz="2400" dirty="0"/>
          </a:p>
        </p:txBody>
      </p:sp>
      <p:sp>
        <p:nvSpPr>
          <p:cNvPr id="6" name="Textfeld 5"/>
          <p:cNvSpPr txBox="1"/>
          <p:nvPr/>
        </p:nvSpPr>
        <p:spPr>
          <a:xfrm rot="509937">
            <a:off x="4911443" y="1878806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DPM?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 rot="20094786">
            <a:off x="2710679" y="2106046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Physics</a:t>
            </a:r>
            <a:r>
              <a:rPr lang="de-DE" dirty="0" smtClean="0"/>
              <a:t> </a:t>
            </a:r>
            <a:r>
              <a:rPr lang="de-DE" dirty="0" err="1" smtClean="0"/>
              <a:t>channels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 rot="645210">
            <a:off x="6011617" y="1649964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Secondary</a:t>
            </a:r>
            <a:r>
              <a:rPr lang="de-DE" dirty="0" smtClean="0"/>
              <a:t> </a:t>
            </a:r>
            <a:r>
              <a:rPr lang="de-DE" dirty="0" err="1" smtClean="0"/>
              <a:t>tracks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 rot="1193395">
            <a:off x="7122876" y="268116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Delayed</a:t>
            </a:r>
            <a:r>
              <a:rPr lang="de-DE" dirty="0" smtClean="0"/>
              <a:t> </a:t>
            </a:r>
            <a:r>
              <a:rPr lang="de-DE" dirty="0" err="1" smtClean="0"/>
              <a:t>vertices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 rot="21282198">
            <a:off x="1239036" y="4486721"/>
            <a:ext cx="3332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When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 </a:t>
            </a:r>
            <a:r>
              <a:rPr lang="de-DE" sz="2400" dirty="0" err="1" smtClean="0"/>
              <a:t>track</a:t>
            </a:r>
            <a:r>
              <a:rPr lang="de-DE" sz="2400" dirty="0" smtClean="0"/>
              <a:t> </a:t>
            </a:r>
            <a:r>
              <a:rPr lang="de-DE" sz="2400" dirty="0" err="1" smtClean="0"/>
              <a:t>found</a:t>
            </a:r>
            <a:r>
              <a:rPr lang="de-DE" sz="2400" dirty="0" smtClean="0"/>
              <a:t>?</a:t>
            </a:r>
            <a:endParaRPr lang="de-DE" sz="2400" dirty="0"/>
          </a:p>
        </p:txBody>
      </p:sp>
      <p:sp>
        <p:nvSpPr>
          <p:cNvPr id="11" name="Textfeld 10"/>
          <p:cNvSpPr txBox="1"/>
          <p:nvPr/>
        </p:nvSpPr>
        <p:spPr>
          <a:xfrm rot="277213">
            <a:off x="616833" y="5363924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All </a:t>
            </a:r>
            <a:r>
              <a:rPr lang="de-DE" dirty="0" err="1" smtClean="0"/>
              <a:t>hits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track</a:t>
            </a:r>
            <a:r>
              <a:rPr lang="de-DE" dirty="0"/>
              <a:t>?</a:t>
            </a:r>
          </a:p>
        </p:txBody>
      </p:sp>
      <p:sp>
        <p:nvSpPr>
          <p:cNvPr id="12" name="Textfeld 11"/>
          <p:cNvSpPr txBox="1"/>
          <p:nvPr/>
        </p:nvSpPr>
        <p:spPr>
          <a:xfrm rot="20974498">
            <a:off x="2905518" y="4916573"/>
            <a:ext cx="3005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Most /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hits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track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 rot="21110714">
            <a:off x="1889153" y="5730674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Hits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tracks</a:t>
            </a:r>
            <a:r>
              <a:rPr lang="de-DE" dirty="0" smtClean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368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Question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83568" y="2928139"/>
            <a:ext cx="777686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many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MC </a:t>
            </a:r>
            <a:r>
              <a:rPr lang="de-DE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tracks</a:t>
            </a:r>
            <a:r>
              <a:rPr lang="de-D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were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found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by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track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finder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de-DE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hteck 5"/>
          <p:cNvSpPr/>
          <p:nvPr/>
        </p:nvSpPr>
        <p:spPr>
          <a:xfrm rot="21384625">
            <a:off x="914095" y="2220630"/>
            <a:ext cx="588419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</a:t>
            </a:r>
            <a:r>
              <a:rPr lang="de-D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many</a:t>
            </a:r>
            <a:r>
              <a:rPr lang="de-D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ghost</a:t>
            </a:r>
            <a:r>
              <a:rPr lang="de-DE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tracks</a:t>
            </a:r>
            <a:r>
              <a:rPr lang="de-DE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created</a:t>
            </a:r>
            <a:r>
              <a:rPr lang="de-D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de-D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hteck 6"/>
          <p:cNvSpPr/>
          <p:nvPr/>
        </p:nvSpPr>
        <p:spPr>
          <a:xfrm rot="21388167">
            <a:off x="412850" y="5109048"/>
            <a:ext cx="272599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</a:t>
            </a:r>
            <a:r>
              <a:rPr lang="de-DE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fast </a:t>
            </a:r>
            <a:r>
              <a:rPr lang="de-DE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</a:t>
            </a:r>
            <a:r>
              <a:rPr lang="de-DE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it</a:t>
            </a:r>
            <a:r>
              <a:rPr lang="de-DE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de-D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hteck 2"/>
          <p:cNvSpPr/>
          <p:nvPr/>
        </p:nvSpPr>
        <p:spPr>
          <a:xfrm rot="20778344">
            <a:off x="2581230" y="5244775"/>
            <a:ext cx="62776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13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</a:t>
            </a:r>
            <a:r>
              <a:rPr lang="de-DE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13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13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good</a:t>
            </a:r>
            <a:r>
              <a:rPr lang="de-DE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13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13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does</a:t>
            </a:r>
            <a:r>
              <a:rPr lang="de-DE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13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13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</a:t>
            </a:r>
            <a:r>
              <a:rPr lang="de-DE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13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13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track</a:t>
            </a:r>
            <a:r>
              <a:rPr lang="de-DE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13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fit </a:t>
            </a:r>
            <a:r>
              <a:rPr lang="de-DE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13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match</a:t>
            </a:r>
            <a:r>
              <a:rPr lang="de-DE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13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</a:p>
        </p:txBody>
      </p:sp>
      <p:sp>
        <p:nvSpPr>
          <p:cNvPr id="8" name="Rechteck 7"/>
          <p:cNvSpPr/>
          <p:nvPr/>
        </p:nvSpPr>
        <p:spPr>
          <a:xfrm rot="260852">
            <a:off x="2961575" y="1563043"/>
            <a:ext cx="588419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</a:t>
            </a:r>
            <a:r>
              <a:rPr lang="de-D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good</a:t>
            </a:r>
            <a:r>
              <a:rPr lang="de-D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</a:t>
            </a:r>
            <a:r>
              <a:rPr lang="de-D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</a:t>
            </a:r>
            <a:r>
              <a:rPr lang="de-D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track</a:t>
            </a:r>
            <a:r>
              <a:rPr lang="de-D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finder</a:t>
            </a:r>
            <a:r>
              <a:rPr lang="de-D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de-D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635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Classification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TrackCands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360334"/>
              </p:ext>
            </p:extLst>
          </p:nvPr>
        </p:nvGraphicFramePr>
        <p:xfrm>
          <a:off x="683568" y="2204864"/>
          <a:ext cx="7772400" cy="169888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2622"/>
                <a:gridCol w="792088"/>
                <a:gridCol w="528769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 err="1" smtClean="0">
                          <a:solidFill>
                            <a:schemeClr val="tx1"/>
                          </a:solidFill>
                        </a:rPr>
                        <a:t>Fully</a:t>
                      </a:r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b="1" dirty="0" err="1" smtClean="0">
                          <a:solidFill>
                            <a:schemeClr val="tx1"/>
                          </a:solidFill>
                        </a:rPr>
                        <a:t>Found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lang="de-DE" b="0" baseline="0" dirty="0" smtClean="0">
                          <a:solidFill>
                            <a:schemeClr val="tx1"/>
                          </a:solidFill>
                        </a:rPr>
                        <a:t> % </a:t>
                      </a:r>
                      <a:r>
                        <a:rPr lang="de-DE" b="0" baseline="0" dirty="0" err="1" smtClean="0">
                          <a:solidFill>
                            <a:schemeClr val="tx1"/>
                          </a:solidFill>
                        </a:rPr>
                        <a:t>of</a:t>
                      </a:r>
                      <a:r>
                        <a:rPr lang="de-DE" b="0" baseline="0" dirty="0" smtClean="0">
                          <a:solidFill>
                            <a:schemeClr val="tx1"/>
                          </a:solidFill>
                        </a:rPr>
                        <a:t> MC Hits </a:t>
                      </a:r>
                      <a:r>
                        <a:rPr lang="de-DE" b="0" baseline="0" dirty="0" err="1" smtClean="0">
                          <a:solidFill>
                            <a:schemeClr val="tx1"/>
                          </a:solidFill>
                        </a:rPr>
                        <a:t>found</a:t>
                      </a:r>
                      <a:r>
                        <a:rPr lang="de-DE" b="0" baseline="0" dirty="0" smtClean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de-DE" b="0" baseline="0" dirty="0" err="1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de-DE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b="0" baseline="0" dirty="0" err="1" smtClean="0">
                          <a:solidFill>
                            <a:schemeClr val="tx1"/>
                          </a:solidFill>
                        </a:rPr>
                        <a:t>other</a:t>
                      </a:r>
                      <a:r>
                        <a:rPr lang="de-DE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b="0" baseline="0" dirty="0" err="1" smtClean="0">
                          <a:solidFill>
                            <a:schemeClr val="tx1"/>
                          </a:solidFill>
                        </a:rPr>
                        <a:t>hits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Partly</a:t>
                      </a:r>
                      <a:r>
                        <a:rPr lang="de-DE" b="1" dirty="0" smtClean="0"/>
                        <a:t> </a:t>
                      </a:r>
                      <a:r>
                        <a:rPr lang="de-DE" b="1" dirty="0" err="1" smtClean="0"/>
                        <a:t>Found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: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&gt; 3 MC Hits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found</a:t>
                      </a:r>
                      <a:r>
                        <a:rPr lang="de-DE" baseline="0" dirty="0" smtClean="0"/>
                        <a:t> AND </a:t>
                      </a:r>
                      <a:r>
                        <a:rPr lang="de-DE" baseline="0" dirty="0" err="1" smtClean="0"/>
                        <a:t>no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other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hits</a:t>
                      </a:r>
                      <a:endParaRPr lang="de-DE" dirty="0"/>
                    </a:p>
                  </a:txBody>
                  <a:tcPr/>
                </a:tc>
              </a:tr>
              <a:tr h="586363"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Spurious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: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&gt; 70 % 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hits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are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from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one</a:t>
                      </a:r>
                      <a:r>
                        <a:rPr lang="de-DE" dirty="0" smtClean="0"/>
                        <a:t> MC </a:t>
                      </a:r>
                      <a:r>
                        <a:rPr lang="de-DE" dirty="0" err="1" smtClean="0"/>
                        <a:t>track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Ghosts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: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None 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the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above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773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Classification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MC Tracks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0720089"/>
              </p:ext>
            </p:extLst>
          </p:nvPr>
        </p:nvGraphicFramePr>
        <p:xfrm>
          <a:off x="719138" y="1000125"/>
          <a:ext cx="7772400" cy="2966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80654"/>
                <a:gridCol w="1224136"/>
                <a:gridCol w="4567610"/>
              </a:tblGrid>
              <a:tr h="370840">
                <a:tc>
                  <a:txBody>
                    <a:bodyPr/>
                    <a:lstStyle/>
                    <a:p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Group 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All </a:t>
                      </a:r>
                      <a:r>
                        <a:rPr lang="de-DE" b="1" dirty="0" err="1" smtClean="0"/>
                        <a:t>tracks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MC Track </a:t>
                      </a:r>
                      <a:r>
                        <a:rPr lang="de-DE" dirty="0" err="1" smtClean="0"/>
                        <a:t>with</a:t>
                      </a:r>
                      <a:r>
                        <a:rPr lang="de-DE" dirty="0" smtClean="0"/>
                        <a:t> &gt; 2 </a:t>
                      </a:r>
                      <a:r>
                        <a:rPr lang="de-DE" dirty="0" err="1" smtClean="0"/>
                        <a:t>hits</a:t>
                      </a:r>
                      <a:r>
                        <a:rPr lang="de-DE" dirty="0" smtClean="0"/>
                        <a:t> in </a:t>
                      </a:r>
                      <a:r>
                        <a:rPr lang="de-DE" dirty="0" err="1" smtClean="0"/>
                        <a:t>tracking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detectors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Possible</a:t>
                      </a:r>
                      <a:r>
                        <a:rPr lang="de-DE" b="1" dirty="0" smtClean="0"/>
                        <a:t> </a:t>
                      </a:r>
                      <a:r>
                        <a:rPr lang="de-DE" b="1" dirty="0" err="1" smtClean="0"/>
                        <a:t>tracks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Trackfinder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specific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criteria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Group 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Primary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Primary </a:t>
                      </a:r>
                      <a:r>
                        <a:rPr lang="de-DE" dirty="0" err="1" smtClean="0"/>
                        <a:t>track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Secondary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Secondary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track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PID</a:t>
                      </a:r>
                      <a:r>
                        <a:rPr lang="de-DE" b="1" baseline="0" dirty="0" smtClean="0"/>
                        <a:t> (</a:t>
                      </a:r>
                      <a:r>
                        <a:rPr lang="de-DE" b="1" baseline="0" dirty="0" err="1" smtClean="0"/>
                        <a:t>opt</a:t>
                      </a:r>
                      <a:r>
                        <a:rPr lang="de-DE" b="1" baseline="0" dirty="0" smtClean="0"/>
                        <a:t>.)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Specific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particles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971600" y="4324454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All </a:t>
            </a:r>
            <a:r>
              <a:rPr lang="de-DE" dirty="0" err="1" smtClean="0"/>
              <a:t>combinations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/>
              <a:t> </a:t>
            </a:r>
            <a:r>
              <a:rPr lang="de-DE" dirty="0" err="1" smtClean="0"/>
              <a:t>group</a:t>
            </a:r>
            <a:r>
              <a:rPr lang="de-DE" dirty="0" smtClean="0"/>
              <a:t> 1 </a:t>
            </a:r>
            <a:r>
              <a:rPr lang="de-DE" dirty="0" err="1" smtClean="0"/>
              <a:t>and</a:t>
            </a:r>
            <a:r>
              <a:rPr lang="de-DE" dirty="0" smtClean="0"/>
              <a:t> 2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611560" y="980728"/>
            <a:ext cx="7992888" cy="136815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611560" y="2492896"/>
            <a:ext cx="7992888" cy="165618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509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Class </a:t>
            </a:r>
            <a:r>
              <a:rPr lang="de-DE" dirty="0" err="1" smtClean="0"/>
              <a:t>Scheme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403648" y="4581128"/>
            <a:ext cx="6250429" cy="14773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de-DE" b="1" dirty="0" err="1" smtClean="0"/>
              <a:t>PndTrackingQualityData</a:t>
            </a:r>
            <a:endParaRPr lang="de-DE" b="1" dirty="0" smtClean="0"/>
          </a:p>
          <a:p>
            <a:endParaRPr lang="de-DE" dirty="0"/>
          </a:p>
          <a:p>
            <a:r>
              <a:rPr lang="de-DE" dirty="0" err="1" smtClean="0"/>
              <a:t>Analyses</a:t>
            </a:r>
            <a:r>
              <a:rPr lang="de-DE" dirty="0" smtClean="0"/>
              <a:t> </a:t>
            </a:r>
            <a:r>
              <a:rPr lang="de-DE" dirty="0" err="1" smtClean="0"/>
              <a:t>PndTrackCand</a:t>
            </a:r>
            <a:endParaRPr lang="de-DE" dirty="0" smtClean="0"/>
          </a:p>
          <a:p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MC </a:t>
            </a:r>
            <a:r>
              <a:rPr lang="de-DE" dirty="0" err="1" smtClean="0"/>
              <a:t>tracks</a:t>
            </a:r>
            <a:r>
              <a:rPr lang="de-DE" dirty="0" smtClean="0"/>
              <a:t> do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hits</a:t>
            </a:r>
            <a:r>
              <a:rPr lang="de-DE" dirty="0" smtClean="0"/>
              <a:t> </a:t>
            </a:r>
            <a:r>
              <a:rPr lang="de-DE" dirty="0" err="1" smtClean="0"/>
              <a:t>come</a:t>
            </a:r>
            <a:r>
              <a:rPr lang="de-DE" dirty="0" smtClean="0"/>
              <a:t>?</a:t>
            </a:r>
          </a:p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hits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subdetector</a:t>
            </a:r>
            <a:r>
              <a:rPr lang="de-DE" dirty="0" smtClean="0"/>
              <a:t> </a:t>
            </a:r>
            <a:r>
              <a:rPr lang="de-DE" dirty="0" err="1" smtClean="0"/>
              <a:t>belong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 MC </a:t>
            </a:r>
            <a:r>
              <a:rPr lang="de-DE" dirty="0" err="1" smtClean="0"/>
              <a:t>track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019136" y="2780928"/>
            <a:ext cx="5019451" cy="14773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de-DE" b="1" dirty="0" err="1" smtClean="0"/>
              <a:t>PndTrackingQualityAnalysis</a:t>
            </a:r>
            <a:endParaRPr lang="de-DE" b="1" dirty="0" smtClean="0"/>
          </a:p>
          <a:p>
            <a:endParaRPr lang="de-DE" dirty="0"/>
          </a:p>
          <a:p>
            <a:r>
              <a:rPr lang="de-DE" dirty="0" err="1" smtClean="0"/>
              <a:t>Combines</a:t>
            </a:r>
            <a:r>
              <a:rPr lang="de-DE" dirty="0" smtClean="0"/>
              <a:t> MC Track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 </a:t>
            </a:r>
            <a:r>
              <a:rPr lang="de-DE" dirty="0" err="1" smtClean="0"/>
              <a:t>TrackCand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 smtClean="0"/>
          </a:p>
          <a:p>
            <a:r>
              <a:rPr lang="de-DE" dirty="0" err="1" smtClean="0"/>
              <a:t>Classification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MC Tracks</a:t>
            </a:r>
          </a:p>
          <a:p>
            <a:r>
              <a:rPr lang="de-DE" dirty="0" err="1" smtClean="0"/>
              <a:t>Classification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TrackCand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3196861" y="1124744"/>
            <a:ext cx="2860655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de-DE" b="1" dirty="0" err="1" smtClean="0"/>
              <a:t>PndTrackingQualityTask</a:t>
            </a:r>
            <a:endParaRPr lang="de-DE" b="1" dirty="0" smtClean="0"/>
          </a:p>
          <a:p>
            <a:endParaRPr lang="de-DE" dirty="0"/>
          </a:p>
          <a:p>
            <a:r>
              <a:rPr lang="de-DE" dirty="0" smtClean="0"/>
              <a:t>Data </a:t>
            </a:r>
            <a:r>
              <a:rPr lang="de-DE" dirty="0" err="1" smtClean="0"/>
              <a:t>input</a:t>
            </a:r>
            <a:r>
              <a:rPr lang="de-DE" dirty="0" smtClean="0"/>
              <a:t> / </a:t>
            </a:r>
            <a:r>
              <a:rPr lang="de-DE" dirty="0" err="1" smtClean="0"/>
              <a:t>output</a:t>
            </a:r>
            <a:endParaRPr lang="de-DE" dirty="0" smtClean="0"/>
          </a:p>
          <a:p>
            <a:r>
              <a:rPr lang="de-DE" dirty="0" err="1" smtClean="0"/>
              <a:t>Visualization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2623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 Output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251520" y="980728"/>
            <a:ext cx="870685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 All </a:t>
            </a:r>
            <a:r>
              <a:rPr lang="en-US" sz="2000" dirty="0"/>
              <a:t>Tracks: </a:t>
            </a:r>
            <a:r>
              <a:rPr lang="en-US" sz="2000" dirty="0" smtClean="0"/>
              <a:t>5635</a:t>
            </a:r>
          </a:p>
          <a:p>
            <a:endParaRPr lang="en-US" sz="2000" dirty="0"/>
          </a:p>
          <a:p>
            <a:r>
              <a:rPr lang="en-US" sz="2000" dirty="0"/>
              <a:t> Primary Tracks </a:t>
            </a:r>
            <a:r>
              <a:rPr lang="en-US" sz="2000" dirty="0" err="1"/>
              <a:t>wo</a:t>
            </a:r>
            <a:r>
              <a:rPr lang="en-US" sz="2000" dirty="0"/>
              <a:t> hits: </a:t>
            </a:r>
            <a:r>
              <a:rPr lang="en-US" sz="2000" dirty="0" smtClean="0"/>
              <a:t>1768</a:t>
            </a:r>
            <a:endParaRPr lang="en-US" sz="2000" dirty="0"/>
          </a:p>
          <a:p>
            <a:r>
              <a:rPr lang="en-US" sz="2000" dirty="0"/>
              <a:t> All Tracks with hits: 3867 not </a:t>
            </a:r>
            <a:r>
              <a:rPr lang="en-US" sz="2000" dirty="0" smtClean="0"/>
              <a:t>found</a:t>
            </a:r>
            <a:r>
              <a:rPr lang="en-US" sz="2000" dirty="0"/>
              <a:t>: </a:t>
            </a:r>
            <a:r>
              <a:rPr lang="en-US" sz="2000" dirty="0" smtClean="0"/>
              <a:t>1693</a:t>
            </a:r>
          </a:p>
          <a:p>
            <a:endParaRPr lang="en-US" sz="2000" dirty="0"/>
          </a:p>
          <a:p>
            <a:r>
              <a:rPr lang="en-US" sz="2000" dirty="0"/>
              <a:t> Primary Tracks with 3 hits: 943 not </a:t>
            </a:r>
            <a:r>
              <a:rPr lang="en-US" sz="2000" dirty="0" smtClean="0"/>
              <a:t>found</a:t>
            </a:r>
            <a:r>
              <a:rPr lang="en-US" sz="2000" dirty="0"/>
              <a:t>: </a:t>
            </a:r>
            <a:r>
              <a:rPr lang="en-US" sz="2000" dirty="0" smtClean="0"/>
              <a:t>885</a:t>
            </a:r>
            <a:endParaRPr lang="en-US" sz="2000" dirty="0"/>
          </a:p>
          <a:p>
            <a:r>
              <a:rPr lang="en-US" sz="2000" dirty="0"/>
              <a:t> Secondary Tracks with 3 hits: 596 not </a:t>
            </a:r>
            <a:r>
              <a:rPr lang="en-US" sz="2000" dirty="0" smtClean="0"/>
              <a:t>found</a:t>
            </a:r>
            <a:r>
              <a:rPr lang="en-US" sz="2000" dirty="0"/>
              <a:t>: </a:t>
            </a:r>
            <a:r>
              <a:rPr lang="en-US" sz="2000" dirty="0" smtClean="0"/>
              <a:t>579</a:t>
            </a:r>
          </a:p>
          <a:p>
            <a:endParaRPr lang="en-US" sz="2000" dirty="0"/>
          </a:p>
          <a:p>
            <a:r>
              <a:rPr lang="en-US" sz="2000" dirty="0"/>
              <a:t> Primary Tracks possible: 1593 not </a:t>
            </a:r>
            <a:r>
              <a:rPr lang="en-US" sz="2000" dirty="0" smtClean="0"/>
              <a:t>found</a:t>
            </a:r>
            <a:r>
              <a:rPr lang="en-US" sz="2000" dirty="0"/>
              <a:t>: 50</a:t>
            </a:r>
          </a:p>
          <a:p>
            <a:r>
              <a:rPr lang="en-US" sz="2000" dirty="0"/>
              <a:t> Secondary Tracks possible: 735 not </a:t>
            </a:r>
            <a:r>
              <a:rPr lang="en-US" sz="2000" dirty="0" smtClean="0"/>
              <a:t>found</a:t>
            </a:r>
            <a:r>
              <a:rPr lang="en-US" sz="2000" dirty="0"/>
              <a:t>: </a:t>
            </a:r>
            <a:r>
              <a:rPr lang="en-US" sz="2000" dirty="0" smtClean="0"/>
              <a:t>179</a:t>
            </a:r>
          </a:p>
          <a:p>
            <a:endParaRPr lang="en-US" sz="2000" dirty="0"/>
          </a:p>
          <a:p>
            <a:r>
              <a:rPr lang="en-US" sz="2000" dirty="0"/>
              <a:t> </a:t>
            </a:r>
            <a:r>
              <a:rPr lang="en-US" sz="2000" dirty="0" err="1"/>
              <a:t>FullyFound</a:t>
            </a:r>
            <a:r>
              <a:rPr lang="en-US" sz="2000" dirty="0"/>
              <a:t>: </a:t>
            </a:r>
            <a:r>
              <a:rPr lang="en-US" sz="2000" dirty="0" smtClean="0"/>
              <a:t>	705	18.23%		30.28%</a:t>
            </a:r>
          </a:p>
          <a:p>
            <a:r>
              <a:rPr lang="en-US" sz="2000" dirty="0"/>
              <a:t> </a:t>
            </a:r>
            <a:r>
              <a:rPr lang="en-US" sz="2000" dirty="0" err="1" smtClean="0"/>
              <a:t>PartlyFound</a:t>
            </a:r>
            <a:r>
              <a:rPr lang="en-US" sz="2000" dirty="0"/>
              <a:t>: </a:t>
            </a:r>
            <a:r>
              <a:rPr lang="en-US" sz="2000" dirty="0" smtClean="0"/>
              <a:t>	1397	36.12%		60.00%</a:t>
            </a:r>
            <a:br>
              <a:rPr lang="en-US" sz="2000" dirty="0" smtClean="0"/>
            </a:br>
            <a:r>
              <a:rPr lang="en-US" sz="2000" dirty="0" smtClean="0"/>
              <a:t> Spurious</a:t>
            </a:r>
            <a:r>
              <a:rPr lang="en-US" sz="2000" dirty="0"/>
              <a:t>: </a:t>
            </a:r>
            <a:r>
              <a:rPr lang="en-US" sz="2000" dirty="0" smtClean="0"/>
              <a:t>	72	1.86% 		3.09%</a:t>
            </a:r>
          </a:p>
          <a:p>
            <a:r>
              <a:rPr lang="en-US" sz="2000" dirty="0" smtClean="0"/>
              <a:t> Ghosts:	380	9.83%		16.32%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319355548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681</Words>
  <Application>Microsoft Office PowerPoint</Application>
  <PresentationFormat>Bildschirmpräsentation (4:3)</PresentationFormat>
  <Paragraphs>170</Paragraphs>
  <Slides>16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8" baseType="lpstr">
      <vt:lpstr>Standarddesign</vt:lpstr>
      <vt:lpstr>Bitmap</vt:lpstr>
      <vt:lpstr>Tracking QA</vt:lpstr>
      <vt:lpstr>What is the Question?</vt:lpstr>
      <vt:lpstr>What is the Question?</vt:lpstr>
      <vt:lpstr>What is the Question?</vt:lpstr>
      <vt:lpstr>What is the Question?</vt:lpstr>
      <vt:lpstr>Classification of TrackCands</vt:lpstr>
      <vt:lpstr>Classification of MC Tracks</vt:lpstr>
      <vt:lpstr>Class Scheme</vt:lpstr>
      <vt:lpstr>Summary Output</vt:lpstr>
      <vt:lpstr>Summary Output</vt:lpstr>
      <vt:lpstr>Summary Output</vt:lpstr>
      <vt:lpstr>Summary Output</vt:lpstr>
      <vt:lpstr>Summary Output</vt:lpstr>
      <vt:lpstr>Some Results</vt:lpstr>
      <vt:lpstr>Features</vt:lpstr>
      <vt:lpstr>Questions to discuss</vt:lpstr>
    </vt:vector>
  </TitlesOfParts>
  <Company>Tema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dott</dc:creator>
  <cp:lastModifiedBy>Tobias Stockmanns</cp:lastModifiedBy>
  <cp:revision>2206</cp:revision>
  <cp:lastPrinted>2007-11-29T18:00:19Z</cp:lastPrinted>
  <dcterms:created xsi:type="dcterms:W3CDTF">2006-01-19T12:56:44Z</dcterms:created>
  <dcterms:modified xsi:type="dcterms:W3CDTF">2013-09-10T08:07:28Z</dcterms:modified>
</cp:coreProperties>
</file>