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5" r:id="rId12"/>
    <p:sldId id="276" r:id="rId13"/>
    <p:sldId id="277" r:id="rId14"/>
    <p:sldId id="278" r:id="rId15"/>
    <p:sldId id="279" r:id="rId16"/>
    <p:sldId id="310" r:id="rId17"/>
    <p:sldId id="283" r:id="rId18"/>
    <p:sldId id="284" r:id="rId19"/>
    <p:sldId id="285" r:id="rId20"/>
    <p:sldId id="286" r:id="rId21"/>
    <p:sldId id="314" r:id="rId22"/>
    <p:sldId id="287" r:id="rId23"/>
    <p:sldId id="288" r:id="rId24"/>
    <p:sldId id="289" r:id="rId25"/>
    <p:sldId id="290" r:id="rId26"/>
    <p:sldId id="291" r:id="rId27"/>
    <p:sldId id="292" r:id="rId28"/>
    <p:sldId id="315" r:id="rId29"/>
    <p:sldId id="293" r:id="rId30"/>
    <p:sldId id="295" r:id="rId31"/>
    <p:sldId id="296" r:id="rId32"/>
    <p:sldId id="297" r:id="rId33"/>
    <p:sldId id="298" r:id="rId34"/>
    <p:sldId id="299" r:id="rId35"/>
    <p:sldId id="313" r:id="rId36"/>
    <p:sldId id="316" r:id="rId37"/>
    <p:sldId id="302" r:id="rId38"/>
    <p:sldId id="303" r:id="rId39"/>
    <p:sldId id="304" r:id="rId40"/>
    <p:sldId id="312" r:id="rId41"/>
    <p:sldId id="306" r:id="rId42"/>
    <p:sldId id="307" r:id="rId43"/>
  </p:sldIdLst>
  <p:sldSz cx="9144000" cy="6858000" type="screen4x3"/>
  <p:notesSz cx="6794500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6FF"/>
    <a:srgbClr val="BBE0E3"/>
    <a:srgbClr val="DCDCDC"/>
    <a:srgbClr val="DBEDFF"/>
    <a:srgbClr val="8D8F94"/>
    <a:srgbClr val="515355"/>
    <a:srgbClr val="3A6F8A"/>
    <a:srgbClr val="E7E7E7"/>
    <a:srgbClr val="B9BBC0"/>
    <a:srgbClr val="005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70" autoAdjust="0"/>
    <p:restoredTop sz="82122" autoAdjust="0"/>
  </p:normalViewPr>
  <p:slideViewPr>
    <p:cSldViewPr>
      <p:cViewPr>
        <p:scale>
          <a:sx n="80" d="100"/>
          <a:sy n="80" d="100"/>
        </p:scale>
        <p:origin x="-234" y="138"/>
      </p:cViewPr>
      <p:guideLst>
        <p:guide orient="horz" pos="4176"/>
        <p:guide orient="horz" pos="1392"/>
        <p:guide orient="horz" pos="144"/>
        <p:guide orient="horz"/>
        <p:guide orient="horz" pos="672"/>
        <p:guide pos="5759"/>
        <p:guide pos="480"/>
        <p:guide pos="470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E8B358-5BF9-4065-8574-F6452940A74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19C92DE-6223-4FDA-AC15-0021CF4BB894}">
      <dgm:prSet phldrT="[Text]" custT="1"/>
      <dgm:spPr/>
      <dgm:t>
        <a:bodyPr/>
        <a:lstStyle/>
        <a:p>
          <a:r>
            <a:rPr lang="de-DE" sz="2000" dirty="0" smtClean="0"/>
            <a:t>1. Generation </a:t>
          </a:r>
          <a:r>
            <a:rPr lang="de-DE" sz="2000" dirty="0" err="1" smtClean="0"/>
            <a:t>of</a:t>
          </a:r>
          <a:r>
            <a:rPr lang="de-DE" sz="2000" dirty="0" smtClean="0"/>
            <a:t> </a:t>
          </a:r>
          <a:r>
            <a:rPr lang="de-DE" sz="2000" dirty="0" err="1" smtClean="0"/>
            <a:t>primary</a:t>
          </a:r>
          <a:r>
            <a:rPr lang="de-DE" sz="2000" dirty="0" smtClean="0"/>
            <a:t> </a:t>
          </a:r>
          <a:r>
            <a:rPr lang="de-DE" sz="2000" dirty="0" err="1" smtClean="0"/>
            <a:t>tracklets</a:t>
          </a:r>
          <a:endParaRPr lang="de-DE" sz="2000" dirty="0"/>
        </a:p>
      </dgm:t>
    </dgm:pt>
    <dgm:pt modelId="{8BD2166F-8A9E-4956-B013-0E28A267A71F}" type="parTrans" cxnId="{57C5FD0E-D838-446A-827A-717534C2A88E}">
      <dgm:prSet/>
      <dgm:spPr/>
      <dgm:t>
        <a:bodyPr/>
        <a:lstStyle/>
        <a:p>
          <a:endParaRPr lang="de-DE" sz="2000"/>
        </a:p>
      </dgm:t>
    </dgm:pt>
    <dgm:pt modelId="{AC1E297B-D554-4BAF-987F-7029253E2189}" type="sibTrans" cxnId="{57C5FD0E-D838-446A-827A-717534C2A88E}">
      <dgm:prSet/>
      <dgm:spPr/>
      <dgm:t>
        <a:bodyPr/>
        <a:lstStyle/>
        <a:p>
          <a:endParaRPr lang="de-DE" sz="2000"/>
        </a:p>
      </dgm:t>
    </dgm:pt>
    <dgm:pt modelId="{0D97CF9E-0FFB-4F1E-9D38-02E774246D7B}">
      <dgm:prSet phldrT="[Text]" custT="1"/>
      <dgm:spPr/>
      <dgm:t>
        <a:bodyPr/>
        <a:lstStyle/>
        <a:p>
          <a:r>
            <a:rPr lang="de-DE" sz="2000" dirty="0" smtClean="0"/>
            <a:t>2. </a:t>
          </a:r>
          <a:r>
            <a:rPr lang="de-DE" sz="2000" dirty="0" err="1" smtClean="0"/>
            <a:t>Combination</a:t>
          </a:r>
          <a:r>
            <a:rPr lang="de-DE" sz="2000" dirty="0" smtClean="0"/>
            <a:t> </a:t>
          </a:r>
          <a:r>
            <a:rPr lang="de-DE" sz="2000" dirty="0" err="1" smtClean="0"/>
            <a:t>of</a:t>
          </a:r>
          <a:r>
            <a:rPr lang="de-DE" sz="2000" dirty="0" smtClean="0"/>
            <a:t> </a:t>
          </a:r>
          <a:r>
            <a:rPr lang="de-DE" sz="2000" dirty="0" err="1" smtClean="0"/>
            <a:t>tracklets</a:t>
          </a:r>
          <a:endParaRPr lang="de-DE" sz="2000" dirty="0"/>
        </a:p>
      </dgm:t>
    </dgm:pt>
    <dgm:pt modelId="{02B1D4AA-B585-4758-8097-0495D6E2B25A}" type="parTrans" cxnId="{59E9CC59-B21C-4B25-9340-7F44B2674A71}">
      <dgm:prSet/>
      <dgm:spPr/>
      <dgm:t>
        <a:bodyPr/>
        <a:lstStyle/>
        <a:p>
          <a:endParaRPr lang="de-DE" sz="2000"/>
        </a:p>
      </dgm:t>
    </dgm:pt>
    <dgm:pt modelId="{8F2E527D-D00E-467F-A380-F5E2FB1AC3DD}" type="sibTrans" cxnId="{59E9CC59-B21C-4B25-9340-7F44B2674A71}">
      <dgm:prSet/>
      <dgm:spPr/>
      <dgm:t>
        <a:bodyPr/>
        <a:lstStyle/>
        <a:p>
          <a:endParaRPr lang="de-DE" sz="2000"/>
        </a:p>
      </dgm:t>
    </dgm:pt>
    <dgm:pt modelId="{300C069E-DBCE-42D2-9C88-21B0041E06C3}">
      <dgm:prSet phldrT="[Text]" custT="1"/>
      <dgm:spPr/>
      <dgm:t>
        <a:bodyPr/>
        <a:lstStyle/>
        <a:p>
          <a:r>
            <a:rPr lang="de-DE" sz="2000" dirty="0" smtClean="0"/>
            <a:t>3. Add </a:t>
          </a:r>
          <a:r>
            <a:rPr lang="de-DE" sz="2000" dirty="0" err="1" smtClean="0"/>
            <a:t>of</a:t>
          </a:r>
          <a:r>
            <a:rPr lang="de-DE" sz="2000" dirty="0" smtClean="0"/>
            <a:t> </a:t>
          </a:r>
          <a:r>
            <a:rPr lang="de-DE" sz="2000" dirty="0" err="1" smtClean="0"/>
            <a:t>remaining</a:t>
          </a:r>
          <a:r>
            <a:rPr lang="de-DE" sz="2000" dirty="0" smtClean="0"/>
            <a:t> </a:t>
          </a:r>
          <a:r>
            <a:rPr lang="de-DE" sz="2000" dirty="0" err="1" smtClean="0"/>
            <a:t>hits</a:t>
          </a:r>
          <a:endParaRPr lang="de-DE" sz="2000" dirty="0"/>
        </a:p>
      </dgm:t>
    </dgm:pt>
    <dgm:pt modelId="{58D140FA-D51D-4DFF-908E-21CA73D9C828}" type="parTrans" cxnId="{9A6522A4-0C7B-4CD6-B9CF-9725C748E4BD}">
      <dgm:prSet/>
      <dgm:spPr/>
      <dgm:t>
        <a:bodyPr/>
        <a:lstStyle/>
        <a:p>
          <a:endParaRPr lang="de-DE" sz="2000"/>
        </a:p>
      </dgm:t>
    </dgm:pt>
    <dgm:pt modelId="{F429FB81-A030-490F-A8D5-EF8A0908DA4C}" type="sibTrans" cxnId="{9A6522A4-0C7B-4CD6-B9CF-9725C748E4BD}">
      <dgm:prSet/>
      <dgm:spPr/>
      <dgm:t>
        <a:bodyPr/>
        <a:lstStyle/>
        <a:p>
          <a:endParaRPr lang="de-DE" sz="2000"/>
        </a:p>
      </dgm:t>
    </dgm:pt>
    <dgm:pt modelId="{C2FDF4F4-3B94-4C66-AAEA-471592F655D3}">
      <dgm:prSet custT="1"/>
      <dgm:spPr/>
      <dgm:t>
        <a:bodyPr/>
        <a:lstStyle/>
        <a:p>
          <a:r>
            <a:rPr lang="de-DE" sz="2000" dirty="0" err="1" smtClean="0"/>
            <a:t>Use</a:t>
          </a:r>
          <a:r>
            <a:rPr lang="de-DE" sz="2000" dirty="0" smtClean="0"/>
            <a:t> </a:t>
          </a:r>
          <a:r>
            <a:rPr lang="de-DE" sz="2000" dirty="0" err="1" smtClean="0"/>
            <a:t>of</a:t>
          </a:r>
          <a:r>
            <a:rPr lang="de-DE" sz="2000" dirty="0" smtClean="0"/>
            <a:t> a </a:t>
          </a:r>
          <a:r>
            <a:rPr lang="de-DE" sz="2000" dirty="0" err="1" smtClean="0"/>
            <a:t>cellular</a:t>
          </a:r>
          <a:r>
            <a:rPr lang="de-DE" sz="2000" dirty="0" smtClean="0"/>
            <a:t> </a:t>
          </a:r>
          <a:r>
            <a:rPr lang="de-DE" sz="2000" dirty="0" err="1" smtClean="0"/>
            <a:t>automaton</a:t>
          </a:r>
          <a:endParaRPr lang="de-DE" sz="2000" dirty="0"/>
        </a:p>
      </dgm:t>
    </dgm:pt>
    <dgm:pt modelId="{4FDFFB36-5754-4DEE-B1A3-7358383E2C86}" type="parTrans" cxnId="{5F0F314F-5EAE-453E-94AD-34E0AB54C0C2}">
      <dgm:prSet/>
      <dgm:spPr/>
      <dgm:t>
        <a:bodyPr/>
        <a:lstStyle/>
        <a:p>
          <a:endParaRPr lang="de-DE" sz="2000"/>
        </a:p>
      </dgm:t>
    </dgm:pt>
    <dgm:pt modelId="{5E1F5117-9C6A-4ECE-9072-FC68103CC7AD}" type="sibTrans" cxnId="{5F0F314F-5EAE-453E-94AD-34E0AB54C0C2}">
      <dgm:prSet/>
      <dgm:spPr/>
      <dgm:t>
        <a:bodyPr/>
        <a:lstStyle/>
        <a:p>
          <a:endParaRPr lang="de-DE" sz="2000"/>
        </a:p>
      </dgm:t>
    </dgm:pt>
    <dgm:pt modelId="{D19E28EC-C4A5-4E02-A01C-2B467581676A}">
      <dgm:prSet custT="1"/>
      <dgm:spPr/>
      <dgm:t>
        <a:bodyPr/>
        <a:lstStyle/>
        <a:p>
          <a:r>
            <a:rPr lang="de-DE" sz="2000" dirty="0" err="1" smtClean="0"/>
            <a:t>Use</a:t>
          </a:r>
          <a:r>
            <a:rPr lang="de-DE" sz="2000" dirty="0" smtClean="0"/>
            <a:t> </a:t>
          </a:r>
          <a:r>
            <a:rPr lang="de-DE" sz="2000" dirty="0" err="1" smtClean="0"/>
            <a:t>of</a:t>
          </a:r>
          <a:r>
            <a:rPr lang="de-DE" sz="2000" dirty="0" smtClean="0"/>
            <a:t> a Riemann fit</a:t>
          </a:r>
          <a:endParaRPr lang="de-DE" sz="2000" dirty="0"/>
        </a:p>
      </dgm:t>
    </dgm:pt>
    <dgm:pt modelId="{5C6789BE-788B-4474-A1C2-F30B25B93B3F}" type="parTrans" cxnId="{A220E140-AF0A-4605-9F2F-B6AF1DD649FF}">
      <dgm:prSet/>
      <dgm:spPr/>
      <dgm:t>
        <a:bodyPr/>
        <a:lstStyle/>
        <a:p>
          <a:endParaRPr lang="de-DE" sz="2000"/>
        </a:p>
      </dgm:t>
    </dgm:pt>
    <dgm:pt modelId="{99457B13-B84C-454D-81C2-AF064EAC18A8}" type="sibTrans" cxnId="{A220E140-AF0A-4605-9F2F-B6AF1DD649FF}">
      <dgm:prSet/>
      <dgm:spPr/>
      <dgm:t>
        <a:bodyPr/>
        <a:lstStyle/>
        <a:p>
          <a:endParaRPr lang="de-DE" sz="2000"/>
        </a:p>
      </dgm:t>
    </dgm:pt>
    <dgm:pt modelId="{6DE2C998-11C0-415B-960A-9E5EE1B52E32}">
      <dgm:prSet custT="1"/>
      <dgm:spPr/>
      <dgm:t>
        <a:bodyPr/>
        <a:lstStyle/>
        <a:p>
          <a:r>
            <a:rPr lang="de-DE" sz="2000" dirty="0" err="1" smtClean="0"/>
            <a:t>Selection</a:t>
          </a:r>
          <a:r>
            <a:rPr lang="de-DE" sz="2000" dirty="0" smtClean="0"/>
            <a:t> </a:t>
          </a:r>
          <a:r>
            <a:rPr lang="de-DE" sz="2000" dirty="0" err="1" smtClean="0"/>
            <a:t>of</a:t>
          </a:r>
          <a:r>
            <a:rPr lang="de-DE" sz="2000" dirty="0" smtClean="0"/>
            <a:t> </a:t>
          </a:r>
          <a:r>
            <a:rPr lang="de-DE" sz="2000" dirty="0" err="1" smtClean="0"/>
            <a:t>the</a:t>
          </a:r>
          <a:r>
            <a:rPr lang="de-DE" sz="2000" dirty="0" smtClean="0"/>
            <a:t> </a:t>
          </a:r>
          <a:r>
            <a:rPr lang="de-DE" sz="2000" dirty="0" err="1" smtClean="0"/>
            <a:t>best</a:t>
          </a:r>
          <a:r>
            <a:rPr lang="de-DE" sz="2000" dirty="0" smtClean="0"/>
            <a:t> </a:t>
          </a:r>
          <a:r>
            <a:rPr lang="de-DE" sz="2000" dirty="0" err="1" smtClean="0"/>
            <a:t>fitting</a:t>
          </a:r>
          <a:r>
            <a:rPr lang="de-DE" sz="2000" dirty="0" smtClean="0"/>
            <a:t> </a:t>
          </a:r>
          <a:r>
            <a:rPr lang="de-DE" sz="2000" dirty="0" err="1" smtClean="0"/>
            <a:t>track</a:t>
          </a:r>
          <a:endParaRPr lang="de-DE" sz="2000" dirty="0"/>
        </a:p>
      </dgm:t>
    </dgm:pt>
    <dgm:pt modelId="{E0D8C46A-AC79-45D1-A137-2F813D1F2479}" type="parTrans" cxnId="{E3411673-686B-4E5E-B80B-1EED6647435A}">
      <dgm:prSet/>
      <dgm:spPr/>
      <dgm:t>
        <a:bodyPr/>
        <a:lstStyle/>
        <a:p>
          <a:endParaRPr lang="de-DE" sz="2000"/>
        </a:p>
      </dgm:t>
    </dgm:pt>
    <dgm:pt modelId="{273CFFC7-D3C9-407F-AAED-5B2D52BCC3B8}" type="sibTrans" cxnId="{E3411673-686B-4E5E-B80B-1EED6647435A}">
      <dgm:prSet/>
      <dgm:spPr/>
      <dgm:t>
        <a:bodyPr/>
        <a:lstStyle/>
        <a:p>
          <a:endParaRPr lang="de-DE" sz="2000"/>
        </a:p>
      </dgm:t>
    </dgm:pt>
    <dgm:pt modelId="{FED9D86C-68A1-4280-A2D4-DCE6E03CD5F2}" type="pres">
      <dgm:prSet presAssocID="{B8E8B358-5BF9-4065-8574-F6452940A74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2FABB56-0810-4945-BAAF-04705EA91CEC}" type="pres">
      <dgm:prSet presAssocID="{B19C92DE-6223-4FDA-AC15-0021CF4BB894}" presName="parentLin" presStyleCnt="0"/>
      <dgm:spPr/>
    </dgm:pt>
    <dgm:pt modelId="{E0A11D3D-3357-4327-8014-5A398DBD43D1}" type="pres">
      <dgm:prSet presAssocID="{B19C92DE-6223-4FDA-AC15-0021CF4BB894}" presName="parentLeftMargin" presStyleLbl="node1" presStyleIdx="0" presStyleCnt="3"/>
      <dgm:spPr/>
      <dgm:t>
        <a:bodyPr/>
        <a:lstStyle/>
        <a:p>
          <a:endParaRPr lang="de-DE"/>
        </a:p>
      </dgm:t>
    </dgm:pt>
    <dgm:pt modelId="{486F3F34-731E-4BD6-99BD-13FE01B39214}" type="pres">
      <dgm:prSet presAssocID="{B19C92DE-6223-4FDA-AC15-0021CF4BB89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3A6E372-72BA-4824-99DE-D8BA841BD101}" type="pres">
      <dgm:prSet presAssocID="{B19C92DE-6223-4FDA-AC15-0021CF4BB894}" presName="negativeSpace" presStyleCnt="0"/>
      <dgm:spPr/>
    </dgm:pt>
    <dgm:pt modelId="{A3067923-A221-41BB-B7E4-4CCBBCAA5461}" type="pres">
      <dgm:prSet presAssocID="{B19C92DE-6223-4FDA-AC15-0021CF4BB89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2A5C71C-C027-45CE-B57F-A6693D3E90CB}" type="pres">
      <dgm:prSet presAssocID="{AC1E297B-D554-4BAF-987F-7029253E2189}" presName="spaceBetweenRectangles" presStyleCnt="0"/>
      <dgm:spPr/>
    </dgm:pt>
    <dgm:pt modelId="{3B576576-5F1C-4830-8D9F-C88249757B3B}" type="pres">
      <dgm:prSet presAssocID="{0D97CF9E-0FFB-4F1E-9D38-02E774246D7B}" presName="parentLin" presStyleCnt="0"/>
      <dgm:spPr/>
    </dgm:pt>
    <dgm:pt modelId="{969B0C82-DCB0-4DD8-B37E-9D2FF9200FE9}" type="pres">
      <dgm:prSet presAssocID="{0D97CF9E-0FFB-4F1E-9D38-02E774246D7B}" presName="parentLeftMargin" presStyleLbl="node1" presStyleIdx="0" presStyleCnt="3"/>
      <dgm:spPr/>
      <dgm:t>
        <a:bodyPr/>
        <a:lstStyle/>
        <a:p>
          <a:endParaRPr lang="de-DE"/>
        </a:p>
      </dgm:t>
    </dgm:pt>
    <dgm:pt modelId="{C6519A28-CF65-4E29-88A2-F1414E5271C1}" type="pres">
      <dgm:prSet presAssocID="{0D97CF9E-0FFB-4F1E-9D38-02E774246D7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AC520CE-5152-4818-8E10-42ADF4227635}" type="pres">
      <dgm:prSet presAssocID="{0D97CF9E-0FFB-4F1E-9D38-02E774246D7B}" presName="negativeSpace" presStyleCnt="0"/>
      <dgm:spPr/>
    </dgm:pt>
    <dgm:pt modelId="{AC003C2B-4A66-4160-A4E5-3742D10D35EF}" type="pres">
      <dgm:prSet presAssocID="{0D97CF9E-0FFB-4F1E-9D38-02E774246D7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E1F1E1-5261-4D21-914C-B5DEA8083B00}" type="pres">
      <dgm:prSet presAssocID="{8F2E527D-D00E-467F-A380-F5E2FB1AC3DD}" presName="spaceBetweenRectangles" presStyleCnt="0"/>
      <dgm:spPr/>
    </dgm:pt>
    <dgm:pt modelId="{C9A7E4A9-4E12-42F3-AD76-D7ACE66FCB02}" type="pres">
      <dgm:prSet presAssocID="{300C069E-DBCE-42D2-9C88-21B0041E06C3}" presName="parentLin" presStyleCnt="0"/>
      <dgm:spPr/>
    </dgm:pt>
    <dgm:pt modelId="{127980C0-FFA9-4B43-AB57-61D9478294B6}" type="pres">
      <dgm:prSet presAssocID="{300C069E-DBCE-42D2-9C88-21B0041E06C3}" presName="parentLeftMargin" presStyleLbl="node1" presStyleIdx="1" presStyleCnt="3"/>
      <dgm:spPr/>
      <dgm:t>
        <a:bodyPr/>
        <a:lstStyle/>
        <a:p>
          <a:endParaRPr lang="de-DE"/>
        </a:p>
      </dgm:t>
    </dgm:pt>
    <dgm:pt modelId="{C81A6614-FFD8-4B39-8C2F-42BE3CBF5688}" type="pres">
      <dgm:prSet presAssocID="{300C069E-DBCE-42D2-9C88-21B0041E06C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13DC8FA-1BC7-4AC2-ABA4-6AE200387278}" type="pres">
      <dgm:prSet presAssocID="{300C069E-DBCE-42D2-9C88-21B0041E06C3}" presName="negativeSpace" presStyleCnt="0"/>
      <dgm:spPr/>
    </dgm:pt>
    <dgm:pt modelId="{AEE3A66B-FF20-4B4E-9E7C-39D8854F6F11}" type="pres">
      <dgm:prSet presAssocID="{300C069E-DBCE-42D2-9C88-21B0041E06C3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9FF410C-9970-46A2-9872-0FC86CC48461}" type="presOf" srcId="{C2FDF4F4-3B94-4C66-AAEA-471592F655D3}" destId="{A3067923-A221-41BB-B7E4-4CCBBCAA5461}" srcOrd="0" destOrd="0" presId="urn:microsoft.com/office/officeart/2005/8/layout/list1"/>
    <dgm:cxn modelId="{852D0D39-417F-4A9C-985B-9E2516827BBC}" type="presOf" srcId="{B8E8B358-5BF9-4065-8574-F6452940A745}" destId="{FED9D86C-68A1-4280-A2D4-DCE6E03CD5F2}" srcOrd="0" destOrd="0" presId="urn:microsoft.com/office/officeart/2005/8/layout/list1"/>
    <dgm:cxn modelId="{0DFF2EDF-04F4-4D37-83EC-0C26889EEED2}" type="presOf" srcId="{D19E28EC-C4A5-4E02-A01C-2B467581676A}" destId="{AC003C2B-4A66-4160-A4E5-3742D10D35EF}" srcOrd="0" destOrd="0" presId="urn:microsoft.com/office/officeart/2005/8/layout/list1"/>
    <dgm:cxn modelId="{9C1BD59D-E356-4A3D-A5EC-B20A012425CB}" type="presOf" srcId="{B19C92DE-6223-4FDA-AC15-0021CF4BB894}" destId="{486F3F34-731E-4BD6-99BD-13FE01B39214}" srcOrd="1" destOrd="0" presId="urn:microsoft.com/office/officeart/2005/8/layout/list1"/>
    <dgm:cxn modelId="{5F0F314F-5EAE-453E-94AD-34E0AB54C0C2}" srcId="{B19C92DE-6223-4FDA-AC15-0021CF4BB894}" destId="{C2FDF4F4-3B94-4C66-AAEA-471592F655D3}" srcOrd="0" destOrd="0" parTransId="{4FDFFB36-5754-4DEE-B1A3-7358383E2C86}" sibTransId="{5E1F5117-9C6A-4ECE-9072-FC68103CC7AD}"/>
    <dgm:cxn modelId="{98F642B3-855D-462F-A75A-969C275175F2}" type="presOf" srcId="{B19C92DE-6223-4FDA-AC15-0021CF4BB894}" destId="{E0A11D3D-3357-4327-8014-5A398DBD43D1}" srcOrd="0" destOrd="0" presId="urn:microsoft.com/office/officeart/2005/8/layout/list1"/>
    <dgm:cxn modelId="{9A6522A4-0C7B-4CD6-B9CF-9725C748E4BD}" srcId="{B8E8B358-5BF9-4065-8574-F6452940A745}" destId="{300C069E-DBCE-42D2-9C88-21B0041E06C3}" srcOrd="2" destOrd="0" parTransId="{58D140FA-D51D-4DFF-908E-21CA73D9C828}" sibTransId="{F429FB81-A030-490F-A8D5-EF8A0908DA4C}"/>
    <dgm:cxn modelId="{E3411673-686B-4E5E-B80B-1EED6647435A}" srcId="{300C069E-DBCE-42D2-9C88-21B0041E06C3}" destId="{6DE2C998-11C0-415B-960A-9E5EE1B52E32}" srcOrd="0" destOrd="0" parTransId="{E0D8C46A-AC79-45D1-A137-2F813D1F2479}" sibTransId="{273CFFC7-D3C9-407F-AAED-5B2D52BCC3B8}"/>
    <dgm:cxn modelId="{74F42443-C0F5-49A1-AC92-D445E970F564}" type="presOf" srcId="{6DE2C998-11C0-415B-960A-9E5EE1B52E32}" destId="{AEE3A66B-FF20-4B4E-9E7C-39D8854F6F11}" srcOrd="0" destOrd="0" presId="urn:microsoft.com/office/officeart/2005/8/layout/list1"/>
    <dgm:cxn modelId="{647B6081-EA03-4D03-A989-EED2C8073F36}" type="presOf" srcId="{0D97CF9E-0FFB-4F1E-9D38-02E774246D7B}" destId="{969B0C82-DCB0-4DD8-B37E-9D2FF9200FE9}" srcOrd="0" destOrd="0" presId="urn:microsoft.com/office/officeart/2005/8/layout/list1"/>
    <dgm:cxn modelId="{F3EA2949-2524-478F-AB01-E2B3EF9DBF6D}" type="presOf" srcId="{300C069E-DBCE-42D2-9C88-21B0041E06C3}" destId="{127980C0-FFA9-4B43-AB57-61D9478294B6}" srcOrd="0" destOrd="0" presId="urn:microsoft.com/office/officeart/2005/8/layout/list1"/>
    <dgm:cxn modelId="{A220E140-AF0A-4605-9F2F-B6AF1DD649FF}" srcId="{0D97CF9E-0FFB-4F1E-9D38-02E774246D7B}" destId="{D19E28EC-C4A5-4E02-A01C-2B467581676A}" srcOrd="0" destOrd="0" parTransId="{5C6789BE-788B-4474-A1C2-F30B25B93B3F}" sibTransId="{99457B13-B84C-454D-81C2-AF064EAC18A8}"/>
    <dgm:cxn modelId="{57C5FD0E-D838-446A-827A-717534C2A88E}" srcId="{B8E8B358-5BF9-4065-8574-F6452940A745}" destId="{B19C92DE-6223-4FDA-AC15-0021CF4BB894}" srcOrd="0" destOrd="0" parTransId="{8BD2166F-8A9E-4956-B013-0E28A267A71F}" sibTransId="{AC1E297B-D554-4BAF-987F-7029253E2189}"/>
    <dgm:cxn modelId="{6A87DA54-8F5C-4BD2-B4E1-2B2145EBD7A8}" type="presOf" srcId="{0D97CF9E-0FFB-4F1E-9D38-02E774246D7B}" destId="{C6519A28-CF65-4E29-88A2-F1414E5271C1}" srcOrd="1" destOrd="0" presId="urn:microsoft.com/office/officeart/2005/8/layout/list1"/>
    <dgm:cxn modelId="{7E3FCBAB-C6E5-4667-A2F9-C7F8E8187581}" type="presOf" srcId="{300C069E-DBCE-42D2-9C88-21B0041E06C3}" destId="{C81A6614-FFD8-4B39-8C2F-42BE3CBF5688}" srcOrd="1" destOrd="0" presId="urn:microsoft.com/office/officeart/2005/8/layout/list1"/>
    <dgm:cxn modelId="{59E9CC59-B21C-4B25-9340-7F44B2674A71}" srcId="{B8E8B358-5BF9-4065-8574-F6452940A745}" destId="{0D97CF9E-0FFB-4F1E-9D38-02E774246D7B}" srcOrd="1" destOrd="0" parTransId="{02B1D4AA-B585-4758-8097-0495D6E2B25A}" sibTransId="{8F2E527D-D00E-467F-A380-F5E2FB1AC3DD}"/>
    <dgm:cxn modelId="{BBEB0E6B-9A81-4E25-9D35-FC5164552EFA}" type="presParOf" srcId="{FED9D86C-68A1-4280-A2D4-DCE6E03CD5F2}" destId="{32FABB56-0810-4945-BAAF-04705EA91CEC}" srcOrd="0" destOrd="0" presId="urn:microsoft.com/office/officeart/2005/8/layout/list1"/>
    <dgm:cxn modelId="{66F14E52-9CBC-4F3C-A1AF-4817CFF490AD}" type="presParOf" srcId="{32FABB56-0810-4945-BAAF-04705EA91CEC}" destId="{E0A11D3D-3357-4327-8014-5A398DBD43D1}" srcOrd="0" destOrd="0" presId="urn:microsoft.com/office/officeart/2005/8/layout/list1"/>
    <dgm:cxn modelId="{F9058ADB-E39F-4E10-AAD9-055AC9EC1E1D}" type="presParOf" srcId="{32FABB56-0810-4945-BAAF-04705EA91CEC}" destId="{486F3F34-731E-4BD6-99BD-13FE01B39214}" srcOrd="1" destOrd="0" presId="urn:microsoft.com/office/officeart/2005/8/layout/list1"/>
    <dgm:cxn modelId="{E9C9AD31-3A0A-4CC9-819C-F1FBCDF2CD0E}" type="presParOf" srcId="{FED9D86C-68A1-4280-A2D4-DCE6E03CD5F2}" destId="{83A6E372-72BA-4824-99DE-D8BA841BD101}" srcOrd="1" destOrd="0" presId="urn:microsoft.com/office/officeart/2005/8/layout/list1"/>
    <dgm:cxn modelId="{E548E63C-B6F3-47ED-9EE5-666B334257EF}" type="presParOf" srcId="{FED9D86C-68A1-4280-A2D4-DCE6E03CD5F2}" destId="{A3067923-A221-41BB-B7E4-4CCBBCAA5461}" srcOrd="2" destOrd="0" presId="urn:microsoft.com/office/officeart/2005/8/layout/list1"/>
    <dgm:cxn modelId="{A6F1F033-994B-46AD-99F2-ACB036062D59}" type="presParOf" srcId="{FED9D86C-68A1-4280-A2D4-DCE6E03CD5F2}" destId="{A2A5C71C-C027-45CE-B57F-A6693D3E90CB}" srcOrd="3" destOrd="0" presId="urn:microsoft.com/office/officeart/2005/8/layout/list1"/>
    <dgm:cxn modelId="{D8D233C3-2ECC-424B-919F-F4E23EFC9BF1}" type="presParOf" srcId="{FED9D86C-68A1-4280-A2D4-DCE6E03CD5F2}" destId="{3B576576-5F1C-4830-8D9F-C88249757B3B}" srcOrd="4" destOrd="0" presId="urn:microsoft.com/office/officeart/2005/8/layout/list1"/>
    <dgm:cxn modelId="{C8DD2509-BDFA-49CB-9519-6A1321F5FD3E}" type="presParOf" srcId="{3B576576-5F1C-4830-8D9F-C88249757B3B}" destId="{969B0C82-DCB0-4DD8-B37E-9D2FF9200FE9}" srcOrd="0" destOrd="0" presId="urn:microsoft.com/office/officeart/2005/8/layout/list1"/>
    <dgm:cxn modelId="{E3BDB929-B91D-4BF1-9849-797C3ACA3FCD}" type="presParOf" srcId="{3B576576-5F1C-4830-8D9F-C88249757B3B}" destId="{C6519A28-CF65-4E29-88A2-F1414E5271C1}" srcOrd="1" destOrd="0" presId="urn:microsoft.com/office/officeart/2005/8/layout/list1"/>
    <dgm:cxn modelId="{32DBCD51-4F7F-482F-8B9C-71E9B436F839}" type="presParOf" srcId="{FED9D86C-68A1-4280-A2D4-DCE6E03CD5F2}" destId="{CAC520CE-5152-4818-8E10-42ADF4227635}" srcOrd="5" destOrd="0" presId="urn:microsoft.com/office/officeart/2005/8/layout/list1"/>
    <dgm:cxn modelId="{8E3C522C-0943-4DE3-9062-EB23AE4BCA0B}" type="presParOf" srcId="{FED9D86C-68A1-4280-A2D4-DCE6E03CD5F2}" destId="{AC003C2B-4A66-4160-A4E5-3742D10D35EF}" srcOrd="6" destOrd="0" presId="urn:microsoft.com/office/officeart/2005/8/layout/list1"/>
    <dgm:cxn modelId="{F08951BB-2B23-4420-B361-91C7467854E4}" type="presParOf" srcId="{FED9D86C-68A1-4280-A2D4-DCE6E03CD5F2}" destId="{67E1F1E1-5261-4D21-914C-B5DEA8083B00}" srcOrd="7" destOrd="0" presId="urn:microsoft.com/office/officeart/2005/8/layout/list1"/>
    <dgm:cxn modelId="{3A713993-4BCF-4B74-8B4C-817B480A4C76}" type="presParOf" srcId="{FED9D86C-68A1-4280-A2D4-DCE6E03CD5F2}" destId="{C9A7E4A9-4E12-42F3-AD76-D7ACE66FCB02}" srcOrd="8" destOrd="0" presId="urn:microsoft.com/office/officeart/2005/8/layout/list1"/>
    <dgm:cxn modelId="{F76586CE-D89E-49E1-A6A2-E9F92C2AB455}" type="presParOf" srcId="{C9A7E4A9-4E12-42F3-AD76-D7ACE66FCB02}" destId="{127980C0-FFA9-4B43-AB57-61D9478294B6}" srcOrd="0" destOrd="0" presId="urn:microsoft.com/office/officeart/2005/8/layout/list1"/>
    <dgm:cxn modelId="{8696896C-122E-4AB8-8533-5E3D920D1969}" type="presParOf" srcId="{C9A7E4A9-4E12-42F3-AD76-D7ACE66FCB02}" destId="{C81A6614-FFD8-4B39-8C2F-42BE3CBF5688}" srcOrd="1" destOrd="0" presId="urn:microsoft.com/office/officeart/2005/8/layout/list1"/>
    <dgm:cxn modelId="{BEB75442-4199-4B14-BAC8-D77C97556FF4}" type="presParOf" srcId="{FED9D86C-68A1-4280-A2D4-DCE6E03CD5F2}" destId="{213DC8FA-1BC7-4AC2-ABA4-6AE200387278}" srcOrd="9" destOrd="0" presId="urn:microsoft.com/office/officeart/2005/8/layout/list1"/>
    <dgm:cxn modelId="{FE0ADC2B-EA0C-42FE-BB50-21694F48222C}" type="presParOf" srcId="{FED9D86C-68A1-4280-A2D4-DCE6E03CD5F2}" destId="{AEE3A66B-FF20-4B4E-9E7C-39D8854F6F1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67923-A221-41BB-B7E4-4CCBBCAA5461}">
      <dsp:nvSpPr>
        <dsp:cNvPr id="0" name=""/>
        <dsp:cNvSpPr/>
      </dsp:nvSpPr>
      <dsp:spPr>
        <a:xfrm>
          <a:off x="0" y="338709"/>
          <a:ext cx="6912768" cy="8434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6508" tIns="437388" rIns="53650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000" kern="1200" dirty="0" err="1" smtClean="0"/>
            <a:t>Use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of</a:t>
          </a:r>
          <a:r>
            <a:rPr lang="de-DE" sz="2000" kern="1200" dirty="0" smtClean="0"/>
            <a:t> a </a:t>
          </a:r>
          <a:r>
            <a:rPr lang="de-DE" sz="2000" kern="1200" dirty="0" err="1" smtClean="0"/>
            <a:t>cellular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automaton</a:t>
          </a:r>
          <a:endParaRPr lang="de-DE" sz="2000" kern="1200" dirty="0"/>
        </a:p>
      </dsp:txBody>
      <dsp:txXfrm>
        <a:off x="0" y="338709"/>
        <a:ext cx="6912768" cy="843412"/>
      </dsp:txXfrm>
    </dsp:sp>
    <dsp:sp modelId="{486F3F34-731E-4BD6-99BD-13FE01B39214}">
      <dsp:nvSpPr>
        <dsp:cNvPr id="0" name=""/>
        <dsp:cNvSpPr/>
      </dsp:nvSpPr>
      <dsp:spPr>
        <a:xfrm>
          <a:off x="345638" y="28749"/>
          <a:ext cx="4838937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900" tIns="0" rIns="1829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1. Generation </a:t>
          </a:r>
          <a:r>
            <a:rPr lang="de-DE" sz="2000" kern="1200" dirty="0" err="1" smtClean="0"/>
            <a:t>of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primary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tracklets</a:t>
          </a:r>
          <a:endParaRPr lang="de-DE" sz="2000" kern="1200" dirty="0"/>
        </a:p>
      </dsp:txBody>
      <dsp:txXfrm>
        <a:off x="375900" y="59011"/>
        <a:ext cx="4778413" cy="559396"/>
      </dsp:txXfrm>
    </dsp:sp>
    <dsp:sp modelId="{AC003C2B-4A66-4160-A4E5-3742D10D35EF}">
      <dsp:nvSpPr>
        <dsp:cNvPr id="0" name=""/>
        <dsp:cNvSpPr/>
      </dsp:nvSpPr>
      <dsp:spPr>
        <a:xfrm>
          <a:off x="0" y="1605481"/>
          <a:ext cx="6912768" cy="8434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6508" tIns="437388" rIns="53650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000" kern="1200" dirty="0" err="1" smtClean="0"/>
            <a:t>Use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of</a:t>
          </a:r>
          <a:r>
            <a:rPr lang="de-DE" sz="2000" kern="1200" dirty="0" smtClean="0"/>
            <a:t> a Riemann fit</a:t>
          </a:r>
          <a:endParaRPr lang="de-DE" sz="2000" kern="1200" dirty="0"/>
        </a:p>
      </dsp:txBody>
      <dsp:txXfrm>
        <a:off x="0" y="1605481"/>
        <a:ext cx="6912768" cy="843412"/>
      </dsp:txXfrm>
    </dsp:sp>
    <dsp:sp modelId="{C6519A28-CF65-4E29-88A2-F1414E5271C1}">
      <dsp:nvSpPr>
        <dsp:cNvPr id="0" name=""/>
        <dsp:cNvSpPr/>
      </dsp:nvSpPr>
      <dsp:spPr>
        <a:xfrm>
          <a:off x="345638" y="1295521"/>
          <a:ext cx="4838937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900" tIns="0" rIns="1829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2. </a:t>
          </a:r>
          <a:r>
            <a:rPr lang="de-DE" sz="2000" kern="1200" dirty="0" err="1" smtClean="0"/>
            <a:t>Combination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of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tracklets</a:t>
          </a:r>
          <a:endParaRPr lang="de-DE" sz="2000" kern="1200" dirty="0"/>
        </a:p>
      </dsp:txBody>
      <dsp:txXfrm>
        <a:off x="375900" y="1325783"/>
        <a:ext cx="4778413" cy="559396"/>
      </dsp:txXfrm>
    </dsp:sp>
    <dsp:sp modelId="{AEE3A66B-FF20-4B4E-9E7C-39D8854F6F11}">
      <dsp:nvSpPr>
        <dsp:cNvPr id="0" name=""/>
        <dsp:cNvSpPr/>
      </dsp:nvSpPr>
      <dsp:spPr>
        <a:xfrm>
          <a:off x="0" y="2872254"/>
          <a:ext cx="6912768" cy="8434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6508" tIns="437388" rIns="53650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000" kern="1200" dirty="0" err="1" smtClean="0"/>
            <a:t>Selection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of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the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best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fitting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track</a:t>
          </a:r>
          <a:endParaRPr lang="de-DE" sz="2000" kern="1200" dirty="0"/>
        </a:p>
      </dsp:txBody>
      <dsp:txXfrm>
        <a:off x="0" y="2872254"/>
        <a:ext cx="6912768" cy="843412"/>
      </dsp:txXfrm>
    </dsp:sp>
    <dsp:sp modelId="{C81A6614-FFD8-4B39-8C2F-42BE3CBF5688}">
      <dsp:nvSpPr>
        <dsp:cNvPr id="0" name=""/>
        <dsp:cNvSpPr/>
      </dsp:nvSpPr>
      <dsp:spPr>
        <a:xfrm>
          <a:off x="345638" y="2562294"/>
          <a:ext cx="4838937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900" tIns="0" rIns="1829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3. Add </a:t>
          </a:r>
          <a:r>
            <a:rPr lang="de-DE" sz="2000" kern="1200" dirty="0" err="1" smtClean="0"/>
            <a:t>of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remaining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hits</a:t>
          </a:r>
          <a:endParaRPr lang="de-DE" sz="2000" kern="1200" dirty="0"/>
        </a:p>
      </dsp:txBody>
      <dsp:txXfrm>
        <a:off x="375900" y="2592556"/>
        <a:ext cx="4778413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5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17" y="0"/>
            <a:ext cx="2944283" cy="5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1095"/>
            <a:ext cx="2944283" cy="5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17" y="9411095"/>
            <a:ext cx="2944283" cy="5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BD4CAD-8F8A-4058-9B05-1B2390AB2EC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0872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2950"/>
            <a:ext cx="4951412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548"/>
            <a:ext cx="5435600" cy="445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515"/>
            <a:ext cx="2944283" cy="49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09515"/>
            <a:ext cx="2944283" cy="49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92B8FC-7748-402F-93AD-E4B758DDD95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38755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B8FC-7748-402F-93AD-E4B758DDD959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de-DE" sz="1400" dirty="0"/>
              <a:t>Resultierende Signale</a:t>
            </a:r>
          </a:p>
          <a:p>
            <a:r>
              <a:rPr lang="de-DE" sz="1400" dirty="0"/>
              <a:t>Schwere Rekonstruktion</a:t>
            </a:r>
          </a:p>
          <a:p>
            <a:endParaRPr lang="de-DE" sz="1400" dirty="0"/>
          </a:p>
          <a:p>
            <a:r>
              <a:rPr lang="de-DE" sz="1400" dirty="0"/>
              <a:t>Grenzbereich der geometrischen Auflösung des STTs erreicht</a:t>
            </a:r>
          </a:p>
          <a:p>
            <a:endParaRPr lang="de-DE" sz="1400" dirty="0"/>
          </a:p>
          <a:p>
            <a:r>
              <a:rPr lang="de-DE" sz="1400" dirty="0"/>
              <a:t>Geometrische Auflösung  = Fähigkeit eines Sensorsystems, Signale von benachbarten Objektstrukturen getrennt zu erfassen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257" indent="-228257">
              <a:buAutoNum type="arabicPeriod"/>
            </a:pPr>
            <a:r>
              <a:rPr lang="de-DE" sz="1600" dirty="0"/>
              <a:t>„</a:t>
            </a:r>
            <a:r>
              <a:rPr lang="de-DE" sz="1600" dirty="0" err="1"/>
              <a:t>Tracklets</a:t>
            </a:r>
            <a:r>
              <a:rPr lang="de-DE" sz="1600" dirty="0"/>
              <a:t>“, nicht alle Hits werden einbezogen</a:t>
            </a:r>
          </a:p>
          <a:p>
            <a:pPr marL="228257" indent="-228257">
              <a:buAutoNum type="arabicPeriod"/>
            </a:pPr>
            <a:r>
              <a:rPr lang="de-DE" sz="1600" dirty="0"/>
              <a:t>Berechnung von Kreisparametern</a:t>
            </a:r>
          </a:p>
          <a:p>
            <a:pPr marL="228257" indent="-228257">
              <a:buAutoNum type="arabicPeriod"/>
            </a:pPr>
            <a:r>
              <a:rPr lang="de-DE" sz="1600" dirty="0"/>
              <a:t>Abstandsberechnung</a:t>
            </a:r>
          </a:p>
          <a:p>
            <a:pPr marL="228257" indent="-228257">
              <a:buAutoNum type="arabicPeriod"/>
            </a:pPr>
            <a:endParaRPr lang="de-DE" sz="1600" dirty="0"/>
          </a:p>
          <a:p>
            <a:pPr marL="342386" indent="-342386">
              <a:buAutoNum type="arabicPeriod" startAt="2"/>
            </a:pPr>
            <a:r>
              <a:rPr lang="de-DE" sz="1600" dirty="0"/>
              <a:t>+ 3. schließen Signale gedrehter </a:t>
            </a:r>
            <a:r>
              <a:rPr lang="de-DE" sz="1600" dirty="0" err="1"/>
              <a:t>Straw</a:t>
            </a:r>
            <a:r>
              <a:rPr lang="de-DE" sz="1600" dirty="0"/>
              <a:t> </a:t>
            </a:r>
            <a:r>
              <a:rPr lang="de-DE" sz="1600" dirty="0" err="1"/>
              <a:t>Tubes</a:t>
            </a:r>
            <a:r>
              <a:rPr lang="de-DE" sz="1600" dirty="0"/>
              <a:t> aus</a:t>
            </a:r>
          </a:p>
          <a:p>
            <a:pPr marL="342386" indent="-342386"/>
            <a:r>
              <a:rPr lang="de-DE" sz="1600" dirty="0"/>
              <a:t>Ausgeschlossen, da viele Kombinationsmöglichkeiten bei Ermittlung der z-Komponente </a:t>
            </a:r>
            <a:r>
              <a:rPr lang="de-DE" sz="1600" dirty="0">
                <a:sym typeface="Wingdings" pitchFamily="2" charset="2"/>
              </a:rPr>
              <a:t> zeitintensiv</a:t>
            </a:r>
            <a:endParaRPr lang="de-DE" sz="16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3028" eaLnBrk="0" hangingPunct="0">
              <a:defRPr/>
            </a:pPr>
            <a:r>
              <a:rPr lang="de-DE" sz="1600" dirty="0"/>
              <a:t>Durch hochgradige Parallelisierbarkeit motiviert</a:t>
            </a:r>
          </a:p>
          <a:p>
            <a:endParaRPr lang="de-DE" sz="1600" dirty="0"/>
          </a:p>
          <a:p>
            <a:r>
              <a:rPr lang="de-DE" sz="1600" dirty="0" err="1"/>
              <a:t>Zellraum</a:t>
            </a:r>
            <a:r>
              <a:rPr lang="de-DE" sz="1600" dirty="0"/>
              <a:t>: Zellen, die miteinander in Beziehung stehen. N-dimensionales Gitter</a:t>
            </a:r>
          </a:p>
          <a:p>
            <a:r>
              <a:rPr lang="de-DE" sz="1600" dirty="0"/>
              <a:t>Zustand: aus </a:t>
            </a:r>
            <a:r>
              <a:rPr lang="de-DE" sz="1600" dirty="0" err="1"/>
              <a:t>einzel</a:t>
            </a:r>
            <a:r>
              <a:rPr lang="de-DE" sz="1600" dirty="0"/>
              <a:t> Gesamtzustand</a:t>
            </a:r>
          </a:p>
          <a:p>
            <a:r>
              <a:rPr lang="de-DE" sz="1600" dirty="0"/>
              <a:t>Nachbarschaften: für jede Zelle sind Nachbar-Zellen definiert</a:t>
            </a:r>
          </a:p>
          <a:p>
            <a:r>
              <a:rPr lang="de-DE" sz="1600" dirty="0"/>
              <a:t>Randbedingungen: gesonderte Behandlung von Rand-Zellen, nicht weiter betrachtet</a:t>
            </a:r>
          </a:p>
          <a:p>
            <a:r>
              <a:rPr lang="de-DE" sz="1600" dirty="0"/>
              <a:t>Übergangsregeln zur Anpassung der Zustände</a:t>
            </a:r>
          </a:p>
          <a:p>
            <a:r>
              <a:rPr lang="de-DE" sz="1600" dirty="0"/>
              <a:t>Neuer Zustand ergibt sich ausschließlich aus dem der betrachteten Zelle + Nachbarzellen</a:t>
            </a:r>
          </a:p>
          <a:p>
            <a:r>
              <a:rPr lang="de-DE" sz="1600" dirty="0"/>
              <a:t>Simultan: gleichzeitige Anpassung aller Zustände</a:t>
            </a:r>
          </a:p>
          <a:p>
            <a:endParaRPr lang="de-DE" sz="1600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257" indent="-228257"/>
            <a:r>
              <a:rPr lang="de-DE" sz="1400" dirty="0"/>
              <a:t>1. </a:t>
            </a:r>
            <a:r>
              <a:rPr lang="de-DE" sz="1400" dirty="0" err="1"/>
              <a:t>Straw</a:t>
            </a:r>
            <a:r>
              <a:rPr lang="de-DE" sz="1400" dirty="0"/>
              <a:t> </a:t>
            </a:r>
            <a:r>
              <a:rPr lang="de-DE" sz="1400" dirty="0" err="1"/>
              <a:t>Tubes</a:t>
            </a:r>
            <a:r>
              <a:rPr lang="de-DE" sz="1400" dirty="0"/>
              <a:t> = Grundmenge für den </a:t>
            </a:r>
            <a:r>
              <a:rPr lang="de-DE" sz="1400" dirty="0" err="1"/>
              <a:t>Zellraum</a:t>
            </a:r>
            <a:endParaRPr lang="de-DE" sz="1400" dirty="0"/>
          </a:p>
          <a:p>
            <a:pPr marL="228257" indent="-228257"/>
            <a:r>
              <a:rPr lang="de-DE" sz="1400" dirty="0"/>
              <a:t>Nachbarschaften skizziert</a:t>
            </a:r>
          </a:p>
          <a:p>
            <a:pPr marL="228257" indent="-228257"/>
            <a:r>
              <a:rPr lang="de-DE" sz="1400" dirty="0"/>
              <a:t>keine besonderen Randbedingungen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257" indent="-228257"/>
            <a:r>
              <a:rPr lang="de-DE" sz="1400" dirty="0"/>
              <a:t>2. Zwei Tracks</a:t>
            </a:r>
          </a:p>
          <a:p>
            <a:pPr marL="228257" indent="-228257"/>
            <a:r>
              <a:rPr lang="de-DE" sz="1400" dirty="0"/>
              <a:t>CA hat Aufgabe Zellen zu Tracks zu gruppieren</a:t>
            </a:r>
          </a:p>
          <a:p>
            <a:pPr marL="228257" indent="-228257"/>
            <a:r>
              <a:rPr lang="de-DE" sz="1400" dirty="0">
                <a:sym typeface="Wingdings" pitchFamily="2" charset="2"/>
              </a:rPr>
              <a:t> </a:t>
            </a:r>
            <a:r>
              <a:rPr lang="de-DE" sz="1400" dirty="0"/>
              <a:t>Einschränkung des Zellraums: nur ST mit Hits können zu Track gehören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257" indent="-228257"/>
            <a:r>
              <a:rPr lang="de-DE" sz="1400" dirty="0"/>
              <a:t>Aktive Zellen</a:t>
            </a:r>
          </a:p>
          <a:p>
            <a:pPr marL="228257" indent="-228257"/>
            <a:r>
              <a:rPr lang="de-DE" sz="1400" dirty="0"/>
              <a:t>3. Ausblenden der ST ohne Hits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257" indent="-228257"/>
            <a:r>
              <a:rPr lang="de-DE" sz="1400" dirty="0"/>
              <a:t>Aktive Zellen</a:t>
            </a:r>
          </a:p>
          <a:p>
            <a:pPr marL="228257" indent="-228257"/>
            <a:r>
              <a:rPr lang="de-DE" sz="1400" dirty="0"/>
              <a:t>3. Ausblenden der ST ohne Hits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257" indent="-228257"/>
            <a:r>
              <a:rPr lang="de-DE" sz="1600" dirty="0"/>
              <a:t>7. Ausblenden von Ambiguitäten</a:t>
            </a:r>
          </a:p>
          <a:p>
            <a:pPr marL="228257" indent="-228257"/>
            <a:r>
              <a:rPr lang="de-DE" sz="1600" dirty="0"/>
              <a:t>Menge, auf der der CA operiert</a:t>
            </a:r>
          </a:p>
          <a:p>
            <a:pPr marL="228257" indent="-228257"/>
            <a:endParaRPr lang="de-DE" sz="1400" dirty="0"/>
          </a:p>
          <a:p>
            <a:r>
              <a:rPr lang="de-DE" sz="1400" dirty="0"/>
              <a:t>Wegstücke sind unvollständig, weitere Schritte müssen sich anschließen</a:t>
            </a:r>
          </a:p>
          <a:p>
            <a:r>
              <a:rPr lang="de-DE" sz="1400" dirty="0"/>
              <a:t>Idee zu kombinieren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257" indent="-228257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257" indent="-228257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2" defTabSz="913028" eaLnBrk="0" hangingPunct="0">
              <a:defRPr/>
            </a:pPr>
            <a:r>
              <a:rPr lang="de-DE" sz="1600" dirty="0">
                <a:sym typeface="Wingdings" pitchFamily="2" charset="2"/>
              </a:rPr>
              <a:t>Für den STT sollte ein Verfahren entwickelt werden, das …</a:t>
            </a:r>
          </a:p>
          <a:p>
            <a:pPr marL="0" lvl="2" defTabSz="913028" eaLnBrk="0" hangingPunct="0">
              <a:defRPr/>
            </a:pPr>
            <a:r>
              <a:rPr lang="de-DE" sz="1600" dirty="0">
                <a:sym typeface="Wingdings" pitchFamily="2" charset="2"/>
              </a:rPr>
              <a:t>Hits beziehen sich auf ein Event</a:t>
            </a:r>
          </a:p>
          <a:p>
            <a:pPr marL="0" lvl="2" defTabSz="913028" eaLnBrk="0" hangingPunct="0">
              <a:defRPr/>
            </a:pPr>
            <a:r>
              <a:rPr lang="de-DE" sz="1600" dirty="0">
                <a:sym typeface="Wingdings" pitchFamily="2" charset="2"/>
              </a:rPr>
              <a:t>Event = physikalischen Ereignis im PANDA-Experiment</a:t>
            </a:r>
          </a:p>
          <a:p>
            <a:pPr marL="0" lvl="2" defTabSz="913028" eaLnBrk="0" hangingPunct="0">
              <a:defRPr/>
            </a:pPr>
            <a:r>
              <a:rPr lang="de-DE" sz="1600" dirty="0">
                <a:sym typeface="Wingdings" pitchFamily="2" charset="2"/>
              </a:rPr>
              <a:t> Wechselwirken des Strahls + resultierende Teilchen u. Vorgänge</a:t>
            </a:r>
          </a:p>
          <a:p>
            <a:pPr marL="0" lvl="2" defTabSz="913028" eaLnBrk="0" hangingPunct="0">
              <a:defRPr/>
            </a:pPr>
            <a:endParaRPr lang="de-DE" sz="1600" dirty="0">
              <a:sym typeface="Wingdings" pitchFamily="2" charset="2"/>
            </a:endParaRPr>
          </a:p>
          <a:p>
            <a:pPr marL="0" lvl="2" defTabSz="913028" eaLnBrk="0" hangingPunct="0">
              <a:defRPr/>
            </a:pPr>
            <a:r>
              <a:rPr lang="de-DE" sz="1600" dirty="0">
                <a:sym typeface="Wingdings" pitchFamily="2" charset="2"/>
              </a:rPr>
              <a:t>Online: Verarbeitung eines kontinuierlichen Datenstroms </a:t>
            </a:r>
          </a:p>
          <a:p>
            <a:pPr marL="0" lvl="2" defTabSz="913028" eaLnBrk="0" hangingPunct="0">
              <a:defRPr/>
            </a:pPr>
            <a:r>
              <a:rPr lang="de-DE" sz="1600" dirty="0">
                <a:sym typeface="Wingdings" pitchFamily="2" charset="2"/>
              </a:rPr>
              <a:t>Diese Anforderung wurde noch nicht gestellt, da erst Event-weises testen</a:t>
            </a:r>
          </a:p>
          <a:p>
            <a:pPr marL="0" lvl="2" defTabSz="913028" eaLnBrk="0" hangingPunct="0">
              <a:defRPr/>
            </a:pPr>
            <a:endParaRPr lang="de-DE" sz="1600" dirty="0">
              <a:sym typeface="Wingdings" pitchFamily="2" charset="2"/>
            </a:endParaRPr>
          </a:p>
          <a:p>
            <a:pPr marL="0" lvl="2" defTabSz="913028" eaLnBrk="0" hangingPunct="0">
              <a:defRPr/>
            </a:pPr>
            <a:r>
              <a:rPr lang="de-DE" sz="1600" dirty="0">
                <a:sym typeface="Wingdings" pitchFamily="2" charset="2"/>
              </a:rPr>
              <a:t>Schnelligkeit an erster Stelle</a:t>
            </a:r>
          </a:p>
          <a:p>
            <a:pPr marL="0" lvl="2" defTabSz="913028" eaLnBrk="0" hangingPunct="0">
              <a:defRPr/>
            </a:pPr>
            <a:r>
              <a:rPr lang="de-DE" sz="1600" dirty="0">
                <a:sym typeface="Wingdings" pitchFamily="2" charset="2"/>
              </a:rPr>
              <a:t>Parallelisierbarkeit als Voraussetzung fürs schnelle </a:t>
            </a:r>
            <a:r>
              <a:rPr lang="de-DE" sz="1600" dirty="0" err="1">
                <a:sym typeface="Wingdings" pitchFamily="2" charset="2"/>
              </a:rPr>
              <a:t>Reko</a:t>
            </a:r>
            <a:endParaRPr lang="de-DE" sz="1600" dirty="0">
              <a:sym typeface="Wingdings" pitchFamily="2" charset="2"/>
            </a:endParaRPr>
          </a:p>
          <a:p>
            <a:pPr marL="0" lvl="2" defTabSz="913028" eaLnBrk="0" hangingPunct="0">
              <a:defRPr/>
            </a:pPr>
            <a:endParaRPr lang="de-DE" sz="1600" dirty="0">
              <a:sym typeface="Wingdings" pitchFamily="2" charset="2"/>
            </a:endParaRPr>
          </a:p>
          <a:p>
            <a:pPr marL="0" lvl="2" defTabSz="913028" eaLnBrk="0" hangingPunct="0">
              <a:defRPr/>
            </a:pPr>
            <a:r>
              <a:rPr lang="de-DE" sz="1600" dirty="0">
                <a:sym typeface="Wingdings" pitchFamily="2" charset="2"/>
              </a:rPr>
              <a:t>PANDA in Entwicklung  Testen + Verbessern der Verfahren durch Simulation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257" indent="-228257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257" indent="-228257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257" indent="-228257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257" indent="-228257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257" indent="-228257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600" dirty="0"/>
              <a:t>Nutzen der Information..</a:t>
            </a:r>
          </a:p>
          <a:p>
            <a:endParaRPr lang="de-DE" sz="1600" dirty="0"/>
          </a:p>
          <a:p>
            <a:r>
              <a:rPr lang="de-DE" baseline="0" dirty="0" smtClean="0"/>
              <a:t>Ist die Approximation sinnvoll? Kann sie eine Flugbahn annähern?</a:t>
            </a:r>
          </a:p>
          <a:p>
            <a:r>
              <a:rPr lang="de-DE" baseline="0" dirty="0" smtClean="0"/>
              <a:t>Bei mehreren guten Kombis: mehrere Track-Kandidaten</a:t>
            </a:r>
          </a:p>
          <a:p>
            <a:endParaRPr lang="de-DE" baseline="0" dirty="0" smtClean="0"/>
          </a:p>
          <a:p>
            <a:r>
              <a:rPr lang="de-DE" baseline="0" dirty="0" smtClean="0"/>
              <a:t>Erst 2er, dann 3er Kombinationen</a:t>
            </a:r>
          </a:p>
          <a:p>
            <a:endParaRPr lang="de-DE" baseline="0" dirty="0" smtClean="0"/>
          </a:p>
          <a:p>
            <a:r>
              <a:rPr lang="de-DE" baseline="0" dirty="0" smtClean="0"/>
              <a:t>Zur Kreisapproximation wurde der modifizierte Riemann-Fit eingesetzt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600" dirty="0"/>
              <a:t>Überführt quadratisches Problem der Kreisapproximation im 2-dimensionalen </a:t>
            </a:r>
          </a:p>
          <a:p>
            <a:r>
              <a:rPr lang="de-DE" sz="1600" dirty="0"/>
              <a:t>in ein lineares Problem im 3-dimensionalen</a:t>
            </a:r>
          </a:p>
          <a:p>
            <a:endParaRPr lang="de-DE" sz="1600" dirty="0"/>
          </a:p>
          <a:p>
            <a:r>
              <a:rPr lang="de-DE" sz="1600" dirty="0"/>
              <a:t>Statt Formeln, anhand von Skizzen veranschaulichen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Durch Projektionspunkte Ebene</a:t>
            </a:r>
            <a:r>
              <a:rPr lang="de-DE" baseline="0" dirty="0" smtClean="0"/>
              <a:t> gelegt</a:t>
            </a:r>
          </a:p>
          <a:p>
            <a:r>
              <a:rPr lang="de-DE" baseline="0" dirty="0" smtClean="0"/>
              <a:t>Bzw. Ausgleichsebene berechnet, wenn die ursprünglichen Punkte nicht auf einer Kreisbahn lagen</a:t>
            </a:r>
            <a:endParaRPr lang="de-DE" baseline="0" dirty="0" smtClean="0">
              <a:sym typeface="Wingdings" pitchFamily="2" charset="2"/>
            </a:endParaRPr>
          </a:p>
          <a:p>
            <a:endParaRPr lang="de-DE" dirty="0" smtClean="0"/>
          </a:p>
          <a:p>
            <a:r>
              <a:rPr lang="de-DE" dirty="0" smtClean="0"/>
              <a:t>(Wenn Schnittlinie</a:t>
            </a:r>
            <a:r>
              <a:rPr lang="de-DE" baseline="0" dirty="0" smtClean="0"/>
              <a:t> der Ebene auf x-y-Ebene projiziert </a:t>
            </a:r>
            <a:r>
              <a:rPr lang="de-DE" baseline="0" dirty="0" smtClean="0">
                <a:sym typeface="Wingdings" pitchFamily="2" charset="2"/>
              </a:rPr>
              <a:t> Kreis)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257" indent="-228257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600" dirty="0"/>
              <a:t>Suche in gleicher Detektor-Hälfte</a:t>
            </a:r>
          </a:p>
          <a:p>
            <a:endParaRPr lang="de-DE" sz="1600" dirty="0"/>
          </a:p>
          <a:p>
            <a:r>
              <a:rPr lang="de-DE" sz="1600" dirty="0"/>
              <a:t>Wichtiger, keine </a:t>
            </a:r>
            <a:r>
              <a:rPr lang="de-DE" sz="1600" dirty="0" err="1"/>
              <a:t>physik</a:t>
            </a:r>
            <a:r>
              <a:rPr lang="de-DE" sz="1600" dirty="0"/>
              <a:t>. Tracks so verlieren, als Anzahl falscher Kandidaten zu minimieren</a:t>
            </a:r>
          </a:p>
          <a:p>
            <a:r>
              <a:rPr lang="de-DE" sz="1600" dirty="0"/>
              <a:t>Filtern durch Hinzunehmen von Inf. anderer Detektoren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rtl="0" eaLnBrk="0" fontAlgn="base" hangingPunct="0"/>
            <a:r>
              <a:rPr lang="de-DE" dirty="0">
                <a:latin typeface="+mn-lt"/>
              </a:rPr>
              <a:t>Ausgabe des </a:t>
            </a:r>
            <a:r>
              <a:rPr lang="de-DE" dirty="0" err="1">
                <a:latin typeface="+mn-lt"/>
              </a:rPr>
              <a:t>Trackfinders</a:t>
            </a:r>
            <a:r>
              <a:rPr lang="de-DE" dirty="0">
                <a:latin typeface="+mn-lt"/>
              </a:rPr>
              <a:t> veranschaulichen</a:t>
            </a:r>
          </a:p>
          <a:p>
            <a:pPr rtl="0" eaLnBrk="0" fontAlgn="base" hangingPunct="0"/>
            <a:r>
              <a:rPr lang="de-DE" dirty="0">
                <a:latin typeface="+mn-lt"/>
              </a:rPr>
              <a:t>Schnitt durch STT</a:t>
            </a:r>
            <a:endParaRPr lang="de-DE" sz="1400" dirty="0"/>
          </a:p>
          <a:p>
            <a:pPr rtl="0" eaLnBrk="0" fontAlgn="base" hangingPunct="0"/>
            <a:r>
              <a:rPr lang="de-DE" dirty="0">
                <a:latin typeface="+mn-lt"/>
              </a:rPr>
              <a:t> Zentrum, Sektoren, </a:t>
            </a:r>
            <a:r>
              <a:rPr lang="de-DE" dirty="0" err="1">
                <a:latin typeface="+mn-lt"/>
              </a:rPr>
              <a:t>Targetsystem</a:t>
            </a:r>
            <a:r>
              <a:rPr lang="de-DE" dirty="0">
                <a:latin typeface="+mn-lt"/>
              </a:rPr>
              <a:t>, gedrehte </a:t>
            </a:r>
            <a:r>
              <a:rPr lang="de-DE" dirty="0" err="1">
                <a:latin typeface="+mn-lt"/>
              </a:rPr>
              <a:t>Straw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Tubes</a:t>
            </a:r>
            <a:endParaRPr lang="de-DE" dirty="0">
              <a:latin typeface="+mn-lt"/>
            </a:endParaRPr>
          </a:p>
          <a:p>
            <a:pPr rtl="0" eaLnBrk="0" fontAlgn="base" hangingPunct="0"/>
            <a:endParaRPr lang="de-DE" dirty="0">
              <a:latin typeface="+mn-lt"/>
            </a:endParaRPr>
          </a:p>
          <a:p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sz="1600" dirty="0"/>
              <a:t>Auf Attribute verzichtet, nur wichtigsten Methoden</a:t>
            </a:r>
          </a:p>
          <a:p>
            <a:endParaRPr lang="de-DE" sz="1600" dirty="0"/>
          </a:p>
          <a:p>
            <a:r>
              <a:rPr lang="de-DE" sz="1600" dirty="0"/>
              <a:t>Einbindung in </a:t>
            </a:r>
            <a:r>
              <a:rPr lang="de-DE" sz="1600" dirty="0" err="1"/>
              <a:t>PandaRoot</a:t>
            </a:r>
            <a:r>
              <a:rPr lang="de-DE" sz="1600" dirty="0"/>
              <a:t> durch Definition einer Task</a:t>
            </a:r>
          </a:p>
          <a:p>
            <a:r>
              <a:rPr lang="de-DE" sz="1600" dirty="0"/>
              <a:t>Task = Aufgabe, die pro Event abgearbeitet werden soll</a:t>
            </a:r>
          </a:p>
          <a:p>
            <a:r>
              <a:rPr lang="de-DE" sz="1600" dirty="0"/>
              <a:t>Aufrufender Umgebung sorgt dafür, dass die Tasks für alle Events abgearbeitet wird</a:t>
            </a:r>
          </a:p>
          <a:p>
            <a:endParaRPr lang="de-DE" sz="1600" dirty="0"/>
          </a:p>
          <a:p>
            <a:r>
              <a:rPr lang="de-DE" sz="1600" dirty="0"/>
              <a:t>In </a:t>
            </a:r>
            <a:r>
              <a:rPr lang="de-DE" sz="1600" dirty="0" err="1"/>
              <a:t>Exec</a:t>
            </a:r>
            <a:r>
              <a:rPr lang="de-DE" sz="1600" dirty="0"/>
              <a:t>() wird </a:t>
            </a:r>
            <a:r>
              <a:rPr lang="de-DE" sz="1600" dirty="0" err="1"/>
              <a:t>Trackfinder</a:t>
            </a:r>
            <a:r>
              <a:rPr lang="de-DE" sz="1600" dirty="0"/>
              <a:t>-Objekt erzeugt. </a:t>
            </a:r>
            <a:r>
              <a:rPr lang="de-DE" sz="1600" dirty="0" err="1"/>
              <a:t>FindTracks</a:t>
            </a:r>
            <a:r>
              <a:rPr lang="de-DE" sz="1600" dirty="0"/>
              <a:t>() </a:t>
            </a:r>
            <a:r>
              <a:rPr lang="de-DE" sz="1600" dirty="0">
                <a:sym typeface="Wingdings" pitchFamily="2" charset="2"/>
              </a:rPr>
              <a:t></a:t>
            </a:r>
            <a:r>
              <a:rPr lang="de-DE" sz="1600" dirty="0"/>
              <a:t> Start des Verfahrens</a:t>
            </a:r>
          </a:p>
          <a:p>
            <a:r>
              <a:rPr lang="de-DE" sz="1600" dirty="0"/>
              <a:t>Hauptinput: </a:t>
            </a:r>
            <a:r>
              <a:rPr lang="de-DE" sz="1600" dirty="0" err="1"/>
              <a:t>STTHits</a:t>
            </a:r>
            <a:endParaRPr lang="de-DE" sz="1600" dirty="0"/>
          </a:p>
          <a:p>
            <a:r>
              <a:rPr lang="de-DE" sz="1600" dirty="0"/>
              <a:t>Hauptoutput: Track-Kandidaten, </a:t>
            </a:r>
            <a:r>
              <a:rPr lang="de-DE" sz="1600" dirty="0" err="1"/>
              <a:t>getter</a:t>
            </a:r>
            <a:endParaRPr lang="de-DE" sz="1600" dirty="0"/>
          </a:p>
          <a:p>
            <a:endParaRPr lang="de-DE" sz="1600" dirty="0"/>
          </a:p>
          <a:p>
            <a:pPr defTabSz="913028" eaLnBrk="0" hangingPunct="0">
              <a:defRPr/>
            </a:pPr>
            <a:r>
              <a:rPr lang="de-DE" sz="1600" dirty="0" err="1"/>
              <a:t>Trackfinder</a:t>
            </a:r>
            <a:r>
              <a:rPr lang="de-DE" sz="1600" dirty="0"/>
              <a:t> benutzt Objekte zur Berechnung der Nachbarschaften und Kreisapproximationen </a:t>
            </a:r>
          </a:p>
          <a:p>
            <a:endParaRPr lang="de-DE" sz="1600" dirty="0"/>
          </a:p>
          <a:p>
            <a:r>
              <a:rPr lang="de-DE" sz="1600" dirty="0" err="1"/>
              <a:t>Trackfinder</a:t>
            </a:r>
            <a:r>
              <a:rPr lang="de-DE" sz="1600" dirty="0"/>
              <a:t> verwendet zur Datenhaltung u.a. Strukturen:</a:t>
            </a:r>
          </a:p>
          <a:p>
            <a:r>
              <a:rPr lang="de-DE" sz="1600" dirty="0"/>
              <a:t>Zu einem </a:t>
            </a:r>
            <a:r>
              <a:rPr lang="de-DE" sz="1600" dirty="0" err="1"/>
              <a:t>Tracklet</a:t>
            </a:r>
            <a:r>
              <a:rPr lang="de-DE" sz="1600" dirty="0"/>
              <a:t> müssen viele Inf. Gespeichert werden </a:t>
            </a:r>
          </a:p>
          <a:p>
            <a:r>
              <a:rPr lang="de-DE" sz="1600" dirty="0"/>
              <a:t>Speicherung der kombinierten </a:t>
            </a:r>
            <a:r>
              <a:rPr lang="de-DE" sz="1600" dirty="0" err="1"/>
              <a:t>Tracklets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An Event zeigen, wie Algorithmus funktioniert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600" dirty="0">
                <a:sym typeface="Wingdings" pitchFamily="2" charset="2"/>
              </a:rPr>
              <a:t>Vollständig: alle Hits gruppiert</a:t>
            </a:r>
          </a:p>
          <a:p>
            <a:r>
              <a:rPr lang="de-DE" sz="1600" dirty="0">
                <a:sym typeface="Wingdings" pitchFamily="2" charset="2"/>
              </a:rPr>
              <a:t>Wirklich vollständige nur nach CA, endgültige ohne gedrehte, da es im Moment nicht besser geht</a:t>
            </a:r>
          </a:p>
          <a:p>
            <a:r>
              <a:rPr lang="de-DE" sz="1600" dirty="0">
                <a:sym typeface="Wingdings" pitchFamily="2" charset="2"/>
              </a:rPr>
              <a:t>Unvollständig: es fehlen Hits, aber </a:t>
            </a:r>
            <a:r>
              <a:rPr lang="de-DE" sz="1600" dirty="0" err="1">
                <a:sym typeface="Wingdings" pitchFamily="2" charset="2"/>
              </a:rPr>
              <a:t>physik</a:t>
            </a:r>
            <a:r>
              <a:rPr lang="de-DE" sz="1600" dirty="0">
                <a:sym typeface="Wingdings" pitchFamily="2" charset="2"/>
              </a:rPr>
              <a:t>. Track ist nicht verloren</a:t>
            </a:r>
          </a:p>
          <a:p>
            <a:r>
              <a:rPr lang="de-DE" sz="1600" dirty="0">
                <a:sym typeface="Wingdings" pitchFamily="2" charset="2"/>
              </a:rPr>
              <a:t>Ersten zwei Zeilen: für 80 % der Tracks genügend Inf. Zur </a:t>
            </a:r>
            <a:r>
              <a:rPr lang="de-DE" sz="1600" dirty="0" err="1">
                <a:sym typeface="Wingdings" pitchFamily="2" charset="2"/>
              </a:rPr>
              <a:t>Reko</a:t>
            </a:r>
            <a:endParaRPr lang="de-DE" sz="1600" dirty="0">
              <a:sym typeface="Wingdings" pitchFamily="2" charset="2"/>
            </a:endParaRPr>
          </a:p>
          <a:p>
            <a:endParaRPr lang="de-DE" sz="1600" dirty="0">
              <a:sym typeface="Wingdings" pitchFamily="2" charset="2"/>
            </a:endParaRPr>
          </a:p>
          <a:p>
            <a:r>
              <a:rPr lang="de-DE" sz="1600" dirty="0">
                <a:sym typeface="Wingdings" pitchFamily="2" charset="2"/>
              </a:rPr>
              <a:t>Falsch rekonstruiert: Hits von mehreren </a:t>
            </a:r>
            <a:r>
              <a:rPr lang="de-DE" sz="1600" dirty="0" err="1">
                <a:sym typeface="Wingdings" pitchFamily="2" charset="2"/>
              </a:rPr>
              <a:t>MCTracks</a:t>
            </a:r>
            <a:endParaRPr lang="de-DE" sz="1600" dirty="0">
              <a:sym typeface="Wingdings" pitchFamily="2" charset="2"/>
            </a:endParaRPr>
          </a:p>
          <a:p>
            <a:r>
              <a:rPr lang="de-DE" sz="1600" dirty="0">
                <a:sym typeface="Wingdings" pitchFamily="2" charset="2"/>
              </a:rPr>
              <a:t>Nicht gefunden: alle Hits eines Tracks weisen Ambiguitäten auf (Sekundärvertex)</a:t>
            </a:r>
          </a:p>
          <a:p>
            <a:r>
              <a:rPr lang="de-DE" sz="1600" dirty="0">
                <a:sym typeface="Wingdings" pitchFamily="2" charset="2"/>
              </a:rPr>
              <a:t>Nicht gefundene steigt, weil nach CA jedes </a:t>
            </a:r>
            <a:r>
              <a:rPr lang="de-DE" sz="1600" dirty="0" err="1">
                <a:sym typeface="Wingdings" pitchFamily="2" charset="2"/>
              </a:rPr>
              <a:t>Tracklet</a:t>
            </a:r>
            <a:r>
              <a:rPr lang="de-DE" sz="1600" dirty="0">
                <a:sym typeface="Wingdings" pitchFamily="2" charset="2"/>
              </a:rPr>
              <a:t> als Track-Kandidat angesehen wird</a:t>
            </a:r>
          </a:p>
          <a:p>
            <a:endParaRPr lang="de-DE" dirty="0" smtClean="0">
              <a:sym typeface="Wingdings" pitchFamily="2" charset="2"/>
            </a:endParaRPr>
          </a:p>
          <a:p>
            <a:endParaRPr lang="de-DE" baseline="0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600" dirty="0">
                <a:sym typeface="Wingdings" pitchFamily="2" charset="2"/>
              </a:rPr>
              <a:t>Vollständig: alle Hits gruppiert</a:t>
            </a:r>
          </a:p>
          <a:p>
            <a:r>
              <a:rPr lang="de-DE" sz="1600" dirty="0">
                <a:sym typeface="Wingdings" pitchFamily="2" charset="2"/>
              </a:rPr>
              <a:t>Wirklich vollständige nur nach CA, endgültige ohne gedrehte, da es im Moment nicht besser geht</a:t>
            </a:r>
          </a:p>
          <a:p>
            <a:r>
              <a:rPr lang="de-DE" sz="1600" dirty="0">
                <a:sym typeface="Wingdings" pitchFamily="2" charset="2"/>
              </a:rPr>
              <a:t>Unvollständig: es fehlen Hits, aber </a:t>
            </a:r>
            <a:r>
              <a:rPr lang="de-DE" sz="1600" dirty="0" err="1">
                <a:sym typeface="Wingdings" pitchFamily="2" charset="2"/>
              </a:rPr>
              <a:t>physik</a:t>
            </a:r>
            <a:r>
              <a:rPr lang="de-DE" sz="1600" dirty="0">
                <a:sym typeface="Wingdings" pitchFamily="2" charset="2"/>
              </a:rPr>
              <a:t>. Track ist nicht verloren</a:t>
            </a:r>
          </a:p>
          <a:p>
            <a:r>
              <a:rPr lang="de-DE" sz="1600" dirty="0">
                <a:sym typeface="Wingdings" pitchFamily="2" charset="2"/>
              </a:rPr>
              <a:t>Ersten zwei Zeilen: für 80 % der Tracks genügend Inf. Zur </a:t>
            </a:r>
            <a:r>
              <a:rPr lang="de-DE" sz="1600" dirty="0" err="1">
                <a:sym typeface="Wingdings" pitchFamily="2" charset="2"/>
              </a:rPr>
              <a:t>Reko</a:t>
            </a:r>
            <a:endParaRPr lang="de-DE" sz="1600" dirty="0">
              <a:sym typeface="Wingdings" pitchFamily="2" charset="2"/>
            </a:endParaRPr>
          </a:p>
          <a:p>
            <a:endParaRPr lang="de-DE" sz="1600" dirty="0">
              <a:sym typeface="Wingdings" pitchFamily="2" charset="2"/>
            </a:endParaRPr>
          </a:p>
          <a:p>
            <a:r>
              <a:rPr lang="de-DE" sz="1600" dirty="0">
                <a:sym typeface="Wingdings" pitchFamily="2" charset="2"/>
              </a:rPr>
              <a:t>Falsch rekonstruiert: Hits von mehreren </a:t>
            </a:r>
            <a:r>
              <a:rPr lang="de-DE" sz="1600" dirty="0" err="1">
                <a:sym typeface="Wingdings" pitchFamily="2" charset="2"/>
              </a:rPr>
              <a:t>MCTracks</a:t>
            </a:r>
            <a:endParaRPr lang="de-DE" sz="1600" dirty="0">
              <a:sym typeface="Wingdings" pitchFamily="2" charset="2"/>
            </a:endParaRPr>
          </a:p>
          <a:p>
            <a:r>
              <a:rPr lang="de-DE" sz="1600" dirty="0">
                <a:sym typeface="Wingdings" pitchFamily="2" charset="2"/>
              </a:rPr>
              <a:t>Nicht gefunden: alle Hits eines Tracks weisen Ambiguitäten auf (Sekundärvertex)</a:t>
            </a:r>
          </a:p>
          <a:p>
            <a:r>
              <a:rPr lang="de-DE" sz="1600" dirty="0">
                <a:sym typeface="Wingdings" pitchFamily="2" charset="2"/>
              </a:rPr>
              <a:t>Nicht gefundene steigt, weil nach CA jedes </a:t>
            </a:r>
            <a:r>
              <a:rPr lang="de-DE" sz="1600" dirty="0" err="1">
                <a:sym typeface="Wingdings" pitchFamily="2" charset="2"/>
              </a:rPr>
              <a:t>Tracklet</a:t>
            </a:r>
            <a:r>
              <a:rPr lang="de-DE" sz="1600" dirty="0">
                <a:sym typeface="Wingdings" pitchFamily="2" charset="2"/>
              </a:rPr>
              <a:t> als Track-Kandidat angesehen wird</a:t>
            </a:r>
          </a:p>
          <a:p>
            <a:endParaRPr lang="de-DE" dirty="0" smtClean="0">
              <a:sym typeface="Wingdings" pitchFamily="2" charset="2"/>
            </a:endParaRPr>
          </a:p>
          <a:p>
            <a:endParaRPr lang="de-DE" baseline="0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aseline="0" dirty="0" smtClean="0"/>
              <a:t>Bsp. Für falsche Rekonstruktion</a:t>
            </a:r>
          </a:p>
          <a:p>
            <a:r>
              <a:rPr lang="de-DE" baseline="0" dirty="0" smtClean="0"/>
              <a:t>Verfahren arbeitet aber richtig und kann auch nicht verbessert werden, da die Auflösung des STTs begrenzt ist</a:t>
            </a:r>
          </a:p>
          <a:p>
            <a:endParaRPr lang="de-DE" baseline="0" dirty="0" smtClean="0"/>
          </a:p>
          <a:p>
            <a:r>
              <a:rPr lang="de-DE" baseline="0" dirty="0" smtClean="0"/>
              <a:t>Hits lassen sich eindeutig zu einer Flugbahn gruppieren</a:t>
            </a:r>
          </a:p>
          <a:p>
            <a:r>
              <a:rPr lang="de-DE" baseline="0" dirty="0" smtClean="0"/>
              <a:t>Dahinter stecken aber 2 </a:t>
            </a:r>
            <a:r>
              <a:rPr lang="de-DE" baseline="0" dirty="0" err="1" smtClean="0"/>
              <a:t>physik</a:t>
            </a:r>
            <a:r>
              <a:rPr lang="de-DE" baseline="0" dirty="0" smtClean="0"/>
              <a:t>. Tracks</a:t>
            </a:r>
          </a:p>
          <a:p>
            <a:endParaRPr lang="de-DE" baseline="0" dirty="0" smtClean="0"/>
          </a:p>
          <a:p>
            <a:r>
              <a:rPr lang="de-DE" baseline="0" dirty="0" smtClean="0"/>
              <a:t>Zerfall wird nicht wahrgenommen</a:t>
            </a:r>
          </a:p>
          <a:p>
            <a:endParaRPr lang="de-DE" baseline="0" dirty="0" smtClean="0"/>
          </a:p>
          <a:p>
            <a:r>
              <a:rPr lang="de-DE" baseline="0" dirty="0" smtClean="0"/>
              <a:t>2. Bsp.: Teilchen zerfällt</a:t>
            </a:r>
          </a:p>
          <a:p>
            <a:r>
              <a:rPr lang="de-DE" baseline="0" dirty="0" smtClean="0"/>
              <a:t>ein resultierendes Teilchen setzt die Flugbahn scheinbar fort</a:t>
            </a:r>
          </a:p>
          <a:p>
            <a:r>
              <a:rPr lang="de-DE" baseline="0" dirty="0" smtClean="0"/>
              <a:t>Zweites wird nicht nachgewiesen</a:t>
            </a:r>
          </a:p>
          <a:p>
            <a:r>
              <a:rPr lang="de-DE" baseline="0" dirty="0" smtClean="0"/>
              <a:t>Pion </a:t>
            </a:r>
            <a:r>
              <a:rPr lang="de-DE" baseline="0" dirty="0" smtClean="0">
                <a:sym typeface="Wingdings" pitchFamily="2" charset="2"/>
              </a:rPr>
              <a:t> Myon + Neutrino</a:t>
            </a:r>
          </a:p>
          <a:p>
            <a:r>
              <a:rPr lang="de-DE" baseline="0" dirty="0" smtClean="0">
                <a:sym typeface="Wingdings" pitchFamily="2" charset="2"/>
              </a:rPr>
              <a:t>Anhand der STT Signale ist kein Zerfall erkennbar</a:t>
            </a:r>
          </a:p>
          <a:p>
            <a:r>
              <a:rPr lang="de-DE" baseline="0" dirty="0" err="1" smtClean="0">
                <a:sym typeface="Wingdings" pitchFamily="2" charset="2"/>
              </a:rPr>
              <a:t>Tracklet</a:t>
            </a:r>
            <a:r>
              <a:rPr lang="de-DE" baseline="0" dirty="0" smtClean="0">
                <a:sym typeface="Wingdings" pitchFamily="2" charset="2"/>
              </a:rPr>
              <a:t> wurde wie gewünscht generiert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aseline="0" dirty="0" smtClean="0"/>
              <a:t>Sekundärvertex, Event für das 8 </a:t>
            </a:r>
            <a:r>
              <a:rPr lang="de-DE" baseline="0" dirty="0" err="1" smtClean="0"/>
              <a:t>MCTracks</a:t>
            </a:r>
            <a:r>
              <a:rPr lang="de-DE" baseline="0" dirty="0" smtClean="0"/>
              <a:t> nicht gefunden werden</a:t>
            </a:r>
          </a:p>
          <a:p>
            <a:endParaRPr lang="de-DE" dirty="0" smtClean="0"/>
          </a:p>
          <a:p>
            <a:r>
              <a:rPr lang="de-DE" dirty="0" smtClean="0"/>
              <a:t>Tracks passieren teilweise die gleiche </a:t>
            </a:r>
            <a:r>
              <a:rPr lang="de-DE" dirty="0" err="1" smtClean="0"/>
              <a:t>Straw</a:t>
            </a:r>
            <a:r>
              <a:rPr lang="de-DE" dirty="0" smtClean="0"/>
              <a:t> Tube, hinterlassen</a:t>
            </a:r>
            <a:r>
              <a:rPr lang="de-DE" baseline="0" dirty="0" smtClean="0"/>
              <a:t> nur wenig Signale</a:t>
            </a:r>
          </a:p>
          <a:p>
            <a:r>
              <a:rPr lang="de-DE" baseline="0" dirty="0" smtClean="0"/>
              <a:t>Keine </a:t>
            </a:r>
            <a:r>
              <a:rPr lang="de-DE" baseline="0" dirty="0" err="1" smtClean="0"/>
              <a:t>Reko</a:t>
            </a:r>
            <a:r>
              <a:rPr lang="de-DE" baseline="0" dirty="0" smtClean="0"/>
              <a:t> möglich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Nachbarschaften, nicht von mir implementiert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de-DE" sz="1400" dirty="0"/>
              <a:t>Mittelpunkte der </a:t>
            </a:r>
            <a:r>
              <a:rPr lang="de-DE" sz="1400" dirty="0" err="1"/>
              <a:t>Straw</a:t>
            </a:r>
            <a:r>
              <a:rPr lang="de-DE" sz="1400" dirty="0"/>
              <a:t> </a:t>
            </a:r>
            <a:r>
              <a:rPr lang="de-DE" sz="1400" dirty="0" err="1"/>
              <a:t>Tubes</a:t>
            </a:r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600" dirty="0"/>
              <a:t>Geeignete schnelle Berechnung der z-Komponente durch Kombination von Signalen gedrehter </a:t>
            </a:r>
            <a:r>
              <a:rPr lang="de-DE" sz="1600" dirty="0" err="1"/>
              <a:t>Straw</a:t>
            </a:r>
            <a:r>
              <a:rPr lang="de-DE" sz="1600" dirty="0"/>
              <a:t> </a:t>
            </a:r>
            <a:r>
              <a:rPr lang="de-DE" sz="1600" dirty="0" err="1"/>
              <a:t>Tubes</a:t>
            </a:r>
            <a:endParaRPr lang="de-DE" sz="1600" dirty="0"/>
          </a:p>
          <a:p>
            <a:endParaRPr lang="de-DE" sz="1600" dirty="0"/>
          </a:p>
          <a:p>
            <a:r>
              <a:rPr lang="de-DE" sz="1600" dirty="0"/>
              <a:t>Riemann-Fit bereitet Probleme für kurze ungenaue </a:t>
            </a:r>
            <a:r>
              <a:rPr lang="de-DE" sz="1600" dirty="0" err="1"/>
              <a:t>Tracklets</a:t>
            </a:r>
            <a:r>
              <a:rPr lang="de-DE" sz="1600" dirty="0"/>
              <a:t>, Kreisapproximation: linear + explizit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0" y="742950"/>
            <a:ext cx="4953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349118-6C0E-483B-AC71-71E08AD39D72}" type="slidenum">
              <a:rPr lang="de-DE" smtClean="0"/>
              <a:pPr/>
              <a:t>42</a:t>
            </a:fld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de-DE" sz="1400" dirty="0"/>
              <a:t>Flugbahnen auf Höhe des Stoßpunktes projiziert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de-DE" sz="1400" dirty="0"/>
              <a:t>Punkte, an denen die Teilchen das Detektormaterial durchdringen</a:t>
            </a:r>
          </a:p>
          <a:p>
            <a:r>
              <a:rPr lang="de-DE" sz="1400" dirty="0"/>
              <a:t>Vorzeitiges Verlassen in z-Richtung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de-DE" sz="1400" dirty="0"/>
              <a:t>Zugehörigen </a:t>
            </a:r>
            <a:r>
              <a:rPr lang="de-DE" sz="1400" dirty="0" err="1"/>
              <a:t>Straw</a:t>
            </a:r>
            <a:r>
              <a:rPr lang="de-DE" sz="1400" dirty="0"/>
              <a:t> </a:t>
            </a:r>
            <a:r>
              <a:rPr lang="de-DE" sz="1400" dirty="0" err="1"/>
              <a:t>Tubes</a:t>
            </a:r>
            <a:r>
              <a:rPr lang="de-DE" sz="1400" dirty="0"/>
              <a:t>, die ein Signal gemeldet haben</a:t>
            </a:r>
          </a:p>
          <a:p>
            <a:r>
              <a:rPr lang="de-DE" sz="1400" dirty="0"/>
              <a:t>Signale von </a:t>
            </a:r>
            <a:r>
              <a:rPr lang="de-DE" sz="1400" dirty="0" err="1"/>
              <a:t>Straw</a:t>
            </a:r>
            <a:r>
              <a:rPr lang="de-DE" sz="1400" dirty="0"/>
              <a:t> </a:t>
            </a:r>
            <a:r>
              <a:rPr lang="de-DE" sz="1400" dirty="0" err="1"/>
              <a:t>Tubes</a:t>
            </a:r>
            <a:r>
              <a:rPr lang="de-DE" sz="1400" dirty="0"/>
              <a:t> weiter entfernt, da x-y-Projektion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de-DE" sz="1400" dirty="0"/>
              <a:t>Ausschließlich Signale</a:t>
            </a:r>
          </a:p>
          <a:p>
            <a:pPr>
              <a:buFont typeface="Wingdings"/>
              <a:buChar char="à"/>
            </a:pPr>
            <a:r>
              <a:rPr lang="de-DE" sz="1400" dirty="0">
                <a:sym typeface="Wingdings" pitchFamily="2" charset="2"/>
              </a:rPr>
              <a:t>Gruppierung zu Tracks</a:t>
            </a:r>
          </a:p>
          <a:p>
            <a:pPr rtl="0" eaLnBrk="0" fontAlgn="base" hangingPunct="0"/>
            <a:r>
              <a:rPr lang="de-DE" sz="1400" dirty="0">
                <a:latin typeface="+mn-lt"/>
              </a:rPr>
              <a:t> </a:t>
            </a:r>
            <a:endParaRPr lang="de-DE" sz="1600" dirty="0"/>
          </a:p>
          <a:p>
            <a:pPr rtl="0" eaLnBrk="0" fontAlgn="base" hangingPunct="0"/>
            <a:r>
              <a:rPr lang="de-DE" sz="1400" dirty="0">
                <a:latin typeface="+mn-lt"/>
              </a:rPr>
              <a:t>Rekonstruktion normaler Tracks im Fokus: </a:t>
            </a:r>
          </a:p>
          <a:p>
            <a:pPr rtl="0" eaLnBrk="0" fontAlgn="base" hangingPunct="0"/>
            <a:r>
              <a:rPr lang="de-DE" sz="1400" dirty="0">
                <a:latin typeface="+mn-lt"/>
              </a:rPr>
              <a:t>von innen nach außen</a:t>
            </a:r>
            <a:endParaRPr lang="de-DE" sz="1600" dirty="0"/>
          </a:p>
          <a:p>
            <a:pPr rtl="0" eaLnBrk="0" fontAlgn="base" hangingPunct="0"/>
            <a:r>
              <a:rPr lang="de-DE" sz="1400" dirty="0">
                <a:latin typeface="+mn-lt"/>
              </a:rPr>
              <a:t>Beginnen in der Regel in innersten Reihe, außer Lücke</a:t>
            </a:r>
            <a:endParaRPr lang="de-DE" sz="1600" dirty="0"/>
          </a:p>
          <a:p>
            <a:pPr rtl="0" eaLnBrk="0" fontAlgn="base" hangingPunct="0"/>
            <a:r>
              <a:rPr lang="de-DE" sz="1400" dirty="0">
                <a:latin typeface="+mn-lt"/>
              </a:rPr>
              <a:t>Vorzeitiges Verlassen in z-Richtung möglich</a:t>
            </a:r>
            <a:endParaRPr lang="de-DE" sz="1600" dirty="0"/>
          </a:p>
          <a:p>
            <a:pPr rtl="0" eaLnBrk="0" fontAlgn="base" hangingPunct="0"/>
            <a:endParaRPr lang="de-DE" sz="1400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de-DE" sz="1400" dirty="0"/>
              <a:t>Schwierigeres Event</a:t>
            </a:r>
          </a:p>
          <a:p>
            <a:r>
              <a:rPr lang="de-DE" sz="1400" dirty="0"/>
              <a:t>Kreuzung Wirbel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Rectangle 28"/>
          <p:cNvSpPr>
            <a:spLocks noChangeArrowheads="1"/>
          </p:cNvSpPr>
          <p:nvPr userDrawn="1"/>
        </p:nvSpPr>
        <p:spPr bwMode="auto">
          <a:xfrm>
            <a:off x="-1588" y="2286000"/>
            <a:ext cx="9144001" cy="4572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rgbClr val="005B82"/>
              </a:solidFill>
              <a:ea typeface="ＭＳ Ｐゴシック" charset="-128"/>
            </a:endParaRPr>
          </a:p>
        </p:txBody>
      </p:sp>
      <p:sp>
        <p:nvSpPr>
          <p:cNvPr id="3103" name="Rectangle 31"/>
          <p:cNvSpPr>
            <a:spLocks noChangeArrowheads="1"/>
          </p:cNvSpPr>
          <p:nvPr userDrawn="1"/>
        </p:nvSpPr>
        <p:spPr bwMode="auto">
          <a:xfrm>
            <a:off x="0" y="2286000"/>
            <a:ext cx="125413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104" name="Rectangle 32"/>
          <p:cNvSpPr>
            <a:spLocks noChangeArrowheads="1"/>
          </p:cNvSpPr>
          <p:nvPr userDrawn="1"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3115" name="Rectangle 43"/>
          <p:cNvSpPr>
            <a:spLocks noChangeArrowheads="1"/>
          </p:cNvSpPr>
          <p:nvPr userDrawn="1"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3116" name="Rectangle 44"/>
          <p:cNvSpPr>
            <a:spLocks noChangeArrowheads="1"/>
          </p:cNvSpPr>
          <p:nvPr userDrawn="1"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117" name="Rectangle 45"/>
          <p:cNvSpPr>
            <a:spLocks noChangeArrowheads="1"/>
          </p:cNvSpPr>
          <p:nvPr userDrawn="1"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3123" name="Text Box 51"/>
          <p:cNvSpPr txBox="1">
            <a:spLocks noChangeArrowheads="1"/>
          </p:cNvSpPr>
          <p:nvPr userDrawn="1"/>
        </p:nvSpPr>
        <p:spPr bwMode="auto">
          <a:xfrm>
            <a:off x="719138" y="5048250"/>
            <a:ext cx="38100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fld id="{586F53E7-1F83-4E1F-818E-07A90382E93B}" type="datetime4">
              <a:rPr lang="de-DE" sz="1400">
                <a:solidFill>
                  <a:srgbClr val="F4F4F4"/>
                </a:solidFill>
                <a:ea typeface="ＭＳ Ｐゴシック" charset="-128"/>
              </a:rPr>
              <a:pPr>
                <a:spcBef>
                  <a:spcPct val="50000"/>
                </a:spcBef>
              </a:pPr>
              <a:t>11. September 2013</a:t>
            </a:fld>
            <a:endParaRPr lang="de-DE" sz="1400">
              <a:solidFill>
                <a:srgbClr val="F4F4F4"/>
              </a:solidFill>
              <a:ea typeface="ＭＳ Ｐゴシック" charset="-128"/>
            </a:endParaRPr>
          </a:p>
        </p:txBody>
      </p:sp>
      <p:pic>
        <p:nvPicPr>
          <p:cNvPr id="3126" name="Picture 54" descr="Logo_FZ_Jülich_NEU_rg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54000"/>
            <a:ext cx="2514600" cy="814388"/>
          </a:xfrm>
          <a:prstGeom prst="rect">
            <a:avLst/>
          </a:prstGeom>
          <a:noFill/>
        </p:spPr>
      </p:pic>
      <p:sp>
        <p:nvSpPr>
          <p:cNvPr id="3128" name="Text Box 56"/>
          <p:cNvSpPr txBox="1">
            <a:spLocks noChangeArrowheads="1"/>
          </p:cNvSpPr>
          <p:nvPr userDrawn="1"/>
        </p:nvSpPr>
        <p:spPr bwMode="auto">
          <a:xfrm rot="-5400000">
            <a:off x="-1079500" y="933450"/>
            <a:ext cx="2476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900">
                <a:solidFill>
                  <a:srgbClr val="005B82"/>
                </a:solidFill>
                <a:latin typeface="Arial MT Bd" charset="0"/>
              </a:rPr>
              <a:t>Mitglied der Helmholtz-Gemeinschaft</a:t>
            </a:r>
          </a:p>
        </p:txBody>
      </p:sp>
      <p:sp>
        <p:nvSpPr>
          <p:cNvPr id="3130" name="Rectangle 58"/>
          <p:cNvSpPr>
            <a:spLocks noGrp="1" noChangeArrowheads="1"/>
          </p:cNvSpPr>
          <p:nvPr>
            <p:ph type="ctrTitle" sz="quarter"/>
          </p:nvPr>
        </p:nvSpPr>
        <p:spPr>
          <a:xfrm>
            <a:off x="719138" y="3070225"/>
            <a:ext cx="7772400" cy="719138"/>
          </a:xfrm>
        </p:spPr>
        <p:txBody>
          <a:bodyPr/>
          <a:lstStyle>
            <a:lvl1pPr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131" name="Rectangle 5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19138" y="3860800"/>
            <a:ext cx="7740650" cy="647700"/>
          </a:xfrm>
        </p:spPr>
        <p:txBody>
          <a:bodyPr/>
          <a:lstStyle>
            <a:lvl1pPr marL="0" indent="0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graphicFrame>
        <p:nvGraphicFramePr>
          <p:cNvPr id="202754" name="Object 2"/>
          <p:cNvGraphicFramePr>
            <a:graphicFrameLocks noChangeAspect="1"/>
          </p:cNvGraphicFramePr>
          <p:nvPr/>
        </p:nvGraphicFramePr>
        <p:xfrm>
          <a:off x="642910" y="357166"/>
          <a:ext cx="2674992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37" name="Bitmap" r:id="rId4" imgW="1905266" imgH="457143" progId="PBrush">
                  <p:embed/>
                </p:oleObj>
              </mc:Choice>
              <mc:Fallback>
                <p:oleObj name="Bitmap" r:id="rId4" imgW="1905266" imgH="457143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357166"/>
                        <a:ext cx="2674992" cy="6429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8438" y="609600"/>
            <a:ext cx="1943100" cy="541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38" y="609600"/>
            <a:ext cx="5676900" cy="5410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anf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/>
        </p:nvCxnSpPr>
        <p:spPr>
          <a:xfrm>
            <a:off x="287338" y="1439863"/>
            <a:ext cx="8064500" cy="158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88000" y="620688"/>
            <a:ext cx="8064000" cy="720000"/>
          </a:xfrm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88000" y="1555200"/>
            <a:ext cx="8064000" cy="4824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4800">
                <a:solidFill>
                  <a:schemeClr val="tx1"/>
                </a:solidFill>
                <a:latin typeface="Verdana" pitchFamily="34" charset="0"/>
              </a:defRPr>
            </a:lvl1pPr>
            <a:lvl2pPr marL="0" indent="0">
              <a:spcBef>
                <a:spcPts val="2000"/>
              </a:spcBef>
              <a:buNone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723900" indent="-368300">
              <a:buFont typeface="Verdana" pitchFamily="34" charset="0"/>
              <a:buChar char="&gt;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0" indent="0">
              <a:spcBef>
                <a:spcPts val="1600"/>
              </a:spcBef>
              <a:buFontTx/>
              <a:buNone/>
              <a:defRPr sz="1600" baseline="0">
                <a:solidFill>
                  <a:schemeClr val="tx1"/>
                </a:solidFill>
                <a:latin typeface="Verdana" pitchFamily="34" charset="0"/>
              </a:defRPr>
            </a:lvl4pPr>
            <a:lvl5pPr marL="723900" indent="-368300">
              <a:buFont typeface="Verdana" pitchFamily="34" charset="0"/>
              <a:buChar char="&gt;"/>
              <a:defRPr sz="1600">
                <a:solidFill>
                  <a:schemeClr val="tx1"/>
                </a:solidFill>
                <a:latin typeface="Verdana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29096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287338" y="1439863"/>
            <a:ext cx="8064500" cy="158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88000" y="620688"/>
            <a:ext cx="8064000" cy="720000"/>
          </a:xfrm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88000" y="1555200"/>
            <a:ext cx="8064000" cy="4824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0" indent="0">
              <a:spcBef>
                <a:spcPts val="2000"/>
              </a:spcBef>
              <a:buNone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723900" indent="-368300">
              <a:buFont typeface="Verdana" pitchFamily="34" charset="0"/>
              <a:buChar char="&gt;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0" indent="0">
              <a:spcBef>
                <a:spcPts val="1600"/>
              </a:spcBef>
              <a:buFontTx/>
              <a:buNone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723900" indent="-368300">
              <a:buFont typeface="Verdana" pitchFamily="34" charset="0"/>
              <a:buChar char="&gt;"/>
              <a:defRPr sz="1600">
                <a:solidFill>
                  <a:schemeClr val="tx1"/>
                </a:solidFill>
                <a:latin typeface="Verdana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999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hluss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8000" y="1988840"/>
            <a:ext cx="8064000" cy="2547160"/>
          </a:xfrm>
        </p:spPr>
        <p:txBody>
          <a:bodyPr/>
          <a:lstStyle>
            <a:lvl1pPr algn="l">
              <a:defRPr sz="16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0214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28612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153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714348" y="71414"/>
            <a:ext cx="6643734" cy="57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000108"/>
            <a:ext cx="7772400" cy="501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1086" name="Rectangle 62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pic>
        <p:nvPicPr>
          <p:cNvPr id="1094" name="Picture 70" descr="Logo_FZ_Jülich_NEU_rgb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467600" y="127000"/>
            <a:ext cx="1447800" cy="469900"/>
          </a:xfrm>
          <a:prstGeom prst="rect">
            <a:avLst/>
          </a:prstGeom>
          <a:noFill/>
        </p:spPr>
      </p:pic>
      <p:sp>
        <p:nvSpPr>
          <p:cNvPr id="1095" name="Text Box 71"/>
          <p:cNvSpPr txBox="1">
            <a:spLocks noChangeArrowheads="1"/>
          </p:cNvSpPr>
          <p:nvPr/>
        </p:nvSpPr>
        <p:spPr bwMode="auto">
          <a:xfrm>
            <a:off x="539750" y="6477000"/>
            <a:ext cx="777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fld id="{BD801DE1-14FA-4832-8C83-29B11DD43F9E}" type="datetime4">
              <a:rPr lang="de-DE" sz="1000">
                <a:solidFill>
                  <a:srgbClr val="005B82"/>
                </a:solidFill>
              </a:rPr>
              <a:pPr/>
              <a:t>11. September 2013</a:t>
            </a:fld>
            <a:endParaRPr lang="de-DE" sz="1000" dirty="0">
              <a:solidFill>
                <a:srgbClr val="005B82"/>
              </a:solidFill>
            </a:endParaRPr>
          </a:p>
        </p:txBody>
      </p:sp>
      <p:sp>
        <p:nvSpPr>
          <p:cNvPr id="1096" name="Text Box 72"/>
          <p:cNvSpPr txBox="1">
            <a:spLocks noChangeArrowheads="1"/>
          </p:cNvSpPr>
          <p:nvPr/>
        </p:nvSpPr>
        <p:spPr bwMode="auto">
          <a:xfrm>
            <a:off x="8328025" y="6477000"/>
            <a:ext cx="5651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de-DE" sz="1000">
                <a:solidFill>
                  <a:srgbClr val="005B82"/>
                </a:solidFill>
              </a:rPr>
              <a:t>Folie </a:t>
            </a:r>
            <a:fld id="{F540E0C8-EA85-4EB4-B9EB-180779D59F0A}" type="slidenum">
              <a:rPr lang="de-DE" sz="1000">
                <a:solidFill>
                  <a:srgbClr val="005B82"/>
                </a:solidFill>
              </a:rPr>
              <a:pPr/>
              <a:t>‹Nr.›</a:t>
            </a:fld>
            <a:endParaRPr lang="de-DE" sz="1000">
              <a:solidFill>
                <a:srgbClr val="005B82"/>
              </a:solidFill>
            </a:endParaRPr>
          </a:p>
        </p:txBody>
      </p:sp>
      <p:sp>
        <p:nvSpPr>
          <p:cNvPr id="12" name="Text Box 71"/>
          <p:cNvSpPr txBox="1">
            <a:spLocks noChangeArrowheads="1"/>
          </p:cNvSpPr>
          <p:nvPr/>
        </p:nvSpPr>
        <p:spPr bwMode="auto">
          <a:xfrm>
            <a:off x="4000496" y="6500834"/>
            <a:ext cx="115576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de-DE" sz="1000" dirty="0" smtClean="0">
                <a:solidFill>
                  <a:srgbClr val="005B82"/>
                </a:solidFill>
              </a:rPr>
              <a:t>Tobias Stockmanns </a:t>
            </a:r>
            <a:endParaRPr lang="de-DE" sz="1000" dirty="0">
              <a:solidFill>
                <a:srgbClr val="005B82"/>
              </a:solidFill>
            </a:endParaRPr>
          </a:p>
        </p:txBody>
      </p:sp>
      <p:graphicFrame>
        <p:nvGraphicFramePr>
          <p:cNvPr id="203777" name="Object 1"/>
          <p:cNvGraphicFramePr>
            <a:graphicFrameLocks noChangeAspect="1"/>
          </p:cNvGraphicFramePr>
          <p:nvPr/>
        </p:nvGraphicFramePr>
        <p:xfrm>
          <a:off x="7572396" y="6072206"/>
          <a:ext cx="1439862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61" name="Bitmap" r:id="rId18" imgW="1905266" imgH="457143" progId="PBrush">
                  <p:embed/>
                </p:oleObj>
              </mc:Choice>
              <mc:Fallback>
                <p:oleObj name="Bitmap" r:id="rId18" imgW="1905266" imgH="457143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96" y="6072206"/>
                        <a:ext cx="1439862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Arial" pitchFamily="34" charset="0"/>
        <a:buChar char="•"/>
        <a:defRPr sz="2200" i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1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pn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22.png"/><Relationship Id="rId10" Type="http://schemas.openxmlformats.org/officeDocument/2006/relationships/image" Target="../media/image19.wmf"/><Relationship Id="rId4" Type="http://schemas.openxmlformats.org/officeDocument/2006/relationships/image" Target="../media/image21.png"/><Relationship Id="rId9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err="1" smtClean="0"/>
              <a:t>PndSttCellTrackFinder</a:t>
            </a:r>
            <a:endParaRPr lang="en-US" sz="4400" dirty="0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Jette Schumann</a:t>
            </a:r>
            <a:endParaRPr lang="en-US" dirty="0"/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2313127" y="4995863"/>
            <a:ext cx="18302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>
                <a:solidFill>
                  <a:srgbClr val="F4F4F4"/>
                </a:solidFill>
              </a:rPr>
              <a:t>| </a:t>
            </a:r>
            <a:r>
              <a:rPr lang="de-DE" sz="1400" dirty="0" smtClean="0">
                <a:solidFill>
                  <a:srgbClr val="F4F4F4"/>
                </a:solidFill>
              </a:rPr>
              <a:t>Tobias Stockmanns</a:t>
            </a:r>
            <a:endParaRPr lang="de-D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>
          <a:xfrm>
            <a:off x="287338" y="620713"/>
            <a:ext cx="8064500" cy="720725"/>
          </a:xfrm>
        </p:spPr>
        <p:txBody>
          <a:bodyPr/>
          <a:lstStyle/>
          <a:p>
            <a:r>
              <a:rPr lang="de-DE" dirty="0" err="1"/>
              <a:t>Visualization</a:t>
            </a:r>
            <a:endParaRPr lang="de-DE" b="1" dirty="0" smtClean="0"/>
          </a:p>
        </p:txBody>
      </p:sp>
      <p:pic>
        <p:nvPicPr>
          <p:cNvPr id="7" name="Grafik 6" descr="STT_Complex_HitsOnly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4000" y="1483200"/>
            <a:ext cx="5295281" cy="49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746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>
          <a:xfrm>
            <a:off x="287338" y="620713"/>
            <a:ext cx="8064500" cy="720725"/>
          </a:xfrm>
        </p:spPr>
        <p:txBody>
          <a:bodyPr/>
          <a:lstStyle/>
          <a:p>
            <a:pPr eaLnBrk="1" hangingPunct="1"/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err="1" smtClean="0"/>
              <a:t>Used</a:t>
            </a:r>
            <a:r>
              <a:rPr lang="de-DE" b="1" dirty="0" smtClean="0"/>
              <a:t> </a:t>
            </a:r>
            <a:r>
              <a:rPr lang="de-DE" b="1" dirty="0" err="1" smtClean="0"/>
              <a:t>algorithm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839921979"/>
              </p:ext>
            </p:extLst>
          </p:nvPr>
        </p:nvGraphicFramePr>
        <p:xfrm>
          <a:off x="899592" y="2348880"/>
          <a:ext cx="691276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323528" y="1772816"/>
            <a:ext cx="3951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Subdivision in </a:t>
            </a:r>
            <a:r>
              <a:rPr lang="de-DE" sz="2400" dirty="0" err="1" smtClean="0"/>
              <a:t>three</a:t>
            </a:r>
            <a:r>
              <a:rPr lang="de-DE" sz="2400" dirty="0" smtClean="0"/>
              <a:t> </a:t>
            </a:r>
            <a:r>
              <a:rPr lang="de-DE" sz="2400" dirty="0" err="1" smtClean="0"/>
              <a:t>stages</a:t>
            </a:r>
            <a:r>
              <a:rPr lang="de-DE" sz="2400" dirty="0" smtClean="0"/>
              <a:t>: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25871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>
          <a:xfrm>
            <a:off x="287338" y="620713"/>
            <a:ext cx="8064500" cy="720725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70C0"/>
                </a:solidFill>
              </a:rPr>
              <a:t>First </a:t>
            </a:r>
            <a:r>
              <a:rPr lang="en-US" dirty="0" smtClean="0">
                <a:solidFill>
                  <a:srgbClr val="0070C0"/>
                </a:solidFill>
              </a:rPr>
              <a:t>S</a:t>
            </a:r>
            <a:r>
              <a:rPr lang="en-US" b="1" dirty="0" smtClean="0">
                <a:solidFill>
                  <a:srgbClr val="0070C0"/>
                </a:solidFill>
              </a:rPr>
              <a:t>tage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Cellular Automaton</a:t>
            </a:r>
            <a:endParaRPr lang="en-US" b="1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251520" y="1772816"/>
            <a:ext cx="81369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Abstract discrete </a:t>
            </a:r>
            <a:r>
              <a:rPr lang="en-US" sz="2800" dirty="0" err="1" smtClean="0"/>
              <a:t>modell</a:t>
            </a:r>
            <a:r>
              <a:rPr lang="en-US" sz="2800" dirty="0" smtClean="0"/>
              <a:t> for dynamic systems: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Definition by:</a:t>
            </a:r>
          </a:p>
          <a:p>
            <a:pPr lvl="1">
              <a:buFont typeface="Symbol" pitchFamily="18" charset="2"/>
              <a:buChar char="-"/>
            </a:pPr>
            <a:r>
              <a:rPr lang="en-US" sz="2800" dirty="0" smtClean="0"/>
              <a:t> Cell</a:t>
            </a:r>
          </a:p>
          <a:p>
            <a:pPr lvl="1">
              <a:buFont typeface="Symbol" pitchFamily="18" charset="2"/>
              <a:buChar char="-"/>
            </a:pPr>
            <a:r>
              <a:rPr lang="en-US" sz="2800" dirty="0" smtClean="0"/>
              <a:t> Discrete number of states</a:t>
            </a:r>
          </a:p>
          <a:p>
            <a:pPr lvl="1">
              <a:buFont typeface="Symbol" pitchFamily="18" charset="2"/>
              <a:buChar char="-"/>
            </a:pPr>
            <a:r>
              <a:rPr lang="en-US" sz="2800" dirty="0" smtClean="0"/>
              <a:t> </a:t>
            </a:r>
            <a:r>
              <a:rPr lang="en-US" sz="2800" dirty="0" err="1" smtClean="0"/>
              <a:t>Neighbourhood</a:t>
            </a:r>
            <a:r>
              <a:rPr lang="en-US" sz="2800" dirty="0" smtClean="0"/>
              <a:t> relations</a:t>
            </a:r>
          </a:p>
          <a:p>
            <a:pPr lvl="1">
              <a:buFont typeface="Symbol" pitchFamily="18" charset="2"/>
              <a:buChar char="-"/>
            </a:pPr>
            <a:r>
              <a:rPr lang="en-US" sz="2800" dirty="0" smtClean="0"/>
              <a:t> Possible boundary conditions</a:t>
            </a:r>
          </a:p>
          <a:p>
            <a:pPr lvl="1">
              <a:buFont typeface="Symbol" pitchFamily="18" charset="2"/>
              <a:buChar char="-"/>
            </a:pPr>
            <a:r>
              <a:rPr lang="en-US" sz="2800" dirty="0" smtClean="0"/>
              <a:t> Transition rules</a:t>
            </a:r>
          </a:p>
          <a:p>
            <a:pPr lvl="1">
              <a:buFont typeface="Symbol" pitchFamily="18" charset="2"/>
              <a:buChar char="-"/>
            </a:pPr>
            <a:r>
              <a:rPr lang="en-US" sz="2800" dirty="0" smtClean="0"/>
              <a:t> Simultaneous changes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560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 descr="CA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556792"/>
            <a:ext cx="4622455" cy="4796614"/>
          </a:xfrm>
          <a:prstGeom prst="rect">
            <a:avLst/>
          </a:prstGeom>
        </p:spPr>
      </p:pic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 dirty="0" err="1" smtClean="0"/>
              <a:t>Cellular</a:t>
            </a:r>
            <a:r>
              <a:rPr lang="de-DE" b="1" dirty="0" smtClean="0"/>
              <a:t> </a:t>
            </a:r>
            <a:r>
              <a:rPr lang="de-DE" b="1" dirty="0" err="1" smtClean="0"/>
              <a:t>Automaton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smtClean="0"/>
              <a:t>Adoption </a:t>
            </a:r>
            <a:r>
              <a:rPr lang="de-DE" dirty="0" err="1" smtClean="0"/>
              <a:t>to</a:t>
            </a:r>
            <a:r>
              <a:rPr lang="de-DE" dirty="0" smtClean="0"/>
              <a:t> STT</a:t>
            </a:r>
            <a:endParaRPr lang="de-DE" b="1" dirty="0" smtClean="0"/>
          </a:p>
        </p:txBody>
      </p:sp>
    </p:spTree>
    <p:extLst>
      <p:ext uri="{BB962C8B-B14F-4D97-AF65-F5344CB8AC3E}">
        <p14:creationId xmlns:p14="http://schemas.microsoft.com/office/powerpoint/2010/main" val="1216278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CA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556792"/>
            <a:ext cx="4622455" cy="4796614"/>
          </a:xfrm>
          <a:prstGeom prst="rect">
            <a:avLst/>
          </a:prstGeom>
        </p:spPr>
      </p:pic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/>
              <a:t>Cellular</a:t>
            </a:r>
            <a:r>
              <a:rPr lang="de-DE" dirty="0"/>
              <a:t> </a:t>
            </a:r>
            <a:r>
              <a:rPr lang="de-DE" dirty="0" err="1"/>
              <a:t>Automaton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Adoption </a:t>
            </a:r>
            <a:r>
              <a:rPr lang="de-DE" dirty="0" err="1"/>
              <a:t>to</a:t>
            </a:r>
            <a:r>
              <a:rPr lang="de-DE" dirty="0"/>
              <a:t> STT</a:t>
            </a:r>
            <a:endParaRPr lang="de-DE" b="1" dirty="0" smtClean="0"/>
          </a:p>
        </p:txBody>
      </p:sp>
    </p:spTree>
    <p:extLst>
      <p:ext uri="{BB962C8B-B14F-4D97-AF65-F5344CB8AC3E}">
        <p14:creationId xmlns:p14="http://schemas.microsoft.com/office/powerpoint/2010/main" val="42937709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 descr="CA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5" y="1556792"/>
            <a:ext cx="4622455" cy="4796614"/>
          </a:xfrm>
          <a:prstGeom prst="rect">
            <a:avLst/>
          </a:prstGeom>
        </p:spPr>
      </p:pic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/>
              <a:t>Cellular</a:t>
            </a:r>
            <a:r>
              <a:rPr lang="de-DE" dirty="0"/>
              <a:t> </a:t>
            </a:r>
            <a:r>
              <a:rPr lang="de-DE" dirty="0" err="1"/>
              <a:t>Automaton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Adoption </a:t>
            </a:r>
            <a:r>
              <a:rPr lang="de-DE" dirty="0" err="1"/>
              <a:t>to</a:t>
            </a:r>
            <a:r>
              <a:rPr lang="de-DE" dirty="0"/>
              <a:t> STT</a:t>
            </a:r>
            <a:endParaRPr lang="de-DE" b="1" dirty="0" smtClean="0"/>
          </a:p>
        </p:txBody>
      </p:sp>
    </p:spTree>
    <p:extLst>
      <p:ext uri="{BB962C8B-B14F-4D97-AF65-F5344CB8AC3E}">
        <p14:creationId xmlns:p14="http://schemas.microsoft.com/office/powerpoint/2010/main" val="39699892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 descr="CA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556792"/>
            <a:ext cx="4622455" cy="4796614"/>
          </a:xfrm>
          <a:prstGeom prst="rect">
            <a:avLst/>
          </a:prstGeom>
        </p:spPr>
      </p:pic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/>
              <a:t>Cellular</a:t>
            </a:r>
            <a:r>
              <a:rPr lang="de-DE" dirty="0"/>
              <a:t> </a:t>
            </a:r>
            <a:r>
              <a:rPr lang="de-DE" dirty="0" err="1"/>
              <a:t>Automaton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Adoption </a:t>
            </a:r>
            <a:r>
              <a:rPr lang="de-DE" dirty="0" err="1"/>
              <a:t>to</a:t>
            </a:r>
            <a:r>
              <a:rPr lang="de-DE" dirty="0"/>
              <a:t> STT</a:t>
            </a:r>
            <a:endParaRPr lang="de-DE" b="1" dirty="0" smtClean="0"/>
          </a:p>
        </p:txBody>
      </p:sp>
      <p:sp>
        <p:nvSpPr>
          <p:cNvPr id="54" name="Ellipse 53"/>
          <p:cNvSpPr/>
          <p:nvPr/>
        </p:nvSpPr>
        <p:spPr>
          <a:xfrm>
            <a:off x="4153441" y="2765638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/>
          <p:cNvSpPr/>
          <p:nvPr/>
        </p:nvSpPr>
        <p:spPr>
          <a:xfrm>
            <a:off x="3491880" y="2765638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Ellipse 55"/>
          <p:cNvSpPr/>
          <p:nvPr/>
        </p:nvSpPr>
        <p:spPr>
          <a:xfrm>
            <a:off x="3811976" y="3326562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Ellipse 56"/>
          <p:cNvSpPr/>
          <p:nvPr/>
        </p:nvSpPr>
        <p:spPr>
          <a:xfrm>
            <a:off x="3486808" y="3902561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Ellipse 57"/>
          <p:cNvSpPr/>
          <p:nvPr/>
        </p:nvSpPr>
        <p:spPr>
          <a:xfrm>
            <a:off x="4153441" y="3902998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Ellipse 58"/>
          <p:cNvSpPr/>
          <p:nvPr/>
        </p:nvSpPr>
        <p:spPr>
          <a:xfrm>
            <a:off x="3169267" y="4473706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Ellipse 59"/>
          <p:cNvSpPr/>
          <p:nvPr/>
        </p:nvSpPr>
        <p:spPr>
          <a:xfrm>
            <a:off x="2846612" y="5048714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Ellipse 60"/>
          <p:cNvSpPr/>
          <p:nvPr/>
        </p:nvSpPr>
        <p:spPr>
          <a:xfrm>
            <a:off x="4473574" y="4471727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Ellipse 61"/>
          <p:cNvSpPr/>
          <p:nvPr/>
        </p:nvSpPr>
        <p:spPr>
          <a:xfrm>
            <a:off x="4829833" y="5029867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Ellipse 62"/>
          <p:cNvSpPr/>
          <p:nvPr/>
        </p:nvSpPr>
        <p:spPr>
          <a:xfrm>
            <a:off x="4485449" y="2179789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Ellipse 63"/>
          <p:cNvSpPr/>
          <p:nvPr/>
        </p:nvSpPr>
        <p:spPr>
          <a:xfrm>
            <a:off x="4817958" y="1621649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Ellipse 64"/>
          <p:cNvSpPr/>
          <p:nvPr/>
        </p:nvSpPr>
        <p:spPr>
          <a:xfrm>
            <a:off x="2846654" y="2749805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Ellipse 65"/>
          <p:cNvSpPr/>
          <p:nvPr/>
        </p:nvSpPr>
        <p:spPr>
          <a:xfrm>
            <a:off x="2514145" y="2191665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Ellipse 66"/>
          <p:cNvSpPr/>
          <p:nvPr/>
        </p:nvSpPr>
        <p:spPr>
          <a:xfrm>
            <a:off x="2512124" y="5616750"/>
            <a:ext cx="640193" cy="640193"/>
          </a:xfrm>
          <a:prstGeom prst="ellipse">
            <a:avLst/>
          </a:prstGeom>
          <a:solidFill>
            <a:srgbClr val="0070C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Ellipse 67"/>
          <p:cNvSpPr/>
          <p:nvPr/>
        </p:nvSpPr>
        <p:spPr>
          <a:xfrm>
            <a:off x="5149929" y="5616749"/>
            <a:ext cx="640193" cy="640193"/>
          </a:xfrm>
          <a:prstGeom prst="ellipse">
            <a:avLst/>
          </a:prstGeom>
          <a:solidFill>
            <a:srgbClr val="0070C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Ellipse 68"/>
          <p:cNvSpPr/>
          <p:nvPr/>
        </p:nvSpPr>
        <p:spPr>
          <a:xfrm>
            <a:off x="5470026" y="1621648"/>
            <a:ext cx="640193" cy="640193"/>
          </a:xfrm>
          <a:prstGeom prst="ellipse">
            <a:avLst/>
          </a:prstGeom>
          <a:solidFill>
            <a:srgbClr val="0070C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Ellipse 69"/>
          <p:cNvSpPr/>
          <p:nvPr/>
        </p:nvSpPr>
        <p:spPr>
          <a:xfrm>
            <a:off x="1835696" y="2179789"/>
            <a:ext cx="640193" cy="640193"/>
          </a:xfrm>
          <a:prstGeom prst="ellipse">
            <a:avLst/>
          </a:prstGeom>
          <a:solidFill>
            <a:srgbClr val="0070C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Textfeld 70"/>
          <p:cNvSpPr txBox="1"/>
          <p:nvPr/>
        </p:nvSpPr>
        <p:spPr>
          <a:xfrm>
            <a:off x="7251770" y="24208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72" name="Ellipse 71"/>
          <p:cNvSpPr/>
          <p:nvPr/>
        </p:nvSpPr>
        <p:spPr>
          <a:xfrm>
            <a:off x="6804249" y="2435029"/>
            <a:ext cx="341051" cy="341051"/>
          </a:xfrm>
          <a:prstGeom prst="ellipse">
            <a:avLst/>
          </a:prstGeom>
          <a:solidFill>
            <a:srgbClr val="0070C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Textfeld 72"/>
          <p:cNvSpPr txBox="1"/>
          <p:nvPr/>
        </p:nvSpPr>
        <p:spPr>
          <a:xfrm>
            <a:off x="7251769" y="283280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74" name="Ellipse 73"/>
          <p:cNvSpPr/>
          <p:nvPr/>
        </p:nvSpPr>
        <p:spPr>
          <a:xfrm>
            <a:off x="6804248" y="2846948"/>
            <a:ext cx="341051" cy="341051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Textfeld 74"/>
          <p:cNvSpPr txBox="1"/>
          <p:nvPr/>
        </p:nvSpPr>
        <p:spPr>
          <a:xfrm>
            <a:off x="7251769" y="3573016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&gt; 2</a:t>
            </a:r>
            <a:endParaRPr lang="de-DE" dirty="0"/>
          </a:p>
        </p:txBody>
      </p:sp>
      <p:sp>
        <p:nvSpPr>
          <p:cNvPr id="76" name="Ellipse 75"/>
          <p:cNvSpPr/>
          <p:nvPr/>
        </p:nvSpPr>
        <p:spPr>
          <a:xfrm>
            <a:off x="6804248" y="3587157"/>
            <a:ext cx="341051" cy="341051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6516216" y="1844824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Neighbours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7564676" y="259361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unambiguous</a:t>
            </a:r>
            <a:endParaRPr lang="de-DE" dirty="0"/>
          </a:p>
        </p:txBody>
      </p:sp>
      <p:sp>
        <p:nvSpPr>
          <p:cNvPr id="78" name="Textfeld 77"/>
          <p:cNvSpPr txBox="1"/>
          <p:nvPr/>
        </p:nvSpPr>
        <p:spPr>
          <a:xfrm>
            <a:off x="7763448" y="356372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ambiguous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48682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 descr="CA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556792"/>
            <a:ext cx="4622455" cy="4796614"/>
          </a:xfrm>
          <a:prstGeom prst="rect">
            <a:avLst/>
          </a:prstGeom>
        </p:spPr>
      </p:pic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/>
              <a:t>Cellular</a:t>
            </a:r>
            <a:r>
              <a:rPr lang="de-DE" dirty="0"/>
              <a:t> </a:t>
            </a:r>
            <a:r>
              <a:rPr lang="de-DE" dirty="0" err="1"/>
              <a:t>Automaton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Adoption </a:t>
            </a:r>
            <a:r>
              <a:rPr lang="de-DE" dirty="0" err="1"/>
              <a:t>to</a:t>
            </a:r>
            <a:r>
              <a:rPr lang="de-DE" dirty="0"/>
              <a:t> STT</a:t>
            </a:r>
            <a:endParaRPr lang="de-DE" b="1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6876256" y="2420888"/>
            <a:ext cx="2160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Cell</a:t>
            </a:r>
            <a:r>
              <a:rPr lang="de-DE" b="1" dirty="0" smtClean="0"/>
              <a:t>: </a:t>
            </a:r>
            <a:r>
              <a:rPr lang="de-DE" dirty="0" err="1" smtClean="0"/>
              <a:t>Straw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hit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neighbours</a:t>
            </a:r>
            <a:endParaRPr lang="de-DE" dirty="0" smtClean="0"/>
          </a:p>
          <a:p>
            <a:endParaRPr lang="de-DE" dirty="0" smtClean="0"/>
          </a:p>
          <a:p>
            <a:r>
              <a:rPr lang="de-DE" b="1" dirty="0" err="1" smtClean="0"/>
              <a:t>Rule</a:t>
            </a:r>
            <a:r>
              <a:rPr lang="de-DE" b="1" dirty="0" smtClean="0"/>
              <a:t>: </a:t>
            </a:r>
            <a:r>
              <a:rPr lang="de-DE" dirty="0" err="1" smtClean="0"/>
              <a:t>Compare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neighbours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take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smallest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endParaRPr lang="de-DE" dirty="0"/>
          </a:p>
        </p:txBody>
      </p:sp>
      <p:sp>
        <p:nvSpPr>
          <p:cNvPr id="12" name="Ellipse 11"/>
          <p:cNvSpPr/>
          <p:nvPr/>
        </p:nvSpPr>
        <p:spPr>
          <a:xfrm>
            <a:off x="3169267" y="4473706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2846612" y="5048714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4473574" y="4471727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4829833" y="5029867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4485449" y="2179789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4817958" y="1621649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2846654" y="2749805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2514145" y="2191665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2512124" y="5616750"/>
            <a:ext cx="640193" cy="640193"/>
          </a:xfrm>
          <a:prstGeom prst="ellipse">
            <a:avLst/>
          </a:prstGeom>
          <a:solidFill>
            <a:srgbClr val="0070C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>
            <a:off x="5149929" y="5616749"/>
            <a:ext cx="640193" cy="640193"/>
          </a:xfrm>
          <a:prstGeom prst="ellipse">
            <a:avLst/>
          </a:prstGeom>
          <a:solidFill>
            <a:srgbClr val="0070C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>
            <a:off x="5470026" y="1621648"/>
            <a:ext cx="640193" cy="640193"/>
          </a:xfrm>
          <a:prstGeom prst="ellipse">
            <a:avLst/>
          </a:prstGeom>
          <a:solidFill>
            <a:srgbClr val="0070C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1835696" y="2179789"/>
            <a:ext cx="640193" cy="640193"/>
          </a:xfrm>
          <a:prstGeom prst="ellipse">
            <a:avLst/>
          </a:prstGeom>
          <a:solidFill>
            <a:srgbClr val="0070C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3693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CA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556792"/>
            <a:ext cx="4622455" cy="4796614"/>
          </a:xfrm>
          <a:prstGeom prst="rect">
            <a:avLst/>
          </a:prstGeom>
        </p:spPr>
      </p:pic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/>
              <a:t>Cellular</a:t>
            </a:r>
            <a:r>
              <a:rPr lang="de-DE" dirty="0"/>
              <a:t> </a:t>
            </a:r>
            <a:r>
              <a:rPr lang="de-DE" dirty="0" err="1"/>
              <a:t>Automaton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Adoption </a:t>
            </a:r>
            <a:r>
              <a:rPr lang="de-DE" dirty="0" err="1"/>
              <a:t>to</a:t>
            </a:r>
            <a:r>
              <a:rPr lang="de-DE" dirty="0"/>
              <a:t> STT</a:t>
            </a:r>
            <a:endParaRPr lang="de-DE" b="1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6876256" y="2420888"/>
            <a:ext cx="2160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Cell</a:t>
            </a:r>
            <a:r>
              <a:rPr lang="de-DE" b="1" dirty="0" smtClean="0"/>
              <a:t>: </a:t>
            </a:r>
            <a:r>
              <a:rPr lang="de-DE" dirty="0" err="1" smtClean="0"/>
              <a:t>Straw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hit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neighbours</a:t>
            </a:r>
            <a:endParaRPr lang="de-DE" dirty="0" smtClean="0"/>
          </a:p>
          <a:p>
            <a:endParaRPr lang="de-DE" dirty="0" smtClean="0"/>
          </a:p>
          <a:p>
            <a:r>
              <a:rPr lang="de-DE" b="1" dirty="0" err="1" smtClean="0"/>
              <a:t>Rule</a:t>
            </a:r>
            <a:r>
              <a:rPr lang="de-DE" b="1" dirty="0" smtClean="0"/>
              <a:t>: </a:t>
            </a:r>
            <a:r>
              <a:rPr lang="de-DE" dirty="0" err="1" smtClean="0"/>
              <a:t>Compare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neighbours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take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smallest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endParaRPr lang="de-DE" dirty="0"/>
          </a:p>
        </p:txBody>
      </p:sp>
      <p:sp>
        <p:nvSpPr>
          <p:cNvPr id="5" name="Ellipse 4"/>
          <p:cNvSpPr/>
          <p:nvPr/>
        </p:nvSpPr>
        <p:spPr>
          <a:xfrm>
            <a:off x="3169267" y="4473706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2846612" y="5048714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4473574" y="4471727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4829833" y="5029867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4485449" y="2179789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4817958" y="1621649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2846654" y="2749805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2514145" y="2191665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2512124" y="5616750"/>
            <a:ext cx="640193" cy="640193"/>
          </a:xfrm>
          <a:prstGeom prst="ellipse">
            <a:avLst/>
          </a:prstGeom>
          <a:solidFill>
            <a:srgbClr val="0070C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5149929" y="5616749"/>
            <a:ext cx="640193" cy="640193"/>
          </a:xfrm>
          <a:prstGeom prst="ellipse">
            <a:avLst/>
          </a:prstGeom>
          <a:solidFill>
            <a:srgbClr val="0070C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5470026" y="1621648"/>
            <a:ext cx="640193" cy="640193"/>
          </a:xfrm>
          <a:prstGeom prst="ellipse">
            <a:avLst/>
          </a:prstGeom>
          <a:solidFill>
            <a:srgbClr val="0070C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1835696" y="2179789"/>
            <a:ext cx="640193" cy="640193"/>
          </a:xfrm>
          <a:prstGeom prst="ellipse">
            <a:avLst/>
          </a:prstGeom>
          <a:solidFill>
            <a:srgbClr val="0070C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42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 descr="CA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556792"/>
            <a:ext cx="4622455" cy="4796614"/>
          </a:xfrm>
          <a:prstGeom prst="rect">
            <a:avLst/>
          </a:prstGeom>
        </p:spPr>
      </p:pic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/>
              <a:t>Cellular</a:t>
            </a:r>
            <a:r>
              <a:rPr lang="de-DE" dirty="0"/>
              <a:t> </a:t>
            </a:r>
            <a:r>
              <a:rPr lang="de-DE" dirty="0" err="1"/>
              <a:t>Automaton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Adoption </a:t>
            </a:r>
            <a:r>
              <a:rPr lang="de-DE" dirty="0" err="1"/>
              <a:t>to</a:t>
            </a:r>
            <a:r>
              <a:rPr lang="de-DE" dirty="0"/>
              <a:t> STT</a:t>
            </a:r>
            <a:endParaRPr lang="de-DE" b="1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6876256" y="2420888"/>
            <a:ext cx="2160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Cell</a:t>
            </a:r>
            <a:r>
              <a:rPr lang="de-DE" b="1" dirty="0" smtClean="0"/>
              <a:t>: </a:t>
            </a:r>
            <a:r>
              <a:rPr lang="de-DE" dirty="0" err="1" smtClean="0"/>
              <a:t>Straw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hit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neighbours</a:t>
            </a:r>
            <a:endParaRPr lang="de-DE" dirty="0" smtClean="0"/>
          </a:p>
          <a:p>
            <a:endParaRPr lang="de-DE" dirty="0" smtClean="0"/>
          </a:p>
          <a:p>
            <a:r>
              <a:rPr lang="de-DE" b="1" dirty="0" err="1" smtClean="0"/>
              <a:t>Rule</a:t>
            </a:r>
            <a:r>
              <a:rPr lang="de-DE" b="1" dirty="0" smtClean="0"/>
              <a:t>: </a:t>
            </a:r>
            <a:r>
              <a:rPr lang="de-DE" dirty="0" err="1" smtClean="0"/>
              <a:t>Compare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neighbours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take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smallest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endParaRPr lang="de-DE" dirty="0"/>
          </a:p>
        </p:txBody>
      </p:sp>
      <p:sp>
        <p:nvSpPr>
          <p:cNvPr id="5" name="Ellipse 4"/>
          <p:cNvSpPr/>
          <p:nvPr/>
        </p:nvSpPr>
        <p:spPr>
          <a:xfrm>
            <a:off x="3169267" y="4473706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2846612" y="5048714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4473574" y="4471727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4829833" y="5029867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4485449" y="2179789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4817958" y="1621649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2846654" y="2749805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2514145" y="2191665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2512124" y="5616750"/>
            <a:ext cx="640193" cy="640193"/>
          </a:xfrm>
          <a:prstGeom prst="ellipse">
            <a:avLst/>
          </a:prstGeom>
          <a:solidFill>
            <a:srgbClr val="0070C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5149929" y="5616749"/>
            <a:ext cx="640193" cy="640193"/>
          </a:xfrm>
          <a:prstGeom prst="ellipse">
            <a:avLst/>
          </a:prstGeom>
          <a:solidFill>
            <a:srgbClr val="0070C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5470026" y="1621648"/>
            <a:ext cx="640193" cy="640193"/>
          </a:xfrm>
          <a:prstGeom prst="ellipse">
            <a:avLst/>
          </a:prstGeom>
          <a:solidFill>
            <a:srgbClr val="0070C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1835696" y="2179789"/>
            <a:ext cx="640193" cy="640193"/>
          </a:xfrm>
          <a:prstGeom prst="ellipse">
            <a:avLst/>
          </a:prstGeom>
          <a:solidFill>
            <a:srgbClr val="0070C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6413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>
          <a:xfrm>
            <a:off x="287338" y="620713"/>
            <a:ext cx="8064500" cy="720725"/>
          </a:xfrm>
        </p:spPr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/>
              <a:t>Task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23528" y="1988840"/>
            <a:ext cx="7992888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Development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implementation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a </a:t>
            </a:r>
            <a:r>
              <a:rPr lang="de-DE" sz="2800" dirty="0" err="1" smtClean="0"/>
              <a:t>track</a:t>
            </a:r>
            <a:r>
              <a:rPr lang="de-DE" sz="2800" dirty="0" smtClean="0"/>
              <a:t> </a:t>
            </a:r>
            <a:r>
              <a:rPr lang="de-DE" sz="2800" dirty="0" err="1" smtClean="0"/>
              <a:t>finding</a:t>
            </a:r>
            <a:r>
              <a:rPr lang="de-DE" sz="2800" dirty="0" smtClean="0"/>
              <a:t> </a:t>
            </a:r>
            <a:r>
              <a:rPr lang="de-DE" sz="2800" dirty="0" err="1" smtClean="0"/>
              <a:t>algorithm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STT:</a:t>
            </a:r>
          </a:p>
          <a:p>
            <a:endParaRPr lang="de-DE" sz="1100" dirty="0" smtClean="0"/>
          </a:p>
          <a:p>
            <a:pPr lvl="1">
              <a:buFont typeface="Arial" pitchFamily="34" charset="0"/>
              <a:buChar char="•"/>
            </a:pPr>
            <a:r>
              <a:rPr lang="de-DE" sz="2800" dirty="0" smtClean="0"/>
              <a:t> </a:t>
            </a:r>
            <a:r>
              <a:rPr lang="de-DE" sz="2800" dirty="0" err="1" smtClean="0"/>
              <a:t>Grouping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signals</a:t>
            </a:r>
            <a:r>
              <a:rPr lang="de-DE" sz="2800" dirty="0" smtClean="0"/>
              <a:t>/</a:t>
            </a:r>
            <a:r>
              <a:rPr lang="de-DE" sz="2800" dirty="0" err="1" smtClean="0"/>
              <a:t>hits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/>
              <a:t>t</a:t>
            </a:r>
            <a:r>
              <a:rPr lang="de-DE" sz="2800" dirty="0" err="1" smtClean="0"/>
              <a:t>racks</a:t>
            </a:r>
            <a:endParaRPr lang="de-DE" sz="2800" dirty="0" smtClean="0"/>
          </a:p>
          <a:p>
            <a:pPr lvl="1">
              <a:buFont typeface="Arial" pitchFamily="34" charset="0"/>
              <a:buChar char="•"/>
            </a:pPr>
            <a:r>
              <a:rPr lang="de-DE" sz="2800" dirty="0" smtClean="0"/>
              <a:t> </a:t>
            </a:r>
            <a:r>
              <a:rPr lang="de-DE" sz="2800" dirty="0" err="1" smtClean="0"/>
              <a:t>Use</a:t>
            </a:r>
            <a:r>
              <a:rPr lang="de-DE" sz="2800" dirty="0" smtClean="0"/>
              <a:t> </a:t>
            </a:r>
            <a:r>
              <a:rPr lang="de-DE" sz="2800" dirty="0" err="1" smtClean="0"/>
              <a:t>as</a:t>
            </a:r>
            <a:r>
              <a:rPr lang="de-DE" sz="2800" dirty="0" smtClean="0"/>
              <a:t> online </a:t>
            </a:r>
            <a:r>
              <a:rPr lang="de-DE" sz="2800" dirty="0" err="1" smtClean="0"/>
              <a:t>track</a:t>
            </a:r>
            <a:r>
              <a:rPr lang="de-DE" sz="2800" dirty="0" smtClean="0"/>
              <a:t> </a:t>
            </a:r>
            <a:r>
              <a:rPr lang="de-DE" sz="2800" dirty="0" err="1" smtClean="0"/>
              <a:t>finder</a:t>
            </a:r>
            <a:endParaRPr lang="de-DE" sz="2800" dirty="0" smtClean="0"/>
          </a:p>
          <a:p>
            <a:pPr lvl="2">
              <a:buFont typeface="Wingdings"/>
              <a:buChar char="à"/>
            </a:pPr>
            <a:r>
              <a:rPr lang="de-DE" sz="2800" dirty="0" smtClean="0">
                <a:sym typeface="Wingdings" pitchFamily="2" charset="2"/>
              </a:rPr>
              <a:t> fast</a:t>
            </a:r>
          </a:p>
          <a:p>
            <a:pPr lvl="2">
              <a:buFont typeface="Wingdings"/>
              <a:buChar char="à"/>
            </a:pPr>
            <a:r>
              <a:rPr lang="de-DE" sz="2800" dirty="0" smtClean="0">
                <a:sym typeface="Wingdings" pitchFamily="2" charset="2"/>
              </a:rPr>
              <a:t> </a:t>
            </a:r>
            <a:r>
              <a:rPr lang="de-DE" sz="2800" dirty="0" err="1" smtClean="0">
                <a:sym typeface="Wingdings" pitchFamily="2" charset="2"/>
              </a:rPr>
              <a:t>parallelisable</a:t>
            </a:r>
            <a:endParaRPr lang="de-DE" sz="2800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7429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 descr="CA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556792"/>
            <a:ext cx="4622455" cy="4796614"/>
          </a:xfrm>
          <a:prstGeom prst="rect">
            <a:avLst/>
          </a:prstGeom>
        </p:spPr>
      </p:pic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/>
              <a:t>Cellular</a:t>
            </a:r>
            <a:r>
              <a:rPr lang="de-DE" dirty="0"/>
              <a:t> </a:t>
            </a:r>
            <a:r>
              <a:rPr lang="de-DE" dirty="0" err="1"/>
              <a:t>Automaton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Adoption </a:t>
            </a:r>
            <a:r>
              <a:rPr lang="de-DE" dirty="0" err="1"/>
              <a:t>to</a:t>
            </a:r>
            <a:r>
              <a:rPr lang="de-DE" dirty="0"/>
              <a:t> STT</a:t>
            </a:r>
            <a:endParaRPr lang="de-DE" b="1" dirty="0" smtClean="0"/>
          </a:p>
        </p:txBody>
      </p:sp>
      <p:sp>
        <p:nvSpPr>
          <p:cNvPr id="12" name="Ellipse 11"/>
          <p:cNvSpPr/>
          <p:nvPr/>
        </p:nvSpPr>
        <p:spPr>
          <a:xfrm>
            <a:off x="3169267" y="4473706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2846612" y="5048714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4473574" y="4471727"/>
            <a:ext cx="640193" cy="640193"/>
          </a:xfrm>
          <a:prstGeom prst="ellipse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4829833" y="5029867"/>
            <a:ext cx="640193" cy="640193"/>
          </a:xfrm>
          <a:prstGeom prst="ellipse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4485449" y="2179789"/>
            <a:ext cx="640193" cy="640193"/>
          </a:xfrm>
          <a:prstGeom prst="ellipse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4817958" y="1621649"/>
            <a:ext cx="640193" cy="640193"/>
          </a:xfrm>
          <a:prstGeom prst="ellipse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>
            <a:off x="2846654" y="2749805"/>
            <a:ext cx="640193" cy="640193"/>
          </a:xfrm>
          <a:prstGeom prst="ellipse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2514145" y="2191665"/>
            <a:ext cx="640193" cy="640193"/>
          </a:xfrm>
          <a:prstGeom prst="ellipse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2512124" y="5616750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5149929" y="5616749"/>
            <a:ext cx="640193" cy="640193"/>
          </a:xfrm>
          <a:prstGeom prst="ellipse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5470026" y="1621648"/>
            <a:ext cx="640193" cy="640193"/>
          </a:xfrm>
          <a:prstGeom prst="ellipse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1835696" y="2179789"/>
            <a:ext cx="640193" cy="640193"/>
          </a:xfrm>
          <a:prstGeom prst="ellipse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/>
          <p:cNvSpPr txBox="1"/>
          <p:nvPr/>
        </p:nvSpPr>
        <p:spPr>
          <a:xfrm>
            <a:off x="6876256" y="2420888"/>
            <a:ext cx="2160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Cell</a:t>
            </a:r>
            <a:r>
              <a:rPr lang="de-DE" b="1" dirty="0" smtClean="0"/>
              <a:t>: </a:t>
            </a:r>
            <a:r>
              <a:rPr lang="de-DE" dirty="0" err="1" smtClean="0"/>
              <a:t>Straw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hit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neighbours</a:t>
            </a:r>
            <a:endParaRPr lang="de-DE" dirty="0" smtClean="0"/>
          </a:p>
          <a:p>
            <a:endParaRPr lang="de-DE" dirty="0" smtClean="0"/>
          </a:p>
          <a:p>
            <a:r>
              <a:rPr lang="de-DE" b="1" dirty="0" err="1" smtClean="0"/>
              <a:t>Rule</a:t>
            </a:r>
            <a:r>
              <a:rPr lang="de-DE" b="1" dirty="0" smtClean="0"/>
              <a:t>: </a:t>
            </a:r>
            <a:r>
              <a:rPr lang="de-DE" dirty="0" err="1" smtClean="0"/>
              <a:t>Compare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neighbours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take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smallest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8035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 descr="CA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556792"/>
            <a:ext cx="4622455" cy="4796614"/>
          </a:xfrm>
          <a:prstGeom prst="rect">
            <a:avLst/>
          </a:prstGeom>
        </p:spPr>
      </p:pic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/>
              <a:t>Cellular</a:t>
            </a:r>
            <a:r>
              <a:rPr lang="de-DE" dirty="0"/>
              <a:t> </a:t>
            </a:r>
            <a:r>
              <a:rPr lang="de-DE" dirty="0" err="1"/>
              <a:t>Automaton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Adoption </a:t>
            </a:r>
            <a:r>
              <a:rPr lang="de-DE" dirty="0" err="1"/>
              <a:t>to</a:t>
            </a:r>
            <a:r>
              <a:rPr lang="de-DE" dirty="0"/>
              <a:t> STT</a:t>
            </a:r>
            <a:endParaRPr lang="de-DE" b="1" dirty="0" smtClean="0"/>
          </a:p>
        </p:txBody>
      </p:sp>
      <p:sp>
        <p:nvSpPr>
          <p:cNvPr id="15" name="Textfeld 14"/>
          <p:cNvSpPr txBox="1"/>
          <p:nvPr/>
        </p:nvSpPr>
        <p:spPr>
          <a:xfrm>
            <a:off x="6876256" y="2420888"/>
            <a:ext cx="2160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Cell</a:t>
            </a:r>
            <a:r>
              <a:rPr lang="de-DE" b="1" dirty="0" smtClean="0"/>
              <a:t>: </a:t>
            </a:r>
            <a:r>
              <a:rPr lang="de-DE" dirty="0" err="1" smtClean="0"/>
              <a:t>Straw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hit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neighbours</a:t>
            </a:r>
            <a:endParaRPr lang="de-DE" dirty="0" smtClean="0"/>
          </a:p>
          <a:p>
            <a:endParaRPr lang="de-DE" dirty="0" smtClean="0"/>
          </a:p>
          <a:p>
            <a:r>
              <a:rPr lang="de-DE" b="1" dirty="0" err="1" smtClean="0"/>
              <a:t>Rule</a:t>
            </a:r>
            <a:r>
              <a:rPr lang="de-DE" b="1" dirty="0" smtClean="0"/>
              <a:t>: </a:t>
            </a:r>
            <a:r>
              <a:rPr lang="de-DE" dirty="0" err="1" smtClean="0"/>
              <a:t>Copy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all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neighbours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endParaRPr lang="de-DE" dirty="0"/>
          </a:p>
        </p:txBody>
      </p:sp>
      <p:sp>
        <p:nvSpPr>
          <p:cNvPr id="10" name="Ellipse 9"/>
          <p:cNvSpPr/>
          <p:nvPr/>
        </p:nvSpPr>
        <p:spPr>
          <a:xfrm>
            <a:off x="4153441" y="2765638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3491880" y="2765638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3811976" y="3326562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3486808" y="3902561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4153441" y="3902998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7472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 descr="CA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556792"/>
            <a:ext cx="4622455" cy="4796614"/>
          </a:xfrm>
          <a:prstGeom prst="rect">
            <a:avLst/>
          </a:prstGeom>
        </p:spPr>
      </p:pic>
      <p:sp>
        <p:nvSpPr>
          <p:cNvPr id="20" name="Ellipse 19"/>
          <p:cNvSpPr/>
          <p:nvPr/>
        </p:nvSpPr>
        <p:spPr>
          <a:xfrm>
            <a:off x="4153441" y="2765638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3491880" y="2765638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>
            <a:off x="3811976" y="3326562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3486808" y="3902561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4153441" y="3902998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/>
              <a:t>Cellular</a:t>
            </a:r>
            <a:r>
              <a:rPr lang="de-DE" dirty="0"/>
              <a:t> </a:t>
            </a:r>
            <a:r>
              <a:rPr lang="de-DE" dirty="0" err="1"/>
              <a:t>Automaton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Adoption </a:t>
            </a:r>
            <a:r>
              <a:rPr lang="de-DE" dirty="0" err="1"/>
              <a:t>to</a:t>
            </a:r>
            <a:r>
              <a:rPr lang="de-DE" dirty="0"/>
              <a:t> STT</a:t>
            </a:r>
            <a:endParaRPr lang="de-DE" b="1" dirty="0" smtClean="0"/>
          </a:p>
        </p:txBody>
      </p:sp>
      <p:sp>
        <p:nvSpPr>
          <p:cNvPr id="15" name="Textfeld 14"/>
          <p:cNvSpPr txBox="1"/>
          <p:nvPr/>
        </p:nvSpPr>
        <p:spPr>
          <a:xfrm>
            <a:off x="3563888" y="2916457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15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310423" y="2922074"/>
            <a:ext cx="333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7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662351" y="4053817"/>
            <a:ext cx="333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1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2999" y="4053817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10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876256" y="2420888"/>
            <a:ext cx="2160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Cell</a:t>
            </a:r>
            <a:r>
              <a:rPr lang="de-DE" b="1" dirty="0" smtClean="0"/>
              <a:t>: </a:t>
            </a:r>
            <a:r>
              <a:rPr lang="de-DE" dirty="0" err="1" smtClean="0"/>
              <a:t>Straw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hit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neighbours</a:t>
            </a:r>
            <a:endParaRPr lang="de-DE" dirty="0" smtClean="0"/>
          </a:p>
          <a:p>
            <a:endParaRPr lang="de-DE" dirty="0" smtClean="0"/>
          </a:p>
          <a:p>
            <a:r>
              <a:rPr lang="de-DE" b="1" dirty="0" err="1" smtClean="0"/>
              <a:t>Rule</a:t>
            </a:r>
            <a:r>
              <a:rPr lang="de-DE" b="1" dirty="0" smtClean="0"/>
              <a:t>: </a:t>
            </a:r>
            <a:r>
              <a:rPr lang="de-DE" dirty="0" err="1" smtClean="0"/>
              <a:t>Copy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all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neighbours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5095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 descr="CA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556792"/>
            <a:ext cx="4622455" cy="4796614"/>
          </a:xfrm>
          <a:prstGeom prst="rect">
            <a:avLst/>
          </a:prstGeom>
        </p:spPr>
      </p:pic>
      <p:sp>
        <p:nvSpPr>
          <p:cNvPr id="26" name="Ellipse 25"/>
          <p:cNvSpPr/>
          <p:nvPr/>
        </p:nvSpPr>
        <p:spPr>
          <a:xfrm>
            <a:off x="4153441" y="2765638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3491880" y="2765638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3811976" y="3326562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3486808" y="3902561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/>
          <p:nvPr/>
        </p:nvSpPr>
        <p:spPr>
          <a:xfrm>
            <a:off x="4153441" y="3902998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/>
              <a:t>Cellular</a:t>
            </a:r>
            <a:r>
              <a:rPr lang="de-DE" dirty="0"/>
              <a:t> </a:t>
            </a:r>
            <a:r>
              <a:rPr lang="de-DE" dirty="0" err="1"/>
              <a:t>Automaton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Adoption </a:t>
            </a:r>
            <a:r>
              <a:rPr lang="de-DE" dirty="0" err="1"/>
              <a:t>to</a:t>
            </a:r>
            <a:r>
              <a:rPr lang="de-DE" dirty="0"/>
              <a:t> STT</a:t>
            </a:r>
            <a:endParaRPr lang="de-DE" b="1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3851920" y="335699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1/10</a:t>
            </a:r>
            <a:br>
              <a:rPr lang="de-DE" sz="1600" b="1" dirty="0" smtClean="0">
                <a:solidFill>
                  <a:schemeClr val="bg1"/>
                </a:solidFill>
              </a:rPr>
            </a:br>
            <a:r>
              <a:rPr lang="de-DE" sz="1600" b="1" dirty="0" smtClean="0">
                <a:solidFill>
                  <a:schemeClr val="bg1"/>
                </a:solidFill>
              </a:rPr>
              <a:t>7/15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491880" y="2924944"/>
            <a:ext cx="648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7/15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491880" y="4053817"/>
            <a:ext cx="620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1/10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174986" y="2924944"/>
            <a:ext cx="648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7/15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187090" y="4053817"/>
            <a:ext cx="620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1/10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876256" y="2420888"/>
            <a:ext cx="2160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Cell</a:t>
            </a:r>
            <a:r>
              <a:rPr lang="de-DE" b="1" dirty="0" smtClean="0"/>
              <a:t>: </a:t>
            </a:r>
            <a:r>
              <a:rPr lang="de-DE" dirty="0" err="1" smtClean="0"/>
              <a:t>Straw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hit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neighbours</a:t>
            </a:r>
            <a:endParaRPr lang="de-DE" dirty="0" smtClean="0"/>
          </a:p>
          <a:p>
            <a:endParaRPr lang="de-DE" dirty="0" smtClean="0"/>
          </a:p>
          <a:p>
            <a:r>
              <a:rPr lang="de-DE" b="1" dirty="0" err="1" smtClean="0"/>
              <a:t>Rule</a:t>
            </a:r>
            <a:r>
              <a:rPr lang="de-DE" b="1" dirty="0" smtClean="0"/>
              <a:t>: </a:t>
            </a:r>
            <a:r>
              <a:rPr lang="de-DE" dirty="0" err="1" smtClean="0"/>
              <a:t>Copy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all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neighbours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138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 descr="CA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556792"/>
            <a:ext cx="4622455" cy="4796614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4153441" y="2765638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3491880" y="2765638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3811976" y="3326562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3486808" y="3902561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4153441" y="3902998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/>
              <a:t>Cellular</a:t>
            </a:r>
            <a:r>
              <a:rPr lang="de-DE" dirty="0"/>
              <a:t> </a:t>
            </a:r>
            <a:r>
              <a:rPr lang="de-DE" dirty="0" err="1"/>
              <a:t>Automaton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Adoption </a:t>
            </a:r>
            <a:r>
              <a:rPr lang="de-DE" dirty="0" err="1"/>
              <a:t>to</a:t>
            </a:r>
            <a:r>
              <a:rPr lang="de-DE" dirty="0"/>
              <a:t> STT</a:t>
            </a:r>
            <a:endParaRPr lang="de-DE" b="1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3851920" y="335699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1/10</a:t>
            </a:r>
            <a:br>
              <a:rPr lang="de-DE" sz="1600" b="1" dirty="0" smtClean="0">
                <a:solidFill>
                  <a:schemeClr val="bg1"/>
                </a:solidFill>
              </a:rPr>
            </a:br>
            <a:r>
              <a:rPr lang="de-DE" sz="1600" b="1" dirty="0" smtClean="0">
                <a:solidFill>
                  <a:schemeClr val="bg1"/>
                </a:solidFill>
              </a:rPr>
              <a:t>7/15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11960" y="3936157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1/10</a:t>
            </a:r>
            <a:br>
              <a:rPr lang="de-DE" sz="1600" b="1" dirty="0" smtClean="0">
                <a:solidFill>
                  <a:schemeClr val="bg1"/>
                </a:solidFill>
              </a:rPr>
            </a:br>
            <a:r>
              <a:rPr lang="de-DE" sz="1600" b="1" dirty="0" smtClean="0">
                <a:solidFill>
                  <a:schemeClr val="bg1"/>
                </a:solidFill>
              </a:rPr>
              <a:t>7/15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491880" y="3924345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1/10</a:t>
            </a:r>
            <a:br>
              <a:rPr lang="de-DE" sz="1600" b="1" dirty="0" smtClean="0">
                <a:solidFill>
                  <a:schemeClr val="bg1"/>
                </a:solidFill>
              </a:rPr>
            </a:br>
            <a:r>
              <a:rPr lang="de-DE" sz="1600" b="1" dirty="0" smtClean="0">
                <a:solidFill>
                  <a:schemeClr val="bg1"/>
                </a:solidFill>
              </a:rPr>
              <a:t>7/15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3491880" y="278092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1/10</a:t>
            </a:r>
            <a:br>
              <a:rPr lang="de-DE" sz="1600" b="1" dirty="0" smtClean="0">
                <a:solidFill>
                  <a:schemeClr val="bg1"/>
                </a:solidFill>
              </a:rPr>
            </a:br>
            <a:r>
              <a:rPr lang="de-DE" sz="1600" b="1" dirty="0" smtClean="0">
                <a:solidFill>
                  <a:schemeClr val="bg1"/>
                </a:solidFill>
              </a:rPr>
              <a:t>7/15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211960" y="2793346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1/10</a:t>
            </a:r>
            <a:br>
              <a:rPr lang="de-DE" sz="1600" b="1" dirty="0" smtClean="0">
                <a:solidFill>
                  <a:schemeClr val="bg1"/>
                </a:solidFill>
              </a:rPr>
            </a:br>
            <a:r>
              <a:rPr lang="de-DE" sz="1600" b="1" dirty="0" smtClean="0">
                <a:solidFill>
                  <a:schemeClr val="bg1"/>
                </a:solidFill>
              </a:rPr>
              <a:t>7/15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876256" y="2420888"/>
            <a:ext cx="2160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Cell</a:t>
            </a:r>
            <a:r>
              <a:rPr lang="de-DE" b="1" dirty="0" smtClean="0"/>
              <a:t>: </a:t>
            </a:r>
            <a:r>
              <a:rPr lang="de-DE" dirty="0" err="1" smtClean="0"/>
              <a:t>Straw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hit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neighbours</a:t>
            </a:r>
            <a:endParaRPr lang="de-DE" dirty="0" smtClean="0"/>
          </a:p>
          <a:p>
            <a:endParaRPr lang="de-DE" dirty="0" smtClean="0"/>
          </a:p>
          <a:p>
            <a:r>
              <a:rPr lang="de-DE" b="1" dirty="0" err="1" smtClean="0"/>
              <a:t>Rule</a:t>
            </a:r>
            <a:r>
              <a:rPr lang="de-DE" b="1" dirty="0" smtClean="0"/>
              <a:t>: </a:t>
            </a:r>
            <a:r>
              <a:rPr lang="de-DE" dirty="0" err="1" smtClean="0"/>
              <a:t>Copy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all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neighbours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0394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>
          <a:xfrm>
            <a:off x="287338" y="620713"/>
            <a:ext cx="8064500" cy="720725"/>
          </a:xfrm>
        </p:spPr>
        <p:txBody>
          <a:bodyPr/>
          <a:lstStyle/>
          <a:p>
            <a:pPr eaLnBrk="1" hangingPunct="1"/>
            <a:r>
              <a:rPr lang="de-DE" b="1" dirty="0" smtClean="0">
                <a:solidFill>
                  <a:srgbClr val="0070C0"/>
                </a:solidFill>
              </a:rPr>
              <a:t>Second </a:t>
            </a:r>
            <a:r>
              <a:rPr lang="de-DE" b="1" dirty="0" smtClean="0">
                <a:solidFill>
                  <a:srgbClr val="0070C0"/>
                </a:solidFill>
              </a:rPr>
              <a:t>Stage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err="1" smtClean="0"/>
              <a:t>Combination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tracklets</a:t>
            </a:r>
            <a:endParaRPr lang="de-DE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323528" y="1988840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de-DE" sz="2800" dirty="0" smtClean="0"/>
              <a:t> The </a:t>
            </a:r>
            <a:r>
              <a:rPr lang="de-DE" sz="2800" dirty="0" err="1" smtClean="0"/>
              <a:t>track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particles</a:t>
            </a:r>
            <a:r>
              <a:rPr lang="de-DE" sz="2800" dirty="0" smtClean="0"/>
              <a:t> in </a:t>
            </a:r>
            <a:r>
              <a:rPr lang="de-DE" sz="2800" dirty="0" err="1" smtClean="0"/>
              <a:t>the</a:t>
            </a:r>
            <a:r>
              <a:rPr lang="de-DE" sz="2800" dirty="0" smtClean="0"/>
              <a:t> x-y </a:t>
            </a:r>
            <a:r>
              <a:rPr lang="de-DE" sz="2800" dirty="0" err="1" smtClean="0"/>
              <a:t>projection</a:t>
            </a:r>
            <a:r>
              <a:rPr lang="de-DE" sz="2800" dirty="0" smtClean="0"/>
              <a:t> </a:t>
            </a:r>
            <a:r>
              <a:rPr lang="de-DE" sz="2800" dirty="0" err="1" smtClean="0"/>
              <a:t>follow</a:t>
            </a:r>
            <a:r>
              <a:rPr lang="de-DE" sz="2800" dirty="0" smtClean="0"/>
              <a:t> (in an ideal </a:t>
            </a:r>
            <a:r>
              <a:rPr lang="de-DE" sz="2800" dirty="0" err="1" smtClean="0"/>
              <a:t>case</a:t>
            </a:r>
            <a:r>
              <a:rPr lang="de-DE" sz="2800" dirty="0" smtClean="0"/>
              <a:t>) a </a:t>
            </a:r>
            <a:r>
              <a:rPr lang="de-DE" sz="2800" dirty="0" err="1" smtClean="0"/>
              <a:t>circle</a:t>
            </a:r>
            <a:r>
              <a:rPr lang="de-DE" sz="2800" dirty="0" smtClean="0"/>
              <a:t> </a:t>
            </a:r>
            <a:r>
              <a:rPr lang="de-DE" sz="2800" dirty="0" err="1" smtClean="0"/>
              <a:t>line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 </a:t>
            </a:r>
            <a:r>
              <a:rPr lang="de-DE" sz="2800" dirty="0" err="1" smtClean="0"/>
              <a:t>Steps</a:t>
            </a:r>
            <a:r>
              <a:rPr lang="de-DE" sz="2800" dirty="0" smtClean="0"/>
              <a:t>: </a:t>
            </a:r>
          </a:p>
          <a:p>
            <a:pPr marL="971550" lvl="1" indent="-514350">
              <a:buFont typeface="+mj-lt"/>
              <a:buAutoNum type="arabicPeriod"/>
            </a:pPr>
            <a:r>
              <a:rPr lang="de-DE" sz="2400" dirty="0" smtClean="0"/>
              <a:t>Find all </a:t>
            </a:r>
            <a:r>
              <a:rPr lang="de-DE" sz="2400" dirty="0" err="1" smtClean="0"/>
              <a:t>combination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tracklets</a:t>
            </a:r>
            <a:endParaRPr lang="de-DE" sz="24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de-DE" sz="2400" dirty="0" smtClean="0"/>
              <a:t>Circle fit via Riemann</a:t>
            </a:r>
          </a:p>
          <a:p>
            <a:pPr marL="971550" lvl="1" indent="-514350">
              <a:buFont typeface="+mj-lt"/>
              <a:buAutoNum type="arabicPeriod"/>
            </a:pPr>
            <a:r>
              <a:rPr lang="de-DE" sz="2400" dirty="0" smtClean="0"/>
              <a:t>Benchmark </a:t>
            </a:r>
            <a:r>
              <a:rPr lang="de-DE" sz="2400" dirty="0" err="1" smtClean="0"/>
              <a:t>the</a:t>
            </a:r>
            <a:r>
              <a:rPr lang="de-DE" sz="2400" dirty="0" smtClean="0"/>
              <a:t> fit</a:t>
            </a:r>
          </a:p>
          <a:p>
            <a:pPr marL="971550" lvl="1" indent="-514350">
              <a:buFont typeface="+mj-lt"/>
              <a:buAutoNum type="arabicPeriod"/>
            </a:pPr>
            <a:r>
              <a:rPr lang="de-DE" sz="2400" dirty="0" err="1" smtClean="0"/>
              <a:t>Accept</a:t>
            </a:r>
            <a:r>
              <a:rPr lang="de-DE" sz="2400" dirty="0" smtClean="0"/>
              <a:t> / </a:t>
            </a:r>
            <a:r>
              <a:rPr lang="de-DE" sz="2400" dirty="0" err="1" smtClean="0"/>
              <a:t>Reject</a:t>
            </a:r>
            <a:r>
              <a:rPr lang="de-DE" sz="2400" dirty="0" smtClean="0"/>
              <a:t> </a:t>
            </a:r>
            <a:r>
              <a:rPr lang="de-DE" sz="2400" dirty="0" err="1" smtClean="0"/>
              <a:t>combination</a:t>
            </a: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348587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>
          <a:xfrm>
            <a:off x="287338" y="620713"/>
            <a:ext cx="8064500" cy="720725"/>
          </a:xfrm>
        </p:spPr>
        <p:txBody>
          <a:bodyPr/>
          <a:lstStyle/>
          <a:p>
            <a:pPr eaLnBrk="1" hangingPunct="1"/>
            <a:r>
              <a:rPr lang="de-DE" b="1" dirty="0" smtClean="0"/>
              <a:t>Circle fit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Riemann-Fit 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492896"/>
            <a:ext cx="2334756" cy="225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2348880"/>
            <a:ext cx="2740515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1916832"/>
            <a:ext cx="2856428" cy="273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719090" y="5301208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Points </a:t>
            </a:r>
            <a:r>
              <a:rPr lang="de-DE" dirty="0" err="1" smtClean="0"/>
              <a:t>to</a:t>
            </a:r>
            <a:r>
              <a:rPr lang="de-DE" dirty="0" smtClean="0"/>
              <a:t> fit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2948341" y="5301208"/>
            <a:ext cx="3031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Expansion </a:t>
            </a:r>
            <a:r>
              <a:rPr lang="de-DE" dirty="0" err="1" smtClean="0"/>
              <a:t>to</a:t>
            </a:r>
            <a:r>
              <a:rPr lang="de-DE" dirty="0" smtClean="0"/>
              <a:t> 3rd </a:t>
            </a:r>
            <a:r>
              <a:rPr lang="de-DE" dirty="0" err="1" smtClean="0"/>
              <a:t>dimension</a:t>
            </a:r>
            <a:endParaRPr lang="de-DE" dirty="0" smtClean="0"/>
          </a:p>
        </p:txBody>
      </p:sp>
      <p:sp>
        <p:nvSpPr>
          <p:cNvPr id="13" name="Textfeld 12"/>
          <p:cNvSpPr txBox="1"/>
          <p:nvPr/>
        </p:nvSpPr>
        <p:spPr>
          <a:xfrm>
            <a:off x="5868144" y="4869160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Projection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Parabola</a:t>
            </a:r>
            <a:endParaRPr lang="de-DE" dirty="0" smtClean="0"/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endParaRPr lang="de-DE" dirty="0"/>
          </a:p>
        </p:txBody>
      </p:sp>
      <p:graphicFrame>
        <p:nvGraphicFramePr>
          <p:cNvPr id="15" name="Objekt 1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6" name="Formel" r:id="rId7" imgW="114120" imgH="215640" progId="Equation.3">
                  <p:embed/>
                </p:oleObj>
              </mc:Choice>
              <mc:Fallback>
                <p:oleObj name="Formel" r:id="rId7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422174"/>
              </p:ext>
            </p:extLst>
          </p:nvPr>
        </p:nvGraphicFramePr>
        <p:xfrm>
          <a:off x="6444208" y="5157192"/>
          <a:ext cx="1801813" cy="562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7" name="Formel" r:id="rId9" imgW="761760" imgH="253800" progId="Equation.3">
                  <p:embed/>
                </p:oleObj>
              </mc:Choice>
              <mc:Fallback>
                <p:oleObj name="Formel" r:id="rId9" imgW="7617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5157192"/>
                        <a:ext cx="1801813" cy="5623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386115"/>
              </p:ext>
            </p:extLst>
          </p:nvPr>
        </p:nvGraphicFramePr>
        <p:xfrm>
          <a:off x="6444208" y="5517232"/>
          <a:ext cx="1984620" cy="559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8" name="Formel" r:id="rId11" imgW="901440" imgH="253800" progId="Equation.3">
                  <p:embed/>
                </p:oleObj>
              </mc:Choice>
              <mc:Fallback>
                <p:oleObj name="Formel" r:id="rId11" imgW="9014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5517232"/>
                        <a:ext cx="1984620" cy="559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785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>
          <a:xfrm>
            <a:off x="287338" y="620713"/>
            <a:ext cx="8064500" cy="720725"/>
          </a:xfrm>
        </p:spPr>
        <p:txBody>
          <a:bodyPr/>
          <a:lstStyle/>
          <a:p>
            <a:pPr eaLnBrk="1" hangingPunct="1"/>
            <a:r>
              <a:rPr lang="de-DE" dirty="0"/>
              <a:t>Circle fit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Riemann-Fit II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046564" y="5229200"/>
            <a:ext cx="230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Plane </a:t>
            </a:r>
            <a:r>
              <a:rPr lang="de-DE" dirty="0" err="1" smtClean="0"/>
              <a:t>through</a:t>
            </a:r>
            <a:r>
              <a:rPr lang="de-DE" dirty="0" smtClean="0"/>
              <a:t> </a:t>
            </a:r>
            <a:r>
              <a:rPr lang="de-DE" dirty="0" err="1" smtClean="0"/>
              <a:t>points</a:t>
            </a:r>
            <a:endParaRPr lang="de-DE" dirty="0" smtClean="0"/>
          </a:p>
        </p:txBody>
      </p:sp>
      <p:sp>
        <p:nvSpPr>
          <p:cNvPr id="14" name="Textfeld 13"/>
          <p:cNvSpPr txBox="1"/>
          <p:nvPr/>
        </p:nvSpPr>
        <p:spPr>
          <a:xfrm>
            <a:off x="4427984" y="2564904"/>
            <a:ext cx="439248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ym typeface="Wingdings" pitchFamily="2" charset="2"/>
              </a:rPr>
              <a:t>Advantages</a:t>
            </a:r>
            <a:r>
              <a:rPr lang="de-DE" sz="2400" dirty="0" smtClean="0">
                <a:sym typeface="Wingdings" pitchFamily="2" charset="2"/>
              </a:rPr>
              <a:t>:</a:t>
            </a:r>
          </a:p>
          <a:p>
            <a:endParaRPr lang="de-DE" sz="2000" dirty="0" smtClean="0">
              <a:sym typeface="Wingdings" pitchFamily="2" charset="2"/>
            </a:endParaRPr>
          </a:p>
          <a:p>
            <a:pPr marL="273050" indent="-273050">
              <a:buFont typeface="Arial" pitchFamily="34" charset="0"/>
              <a:buChar char="•"/>
            </a:pPr>
            <a:r>
              <a:rPr lang="de-DE" sz="2400" dirty="0" err="1" smtClean="0">
                <a:sym typeface="Wingdings" pitchFamily="2" charset="2"/>
              </a:rPr>
              <a:t>Quadratic</a:t>
            </a:r>
            <a:r>
              <a:rPr lang="de-DE" sz="2400" dirty="0" smtClean="0">
                <a:sym typeface="Wingdings" pitchFamily="2" charset="2"/>
              </a:rPr>
              <a:t> </a:t>
            </a:r>
            <a:r>
              <a:rPr lang="de-DE" sz="2400" dirty="0" smtClean="0">
                <a:sym typeface="Wingdings" pitchFamily="2" charset="2"/>
              </a:rPr>
              <a:t> </a:t>
            </a:r>
            <a:r>
              <a:rPr lang="de-DE" sz="2400" dirty="0" smtClean="0">
                <a:sym typeface="Wingdings" pitchFamily="2" charset="2"/>
              </a:rPr>
              <a:t>linear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de-DE" sz="2400" dirty="0" err="1" smtClean="0">
                <a:sym typeface="Wingdings" pitchFamily="2" charset="2"/>
              </a:rPr>
              <a:t>Solves</a:t>
            </a:r>
            <a:r>
              <a:rPr lang="de-DE" sz="2400" dirty="0" smtClean="0">
                <a:sym typeface="Wingdings" pitchFamily="2" charset="2"/>
              </a:rPr>
              <a:t> </a:t>
            </a:r>
            <a:r>
              <a:rPr lang="de-DE" sz="2400" dirty="0" err="1" smtClean="0">
                <a:sym typeface="Wingdings" pitchFamily="2" charset="2"/>
              </a:rPr>
              <a:t>optimization</a:t>
            </a:r>
            <a:r>
              <a:rPr lang="de-DE" sz="2400" dirty="0" smtClean="0">
                <a:sym typeface="Wingdings" pitchFamily="2" charset="2"/>
              </a:rPr>
              <a:t> </a:t>
            </a:r>
            <a:r>
              <a:rPr lang="de-DE" sz="2400" dirty="0" err="1" smtClean="0">
                <a:sym typeface="Wingdings" pitchFamily="2" charset="2"/>
              </a:rPr>
              <a:t>problem</a:t>
            </a:r>
            <a:r>
              <a:rPr lang="de-DE" sz="2400" dirty="0" smtClean="0">
                <a:sym typeface="Wingdings" pitchFamily="2" charset="2"/>
              </a:rPr>
              <a:t> </a:t>
            </a:r>
            <a:r>
              <a:rPr lang="de-DE" sz="2400" dirty="0" err="1" smtClean="0">
                <a:sym typeface="Wingdings" pitchFamily="2" charset="2"/>
              </a:rPr>
              <a:t>analytically</a:t>
            </a:r>
            <a:endParaRPr lang="de-DE" sz="2400" dirty="0" smtClean="0">
              <a:sym typeface="Wingdings" pitchFamily="2" charset="2"/>
            </a:endParaRPr>
          </a:p>
          <a:p>
            <a:pPr marL="273050" indent="-273050">
              <a:buFont typeface="Arial" pitchFamily="34" charset="0"/>
              <a:buChar char="•"/>
            </a:pPr>
            <a:r>
              <a:rPr lang="de-DE" sz="2400" dirty="0" err="1" smtClean="0">
                <a:sym typeface="Wingdings" pitchFamily="2" charset="2"/>
              </a:rPr>
              <a:t>Already</a:t>
            </a:r>
            <a:r>
              <a:rPr lang="de-DE" sz="2400" dirty="0" smtClean="0">
                <a:sym typeface="Wingdings" pitchFamily="2" charset="2"/>
              </a:rPr>
              <a:t> </a:t>
            </a:r>
            <a:r>
              <a:rPr lang="de-DE" sz="2400" dirty="0" err="1" smtClean="0">
                <a:sym typeface="Wingdings" pitchFamily="2" charset="2"/>
              </a:rPr>
              <a:t>implemented</a:t>
            </a:r>
            <a:r>
              <a:rPr lang="de-DE" sz="2400" dirty="0" smtClean="0">
                <a:sym typeface="Wingdings" pitchFamily="2" charset="2"/>
              </a:rPr>
              <a:t> in </a:t>
            </a:r>
            <a:r>
              <a:rPr lang="de-DE" sz="2400" dirty="0" err="1" smtClean="0">
                <a:sym typeface="Wingdings" pitchFamily="2" charset="2"/>
              </a:rPr>
              <a:t>PandaRoot</a:t>
            </a:r>
            <a:r>
              <a:rPr lang="de-DE" sz="2400" dirty="0" smtClean="0">
                <a:sym typeface="Wingdings" pitchFamily="2" charset="2"/>
              </a:rPr>
              <a:t> </a:t>
            </a:r>
          </a:p>
          <a:p>
            <a:pPr lvl="1"/>
            <a:endParaRPr lang="de-DE" dirty="0" smtClean="0">
              <a:sym typeface="Wingdings" pitchFamily="2" charset="2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95536" y="5517232"/>
            <a:ext cx="3680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Normal </a:t>
            </a:r>
            <a:r>
              <a:rPr lang="de-DE" dirty="0" err="1" smtClean="0"/>
              <a:t>vector</a:t>
            </a:r>
            <a:r>
              <a:rPr lang="de-DE" dirty="0" smtClean="0"/>
              <a:t> </a:t>
            </a:r>
            <a:r>
              <a:rPr lang="de-DE" dirty="0" smtClean="0">
                <a:sym typeface="Wingdings" pitchFamily="2" charset="2"/>
              </a:rPr>
              <a:t> Circle </a:t>
            </a:r>
            <a:r>
              <a:rPr lang="de-DE" dirty="0" err="1" smtClean="0">
                <a:sym typeface="Wingdings" pitchFamily="2" charset="2"/>
              </a:rPr>
              <a:t>parameter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88840"/>
            <a:ext cx="3240360" cy="310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Grafik 16" descr="Riemann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3212976"/>
            <a:ext cx="792088" cy="59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 descr="CA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556792"/>
            <a:ext cx="4622455" cy="4796614"/>
          </a:xfrm>
          <a:prstGeom prst="rect">
            <a:avLst/>
          </a:prstGeom>
        </p:spPr>
      </p:pic>
      <p:sp>
        <p:nvSpPr>
          <p:cNvPr id="36" name="Ellipse 35"/>
          <p:cNvSpPr/>
          <p:nvPr/>
        </p:nvSpPr>
        <p:spPr>
          <a:xfrm>
            <a:off x="4153441" y="2765638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/>
          <p:cNvSpPr/>
          <p:nvPr/>
        </p:nvSpPr>
        <p:spPr>
          <a:xfrm>
            <a:off x="3491880" y="2765638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/>
          <p:cNvSpPr/>
          <p:nvPr/>
        </p:nvSpPr>
        <p:spPr>
          <a:xfrm>
            <a:off x="3811976" y="3326562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/>
          <p:cNvSpPr/>
          <p:nvPr/>
        </p:nvSpPr>
        <p:spPr>
          <a:xfrm>
            <a:off x="3486808" y="3902561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Ellipse 39"/>
          <p:cNvSpPr/>
          <p:nvPr/>
        </p:nvSpPr>
        <p:spPr>
          <a:xfrm>
            <a:off x="4153441" y="3902998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Textfeld 40"/>
          <p:cNvSpPr txBox="1"/>
          <p:nvPr/>
        </p:nvSpPr>
        <p:spPr>
          <a:xfrm>
            <a:off x="3851920" y="335699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1/10</a:t>
            </a:r>
            <a:br>
              <a:rPr lang="de-DE" sz="1600" b="1" dirty="0" smtClean="0">
                <a:solidFill>
                  <a:schemeClr val="bg1"/>
                </a:solidFill>
              </a:rPr>
            </a:br>
            <a:r>
              <a:rPr lang="de-DE" sz="1600" b="1" dirty="0" smtClean="0">
                <a:solidFill>
                  <a:schemeClr val="bg1"/>
                </a:solidFill>
              </a:rPr>
              <a:t>7/15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4211960" y="3936157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1/10</a:t>
            </a:r>
            <a:br>
              <a:rPr lang="de-DE" sz="1600" b="1" dirty="0" smtClean="0">
                <a:solidFill>
                  <a:schemeClr val="bg1"/>
                </a:solidFill>
              </a:rPr>
            </a:br>
            <a:r>
              <a:rPr lang="de-DE" sz="1600" b="1" dirty="0" smtClean="0">
                <a:solidFill>
                  <a:schemeClr val="bg1"/>
                </a:solidFill>
              </a:rPr>
              <a:t>7/15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3491880" y="3924345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1/10</a:t>
            </a:r>
            <a:br>
              <a:rPr lang="de-DE" sz="1600" b="1" dirty="0" smtClean="0">
                <a:solidFill>
                  <a:schemeClr val="bg1"/>
                </a:solidFill>
              </a:rPr>
            </a:br>
            <a:r>
              <a:rPr lang="de-DE" sz="1600" b="1" dirty="0" smtClean="0">
                <a:solidFill>
                  <a:schemeClr val="bg1"/>
                </a:solidFill>
              </a:rPr>
              <a:t>7/15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3491880" y="278092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1/10</a:t>
            </a:r>
            <a:br>
              <a:rPr lang="de-DE" sz="1600" b="1" dirty="0" smtClean="0">
                <a:solidFill>
                  <a:schemeClr val="bg1"/>
                </a:solidFill>
              </a:rPr>
            </a:br>
            <a:r>
              <a:rPr lang="de-DE" sz="1600" b="1" dirty="0" smtClean="0">
                <a:solidFill>
                  <a:schemeClr val="bg1"/>
                </a:solidFill>
              </a:rPr>
              <a:t>7/15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4211960" y="2793346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1/10</a:t>
            </a:r>
            <a:br>
              <a:rPr lang="de-DE" sz="1600" b="1" dirty="0" smtClean="0">
                <a:solidFill>
                  <a:schemeClr val="bg1"/>
                </a:solidFill>
              </a:rPr>
            </a:br>
            <a:r>
              <a:rPr lang="de-DE" sz="1600" b="1" dirty="0" smtClean="0">
                <a:solidFill>
                  <a:schemeClr val="bg1"/>
                </a:solidFill>
              </a:rPr>
              <a:t>7/15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30" name="Freihandform 29"/>
          <p:cNvSpPr/>
          <p:nvPr/>
        </p:nvSpPr>
        <p:spPr>
          <a:xfrm flipH="1">
            <a:off x="2708175" y="1293217"/>
            <a:ext cx="3952057" cy="5060189"/>
          </a:xfrm>
          <a:custGeom>
            <a:avLst/>
            <a:gdLst>
              <a:gd name="connsiteX0" fmla="*/ 0 w 4940135"/>
              <a:gd name="connsiteY0" fmla="*/ 0 h 3610099"/>
              <a:gd name="connsiteX1" fmla="*/ 154379 w 4940135"/>
              <a:gd name="connsiteY1" fmla="*/ 35626 h 3610099"/>
              <a:gd name="connsiteX2" fmla="*/ 213756 w 4940135"/>
              <a:gd name="connsiteY2" fmla="*/ 59377 h 3610099"/>
              <a:gd name="connsiteX3" fmla="*/ 320634 w 4940135"/>
              <a:gd name="connsiteY3" fmla="*/ 83127 h 3610099"/>
              <a:gd name="connsiteX4" fmla="*/ 522514 w 4940135"/>
              <a:gd name="connsiteY4" fmla="*/ 142504 h 3610099"/>
              <a:gd name="connsiteX5" fmla="*/ 629392 w 4940135"/>
              <a:gd name="connsiteY5" fmla="*/ 190005 h 3610099"/>
              <a:gd name="connsiteX6" fmla="*/ 961901 w 4940135"/>
              <a:gd name="connsiteY6" fmla="*/ 285008 h 3610099"/>
              <a:gd name="connsiteX7" fmla="*/ 1080654 w 4940135"/>
              <a:gd name="connsiteY7" fmla="*/ 344384 h 3610099"/>
              <a:gd name="connsiteX8" fmla="*/ 1294410 w 4940135"/>
              <a:gd name="connsiteY8" fmla="*/ 415636 h 3610099"/>
              <a:gd name="connsiteX9" fmla="*/ 1389413 w 4940135"/>
              <a:gd name="connsiteY9" fmla="*/ 451262 h 3610099"/>
              <a:gd name="connsiteX10" fmla="*/ 1484415 w 4940135"/>
              <a:gd name="connsiteY10" fmla="*/ 510639 h 3610099"/>
              <a:gd name="connsiteX11" fmla="*/ 1603169 w 4940135"/>
              <a:gd name="connsiteY11" fmla="*/ 558140 h 3610099"/>
              <a:gd name="connsiteX12" fmla="*/ 1721922 w 4940135"/>
              <a:gd name="connsiteY12" fmla="*/ 617517 h 3610099"/>
              <a:gd name="connsiteX13" fmla="*/ 1840675 w 4940135"/>
              <a:gd name="connsiteY13" fmla="*/ 665018 h 3610099"/>
              <a:gd name="connsiteX14" fmla="*/ 1911927 w 4940135"/>
              <a:gd name="connsiteY14" fmla="*/ 700644 h 3610099"/>
              <a:gd name="connsiteX15" fmla="*/ 2042556 w 4940135"/>
              <a:gd name="connsiteY15" fmla="*/ 760021 h 3610099"/>
              <a:gd name="connsiteX16" fmla="*/ 2149434 w 4940135"/>
              <a:gd name="connsiteY16" fmla="*/ 843148 h 3610099"/>
              <a:gd name="connsiteX17" fmla="*/ 2208810 w 4940135"/>
              <a:gd name="connsiteY17" fmla="*/ 890649 h 3610099"/>
              <a:gd name="connsiteX18" fmla="*/ 2256312 w 4940135"/>
              <a:gd name="connsiteY18" fmla="*/ 902525 h 3610099"/>
              <a:gd name="connsiteX19" fmla="*/ 2339439 w 4940135"/>
              <a:gd name="connsiteY19" fmla="*/ 973777 h 3610099"/>
              <a:gd name="connsiteX20" fmla="*/ 2398815 w 4940135"/>
              <a:gd name="connsiteY20" fmla="*/ 997527 h 3610099"/>
              <a:gd name="connsiteX21" fmla="*/ 2505693 w 4940135"/>
              <a:gd name="connsiteY21" fmla="*/ 1080655 h 3610099"/>
              <a:gd name="connsiteX22" fmla="*/ 2683823 w 4940135"/>
              <a:gd name="connsiteY22" fmla="*/ 1199408 h 3610099"/>
              <a:gd name="connsiteX23" fmla="*/ 2719449 w 4940135"/>
              <a:gd name="connsiteY23" fmla="*/ 1223158 h 3610099"/>
              <a:gd name="connsiteX24" fmla="*/ 2778826 w 4940135"/>
              <a:gd name="connsiteY24" fmla="*/ 1258784 h 3610099"/>
              <a:gd name="connsiteX25" fmla="*/ 2850078 w 4940135"/>
              <a:gd name="connsiteY25" fmla="*/ 1318161 h 3610099"/>
              <a:gd name="connsiteX26" fmla="*/ 2921330 w 4940135"/>
              <a:gd name="connsiteY26" fmla="*/ 1365662 h 3610099"/>
              <a:gd name="connsiteX27" fmla="*/ 3004457 w 4940135"/>
              <a:gd name="connsiteY27" fmla="*/ 1436914 h 3610099"/>
              <a:gd name="connsiteX28" fmla="*/ 3075709 w 4940135"/>
              <a:gd name="connsiteY28" fmla="*/ 1484416 h 3610099"/>
              <a:gd name="connsiteX29" fmla="*/ 3111335 w 4940135"/>
              <a:gd name="connsiteY29" fmla="*/ 1531917 h 3610099"/>
              <a:gd name="connsiteX30" fmla="*/ 3206338 w 4940135"/>
              <a:gd name="connsiteY30" fmla="*/ 1603169 h 3610099"/>
              <a:gd name="connsiteX31" fmla="*/ 3253839 w 4940135"/>
              <a:gd name="connsiteY31" fmla="*/ 1650670 h 3610099"/>
              <a:gd name="connsiteX32" fmla="*/ 3360717 w 4940135"/>
              <a:gd name="connsiteY32" fmla="*/ 1733797 h 3610099"/>
              <a:gd name="connsiteX33" fmla="*/ 3431969 w 4940135"/>
              <a:gd name="connsiteY33" fmla="*/ 1805049 h 3610099"/>
              <a:gd name="connsiteX34" fmla="*/ 3479470 w 4940135"/>
              <a:gd name="connsiteY34" fmla="*/ 1840675 h 3610099"/>
              <a:gd name="connsiteX35" fmla="*/ 3503221 w 4940135"/>
              <a:gd name="connsiteY35" fmla="*/ 1876301 h 3610099"/>
              <a:gd name="connsiteX36" fmla="*/ 3621974 w 4940135"/>
              <a:gd name="connsiteY36" fmla="*/ 1983179 h 3610099"/>
              <a:gd name="connsiteX37" fmla="*/ 3657600 w 4940135"/>
              <a:gd name="connsiteY37" fmla="*/ 2030680 h 3610099"/>
              <a:gd name="connsiteX38" fmla="*/ 3800104 w 4940135"/>
              <a:gd name="connsiteY38" fmla="*/ 2161309 h 3610099"/>
              <a:gd name="connsiteX39" fmla="*/ 3859480 w 4940135"/>
              <a:gd name="connsiteY39" fmla="*/ 2244436 h 3610099"/>
              <a:gd name="connsiteX40" fmla="*/ 3895106 w 4940135"/>
              <a:gd name="connsiteY40" fmla="*/ 2291938 h 3610099"/>
              <a:gd name="connsiteX41" fmla="*/ 3954483 w 4940135"/>
              <a:gd name="connsiteY41" fmla="*/ 2351314 h 3610099"/>
              <a:gd name="connsiteX42" fmla="*/ 3990109 w 4940135"/>
              <a:gd name="connsiteY42" fmla="*/ 2398816 h 3610099"/>
              <a:gd name="connsiteX43" fmla="*/ 4049486 w 4940135"/>
              <a:gd name="connsiteY43" fmla="*/ 2470067 h 3610099"/>
              <a:gd name="connsiteX44" fmla="*/ 4085112 w 4940135"/>
              <a:gd name="connsiteY44" fmla="*/ 2517569 h 3610099"/>
              <a:gd name="connsiteX45" fmla="*/ 4132613 w 4940135"/>
              <a:gd name="connsiteY45" fmla="*/ 2565070 h 3610099"/>
              <a:gd name="connsiteX46" fmla="*/ 4227615 w 4940135"/>
              <a:gd name="connsiteY46" fmla="*/ 2683823 h 3610099"/>
              <a:gd name="connsiteX47" fmla="*/ 4275117 w 4940135"/>
              <a:gd name="connsiteY47" fmla="*/ 2743200 h 3610099"/>
              <a:gd name="connsiteX48" fmla="*/ 4310743 w 4940135"/>
              <a:gd name="connsiteY48" fmla="*/ 2790701 h 3610099"/>
              <a:gd name="connsiteX49" fmla="*/ 4358244 w 4940135"/>
              <a:gd name="connsiteY49" fmla="*/ 2850078 h 3610099"/>
              <a:gd name="connsiteX50" fmla="*/ 4393870 w 4940135"/>
              <a:gd name="connsiteY50" fmla="*/ 2909455 h 3610099"/>
              <a:gd name="connsiteX51" fmla="*/ 4441371 w 4940135"/>
              <a:gd name="connsiteY51" fmla="*/ 2945080 h 3610099"/>
              <a:gd name="connsiteX52" fmla="*/ 4536374 w 4940135"/>
              <a:gd name="connsiteY52" fmla="*/ 3063834 h 3610099"/>
              <a:gd name="connsiteX53" fmla="*/ 4583875 w 4940135"/>
              <a:gd name="connsiteY53" fmla="*/ 3123210 h 3610099"/>
              <a:gd name="connsiteX54" fmla="*/ 4619501 w 4940135"/>
              <a:gd name="connsiteY54" fmla="*/ 3182587 h 3610099"/>
              <a:gd name="connsiteX55" fmla="*/ 4667002 w 4940135"/>
              <a:gd name="connsiteY55" fmla="*/ 3230088 h 3610099"/>
              <a:gd name="connsiteX56" fmla="*/ 4690753 w 4940135"/>
              <a:gd name="connsiteY56" fmla="*/ 3277590 h 3610099"/>
              <a:gd name="connsiteX57" fmla="*/ 4773880 w 4940135"/>
              <a:gd name="connsiteY57" fmla="*/ 3372592 h 3610099"/>
              <a:gd name="connsiteX58" fmla="*/ 4809506 w 4940135"/>
              <a:gd name="connsiteY58" fmla="*/ 3420093 h 3610099"/>
              <a:gd name="connsiteX59" fmla="*/ 4821382 w 4940135"/>
              <a:gd name="connsiteY59" fmla="*/ 3455719 h 3610099"/>
              <a:gd name="connsiteX60" fmla="*/ 4857008 w 4940135"/>
              <a:gd name="connsiteY60" fmla="*/ 3491345 h 3610099"/>
              <a:gd name="connsiteX61" fmla="*/ 4892634 w 4940135"/>
              <a:gd name="connsiteY61" fmla="*/ 3538847 h 3610099"/>
              <a:gd name="connsiteX62" fmla="*/ 4940135 w 4940135"/>
              <a:gd name="connsiteY62" fmla="*/ 3610099 h 361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4940135" h="3610099">
                <a:moveTo>
                  <a:pt x="0" y="0"/>
                </a:moveTo>
                <a:cubicBezTo>
                  <a:pt x="74308" y="12384"/>
                  <a:pt x="78464" y="10321"/>
                  <a:pt x="154379" y="35626"/>
                </a:cubicBezTo>
                <a:cubicBezTo>
                  <a:pt x="174602" y="42367"/>
                  <a:pt x="193259" y="53521"/>
                  <a:pt x="213756" y="59377"/>
                </a:cubicBezTo>
                <a:cubicBezTo>
                  <a:pt x="248847" y="69403"/>
                  <a:pt x="285109" y="74768"/>
                  <a:pt x="320634" y="83127"/>
                </a:cubicBezTo>
                <a:cubicBezTo>
                  <a:pt x="396141" y="100893"/>
                  <a:pt x="449010" y="113919"/>
                  <a:pt x="522514" y="142504"/>
                </a:cubicBezTo>
                <a:cubicBezTo>
                  <a:pt x="558849" y="156634"/>
                  <a:pt x="592407" y="177677"/>
                  <a:pt x="629392" y="190005"/>
                </a:cubicBezTo>
                <a:cubicBezTo>
                  <a:pt x="802652" y="247758"/>
                  <a:pt x="724400" y="166259"/>
                  <a:pt x="961901" y="285008"/>
                </a:cubicBezTo>
                <a:cubicBezTo>
                  <a:pt x="1001485" y="304800"/>
                  <a:pt x="1039462" y="328202"/>
                  <a:pt x="1080654" y="344384"/>
                </a:cubicBezTo>
                <a:cubicBezTo>
                  <a:pt x="1150559" y="371847"/>
                  <a:pt x="1224086" y="389265"/>
                  <a:pt x="1294410" y="415636"/>
                </a:cubicBezTo>
                <a:cubicBezTo>
                  <a:pt x="1326078" y="427511"/>
                  <a:pt x="1359163" y="436137"/>
                  <a:pt x="1389413" y="451262"/>
                </a:cubicBezTo>
                <a:cubicBezTo>
                  <a:pt x="1422814" y="467963"/>
                  <a:pt x="1451014" y="493938"/>
                  <a:pt x="1484415" y="510639"/>
                </a:cubicBezTo>
                <a:cubicBezTo>
                  <a:pt x="1522548" y="529705"/>
                  <a:pt x="1564290" y="540645"/>
                  <a:pt x="1603169" y="558140"/>
                </a:cubicBezTo>
                <a:cubicBezTo>
                  <a:pt x="1643528" y="576301"/>
                  <a:pt x="1681563" y="599356"/>
                  <a:pt x="1721922" y="617517"/>
                </a:cubicBezTo>
                <a:cubicBezTo>
                  <a:pt x="1760800" y="635012"/>
                  <a:pt x="1801616" y="647930"/>
                  <a:pt x="1840675" y="665018"/>
                </a:cubicBezTo>
                <a:cubicBezTo>
                  <a:pt x="1865003" y="675661"/>
                  <a:pt x="1887817" y="689516"/>
                  <a:pt x="1911927" y="700644"/>
                </a:cubicBezTo>
                <a:cubicBezTo>
                  <a:pt x="1919851" y="704301"/>
                  <a:pt x="2021807" y="745656"/>
                  <a:pt x="2042556" y="760021"/>
                </a:cubicBezTo>
                <a:cubicBezTo>
                  <a:pt x="2079664" y="785711"/>
                  <a:pt x="2113945" y="815264"/>
                  <a:pt x="2149434" y="843148"/>
                </a:cubicBezTo>
                <a:cubicBezTo>
                  <a:pt x="2169364" y="858807"/>
                  <a:pt x="2184221" y="884501"/>
                  <a:pt x="2208810" y="890649"/>
                </a:cubicBezTo>
                <a:lnTo>
                  <a:pt x="2256312" y="902525"/>
                </a:lnTo>
                <a:cubicBezTo>
                  <a:pt x="2283311" y="929524"/>
                  <a:pt x="2305163" y="954735"/>
                  <a:pt x="2339439" y="973777"/>
                </a:cubicBezTo>
                <a:cubicBezTo>
                  <a:pt x="2358073" y="984129"/>
                  <a:pt x="2380884" y="986000"/>
                  <a:pt x="2398815" y="997527"/>
                </a:cubicBezTo>
                <a:cubicBezTo>
                  <a:pt x="2436780" y="1021933"/>
                  <a:pt x="2466991" y="1057435"/>
                  <a:pt x="2505693" y="1080655"/>
                </a:cubicBezTo>
                <a:cubicBezTo>
                  <a:pt x="2611987" y="1144429"/>
                  <a:pt x="2534683" y="1096157"/>
                  <a:pt x="2683823" y="1199408"/>
                </a:cubicBezTo>
                <a:cubicBezTo>
                  <a:pt x="2695558" y="1207532"/>
                  <a:pt x="2707346" y="1215594"/>
                  <a:pt x="2719449" y="1223158"/>
                </a:cubicBezTo>
                <a:cubicBezTo>
                  <a:pt x="2739022" y="1235391"/>
                  <a:pt x="2761094" y="1244007"/>
                  <a:pt x="2778826" y="1258784"/>
                </a:cubicBezTo>
                <a:cubicBezTo>
                  <a:pt x="2802577" y="1278576"/>
                  <a:pt x="2825345" y="1299611"/>
                  <a:pt x="2850078" y="1318161"/>
                </a:cubicBezTo>
                <a:cubicBezTo>
                  <a:pt x="2872914" y="1335288"/>
                  <a:pt x="2901146" y="1345478"/>
                  <a:pt x="2921330" y="1365662"/>
                </a:cubicBezTo>
                <a:cubicBezTo>
                  <a:pt x="3009731" y="1454063"/>
                  <a:pt x="2897818" y="1345509"/>
                  <a:pt x="3004457" y="1436914"/>
                </a:cubicBezTo>
                <a:cubicBezTo>
                  <a:pt x="3061065" y="1485435"/>
                  <a:pt x="3015109" y="1464215"/>
                  <a:pt x="3075709" y="1484416"/>
                </a:cubicBezTo>
                <a:cubicBezTo>
                  <a:pt x="3087584" y="1500250"/>
                  <a:pt x="3097340" y="1517922"/>
                  <a:pt x="3111335" y="1531917"/>
                </a:cubicBezTo>
                <a:cubicBezTo>
                  <a:pt x="3217420" y="1638001"/>
                  <a:pt x="3129597" y="1537391"/>
                  <a:pt x="3206338" y="1603169"/>
                </a:cubicBezTo>
                <a:cubicBezTo>
                  <a:pt x="3223339" y="1617742"/>
                  <a:pt x="3236745" y="1636206"/>
                  <a:pt x="3253839" y="1650670"/>
                </a:cubicBezTo>
                <a:cubicBezTo>
                  <a:pt x="3288293" y="1679823"/>
                  <a:pt x="3328803" y="1701883"/>
                  <a:pt x="3360717" y="1733797"/>
                </a:cubicBezTo>
                <a:cubicBezTo>
                  <a:pt x="3384468" y="1757548"/>
                  <a:pt x="3407003" y="1782579"/>
                  <a:pt x="3431969" y="1805049"/>
                </a:cubicBezTo>
                <a:cubicBezTo>
                  <a:pt x="3446680" y="1818289"/>
                  <a:pt x="3465475" y="1826680"/>
                  <a:pt x="3479470" y="1840675"/>
                </a:cubicBezTo>
                <a:cubicBezTo>
                  <a:pt x="3489562" y="1850767"/>
                  <a:pt x="3493673" y="1865692"/>
                  <a:pt x="3503221" y="1876301"/>
                </a:cubicBezTo>
                <a:cubicBezTo>
                  <a:pt x="3573138" y="1953987"/>
                  <a:pt x="3562229" y="1943350"/>
                  <a:pt x="3621974" y="1983179"/>
                </a:cubicBezTo>
                <a:cubicBezTo>
                  <a:pt x="3633849" y="1999013"/>
                  <a:pt x="3644226" y="2016090"/>
                  <a:pt x="3657600" y="2030680"/>
                </a:cubicBezTo>
                <a:cubicBezTo>
                  <a:pt x="3737534" y="2117881"/>
                  <a:pt x="3729618" y="2108446"/>
                  <a:pt x="3800104" y="2161309"/>
                </a:cubicBezTo>
                <a:cubicBezTo>
                  <a:pt x="3821483" y="2225448"/>
                  <a:pt x="3798793" y="2175079"/>
                  <a:pt x="3859480" y="2244436"/>
                </a:cubicBezTo>
                <a:cubicBezTo>
                  <a:pt x="3872513" y="2259331"/>
                  <a:pt x="3881957" y="2277145"/>
                  <a:pt x="3895106" y="2291938"/>
                </a:cubicBezTo>
                <a:cubicBezTo>
                  <a:pt x="3913702" y="2312858"/>
                  <a:pt x="3935887" y="2330394"/>
                  <a:pt x="3954483" y="2351314"/>
                </a:cubicBezTo>
                <a:cubicBezTo>
                  <a:pt x="3967632" y="2366107"/>
                  <a:pt x="3977745" y="2383361"/>
                  <a:pt x="3990109" y="2398816"/>
                </a:cubicBezTo>
                <a:cubicBezTo>
                  <a:pt x="4009422" y="2422957"/>
                  <a:pt x="4030173" y="2445926"/>
                  <a:pt x="4049486" y="2470067"/>
                </a:cubicBezTo>
                <a:cubicBezTo>
                  <a:pt x="4061850" y="2485522"/>
                  <a:pt x="4072079" y="2502674"/>
                  <a:pt x="4085112" y="2517569"/>
                </a:cubicBezTo>
                <a:cubicBezTo>
                  <a:pt x="4099857" y="2534421"/>
                  <a:pt x="4118040" y="2548069"/>
                  <a:pt x="4132613" y="2565070"/>
                </a:cubicBezTo>
                <a:cubicBezTo>
                  <a:pt x="4165603" y="2603559"/>
                  <a:pt x="4195948" y="2644239"/>
                  <a:pt x="4227615" y="2683823"/>
                </a:cubicBezTo>
                <a:cubicBezTo>
                  <a:pt x="4243449" y="2703615"/>
                  <a:pt x="4259556" y="2723193"/>
                  <a:pt x="4275117" y="2743200"/>
                </a:cubicBezTo>
                <a:cubicBezTo>
                  <a:pt x="4287268" y="2758823"/>
                  <a:pt x="4298592" y="2775078"/>
                  <a:pt x="4310743" y="2790701"/>
                </a:cubicBezTo>
                <a:cubicBezTo>
                  <a:pt x="4326304" y="2810708"/>
                  <a:pt x="4345203" y="2828344"/>
                  <a:pt x="4358244" y="2850078"/>
                </a:cubicBezTo>
                <a:cubicBezTo>
                  <a:pt x="4370119" y="2869870"/>
                  <a:pt x="4378671" y="2892084"/>
                  <a:pt x="4393870" y="2909455"/>
                </a:cubicBezTo>
                <a:cubicBezTo>
                  <a:pt x="4406903" y="2924350"/>
                  <a:pt x="4427947" y="2930537"/>
                  <a:pt x="4441371" y="2945080"/>
                </a:cubicBezTo>
                <a:cubicBezTo>
                  <a:pt x="4475755" y="2982329"/>
                  <a:pt x="4504706" y="3024249"/>
                  <a:pt x="4536374" y="3063834"/>
                </a:cubicBezTo>
                <a:cubicBezTo>
                  <a:pt x="4552208" y="3083626"/>
                  <a:pt x="4570835" y="3101476"/>
                  <a:pt x="4583875" y="3123210"/>
                </a:cubicBezTo>
                <a:cubicBezTo>
                  <a:pt x="4595750" y="3143002"/>
                  <a:pt x="4605330" y="3164367"/>
                  <a:pt x="4619501" y="3182587"/>
                </a:cubicBezTo>
                <a:cubicBezTo>
                  <a:pt x="4633248" y="3200262"/>
                  <a:pt x="4653567" y="3212174"/>
                  <a:pt x="4667002" y="3230088"/>
                </a:cubicBezTo>
                <a:cubicBezTo>
                  <a:pt x="4677624" y="3244250"/>
                  <a:pt x="4680933" y="3262860"/>
                  <a:pt x="4690753" y="3277590"/>
                </a:cubicBezTo>
                <a:cubicBezTo>
                  <a:pt x="4745657" y="3359946"/>
                  <a:pt x="4722378" y="3312506"/>
                  <a:pt x="4773880" y="3372592"/>
                </a:cubicBezTo>
                <a:cubicBezTo>
                  <a:pt x="4786761" y="3387619"/>
                  <a:pt x="4797631" y="3404259"/>
                  <a:pt x="4809506" y="3420093"/>
                </a:cubicBezTo>
                <a:cubicBezTo>
                  <a:pt x="4813465" y="3431968"/>
                  <a:pt x="4814438" y="3445304"/>
                  <a:pt x="4821382" y="3455719"/>
                </a:cubicBezTo>
                <a:cubicBezTo>
                  <a:pt x="4830698" y="3469693"/>
                  <a:pt x="4846078" y="3478594"/>
                  <a:pt x="4857008" y="3491345"/>
                </a:cubicBezTo>
                <a:cubicBezTo>
                  <a:pt x="4869889" y="3506373"/>
                  <a:pt x="4882144" y="3522063"/>
                  <a:pt x="4892634" y="3538847"/>
                </a:cubicBezTo>
                <a:cubicBezTo>
                  <a:pt x="4940563" y="3615534"/>
                  <a:pt x="4891741" y="3561705"/>
                  <a:pt x="4940135" y="361009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reihandform 1"/>
          <p:cNvSpPr/>
          <p:nvPr/>
        </p:nvSpPr>
        <p:spPr>
          <a:xfrm>
            <a:off x="1835696" y="2179789"/>
            <a:ext cx="3816423" cy="3985515"/>
          </a:xfrm>
          <a:custGeom>
            <a:avLst/>
            <a:gdLst>
              <a:gd name="connsiteX0" fmla="*/ 0 w 4940135"/>
              <a:gd name="connsiteY0" fmla="*/ 0 h 3610099"/>
              <a:gd name="connsiteX1" fmla="*/ 154379 w 4940135"/>
              <a:gd name="connsiteY1" fmla="*/ 35626 h 3610099"/>
              <a:gd name="connsiteX2" fmla="*/ 213756 w 4940135"/>
              <a:gd name="connsiteY2" fmla="*/ 59377 h 3610099"/>
              <a:gd name="connsiteX3" fmla="*/ 320634 w 4940135"/>
              <a:gd name="connsiteY3" fmla="*/ 83127 h 3610099"/>
              <a:gd name="connsiteX4" fmla="*/ 522514 w 4940135"/>
              <a:gd name="connsiteY4" fmla="*/ 142504 h 3610099"/>
              <a:gd name="connsiteX5" fmla="*/ 629392 w 4940135"/>
              <a:gd name="connsiteY5" fmla="*/ 190005 h 3610099"/>
              <a:gd name="connsiteX6" fmla="*/ 961901 w 4940135"/>
              <a:gd name="connsiteY6" fmla="*/ 285008 h 3610099"/>
              <a:gd name="connsiteX7" fmla="*/ 1080654 w 4940135"/>
              <a:gd name="connsiteY7" fmla="*/ 344384 h 3610099"/>
              <a:gd name="connsiteX8" fmla="*/ 1294410 w 4940135"/>
              <a:gd name="connsiteY8" fmla="*/ 415636 h 3610099"/>
              <a:gd name="connsiteX9" fmla="*/ 1389413 w 4940135"/>
              <a:gd name="connsiteY9" fmla="*/ 451262 h 3610099"/>
              <a:gd name="connsiteX10" fmla="*/ 1484415 w 4940135"/>
              <a:gd name="connsiteY10" fmla="*/ 510639 h 3610099"/>
              <a:gd name="connsiteX11" fmla="*/ 1603169 w 4940135"/>
              <a:gd name="connsiteY11" fmla="*/ 558140 h 3610099"/>
              <a:gd name="connsiteX12" fmla="*/ 1721922 w 4940135"/>
              <a:gd name="connsiteY12" fmla="*/ 617517 h 3610099"/>
              <a:gd name="connsiteX13" fmla="*/ 1840675 w 4940135"/>
              <a:gd name="connsiteY13" fmla="*/ 665018 h 3610099"/>
              <a:gd name="connsiteX14" fmla="*/ 1911927 w 4940135"/>
              <a:gd name="connsiteY14" fmla="*/ 700644 h 3610099"/>
              <a:gd name="connsiteX15" fmla="*/ 2042556 w 4940135"/>
              <a:gd name="connsiteY15" fmla="*/ 760021 h 3610099"/>
              <a:gd name="connsiteX16" fmla="*/ 2149434 w 4940135"/>
              <a:gd name="connsiteY16" fmla="*/ 843148 h 3610099"/>
              <a:gd name="connsiteX17" fmla="*/ 2208810 w 4940135"/>
              <a:gd name="connsiteY17" fmla="*/ 890649 h 3610099"/>
              <a:gd name="connsiteX18" fmla="*/ 2256312 w 4940135"/>
              <a:gd name="connsiteY18" fmla="*/ 902525 h 3610099"/>
              <a:gd name="connsiteX19" fmla="*/ 2339439 w 4940135"/>
              <a:gd name="connsiteY19" fmla="*/ 973777 h 3610099"/>
              <a:gd name="connsiteX20" fmla="*/ 2398815 w 4940135"/>
              <a:gd name="connsiteY20" fmla="*/ 997527 h 3610099"/>
              <a:gd name="connsiteX21" fmla="*/ 2505693 w 4940135"/>
              <a:gd name="connsiteY21" fmla="*/ 1080655 h 3610099"/>
              <a:gd name="connsiteX22" fmla="*/ 2683823 w 4940135"/>
              <a:gd name="connsiteY22" fmla="*/ 1199408 h 3610099"/>
              <a:gd name="connsiteX23" fmla="*/ 2719449 w 4940135"/>
              <a:gd name="connsiteY23" fmla="*/ 1223158 h 3610099"/>
              <a:gd name="connsiteX24" fmla="*/ 2778826 w 4940135"/>
              <a:gd name="connsiteY24" fmla="*/ 1258784 h 3610099"/>
              <a:gd name="connsiteX25" fmla="*/ 2850078 w 4940135"/>
              <a:gd name="connsiteY25" fmla="*/ 1318161 h 3610099"/>
              <a:gd name="connsiteX26" fmla="*/ 2921330 w 4940135"/>
              <a:gd name="connsiteY26" fmla="*/ 1365662 h 3610099"/>
              <a:gd name="connsiteX27" fmla="*/ 3004457 w 4940135"/>
              <a:gd name="connsiteY27" fmla="*/ 1436914 h 3610099"/>
              <a:gd name="connsiteX28" fmla="*/ 3075709 w 4940135"/>
              <a:gd name="connsiteY28" fmla="*/ 1484416 h 3610099"/>
              <a:gd name="connsiteX29" fmla="*/ 3111335 w 4940135"/>
              <a:gd name="connsiteY29" fmla="*/ 1531917 h 3610099"/>
              <a:gd name="connsiteX30" fmla="*/ 3206338 w 4940135"/>
              <a:gd name="connsiteY30" fmla="*/ 1603169 h 3610099"/>
              <a:gd name="connsiteX31" fmla="*/ 3253839 w 4940135"/>
              <a:gd name="connsiteY31" fmla="*/ 1650670 h 3610099"/>
              <a:gd name="connsiteX32" fmla="*/ 3360717 w 4940135"/>
              <a:gd name="connsiteY32" fmla="*/ 1733797 h 3610099"/>
              <a:gd name="connsiteX33" fmla="*/ 3431969 w 4940135"/>
              <a:gd name="connsiteY33" fmla="*/ 1805049 h 3610099"/>
              <a:gd name="connsiteX34" fmla="*/ 3479470 w 4940135"/>
              <a:gd name="connsiteY34" fmla="*/ 1840675 h 3610099"/>
              <a:gd name="connsiteX35" fmla="*/ 3503221 w 4940135"/>
              <a:gd name="connsiteY35" fmla="*/ 1876301 h 3610099"/>
              <a:gd name="connsiteX36" fmla="*/ 3621974 w 4940135"/>
              <a:gd name="connsiteY36" fmla="*/ 1983179 h 3610099"/>
              <a:gd name="connsiteX37" fmla="*/ 3657600 w 4940135"/>
              <a:gd name="connsiteY37" fmla="*/ 2030680 h 3610099"/>
              <a:gd name="connsiteX38" fmla="*/ 3800104 w 4940135"/>
              <a:gd name="connsiteY38" fmla="*/ 2161309 h 3610099"/>
              <a:gd name="connsiteX39" fmla="*/ 3859480 w 4940135"/>
              <a:gd name="connsiteY39" fmla="*/ 2244436 h 3610099"/>
              <a:gd name="connsiteX40" fmla="*/ 3895106 w 4940135"/>
              <a:gd name="connsiteY40" fmla="*/ 2291938 h 3610099"/>
              <a:gd name="connsiteX41" fmla="*/ 3954483 w 4940135"/>
              <a:gd name="connsiteY41" fmla="*/ 2351314 h 3610099"/>
              <a:gd name="connsiteX42" fmla="*/ 3990109 w 4940135"/>
              <a:gd name="connsiteY42" fmla="*/ 2398816 h 3610099"/>
              <a:gd name="connsiteX43" fmla="*/ 4049486 w 4940135"/>
              <a:gd name="connsiteY43" fmla="*/ 2470067 h 3610099"/>
              <a:gd name="connsiteX44" fmla="*/ 4085112 w 4940135"/>
              <a:gd name="connsiteY44" fmla="*/ 2517569 h 3610099"/>
              <a:gd name="connsiteX45" fmla="*/ 4132613 w 4940135"/>
              <a:gd name="connsiteY45" fmla="*/ 2565070 h 3610099"/>
              <a:gd name="connsiteX46" fmla="*/ 4227615 w 4940135"/>
              <a:gd name="connsiteY46" fmla="*/ 2683823 h 3610099"/>
              <a:gd name="connsiteX47" fmla="*/ 4275117 w 4940135"/>
              <a:gd name="connsiteY47" fmla="*/ 2743200 h 3610099"/>
              <a:gd name="connsiteX48" fmla="*/ 4310743 w 4940135"/>
              <a:gd name="connsiteY48" fmla="*/ 2790701 h 3610099"/>
              <a:gd name="connsiteX49" fmla="*/ 4358244 w 4940135"/>
              <a:gd name="connsiteY49" fmla="*/ 2850078 h 3610099"/>
              <a:gd name="connsiteX50" fmla="*/ 4393870 w 4940135"/>
              <a:gd name="connsiteY50" fmla="*/ 2909455 h 3610099"/>
              <a:gd name="connsiteX51" fmla="*/ 4441371 w 4940135"/>
              <a:gd name="connsiteY51" fmla="*/ 2945080 h 3610099"/>
              <a:gd name="connsiteX52" fmla="*/ 4536374 w 4940135"/>
              <a:gd name="connsiteY52" fmla="*/ 3063834 h 3610099"/>
              <a:gd name="connsiteX53" fmla="*/ 4583875 w 4940135"/>
              <a:gd name="connsiteY53" fmla="*/ 3123210 h 3610099"/>
              <a:gd name="connsiteX54" fmla="*/ 4619501 w 4940135"/>
              <a:gd name="connsiteY54" fmla="*/ 3182587 h 3610099"/>
              <a:gd name="connsiteX55" fmla="*/ 4667002 w 4940135"/>
              <a:gd name="connsiteY55" fmla="*/ 3230088 h 3610099"/>
              <a:gd name="connsiteX56" fmla="*/ 4690753 w 4940135"/>
              <a:gd name="connsiteY56" fmla="*/ 3277590 h 3610099"/>
              <a:gd name="connsiteX57" fmla="*/ 4773880 w 4940135"/>
              <a:gd name="connsiteY57" fmla="*/ 3372592 h 3610099"/>
              <a:gd name="connsiteX58" fmla="*/ 4809506 w 4940135"/>
              <a:gd name="connsiteY58" fmla="*/ 3420093 h 3610099"/>
              <a:gd name="connsiteX59" fmla="*/ 4821382 w 4940135"/>
              <a:gd name="connsiteY59" fmla="*/ 3455719 h 3610099"/>
              <a:gd name="connsiteX60" fmla="*/ 4857008 w 4940135"/>
              <a:gd name="connsiteY60" fmla="*/ 3491345 h 3610099"/>
              <a:gd name="connsiteX61" fmla="*/ 4892634 w 4940135"/>
              <a:gd name="connsiteY61" fmla="*/ 3538847 h 3610099"/>
              <a:gd name="connsiteX62" fmla="*/ 4940135 w 4940135"/>
              <a:gd name="connsiteY62" fmla="*/ 3610099 h 361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4940135" h="3610099">
                <a:moveTo>
                  <a:pt x="0" y="0"/>
                </a:moveTo>
                <a:cubicBezTo>
                  <a:pt x="74308" y="12384"/>
                  <a:pt x="78464" y="10321"/>
                  <a:pt x="154379" y="35626"/>
                </a:cubicBezTo>
                <a:cubicBezTo>
                  <a:pt x="174602" y="42367"/>
                  <a:pt x="193259" y="53521"/>
                  <a:pt x="213756" y="59377"/>
                </a:cubicBezTo>
                <a:cubicBezTo>
                  <a:pt x="248847" y="69403"/>
                  <a:pt x="285109" y="74768"/>
                  <a:pt x="320634" y="83127"/>
                </a:cubicBezTo>
                <a:cubicBezTo>
                  <a:pt x="396141" y="100893"/>
                  <a:pt x="449010" y="113919"/>
                  <a:pt x="522514" y="142504"/>
                </a:cubicBezTo>
                <a:cubicBezTo>
                  <a:pt x="558849" y="156634"/>
                  <a:pt x="592407" y="177677"/>
                  <a:pt x="629392" y="190005"/>
                </a:cubicBezTo>
                <a:cubicBezTo>
                  <a:pt x="802652" y="247758"/>
                  <a:pt x="724400" y="166259"/>
                  <a:pt x="961901" y="285008"/>
                </a:cubicBezTo>
                <a:cubicBezTo>
                  <a:pt x="1001485" y="304800"/>
                  <a:pt x="1039462" y="328202"/>
                  <a:pt x="1080654" y="344384"/>
                </a:cubicBezTo>
                <a:cubicBezTo>
                  <a:pt x="1150559" y="371847"/>
                  <a:pt x="1224086" y="389265"/>
                  <a:pt x="1294410" y="415636"/>
                </a:cubicBezTo>
                <a:cubicBezTo>
                  <a:pt x="1326078" y="427511"/>
                  <a:pt x="1359163" y="436137"/>
                  <a:pt x="1389413" y="451262"/>
                </a:cubicBezTo>
                <a:cubicBezTo>
                  <a:pt x="1422814" y="467963"/>
                  <a:pt x="1451014" y="493938"/>
                  <a:pt x="1484415" y="510639"/>
                </a:cubicBezTo>
                <a:cubicBezTo>
                  <a:pt x="1522548" y="529705"/>
                  <a:pt x="1564290" y="540645"/>
                  <a:pt x="1603169" y="558140"/>
                </a:cubicBezTo>
                <a:cubicBezTo>
                  <a:pt x="1643528" y="576301"/>
                  <a:pt x="1681563" y="599356"/>
                  <a:pt x="1721922" y="617517"/>
                </a:cubicBezTo>
                <a:cubicBezTo>
                  <a:pt x="1760800" y="635012"/>
                  <a:pt x="1801616" y="647930"/>
                  <a:pt x="1840675" y="665018"/>
                </a:cubicBezTo>
                <a:cubicBezTo>
                  <a:pt x="1865003" y="675661"/>
                  <a:pt x="1887817" y="689516"/>
                  <a:pt x="1911927" y="700644"/>
                </a:cubicBezTo>
                <a:cubicBezTo>
                  <a:pt x="1919851" y="704301"/>
                  <a:pt x="2021807" y="745656"/>
                  <a:pt x="2042556" y="760021"/>
                </a:cubicBezTo>
                <a:cubicBezTo>
                  <a:pt x="2079664" y="785711"/>
                  <a:pt x="2113945" y="815264"/>
                  <a:pt x="2149434" y="843148"/>
                </a:cubicBezTo>
                <a:cubicBezTo>
                  <a:pt x="2169364" y="858807"/>
                  <a:pt x="2184221" y="884501"/>
                  <a:pt x="2208810" y="890649"/>
                </a:cubicBezTo>
                <a:lnTo>
                  <a:pt x="2256312" y="902525"/>
                </a:lnTo>
                <a:cubicBezTo>
                  <a:pt x="2283311" y="929524"/>
                  <a:pt x="2305163" y="954735"/>
                  <a:pt x="2339439" y="973777"/>
                </a:cubicBezTo>
                <a:cubicBezTo>
                  <a:pt x="2358073" y="984129"/>
                  <a:pt x="2380884" y="986000"/>
                  <a:pt x="2398815" y="997527"/>
                </a:cubicBezTo>
                <a:cubicBezTo>
                  <a:pt x="2436780" y="1021933"/>
                  <a:pt x="2466991" y="1057435"/>
                  <a:pt x="2505693" y="1080655"/>
                </a:cubicBezTo>
                <a:cubicBezTo>
                  <a:pt x="2611987" y="1144429"/>
                  <a:pt x="2534683" y="1096157"/>
                  <a:pt x="2683823" y="1199408"/>
                </a:cubicBezTo>
                <a:cubicBezTo>
                  <a:pt x="2695558" y="1207532"/>
                  <a:pt x="2707346" y="1215594"/>
                  <a:pt x="2719449" y="1223158"/>
                </a:cubicBezTo>
                <a:cubicBezTo>
                  <a:pt x="2739022" y="1235391"/>
                  <a:pt x="2761094" y="1244007"/>
                  <a:pt x="2778826" y="1258784"/>
                </a:cubicBezTo>
                <a:cubicBezTo>
                  <a:pt x="2802577" y="1278576"/>
                  <a:pt x="2825345" y="1299611"/>
                  <a:pt x="2850078" y="1318161"/>
                </a:cubicBezTo>
                <a:cubicBezTo>
                  <a:pt x="2872914" y="1335288"/>
                  <a:pt x="2901146" y="1345478"/>
                  <a:pt x="2921330" y="1365662"/>
                </a:cubicBezTo>
                <a:cubicBezTo>
                  <a:pt x="3009731" y="1454063"/>
                  <a:pt x="2897818" y="1345509"/>
                  <a:pt x="3004457" y="1436914"/>
                </a:cubicBezTo>
                <a:cubicBezTo>
                  <a:pt x="3061065" y="1485435"/>
                  <a:pt x="3015109" y="1464215"/>
                  <a:pt x="3075709" y="1484416"/>
                </a:cubicBezTo>
                <a:cubicBezTo>
                  <a:pt x="3087584" y="1500250"/>
                  <a:pt x="3097340" y="1517922"/>
                  <a:pt x="3111335" y="1531917"/>
                </a:cubicBezTo>
                <a:cubicBezTo>
                  <a:pt x="3217420" y="1638001"/>
                  <a:pt x="3129597" y="1537391"/>
                  <a:pt x="3206338" y="1603169"/>
                </a:cubicBezTo>
                <a:cubicBezTo>
                  <a:pt x="3223339" y="1617742"/>
                  <a:pt x="3236745" y="1636206"/>
                  <a:pt x="3253839" y="1650670"/>
                </a:cubicBezTo>
                <a:cubicBezTo>
                  <a:pt x="3288293" y="1679823"/>
                  <a:pt x="3328803" y="1701883"/>
                  <a:pt x="3360717" y="1733797"/>
                </a:cubicBezTo>
                <a:cubicBezTo>
                  <a:pt x="3384468" y="1757548"/>
                  <a:pt x="3407003" y="1782579"/>
                  <a:pt x="3431969" y="1805049"/>
                </a:cubicBezTo>
                <a:cubicBezTo>
                  <a:pt x="3446680" y="1818289"/>
                  <a:pt x="3465475" y="1826680"/>
                  <a:pt x="3479470" y="1840675"/>
                </a:cubicBezTo>
                <a:cubicBezTo>
                  <a:pt x="3489562" y="1850767"/>
                  <a:pt x="3493673" y="1865692"/>
                  <a:pt x="3503221" y="1876301"/>
                </a:cubicBezTo>
                <a:cubicBezTo>
                  <a:pt x="3573138" y="1953987"/>
                  <a:pt x="3562229" y="1943350"/>
                  <a:pt x="3621974" y="1983179"/>
                </a:cubicBezTo>
                <a:cubicBezTo>
                  <a:pt x="3633849" y="1999013"/>
                  <a:pt x="3644226" y="2016090"/>
                  <a:pt x="3657600" y="2030680"/>
                </a:cubicBezTo>
                <a:cubicBezTo>
                  <a:pt x="3737534" y="2117881"/>
                  <a:pt x="3729618" y="2108446"/>
                  <a:pt x="3800104" y="2161309"/>
                </a:cubicBezTo>
                <a:cubicBezTo>
                  <a:pt x="3821483" y="2225448"/>
                  <a:pt x="3798793" y="2175079"/>
                  <a:pt x="3859480" y="2244436"/>
                </a:cubicBezTo>
                <a:cubicBezTo>
                  <a:pt x="3872513" y="2259331"/>
                  <a:pt x="3881957" y="2277145"/>
                  <a:pt x="3895106" y="2291938"/>
                </a:cubicBezTo>
                <a:cubicBezTo>
                  <a:pt x="3913702" y="2312858"/>
                  <a:pt x="3935887" y="2330394"/>
                  <a:pt x="3954483" y="2351314"/>
                </a:cubicBezTo>
                <a:cubicBezTo>
                  <a:pt x="3967632" y="2366107"/>
                  <a:pt x="3977745" y="2383361"/>
                  <a:pt x="3990109" y="2398816"/>
                </a:cubicBezTo>
                <a:cubicBezTo>
                  <a:pt x="4009422" y="2422957"/>
                  <a:pt x="4030173" y="2445926"/>
                  <a:pt x="4049486" y="2470067"/>
                </a:cubicBezTo>
                <a:cubicBezTo>
                  <a:pt x="4061850" y="2485522"/>
                  <a:pt x="4072079" y="2502674"/>
                  <a:pt x="4085112" y="2517569"/>
                </a:cubicBezTo>
                <a:cubicBezTo>
                  <a:pt x="4099857" y="2534421"/>
                  <a:pt x="4118040" y="2548069"/>
                  <a:pt x="4132613" y="2565070"/>
                </a:cubicBezTo>
                <a:cubicBezTo>
                  <a:pt x="4165603" y="2603559"/>
                  <a:pt x="4195948" y="2644239"/>
                  <a:pt x="4227615" y="2683823"/>
                </a:cubicBezTo>
                <a:cubicBezTo>
                  <a:pt x="4243449" y="2703615"/>
                  <a:pt x="4259556" y="2723193"/>
                  <a:pt x="4275117" y="2743200"/>
                </a:cubicBezTo>
                <a:cubicBezTo>
                  <a:pt x="4287268" y="2758823"/>
                  <a:pt x="4298592" y="2775078"/>
                  <a:pt x="4310743" y="2790701"/>
                </a:cubicBezTo>
                <a:cubicBezTo>
                  <a:pt x="4326304" y="2810708"/>
                  <a:pt x="4345203" y="2828344"/>
                  <a:pt x="4358244" y="2850078"/>
                </a:cubicBezTo>
                <a:cubicBezTo>
                  <a:pt x="4370119" y="2869870"/>
                  <a:pt x="4378671" y="2892084"/>
                  <a:pt x="4393870" y="2909455"/>
                </a:cubicBezTo>
                <a:cubicBezTo>
                  <a:pt x="4406903" y="2924350"/>
                  <a:pt x="4427947" y="2930537"/>
                  <a:pt x="4441371" y="2945080"/>
                </a:cubicBezTo>
                <a:cubicBezTo>
                  <a:pt x="4475755" y="2982329"/>
                  <a:pt x="4504706" y="3024249"/>
                  <a:pt x="4536374" y="3063834"/>
                </a:cubicBezTo>
                <a:cubicBezTo>
                  <a:pt x="4552208" y="3083626"/>
                  <a:pt x="4570835" y="3101476"/>
                  <a:pt x="4583875" y="3123210"/>
                </a:cubicBezTo>
                <a:cubicBezTo>
                  <a:pt x="4595750" y="3143002"/>
                  <a:pt x="4605330" y="3164367"/>
                  <a:pt x="4619501" y="3182587"/>
                </a:cubicBezTo>
                <a:cubicBezTo>
                  <a:pt x="4633248" y="3200262"/>
                  <a:pt x="4653567" y="3212174"/>
                  <a:pt x="4667002" y="3230088"/>
                </a:cubicBezTo>
                <a:cubicBezTo>
                  <a:pt x="4677624" y="3244250"/>
                  <a:pt x="4680933" y="3262860"/>
                  <a:pt x="4690753" y="3277590"/>
                </a:cubicBezTo>
                <a:cubicBezTo>
                  <a:pt x="4745657" y="3359946"/>
                  <a:pt x="4722378" y="3312506"/>
                  <a:pt x="4773880" y="3372592"/>
                </a:cubicBezTo>
                <a:cubicBezTo>
                  <a:pt x="4786761" y="3387619"/>
                  <a:pt x="4797631" y="3404259"/>
                  <a:pt x="4809506" y="3420093"/>
                </a:cubicBezTo>
                <a:cubicBezTo>
                  <a:pt x="4813465" y="3431968"/>
                  <a:pt x="4814438" y="3445304"/>
                  <a:pt x="4821382" y="3455719"/>
                </a:cubicBezTo>
                <a:cubicBezTo>
                  <a:pt x="4830698" y="3469693"/>
                  <a:pt x="4846078" y="3478594"/>
                  <a:pt x="4857008" y="3491345"/>
                </a:cubicBezTo>
                <a:cubicBezTo>
                  <a:pt x="4869889" y="3506373"/>
                  <a:pt x="4882144" y="3522063"/>
                  <a:pt x="4892634" y="3538847"/>
                </a:cubicBezTo>
                <a:cubicBezTo>
                  <a:pt x="4940563" y="3615534"/>
                  <a:pt x="4891741" y="3561705"/>
                  <a:pt x="4940135" y="361009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Picture after </a:t>
            </a:r>
            <a:r>
              <a:rPr lang="de-DE" dirty="0" err="1" smtClean="0"/>
              <a:t>second</a:t>
            </a:r>
            <a:r>
              <a:rPr lang="de-DE" dirty="0" smtClean="0"/>
              <a:t> </a:t>
            </a:r>
            <a:r>
              <a:rPr lang="de-DE" dirty="0" err="1" smtClean="0"/>
              <a:t>stage</a:t>
            </a:r>
            <a:endParaRPr lang="de-DE" b="1" dirty="0" smtClean="0"/>
          </a:p>
        </p:txBody>
      </p:sp>
      <p:sp>
        <p:nvSpPr>
          <p:cNvPr id="12" name="Ellipse 11"/>
          <p:cNvSpPr/>
          <p:nvPr/>
        </p:nvSpPr>
        <p:spPr>
          <a:xfrm>
            <a:off x="3169267" y="4473706"/>
            <a:ext cx="640193" cy="640193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2846612" y="5048714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4473574" y="4471727"/>
            <a:ext cx="640193" cy="640193"/>
          </a:xfrm>
          <a:prstGeom prst="ellipse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4829833" y="5029867"/>
            <a:ext cx="640193" cy="640193"/>
          </a:xfrm>
          <a:prstGeom prst="ellipse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4485449" y="2179789"/>
            <a:ext cx="640193" cy="640193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4817958" y="1621649"/>
            <a:ext cx="640193" cy="640193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>
            <a:off x="2846654" y="2749805"/>
            <a:ext cx="640193" cy="640193"/>
          </a:xfrm>
          <a:prstGeom prst="ellipse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Ellipse 23"/>
          <p:cNvSpPr/>
          <p:nvPr/>
        </p:nvSpPr>
        <p:spPr>
          <a:xfrm>
            <a:off x="2514145" y="2191665"/>
            <a:ext cx="640193" cy="640193"/>
          </a:xfrm>
          <a:prstGeom prst="ellipse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2512124" y="5616750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5149929" y="5616749"/>
            <a:ext cx="640193" cy="640193"/>
          </a:xfrm>
          <a:prstGeom prst="ellipse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5470026" y="1621648"/>
            <a:ext cx="640193" cy="640193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1835696" y="2179789"/>
            <a:ext cx="640193" cy="640193"/>
          </a:xfrm>
          <a:prstGeom prst="ellipse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9545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>
          <a:xfrm>
            <a:off x="287338" y="620713"/>
            <a:ext cx="8064500" cy="720725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70C0"/>
                </a:solidFill>
              </a:rPr>
              <a:t>Third stage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Adding missing hits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95536" y="2132856"/>
            <a:ext cx="79208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Arial" pitchFamily="34" charset="0"/>
              <a:buChar char="•"/>
            </a:pPr>
            <a:r>
              <a:rPr lang="en-US" sz="2800" dirty="0" smtClean="0"/>
              <a:t>Assignment of hits with </a:t>
            </a:r>
            <a:r>
              <a:rPr lang="en-US" sz="2800" dirty="0" smtClean="0"/>
              <a:t>ambiguities </a:t>
            </a:r>
            <a:r>
              <a:rPr lang="en-US" sz="2800" dirty="0" smtClean="0"/>
              <a:t>and small </a:t>
            </a:r>
            <a:r>
              <a:rPr lang="en-US" sz="2800" dirty="0" err="1" smtClean="0"/>
              <a:t>tracklets</a:t>
            </a:r>
            <a:endParaRPr lang="en-US" sz="2800" b="1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en-US" sz="2800" dirty="0" smtClean="0"/>
              <a:t>Selection of best </a:t>
            </a:r>
            <a:r>
              <a:rPr lang="en-US" sz="2800" dirty="0" err="1" smtClean="0"/>
              <a:t>tracklet</a:t>
            </a:r>
            <a:r>
              <a:rPr lang="en-US" sz="2800" dirty="0" smtClean="0"/>
              <a:t> via distance from </a:t>
            </a:r>
            <a:r>
              <a:rPr lang="en-US" sz="2800" dirty="0" smtClean="0"/>
              <a:t>circle</a:t>
            </a:r>
          </a:p>
          <a:p>
            <a:pPr marL="355600" indent="-355600">
              <a:buFont typeface="Arial" pitchFamily="34" charset="0"/>
              <a:buChar char="•"/>
            </a:pPr>
            <a:endParaRPr lang="en-US" sz="2800" dirty="0"/>
          </a:p>
          <a:p>
            <a:pPr marL="355600" indent="-355600">
              <a:buFont typeface="Arial" pitchFamily="34" charset="0"/>
              <a:buChar char="•"/>
            </a:pPr>
            <a:r>
              <a:rPr lang="en-US" sz="2800" dirty="0" smtClean="0"/>
              <a:t>Does not work for skewed straws at the moment!</a:t>
            </a:r>
            <a:endParaRPr lang="en-US" sz="2800" dirty="0" smtClean="0"/>
          </a:p>
          <a:p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03878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>
          <a:xfrm>
            <a:off x="287338" y="620713"/>
            <a:ext cx="8064500" cy="720725"/>
          </a:xfrm>
        </p:spPr>
        <p:txBody>
          <a:bodyPr/>
          <a:lstStyle/>
          <a:p>
            <a:pPr eaLnBrk="1" hangingPunct="1"/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err="1" smtClean="0"/>
              <a:t>Visualization</a:t>
            </a:r>
            <a:r>
              <a:rPr lang="de-DE" b="1" dirty="0" smtClean="0"/>
              <a:t/>
            </a:r>
            <a:br>
              <a:rPr lang="de-DE" b="1" dirty="0" smtClean="0"/>
            </a:br>
            <a:endParaRPr lang="de-DE" b="1" dirty="0" smtClean="0"/>
          </a:p>
        </p:txBody>
      </p:sp>
      <p:pic>
        <p:nvPicPr>
          <p:cNvPr id="16" name="Grafik 15" descr="STT_Front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484784"/>
            <a:ext cx="5593378" cy="49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>
          <a:xfrm>
            <a:off x="287338" y="620713"/>
            <a:ext cx="8064500" cy="720725"/>
          </a:xfrm>
        </p:spPr>
        <p:txBody>
          <a:bodyPr/>
          <a:lstStyle/>
          <a:p>
            <a:pPr eaLnBrk="1" hangingPunct="1"/>
            <a:r>
              <a:rPr lang="de-DE" b="1" dirty="0" smtClean="0"/>
              <a:t>Implementation</a:t>
            </a:r>
            <a:br>
              <a:rPr lang="de-DE" b="1" dirty="0" smtClean="0"/>
            </a:br>
            <a:r>
              <a:rPr lang="de-DE" dirty="0" smtClean="0"/>
              <a:t>Class </a:t>
            </a:r>
            <a:r>
              <a:rPr lang="de-DE" dirty="0" err="1" smtClean="0"/>
              <a:t>diagram</a:t>
            </a:r>
            <a:endParaRPr lang="de-DE" dirty="0" smtClean="0"/>
          </a:p>
        </p:txBody>
      </p:sp>
      <p:pic>
        <p:nvPicPr>
          <p:cNvPr id="10" name="Grafik 9" descr="Klassendiagramm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204864"/>
            <a:ext cx="8734425" cy="3752850"/>
          </a:xfrm>
          <a:prstGeom prst="rect">
            <a:avLst/>
          </a:prstGeom>
        </p:spPr>
      </p:pic>
      <p:pic>
        <p:nvPicPr>
          <p:cNvPr id="11" name="Grafik 10" descr="Klassendiagramm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204864"/>
            <a:ext cx="8734425" cy="3752850"/>
          </a:xfrm>
          <a:prstGeom prst="rect">
            <a:avLst/>
          </a:prstGeom>
        </p:spPr>
      </p:pic>
      <p:pic>
        <p:nvPicPr>
          <p:cNvPr id="13" name="Grafik 12" descr="Klassendiagramm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204864"/>
            <a:ext cx="8734425" cy="3752850"/>
          </a:xfrm>
          <a:prstGeom prst="rect">
            <a:avLst/>
          </a:prstGeom>
        </p:spPr>
      </p:pic>
      <p:pic>
        <p:nvPicPr>
          <p:cNvPr id="14" name="Grafik 13" descr="Klassendiagramm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2204864"/>
            <a:ext cx="8734425" cy="375285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467544" y="2420888"/>
            <a:ext cx="1584176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de-DE" sz="1400" dirty="0" err="1" smtClean="0">
                <a:solidFill>
                  <a:srgbClr val="FF0000"/>
                </a:solidFill>
              </a:rPr>
              <a:t>external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619672" y="5301208"/>
            <a:ext cx="2160240" cy="7195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de-DE" sz="1400" dirty="0" err="1" smtClean="0">
                <a:solidFill>
                  <a:srgbClr val="FF0000"/>
                </a:solidFill>
              </a:rPr>
              <a:t>external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788024" y="5301208"/>
            <a:ext cx="2160240" cy="7195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de-DE" sz="1400" dirty="0" err="1" smtClean="0">
                <a:solidFill>
                  <a:srgbClr val="FF0000"/>
                </a:solidFill>
              </a:rPr>
              <a:t>external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3203848" y="3361706"/>
            <a:ext cx="2376264" cy="136343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de-DE" sz="1400" dirty="0" err="1" smtClean="0">
                <a:solidFill>
                  <a:srgbClr val="00B050"/>
                </a:solidFill>
              </a:rPr>
              <a:t>main</a:t>
            </a:r>
            <a:endParaRPr lang="de-DE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14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/>
              <a:t>A</a:t>
            </a:r>
            <a:r>
              <a:rPr lang="de-DE" dirty="0" err="1" smtClean="0"/>
              <a:t>lgorithm</a:t>
            </a:r>
            <a:endParaRPr lang="de-DE" dirty="0"/>
          </a:p>
        </p:txBody>
      </p:sp>
      <p:pic>
        <p:nvPicPr>
          <p:cNvPr id="11" name="Inhaltsplatzhalter 10" descr="STT_FrontView_HitPoint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84806" y="1555750"/>
            <a:ext cx="5469564" cy="4822825"/>
          </a:xfrm>
        </p:spPr>
      </p:pic>
    </p:spTree>
    <p:extLst>
      <p:ext uri="{BB962C8B-B14F-4D97-AF65-F5344CB8AC3E}">
        <p14:creationId xmlns:p14="http://schemas.microsoft.com/office/powerpoint/2010/main" val="56907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Algorithm</a:t>
            </a:r>
            <a:endParaRPr lang="de-DE" dirty="0"/>
          </a:p>
        </p:txBody>
      </p:sp>
      <p:pic>
        <p:nvPicPr>
          <p:cNvPr id="15" name="Inhaltsplatzhalter 14" descr="STT_FrontView_HitPointsOnly_woSTT_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84806" y="1555750"/>
            <a:ext cx="5469564" cy="4822825"/>
          </a:xfrm>
        </p:spPr>
      </p:pic>
    </p:spTree>
    <p:extLst>
      <p:ext uri="{BB962C8B-B14F-4D97-AF65-F5344CB8AC3E}">
        <p14:creationId xmlns:p14="http://schemas.microsoft.com/office/powerpoint/2010/main" val="22006352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Algorithm</a:t>
            </a:r>
            <a:endParaRPr lang="de-DE" dirty="0"/>
          </a:p>
        </p:txBody>
      </p:sp>
      <p:pic>
        <p:nvPicPr>
          <p:cNvPr id="13" name="Inhaltsplatzhalter 12" descr="STT_FrontView_trackingFirstStage_woST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84000" y="1556792"/>
            <a:ext cx="5469564" cy="4822825"/>
          </a:xfrm>
        </p:spPr>
      </p:pic>
      <p:sp>
        <p:nvSpPr>
          <p:cNvPr id="14" name="Ellipse 13"/>
          <p:cNvSpPr/>
          <p:nvPr/>
        </p:nvSpPr>
        <p:spPr>
          <a:xfrm rot="21204119">
            <a:off x="1854805" y="3814705"/>
            <a:ext cx="1725019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 rot="3093354">
            <a:off x="5005267" y="2462420"/>
            <a:ext cx="479541" cy="11540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 rot="1500630">
            <a:off x="3597697" y="5690891"/>
            <a:ext cx="264253" cy="5591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 rot="3187658">
            <a:off x="6107787" y="3828213"/>
            <a:ext cx="288032" cy="74313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 rot="1410083">
            <a:off x="3902979" y="4759511"/>
            <a:ext cx="237875" cy="79717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5724128" y="4869160"/>
            <a:ext cx="288032" cy="864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 rot="19464906">
            <a:off x="6061561" y="4579158"/>
            <a:ext cx="230287" cy="7386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 rot="17896389">
            <a:off x="5259956" y="3904689"/>
            <a:ext cx="288032" cy="58975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 rot="6930374">
            <a:off x="2391220" y="4100214"/>
            <a:ext cx="288032" cy="90390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 rot="18253021">
            <a:off x="3021657" y="4741198"/>
            <a:ext cx="148358" cy="3345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79769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STT_FrontView_trackingCombiStage_woST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84000" y="1556792"/>
            <a:ext cx="5469564" cy="4822825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Algorithm</a:t>
            </a:r>
            <a:endParaRPr lang="de-DE" dirty="0"/>
          </a:p>
        </p:txBody>
      </p:sp>
      <p:sp>
        <p:nvSpPr>
          <p:cNvPr id="11" name="Ellipse 10"/>
          <p:cNvSpPr/>
          <p:nvPr/>
        </p:nvSpPr>
        <p:spPr>
          <a:xfrm rot="1180906">
            <a:off x="3699052" y="4543020"/>
            <a:ext cx="504056" cy="17452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 rot="2586312">
            <a:off x="4818752" y="4383621"/>
            <a:ext cx="1906712" cy="4215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 rot="3187658">
            <a:off x="6107787" y="3828213"/>
            <a:ext cx="288032" cy="74313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5724128" y="4869160"/>
            <a:ext cx="288032" cy="864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 rot="6930374">
            <a:off x="2391220" y="4100214"/>
            <a:ext cx="288032" cy="90390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 rot="18253021">
            <a:off x="3021657" y="4741198"/>
            <a:ext cx="148358" cy="3345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 rot="21204119">
            <a:off x="1854805" y="3814705"/>
            <a:ext cx="1725019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 rot="3093354">
            <a:off x="5005267" y="2462420"/>
            <a:ext cx="479541" cy="11540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27974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 animBg="1"/>
      <p:bldP spid="18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>
          <a:xfrm>
            <a:off x="287338" y="620713"/>
            <a:ext cx="8064500" cy="720725"/>
          </a:xfrm>
        </p:spPr>
        <p:txBody>
          <a:bodyPr/>
          <a:lstStyle/>
          <a:p>
            <a:pPr eaLnBrk="1" hangingPunct="1"/>
            <a:r>
              <a:rPr lang="de-DE" b="1" dirty="0" smtClean="0"/>
              <a:t>Benchmarking</a:t>
            </a:r>
            <a:endParaRPr lang="de-DE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892918" y="1556792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1.000 </a:t>
            </a:r>
            <a:r>
              <a:rPr lang="de-DE" sz="2400" b="1" dirty="0" smtClean="0"/>
              <a:t>DPM</a:t>
            </a:r>
            <a:r>
              <a:rPr lang="de-DE" sz="2400" dirty="0" smtClean="0"/>
              <a:t> </a:t>
            </a:r>
            <a:r>
              <a:rPr lang="de-DE" sz="2400" dirty="0" err="1" smtClean="0"/>
              <a:t>events</a:t>
            </a:r>
            <a:r>
              <a:rPr lang="de-DE" sz="2400" dirty="0" smtClean="0"/>
              <a:t>:</a:t>
            </a:r>
            <a:endParaRPr lang="de-DE" sz="2400" dirty="0" smtClean="0"/>
          </a:p>
          <a:p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smtClean="0"/>
              <a:t>5634</a:t>
            </a:r>
            <a:r>
              <a:rPr lang="de-DE" sz="2400" dirty="0" smtClean="0"/>
              <a:t> </a:t>
            </a:r>
            <a:r>
              <a:rPr lang="de-DE" sz="2400" dirty="0" err="1" smtClean="0"/>
              <a:t>tracks</a:t>
            </a:r>
            <a:r>
              <a:rPr lang="de-DE" sz="2400" dirty="0" smtClean="0"/>
              <a:t> </a:t>
            </a:r>
            <a:r>
              <a:rPr lang="de-DE" sz="2400" dirty="0" smtClean="0"/>
              <a:t>2328</a:t>
            </a:r>
            <a:r>
              <a:rPr lang="de-DE" sz="2400" dirty="0" smtClean="0"/>
              <a:t> </a:t>
            </a:r>
            <a:r>
              <a:rPr lang="de-DE" sz="2400" dirty="0" err="1" smtClean="0"/>
              <a:t>tracks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&gt;5 </a:t>
            </a:r>
            <a:r>
              <a:rPr lang="de-DE" sz="2400" dirty="0" err="1" smtClean="0"/>
              <a:t>hits</a:t>
            </a:r>
            <a:r>
              <a:rPr lang="de-DE" sz="2400" dirty="0" smtClean="0"/>
              <a:t> </a:t>
            </a:r>
            <a:r>
              <a:rPr lang="de-DE" sz="2400" dirty="0" smtClean="0"/>
              <a:t>in </a:t>
            </a:r>
            <a:r>
              <a:rPr lang="de-DE" sz="2400" dirty="0" smtClean="0"/>
              <a:t>STT</a:t>
            </a:r>
            <a:endParaRPr lang="de-DE" sz="2400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385105"/>
              </p:ext>
            </p:extLst>
          </p:nvPr>
        </p:nvGraphicFramePr>
        <p:xfrm>
          <a:off x="1475656" y="2548316"/>
          <a:ext cx="5688632" cy="3761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2736304"/>
              </a:tblGrid>
              <a:tr h="504056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Features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TrackCands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</a:tr>
              <a:tr h="668354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Completely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reconstructed</a:t>
                      </a:r>
                      <a:endParaRPr lang="de-DE" baseline="0" dirty="0" smtClean="0"/>
                    </a:p>
                    <a:p>
                      <a:r>
                        <a:rPr lang="de-DE" baseline="0" dirty="0" smtClean="0"/>
                        <a:t>(</a:t>
                      </a:r>
                      <a:r>
                        <a:rPr lang="de-DE" baseline="0" dirty="0" err="1" smtClean="0"/>
                        <a:t>including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skewed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straws</a:t>
                      </a:r>
                      <a:r>
                        <a:rPr lang="de-DE" baseline="0" dirty="0" smtClean="0"/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705</a:t>
                      </a:r>
                      <a:r>
                        <a:rPr lang="de-DE" dirty="0" smtClean="0"/>
                        <a:t/>
                      </a:r>
                      <a:br>
                        <a:rPr lang="de-DE" dirty="0" smtClean="0"/>
                      </a:br>
                      <a:r>
                        <a:rPr lang="de-DE" dirty="0" smtClean="0"/>
                        <a:t>30.3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smtClean="0"/>
                        <a:t>%</a:t>
                      </a:r>
                      <a:endParaRPr lang="de-DE" dirty="0"/>
                    </a:p>
                  </a:txBody>
                  <a:tcPr/>
                </a:tc>
              </a:tr>
              <a:tr h="668354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Partly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reconstructed</a:t>
                      </a:r>
                      <a:endParaRPr lang="de-DE" dirty="0" smtClean="0"/>
                    </a:p>
                    <a:p>
                      <a:r>
                        <a:rPr lang="de-DE" baseline="0" dirty="0" smtClean="0"/>
                        <a:t>(</a:t>
                      </a:r>
                      <a:r>
                        <a:rPr lang="de-DE" baseline="0" dirty="0" err="1" smtClean="0"/>
                        <a:t>including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skewed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straws</a:t>
                      </a:r>
                      <a:r>
                        <a:rPr lang="de-DE" baseline="0" dirty="0" smtClean="0"/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1397</a:t>
                      </a:r>
                      <a:r>
                        <a:rPr lang="de-DE" dirty="0" smtClean="0"/>
                        <a:t/>
                      </a:r>
                      <a:br>
                        <a:rPr lang="de-DE" dirty="0" smtClean="0"/>
                      </a:br>
                      <a:r>
                        <a:rPr lang="de-DE" dirty="0" smtClean="0"/>
                        <a:t>60 </a:t>
                      </a:r>
                      <a:r>
                        <a:rPr lang="de-DE" dirty="0" smtClean="0"/>
                        <a:t>%</a:t>
                      </a:r>
                      <a:endParaRPr lang="de-DE" dirty="0"/>
                    </a:p>
                  </a:txBody>
                  <a:tcPr/>
                </a:tc>
              </a:tr>
              <a:tr h="55639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Spurious</a:t>
                      </a:r>
                      <a:r>
                        <a:rPr lang="de-DE" dirty="0" smtClean="0"/>
                        <a:t/>
                      </a:r>
                      <a:br>
                        <a:rPr lang="de-DE" dirty="0" smtClean="0"/>
                      </a:br>
                      <a:r>
                        <a:rPr lang="de-DE" dirty="0" smtClean="0"/>
                        <a:t>(</a:t>
                      </a:r>
                      <a:r>
                        <a:rPr lang="de-DE" dirty="0" err="1" smtClean="0"/>
                        <a:t>most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hits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from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one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track</a:t>
                      </a:r>
                      <a:r>
                        <a:rPr lang="de-DE" baseline="0" dirty="0" smtClean="0"/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72</a:t>
                      </a:r>
                      <a:endParaRPr lang="de-DE" dirty="0" smtClean="0"/>
                    </a:p>
                    <a:p>
                      <a:pPr algn="ctr"/>
                      <a:r>
                        <a:rPr lang="de-DE" dirty="0" smtClean="0"/>
                        <a:t>3.1 </a:t>
                      </a:r>
                      <a:r>
                        <a:rPr lang="de-DE" dirty="0" smtClean="0"/>
                        <a:t>%</a:t>
                      </a:r>
                      <a:endParaRPr lang="de-DE" dirty="0"/>
                    </a:p>
                  </a:txBody>
                  <a:tcPr/>
                </a:tc>
              </a:tr>
              <a:tr h="556397">
                <a:tc>
                  <a:txBody>
                    <a:bodyPr/>
                    <a:lstStyle/>
                    <a:p>
                      <a:r>
                        <a:rPr lang="de-DE" dirty="0" smtClean="0"/>
                        <a:t>Not </a:t>
                      </a:r>
                      <a:r>
                        <a:rPr lang="de-DE" dirty="0" err="1" smtClean="0"/>
                        <a:t>found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154</a:t>
                      </a:r>
                      <a:br>
                        <a:rPr lang="de-DE" dirty="0" smtClean="0"/>
                      </a:br>
                      <a:r>
                        <a:rPr lang="de-DE" dirty="0" smtClean="0"/>
                        <a:t>6.6 %</a:t>
                      </a:r>
                      <a:endParaRPr lang="de-DE" dirty="0"/>
                    </a:p>
                  </a:txBody>
                  <a:tcPr/>
                </a:tc>
              </a:tr>
              <a:tr h="55639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Ghosts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380</a:t>
                      </a:r>
                      <a:br>
                        <a:rPr lang="de-DE" dirty="0" smtClean="0"/>
                      </a:br>
                      <a:r>
                        <a:rPr lang="de-DE" dirty="0" smtClean="0"/>
                        <a:t>16.3 %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Geschweifte Klammer rechts 2"/>
          <p:cNvSpPr/>
          <p:nvPr/>
        </p:nvSpPr>
        <p:spPr>
          <a:xfrm>
            <a:off x="7164288" y="3068960"/>
            <a:ext cx="504056" cy="194421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7805686" y="385640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93.4 %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26439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>
          <a:xfrm>
            <a:off x="287338" y="620713"/>
            <a:ext cx="8064500" cy="720725"/>
          </a:xfrm>
        </p:spPr>
        <p:txBody>
          <a:bodyPr/>
          <a:lstStyle/>
          <a:p>
            <a:pPr eaLnBrk="1" hangingPunct="1"/>
            <a:r>
              <a:rPr lang="de-DE" b="1" dirty="0" smtClean="0"/>
              <a:t>Benchmarking</a:t>
            </a:r>
            <a:endParaRPr lang="de-DE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892918" y="1556792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1.000 </a:t>
            </a:r>
            <a:r>
              <a:rPr lang="de-DE" sz="2400" b="1" dirty="0">
                <a:sym typeface="Symbol"/>
              </a:rPr>
              <a:t>  </a:t>
            </a:r>
            <a:r>
              <a:rPr lang="de-DE" sz="2400" b="1" dirty="0" smtClean="0">
                <a:sym typeface="Symbol"/>
              </a:rPr>
              <a:t>bar </a:t>
            </a:r>
            <a:r>
              <a:rPr lang="de-DE" sz="2400" b="1" dirty="0" smtClean="0">
                <a:sym typeface="Wingdings" pitchFamily="2" charset="2"/>
              </a:rPr>
              <a:t></a:t>
            </a:r>
            <a:r>
              <a:rPr lang="de-DE" sz="2400" b="1" dirty="0" smtClean="0"/>
              <a:t> </a:t>
            </a:r>
            <a:r>
              <a:rPr lang="de-DE" sz="2400" b="1" dirty="0">
                <a:sym typeface="Symbol"/>
              </a:rPr>
              <a:t>  </a:t>
            </a:r>
            <a:r>
              <a:rPr lang="de-DE" sz="2400" b="1" dirty="0" smtClean="0">
                <a:sym typeface="Symbol"/>
              </a:rPr>
              <a:t>p </a:t>
            </a:r>
            <a:r>
              <a:rPr lang="de-DE" sz="2400" b="1" dirty="0" err="1" smtClean="0">
                <a:sym typeface="Symbol"/>
              </a:rPr>
              <a:t>pbar</a:t>
            </a:r>
            <a:endParaRPr lang="de-DE" sz="2400" b="1" dirty="0" smtClean="0"/>
          </a:p>
          <a:p>
            <a:r>
              <a:rPr lang="de-DE" sz="2400" dirty="0" err="1" smtClean="0"/>
              <a:t>From</a:t>
            </a:r>
            <a:r>
              <a:rPr lang="de-DE" sz="2400" dirty="0" smtClean="0"/>
              <a:t> 4495 </a:t>
            </a:r>
            <a:r>
              <a:rPr lang="de-DE" sz="2400" dirty="0" err="1" smtClean="0"/>
              <a:t>tracks</a:t>
            </a:r>
            <a:r>
              <a:rPr lang="de-DE" sz="2400" dirty="0" smtClean="0"/>
              <a:t> 2896 </a:t>
            </a:r>
            <a:r>
              <a:rPr lang="de-DE" sz="2400" dirty="0" err="1" smtClean="0"/>
              <a:t>tracks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smtClean="0"/>
              <a:t>&gt;5 </a:t>
            </a:r>
            <a:r>
              <a:rPr lang="de-DE" sz="2400" dirty="0" err="1" smtClean="0"/>
              <a:t>hits</a:t>
            </a:r>
            <a:r>
              <a:rPr lang="de-DE" sz="2400" dirty="0" smtClean="0"/>
              <a:t> in </a:t>
            </a:r>
            <a:r>
              <a:rPr lang="de-DE" sz="2400" dirty="0" smtClean="0"/>
              <a:t>STT</a:t>
            </a:r>
            <a:endParaRPr lang="de-DE" sz="2400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2536"/>
              </p:ext>
            </p:extLst>
          </p:nvPr>
        </p:nvGraphicFramePr>
        <p:xfrm>
          <a:off x="1475656" y="2548316"/>
          <a:ext cx="5688632" cy="3761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2736304"/>
              </a:tblGrid>
              <a:tr h="504056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Features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TrackCands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</a:tr>
              <a:tr h="668354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Completely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reconstructed</a:t>
                      </a:r>
                      <a:endParaRPr lang="de-DE" baseline="0" dirty="0" smtClean="0"/>
                    </a:p>
                    <a:p>
                      <a:r>
                        <a:rPr lang="de-DE" baseline="0" dirty="0" smtClean="0"/>
                        <a:t>(</a:t>
                      </a:r>
                      <a:r>
                        <a:rPr lang="de-DE" baseline="0" dirty="0" err="1" smtClean="0"/>
                        <a:t>including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skewed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straws</a:t>
                      </a:r>
                      <a:r>
                        <a:rPr lang="de-DE" baseline="0" dirty="0" smtClean="0"/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526</a:t>
                      </a:r>
                      <a:br>
                        <a:rPr lang="de-DE" dirty="0" smtClean="0"/>
                      </a:br>
                      <a:r>
                        <a:rPr lang="de-DE" dirty="0" smtClean="0"/>
                        <a:t>18.2</a:t>
                      </a:r>
                      <a:r>
                        <a:rPr lang="de-DE" baseline="0" dirty="0" smtClean="0"/>
                        <a:t> %</a:t>
                      </a:r>
                      <a:endParaRPr lang="de-DE" dirty="0"/>
                    </a:p>
                  </a:txBody>
                  <a:tcPr/>
                </a:tc>
              </a:tr>
              <a:tr h="668354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Partly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reconstructed</a:t>
                      </a:r>
                      <a:endParaRPr lang="de-DE" dirty="0" smtClean="0"/>
                    </a:p>
                    <a:p>
                      <a:r>
                        <a:rPr lang="de-DE" baseline="0" dirty="0" smtClean="0"/>
                        <a:t>(</a:t>
                      </a:r>
                      <a:r>
                        <a:rPr lang="de-DE" baseline="0" dirty="0" err="1" smtClean="0"/>
                        <a:t>including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skewed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straws</a:t>
                      </a:r>
                      <a:r>
                        <a:rPr lang="de-DE" baseline="0" dirty="0" smtClean="0"/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2162</a:t>
                      </a:r>
                      <a:br>
                        <a:rPr lang="de-DE" dirty="0" smtClean="0"/>
                      </a:br>
                      <a:r>
                        <a:rPr lang="de-DE" dirty="0" smtClean="0"/>
                        <a:t>74.7 %</a:t>
                      </a:r>
                      <a:endParaRPr lang="de-DE" dirty="0"/>
                    </a:p>
                  </a:txBody>
                  <a:tcPr/>
                </a:tc>
              </a:tr>
              <a:tr h="55639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Spurious</a:t>
                      </a:r>
                      <a:r>
                        <a:rPr lang="de-DE" dirty="0" smtClean="0"/>
                        <a:t/>
                      </a:r>
                      <a:br>
                        <a:rPr lang="de-DE" dirty="0" smtClean="0"/>
                      </a:br>
                      <a:r>
                        <a:rPr lang="de-DE" dirty="0" smtClean="0"/>
                        <a:t>(</a:t>
                      </a:r>
                      <a:r>
                        <a:rPr lang="de-DE" dirty="0" err="1" smtClean="0"/>
                        <a:t>most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hits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from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one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track</a:t>
                      </a:r>
                      <a:r>
                        <a:rPr lang="de-DE" baseline="0" dirty="0" smtClean="0"/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106</a:t>
                      </a:r>
                    </a:p>
                    <a:p>
                      <a:pPr algn="ctr"/>
                      <a:r>
                        <a:rPr lang="de-DE" dirty="0" smtClean="0"/>
                        <a:t>3.7 %</a:t>
                      </a:r>
                      <a:endParaRPr lang="de-DE" dirty="0"/>
                    </a:p>
                  </a:txBody>
                  <a:tcPr/>
                </a:tc>
              </a:tr>
              <a:tr h="556397">
                <a:tc>
                  <a:txBody>
                    <a:bodyPr/>
                    <a:lstStyle/>
                    <a:p>
                      <a:r>
                        <a:rPr lang="de-DE" dirty="0" smtClean="0"/>
                        <a:t>Not </a:t>
                      </a:r>
                      <a:r>
                        <a:rPr lang="de-DE" dirty="0" err="1" smtClean="0"/>
                        <a:t>found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86</a:t>
                      </a:r>
                      <a:br>
                        <a:rPr lang="de-DE" dirty="0" smtClean="0"/>
                      </a:br>
                      <a:r>
                        <a:rPr lang="de-DE" dirty="0" smtClean="0"/>
                        <a:t>3 %</a:t>
                      </a:r>
                      <a:endParaRPr lang="de-DE" dirty="0"/>
                    </a:p>
                  </a:txBody>
                  <a:tcPr/>
                </a:tc>
              </a:tr>
              <a:tr h="55639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Ghosts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876</a:t>
                      </a:r>
                      <a:br>
                        <a:rPr lang="de-DE" dirty="0" smtClean="0"/>
                      </a:br>
                      <a:r>
                        <a:rPr lang="de-DE" dirty="0" smtClean="0"/>
                        <a:t>30.2 %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Geschweifte Klammer rechts 2"/>
          <p:cNvSpPr/>
          <p:nvPr/>
        </p:nvSpPr>
        <p:spPr>
          <a:xfrm>
            <a:off x="7164288" y="3068960"/>
            <a:ext cx="504056" cy="194421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7805686" y="385640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96.6 %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99406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>
          <a:xfrm>
            <a:off x="287338" y="620713"/>
            <a:ext cx="8064500" cy="720725"/>
          </a:xfrm>
        </p:spPr>
        <p:txBody>
          <a:bodyPr/>
          <a:lstStyle/>
          <a:p>
            <a:pPr eaLnBrk="1" hangingPunct="1"/>
            <a:r>
              <a:rPr lang="de-DE" dirty="0"/>
              <a:t>Benchmarking</a:t>
            </a:r>
            <a:endParaRPr lang="de-DE" b="1" dirty="0" smtClean="0"/>
          </a:p>
        </p:txBody>
      </p:sp>
      <p:pic>
        <p:nvPicPr>
          <p:cNvPr id="10" name="Grafik 9" descr="FirstStepFail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628800"/>
            <a:ext cx="3672408" cy="4657392"/>
          </a:xfrm>
          <a:prstGeom prst="rect">
            <a:avLst/>
          </a:prstGeom>
        </p:spPr>
      </p:pic>
      <p:pic>
        <p:nvPicPr>
          <p:cNvPr id="11" name="Grafik 10" descr="FirstStepFailWr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2420888"/>
            <a:ext cx="4438096" cy="33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1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>
          <a:xfrm>
            <a:off x="287338" y="620713"/>
            <a:ext cx="8064500" cy="720725"/>
          </a:xfrm>
        </p:spPr>
        <p:txBody>
          <a:bodyPr/>
          <a:lstStyle/>
          <a:p>
            <a:pPr eaLnBrk="1" hangingPunct="1"/>
            <a:r>
              <a:rPr lang="de-DE" dirty="0"/>
              <a:t>Benchmarking</a:t>
            </a:r>
            <a:endParaRPr lang="de-DE" b="1" dirty="0" smtClean="0"/>
          </a:p>
        </p:txBody>
      </p:sp>
      <p:pic>
        <p:nvPicPr>
          <p:cNvPr id="10" name="Grafik 9" descr="MCTracksNotFound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700808"/>
            <a:ext cx="5390477" cy="45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>
          <a:xfrm>
            <a:off x="287338" y="620713"/>
            <a:ext cx="8064500" cy="720725"/>
          </a:xfrm>
        </p:spPr>
        <p:txBody>
          <a:bodyPr/>
          <a:lstStyle/>
          <a:p>
            <a:pPr eaLnBrk="1" hangingPunct="1"/>
            <a:r>
              <a:rPr lang="en-US" smtClean="0"/>
              <a:t>Benchmarking</a:t>
            </a:r>
            <a:endParaRPr lang="en-US" smtClean="0"/>
          </a:p>
        </p:txBody>
      </p:sp>
      <p:sp>
        <p:nvSpPr>
          <p:cNvPr id="7" name="Textfeld 6"/>
          <p:cNvSpPr txBox="1"/>
          <p:nvPr/>
        </p:nvSpPr>
        <p:spPr>
          <a:xfrm>
            <a:off x="251520" y="1772816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smtClean="0"/>
              <a:t> Runtime : 51,61 s for 5.000 events </a:t>
            </a:r>
            <a:r>
              <a:rPr lang="en-US" sz="2400" smtClean="0">
                <a:sym typeface="Wingdings" pitchFamily="2" charset="2"/>
              </a:rPr>
              <a:t> 0,01 s/event</a:t>
            </a:r>
          </a:p>
          <a:p>
            <a:pPr>
              <a:buFont typeface="Arial" pitchFamily="34" charset="0"/>
              <a:buChar char="•"/>
            </a:pPr>
            <a:r>
              <a:rPr lang="en-US" sz="2400" smtClean="0">
                <a:sym typeface="Wingdings" pitchFamily="2" charset="2"/>
              </a:rPr>
              <a:t> 48,06 s for cellular automaton:</a:t>
            </a:r>
            <a:endParaRPr lang="en-US" sz="2400" smtClean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431770"/>
              </p:ext>
            </p:extLst>
          </p:nvPr>
        </p:nvGraphicFramePr>
        <p:xfrm>
          <a:off x="539552" y="2852936"/>
          <a:ext cx="7776864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8884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tx1"/>
                          </a:solidFill>
                        </a:rPr>
                        <a:t>Steps</a:t>
                      </a:r>
                      <a:r>
                        <a:rPr lang="en-US" baseline="0" noProof="0" dirty="0" smtClean="0">
                          <a:solidFill>
                            <a:schemeClr val="tx1"/>
                          </a:solidFill>
                        </a:rPr>
                        <a:t> of cellular automaton</a:t>
                      </a:r>
                      <a:endParaRPr lang="en-US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CPU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time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Initialization of neighborhood</a:t>
                      </a:r>
                      <a:r>
                        <a:rPr lang="en-US" baseline="0" noProof="0" dirty="0" smtClean="0"/>
                        <a:t> relations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35,87</a:t>
                      </a:r>
                      <a:r>
                        <a:rPr lang="de-DE" baseline="0" dirty="0" smtClean="0"/>
                        <a:t> s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/>
                        <a:t>Adoption of states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9,75 s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Rest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2,44 s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251520" y="5157192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Initialization of neighborhood relations repeatedly done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Get rid of initialization </a:t>
            </a:r>
            <a:r>
              <a:rPr lang="en-US" sz="2400" dirty="0" smtClean="0">
                <a:sym typeface="Wingdings" pitchFamily="2" charset="2"/>
              </a:rPr>
              <a:t> 0,003 s/Event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ym typeface="Wingdings" pitchFamily="2" charset="2"/>
              </a:rPr>
              <a:t> Program not yet parallelized!</a:t>
            </a:r>
            <a:endParaRPr lang="en-US" sz="2400" dirty="0"/>
          </a:p>
        </p:txBody>
      </p:sp>
      <p:sp>
        <p:nvSpPr>
          <p:cNvPr id="2" name="Textfeld 1"/>
          <p:cNvSpPr txBox="1"/>
          <p:nvPr/>
        </p:nvSpPr>
        <p:spPr>
          <a:xfrm>
            <a:off x="7067997" y="4590256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preliminary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523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>
          <a:xfrm>
            <a:off x="287338" y="620713"/>
            <a:ext cx="8064500" cy="720725"/>
          </a:xfrm>
        </p:spPr>
        <p:txBody>
          <a:bodyPr/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err="1"/>
              <a:t>Visualization</a:t>
            </a:r>
            <a:r>
              <a:rPr lang="de-DE" b="1" dirty="0" smtClean="0"/>
              <a:t/>
            </a:r>
            <a:br>
              <a:rPr lang="de-DE" b="1" dirty="0" smtClean="0"/>
            </a:br>
            <a:endParaRPr lang="de-DE" b="1" dirty="0" smtClean="0"/>
          </a:p>
        </p:txBody>
      </p:sp>
      <p:pic>
        <p:nvPicPr>
          <p:cNvPr id="8" name="Grafik 7" descr="STT_FrontView_MidPoint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0000" y="1483200"/>
            <a:ext cx="5593379" cy="49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891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Advantages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000" y="1555200"/>
            <a:ext cx="8460464" cy="4824000"/>
          </a:xfrm>
        </p:spPr>
        <p:txBody>
          <a:bodyPr/>
          <a:lstStyle/>
          <a:p>
            <a:pPr marL="685800" indent="-685800">
              <a:spcAft>
                <a:spcPts val="1200"/>
              </a:spcAft>
              <a:buFont typeface="Arial" pitchFamily="34" charset="0"/>
              <a:buChar char="•"/>
            </a:pPr>
            <a:r>
              <a:rPr lang="de-DE" sz="2400" dirty="0" err="1" smtClean="0"/>
              <a:t>No</a:t>
            </a:r>
            <a:r>
              <a:rPr lang="de-DE" sz="2400" dirty="0" smtClean="0"/>
              <a:t> </a:t>
            </a:r>
            <a:r>
              <a:rPr lang="de-DE" sz="2400" dirty="0" err="1" smtClean="0"/>
              <a:t>complicated</a:t>
            </a:r>
            <a:r>
              <a:rPr lang="de-DE" sz="2400" dirty="0" smtClean="0"/>
              <a:t> </a:t>
            </a:r>
            <a:r>
              <a:rPr lang="de-DE" sz="2400" dirty="0" err="1" smtClean="0"/>
              <a:t>fitting</a:t>
            </a:r>
            <a:r>
              <a:rPr lang="de-DE" sz="2400" dirty="0" smtClean="0"/>
              <a:t> </a:t>
            </a:r>
            <a:r>
              <a:rPr lang="de-DE" sz="2400" dirty="0" err="1" smtClean="0"/>
              <a:t>needed</a:t>
            </a:r>
            <a:r>
              <a:rPr lang="de-DE" sz="2400" dirty="0" smtClean="0"/>
              <a:t> in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first</a:t>
            </a:r>
            <a:r>
              <a:rPr lang="de-DE" sz="2400" dirty="0" smtClean="0"/>
              <a:t> </a:t>
            </a:r>
            <a:r>
              <a:rPr lang="de-DE" sz="2400" dirty="0" err="1" smtClean="0"/>
              <a:t>stages</a:t>
            </a:r>
            <a:endParaRPr lang="de-DE" sz="2400" dirty="0" smtClean="0"/>
          </a:p>
          <a:p>
            <a:pPr marL="685800" indent="-685800">
              <a:spcAft>
                <a:spcPts val="1200"/>
              </a:spcAft>
              <a:buFont typeface="Arial" pitchFamily="34" charset="0"/>
              <a:buChar char="•"/>
            </a:pPr>
            <a:r>
              <a:rPr lang="de-DE" sz="2400" dirty="0" err="1" smtClean="0"/>
              <a:t>Algorithm</a:t>
            </a:r>
            <a:r>
              <a:rPr lang="de-DE" sz="2400" dirty="0" smtClean="0"/>
              <a:t> </a:t>
            </a:r>
            <a:r>
              <a:rPr lang="de-DE" sz="2400" dirty="0" err="1" smtClean="0"/>
              <a:t>highly</a:t>
            </a:r>
            <a:r>
              <a:rPr lang="de-DE" sz="2400" dirty="0" smtClean="0"/>
              <a:t> </a:t>
            </a:r>
            <a:r>
              <a:rPr lang="de-DE" sz="2400" dirty="0" err="1" smtClean="0"/>
              <a:t>parallelizable</a:t>
            </a:r>
            <a:endParaRPr lang="de-DE" sz="2400" dirty="0" smtClean="0"/>
          </a:p>
          <a:p>
            <a:pPr marL="685800" indent="-685800">
              <a:spcAft>
                <a:spcPts val="1200"/>
              </a:spcAft>
              <a:buFont typeface="Arial" pitchFamily="34" charset="0"/>
              <a:buChar char="•"/>
            </a:pPr>
            <a:r>
              <a:rPr lang="de-DE" sz="2400" dirty="0" err="1" smtClean="0"/>
              <a:t>Already</a:t>
            </a:r>
            <a:r>
              <a:rPr lang="de-DE" sz="2400" dirty="0" smtClean="0"/>
              <a:t> in CPU </a:t>
            </a:r>
            <a:r>
              <a:rPr lang="de-DE" sz="2400" dirty="0" err="1" smtClean="0"/>
              <a:t>version</a:t>
            </a:r>
            <a:r>
              <a:rPr lang="de-DE" sz="2400" dirty="0" smtClean="0"/>
              <a:t> </a:t>
            </a:r>
            <a:r>
              <a:rPr lang="de-DE" sz="2400" dirty="0" err="1" smtClean="0"/>
              <a:t>pretty</a:t>
            </a:r>
            <a:r>
              <a:rPr lang="de-DE" sz="2400" dirty="0" smtClean="0"/>
              <a:t> fast</a:t>
            </a:r>
          </a:p>
          <a:p>
            <a:pPr marL="685800" indent="-685800">
              <a:spcAft>
                <a:spcPts val="1200"/>
              </a:spcAft>
              <a:buFont typeface="Arial" pitchFamily="34" charset="0"/>
              <a:buChar char="•"/>
            </a:pPr>
            <a:r>
              <a:rPr lang="de-DE" sz="2400" dirty="0" err="1" smtClean="0"/>
              <a:t>No</a:t>
            </a:r>
            <a:r>
              <a:rPr lang="de-DE" sz="2400" dirty="0" smtClean="0"/>
              <a:t> </a:t>
            </a:r>
            <a:r>
              <a:rPr lang="de-DE" sz="2400" dirty="0" err="1" smtClean="0"/>
              <a:t>contraints</a:t>
            </a:r>
            <a:r>
              <a:rPr lang="de-DE" sz="2400" dirty="0" smtClean="0"/>
              <a:t> on </a:t>
            </a:r>
            <a:r>
              <a:rPr lang="de-DE" sz="2400" dirty="0" err="1" smtClean="0"/>
              <a:t>tracks</a:t>
            </a:r>
            <a:r>
              <a:rPr lang="de-DE" sz="2400" dirty="0" smtClean="0"/>
              <a:t> (</a:t>
            </a:r>
            <a:r>
              <a:rPr lang="de-DE" sz="2400" dirty="0" err="1" smtClean="0"/>
              <a:t>works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smtClean="0"/>
              <a:t>Lambda-</a:t>
            </a:r>
            <a:r>
              <a:rPr lang="de-DE" sz="2400" dirty="0" err="1"/>
              <a:t>d</a:t>
            </a:r>
            <a:r>
              <a:rPr lang="de-DE" sz="2400" dirty="0" err="1" smtClean="0"/>
              <a:t>ecays</a:t>
            </a:r>
            <a:r>
              <a:rPr lang="de-DE" sz="2400" dirty="0" smtClean="0"/>
              <a:t> </a:t>
            </a:r>
            <a:r>
              <a:rPr lang="de-DE" sz="2400" dirty="0" err="1" smtClean="0"/>
              <a:t>as</a:t>
            </a:r>
            <a:r>
              <a:rPr lang="de-DE" sz="2400" dirty="0" smtClean="0"/>
              <a:t> </a:t>
            </a:r>
            <a:r>
              <a:rPr lang="de-DE" sz="2400" dirty="0" err="1" smtClean="0"/>
              <a:t>good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fast </a:t>
            </a:r>
            <a:r>
              <a:rPr lang="de-DE" sz="2400" dirty="0" err="1" smtClean="0"/>
              <a:t>as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primary</a:t>
            </a:r>
            <a:r>
              <a:rPr lang="de-DE" sz="2400" dirty="0" smtClean="0"/>
              <a:t> </a:t>
            </a:r>
            <a:r>
              <a:rPr lang="de-DE" sz="2400" dirty="0" err="1" smtClean="0"/>
              <a:t>particles</a:t>
            </a:r>
            <a:r>
              <a:rPr lang="de-DE" sz="2400" dirty="0" smtClean="0"/>
              <a:t>)</a:t>
            </a:r>
          </a:p>
          <a:p>
            <a:pPr marL="685800" indent="-685800">
              <a:spcAft>
                <a:spcPts val="1200"/>
              </a:spcAft>
              <a:buFont typeface="Arial" pitchFamily="34" charset="0"/>
              <a:buChar char="•"/>
            </a:pPr>
            <a:r>
              <a:rPr lang="de-DE" sz="2400" dirty="0" smtClean="0"/>
              <a:t>Riemann a </a:t>
            </a:r>
            <a:r>
              <a:rPr lang="de-DE" sz="2400" dirty="0" err="1" smtClean="0"/>
              <a:t>true</a:t>
            </a:r>
            <a:r>
              <a:rPr lang="de-DE" sz="2400" dirty="0" smtClean="0"/>
              <a:t> fit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tracks</a:t>
            </a:r>
            <a:endParaRPr lang="de-DE" sz="2400" dirty="0"/>
          </a:p>
          <a:p>
            <a:pPr marL="685800" indent="-685800">
              <a:spcAft>
                <a:spcPts val="1200"/>
              </a:spcAft>
              <a:buFont typeface="Arial" pitchFamily="34" charset="0"/>
              <a:buChar char="•"/>
            </a:pPr>
            <a:r>
              <a:rPr lang="de-DE" sz="2400" dirty="0" smtClean="0"/>
              <a:t>Riemann </a:t>
            </a:r>
            <a:r>
              <a:rPr lang="de-DE" sz="2400" dirty="0" err="1" smtClean="0"/>
              <a:t>exists</a:t>
            </a:r>
            <a:r>
              <a:rPr lang="de-DE" sz="2400" dirty="0" smtClean="0"/>
              <a:t> </a:t>
            </a:r>
            <a:r>
              <a:rPr lang="de-DE" sz="2400" dirty="0" err="1" smtClean="0"/>
              <a:t>already</a:t>
            </a:r>
            <a:r>
              <a:rPr lang="de-DE" sz="2400" dirty="0" smtClean="0"/>
              <a:t> </a:t>
            </a:r>
            <a:r>
              <a:rPr lang="de-DE" sz="2400" dirty="0" err="1" smtClean="0"/>
              <a:t>as</a:t>
            </a:r>
            <a:r>
              <a:rPr lang="de-DE" sz="2400" dirty="0" smtClean="0"/>
              <a:t> GPU </a:t>
            </a:r>
            <a:r>
              <a:rPr lang="de-DE" sz="2400" dirty="0" err="1" smtClean="0"/>
              <a:t>version</a:t>
            </a: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329872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>
          <a:xfrm>
            <a:off x="287338" y="620713"/>
            <a:ext cx="8064500" cy="720725"/>
          </a:xfrm>
        </p:spPr>
        <p:txBody>
          <a:bodyPr/>
          <a:lstStyle/>
          <a:p>
            <a:pPr eaLnBrk="1" hangingPunct="1"/>
            <a:r>
              <a:rPr lang="de-DE" b="1" dirty="0" smtClean="0"/>
              <a:t>Outlook</a:t>
            </a:r>
            <a:endParaRPr lang="de-DE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323528" y="2636912"/>
            <a:ext cx="88204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Arial" pitchFamily="34" charset="0"/>
              <a:buChar char="•"/>
            </a:pPr>
            <a:r>
              <a:rPr lang="de-DE" sz="2800" dirty="0" smtClean="0"/>
              <a:t>Handle </a:t>
            </a:r>
            <a:r>
              <a:rPr lang="de-DE" sz="2800" dirty="0" err="1" smtClean="0"/>
              <a:t>skewed</a:t>
            </a:r>
            <a:r>
              <a:rPr lang="de-DE" sz="2800" dirty="0" smtClean="0"/>
              <a:t> </a:t>
            </a:r>
            <a:r>
              <a:rPr lang="de-DE" sz="2800" dirty="0" err="1" smtClean="0"/>
              <a:t>straws</a:t>
            </a:r>
            <a:endParaRPr lang="de-DE" sz="2800" dirty="0" smtClean="0"/>
          </a:p>
          <a:p>
            <a:pPr marL="273050" indent="-273050">
              <a:buFont typeface="Arial" pitchFamily="34" charset="0"/>
              <a:buChar char="•"/>
            </a:pPr>
            <a:r>
              <a:rPr lang="de-DE" sz="2800" dirty="0" smtClean="0"/>
              <a:t>Handle </a:t>
            </a:r>
            <a:r>
              <a:rPr lang="de-DE" sz="2800" dirty="0" err="1" smtClean="0"/>
              <a:t>of</a:t>
            </a:r>
            <a:r>
              <a:rPr lang="de-DE" sz="2800" dirty="0" smtClean="0"/>
              <a:t> a </a:t>
            </a:r>
            <a:r>
              <a:rPr lang="de-DE" sz="2800" dirty="0" err="1" smtClean="0"/>
              <a:t>continuous</a:t>
            </a:r>
            <a:r>
              <a:rPr lang="de-DE" sz="2800" dirty="0" smtClean="0"/>
              <a:t> </a:t>
            </a:r>
            <a:r>
              <a:rPr lang="de-DE" sz="2800" dirty="0" err="1" smtClean="0"/>
              <a:t>data</a:t>
            </a:r>
            <a:r>
              <a:rPr lang="de-DE" sz="2800" dirty="0" smtClean="0"/>
              <a:t> </a:t>
            </a:r>
            <a:r>
              <a:rPr lang="de-DE" sz="2800" dirty="0" err="1" smtClean="0"/>
              <a:t>stream</a:t>
            </a:r>
            <a:r>
              <a:rPr lang="de-DE" sz="2800" dirty="0" smtClean="0"/>
              <a:t> (time </a:t>
            </a:r>
            <a:r>
              <a:rPr lang="de-DE" sz="2800" dirty="0" err="1" smtClean="0"/>
              <a:t>based</a:t>
            </a:r>
            <a:r>
              <a:rPr lang="de-DE" sz="2800" dirty="0" smtClean="0"/>
              <a:t>)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de-DE" sz="2800" dirty="0" smtClean="0"/>
              <a:t>Implementation </a:t>
            </a:r>
            <a:r>
              <a:rPr lang="de-DE" sz="2800" dirty="0" smtClean="0"/>
              <a:t>on </a:t>
            </a:r>
            <a:r>
              <a:rPr lang="de-DE" sz="2800" dirty="0" smtClean="0"/>
              <a:t>GPU</a:t>
            </a:r>
          </a:p>
          <a:p>
            <a:pPr marL="273050" indent="-273050"/>
            <a:endParaRPr lang="de-DE" sz="2800" dirty="0"/>
          </a:p>
          <a:p>
            <a:pPr marL="273050" indent="-273050">
              <a:buFont typeface="Arial" pitchFamily="34" charset="0"/>
              <a:buChar char="•"/>
            </a:pPr>
            <a:r>
              <a:rPr lang="de-DE" sz="2800" dirty="0" smtClean="0"/>
              <a:t>Combine </a:t>
            </a:r>
            <a:r>
              <a:rPr lang="de-DE" sz="2800" dirty="0" err="1"/>
              <a:t>with</a:t>
            </a:r>
            <a:r>
              <a:rPr lang="de-DE" sz="2800" dirty="0"/>
              <a:t> </a:t>
            </a:r>
            <a:r>
              <a:rPr lang="de-DE" sz="2800" dirty="0" err="1"/>
              <a:t>other</a:t>
            </a:r>
            <a:r>
              <a:rPr lang="de-DE" sz="2800" dirty="0"/>
              <a:t> </a:t>
            </a:r>
            <a:r>
              <a:rPr lang="de-DE" sz="2800" dirty="0" err="1" smtClean="0"/>
              <a:t>detectors</a:t>
            </a:r>
            <a:r>
              <a:rPr lang="de-DE" sz="2800" dirty="0" smtClean="0"/>
              <a:t>: MVD </a:t>
            </a:r>
            <a:r>
              <a:rPr lang="de-DE" sz="2800" dirty="0" err="1" smtClean="0"/>
              <a:t>and</a:t>
            </a:r>
            <a:r>
              <a:rPr lang="de-DE" sz="2800" dirty="0" smtClean="0"/>
              <a:t> GEM via Riemann </a:t>
            </a:r>
            <a:r>
              <a:rPr lang="de-DE" sz="2800" dirty="0" err="1" smtClean="0"/>
              <a:t>track</a:t>
            </a:r>
            <a:r>
              <a:rPr lang="de-DE" sz="2800" dirty="0" smtClean="0"/>
              <a:t> fit</a:t>
            </a:r>
            <a:endParaRPr lang="de-DE" sz="2800" dirty="0"/>
          </a:p>
          <a:p>
            <a:pPr marL="273050" indent="-273050"/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43499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5"/>
          <p:cNvSpPr>
            <a:spLocks noGrp="1"/>
          </p:cNvSpPr>
          <p:nvPr>
            <p:ph type="ctrTitle"/>
          </p:nvPr>
        </p:nvSpPr>
        <p:spPr>
          <a:xfrm>
            <a:off x="323528" y="5445224"/>
            <a:ext cx="8064000" cy="936104"/>
          </a:xfrm>
        </p:spPr>
        <p:txBody>
          <a:bodyPr/>
          <a:lstStyle/>
          <a:p>
            <a:pPr eaLnBrk="1" hangingPunct="1"/>
            <a:r>
              <a:rPr lang="de-DE" dirty="0" smtClean="0"/>
              <a:t>FH Aachen </a:t>
            </a:r>
            <a:br>
              <a:rPr lang="de-DE" dirty="0" smtClean="0"/>
            </a:br>
            <a:r>
              <a:rPr lang="de-DE" dirty="0" smtClean="0"/>
              <a:t>Fachbereich Medizintechnik und Technomathematik</a:t>
            </a:r>
            <a:br>
              <a:rPr lang="de-DE" dirty="0" smtClean="0"/>
            </a:br>
            <a:r>
              <a:rPr lang="de-DE" dirty="0" smtClean="0"/>
              <a:t>Jette Schumann | j.schumann@fz-juelich.de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95536" y="2420888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err="1" smtClean="0"/>
              <a:t>Thank</a:t>
            </a:r>
            <a:r>
              <a:rPr lang="de-DE" sz="3200" dirty="0" smtClean="0"/>
              <a:t> </a:t>
            </a:r>
            <a:r>
              <a:rPr lang="de-DE" sz="3200" dirty="0" err="1" smtClean="0"/>
              <a:t>you</a:t>
            </a:r>
            <a:r>
              <a:rPr lang="de-DE" sz="3200" dirty="0" smtClean="0"/>
              <a:t> </a:t>
            </a:r>
            <a:r>
              <a:rPr lang="de-DE" sz="3200" dirty="0" err="1" smtClean="0"/>
              <a:t>very</a:t>
            </a:r>
            <a:r>
              <a:rPr lang="de-DE" sz="3200" dirty="0" smtClean="0"/>
              <a:t> </a:t>
            </a:r>
            <a:r>
              <a:rPr lang="de-DE" sz="3200" dirty="0" err="1" smtClean="0"/>
              <a:t>much</a:t>
            </a:r>
            <a:r>
              <a:rPr lang="de-DE" sz="3200" dirty="0" smtClean="0"/>
              <a:t> </a:t>
            </a:r>
            <a:r>
              <a:rPr lang="de-DE" sz="3200" dirty="0" err="1" smtClean="0"/>
              <a:t>for</a:t>
            </a:r>
            <a:r>
              <a:rPr lang="de-DE" sz="3200" dirty="0" smtClean="0"/>
              <a:t> </a:t>
            </a:r>
            <a:r>
              <a:rPr lang="de-DE" sz="3200" dirty="0" err="1" smtClean="0"/>
              <a:t>your</a:t>
            </a:r>
            <a:r>
              <a:rPr lang="de-DE" sz="3200" dirty="0" smtClean="0"/>
              <a:t> </a:t>
            </a:r>
            <a:r>
              <a:rPr lang="de-DE" sz="3200" dirty="0" err="1" smtClean="0"/>
              <a:t>attention</a:t>
            </a:r>
            <a:r>
              <a:rPr lang="de-DE" sz="3200" dirty="0" smtClean="0"/>
              <a:t>!</a:t>
            </a:r>
            <a:br>
              <a:rPr lang="de-DE" sz="3200" dirty="0" smtClean="0"/>
            </a:b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07519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STT_FrontView_MCTrack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3" y="1484784"/>
            <a:ext cx="5593379" cy="4932000"/>
          </a:xfrm>
          <a:prstGeom prst="rect">
            <a:avLst/>
          </a:prstGeom>
        </p:spPr>
      </p:pic>
      <p:sp>
        <p:nvSpPr>
          <p:cNvPr id="9218" name="Titel 3"/>
          <p:cNvSpPr>
            <a:spLocks noGrp="1"/>
          </p:cNvSpPr>
          <p:nvPr>
            <p:ph type="title"/>
          </p:nvPr>
        </p:nvSpPr>
        <p:spPr>
          <a:xfrm>
            <a:off x="287338" y="620713"/>
            <a:ext cx="8064500" cy="720725"/>
          </a:xfrm>
        </p:spPr>
        <p:txBody>
          <a:bodyPr/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err="1"/>
              <a:t>Visualization</a:t>
            </a:r>
            <a:endParaRPr lang="de-DE" b="1" dirty="0" smtClean="0"/>
          </a:p>
        </p:txBody>
      </p:sp>
    </p:spTree>
    <p:extLst>
      <p:ext uri="{BB962C8B-B14F-4D97-AF65-F5344CB8AC3E}">
        <p14:creationId xmlns:p14="http://schemas.microsoft.com/office/powerpoint/2010/main" val="646737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>
          <a:xfrm>
            <a:off x="287338" y="620713"/>
            <a:ext cx="8064500" cy="720725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/>
              <a:t>Visualization</a:t>
            </a:r>
            <a:endParaRPr lang="de-DE" b="1" dirty="0" smtClean="0"/>
          </a:p>
        </p:txBody>
      </p:sp>
      <p:pic>
        <p:nvPicPr>
          <p:cNvPr id="11" name="Grafik 10" descr="STT_FrontView_MCPoint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0000" y="1483200"/>
            <a:ext cx="5593379" cy="49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98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>
          <a:xfrm>
            <a:off x="287338" y="620713"/>
            <a:ext cx="8064500" cy="720725"/>
          </a:xfrm>
        </p:spPr>
        <p:txBody>
          <a:bodyPr/>
          <a:lstStyle/>
          <a:p>
            <a:r>
              <a:rPr lang="de-DE" dirty="0" err="1" smtClean="0"/>
              <a:t>Visualization</a:t>
            </a:r>
            <a:endParaRPr lang="de-DE" b="1" dirty="0" smtClean="0"/>
          </a:p>
        </p:txBody>
      </p:sp>
      <p:pic>
        <p:nvPicPr>
          <p:cNvPr id="6" name="Grafik 5" descr="STT_FrontView_HitPoint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0000" y="1483200"/>
            <a:ext cx="5593379" cy="49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13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>
          <a:xfrm>
            <a:off x="287338" y="620713"/>
            <a:ext cx="8064500" cy="720725"/>
          </a:xfrm>
        </p:spPr>
        <p:txBody>
          <a:bodyPr/>
          <a:lstStyle/>
          <a:p>
            <a:r>
              <a:rPr lang="de-DE" dirty="0" err="1"/>
              <a:t>Visualization</a:t>
            </a:r>
            <a:endParaRPr lang="de-DE" b="1" dirty="0" smtClean="0"/>
          </a:p>
        </p:txBody>
      </p:sp>
      <p:pic>
        <p:nvPicPr>
          <p:cNvPr id="6" name="Grafik 5" descr="STT_FrontView_HitPointsOnl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0000" y="1483200"/>
            <a:ext cx="5593379" cy="49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551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>
          <a:xfrm>
            <a:off x="287338" y="620713"/>
            <a:ext cx="8064500" cy="720725"/>
          </a:xfrm>
        </p:spPr>
        <p:txBody>
          <a:bodyPr/>
          <a:lstStyle/>
          <a:p>
            <a:r>
              <a:rPr lang="de-DE" dirty="0" err="1" smtClean="0"/>
              <a:t>Visualization</a:t>
            </a:r>
            <a:endParaRPr lang="de-DE" b="1" dirty="0" smtClean="0"/>
          </a:p>
        </p:txBody>
      </p:sp>
      <p:pic>
        <p:nvPicPr>
          <p:cNvPr id="9" name="Grafik 8" descr="STT_Compl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484784"/>
            <a:ext cx="5295281" cy="49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882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1615</Words>
  <Application>Microsoft Office PowerPoint</Application>
  <PresentationFormat>Bildschirmpräsentation (4:3)</PresentationFormat>
  <Paragraphs>385</Paragraphs>
  <Slides>42</Slides>
  <Notes>41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42</vt:i4>
      </vt:variant>
    </vt:vector>
  </HeadingPairs>
  <TitlesOfParts>
    <vt:vector size="45" baseType="lpstr">
      <vt:lpstr>Standarddesign</vt:lpstr>
      <vt:lpstr>Bitmap</vt:lpstr>
      <vt:lpstr>Formel</vt:lpstr>
      <vt:lpstr>PndSttCellTrackFinder</vt:lpstr>
      <vt:lpstr> Task</vt:lpstr>
      <vt:lpstr> Visualization </vt:lpstr>
      <vt:lpstr> Visualization </vt:lpstr>
      <vt:lpstr> Visualization</vt:lpstr>
      <vt:lpstr> Visualization</vt:lpstr>
      <vt:lpstr>Visualization</vt:lpstr>
      <vt:lpstr>Visualization</vt:lpstr>
      <vt:lpstr>Visualization</vt:lpstr>
      <vt:lpstr>Visualization</vt:lpstr>
      <vt:lpstr> Used algorithm </vt:lpstr>
      <vt:lpstr>First Stage Cellular Automaton</vt:lpstr>
      <vt:lpstr>Cellular Automaton Adoption to STT</vt:lpstr>
      <vt:lpstr>Cellular Automaton Adoption to STT</vt:lpstr>
      <vt:lpstr>Cellular Automaton Adoption to STT</vt:lpstr>
      <vt:lpstr>Cellular Automaton Adoption to STT</vt:lpstr>
      <vt:lpstr>Cellular Automaton Adoption to STT</vt:lpstr>
      <vt:lpstr>Cellular Automaton Adoption to STT</vt:lpstr>
      <vt:lpstr>Cellular Automaton Adoption to STT</vt:lpstr>
      <vt:lpstr>Cellular Automaton Adoption to STT</vt:lpstr>
      <vt:lpstr>Cellular Automaton Adoption to STT</vt:lpstr>
      <vt:lpstr>Cellular Automaton Adoption to STT</vt:lpstr>
      <vt:lpstr>Cellular Automaton Adoption to STT</vt:lpstr>
      <vt:lpstr>Cellular Automaton Adoption to STT</vt:lpstr>
      <vt:lpstr>Second Stage Combination of tracklets</vt:lpstr>
      <vt:lpstr>Circle fit Riemann-Fit I</vt:lpstr>
      <vt:lpstr>Circle fit Riemann-Fit II</vt:lpstr>
      <vt:lpstr>Picture after second stage</vt:lpstr>
      <vt:lpstr>Third stage Adding missing hits</vt:lpstr>
      <vt:lpstr>Implementation Class diagram</vt:lpstr>
      <vt:lpstr> Use of the Algorithm</vt:lpstr>
      <vt:lpstr> Use of the Algorithm</vt:lpstr>
      <vt:lpstr> Use of the Algorithm</vt:lpstr>
      <vt:lpstr> Use of the Algorithm</vt:lpstr>
      <vt:lpstr>Benchmarking</vt:lpstr>
      <vt:lpstr>Benchmarking</vt:lpstr>
      <vt:lpstr>Benchmarking</vt:lpstr>
      <vt:lpstr>Benchmarking</vt:lpstr>
      <vt:lpstr>Benchmarking</vt:lpstr>
      <vt:lpstr>Advantages</vt:lpstr>
      <vt:lpstr>Outlook</vt:lpstr>
      <vt:lpstr>FH Aachen  Fachbereich Medizintechnik und Technomathematik Jette Schumann | j.schumann@fz-juelich.de</vt:lpstr>
    </vt:vector>
  </TitlesOfParts>
  <Company>Tema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dott</dc:creator>
  <cp:lastModifiedBy>Tobias Stockmanns</cp:lastModifiedBy>
  <cp:revision>2228</cp:revision>
  <cp:lastPrinted>2007-11-29T18:00:19Z</cp:lastPrinted>
  <dcterms:created xsi:type="dcterms:W3CDTF">2006-01-19T12:56:44Z</dcterms:created>
  <dcterms:modified xsi:type="dcterms:W3CDTF">2013-09-11T08:21:36Z</dcterms:modified>
</cp:coreProperties>
</file>