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9144000" cy="6858000" type="screen4x3"/>
  <p:notesSz cx="9874250" cy="67976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313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763" y="0"/>
            <a:ext cx="42799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6C5064-E6DD-4E11-BA88-A33262285BB8}" type="datetimeFigureOut">
              <a:rPr lang="it-IT" smtClean="0"/>
              <a:t>09/09/2013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278313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763" y="6456363"/>
            <a:ext cx="4279900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196847-388E-4C8A-812E-EA904AD4D6A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2772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3124" y="0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DCDF99-7048-44D2-ABFD-0E8FEA6E1795}" type="datetimeFigureOut">
              <a:rPr lang="it-IT" smtClean="0"/>
              <a:t>09/09/2013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8500" y="509588"/>
            <a:ext cx="3397250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425" y="3228896"/>
            <a:ext cx="789940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3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3124" y="6456613"/>
            <a:ext cx="4278842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590B7C-D284-4DAC-8E2D-E42560164B0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6678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90B7C-D284-4DAC-8E2D-E42560164B04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2676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90B7C-D284-4DAC-8E2D-E42560164B04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46882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90B7C-D284-4DAC-8E2D-E42560164B04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58227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90B7C-D284-4DAC-8E2D-E42560164B04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07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90B7C-D284-4DAC-8E2D-E42560164B04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6427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90B7C-D284-4DAC-8E2D-E42560164B04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43198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590B7C-D284-4DAC-8E2D-E42560164B04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9075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0DEDE-16C7-434F-9518-E58ED28B8D1C}" type="datetimeFigureOut">
              <a:rPr lang="it-IT" smtClean="0"/>
              <a:t>09/09/2013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24CC0-4218-4313-873D-6669ED5D6BC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5189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0DEDE-16C7-434F-9518-E58ED28B8D1C}" type="datetimeFigureOut">
              <a:rPr lang="it-IT" smtClean="0"/>
              <a:t>09/09/2013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24CC0-4218-4313-873D-6669ED5D6BC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3262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0DEDE-16C7-434F-9518-E58ED28B8D1C}" type="datetimeFigureOut">
              <a:rPr lang="it-IT" smtClean="0"/>
              <a:t>09/09/2013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24CC0-4218-4313-873D-6669ED5D6BC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0440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0DEDE-16C7-434F-9518-E58ED28B8D1C}" type="datetimeFigureOut">
              <a:rPr lang="it-IT" smtClean="0"/>
              <a:t>09/09/2013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24CC0-4218-4313-873D-6669ED5D6BC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064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0DEDE-16C7-434F-9518-E58ED28B8D1C}" type="datetimeFigureOut">
              <a:rPr lang="it-IT" smtClean="0"/>
              <a:t>09/09/2013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24CC0-4218-4313-873D-6669ED5D6BC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2874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0DEDE-16C7-434F-9518-E58ED28B8D1C}" type="datetimeFigureOut">
              <a:rPr lang="it-IT" smtClean="0"/>
              <a:t>09/09/2013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24CC0-4218-4313-873D-6669ED5D6BC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291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0DEDE-16C7-434F-9518-E58ED28B8D1C}" type="datetimeFigureOut">
              <a:rPr lang="it-IT" smtClean="0"/>
              <a:t>09/09/2013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24CC0-4218-4313-873D-6669ED5D6BC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530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0DEDE-16C7-434F-9518-E58ED28B8D1C}" type="datetimeFigureOut">
              <a:rPr lang="it-IT" smtClean="0"/>
              <a:t>09/09/2013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24CC0-4218-4313-873D-6669ED5D6BC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9374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0DEDE-16C7-434F-9518-E58ED28B8D1C}" type="datetimeFigureOut">
              <a:rPr lang="it-IT" smtClean="0"/>
              <a:t>09/09/2013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24CC0-4218-4313-873D-6669ED5D6BC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4922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0DEDE-16C7-434F-9518-E58ED28B8D1C}" type="datetimeFigureOut">
              <a:rPr lang="it-IT" smtClean="0"/>
              <a:t>09/09/2013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24CC0-4218-4313-873D-6669ED5D6BC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9224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0DEDE-16C7-434F-9518-E58ED28B8D1C}" type="datetimeFigureOut">
              <a:rPr lang="it-IT" smtClean="0"/>
              <a:t>09/09/2013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24CC0-4218-4313-873D-6669ED5D6BC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9519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0DEDE-16C7-434F-9518-E58ED28B8D1C}" type="datetimeFigureOut">
              <a:rPr lang="it-IT" smtClean="0"/>
              <a:t>09/09/2013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24CC0-4218-4313-873D-6669ED5D6BC1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4481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8641"/>
            <a:ext cx="9144000" cy="720080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U units for the MVD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672" y="1484784"/>
            <a:ext cx="5544616" cy="4392488"/>
          </a:xfrm>
        </p:spPr>
        <p:txBody>
          <a:bodyPr>
            <a:no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</a:rPr>
              <a:t>Close MVD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</a:rPr>
              <a:t>Pixels (Paolo)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</a:rPr>
              <a:t>Strips (Robert and Hans)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</a:rPr>
              <a:t>General equipments (Daniela)</a:t>
            </a:r>
          </a:p>
          <a:p>
            <a:pPr marL="914400" lvl="1" indent="-457200" algn="just">
              <a:buFont typeface="Arial" pitchFamily="34" charset="0"/>
              <a:buChar char="•"/>
            </a:pPr>
            <a:endParaRPr lang="it-IT" sz="2400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</a:rPr>
              <a:t>Counting room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</a:rPr>
              <a:t>MMB (Kleines)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</a:rPr>
              <a:t>Compute nodes (Kleines)</a:t>
            </a:r>
          </a:p>
          <a:p>
            <a:pPr algn="just"/>
            <a:endParaRPr lang="it-IT" sz="2400" dirty="0" smtClean="0">
              <a:solidFill>
                <a:schemeClr val="tx1"/>
              </a:solidFill>
            </a:endParaRPr>
          </a:p>
          <a:p>
            <a:pPr algn="just"/>
            <a:endParaRPr lang="it-IT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50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6632"/>
            <a:ext cx="9144000" cy="72008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Pixels</a:t>
            </a: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05527"/>
            <a:ext cx="7488832" cy="585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785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8641"/>
            <a:ext cx="9144000" cy="72008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Strips</a:t>
            </a:r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3" y="2427288"/>
            <a:ext cx="7978775" cy="200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731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8641"/>
            <a:ext cx="9144000" cy="72008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General equipments</a:t>
            </a:r>
            <a:endParaRPr lang="it-IT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45179"/>
              </p:ext>
            </p:extLst>
          </p:nvPr>
        </p:nvGraphicFramePr>
        <p:xfrm>
          <a:off x="827584" y="2348880"/>
          <a:ext cx="7200800" cy="15841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06033"/>
                <a:gridCol w="1467679"/>
                <a:gridCol w="1467679"/>
                <a:gridCol w="1559409"/>
              </a:tblGrid>
              <a:tr h="753982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>
                          <a:effectLst/>
                        </a:rPr>
                        <a:t>local cooling</a:t>
                      </a:r>
                      <a:endParaRPr lang="it-IT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u="none" strike="noStrike">
                          <a:effectLst/>
                        </a:rPr>
                        <a:t>4</a:t>
                      </a:r>
                      <a:endParaRPr lang="it-IT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u="none" strike="noStrike">
                          <a:effectLst/>
                        </a:rPr>
                        <a:t>3</a:t>
                      </a:r>
                      <a:endParaRPr lang="it-IT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u="none" strike="noStrike">
                          <a:effectLst/>
                        </a:rPr>
                        <a:t>12</a:t>
                      </a:r>
                      <a:endParaRPr lang="it-IT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830194">
                <a:tc>
                  <a:txBody>
                    <a:bodyPr/>
                    <a:lstStyle/>
                    <a:p>
                      <a:pPr algn="l" fontAlgn="b"/>
                      <a:r>
                        <a:rPr lang="it-IT" sz="2000" u="none" strike="noStrike">
                          <a:effectLst/>
                        </a:rPr>
                        <a:t>on detector/interlocks</a:t>
                      </a:r>
                      <a:endParaRPr lang="it-IT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u="none" strike="noStrike">
                          <a:effectLst/>
                        </a:rPr>
                        <a:t>1</a:t>
                      </a:r>
                      <a:endParaRPr lang="it-IT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u="none" strike="noStrike">
                          <a:effectLst/>
                        </a:rPr>
                        <a:t>8</a:t>
                      </a:r>
                      <a:endParaRPr lang="it-IT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000" u="none" strike="noStrike" dirty="0">
                          <a:effectLst/>
                        </a:rPr>
                        <a:t>8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980461"/>
            <a:ext cx="7200800" cy="342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221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1" y="188640"/>
            <a:ext cx="9144000" cy="720080"/>
          </a:xfrm>
          <a:solidFill>
            <a:srgbClr val="66FF66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MMB and CN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928992" cy="4464496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</a:rPr>
              <a:t>MVD Multiplexer Board 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</a:rPr>
              <a:t>MicroTCA  crate - 8U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</a:rPr>
              <a:t>1 crate -&gt; 1 cpu + 11 MMBs </a:t>
            </a:r>
          </a:p>
          <a:p>
            <a:pPr lvl="1" algn="just"/>
            <a:r>
              <a:rPr lang="it-IT" sz="2400" dirty="0">
                <a:solidFill>
                  <a:schemeClr val="tx1"/>
                </a:solidFill>
              </a:rPr>
              <a:t>	</a:t>
            </a:r>
            <a:r>
              <a:rPr lang="it-IT" sz="2400" dirty="0" smtClean="0">
                <a:solidFill>
                  <a:schemeClr val="tx1"/>
                </a:solidFill>
              </a:rPr>
              <a:t>	-&gt; 33 GBT links + 11 10Gbit/s Uplinks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</a:rPr>
              <a:t>Crates on both rack sides ? (accessibility,  cooling...)</a:t>
            </a:r>
          </a:p>
          <a:p>
            <a:pPr algn="just"/>
            <a:endParaRPr lang="it-IT" sz="2400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</a:rPr>
              <a:t>Compute nodes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</a:rPr>
              <a:t>ATCA crate – 13U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</a:rPr>
              <a:t>14 Compute Nodes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</a:rPr>
              <a:t>1 Compute Node -&gt; 4 Uplinks -&gt; 40 Gbit/s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</a:rPr>
              <a:t>1 crate -&gt; 56 Uplinks</a:t>
            </a:r>
          </a:p>
          <a:p>
            <a:pPr algn="just"/>
            <a:endParaRPr lang="it-IT" sz="2400" dirty="0" smtClean="0">
              <a:solidFill>
                <a:schemeClr val="tx1"/>
              </a:solidFill>
            </a:endParaRPr>
          </a:p>
          <a:p>
            <a:pPr algn="just"/>
            <a:endParaRPr lang="it-IT" sz="2400" dirty="0" smtClean="0">
              <a:solidFill>
                <a:schemeClr val="tx1"/>
              </a:solidFill>
            </a:endParaRPr>
          </a:p>
          <a:p>
            <a:pPr algn="just"/>
            <a:endParaRPr lang="it-IT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1" y="188640"/>
            <a:ext cx="9144000" cy="720080"/>
          </a:xfrm>
          <a:solidFill>
            <a:srgbClr val="66FF66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MMB and CN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928992" cy="4824536"/>
          </a:xfrm>
        </p:spPr>
        <p:txBody>
          <a:bodyPr>
            <a:normAutofit lnSpcReduction="10000"/>
          </a:bodyPr>
          <a:lstStyle/>
          <a:p>
            <a:pPr algn="just"/>
            <a:endParaRPr lang="it-IT" sz="2400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</a:rPr>
              <a:t>Pixel part: 176 GBT (?)  (122 at present)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</a:rPr>
              <a:t>Strip barrels: 248 GBT (?) (... </a:t>
            </a:r>
            <a:r>
              <a:rPr lang="it-IT" sz="2400" dirty="0">
                <a:solidFill>
                  <a:schemeClr val="tx1"/>
                </a:solidFill>
              </a:rPr>
              <a:t>a</a:t>
            </a:r>
            <a:r>
              <a:rPr lang="it-IT" sz="2400" dirty="0" smtClean="0">
                <a:solidFill>
                  <a:schemeClr val="tx1"/>
                </a:solidFill>
              </a:rPr>
              <a:t>t present)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it-IT" sz="2400" dirty="0" smtClean="0">
                <a:solidFill>
                  <a:schemeClr val="tx1"/>
                </a:solidFill>
              </a:rPr>
              <a:t>Strip disks: 48 GBT (?) (... at present)</a:t>
            </a:r>
          </a:p>
          <a:p>
            <a:pPr algn="just"/>
            <a:endParaRPr lang="it-IT" sz="2400" dirty="0" smtClean="0">
              <a:solidFill>
                <a:schemeClr val="tx1"/>
              </a:solidFill>
            </a:endParaRPr>
          </a:p>
          <a:p>
            <a:pPr algn="just"/>
            <a:endParaRPr lang="it-IT" sz="2400" dirty="0" smtClean="0">
              <a:solidFill>
                <a:schemeClr val="tx1"/>
              </a:solidFill>
            </a:endParaRPr>
          </a:p>
          <a:p>
            <a:pPr algn="just"/>
            <a:r>
              <a:rPr lang="it-IT" sz="2400" dirty="0" smtClean="0">
                <a:solidFill>
                  <a:schemeClr val="tx1"/>
                </a:solidFill>
              </a:rPr>
              <a:t>U units for the MMB: 5 crates x 8U x 4 rack frontal panels: 160 U</a:t>
            </a:r>
          </a:p>
          <a:p>
            <a:pPr algn="just"/>
            <a:r>
              <a:rPr lang="it-IT" sz="2400" dirty="0" smtClean="0">
                <a:solidFill>
                  <a:schemeClr val="tx1"/>
                </a:solidFill>
              </a:rPr>
              <a:t>U units for the CN:      4 crates x 13U: 52 U</a:t>
            </a:r>
          </a:p>
          <a:p>
            <a:pPr algn="just"/>
            <a:endParaRPr lang="it-IT" sz="2400" dirty="0" smtClean="0">
              <a:solidFill>
                <a:schemeClr val="tx1"/>
              </a:solidFill>
            </a:endParaRPr>
          </a:p>
          <a:p>
            <a:pPr algn="just"/>
            <a:endParaRPr lang="it-IT" sz="2400" dirty="0" smtClean="0">
              <a:solidFill>
                <a:schemeClr val="tx1"/>
              </a:solidFill>
            </a:endParaRPr>
          </a:p>
          <a:p>
            <a:pPr algn="just"/>
            <a:r>
              <a:rPr lang="it-IT" sz="2400" dirty="0" smtClean="0">
                <a:solidFill>
                  <a:schemeClr val="tx1"/>
                </a:solidFill>
              </a:rPr>
              <a:t>U units: 8U for 1 crate of additional equipments</a:t>
            </a:r>
            <a:endParaRPr lang="it-IT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98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8641"/>
            <a:ext cx="9144000" cy="720080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MVD request summary</a:t>
            </a:r>
            <a:endParaRPr lang="it-IT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56792"/>
            <a:ext cx="8446420" cy="4202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664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150</Words>
  <Application>Microsoft Office PowerPoint</Application>
  <PresentationFormat>On-screen Show (4:3)</PresentationFormat>
  <Paragraphs>53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U units for the MVD</vt:lpstr>
      <vt:lpstr>Pixels</vt:lpstr>
      <vt:lpstr>Strips</vt:lpstr>
      <vt:lpstr>General equipments</vt:lpstr>
      <vt:lpstr>MMB and CN</vt:lpstr>
      <vt:lpstr>MMB and CN</vt:lpstr>
      <vt:lpstr>MVD request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 units for the MVD</dc:title>
  <dc:creator>calvo</dc:creator>
  <cp:lastModifiedBy>calvo</cp:lastModifiedBy>
  <cp:revision>12</cp:revision>
  <cp:lastPrinted>2013-09-09T12:28:53Z</cp:lastPrinted>
  <dcterms:created xsi:type="dcterms:W3CDTF">2013-09-09T09:25:31Z</dcterms:created>
  <dcterms:modified xsi:type="dcterms:W3CDTF">2013-09-09T12:30:47Z</dcterms:modified>
</cp:coreProperties>
</file>