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34"/>
  </p:notesMasterIdLst>
  <p:sldIdLst>
    <p:sldId id="256" r:id="rId3"/>
    <p:sldId id="258" r:id="rId4"/>
    <p:sldId id="2121" r:id="rId5"/>
    <p:sldId id="2122" r:id="rId6"/>
    <p:sldId id="268" r:id="rId7"/>
    <p:sldId id="296" r:id="rId8"/>
    <p:sldId id="2107" r:id="rId9"/>
    <p:sldId id="2108" r:id="rId10"/>
    <p:sldId id="2109" r:id="rId11"/>
    <p:sldId id="2110" r:id="rId12"/>
    <p:sldId id="2111" r:id="rId13"/>
    <p:sldId id="2112" r:id="rId14"/>
    <p:sldId id="2130" r:id="rId15"/>
    <p:sldId id="2113" r:id="rId16"/>
    <p:sldId id="2123" r:id="rId17"/>
    <p:sldId id="2124" r:id="rId18"/>
    <p:sldId id="2125" r:id="rId19"/>
    <p:sldId id="505" r:id="rId20"/>
    <p:sldId id="406" r:id="rId21"/>
    <p:sldId id="2096" r:id="rId22"/>
    <p:sldId id="2126" r:id="rId23"/>
    <p:sldId id="257" r:id="rId24"/>
    <p:sldId id="297" r:id="rId25"/>
    <p:sldId id="2127" r:id="rId26"/>
    <p:sldId id="2114" r:id="rId27"/>
    <p:sldId id="2115" r:id="rId28"/>
    <p:sldId id="2129" r:id="rId29"/>
    <p:sldId id="2116" r:id="rId30"/>
    <p:sldId id="2118" r:id="rId31"/>
    <p:sldId id="2117" r:id="rId32"/>
    <p:sldId id="2119"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2FF"/>
    <a:srgbClr val="009193"/>
    <a:srgbClr val="009051"/>
    <a:srgbClr val="00DAD6"/>
    <a:srgbClr val="FFD579"/>
    <a:srgbClr val="00FDFF"/>
    <a:srgbClr val="73FDD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27"/>
    <p:restoredTop sz="78690"/>
  </p:normalViewPr>
  <p:slideViewPr>
    <p:cSldViewPr snapToGrid="0">
      <p:cViewPr varScale="1">
        <p:scale>
          <a:sx n="98" d="100"/>
          <a:sy n="98" d="100"/>
        </p:scale>
        <p:origin x="1112"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EFF23E-3DCD-AC46-BB9D-208FA0421F7B}" type="datetimeFigureOut">
              <a:t>9/23/26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F843F7-CDBD-A14B-933A-4CCC49F7F291}" type="slidenum">
              <a:t>‹#›</a:t>
            </a:fld>
            <a:endParaRPr lang="en-US"/>
          </a:p>
        </p:txBody>
      </p:sp>
    </p:spTree>
    <p:extLst>
      <p:ext uri="{BB962C8B-B14F-4D97-AF65-F5344CB8AC3E}">
        <p14:creationId xmlns:p14="http://schemas.microsoft.com/office/powerpoint/2010/main" val="4225381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DF843F7-CDBD-A14B-933A-4CCC49F7F291}" type="slidenum">
              <a:t>1</a:t>
            </a:fld>
            <a:endParaRPr lang="en-US"/>
          </a:p>
        </p:txBody>
      </p:sp>
    </p:spTree>
    <p:extLst>
      <p:ext uri="{BB962C8B-B14F-4D97-AF65-F5344CB8AC3E}">
        <p14:creationId xmlns:p14="http://schemas.microsoft.com/office/powerpoint/2010/main" val="2065423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DF843F7-CDBD-A14B-933A-4CCC49F7F291}" type="slidenum">
              <a:rPr lang="en-US"/>
              <a:t>2</a:t>
            </a:fld>
            <a:endParaRPr lang="en-US"/>
          </a:p>
        </p:txBody>
      </p:sp>
    </p:spTree>
    <p:extLst>
      <p:ext uri="{BB962C8B-B14F-4D97-AF65-F5344CB8AC3E}">
        <p14:creationId xmlns:p14="http://schemas.microsoft.com/office/powerpoint/2010/main" val="3595077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90D57A-A140-2EB9-175C-9B9B09DEB7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00D7A6-336B-C869-DDE0-554186E241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336307-B47F-C841-0970-93D93EC08A9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68FF3B7-8825-2C92-C7B7-E2274057833B}"/>
              </a:ext>
            </a:extLst>
          </p:cNvPr>
          <p:cNvSpPr>
            <a:spLocks noGrp="1"/>
          </p:cNvSpPr>
          <p:nvPr>
            <p:ph type="sldNum" sz="quarter" idx="5"/>
          </p:nvPr>
        </p:nvSpPr>
        <p:spPr/>
        <p:txBody>
          <a:bodyPr/>
          <a:lstStyle/>
          <a:p>
            <a:fld id="{DAE02386-BEE7-5D4D-B4E7-4BB579C47884}" type="slidenum">
              <a:rPr lang="de-DE" smtClean="0"/>
              <a:t>3</a:t>
            </a:fld>
            <a:endParaRPr lang="de-DE"/>
          </a:p>
        </p:txBody>
      </p:sp>
    </p:spTree>
    <p:extLst>
      <p:ext uri="{BB962C8B-B14F-4D97-AF65-F5344CB8AC3E}">
        <p14:creationId xmlns:p14="http://schemas.microsoft.com/office/powerpoint/2010/main" val="12179003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2BAF3D-5877-9F6F-63A0-FA0BC33A87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2BB4A0-A444-3FD5-1B5C-5158178454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54964D-B075-DEDE-82F2-4D901DD0999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6795168-6683-B8AF-FAE7-4E72643E69CD}"/>
              </a:ext>
            </a:extLst>
          </p:cNvPr>
          <p:cNvSpPr>
            <a:spLocks noGrp="1"/>
          </p:cNvSpPr>
          <p:nvPr>
            <p:ph type="sldNum" sz="quarter" idx="5"/>
          </p:nvPr>
        </p:nvSpPr>
        <p:spPr/>
        <p:txBody>
          <a:bodyPr/>
          <a:lstStyle/>
          <a:p>
            <a:fld id="{6DF843F7-CDBD-A14B-933A-4CCC49F7F291}" type="slidenum">
              <a:t>4</a:t>
            </a:fld>
            <a:endParaRPr lang="en-US"/>
          </a:p>
        </p:txBody>
      </p:sp>
    </p:spTree>
    <p:extLst>
      <p:ext uri="{BB962C8B-B14F-4D97-AF65-F5344CB8AC3E}">
        <p14:creationId xmlns:p14="http://schemas.microsoft.com/office/powerpoint/2010/main" val="30847381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rtl="0"/>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AE02386-BEE7-5D4D-B4E7-4BB579C47884}" type="slidenum">
              <a:rPr kumimoji="0" lang="de-D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de-D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932069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B7ACBA-DA4F-DE69-D507-2DF6838201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FCD303-F29E-CB74-9A33-FFB1D14B7B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5B0E11-5092-3D89-A250-16387D4276B6}"/>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7686B5B0-2DC3-654C-3CA3-1FEBC09488B4}"/>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AE02386-BEE7-5D4D-B4E7-4BB579C47884}" type="slidenum">
              <a:rPr kumimoji="0" lang="de-D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de-D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384701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2965D-B54D-827D-B991-9BC33E362A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3B0872-5D37-59E8-F457-173ADFAF68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21C049-5ABC-AEE6-19C7-A6AE0EA8A256}"/>
              </a:ext>
            </a:extLst>
          </p:cNvPr>
          <p:cNvSpPr>
            <a:spLocks noGrp="1"/>
          </p:cNvSpPr>
          <p:nvPr>
            <p:ph type="body" idx="1"/>
          </p:nvPr>
        </p:nvSpPr>
        <p:spPr/>
        <p:txBody>
          <a:bodyPr/>
          <a:lstStyle/>
          <a:p>
            <a:pPr lvl="0" rtl="0"/>
            <a:endParaRPr lang="en-US"/>
          </a:p>
        </p:txBody>
      </p:sp>
      <p:sp>
        <p:nvSpPr>
          <p:cNvPr id="4" name="Slide Number Placeholder 3">
            <a:extLst>
              <a:ext uri="{FF2B5EF4-FFF2-40B4-BE49-F238E27FC236}">
                <a16:creationId xmlns:a16="http://schemas.microsoft.com/office/drawing/2014/main" id="{07D2CCB5-2853-E2BE-4303-385797A2DBB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AE02386-BEE7-5D4D-B4E7-4BB579C47884}" type="slidenum">
              <a:rPr kumimoji="0" lang="de-D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de-D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779134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5FC65-9CA8-10FE-4356-5B1990F047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61C5D5-64E4-794B-E613-2DDA47713C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2451B8-D8C6-199F-4783-829BE3A9EB8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B0063E4-80BE-76B3-E6A5-B46C4EA8E4C1}"/>
              </a:ext>
            </a:extLst>
          </p:cNvPr>
          <p:cNvSpPr>
            <a:spLocks noGrp="1"/>
          </p:cNvSpPr>
          <p:nvPr>
            <p:ph type="sldNum" sz="quarter" idx="5"/>
          </p:nvPr>
        </p:nvSpPr>
        <p:spPr/>
        <p:txBody>
          <a:bodyPr/>
          <a:lstStyle/>
          <a:p>
            <a:fld id="{6DF843F7-CDBD-A14B-933A-4CCC49F7F291}" type="slidenum">
              <a:t>27</a:t>
            </a:fld>
            <a:endParaRPr lang="en-US"/>
          </a:p>
        </p:txBody>
      </p:sp>
    </p:spTree>
    <p:extLst>
      <p:ext uri="{BB962C8B-B14F-4D97-AF65-F5344CB8AC3E}">
        <p14:creationId xmlns:p14="http://schemas.microsoft.com/office/powerpoint/2010/main" val="38760768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D41B2E-D675-3EAD-A924-83F42BFE8C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C2DA19-019C-DCF2-8FF1-09E5FD3981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4D7B4E-AF96-98B2-E7FA-E93D62B99C8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EE08E3B-C40D-0090-E512-51A81E1BB53A}"/>
              </a:ext>
            </a:extLst>
          </p:cNvPr>
          <p:cNvSpPr>
            <a:spLocks noGrp="1"/>
          </p:cNvSpPr>
          <p:nvPr>
            <p:ph type="sldNum" sz="quarter" idx="5"/>
          </p:nvPr>
        </p:nvSpPr>
        <p:spPr/>
        <p:txBody>
          <a:bodyPr/>
          <a:lstStyle/>
          <a:p>
            <a:fld id="{6DF843F7-CDBD-A14B-933A-4CCC49F7F291}" type="slidenum">
              <a:rPr lang="en-US"/>
              <a:t>31</a:t>
            </a:fld>
            <a:endParaRPr lang="en-US"/>
          </a:p>
        </p:txBody>
      </p:sp>
    </p:spTree>
    <p:extLst>
      <p:ext uri="{BB962C8B-B14F-4D97-AF65-F5344CB8AC3E}">
        <p14:creationId xmlns:p14="http://schemas.microsoft.com/office/powerpoint/2010/main" val="23619955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2.xml"/><Relationship Id="rId5" Type="http://schemas.openxmlformats.org/officeDocument/2006/relationships/image" Target="../media/image5.jpeg"/><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BD972-A2A2-C4A2-AD0D-0E746D687EF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FA5EE80-ECEB-1A24-03D1-8EA37514D0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235357D-9213-FCA6-FCED-A21A59C4F15F}"/>
              </a:ext>
            </a:extLst>
          </p:cNvPr>
          <p:cNvSpPr>
            <a:spLocks noGrp="1"/>
          </p:cNvSpPr>
          <p:nvPr>
            <p:ph type="dt" sz="half" idx="10"/>
          </p:nvPr>
        </p:nvSpPr>
        <p:spPr/>
        <p:txBody>
          <a:bodyPr/>
          <a:lstStyle/>
          <a:p>
            <a:fld id="{5F3471D7-18DB-DE49-A27B-BEE1A86C7773}" type="datetimeFigureOut">
              <a:t>9/23/26</a:t>
            </a:fld>
            <a:endParaRPr lang="en-US"/>
          </a:p>
        </p:txBody>
      </p:sp>
      <p:sp>
        <p:nvSpPr>
          <p:cNvPr id="5" name="Footer Placeholder 4">
            <a:extLst>
              <a:ext uri="{FF2B5EF4-FFF2-40B4-BE49-F238E27FC236}">
                <a16:creationId xmlns:a16="http://schemas.microsoft.com/office/drawing/2014/main" id="{B176155E-A027-8029-22D5-A9986DBA82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F974CC-CE1C-C95F-9032-E1926852E9C7}"/>
              </a:ext>
            </a:extLst>
          </p:cNvPr>
          <p:cNvSpPr>
            <a:spLocks noGrp="1"/>
          </p:cNvSpPr>
          <p:nvPr>
            <p:ph type="sldNum" sz="quarter" idx="12"/>
          </p:nvPr>
        </p:nvSpPr>
        <p:spPr/>
        <p:txBody>
          <a:bodyPr/>
          <a:lstStyle/>
          <a:p>
            <a:fld id="{12332824-B1B0-8840-8169-ECC3DD14F149}" type="slidenum">
              <a:t>‹#›</a:t>
            </a:fld>
            <a:endParaRPr lang="en-US"/>
          </a:p>
        </p:txBody>
      </p:sp>
    </p:spTree>
    <p:extLst>
      <p:ext uri="{BB962C8B-B14F-4D97-AF65-F5344CB8AC3E}">
        <p14:creationId xmlns:p14="http://schemas.microsoft.com/office/powerpoint/2010/main" val="8515682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5FA43-3413-6047-8197-7D9B1A8B9B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A83F838-6F7F-4A76-AD5C-24CB29B3511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66D111-A4E5-98E8-FD5F-C2C07D41528C}"/>
              </a:ext>
            </a:extLst>
          </p:cNvPr>
          <p:cNvSpPr>
            <a:spLocks noGrp="1"/>
          </p:cNvSpPr>
          <p:nvPr>
            <p:ph type="dt" sz="half" idx="10"/>
          </p:nvPr>
        </p:nvSpPr>
        <p:spPr/>
        <p:txBody>
          <a:bodyPr/>
          <a:lstStyle/>
          <a:p>
            <a:fld id="{5F3471D7-18DB-DE49-A27B-BEE1A86C7773}" type="datetimeFigureOut">
              <a:t>9/23/26</a:t>
            </a:fld>
            <a:endParaRPr lang="en-US"/>
          </a:p>
        </p:txBody>
      </p:sp>
      <p:sp>
        <p:nvSpPr>
          <p:cNvPr id="5" name="Footer Placeholder 4">
            <a:extLst>
              <a:ext uri="{FF2B5EF4-FFF2-40B4-BE49-F238E27FC236}">
                <a16:creationId xmlns:a16="http://schemas.microsoft.com/office/drawing/2014/main" id="{CEFD4071-B123-13CF-6B4C-44CF92A6E9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041989-D4D9-252B-2878-8917CBF798E8}"/>
              </a:ext>
            </a:extLst>
          </p:cNvPr>
          <p:cNvSpPr>
            <a:spLocks noGrp="1"/>
          </p:cNvSpPr>
          <p:nvPr>
            <p:ph type="sldNum" sz="quarter" idx="12"/>
          </p:nvPr>
        </p:nvSpPr>
        <p:spPr/>
        <p:txBody>
          <a:bodyPr/>
          <a:lstStyle/>
          <a:p>
            <a:fld id="{12332824-B1B0-8840-8169-ECC3DD14F149}" type="slidenum">
              <a:t>‹#›</a:t>
            </a:fld>
            <a:endParaRPr lang="en-US"/>
          </a:p>
        </p:txBody>
      </p:sp>
    </p:spTree>
    <p:extLst>
      <p:ext uri="{BB962C8B-B14F-4D97-AF65-F5344CB8AC3E}">
        <p14:creationId xmlns:p14="http://schemas.microsoft.com/office/powerpoint/2010/main" val="77097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DB080-B060-E448-75D9-A6E468A68CD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9921E45-5EA5-10B2-DC3B-261F5AC84B8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658B4AC-479F-525B-BBA0-7EC112A0D1E3}"/>
              </a:ext>
            </a:extLst>
          </p:cNvPr>
          <p:cNvSpPr>
            <a:spLocks noGrp="1"/>
          </p:cNvSpPr>
          <p:nvPr>
            <p:ph type="dt" sz="half" idx="10"/>
          </p:nvPr>
        </p:nvSpPr>
        <p:spPr/>
        <p:txBody>
          <a:bodyPr/>
          <a:lstStyle/>
          <a:p>
            <a:fld id="{5F3471D7-18DB-DE49-A27B-BEE1A86C7773}" type="datetimeFigureOut">
              <a:t>9/23/26</a:t>
            </a:fld>
            <a:endParaRPr lang="en-US"/>
          </a:p>
        </p:txBody>
      </p:sp>
      <p:sp>
        <p:nvSpPr>
          <p:cNvPr id="5" name="Footer Placeholder 4">
            <a:extLst>
              <a:ext uri="{FF2B5EF4-FFF2-40B4-BE49-F238E27FC236}">
                <a16:creationId xmlns:a16="http://schemas.microsoft.com/office/drawing/2014/main" id="{A37E6A2F-6130-C35D-6A82-46F1D73785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5D7545-A2FA-CC04-C4C3-2DA10DB7754C}"/>
              </a:ext>
            </a:extLst>
          </p:cNvPr>
          <p:cNvSpPr>
            <a:spLocks noGrp="1"/>
          </p:cNvSpPr>
          <p:nvPr>
            <p:ph type="sldNum" sz="quarter" idx="12"/>
          </p:nvPr>
        </p:nvSpPr>
        <p:spPr/>
        <p:txBody>
          <a:bodyPr/>
          <a:lstStyle/>
          <a:p>
            <a:fld id="{12332824-B1B0-8840-8169-ECC3DD14F149}" type="slidenum">
              <a:t>‹#›</a:t>
            </a:fld>
            <a:endParaRPr lang="en-US"/>
          </a:p>
        </p:txBody>
      </p:sp>
    </p:spTree>
    <p:extLst>
      <p:ext uri="{BB962C8B-B14F-4D97-AF65-F5344CB8AC3E}">
        <p14:creationId xmlns:p14="http://schemas.microsoft.com/office/powerpoint/2010/main" val="24181490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6F0B1-EAE0-5CB6-7B08-E46C4595E03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3957D18-6D1C-7E26-3715-23F56F7FE3F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5601AA6-4D8B-0CA2-E94E-14B78576B16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2F19401-2E20-DCFC-3719-BDAD8039238A}"/>
              </a:ext>
            </a:extLst>
          </p:cNvPr>
          <p:cNvSpPr>
            <a:spLocks noGrp="1"/>
          </p:cNvSpPr>
          <p:nvPr>
            <p:ph type="dt" sz="half" idx="10"/>
          </p:nvPr>
        </p:nvSpPr>
        <p:spPr/>
        <p:txBody>
          <a:bodyPr/>
          <a:lstStyle/>
          <a:p>
            <a:fld id="{5F3471D7-18DB-DE49-A27B-BEE1A86C7773}" type="datetimeFigureOut">
              <a:t>9/23/26</a:t>
            </a:fld>
            <a:endParaRPr lang="en-US"/>
          </a:p>
        </p:txBody>
      </p:sp>
      <p:sp>
        <p:nvSpPr>
          <p:cNvPr id="6" name="Footer Placeholder 5">
            <a:extLst>
              <a:ext uri="{FF2B5EF4-FFF2-40B4-BE49-F238E27FC236}">
                <a16:creationId xmlns:a16="http://schemas.microsoft.com/office/drawing/2014/main" id="{6010C9B1-1331-FF02-1F98-CA27131016D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ADC7FB-D0EF-3DA9-0138-9FFD1F0EF3B2}"/>
              </a:ext>
            </a:extLst>
          </p:cNvPr>
          <p:cNvSpPr>
            <a:spLocks noGrp="1"/>
          </p:cNvSpPr>
          <p:nvPr>
            <p:ph type="sldNum" sz="quarter" idx="12"/>
          </p:nvPr>
        </p:nvSpPr>
        <p:spPr/>
        <p:txBody>
          <a:bodyPr/>
          <a:lstStyle/>
          <a:p>
            <a:fld id="{12332824-B1B0-8840-8169-ECC3DD14F149}" type="slidenum">
              <a:t>‹#›</a:t>
            </a:fld>
            <a:endParaRPr lang="en-US"/>
          </a:p>
        </p:txBody>
      </p:sp>
    </p:spTree>
    <p:extLst>
      <p:ext uri="{BB962C8B-B14F-4D97-AF65-F5344CB8AC3E}">
        <p14:creationId xmlns:p14="http://schemas.microsoft.com/office/powerpoint/2010/main" val="16536458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87742-F182-7F29-35B9-0F8135641D8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1939BED-3C00-1377-A660-B77A14A2D7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775B192-6BB0-F9B8-F835-38A9DCEAE46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82B2D62-468E-A096-8662-9E4D1800845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A728316-10C9-0805-C5E3-AD0C1956C0D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C2CD045-B494-3794-9578-5370198816FD}"/>
              </a:ext>
            </a:extLst>
          </p:cNvPr>
          <p:cNvSpPr>
            <a:spLocks noGrp="1"/>
          </p:cNvSpPr>
          <p:nvPr>
            <p:ph type="dt" sz="half" idx="10"/>
          </p:nvPr>
        </p:nvSpPr>
        <p:spPr/>
        <p:txBody>
          <a:bodyPr/>
          <a:lstStyle/>
          <a:p>
            <a:fld id="{5F3471D7-18DB-DE49-A27B-BEE1A86C7773}" type="datetimeFigureOut">
              <a:t>9/23/26</a:t>
            </a:fld>
            <a:endParaRPr lang="en-US"/>
          </a:p>
        </p:txBody>
      </p:sp>
      <p:sp>
        <p:nvSpPr>
          <p:cNvPr id="8" name="Footer Placeholder 7">
            <a:extLst>
              <a:ext uri="{FF2B5EF4-FFF2-40B4-BE49-F238E27FC236}">
                <a16:creationId xmlns:a16="http://schemas.microsoft.com/office/drawing/2014/main" id="{C5574677-B2FD-43FB-D78D-53BDAE216AF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1747732-3C61-503E-969C-FFFB957D1386}"/>
              </a:ext>
            </a:extLst>
          </p:cNvPr>
          <p:cNvSpPr>
            <a:spLocks noGrp="1"/>
          </p:cNvSpPr>
          <p:nvPr>
            <p:ph type="sldNum" sz="quarter" idx="12"/>
          </p:nvPr>
        </p:nvSpPr>
        <p:spPr/>
        <p:txBody>
          <a:bodyPr/>
          <a:lstStyle/>
          <a:p>
            <a:fld id="{12332824-B1B0-8840-8169-ECC3DD14F149}" type="slidenum">
              <a:t>‹#›</a:t>
            </a:fld>
            <a:endParaRPr lang="en-US"/>
          </a:p>
        </p:txBody>
      </p:sp>
    </p:spTree>
    <p:extLst>
      <p:ext uri="{BB962C8B-B14F-4D97-AF65-F5344CB8AC3E}">
        <p14:creationId xmlns:p14="http://schemas.microsoft.com/office/powerpoint/2010/main" val="12439728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33B09-8847-4A2C-219B-33AE3007EBD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20424C4-7277-AC1B-A4D7-2E5FB0C34D28}"/>
              </a:ext>
            </a:extLst>
          </p:cNvPr>
          <p:cNvSpPr>
            <a:spLocks noGrp="1"/>
          </p:cNvSpPr>
          <p:nvPr>
            <p:ph type="dt" sz="half" idx="10"/>
          </p:nvPr>
        </p:nvSpPr>
        <p:spPr/>
        <p:txBody>
          <a:bodyPr/>
          <a:lstStyle/>
          <a:p>
            <a:fld id="{5F3471D7-18DB-DE49-A27B-BEE1A86C7773}" type="datetimeFigureOut">
              <a:t>9/23/26</a:t>
            </a:fld>
            <a:endParaRPr lang="en-US"/>
          </a:p>
        </p:txBody>
      </p:sp>
      <p:sp>
        <p:nvSpPr>
          <p:cNvPr id="4" name="Footer Placeholder 3">
            <a:extLst>
              <a:ext uri="{FF2B5EF4-FFF2-40B4-BE49-F238E27FC236}">
                <a16:creationId xmlns:a16="http://schemas.microsoft.com/office/drawing/2014/main" id="{0E19E6F6-AA59-4BF6-DFFF-1FB7769ADEA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F4ADCF9-47FD-140C-FD16-0793A493D56B}"/>
              </a:ext>
            </a:extLst>
          </p:cNvPr>
          <p:cNvSpPr>
            <a:spLocks noGrp="1"/>
          </p:cNvSpPr>
          <p:nvPr>
            <p:ph type="sldNum" sz="quarter" idx="12"/>
          </p:nvPr>
        </p:nvSpPr>
        <p:spPr/>
        <p:txBody>
          <a:bodyPr/>
          <a:lstStyle/>
          <a:p>
            <a:fld id="{12332824-B1B0-8840-8169-ECC3DD14F149}" type="slidenum">
              <a:t>‹#›</a:t>
            </a:fld>
            <a:endParaRPr lang="en-US"/>
          </a:p>
        </p:txBody>
      </p:sp>
    </p:spTree>
    <p:extLst>
      <p:ext uri="{BB962C8B-B14F-4D97-AF65-F5344CB8AC3E}">
        <p14:creationId xmlns:p14="http://schemas.microsoft.com/office/powerpoint/2010/main" val="22987252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048C064-E3D3-5774-51A0-7ABBB7D68B2A}"/>
              </a:ext>
            </a:extLst>
          </p:cNvPr>
          <p:cNvSpPr>
            <a:spLocks noGrp="1"/>
          </p:cNvSpPr>
          <p:nvPr>
            <p:ph type="dt" sz="half" idx="10"/>
          </p:nvPr>
        </p:nvSpPr>
        <p:spPr/>
        <p:txBody>
          <a:bodyPr/>
          <a:lstStyle/>
          <a:p>
            <a:fld id="{5F3471D7-18DB-DE49-A27B-BEE1A86C7773}" type="datetimeFigureOut">
              <a:t>9/23/26</a:t>
            </a:fld>
            <a:endParaRPr lang="en-US"/>
          </a:p>
        </p:txBody>
      </p:sp>
      <p:sp>
        <p:nvSpPr>
          <p:cNvPr id="3" name="Footer Placeholder 2">
            <a:extLst>
              <a:ext uri="{FF2B5EF4-FFF2-40B4-BE49-F238E27FC236}">
                <a16:creationId xmlns:a16="http://schemas.microsoft.com/office/drawing/2014/main" id="{E1FBC8B4-F020-2FD0-AB01-88D2B7EEBC4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EB38666-EC21-573C-9CA4-23CE7557AF9C}"/>
              </a:ext>
            </a:extLst>
          </p:cNvPr>
          <p:cNvSpPr>
            <a:spLocks noGrp="1"/>
          </p:cNvSpPr>
          <p:nvPr>
            <p:ph type="sldNum" sz="quarter" idx="12"/>
          </p:nvPr>
        </p:nvSpPr>
        <p:spPr/>
        <p:txBody>
          <a:bodyPr/>
          <a:lstStyle/>
          <a:p>
            <a:fld id="{12332824-B1B0-8840-8169-ECC3DD14F149}" type="slidenum">
              <a:t>‹#›</a:t>
            </a:fld>
            <a:endParaRPr lang="en-US"/>
          </a:p>
        </p:txBody>
      </p:sp>
    </p:spTree>
    <p:extLst>
      <p:ext uri="{BB962C8B-B14F-4D97-AF65-F5344CB8AC3E}">
        <p14:creationId xmlns:p14="http://schemas.microsoft.com/office/powerpoint/2010/main" val="25650881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14BE5-3647-BF3A-581B-F43F852C5D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D632131-5203-6E10-BB95-164605A24B2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EBDFFF-D5FA-2E87-46EE-33C9088051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C81469-26D4-045B-4D1A-09A23562C92F}"/>
              </a:ext>
            </a:extLst>
          </p:cNvPr>
          <p:cNvSpPr>
            <a:spLocks noGrp="1"/>
          </p:cNvSpPr>
          <p:nvPr>
            <p:ph type="dt" sz="half" idx="10"/>
          </p:nvPr>
        </p:nvSpPr>
        <p:spPr/>
        <p:txBody>
          <a:bodyPr/>
          <a:lstStyle/>
          <a:p>
            <a:fld id="{5F3471D7-18DB-DE49-A27B-BEE1A86C7773}" type="datetimeFigureOut">
              <a:t>9/23/26</a:t>
            </a:fld>
            <a:endParaRPr lang="en-US"/>
          </a:p>
        </p:txBody>
      </p:sp>
      <p:sp>
        <p:nvSpPr>
          <p:cNvPr id="6" name="Footer Placeholder 5">
            <a:extLst>
              <a:ext uri="{FF2B5EF4-FFF2-40B4-BE49-F238E27FC236}">
                <a16:creationId xmlns:a16="http://schemas.microsoft.com/office/drawing/2014/main" id="{3F681455-8454-B192-329F-9A46B07FAC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D4E142-01D7-F844-2B84-3F95F8DDA63D}"/>
              </a:ext>
            </a:extLst>
          </p:cNvPr>
          <p:cNvSpPr>
            <a:spLocks noGrp="1"/>
          </p:cNvSpPr>
          <p:nvPr>
            <p:ph type="sldNum" sz="quarter" idx="12"/>
          </p:nvPr>
        </p:nvSpPr>
        <p:spPr/>
        <p:txBody>
          <a:bodyPr/>
          <a:lstStyle/>
          <a:p>
            <a:fld id="{12332824-B1B0-8840-8169-ECC3DD14F149}" type="slidenum">
              <a:t>‹#›</a:t>
            </a:fld>
            <a:endParaRPr lang="en-US"/>
          </a:p>
        </p:txBody>
      </p:sp>
    </p:spTree>
    <p:extLst>
      <p:ext uri="{BB962C8B-B14F-4D97-AF65-F5344CB8AC3E}">
        <p14:creationId xmlns:p14="http://schemas.microsoft.com/office/powerpoint/2010/main" val="22252159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713F1-52F3-BD83-9DCA-0A5093F0B8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E648615-D22F-EBA1-06F0-5F04666229E0}"/>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2378EFB-75CB-CE22-F7E5-09096ED017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D3BBE5-6710-A5AE-7799-F2A198A8E3A2}"/>
              </a:ext>
            </a:extLst>
          </p:cNvPr>
          <p:cNvSpPr>
            <a:spLocks noGrp="1"/>
          </p:cNvSpPr>
          <p:nvPr>
            <p:ph type="dt" sz="half" idx="10"/>
          </p:nvPr>
        </p:nvSpPr>
        <p:spPr/>
        <p:txBody>
          <a:bodyPr/>
          <a:lstStyle/>
          <a:p>
            <a:fld id="{5F3471D7-18DB-DE49-A27B-BEE1A86C7773}" type="datetimeFigureOut">
              <a:t>9/23/26</a:t>
            </a:fld>
            <a:endParaRPr lang="en-US"/>
          </a:p>
        </p:txBody>
      </p:sp>
      <p:sp>
        <p:nvSpPr>
          <p:cNvPr id="6" name="Footer Placeholder 5">
            <a:extLst>
              <a:ext uri="{FF2B5EF4-FFF2-40B4-BE49-F238E27FC236}">
                <a16:creationId xmlns:a16="http://schemas.microsoft.com/office/drawing/2014/main" id="{8F558279-F940-01A8-D7A9-E1975E153B8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3CE9BE8-3185-305B-1F5C-559E5B86ACEF}"/>
              </a:ext>
            </a:extLst>
          </p:cNvPr>
          <p:cNvSpPr>
            <a:spLocks noGrp="1"/>
          </p:cNvSpPr>
          <p:nvPr>
            <p:ph type="sldNum" sz="quarter" idx="12"/>
          </p:nvPr>
        </p:nvSpPr>
        <p:spPr/>
        <p:txBody>
          <a:bodyPr/>
          <a:lstStyle/>
          <a:p>
            <a:fld id="{12332824-B1B0-8840-8169-ECC3DD14F149}" type="slidenum">
              <a:t>‹#›</a:t>
            </a:fld>
            <a:endParaRPr lang="en-US"/>
          </a:p>
        </p:txBody>
      </p:sp>
    </p:spTree>
    <p:extLst>
      <p:ext uri="{BB962C8B-B14F-4D97-AF65-F5344CB8AC3E}">
        <p14:creationId xmlns:p14="http://schemas.microsoft.com/office/powerpoint/2010/main" val="3861154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F09B0-0147-C42C-18CF-E09DD47CF64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6590EBA-5498-589A-75BE-D4DB97AA2FD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FF049D-2769-C5BE-193E-E585AC728860}"/>
              </a:ext>
            </a:extLst>
          </p:cNvPr>
          <p:cNvSpPr>
            <a:spLocks noGrp="1"/>
          </p:cNvSpPr>
          <p:nvPr>
            <p:ph type="dt" sz="half" idx="10"/>
          </p:nvPr>
        </p:nvSpPr>
        <p:spPr/>
        <p:txBody>
          <a:bodyPr/>
          <a:lstStyle/>
          <a:p>
            <a:fld id="{5F3471D7-18DB-DE49-A27B-BEE1A86C7773}" type="datetimeFigureOut">
              <a:t>9/23/26</a:t>
            </a:fld>
            <a:endParaRPr lang="en-US"/>
          </a:p>
        </p:txBody>
      </p:sp>
      <p:sp>
        <p:nvSpPr>
          <p:cNvPr id="5" name="Footer Placeholder 4">
            <a:extLst>
              <a:ext uri="{FF2B5EF4-FFF2-40B4-BE49-F238E27FC236}">
                <a16:creationId xmlns:a16="http://schemas.microsoft.com/office/drawing/2014/main" id="{56C9B75B-C44A-CB1B-CF77-A540327350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5C4223-21BE-A998-4689-F930DC3777D3}"/>
              </a:ext>
            </a:extLst>
          </p:cNvPr>
          <p:cNvSpPr>
            <a:spLocks noGrp="1"/>
          </p:cNvSpPr>
          <p:nvPr>
            <p:ph type="sldNum" sz="quarter" idx="12"/>
          </p:nvPr>
        </p:nvSpPr>
        <p:spPr/>
        <p:txBody>
          <a:bodyPr/>
          <a:lstStyle/>
          <a:p>
            <a:fld id="{12332824-B1B0-8840-8169-ECC3DD14F149}" type="slidenum">
              <a:t>‹#›</a:t>
            </a:fld>
            <a:endParaRPr lang="en-US"/>
          </a:p>
        </p:txBody>
      </p:sp>
    </p:spTree>
    <p:extLst>
      <p:ext uri="{BB962C8B-B14F-4D97-AF65-F5344CB8AC3E}">
        <p14:creationId xmlns:p14="http://schemas.microsoft.com/office/powerpoint/2010/main" val="27406602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1C037E3-CEEC-23A6-8EE7-255071C6F7A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64A4A12-F508-DF19-1629-09CD51FBFEE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77B715-EF63-0667-508D-8360E39CF530}"/>
              </a:ext>
            </a:extLst>
          </p:cNvPr>
          <p:cNvSpPr>
            <a:spLocks noGrp="1"/>
          </p:cNvSpPr>
          <p:nvPr>
            <p:ph type="dt" sz="half" idx="10"/>
          </p:nvPr>
        </p:nvSpPr>
        <p:spPr/>
        <p:txBody>
          <a:bodyPr/>
          <a:lstStyle/>
          <a:p>
            <a:fld id="{5F3471D7-18DB-DE49-A27B-BEE1A86C7773}" type="datetimeFigureOut">
              <a:t>9/23/26</a:t>
            </a:fld>
            <a:endParaRPr lang="en-US"/>
          </a:p>
        </p:txBody>
      </p:sp>
      <p:sp>
        <p:nvSpPr>
          <p:cNvPr id="5" name="Footer Placeholder 4">
            <a:extLst>
              <a:ext uri="{FF2B5EF4-FFF2-40B4-BE49-F238E27FC236}">
                <a16:creationId xmlns:a16="http://schemas.microsoft.com/office/drawing/2014/main" id="{B630AD65-2690-A5ED-F5AC-9157ADF625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66C214-A49F-2B4E-696F-EAC4F0AC8D05}"/>
              </a:ext>
            </a:extLst>
          </p:cNvPr>
          <p:cNvSpPr>
            <a:spLocks noGrp="1"/>
          </p:cNvSpPr>
          <p:nvPr>
            <p:ph type="sldNum" sz="quarter" idx="12"/>
          </p:nvPr>
        </p:nvSpPr>
        <p:spPr/>
        <p:txBody>
          <a:bodyPr/>
          <a:lstStyle/>
          <a:p>
            <a:fld id="{12332824-B1B0-8840-8169-ECC3DD14F149}" type="slidenum">
              <a:t>‹#›</a:t>
            </a:fld>
            <a:endParaRPr lang="en-US"/>
          </a:p>
        </p:txBody>
      </p:sp>
    </p:spTree>
    <p:extLst>
      <p:ext uri="{BB962C8B-B14F-4D97-AF65-F5344CB8AC3E}">
        <p14:creationId xmlns:p14="http://schemas.microsoft.com/office/powerpoint/2010/main" val="24829695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ntent">
    <p:spTree>
      <p:nvGrpSpPr>
        <p:cNvPr id="1" name=""/>
        <p:cNvGrpSpPr/>
        <p:nvPr/>
      </p:nvGrpSpPr>
      <p:grpSpPr>
        <a:xfrm>
          <a:off x="0" y="0"/>
          <a:ext cx="0" cy="0"/>
          <a:chOff x="0" y="0"/>
          <a:chExt cx="0" cy="0"/>
        </a:xfrm>
      </p:grpSpPr>
      <p:sp>
        <p:nvSpPr>
          <p:cNvPr id="3" name="Inhaltsplatzhalter 2"/>
          <p:cNvSpPr>
            <a:spLocks noGrp="1"/>
          </p:cNvSpPr>
          <p:nvPr>
            <p:ph idx="1"/>
          </p:nvPr>
        </p:nvSpPr>
        <p:spPr>
          <a:xfrm>
            <a:off x="423514" y="1450688"/>
            <a:ext cx="11524647" cy="4903585"/>
          </a:xfrm>
        </p:spPr>
        <p:txBody>
          <a:bodyPr/>
          <a:lstStyle/>
          <a:p>
            <a:pPr lvl="0"/>
            <a:r>
              <a:rPr lang="de-DE"/>
              <a:t>Mastertextformat bearbeiten</a:t>
            </a:r>
          </a:p>
        </p:txBody>
      </p:sp>
      <p:sp>
        <p:nvSpPr>
          <p:cNvPr id="13" name="Textplatzhalter 12">
            <a:extLst>
              <a:ext uri="{FF2B5EF4-FFF2-40B4-BE49-F238E27FC236}">
                <a16:creationId xmlns:a16="http://schemas.microsoft.com/office/drawing/2014/main" id="{3BF80593-284C-244D-84D3-4D7255E83ADA}"/>
              </a:ext>
            </a:extLst>
          </p:cNvPr>
          <p:cNvSpPr>
            <a:spLocks noGrp="1"/>
          </p:cNvSpPr>
          <p:nvPr>
            <p:ph type="body" sz="quarter" idx="13" hasCustomPrompt="1"/>
          </p:nvPr>
        </p:nvSpPr>
        <p:spPr>
          <a:xfrm>
            <a:off x="423512" y="174172"/>
            <a:ext cx="9430639" cy="935045"/>
          </a:xfrm>
        </p:spPr>
        <p:txBody>
          <a:bodyPr lIns="90000" anchor="ctr" anchorCtr="0"/>
          <a:lstStyle>
            <a:lvl1pPr marL="0" indent="0" algn="l">
              <a:buNone/>
              <a:defRPr sz="2667" b="1"/>
            </a:lvl1pPr>
          </a:lstStyle>
          <a:p>
            <a:r>
              <a:rPr lang="de-DE" dirty="0"/>
              <a:t>Titel hinzufügen</a:t>
            </a:r>
          </a:p>
        </p:txBody>
      </p:sp>
      <p:sp>
        <p:nvSpPr>
          <p:cNvPr id="11" name="Foliennummernplatzhalter 5">
            <a:extLst>
              <a:ext uri="{FF2B5EF4-FFF2-40B4-BE49-F238E27FC236}">
                <a16:creationId xmlns:a16="http://schemas.microsoft.com/office/drawing/2014/main" id="{8FA1EDED-3A54-1860-E15C-CADAD532490C}"/>
              </a:ext>
            </a:extLst>
          </p:cNvPr>
          <p:cNvSpPr>
            <a:spLocks noGrp="1"/>
          </p:cNvSpPr>
          <p:nvPr>
            <p:ph type="sldNum" sz="quarter" idx="4"/>
          </p:nvPr>
        </p:nvSpPr>
        <p:spPr>
          <a:xfrm>
            <a:off x="9712367" y="6552643"/>
            <a:ext cx="993197" cy="365125"/>
          </a:xfrm>
          <a:prstGeom prst="rect">
            <a:avLst/>
          </a:prstGeom>
        </p:spPr>
        <p:txBody>
          <a:bodyPr vert="horz" lIns="91440" tIns="45720" rIns="91440" bIns="45720" rtlCol="0" anchor="ctr"/>
          <a:lstStyle>
            <a:lvl1pPr algn="r">
              <a:defRPr sz="1000">
                <a:solidFill>
                  <a:srgbClr val="333333"/>
                </a:solidFill>
                <a:latin typeface="Arial"/>
                <a:cs typeface="Arial"/>
              </a:defRPr>
            </a:lvl1pPr>
          </a:lstStyle>
          <a:p>
            <a:fld id="{125CBDDA-5CCF-8748-8988-9DC6C8981774}" type="slidenum">
              <a:rPr lang="de-DE" smtClean="0"/>
              <a:pPr/>
              <a:t>‹#›</a:t>
            </a:fld>
            <a:endParaRPr lang="de-DE" dirty="0"/>
          </a:p>
        </p:txBody>
      </p:sp>
      <p:sp>
        <p:nvSpPr>
          <p:cNvPr id="12" name="Datumsplatzhalter 4">
            <a:extLst>
              <a:ext uri="{FF2B5EF4-FFF2-40B4-BE49-F238E27FC236}">
                <a16:creationId xmlns:a16="http://schemas.microsoft.com/office/drawing/2014/main" id="{AC947361-DA97-3ADC-2609-622ED5AB124B}"/>
              </a:ext>
            </a:extLst>
          </p:cNvPr>
          <p:cNvSpPr>
            <a:spLocks noGrp="1"/>
          </p:cNvSpPr>
          <p:nvPr>
            <p:ph type="dt" sz="half" idx="2"/>
          </p:nvPr>
        </p:nvSpPr>
        <p:spPr>
          <a:xfrm>
            <a:off x="8559652" y="6552643"/>
            <a:ext cx="1131165" cy="365125"/>
          </a:xfrm>
          <a:prstGeom prst="rect">
            <a:avLst/>
          </a:prstGeom>
        </p:spPr>
        <p:txBody>
          <a:bodyPr vert="horz" lIns="91440" tIns="45720" rIns="91440" bIns="45720" rtlCol="0" anchor="ctr"/>
          <a:lstStyle>
            <a:lvl1pPr algn="r">
              <a:defRPr sz="1000">
                <a:solidFill>
                  <a:srgbClr val="333333"/>
                </a:solidFill>
              </a:defRPr>
            </a:lvl1pPr>
          </a:lstStyle>
          <a:p>
            <a:r>
              <a:rPr lang="en-US"/>
              <a:t>31.03.14</a:t>
            </a:r>
            <a:endParaRPr lang="de-DE" dirty="0"/>
          </a:p>
        </p:txBody>
      </p:sp>
      <p:sp>
        <p:nvSpPr>
          <p:cNvPr id="14" name="Fußzeilenplatzhalter 7">
            <a:extLst>
              <a:ext uri="{FF2B5EF4-FFF2-40B4-BE49-F238E27FC236}">
                <a16:creationId xmlns:a16="http://schemas.microsoft.com/office/drawing/2014/main" id="{A749937D-A761-25CF-432B-0B9DF9C5986C}"/>
              </a:ext>
            </a:extLst>
          </p:cNvPr>
          <p:cNvSpPr>
            <a:spLocks noGrp="1"/>
          </p:cNvSpPr>
          <p:nvPr>
            <p:ph type="ftr" sz="quarter" idx="3"/>
          </p:nvPr>
        </p:nvSpPr>
        <p:spPr>
          <a:xfrm>
            <a:off x="4375579" y="6560611"/>
            <a:ext cx="4182132" cy="357157"/>
          </a:xfrm>
          <a:prstGeom prst="rect">
            <a:avLst/>
          </a:prstGeom>
        </p:spPr>
        <p:txBody>
          <a:bodyPr vert="horz" lIns="91440" tIns="45720" rIns="91440" bIns="45720" rtlCol="0" anchor="ctr"/>
          <a:lstStyle>
            <a:lvl1pPr algn="ctr">
              <a:defRPr sz="1000">
                <a:solidFill>
                  <a:srgbClr val="333333"/>
                </a:solidFill>
              </a:defRPr>
            </a:lvl1pPr>
          </a:lstStyle>
          <a:p>
            <a:pPr algn="l"/>
            <a:r>
              <a:rPr lang="de-DE"/>
              <a:t>M.E. Toimil-Molares / MML Topic Materials</a:t>
            </a:r>
            <a:endParaRPr lang="de-DE" dirty="0"/>
          </a:p>
        </p:txBody>
      </p:sp>
    </p:spTree>
    <p:extLst>
      <p:ext uri="{BB962C8B-B14F-4D97-AF65-F5344CB8AC3E}">
        <p14:creationId xmlns:p14="http://schemas.microsoft.com/office/powerpoint/2010/main" val="8748010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p:spTree>
      <p:nvGrpSpPr>
        <p:cNvPr id="1" name=""/>
        <p:cNvGrpSpPr/>
        <p:nvPr/>
      </p:nvGrpSpPr>
      <p:grpSpPr>
        <a:xfrm>
          <a:off x="0" y="0"/>
          <a:ext cx="0" cy="0"/>
          <a:chOff x="0" y="0"/>
          <a:chExt cx="0" cy="0"/>
        </a:xfrm>
      </p:grpSpPr>
      <p:sp>
        <p:nvSpPr>
          <p:cNvPr id="2" name="Titel 1"/>
          <p:cNvSpPr>
            <a:spLocks noGrp="1"/>
          </p:cNvSpPr>
          <p:nvPr>
            <p:ph type="ctrTitle"/>
          </p:nvPr>
        </p:nvSpPr>
        <p:spPr>
          <a:xfrm>
            <a:off x="1424108" y="2088279"/>
            <a:ext cx="9343784" cy="779867"/>
          </a:xfrm>
        </p:spPr>
        <p:txBody>
          <a:bodyPr anchor="b" anchorCtr="0">
            <a:noAutofit/>
          </a:bodyPr>
          <a:lstStyle>
            <a:lvl1pPr algn="ctr">
              <a:defRPr sz="3200">
                <a:solidFill>
                  <a:srgbClr val="666666"/>
                </a:solidFill>
              </a:defRPr>
            </a:lvl1pPr>
          </a:lstStyle>
          <a:p>
            <a:r>
              <a:rPr lang="de-DE" dirty="0"/>
              <a:t>Mastertitelformat bearbeiten</a:t>
            </a:r>
          </a:p>
        </p:txBody>
      </p:sp>
      <p:sp>
        <p:nvSpPr>
          <p:cNvPr id="3" name="Untertitel 2"/>
          <p:cNvSpPr>
            <a:spLocks noGrp="1"/>
          </p:cNvSpPr>
          <p:nvPr>
            <p:ph type="subTitle" idx="1"/>
          </p:nvPr>
        </p:nvSpPr>
        <p:spPr>
          <a:xfrm>
            <a:off x="1424107" y="3124278"/>
            <a:ext cx="9343784" cy="709135"/>
          </a:xfrm>
        </p:spPr>
        <p:txBody>
          <a:bodyPr>
            <a:normAutofit/>
          </a:bodyPr>
          <a:lstStyle>
            <a:lvl1pPr marL="0" indent="0" algn="ctr">
              <a:buNone/>
              <a:defRPr sz="2000">
                <a:solidFill>
                  <a:schemeClr val="bg1">
                    <a:lumMod val="6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de-DE"/>
              <a:t>Master-Untertitelformat bearbeiten</a:t>
            </a:r>
            <a:endParaRPr lang="de-DE" dirty="0"/>
          </a:p>
        </p:txBody>
      </p:sp>
      <p:sp>
        <p:nvSpPr>
          <p:cNvPr id="5" name="Textfeld 4">
            <a:extLst>
              <a:ext uri="{FF2B5EF4-FFF2-40B4-BE49-F238E27FC236}">
                <a16:creationId xmlns:a16="http://schemas.microsoft.com/office/drawing/2014/main" id="{6F8CC05A-91CC-166F-BDE0-D0D07EDAD78E}"/>
              </a:ext>
            </a:extLst>
          </p:cNvPr>
          <p:cNvSpPr txBox="1"/>
          <p:nvPr userDrawn="1"/>
        </p:nvSpPr>
        <p:spPr>
          <a:xfrm>
            <a:off x="1424108" y="510474"/>
            <a:ext cx="9343785" cy="1436419"/>
          </a:xfrm>
          <a:prstGeom prst="rect">
            <a:avLst/>
          </a:prstGeom>
        </p:spPr>
        <p:txBody>
          <a:bodyPr vert="horz" wrap="square" lIns="121920" tIns="60960" rIns="121920" bIns="60960" rtlCol="0" anchor="t">
            <a:spAutoFit/>
          </a:bodyPr>
          <a:lstStyle/>
          <a:p>
            <a:pPr algn="l"/>
            <a:r>
              <a:rPr lang="de-DE" sz="3200" b="1" dirty="0">
                <a:solidFill>
                  <a:schemeClr val="tx1">
                    <a:lumMod val="65000"/>
                    <a:lumOff val="35000"/>
                  </a:schemeClr>
                </a:solidFill>
              </a:rPr>
              <a:t>Scientific Evaluation </a:t>
            </a:r>
            <a:br>
              <a:rPr lang="de-DE" sz="3200" b="1" dirty="0">
                <a:solidFill>
                  <a:schemeClr val="tx1">
                    <a:lumMod val="65000"/>
                    <a:lumOff val="35000"/>
                  </a:schemeClr>
                </a:solidFill>
              </a:rPr>
            </a:br>
            <a:r>
              <a:rPr lang="de-DE" sz="2667" b="1" dirty="0" err="1">
                <a:solidFill>
                  <a:schemeClr val="tx1">
                    <a:lumMod val="65000"/>
                    <a:lumOff val="35000"/>
                  </a:schemeClr>
                </a:solidFill>
              </a:rPr>
              <a:t>of</a:t>
            </a:r>
            <a:r>
              <a:rPr lang="de-DE" sz="2667" b="1" dirty="0">
                <a:solidFill>
                  <a:schemeClr val="tx1">
                    <a:lumMod val="65000"/>
                    <a:lumOff val="35000"/>
                  </a:schemeClr>
                </a:solidFill>
              </a:rPr>
              <a:t> </a:t>
            </a:r>
            <a:r>
              <a:rPr lang="de-DE" sz="2667" b="1" dirty="0" err="1">
                <a:solidFill>
                  <a:schemeClr val="tx1">
                    <a:lumMod val="65000"/>
                    <a:lumOff val="35000"/>
                  </a:schemeClr>
                </a:solidFill>
              </a:rPr>
              <a:t>the</a:t>
            </a:r>
            <a:r>
              <a:rPr lang="de-DE" sz="2667" b="1" dirty="0">
                <a:solidFill>
                  <a:schemeClr val="tx1">
                    <a:lumMod val="65000"/>
                    <a:lumOff val="35000"/>
                  </a:schemeClr>
                </a:solidFill>
              </a:rPr>
              <a:t> GSI </a:t>
            </a:r>
            <a:r>
              <a:rPr lang="de-DE" sz="2667" b="1" dirty="0" err="1">
                <a:solidFill>
                  <a:schemeClr val="tx1">
                    <a:lumMod val="65000"/>
                    <a:lumOff val="35000"/>
                  </a:schemeClr>
                </a:solidFill>
              </a:rPr>
              <a:t>Helmholtzzentrum</a:t>
            </a:r>
            <a:r>
              <a:rPr lang="de-DE" sz="2667" b="1" dirty="0">
                <a:solidFill>
                  <a:schemeClr val="tx1">
                    <a:lumMod val="65000"/>
                    <a:lumOff val="35000"/>
                  </a:schemeClr>
                </a:solidFill>
              </a:rPr>
              <a:t> für Schwerionenforschung </a:t>
            </a:r>
            <a:r>
              <a:rPr lang="de-DE" sz="2667" b="1" dirty="0" err="1">
                <a:solidFill>
                  <a:schemeClr val="tx1">
                    <a:lumMod val="65000"/>
                    <a:lumOff val="35000"/>
                  </a:schemeClr>
                </a:solidFill>
              </a:rPr>
              <a:t>within</a:t>
            </a:r>
            <a:r>
              <a:rPr lang="de-DE" sz="2667" b="1" dirty="0">
                <a:solidFill>
                  <a:schemeClr val="tx1">
                    <a:lumMod val="65000"/>
                    <a:lumOff val="35000"/>
                  </a:schemeClr>
                </a:solidFill>
              </a:rPr>
              <a:t> Research Field Helmholtz Matter</a:t>
            </a:r>
          </a:p>
        </p:txBody>
      </p:sp>
      <p:grpSp>
        <p:nvGrpSpPr>
          <p:cNvPr id="6" name="Gruppieren 5">
            <a:extLst>
              <a:ext uri="{FF2B5EF4-FFF2-40B4-BE49-F238E27FC236}">
                <a16:creationId xmlns:a16="http://schemas.microsoft.com/office/drawing/2014/main" id="{7DAC2629-AB61-4DD9-A3BA-4F371172C900}"/>
              </a:ext>
            </a:extLst>
          </p:cNvPr>
          <p:cNvGrpSpPr/>
          <p:nvPr userDrawn="1"/>
        </p:nvGrpSpPr>
        <p:grpSpPr>
          <a:xfrm>
            <a:off x="1436386" y="4441635"/>
            <a:ext cx="9334817" cy="1813829"/>
            <a:chOff x="-16933" y="-30699"/>
            <a:chExt cx="30293037" cy="5886182"/>
          </a:xfrm>
        </p:grpSpPr>
        <p:pic>
          <p:nvPicPr>
            <p:cNvPr id="7" name="Inhaltsplatzhalter 3">
              <a:extLst>
                <a:ext uri="{FF2B5EF4-FFF2-40B4-BE49-F238E27FC236}">
                  <a16:creationId xmlns:a16="http://schemas.microsoft.com/office/drawing/2014/main" id="{68D497AE-A108-3A25-EB93-EBDFF7727045}"/>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bwMode="auto">
            <a:xfrm>
              <a:off x="-16933" y="-30699"/>
              <a:ext cx="7570800" cy="5878744"/>
            </a:xfrm>
            <a:prstGeom prst="rect">
              <a:avLst/>
            </a:prstGeom>
          </p:spPr>
        </p:pic>
        <p:pic>
          <p:nvPicPr>
            <p:cNvPr id="9" name="Grafik 8">
              <a:extLst>
                <a:ext uri="{FF2B5EF4-FFF2-40B4-BE49-F238E27FC236}">
                  <a16:creationId xmlns:a16="http://schemas.microsoft.com/office/drawing/2014/main" id="{DB6E9CDD-7664-DAEF-ABC5-C50AE6BF8968}"/>
                </a:ext>
              </a:extLst>
            </p:cNvPr>
            <p:cNvPicPr>
              <a:picLocks noChangeAspect="1"/>
            </p:cNvPicPr>
            <p:nvPr userDrawn="1"/>
          </p:nvPicPr>
          <p:blipFill>
            <a:blip r:embed="rId3">
              <a:extLst>
                <a:ext uri="{28A0092B-C50C-407E-A947-70E740481C1C}">
                  <a14:useLocalDpi xmlns:a14="http://schemas.microsoft.com/office/drawing/2010/main" val="0"/>
                </a:ext>
              </a:extLst>
            </a:blip>
            <a:srcRect l="21259" t="4763" r="33918" b="6040"/>
            <a:stretch/>
          </p:blipFill>
          <p:spPr>
            <a:xfrm>
              <a:off x="7563704" y="-30699"/>
              <a:ext cx="7570800" cy="5878744"/>
            </a:xfrm>
            <a:prstGeom prst="rect">
              <a:avLst/>
            </a:prstGeom>
          </p:spPr>
        </p:pic>
        <p:pic>
          <p:nvPicPr>
            <p:cNvPr id="11" name="Picture 14">
              <a:extLst>
                <a:ext uri="{FF2B5EF4-FFF2-40B4-BE49-F238E27FC236}">
                  <a16:creationId xmlns:a16="http://schemas.microsoft.com/office/drawing/2014/main" id="{1CA450FE-9FFC-D90F-A1C9-8C307CC61884}"/>
                </a:ext>
              </a:extLst>
            </p:cNvPr>
            <p:cNvPicPr>
              <a:picLocks noChangeAspect="1"/>
            </p:cNvPicPr>
            <p:nvPr userDrawn="1"/>
          </p:nvPicPr>
          <p:blipFill rotWithShape="1">
            <a:blip r:embed="rId4">
              <a:extLst>
                <a:ext uri="{28A0092B-C50C-407E-A947-70E740481C1C}">
                  <a14:useLocalDpi xmlns:a14="http://schemas.microsoft.com/office/drawing/2010/main"/>
                </a:ext>
              </a:extLst>
            </a:blip>
            <a:srcRect/>
            <a:stretch/>
          </p:blipFill>
          <p:spPr bwMode="auto">
            <a:xfrm>
              <a:off x="15134504" y="-30611"/>
              <a:ext cx="7570800" cy="5878744"/>
            </a:xfrm>
            <a:prstGeom prst="rect">
              <a:avLst/>
            </a:prstGeom>
          </p:spPr>
        </p:pic>
        <p:pic>
          <p:nvPicPr>
            <p:cNvPr id="12" name="Grafik 11">
              <a:extLst>
                <a:ext uri="{FF2B5EF4-FFF2-40B4-BE49-F238E27FC236}">
                  <a16:creationId xmlns:a16="http://schemas.microsoft.com/office/drawing/2014/main" id="{62A7AC3A-BC99-DCBE-C5D4-F006EFC2EB82}"/>
                </a:ext>
              </a:extLst>
            </p:cNvPr>
            <p:cNvPicPr>
              <a:picLocks noChangeAspect="1"/>
            </p:cNvPicPr>
            <p:nvPr userDrawn="1"/>
          </p:nvPicPr>
          <p:blipFill>
            <a:blip r:embed="rId5" cstate="hqprint">
              <a:extLst>
                <a:ext uri="{28A0092B-C50C-407E-A947-70E740481C1C}">
                  <a14:useLocalDpi xmlns:a14="http://schemas.microsoft.com/office/drawing/2010/main"/>
                </a:ext>
              </a:extLst>
            </a:blip>
            <a:srcRect/>
            <a:stretch/>
          </p:blipFill>
          <p:spPr>
            <a:xfrm>
              <a:off x="22705304" y="-23261"/>
              <a:ext cx="7570800" cy="5878744"/>
            </a:xfrm>
            <a:prstGeom prst="rect">
              <a:avLst/>
            </a:prstGeom>
          </p:spPr>
        </p:pic>
      </p:grpSp>
      <p:sp>
        <p:nvSpPr>
          <p:cNvPr id="14" name="Rechteck 13">
            <a:extLst>
              <a:ext uri="{FF2B5EF4-FFF2-40B4-BE49-F238E27FC236}">
                <a16:creationId xmlns:a16="http://schemas.microsoft.com/office/drawing/2014/main" id="{D5C30E6B-D107-F915-3731-CFEF91E0576B}"/>
              </a:ext>
            </a:extLst>
          </p:cNvPr>
          <p:cNvSpPr>
            <a:spLocks/>
          </p:cNvSpPr>
          <p:nvPr userDrawn="1"/>
        </p:nvSpPr>
        <p:spPr>
          <a:xfrm>
            <a:off x="0" y="0"/>
            <a:ext cx="480000" cy="480000"/>
          </a:xfrm>
          <a:prstGeom prst="rect">
            <a:avLst/>
          </a:prstGeom>
          <a:solidFill>
            <a:srgbClr val="FDBB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2400" dirty="0"/>
          </a:p>
        </p:txBody>
      </p:sp>
      <p:sp>
        <p:nvSpPr>
          <p:cNvPr id="10" name="Rechteck 9">
            <a:extLst>
              <a:ext uri="{FF2B5EF4-FFF2-40B4-BE49-F238E27FC236}">
                <a16:creationId xmlns:a16="http://schemas.microsoft.com/office/drawing/2014/main" id="{A3110855-C167-C64E-FFD5-FE4B05FE411D}"/>
              </a:ext>
            </a:extLst>
          </p:cNvPr>
          <p:cNvSpPr>
            <a:spLocks/>
          </p:cNvSpPr>
          <p:nvPr userDrawn="1"/>
        </p:nvSpPr>
        <p:spPr>
          <a:xfrm>
            <a:off x="-1" y="6599766"/>
            <a:ext cx="271036" cy="271036"/>
          </a:xfrm>
          <a:prstGeom prst="rect">
            <a:avLst/>
          </a:prstGeom>
          <a:solidFill>
            <a:srgbClr val="FDBB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2400"/>
          </a:p>
        </p:txBody>
      </p:sp>
      <p:sp>
        <p:nvSpPr>
          <p:cNvPr id="15" name="Rechteck 14">
            <a:extLst>
              <a:ext uri="{FF2B5EF4-FFF2-40B4-BE49-F238E27FC236}">
                <a16:creationId xmlns:a16="http://schemas.microsoft.com/office/drawing/2014/main" id="{A5D5ECE0-90DC-A547-BAAA-B4CF98709868}"/>
              </a:ext>
            </a:extLst>
          </p:cNvPr>
          <p:cNvSpPr>
            <a:spLocks/>
          </p:cNvSpPr>
          <p:nvPr userDrawn="1"/>
        </p:nvSpPr>
        <p:spPr>
          <a:xfrm>
            <a:off x="268799" y="6599765"/>
            <a:ext cx="11923201" cy="268800"/>
          </a:xfrm>
          <a:prstGeom prst="rect">
            <a:avLst/>
          </a:prstGeom>
          <a:solidFill>
            <a:srgbClr val="EAEA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2400" dirty="0"/>
          </a:p>
        </p:txBody>
      </p:sp>
    </p:spTree>
    <p:extLst>
      <p:ext uri="{BB962C8B-B14F-4D97-AF65-F5344CB8AC3E}">
        <p14:creationId xmlns:p14="http://schemas.microsoft.com/office/powerpoint/2010/main" val="32901926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3" name="Inhaltsplatzhalter 2"/>
          <p:cNvSpPr>
            <a:spLocks noGrp="1"/>
          </p:cNvSpPr>
          <p:nvPr>
            <p:ph idx="1"/>
          </p:nvPr>
        </p:nvSpPr>
        <p:spPr>
          <a:xfrm>
            <a:off x="423514" y="1450688"/>
            <a:ext cx="11524647" cy="4903585"/>
          </a:xfrm>
        </p:spPr>
        <p:txBody>
          <a:bodyPr/>
          <a:lstStyle/>
          <a:p>
            <a:pPr lvl="0"/>
            <a:r>
              <a:rPr lang="de-DE"/>
              <a:t>Mastertextformat bearbeiten</a:t>
            </a:r>
          </a:p>
        </p:txBody>
      </p:sp>
      <p:sp>
        <p:nvSpPr>
          <p:cNvPr id="13" name="Textplatzhalter 12">
            <a:extLst>
              <a:ext uri="{FF2B5EF4-FFF2-40B4-BE49-F238E27FC236}">
                <a16:creationId xmlns:a16="http://schemas.microsoft.com/office/drawing/2014/main" id="{3BF80593-284C-244D-84D3-4D7255E83ADA}"/>
              </a:ext>
            </a:extLst>
          </p:cNvPr>
          <p:cNvSpPr>
            <a:spLocks noGrp="1"/>
          </p:cNvSpPr>
          <p:nvPr>
            <p:ph type="body" sz="quarter" idx="13" hasCustomPrompt="1"/>
          </p:nvPr>
        </p:nvSpPr>
        <p:spPr>
          <a:xfrm>
            <a:off x="423512" y="174172"/>
            <a:ext cx="9430639" cy="935045"/>
          </a:xfrm>
        </p:spPr>
        <p:txBody>
          <a:bodyPr lIns="90000" anchor="ctr" anchorCtr="0"/>
          <a:lstStyle>
            <a:lvl1pPr marL="0" indent="0" algn="l">
              <a:buNone/>
              <a:defRPr sz="2667" b="1"/>
            </a:lvl1pPr>
          </a:lstStyle>
          <a:p>
            <a:r>
              <a:rPr lang="de-DE" dirty="0"/>
              <a:t>Titel hinzufügen</a:t>
            </a:r>
          </a:p>
        </p:txBody>
      </p:sp>
      <p:sp>
        <p:nvSpPr>
          <p:cNvPr id="11" name="Foliennummernplatzhalter 5">
            <a:extLst>
              <a:ext uri="{FF2B5EF4-FFF2-40B4-BE49-F238E27FC236}">
                <a16:creationId xmlns:a16="http://schemas.microsoft.com/office/drawing/2014/main" id="{8FA1EDED-3A54-1860-E15C-CADAD532490C}"/>
              </a:ext>
            </a:extLst>
          </p:cNvPr>
          <p:cNvSpPr>
            <a:spLocks noGrp="1"/>
          </p:cNvSpPr>
          <p:nvPr>
            <p:ph type="sldNum" sz="quarter" idx="4"/>
          </p:nvPr>
        </p:nvSpPr>
        <p:spPr>
          <a:xfrm>
            <a:off x="9712367" y="6552643"/>
            <a:ext cx="993197" cy="365125"/>
          </a:xfrm>
          <a:prstGeom prst="rect">
            <a:avLst/>
          </a:prstGeom>
        </p:spPr>
        <p:txBody>
          <a:bodyPr vert="horz" lIns="91440" tIns="45720" rIns="91440" bIns="45720" rtlCol="0" anchor="ctr"/>
          <a:lstStyle>
            <a:lvl1pPr algn="r">
              <a:defRPr sz="1000">
                <a:solidFill>
                  <a:srgbClr val="333333"/>
                </a:solidFill>
                <a:latin typeface="Arial"/>
                <a:cs typeface="Arial"/>
              </a:defRPr>
            </a:lvl1pPr>
          </a:lstStyle>
          <a:p>
            <a:fld id="{125CBDDA-5CCF-8748-8988-9DC6C8981774}" type="slidenum">
              <a:rPr lang="de-DE" smtClean="0"/>
              <a:pPr/>
              <a:t>‹#›</a:t>
            </a:fld>
            <a:endParaRPr lang="de-DE" dirty="0"/>
          </a:p>
        </p:txBody>
      </p:sp>
      <p:sp>
        <p:nvSpPr>
          <p:cNvPr id="12" name="Datumsplatzhalter 4">
            <a:extLst>
              <a:ext uri="{FF2B5EF4-FFF2-40B4-BE49-F238E27FC236}">
                <a16:creationId xmlns:a16="http://schemas.microsoft.com/office/drawing/2014/main" id="{AC947361-DA97-3ADC-2609-622ED5AB124B}"/>
              </a:ext>
            </a:extLst>
          </p:cNvPr>
          <p:cNvSpPr>
            <a:spLocks noGrp="1"/>
          </p:cNvSpPr>
          <p:nvPr>
            <p:ph type="dt" sz="half" idx="2"/>
          </p:nvPr>
        </p:nvSpPr>
        <p:spPr>
          <a:xfrm>
            <a:off x="8559652" y="6552643"/>
            <a:ext cx="1131165" cy="365125"/>
          </a:xfrm>
          <a:prstGeom prst="rect">
            <a:avLst/>
          </a:prstGeom>
        </p:spPr>
        <p:txBody>
          <a:bodyPr vert="horz" lIns="91440" tIns="45720" rIns="91440" bIns="45720" rtlCol="0" anchor="ctr"/>
          <a:lstStyle>
            <a:lvl1pPr algn="r">
              <a:defRPr sz="1000">
                <a:solidFill>
                  <a:srgbClr val="333333"/>
                </a:solidFill>
              </a:defRPr>
            </a:lvl1pPr>
          </a:lstStyle>
          <a:p>
            <a:r>
              <a:rPr lang="en-US"/>
              <a:t>31.03.14</a:t>
            </a:r>
            <a:endParaRPr lang="de-DE" dirty="0"/>
          </a:p>
        </p:txBody>
      </p:sp>
      <p:sp>
        <p:nvSpPr>
          <p:cNvPr id="14" name="Fußzeilenplatzhalter 7">
            <a:extLst>
              <a:ext uri="{FF2B5EF4-FFF2-40B4-BE49-F238E27FC236}">
                <a16:creationId xmlns:a16="http://schemas.microsoft.com/office/drawing/2014/main" id="{A749937D-A761-25CF-432B-0B9DF9C5986C}"/>
              </a:ext>
            </a:extLst>
          </p:cNvPr>
          <p:cNvSpPr>
            <a:spLocks noGrp="1"/>
          </p:cNvSpPr>
          <p:nvPr>
            <p:ph type="ftr" sz="quarter" idx="3"/>
          </p:nvPr>
        </p:nvSpPr>
        <p:spPr>
          <a:xfrm>
            <a:off x="4375579" y="6560611"/>
            <a:ext cx="4182132" cy="357157"/>
          </a:xfrm>
          <a:prstGeom prst="rect">
            <a:avLst/>
          </a:prstGeom>
        </p:spPr>
        <p:txBody>
          <a:bodyPr vert="horz" lIns="91440" tIns="45720" rIns="91440" bIns="45720" rtlCol="0" anchor="ctr"/>
          <a:lstStyle>
            <a:lvl1pPr algn="ctr">
              <a:defRPr sz="1000">
                <a:solidFill>
                  <a:srgbClr val="333333"/>
                </a:solidFill>
              </a:defRPr>
            </a:lvl1pPr>
          </a:lstStyle>
          <a:p>
            <a:pPr algn="l"/>
            <a:r>
              <a:rPr lang="de-DE"/>
              <a:t>M.E. Toimil-Molares / MML Topic Materials</a:t>
            </a:r>
            <a:endParaRPr lang="de-DE" dirty="0"/>
          </a:p>
        </p:txBody>
      </p:sp>
    </p:spTree>
    <p:extLst>
      <p:ext uri="{BB962C8B-B14F-4D97-AF65-F5344CB8AC3E}">
        <p14:creationId xmlns:p14="http://schemas.microsoft.com/office/powerpoint/2010/main" val="9564020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PhAnim="0" userDrawn="1">
  <p:cSld name="2_Titel und Inhalt">
    <p:spTree>
      <p:nvGrpSpPr>
        <p:cNvPr id="1" name=""/>
        <p:cNvGrpSpPr/>
        <p:nvPr/>
      </p:nvGrpSpPr>
      <p:grpSpPr bwMode="auto">
        <a:xfrm>
          <a:off x="0" y="0"/>
          <a:ext cx="0" cy="0"/>
          <a:chOff x="0" y="0"/>
          <a:chExt cx="0" cy="0"/>
        </a:xfrm>
      </p:grpSpPr>
      <p:sp>
        <p:nvSpPr>
          <p:cNvPr id="945551351" name="Textplatzhalter 2"/>
          <p:cNvSpPr>
            <a:spLocks noGrp="1"/>
          </p:cNvSpPr>
          <p:nvPr>
            <p:ph idx="1"/>
          </p:nvPr>
        </p:nvSpPr>
        <p:spPr bwMode="auto">
          <a:xfrm>
            <a:off x="434589" y="1400758"/>
            <a:ext cx="11248611" cy="4903585"/>
          </a:xfrm>
          <a:prstGeom prst="rect">
            <a:avLst/>
          </a:prstGeom>
        </p:spPr>
        <p:txBody>
          <a:bodyPr vert="horz" lIns="91440" tIns="45720" rIns="91440" bIns="45720" rtlCol="0">
            <a:normAutofit/>
          </a:body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1011138938" name="Foliennummernplatzhalter 5"/>
          <p:cNvSpPr>
            <a:spLocks noGrp="1"/>
          </p:cNvSpPr>
          <p:nvPr>
            <p:ph type="sldNum" sz="quarter" idx="4"/>
          </p:nvPr>
        </p:nvSpPr>
        <p:spPr bwMode="auto">
          <a:xfrm>
            <a:off x="10619991" y="6552644"/>
            <a:ext cx="993197" cy="365125"/>
          </a:xfrm>
          <a:prstGeom prst="rect">
            <a:avLst/>
          </a:prstGeom>
        </p:spPr>
        <p:txBody>
          <a:bodyPr vert="horz" lIns="91440" tIns="45720" rIns="91440" bIns="45720" rtlCol="0" anchor="ctr"/>
          <a:lstStyle>
            <a:lvl1pPr algn="r">
              <a:defRPr sz="867">
                <a:solidFill>
                  <a:srgbClr val="333333"/>
                </a:solidFill>
                <a:latin typeface="Arial"/>
                <a:cs typeface="Arial"/>
              </a:defRPr>
            </a:lvl1pPr>
          </a:lstStyle>
          <a:p>
            <a:pPr>
              <a:defRPr/>
            </a:pPr>
            <a:fld id="{125CBDDA-5CCF-8748-8988-9DC6C8981774}" type="slidenum">
              <a:rPr lang="de-DE"/>
              <a:t>‹#›</a:t>
            </a:fld>
            <a:endParaRPr lang="de-DE"/>
          </a:p>
        </p:txBody>
      </p:sp>
      <p:sp>
        <p:nvSpPr>
          <p:cNvPr id="1580132637" name="Titelplatzhalter 1"/>
          <p:cNvSpPr>
            <a:spLocks noGrp="1"/>
          </p:cNvSpPr>
          <p:nvPr>
            <p:ph type="title"/>
          </p:nvPr>
        </p:nvSpPr>
        <p:spPr bwMode="auto">
          <a:xfrm>
            <a:off x="434590" y="256276"/>
            <a:ext cx="7259969" cy="787557"/>
          </a:xfrm>
          <a:prstGeom prst="rect">
            <a:avLst/>
          </a:prstGeom>
        </p:spPr>
        <p:txBody>
          <a:bodyPr vert="horz" lIns="91440" tIns="45720" rIns="91440" bIns="45720" rtlCol="0" anchor="b" anchorCtr="0">
            <a:normAutofit/>
          </a:bodyPr>
          <a:lstStyle/>
          <a:p>
            <a:pPr>
              <a:defRPr/>
            </a:pPr>
            <a:r>
              <a:rPr lang="de-DE"/>
              <a:t>Mastertitelformat bearbeiten</a:t>
            </a:r>
            <a:endParaRPr/>
          </a:p>
        </p:txBody>
      </p:sp>
      <p:sp>
        <p:nvSpPr>
          <p:cNvPr id="289898545" name="Datumsplatzhalter 4"/>
          <p:cNvSpPr>
            <a:spLocks noGrp="1"/>
          </p:cNvSpPr>
          <p:nvPr>
            <p:ph type="dt" sz="half" idx="2"/>
          </p:nvPr>
        </p:nvSpPr>
        <p:spPr bwMode="auto">
          <a:xfrm>
            <a:off x="9467275" y="6552644"/>
            <a:ext cx="1131165" cy="365125"/>
          </a:xfrm>
          <a:prstGeom prst="rect">
            <a:avLst/>
          </a:prstGeom>
        </p:spPr>
        <p:txBody>
          <a:bodyPr vert="horz" lIns="91440" tIns="45720" rIns="91440" bIns="45720" rtlCol="0" anchor="ctr"/>
          <a:lstStyle>
            <a:lvl1pPr algn="r">
              <a:defRPr sz="867">
                <a:solidFill>
                  <a:srgbClr val="333333"/>
                </a:solidFill>
              </a:defRPr>
            </a:lvl1pPr>
          </a:lstStyle>
          <a:p>
            <a:pPr>
              <a:defRPr/>
            </a:pPr>
            <a:r>
              <a:rPr lang="de-DE"/>
              <a:t>31.03.14</a:t>
            </a:r>
            <a:endParaRPr/>
          </a:p>
        </p:txBody>
      </p:sp>
      <p:sp>
        <p:nvSpPr>
          <p:cNvPr id="847462932" name="Fußzeilenplatzhalter 7"/>
          <p:cNvSpPr>
            <a:spLocks noGrp="1"/>
          </p:cNvSpPr>
          <p:nvPr>
            <p:ph type="ftr" sz="quarter" idx="3"/>
          </p:nvPr>
        </p:nvSpPr>
        <p:spPr bwMode="auto">
          <a:xfrm>
            <a:off x="3031072" y="6560612"/>
            <a:ext cx="6434265" cy="357157"/>
          </a:xfrm>
          <a:prstGeom prst="rect">
            <a:avLst/>
          </a:prstGeom>
        </p:spPr>
        <p:txBody>
          <a:bodyPr vert="horz" lIns="91440" tIns="45720" rIns="91440" bIns="45720" rtlCol="0" anchor="ctr"/>
          <a:lstStyle>
            <a:lvl1pPr algn="ctr">
              <a:defRPr sz="867">
                <a:solidFill>
                  <a:srgbClr val="333333"/>
                </a:solidFill>
              </a:defRPr>
            </a:lvl1pPr>
          </a:lstStyle>
          <a:p>
            <a:pPr algn="l">
              <a:defRPr/>
            </a:pPr>
            <a:r>
              <a:rPr lang="de-DE"/>
              <a:t>Name/Vortragstitel</a:t>
            </a:r>
            <a:endParaRPr/>
          </a:p>
        </p:txBody>
      </p:sp>
    </p:spTree>
    <p:extLst>
      <p:ext uri="{BB962C8B-B14F-4D97-AF65-F5344CB8AC3E}">
        <p14:creationId xmlns:p14="http://schemas.microsoft.com/office/powerpoint/2010/main" val="5791149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563420" y="271338"/>
            <a:ext cx="7579493" cy="787557"/>
          </a:xfrm>
          <a:prstGeom prst="rect">
            <a:avLst/>
          </a:prstGeom>
        </p:spPr>
        <p:txBody>
          <a:bodyPr/>
          <a:lstStyle/>
          <a:p>
            <a:r>
              <a:rPr lang="de-DE"/>
              <a:t>Titelmasterformat durch Klicken bearbeiten</a:t>
            </a:r>
          </a:p>
        </p:txBody>
      </p:sp>
      <p:sp>
        <p:nvSpPr>
          <p:cNvPr id="3" name="Inhaltsplatzhalter 2"/>
          <p:cNvSpPr>
            <a:spLocks noGrp="1"/>
          </p:cNvSpPr>
          <p:nvPr>
            <p:ph idx="1"/>
          </p:nvPr>
        </p:nvSpPr>
        <p:spPr>
          <a:xfrm>
            <a:off x="563420" y="1450685"/>
            <a:ext cx="10949112" cy="4903585"/>
          </a:xfrm>
          <a:prstGeom prst="rect">
            <a:avLst/>
          </a:prstGeom>
        </p:spPr>
        <p:txBody>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17183297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13818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image" Target="../media/image1.png"/><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theme" Target="../theme/theme2.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50644EE-EB32-628B-14CF-0D8069DAB88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7F8E518-941D-1579-5E98-971BA0955D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180910-3341-47FA-AD61-3327111F349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3471D7-18DB-DE49-A27B-BEE1A86C7773}" type="datetimeFigureOut">
              <a:t>9/23/26</a:t>
            </a:fld>
            <a:endParaRPr lang="en-US"/>
          </a:p>
        </p:txBody>
      </p:sp>
      <p:sp>
        <p:nvSpPr>
          <p:cNvPr id="5" name="Footer Placeholder 4">
            <a:extLst>
              <a:ext uri="{FF2B5EF4-FFF2-40B4-BE49-F238E27FC236}">
                <a16:creationId xmlns:a16="http://schemas.microsoft.com/office/drawing/2014/main" id="{6F0CC174-266E-284B-0147-30A2D0AE3E0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38E3938-DEA1-E7CC-CC67-7EE3709BA68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332824-B1B0-8840-8169-ECC3DD14F149}" type="slidenum">
              <a:t>‹#›</a:t>
            </a:fld>
            <a:endParaRPr lang="en-US"/>
          </a:p>
        </p:txBody>
      </p:sp>
    </p:spTree>
    <p:extLst>
      <p:ext uri="{BB962C8B-B14F-4D97-AF65-F5344CB8AC3E}">
        <p14:creationId xmlns:p14="http://schemas.microsoft.com/office/powerpoint/2010/main" val="18651214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hteck 9">
            <a:extLst>
              <a:ext uri="{FF2B5EF4-FFF2-40B4-BE49-F238E27FC236}">
                <a16:creationId xmlns:a16="http://schemas.microsoft.com/office/drawing/2014/main" id="{3303C6A8-CC00-3057-D330-11CC81992B5F}"/>
              </a:ext>
            </a:extLst>
          </p:cNvPr>
          <p:cNvSpPr>
            <a:spLocks/>
          </p:cNvSpPr>
          <p:nvPr userDrawn="1"/>
        </p:nvSpPr>
        <p:spPr>
          <a:xfrm>
            <a:off x="268799" y="6599765"/>
            <a:ext cx="11923201" cy="268800"/>
          </a:xfrm>
          <a:prstGeom prst="rect">
            <a:avLst/>
          </a:prstGeom>
          <a:solidFill>
            <a:srgbClr val="EAEA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2400" dirty="0"/>
          </a:p>
        </p:txBody>
      </p:sp>
      <p:sp>
        <p:nvSpPr>
          <p:cNvPr id="24" name="Rechteck 23">
            <a:extLst>
              <a:ext uri="{FF2B5EF4-FFF2-40B4-BE49-F238E27FC236}">
                <a16:creationId xmlns:a16="http://schemas.microsoft.com/office/drawing/2014/main" id="{CC9BBC89-C94F-2342-BFB0-0C52DC04C485}"/>
              </a:ext>
            </a:extLst>
          </p:cNvPr>
          <p:cNvSpPr>
            <a:spLocks/>
          </p:cNvSpPr>
          <p:nvPr userDrawn="1"/>
        </p:nvSpPr>
        <p:spPr>
          <a:xfrm>
            <a:off x="-1" y="969432"/>
            <a:ext cx="268800" cy="268800"/>
          </a:xfrm>
          <a:prstGeom prst="rect">
            <a:avLst/>
          </a:prstGeom>
          <a:solidFill>
            <a:srgbClr val="FDBB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2400" dirty="0"/>
          </a:p>
        </p:txBody>
      </p:sp>
      <p:sp>
        <p:nvSpPr>
          <p:cNvPr id="25" name="Rechteck 24">
            <a:extLst>
              <a:ext uri="{FF2B5EF4-FFF2-40B4-BE49-F238E27FC236}">
                <a16:creationId xmlns:a16="http://schemas.microsoft.com/office/drawing/2014/main" id="{5E807027-043F-224A-B8A1-2EA6FD7AA9B7}"/>
              </a:ext>
            </a:extLst>
          </p:cNvPr>
          <p:cNvSpPr>
            <a:spLocks/>
          </p:cNvSpPr>
          <p:nvPr userDrawn="1"/>
        </p:nvSpPr>
        <p:spPr>
          <a:xfrm>
            <a:off x="-1" y="6599766"/>
            <a:ext cx="271036" cy="271036"/>
          </a:xfrm>
          <a:prstGeom prst="rect">
            <a:avLst/>
          </a:prstGeom>
          <a:solidFill>
            <a:srgbClr val="FDBB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2400"/>
          </a:p>
        </p:txBody>
      </p:sp>
      <p:sp>
        <p:nvSpPr>
          <p:cNvPr id="3" name="Textplatzhalter 2"/>
          <p:cNvSpPr>
            <a:spLocks noGrp="1"/>
          </p:cNvSpPr>
          <p:nvPr>
            <p:ph type="body" idx="1"/>
          </p:nvPr>
        </p:nvSpPr>
        <p:spPr>
          <a:xfrm>
            <a:off x="423514" y="1450688"/>
            <a:ext cx="11512052" cy="4903585"/>
          </a:xfrm>
          <a:prstGeom prst="rect">
            <a:avLst/>
          </a:prstGeom>
        </p:spPr>
        <p:txBody>
          <a:bodyPr vert="horz" lIns="91440" tIns="45720" rIns="91440" bIns="45720" rtlCol="0">
            <a:no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liennummernplatzhalter 5"/>
          <p:cNvSpPr>
            <a:spLocks noGrp="1"/>
          </p:cNvSpPr>
          <p:nvPr>
            <p:ph type="sldNum" sz="quarter" idx="4"/>
          </p:nvPr>
        </p:nvSpPr>
        <p:spPr>
          <a:xfrm>
            <a:off x="9712367" y="6552643"/>
            <a:ext cx="993197" cy="365125"/>
          </a:xfrm>
          <a:prstGeom prst="rect">
            <a:avLst/>
          </a:prstGeom>
        </p:spPr>
        <p:txBody>
          <a:bodyPr vert="horz" lIns="91440" tIns="45720" rIns="91440" bIns="45720" rtlCol="0" anchor="ctr"/>
          <a:lstStyle>
            <a:lvl1pPr algn="r">
              <a:defRPr sz="1000">
                <a:solidFill>
                  <a:srgbClr val="333333"/>
                </a:solidFill>
                <a:latin typeface="Arial"/>
                <a:cs typeface="Arial"/>
              </a:defRPr>
            </a:lvl1pPr>
          </a:lstStyle>
          <a:p>
            <a:fld id="{125CBDDA-5CCF-8748-8988-9DC6C8981774}" type="slidenum">
              <a:rPr lang="de-DE" smtClean="0"/>
              <a:pPr/>
              <a:t>‹#›</a:t>
            </a:fld>
            <a:endParaRPr lang="de-DE" dirty="0"/>
          </a:p>
        </p:txBody>
      </p:sp>
      <p:sp>
        <p:nvSpPr>
          <p:cNvPr id="2" name="Titelplatzhalter 1"/>
          <p:cNvSpPr>
            <a:spLocks noGrp="1"/>
          </p:cNvSpPr>
          <p:nvPr>
            <p:ph type="title"/>
          </p:nvPr>
        </p:nvSpPr>
        <p:spPr>
          <a:xfrm>
            <a:off x="423517" y="308100"/>
            <a:ext cx="9430635" cy="787557"/>
          </a:xfrm>
          <a:prstGeom prst="rect">
            <a:avLst/>
          </a:prstGeom>
        </p:spPr>
        <p:txBody>
          <a:bodyPr vert="horz" lIns="90000" tIns="45720" rIns="91440" bIns="45720" rtlCol="0" anchor="ctr" anchorCtr="0">
            <a:noAutofit/>
          </a:bodyPr>
          <a:lstStyle/>
          <a:p>
            <a:r>
              <a:rPr lang="de-DE" dirty="0"/>
              <a:t>Mastertitelformat bearbeiten</a:t>
            </a:r>
          </a:p>
        </p:txBody>
      </p:sp>
      <p:sp>
        <p:nvSpPr>
          <p:cNvPr id="5" name="Datumsplatzhalter 4"/>
          <p:cNvSpPr>
            <a:spLocks noGrp="1"/>
          </p:cNvSpPr>
          <p:nvPr>
            <p:ph type="dt" sz="half" idx="2"/>
          </p:nvPr>
        </p:nvSpPr>
        <p:spPr>
          <a:xfrm>
            <a:off x="8559652" y="6552643"/>
            <a:ext cx="1131165" cy="365125"/>
          </a:xfrm>
          <a:prstGeom prst="rect">
            <a:avLst/>
          </a:prstGeom>
        </p:spPr>
        <p:txBody>
          <a:bodyPr vert="horz" lIns="91440" tIns="45720" rIns="91440" bIns="45720" rtlCol="0" anchor="ctr"/>
          <a:lstStyle>
            <a:lvl1pPr algn="r">
              <a:defRPr sz="1000">
                <a:solidFill>
                  <a:srgbClr val="333333"/>
                </a:solidFill>
              </a:defRPr>
            </a:lvl1pPr>
          </a:lstStyle>
          <a:p>
            <a:r>
              <a:rPr lang="en-US"/>
              <a:t>31.03.14</a:t>
            </a:r>
            <a:endParaRPr lang="de-DE" dirty="0"/>
          </a:p>
        </p:txBody>
      </p:sp>
      <p:pic>
        <p:nvPicPr>
          <p:cNvPr id="14" name="Grafik 13">
            <a:extLst>
              <a:ext uri="{FF2B5EF4-FFF2-40B4-BE49-F238E27FC236}">
                <a16:creationId xmlns:a16="http://schemas.microsoft.com/office/drawing/2014/main" id="{89BEA69D-26C7-1E31-B259-20146F6B306C}"/>
              </a:ext>
            </a:extLst>
          </p:cNvPr>
          <p:cNvPicPr>
            <a:picLocks noChangeAspect="1"/>
          </p:cNvPicPr>
          <p:nvPr userDrawn="1"/>
        </p:nvPicPr>
        <p:blipFill>
          <a:blip r:embed="rId7" cstate="hqprint">
            <a:extLst>
              <a:ext uri="{28A0092B-C50C-407E-A947-70E740481C1C}">
                <a14:useLocalDpi xmlns:a14="http://schemas.microsoft.com/office/drawing/2010/main"/>
              </a:ext>
            </a:extLst>
          </a:blip>
          <a:srcRect/>
          <a:stretch/>
        </p:blipFill>
        <p:spPr>
          <a:xfrm>
            <a:off x="11043749" y="6565793"/>
            <a:ext cx="891816" cy="345539"/>
          </a:xfrm>
          <a:prstGeom prst="rect">
            <a:avLst/>
          </a:prstGeom>
        </p:spPr>
      </p:pic>
      <p:sp>
        <p:nvSpPr>
          <p:cNvPr id="4" name="Rechteck 3">
            <a:extLst>
              <a:ext uri="{FF2B5EF4-FFF2-40B4-BE49-F238E27FC236}">
                <a16:creationId xmlns:a16="http://schemas.microsoft.com/office/drawing/2014/main" id="{A57FFDC4-BE55-7812-85D6-1F0369D04CC8}"/>
              </a:ext>
            </a:extLst>
          </p:cNvPr>
          <p:cNvSpPr>
            <a:spLocks/>
          </p:cNvSpPr>
          <p:nvPr userDrawn="1"/>
        </p:nvSpPr>
        <p:spPr>
          <a:xfrm>
            <a:off x="268798" y="970801"/>
            <a:ext cx="11923201" cy="268800"/>
          </a:xfrm>
          <a:prstGeom prst="rect">
            <a:avLst/>
          </a:prstGeom>
          <a:solidFill>
            <a:srgbClr val="EAEA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2400" dirty="0"/>
          </a:p>
        </p:txBody>
      </p:sp>
      <p:sp>
        <p:nvSpPr>
          <p:cNvPr id="7" name="Fußzeilenplatzhalter 7">
            <a:extLst>
              <a:ext uri="{FF2B5EF4-FFF2-40B4-BE49-F238E27FC236}">
                <a16:creationId xmlns:a16="http://schemas.microsoft.com/office/drawing/2014/main" id="{45AEC2D6-6B56-BBA8-264C-A065F1D0EC23}"/>
              </a:ext>
            </a:extLst>
          </p:cNvPr>
          <p:cNvSpPr>
            <a:spLocks noGrp="1"/>
          </p:cNvSpPr>
          <p:nvPr>
            <p:ph type="ftr" sz="quarter" idx="3"/>
          </p:nvPr>
        </p:nvSpPr>
        <p:spPr>
          <a:xfrm>
            <a:off x="4375579" y="6560611"/>
            <a:ext cx="4182132" cy="357157"/>
          </a:xfrm>
          <a:prstGeom prst="rect">
            <a:avLst/>
          </a:prstGeom>
        </p:spPr>
        <p:txBody>
          <a:bodyPr vert="horz" lIns="91440" tIns="45720" rIns="91440" bIns="45720" rtlCol="0" anchor="ctr"/>
          <a:lstStyle>
            <a:lvl1pPr algn="ctr">
              <a:defRPr sz="1000">
                <a:solidFill>
                  <a:srgbClr val="333333"/>
                </a:solidFill>
              </a:defRPr>
            </a:lvl1pPr>
          </a:lstStyle>
          <a:p>
            <a:pPr algn="l"/>
            <a:r>
              <a:rPr lang="de-DE"/>
              <a:t>M.E. Toimil-Molares / MML Topic Materials</a:t>
            </a:r>
            <a:endParaRPr lang="de-DE" dirty="0"/>
          </a:p>
        </p:txBody>
      </p:sp>
    </p:spTree>
    <p:extLst>
      <p:ext uri="{BB962C8B-B14F-4D97-AF65-F5344CB8AC3E}">
        <p14:creationId xmlns:p14="http://schemas.microsoft.com/office/powerpoint/2010/main" val="21428897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6" r:id="rId4"/>
    <p:sldLayoutId id="2147483667" r:id="rId5"/>
  </p:sldLayoutIdLst>
  <p:hf hdr="0" ftr="0" dt="0"/>
  <p:txStyles>
    <p:titleStyle>
      <a:lvl1pPr algn="l" defTabSz="457189" rtl="0" eaLnBrk="1" latinLnBrk="0" hangingPunct="1">
        <a:spcBef>
          <a:spcPct val="0"/>
        </a:spcBef>
        <a:buNone/>
        <a:defRPr sz="2400" b="1" kern="1200">
          <a:solidFill>
            <a:srgbClr val="333333"/>
          </a:solidFill>
          <a:latin typeface="Arial"/>
          <a:ea typeface="+mj-ea"/>
          <a:cs typeface="Arial"/>
        </a:defRPr>
      </a:lvl1pPr>
    </p:titleStyle>
    <p:bodyStyle>
      <a:lvl1pPr marL="342891" indent="-342891" algn="l" defTabSz="457189" rtl="0" eaLnBrk="1" latinLnBrk="0" hangingPunct="1">
        <a:spcBef>
          <a:spcPct val="20000"/>
        </a:spcBef>
        <a:buClr>
          <a:srgbClr val="FDBB63"/>
        </a:buClr>
        <a:buFont typeface="Wingdings" charset="2"/>
        <a:buChar char="§"/>
        <a:defRPr sz="2400" kern="1200">
          <a:solidFill>
            <a:srgbClr val="333333"/>
          </a:solidFill>
          <a:latin typeface="Arial"/>
          <a:ea typeface="+mn-ea"/>
          <a:cs typeface="Arial"/>
        </a:defRPr>
      </a:lvl1pPr>
      <a:lvl2pPr marL="742932" indent="-285744" algn="l" defTabSz="457189" rtl="0" eaLnBrk="1" latinLnBrk="0" hangingPunct="1">
        <a:spcBef>
          <a:spcPct val="20000"/>
        </a:spcBef>
        <a:buClr>
          <a:srgbClr val="FDBB63"/>
        </a:buClr>
        <a:buFont typeface="Wingdings" charset="2"/>
        <a:buChar char="§"/>
        <a:defRPr sz="2000" kern="1200">
          <a:solidFill>
            <a:srgbClr val="333333"/>
          </a:solidFill>
          <a:latin typeface="Arial"/>
          <a:ea typeface="+mn-ea"/>
          <a:cs typeface="Arial"/>
        </a:defRPr>
      </a:lvl2pPr>
      <a:lvl3pPr marL="1142971" indent="-228594" algn="l" defTabSz="457189" rtl="0" eaLnBrk="1" latinLnBrk="0" hangingPunct="1">
        <a:spcBef>
          <a:spcPct val="20000"/>
        </a:spcBef>
        <a:buClr>
          <a:srgbClr val="FDBB63"/>
        </a:buClr>
        <a:buFont typeface="Wingdings" charset="2"/>
        <a:buChar char="§"/>
        <a:defRPr sz="1800" kern="1200">
          <a:solidFill>
            <a:srgbClr val="333333"/>
          </a:solidFill>
          <a:latin typeface="Arial"/>
          <a:ea typeface="+mn-ea"/>
          <a:cs typeface="Arial"/>
        </a:defRPr>
      </a:lvl3pPr>
      <a:lvl4pPr marL="1600160" indent="-228594" algn="l" defTabSz="457189" rtl="0" eaLnBrk="1" latinLnBrk="0" hangingPunct="1">
        <a:spcBef>
          <a:spcPct val="20000"/>
        </a:spcBef>
        <a:buClr>
          <a:srgbClr val="FDBB63"/>
        </a:buClr>
        <a:buFont typeface="Wingdings" charset="2"/>
        <a:buChar char="§"/>
        <a:defRPr sz="1600" kern="1200">
          <a:solidFill>
            <a:srgbClr val="333333"/>
          </a:solidFill>
          <a:latin typeface="Arial"/>
          <a:ea typeface="+mn-ea"/>
          <a:cs typeface="Arial"/>
        </a:defRPr>
      </a:lvl4pPr>
      <a:lvl5pPr marL="2057349" indent="-228594" algn="l" defTabSz="457189" rtl="0" eaLnBrk="1" latinLnBrk="0" hangingPunct="1">
        <a:spcBef>
          <a:spcPct val="20000"/>
        </a:spcBef>
        <a:buClr>
          <a:srgbClr val="FDBB63"/>
        </a:buClr>
        <a:buFont typeface="Wingdings" charset="2"/>
        <a:buChar char="§"/>
        <a:defRPr sz="1400" kern="1200">
          <a:solidFill>
            <a:srgbClr val="333333"/>
          </a:solidFill>
          <a:latin typeface="Arial"/>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jpeg"/><Relationship Id="rId9"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19.png"/><Relationship Id="rId4" Type="http://schemas.openxmlformats.org/officeDocument/2006/relationships/hyperlink" Target="https://www.gsi.de/en/work/research/appamml/materials_research/mat_collaboration/registration" TargetMode="External"/></Relationships>
</file>

<file path=ppt/slides/_rels/slide5.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27.jpeg"/><Relationship Id="rId18" Type="http://schemas.openxmlformats.org/officeDocument/2006/relationships/image" Target="../media/image31.png"/><Relationship Id="rId3" Type="http://schemas.openxmlformats.org/officeDocument/2006/relationships/image" Target="../media/image20.png"/><Relationship Id="rId7" Type="http://schemas.openxmlformats.org/officeDocument/2006/relationships/image" Target="../media/image24.png"/><Relationship Id="rId12" Type="http://schemas.microsoft.com/office/2007/relationships/hdphoto" Target="../media/hdphoto3.wdp"/><Relationship Id="rId17" Type="http://schemas.openxmlformats.org/officeDocument/2006/relationships/image" Target="../media/image30.png"/><Relationship Id="rId2" Type="http://schemas.openxmlformats.org/officeDocument/2006/relationships/notesSlide" Target="../notesSlides/notesSlide5.xml"/><Relationship Id="rId16" Type="http://schemas.openxmlformats.org/officeDocument/2006/relationships/image" Target="../media/image29.jpeg"/><Relationship Id="rId1" Type="http://schemas.openxmlformats.org/officeDocument/2006/relationships/slideLayout" Target="../slideLayouts/slideLayout14.xml"/><Relationship Id="rId6" Type="http://schemas.openxmlformats.org/officeDocument/2006/relationships/image" Target="../media/image23.jpeg"/><Relationship Id="rId11" Type="http://schemas.openxmlformats.org/officeDocument/2006/relationships/image" Target="../media/image26.png"/><Relationship Id="rId5" Type="http://schemas.openxmlformats.org/officeDocument/2006/relationships/image" Target="../media/image22.png"/><Relationship Id="rId15" Type="http://schemas.microsoft.com/office/2007/relationships/hdphoto" Target="../media/hdphoto4.wdp"/><Relationship Id="rId10" Type="http://schemas.microsoft.com/office/2007/relationships/hdphoto" Target="../media/hdphoto2.wdp"/><Relationship Id="rId4" Type="http://schemas.openxmlformats.org/officeDocument/2006/relationships/image" Target="../media/image21.png"/><Relationship Id="rId9" Type="http://schemas.openxmlformats.org/officeDocument/2006/relationships/image" Target="../media/image25.png"/><Relationship Id="rId14" Type="http://schemas.openxmlformats.org/officeDocument/2006/relationships/image" Target="../media/image28.png"/></Relationships>
</file>

<file path=ppt/slides/_rels/slide6.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jpeg"/><Relationship Id="rId2" Type="http://schemas.openxmlformats.org/officeDocument/2006/relationships/notesSlide" Target="../notesSlides/notesSlide6.xml"/><Relationship Id="rId1" Type="http://schemas.openxmlformats.org/officeDocument/2006/relationships/slideLayout" Target="../slideLayouts/slideLayout14.xml"/><Relationship Id="rId6" Type="http://schemas.openxmlformats.org/officeDocument/2006/relationships/image" Target="../media/image35.jpeg"/><Relationship Id="rId5" Type="http://schemas.openxmlformats.org/officeDocument/2006/relationships/image" Target="../media/image34.jpeg"/><Relationship Id="rId10" Type="http://schemas.openxmlformats.org/officeDocument/2006/relationships/image" Target="../media/image39.png"/><Relationship Id="rId4" Type="http://schemas.openxmlformats.org/officeDocument/2006/relationships/image" Target="../media/image33.wmf"/><Relationship Id="rId9" Type="http://schemas.openxmlformats.org/officeDocument/2006/relationships/image" Target="../media/image38.png"/></Relationships>
</file>

<file path=ppt/slides/_rels/slide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emf"/><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14.xml"/><Relationship Id="rId4" Type="http://schemas.openxmlformats.org/officeDocument/2006/relationships/image" Target="../media/image48.png"/></Relationships>
</file>

<file path=ppt/slides/_rels/slide1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14.xml"/><Relationship Id="rId4" Type="http://schemas.openxmlformats.org/officeDocument/2006/relationships/image" Target="../media/image4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16.xml"/><Relationship Id="rId4" Type="http://schemas.openxmlformats.org/officeDocument/2006/relationships/image" Target="../media/image51.png"/></Relationships>
</file>

<file path=ppt/slides/_rels/slide1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27.jpeg"/><Relationship Id="rId18" Type="http://schemas.openxmlformats.org/officeDocument/2006/relationships/image" Target="../media/image31.png"/><Relationship Id="rId3" Type="http://schemas.openxmlformats.org/officeDocument/2006/relationships/image" Target="../media/image20.png"/><Relationship Id="rId7" Type="http://schemas.openxmlformats.org/officeDocument/2006/relationships/image" Target="../media/image24.png"/><Relationship Id="rId12" Type="http://schemas.microsoft.com/office/2007/relationships/hdphoto" Target="../media/hdphoto3.wdp"/><Relationship Id="rId17" Type="http://schemas.openxmlformats.org/officeDocument/2006/relationships/image" Target="../media/image30.png"/><Relationship Id="rId2" Type="http://schemas.openxmlformats.org/officeDocument/2006/relationships/notesSlide" Target="../notesSlides/notesSlide7.xml"/><Relationship Id="rId16" Type="http://schemas.openxmlformats.org/officeDocument/2006/relationships/image" Target="../media/image29.jpeg"/><Relationship Id="rId20" Type="http://schemas.openxmlformats.org/officeDocument/2006/relationships/image" Target="../media/image56.png"/><Relationship Id="rId1" Type="http://schemas.openxmlformats.org/officeDocument/2006/relationships/slideLayout" Target="../slideLayouts/slideLayout14.xml"/><Relationship Id="rId6" Type="http://schemas.openxmlformats.org/officeDocument/2006/relationships/image" Target="../media/image23.jpeg"/><Relationship Id="rId11" Type="http://schemas.openxmlformats.org/officeDocument/2006/relationships/image" Target="../media/image26.png"/><Relationship Id="rId5" Type="http://schemas.openxmlformats.org/officeDocument/2006/relationships/image" Target="../media/image22.png"/><Relationship Id="rId15" Type="http://schemas.microsoft.com/office/2007/relationships/hdphoto" Target="../media/hdphoto6.wdp"/><Relationship Id="rId10" Type="http://schemas.microsoft.com/office/2007/relationships/hdphoto" Target="../media/hdphoto5.wdp"/><Relationship Id="rId19" Type="http://schemas.openxmlformats.org/officeDocument/2006/relationships/image" Target="../media/image55.jpeg"/><Relationship Id="rId4" Type="http://schemas.openxmlformats.org/officeDocument/2006/relationships/image" Target="../media/image21.png"/><Relationship Id="rId9" Type="http://schemas.openxmlformats.org/officeDocument/2006/relationships/image" Target="../media/image25.png"/><Relationship Id="rId14" Type="http://schemas.openxmlformats.org/officeDocument/2006/relationships/image" Target="../media/image28.png"/></Relationships>
</file>

<file path=ppt/slides/_rels/slide2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7.xml"/><Relationship Id="rId5" Type="http://schemas.openxmlformats.org/officeDocument/2006/relationships/image" Target="../media/image61.png"/><Relationship Id="rId4" Type="http://schemas.openxmlformats.org/officeDocument/2006/relationships/image" Target="../media/image60.png"/></Relationships>
</file>

<file path=ppt/slides/_rels/slide26.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jpeg"/><Relationship Id="rId2" Type="http://schemas.openxmlformats.org/officeDocument/2006/relationships/image" Target="../media/image62.png"/><Relationship Id="rId1" Type="http://schemas.openxmlformats.org/officeDocument/2006/relationships/slideLayout" Target="../slideLayouts/slideLayout7.xml"/><Relationship Id="rId6" Type="http://schemas.openxmlformats.org/officeDocument/2006/relationships/image" Target="../media/image35.jpeg"/><Relationship Id="rId5" Type="http://schemas.openxmlformats.org/officeDocument/2006/relationships/image" Target="../media/image34.jpeg"/><Relationship Id="rId10" Type="http://schemas.openxmlformats.org/officeDocument/2006/relationships/image" Target="../media/image39.png"/><Relationship Id="rId4" Type="http://schemas.openxmlformats.org/officeDocument/2006/relationships/image" Target="../media/image33.wmf"/><Relationship Id="rId9" Type="http://schemas.openxmlformats.org/officeDocument/2006/relationships/image" Target="../media/image38.png"/></Relationships>
</file>

<file path=ppt/slides/_rels/slide27.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3.jpeg"/><Relationship Id="rId7" Type="http://schemas.openxmlformats.org/officeDocument/2006/relationships/image" Target="../media/image67.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66.png"/><Relationship Id="rId11" Type="http://schemas.openxmlformats.org/officeDocument/2006/relationships/image" Target="../media/image71.png"/><Relationship Id="rId5" Type="http://schemas.openxmlformats.org/officeDocument/2006/relationships/image" Target="../media/image65.png"/><Relationship Id="rId10" Type="http://schemas.openxmlformats.org/officeDocument/2006/relationships/image" Target="../media/image70.png"/><Relationship Id="rId4" Type="http://schemas.openxmlformats.org/officeDocument/2006/relationships/image" Target="../media/image64.png"/><Relationship Id="rId9" Type="http://schemas.openxmlformats.org/officeDocument/2006/relationships/image" Target="../media/image69.png"/></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62.png"/><Relationship Id="rId1" Type="http://schemas.openxmlformats.org/officeDocument/2006/relationships/slideLayout" Target="../slideLayouts/slideLayout7.xml"/><Relationship Id="rId4" Type="http://schemas.openxmlformats.org/officeDocument/2006/relationships/image" Target="../media/image7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a:extLst>
              <a:ext uri="{FF2B5EF4-FFF2-40B4-BE49-F238E27FC236}">
                <a16:creationId xmlns:a16="http://schemas.microsoft.com/office/drawing/2014/main" id="{F9F574CB-D9E2-6793-B90C-674621D5E9E7}"/>
              </a:ext>
            </a:extLst>
          </p:cNvPr>
          <p:cNvPicPr>
            <a:picLocks noChangeAspect="1"/>
          </p:cNvPicPr>
          <p:nvPr/>
        </p:nvPicPr>
        <p:blipFill>
          <a:blip r:embed="rId3"/>
          <a:stretch/>
        </p:blipFill>
        <p:spPr bwMode="auto">
          <a:xfrm>
            <a:off x="-1" y="-3597"/>
            <a:ext cx="12218071" cy="6861597"/>
          </a:xfrm>
          <a:prstGeom prst="rect">
            <a:avLst/>
          </a:prstGeom>
        </p:spPr>
      </p:pic>
      <p:sp>
        <p:nvSpPr>
          <p:cNvPr id="5" name="TextBox 4">
            <a:extLst>
              <a:ext uri="{FF2B5EF4-FFF2-40B4-BE49-F238E27FC236}">
                <a16:creationId xmlns:a16="http://schemas.microsoft.com/office/drawing/2014/main" id="{F3EFD57A-49B1-0FF1-4E65-4413CA6E045E}"/>
              </a:ext>
            </a:extLst>
          </p:cNvPr>
          <p:cNvSpPr txBox="1"/>
          <p:nvPr/>
        </p:nvSpPr>
        <p:spPr>
          <a:xfrm>
            <a:off x="1607573" y="250723"/>
            <a:ext cx="8701998" cy="1569660"/>
          </a:xfrm>
          <a:prstGeom prst="rect">
            <a:avLst/>
          </a:prstGeom>
          <a:noFill/>
        </p:spPr>
        <p:txBody>
          <a:bodyPr wrap="none" rtlCol="0">
            <a:spAutoFit/>
          </a:bodyPr>
          <a:lstStyle/>
          <a:p>
            <a:r>
              <a:rPr lang="en-US" sz="9600" b="1">
                <a:solidFill>
                  <a:srgbClr val="FFFF00"/>
                </a:solidFill>
              </a:rPr>
              <a:t>Welcome to GSI!</a:t>
            </a:r>
          </a:p>
        </p:txBody>
      </p:sp>
    </p:spTree>
    <p:extLst>
      <p:ext uri="{BB962C8B-B14F-4D97-AF65-F5344CB8AC3E}">
        <p14:creationId xmlns:p14="http://schemas.microsoft.com/office/powerpoint/2010/main" val="15533588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42BD03C-A5AC-843E-56D9-A3E6F350AB02}"/>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3357155" y="940904"/>
            <a:ext cx="8851279" cy="4806454"/>
          </a:xfrm>
          <a:prstGeom prst="rect">
            <a:avLst/>
          </a:prstGeom>
        </p:spPr>
      </p:pic>
      <p:sp>
        <p:nvSpPr>
          <p:cNvPr id="8" name="Rectangle 7">
            <a:extLst>
              <a:ext uri="{FF2B5EF4-FFF2-40B4-BE49-F238E27FC236}">
                <a16:creationId xmlns:a16="http://schemas.microsoft.com/office/drawing/2014/main" id="{C8FD0BF0-1B07-39AE-C935-1772481E719B}"/>
              </a:ext>
            </a:extLst>
          </p:cNvPr>
          <p:cNvSpPr/>
          <p:nvPr/>
        </p:nvSpPr>
        <p:spPr>
          <a:xfrm>
            <a:off x="0" y="5705976"/>
            <a:ext cx="12221497" cy="1152024"/>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FF00"/>
              </a:solidFill>
            </a:endParaRPr>
          </a:p>
        </p:txBody>
      </p:sp>
      <p:sp>
        <p:nvSpPr>
          <p:cNvPr id="4" name="Rectangle 3">
            <a:extLst>
              <a:ext uri="{FF2B5EF4-FFF2-40B4-BE49-F238E27FC236}">
                <a16:creationId xmlns:a16="http://schemas.microsoft.com/office/drawing/2014/main" id="{A82DB935-52F7-E23F-8F44-ADEA525DC62F}"/>
              </a:ext>
            </a:extLst>
          </p:cNvPr>
          <p:cNvSpPr/>
          <p:nvPr/>
        </p:nvSpPr>
        <p:spPr>
          <a:xfrm>
            <a:off x="0" y="0"/>
            <a:ext cx="12192000" cy="940904"/>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18FFF03-9BD7-B963-99B5-65F572631818}"/>
              </a:ext>
            </a:extLst>
          </p:cNvPr>
          <p:cNvSpPr txBox="1"/>
          <p:nvPr/>
        </p:nvSpPr>
        <p:spPr>
          <a:xfrm>
            <a:off x="3480581" y="185958"/>
            <a:ext cx="4857099" cy="646331"/>
          </a:xfrm>
          <a:prstGeom prst="rect">
            <a:avLst/>
          </a:prstGeom>
          <a:noFill/>
        </p:spPr>
        <p:txBody>
          <a:bodyPr wrap="none" rtlCol="0">
            <a:spAutoFit/>
          </a:bodyPr>
          <a:lstStyle/>
          <a:p>
            <a:r>
              <a:rPr lang="en-US" sz="3600">
                <a:solidFill>
                  <a:srgbClr val="FFFF00"/>
                </a:solidFill>
              </a:rPr>
              <a:t>Thank you for being here</a:t>
            </a:r>
          </a:p>
        </p:txBody>
      </p:sp>
      <p:sp>
        <p:nvSpPr>
          <p:cNvPr id="6" name="Inhaltsplatzhalter 2">
            <a:extLst>
              <a:ext uri="{FF2B5EF4-FFF2-40B4-BE49-F238E27FC236}">
                <a16:creationId xmlns:a16="http://schemas.microsoft.com/office/drawing/2014/main" id="{36B87D4A-99CB-1E09-CEF5-9A63326F567D}"/>
              </a:ext>
            </a:extLst>
          </p:cNvPr>
          <p:cNvSpPr txBox="1">
            <a:spLocks/>
          </p:cNvSpPr>
          <p:nvPr/>
        </p:nvSpPr>
        <p:spPr>
          <a:xfrm>
            <a:off x="272585" y="5705976"/>
            <a:ext cx="11948912" cy="1152024"/>
          </a:xfrm>
          <a:prstGeom prst="rect">
            <a:avLst/>
          </a:prstGeom>
        </p:spPr>
        <p:txBody>
          <a:bodyPr lIns="34281" tIns="17141" rIns="34281" bIns="17141">
            <a:noAutofit/>
          </a:bodyPr>
          <a:lstStyle>
            <a:lvl1pPr marL="342900" indent="-342900" algn="l" defTabSz="457200" rtl="0" eaLnBrk="1" latinLnBrk="0" hangingPunct="1">
              <a:spcBef>
                <a:spcPct val="20000"/>
              </a:spcBef>
              <a:buClr>
                <a:srgbClr val="FDBB63"/>
              </a:buClr>
              <a:buFont typeface="Wingdings" charset="2"/>
              <a:buChar char="§"/>
              <a:defRPr sz="2400" kern="1200">
                <a:solidFill>
                  <a:srgbClr val="333333"/>
                </a:solidFill>
                <a:latin typeface="Arial"/>
                <a:ea typeface="+mn-ea"/>
                <a:cs typeface="Arial"/>
              </a:defRPr>
            </a:lvl1pPr>
            <a:lvl2pPr marL="742950" indent="-285750" algn="l" defTabSz="457200" rtl="0" eaLnBrk="1" latinLnBrk="0" hangingPunct="1">
              <a:spcBef>
                <a:spcPct val="20000"/>
              </a:spcBef>
              <a:buClr>
                <a:srgbClr val="FDBB63"/>
              </a:buClr>
              <a:buFont typeface="Wingdings" charset="2"/>
              <a:buChar char="§"/>
              <a:defRPr sz="2000" kern="1200">
                <a:solidFill>
                  <a:srgbClr val="333333"/>
                </a:solidFill>
                <a:latin typeface="Arial"/>
                <a:ea typeface="+mn-ea"/>
                <a:cs typeface="Arial"/>
              </a:defRPr>
            </a:lvl2pPr>
            <a:lvl3pPr marL="1143000" indent="-228600" algn="l" defTabSz="457200" rtl="0" eaLnBrk="1" latinLnBrk="0" hangingPunct="1">
              <a:spcBef>
                <a:spcPct val="20000"/>
              </a:spcBef>
              <a:buClr>
                <a:srgbClr val="FDBB63"/>
              </a:buClr>
              <a:buFont typeface="Wingdings" charset="2"/>
              <a:buChar char="§"/>
              <a:defRPr sz="1800" kern="1200">
                <a:solidFill>
                  <a:srgbClr val="333333"/>
                </a:solidFill>
                <a:latin typeface="Arial"/>
                <a:ea typeface="+mn-ea"/>
                <a:cs typeface="Arial"/>
              </a:defRPr>
            </a:lvl3pPr>
            <a:lvl4pPr marL="1600200" indent="-228600" algn="l" defTabSz="457200" rtl="0" eaLnBrk="1" latinLnBrk="0" hangingPunct="1">
              <a:spcBef>
                <a:spcPct val="20000"/>
              </a:spcBef>
              <a:buClr>
                <a:srgbClr val="FDBB63"/>
              </a:buClr>
              <a:buFont typeface="Wingdings" charset="2"/>
              <a:buChar char="§"/>
              <a:defRPr sz="1600" kern="1200">
                <a:solidFill>
                  <a:srgbClr val="333333"/>
                </a:solidFill>
                <a:latin typeface="Arial"/>
                <a:ea typeface="+mn-ea"/>
                <a:cs typeface="Arial"/>
              </a:defRPr>
            </a:lvl4pPr>
            <a:lvl5pPr marL="2057400" indent="-228600" algn="l" defTabSz="457200" rtl="0" eaLnBrk="1" latinLnBrk="0" hangingPunct="1">
              <a:spcBef>
                <a:spcPct val="20000"/>
              </a:spcBef>
              <a:buClr>
                <a:srgbClr val="FDBB63"/>
              </a:buClr>
              <a:buFont typeface="Wingdings" charset="2"/>
              <a:buChar char="§"/>
              <a:defRPr sz="1400" kern="1200">
                <a:solidFill>
                  <a:srgbClr val="333333"/>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450"/>
              </a:spcBef>
              <a:buNone/>
              <a:defRPr/>
            </a:pPr>
            <a:r>
              <a:rPr lang="en-US" altLang="de-DE" sz="2000" b="1" dirty="0">
                <a:solidFill>
                  <a:srgbClr val="FFFF00"/>
                </a:solidFill>
              </a:rPr>
              <a:t>Our community</a:t>
            </a:r>
          </a:p>
          <a:p>
            <a:pPr marL="0" indent="0">
              <a:spcBef>
                <a:spcPts val="450"/>
              </a:spcBef>
              <a:buNone/>
              <a:defRPr/>
            </a:pPr>
            <a:r>
              <a:rPr lang="en-US" altLang="de-DE" sz="1900" dirty="0">
                <a:solidFill>
                  <a:srgbClr val="FFFF00"/>
                </a:solidFill>
              </a:rPr>
              <a:t>   ~ 40 user groups irradiate samples at our facilities</a:t>
            </a:r>
          </a:p>
          <a:p>
            <a:pPr marL="0" indent="0">
              <a:spcBef>
                <a:spcPts val="450"/>
              </a:spcBef>
              <a:buNone/>
              <a:defRPr/>
            </a:pPr>
            <a:r>
              <a:rPr lang="en-US" altLang="de-DE" sz="1900" dirty="0">
                <a:solidFill>
                  <a:srgbClr val="FFFF00"/>
                </a:solidFill>
              </a:rPr>
              <a:t>   ~ 200 collaboration members from &gt; 30 countries including senior scientists, postdocs, and PhD students…</a:t>
            </a:r>
          </a:p>
        </p:txBody>
      </p:sp>
      <p:pic>
        <p:nvPicPr>
          <p:cNvPr id="7" name="Picture 6">
            <a:extLst>
              <a:ext uri="{FF2B5EF4-FFF2-40B4-BE49-F238E27FC236}">
                <a16:creationId xmlns:a16="http://schemas.microsoft.com/office/drawing/2014/main" id="{731C3D93-97A9-D64F-5A3D-912A50E88D0D}"/>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a:fillRect/>
          </a:stretch>
        </p:blipFill>
        <p:spPr>
          <a:xfrm>
            <a:off x="368272" y="1144817"/>
            <a:ext cx="1310305" cy="4346375"/>
          </a:xfrm>
          <a:prstGeom prst="rect">
            <a:avLst/>
          </a:prstGeom>
        </p:spPr>
      </p:pic>
      <p:sp>
        <p:nvSpPr>
          <p:cNvPr id="9" name="TextBox 8">
            <a:extLst>
              <a:ext uri="{FF2B5EF4-FFF2-40B4-BE49-F238E27FC236}">
                <a16:creationId xmlns:a16="http://schemas.microsoft.com/office/drawing/2014/main" id="{333687CD-0A9C-747B-C016-F49C9408E25B}"/>
              </a:ext>
            </a:extLst>
          </p:cNvPr>
          <p:cNvSpPr txBox="1"/>
          <p:nvPr/>
        </p:nvSpPr>
        <p:spPr>
          <a:xfrm>
            <a:off x="3344092" y="4593988"/>
            <a:ext cx="1580606" cy="923330"/>
          </a:xfrm>
          <a:prstGeom prst="rect">
            <a:avLst/>
          </a:prstGeom>
          <a:noFill/>
        </p:spPr>
        <p:txBody>
          <a:bodyPr wrap="square" rtlCol="0">
            <a:spAutoFit/>
          </a:bodyPr>
          <a:lstStyle/>
          <a:p>
            <a:pPr algn="ctr"/>
            <a:r>
              <a:rPr lang="en-US">
                <a:solidFill>
                  <a:schemeClr val="accent1">
                    <a:lumMod val="75000"/>
                  </a:schemeClr>
                </a:solidFill>
              </a:rPr>
              <a:t>Participants from 19 countries</a:t>
            </a:r>
          </a:p>
        </p:txBody>
      </p:sp>
    </p:spTree>
    <p:extLst>
      <p:ext uri="{BB962C8B-B14F-4D97-AF65-F5344CB8AC3E}">
        <p14:creationId xmlns:p14="http://schemas.microsoft.com/office/powerpoint/2010/main" val="34634124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EB3806-D6B0-0EED-0F01-C05BE966C24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81EDC17-9A4A-BF4A-7D8F-69E22A2C2FC1}"/>
              </a:ext>
            </a:extLst>
          </p:cNvPr>
          <p:cNvSpPr>
            <a:spLocks noGrp="1"/>
          </p:cNvSpPr>
          <p:nvPr>
            <p:ph type="title" idx="4294967295"/>
          </p:nvPr>
        </p:nvSpPr>
        <p:spPr>
          <a:xfrm>
            <a:off x="0" y="309033"/>
            <a:ext cx="8172451" cy="787400"/>
          </a:xfrm>
        </p:spPr>
        <p:txBody>
          <a:bodyPr/>
          <a:lstStyle/>
          <a:p>
            <a:r>
              <a:rPr lang="de-DE" dirty="0"/>
              <a:t> </a:t>
            </a:r>
          </a:p>
        </p:txBody>
      </p:sp>
      <p:sp>
        <p:nvSpPr>
          <p:cNvPr id="17" name="Fußzeilenplatzhalter 7">
            <a:extLst>
              <a:ext uri="{FF2B5EF4-FFF2-40B4-BE49-F238E27FC236}">
                <a16:creationId xmlns:a16="http://schemas.microsoft.com/office/drawing/2014/main" id="{0082663B-DC92-0D63-6336-4A1F0726445B}"/>
              </a:ext>
            </a:extLst>
          </p:cNvPr>
          <p:cNvSpPr>
            <a:spLocks noGrp="1"/>
          </p:cNvSpPr>
          <p:nvPr>
            <p:ph type="ftr" sz="quarter" idx="3"/>
          </p:nvPr>
        </p:nvSpPr>
        <p:spPr>
          <a:xfrm>
            <a:off x="4375579" y="6560611"/>
            <a:ext cx="4182132" cy="357157"/>
          </a:xfrm>
          <a:prstGeom prst="rect">
            <a:avLst/>
          </a:prstGeom>
        </p:spPr>
        <p:txBody>
          <a:bodyPr vert="horz" lIns="121920" tIns="60960" rIns="121920" bIns="60960" rtlCol="0" anchor="ctr"/>
          <a:lstStyle>
            <a:lvl1pPr algn="ctr">
              <a:defRPr sz="1000">
                <a:solidFill>
                  <a:srgbClr val="333333"/>
                </a:solidFill>
              </a:defRPr>
            </a:lvl1pPr>
          </a:lstStyle>
          <a:p>
            <a:pPr algn="l"/>
            <a:r>
              <a:rPr lang="de-DE"/>
              <a:t>M.E. Toimil-Molares / MAT Collaboration Meeting 2026</a:t>
            </a:r>
            <a:endParaRPr lang="de-DE" dirty="0"/>
          </a:p>
        </p:txBody>
      </p:sp>
      <p:pic>
        <p:nvPicPr>
          <p:cNvPr id="19458" name="Picture 2">
            <a:extLst>
              <a:ext uri="{FF2B5EF4-FFF2-40B4-BE49-F238E27FC236}">
                <a16:creationId xmlns:a16="http://schemas.microsoft.com/office/drawing/2014/main" id="{1DD7AD25-964E-A9E2-C49D-F440C935D977}"/>
              </a:ext>
            </a:extLst>
          </p:cNvPr>
          <p:cNvPicPr>
            <a:picLocks noChangeAspect="1" noChangeArrowheads="1"/>
          </p:cNvPicPr>
          <p:nvPr/>
        </p:nvPicPr>
        <p:blipFill>
          <a:blip r:embed="rId3" cstate="hqprint">
            <a:extLst>
              <a:ext uri="{28A0092B-C50C-407E-A947-70E740481C1C}">
                <a14:useLocalDpi xmlns:a14="http://schemas.microsoft.com/office/drawing/2010/main"/>
              </a:ext>
            </a:extLst>
          </a:blip>
          <a:srcRect/>
          <a:stretch>
            <a:fillRect/>
          </a:stretch>
        </p:blipFill>
        <p:spPr bwMode="auto">
          <a:xfrm>
            <a:off x="9910914" y="1386168"/>
            <a:ext cx="1785332" cy="365125"/>
          </a:xfrm>
          <a:prstGeom prst="rect">
            <a:avLst/>
          </a:prstGeom>
          <a:noFill/>
          <a:extLst>
            <a:ext uri="{909E8E84-426E-40DD-AFC4-6F175D3DCCD1}">
              <a14:hiddenFill xmlns:a14="http://schemas.microsoft.com/office/drawing/2010/main">
                <a:solidFill>
                  <a:srgbClr val="FFFFFF"/>
                </a:solidFill>
              </a14:hiddenFill>
            </a:ext>
          </a:extLst>
        </p:spPr>
      </p:pic>
      <p:pic>
        <p:nvPicPr>
          <p:cNvPr id="19462" name="Picture 6">
            <a:extLst>
              <a:ext uri="{FF2B5EF4-FFF2-40B4-BE49-F238E27FC236}">
                <a16:creationId xmlns:a16="http://schemas.microsoft.com/office/drawing/2014/main" id="{A1BB604C-FD53-9B4D-D77F-301CD1C74FAF}"/>
              </a:ext>
            </a:extLst>
          </p:cNvPr>
          <p:cNvPicPr>
            <a:picLocks noChangeAspect="1" noChangeArrowheads="1"/>
          </p:cNvPicPr>
          <p:nvPr/>
        </p:nvPicPr>
        <p:blipFill>
          <a:blip r:embed="rId4" cstate="hqprint">
            <a:extLst>
              <a:ext uri="{28A0092B-C50C-407E-A947-70E740481C1C}">
                <a14:useLocalDpi xmlns:a14="http://schemas.microsoft.com/office/drawing/2010/main"/>
              </a:ext>
            </a:extLst>
          </a:blip>
          <a:srcRect/>
          <a:stretch>
            <a:fillRect/>
          </a:stretch>
        </p:blipFill>
        <p:spPr bwMode="auto">
          <a:xfrm>
            <a:off x="9961272" y="1772165"/>
            <a:ext cx="1629635" cy="714663"/>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29">
            <a:extLst>
              <a:ext uri="{FF2B5EF4-FFF2-40B4-BE49-F238E27FC236}">
                <a16:creationId xmlns:a16="http://schemas.microsoft.com/office/drawing/2014/main" id="{1CB8D79C-C3C0-9DCF-218E-E65C6735C7E2}"/>
              </a:ext>
            </a:extLst>
          </p:cNvPr>
          <p:cNvSpPr txBox="1"/>
          <p:nvPr/>
        </p:nvSpPr>
        <p:spPr>
          <a:xfrm>
            <a:off x="9670551" y="2443649"/>
            <a:ext cx="2241088" cy="302647"/>
          </a:xfrm>
          <a:prstGeom prst="rect">
            <a:avLst/>
          </a:prstGeom>
        </p:spPr>
        <p:txBody>
          <a:bodyPr vert="horz" wrap="square" lIns="121920" tIns="60960" rIns="121920" bIns="60960" rtlCol="0" anchor="t">
            <a:spAutoFit/>
          </a:bodyPr>
          <a:lstStyle/>
          <a:p>
            <a:pPr algn="ctr">
              <a:lnSpc>
                <a:spcPts val="1360"/>
              </a:lnSpc>
            </a:pPr>
            <a:r>
              <a:rPr lang="en-US" sz="1333" b="1" dirty="0">
                <a:solidFill>
                  <a:schemeClr val="accent1">
                    <a:lumMod val="75000"/>
                  </a:schemeClr>
                </a:solidFill>
              </a:rPr>
              <a:t>FOR 5584  Transieves</a:t>
            </a:r>
          </a:p>
        </p:txBody>
      </p:sp>
      <p:pic>
        <p:nvPicPr>
          <p:cNvPr id="19464" name="Picture 8" descr="IGF: Industrielle Gemeinschaftsforschung: IGF - Industrielle  Gemeinschaftsforschung">
            <a:extLst>
              <a:ext uri="{FF2B5EF4-FFF2-40B4-BE49-F238E27FC236}">
                <a16:creationId xmlns:a16="http://schemas.microsoft.com/office/drawing/2014/main" id="{1C365911-ECE8-88F6-51BB-970B3E89078D}"/>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9604001" y="2805459"/>
            <a:ext cx="1223268" cy="568875"/>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31">
            <a:extLst>
              <a:ext uri="{FF2B5EF4-FFF2-40B4-BE49-F238E27FC236}">
                <a16:creationId xmlns:a16="http://schemas.microsoft.com/office/drawing/2014/main" id="{32ED2B60-1682-C703-E579-290744B2AF8E}"/>
              </a:ext>
            </a:extLst>
          </p:cNvPr>
          <p:cNvPicPr>
            <a:picLocks noChangeAspect="1"/>
          </p:cNvPicPr>
          <p:nvPr/>
        </p:nvPicPr>
        <p:blipFill>
          <a:blip r:embed="rId6" cstate="hqprint">
            <a:extLst>
              <a:ext uri="{28A0092B-C50C-407E-A947-70E740481C1C}">
                <a14:useLocalDpi xmlns:a14="http://schemas.microsoft.com/office/drawing/2010/main"/>
              </a:ext>
            </a:extLst>
          </a:blip>
          <a:srcRect/>
          <a:stretch/>
        </p:blipFill>
        <p:spPr>
          <a:xfrm>
            <a:off x="10890016" y="2760534"/>
            <a:ext cx="1056752" cy="658725"/>
          </a:xfrm>
          <a:prstGeom prst="rect">
            <a:avLst/>
          </a:prstGeom>
          <a:solidFill>
            <a:schemeClr val="bg1"/>
          </a:solidFill>
        </p:spPr>
      </p:pic>
      <p:sp>
        <p:nvSpPr>
          <p:cNvPr id="33" name="TextBox 32">
            <a:extLst>
              <a:ext uri="{FF2B5EF4-FFF2-40B4-BE49-F238E27FC236}">
                <a16:creationId xmlns:a16="http://schemas.microsoft.com/office/drawing/2014/main" id="{CF85D787-4926-2FCB-9F4A-C8FAE66FCD56}"/>
              </a:ext>
            </a:extLst>
          </p:cNvPr>
          <p:cNvSpPr txBox="1"/>
          <p:nvPr/>
        </p:nvSpPr>
        <p:spPr>
          <a:xfrm>
            <a:off x="10287153" y="3365771"/>
            <a:ext cx="2241088" cy="288925"/>
          </a:xfrm>
          <a:prstGeom prst="rect">
            <a:avLst/>
          </a:prstGeom>
        </p:spPr>
        <p:txBody>
          <a:bodyPr vert="horz" wrap="square" lIns="121920" tIns="60960" rIns="121920" bIns="60960" rtlCol="0" anchor="t">
            <a:spAutoFit/>
          </a:bodyPr>
          <a:lstStyle/>
          <a:p>
            <a:pPr algn="ctr">
              <a:lnSpc>
                <a:spcPts val="1360"/>
              </a:lnSpc>
            </a:pPr>
            <a:r>
              <a:rPr lang="en-US" sz="1067" b="1" dirty="0"/>
              <a:t>DRAHT-KATH</a:t>
            </a:r>
          </a:p>
        </p:txBody>
      </p:sp>
      <p:pic>
        <p:nvPicPr>
          <p:cNvPr id="19466" name="Picture 10" descr="Log$&#10;            &lt;/a&gt;&#10;    &lt;/div&gt;&#10;    &lt;div class=">
            <a:extLst>
              <a:ext uri="{FF2B5EF4-FFF2-40B4-BE49-F238E27FC236}">
                <a16:creationId xmlns:a16="http://schemas.microsoft.com/office/drawing/2014/main" id="{461C7548-21D2-62FA-884C-F0EB8FEA0982}"/>
              </a:ext>
            </a:extLst>
          </p:cNvPr>
          <p:cNvPicPr>
            <a:picLocks noChangeAspect="1" noChangeArrowheads="1"/>
          </p:cNvPicPr>
          <p:nvPr/>
        </p:nvPicPr>
        <p:blipFill>
          <a:blip r:embed="rId7" cstate="hqprint">
            <a:extLst>
              <a:ext uri="{28A0092B-C50C-407E-A947-70E740481C1C}">
                <a14:useLocalDpi xmlns:a14="http://schemas.microsoft.com/office/drawing/2010/main"/>
              </a:ext>
            </a:extLst>
          </a:blip>
          <a:srcRect/>
          <a:stretch>
            <a:fillRect/>
          </a:stretch>
        </p:blipFill>
        <p:spPr bwMode="auto">
          <a:xfrm>
            <a:off x="9901540" y="3585660"/>
            <a:ext cx="1976953" cy="658984"/>
          </a:xfrm>
          <a:prstGeom prst="rect">
            <a:avLst/>
          </a:prstGeom>
          <a:noFill/>
          <a:extLst>
            <a:ext uri="{909E8E84-426E-40DD-AFC4-6F175D3DCCD1}">
              <a14:hiddenFill xmlns:a14="http://schemas.microsoft.com/office/drawing/2010/main">
                <a:solidFill>
                  <a:srgbClr val="FFFFFF"/>
                </a:solidFill>
              </a14:hiddenFill>
            </a:ext>
          </a:extLst>
        </p:spPr>
      </p:pic>
      <p:pic>
        <p:nvPicPr>
          <p:cNvPr id="19470" name="Picture 14" descr="RIANA LOGO-mini">
            <a:extLst>
              <a:ext uri="{FF2B5EF4-FFF2-40B4-BE49-F238E27FC236}">
                <a16:creationId xmlns:a16="http://schemas.microsoft.com/office/drawing/2014/main" id="{C02BE7C6-5239-B168-AED4-37E90DC630F0}"/>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10786540" y="5030752"/>
            <a:ext cx="1109501" cy="497056"/>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8" descr="Funding — Universalität und Akzeptanzpotential von ...">
            <a:extLst>
              <a:ext uri="{FF2B5EF4-FFF2-40B4-BE49-F238E27FC236}">
                <a16:creationId xmlns:a16="http://schemas.microsoft.com/office/drawing/2014/main" id="{A7265B12-A536-C306-ACB7-46D37544DA71}"/>
              </a:ext>
            </a:extLst>
          </p:cNvPr>
          <p:cNvPicPr>
            <a:picLocks noChangeAspect="1" noChangeArrowheads="1"/>
          </p:cNvPicPr>
          <p:nvPr/>
        </p:nvPicPr>
        <p:blipFill>
          <a:blip r:embed="rId9" cstate="hqprint">
            <a:extLst>
              <a:ext uri="{28A0092B-C50C-407E-A947-70E740481C1C}">
                <a14:useLocalDpi xmlns:a14="http://schemas.microsoft.com/office/drawing/2010/main"/>
              </a:ext>
            </a:extLst>
          </a:blip>
          <a:srcRect/>
          <a:stretch>
            <a:fillRect/>
          </a:stretch>
        </p:blipFill>
        <p:spPr bwMode="auto">
          <a:xfrm>
            <a:off x="11053858" y="5652681"/>
            <a:ext cx="925889" cy="710873"/>
          </a:xfrm>
          <a:prstGeom prst="rect">
            <a:avLst/>
          </a:prstGeom>
          <a:noFill/>
          <a:extLst>
            <a:ext uri="{909E8E84-426E-40DD-AFC4-6F175D3DCCD1}">
              <a14:hiddenFill xmlns:a14="http://schemas.microsoft.com/office/drawing/2010/main">
                <a:solidFill>
                  <a:srgbClr val="FFFFFF"/>
                </a:solidFill>
              </a14:hiddenFill>
            </a:ext>
          </a:extLst>
        </p:spPr>
      </p:pic>
      <p:pic>
        <p:nvPicPr>
          <p:cNvPr id="19472" name="Picture 16" descr="Superconductivity for Sustainable Energy Systems and Particle Accelerators  (18-20. Oktober 2023): Status and Perspectives of the HELIAC-Project · GSI  Indico">
            <a:extLst>
              <a:ext uri="{FF2B5EF4-FFF2-40B4-BE49-F238E27FC236}">
                <a16:creationId xmlns:a16="http://schemas.microsoft.com/office/drawing/2014/main" id="{531B4487-CADA-5971-F627-39FA72CB2F8A}"/>
              </a:ext>
            </a:extLst>
          </p:cNvPr>
          <p:cNvPicPr>
            <a:picLocks noChangeAspect="1" noChangeArrowheads="1"/>
          </p:cNvPicPr>
          <p:nvPr/>
        </p:nvPicPr>
        <p:blipFill rotWithShape="1">
          <a:blip r:embed="rId10">
            <a:extLst>
              <a:ext uri="{28A0092B-C50C-407E-A947-70E740481C1C}">
                <a14:useLocalDpi xmlns:a14="http://schemas.microsoft.com/office/drawing/2010/main"/>
              </a:ext>
            </a:extLst>
          </a:blip>
          <a:srcRect/>
          <a:stretch/>
        </p:blipFill>
        <p:spPr bwMode="auto">
          <a:xfrm>
            <a:off x="9751809" y="4605803"/>
            <a:ext cx="927652" cy="567756"/>
          </a:xfrm>
          <a:prstGeom prst="rect">
            <a:avLst/>
          </a:prstGeom>
          <a:noFill/>
          <a:extLst>
            <a:ext uri="{909E8E84-426E-40DD-AFC4-6F175D3DCCD1}">
              <a14:hiddenFill xmlns:a14="http://schemas.microsoft.com/office/drawing/2010/main">
                <a:solidFill>
                  <a:srgbClr val="FFFFFF"/>
                </a:solidFill>
              </a14:hiddenFill>
            </a:ext>
          </a:extLst>
        </p:spPr>
      </p:pic>
      <p:pic>
        <p:nvPicPr>
          <p:cNvPr id="19468" name="Picture 12">
            <a:extLst>
              <a:ext uri="{FF2B5EF4-FFF2-40B4-BE49-F238E27FC236}">
                <a16:creationId xmlns:a16="http://schemas.microsoft.com/office/drawing/2014/main" id="{8D9A75CF-171D-B32A-349D-DF88261A2525}"/>
              </a:ext>
            </a:extLst>
          </p:cNvPr>
          <p:cNvPicPr>
            <a:picLocks noChangeAspect="1" noChangeArrowheads="1"/>
          </p:cNvPicPr>
          <p:nvPr/>
        </p:nvPicPr>
        <p:blipFill>
          <a:blip r:embed="rId11" cstate="hqprint">
            <a:extLst>
              <a:ext uri="{28A0092B-C50C-407E-A947-70E740481C1C}">
                <a14:useLocalDpi xmlns:a14="http://schemas.microsoft.com/office/drawing/2010/main"/>
              </a:ext>
            </a:extLst>
          </a:blip>
          <a:srcRect/>
          <a:stretch>
            <a:fillRect/>
          </a:stretch>
        </p:blipFill>
        <p:spPr bwMode="auto">
          <a:xfrm>
            <a:off x="10315966" y="4296607"/>
            <a:ext cx="1669773" cy="504411"/>
          </a:xfrm>
          <a:prstGeom prst="rect">
            <a:avLst/>
          </a:prstGeom>
          <a:noFill/>
          <a:extLst>
            <a:ext uri="{909E8E84-426E-40DD-AFC4-6F175D3DCCD1}">
              <a14:hiddenFill xmlns:a14="http://schemas.microsoft.com/office/drawing/2010/main">
                <a:solidFill>
                  <a:srgbClr val="FFFFFF"/>
                </a:solidFill>
              </a14:hiddenFill>
            </a:ext>
          </a:extLst>
        </p:spPr>
      </p:pic>
      <p:sp>
        <p:nvSpPr>
          <p:cNvPr id="13" name="Inhaltsplatzhalter 2">
            <a:extLst>
              <a:ext uri="{FF2B5EF4-FFF2-40B4-BE49-F238E27FC236}">
                <a16:creationId xmlns:a16="http://schemas.microsoft.com/office/drawing/2014/main" id="{AB59FF79-C625-7998-16E8-4E333AEAFBCF}"/>
              </a:ext>
            </a:extLst>
          </p:cNvPr>
          <p:cNvSpPr txBox="1">
            <a:spLocks/>
          </p:cNvSpPr>
          <p:nvPr/>
        </p:nvSpPr>
        <p:spPr>
          <a:xfrm>
            <a:off x="792230" y="1481557"/>
            <a:ext cx="8532148" cy="4886155"/>
          </a:xfrm>
          <a:prstGeom prst="rect">
            <a:avLst/>
          </a:prstGeom>
          <a:solidFill>
            <a:srgbClr val="FFD579"/>
          </a:solidFill>
        </p:spPr>
        <p:txBody>
          <a:bodyPr vert="horz" lIns="240000" tIns="144000" rIns="240000" bIns="14400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39994" indent="-239994">
              <a:spcBef>
                <a:spcPts val="1600"/>
              </a:spcBef>
              <a:buFont typeface="Wingdings" pitchFamily="2" charset="2"/>
              <a:buChar char="§"/>
            </a:pPr>
            <a:r>
              <a:rPr lang="en-US" sz="1867" b="1" dirty="0">
                <a:latin typeface="Arial" panose="020B0604020202020204" pitchFamily="34" charset="0"/>
                <a:cs typeface="Arial" panose="020B0604020202020204" pitchFamily="34" charset="0"/>
              </a:rPr>
              <a:t>Extensive international network of collaborators </a:t>
            </a:r>
            <a:r>
              <a:rPr lang="en-US" sz="1867" dirty="0">
                <a:latin typeface="Arial" panose="020B0604020202020204" pitchFamily="34" charset="0"/>
                <a:cs typeface="Arial" panose="020B0604020202020204" pitchFamily="34" charset="0"/>
              </a:rPr>
              <a:t>from research centers, institutes and universities: GANIL, IMP Lanzhou, CERN, CONICET, ESA-ESTEC, UC Irvine, Center for Hydrogen and Fuel Cell Research, Univ. Tennessee, Univ. La Plata, … </a:t>
            </a:r>
          </a:p>
          <a:p>
            <a:pPr marL="239994" indent="-239994">
              <a:spcBef>
                <a:spcPts val="1600"/>
              </a:spcBef>
              <a:buFont typeface="Wingdings" pitchFamily="2" charset="2"/>
              <a:buChar char="§"/>
            </a:pPr>
            <a:r>
              <a:rPr lang="en-US" sz="1867" b="1" dirty="0">
                <a:latin typeface="Arial" panose="020B0604020202020204" pitchFamily="34" charset="0"/>
                <a:cs typeface="Arial" panose="020B0604020202020204" pitchFamily="34" charset="0"/>
              </a:rPr>
              <a:t>German universities </a:t>
            </a:r>
            <a:r>
              <a:rPr lang="en-US" sz="1867" dirty="0">
                <a:latin typeface="Arial" panose="020B0604020202020204" pitchFamily="34" charset="0"/>
                <a:cs typeface="Arial" panose="020B0604020202020204" pitchFamily="34" charset="0"/>
              </a:rPr>
              <a:t>closely involved (also within BMBF- ErUM pro): Univ. Frankfurt, Univ. Heidelberg, TU Darmstadt, Univ. Jena, Univ. Mainz, Univ. Duisburg-Essen, Univ. Giessen, Univ. Applied Sciences Rhein-Main, LMU Munich, Univ. Münster, … </a:t>
            </a:r>
          </a:p>
          <a:p>
            <a:pPr marL="239994" indent="-239994">
              <a:spcBef>
                <a:spcPts val="1600"/>
              </a:spcBef>
              <a:buFont typeface="Wingdings" pitchFamily="2" charset="2"/>
              <a:buChar char="§"/>
            </a:pPr>
            <a:r>
              <a:rPr lang="en-US" sz="1867" dirty="0">
                <a:latin typeface="Arial" panose="020B0604020202020204" pitchFamily="34" charset="0"/>
                <a:cs typeface="Arial" panose="020B0604020202020204" pitchFamily="34" charset="0"/>
              </a:rPr>
              <a:t>Within </a:t>
            </a:r>
            <a:r>
              <a:rPr lang="en-US" sz="1867" b="1" dirty="0">
                <a:latin typeface="Arial" panose="020B0604020202020204" pitchFamily="34" charset="0"/>
                <a:cs typeface="Arial" panose="020B0604020202020204" pitchFamily="34" charset="0"/>
              </a:rPr>
              <a:t>Helmholtz</a:t>
            </a:r>
            <a:r>
              <a:rPr lang="en-US" sz="1867" dirty="0">
                <a:latin typeface="Arial" panose="020B0604020202020204" pitchFamily="34" charset="0"/>
                <a:cs typeface="Arial" panose="020B0604020202020204" pitchFamily="34" charset="0"/>
              </a:rPr>
              <a:t>, projects with: DESY, HZDR, HZB, FZ Jülich, HZM, Hereon, .…</a:t>
            </a:r>
          </a:p>
          <a:p>
            <a:pPr marL="239994" indent="-239994">
              <a:spcBef>
                <a:spcPts val="1600"/>
              </a:spcBef>
              <a:buFont typeface="Wingdings" pitchFamily="2" charset="2"/>
              <a:buChar char="§"/>
            </a:pPr>
            <a:r>
              <a:rPr lang="en-US" sz="1867" b="1" dirty="0">
                <a:latin typeface="Arial" panose="020B0604020202020204" pitchFamily="34" charset="0"/>
                <a:cs typeface="Arial" panose="020B0604020202020204" pitchFamily="34" charset="0"/>
              </a:rPr>
              <a:t>Third party funded collaborative projects</a:t>
            </a:r>
            <a:r>
              <a:rPr lang="en-US" sz="1867" dirty="0">
                <a:latin typeface="Arial" panose="020B0604020202020204" pitchFamily="34" charset="0"/>
                <a:cs typeface="Arial" panose="020B0604020202020204" pitchFamily="34" charset="0"/>
              </a:rPr>
              <a:t> from DFG, BMBF, IGF, EU-HORIZON 2020, EU HORIZON Europe, EU-MSCA, IGZ, COST, …</a:t>
            </a:r>
          </a:p>
          <a:p>
            <a:pPr marL="239994" indent="-239994">
              <a:spcBef>
                <a:spcPts val="1600"/>
              </a:spcBef>
              <a:buFont typeface="Wingdings" pitchFamily="2" charset="2"/>
              <a:buChar char="§"/>
            </a:pPr>
            <a:r>
              <a:rPr lang="en-US" sz="1867" dirty="0">
                <a:latin typeface="Arial" panose="020B0604020202020204" pitchFamily="34" charset="0"/>
                <a:cs typeface="Arial" panose="020B0604020202020204" pitchFamily="34" charset="0"/>
              </a:rPr>
              <a:t>Transnational access via RIANA, RADNEXT, and other programs</a:t>
            </a:r>
          </a:p>
        </p:txBody>
      </p:sp>
      <p:sp>
        <p:nvSpPr>
          <p:cNvPr id="36" name="TextBox 35">
            <a:extLst>
              <a:ext uri="{FF2B5EF4-FFF2-40B4-BE49-F238E27FC236}">
                <a16:creationId xmlns:a16="http://schemas.microsoft.com/office/drawing/2014/main" id="{1292D637-89C5-78CF-4C2F-A1B1AB4FE96B}"/>
              </a:ext>
            </a:extLst>
          </p:cNvPr>
          <p:cNvSpPr txBox="1"/>
          <p:nvPr/>
        </p:nvSpPr>
        <p:spPr>
          <a:xfrm>
            <a:off x="9562939" y="5669565"/>
            <a:ext cx="1741349" cy="556563"/>
          </a:xfrm>
          <a:prstGeom prst="rect">
            <a:avLst/>
          </a:prstGeom>
        </p:spPr>
        <p:txBody>
          <a:bodyPr vert="horz" wrap="square" lIns="121920" tIns="60960" rIns="121920" bIns="60960" rtlCol="0" anchor="t">
            <a:spAutoFit/>
          </a:bodyPr>
          <a:lstStyle/>
          <a:p>
            <a:pPr algn="ctr">
              <a:buNone/>
            </a:pPr>
            <a:r>
              <a:rPr lang="en-US" sz="800" cap="all">
                <a:solidFill>
                  <a:srgbClr val="000000"/>
                </a:solidFill>
              </a:rPr>
              <a:t>BASISTECHNOLOGIEN FÜR DIE FUSION</a:t>
            </a:r>
          </a:p>
          <a:p>
            <a:pPr algn="ctr">
              <a:spcBef>
                <a:spcPts val="500"/>
              </a:spcBef>
            </a:pPr>
            <a:r>
              <a:rPr lang="en-US" sz="800" b="1">
                <a:solidFill>
                  <a:srgbClr val="000000"/>
                </a:solidFill>
              </a:rPr>
              <a:t>DINERWA</a:t>
            </a:r>
            <a:endParaRPr lang="en-US" sz="1067" b="1">
              <a:solidFill>
                <a:srgbClr val="000000"/>
              </a:solidFill>
            </a:endParaRPr>
          </a:p>
        </p:txBody>
      </p:sp>
      <p:sp>
        <p:nvSpPr>
          <p:cNvPr id="4" name="Rectangle 3">
            <a:extLst>
              <a:ext uri="{FF2B5EF4-FFF2-40B4-BE49-F238E27FC236}">
                <a16:creationId xmlns:a16="http://schemas.microsoft.com/office/drawing/2014/main" id="{A2FA3D0C-A5EE-01DB-B600-4C38BFDE774C}"/>
              </a:ext>
            </a:extLst>
          </p:cNvPr>
          <p:cNvSpPr/>
          <p:nvPr/>
        </p:nvSpPr>
        <p:spPr>
          <a:xfrm>
            <a:off x="0" y="0"/>
            <a:ext cx="12192000" cy="940904"/>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39B2A06B-A585-CFDE-8411-C56E0BA84CFE}"/>
              </a:ext>
            </a:extLst>
          </p:cNvPr>
          <p:cNvSpPr txBox="1"/>
          <p:nvPr/>
        </p:nvSpPr>
        <p:spPr>
          <a:xfrm>
            <a:off x="0" y="185958"/>
            <a:ext cx="12192000" cy="646331"/>
          </a:xfrm>
          <a:prstGeom prst="rect">
            <a:avLst/>
          </a:prstGeom>
          <a:noFill/>
        </p:spPr>
        <p:txBody>
          <a:bodyPr wrap="square" rtlCol="0">
            <a:spAutoFit/>
          </a:bodyPr>
          <a:lstStyle/>
          <a:p>
            <a:pPr algn="ctr"/>
            <a:r>
              <a:rPr lang="en-US" sz="3600">
                <a:solidFill>
                  <a:schemeClr val="bg1"/>
                </a:solidFill>
              </a:rPr>
              <a:t>MAT users and cooperation partners</a:t>
            </a:r>
          </a:p>
        </p:txBody>
      </p:sp>
    </p:spTree>
    <p:extLst>
      <p:ext uri="{BB962C8B-B14F-4D97-AF65-F5344CB8AC3E}">
        <p14:creationId xmlns:p14="http://schemas.microsoft.com/office/powerpoint/2010/main" val="4152080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F1BBD-3779-EA85-69F3-960C23B43432}"/>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604CA37-D7A4-0A83-934F-19CDE4DD57C4}"/>
              </a:ext>
            </a:extLst>
          </p:cNvPr>
          <p:cNvSpPr>
            <a:spLocks noGrp="1"/>
          </p:cNvSpPr>
          <p:nvPr>
            <p:ph type="sldNum" sz="quarter" idx="4"/>
          </p:nvPr>
        </p:nvSpPr>
        <p:spPr/>
        <p:txBody>
          <a:bodyPr/>
          <a:lstStyle/>
          <a:p>
            <a:fld id="{125CBDDA-5CCF-8748-8988-9DC6C8981774}" type="slidenum">
              <a:rPr lang="de-DE" smtClean="0"/>
              <a:pPr/>
              <a:t>4</a:t>
            </a:fld>
            <a:endParaRPr lang="de-DE" dirty="0"/>
          </a:p>
        </p:txBody>
      </p:sp>
      <p:sp>
        <p:nvSpPr>
          <p:cNvPr id="2" name="TextBox 1">
            <a:extLst>
              <a:ext uri="{FF2B5EF4-FFF2-40B4-BE49-F238E27FC236}">
                <a16:creationId xmlns:a16="http://schemas.microsoft.com/office/drawing/2014/main" id="{83FA021D-8148-3EDF-A659-DD86629E5154}"/>
              </a:ext>
            </a:extLst>
          </p:cNvPr>
          <p:cNvSpPr txBox="1"/>
          <p:nvPr/>
        </p:nvSpPr>
        <p:spPr>
          <a:xfrm>
            <a:off x="126630" y="1239331"/>
            <a:ext cx="8269226" cy="1831271"/>
          </a:xfrm>
          <a:prstGeom prst="rect">
            <a:avLst/>
          </a:prstGeom>
          <a:gradFill flip="none" rotWithShape="1">
            <a:gsLst>
              <a:gs pos="0">
                <a:srgbClr val="002060"/>
              </a:gs>
              <a:gs pos="29000">
                <a:schemeClr val="tx2">
                  <a:lumMod val="75000"/>
                </a:schemeClr>
              </a:gs>
              <a:gs pos="92000">
                <a:schemeClr val="accent1">
                  <a:lumMod val="75000"/>
                </a:schemeClr>
              </a:gs>
            </a:gsLst>
            <a:lin ang="16200000" scaled="1"/>
            <a:tileRect/>
          </a:gradFill>
        </p:spPr>
        <p:txBody>
          <a:bodyPr vert="horz" wrap="square" lIns="91440" tIns="45720" rIns="91440" bIns="45720" rtlCol="0" anchor="t">
            <a:spAutoFit/>
          </a:bodyPr>
          <a:lstStyle/>
          <a:p>
            <a:pPr algn="l">
              <a:spcAft>
                <a:spcPts val="600"/>
              </a:spcAft>
            </a:pPr>
            <a:r>
              <a:rPr lang="en-US" dirty="0">
                <a:solidFill>
                  <a:schemeClr val="bg1"/>
                </a:solidFill>
              </a:rPr>
              <a:t>Please, tell your new students and group members to </a:t>
            </a:r>
            <a:r>
              <a:rPr lang="en-US" u="sng" dirty="0">
                <a:solidFill>
                  <a:srgbClr val="FFFF00"/>
                </a:solidFill>
              </a:rPr>
              <a:t>sign in as member of the MAT-collaboration</a:t>
            </a:r>
            <a:r>
              <a:rPr lang="en-US" dirty="0">
                <a:solidFill>
                  <a:schemeClr val="bg1"/>
                </a:solidFill>
              </a:rPr>
              <a:t>. This helps:</a:t>
            </a:r>
          </a:p>
          <a:p>
            <a:pPr marL="634950" lvl="1" indent="-177750">
              <a:buFont typeface="Wingdings" pitchFamily="2" charset="2"/>
              <a:buChar char="§"/>
            </a:pPr>
            <a:r>
              <a:rPr lang="en-US" dirty="0">
                <a:solidFill>
                  <a:schemeClr val="bg1"/>
                </a:solidFill>
              </a:rPr>
              <a:t>keeping our statistics up to date	</a:t>
            </a:r>
          </a:p>
          <a:p>
            <a:pPr marL="634950" lvl="1" indent="-177750">
              <a:buFont typeface="Wingdings" pitchFamily="2" charset="2"/>
              <a:buChar char="§"/>
            </a:pPr>
            <a:r>
              <a:rPr lang="en-US" dirty="0">
                <a:solidFill>
                  <a:schemeClr val="bg1"/>
                </a:solidFill>
              </a:rPr>
              <a:t>reporting activities to Helmholtz, board commitees, and funding agencies </a:t>
            </a:r>
          </a:p>
          <a:p>
            <a:pPr marL="634950" lvl="1" indent="-177750">
              <a:buFont typeface="Wingdings" pitchFamily="2" charset="2"/>
              <a:buChar char="§"/>
            </a:pPr>
            <a:r>
              <a:rPr lang="en-US" dirty="0">
                <a:solidFill>
                  <a:schemeClr val="bg1"/>
                </a:solidFill>
              </a:rPr>
              <a:t>communication </a:t>
            </a:r>
          </a:p>
          <a:p>
            <a:pPr marL="634950" lvl="1" indent="-177750">
              <a:buFont typeface="Wingdings" pitchFamily="2" charset="2"/>
              <a:buChar char="§"/>
            </a:pPr>
            <a:r>
              <a:rPr lang="en-US" dirty="0">
                <a:solidFill>
                  <a:schemeClr val="bg1"/>
                </a:solidFill>
              </a:rPr>
              <a:t>visibility </a:t>
            </a:r>
          </a:p>
        </p:txBody>
      </p:sp>
      <p:sp>
        <p:nvSpPr>
          <p:cNvPr id="5" name="TextBox 4">
            <a:extLst>
              <a:ext uri="{FF2B5EF4-FFF2-40B4-BE49-F238E27FC236}">
                <a16:creationId xmlns:a16="http://schemas.microsoft.com/office/drawing/2014/main" id="{D5D6F89C-344E-2A2D-A3B5-823D90B4A384}"/>
              </a:ext>
            </a:extLst>
          </p:cNvPr>
          <p:cNvSpPr txBox="1"/>
          <p:nvPr/>
        </p:nvSpPr>
        <p:spPr>
          <a:xfrm>
            <a:off x="126631" y="4143720"/>
            <a:ext cx="8269226" cy="1831271"/>
          </a:xfrm>
          <a:prstGeom prst="rect">
            <a:avLst/>
          </a:prstGeom>
          <a:gradFill>
            <a:gsLst>
              <a:gs pos="0">
                <a:srgbClr val="002060"/>
              </a:gs>
              <a:gs pos="29000">
                <a:schemeClr val="tx2">
                  <a:lumMod val="75000"/>
                </a:schemeClr>
              </a:gs>
              <a:gs pos="92000">
                <a:schemeClr val="accent1">
                  <a:lumMod val="75000"/>
                </a:schemeClr>
              </a:gs>
            </a:gsLst>
            <a:lin ang="16200000" scaled="1"/>
          </a:gradFill>
        </p:spPr>
        <p:txBody>
          <a:bodyPr vert="horz" wrap="square" lIns="91440" tIns="45720" rIns="91440" bIns="45720" rtlCol="0" anchor="t">
            <a:spAutoFit/>
          </a:bodyPr>
          <a:lstStyle/>
          <a:p>
            <a:pPr>
              <a:spcAft>
                <a:spcPts val="600"/>
              </a:spcAft>
            </a:pPr>
            <a:r>
              <a:rPr lang="en-US" dirty="0">
                <a:solidFill>
                  <a:schemeClr val="bg1"/>
                </a:solidFill>
              </a:rPr>
              <a:t>Also, you can sign in to the KFSI (German Committee Research on Condensed Matter with Nuclear Probes and Ion Beams): </a:t>
            </a:r>
          </a:p>
          <a:p>
            <a:pPr marL="634950" lvl="1" indent="-177750">
              <a:buFont typeface="Wingdings" pitchFamily="2" charset="2"/>
              <a:buChar char="§"/>
            </a:pPr>
            <a:r>
              <a:rPr lang="en-US">
                <a:solidFill>
                  <a:schemeClr val="bg1"/>
                </a:solidFill>
              </a:rPr>
              <a:t>it promotes research with nuclear probes and ion beams</a:t>
            </a:r>
          </a:p>
          <a:p>
            <a:pPr marL="634950" lvl="1" indent="-177750">
              <a:buFont typeface="Wingdings" pitchFamily="2" charset="2"/>
              <a:buChar char="§"/>
            </a:pPr>
            <a:r>
              <a:rPr lang="en-US">
                <a:solidFill>
                  <a:schemeClr val="bg1"/>
                </a:solidFill>
              </a:rPr>
              <a:t>represents researchers working with ion beams within the framework of the BMFTR’s "ErUM" funding program for condensed matter research</a:t>
            </a:r>
            <a:endParaRPr lang="en-US" dirty="0">
              <a:solidFill>
                <a:schemeClr val="bg1"/>
              </a:solidFill>
            </a:endParaRPr>
          </a:p>
          <a:p>
            <a:pPr marL="634950" lvl="1" indent="-177750">
              <a:buFont typeface="Wingdings" pitchFamily="2" charset="2"/>
              <a:buChar char="§"/>
            </a:pPr>
            <a:r>
              <a:rPr lang="en-US" dirty="0">
                <a:solidFill>
                  <a:schemeClr val="bg1"/>
                </a:solidFill>
              </a:rPr>
              <a:t>communication and visibility</a:t>
            </a:r>
          </a:p>
        </p:txBody>
      </p:sp>
      <p:pic>
        <p:nvPicPr>
          <p:cNvPr id="14" name="Picture 13">
            <a:extLst>
              <a:ext uri="{FF2B5EF4-FFF2-40B4-BE49-F238E27FC236}">
                <a16:creationId xmlns:a16="http://schemas.microsoft.com/office/drawing/2014/main" id="{6246450D-BEDD-75AD-4B37-E357A98B119A}"/>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rot="21290506">
            <a:off x="8290834" y="3704457"/>
            <a:ext cx="4169361" cy="2948360"/>
          </a:xfrm>
          <a:prstGeom prst="rect">
            <a:avLst/>
          </a:prstGeom>
        </p:spPr>
      </p:pic>
      <p:sp>
        <p:nvSpPr>
          <p:cNvPr id="16" name="TextBox 15">
            <a:extLst>
              <a:ext uri="{FF2B5EF4-FFF2-40B4-BE49-F238E27FC236}">
                <a16:creationId xmlns:a16="http://schemas.microsoft.com/office/drawing/2014/main" id="{9E24335D-E14D-82D0-E5B0-79C6C87CC677}"/>
              </a:ext>
            </a:extLst>
          </p:cNvPr>
          <p:cNvSpPr txBox="1"/>
          <p:nvPr/>
        </p:nvSpPr>
        <p:spPr>
          <a:xfrm>
            <a:off x="1932305" y="6016165"/>
            <a:ext cx="4307840" cy="338554"/>
          </a:xfrm>
          <a:prstGeom prst="rect">
            <a:avLst/>
          </a:prstGeom>
          <a:noFill/>
        </p:spPr>
        <p:txBody>
          <a:bodyPr wrap="square">
            <a:spAutoFit/>
          </a:bodyPr>
          <a:lstStyle/>
          <a:p>
            <a:r>
              <a:rPr lang="en-US" sz="1600">
                <a:solidFill>
                  <a:srgbClr val="002060"/>
                </a:solidFill>
              </a:rPr>
              <a:t>https://snib-portal.de/about-kfsi/index.php.de</a:t>
            </a:r>
          </a:p>
        </p:txBody>
      </p:sp>
      <p:sp>
        <p:nvSpPr>
          <p:cNvPr id="18" name="TextBox 17">
            <a:extLst>
              <a:ext uri="{FF2B5EF4-FFF2-40B4-BE49-F238E27FC236}">
                <a16:creationId xmlns:a16="http://schemas.microsoft.com/office/drawing/2014/main" id="{2F4C977B-A992-8188-9795-77C206C41FA8}"/>
              </a:ext>
            </a:extLst>
          </p:cNvPr>
          <p:cNvSpPr txBox="1"/>
          <p:nvPr/>
        </p:nvSpPr>
        <p:spPr>
          <a:xfrm>
            <a:off x="126630" y="3179217"/>
            <a:ext cx="8957994" cy="584775"/>
          </a:xfrm>
          <a:prstGeom prst="rect">
            <a:avLst/>
          </a:prstGeom>
          <a:noFill/>
        </p:spPr>
        <p:txBody>
          <a:bodyPr wrap="square">
            <a:spAutoFit/>
          </a:bodyPr>
          <a:lstStyle/>
          <a:p>
            <a:r>
              <a:rPr lang="en-US" sz="1600">
                <a:solidFill>
                  <a:srgbClr val="002060"/>
                </a:solidFill>
                <a:hlinkClick r:id="rId4"/>
              </a:rPr>
              <a:t>https://www.gsi.de/en/work/research/appamml/materials_research/mat_collaboration/registration</a:t>
            </a:r>
            <a:endParaRPr lang="en-US" sz="1600">
              <a:solidFill>
                <a:srgbClr val="002060"/>
              </a:solidFill>
            </a:endParaRPr>
          </a:p>
          <a:p>
            <a:r>
              <a:rPr lang="en-US" sz="1600">
                <a:solidFill>
                  <a:srgbClr val="002060"/>
                </a:solidFill>
              </a:rPr>
              <a:t>Or just search for: GSI MAT collaboration registration</a:t>
            </a:r>
          </a:p>
        </p:txBody>
      </p:sp>
      <p:sp>
        <p:nvSpPr>
          <p:cNvPr id="8" name="Titel 1">
            <a:extLst>
              <a:ext uri="{FF2B5EF4-FFF2-40B4-BE49-F238E27FC236}">
                <a16:creationId xmlns:a16="http://schemas.microsoft.com/office/drawing/2014/main" id="{61DC829D-9801-9764-DD08-4BE0579156FD}"/>
              </a:ext>
            </a:extLst>
          </p:cNvPr>
          <p:cNvSpPr txBox="1">
            <a:spLocks/>
          </p:cNvSpPr>
          <p:nvPr/>
        </p:nvSpPr>
        <p:spPr>
          <a:xfrm>
            <a:off x="0" y="309033"/>
            <a:ext cx="8172451" cy="7874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dirty="0"/>
              <a:t> </a:t>
            </a:r>
          </a:p>
        </p:txBody>
      </p:sp>
      <p:sp>
        <p:nvSpPr>
          <p:cNvPr id="9" name="Rectangle 8">
            <a:extLst>
              <a:ext uri="{FF2B5EF4-FFF2-40B4-BE49-F238E27FC236}">
                <a16:creationId xmlns:a16="http://schemas.microsoft.com/office/drawing/2014/main" id="{F660A4B8-A812-9976-EED8-C80DED28B6C9}"/>
              </a:ext>
            </a:extLst>
          </p:cNvPr>
          <p:cNvSpPr/>
          <p:nvPr/>
        </p:nvSpPr>
        <p:spPr>
          <a:xfrm>
            <a:off x="0" y="0"/>
            <a:ext cx="12192000" cy="940904"/>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150DC1FE-D6C3-BD2D-D5F6-15E9B8E7814A}"/>
              </a:ext>
            </a:extLst>
          </p:cNvPr>
          <p:cNvSpPr txBox="1"/>
          <p:nvPr/>
        </p:nvSpPr>
        <p:spPr>
          <a:xfrm>
            <a:off x="0" y="185958"/>
            <a:ext cx="12192000" cy="646331"/>
          </a:xfrm>
          <a:prstGeom prst="rect">
            <a:avLst/>
          </a:prstGeom>
          <a:noFill/>
        </p:spPr>
        <p:txBody>
          <a:bodyPr wrap="square" rtlCol="0">
            <a:spAutoFit/>
          </a:bodyPr>
          <a:lstStyle/>
          <a:p>
            <a:pPr algn="ctr"/>
            <a:r>
              <a:rPr lang="en-US" sz="3600">
                <a:solidFill>
                  <a:schemeClr val="bg1"/>
                </a:solidFill>
              </a:rPr>
              <a:t>Possibilities to engage</a:t>
            </a:r>
          </a:p>
        </p:txBody>
      </p:sp>
      <p:pic>
        <p:nvPicPr>
          <p:cNvPr id="19" name="Picture 18">
            <a:extLst>
              <a:ext uri="{FF2B5EF4-FFF2-40B4-BE49-F238E27FC236}">
                <a16:creationId xmlns:a16="http://schemas.microsoft.com/office/drawing/2014/main" id="{485391D7-D457-18C1-8211-61E7A6517576}"/>
              </a:ext>
            </a:extLst>
          </p:cNvPr>
          <p:cNvPicPr>
            <a:picLocks noChangeAspect="1"/>
          </p:cNvPicPr>
          <p:nvPr/>
        </p:nvPicPr>
        <p:blipFill>
          <a:blip r:embed="rId5" cstate="hqprint">
            <a:extLst>
              <a:ext uri="{28A0092B-C50C-407E-A947-70E740481C1C}">
                <a14:useLocalDpi xmlns:a14="http://schemas.microsoft.com/office/drawing/2010/main"/>
              </a:ext>
            </a:extLst>
          </a:blip>
          <a:srcRect/>
          <a:stretch>
            <a:fillRect/>
          </a:stretch>
        </p:blipFill>
        <p:spPr>
          <a:xfrm>
            <a:off x="8859010" y="421107"/>
            <a:ext cx="3033010" cy="3007893"/>
          </a:xfrm>
          <a:prstGeom prst="rect">
            <a:avLst/>
          </a:prstGeom>
        </p:spPr>
      </p:pic>
      <p:sp>
        <p:nvSpPr>
          <p:cNvPr id="11" name="Right Arrow 10">
            <a:extLst>
              <a:ext uri="{FF2B5EF4-FFF2-40B4-BE49-F238E27FC236}">
                <a16:creationId xmlns:a16="http://schemas.microsoft.com/office/drawing/2014/main" id="{F8E33904-74E9-2634-F570-7E8C52083DD2}"/>
              </a:ext>
            </a:extLst>
          </p:cNvPr>
          <p:cNvSpPr/>
          <p:nvPr/>
        </p:nvSpPr>
        <p:spPr>
          <a:xfrm>
            <a:off x="8715676" y="1838425"/>
            <a:ext cx="279132" cy="21656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56918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DF903B-0BEE-608D-E04B-A91294D9B10B}"/>
            </a:ext>
          </a:extLst>
        </p:cNvPr>
        <p:cNvGrpSpPr/>
        <p:nvPr/>
      </p:nvGrpSpPr>
      <p:grpSpPr>
        <a:xfrm>
          <a:off x="0" y="0"/>
          <a:ext cx="0" cy="0"/>
          <a:chOff x="0" y="0"/>
          <a:chExt cx="0" cy="0"/>
        </a:xfrm>
      </p:grpSpPr>
      <p:pic>
        <p:nvPicPr>
          <p:cNvPr id="3" name="Picture 8" descr="Funding — Universalität und Akzeptanzpotential von ...">
            <a:extLst>
              <a:ext uri="{FF2B5EF4-FFF2-40B4-BE49-F238E27FC236}">
                <a16:creationId xmlns:a16="http://schemas.microsoft.com/office/drawing/2014/main" id="{2AFBE747-944A-4871-3EB7-4353C8417BC3}"/>
              </a:ext>
            </a:extLst>
          </p:cNvPr>
          <p:cNvPicPr>
            <a:picLocks noChangeAspect="1" noChangeArrowheads="1"/>
          </p:cNvPicPr>
          <p:nvPr/>
        </p:nvPicPr>
        <p:blipFill>
          <a:blip r:embed="rId3" cstate="hqprint">
            <a:extLst>
              <a:ext uri="{28A0092B-C50C-407E-A947-70E740481C1C}">
                <a14:useLocalDpi xmlns:a14="http://schemas.microsoft.com/office/drawing/2010/main"/>
              </a:ext>
            </a:extLst>
          </a:blip>
          <a:srcRect/>
          <a:stretch>
            <a:fillRect/>
          </a:stretch>
        </p:blipFill>
        <p:spPr bwMode="auto">
          <a:xfrm>
            <a:off x="11293888" y="5925180"/>
            <a:ext cx="795794" cy="610988"/>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32D04F24-8F47-7089-123A-FB9F382297B6}"/>
              </a:ext>
            </a:extLst>
          </p:cNvPr>
          <p:cNvSpPr>
            <a:spLocks noGrp="1"/>
          </p:cNvSpPr>
          <p:nvPr>
            <p:ph type="title" idx="4294967295"/>
          </p:nvPr>
        </p:nvSpPr>
        <p:spPr>
          <a:xfrm>
            <a:off x="0" y="309033"/>
            <a:ext cx="8172451" cy="787400"/>
          </a:xfrm>
        </p:spPr>
        <p:txBody>
          <a:bodyPr/>
          <a:lstStyle/>
          <a:p>
            <a:r>
              <a:rPr lang="de-DE" dirty="0"/>
              <a:t> </a:t>
            </a:r>
          </a:p>
        </p:txBody>
      </p:sp>
      <p:pic>
        <p:nvPicPr>
          <p:cNvPr id="10" name="Bild 6" descr="GSI_Logo_rgb.png">
            <a:extLst>
              <a:ext uri="{FF2B5EF4-FFF2-40B4-BE49-F238E27FC236}">
                <a16:creationId xmlns:a16="http://schemas.microsoft.com/office/drawing/2014/main" id="{BB1046D8-4A50-E429-ACEB-1C2DDE33B656}"/>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0542436" y="159025"/>
            <a:ext cx="1460532" cy="486844"/>
          </a:xfrm>
          <a:prstGeom prst="rect">
            <a:avLst/>
          </a:prstGeom>
        </p:spPr>
      </p:pic>
      <p:sp>
        <p:nvSpPr>
          <p:cNvPr id="37" name="Slide Number Placeholder 36">
            <a:extLst>
              <a:ext uri="{FF2B5EF4-FFF2-40B4-BE49-F238E27FC236}">
                <a16:creationId xmlns:a16="http://schemas.microsoft.com/office/drawing/2014/main" id="{8542DCD4-3634-4BC8-4214-2C3CF4CA2D8C}"/>
              </a:ext>
            </a:extLst>
          </p:cNvPr>
          <p:cNvSpPr>
            <a:spLocks noGrp="1"/>
          </p:cNvSpPr>
          <p:nvPr>
            <p:ph type="sldNum" sz="quarter" idx="4"/>
          </p:nvPr>
        </p:nvSpPr>
        <p:spPr/>
        <p:txBody>
          <a:bodyPr/>
          <a:lstStyle/>
          <a:p>
            <a:pPr defTabSz="609585"/>
            <a:r>
              <a:rPr lang="de-DE"/>
              <a:t>4</a:t>
            </a:r>
            <a:endParaRPr lang="de-DE" dirty="0"/>
          </a:p>
        </p:txBody>
      </p:sp>
      <p:sp>
        <p:nvSpPr>
          <p:cNvPr id="39" name="Fußzeilenplatzhalter 7">
            <a:extLst>
              <a:ext uri="{FF2B5EF4-FFF2-40B4-BE49-F238E27FC236}">
                <a16:creationId xmlns:a16="http://schemas.microsoft.com/office/drawing/2014/main" id="{767D9341-078C-A803-6E07-3E1B128C6B15}"/>
              </a:ext>
            </a:extLst>
          </p:cNvPr>
          <p:cNvSpPr>
            <a:spLocks noGrp="1"/>
          </p:cNvSpPr>
          <p:nvPr>
            <p:ph type="ftr" sz="quarter" idx="3"/>
          </p:nvPr>
        </p:nvSpPr>
        <p:spPr>
          <a:xfrm>
            <a:off x="4375579" y="6560611"/>
            <a:ext cx="4182132" cy="357157"/>
          </a:xfrm>
          <a:prstGeom prst="rect">
            <a:avLst/>
          </a:prstGeom>
        </p:spPr>
        <p:txBody>
          <a:bodyPr vert="horz" lIns="121920" tIns="60960" rIns="121920" bIns="60960" rtlCol="0" anchor="ctr"/>
          <a:lstStyle>
            <a:lvl1pPr algn="ctr">
              <a:defRPr sz="1000">
                <a:solidFill>
                  <a:srgbClr val="333333"/>
                </a:solidFill>
              </a:defRPr>
            </a:lvl1pPr>
          </a:lstStyle>
          <a:p>
            <a:pPr algn="l" defTabSz="609585"/>
            <a:r>
              <a:rPr lang="de-DE">
                <a:latin typeface="Arial"/>
              </a:rPr>
              <a:t>M.E. Toimil-Molares / MAT Collaboration Meeting 2026</a:t>
            </a:r>
            <a:endParaRPr lang="de-DE" dirty="0">
              <a:latin typeface="Arial"/>
            </a:endParaRPr>
          </a:p>
        </p:txBody>
      </p:sp>
      <p:pic>
        <p:nvPicPr>
          <p:cNvPr id="24" name="Grafik 16" descr="image001">
            <a:extLst>
              <a:ext uri="{FF2B5EF4-FFF2-40B4-BE49-F238E27FC236}">
                <a16:creationId xmlns:a16="http://schemas.microsoft.com/office/drawing/2014/main" id="{5B78F335-DD71-E4F3-6271-D92B57814EF5}"/>
              </a:ext>
            </a:extLst>
          </p:cNvPr>
          <p:cNvPicPr>
            <a:picLocks noChangeAspect="1" noChangeArrowheads="1"/>
          </p:cNvPicPr>
          <p:nvPr/>
        </p:nvPicPr>
        <p:blipFill rotWithShape="1">
          <a:blip r:embed="rId5">
            <a:extLst>
              <a:ext uri="{28A0092B-C50C-407E-A947-70E740481C1C}">
                <a14:useLocalDpi xmlns:a14="http://schemas.microsoft.com/office/drawing/2010/main"/>
              </a:ext>
            </a:extLst>
          </a:blip>
          <a:srcRect/>
          <a:stretch/>
        </p:blipFill>
        <p:spPr bwMode="auto">
          <a:xfrm>
            <a:off x="1458342" y="1524252"/>
            <a:ext cx="6375772" cy="4275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ctangle 29">
            <a:extLst>
              <a:ext uri="{FF2B5EF4-FFF2-40B4-BE49-F238E27FC236}">
                <a16:creationId xmlns:a16="http://schemas.microsoft.com/office/drawing/2014/main" id="{105CD7C7-CDB0-2E1A-778D-5413E8D0A301}"/>
              </a:ext>
            </a:extLst>
          </p:cNvPr>
          <p:cNvSpPr/>
          <p:nvPr/>
        </p:nvSpPr>
        <p:spPr>
          <a:xfrm rot="1358442">
            <a:off x="2466492" y="2149997"/>
            <a:ext cx="1000808" cy="1869499"/>
          </a:xfrm>
          <a:prstGeom prst="rect">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2400">
              <a:solidFill>
                <a:prstClr val="white"/>
              </a:solidFill>
              <a:latin typeface="Arial"/>
            </a:endParaRPr>
          </a:p>
        </p:txBody>
      </p:sp>
      <p:sp>
        <p:nvSpPr>
          <p:cNvPr id="26" name="Rechteck 50">
            <a:extLst>
              <a:ext uri="{FF2B5EF4-FFF2-40B4-BE49-F238E27FC236}">
                <a16:creationId xmlns:a16="http://schemas.microsoft.com/office/drawing/2014/main" id="{FF2E1E13-A654-0E88-518D-E8B8D5D6CBA3}"/>
              </a:ext>
            </a:extLst>
          </p:cNvPr>
          <p:cNvSpPr/>
          <p:nvPr/>
        </p:nvSpPr>
        <p:spPr>
          <a:xfrm>
            <a:off x="1998872" y="1524735"/>
            <a:ext cx="870435" cy="634415"/>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endParaRPr lang="en-US" sz="2400">
              <a:solidFill>
                <a:prstClr val="white"/>
              </a:solidFill>
              <a:latin typeface="Arial"/>
            </a:endParaRPr>
          </a:p>
        </p:txBody>
      </p:sp>
      <p:sp>
        <p:nvSpPr>
          <p:cNvPr id="23" name="Rectangle 22">
            <a:extLst>
              <a:ext uri="{FF2B5EF4-FFF2-40B4-BE49-F238E27FC236}">
                <a16:creationId xmlns:a16="http://schemas.microsoft.com/office/drawing/2014/main" id="{8C8C7838-C147-4718-4217-1873ED066BDC}"/>
              </a:ext>
            </a:extLst>
          </p:cNvPr>
          <p:cNvSpPr/>
          <p:nvPr/>
        </p:nvSpPr>
        <p:spPr>
          <a:xfrm rot="829769">
            <a:off x="2854827" y="4786542"/>
            <a:ext cx="2013960" cy="71476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endParaRPr lang="en-US" sz="2400">
              <a:solidFill>
                <a:prstClr val="white"/>
              </a:solidFill>
              <a:latin typeface="Arial"/>
            </a:endParaRPr>
          </a:p>
        </p:txBody>
      </p:sp>
      <p:sp>
        <p:nvSpPr>
          <p:cNvPr id="41" name="Text 5">
            <a:extLst>
              <a:ext uri="{FF2B5EF4-FFF2-40B4-BE49-F238E27FC236}">
                <a16:creationId xmlns:a16="http://schemas.microsoft.com/office/drawing/2014/main" id="{849AC61F-168E-7FB5-8C2C-70C996B6DDC9}"/>
              </a:ext>
            </a:extLst>
          </p:cNvPr>
          <p:cNvSpPr/>
          <p:nvPr/>
        </p:nvSpPr>
        <p:spPr>
          <a:xfrm>
            <a:off x="8350081" y="1313829"/>
            <a:ext cx="3188777" cy="616455"/>
          </a:xfrm>
          <a:prstGeom prst="rect">
            <a:avLst/>
          </a:prstGeom>
          <a:solidFill>
            <a:srgbClr val="FDBB63"/>
          </a:solidFill>
          <a:ln>
            <a:noFill/>
          </a:ln>
        </p:spPr>
        <p:txBody>
          <a:bodyPr wrap="square" lIns="0" tIns="0" rIns="0" bIns="0" rtlCol="0" anchor="t"/>
          <a:lstStyle/>
          <a:p>
            <a:pPr algn="ctr" defTabSz="609585"/>
            <a:r>
              <a:rPr lang="en-US" sz="1867" b="1" dirty="0">
                <a:solidFill>
                  <a:prstClr val="black"/>
                </a:solidFill>
                <a:latin typeface="Arial" panose="020B0604020202020204" pitchFamily="34" charset="0"/>
                <a:ea typeface="Instrument Sans Semi Bold" pitchFamily="34" charset="-122"/>
                <a:cs typeface="Arial" panose="020B0604020202020204" pitchFamily="34" charset="0"/>
              </a:rPr>
              <a:t>SIS-18 (up to 1 GeV/u)</a:t>
            </a:r>
          </a:p>
          <a:p>
            <a:pPr algn="ctr" defTabSz="609585"/>
            <a:r>
              <a:rPr lang="en-US" sz="1867" dirty="0">
                <a:solidFill>
                  <a:prstClr val="black"/>
                </a:solidFill>
                <a:latin typeface="Arial" panose="020B0604020202020204" pitchFamily="34" charset="0"/>
                <a:ea typeface="Instrument Sans Semi Bold" pitchFamily="34" charset="-122"/>
                <a:cs typeface="Arial" panose="020B0604020202020204" pitchFamily="34" charset="0"/>
              </a:rPr>
              <a:t>Largest ion ranges mm-cm</a:t>
            </a:r>
            <a:endParaRPr lang="en-US" sz="1867" dirty="0">
              <a:solidFill>
                <a:prstClr val="black"/>
              </a:solidFill>
              <a:latin typeface="Arial" panose="020B0604020202020204" pitchFamily="34" charset="0"/>
              <a:cs typeface="Arial" panose="020B0604020202020204" pitchFamily="34" charset="0"/>
            </a:endParaRPr>
          </a:p>
        </p:txBody>
      </p:sp>
      <p:sp>
        <p:nvSpPr>
          <p:cNvPr id="42" name="Text 5">
            <a:extLst>
              <a:ext uri="{FF2B5EF4-FFF2-40B4-BE49-F238E27FC236}">
                <a16:creationId xmlns:a16="http://schemas.microsoft.com/office/drawing/2014/main" id="{94A97343-2DC4-D015-8F5A-E5121F9A95A5}"/>
              </a:ext>
            </a:extLst>
          </p:cNvPr>
          <p:cNvSpPr/>
          <p:nvPr/>
        </p:nvSpPr>
        <p:spPr>
          <a:xfrm>
            <a:off x="9082181" y="4864488"/>
            <a:ext cx="2992621" cy="920828"/>
          </a:xfrm>
          <a:prstGeom prst="rect">
            <a:avLst/>
          </a:prstGeom>
          <a:solidFill>
            <a:srgbClr val="FDBB63"/>
          </a:solidFill>
          <a:ln>
            <a:noFill/>
          </a:ln>
        </p:spPr>
        <p:txBody>
          <a:bodyPr wrap="square" lIns="0" tIns="0" rIns="0" bIns="0" rtlCol="0" anchor="t"/>
          <a:lstStyle/>
          <a:p>
            <a:pPr algn="ctr" defTabSz="609585"/>
            <a:r>
              <a:rPr lang="en-US" sz="1867" b="1" dirty="0">
                <a:solidFill>
                  <a:prstClr val="black"/>
                </a:solidFill>
                <a:latin typeface="Arial" panose="020B0604020202020204" pitchFamily="34" charset="0"/>
                <a:ea typeface="Instrument Sans Semi Bold" pitchFamily="34" charset="-122"/>
                <a:cs typeface="Arial" panose="020B0604020202020204" pitchFamily="34" charset="0"/>
              </a:rPr>
              <a:t>CRYRING MAT-station</a:t>
            </a:r>
          </a:p>
          <a:p>
            <a:pPr algn="ctr" defTabSz="609585"/>
            <a:r>
              <a:rPr lang="en-US" sz="1867" dirty="0">
                <a:solidFill>
                  <a:prstClr val="black"/>
                </a:solidFill>
                <a:latin typeface="Arial" panose="020B0604020202020204" pitchFamily="34" charset="0"/>
                <a:ea typeface="Instrument Sans Semi Bold" pitchFamily="34" charset="-122"/>
                <a:cs typeface="Arial" panose="020B0604020202020204" pitchFamily="34" charset="0"/>
              </a:rPr>
              <a:t>Highest ion charge states</a:t>
            </a:r>
          </a:p>
          <a:p>
            <a:pPr algn="ctr" defTabSz="609585"/>
            <a:r>
              <a:rPr lang="en-US" sz="1867" dirty="0">
                <a:solidFill>
                  <a:prstClr val="black"/>
                </a:solidFill>
                <a:latin typeface="Arial" panose="020B0604020202020204" pitchFamily="34" charset="0"/>
                <a:ea typeface="Instrument Sans Semi Bold" pitchFamily="34" charset="-122"/>
                <a:cs typeface="Arial" panose="020B0604020202020204" pitchFamily="34" charset="0"/>
              </a:rPr>
              <a:t>at various kinetic energies</a:t>
            </a:r>
            <a:endParaRPr lang="en-US" sz="1867" dirty="0">
              <a:solidFill>
                <a:prstClr val="black"/>
              </a:solidFill>
              <a:latin typeface="Arial" panose="020B0604020202020204" pitchFamily="34" charset="0"/>
              <a:cs typeface="Arial" panose="020B0604020202020204" pitchFamily="34" charset="0"/>
            </a:endParaRPr>
          </a:p>
        </p:txBody>
      </p:sp>
      <p:sp>
        <p:nvSpPr>
          <p:cNvPr id="30" name="Text 5">
            <a:extLst>
              <a:ext uri="{FF2B5EF4-FFF2-40B4-BE49-F238E27FC236}">
                <a16:creationId xmlns:a16="http://schemas.microsoft.com/office/drawing/2014/main" id="{ADA037F4-6FAB-5F3D-4A78-290DB5EA9A3C}"/>
              </a:ext>
            </a:extLst>
          </p:cNvPr>
          <p:cNvSpPr/>
          <p:nvPr/>
        </p:nvSpPr>
        <p:spPr>
          <a:xfrm>
            <a:off x="259222" y="1356269"/>
            <a:ext cx="3250409" cy="616455"/>
          </a:xfrm>
          <a:prstGeom prst="rect">
            <a:avLst/>
          </a:prstGeom>
          <a:solidFill>
            <a:srgbClr val="FDBB63"/>
          </a:solidFill>
          <a:ln>
            <a:noFill/>
          </a:ln>
        </p:spPr>
        <p:txBody>
          <a:bodyPr wrap="square" lIns="0" tIns="0" rIns="0" bIns="0" rtlCol="0" anchor="t"/>
          <a:lstStyle/>
          <a:p>
            <a:pPr algn="ctr" defTabSz="609585"/>
            <a:r>
              <a:rPr lang="en-US" sz="1867" b="1" dirty="0">
                <a:solidFill>
                  <a:prstClr val="black"/>
                </a:solidFill>
                <a:latin typeface="Arial" panose="020B0604020202020204" pitchFamily="34" charset="0"/>
                <a:ea typeface="Instrument Sans Semi Bold" pitchFamily="34" charset="-122"/>
                <a:cs typeface="Arial" panose="020B0604020202020204" pitchFamily="34" charset="0"/>
              </a:rPr>
              <a:t>UNILAC (up to 11 MeV/u)</a:t>
            </a:r>
          </a:p>
          <a:p>
            <a:pPr algn="ctr" defTabSz="609585"/>
            <a:r>
              <a:rPr lang="en-US" sz="1867" dirty="0">
                <a:solidFill>
                  <a:prstClr val="black"/>
                </a:solidFill>
                <a:latin typeface="Arial" panose="020B0604020202020204" pitchFamily="34" charset="0"/>
                <a:ea typeface="Instrument Sans Semi Bold" pitchFamily="34" charset="-122"/>
                <a:cs typeface="Arial" panose="020B0604020202020204" pitchFamily="34" charset="0"/>
              </a:rPr>
              <a:t>Highest ion energy loss</a:t>
            </a:r>
            <a:endParaRPr lang="en-US" sz="1867" dirty="0">
              <a:solidFill>
                <a:prstClr val="black"/>
              </a:solidFill>
              <a:latin typeface="Arial" panose="020B0604020202020204" pitchFamily="34" charset="0"/>
              <a:cs typeface="Arial" panose="020B0604020202020204" pitchFamily="34" charset="0"/>
            </a:endParaRPr>
          </a:p>
        </p:txBody>
      </p:sp>
      <p:cxnSp>
        <p:nvCxnSpPr>
          <p:cNvPr id="65" name="Straight Arrow Connector 64">
            <a:extLst>
              <a:ext uri="{FF2B5EF4-FFF2-40B4-BE49-F238E27FC236}">
                <a16:creationId xmlns:a16="http://schemas.microsoft.com/office/drawing/2014/main" id="{E7EE8572-A481-BD13-F90D-71C43671084F}"/>
              </a:ext>
            </a:extLst>
          </p:cNvPr>
          <p:cNvCxnSpPr>
            <a:cxnSpLocks/>
          </p:cNvCxnSpPr>
          <p:nvPr/>
        </p:nvCxnSpPr>
        <p:spPr>
          <a:xfrm flipH="1" flipV="1">
            <a:off x="2493483" y="3222506"/>
            <a:ext cx="2995476" cy="89745"/>
          </a:xfrm>
          <a:prstGeom prst="straightConnector1">
            <a:avLst/>
          </a:prstGeom>
          <a:ln w="57150">
            <a:solidFill>
              <a:srgbClr val="00B050"/>
            </a:solidFill>
            <a:tailEnd type="triangle"/>
          </a:ln>
          <a:effectLst/>
        </p:spPr>
        <p:style>
          <a:lnRef idx="2">
            <a:schemeClr val="accent1"/>
          </a:lnRef>
          <a:fillRef idx="0">
            <a:schemeClr val="accent1"/>
          </a:fillRef>
          <a:effectRef idx="1">
            <a:schemeClr val="accent1"/>
          </a:effectRef>
          <a:fontRef idx="minor">
            <a:schemeClr val="tx1"/>
          </a:fontRef>
        </p:style>
      </p:cxnSp>
      <p:pic>
        <p:nvPicPr>
          <p:cNvPr id="89" name="Content Placeholder 6">
            <a:extLst>
              <a:ext uri="{FF2B5EF4-FFF2-40B4-BE49-F238E27FC236}">
                <a16:creationId xmlns:a16="http://schemas.microsoft.com/office/drawing/2014/main" id="{4461DAB3-7BA9-A5B4-97A7-688741F2A34F}"/>
              </a:ext>
            </a:extLst>
          </p:cNvPr>
          <p:cNvPicPr>
            <a:picLocks noChangeAspect="1"/>
          </p:cNvPicPr>
          <p:nvPr/>
        </p:nvPicPr>
        <p:blipFill>
          <a:blip r:embed="rId6" cstate="hqprint">
            <a:extLst>
              <a:ext uri="{28A0092B-C50C-407E-A947-70E740481C1C}">
                <a14:useLocalDpi xmlns:a14="http://schemas.microsoft.com/office/drawing/2010/main"/>
              </a:ext>
            </a:extLst>
          </a:blip>
          <a:srcRect/>
          <a:stretch/>
        </p:blipFill>
        <p:spPr bwMode="auto">
          <a:xfrm>
            <a:off x="10427881" y="2715673"/>
            <a:ext cx="1571763" cy="1776000"/>
          </a:xfrm>
          <a:prstGeom prst="rect">
            <a:avLst/>
          </a:prstGeom>
          <a:effectLst>
            <a:softEdge rad="38100"/>
          </a:effectLst>
        </p:spPr>
      </p:pic>
      <p:pic>
        <p:nvPicPr>
          <p:cNvPr id="90" name="Picture 89">
            <a:extLst>
              <a:ext uri="{FF2B5EF4-FFF2-40B4-BE49-F238E27FC236}">
                <a16:creationId xmlns:a16="http://schemas.microsoft.com/office/drawing/2014/main" id="{BEF66C88-C91D-CE1E-77BF-4A379050CB63}"/>
              </a:ext>
            </a:extLst>
          </p:cNvPr>
          <p:cNvPicPr>
            <a:picLocks noChangeAspect="1"/>
          </p:cNvPicPr>
          <p:nvPr/>
        </p:nvPicPr>
        <p:blipFill>
          <a:blip r:embed="rId7" cstate="hqprint">
            <a:extLst>
              <a:ext uri="{BEBA8EAE-BF5A-486C-A8C5-ECC9F3942E4B}">
                <a14:imgProps xmlns:a14="http://schemas.microsoft.com/office/drawing/2010/main">
                  <a14:imgLayer r:embed="rId8">
                    <a14:imgEffect>
                      <a14:brightnessContrast bright="40000" contrast="-40000"/>
                    </a14:imgEffect>
                  </a14:imgLayer>
                </a14:imgProps>
              </a:ext>
              <a:ext uri="{28A0092B-C50C-407E-A947-70E740481C1C}">
                <a14:useLocalDpi xmlns:a14="http://schemas.microsoft.com/office/drawing/2010/main"/>
              </a:ext>
            </a:extLst>
          </a:blip>
          <a:srcRect/>
          <a:stretch/>
        </p:blipFill>
        <p:spPr>
          <a:xfrm>
            <a:off x="8039496" y="2715673"/>
            <a:ext cx="2314503" cy="1776000"/>
          </a:xfrm>
          <a:prstGeom prst="rect">
            <a:avLst/>
          </a:prstGeom>
          <a:effectLst>
            <a:softEdge rad="38100"/>
          </a:effectLst>
        </p:spPr>
      </p:pic>
      <p:pic>
        <p:nvPicPr>
          <p:cNvPr id="92" name="Picture 91">
            <a:extLst>
              <a:ext uri="{FF2B5EF4-FFF2-40B4-BE49-F238E27FC236}">
                <a16:creationId xmlns:a16="http://schemas.microsoft.com/office/drawing/2014/main" id="{571729DB-255E-B84E-DCEC-C0A0E0113578}"/>
              </a:ext>
            </a:extLst>
          </p:cNvPr>
          <p:cNvPicPr>
            <a:picLocks noChangeAspect="1"/>
          </p:cNvPicPr>
          <p:nvPr/>
        </p:nvPicPr>
        <p:blipFill>
          <a:blip r:embed="rId9" cstate="hqprint">
            <a:extLst>
              <a:ext uri="{BEBA8EAE-BF5A-486C-A8C5-ECC9F3942E4B}">
                <a14:imgProps xmlns:a14="http://schemas.microsoft.com/office/drawing/2010/main">
                  <a14:imgLayer r:embed="rId10">
                    <a14:imgEffect>
                      <a14:brightnessContrast bright="40000" contrast="-40000"/>
                    </a14:imgEffect>
                  </a14:imgLayer>
                </a14:imgProps>
              </a:ext>
              <a:ext uri="{28A0092B-C50C-407E-A947-70E740481C1C}">
                <a14:useLocalDpi xmlns:a14="http://schemas.microsoft.com/office/drawing/2010/main"/>
              </a:ext>
            </a:extLst>
          </a:blip>
          <a:srcRect/>
          <a:stretch/>
        </p:blipFill>
        <p:spPr>
          <a:xfrm>
            <a:off x="7656404" y="4392245"/>
            <a:ext cx="1422917" cy="1831469"/>
          </a:xfrm>
          <a:prstGeom prst="rect">
            <a:avLst/>
          </a:prstGeom>
          <a:effectLst>
            <a:softEdge rad="38100"/>
          </a:effectLst>
        </p:spPr>
      </p:pic>
      <p:pic>
        <p:nvPicPr>
          <p:cNvPr id="93" name="Picture 30" descr="2005-9-GSI-beamlines 014">
            <a:extLst>
              <a:ext uri="{FF2B5EF4-FFF2-40B4-BE49-F238E27FC236}">
                <a16:creationId xmlns:a16="http://schemas.microsoft.com/office/drawing/2014/main" id="{57850273-646A-1C9D-1229-3461117E3164}"/>
              </a:ext>
            </a:extLst>
          </p:cNvPr>
          <p:cNvPicPr preferRelativeResize="0">
            <a:picLocks noChangeAspect="1" noChangeArrowheads="1"/>
          </p:cNvPicPr>
          <p:nvPr/>
        </p:nvPicPr>
        <p:blipFill rotWithShape="1">
          <a:blip r:embed="rId11" cstate="email">
            <a:extLst>
              <a:ext uri="{BEBA8EAE-BF5A-486C-A8C5-ECC9F3942E4B}">
                <a14:imgProps xmlns:a14="http://schemas.microsoft.com/office/drawing/2010/main">
                  <a14:imgLayer r:embed="rId12">
                    <a14:imgEffect>
                      <a14:colorTemperature colorTemp="7200"/>
                    </a14:imgEffect>
                    <a14:imgEffect>
                      <a14:brightnessContrast contrast="20000"/>
                    </a14:imgEffect>
                  </a14:imgLayer>
                </a14:imgProps>
              </a:ext>
              <a:ext uri="{28A0092B-C50C-407E-A947-70E740481C1C}">
                <a14:useLocalDpi xmlns:a14="http://schemas.microsoft.com/office/drawing/2010/main"/>
              </a:ext>
            </a:extLst>
          </a:blip>
          <a:srcRect/>
          <a:stretch/>
        </p:blipFill>
        <p:spPr bwMode="auto">
          <a:xfrm>
            <a:off x="1472294" y="5205500"/>
            <a:ext cx="2131332" cy="1344000"/>
          </a:xfrm>
          <a:prstGeom prst="rect">
            <a:avLst/>
          </a:prstGeom>
          <a:noFill/>
          <a:ln>
            <a:noFill/>
          </a:ln>
          <a:effectLst>
            <a:softEdge rad="38100"/>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FF"/>
                </a:solidFill>
                <a:miter lim="800000"/>
                <a:headEnd/>
                <a:tailEnd/>
              </a14:hiddenLine>
            </a:ext>
          </a:extLst>
        </p:spPr>
      </p:pic>
      <p:sp>
        <p:nvSpPr>
          <p:cNvPr id="104" name="Text 5">
            <a:extLst>
              <a:ext uri="{FF2B5EF4-FFF2-40B4-BE49-F238E27FC236}">
                <a16:creationId xmlns:a16="http://schemas.microsoft.com/office/drawing/2014/main" id="{B9D6FFEB-4F90-57F3-3640-A1C73A0DD94E}"/>
              </a:ext>
            </a:extLst>
          </p:cNvPr>
          <p:cNvSpPr/>
          <p:nvPr/>
        </p:nvSpPr>
        <p:spPr>
          <a:xfrm>
            <a:off x="6839111" y="2548345"/>
            <a:ext cx="662485" cy="198552"/>
          </a:xfrm>
          <a:prstGeom prst="rect">
            <a:avLst/>
          </a:prstGeom>
          <a:noFill/>
          <a:ln>
            <a:noFill/>
          </a:ln>
        </p:spPr>
        <p:txBody>
          <a:bodyPr wrap="square" lIns="0" tIns="0" rIns="0" bIns="0" rtlCol="0" anchor="t"/>
          <a:lstStyle/>
          <a:p>
            <a:pPr algn="ctr" defTabSz="609585"/>
            <a:r>
              <a:rPr lang="en-US" sz="1600" b="1" dirty="0">
                <a:solidFill>
                  <a:prstClr val="black"/>
                </a:solidFill>
                <a:latin typeface="Arial" panose="020B0604020202020204" pitchFamily="34" charset="0"/>
                <a:ea typeface="Instrument Sans Semi Bold" pitchFamily="34" charset="-122"/>
                <a:cs typeface="Arial" panose="020B0604020202020204" pitchFamily="34" charset="0"/>
              </a:rPr>
              <a:t>SIS-18</a:t>
            </a:r>
          </a:p>
        </p:txBody>
      </p:sp>
      <p:sp>
        <p:nvSpPr>
          <p:cNvPr id="105" name="Text 5">
            <a:extLst>
              <a:ext uri="{FF2B5EF4-FFF2-40B4-BE49-F238E27FC236}">
                <a16:creationId xmlns:a16="http://schemas.microsoft.com/office/drawing/2014/main" id="{A849033C-5AF4-8D0B-3132-A2F4A3AAD42C}"/>
              </a:ext>
            </a:extLst>
          </p:cNvPr>
          <p:cNvSpPr/>
          <p:nvPr/>
        </p:nvSpPr>
        <p:spPr>
          <a:xfrm rot="591187">
            <a:off x="4104348" y="3392990"/>
            <a:ext cx="793109" cy="184229"/>
          </a:xfrm>
          <a:prstGeom prst="rect">
            <a:avLst/>
          </a:prstGeom>
          <a:solidFill>
            <a:schemeClr val="bg1"/>
          </a:solidFill>
          <a:ln>
            <a:noFill/>
          </a:ln>
        </p:spPr>
        <p:txBody>
          <a:bodyPr wrap="square" lIns="0" tIns="0" rIns="0" bIns="0" rtlCol="0" anchor="t"/>
          <a:lstStyle/>
          <a:p>
            <a:pPr algn="ctr" defTabSz="609585"/>
            <a:r>
              <a:rPr lang="en-US" sz="1600" b="1" dirty="0">
                <a:solidFill>
                  <a:prstClr val="black"/>
                </a:solidFill>
                <a:latin typeface="Arial" panose="020B0604020202020204" pitchFamily="34" charset="0"/>
                <a:ea typeface="Instrument Sans Semi Bold" pitchFamily="34" charset="-122"/>
                <a:cs typeface="Arial" panose="020B0604020202020204" pitchFamily="34" charset="0"/>
              </a:rPr>
              <a:t>UNILAC</a:t>
            </a:r>
          </a:p>
        </p:txBody>
      </p:sp>
      <p:sp>
        <p:nvSpPr>
          <p:cNvPr id="108" name="Text Placeholder 107">
            <a:extLst>
              <a:ext uri="{FF2B5EF4-FFF2-40B4-BE49-F238E27FC236}">
                <a16:creationId xmlns:a16="http://schemas.microsoft.com/office/drawing/2014/main" id="{B3B2ADB5-3DB7-15DF-8FF1-ACE3D434EF3C}"/>
              </a:ext>
            </a:extLst>
          </p:cNvPr>
          <p:cNvSpPr>
            <a:spLocks noGrp="1"/>
          </p:cNvSpPr>
          <p:nvPr>
            <p:ph type="body" sz="quarter" idx="13"/>
          </p:nvPr>
        </p:nvSpPr>
        <p:spPr/>
        <p:txBody>
          <a:bodyPr/>
          <a:lstStyle/>
          <a:p>
            <a:r>
              <a:rPr lang="en-US"/>
              <a:t>What unites us! GSI-MAT facilities</a:t>
            </a:r>
          </a:p>
        </p:txBody>
      </p:sp>
      <p:sp>
        <p:nvSpPr>
          <p:cNvPr id="40" name="Text 5">
            <a:extLst>
              <a:ext uri="{FF2B5EF4-FFF2-40B4-BE49-F238E27FC236}">
                <a16:creationId xmlns:a16="http://schemas.microsoft.com/office/drawing/2014/main" id="{1B32B153-2751-AEEB-422E-1E0D7C613AD4}"/>
              </a:ext>
            </a:extLst>
          </p:cNvPr>
          <p:cNvSpPr/>
          <p:nvPr/>
        </p:nvSpPr>
        <p:spPr>
          <a:xfrm>
            <a:off x="352069" y="4380249"/>
            <a:ext cx="2614827" cy="759620"/>
          </a:xfrm>
          <a:prstGeom prst="rect">
            <a:avLst/>
          </a:prstGeom>
          <a:solidFill>
            <a:srgbClr val="00B050"/>
          </a:solidFill>
          <a:ln/>
        </p:spPr>
        <p:txBody>
          <a:bodyPr wrap="square" lIns="0" tIns="0" rIns="0" bIns="0" rtlCol="0" anchor="t"/>
          <a:lstStyle/>
          <a:p>
            <a:pPr algn="ctr" defTabSz="609585"/>
            <a:r>
              <a:rPr lang="en-US" sz="1600" b="1" dirty="0">
                <a:solidFill>
                  <a:prstClr val="white"/>
                </a:solidFill>
                <a:latin typeface="Arial" panose="020B0604020202020204" pitchFamily="34" charset="0"/>
                <a:ea typeface="Instrument Sans Semi Bold" pitchFamily="34" charset="-122"/>
                <a:cs typeface="Arial" panose="020B0604020202020204" pitchFamily="34" charset="0"/>
              </a:rPr>
              <a:t>X0 beamline</a:t>
            </a:r>
          </a:p>
          <a:p>
            <a:pPr algn="ctr" defTabSz="609585"/>
            <a:r>
              <a:rPr lang="en-US" sz="1600" b="1" dirty="0">
                <a:solidFill>
                  <a:prstClr val="white"/>
                </a:solidFill>
                <a:latin typeface="Arial" panose="020B0604020202020204" pitchFamily="34" charset="0"/>
                <a:ea typeface="Instrument Sans Semi Bold" pitchFamily="34" charset="-122"/>
                <a:cs typeface="Arial" panose="020B0604020202020204" pitchFamily="34" charset="0"/>
              </a:rPr>
              <a:t> </a:t>
            </a:r>
            <a:r>
              <a:rPr lang="en-US" sz="1600" dirty="0">
                <a:solidFill>
                  <a:prstClr val="white"/>
                </a:solidFill>
                <a:latin typeface="Arial" panose="020B0604020202020204" pitchFamily="34" charset="0"/>
                <a:ea typeface="Instrument Sans Semi Bold" pitchFamily="34" charset="-122"/>
                <a:cs typeface="Arial" panose="020B0604020202020204" pitchFamily="34" charset="0"/>
              </a:rPr>
              <a:t>Sample exchange system</a:t>
            </a:r>
          </a:p>
          <a:p>
            <a:pPr algn="ctr" defTabSz="609585"/>
            <a:r>
              <a:rPr lang="en-US" sz="1600" dirty="0">
                <a:solidFill>
                  <a:prstClr val="white"/>
                </a:solidFill>
                <a:latin typeface="Arial" panose="020B0604020202020204" pitchFamily="34" charset="0"/>
                <a:ea typeface="Instrument Sans Semi Bold" pitchFamily="34" charset="-122"/>
                <a:cs typeface="Arial" panose="020B0604020202020204" pitchFamily="34" charset="0"/>
              </a:rPr>
              <a:t>Heavy-ion microprobe</a:t>
            </a:r>
            <a:endParaRPr lang="en-US" sz="1600" dirty="0">
              <a:solidFill>
                <a:prstClr val="white"/>
              </a:solidFill>
              <a:latin typeface="Arial" panose="020B0604020202020204" pitchFamily="34" charset="0"/>
              <a:cs typeface="Arial" panose="020B0604020202020204" pitchFamily="34" charset="0"/>
            </a:endParaRPr>
          </a:p>
        </p:txBody>
      </p:sp>
      <p:grpSp>
        <p:nvGrpSpPr>
          <p:cNvPr id="5" name="Group 4"/>
          <p:cNvGrpSpPr/>
          <p:nvPr/>
        </p:nvGrpSpPr>
        <p:grpSpPr>
          <a:xfrm>
            <a:off x="548706" y="2075937"/>
            <a:ext cx="1772476" cy="1820977"/>
            <a:chOff x="2259179" y="3416623"/>
            <a:chExt cx="1329357" cy="1365733"/>
          </a:xfrm>
        </p:grpSpPr>
        <p:cxnSp>
          <p:nvCxnSpPr>
            <p:cNvPr id="84" name="Straight Arrow Connector 83">
              <a:extLst>
                <a:ext uri="{FF2B5EF4-FFF2-40B4-BE49-F238E27FC236}">
                  <a16:creationId xmlns:a16="http://schemas.microsoft.com/office/drawing/2014/main" id="{0A0E477B-0521-0617-B20B-65996DE0366A}"/>
                </a:ext>
              </a:extLst>
            </p:cNvPr>
            <p:cNvCxnSpPr>
              <a:cxnSpLocks/>
            </p:cNvCxnSpPr>
            <p:nvPr/>
          </p:nvCxnSpPr>
          <p:spPr>
            <a:xfrm flipH="1" flipV="1">
              <a:off x="3322750" y="4272146"/>
              <a:ext cx="254901" cy="212501"/>
            </a:xfrm>
            <a:prstGeom prst="straightConnector1">
              <a:avLst/>
            </a:prstGeom>
            <a:ln>
              <a:solidFill>
                <a:schemeClr val="bg1">
                  <a:lumMod val="9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97" name="Straight Arrow Connector 96">
              <a:extLst>
                <a:ext uri="{FF2B5EF4-FFF2-40B4-BE49-F238E27FC236}">
                  <a16:creationId xmlns:a16="http://schemas.microsoft.com/office/drawing/2014/main" id="{83217D0F-8E2F-C40D-5A3E-BF3796306F1A}"/>
                </a:ext>
              </a:extLst>
            </p:cNvPr>
            <p:cNvCxnSpPr>
              <a:cxnSpLocks/>
            </p:cNvCxnSpPr>
            <p:nvPr/>
          </p:nvCxnSpPr>
          <p:spPr>
            <a:xfrm flipH="1" flipV="1">
              <a:off x="3271167" y="4396410"/>
              <a:ext cx="317369" cy="219478"/>
            </a:xfrm>
            <a:prstGeom prst="straightConnector1">
              <a:avLst/>
            </a:prstGeom>
            <a:ln>
              <a:solidFill>
                <a:schemeClr val="bg1">
                  <a:lumMod val="9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99" name="Straight Arrow Connector 98">
              <a:extLst>
                <a:ext uri="{FF2B5EF4-FFF2-40B4-BE49-F238E27FC236}">
                  <a16:creationId xmlns:a16="http://schemas.microsoft.com/office/drawing/2014/main" id="{576C5479-EBB6-5FF1-ECE2-013E21CBEDF2}"/>
                </a:ext>
              </a:extLst>
            </p:cNvPr>
            <p:cNvCxnSpPr>
              <a:cxnSpLocks/>
            </p:cNvCxnSpPr>
            <p:nvPr/>
          </p:nvCxnSpPr>
          <p:spPr>
            <a:xfrm flipH="1" flipV="1">
              <a:off x="3214644" y="4615888"/>
              <a:ext cx="357476" cy="166468"/>
            </a:xfrm>
            <a:prstGeom prst="straightConnector1">
              <a:avLst/>
            </a:prstGeom>
            <a:ln>
              <a:solidFill>
                <a:schemeClr val="bg1">
                  <a:lumMod val="95000"/>
                </a:schemeClr>
              </a:solidFill>
              <a:tailEnd type="triangle"/>
            </a:ln>
            <a:effectLst/>
          </p:spPr>
          <p:style>
            <a:lnRef idx="2">
              <a:schemeClr val="accent1"/>
            </a:lnRef>
            <a:fillRef idx="0">
              <a:schemeClr val="accent1"/>
            </a:fillRef>
            <a:effectRef idx="1">
              <a:schemeClr val="accent1"/>
            </a:effectRef>
            <a:fontRef idx="minor">
              <a:schemeClr val="tx1"/>
            </a:fontRef>
          </p:style>
        </p:cxnSp>
        <p:sp>
          <p:nvSpPr>
            <p:cNvPr id="32" name="Text 5">
              <a:extLst>
                <a:ext uri="{FF2B5EF4-FFF2-40B4-BE49-F238E27FC236}">
                  <a16:creationId xmlns:a16="http://schemas.microsoft.com/office/drawing/2014/main" id="{F811431F-6BF9-5F2A-6A57-12634617F4B8}"/>
                </a:ext>
              </a:extLst>
            </p:cNvPr>
            <p:cNvSpPr/>
            <p:nvPr/>
          </p:nvSpPr>
          <p:spPr>
            <a:xfrm>
              <a:off x="2259179" y="3416623"/>
              <a:ext cx="1251980" cy="396000"/>
            </a:xfrm>
            <a:prstGeom prst="rect">
              <a:avLst/>
            </a:prstGeom>
            <a:solidFill>
              <a:srgbClr val="00B050"/>
            </a:solidFill>
            <a:ln/>
          </p:spPr>
          <p:txBody>
            <a:bodyPr wrap="square" lIns="0" tIns="0" rIns="0" bIns="0" rtlCol="0" anchor="t"/>
            <a:lstStyle/>
            <a:p>
              <a:pPr algn="ctr" defTabSz="609585"/>
              <a:r>
                <a:rPr lang="en-US" sz="1600" b="1" dirty="0">
                  <a:solidFill>
                    <a:prstClr val="white"/>
                  </a:solidFill>
                  <a:latin typeface="Arial" panose="020B0604020202020204" pitchFamily="34" charset="0"/>
                  <a:ea typeface="Instrument Sans Semi Bold" pitchFamily="34" charset="-122"/>
                  <a:cs typeface="Arial" panose="020B0604020202020204" pitchFamily="34" charset="0"/>
                </a:rPr>
                <a:t>M-branch</a:t>
              </a:r>
              <a:r>
                <a:rPr lang="en-US" sz="1600" dirty="0">
                  <a:solidFill>
                    <a:prstClr val="white"/>
                  </a:solidFill>
                  <a:latin typeface="Arial" panose="020B0604020202020204" pitchFamily="34" charset="0"/>
                  <a:ea typeface="Instrument Sans Semi Bold" pitchFamily="34" charset="-122"/>
                  <a:cs typeface="Arial" panose="020B0604020202020204" pitchFamily="34" charset="0"/>
                </a:rPr>
                <a:t> </a:t>
              </a:r>
            </a:p>
            <a:p>
              <a:pPr algn="ctr" defTabSz="609585"/>
              <a:r>
                <a:rPr lang="en-US" sz="1600" dirty="0">
                  <a:solidFill>
                    <a:prstClr val="white"/>
                  </a:solidFill>
                  <a:latin typeface="Arial" panose="020B0604020202020204" pitchFamily="34" charset="0"/>
                  <a:ea typeface="Instrument Sans Semi Bold" pitchFamily="34" charset="-122"/>
                  <a:cs typeface="Arial" panose="020B0604020202020204" pitchFamily="34" charset="0"/>
                </a:rPr>
                <a:t>In–situ analysis</a:t>
              </a:r>
            </a:p>
          </p:txBody>
        </p:sp>
      </p:grpSp>
      <p:sp>
        <p:nvSpPr>
          <p:cNvPr id="27" name="Text 5">
            <a:extLst>
              <a:ext uri="{FF2B5EF4-FFF2-40B4-BE49-F238E27FC236}">
                <a16:creationId xmlns:a16="http://schemas.microsoft.com/office/drawing/2014/main" id="{2E9813D2-289A-DC84-51FA-7E128F6C11F8}"/>
              </a:ext>
            </a:extLst>
          </p:cNvPr>
          <p:cNvSpPr/>
          <p:nvPr/>
        </p:nvSpPr>
        <p:spPr>
          <a:xfrm>
            <a:off x="8944455" y="1972724"/>
            <a:ext cx="2265732" cy="654261"/>
          </a:xfrm>
          <a:prstGeom prst="rect">
            <a:avLst/>
          </a:prstGeom>
          <a:solidFill>
            <a:srgbClr val="00B050"/>
          </a:solidFill>
          <a:ln/>
        </p:spPr>
        <p:txBody>
          <a:bodyPr wrap="square" lIns="0" tIns="0" rIns="0" bIns="0" rtlCol="0" anchor="ctr" anchorCtr="0"/>
          <a:lstStyle/>
          <a:p>
            <a:pPr algn="ctr" defTabSz="609585"/>
            <a:r>
              <a:rPr lang="en-US" sz="1600" b="1" dirty="0">
                <a:solidFill>
                  <a:prstClr val="white"/>
                </a:solidFill>
                <a:latin typeface="Arial" panose="020B0604020202020204" pitchFamily="34" charset="0"/>
                <a:ea typeface="Instrument Sans Semi Bold" pitchFamily="34" charset="-122"/>
                <a:cs typeface="Arial" panose="020B0604020202020204" pitchFamily="34" charset="0"/>
              </a:rPr>
              <a:t>Cave A</a:t>
            </a:r>
            <a:endParaRPr lang="en-US" sz="1600" dirty="0">
              <a:solidFill>
                <a:prstClr val="white"/>
              </a:solidFill>
              <a:latin typeface="Arial" panose="020B0604020202020204" pitchFamily="34" charset="0"/>
              <a:ea typeface="Instrument Sans Semi Bold" pitchFamily="34" charset="-122"/>
              <a:cs typeface="Arial" panose="020B0604020202020204" pitchFamily="34" charset="0"/>
            </a:endParaRPr>
          </a:p>
          <a:p>
            <a:pPr algn="ctr" defTabSz="609585"/>
            <a:r>
              <a:rPr lang="en-US" sz="1600" dirty="0">
                <a:solidFill>
                  <a:prstClr val="white"/>
                </a:solidFill>
                <a:latin typeface="Arial" panose="020B0604020202020204" pitchFamily="34" charset="0"/>
                <a:ea typeface="Instrument Sans Semi Bold" pitchFamily="34" charset="-122"/>
                <a:cs typeface="Arial" panose="020B0604020202020204" pitchFamily="34" charset="0"/>
              </a:rPr>
              <a:t>High pressure platform</a:t>
            </a:r>
          </a:p>
        </p:txBody>
      </p:sp>
      <p:cxnSp>
        <p:nvCxnSpPr>
          <p:cNvPr id="73" name="Straight Arrow Connector 72">
            <a:extLst>
              <a:ext uri="{FF2B5EF4-FFF2-40B4-BE49-F238E27FC236}">
                <a16:creationId xmlns:a16="http://schemas.microsoft.com/office/drawing/2014/main" id="{51AB3F50-76DA-FFF0-6CC9-16EBB02847E0}"/>
              </a:ext>
            </a:extLst>
          </p:cNvPr>
          <p:cNvCxnSpPr>
            <a:cxnSpLocks/>
          </p:cNvCxnSpPr>
          <p:nvPr/>
        </p:nvCxnSpPr>
        <p:spPr>
          <a:xfrm>
            <a:off x="6687777" y="4864919"/>
            <a:ext cx="877115" cy="168549"/>
          </a:xfrm>
          <a:prstGeom prst="straightConnector1">
            <a:avLst/>
          </a:prstGeom>
          <a:ln w="57150">
            <a:solidFill>
              <a:srgbClr val="00B05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3" name="Straight Arrow Connector 52">
            <a:extLst>
              <a:ext uri="{FF2B5EF4-FFF2-40B4-BE49-F238E27FC236}">
                <a16:creationId xmlns:a16="http://schemas.microsoft.com/office/drawing/2014/main" id="{0F2117BB-1A00-7B87-7FCB-49345E894AC2}"/>
              </a:ext>
            </a:extLst>
          </p:cNvPr>
          <p:cNvCxnSpPr>
            <a:cxnSpLocks/>
          </p:cNvCxnSpPr>
          <p:nvPr/>
        </p:nvCxnSpPr>
        <p:spPr>
          <a:xfrm flipV="1">
            <a:off x="6570523" y="3880372"/>
            <a:ext cx="1779557" cy="612891"/>
          </a:xfrm>
          <a:prstGeom prst="straightConnector1">
            <a:avLst/>
          </a:prstGeom>
          <a:ln w="57150">
            <a:solidFill>
              <a:srgbClr val="00B050"/>
            </a:solidFill>
            <a:tailEnd type="triangle"/>
          </a:ln>
          <a:effectLst/>
        </p:spPr>
        <p:style>
          <a:lnRef idx="2">
            <a:schemeClr val="accent1"/>
          </a:lnRef>
          <a:fillRef idx="0">
            <a:schemeClr val="accent1"/>
          </a:fillRef>
          <a:effectRef idx="1">
            <a:schemeClr val="accent1"/>
          </a:effectRef>
          <a:fontRef idx="minor">
            <a:schemeClr val="tx1"/>
          </a:fontRef>
        </p:style>
      </p:cxnSp>
      <p:grpSp>
        <p:nvGrpSpPr>
          <p:cNvPr id="56" name="Group 3"/>
          <p:cNvGrpSpPr>
            <a:grpSpLocks noChangeAspect="1"/>
          </p:cNvGrpSpPr>
          <p:nvPr/>
        </p:nvGrpSpPr>
        <p:grpSpPr bwMode="auto">
          <a:xfrm>
            <a:off x="95144" y="5232944"/>
            <a:ext cx="1344000" cy="1288975"/>
            <a:chOff x="7279367" y="3908605"/>
            <a:chExt cx="1574846" cy="1510397"/>
          </a:xfrm>
        </p:grpSpPr>
        <p:pic>
          <p:nvPicPr>
            <p:cNvPr id="58" name="Picture 6" descr="2006-11-XO-U-11"/>
            <p:cNvPicPr>
              <a:picLocks noChangeAspect="1" noChangeArrowheads="1"/>
            </p:cNvPicPr>
            <p:nvPr/>
          </p:nvPicPr>
          <p:blipFill>
            <a:blip r:embed="rId13">
              <a:extLst>
                <a:ext uri="{28A0092B-C50C-407E-A947-70E740481C1C}">
                  <a14:useLocalDpi xmlns:a14="http://schemas.microsoft.com/office/drawing/2010/main"/>
                </a:ext>
              </a:extLst>
            </a:blip>
            <a:srcRect/>
            <a:stretch>
              <a:fillRect/>
            </a:stretch>
          </p:blipFill>
          <p:spPr bwMode="auto">
            <a:xfrm>
              <a:off x="7279367" y="3908605"/>
              <a:ext cx="1574846" cy="1510397"/>
            </a:xfrm>
            <a:prstGeom prst="rect">
              <a:avLst/>
            </a:prstGeom>
            <a:noFill/>
            <a:ln w="28575">
              <a:noFill/>
              <a:miter lim="800000"/>
              <a:headEnd/>
              <a:tailEnd/>
            </a:ln>
            <a:extLst>
              <a:ext uri="{909E8E84-426E-40DD-AFC4-6F175D3DCCD1}">
                <a14:hiddenFill xmlns:a14="http://schemas.microsoft.com/office/drawing/2010/main">
                  <a:solidFill>
                    <a:srgbClr val="FFFFFF"/>
                  </a:solidFill>
                </a14:hiddenFill>
              </a:ext>
            </a:extLst>
          </p:spPr>
        </p:pic>
        <p:sp>
          <p:nvSpPr>
            <p:cNvPr id="59" name="TextBox 2"/>
            <p:cNvSpPr txBox="1">
              <a:spLocks noChangeArrowheads="1"/>
            </p:cNvSpPr>
            <p:nvPr/>
          </p:nvSpPr>
          <p:spPr bwMode="auto">
            <a:xfrm>
              <a:off x="7518283" y="5035351"/>
              <a:ext cx="1087931" cy="36064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defTabSz="912813" eaLnBrk="0" hangingPunct="0">
                <a:defRPr>
                  <a:solidFill>
                    <a:schemeClr val="tx1"/>
                  </a:solidFill>
                  <a:latin typeface="Arial" panose="020B0604020202020204" pitchFamily="34" charset="0"/>
                </a:defRPr>
              </a:lvl1pPr>
              <a:lvl2pPr marL="742950" indent="-285750" defTabSz="912813" eaLnBrk="0" hangingPunct="0">
                <a:defRPr>
                  <a:solidFill>
                    <a:schemeClr val="tx1"/>
                  </a:solidFill>
                  <a:latin typeface="Arial" panose="020B0604020202020204" pitchFamily="34" charset="0"/>
                </a:defRPr>
              </a:lvl2pPr>
              <a:lvl3pPr marL="1143000" indent="-228600" defTabSz="912813" eaLnBrk="0" hangingPunct="0">
                <a:defRPr>
                  <a:solidFill>
                    <a:schemeClr val="tx1"/>
                  </a:solidFill>
                  <a:latin typeface="Arial" panose="020B0604020202020204" pitchFamily="34" charset="0"/>
                </a:defRPr>
              </a:lvl3pPr>
              <a:lvl4pPr marL="1600200" indent="-228600" defTabSz="912813" eaLnBrk="0" hangingPunct="0">
                <a:defRPr>
                  <a:solidFill>
                    <a:schemeClr val="tx1"/>
                  </a:solidFill>
                  <a:latin typeface="Arial" panose="020B0604020202020204" pitchFamily="34" charset="0"/>
                </a:defRPr>
              </a:lvl4pPr>
              <a:lvl5pPr marL="2057400" indent="-228600" defTabSz="912813" eaLnBrk="0" hangingPunct="0">
                <a:defRPr>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Arial" panose="020B0604020202020204" pitchFamily="34" charset="0"/>
                </a:defRPr>
              </a:lvl9pPr>
            </a:lstStyle>
            <a:p>
              <a:pPr defTabSz="1217054" eaLnBrk="1" fontAlgn="base" hangingPunct="1">
                <a:spcBef>
                  <a:spcPct val="0"/>
                </a:spcBef>
                <a:spcAft>
                  <a:spcPct val="0"/>
                </a:spcAft>
                <a:defRPr/>
              </a:pPr>
              <a:r>
                <a:rPr lang="de-DE" altLang="de-DE" sz="1400" dirty="0">
                  <a:solidFill>
                    <a:srgbClr val="FFFFFF"/>
                  </a:solidFill>
                </a:rPr>
                <a:t>5 x 5 cm</a:t>
              </a:r>
              <a:r>
                <a:rPr lang="de-DE" altLang="de-DE" sz="1400" baseline="30000" dirty="0">
                  <a:solidFill>
                    <a:srgbClr val="FFFFFF"/>
                  </a:solidFill>
                </a:rPr>
                <a:t>2</a:t>
              </a:r>
            </a:p>
          </p:txBody>
        </p:sp>
      </p:grpSp>
      <p:cxnSp>
        <p:nvCxnSpPr>
          <p:cNvPr id="68" name="Straight Arrow Connector 67">
            <a:extLst>
              <a:ext uri="{FF2B5EF4-FFF2-40B4-BE49-F238E27FC236}">
                <a16:creationId xmlns:a16="http://schemas.microsoft.com/office/drawing/2014/main" id="{5BA435E8-41D3-56FA-FFFE-235183AE0528}"/>
              </a:ext>
            </a:extLst>
          </p:cNvPr>
          <p:cNvCxnSpPr>
            <a:cxnSpLocks/>
          </p:cNvCxnSpPr>
          <p:nvPr/>
        </p:nvCxnSpPr>
        <p:spPr>
          <a:xfrm flipH="1">
            <a:off x="3055090" y="3718601"/>
            <a:ext cx="2726877" cy="1755464"/>
          </a:xfrm>
          <a:prstGeom prst="straightConnector1">
            <a:avLst/>
          </a:prstGeom>
          <a:ln w="57150">
            <a:solidFill>
              <a:srgbClr val="00B050"/>
            </a:solidFill>
            <a:tailEnd type="triangle"/>
          </a:ln>
          <a:effectLst/>
        </p:spPr>
        <p:style>
          <a:lnRef idx="2">
            <a:schemeClr val="accent1"/>
          </a:lnRef>
          <a:fillRef idx="0">
            <a:schemeClr val="accent1"/>
          </a:fillRef>
          <a:effectRef idx="1">
            <a:schemeClr val="accent1"/>
          </a:effectRef>
          <a:fontRef idx="minor">
            <a:schemeClr val="tx1"/>
          </a:fontRef>
        </p:style>
      </p:cxnSp>
      <p:sp>
        <p:nvSpPr>
          <p:cNvPr id="7" name="Oval 6">
            <a:extLst>
              <a:ext uri="{FF2B5EF4-FFF2-40B4-BE49-F238E27FC236}">
                <a16:creationId xmlns:a16="http://schemas.microsoft.com/office/drawing/2014/main" id="{BE78A0E4-D2A4-6BFB-8404-061B41855F2E}"/>
              </a:ext>
            </a:extLst>
          </p:cNvPr>
          <p:cNvSpPr>
            <a:spLocks noChangeAspect="1"/>
          </p:cNvSpPr>
          <p:nvPr/>
        </p:nvSpPr>
        <p:spPr>
          <a:xfrm>
            <a:off x="5336323" y="3198603"/>
            <a:ext cx="196381" cy="193565"/>
          </a:xfrm>
          <a:prstGeom prst="ellipse">
            <a:avLst/>
          </a:prstGeom>
          <a:solidFill>
            <a:srgbClr val="00B05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endParaRPr lang="en-US" sz="2400">
              <a:solidFill>
                <a:prstClr val="white"/>
              </a:solidFill>
              <a:latin typeface="Arial"/>
            </a:endParaRPr>
          </a:p>
        </p:txBody>
      </p:sp>
      <p:sp>
        <p:nvSpPr>
          <p:cNvPr id="8" name="Oval 7">
            <a:extLst>
              <a:ext uri="{FF2B5EF4-FFF2-40B4-BE49-F238E27FC236}">
                <a16:creationId xmlns:a16="http://schemas.microsoft.com/office/drawing/2014/main" id="{ED6AE9F4-0408-25B2-9F6C-02AB94F5A21D}"/>
              </a:ext>
            </a:extLst>
          </p:cNvPr>
          <p:cNvSpPr>
            <a:spLocks noChangeAspect="1"/>
          </p:cNvSpPr>
          <p:nvPr/>
        </p:nvSpPr>
        <p:spPr>
          <a:xfrm>
            <a:off x="5678628" y="3590004"/>
            <a:ext cx="196381" cy="193565"/>
          </a:xfrm>
          <a:prstGeom prst="ellipse">
            <a:avLst/>
          </a:prstGeom>
          <a:solidFill>
            <a:srgbClr val="00B05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endParaRPr lang="en-US" sz="2400">
              <a:solidFill>
                <a:prstClr val="white"/>
              </a:solidFill>
              <a:latin typeface="Arial"/>
            </a:endParaRPr>
          </a:p>
        </p:txBody>
      </p:sp>
      <p:sp>
        <p:nvSpPr>
          <p:cNvPr id="11" name="Oval 10">
            <a:extLst>
              <a:ext uri="{FF2B5EF4-FFF2-40B4-BE49-F238E27FC236}">
                <a16:creationId xmlns:a16="http://schemas.microsoft.com/office/drawing/2014/main" id="{914107B3-A266-74BD-C5E5-25F2BCA75059}"/>
              </a:ext>
            </a:extLst>
          </p:cNvPr>
          <p:cNvSpPr>
            <a:spLocks noChangeAspect="1"/>
          </p:cNvSpPr>
          <p:nvPr/>
        </p:nvSpPr>
        <p:spPr>
          <a:xfrm>
            <a:off x="6454615" y="4423266"/>
            <a:ext cx="196381" cy="193565"/>
          </a:xfrm>
          <a:prstGeom prst="ellipse">
            <a:avLst/>
          </a:prstGeom>
          <a:solidFill>
            <a:srgbClr val="00B05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endParaRPr lang="en-US" sz="2400">
              <a:solidFill>
                <a:prstClr val="white"/>
              </a:solidFill>
              <a:latin typeface="Arial"/>
            </a:endParaRPr>
          </a:p>
        </p:txBody>
      </p:sp>
      <p:sp>
        <p:nvSpPr>
          <p:cNvPr id="12" name="Oval 11">
            <a:extLst>
              <a:ext uri="{FF2B5EF4-FFF2-40B4-BE49-F238E27FC236}">
                <a16:creationId xmlns:a16="http://schemas.microsoft.com/office/drawing/2014/main" id="{F231EA7C-5B44-5B0A-ABC9-BF0834687338}"/>
              </a:ext>
            </a:extLst>
          </p:cNvPr>
          <p:cNvSpPr>
            <a:spLocks noChangeAspect="1"/>
          </p:cNvSpPr>
          <p:nvPr/>
        </p:nvSpPr>
        <p:spPr>
          <a:xfrm>
            <a:off x="6551440" y="4765571"/>
            <a:ext cx="196381" cy="193565"/>
          </a:xfrm>
          <a:prstGeom prst="ellipse">
            <a:avLst/>
          </a:prstGeom>
          <a:solidFill>
            <a:srgbClr val="00B05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endParaRPr lang="en-US" sz="2400">
              <a:solidFill>
                <a:prstClr val="white"/>
              </a:solidFill>
              <a:latin typeface="Arial"/>
            </a:endParaRPr>
          </a:p>
        </p:txBody>
      </p:sp>
      <p:sp>
        <p:nvSpPr>
          <p:cNvPr id="13" name="Oval 12">
            <a:extLst>
              <a:ext uri="{FF2B5EF4-FFF2-40B4-BE49-F238E27FC236}">
                <a16:creationId xmlns:a16="http://schemas.microsoft.com/office/drawing/2014/main" id="{FFA7AAA8-6A59-4541-8A9B-081233CB742C}"/>
              </a:ext>
            </a:extLst>
          </p:cNvPr>
          <p:cNvSpPr>
            <a:spLocks noChangeAspect="1"/>
          </p:cNvSpPr>
          <p:nvPr/>
        </p:nvSpPr>
        <p:spPr>
          <a:xfrm>
            <a:off x="6500978" y="4191424"/>
            <a:ext cx="196381" cy="193565"/>
          </a:xfrm>
          <a:prstGeom prst="ellipse">
            <a:avLst/>
          </a:prstGeom>
          <a:solidFill>
            <a:schemeClr val="tx1">
              <a:lumMod val="50000"/>
              <a:lumOff val="50000"/>
            </a:schemeClr>
          </a:solidFill>
          <a:ln>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endParaRPr lang="en-US" sz="2400">
              <a:solidFill>
                <a:prstClr val="white"/>
              </a:solidFill>
              <a:latin typeface="Arial"/>
            </a:endParaRPr>
          </a:p>
        </p:txBody>
      </p:sp>
      <p:sp>
        <p:nvSpPr>
          <p:cNvPr id="14" name="Oval 13">
            <a:extLst>
              <a:ext uri="{FF2B5EF4-FFF2-40B4-BE49-F238E27FC236}">
                <a16:creationId xmlns:a16="http://schemas.microsoft.com/office/drawing/2014/main" id="{3576AAF5-56D0-623A-4AE6-7E2192DA33DA}"/>
              </a:ext>
            </a:extLst>
          </p:cNvPr>
          <p:cNvSpPr>
            <a:spLocks noChangeAspect="1"/>
          </p:cNvSpPr>
          <p:nvPr/>
        </p:nvSpPr>
        <p:spPr>
          <a:xfrm>
            <a:off x="7105127" y="3453630"/>
            <a:ext cx="196381" cy="193565"/>
          </a:xfrm>
          <a:prstGeom prst="ellipse">
            <a:avLst/>
          </a:prstGeom>
          <a:solidFill>
            <a:schemeClr val="tx1">
              <a:lumMod val="50000"/>
              <a:lumOff val="50000"/>
            </a:schemeClr>
          </a:solidFill>
          <a:ln>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endParaRPr lang="en-US" sz="2400">
              <a:solidFill>
                <a:prstClr val="white"/>
              </a:solidFill>
              <a:latin typeface="Arial"/>
            </a:endParaRPr>
          </a:p>
        </p:txBody>
      </p:sp>
      <p:sp>
        <p:nvSpPr>
          <p:cNvPr id="15" name="Oval 14">
            <a:extLst>
              <a:ext uri="{FF2B5EF4-FFF2-40B4-BE49-F238E27FC236}">
                <a16:creationId xmlns:a16="http://schemas.microsoft.com/office/drawing/2014/main" id="{3C25028B-57AA-D191-ED94-43090CECA18B}"/>
              </a:ext>
            </a:extLst>
          </p:cNvPr>
          <p:cNvSpPr>
            <a:spLocks noChangeAspect="1"/>
          </p:cNvSpPr>
          <p:nvPr/>
        </p:nvSpPr>
        <p:spPr>
          <a:xfrm>
            <a:off x="5688183" y="3386802"/>
            <a:ext cx="196381" cy="193565"/>
          </a:xfrm>
          <a:prstGeom prst="ellipse">
            <a:avLst/>
          </a:prstGeom>
          <a:solidFill>
            <a:schemeClr val="tx1">
              <a:lumMod val="50000"/>
              <a:lumOff val="50000"/>
            </a:schemeClr>
          </a:solidFill>
          <a:ln>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endParaRPr lang="en-US" sz="2400">
              <a:solidFill>
                <a:prstClr val="white"/>
              </a:solidFill>
              <a:latin typeface="Arial"/>
            </a:endParaRPr>
          </a:p>
        </p:txBody>
      </p:sp>
      <p:sp>
        <p:nvSpPr>
          <p:cNvPr id="16" name="Oval 15">
            <a:extLst>
              <a:ext uri="{FF2B5EF4-FFF2-40B4-BE49-F238E27FC236}">
                <a16:creationId xmlns:a16="http://schemas.microsoft.com/office/drawing/2014/main" id="{9948414D-5CE9-29DC-A839-E96C23D548B4}"/>
              </a:ext>
            </a:extLst>
          </p:cNvPr>
          <p:cNvSpPr>
            <a:spLocks noChangeAspect="1"/>
          </p:cNvSpPr>
          <p:nvPr/>
        </p:nvSpPr>
        <p:spPr>
          <a:xfrm>
            <a:off x="5465887" y="3565454"/>
            <a:ext cx="196381" cy="193565"/>
          </a:xfrm>
          <a:prstGeom prst="ellipse">
            <a:avLst/>
          </a:prstGeom>
          <a:solidFill>
            <a:schemeClr val="tx1">
              <a:lumMod val="50000"/>
              <a:lumOff val="50000"/>
            </a:schemeClr>
          </a:solidFill>
          <a:ln>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endParaRPr lang="en-US" sz="2400">
              <a:solidFill>
                <a:prstClr val="white"/>
              </a:solidFill>
              <a:latin typeface="Arial"/>
            </a:endParaRPr>
          </a:p>
        </p:txBody>
      </p:sp>
      <p:sp>
        <p:nvSpPr>
          <p:cNvPr id="17" name="Rectangle 16">
            <a:extLst>
              <a:ext uri="{FF2B5EF4-FFF2-40B4-BE49-F238E27FC236}">
                <a16:creationId xmlns:a16="http://schemas.microsoft.com/office/drawing/2014/main" id="{0A334DA4-ADB2-CD9C-B5E6-85C37330D54E}"/>
              </a:ext>
            </a:extLst>
          </p:cNvPr>
          <p:cNvSpPr/>
          <p:nvPr/>
        </p:nvSpPr>
        <p:spPr>
          <a:xfrm rot="1605188">
            <a:off x="6326927" y="3283379"/>
            <a:ext cx="144000" cy="240000"/>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endParaRPr lang="en-US" sz="2400">
              <a:solidFill>
                <a:prstClr val="white"/>
              </a:solidFill>
              <a:latin typeface="Arial"/>
            </a:endParaRPr>
          </a:p>
        </p:txBody>
      </p:sp>
      <p:grpSp>
        <p:nvGrpSpPr>
          <p:cNvPr id="18" name="Group 17">
            <a:extLst>
              <a:ext uri="{FF2B5EF4-FFF2-40B4-BE49-F238E27FC236}">
                <a16:creationId xmlns:a16="http://schemas.microsoft.com/office/drawing/2014/main" id="{4302576A-41EF-DE53-8FB8-5886A262B7E9}"/>
              </a:ext>
            </a:extLst>
          </p:cNvPr>
          <p:cNvGrpSpPr>
            <a:grpSpLocks noChangeAspect="1"/>
          </p:cNvGrpSpPr>
          <p:nvPr/>
        </p:nvGrpSpPr>
        <p:grpSpPr>
          <a:xfrm>
            <a:off x="28904" y="2661375"/>
            <a:ext cx="2531072" cy="1680000"/>
            <a:chOff x="1846845" y="1310906"/>
            <a:chExt cx="5749074" cy="3815956"/>
          </a:xfrm>
        </p:grpSpPr>
        <p:pic>
          <p:nvPicPr>
            <p:cNvPr id="19" name="Picture 18">
              <a:extLst>
                <a:ext uri="{FF2B5EF4-FFF2-40B4-BE49-F238E27FC236}">
                  <a16:creationId xmlns:a16="http://schemas.microsoft.com/office/drawing/2014/main" id="{C4BC816C-1BB4-6B6A-BFD6-DA6F684D559D}"/>
                </a:ext>
              </a:extLst>
            </p:cNvPr>
            <p:cNvPicPr>
              <a:picLocks noChangeAspect="1"/>
            </p:cNvPicPr>
            <p:nvPr/>
          </p:nvPicPr>
          <p:blipFill>
            <a:blip r:embed="rId14" cstate="hqprint">
              <a:extLst>
                <a:ext uri="{BEBA8EAE-BF5A-486C-A8C5-ECC9F3942E4B}">
                  <a14:imgProps xmlns:a14="http://schemas.microsoft.com/office/drawing/2010/main">
                    <a14:imgLayer r:embed="rId15">
                      <a14:imgEffect>
                        <a14:sharpenSoften amount="25000"/>
                      </a14:imgEffect>
                    </a14:imgLayer>
                  </a14:imgProps>
                </a:ext>
                <a:ext uri="{28A0092B-C50C-407E-A947-70E740481C1C}">
                  <a14:useLocalDpi xmlns:a14="http://schemas.microsoft.com/office/drawing/2010/main"/>
                </a:ext>
              </a:extLst>
            </a:blip>
            <a:stretch>
              <a:fillRect/>
            </a:stretch>
          </p:blipFill>
          <p:spPr>
            <a:xfrm>
              <a:off x="1846845" y="1310906"/>
              <a:ext cx="5749074" cy="3815956"/>
            </a:xfrm>
            <a:prstGeom prst="rect">
              <a:avLst/>
            </a:prstGeom>
            <a:effectLst>
              <a:softEdge rad="103256"/>
            </a:effectLst>
          </p:spPr>
        </p:pic>
        <p:sp>
          <p:nvSpPr>
            <p:cNvPr id="20" name="TextBox 19">
              <a:extLst>
                <a:ext uri="{FF2B5EF4-FFF2-40B4-BE49-F238E27FC236}">
                  <a16:creationId xmlns:a16="http://schemas.microsoft.com/office/drawing/2014/main" id="{12F86CE9-2336-AF83-5E0F-C62C993E1650}"/>
                </a:ext>
              </a:extLst>
            </p:cNvPr>
            <p:cNvSpPr txBox="1"/>
            <p:nvPr/>
          </p:nvSpPr>
          <p:spPr>
            <a:xfrm>
              <a:off x="6106763" y="1633495"/>
              <a:ext cx="1236838" cy="768992"/>
            </a:xfrm>
            <a:prstGeom prst="rect">
              <a:avLst/>
            </a:prstGeom>
            <a:solidFill>
              <a:srgbClr val="00B0F0">
                <a:alpha val="75000"/>
              </a:srgbClr>
            </a:solidFill>
            <a:effectLst>
              <a:outerShdw blurRad="50800" dist="38100" dir="2700000" algn="tl" rotWithShape="0">
                <a:prstClr val="black">
                  <a:alpha val="40000"/>
                </a:prstClr>
              </a:outerShdw>
            </a:effectLst>
          </p:spPr>
          <p:txBody>
            <a:bodyPr wrap="square" rtlCol="0">
              <a:spAutoFit/>
            </a:bodyPr>
            <a:lstStyle/>
            <a:p>
              <a:pPr algn="ctr" defTabSz="1219170">
                <a:defRPr/>
              </a:pPr>
              <a:r>
                <a:rPr lang="en-US" sz="1600" b="1" kern="0">
                  <a:solidFill>
                    <a:prstClr val="black"/>
                  </a:solidFill>
                  <a:latin typeface="Calibri" panose="020F0502020204030204"/>
                </a:rPr>
                <a:t>M1</a:t>
              </a:r>
              <a:r>
                <a:rPr lang="en-US" sz="1600" kern="0">
                  <a:solidFill>
                    <a:prstClr val="black"/>
                  </a:solidFill>
                  <a:latin typeface="Calibri" panose="020F0502020204030204"/>
                </a:rPr>
                <a:t> </a:t>
              </a:r>
            </a:p>
          </p:txBody>
        </p:sp>
        <p:sp>
          <p:nvSpPr>
            <p:cNvPr id="28" name="TextBox 27">
              <a:extLst>
                <a:ext uri="{FF2B5EF4-FFF2-40B4-BE49-F238E27FC236}">
                  <a16:creationId xmlns:a16="http://schemas.microsoft.com/office/drawing/2014/main" id="{8D9152C3-E9F5-8C85-FA74-4485F4669A30}"/>
                </a:ext>
              </a:extLst>
            </p:cNvPr>
            <p:cNvSpPr txBox="1"/>
            <p:nvPr/>
          </p:nvSpPr>
          <p:spPr>
            <a:xfrm>
              <a:off x="3772357" y="1421655"/>
              <a:ext cx="1236838" cy="768992"/>
            </a:xfrm>
            <a:prstGeom prst="rect">
              <a:avLst/>
            </a:prstGeom>
            <a:solidFill>
              <a:srgbClr val="00B050">
                <a:alpha val="75000"/>
              </a:srgbClr>
            </a:solidFill>
            <a:effectLst>
              <a:outerShdw blurRad="50800" dist="38100" dir="2700000" algn="tl" rotWithShape="0">
                <a:prstClr val="black">
                  <a:alpha val="40000"/>
                </a:prstClr>
              </a:outerShdw>
            </a:effectLst>
          </p:spPr>
          <p:txBody>
            <a:bodyPr wrap="square" rtlCol="0">
              <a:spAutoFit/>
            </a:bodyPr>
            <a:lstStyle/>
            <a:p>
              <a:pPr defTabSz="1219170">
                <a:defRPr/>
              </a:pPr>
              <a:r>
                <a:rPr lang="en-US" sz="1600" b="1" kern="0">
                  <a:solidFill>
                    <a:prstClr val="black"/>
                  </a:solidFill>
                  <a:latin typeface="Calibri" panose="020F0502020204030204"/>
                </a:rPr>
                <a:t>M2</a:t>
              </a:r>
              <a:endParaRPr lang="en-US" sz="1600" kern="0">
                <a:solidFill>
                  <a:prstClr val="black"/>
                </a:solidFill>
                <a:latin typeface="Calibri" panose="020F0502020204030204"/>
              </a:endParaRPr>
            </a:p>
          </p:txBody>
        </p:sp>
        <p:sp>
          <p:nvSpPr>
            <p:cNvPr id="29" name="TextBox 28">
              <a:extLst>
                <a:ext uri="{FF2B5EF4-FFF2-40B4-BE49-F238E27FC236}">
                  <a16:creationId xmlns:a16="http://schemas.microsoft.com/office/drawing/2014/main" id="{0CCDC896-97A9-2EB4-F072-EF0025605530}"/>
                </a:ext>
              </a:extLst>
            </p:cNvPr>
            <p:cNvSpPr txBox="1"/>
            <p:nvPr/>
          </p:nvSpPr>
          <p:spPr>
            <a:xfrm>
              <a:off x="2244278" y="1576378"/>
              <a:ext cx="1236840" cy="768992"/>
            </a:xfrm>
            <a:prstGeom prst="rect">
              <a:avLst/>
            </a:prstGeom>
            <a:solidFill>
              <a:srgbClr val="FFC000">
                <a:lumMod val="40000"/>
                <a:lumOff val="60000"/>
                <a:alpha val="89066"/>
              </a:srgbClr>
            </a:solidFill>
            <a:effectLst>
              <a:outerShdw blurRad="50800" dist="38100" dir="2700000" algn="tl" rotWithShape="0">
                <a:prstClr val="black">
                  <a:alpha val="40000"/>
                </a:prstClr>
              </a:outerShdw>
            </a:effectLst>
          </p:spPr>
          <p:txBody>
            <a:bodyPr wrap="square" rtlCol="0">
              <a:spAutoFit/>
            </a:bodyPr>
            <a:lstStyle/>
            <a:p>
              <a:pPr defTabSz="1219170">
                <a:defRPr/>
              </a:pPr>
              <a:r>
                <a:rPr lang="en-US" sz="1600" b="1" kern="0">
                  <a:solidFill>
                    <a:prstClr val="black"/>
                  </a:solidFill>
                  <a:latin typeface="Calibri" panose="020F0502020204030204"/>
                </a:rPr>
                <a:t>M3</a:t>
              </a:r>
            </a:p>
          </p:txBody>
        </p:sp>
        <p:cxnSp>
          <p:nvCxnSpPr>
            <p:cNvPr id="31" name="Straight Arrow Connector 30">
              <a:extLst>
                <a:ext uri="{FF2B5EF4-FFF2-40B4-BE49-F238E27FC236}">
                  <a16:creationId xmlns:a16="http://schemas.microsoft.com/office/drawing/2014/main" id="{D7B22F78-AF33-05E9-2B22-ABC074EBF70E}"/>
                </a:ext>
              </a:extLst>
            </p:cNvPr>
            <p:cNvCxnSpPr>
              <a:cxnSpLocks/>
            </p:cNvCxnSpPr>
            <p:nvPr/>
          </p:nvCxnSpPr>
          <p:spPr>
            <a:xfrm flipH="1" flipV="1">
              <a:off x="6758609" y="2756452"/>
              <a:ext cx="636104" cy="490331"/>
            </a:xfrm>
            <a:prstGeom prst="straightConnector1">
              <a:avLst/>
            </a:prstGeom>
            <a:noFill/>
            <a:ln w="38100" cap="flat" cmpd="sng" algn="ctr">
              <a:solidFill>
                <a:srgbClr val="00B0F0"/>
              </a:solidFill>
              <a:prstDash val="solid"/>
              <a:miter lim="800000"/>
              <a:tailEnd type="triangle"/>
            </a:ln>
            <a:effectLst>
              <a:outerShdw blurRad="50800" dist="38100" dir="2700000" algn="tl" rotWithShape="0">
                <a:srgbClr val="0070C0">
                  <a:alpha val="40000"/>
                </a:srgbClr>
              </a:outerShdw>
            </a:effectLst>
          </p:spPr>
        </p:cxnSp>
        <p:cxnSp>
          <p:nvCxnSpPr>
            <p:cNvPr id="33" name="Straight Arrow Connector 32">
              <a:extLst>
                <a:ext uri="{FF2B5EF4-FFF2-40B4-BE49-F238E27FC236}">
                  <a16:creationId xmlns:a16="http://schemas.microsoft.com/office/drawing/2014/main" id="{D9F0253C-EA53-78D8-01C4-3AAC2D66FB88}"/>
                </a:ext>
              </a:extLst>
            </p:cNvPr>
            <p:cNvCxnSpPr>
              <a:cxnSpLocks/>
            </p:cNvCxnSpPr>
            <p:nvPr/>
          </p:nvCxnSpPr>
          <p:spPr>
            <a:xfrm flipH="1" flipV="1">
              <a:off x="4820098" y="2549315"/>
              <a:ext cx="745815" cy="551694"/>
            </a:xfrm>
            <a:prstGeom prst="straightConnector1">
              <a:avLst/>
            </a:prstGeom>
            <a:noFill/>
            <a:ln w="38100" cap="flat" cmpd="sng" algn="ctr">
              <a:solidFill>
                <a:srgbClr val="00B050"/>
              </a:solidFill>
              <a:prstDash val="solid"/>
              <a:miter lim="800000"/>
              <a:tailEnd type="triangle"/>
            </a:ln>
            <a:effectLst>
              <a:outerShdw blurRad="50800" dist="38100" dir="2700000" algn="tl" rotWithShape="0">
                <a:srgbClr val="70AD47">
                  <a:lumMod val="75000"/>
                  <a:alpha val="40000"/>
                </a:srgbClr>
              </a:outerShdw>
            </a:effectLst>
          </p:spPr>
        </p:cxnSp>
        <p:cxnSp>
          <p:nvCxnSpPr>
            <p:cNvPr id="34" name="Straight Arrow Connector 33">
              <a:extLst>
                <a:ext uri="{FF2B5EF4-FFF2-40B4-BE49-F238E27FC236}">
                  <a16:creationId xmlns:a16="http://schemas.microsoft.com/office/drawing/2014/main" id="{222E5837-E539-97ED-0954-5BB7D967195C}"/>
                </a:ext>
              </a:extLst>
            </p:cNvPr>
            <p:cNvCxnSpPr>
              <a:cxnSpLocks/>
            </p:cNvCxnSpPr>
            <p:nvPr/>
          </p:nvCxnSpPr>
          <p:spPr>
            <a:xfrm flipH="1" flipV="1">
              <a:off x="4192474" y="3080194"/>
              <a:ext cx="1000531" cy="484641"/>
            </a:xfrm>
            <a:prstGeom prst="straightConnector1">
              <a:avLst/>
            </a:prstGeom>
            <a:noFill/>
            <a:ln w="38100" cap="flat" cmpd="sng" algn="ctr">
              <a:solidFill>
                <a:srgbClr val="FFC000"/>
              </a:solidFill>
              <a:prstDash val="solid"/>
              <a:miter lim="800000"/>
              <a:tailEnd type="triangle"/>
            </a:ln>
            <a:effectLst>
              <a:outerShdw blurRad="50800" dist="38100" dir="2700000" algn="tl" rotWithShape="0">
                <a:srgbClr val="70AD47">
                  <a:lumMod val="75000"/>
                  <a:alpha val="40000"/>
                </a:srgbClr>
              </a:outerShdw>
            </a:effectLst>
          </p:spPr>
        </p:cxnSp>
      </p:grpSp>
      <p:pic>
        <p:nvPicPr>
          <p:cNvPr id="1026" name="Picture 2">
            <a:extLst>
              <a:ext uri="{FF2B5EF4-FFF2-40B4-BE49-F238E27FC236}">
                <a16:creationId xmlns:a16="http://schemas.microsoft.com/office/drawing/2014/main" id="{FEB9C529-D9DF-FA75-A813-105B2E096F00}"/>
              </a:ext>
            </a:extLst>
          </p:cNvPr>
          <p:cNvPicPr>
            <a:picLocks noChangeAspect="1" noChangeArrowheads="1"/>
          </p:cNvPicPr>
          <p:nvPr/>
        </p:nvPicPr>
        <p:blipFill rotWithShape="1">
          <a:blip r:embed="rId16" cstate="hqprint">
            <a:extLst>
              <a:ext uri="{28A0092B-C50C-407E-A947-70E740481C1C}">
                <a14:useLocalDpi xmlns:a14="http://schemas.microsoft.com/office/drawing/2010/main"/>
              </a:ext>
            </a:extLst>
          </a:blip>
          <a:srcRect/>
          <a:stretch/>
        </p:blipFill>
        <p:spPr bwMode="auto">
          <a:xfrm>
            <a:off x="9100627" y="5818846"/>
            <a:ext cx="958757" cy="36512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B35F849-7F84-C58E-A997-637AD9725B77}"/>
              </a:ext>
            </a:extLst>
          </p:cNvPr>
          <p:cNvSpPr txBox="1"/>
          <p:nvPr/>
        </p:nvSpPr>
        <p:spPr>
          <a:xfrm>
            <a:off x="3650289" y="5342671"/>
            <a:ext cx="5375189" cy="1169551"/>
          </a:xfrm>
          <a:prstGeom prst="rect">
            <a:avLst/>
          </a:prstGeom>
        </p:spPr>
        <p:txBody>
          <a:bodyPr vert="horz" wrap="none" lIns="91440" tIns="45720" rIns="91440" bIns="45720" rtlCol="0" anchor="t">
            <a:spAutoFit/>
          </a:bodyPr>
          <a:lstStyle/>
          <a:p>
            <a:pPr algn="l"/>
            <a:r>
              <a:rPr lang="en-US" sz="1400" b="1" dirty="0"/>
              <a:t>GSI:</a:t>
            </a:r>
          </a:p>
          <a:p>
            <a:pPr marL="177750" indent="-177750" algn="l">
              <a:buFont typeface="Wingdings" pitchFamily="2" charset="2"/>
              <a:buChar char="§"/>
            </a:pPr>
            <a:r>
              <a:rPr lang="en-US" sz="1400" b="1" dirty="0"/>
              <a:t>all ion species from protons to uranium</a:t>
            </a:r>
          </a:p>
          <a:p>
            <a:pPr marL="177750" indent="-177750" algn="l">
              <a:buFont typeface="Wingdings" pitchFamily="2" charset="2"/>
              <a:buChar char="§"/>
            </a:pPr>
            <a:r>
              <a:rPr lang="en-US" sz="1400" b="1" dirty="0"/>
              <a:t>flexible ion beam parameters</a:t>
            </a:r>
          </a:p>
          <a:p>
            <a:pPr marL="177750" indent="-177750" algn="l">
              <a:buFont typeface="Wingdings" pitchFamily="2" charset="2"/>
              <a:buChar char="§"/>
            </a:pPr>
            <a:r>
              <a:rPr lang="en-US" sz="1400" b="1" dirty="0"/>
              <a:t>mobile setups</a:t>
            </a:r>
          </a:p>
          <a:p>
            <a:pPr marL="177750" indent="-177750" algn="l">
              <a:buFont typeface="Wingdings" pitchFamily="2" charset="2"/>
              <a:buChar char="§"/>
            </a:pPr>
            <a:r>
              <a:rPr lang="en-US" sz="1400" b="1" dirty="0"/>
              <a:t>some setups developed by uni groups (EruM-Pro program)</a:t>
            </a:r>
          </a:p>
        </p:txBody>
      </p:sp>
      <p:pic>
        <p:nvPicPr>
          <p:cNvPr id="21" name="Picture 20" descr="Datei:Logo-Goethe-University-Frankfurt-am-Main.svg">
            <a:extLst>
              <a:ext uri="{FF2B5EF4-FFF2-40B4-BE49-F238E27FC236}">
                <a16:creationId xmlns:a16="http://schemas.microsoft.com/office/drawing/2014/main" id="{D2D9C05A-FF5A-C7F3-7939-0E21ACF11DA7}"/>
              </a:ext>
            </a:extLst>
          </p:cNvPr>
          <p:cNvPicPr>
            <a:picLocks noChangeAspect="1"/>
          </p:cNvPicPr>
          <p:nvPr/>
        </p:nvPicPr>
        <p:blipFill>
          <a:blip r:embed="rId17" cstate="hqprint">
            <a:extLst>
              <a:ext uri="{28A0092B-C50C-407E-A947-70E740481C1C}">
                <a14:useLocalDpi xmlns:a14="http://schemas.microsoft.com/office/drawing/2010/main"/>
              </a:ext>
            </a:extLst>
          </a:blip>
          <a:stretch>
            <a:fillRect/>
          </a:stretch>
        </p:blipFill>
        <p:spPr>
          <a:xfrm>
            <a:off x="11021142" y="4162431"/>
            <a:ext cx="1004777" cy="548441"/>
          </a:xfrm>
          <a:prstGeom prst="rect">
            <a:avLst/>
          </a:prstGeom>
          <a:solidFill>
            <a:schemeClr val="bg1"/>
          </a:solidFill>
        </p:spPr>
      </p:pic>
      <p:pic>
        <p:nvPicPr>
          <p:cNvPr id="35" name="Picture 34" descr="ErUM-Pro-Instrumentierung — Startseite">
            <a:extLst>
              <a:ext uri="{FF2B5EF4-FFF2-40B4-BE49-F238E27FC236}">
                <a16:creationId xmlns:a16="http://schemas.microsoft.com/office/drawing/2014/main" id="{046C39D7-CF6F-E477-B88C-330EB2134895}"/>
              </a:ext>
            </a:extLst>
          </p:cNvPr>
          <p:cNvPicPr>
            <a:picLocks noChangeAspect="1"/>
          </p:cNvPicPr>
          <p:nvPr/>
        </p:nvPicPr>
        <p:blipFill>
          <a:blip r:embed="rId18" cstate="hqprint">
            <a:extLst>
              <a:ext uri="{28A0092B-C50C-407E-A947-70E740481C1C}">
                <a14:useLocalDpi xmlns:a14="http://schemas.microsoft.com/office/drawing/2010/main"/>
              </a:ext>
            </a:extLst>
          </a:blip>
          <a:srcRect l="5288" t="19516" r="36429" b="22561"/>
          <a:stretch>
            <a:fillRect/>
          </a:stretch>
        </p:blipFill>
        <p:spPr>
          <a:xfrm>
            <a:off x="10256191" y="6066586"/>
            <a:ext cx="951803" cy="455333"/>
          </a:xfrm>
          <a:prstGeom prst="rect">
            <a:avLst/>
          </a:prstGeom>
        </p:spPr>
      </p:pic>
    </p:spTree>
    <p:extLst>
      <p:ext uri="{BB962C8B-B14F-4D97-AF65-F5344CB8AC3E}">
        <p14:creationId xmlns:p14="http://schemas.microsoft.com/office/powerpoint/2010/main" val="18723502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07BB58-E2E7-10EC-9DB5-2FF3DA25122C}"/>
            </a:ext>
          </a:extLst>
        </p:cNvPr>
        <p:cNvGrpSpPr/>
        <p:nvPr/>
      </p:nvGrpSpPr>
      <p:grpSpPr>
        <a:xfrm>
          <a:off x="0" y="0"/>
          <a:ext cx="0" cy="0"/>
          <a:chOff x="0" y="0"/>
          <a:chExt cx="0" cy="0"/>
        </a:xfrm>
      </p:grpSpPr>
      <p:grpSp>
        <p:nvGrpSpPr>
          <p:cNvPr id="23" name="Group 22">
            <a:extLst>
              <a:ext uri="{FF2B5EF4-FFF2-40B4-BE49-F238E27FC236}">
                <a16:creationId xmlns:a16="http://schemas.microsoft.com/office/drawing/2014/main" id="{A6BED3E1-34B6-176A-E844-95A22CEAC054}"/>
              </a:ext>
            </a:extLst>
          </p:cNvPr>
          <p:cNvGrpSpPr/>
          <p:nvPr/>
        </p:nvGrpSpPr>
        <p:grpSpPr>
          <a:xfrm>
            <a:off x="8604521" y="2420895"/>
            <a:ext cx="3120000" cy="4032000"/>
            <a:chOff x="6415291" y="1808576"/>
            <a:chExt cx="2340000" cy="3024000"/>
          </a:xfrm>
        </p:grpSpPr>
        <p:sp>
          <p:nvSpPr>
            <p:cNvPr id="24" name="Rectangle 23">
              <a:extLst>
                <a:ext uri="{FF2B5EF4-FFF2-40B4-BE49-F238E27FC236}">
                  <a16:creationId xmlns:a16="http://schemas.microsoft.com/office/drawing/2014/main" id="{2E7F2F73-8A5D-EF64-E8A0-2A7C6F3EE34B}"/>
                </a:ext>
              </a:extLst>
            </p:cNvPr>
            <p:cNvSpPr/>
            <p:nvPr/>
          </p:nvSpPr>
          <p:spPr>
            <a:xfrm>
              <a:off x="6415291" y="1808576"/>
              <a:ext cx="2340000" cy="3024000"/>
            </a:xfrm>
            <a:prstGeom prst="rect">
              <a:avLst/>
            </a:prstGeom>
            <a:solidFill>
              <a:schemeClr val="accent6">
                <a:lumMod val="40000"/>
                <a:lumOff val="60000"/>
              </a:schemeClr>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609585"/>
              <a:endParaRPr lang="en-GB" sz="1600" dirty="0">
                <a:solidFill>
                  <a:prstClr val="white"/>
                </a:solidFill>
                <a:latin typeface="Arial"/>
              </a:endParaRPr>
            </a:p>
          </p:txBody>
        </p:sp>
        <p:sp>
          <p:nvSpPr>
            <p:cNvPr id="25" name="TextBox 24">
              <a:extLst>
                <a:ext uri="{FF2B5EF4-FFF2-40B4-BE49-F238E27FC236}">
                  <a16:creationId xmlns:a16="http://schemas.microsoft.com/office/drawing/2014/main" id="{71702978-15BE-C627-DFE5-5002B2E72306}"/>
                </a:ext>
              </a:extLst>
            </p:cNvPr>
            <p:cNvSpPr txBox="1"/>
            <p:nvPr/>
          </p:nvSpPr>
          <p:spPr>
            <a:xfrm>
              <a:off x="6820664" y="1954791"/>
              <a:ext cx="1588897" cy="246173"/>
            </a:xfrm>
            <a:prstGeom prst="rect">
              <a:avLst/>
            </a:prstGeom>
            <a:solidFill>
              <a:srgbClr val="C00000"/>
            </a:solidFill>
            <a:effectLst>
              <a:outerShdw blurRad="50800" dist="38100" dir="2700000" algn="tl" rotWithShape="0">
                <a:prstClr val="black">
                  <a:alpha val="40000"/>
                </a:prstClr>
              </a:outerShdw>
            </a:effectLst>
          </p:spPr>
          <p:txBody>
            <a:bodyPr vert="horz" wrap="none" lIns="121920" tIns="60960" rIns="121920" bIns="60960" rtlCol="0" anchor="t">
              <a:spAutoFit/>
            </a:bodyPr>
            <a:lstStyle/>
            <a:p>
              <a:pPr algn="ctr" defTabSz="609585"/>
              <a:r>
                <a:rPr lang="en-GB" sz="1333" dirty="0">
                  <a:solidFill>
                    <a:prstClr val="white"/>
                  </a:solidFill>
                  <a:latin typeface="Arial"/>
                </a:rPr>
                <a:t>High-pressure irradiation</a:t>
              </a:r>
            </a:p>
          </p:txBody>
        </p:sp>
        <p:sp>
          <p:nvSpPr>
            <p:cNvPr id="26" name="TextBox 25">
              <a:extLst>
                <a:ext uri="{FF2B5EF4-FFF2-40B4-BE49-F238E27FC236}">
                  <a16:creationId xmlns:a16="http://schemas.microsoft.com/office/drawing/2014/main" id="{435C32D8-F97E-3DC7-BB32-2324FF2118F6}"/>
                </a:ext>
              </a:extLst>
            </p:cNvPr>
            <p:cNvSpPr txBox="1"/>
            <p:nvPr/>
          </p:nvSpPr>
          <p:spPr>
            <a:xfrm>
              <a:off x="6823069" y="2286831"/>
              <a:ext cx="1584088" cy="400013"/>
            </a:xfrm>
            <a:prstGeom prst="rect">
              <a:avLst/>
            </a:prstGeom>
            <a:solidFill>
              <a:srgbClr val="C00000"/>
            </a:solidFill>
            <a:effectLst>
              <a:outerShdw blurRad="50800" dist="38100" dir="2700000" algn="tl" rotWithShape="0">
                <a:prstClr val="black">
                  <a:alpha val="40000"/>
                </a:prstClr>
              </a:outerShdw>
            </a:effectLst>
          </p:spPr>
          <p:txBody>
            <a:bodyPr vert="horz" wrap="square" lIns="121920" tIns="60960" rIns="121920" bIns="60960" rtlCol="0" anchor="t">
              <a:spAutoFit/>
            </a:bodyPr>
            <a:lstStyle/>
            <a:p>
              <a:pPr algn="ctr" defTabSz="609585"/>
              <a:r>
                <a:rPr lang="en-GB" sz="1333" dirty="0">
                  <a:solidFill>
                    <a:prstClr val="white"/>
                  </a:solidFill>
                  <a:latin typeface="Arial"/>
                </a:rPr>
                <a:t>Radiation hardness of functional materials</a:t>
              </a:r>
            </a:p>
          </p:txBody>
        </p:sp>
        <p:grpSp>
          <p:nvGrpSpPr>
            <p:cNvPr id="27" name="Group 26">
              <a:extLst>
                <a:ext uri="{FF2B5EF4-FFF2-40B4-BE49-F238E27FC236}">
                  <a16:creationId xmlns:a16="http://schemas.microsoft.com/office/drawing/2014/main" id="{423D354D-8C5E-E061-A057-59FAE1262FF0}"/>
                </a:ext>
              </a:extLst>
            </p:cNvPr>
            <p:cNvGrpSpPr/>
            <p:nvPr/>
          </p:nvGrpSpPr>
          <p:grpSpPr>
            <a:xfrm>
              <a:off x="6642550" y="2855830"/>
              <a:ext cx="1858180" cy="805782"/>
              <a:chOff x="5867264" y="2716519"/>
              <a:chExt cx="1858180" cy="805782"/>
            </a:xfrm>
          </p:grpSpPr>
          <p:grpSp>
            <p:nvGrpSpPr>
              <p:cNvPr id="37" name="Group 36">
                <a:extLst>
                  <a:ext uri="{FF2B5EF4-FFF2-40B4-BE49-F238E27FC236}">
                    <a16:creationId xmlns:a16="http://schemas.microsoft.com/office/drawing/2014/main" id="{21E2F5A5-D026-033F-334C-4F213D87CF4F}"/>
                  </a:ext>
                </a:extLst>
              </p:cNvPr>
              <p:cNvGrpSpPr/>
              <p:nvPr/>
            </p:nvGrpSpPr>
            <p:grpSpPr>
              <a:xfrm>
                <a:off x="5867264" y="2716519"/>
                <a:ext cx="1858180" cy="805782"/>
                <a:chOff x="13262569" y="4583252"/>
                <a:chExt cx="6236698" cy="2411178"/>
              </a:xfrm>
            </p:grpSpPr>
            <p:pic>
              <p:nvPicPr>
                <p:cNvPr id="40" name="Picture 11">
                  <a:extLst>
                    <a:ext uri="{FF2B5EF4-FFF2-40B4-BE49-F238E27FC236}">
                      <a16:creationId xmlns:a16="http://schemas.microsoft.com/office/drawing/2014/main" id="{8D5A91F1-E2C4-455E-3CBF-8C909AEB0677}"/>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a:stretch/>
              </p:blipFill>
              <p:spPr bwMode="auto">
                <a:xfrm rot="16200000">
                  <a:off x="17089362" y="4584524"/>
                  <a:ext cx="2411178" cy="2408633"/>
                </a:xfrm>
                <a:prstGeom prst="rect">
                  <a:avLst/>
                </a:prstGeom>
                <a:noFill/>
                <a:ln w="38100" algn="ctr">
                  <a:noFill/>
                  <a:miter lim="800000"/>
                  <a:headEnd/>
                  <a:tailEnd/>
                </a:ln>
              </p:spPr>
            </p:pic>
            <p:pic>
              <p:nvPicPr>
                <p:cNvPr id="41" name="Picture 111" descr="Strahlrohr">
                  <a:extLst>
                    <a:ext uri="{FF2B5EF4-FFF2-40B4-BE49-F238E27FC236}">
                      <a16:creationId xmlns:a16="http://schemas.microsoft.com/office/drawing/2014/main" id="{A4A7D1EB-55F6-0B0E-310C-3CA395634E8C}"/>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282" r="-1"/>
                <a:stretch/>
              </p:blipFill>
              <p:spPr bwMode="auto">
                <a:xfrm>
                  <a:off x="13445715" y="4715891"/>
                  <a:ext cx="2399346" cy="1992857"/>
                </a:xfrm>
                <a:prstGeom prst="rect">
                  <a:avLst/>
                </a:prstGeom>
                <a:noFill/>
                <a:ln w="9525">
                  <a:noFill/>
                  <a:miter lim="800000"/>
                  <a:headEnd/>
                  <a:tailEnd/>
                </a:ln>
              </p:spPr>
            </p:pic>
            <p:grpSp>
              <p:nvGrpSpPr>
                <p:cNvPr id="42" name="Group 41">
                  <a:extLst>
                    <a:ext uri="{FF2B5EF4-FFF2-40B4-BE49-F238E27FC236}">
                      <a16:creationId xmlns:a16="http://schemas.microsoft.com/office/drawing/2014/main" id="{6D632B39-260D-9DD6-DF44-1A0AE3D4049B}"/>
                    </a:ext>
                  </a:extLst>
                </p:cNvPr>
                <p:cNvGrpSpPr/>
                <p:nvPr/>
              </p:nvGrpSpPr>
              <p:grpSpPr>
                <a:xfrm>
                  <a:off x="13262569" y="5361065"/>
                  <a:ext cx="5910613" cy="779938"/>
                  <a:chOff x="10480400" y="8409161"/>
                  <a:chExt cx="5910613" cy="779938"/>
                </a:xfrm>
              </p:grpSpPr>
              <p:sp>
                <p:nvSpPr>
                  <p:cNvPr id="44" name="AutoShape 113">
                    <a:extLst>
                      <a:ext uri="{FF2B5EF4-FFF2-40B4-BE49-F238E27FC236}">
                        <a16:creationId xmlns:a16="http://schemas.microsoft.com/office/drawing/2014/main" id="{31A9B387-9FBD-0126-A248-75E7897E932F}"/>
                      </a:ext>
                    </a:extLst>
                  </p:cNvPr>
                  <p:cNvSpPr>
                    <a:spLocks noChangeAspect="1" noChangeArrowheads="1" noTextEdit="1"/>
                  </p:cNvSpPr>
                  <p:nvPr/>
                </p:nvSpPr>
                <p:spPr bwMode="auto">
                  <a:xfrm>
                    <a:off x="10480400" y="8409161"/>
                    <a:ext cx="5910613" cy="779938"/>
                  </a:xfrm>
                  <a:prstGeom prst="rect">
                    <a:avLst/>
                  </a:prstGeom>
                  <a:noFill/>
                  <a:ln w="9525">
                    <a:noFill/>
                    <a:miter lim="800000"/>
                    <a:headEnd/>
                    <a:tailEnd/>
                  </a:ln>
                </p:spPr>
                <p:txBody>
                  <a:bodyPr/>
                  <a:lstStyle/>
                  <a:p>
                    <a:pPr defTabSz="609585"/>
                    <a:endParaRPr lang="en-US" sz="2400" dirty="0">
                      <a:solidFill>
                        <a:prstClr val="black"/>
                      </a:solidFill>
                      <a:latin typeface="Arial"/>
                    </a:endParaRPr>
                  </a:p>
                </p:txBody>
              </p:sp>
              <p:sp>
                <p:nvSpPr>
                  <p:cNvPr id="45" name="Freeform 114">
                    <a:extLst>
                      <a:ext uri="{FF2B5EF4-FFF2-40B4-BE49-F238E27FC236}">
                        <a16:creationId xmlns:a16="http://schemas.microsoft.com/office/drawing/2014/main" id="{A715D2B7-1DBC-AF8B-C7F0-4E9A3044202E}"/>
                      </a:ext>
                    </a:extLst>
                  </p:cNvPr>
                  <p:cNvSpPr>
                    <a:spLocks/>
                  </p:cNvSpPr>
                  <p:nvPr/>
                </p:nvSpPr>
                <p:spPr bwMode="auto">
                  <a:xfrm>
                    <a:off x="15635644" y="8641422"/>
                    <a:ext cx="50901" cy="45879"/>
                  </a:xfrm>
                  <a:custGeom>
                    <a:avLst/>
                    <a:gdLst>
                      <a:gd name="T0" fmla="*/ 0 w 149"/>
                      <a:gd name="T1" fmla="*/ 0 h 147"/>
                      <a:gd name="T2" fmla="*/ 0 w 149"/>
                      <a:gd name="T3" fmla="*/ 0 h 147"/>
                      <a:gd name="T4" fmla="*/ 0 w 149"/>
                      <a:gd name="T5" fmla="*/ 0 h 147"/>
                      <a:gd name="T6" fmla="*/ 0 w 149"/>
                      <a:gd name="T7" fmla="*/ 0 h 147"/>
                      <a:gd name="T8" fmla="*/ 0 w 149"/>
                      <a:gd name="T9" fmla="*/ 0 h 147"/>
                      <a:gd name="T10" fmla="*/ 0 w 149"/>
                      <a:gd name="T11" fmla="*/ 0 h 147"/>
                      <a:gd name="T12" fmla="*/ 0 w 149"/>
                      <a:gd name="T13" fmla="*/ 0 h 147"/>
                      <a:gd name="T14" fmla="*/ 0 w 149"/>
                      <a:gd name="T15" fmla="*/ 0 h 147"/>
                      <a:gd name="T16" fmla="*/ 0 w 149"/>
                      <a:gd name="T17" fmla="*/ 0 h 147"/>
                      <a:gd name="T18" fmla="*/ 0 w 149"/>
                      <a:gd name="T19" fmla="*/ 0 h 147"/>
                      <a:gd name="T20" fmla="*/ 0 w 149"/>
                      <a:gd name="T21" fmla="*/ 0 h 147"/>
                      <a:gd name="T22" fmla="*/ 0 w 149"/>
                      <a:gd name="T23" fmla="*/ 0 h 147"/>
                      <a:gd name="T24" fmla="*/ 0 w 149"/>
                      <a:gd name="T25" fmla="*/ 0 h 147"/>
                      <a:gd name="T26" fmla="*/ 0 w 149"/>
                      <a:gd name="T27" fmla="*/ 0 h 147"/>
                      <a:gd name="T28" fmla="*/ 0 w 149"/>
                      <a:gd name="T29" fmla="*/ 0 h 147"/>
                      <a:gd name="T30" fmla="*/ 0 w 149"/>
                      <a:gd name="T31" fmla="*/ 0 h 147"/>
                      <a:gd name="T32" fmla="*/ 0 w 149"/>
                      <a:gd name="T33" fmla="*/ 0 h 147"/>
                      <a:gd name="T34" fmla="*/ 0 w 149"/>
                      <a:gd name="T35" fmla="*/ 0 h 147"/>
                      <a:gd name="T36" fmla="*/ 0 w 149"/>
                      <a:gd name="T37" fmla="*/ 0 h 147"/>
                      <a:gd name="T38" fmla="*/ 0 w 149"/>
                      <a:gd name="T39" fmla="*/ 0 h 147"/>
                      <a:gd name="T40" fmla="*/ 0 w 149"/>
                      <a:gd name="T41" fmla="*/ 0 h 147"/>
                      <a:gd name="T42" fmla="*/ 0 w 149"/>
                      <a:gd name="T43" fmla="*/ 0 h 147"/>
                      <a:gd name="T44" fmla="*/ 0 w 149"/>
                      <a:gd name="T45" fmla="*/ 0 h 147"/>
                      <a:gd name="T46" fmla="*/ 0 w 149"/>
                      <a:gd name="T47" fmla="*/ 0 h 147"/>
                      <a:gd name="T48" fmla="*/ 0 w 149"/>
                      <a:gd name="T49" fmla="*/ 0 h 147"/>
                      <a:gd name="T50" fmla="*/ 0 w 149"/>
                      <a:gd name="T51" fmla="*/ 0 h 147"/>
                      <a:gd name="T52" fmla="*/ 0 w 149"/>
                      <a:gd name="T53" fmla="*/ 0 h 147"/>
                      <a:gd name="T54" fmla="*/ 0 w 149"/>
                      <a:gd name="T55" fmla="*/ 0 h 147"/>
                      <a:gd name="T56" fmla="*/ 0 w 149"/>
                      <a:gd name="T57" fmla="*/ 0 h 147"/>
                      <a:gd name="T58" fmla="*/ 0 w 149"/>
                      <a:gd name="T59" fmla="*/ 0 h 147"/>
                      <a:gd name="T60" fmla="*/ 0 w 149"/>
                      <a:gd name="T61" fmla="*/ 0 h 147"/>
                      <a:gd name="T62" fmla="*/ 0 w 149"/>
                      <a:gd name="T63" fmla="*/ 0 h 14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9"/>
                      <a:gd name="T97" fmla="*/ 0 h 147"/>
                      <a:gd name="T98" fmla="*/ 149 w 149"/>
                      <a:gd name="T99" fmla="*/ 147 h 14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9" h="147">
                        <a:moveTo>
                          <a:pt x="75" y="147"/>
                        </a:moveTo>
                        <a:lnTo>
                          <a:pt x="82" y="147"/>
                        </a:lnTo>
                        <a:lnTo>
                          <a:pt x="90" y="145"/>
                        </a:lnTo>
                        <a:lnTo>
                          <a:pt x="97" y="143"/>
                        </a:lnTo>
                        <a:lnTo>
                          <a:pt x="103" y="141"/>
                        </a:lnTo>
                        <a:lnTo>
                          <a:pt x="110" y="138"/>
                        </a:lnTo>
                        <a:lnTo>
                          <a:pt x="116" y="134"/>
                        </a:lnTo>
                        <a:lnTo>
                          <a:pt x="122" y="129"/>
                        </a:lnTo>
                        <a:lnTo>
                          <a:pt x="127" y="125"/>
                        </a:lnTo>
                        <a:lnTo>
                          <a:pt x="131" y="120"/>
                        </a:lnTo>
                        <a:lnTo>
                          <a:pt x="136" y="114"/>
                        </a:lnTo>
                        <a:lnTo>
                          <a:pt x="140" y="108"/>
                        </a:lnTo>
                        <a:lnTo>
                          <a:pt x="143" y="102"/>
                        </a:lnTo>
                        <a:lnTo>
                          <a:pt x="146" y="95"/>
                        </a:lnTo>
                        <a:lnTo>
                          <a:pt x="148" y="88"/>
                        </a:lnTo>
                        <a:lnTo>
                          <a:pt x="149" y="81"/>
                        </a:lnTo>
                        <a:lnTo>
                          <a:pt x="149" y="74"/>
                        </a:lnTo>
                        <a:lnTo>
                          <a:pt x="149" y="66"/>
                        </a:lnTo>
                        <a:lnTo>
                          <a:pt x="148" y="59"/>
                        </a:lnTo>
                        <a:lnTo>
                          <a:pt x="146" y="51"/>
                        </a:lnTo>
                        <a:lnTo>
                          <a:pt x="143" y="45"/>
                        </a:lnTo>
                        <a:lnTo>
                          <a:pt x="140" y="38"/>
                        </a:lnTo>
                        <a:lnTo>
                          <a:pt x="136" y="32"/>
                        </a:lnTo>
                        <a:lnTo>
                          <a:pt x="131" y="26"/>
                        </a:lnTo>
                        <a:lnTo>
                          <a:pt x="127" y="21"/>
                        </a:lnTo>
                        <a:lnTo>
                          <a:pt x="122" y="17"/>
                        </a:lnTo>
                        <a:lnTo>
                          <a:pt x="116" y="13"/>
                        </a:lnTo>
                        <a:lnTo>
                          <a:pt x="110" y="9"/>
                        </a:lnTo>
                        <a:lnTo>
                          <a:pt x="103" y="6"/>
                        </a:lnTo>
                        <a:lnTo>
                          <a:pt x="97" y="3"/>
                        </a:lnTo>
                        <a:lnTo>
                          <a:pt x="90" y="2"/>
                        </a:lnTo>
                        <a:lnTo>
                          <a:pt x="82" y="1"/>
                        </a:lnTo>
                        <a:lnTo>
                          <a:pt x="75" y="0"/>
                        </a:lnTo>
                        <a:lnTo>
                          <a:pt x="67" y="1"/>
                        </a:lnTo>
                        <a:lnTo>
                          <a:pt x="60" y="2"/>
                        </a:lnTo>
                        <a:lnTo>
                          <a:pt x="52" y="3"/>
                        </a:lnTo>
                        <a:lnTo>
                          <a:pt x="45" y="6"/>
                        </a:lnTo>
                        <a:lnTo>
                          <a:pt x="39" y="9"/>
                        </a:lnTo>
                        <a:lnTo>
                          <a:pt x="33" y="13"/>
                        </a:lnTo>
                        <a:lnTo>
                          <a:pt x="27" y="17"/>
                        </a:lnTo>
                        <a:lnTo>
                          <a:pt x="21" y="21"/>
                        </a:lnTo>
                        <a:lnTo>
                          <a:pt x="17" y="26"/>
                        </a:lnTo>
                        <a:lnTo>
                          <a:pt x="13" y="32"/>
                        </a:lnTo>
                        <a:lnTo>
                          <a:pt x="9" y="38"/>
                        </a:lnTo>
                        <a:lnTo>
                          <a:pt x="6" y="45"/>
                        </a:lnTo>
                        <a:lnTo>
                          <a:pt x="3" y="51"/>
                        </a:lnTo>
                        <a:lnTo>
                          <a:pt x="2" y="59"/>
                        </a:lnTo>
                        <a:lnTo>
                          <a:pt x="1" y="66"/>
                        </a:lnTo>
                        <a:lnTo>
                          <a:pt x="0" y="74"/>
                        </a:lnTo>
                        <a:lnTo>
                          <a:pt x="1" y="81"/>
                        </a:lnTo>
                        <a:lnTo>
                          <a:pt x="2" y="88"/>
                        </a:lnTo>
                        <a:lnTo>
                          <a:pt x="3" y="95"/>
                        </a:lnTo>
                        <a:lnTo>
                          <a:pt x="6" y="102"/>
                        </a:lnTo>
                        <a:lnTo>
                          <a:pt x="9" y="108"/>
                        </a:lnTo>
                        <a:lnTo>
                          <a:pt x="13" y="114"/>
                        </a:lnTo>
                        <a:lnTo>
                          <a:pt x="17" y="120"/>
                        </a:lnTo>
                        <a:lnTo>
                          <a:pt x="21" y="125"/>
                        </a:lnTo>
                        <a:lnTo>
                          <a:pt x="27" y="129"/>
                        </a:lnTo>
                        <a:lnTo>
                          <a:pt x="33" y="134"/>
                        </a:lnTo>
                        <a:lnTo>
                          <a:pt x="39" y="138"/>
                        </a:lnTo>
                        <a:lnTo>
                          <a:pt x="45" y="141"/>
                        </a:lnTo>
                        <a:lnTo>
                          <a:pt x="52" y="143"/>
                        </a:lnTo>
                        <a:lnTo>
                          <a:pt x="60" y="145"/>
                        </a:lnTo>
                        <a:lnTo>
                          <a:pt x="67" y="147"/>
                        </a:lnTo>
                        <a:lnTo>
                          <a:pt x="75" y="147"/>
                        </a:lnTo>
                        <a:close/>
                      </a:path>
                    </a:pathLst>
                  </a:custGeom>
                  <a:solidFill>
                    <a:srgbClr val="E31E24"/>
                  </a:solidFill>
                  <a:ln w="9525">
                    <a:noFill/>
                    <a:miter lim="800000"/>
                    <a:headEnd/>
                    <a:tailEnd/>
                  </a:ln>
                </p:spPr>
                <p:txBody>
                  <a:bodyPr/>
                  <a:lstStyle/>
                  <a:p>
                    <a:pPr defTabSz="609585"/>
                    <a:endParaRPr lang="en-US" sz="2400" dirty="0">
                      <a:solidFill>
                        <a:prstClr val="black"/>
                      </a:solidFill>
                      <a:latin typeface="Arial"/>
                      <a:cs typeface="MS PGothic"/>
                    </a:endParaRPr>
                  </a:p>
                </p:txBody>
              </p:sp>
              <p:sp>
                <p:nvSpPr>
                  <p:cNvPr id="46" name="Freeform 115">
                    <a:extLst>
                      <a:ext uri="{FF2B5EF4-FFF2-40B4-BE49-F238E27FC236}">
                        <a16:creationId xmlns:a16="http://schemas.microsoft.com/office/drawing/2014/main" id="{0BDD0E44-5F80-8F11-A79C-36ABAE200B6C}"/>
                      </a:ext>
                    </a:extLst>
                  </p:cNvPr>
                  <p:cNvSpPr>
                    <a:spLocks/>
                  </p:cNvSpPr>
                  <p:nvPr/>
                </p:nvSpPr>
                <p:spPr bwMode="auto">
                  <a:xfrm>
                    <a:off x="15635644" y="8641422"/>
                    <a:ext cx="50901" cy="45879"/>
                  </a:xfrm>
                  <a:custGeom>
                    <a:avLst/>
                    <a:gdLst>
                      <a:gd name="T0" fmla="*/ 0 w 149"/>
                      <a:gd name="T1" fmla="*/ 0 h 147"/>
                      <a:gd name="T2" fmla="*/ 0 w 149"/>
                      <a:gd name="T3" fmla="*/ 0 h 147"/>
                      <a:gd name="T4" fmla="*/ 0 w 149"/>
                      <a:gd name="T5" fmla="*/ 0 h 147"/>
                      <a:gd name="T6" fmla="*/ 0 w 149"/>
                      <a:gd name="T7" fmla="*/ 0 h 147"/>
                      <a:gd name="T8" fmla="*/ 0 w 149"/>
                      <a:gd name="T9" fmla="*/ 0 h 147"/>
                      <a:gd name="T10" fmla="*/ 0 w 149"/>
                      <a:gd name="T11" fmla="*/ 0 h 147"/>
                      <a:gd name="T12" fmla="*/ 0 w 149"/>
                      <a:gd name="T13" fmla="*/ 0 h 147"/>
                      <a:gd name="T14" fmla="*/ 0 w 149"/>
                      <a:gd name="T15" fmla="*/ 0 h 147"/>
                      <a:gd name="T16" fmla="*/ 0 w 149"/>
                      <a:gd name="T17" fmla="*/ 0 h 147"/>
                      <a:gd name="T18" fmla="*/ 0 w 149"/>
                      <a:gd name="T19" fmla="*/ 0 h 147"/>
                      <a:gd name="T20" fmla="*/ 0 w 149"/>
                      <a:gd name="T21" fmla="*/ 0 h 147"/>
                      <a:gd name="T22" fmla="*/ 0 w 149"/>
                      <a:gd name="T23" fmla="*/ 0 h 147"/>
                      <a:gd name="T24" fmla="*/ 0 w 149"/>
                      <a:gd name="T25" fmla="*/ 0 h 147"/>
                      <a:gd name="T26" fmla="*/ 0 w 149"/>
                      <a:gd name="T27" fmla="*/ 0 h 147"/>
                      <a:gd name="T28" fmla="*/ 0 w 149"/>
                      <a:gd name="T29" fmla="*/ 0 h 147"/>
                      <a:gd name="T30" fmla="*/ 0 w 149"/>
                      <a:gd name="T31" fmla="*/ 0 h 147"/>
                      <a:gd name="T32" fmla="*/ 0 w 149"/>
                      <a:gd name="T33" fmla="*/ 0 h 147"/>
                      <a:gd name="T34" fmla="*/ 0 w 149"/>
                      <a:gd name="T35" fmla="*/ 0 h 147"/>
                      <a:gd name="T36" fmla="*/ 0 w 149"/>
                      <a:gd name="T37" fmla="*/ 0 h 147"/>
                      <a:gd name="T38" fmla="*/ 0 w 149"/>
                      <a:gd name="T39" fmla="*/ 0 h 147"/>
                      <a:gd name="T40" fmla="*/ 0 w 149"/>
                      <a:gd name="T41" fmla="*/ 0 h 147"/>
                      <a:gd name="T42" fmla="*/ 0 w 149"/>
                      <a:gd name="T43" fmla="*/ 0 h 147"/>
                      <a:gd name="T44" fmla="*/ 0 w 149"/>
                      <a:gd name="T45" fmla="*/ 0 h 147"/>
                      <a:gd name="T46" fmla="*/ 0 w 149"/>
                      <a:gd name="T47" fmla="*/ 0 h 147"/>
                      <a:gd name="T48" fmla="*/ 0 w 149"/>
                      <a:gd name="T49" fmla="*/ 0 h 147"/>
                      <a:gd name="T50" fmla="*/ 0 w 149"/>
                      <a:gd name="T51" fmla="*/ 0 h 147"/>
                      <a:gd name="T52" fmla="*/ 0 w 149"/>
                      <a:gd name="T53" fmla="*/ 0 h 147"/>
                      <a:gd name="T54" fmla="*/ 0 w 149"/>
                      <a:gd name="T55" fmla="*/ 0 h 147"/>
                      <a:gd name="T56" fmla="*/ 0 w 149"/>
                      <a:gd name="T57" fmla="*/ 0 h 147"/>
                      <a:gd name="T58" fmla="*/ 0 w 149"/>
                      <a:gd name="T59" fmla="*/ 0 h 147"/>
                      <a:gd name="T60" fmla="*/ 0 w 149"/>
                      <a:gd name="T61" fmla="*/ 0 h 147"/>
                      <a:gd name="T62" fmla="*/ 0 w 149"/>
                      <a:gd name="T63" fmla="*/ 0 h 14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9"/>
                      <a:gd name="T97" fmla="*/ 0 h 147"/>
                      <a:gd name="T98" fmla="*/ 149 w 149"/>
                      <a:gd name="T99" fmla="*/ 147 h 14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9" h="147">
                        <a:moveTo>
                          <a:pt x="75" y="147"/>
                        </a:moveTo>
                        <a:lnTo>
                          <a:pt x="82" y="147"/>
                        </a:lnTo>
                        <a:lnTo>
                          <a:pt x="90" y="145"/>
                        </a:lnTo>
                        <a:lnTo>
                          <a:pt x="97" y="143"/>
                        </a:lnTo>
                        <a:lnTo>
                          <a:pt x="103" y="141"/>
                        </a:lnTo>
                        <a:lnTo>
                          <a:pt x="110" y="138"/>
                        </a:lnTo>
                        <a:lnTo>
                          <a:pt x="116" y="134"/>
                        </a:lnTo>
                        <a:lnTo>
                          <a:pt x="122" y="129"/>
                        </a:lnTo>
                        <a:lnTo>
                          <a:pt x="127" y="125"/>
                        </a:lnTo>
                        <a:lnTo>
                          <a:pt x="131" y="120"/>
                        </a:lnTo>
                        <a:lnTo>
                          <a:pt x="136" y="114"/>
                        </a:lnTo>
                        <a:lnTo>
                          <a:pt x="140" y="108"/>
                        </a:lnTo>
                        <a:lnTo>
                          <a:pt x="143" y="102"/>
                        </a:lnTo>
                        <a:lnTo>
                          <a:pt x="146" y="95"/>
                        </a:lnTo>
                        <a:lnTo>
                          <a:pt x="148" y="88"/>
                        </a:lnTo>
                        <a:lnTo>
                          <a:pt x="149" y="81"/>
                        </a:lnTo>
                        <a:lnTo>
                          <a:pt x="149" y="74"/>
                        </a:lnTo>
                        <a:lnTo>
                          <a:pt x="149" y="66"/>
                        </a:lnTo>
                        <a:lnTo>
                          <a:pt x="148" y="59"/>
                        </a:lnTo>
                        <a:lnTo>
                          <a:pt x="146" y="51"/>
                        </a:lnTo>
                        <a:lnTo>
                          <a:pt x="143" y="45"/>
                        </a:lnTo>
                        <a:lnTo>
                          <a:pt x="140" y="38"/>
                        </a:lnTo>
                        <a:lnTo>
                          <a:pt x="136" y="32"/>
                        </a:lnTo>
                        <a:lnTo>
                          <a:pt x="131" y="26"/>
                        </a:lnTo>
                        <a:lnTo>
                          <a:pt x="127" y="21"/>
                        </a:lnTo>
                        <a:lnTo>
                          <a:pt x="122" y="17"/>
                        </a:lnTo>
                        <a:lnTo>
                          <a:pt x="116" y="13"/>
                        </a:lnTo>
                        <a:lnTo>
                          <a:pt x="110" y="9"/>
                        </a:lnTo>
                        <a:lnTo>
                          <a:pt x="103" y="6"/>
                        </a:lnTo>
                        <a:lnTo>
                          <a:pt x="97" y="3"/>
                        </a:lnTo>
                        <a:lnTo>
                          <a:pt x="90" y="2"/>
                        </a:lnTo>
                        <a:lnTo>
                          <a:pt x="82" y="1"/>
                        </a:lnTo>
                        <a:lnTo>
                          <a:pt x="75" y="0"/>
                        </a:lnTo>
                        <a:lnTo>
                          <a:pt x="67" y="1"/>
                        </a:lnTo>
                        <a:lnTo>
                          <a:pt x="60" y="2"/>
                        </a:lnTo>
                        <a:lnTo>
                          <a:pt x="52" y="3"/>
                        </a:lnTo>
                        <a:lnTo>
                          <a:pt x="45" y="6"/>
                        </a:lnTo>
                        <a:lnTo>
                          <a:pt x="39" y="9"/>
                        </a:lnTo>
                        <a:lnTo>
                          <a:pt x="33" y="13"/>
                        </a:lnTo>
                        <a:lnTo>
                          <a:pt x="27" y="17"/>
                        </a:lnTo>
                        <a:lnTo>
                          <a:pt x="21" y="21"/>
                        </a:lnTo>
                        <a:lnTo>
                          <a:pt x="17" y="26"/>
                        </a:lnTo>
                        <a:lnTo>
                          <a:pt x="13" y="32"/>
                        </a:lnTo>
                        <a:lnTo>
                          <a:pt x="9" y="38"/>
                        </a:lnTo>
                        <a:lnTo>
                          <a:pt x="6" y="45"/>
                        </a:lnTo>
                        <a:lnTo>
                          <a:pt x="3" y="51"/>
                        </a:lnTo>
                        <a:lnTo>
                          <a:pt x="2" y="59"/>
                        </a:lnTo>
                        <a:lnTo>
                          <a:pt x="1" y="66"/>
                        </a:lnTo>
                        <a:lnTo>
                          <a:pt x="0" y="74"/>
                        </a:lnTo>
                        <a:lnTo>
                          <a:pt x="1" y="81"/>
                        </a:lnTo>
                        <a:lnTo>
                          <a:pt x="2" y="88"/>
                        </a:lnTo>
                        <a:lnTo>
                          <a:pt x="3" y="95"/>
                        </a:lnTo>
                        <a:lnTo>
                          <a:pt x="6" y="102"/>
                        </a:lnTo>
                        <a:lnTo>
                          <a:pt x="9" y="108"/>
                        </a:lnTo>
                        <a:lnTo>
                          <a:pt x="13" y="114"/>
                        </a:lnTo>
                        <a:lnTo>
                          <a:pt x="17" y="120"/>
                        </a:lnTo>
                        <a:lnTo>
                          <a:pt x="21" y="125"/>
                        </a:lnTo>
                        <a:lnTo>
                          <a:pt x="27" y="129"/>
                        </a:lnTo>
                        <a:lnTo>
                          <a:pt x="33" y="134"/>
                        </a:lnTo>
                        <a:lnTo>
                          <a:pt x="39" y="138"/>
                        </a:lnTo>
                        <a:lnTo>
                          <a:pt x="45" y="141"/>
                        </a:lnTo>
                        <a:lnTo>
                          <a:pt x="52" y="143"/>
                        </a:lnTo>
                        <a:lnTo>
                          <a:pt x="60" y="145"/>
                        </a:lnTo>
                        <a:lnTo>
                          <a:pt x="67" y="147"/>
                        </a:lnTo>
                        <a:lnTo>
                          <a:pt x="75" y="147"/>
                        </a:lnTo>
                        <a:close/>
                      </a:path>
                    </a:pathLst>
                  </a:custGeom>
                  <a:noFill/>
                  <a:ln w="7938">
                    <a:solidFill>
                      <a:srgbClr val="2A2A29"/>
                    </a:solidFill>
                    <a:round/>
                    <a:headEnd/>
                    <a:tailEnd/>
                  </a:ln>
                </p:spPr>
                <p:txBody>
                  <a:bodyPr/>
                  <a:lstStyle/>
                  <a:p>
                    <a:pPr defTabSz="609585"/>
                    <a:endParaRPr lang="en-US" sz="2400" dirty="0">
                      <a:solidFill>
                        <a:prstClr val="black"/>
                      </a:solidFill>
                      <a:latin typeface="Arial"/>
                      <a:cs typeface="MS PGothic"/>
                    </a:endParaRPr>
                  </a:p>
                </p:txBody>
              </p:sp>
              <p:sp>
                <p:nvSpPr>
                  <p:cNvPr id="47" name="Freeform 116">
                    <a:extLst>
                      <a:ext uri="{FF2B5EF4-FFF2-40B4-BE49-F238E27FC236}">
                        <a16:creationId xmlns:a16="http://schemas.microsoft.com/office/drawing/2014/main" id="{509E6668-DE39-7EBB-500F-2E3FAA57179A}"/>
                      </a:ext>
                    </a:extLst>
                  </p:cNvPr>
                  <p:cNvSpPr>
                    <a:spLocks/>
                  </p:cNvSpPr>
                  <p:nvPr/>
                </p:nvSpPr>
                <p:spPr bwMode="auto">
                  <a:xfrm>
                    <a:off x="15753734" y="8801997"/>
                    <a:ext cx="50901" cy="48746"/>
                  </a:xfrm>
                  <a:custGeom>
                    <a:avLst/>
                    <a:gdLst>
                      <a:gd name="T0" fmla="*/ 0 w 149"/>
                      <a:gd name="T1" fmla="*/ 0 h 147"/>
                      <a:gd name="T2" fmla="*/ 0 w 149"/>
                      <a:gd name="T3" fmla="*/ 0 h 147"/>
                      <a:gd name="T4" fmla="*/ 0 w 149"/>
                      <a:gd name="T5" fmla="*/ 0 h 147"/>
                      <a:gd name="T6" fmla="*/ 0 w 149"/>
                      <a:gd name="T7" fmla="*/ 0 h 147"/>
                      <a:gd name="T8" fmla="*/ 0 w 149"/>
                      <a:gd name="T9" fmla="*/ 0 h 147"/>
                      <a:gd name="T10" fmla="*/ 0 w 149"/>
                      <a:gd name="T11" fmla="*/ 0 h 147"/>
                      <a:gd name="T12" fmla="*/ 0 w 149"/>
                      <a:gd name="T13" fmla="*/ 0 h 147"/>
                      <a:gd name="T14" fmla="*/ 0 w 149"/>
                      <a:gd name="T15" fmla="*/ 0 h 147"/>
                      <a:gd name="T16" fmla="*/ 0 w 149"/>
                      <a:gd name="T17" fmla="*/ 0 h 147"/>
                      <a:gd name="T18" fmla="*/ 0 w 149"/>
                      <a:gd name="T19" fmla="*/ 0 h 147"/>
                      <a:gd name="T20" fmla="*/ 0 w 149"/>
                      <a:gd name="T21" fmla="*/ 0 h 147"/>
                      <a:gd name="T22" fmla="*/ 0 w 149"/>
                      <a:gd name="T23" fmla="*/ 0 h 147"/>
                      <a:gd name="T24" fmla="*/ 0 w 149"/>
                      <a:gd name="T25" fmla="*/ 0 h 147"/>
                      <a:gd name="T26" fmla="*/ 0 w 149"/>
                      <a:gd name="T27" fmla="*/ 0 h 147"/>
                      <a:gd name="T28" fmla="*/ 0 w 149"/>
                      <a:gd name="T29" fmla="*/ 0 h 147"/>
                      <a:gd name="T30" fmla="*/ 0 w 149"/>
                      <a:gd name="T31" fmla="*/ 0 h 147"/>
                      <a:gd name="T32" fmla="*/ 0 w 149"/>
                      <a:gd name="T33" fmla="*/ 0 h 147"/>
                      <a:gd name="T34" fmla="*/ 0 w 149"/>
                      <a:gd name="T35" fmla="*/ 0 h 147"/>
                      <a:gd name="T36" fmla="*/ 0 w 149"/>
                      <a:gd name="T37" fmla="*/ 0 h 147"/>
                      <a:gd name="T38" fmla="*/ 0 w 149"/>
                      <a:gd name="T39" fmla="*/ 0 h 147"/>
                      <a:gd name="T40" fmla="*/ 0 w 149"/>
                      <a:gd name="T41" fmla="*/ 0 h 147"/>
                      <a:gd name="T42" fmla="*/ 0 w 149"/>
                      <a:gd name="T43" fmla="*/ 0 h 147"/>
                      <a:gd name="T44" fmla="*/ 0 w 149"/>
                      <a:gd name="T45" fmla="*/ 0 h 147"/>
                      <a:gd name="T46" fmla="*/ 0 w 149"/>
                      <a:gd name="T47" fmla="*/ 0 h 147"/>
                      <a:gd name="T48" fmla="*/ 0 w 149"/>
                      <a:gd name="T49" fmla="*/ 0 h 147"/>
                      <a:gd name="T50" fmla="*/ 0 w 149"/>
                      <a:gd name="T51" fmla="*/ 0 h 147"/>
                      <a:gd name="T52" fmla="*/ 0 w 149"/>
                      <a:gd name="T53" fmla="*/ 0 h 147"/>
                      <a:gd name="T54" fmla="*/ 0 w 149"/>
                      <a:gd name="T55" fmla="*/ 0 h 147"/>
                      <a:gd name="T56" fmla="*/ 0 w 149"/>
                      <a:gd name="T57" fmla="*/ 0 h 147"/>
                      <a:gd name="T58" fmla="*/ 0 w 149"/>
                      <a:gd name="T59" fmla="*/ 0 h 147"/>
                      <a:gd name="T60" fmla="*/ 0 w 149"/>
                      <a:gd name="T61" fmla="*/ 0 h 147"/>
                      <a:gd name="T62" fmla="*/ 0 w 149"/>
                      <a:gd name="T63" fmla="*/ 0 h 14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9"/>
                      <a:gd name="T97" fmla="*/ 0 h 147"/>
                      <a:gd name="T98" fmla="*/ 149 w 149"/>
                      <a:gd name="T99" fmla="*/ 147 h 14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9" h="147">
                        <a:moveTo>
                          <a:pt x="74" y="147"/>
                        </a:moveTo>
                        <a:lnTo>
                          <a:pt x="82" y="146"/>
                        </a:lnTo>
                        <a:lnTo>
                          <a:pt x="90" y="144"/>
                        </a:lnTo>
                        <a:lnTo>
                          <a:pt x="97" y="143"/>
                        </a:lnTo>
                        <a:lnTo>
                          <a:pt x="104" y="140"/>
                        </a:lnTo>
                        <a:lnTo>
                          <a:pt x="110" y="137"/>
                        </a:lnTo>
                        <a:lnTo>
                          <a:pt x="117" y="134"/>
                        </a:lnTo>
                        <a:lnTo>
                          <a:pt x="122" y="129"/>
                        </a:lnTo>
                        <a:lnTo>
                          <a:pt x="128" y="125"/>
                        </a:lnTo>
                        <a:lnTo>
                          <a:pt x="132" y="120"/>
                        </a:lnTo>
                        <a:lnTo>
                          <a:pt x="136" y="113"/>
                        </a:lnTo>
                        <a:lnTo>
                          <a:pt x="141" y="108"/>
                        </a:lnTo>
                        <a:lnTo>
                          <a:pt x="143" y="102"/>
                        </a:lnTo>
                        <a:lnTo>
                          <a:pt x="146" y="95"/>
                        </a:lnTo>
                        <a:lnTo>
                          <a:pt x="147" y="88"/>
                        </a:lnTo>
                        <a:lnTo>
                          <a:pt x="148" y="80"/>
                        </a:lnTo>
                        <a:lnTo>
                          <a:pt x="149" y="73"/>
                        </a:lnTo>
                        <a:lnTo>
                          <a:pt x="148" y="65"/>
                        </a:lnTo>
                        <a:lnTo>
                          <a:pt x="147" y="58"/>
                        </a:lnTo>
                        <a:lnTo>
                          <a:pt x="146" y="51"/>
                        </a:lnTo>
                        <a:lnTo>
                          <a:pt x="143" y="45"/>
                        </a:lnTo>
                        <a:lnTo>
                          <a:pt x="141" y="38"/>
                        </a:lnTo>
                        <a:lnTo>
                          <a:pt x="136" y="32"/>
                        </a:lnTo>
                        <a:lnTo>
                          <a:pt x="132" y="27"/>
                        </a:lnTo>
                        <a:lnTo>
                          <a:pt x="128" y="21"/>
                        </a:lnTo>
                        <a:lnTo>
                          <a:pt x="122" y="17"/>
                        </a:lnTo>
                        <a:lnTo>
                          <a:pt x="117" y="13"/>
                        </a:lnTo>
                        <a:lnTo>
                          <a:pt x="110" y="8"/>
                        </a:lnTo>
                        <a:lnTo>
                          <a:pt x="104" y="5"/>
                        </a:lnTo>
                        <a:lnTo>
                          <a:pt x="97" y="3"/>
                        </a:lnTo>
                        <a:lnTo>
                          <a:pt x="90" y="1"/>
                        </a:lnTo>
                        <a:lnTo>
                          <a:pt x="82" y="0"/>
                        </a:lnTo>
                        <a:lnTo>
                          <a:pt x="74" y="0"/>
                        </a:lnTo>
                        <a:lnTo>
                          <a:pt x="67" y="0"/>
                        </a:lnTo>
                        <a:lnTo>
                          <a:pt x="60" y="1"/>
                        </a:lnTo>
                        <a:lnTo>
                          <a:pt x="53" y="3"/>
                        </a:lnTo>
                        <a:lnTo>
                          <a:pt x="46" y="5"/>
                        </a:lnTo>
                        <a:lnTo>
                          <a:pt x="39" y="8"/>
                        </a:lnTo>
                        <a:lnTo>
                          <a:pt x="33" y="13"/>
                        </a:lnTo>
                        <a:lnTo>
                          <a:pt x="28" y="17"/>
                        </a:lnTo>
                        <a:lnTo>
                          <a:pt x="22" y="21"/>
                        </a:lnTo>
                        <a:lnTo>
                          <a:pt x="18" y="27"/>
                        </a:lnTo>
                        <a:lnTo>
                          <a:pt x="13" y="32"/>
                        </a:lnTo>
                        <a:lnTo>
                          <a:pt x="9" y="38"/>
                        </a:lnTo>
                        <a:lnTo>
                          <a:pt x="6" y="45"/>
                        </a:lnTo>
                        <a:lnTo>
                          <a:pt x="4" y="51"/>
                        </a:lnTo>
                        <a:lnTo>
                          <a:pt x="2" y="58"/>
                        </a:lnTo>
                        <a:lnTo>
                          <a:pt x="0" y="65"/>
                        </a:lnTo>
                        <a:lnTo>
                          <a:pt x="0" y="73"/>
                        </a:lnTo>
                        <a:lnTo>
                          <a:pt x="0" y="80"/>
                        </a:lnTo>
                        <a:lnTo>
                          <a:pt x="2" y="88"/>
                        </a:lnTo>
                        <a:lnTo>
                          <a:pt x="4" y="95"/>
                        </a:lnTo>
                        <a:lnTo>
                          <a:pt x="6" y="102"/>
                        </a:lnTo>
                        <a:lnTo>
                          <a:pt x="9" y="108"/>
                        </a:lnTo>
                        <a:lnTo>
                          <a:pt x="13" y="113"/>
                        </a:lnTo>
                        <a:lnTo>
                          <a:pt x="18" y="120"/>
                        </a:lnTo>
                        <a:lnTo>
                          <a:pt x="22" y="125"/>
                        </a:lnTo>
                        <a:lnTo>
                          <a:pt x="28" y="129"/>
                        </a:lnTo>
                        <a:lnTo>
                          <a:pt x="33" y="134"/>
                        </a:lnTo>
                        <a:lnTo>
                          <a:pt x="39" y="137"/>
                        </a:lnTo>
                        <a:lnTo>
                          <a:pt x="46" y="140"/>
                        </a:lnTo>
                        <a:lnTo>
                          <a:pt x="53" y="143"/>
                        </a:lnTo>
                        <a:lnTo>
                          <a:pt x="60" y="144"/>
                        </a:lnTo>
                        <a:lnTo>
                          <a:pt x="67" y="146"/>
                        </a:lnTo>
                        <a:lnTo>
                          <a:pt x="74" y="147"/>
                        </a:lnTo>
                        <a:close/>
                      </a:path>
                    </a:pathLst>
                  </a:custGeom>
                  <a:solidFill>
                    <a:srgbClr val="E31E24"/>
                  </a:solidFill>
                  <a:ln w="9525">
                    <a:noFill/>
                    <a:miter lim="800000"/>
                    <a:headEnd/>
                    <a:tailEnd/>
                  </a:ln>
                </p:spPr>
                <p:txBody>
                  <a:bodyPr/>
                  <a:lstStyle/>
                  <a:p>
                    <a:pPr defTabSz="609585"/>
                    <a:endParaRPr lang="en-US" sz="2400" dirty="0">
                      <a:solidFill>
                        <a:prstClr val="black"/>
                      </a:solidFill>
                      <a:latin typeface="Arial"/>
                      <a:cs typeface="MS PGothic"/>
                    </a:endParaRPr>
                  </a:p>
                </p:txBody>
              </p:sp>
              <p:sp>
                <p:nvSpPr>
                  <p:cNvPr id="48" name="Freeform 117">
                    <a:extLst>
                      <a:ext uri="{FF2B5EF4-FFF2-40B4-BE49-F238E27FC236}">
                        <a16:creationId xmlns:a16="http://schemas.microsoft.com/office/drawing/2014/main" id="{628B84DD-CCC0-08E2-EBA6-2A7C1287C0A4}"/>
                      </a:ext>
                    </a:extLst>
                  </p:cNvPr>
                  <p:cNvSpPr>
                    <a:spLocks/>
                  </p:cNvSpPr>
                  <p:nvPr/>
                </p:nvSpPr>
                <p:spPr bwMode="auto">
                  <a:xfrm>
                    <a:off x="15753734" y="8801997"/>
                    <a:ext cx="50901" cy="48746"/>
                  </a:xfrm>
                  <a:custGeom>
                    <a:avLst/>
                    <a:gdLst>
                      <a:gd name="T0" fmla="*/ 0 w 149"/>
                      <a:gd name="T1" fmla="*/ 0 h 147"/>
                      <a:gd name="T2" fmla="*/ 0 w 149"/>
                      <a:gd name="T3" fmla="*/ 0 h 147"/>
                      <a:gd name="T4" fmla="*/ 0 w 149"/>
                      <a:gd name="T5" fmla="*/ 0 h 147"/>
                      <a:gd name="T6" fmla="*/ 0 w 149"/>
                      <a:gd name="T7" fmla="*/ 0 h 147"/>
                      <a:gd name="T8" fmla="*/ 0 w 149"/>
                      <a:gd name="T9" fmla="*/ 0 h 147"/>
                      <a:gd name="T10" fmla="*/ 0 w 149"/>
                      <a:gd name="T11" fmla="*/ 0 h 147"/>
                      <a:gd name="T12" fmla="*/ 0 w 149"/>
                      <a:gd name="T13" fmla="*/ 0 h 147"/>
                      <a:gd name="T14" fmla="*/ 0 w 149"/>
                      <a:gd name="T15" fmla="*/ 0 h 147"/>
                      <a:gd name="T16" fmla="*/ 0 w 149"/>
                      <a:gd name="T17" fmla="*/ 0 h 147"/>
                      <a:gd name="T18" fmla="*/ 0 w 149"/>
                      <a:gd name="T19" fmla="*/ 0 h 147"/>
                      <a:gd name="T20" fmla="*/ 0 w 149"/>
                      <a:gd name="T21" fmla="*/ 0 h 147"/>
                      <a:gd name="T22" fmla="*/ 0 w 149"/>
                      <a:gd name="T23" fmla="*/ 0 h 147"/>
                      <a:gd name="T24" fmla="*/ 0 w 149"/>
                      <a:gd name="T25" fmla="*/ 0 h 147"/>
                      <a:gd name="T26" fmla="*/ 0 w 149"/>
                      <a:gd name="T27" fmla="*/ 0 h 147"/>
                      <a:gd name="T28" fmla="*/ 0 w 149"/>
                      <a:gd name="T29" fmla="*/ 0 h 147"/>
                      <a:gd name="T30" fmla="*/ 0 w 149"/>
                      <a:gd name="T31" fmla="*/ 0 h 147"/>
                      <a:gd name="T32" fmla="*/ 0 w 149"/>
                      <a:gd name="T33" fmla="*/ 0 h 147"/>
                      <a:gd name="T34" fmla="*/ 0 w 149"/>
                      <a:gd name="T35" fmla="*/ 0 h 147"/>
                      <a:gd name="T36" fmla="*/ 0 w 149"/>
                      <a:gd name="T37" fmla="*/ 0 h 147"/>
                      <a:gd name="T38" fmla="*/ 0 w 149"/>
                      <a:gd name="T39" fmla="*/ 0 h 147"/>
                      <a:gd name="T40" fmla="*/ 0 w 149"/>
                      <a:gd name="T41" fmla="*/ 0 h 147"/>
                      <a:gd name="T42" fmla="*/ 0 w 149"/>
                      <a:gd name="T43" fmla="*/ 0 h 147"/>
                      <a:gd name="T44" fmla="*/ 0 w 149"/>
                      <a:gd name="T45" fmla="*/ 0 h 147"/>
                      <a:gd name="T46" fmla="*/ 0 w 149"/>
                      <a:gd name="T47" fmla="*/ 0 h 147"/>
                      <a:gd name="T48" fmla="*/ 0 w 149"/>
                      <a:gd name="T49" fmla="*/ 0 h 147"/>
                      <a:gd name="T50" fmla="*/ 0 w 149"/>
                      <a:gd name="T51" fmla="*/ 0 h 147"/>
                      <a:gd name="T52" fmla="*/ 0 w 149"/>
                      <a:gd name="T53" fmla="*/ 0 h 147"/>
                      <a:gd name="T54" fmla="*/ 0 w 149"/>
                      <a:gd name="T55" fmla="*/ 0 h 147"/>
                      <a:gd name="T56" fmla="*/ 0 w 149"/>
                      <a:gd name="T57" fmla="*/ 0 h 147"/>
                      <a:gd name="T58" fmla="*/ 0 w 149"/>
                      <a:gd name="T59" fmla="*/ 0 h 147"/>
                      <a:gd name="T60" fmla="*/ 0 w 149"/>
                      <a:gd name="T61" fmla="*/ 0 h 147"/>
                      <a:gd name="T62" fmla="*/ 0 w 149"/>
                      <a:gd name="T63" fmla="*/ 0 h 14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9"/>
                      <a:gd name="T97" fmla="*/ 0 h 147"/>
                      <a:gd name="T98" fmla="*/ 149 w 149"/>
                      <a:gd name="T99" fmla="*/ 147 h 14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9" h="147">
                        <a:moveTo>
                          <a:pt x="74" y="147"/>
                        </a:moveTo>
                        <a:lnTo>
                          <a:pt x="82" y="146"/>
                        </a:lnTo>
                        <a:lnTo>
                          <a:pt x="90" y="144"/>
                        </a:lnTo>
                        <a:lnTo>
                          <a:pt x="97" y="143"/>
                        </a:lnTo>
                        <a:lnTo>
                          <a:pt x="104" y="140"/>
                        </a:lnTo>
                        <a:lnTo>
                          <a:pt x="110" y="137"/>
                        </a:lnTo>
                        <a:lnTo>
                          <a:pt x="117" y="134"/>
                        </a:lnTo>
                        <a:lnTo>
                          <a:pt x="122" y="129"/>
                        </a:lnTo>
                        <a:lnTo>
                          <a:pt x="128" y="125"/>
                        </a:lnTo>
                        <a:lnTo>
                          <a:pt x="132" y="120"/>
                        </a:lnTo>
                        <a:lnTo>
                          <a:pt x="136" y="113"/>
                        </a:lnTo>
                        <a:lnTo>
                          <a:pt x="141" y="108"/>
                        </a:lnTo>
                        <a:lnTo>
                          <a:pt x="143" y="102"/>
                        </a:lnTo>
                        <a:lnTo>
                          <a:pt x="146" y="95"/>
                        </a:lnTo>
                        <a:lnTo>
                          <a:pt x="147" y="88"/>
                        </a:lnTo>
                        <a:lnTo>
                          <a:pt x="148" y="80"/>
                        </a:lnTo>
                        <a:lnTo>
                          <a:pt x="149" y="73"/>
                        </a:lnTo>
                        <a:lnTo>
                          <a:pt x="148" y="65"/>
                        </a:lnTo>
                        <a:lnTo>
                          <a:pt x="147" y="58"/>
                        </a:lnTo>
                        <a:lnTo>
                          <a:pt x="146" y="51"/>
                        </a:lnTo>
                        <a:lnTo>
                          <a:pt x="143" y="45"/>
                        </a:lnTo>
                        <a:lnTo>
                          <a:pt x="141" y="38"/>
                        </a:lnTo>
                        <a:lnTo>
                          <a:pt x="136" y="32"/>
                        </a:lnTo>
                        <a:lnTo>
                          <a:pt x="132" y="27"/>
                        </a:lnTo>
                        <a:lnTo>
                          <a:pt x="128" y="21"/>
                        </a:lnTo>
                        <a:lnTo>
                          <a:pt x="122" y="17"/>
                        </a:lnTo>
                        <a:lnTo>
                          <a:pt x="117" y="13"/>
                        </a:lnTo>
                        <a:lnTo>
                          <a:pt x="110" y="8"/>
                        </a:lnTo>
                        <a:lnTo>
                          <a:pt x="104" y="5"/>
                        </a:lnTo>
                        <a:lnTo>
                          <a:pt x="97" y="3"/>
                        </a:lnTo>
                        <a:lnTo>
                          <a:pt x="90" y="1"/>
                        </a:lnTo>
                        <a:lnTo>
                          <a:pt x="82" y="0"/>
                        </a:lnTo>
                        <a:lnTo>
                          <a:pt x="74" y="0"/>
                        </a:lnTo>
                        <a:lnTo>
                          <a:pt x="67" y="0"/>
                        </a:lnTo>
                        <a:lnTo>
                          <a:pt x="60" y="1"/>
                        </a:lnTo>
                        <a:lnTo>
                          <a:pt x="53" y="3"/>
                        </a:lnTo>
                        <a:lnTo>
                          <a:pt x="46" y="5"/>
                        </a:lnTo>
                        <a:lnTo>
                          <a:pt x="39" y="8"/>
                        </a:lnTo>
                        <a:lnTo>
                          <a:pt x="33" y="13"/>
                        </a:lnTo>
                        <a:lnTo>
                          <a:pt x="28" y="17"/>
                        </a:lnTo>
                        <a:lnTo>
                          <a:pt x="22" y="21"/>
                        </a:lnTo>
                        <a:lnTo>
                          <a:pt x="18" y="27"/>
                        </a:lnTo>
                        <a:lnTo>
                          <a:pt x="13" y="32"/>
                        </a:lnTo>
                        <a:lnTo>
                          <a:pt x="9" y="38"/>
                        </a:lnTo>
                        <a:lnTo>
                          <a:pt x="6" y="45"/>
                        </a:lnTo>
                        <a:lnTo>
                          <a:pt x="4" y="51"/>
                        </a:lnTo>
                        <a:lnTo>
                          <a:pt x="2" y="58"/>
                        </a:lnTo>
                        <a:lnTo>
                          <a:pt x="0" y="65"/>
                        </a:lnTo>
                        <a:lnTo>
                          <a:pt x="0" y="73"/>
                        </a:lnTo>
                        <a:lnTo>
                          <a:pt x="0" y="80"/>
                        </a:lnTo>
                        <a:lnTo>
                          <a:pt x="2" y="88"/>
                        </a:lnTo>
                        <a:lnTo>
                          <a:pt x="4" y="95"/>
                        </a:lnTo>
                        <a:lnTo>
                          <a:pt x="6" y="102"/>
                        </a:lnTo>
                        <a:lnTo>
                          <a:pt x="9" y="108"/>
                        </a:lnTo>
                        <a:lnTo>
                          <a:pt x="13" y="113"/>
                        </a:lnTo>
                        <a:lnTo>
                          <a:pt x="18" y="120"/>
                        </a:lnTo>
                        <a:lnTo>
                          <a:pt x="22" y="125"/>
                        </a:lnTo>
                        <a:lnTo>
                          <a:pt x="28" y="129"/>
                        </a:lnTo>
                        <a:lnTo>
                          <a:pt x="33" y="134"/>
                        </a:lnTo>
                        <a:lnTo>
                          <a:pt x="39" y="137"/>
                        </a:lnTo>
                        <a:lnTo>
                          <a:pt x="46" y="140"/>
                        </a:lnTo>
                        <a:lnTo>
                          <a:pt x="53" y="143"/>
                        </a:lnTo>
                        <a:lnTo>
                          <a:pt x="60" y="144"/>
                        </a:lnTo>
                        <a:lnTo>
                          <a:pt x="67" y="146"/>
                        </a:lnTo>
                        <a:lnTo>
                          <a:pt x="74" y="147"/>
                        </a:lnTo>
                        <a:close/>
                      </a:path>
                    </a:pathLst>
                  </a:custGeom>
                  <a:noFill/>
                  <a:ln w="7938">
                    <a:solidFill>
                      <a:srgbClr val="2A2A29"/>
                    </a:solidFill>
                    <a:round/>
                    <a:headEnd/>
                    <a:tailEnd/>
                  </a:ln>
                </p:spPr>
                <p:txBody>
                  <a:bodyPr/>
                  <a:lstStyle/>
                  <a:p>
                    <a:pPr defTabSz="609585"/>
                    <a:endParaRPr lang="en-US" sz="2400" dirty="0">
                      <a:solidFill>
                        <a:prstClr val="black"/>
                      </a:solidFill>
                      <a:latin typeface="Arial"/>
                      <a:cs typeface="MS PGothic"/>
                    </a:endParaRPr>
                  </a:p>
                </p:txBody>
              </p:sp>
              <p:pic>
                <p:nvPicPr>
                  <p:cNvPr id="49" name="Picture 118">
                    <a:extLst>
                      <a:ext uri="{FF2B5EF4-FFF2-40B4-BE49-F238E27FC236}">
                        <a16:creationId xmlns:a16="http://schemas.microsoft.com/office/drawing/2014/main" id="{03D144B7-9696-76B1-2E31-BFE09ACBE005}"/>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11211337" y="8799130"/>
                    <a:ext cx="4509820" cy="48746"/>
                  </a:xfrm>
                  <a:prstGeom prst="rect">
                    <a:avLst/>
                  </a:prstGeom>
                  <a:noFill/>
                  <a:ln w="9525">
                    <a:noFill/>
                    <a:miter lim="800000"/>
                    <a:headEnd/>
                    <a:tailEnd/>
                  </a:ln>
                </p:spPr>
              </p:pic>
              <p:pic>
                <p:nvPicPr>
                  <p:cNvPr id="50" name="Picture 119">
                    <a:extLst>
                      <a:ext uri="{FF2B5EF4-FFF2-40B4-BE49-F238E27FC236}">
                        <a16:creationId xmlns:a16="http://schemas.microsoft.com/office/drawing/2014/main" id="{BDC4644B-AA68-AB74-3290-F69FB094A1D3}"/>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11054562" y="8635687"/>
                    <a:ext cx="4556649" cy="48746"/>
                  </a:xfrm>
                  <a:prstGeom prst="rect">
                    <a:avLst/>
                  </a:prstGeom>
                  <a:noFill/>
                  <a:ln w="9525">
                    <a:noFill/>
                    <a:miter lim="800000"/>
                    <a:headEnd/>
                    <a:tailEnd/>
                  </a:ln>
                </p:spPr>
              </p:pic>
              <p:pic>
                <p:nvPicPr>
                  <p:cNvPr id="51" name="Picture 120">
                    <a:extLst>
                      <a:ext uri="{FF2B5EF4-FFF2-40B4-BE49-F238E27FC236}">
                        <a16:creationId xmlns:a16="http://schemas.microsoft.com/office/drawing/2014/main" id="{DBE94B38-C6CD-804C-E67E-21E9414A5B1D}"/>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flipV="1">
                    <a:off x="10695487" y="8649579"/>
                    <a:ext cx="3627170" cy="45719"/>
                  </a:xfrm>
                  <a:prstGeom prst="rect">
                    <a:avLst/>
                  </a:prstGeom>
                  <a:noFill/>
                  <a:ln w="9525">
                    <a:noFill/>
                    <a:miter lim="800000"/>
                    <a:headEnd/>
                    <a:tailEnd/>
                  </a:ln>
                </p:spPr>
              </p:pic>
              <p:sp>
                <p:nvSpPr>
                  <p:cNvPr id="52" name="Freeform 122">
                    <a:extLst>
                      <a:ext uri="{FF2B5EF4-FFF2-40B4-BE49-F238E27FC236}">
                        <a16:creationId xmlns:a16="http://schemas.microsoft.com/office/drawing/2014/main" id="{7579C053-1A66-66F0-CF48-58B9D7565072}"/>
                      </a:ext>
                    </a:extLst>
                  </p:cNvPr>
                  <p:cNvSpPr>
                    <a:spLocks/>
                  </p:cNvSpPr>
                  <p:nvPr/>
                </p:nvSpPr>
                <p:spPr bwMode="auto">
                  <a:xfrm>
                    <a:off x="16264779" y="9137485"/>
                    <a:ext cx="50901" cy="48746"/>
                  </a:xfrm>
                  <a:custGeom>
                    <a:avLst/>
                    <a:gdLst>
                      <a:gd name="T0" fmla="*/ 0 w 149"/>
                      <a:gd name="T1" fmla="*/ 0 h 147"/>
                      <a:gd name="T2" fmla="*/ 0 w 149"/>
                      <a:gd name="T3" fmla="*/ 0 h 147"/>
                      <a:gd name="T4" fmla="*/ 0 w 149"/>
                      <a:gd name="T5" fmla="*/ 0 h 147"/>
                      <a:gd name="T6" fmla="*/ 0 w 149"/>
                      <a:gd name="T7" fmla="*/ 0 h 147"/>
                      <a:gd name="T8" fmla="*/ 0 w 149"/>
                      <a:gd name="T9" fmla="*/ 0 h 147"/>
                      <a:gd name="T10" fmla="*/ 0 w 149"/>
                      <a:gd name="T11" fmla="*/ 0 h 147"/>
                      <a:gd name="T12" fmla="*/ 0 w 149"/>
                      <a:gd name="T13" fmla="*/ 0 h 147"/>
                      <a:gd name="T14" fmla="*/ 0 w 149"/>
                      <a:gd name="T15" fmla="*/ 0 h 147"/>
                      <a:gd name="T16" fmla="*/ 0 w 149"/>
                      <a:gd name="T17" fmla="*/ 0 h 147"/>
                      <a:gd name="T18" fmla="*/ 0 w 149"/>
                      <a:gd name="T19" fmla="*/ 0 h 147"/>
                      <a:gd name="T20" fmla="*/ 0 w 149"/>
                      <a:gd name="T21" fmla="*/ 0 h 147"/>
                      <a:gd name="T22" fmla="*/ 0 w 149"/>
                      <a:gd name="T23" fmla="*/ 0 h 147"/>
                      <a:gd name="T24" fmla="*/ 0 w 149"/>
                      <a:gd name="T25" fmla="*/ 0 h 147"/>
                      <a:gd name="T26" fmla="*/ 0 w 149"/>
                      <a:gd name="T27" fmla="*/ 0 h 147"/>
                      <a:gd name="T28" fmla="*/ 0 w 149"/>
                      <a:gd name="T29" fmla="*/ 0 h 147"/>
                      <a:gd name="T30" fmla="*/ 0 w 149"/>
                      <a:gd name="T31" fmla="*/ 0 h 147"/>
                      <a:gd name="T32" fmla="*/ 0 w 149"/>
                      <a:gd name="T33" fmla="*/ 0 h 147"/>
                      <a:gd name="T34" fmla="*/ 0 w 149"/>
                      <a:gd name="T35" fmla="*/ 0 h 147"/>
                      <a:gd name="T36" fmla="*/ 0 w 149"/>
                      <a:gd name="T37" fmla="*/ 0 h 147"/>
                      <a:gd name="T38" fmla="*/ 0 w 149"/>
                      <a:gd name="T39" fmla="*/ 0 h 147"/>
                      <a:gd name="T40" fmla="*/ 0 w 149"/>
                      <a:gd name="T41" fmla="*/ 0 h 147"/>
                      <a:gd name="T42" fmla="*/ 0 w 149"/>
                      <a:gd name="T43" fmla="*/ 0 h 147"/>
                      <a:gd name="T44" fmla="*/ 0 w 149"/>
                      <a:gd name="T45" fmla="*/ 0 h 147"/>
                      <a:gd name="T46" fmla="*/ 0 w 149"/>
                      <a:gd name="T47" fmla="*/ 0 h 147"/>
                      <a:gd name="T48" fmla="*/ 0 w 149"/>
                      <a:gd name="T49" fmla="*/ 0 h 147"/>
                      <a:gd name="T50" fmla="*/ 0 w 149"/>
                      <a:gd name="T51" fmla="*/ 0 h 147"/>
                      <a:gd name="T52" fmla="*/ 0 w 149"/>
                      <a:gd name="T53" fmla="*/ 0 h 147"/>
                      <a:gd name="T54" fmla="*/ 0 w 149"/>
                      <a:gd name="T55" fmla="*/ 0 h 147"/>
                      <a:gd name="T56" fmla="*/ 0 w 149"/>
                      <a:gd name="T57" fmla="*/ 0 h 147"/>
                      <a:gd name="T58" fmla="*/ 0 w 149"/>
                      <a:gd name="T59" fmla="*/ 0 h 147"/>
                      <a:gd name="T60" fmla="*/ 0 w 149"/>
                      <a:gd name="T61" fmla="*/ 0 h 147"/>
                      <a:gd name="T62" fmla="*/ 0 w 149"/>
                      <a:gd name="T63" fmla="*/ 0 h 14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9"/>
                      <a:gd name="T97" fmla="*/ 0 h 147"/>
                      <a:gd name="T98" fmla="*/ 149 w 149"/>
                      <a:gd name="T99" fmla="*/ 147 h 14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9" h="147">
                        <a:moveTo>
                          <a:pt x="75" y="147"/>
                        </a:moveTo>
                        <a:lnTo>
                          <a:pt x="83" y="146"/>
                        </a:lnTo>
                        <a:lnTo>
                          <a:pt x="89" y="145"/>
                        </a:lnTo>
                        <a:lnTo>
                          <a:pt x="97" y="144"/>
                        </a:lnTo>
                        <a:lnTo>
                          <a:pt x="103" y="141"/>
                        </a:lnTo>
                        <a:lnTo>
                          <a:pt x="110" y="137"/>
                        </a:lnTo>
                        <a:lnTo>
                          <a:pt x="116" y="134"/>
                        </a:lnTo>
                        <a:lnTo>
                          <a:pt x="122" y="130"/>
                        </a:lnTo>
                        <a:lnTo>
                          <a:pt x="127" y="126"/>
                        </a:lnTo>
                        <a:lnTo>
                          <a:pt x="132" y="120"/>
                        </a:lnTo>
                        <a:lnTo>
                          <a:pt x="136" y="115"/>
                        </a:lnTo>
                        <a:lnTo>
                          <a:pt x="140" y="109"/>
                        </a:lnTo>
                        <a:lnTo>
                          <a:pt x="144" y="102"/>
                        </a:lnTo>
                        <a:lnTo>
                          <a:pt x="146" y="96"/>
                        </a:lnTo>
                        <a:lnTo>
                          <a:pt x="148" y="88"/>
                        </a:lnTo>
                        <a:lnTo>
                          <a:pt x="149" y="81"/>
                        </a:lnTo>
                        <a:lnTo>
                          <a:pt x="149" y="73"/>
                        </a:lnTo>
                        <a:lnTo>
                          <a:pt x="149" y="66"/>
                        </a:lnTo>
                        <a:lnTo>
                          <a:pt x="148" y="59"/>
                        </a:lnTo>
                        <a:lnTo>
                          <a:pt x="146" y="52"/>
                        </a:lnTo>
                        <a:lnTo>
                          <a:pt x="144" y="45"/>
                        </a:lnTo>
                        <a:lnTo>
                          <a:pt x="140" y="39"/>
                        </a:lnTo>
                        <a:lnTo>
                          <a:pt x="136" y="32"/>
                        </a:lnTo>
                        <a:lnTo>
                          <a:pt x="132" y="27"/>
                        </a:lnTo>
                        <a:lnTo>
                          <a:pt x="127" y="22"/>
                        </a:lnTo>
                        <a:lnTo>
                          <a:pt x="122" y="17"/>
                        </a:lnTo>
                        <a:lnTo>
                          <a:pt x="116" y="13"/>
                        </a:lnTo>
                        <a:lnTo>
                          <a:pt x="110" y="9"/>
                        </a:lnTo>
                        <a:lnTo>
                          <a:pt x="103" y="6"/>
                        </a:lnTo>
                        <a:lnTo>
                          <a:pt x="97" y="4"/>
                        </a:lnTo>
                        <a:lnTo>
                          <a:pt x="89" y="1"/>
                        </a:lnTo>
                        <a:lnTo>
                          <a:pt x="83" y="0"/>
                        </a:lnTo>
                        <a:lnTo>
                          <a:pt x="75" y="0"/>
                        </a:lnTo>
                        <a:lnTo>
                          <a:pt x="67" y="0"/>
                        </a:lnTo>
                        <a:lnTo>
                          <a:pt x="60" y="1"/>
                        </a:lnTo>
                        <a:lnTo>
                          <a:pt x="52" y="4"/>
                        </a:lnTo>
                        <a:lnTo>
                          <a:pt x="46" y="6"/>
                        </a:lnTo>
                        <a:lnTo>
                          <a:pt x="39" y="9"/>
                        </a:lnTo>
                        <a:lnTo>
                          <a:pt x="33" y="13"/>
                        </a:lnTo>
                        <a:lnTo>
                          <a:pt x="27" y="17"/>
                        </a:lnTo>
                        <a:lnTo>
                          <a:pt x="22" y="22"/>
                        </a:lnTo>
                        <a:lnTo>
                          <a:pt x="17" y="27"/>
                        </a:lnTo>
                        <a:lnTo>
                          <a:pt x="13" y="32"/>
                        </a:lnTo>
                        <a:lnTo>
                          <a:pt x="10" y="39"/>
                        </a:lnTo>
                        <a:lnTo>
                          <a:pt x="6" y="45"/>
                        </a:lnTo>
                        <a:lnTo>
                          <a:pt x="3" y="52"/>
                        </a:lnTo>
                        <a:lnTo>
                          <a:pt x="2" y="59"/>
                        </a:lnTo>
                        <a:lnTo>
                          <a:pt x="1" y="66"/>
                        </a:lnTo>
                        <a:lnTo>
                          <a:pt x="0" y="73"/>
                        </a:lnTo>
                        <a:lnTo>
                          <a:pt x="1" y="81"/>
                        </a:lnTo>
                        <a:lnTo>
                          <a:pt x="2" y="88"/>
                        </a:lnTo>
                        <a:lnTo>
                          <a:pt x="3" y="96"/>
                        </a:lnTo>
                        <a:lnTo>
                          <a:pt x="6" y="102"/>
                        </a:lnTo>
                        <a:lnTo>
                          <a:pt x="10" y="109"/>
                        </a:lnTo>
                        <a:lnTo>
                          <a:pt x="13" y="115"/>
                        </a:lnTo>
                        <a:lnTo>
                          <a:pt x="17" y="120"/>
                        </a:lnTo>
                        <a:lnTo>
                          <a:pt x="22" y="126"/>
                        </a:lnTo>
                        <a:lnTo>
                          <a:pt x="27" y="130"/>
                        </a:lnTo>
                        <a:lnTo>
                          <a:pt x="33" y="134"/>
                        </a:lnTo>
                        <a:lnTo>
                          <a:pt x="39" y="137"/>
                        </a:lnTo>
                        <a:lnTo>
                          <a:pt x="46" y="141"/>
                        </a:lnTo>
                        <a:lnTo>
                          <a:pt x="52" y="144"/>
                        </a:lnTo>
                        <a:lnTo>
                          <a:pt x="60" y="145"/>
                        </a:lnTo>
                        <a:lnTo>
                          <a:pt x="67" y="146"/>
                        </a:lnTo>
                        <a:lnTo>
                          <a:pt x="75" y="147"/>
                        </a:lnTo>
                        <a:close/>
                      </a:path>
                    </a:pathLst>
                  </a:custGeom>
                  <a:solidFill>
                    <a:srgbClr val="E31E24"/>
                  </a:solidFill>
                  <a:ln w="9525">
                    <a:noFill/>
                    <a:miter lim="800000"/>
                    <a:headEnd/>
                    <a:tailEnd/>
                  </a:ln>
                </p:spPr>
                <p:txBody>
                  <a:bodyPr/>
                  <a:lstStyle/>
                  <a:p>
                    <a:pPr defTabSz="609585"/>
                    <a:endParaRPr lang="en-US" sz="2400" dirty="0">
                      <a:solidFill>
                        <a:prstClr val="black"/>
                      </a:solidFill>
                      <a:latin typeface="Arial"/>
                      <a:cs typeface="MS PGothic"/>
                    </a:endParaRPr>
                  </a:p>
                </p:txBody>
              </p:sp>
              <p:sp>
                <p:nvSpPr>
                  <p:cNvPr id="53" name="Freeform 123">
                    <a:extLst>
                      <a:ext uri="{FF2B5EF4-FFF2-40B4-BE49-F238E27FC236}">
                        <a16:creationId xmlns:a16="http://schemas.microsoft.com/office/drawing/2014/main" id="{B2F62A26-2E20-706F-7CB1-6369FF373361}"/>
                      </a:ext>
                    </a:extLst>
                  </p:cNvPr>
                  <p:cNvSpPr>
                    <a:spLocks/>
                  </p:cNvSpPr>
                  <p:nvPr/>
                </p:nvSpPr>
                <p:spPr bwMode="auto">
                  <a:xfrm>
                    <a:off x="16264779" y="9137485"/>
                    <a:ext cx="50901" cy="48746"/>
                  </a:xfrm>
                  <a:custGeom>
                    <a:avLst/>
                    <a:gdLst>
                      <a:gd name="T0" fmla="*/ 0 w 149"/>
                      <a:gd name="T1" fmla="*/ 0 h 147"/>
                      <a:gd name="T2" fmla="*/ 0 w 149"/>
                      <a:gd name="T3" fmla="*/ 0 h 147"/>
                      <a:gd name="T4" fmla="*/ 0 w 149"/>
                      <a:gd name="T5" fmla="*/ 0 h 147"/>
                      <a:gd name="T6" fmla="*/ 0 w 149"/>
                      <a:gd name="T7" fmla="*/ 0 h 147"/>
                      <a:gd name="T8" fmla="*/ 0 w 149"/>
                      <a:gd name="T9" fmla="*/ 0 h 147"/>
                      <a:gd name="T10" fmla="*/ 0 w 149"/>
                      <a:gd name="T11" fmla="*/ 0 h 147"/>
                      <a:gd name="T12" fmla="*/ 0 w 149"/>
                      <a:gd name="T13" fmla="*/ 0 h 147"/>
                      <a:gd name="T14" fmla="*/ 0 w 149"/>
                      <a:gd name="T15" fmla="*/ 0 h 147"/>
                      <a:gd name="T16" fmla="*/ 0 w 149"/>
                      <a:gd name="T17" fmla="*/ 0 h 147"/>
                      <a:gd name="T18" fmla="*/ 0 w 149"/>
                      <a:gd name="T19" fmla="*/ 0 h 147"/>
                      <a:gd name="T20" fmla="*/ 0 w 149"/>
                      <a:gd name="T21" fmla="*/ 0 h 147"/>
                      <a:gd name="T22" fmla="*/ 0 w 149"/>
                      <a:gd name="T23" fmla="*/ 0 h 147"/>
                      <a:gd name="T24" fmla="*/ 0 w 149"/>
                      <a:gd name="T25" fmla="*/ 0 h 147"/>
                      <a:gd name="T26" fmla="*/ 0 w 149"/>
                      <a:gd name="T27" fmla="*/ 0 h 147"/>
                      <a:gd name="T28" fmla="*/ 0 w 149"/>
                      <a:gd name="T29" fmla="*/ 0 h 147"/>
                      <a:gd name="T30" fmla="*/ 0 w 149"/>
                      <a:gd name="T31" fmla="*/ 0 h 147"/>
                      <a:gd name="T32" fmla="*/ 0 w 149"/>
                      <a:gd name="T33" fmla="*/ 0 h 147"/>
                      <a:gd name="T34" fmla="*/ 0 w 149"/>
                      <a:gd name="T35" fmla="*/ 0 h 147"/>
                      <a:gd name="T36" fmla="*/ 0 w 149"/>
                      <a:gd name="T37" fmla="*/ 0 h 147"/>
                      <a:gd name="T38" fmla="*/ 0 w 149"/>
                      <a:gd name="T39" fmla="*/ 0 h 147"/>
                      <a:gd name="T40" fmla="*/ 0 w 149"/>
                      <a:gd name="T41" fmla="*/ 0 h 147"/>
                      <a:gd name="T42" fmla="*/ 0 w 149"/>
                      <a:gd name="T43" fmla="*/ 0 h 147"/>
                      <a:gd name="T44" fmla="*/ 0 w 149"/>
                      <a:gd name="T45" fmla="*/ 0 h 147"/>
                      <a:gd name="T46" fmla="*/ 0 w 149"/>
                      <a:gd name="T47" fmla="*/ 0 h 147"/>
                      <a:gd name="T48" fmla="*/ 0 w 149"/>
                      <a:gd name="T49" fmla="*/ 0 h 147"/>
                      <a:gd name="T50" fmla="*/ 0 w 149"/>
                      <a:gd name="T51" fmla="*/ 0 h 147"/>
                      <a:gd name="T52" fmla="*/ 0 w 149"/>
                      <a:gd name="T53" fmla="*/ 0 h 147"/>
                      <a:gd name="T54" fmla="*/ 0 w 149"/>
                      <a:gd name="T55" fmla="*/ 0 h 147"/>
                      <a:gd name="T56" fmla="*/ 0 w 149"/>
                      <a:gd name="T57" fmla="*/ 0 h 147"/>
                      <a:gd name="T58" fmla="*/ 0 w 149"/>
                      <a:gd name="T59" fmla="*/ 0 h 147"/>
                      <a:gd name="T60" fmla="*/ 0 w 149"/>
                      <a:gd name="T61" fmla="*/ 0 h 147"/>
                      <a:gd name="T62" fmla="*/ 0 w 149"/>
                      <a:gd name="T63" fmla="*/ 0 h 14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9"/>
                      <a:gd name="T97" fmla="*/ 0 h 147"/>
                      <a:gd name="T98" fmla="*/ 149 w 149"/>
                      <a:gd name="T99" fmla="*/ 147 h 14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9" h="147">
                        <a:moveTo>
                          <a:pt x="75" y="147"/>
                        </a:moveTo>
                        <a:lnTo>
                          <a:pt x="83" y="146"/>
                        </a:lnTo>
                        <a:lnTo>
                          <a:pt x="89" y="145"/>
                        </a:lnTo>
                        <a:lnTo>
                          <a:pt x="97" y="144"/>
                        </a:lnTo>
                        <a:lnTo>
                          <a:pt x="103" y="141"/>
                        </a:lnTo>
                        <a:lnTo>
                          <a:pt x="110" y="137"/>
                        </a:lnTo>
                        <a:lnTo>
                          <a:pt x="116" y="134"/>
                        </a:lnTo>
                        <a:lnTo>
                          <a:pt x="122" y="130"/>
                        </a:lnTo>
                        <a:lnTo>
                          <a:pt x="127" y="126"/>
                        </a:lnTo>
                        <a:lnTo>
                          <a:pt x="132" y="120"/>
                        </a:lnTo>
                        <a:lnTo>
                          <a:pt x="136" y="115"/>
                        </a:lnTo>
                        <a:lnTo>
                          <a:pt x="140" y="109"/>
                        </a:lnTo>
                        <a:lnTo>
                          <a:pt x="144" y="102"/>
                        </a:lnTo>
                        <a:lnTo>
                          <a:pt x="146" y="96"/>
                        </a:lnTo>
                        <a:lnTo>
                          <a:pt x="148" y="88"/>
                        </a:lnTo>
                        <a:lnTo>
                          <a:pt x="149" y="81"/>
                        </a:lnTo>
                        <a:lnTo>
                          <a:pt x="149" y="73"/>
                        </a:lnTo>
                        <a:lnTo>
                          <a:pt x="149" y="66"/>
                        </a:lnTo>
                        <a:lnTo>
                          <a:pt x="148" y="59"/>
                        </a:lnTo>
                        <a:lnTo>
                          <a:pt x="146" y="52"/>
                        </a:lnTo>
                        <a:lnTo>
                          <a:pt x="144" y="45"/>
                        </a:lnTo>
                        <a:lnTo>
                          <a:pt x="140" y="39"/>
                        </a:lnTo>
                        <a:lnTo>
                          <a:pt x="136" y="32"/>
                        </a:lnTo>
                        <a:lnTo>
                          <a:pt x="132" y="27"/>
                        </a:lnTo>
                        <a:lnTo>
                          <a:pt x="127" y="22"/>
                        </a:lnTo>
                        <a:lnTo>
                          <a:pt x="122" y="17"/>
                        </a:lnTo>
                        <a:lnTo>
                          <a:pt x="116" y="13"/>
                        </a:lnTo>
                        <a:lnTo>
                          <a:pt x="110" y="9"/>
                        </a:lnTo>
                        <a:lnTo>
                          <a:pt x="103" y="6"/>
                        </a:lnTo>
                        <a:lnTo>
                          <a:pt x="97" y="4"/>
                        </a:lnTo>
                        <a:lnTo>
                          <a:pt x="89" y="1"/>
                        </a:lnTo>
                        <a:lnTo>
                          <a:pt x="83" y="0"/>
                        </a:lnTo>
                        <a:lnTo>
                          <a:pt x="75" y="0"/>
                        </a:lnTo>
                        <a:lnTo>
                          <a:pt x="67" y="0"/>
                        </a:lnTo>
                        <a:lnTo>
                          <a:pt x="60" y="1"/>
                        </a:lnTo>
                        <a:lnTo>
                          <a:pt x="52" y="4"/>
                        </a:lnTo>
                        <a:lnTo>
                          <a:pt x="46" y="6"/>
                        </a:lnTo>
                        <a:lnTo>
                          <a:pt x="39" y="9"/>
                        </a:lnTo>
                        <a:lnTo>
                          <a:pt x="33" y="13"/>
                        </a:lnTo>
                        <a:lnTo>
                          <a:pt x="27" y="17"/>
                        </a:lnTo>
                        <a:lnTo>
                          <a:pt x="22" y="22"/>
                        </a:lnTo>
                        <a:lnTo>
                          <a:pt x="17" y="27"/>
                        </a:lnTo>
                        <a:lnTo>
                          <a:pt x="13" y="32"/>
                        </a:lnTo>
                        <a:lnTo>
                          <a:pt x="10" y="39"/>
                        </a:lnTo>
                        <a:lnTo>
                          <a:pt x="6" y="45"/>
                        </a:lnTo>
                        <a:lnTo>
                          <a:pt x="3" y="52"/>
                        </a:lnTo>
                        <a:lnTo>
                          <a:pt x="2" y="59"/>
                        </a:lnTo>
                        <a:lnTo>
                          <a:pt x="1" y="66"/>
                        </a:lnTo>
                        <a:lnTo>
                          <a:pt x="0" y="73"/>
                        </a:lnTo>
                        <a:lnTo>
                          <a:pt x="1" y="81"/>
                        </a:lnTo>
                        <a:lnTo>
                          <a:pt x="2" y="88"/>
                        </a:lnTo>
                        <a:lnTo>
                          <a:pt x="3" y="96"/>
                        </a:lnTo>
                        <a:lnTo>
                          <a:pt x="6" y="102"/>
                        </a:lnTo>
                        <a:lnTo>
                          <a:pt x="10" y="109"/>
                        </a:lnTo>
                        <a:lnTo>
                          <a:pt x="13" y="115"/>
                        </a:lnTo>
                        <a:lnTo>
                          <a:pt x="17" y="120"/>
                        </a:lnTo>
                        <a:lnTo>
                          <a:pt x="22" y="126"/>
                        </a:lnTo>
                        <a:lnTo>
                          <a:pt x="27" y="130"/>
                        </a:lnTo>
                        <a:lnTo>
                          <a:pt x="33" y="134"/>
                        </a:lnTo>
                        <a:lnTo>
                          <a:pt x="39" y="137"/>
                        </a:lnTo>
                        <a:lnTo>
                          <a:pt x="46" y="141"/>
                        </a:lnTo>
                        <a:lnTo>
                          <a:pt x="52" y="144"/>
                        </a:lnTo>
                        <a:lnTo>
                          <a:pt x="60" y="145"/>
                        </a:lnTo>
                        <a:lnTo>
                          <a:pt x="67" y="146"/>
                        </a:lnTo>
                        <a:lnTo>
                          <a:pt x="75" y="147"/>
                        </a:lnTo>
                        <a:close/>
                      </a:path>
                    </a:pathLst>
                  </a:custGeom>
                  <a:noFill/>
                  <a:ln w="7938">
                    <a:solidFill>
                      <a:srgbClr val="2A2A29"/>
                    </a:solidFill>
                    <a:round/>
                    <a:headEnd/>
                    <a:tailEnd/>
                  </a:ln>
                </p:spPr>
                <p:txBody>
                  <a:bodyPr/>
                  <a:lstStyle/>
                  <a:p>
                    <a:pPr defTabSz="609585"/>
                    <a:endParaRPr lang="en-US" sz="2400" dirty="0">
                      <a:solidFill>
                        <a:prstClr val="black"/>
                      </a:solidFill>
                      <a:latin typeface="Arial"/>
                      <a:cs typeface="MS PGothic"/>
                    </a:endParaRPr>
                  </a:p>
                </p:txBody>
              </p:sp>
              <p:sp>
                <p:nvSpPr>
                  <p:cNvPr id="54" name="Freeform 124">
                    <a:extLst>
                      <a:ext uri="{FF2B5EF4-FFF2-40B4-BE49-F238E27FC236}">
                        <a16:creationId xmlns:a16="http://schemas.microsoft.com/office/drawing/2014/main" id="{895EB7A4-BCAF-C3D4-9470-93C7DCD699CD}"/>
                      </a:ext>
                    </a:extLst>
                  </p:cNvPr>
                  <p:cNvSpPr>
                    <a:spLocks/>
                  </p:cNvSpPr>
                  <p:nvPr/>
                </p:nvSpPr>
                <p:spPr bwMode="auto">
                  <a:xfrm>
                    <a:off x="16336040" y="8414896"/>
                    <a:ext cx="50901" cy="45879"/>
                  </a:xfrm>
                  <a:custGeom>
                    <a:avLst/>
                    <a:gdLst>
                      <a:gd name="T0" fmla="*/ 0 w 149"/>
                      <a:gd name="T1" fmla="*/ 0 h 147"/>
                      <a:gd name="T2" fmla="*/ 0 w 149"/>
                      <a:gd name="T3" fmla="*/ 0 h 147"/>
                      <a:gd name="T4" fmla="*/ 0 w 149"/>
                      <a:gd name="T5" fmla="*/ 0 h 147"/>
                      <a:gd name="T6" fmla="*/ 0 w 149"/>
                      <a:gd name="T7" fmla="*/ 0 h 147"/>
                      <a:gd name="T8" fmla="*/ 0 w 149"/>
                      <a:gd name="T9" fmla="*/ 0 h 147"/>
                      <a:gd name="T10" fmla="*/ 0 w 149"/>
                      <a:gd name="T11" fmla="*/ 0 h 147"/>
                      <a:gd name="T12" fmla="*/ 0 w 149"/>
                      <a:gd name="T13" fmla="*/ 0 h 147"/>
                      <a:gd name="T14" fmla="*/ 0 w 149"/>
                      <a:gd name="T15" fmla="*/ 0 h 147"/>
                      <a:gd name="T16" fmla="*/ 0 w 149"/>
                      <a:gd name="T17" fmla="*/ 0 h 147"/>
                      <a:gd name="T18" fmla="*/ 0 w 149"/>
                      <a:gd name="T19" fmla="*/ 0 h 147"/>
                      <a:gd name="T20" fmla="*/ 0 w 149"/>
                      <a:gd name="T21" fmla="*/ 0 h 147"/>
                      <a:gd name="T22" fmla="*/ 0 w 149"/>
                      <a:gd name="T23" fmla="*/ 0 h 147"/>
                      <a:gd name="T24" fmla="*/ 0 w 149"/>
                      <a:gd name="T25" fmla="*/ 0 h 147"/>
                      <a:gd name="T26" fmla="*/ 0 w 149"/>
                      <a:gd name="T27" fmla="*/ 0 h 147"/>
                      <a:gd name="T28" fmla="*/ 0 w 149"/>
                      <a:gd name="T29" fmla="*/ 0 h 147"/>
                      <a:gd name="T30" fmla="*/ 0 w 149"/>
                      <a:gd name="T31" fmla="*/ 0 h 147"/>
                      <a:gd name="T32" fmla="*/ 0 w 149"/>
                      <a:gd name="T33" fmla="*/ 0 h 147"/>
                      <a:gd name="T34" fmla="*/ 0 w 149"/>
                      <a:gd name="T35" fmla="*/ 0 h 147"/>
                      <a:gd name="T36" fmla="*/ 0 w 149"/>
                      <a:gd name="T37" fmla="*/ 0 h 147"/>
                      <a:gd name="T38" fmla="*/ 0 w 149"/>
                      <a:gd name="T39" fmla="*/ 0 h 147"/>
                      <a:gd name="T40" fmla="*/ 0 w 149"/>
                      <a:gd name="T41" fmla="*/ 0 h 147"/>
                      <a:gd name="T42" fmla="*/ 0 w 149"/>
                      <a:gd name="T43" fmla="*/ 0 h 147"/>
                      <a:gd name="T44" fmla="*/ 0 w 149"/>
                      <a:gd name="T45" fmla="*/ 0 h 147"/>
                      <a:gd name="T46" fmla="*/ 0 w 149"/>
                      <a:gd name="T47" fmla="*/ 0 h 147"/>
                      <a:gd name="T48" fmla="*/ 0 w 149"/>
                      <a:gd name="T49" fmla="*/ 0 h 147"/>
                      <a:gd name="T50" fmla="*/ 0 w 149"/>
                      <a:gd name="T51" fmla="*/ 0 h 147"/>
                      <a:gd name="T52" fmla="*/ 0 w 149"/>
                      <a:gd name="T53" fmla="*/ 0 h 147"/>
                      <a:gd name="T54" fmla="*/ 0 w 149"/>
                      <a:gd name="T55" fmla="*/ 0 h 147"/>
                      <a:gd name="T56" fmla="*/ 0 w 149"/>
                      <a:gd name="T57" fmla="*/ 0 h 147"/>
                      <a:gd name="T58" fmla="*/ 0 w 149"/>
                      <a:gd name="T59" fmla="*/ 0 h 147"/>
                      <a:gd name="T60" fmla="*/ 0 w 149"/>
                      <a:gd name="T61" fmla="*/ 0 h 147"/>
                      <a:gd name="T62" fmla="*/ 0 w 149"/>
                      <a:gd name="T63" fmla="*/ 0 h 14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9"/>
                      <a:gd name="T97" fmla="*/ 0 h 147"/>
                      <a:gd name="T98" fmla="*/ 149 w 149"/>
                      <a:gd name="T99" fmla="*/ 147 h 14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9" h="147">
                        <a:moveTo>
                          <a:pt x="74" y="147"/>
                        </a:moveTo>
                        <a:lnTo>
                          <a:pt x="81" y="147"/>
                        </a:lnTo>
                        <a:lnTo>
                          <a:pt x="89" y="146"/>
                        </a:lnTo>
                        <a:lnTo>
                          <a:pt x="97" y="144"/>
                        </a:lnTo>
                        <a:lnTo>
                          <a:pt x="103" y="142"/>
                        </a:lnTo>
                        <a:lnTo>
                          <a:pt x="110" y="138"/>
                        </a:lnTo>
                        <a:lnTo>
                          <a:pt x="116" y="134"/>
                        </a:lnTo>
                        <a:lnTo>
                          <a:pt x="122" y="131"/>
                        </a:lnTo>
                        <a:lnTo>
                          <a:pt x="127" y="126"/>
                        </a:lnTo>
                        <a:lnTo>
                          <a:pt x="132" y="120"/>
                        </a:lnTo>
                        <a:lnTo>
                          <a:pt x="136" y="115"/>
                        </a:lnTo>
                        <a:lnTo>
                          <a:pt x="139" y="108"/>
                        </a:lnTo>
                        <a:lnTo>
                          <a:pt x="142" y="102"/>
                        </a:lnTo>
                        <a:lnTo>
                          <a:pt x="146" y="96"/>
                        </a:lnTo>
                        <a:lnTo>
                          <a:pt x="147" y="89"/>
                        </a:lnTo>
                        <a:lnTo>
                          <a:pt x="148" y="82"/>
                        </a:lnTo>
                        <a:lnTo>
                          <a:pt x="149" y="74"/>
                        </a:lnTo>
                        <a:lnTo>
                          <a:pt x="148" y="67"/>
                        </a:lnTo>
                        <a:lnTo>
                          <a:pt x="147" y="59"/>
                        </a:lnTo>
                        <a:lnTo>
                          <a:pt x="146" y="52"/>
                        </a:lnTo>
                        <a:lnTo>
                          <a:pt x="142" y="45"/>
                        </a:lnTo>
                        <a:lnTo>
                          <a:pt x="139" y="39"/>
                        </a:lnTo>
                        <a:lnTo>
                          <a:pt x="136" y="33"/>
                        </a:lnTo>
                        <a:lnTo>
                          <a:pt x="132" y="27"/>
                        </a:lnTo>
                        <a:lnTo>
                          <a:pt x="127" y="22"/>
                        </a:lnTo>
                        <a:lnTo>
                          <a:pt x="122" y="17"/>
                        </a:lnTo>
                        <a:lnTo>
                          <a:pt x="116" y="13"/>
                        </a:lnTo>
                        <a:lnTo>
                          <a:pt x="110" y="10"/>
                        </a:lnTo>
                        <a:lnTo>
                          <a:pt x="103" y="7"/>
                        </a:lnTo>
                        <a:lnTo>
                          <a:pt x="97" y="3"/>
                        </a:lnTo>
                        <a:lnTo>
                          <a:pt x="89" y="2"/>
                        </a:lnTo>
                        <a:lnTo>
                          <a:pt x="81" y="1"/>
                        </a:lnTo>
                        <a:lnTo>
                          <a:pt x="74" y="0"/>
                        </a:lnTo>
                        <a:lnTo>
                          <a:pt x="66" y="1"/>
                        </a:lnTo>
                        <a:lnTo>
                          <a:pt x="60" y="2"/>
                        </a:lnTo>
                        <a:lnTo>
                          <a:pt x="52" y="3"/>
                        </a:lnTo>
                        <a:lnTo>
                          <a:pt x="46" y="7"/>
                        </a:lnTo>
                        <a:lnTo>
                          <a:pt x="39" y="10"/>
                        </a:lnTo>
                        <a:lnTo>
                          <a:pt x="32" y="13"/>
                        </a:lnTo>
                        <a:lnTo>
                          <a:pt x="27" y="17"/>
                        </a:lnTo>
                        <a:lnTo>
                          <a:pt x="22" y="22"/>
                        </a:lnTo>
                        <a:lnTo>
                          <a:pt x="17" y="27"/>
                        </a:lnTo>
                        <a:lnTo>
                          <a:pt x="13" y="33"/>
                        </a:lnTo>
                        <a:lnTo>
                          <a:pt x="9" y="39"/>
                        </a:lnTo>
                        <a:lnTo>
                          <a:pt x="5" y="45"/>
                        </a:lnTo>
                        <a:lnTo>
                          <a:pt x="3" y="52"/>
                        </a:lnTo>
                        <a:lnTo>
                          <a:pt x="1" y="59"/>
                        </a:lnTo>
                        <a:lnTo>
                          <a:pt x="0" y="67"/>
                        </a:lnTo>
                        <a:lnTo>
                          <a:pt x="0" y="74"/>
                        </a:lnTo>
                        <a:lnTo>
                          <a:pt x="0" y="82"/>
                        </a:lnTo>
                        <a:lnTo>
                          <a:pt x="1" y="89"/>
                        </a:lnTo>
                        <a:lnTo>
                          <a:pt x="3" y="96"/>
                        </a:lnTo>
                        <a:lnTo>
                          <a:pt x="5" y="102"/>
                        </a:lnTo>
                        <a:lnTo>
                          <a:pt x="9" y="108"/>
                        </a:lnTo>
                        <a:lnTo>
                          <a:pt x="13" y="115"/>
                        </a:lnTo>
                        <a:lnTo>
                          <a:pt x="17" y="120"/>
                        </a:lnTo>
                        <a:lnTo>
                          <a:pt x="22" y="126"/>
                        </a:lnTo>
                        <a:lnTo>
                          <a:pt x="27" y="131"/>
                        </a:lnTo>
                        <a:lnTo>
                          <a:pt x="32" y="134"/>
                        </a:lnTo>
                        <a:lnTo>
                          <a:pt x="39" y="138"/>
                        </a:lnTo>
                        <a:lnTo>
                          <a:pt x="46" y="142"/>
                        </a:lnTo>
                        <a:lnTo>
                          <a:pt x="52" y="144"/>
                        </a:lnTo>
                        <a:lnTo>
                          <a:pt x="60" y="146"/>
                        </a:lnTo>
                        <a:lnTo>
                          <a:pt x="66" y="147"/>
                        </a:lnTo>
                        <a:lnTo>
                          <a:pt x="74" y="147"/>
                        </a:lnTo>
                        <a:close/>
                      </a:path>
                    </a:pathLst>
                  </a:custGeom>
                  <a:solidFill>
                    <a:srgbClr val="E31E24"/>
                  </a:solidFill>
                  <a:ln w="9525">
                    <a:noFill/>
                    <a:miter lim="800000"/>
                    <a:headEnd/>
                    <a:tailEnd/>
                  </a:ln>
                </p:spPr>
                <p:txBody>
                  <a:bodyPr/>
                  <a:lstStyle/>
                  <a:p>
                    <a:pPr defTabSz="609585"/>
                    <a:endParaRPr lang="en-US" sz="2400" dirty="0">
                      <a:solidFill>
                        <a:prstClr val="black"/>
                      </a:solidFill>
                      <a:latin typeface="Arial"/>
                      <a:cs typeface="MS PGothic"/>
                    </a:endParaRPr>
                  </a:p>
                </p:txBody>
              </p:sp>
              <p:sp>
                <p:nvSpPr>
                  <p:cNvPr id="55" name="Freeform 125">
                    <a:extLst>
                      <a:ext uri="{FF2B5EF4-FFF2-40B4-BE49-F238E27FC236}">
                        <a16:creationId xmlns:a16="http://schemas.microsoft.com/office/drawing/2014/main" id="{FA3A4DEF-E00F-04F9-8470-02B670ACFC24}"/>
                      </a:ext>
                    </a:extLst>
                  </p:cNvPr>
                  <p:cNvSpPr>
                    <a:spLocks/>
                  </p:cNvSpPr>
                  <p:nvPr/>
                </p:nvSpPr>
                <p:spPr bwMode="auto">
                  <a:xfrm>
                    <a:off x="16336040" y="8414896"/>
                    <a:ext cx="50901" cy="45879"/>
                  </a:xfrm>
                  <a:custGeom>
                    <a:avLst/>
                    <a:gdLst>
                      <a:gd name="T0" fmla="*/ 0 w 149"/>
                      <a:gd name="T1" fmla="*/ 0 h 147"/>
                      <a:gd name="T2" fmla="*/ 0 w 149"/>
                      <a:gd name="T3" fmla="*/ 0 h 147"/>
                      <a:gd name="T4" fmla="*/ 0 w 149"/>
                      <a:gd name="T5" fmla="*/ 0 h 147"/>
                      <a:gd name="T6" fmla="*/ 0 w 149"/>
                      <a:gd name="T7" fmla="*/ 0 h 147"/>
                      <a:gd name="T8" fmla="*/ 0 w 149"/>
                      <a:gd name="T9" fmla="*/ 0 h 147"/>
                      <a:gd name="T10" fmla="*/ 0 w 149"/>
                      <a:gd name="T11" fmla="*/ 0 h 147"/>
                      <a:gd name="T12" fmla="*/ 0 w 149"/>
                      <a:gd name="T13" fmla="*/ 0 h 147"/>
                      <a:gd name="T14" fmla="*/ 0 w 149"/>
                      <a:gd name="T15" fmla="*/ 0 h 147"/>
                      <a:gd name="T16" fmla="*/ 0 w 149"/>
                      <a:gd name="T17" fmla="*/ 0 h 147"/>
                      <a:gd name="T18" fmla="*/ 0 w 149"/>
                      <a:gd name="T19" fmla="*/ 0 h 147"/>
                      <a:gd name="T20" fmla="*/ 0 w 149"/>
                      <a:gd name="T21" fmla="*/ 0 h 147"/>
                      <a:gd name="T22" fmla="*/ 0 w 149"/>
                      <a:gd name="T23" fmla="*/ 0 h 147"/>
                      <a:gd name="T24" fmla="*/ 0 w 149"/>
                      <a:gd name="T25" fmla="*/ 0 h 147"/>
                      <a:gd name="T26" fmla="*/ 0 w 149"/>
                      <a:gd name="T27" fmla="*/ 0 h 147"/>
                      <a:gd name="T28" fmla="*/ 0 w 149"/>
                      <a:gd name="T29" fmla="*/ 0 h 147"/>
                      <a:gd name="T30" fmla="*/ 0 w 149"/>
                      <a:gd name="T31" fmla="*/ 0 h 147"/>
                      <a:gd name="T32" fmla="*/ 0 w 149"/>
                      <a:gd name="T33" fmla="*/ 0 h 147"/>
                      <a:gd name="T34" fmla="*/ 0 w 149"/>
                      <a:gd name="T35" fmla="*/ 0 h 147"/>
                      <a:gd name="T36" fmla="*/ 0 w 149"/>
                      <a:gd name="T37" fmla="*/ 0 h 147"/>
                      <a:gd name="T38" fmla="*/ 0 w 149"/>
                      <a:gd name="T39" fmla="*/ 0 h 147"/>
                      <a:gd name="T40" fmla="*/ 0 w 149"/>
                      <a:gd name="T41" fmla="*/ 0 h 147"/>
                      <a:gd name="T42" fmla="*/ 0 w 149"/>
                      <a:gd name="T43" fmla="*/ 0 h 147"/>
                      <a:gd name="T44" fmla="*/ 0 w 149"/>
                      <a:gd name="T45" fmla="*/ 0 h 147"/>
                      <a:gd name="T46" fmla="*/ 0 w 149"/>
                      <a:gd name="T47" fmla="*/ 0 h 147"/>
                      <a:gd name="T48" fmla="*/ 0 w 149"/>
                      <a:gd name="T49" fmla="*/ 0 h 147"/>
                      <a:gd name="T50" fmla="*/ 0 w 149"/>
                      <a:gd name="T51" fmla="*/ 0 h 147"/>
                      <a:gd name="T52" fmla="*/ 0 w 149"/>
                      <a:gd name="T53" fmla="*/ 0 h 147"/>
                      <a:gd name="T54" fmla="*/ 0 w 149"/>
                      <a:gd name="T55" fmla="*/ 0 h 147"/>
                      <a:gd name="T56" fmla="*/ 0 w 149"/>
                      <a:gd name="T57" fmla="*/ 0 h 147"/>
                      <a:gd name="T58" fmla="*/ 0 w 149"/>
                      <a:gd name="T59" fmla="*/ 0 h 147"/>
                      <a:gd name="T60" fmla="*/ 0 w 149"/>
                      <a:gd name="T61" fmla="*/ 0 h 147"/>
                      <a:gd name="T62" fmla="*/ 0 w 149"/>
                      <a:gd name="T63" fmla="*/ 0 h 14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9"/>
                      <a:gd name="T97" fmla="*/ 0 h 147"/>
                      <a:gd name="T98" fmla="*/ 149 w 149"/>
                      <a:gd name="T99" fmla="*/ 147 h 14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9" h="147">
                        <a:moveTo>
                          <a:pt x="74" y="147"/>
                        </a:moveTo>
                        <a:lnTo>
                          <a:pt x="81" y="147"/>
                        </a:lnTo>
                        <a:lnTo>
                          <a:pt x="89" y="146"/>
                        </a:lnTo>
                        <a:lnTo>
                          <a:pt x="97" y="144"/>
                        </a:lnTo>
                        <a:lnTo>
                          <a:pt x="103" y="142"/>
                        </a:lnTo>
                        <a:lnTo>
                          <a:pt x="110" y="138"/>
                        </a:lnTo>
                        <a:lnTo>
                          <a:pt x="116" y="134"/>
                        </a:lnTo>
                        <a:lnTo>
                          <a:pt x="122" y="131"/>
                        </a:lnTo>
                        <a:lnTo>
                          <a:pt x="127" y="126"/>
                        </a:lnTo>
                        <a:lnTo>
                          <a:pt x="132" y="120"/>
                        </a:lnTo>
                        <a:lnTo>
                          <a:pt x="136" y="115"/>
                        </a:lnTo>
                        <a:lnTo>
                          <a:pt x="139" y="108"/>
                        </a:lnTo>
                        <a:lnTo>
                          <a:pt x="142" y="102"/>
                        </a:lnTo>
                        <a:lnTo>
                          <a:pt x="146" y="96"/>
                        </a:lnTo>
                        <a:lnTo>
                          <a:pt x="147" y="89"/>
                        </a:lnTo>
                        <a:lnTo>
                          <a:pt x="148" y="82"/>
                        </a:lnTo>
                        <a:lnTo>
                          <a:pt x="149" y="74"/>
                        </a:lnTo>
                        <a:lnTo>
                          <a:pt x="148" y="67"/>
                        </a:lnTo>
                        <a:lnTo>
                          <a:pt x="147" y="59"/>
                        </a:lnTo>
                        <a:lnTo>
                          <a:pt x="146" y="52"/>
                        </a:lnTo>
                        <a:lnTo>
                          <a:pt x="142" y="45"/>
                        </a:lnTo>
                        <a:lnTo>
                          <a:pt x="139" y="39"/>
                        </a:lnTo>
                        <a:lnTo>
                          <a:pt x="136" y="33"/>
                        </a:lnTo>
                        <a:lnTo>
                          <a:pt x="132" y="27"/>
                        </a:lnTo>
                        <a:lnTo>
                          <a:pt x="127" y="22"/>
                        </a:lnTo>
                        <a:lnTo>
                          <a:pt x="122" y="17"/>
                        </a:lnTo>
                        <a:lnTo>
                          <a:pt x="116" y="13"/>
                        </a:lnTo>
                        <a:lnTo>
                          <a:pt x="110" y="10"/>
                        </a:lnTo>
                        <a:lnTo>
                          <a:pt x="103" y="7"/>
                        </a:lnTo>
                        <a:lnTo>
                          <a:pt x="97" y="3"/>
                        </a:lnTo>
                        <a:lnTo>
                          <a:pt x="89" y="2"/>
                        </a:lnTo>
                        <a:lnTo>
                          <a:pt x="81" y="1"/>
                        </a:lnTo>
                        <a:lnTo>
                          <a:pt x="74" y="0"/>
                        </a:lnTo>
                        <a:lnTo>
                          <a:pt x="66" y="1"/>
                        </a:lnTo>
                        <a:lnTo>
                          <a:pt x="60" y="2"/>
                        </a:lnTo>
                        <a:lnTo>
                          <a:pt x="52" y="3"/>
                        </a:lnTo>
                        <a:lnTo>
                          <a:pt x="46" y="7"/>
                        </a:lnTo>
                        <a:lnTo>
                          <a:pt x="39" y="10"/>
                        </a:lnTo>
                        <a:lnTo>
                          <a:pt x="32" y="13"/>
                        </a:lnTo>
                        <a:lnTo>
                          <a:pt x="27" y="17"/>
                        </a:lnTo>
                        <a:lnTo>
                          <a:pt x="22" y="22"/>
                        </a:lnTo>
                        <a:lnTo>
                          <a:pt x="17" y="27"/>
                        </a:lnTo>
                        <a:lnTo>
                          <a:pt x="13" y="33"/>
                        </a:lnTo>
                        <a:lnTo>
                          <a:pt x="9" y="39"/>
                        </a:lnTo>
                        <a:lnTo>
                          <a:pt x="5" y="45"/>
                        </a:lnTo>
                        <a:lnTo>
                          <a:pt x="3" y="52"/>
                        </a:lnTo>
                        <a:lnTo>
                          <a:pt x="1" y="59"/>
                        </a:lnTo>
                        <a:lnTo>
                          <a:pt x="0" y="67"/>
                        </a:lnTo>
                        <a:lnTo>
                          <a:pt x="0" y="74"/>
                        </a:lnTo>
                        <a:lnTo>
                          <a:pt x="0" y="82"/>
                        </a:lnTo>
                        <a:lnTo>
                          <a:pt x="1" y="89"/>
                        </a:lnTo>
                        <a:lnTo>
                          <a:pt x="3" y="96"/>
                        </a:lnTo>
                        <a:lnTo>
                          <a:pt x="5" y="102"/>
                        </a:lnTo>
                        <a:lnTo>
                          <a:pt x="9" y="108"/>
                        </a:lnTo>
                        <a:lnTo>
                          <a:pt x="13" y="115"/>
                        </a:lnTo>
                        <a:lnTo>
                          <a:pt x="17" y="120"/>
                        </a:lnTo>
                        <a:lnTo>
                          <a:pt x="22" y="126"/>
                        </a:lnTo>
                        <a:lnTo>
                          <a:pt x="27" y="131"/>
                        </a:lnTo>
                        <a:lnTo>
                          <a:pt x="32" y="134"/>
                        </a:lnTo>
                        <a:lnTo>
                          <a:pt x="39" y="138"/>
                        </a:lnTo>
                        <a:lnTo>
                          <a:pt x="46" y="142"/>
                        </a:lnTo>
                        <a:lnTo>
                          <a:pt x="52" y="144"/>
                        </a:lnTo>
                        <a:lnTo>
                          <a:pt x="60" y="146"/>
                        </a:lnTo>
                        <a:lnTo>
                          <a:pt x="66" y="147"/>
                        </a:lnTo>
                        <a:lnTo>
                          <a:pt x="74" y="147"/>
                        </a:lnTo>
                        <a:close/>
                      </a:path>
                    </a:pathLst>
                  </a:custGeom>
                  <a:noFill/>
                  <a:ln w="7938">
                    <a:solidFill>
                      <a:srgbClr val="2A2A29"/>
                    </a:solidFill>
                    <a:round/>
                    <a:headEnd/>
                    <a:tailEnd/>
                  </a:ln>
                </p:spPr>
                <p:txBody>
                  <a:bodyPr/>
                  <a:lstStyle/>
                  <a:p>
                    <a:pPr defTabSz="609585"/>
                    <a:endParaRPr lang="en-US" sz="2400" dirty="0">
                      <a:solidFill>
                        <a:prstClr val="black"/>
                      </a:solidFill>
                      <a:latin typeface="Arial"/>
                      <a:cs typeface="MS PGothic"/>
                    </a:endParaRPr>
                  </a:p>
                </p:txBody>
              </p:sp>
            </p:grpSp>
            <p:pic>
              <p:nvPicPr>
                <p:cNvPr id="43" name="Picture 120">
                  <a:extLst>
                    <a:ext uri="{FF2B5EF4-FFF2-40B4-BE49-F238E27FC236}">
                      <a16:creationId xmlns:a16="http://schemas.microsoft.com/office/drawing/2014/main" id="{097F849F-E765-CFA5-2603-FCC876FB2CC3}"/>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flipV="1">
                  <a:off x="13406395" y="5874119"/>
                  <a:ext cx="3627170" cy="45719"/>
                </a:xfrm>
                <a:prstGeom prst="rect">
                  <a:avLst/>
                </a:prstGeom>
                <a:noFill/>
                <a:ln w="9525">
                  <a:noFill/>
                  <a:miter lim="800000"/>
                  <a:headEnd/>
                  <a:tailEnd/>
                </a:ln>
              </p:spPr>
            </p:pic>
          </p:grpSp>
          <p:sp>
            <p:nvSpPr>
              <p:cNvPr id="38" name="TextBox 37">
                <a:extLst>
                  <a:ext uri="{FF2B5EF4-FFF2-40B4-BE49-F238E27FC236}">
                    <a16:creationId xmlns:a16="http://schemas.microsoft.com/office/drawing/2014/main" id="{474BD226-E497-D8AA-42E2-B5A68ED7036A}"/>
                  </a:ext>
                </a:extLst>
              </p:cNvPr>
              <p:cNvSpPr txBox="1"/>
              <p:nvPr/>
            </p:nvSpPr>
            <p:spPr>
              <a:xfrm>
                <a:off x="5887108" y="2903383"/>
                <a:ext cx="439063" cy="346249"/>
              </a:xfrm>
              <a:prstGeom prst="rect">
                <a:avLst/>
              </a:prstGeom>
              <a:noFill/>
            </p:spPr>
            <p:txBody>
              <a:bodyPr wrap="none" rtlCol="0">
                <a:spAutoFit/>
              </a:bodyPr>
              <a:lstStyle/>
              <a:p>
                <a:pPr algn="ctr" defTabSz="609585"/>
                <a:r>
                  <a:rPr lang="de-DE" sz="1200" b="1" dirty="0" err="1">
                    <a:solidFill>
                      <a:srgbClr val="C00000"/>
                    </a:solidFill>
                    <a:latin typeface="Arial"/>
                  </a:rPr>
                  <a:t>ion</a:t>
                </a:r>
                <a:endParaRPr lang="de-DE" sz="1200" b="1" dirty="0">
                  <a:solidFill>
                    <a:srgbClr val="C00000"/>
                  </a:solidFill>
                  <a:latin typeface="Arial"/>
                </a:endParaRPr>
              </a:p>
              <a:p>
                <a:pPr algn="ctr" defTabSz="609585"/>
                <a:r>
                  <a:rPr lang="de-DE" sz="1200" b="1" dirty="0">
                    <a:solidFill>
                      <a:srgbClr val="C00000"/>
                    </a:solidFill>
                    <a:latin typeface="Arial"/>
                  </a:rPr>
                  <a:t>beam</a:t>
                </a:r>
              </a:p>
            </p:txBody>
          </p:sp>
        </p:grpSp>
        <p:grpSp>
          <p:nvGrpSpPr>
            <p:cNvPr id="28" name="Group 27">
              <a:extLst>
                <a:ext uri="{FF2B5EF4-FFF2-40B4-BE49-F238E27FC236}">
                  <a16:creationId xmlns:a16="http://schemas.microsoft.com/office/drawing/2014/main" id="{5B3948C4-6D2C-7316-0390-287D8974AEB2}"/>
                </a:ext>
              </a:extLst>
            </p:cNvPr>
            <p:cNvGrpSpPr/>
            <p:nvPr/>
          </p:nvGrpSpPr>
          <p:grpSpPr>
            <a:xfrm>
              <a:off x="6666231" y="3799904"/>
              <a:ext cx="1729221" cy="896671"/>
              <a:chOff x="5790515" y="3815696"/>
              <a:chExt cx="1729221" cy="896671"/>
            </a:xfrm>
          </p:grpSpPr>
          <p:pic>
            <p:nvPicPr>
              <p:cNvPr id="30" name="Picture 3" descr="DAC_irr">
                <a:extLst>
                  <a:ext uri="{FF2B5EF4-FFF2-40B4-BE49-F238E27FC236}">
                    <a16:creationId xmlns:a16="http://schemas.microsoft.com/office/drawing/2014/main" id="{F6BF06E0-6AF0-7B05-33FA-B4B95F549857}"/>
                  </a:ext>
                </a:extLst>
              </p:cNvPr>
              <p:cNvPicPr preferRelativeResize="0">
                <a:picLocks noChangeArrowheads="1"/>
              </p:cNvPicPr>
              <p:nvPr/>
            </p:nvPicPr>
            <p:blipFill rotWithShape="1">
              <a:blip r:embed="rId8" cstate="hqprint">
                <a:extLst>
                  <a:ext uri="{28A0092B-C50C-407E-A947-70E740481C1C}">
                    <a14:useLocalDpi xmlns:a14="http://schemas.microsoft.com/office/drawing/2010/main"/>
                  </a:ext>
                </a:extLst>
              </a:blip>
              <a:srcRect l="-12702" r="-804" b="-12774"/>
              <a:stretch/>
            </p:blipFill>
            <p:spPr bwMode="auto">
              <a:xfrm>
                <a:off x="5790515" y="3815696"/>
                <a:ext cx="1729221" cy="896671"/>
              </a:xfrm>
              <a:prstGeom prst="rect">
                <a:avLst/>
              </a:prstGeom>
              <a:solidFill>
                <a:schemeClr val="bg1"/>
              </a:solidFill>
            </p:spPr>
          </p:pic>
          <p:sp>
            <p:nvSpPr>
              <p:cNvPr id="32" name="TextBox 31">
                <a:extLst>
                  <a:ext uri="{FF2B5EF4-FFF2-40B4-BE49-F238E27FC236}">
                    <a16:creationId xmlns:a16="http://schemas.microsoft.com/office/drawing/2014/main" id="{414F15EF-1121-8F2F-6D52-960C3E6877F1}"/>
                  </a:ext>
                </a:extLst>
              </p:cNvPr>
              <p:cNvSpPr txBox="1"/>
              <p:nvPr/>
            </p:nvSpPr>
            <p:spPr>
              <a:xfrm>
                <a:off x="5790516" y="4212414"/>
                <a:ext cx="447959" cy="184666"/>
              </a:xfrm>
              <a:prstGeom prst="rect">
                <a:avLst/>
              </a:prstGeom>
            </p:spPr>
            <p:txBody>
              <a:bodyPr vert="horz" wrap="none" lIns="121920" tIns="60960" rIns="121920" bIns="60960" rtlCol="0" anchor="t">
                <a:spAutoFit/>
              </a:bodyPr>
              <a:lstStyle/>
              <a:p>
                <a:pPr defTabSz="609585"/>
                <a:r>
                  <a:rPr lang="en-GB" sz="800" dirty="0">
                    <a:solidFill>
                      <a:srgbClr val="C00000"/>
                    </a:solidFill>
                    <a:latin typeface="Arial"/>
                  </a:rPr>
                  <a:t>50 GeV</a:t>
                </a:r>
              </a:p>
            </p:txBody>
          </p:sp>
          <p:sp>
            <p:nvSpPr>
              <p:cNvPr id="34" name="TextBox 33">
                <a:extLst>
                  <a:ext uri="{FF2B5EF4-FFF2-40B4-BE49-F238E27FC236}">
                    <a16:creationId xmlns:a16="http://schemas.microsoft.com/office/drawing/2014/main" id="{6DA55E5C-E111-144E-BA0B-FF14C082B5C8}"/>
                  </a:ext>
                </a:extLst>
              </p:cNvPr>
              <p:cNvSpPr txBox="1"/>
              <p:nvPr/>
            </p:nvSpPr>
            <p:spPr>
              <a:xfrm>
                <a:off x="5811746" y="4368513"/>
                <a:ext cx="691693" cy="184666"/>
              </a:xfrm>
              <a:prstGeom prst="rect">
                <a:avLst/>
              </a:prstGeom>
            </p:spPr>
            <p:txBody>
              <a:bodyPr vert="horz" wrap="square" lIns="121920" tIns="60960" rIns="121920" bIns="60960" rtlCol="0" anchor="t">
                <a:spAutoFit/>
              </a:bodyPr>
              <a:lstStyle/>
              <a:p>
                <a:pPr defTabSz="609585"/>
                <a:r>
                  <a:rPr lang="en-GB" sz="800" dirty="0">
                    <a:solidFill>
                      <a:srgbClr val="C00000"/>
                    </a:solidFill>
                    <a:latin typeface="Arial"/>
                  </a:rPr>
                  <a:t>200 MeV/u</a:t>
                </a:r>
              </a:p>
            </p:txBody>
          </p:sp>
          <p:sp>
            <p:nvSpPr>
              <p:cNvPr id="35" name="TextBox 34">
                <a:extLst>
                  <a:ext uri="{FF2B5EF4-FFF2-40B4-BE49-F238E27FC236}">
                    <a16:creationId xmlns:a16="http://schemas.microsoft.com/office/drawing/2014/main" id="{A5FAC397-C505-28EE-D94D-CD573783C633}"/>
                  </a:ext>
                </a:extLst>
              </p:cNvPr>
              <p:cNvSpPr txBox="1"/>
              <p:nvPr/>
            </p:nvSpPr>
            <p:spPr>
              <a:xfrm>
                <a:off x="6352092" y="4513911"/>
                <a:ext cx="917239" cy="184666"/>
              </a:xfrm>
              <a:prstGeom prst="rect">
                <a:avLst/>
              </a:prstGeom>
              <a:solidFill>
                <a:schemeClr val="bg1"/>
              </a:solidFill>
            </p:spPr>
            <p:txBody>
              <a:bodyPr vert="horz" wrap="square" lIns="121920" tIns="60960" rIns="121920" bIns="60960" rtlCol="0" anchor="t">
                <a:spAutoFit/>
              </a:bodyPr>
              <a:lstStyle/>
              <a:p>
                <a:pPr defTabSz="609585"/>
                <a:r>
                  <a:rPr lang="en-GB" sz="800" dirty="0">
                    <a:solidFill>
                      <a:prstClr val="black"/>
                    </a:solidFill>
                    <a:latin typeface="Arial"/>
                  </a:rPr>
                  <a:t>ion penetration range</a:t>
                </a:r>
              </a:p>
            </p:txBody>
          </p:sp>
          <p:sp>
            <p:nvSpPr>
              <p:cNvPr id="36" name="TextBox 35">
                <a:extLst>
                  <a:ext uri="{FF2B5EF4-FFF2-40B4-BE49-F238E27FC236}">
                    <a16:creationId xmlns:a16="http://schemas.microsoft.com/office/drawing/2014/main" id="{1CE92079-6EB4-4108-7057-020268FF7A32}"/>
                  </a:ext>
                </a:extLst>
              </p:cNvPr>
              <p:cNvSpPr txBox="1"/>
              <p:nvPr/>
            </p:nvSpPr>
            <p:spPr>
              <a:xfrm rot="5400000">
                <a:off x="7136493" y="4071994"/>
                <a:ext cx="580207" cy="184666"/>
              </a:xfrm>
              <a:prstGeom prst="rect">
                <a:avLst/>
              </a:prstGeom>
              <a:solidFill>
                <a:schemeClr val="bg1"/>
              </a:solidFill>
            </p:spPr>
            <p:txBody>
              <a:bodyPr vert="horz" wrap="none" lIns="121920" tIns="60960" rIns="121920" bIns="60960" rtlCol="0" anchor="t">
                <a:spAutoFit/>
              </a:bodyPr>
              <a:lstStyle/>
              <a:p>
                <a:pPr defTabSz="609585"/>
                <a:r>
                  <a:rPr lang="en-GB" sz="800" dirty="0">
                    <a:solidFill>
                      <a:prstClr val="black"/>
                    </a:solidFill>
                    <a:latin typeface="Arial"/>
                  </a:rPr>
                  <a:t>energy loss</a:t>
                </a:r>
              </a:p>
            </p:txBody>
          </p:sp>
        </p:grpSp>
      </p:grpSp>
      <p:sp>
        <p:nvSpPr>
          <p:cNvPr id="2" name="Titel 1">
            <a:extLst>
              <a:ext uri="{FF2B5EF4-FFF2-40B4-BE49-F238E27FC236}">
                <a16:creationId xmlns:a16="http://schemas.microsoft.com/office/drawing/2014/main" id="{504000C1-37F1-AE9C-B7D1-85BD551DABF4}"/>
              </a:ext>
            </a:extLst>
          </p:cNvPr>
          <p:cNvSpPr>
            <a:spLocks noGrp="1"/>
          </p:cNvSpPr>
          <p:nvPr>
            <p:ph type="title" idx="4294967295"/>
          </p:nvPr>
        </p:nvSpPr>
        <p:spPr>
          <a:xfrm>
            <a:off x="0" y="309033"/>
            <a:ext cx="8172451" cy="787400"/>
          </a:xfrm>
        </p:spPr>
        <p:txBody>
          <a:bodyPr/>
          <a:lstStyle/>
          <a:p>
            <a:r>
              <a:rPr lang="de-DE" dirty="0"/>
              <a:t> </a:t>
            </a:r>
          </a:p>
        </p:txBody>
      </p:sp>
      <p:sp>
        <p:nvSpPr>
          <p:cNvPr id="4" name="Text 1">
            <a:extLst>
              <a:ext uri="{FF2B5EF4-FFF2-40B4-BE49-F238E27FC236}">
                <a16:creationId xmlns:a16="http://schemas.microsoft.com/office/drawing/2014/main" id="{6A3D2968-12D9-CAF8-2D70-E813E4292E4E}"/>
              </a:ext>
            </a:extLst>
          </p:cNvPr>
          <p:cNvSpPr/>
          <p:nvPr/>
        </p:nvSpPr>
        <p:spPr>
          <a:xfrm>
            <a:off x="70971" y="1302296"/>
            <a:ext cx="3420092" cy="472440"/>
          </a:xfrm>
          <a:prstGeom prst="rect">
            <a:avLst/>
          </a:prstGeom>
          <a:noFill/>
          <a:ln/>
        </p:spPr>
        <p:txBody>
          <a:bodyPr wrap="none" lIns="0" tIns="0" rIns="0" bIns="0" rtlCol="0" anchor="t"/>
          <a:lstStyle/>
          <a:p>
            <a:pPr algn="ctr" defTabSz="609585">
              <a:lnSpc>
                <a:spcPts val="3667"/>
              </a:lnSpc>
            </a:pPr>
            <a:r>
              <a:rPr lang="en-US" sz="2000" b="1" dirty="0">
                <a:solidFill>
                  <a:srgbClr val="1F497D">
                    <a:lumMod val="75000"/>
                  </a:srgbClr>
                </a:solidFill>
                <a:latin typeface="Arial" panose="020B0604020202020204" pitchFamily="34" charset="0"/>
                <a:ea typeface="Instrument Sans Semi Bold" pitchFamily="34" charset="-122"/>
                <a:cs typeface="Arial" panose="020B0604020202020204" pitchFamily="34" charset="0"/>
              </a:rPr>
              <a:t>Ion-track nanotechnology</a:t>
            </a:r>
            <a:endParaRPr lang="en-US" sz="2000" b="1" dirty="0">
              <a:solidFill>
                <a:srgbClr val="1F497D">
                  <a:lumMod val="75000"/>
                </a:srgbClr>
              </a:solidFill>
              <a:latin typeface="Arial" panose="020B0604020202020204" pitchFamily="34" charset="0"/>
              <a:cs typeface="Arial" panose="020B0604020202020204" pitchFamily="34" charset="0"/>
            </a:endParaRPr>
          </a:p>
        </p:txBody>
      </p:sp>
      <p:sp>
        <p:nvSpPr>
          <p:cNvPr id="6" name="Text 2">
            <a:extLst>
              <a:ext uri="{FF2B5EF4-FFF2-40B4-BE49-F238E27FC236}">
                <a16:creationId xmlns:a16="http://schemas.microsoft.com/office/drawing/2014/main" id="{77F4A6A6-A55B-699A-F9A8-353EFA0F8390}"/>
              </a:ext>
            </a:extLst>
          </p:cNvPr>
          <p:cNvSpPr/>
          <p:nvPr/>
        </p:nvSpPr>
        <p:spPr>
          <a:xfrm>
            <a:off x="95754" y="1774736"/>
            <a:ext cx="3470797" cy="472440"/>
          </a:xfrm>
          <a:prstGeom prst="rect">
            <a:avLst/>
          </a:prstGeom>
          <a:noFill/>
          <a:ln/>
        </p:spPr>
        <p:txBody>
          <a:bodyPr wrap="square" lIns="0" tIns="0" rIns="0" bIns="0" rtlCol="0" anchor="t"/>
          <a:lstStyle/>
          <a:p>
            <a:pPr algn="ctr" defTabSz="609585"/>
            <a:r>
              <a:rPr lang="en-US" sz="1600" dirty="0">
                <a:solidFill>
                  <a:srgbClr val="1F497D">
                    <a:lumMod val="75000"/>
                  </a:srgbClr>
                </a:solidFill>
                <a:latin typeface="Arial" panose="020B0604020202020204" pitchFamily="34" charset="0"/>
                <a:ea typeface="Instrument Sans Medium" pitchFamily="34" charset="-122"/>
                <a:cs typeface="Arial" panose="020B0604020202020204" pitchFamily="34" charset="0"/>
              </a:rPr>
              <a:t> Fabrication, characterization and application of novel nanostructures</a:t>
            </a:r>
            <a:endParaRPr lang="en-US" sz="1600" dirty="0">
              <a:solidFill>
                <a:srgbClr val="1F497D">
                  <a:lumMod val="75000"/>
                </a:srgbClr>
              </a:solidFill>
              <a:latin typeface="Arial" panose="020B0604020202020204" pitchFamily="34" charset="0"/>
              <a:cs typeface="Arial" panose="020B0604020202020204" pitchFamily="34" charset="0"/>
            </a:endParaRPr>
          </a:p>
        </p:txBody>
      </p:sp>
      <p:sp>
        <p:nvSpPr>
          <p:cNvPr id="7" name="Text 3">
            <a:extLst>
              <a:ext uri="{FF2B5EF4-FFF2-40B4-BE49-F238E27FC236}">
                <a16:creationId xmlns:a16="http://schemas.microsoft.com/office/drawing/2014/main" id="{339FF4F7-832E-9DF6-090E-650AD4B50BE9}"/>
              </a:ext>
            </a:extLst>
          </p:cNvPr>
          <p:cNvSpPr/>
          <p:nvPr/>
        </p:nvSpPr>
        <p:spPr>
          <a:xfrm>
            <a:off x="3815252" y="1302296"/>
            <a:ext cx="3992821" cy="472440"/>
          </a:xfrm>
          <a:prstGeom prst="rect">
            <a:avLst/>
          </a:prstGeom>
          <a:noFill/>
          <a:ln/>
        </p:spPr>
        <p:txBody>
          <a:bodyPr wrap="square" lIns="0" tIns="0" rIns="0" bIns="0" rtlCol="0" anchor="t"/>
          <a:lstStyle/>
          <a:p>
            <a:pPr algn="ctr" defTabSz="609585">
              <a:lnSpc>
                <a:spcPts val="3667"/>
              </a:lnSpc>
            </a:pPr>
            <a:r>
              <a:rPr lang="en-US" sz="2000" b="1" dirty="0">
                <a:solidFill>
                  <a:srgbClr val="F79646">
                    <a:lumMod val="50000"/>
                  </a:srgbClr>
                </a:solidFill>
                <a:latin typeface="Arial" panose="020B0604020202020204" pitchFamily="34" charset="0"/>
                <a:ea typeface="Instrument Sans Semi Bold" pitchFamily="34" charset="-122"/>
                <a:cs typeface="Arial" panose="020B0604020202020204" pitchFamily="34" charset="0"/>
              </a:rPr>
              <a:t>Heavy ion-induced modifications</a:t>
            </a:r>
            <a:endParaRPr lang="en-US" sz="2000" b="1" dirty="0">
              <a:solidFill>
                <a:srgbClr val="F79646">
                  <a:lumMod val="50000"/>
                </a:srgbClr>
              </a:solidFill>
              <a:latin typeface="Arial" panose="020B0604020202020204" pitchFamily="34" charset="0"/>
              <a:cs typeface="Arial" panose="020B0604020202020204" pitchFamily="34" charset="0"/>
            </a:endParaRPr>
          </a:p>
        </p:txBody>
      </p:sp>
      <p:sp>
        <p:nvSpPr>
          <p:cNvPr id="13" name="Text 4">
            <a:extLst>
              <a:ext uri="{FF2B5EF4-FFF2-40B4-BE49-F238E27FC236}">
                <a16:creationId xmlns:a16="http://schemas.microsoft.com/office/drawing/2014/main" id="{79C587B8-5087-82B5-8E54-62D17BCCFE4D}"/>
              </a:ext>
            </a:extLst>
          </p:cNvPr>
          <p:cNvSpPr/>
          <p:nvPr/>
        </p:nvSpPr>
        <p:spPr>
          <a:xfrm>
            <a:off x="4375486" y="1774736"/>
            <a:ext cx="2914964" cy="472440"/>
          </a:xfrm>
          <a:prstGeom prst="rect">
            <a:avLst/>
          </a:prstGeom>
          <a:noFill/>
          <a:ln/>
        </p:spPr>
        <p:txBody>
          <a:bodyPr wrap="square" lIns="0" tIns="0" rIns="0" bIns="0" rtlCol="0" anchor="t"/>
          <a:lstStyle/>
          <a:p>
            <a:pPr algn="ctr" defTabSz="609585"/>
            <a:r>
              <a:rPr lang="en-US" sz="1600" dirty="0">
                <a:solidFill>
                  <a:srgbClr val="1F497D">
                    <a:lumMod val="75000"/>
                  </a:srgbClr>
                </a:solidFill>
                <a:latin typeface="Arial" panose="020B0604020202020204" pitchFamily="34" charset="0"/>
                <a:ea typeface="Instrument Sans Medium" pitchFamily="34" charset="-122"/>
                <a:cs typeface="Arial" panose="020B0604020202020204" pitchFamily="34" charset="0"/>
              </a:rPr>
              <a:t>From bulk to nanoscale</a:t>
            </a:r>
          </a:p>
          <a:p>
            <a:pPr algn="ctr" defTabSz="609585"/>
            <a:r>
              <a:rPr lang="en-US" sz="1600" dirty="0">
                <a:solidFill>
                  <a:srgbClr val="1F497D">
                    <a:lumMod val="75000"/>
                  </a:srgbClr>
                </a:solidFill>
                <a:latin typeface="Arial" panose="020B0604020202020204" pitchFamily="34" charset="0"/>
                <a:ea typeface="Instrument Sans Medium" pitchFamily="34" charset="-122"/>
                <a:cs typeface="Arial" panose="020B0604020202020204" pitchFamily="34" charset="0"/>
              </a:rPr>
              <a:t>Simulation of cosmic radiation</a:t>
            </a:r>
          </a:p>
        </p:txBody>
      </p:sp>
      <p:sp>
        <p:nvSpPr>
          <p:cNvPr id="14" name="Text 5">
            <a:extLst>
              <a:ext uri="{FF2B5EF4-FFF2-40B4-BE49-F238E27FC236}">
                <a16:creationId xmlns:a16="http://schemas.microsoft.com/office/drawing/2014/main" id="{FF867AAA-93EF-5D3A-B77A-FFDDA236B19C}"/>
              </a:ext>
            </a:extLst>
          </p:cNvPr>
          <p:cNvSpPr/>
          <p:nvPr/>
        </p:nvSpPr>
        <p:spPr>
          <a:xfrm>
            <a:off x="8010649" y="1302297"/>
            <a:ext cx="4206148" cy="542460"/>
          </a:xfrm>
          <a:prstGeom prst="rect">
            <a:avLst/>
          </a:prstGeom>
          <a:noFill/>
          <a:ln/>
        </p:spPr>
        <p:txBody>
          <a:bodyPr wrap="square" lIns="0" tIns="0" rIns="0" bIns="0" rtlCol="0" anchor="t"/>
          <a:lstStyle/>
          <a:p>
            <a:pPr algn="ctr" defTabSz="609585">
              <a:lnSpc>
                <a:spcPts val="3667"/>
              </a:lnSpc>
            </a:pPr>
            <a:r>
              <a:rPr lang="en-US" sz="2000" b="1" dirty="0">
                <a:solidFill>
                  <a:srgbClr val="C00000"/>
                </a:solidFill>
                <a:latin typeface="Arial" panose="020B0604020202020204" pitchFamily="34" charset="0"/>
                <a:ea typeface="Instrument Sans Semi Bold" pitchFamily="34" charset="-122"/>
                <a:cs typeface="Arial" panose="020B0604020202020204" pitchFamily="34" charset="0"/>
              </a:rPr>
              <a:t>Materials under multiple extremes</a:t>
            </a:r>
            <a:endParaRPr lang="en-US" sz="2000" b="1" dirty="0">
              <a:solidFill>
                <a:srgbClr val="C00000"/>
              </a:solidFill>
              <a:latin typeface="Arial" panose="020B0604020202020204" pitchFamily="34" charset="0"/>
              <a:cs typeface="Arial" panose="020B0604020202020204" pitchFamily="34" charset="0"/>
            </a:endParaRPr>
          </a:p>
        </p:txBody>
      </p:sp>
      <p:sp>
        <p:nvSpPr>
          <p:cNvPr id="15" name="Text 6">
            <a:extLst>
              <a:ext uri="{FF2B5EF4-FFF2-40B4-BE49-F238E27FC236}">
                <a16:creationId xmlns:a16="http://schemas.microsoft.com/office/drawing/2014/main" id="{296A04FD-FF4C-EA4B-78E2-31E093F4CA78}"/>
              </a:ext>
            </a:extLst>
          </p:cNvPr>
          <p:cNvSpPr/>
          <p:nvPr/>
        </p:nvSpPr>
        <p:spPr>
          <a:xfrm>
            <a:off x="8659156" y="1774736"/>
            <a:ext cx="3037152" cy="457459"/>
          </a:xfrm>
          <a:prstGeom prst="rect">
            <a:avLst/>
          </a:prstGeom>
          <a:noFill/>
          <a:ln/>
        </p:spPr>
        <p:txBody>
          <a:bodyPr wrap="square" lIns="0" tIns="0" rIns="0" bIns="0" rtlCol="0" anchor="t"/>
          <a:lstStyle/>
          <a:p>
            <a:pPr algn="ctr" defTabSz="609585"/>
            <a:r>
              <a:rPr lang="en-US" sz="1600" dirty="0">
                <a:solidFill>
                  <a:srgbClr val="1F497D">
                    <a:lumMod val="75000"/>
                  </a:srgbClr>
                </a:solidFill>
                <a:latin typeface="Arial" panose="020B0604020202020204" pitchFamily="34" charset="0"/>
                <a:ea typeface="Instrument Sans Medium" pitchFamily="34" charset="-122"/>
                <a:cs typeface="Arial" panose="020B0604020202020204" pitchFamily="34" charset="0"/>
              </a:rPr>
              <a:t>Combining high pressure, radiation and temperature </a:t>
            </a:r>
            <a:endParaRPr lang="en-US" sz="1600" dirty="0">
              <a:solidFill>
                <a:srgbClr val="1F497D">
                  <a:lumMod val="75000"/>
                </a:srgbClr>
              </a:solidFill>
              <a:latin typeface="Arial" panose="020B0604020202020204" pitchFamily="34" charset="0"/>
              <a:cs typeface="Arial" panose="020B0604020202020204" pitchFamily="34" charset="0"/>
            </a:endParaRPr>
          </a:p>
        </p:txBody>
      </p:sp>
      <p:pic>
        <p:nvPicPr>
          <p:cNvPr id="29" name="Picture 28">
            <a:extLst>
              <a:ext uri="{FF2B5EF4-FFF2-40B4-BE49-F238E27FC236}">
                <a16:creationId xmlns:a16="http://schemas.microsoft.com/office/drawing/2014/main" id="{47C78FC9-1928-E369-BD0F-481A63081FE5}"/>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245531" y="2337595"/>
            <a:ext cx="3171244" cy="4224000"/>
          </a:xfrm>
          <a:prstGeom prst="rect">
            <a:avLst/>
          </a:prstGeom>
        </p:spPr>
      </p:pic>
      <p:pic>
        <p:nvPicPr>
          <p:cNvPr id="31" name="Picture 30">
            <a:extLst>
              <a:ext uri="{FF2B5EF4-FFF2-40B4-BE49-F238E27FC236}">
                <a16:creationId xmlns:a16="http://schemas.microsoft.com/office/drawing/2014/main" id="{DCCC262A-CEAA-96EF-CCE9-984743A2A6AE}"/>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4279836" y="2337595"/>
            <a:ext cx="3106265" cy="4224000"/>
          </a:xfrm>
          <a:prstGeom prst="rect">
            <a:avLst/>
          </a:prstGeom>
        </p:spPr>
      </p:pic>
      <p:sp>
        <p:nvSpPr>
          <p:cNvPr id="39" name="Fußzeilenplatzhalter 7">
            <a:extLst>
              <a:ext uri="{FF2B5EF4-FFF2-40B4-BE49-F238E27FC236}">
                <a16:creationId xmlns:a16="http://schemas.microsoft.com/office/drawing/2014/main" id="{3196FAE9-639A-DFC8-2D98-EC44341185A2}"/>
              </a:ext>
            </a:extLst>
          </p:cNvPr>
          <p:cNvSpPr>
            <a:spLocks noGrp="1"/>
          </p:cNvSpPr>
          <p:nvPr>
            <p:ph type="ftr" sz="quarter" idx="3"/>
          </p:nvPr>
        </p:nvSpPr>
        <p:spPr>
          <a:xfrm>
            <a:off x="4375579" y="6561595"/>
            <a:ext cx="4182132" cy="357157"/>
          </a:xfrm>
          <a:prstGeom prst="rect">
            <a:avLst/>
          </a:prstGeom>
        </p:spPr>
        <p:txBody>
          <a:bodyPr vert="horz" lIns="121920" tIns="60960" rIns="121920" bIns="60960" rtlCol="0" anchor="ctr"/>
          <a:lstStyle>
            <a:lvl1pPr algn="ctr">
              <a:defRPr sz="1000">
                <a:solidFill>
                  <a:srgbClr val="333333"/>
                </a:solidFill>
              </a:defRPr>
            </a:lvl1pPr>
          </a:lstStyle>
          <a:p>
            <a:pPr algn="l" defTabSz="609585"/>
            <a:r>
              <a:rPr lang="de-DE">
                <a:latin typeface="Arial"/>
              </a:rPr>
              <a:t>M.E. Toimil-Molares / MAT Collaboration Meeting 2026</a:t>
            </a:r>
            <a:endParaRPr lang="de-DE" dirty="0">
              <a:latin typeface="Arial"/>
            </a:endParaRPr>
          </a:p>
        </p:txBody>
      </p:sp>
      <p:sp>
        <p:nvSpPr>
          <p:cNvPr id="16" name="Text Placeholder 15">
            <a:extLst>
              <a:ext uri="{FF2B5EF4-FFF2-40B4-BE49-F238E27FC236}">
                <a16:creationId xmlns:a16="http://schemas.microsoft.com/office/drawing/2014/main" id="{1D120709-446C-D883-B3A9-7EC89CEBEB3D}"/>
              </a:ext>
            </a:extLst>
          </p:cNvPr>
          <p:cNvSpPr>
            <a:spLocks noGrp="1"/>
          </p:cNvSpPr>
          <p:nvPr>
            <p:ph type="body" sz="quarter" idx="13"/>
          </p:nvPr>
        </p:nvSpPr>
        <p:spPr/>
        <p:txBody>
          <a:bodyPr/>
          <a:lstStyle/>
          <a:p>
            <a:r>
              <a:rPr lang="en-US" dirty="0"/>
              <a:t>Materials Research with SHI Topics</a:t>
            </a:r>
          </a:p>
        </p:txBody>
      </p:sp>
      <p:sp>
        <p:nvSpPr>
          <p:cNvPr id="22" name="Slide Number Placeholder 36">
            <a:extLst>
              <a:ext uri="{FF2B5EF4-FFF2-40B4-BE49-F238E27FC236}">
                <a16:creationId xmlns:a16="http://schemas.microsoft.com/office/drawing/2014/main" id="{4FCA500D-1E00-1360-3167-0C4C4529AACB}"/>
              </a:ext>
            </a:extLst>
          </p:cNvPr>
          <p:cNvSpPr>
            <a:spLocks noGrp="1"/>
          </p:cNvSpPr>
          <p:nvPr>
            <p:ph type="sldNum" sz="quarter" idx="4"/>
          </p:nvPr>
        </p:nvSpPr>
        <p:spPr>
          <a:xfrm>
            <a:off x="9712367" y="6552643"/>
            <a:ext cx="993197" cy="365125"/>
          </a:xfrm>
        </p:spPr>
        <p:txBody>
          <a:bodyPr/>
          <a:lstStyle/>
          <a:p>
            <a:pPr defTabSz="609585"/>
            <a:r>
              <a:rPr lang="de-DE"/>
              <a:t>3</a:t>
            </a:r>
            <a:endParaRPr lang="de-DE" dirty="0"/>
          </a:p>
        </p:txBody>
      </p:sp>
      <p:sp>
        <p:nvSpPr>
          <p:cNvPr id="3" name="TextBox 2">
            <a:extLst>
              <a:ext uri="{FF2B5EF4-FFF2-40B4-BE49-F238E27FC236}">
                <a16:creationId xmlns:a16="http://schemas.microsoft.com/office/drawing/2014/main" id="{6678762C-B291-7F3A-BC85-CFD68114E446}"/>
              </a:ext>
            </a:extLst>
          </p:cNvPr>
          <p:cNvSpPr txBox="1"/>
          <p:nvPr/>
        </p:nvSpPr>
        <p:spPr>
          <a:xfrm>
            <a:off x="719027" y="6227793"/>
            <a:ext cx="2123979" cy="430887"/>
          </a:xfrm>
          <a:prstGeom prst="rect">
            <a:avLst/>
          </a:prstGeom>
          <a:solidFill>
            <a:srgbClr val="FFD579"/>
          </a:solidFill>
          <a:effectLst>
            <a:outerShdw blurRad="50800" dist="38100" dir="2700000" algn="tl" rotWithShape="0">
              <a:prstClr val="black">
                <a:alpha val="40000"/>
              </a:prstClr>
            </a:outerShdw>
          </a:effectLst>
        </p:spPr>
        <p:txBody>
          <a:bodyPr vert="horz" wrap="none" lIns="121920" tIns="60960" rIns="121920" bIns="60960" rtlCol="0" anchor="t">
            <a:spAutoFit/>
          </a:bodyPr>
          <a:lstStyle/>
          <a:p>
            <a:pPr defTabSz="609585"/>
            <a:r>
              <a:rPr lang="en-US" sz="2000" dirty="0">
                <a:solidFill>
                  <a:prstClr val="black"/>
                </a:solidFill>
                <a:latin typeface="Arial"/>
              </a:rPr>
              <a:t>Today’s session </a:t>
            </a:r>
          </a:p>
        </p:txBody>
      </p:sp>
      <p:sp>
        <p:nvSpPr>
          <p:cNvPr id="5" name="TextBox 4">
            <a:extLst>
              <a:ext uri="{FF2B5EF4-FFF2-40B4-BE49-F238E27FC236}">
                <a16:creationId xmlns:a16="http://schemas.microsoft.com/office/drawing/2014/main" id="{0324E253-156C-8936-3042-5A7EAC8396C9}"/>
              </a:ext>
            </a:extLst>
          </p:cNvPr>
          <p:cNvSpPr txBox="1"/>
          <p:nvPr/>
        </p:nvSpPr>
        <p:spPr>
          <a:xfrm>
            <a:off x="5153949" y="6155890"/>
            <a:ext cx="1315425" cy="430887"/>
          </a:xfrm>
          <a:prstGeom prst="rect">
            <a:avLst/>
          </a:prstGeom>
          <a:solidFill>
            <a:srgbClr val="FFD579"/>
          </a:solidFill>
          <a:effectLst>
            <a:outerShdw blurRad="50800" dist="38100" dir="2700000" algn="tl" rotWithShape="0">
              <a:prstClr val="black">
                <a:alpha val="40000"/>
              </a:prstClr>
            </a:outerShdw>
          </a:effectLst>
        </p:spPr>
        <p:txBody>
          <a:bodyPr vert="horz" wrap="none" lIns="121920" tIns="60960" rIns="121920" bIns="60960" rtlCol="0" anchor="t">
            <a:spAutoFit/>
          </a:bodyPr>
          <a:lstStyle/>
          <a:p>
            <a:pPr defTabSz="609585"/>
            <a:r>
              <a:rPr lang="en-US" sz="2000" dirty="0">
                <a:solidFill>
                  <a:prstClr val="black"/>
                </a:solidFill>
                <a:latin typeface="Arial"/>
              </a:rPr>
              <a:t>Thursday</a:t>
            </a:r>
          </a:p>
        </p:txBody>
      </p:sp>
      <p:sp>
        <p:nvSpPr>
          <p:cNvPr id="8" name="TextBox 7">
            <a:extLst>
              <a:ext uri="{FF2B5EF4-FFF2-40B4-BE49-F238E27FC236}">
                <a16:creationId xmlns:a16="http://schemas.microsoft.com/office/drawing/2014/main" id="{304E5E47-6FDD-D616-87C4-542645C022C4}"/>
              </a:ext>
            </a:extLst>
          </p:cNvPr>
          <p:cNvSpPr txBox="1"/>
          <p:nvPr/>
        </p:nvSpPr>
        <p:spPr>
          <a:xfrm>
            <a:off x="9839389" y="6204308"/>
            <a:ext cx="959558" cy="430887"/>
          </a:xfrm>
          <a:prstGeom prst="rect">
            <a:avLst/>
          </a:prstGeom>
          <a:solidFill>
            <a:srgbClr val="FFD579"/>
          </a:solidFill>
          <a:effectLst>
            <a:outerShdw blurRad="50800" dist="38100" dir="2700000" algn="tl" rotWithShape="0">
              <a:prstClr val="black">
                <a:alpha val="40000"/>
              </a:prstClr>
            </a:outerShdw>
          </a:effectLst>
        </p:spPr>
        <p:txBody>
          <a:bodyPr vert="horz" wrap="none" lIns="121920" tIns="60960" rIns="121920" bIns="60960" rtlCol="0" anchor="t">
            <a:spAutoFit/>
          </a:bodyPr>
          <a:lstStyle/>
          <a:p>
            <a:pPr defTabSz="609585"/>
            <a:r>
              <a:rPr lang="en-US" sz="2000" dirty="0">
                <a:solidFill>
                  <a:prstClr val="black"/>
                </a:solidFill>
                <a:latin typeface="Arial"/>
              </a:rPr>
              <a:t>Friday</a:t>
            </a:r>
          </a:p>
        </p:txBody>
      </p:sp>
      <p:sp>
        <p:nvSpPr>
          <p:cNvPr id="11" name="TextBox 10">
            <a:extLst>
              <a:ext uri="{FF2B5EF4-FFF2-40B4-BE49-F238E27FC236}">
                <a16:creationId xmlns:a16="http://schemas.microsoft.com/office/drawing/2014/main" id="{9E267B19-AB19-D12A-585C-E339440457E5}"/>
              </a:ext>
            </a:extLst>
          </p:cNvPr>
          <p:cNvSpPr txBox="1"/>
          <p:nvPr/>
        </p:nvSpPr>
        <p:spPr>
          <a:xfrm rot="19529565">
            <a:off x="3559423" y="2928765"/>
            <a:ext cx="986809" cy="369332"/>
          </a:xfrm>
          <a:prstGeom prst="rect">
            <a:avLst/>
          </a:prstGeom>
          <a:solidFill>
            <a:srgbClr val="FFD579"/>
          </a:solidFill>
          <a:effectLst>
            <a:outerShdw blurRad="50800" dist="38100" dir="2700000" algn="tl" rotWithShape="0">
              <a:prstClr val="black">
                <a:alpha val="40000"/>
              </a:prstClr>
            </a:outerShdw>
          </a:effectLst>
        </p:spPr>
        <p:txBody>
          <a:bodyPr vert="horz" wrap="none" lIns="121920" tIns="60960" rIns="121920" bIns="60960" rtlCol="0" anchor="t">
            <a:spAutoFit/>
          </a:bodyPr>
          <a:lstStyle/>
          <a:p>
            <a:pPr defTabSz="609585"/>
            <a:r>
              <a:rPr lang="en-US" sz="1600" dirty="0">
                <a:solidFill>
                  <a:prstClr val="black"/>
                </a:solidFill>
                <a:latin typeface="Arial"/>
              </a:rPr>
              <a:t>morning</a:t>
            </a:r>
          </a:p>
        </p:txBody>
      </p:sp>
      <p:sp>
        <p:nvSpPr>
          <p:cNvPr id="12" name="TextBox 11">
            <a:extLst>
              <a:ext uri="{FF2B5EF4-FFF2-40B4-BE49-F238E27FC236}">
                <a16:creationId xmlns:a16="http://schemas.microsoft.com/office/drawing/2014/main" id="{42052B7C-7B48-188C-8CC4-584986C0EC45}"/>
              </a:ext>
            </a:extLst>
          </p:cNvPr>
          <p:cNvSpPr txBox="1"/>
          <p:nvPr/>
        </p:nvSpPr>
        <p:spPr>
          <a:xfrm rot="19529565">
            <a:off x="3551171" y="3977579"/>
            <a:ext cx="1113446" cy="369332"/>
          </a:xfrm>
          <a:prstGeom prst="rect">
            <a:avLst/>
          </a:prstGeom>
          <a:solidFill>
            <a:srgbClr val="FFD579"/>
          </a:solidFill>
          <a:effectLst>
            <a:outerShdw blurRad="50800" dist="38100" dir="2700000" algn="tl" rotWithShape="0">
              <a:prstClr val="black">
                <a:alpha val="40000"/>
              </a:prstClr>
            </a:outerShdw>
          </a:effectLst>
        </p:spPr>
        <p:txBody>
          <a:bodyPr vert="horz" wrap="none" lIns="121920" tIns="60960" rIns="121920" bIns="60960" rtlCol="0" anchor="t">
            <a:spAutoFit/>
          </a:bodyPr>
          <a:lstStyle/>
          <a:p>
            <a:pPr defTabSz="609585"/>
            <a:r>
              <a:rPr lang="en-US" sz="1600" dirty="0">
                <a:solidFill>
                  <a:prstClr val="black"/>
                </a:solidFill>
                <a:latin typeface="Arial"/>
              </a:rPr>
              <a:t>afternoon</a:t>
            </a:r>
          </a:p>
        </p:txBody>
      </p:sp>
    </p:spTree>
    <p:extLst>
      <p:ext uri="{BB962C8B-B14F-4D97-AF65-F5344CB8AC3E}">
        <p14:creationId xmlns:p14="http://schemas.microsoft.com/office/powerpoint/2010/main" val="38793256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F9831-9572-8E01-89A5-DE1FF6EC651E}"/>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E0F07A83-3B4F-56B5-5F2D-2715BC0F8B66}"/>
              </a:ext>
            </a:extLst>
          </p:cNvPr>
          <p:cNvSpPr>
            <a:spLocks noGrp="1"/>
          </p:cNvSpPr>
          <p:nvPr>
            <p:ph type="body" sz="quarter" idx="13"/>
          </p:nvPr>
        </p:nvSpPr>
        <p:spPr>
          <a:xfrm>
            <a:off x="423512" y="174172"/>
            <a:ext cx="10282052" cy="935045"/>
          </a:xfrm>
        </p:spPr>
        <p:txBody>
          <a:bodyPr/>
          <a:lstStyle/>
          <a:p>
            <a:r>
              <a:rPr lang="en-US"/>
              <a:t>Your contribution (granted beamtime proposals for 2026/2027)</a:t>
            </a:r>
          </a:p>
        </p:txBody>
      </p:sp>
      <p:sp>
        <p:nvSpPr>
          <p:cNvPr id="4" name="Slide Number Placeholder 3">
            <a:extLst>
              <a:ext uri="{FF2B5EF4-FFF2-40B4-BE49-F238E27FC236}">
                <a16:creationId xmlns:a16="http://schemas.microsoft.com/office/drawing/2014/main" id="{06D3C263-5DB7-CACE-F3AE-F6ABE8EBECD4}"/>
              </a:ext>
            </a:extLst>
          </p:cNvPr>
          <p:cNvSpPr>
            <a:spLocks noGrp="1"/>
          </p:cNvSpPr>
          <p:nvPr>
            <p:ph type="sldNum" sz="quarter" idx="4"/>
          </p:nvPr>
        </p:nvSpPr>
        <p:spPr/>
        <p:txBody>
          <a:bodyPr/>
          <a:lstStyle/>
          <a:p>
            <a:fld id="{125CBDDA-5CCF-8748-8988-9DC6C8981774}" type="slidenum">
              <a:rPr lang="de-DE" smtClean="0"/>
              <a:pPr/>
              <a:t>7</a:t>
            </a:fld>
            <a:endParaRPr lang="de-DE" dirty="0"/>
          </a:p>
        </p:txBody>
      </p:sp>
      <p:sp>
        <p:nvSpPr>
          <p:cNvPr id="7" name="TextBox 6">
            <a:extLst>
              <a:ext uri="{FF2B5EF4-FFF2-40B4-BE49-F238E27FC236}">
                <a16:creationId xmlns:a16="http://schemas.microsoft.com/office/drawing/2014/main" id="{ECEA8613-AACD-5749-9821-F9E822339E2E}"/>
              </a:ext>
            </a:extLst>
          </p:cNvPr>
          <p:cNvSpPr txBox="1"/>
          <p:nvPr/>
        </p:nvSpPr>
        <p:spPr>
          <a:xfrm>
            <a:off x="236208" y="4248250"/>
            <a:ext cx="4556888" cy="1456809"/>
          </a:xfrm>
          <a:prstGeom prst="rect">
            <a:avLst/>
          </a:prstGeom>
        </p:spPr>
        <p:txBody>
          <a:bodyPr vert="horz" wrap="none" lIns="121920" tIns="60960" rIns="121920" bIns="60960" rtlCol="0" anchor="t">
            <a:spAutoFit/>
          </a:bodyPr>
          <a:lstStyle/>
          <a:p>
            <a:pPr>
              <a:spcAft>
                <a:spcPts val="800"/>
              </a:spcAft>
            </a:pPr>
            <a:r>
              <a:rPr lang="en-US" sz="2000" b="1" dirty="0"/>
              <a:t>Large overbooking factors:</a:t>
            </a:r>
          </a:p>
          <a:p>
            <a:pPr algn="l"/>
            <a:r>
              <a:rPr lang="en-US" sz="2000" dirty="0"/>
              <a:t>	UNILAC: 4.8</a:t>
            </a:r>
          </a:p>
          <a:p>
            <a:pPr algn="l"/>
            <a:r>
              <a:rPr lang="en-US" sz="2000" dirty="0"/>
              <a:t>	SIS-18: 2.8</a:t>
            </a:r>
          </a:p>
          <a:p>
            <a:pPr algn="l"/>
            <a:r>
              <a:rPr lang="en-US" sz="2000" dirty="0"/>
              <a:t>	Mat-Station @ CRYRING: 1.6</a:t>
            </a:r>
          </a:p>
        </p:txBody>
      </p:sp>
      <p:sp>
        <p:nvSpPr>
          <p:cNvPr id="8" name="TextBox 7">
            <a:extLst>
              <a:ext uri="{FF2B5EF4-FFF2-40B4-BE49-F238E27FC236}">
                <a16:creationId xmlns:a16="http://schemas.microsoft.com/office/drawing/2014/main" id="{AEAFAE3D-9D43-1454-F8EC-FF93A07A3F8A}"/>
              </a:ext>
            </a:extLst>
          </p:cNvPr>
          <p:cNvSpPr txBox="1"/>
          <p:nvPr/>
        </p:nvSpPr>
        <p:spPr>
          <a:xfrm>
            <a:off x="4915933" y="4248250"/>
            <a:ext cx="3659015" cy="1456809"/>
          </a:xfrm>
          <a:prstGeom prst="rect">
            <a:avLst/>
          </a:prstGeom>
        </p:spPr>
        <p:txBody>
          <a:bodyPr vert="horz" wrap="none" lIns="121920" tIns="60960" rIns="121920" bIns="60960" rtlCol="0" anchor="t">
            <a:spAutoFit/>
          </a:bodyPr>
          <a:lstStyle/>
          <a:p>
            <a:pPr>
              <a:spcAft>
                <a:spcPts val="800"/>
              </a:spcAft>
            </a:pPr>
            <a:r>
              <a:rPr lang="en-US" sz="2000" b="1" dirty="0"/>
              <a:t>Number of proposals: 39</a:t>
            </a:r>
          </a:p>
          <a:p>
            <a:pPr algn="l"/>
            <a:r>
              <a:rPr lang="en-US" sz="2000" dirty="0"/>
              <a:t>	A (granted): 33 </a:t>
            </a:r>
          </a:p>
          <a:p>
            <a:r>
              <a:rPr lang="en-US" sz="2000" dirty="0"/>
              <a:t>	A- (recommended): 2 </a:t>
            </a:r>
          </a:p>
          <a:p>
            <a:r>
              <a:rPr lang="en-US" sz="2000" dirty="0"/>
              <a:t>	B: 4</a:t>
            </a:r>
          </a:p>
        </p:txBody>
      </p:sp>
      <p:pic>
        <p:nvPicPr>
          <p:cNvPr id="9" name="Picture 8">
            <a:extLst>
              <a:ext uri="{FF2B5EF4-FFF2-40B4-BE49-F238E27FC236}">
                <a16:creationId xmlns:a16="http://schemas.microsoft.com/office/drawing/2014/main" id="{1A34AB75-DF7D-0B61-6537-776D4BE25784}"/>
              </a:ext>
            </a:extLst>
          </p:cNvPr>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a:xfrm>
            <a:off x="127191" y="1269115"/>
            <a:ext cx="9667387" cy="2979135"/>
          </a:xfrm>
          <a:prstGeom prst="rect">
            <a:avLst/>
          </a:prstGeom>
        </p:spPr>
      </p:pic>
      <p:sp>
        <p:nvSpPr>
          <p:cNvPr id="10" name="Oval 9">
            <a:extLst>
              <a:ext uri="{FF2B5EF4-FFF2-40B4-BE49-F238E27FC236}">
                <a16:creationId xmlns:a16="http://schemas.microsoft.com/office/drawing/2014/main" id="{940C9D0D-95B0-36D7-F129-9E868D0078EB}"/>
              </a:ext>
            </a:extLst>
          </p:cNvPr>
          <p:cNvSpPr/>
          <p:nvPr/>
        </p:nvSpPr>
        <p:spPr>
          <a:xfrm>
            <a:off x="5391397" y="1959431"/>
            <a:ext cx="704603" cy="2182833"/>
          </a:xfrm>
          <a:prstGeom prst="ellipse">
            <a:avLst/>
          </a:prstGeom>
          <a:noFill/>
          <a:ln w="28575">
            <a:solidFill>
              <a:srgbClr val="00B05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Oval 10">
            <a:extLst>
              <a:ext uri="{FF2B5EF4-FFF2-40B4-BE49-F238E27FC236}">
                <a16:creationId xmlns:a16="http://schemas.microsoft.com/office/drawing/2014/main" id="{0E1D6C25-E350-47DA-AD37-4E03272F858C}"/>
              </a:ext>
            </a:extLst>
          </p:cNvPr>
          <p:cNvSpPr/>
          <p:nvPr/>
        </p:nvSpPr>
        <p:spPr>
          <a:xfrm>
            <a:off x="8222020" y="1959430"/>
            <a:ext cx="704603" cy="2182833"/>
          </a:xfrm>
          <a:prstGeom prst="ellipse">
            <a:avLst/>
          </a:prstGeom>
          <a:noFill/>
          <a:ln w="28575">
            <a:solidFill>
              <a:srgbClr val="00206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 name="TextBox 4">
            <a:extLst>
              <a:ext uri="{FF2B5EF4-FFF2-40B4-BE49-F238E27FC236}">
                <a16:creationId xmlns:a16="http://schemas.microsoft.com/office/drawing/2014/main" id="{1BD6DD73-7EF5-6C15-E927-A45B6B89D029}"/>
              </a:ext>
            </a:extLst>
          </p:cNvPr>
          <p:cNvSpPr txBox="1"/>
          <p:nvPr/>
        </p:nvSpPr>
        <p:spPr>
          <a:xfrm>
            <a:off x="3618736" y="6008915"/>
            <a:ext cx="2348720" cy="400110"/>
          </a:xfrm>
          <a:prstGeom prst="rect">
            <a:avLst/>
          </a:prstGeom>
        </p:spPr>
        <p:txBody>
          <a:bodyPr vert="horz" wrap="none" lIns="91440" tIns="45720" rIns="91440" bIns="45720" rtlCol="0" anchor="t">
            <a:spAutoFit/>
          </a:bodyPr>
          <a:lstStyle/>
          <a:p>
            <a:pPr algn="l"/>
            <a:r>
              <a:rPr lang="en-US" sz="2000" b="1" dirty="0"/>
              <a:t>New applicants: 9</a:t>
            </a:r>
          </a:p>
        </p:txBody>
      </p:sp>
    </p:spTree>
    <p:extLst>
      <p:ext uri="{BB962C8B-B14F-4D97-AF65-F5344CB8AC3E}">
        <p14:creationId xmlns:p14="http://schemas.microsoft.com/office/powerpoint/2010/main" val="28529848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956E00-0A8C-3E35-DF3D-8E44E1E36F54}"/>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FC3CEBC0-43D1-8051-A05B-2D46F8578683}"/>
              </a:ext>
            </a:extLst>
          </p:cNvPr>
          <p:cNvSpPr>
            <a:spLocks noGrp="1"/>
          </p:cNvSpPr>
          <p:nvPr>
            <p:ph type="body" sz="quarter" idx="13"/>
          </p:nvPr>
        </p:nvSpPr>
        <p:spPr>
          <a:xfrm>
            <a:off x="423512" y="174172"/>
            <a:ext cx="10282052" cy="935045"/>
          </a:xfrm>
        </p:spPr>
        <p:txBody>
          <a:bodyPr/>
          <a:lstStyle/>
          <a:p>
            <a:r>
              <a:rPr lang="en-US"/>
              <a:t>Your contribution (granted beamtime proposals for 2026/2027)</a:t>
            </a:r>
          </a:p>
        </p:txBody>
      </p:sp>
      <p:sp>
        <p:nvSpPr>
          <p:cNvPr id="4" name="Slide Number Placeholder 3">
            <a:extLst>
              <a:ext uri="{FF2B5EF4-FFF2-40B4-BE49-F238E27FC236}">
                <a16:creationId xmlns:a16="http://schemas.microsoft.com/office/drawing/2014/main" id="{0C822E84-6C61-5148-2E78-65126D41077A}"/>
              </a:ext>
            </a:extLst>
          </p:cNvPr>
          <p:cNvSpPr>
            <a:spLocks noGrp="1"/>
          </p:cNvSpPr>
          <p:nvPr>
            <p:ph type="sldNum" sz="quarter" idx="4"/>
          </p:nvPr>
        </p:nvSpPr>
        <p:spPr/>
        <p:txBody>
          <a:bodyPr/>
          <a:lstStyle/>
          <a:p>
            <a:fld id="{125CBDDA-5CCF-8748-8988-9DC6C8981774}" type="slidenum">
              <a:rPr lang="de-DE" smtClean="0"/>
              <a:pPr/>
              <a:t>8</a:t>
            </a:fld>
            <a:endParaRPr lang="de-DE" dirty="0"/>
          </a:p>
        </p:txBody>
      </p:sp>
      <p:pic>
        <p:nvPicPr>
          <p:cNvPr id="9" name="Picture 8">
            <a:extLst>
              <a:ext uri="{FF2B5EF4-FFF2-40B4-BE49-F238E27FC236}">
                <a16:creationId xmlns:a16="http://schemas.microsoft.com/office/drawing/2014/main" id="{327FA75E-D059-4CD9-5F49-523AA9F09E88}"/>
              </a:ext>
            </a:extLst>
          </p:cNvPr>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a:xfrm>
            <a:off x="127191" y="1269115"/>
            <a:ext cx="9667387" cy="2979135"/>
          </a:xfrm>
          <a:prstGeom prst="rect">
            <a:avLst/>
          </a:prstGeom>
        </p:spPr>
      </p:pic>
      <p:pic>
        <p:nvPicPr>
          <p:cNvPr id="2" name="Picture 1">
            <a:extLst>
              <a:ext uri="{FF2B5EF4-FFF2-40B4-BE49-F238E27FC236}">
                <a16:creationId xmlns:a16="http://schemas.microsoft.com/office/drawing/2014/main" id="{69735ECE-25D8-702F-DD92-3A8097536A9D}"/>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8847767" y="4225389"/>
            <a:ext cx="3072524" cy="2304393"/>
          </a:xfrm>
          <a:prstGeom prst="rect">
            <a:avLst/>
          </a:prstGeom>
        </p:spPr>
      </p:pic>
      <p:sp>
        <p:nvSpPr>
          <p:cNvPr id="10" name="Oval 9">
            <a:extLst>
              <a:ext uri="{FF2B5EF4-FFF2-40B4-BE49-F238E27FC236}">
                <a16:creationId xmlns:a16="http://schemas.microsoft.com/office/drawing/2014/main" id="{56C84EAC-5FBE-D4F0-3402-82F20A986EC8}"/>
              </a:ext>
            </a:extLst>
          </p:cNvPr>
          <p:cNvSpPr/>
          <p:nvPr/>
        </p:nvSpPr>
        <p:spPr>
          <a:xfrm>
            <a:off x="5391397" y="1959431"/>
            <a:ext cx="704603" cy="2182833"/>
          </a:xfrm>
          <a:prstGeom prst="ellipse">
            <a:avLst/>
          </a:prstGeom>
          <a:noFill/>
          <a:ln w="28575">
            <a:solidFill>
              <a:srgbClr val="00B05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Oval 10">
            <a:extLst>
              <a:ext uri="{FF2B5EF4-FFF2-40B4-BE49-F238E27FC236}">
                <a16:creationId xmlns:a16="http://schemas.microsoft.com/office/drawing/2014/main" id="{707FD18F-0830-BB5E-3222-432823498C0E}"/>
              </a:ext>
            </a:extLst>
          </p:cNvPr>
          <p:cNvSpPr/>
          <p:nvPr/>
        </p:nvSpPr>
        <p:spPr>
          <a:xfrm>
            <a:off x="8222020" y="1959430"/>
            <a:ext cx="704603" cy="2182833"/>
          </a:xfrm>
          <a:prstGeom prst="ellipse">
            <a:avLst/>
          </a:prstGeom>
          <a:noFill/>
          <a:ln w="28575">
            <a:solidFill>
              <a:srgbClr val="00206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4" name="TextBox 13">
            <a:extLst>
              <a:ext uri="{FF2B5EF4-FFF2-40B4-BE49-F238E27FC236}">
                <a16:creationId xmlns:a16="http://schemas.microsoft.com/office/drawing/2014/main" id="{30D9F2F3-6568-17B9-25C7-DE45F6D81CD6}"/>
              </a:ext>
            </a:extLst>
          </p:cNvPr>
          <p:cNvSpPr txBox="1"/>
          <p:nvPr/>
        </p:nvSpPr>
        <p:spPr>
          <a:xfrm>
            <a:off x="9030294" y="2305615"/>
            <a:ext cx="2707467" cy="2246769"/>
          </a:xfrm>
          <a:prstGeom prst="rect">
            <a:avLst/>
          </a:prstGeom>
          <a:solidFill>
            <a:schemeClr val="bg2"/>
          </a:solidFill>
        </p:spPr>
        <p:txBody>
          <a:bodyPr wrap="square">
            <a:spAutoFit/>
          </a:bodyPr>
          <a:lstStyle/>
          <a:p>
            <a:pPr marL="198900" marR="0" lvl="0" indent="-198900" algn="l">
              <a:lnSpc>
                <a:spcPct val="100000"/>
              </a:lnSpc>
              <a:spcAft>
                <a:spcPts val="600"/>
              </a:spcAft>
              <a:buFont typeface="Arial" panose="020B0604020202020204" pitchFamily="34" charset="0"/>
              <a:buChar char="•"/>
            </a:pPr>
            <a:r>
              <a:rPr lang="en-US" sz="1200" b="1" i="0" u="none" strike="noStrike">
                <a:solidFill>
                  <a:schemeClr val="tx1"/>
                </a:solidFill>
                <a:effectLst/>
                <a:latin typeface="+mn-lt"/>
              </a:rPr>
              <a:t>Aurélie Gentils</a:t>
            </a:r>
            <a:br>
              <a:rPr lang="en-US" sz="1200" b="0" i="0" u="none" strike="noStrike">
                <a:solidFill>
                  <a:schemeClr val="tx1"/>
                </a:solidFill>
                <a:effectLst/>
                <a:latin typeface="+mn-lt"/>
              </a:rPr>
            </a:br>
            <a:r>
              <a:rPr lang="en-US" sz="1200" b="0" i="0" u="none" strike="noStrike">
                <a:solidFill>
                  <a:schemeClr val="tx1"/>
                </a:solidFill>
                <a:effectLst/>
                <a:latin typeface="+mn-lt"/>
              </a:rPr>
              <a:t>Univ. Paris-Saclay, France</a:t>
            </a:r>
          </a:p>
          <a:p>
            <a:pPr marL="198900" marR="0" lvl="0" indent="-198900" algn="l">
              <a:lnSpc>
                <a:spcPct val="100000"/>
              </a:lnSpc>
              <a:spcAft>
                <a:spcPts val="600"/>
              </a:spcAft>
              <a:buFont typeface="Arial" panose="020B0604020202020204" pitchFamily="34" charset="0"/>
              <a:buChar char="•"/>
            </a:pPr>
            <a:r>
              <a:rPr lang="en-US" sz="1200" b="1" i="0" u="none" strike="noStrike">
                <a:solidFill>
                  <a:schemeClr val="tx1"/>
                </a:solidFill>
                <a:effectLst/>
                <a:latin typeface="+mn-lt"/>
              </a:rPr>
              <a:t>Katharina Lorenz</a:t>
            </a:r>
            <a:br>
              <a:rPr lang="en-US" sz="1200" b="0" i="0" u="none" strike="noStrike">
                <a:solidFill>
                  <a:schemeClr val="tx1"/>
                </a:solidFill>
                <a:effectLst/>
                <a:latin typeface="+mn-lt"/>
              </a:rPr>
            </a:br>
            <a:r>
              <a:rPr lang="en-US" sz="1200" b="0" i="0" u="none" strike="noStrike">
                <a:solidFill>
                  <a:schemeClr val="tx1"/>
                </a:solidFill>
                <a:effectLst/>
                <a:latin typeface="+mn-lt"/>
              </a:rPr>
              <a:t>Technical Univ. Lisbon, Portugal</a:t>
            </a:r>
          </a:p>
          <a:p>
            <a:pPr marL="198900" marR="0" lvl="0" indent="-198900" algn="l">
              <a:lnSpc>
                <a:spcPct val="100000"/>
              </a:lnSpc>
              <a:spcAft>
                <a:spcPts val="600"/>
              </a:spcAft>
              <a:buFont typeface="Arial" panose="020B0604020202020204" pitchFamily="34" charset="0"/>
              <a:buChar char="•"/>
            </a:pPr>
            <a:r>
              <a:rPr lang="en-US" sz="1200" b="1" i="0" u="none" strike="noStrike">
                <a:solidFill>
                  <a:schemeClr val="tx1"/>
                </a:solidFill>
                <a:effectLst/>
                <a:latin typeface="+mn-lt"/>
              </a:rPr>
              <a:t>Daniel Primetzhofer</a:t>
            </a:r>
            <a:br>
              <a:rPr lang="en-US" sz="1200" b="0" i="0" u="none" strike="noStrike">
                <a:solidFill>
                  <a:schemeClr val="tx1"/>
                </a:solidFill>
                <a:effectLst/>
                <a:latin typeface="+mn-lt"/>
              </a:rPr>
            </a:br>
            <a:r>
              <a:rPr lang="en-US" sz="1200" b="0" i="0" u="none" strike="noStrike">
                <a:solidFill>
                  <a:schemeClr val="tx1"/>
                </a:solidFill>
                <a:effectLst/>
                <a:latin typeface="+mn-lt"/>
              </a:rPr>
              <a:t>Uppsala Univ., Sweden</a:t>
            </a:r>
          </a:p>
          <a:p>
            <a:pPr marL="198900" marR="0" lvl="0" indent="-198900" algn="l">
              <a:lnSpc>
                <a:spcPct val="100000"/>
              </a:lnSpc>
              <a:spcAft>
                <a:spcPts val="600"/>
              </a:spcAft>
              <a:buFont typeface="Arial" panose="020B0604020202020204" pitchFamily="34" charset="0"/>
              <a:buChar char="•"/>
            </a:pPr>
            <a:r>
              <a:rPr lang="en-US" sz="1200" b="1" i="0" u="none" strike="noStrike">
                <a:solidFill>
                  <a:schemeClr val="tx1"/>
                </a:solidFill>
                <a:effectLst/>
                <a:latin typeface="+mn-lt"/>
              </a:rPr>
              <a:t>Hermann Rothard</a:t>
            </a:r>
            <a:br>
              <a:rPr lang="en-US" sz="1200" b="0" i="0" u="none" strike="noStrike">
                <a:solidFill>
                  <a:schemeClr val="tx1"/>
                </a:solidFill>
                <a:effectLst/>
                <a:latin typeface="+mn-lt"/>
              </a:rPr>
            </a:br>
            <a:r>
              <a:rPr lang="en-US" sz="1200" b="0" i="0" u="none" strike="noStrike">
                <a:solidFill>
                  <a:schemeClr val="tx1"/>
                </a:solidFill>
                <a:effectLst/>
                <a:latin typeface="+mn-lt"/>
              </a:rPr>
              <a:t>GANIL, France</a:t>
            </a:r>
          </a:p>
          <a:p>
            <a:pPr marL="198900" marR="0" lvl="0" indent="-198900" algn="l">
              <a:lnSpc>
                <a:spcPct val="100000"/>
              </a:lnSpc>
              <a:spcAft>
                <a:spcPts val="600"/>
              </a:spcAft>
              <a:buFont typeface="Arial" panose="020B0604020202020204" pitchFamily="34" charset="0"/>
              <a:buChar char="•"/>
            </a:pPr>
            <a:r>
              <a:rPr lang="en-US" sz="1200" b="1" i="0" u="none" strike="noStrike">
                <a:solidFill>
                  <a:schemeClr val="tx1"/>
                </a:solidFill>
                <a:effectLst/>
                <a:latin typeface="+mn-lt"/>
              </a:rPr>
              <a:t>William J. Weber (Chair)</a:t>
            </a:r>
            <a:br>
              <a:rPr lang="en-US" sz="1200" b="0" i="0" u="none" strike="noStrike">
                <a:solidFill>
                  <a:schemeClr val="tx1"/>
                </a:solidFill>
                <a:effectLst/>
                <a:latin typeface="+mn-lt"/>
              </a:rPr>
            </a:br>
            <a:r>
              <a:rPr lang="en-US" sz="1200" b="0" i="0" u="none" strike="noStrike">
                <a:solidFill>
                  <a:schemeClr val="tx1"/>
                </a:solidFill>
                <a:effectLst/>
                <a:latin typeface="+mn-lt"/>
              </a:rPr>
              <a:t>University of Tennessee, USA</a:t>
            </a:r>
            <a:endParaRPr lang="en-US" sz="1200" b="0" i="0" u="none" strike="noStrike">
              <a:solidFill>
                <a:srgbClr val="333333"/>
              </a:solidFill>
              <a:effectLst/>
              <a:latin typeface="Arial" panose="020B0604020202020204" pitchFamily="34" charset="0"/>
            </a:endParaRPr>
          </a:p>
        </p:txBody>
      </p:sp>
      <p:sp>
        <p:nvSpPr>
          <p:cNvPr id="6" name="TextBox 5">
            <a:extLst>
              <a:ext uri="{FF2B5EF4-FFF2-40B4-BE49-F238E27FC236}">
                <a16:creationId xmlns:a16="http://schemas.microsoft.com/office/drawing/2014/main" id="{DAE9C597-9274-28FF-D5BE-479B78409FD9}"/>
              </a:ext>
            </a:extLst>
          </p:cNvPr>
          <p:cNvSpPr txBox="1"/>
          <p:nvPr/>
        </p:nvSpPr>
        <p:spPr>
          <a:xfrm>
            <a:off x="8645578" y="1295975"/>
            <a:ext cx="3476901" cy="830997"/>
          </a:xfrm>
          <a:prstGeom prst="rect">
            <a:avLst/>
          </a:prstGeom>
          <a:solidFill>
            <a:schemeClr val="bg2"/>
          </a:solidFill>
        </p:spPr>
        <p:txBody>
          <a:bodyPr wrap="square">
            <a:spAutoFit/>
          </a:bodyPr>
          <a:lstStyle/>
          <a:p>
            <a:pPr algn="ctr">
              <a:buNone/>
            </a:pPr>
            <a:r>
              <a:rPr lang="en-US" sz="1600" i="1">
                <a:latin typeface="Helvetica" pitchFamily="2" charset="0"/>
              </a:rPr>
              <a:t>Special thank you to the members of the Program Advisory Committee</a:t>
            </a:r>
            <a:r>
              <a:rPr lang="en-US" sz="1600">
                <a:latin typeface="Helvetica" pitchFamily="2" charset="0"/>
              </a:rPr>
              <a:t> </a:t>
            </a:r>
            <a:r>
              <a:rPr lang="en-US" sz="1600" i="1">
                <a:latin typeface="Helvetica" pitchFamily="2" charset="0"/>
              </a:rPr>
              <a:t>for Materials Science at GSI</a:t>
            </a:r>
            <a:endParaRPr lang="en-US" sz="1600">
              <a:latin typeface="Helvetica" pitchFamily="2" charset="0"/>
            </a:endParaRPr>
          </a:p>
        </p:txBody>
      </p:sp>
      <p:sp>
        <p:nvSpPr>
          <p:cNvPr id="5" name="TextBox 4">
            <a:extLst>
              <a:ext uri="{FF2B5EF4-FFF2-40B4-BE49-F238E27FC236}">
                <a16:creationId xmlns:a16="http://schemas.microsoft.com/office/drawing/2014/main" id="{8155036C-3C70-DC55-E7EE-C59B487ECCD8}"/>
              </a:ext>
            </a:extLst>
          </p:cNvPr>
          <p:cNvSpPr txBox="1"/>
          <p:nvPr/>
        </p:nvSpPr>
        <p:spPr>
          <a:xfrm>
            <a:off x="236208" y="4248250"/>
            <a:ext cx="4556888" cy="1456809"/>
          </a:xfrm>
          <a:prstGeom prst="rect">
            <a:avLst/>
          </a:prstGeom>
        </p:spPr>
        <p:txBody>
          <a:bodyPr vert="horz" wrap="none" lIns="121920" tIns="60960" rIns="121920" bIns="60960" rtlCol="0" anchor="t">
            <a:spAutoFit/>
          </a:bodyPr>
          <a:lstStyle/>
          <a:p>
            <a:pPr>
              <a:spcAft>
                <a:spcPts val="800"/>
              </a:spcAft>
            </a:pPr>
            <a:r>
              <a:rPr lang="en-US" sz="2000" b="1" dirty="0"/>
              <a:t>Large overbooking factors:</a:t>
            </a:r>
          </a:p>
          <a:p>
            <a:pPr algn="l"/>
            <a:r>
              <a:rPr lang="en-US" sz="2000" dirty="0"/>
              <a:t>	UNILAC: 4.8</a:t>
            </a:r>
          </a:p>
          <a:p>
            <a:pPr algn="l"/>
            <a:r>
              <a:rPr lang="en-US" sz="2000" dirty="0"/>
              <a:t>	SIS-18: 2.8</a:t>
            </a:r>
          </a:p>
          <a:p>
            <a:pPr algn="l"/>
            <a:r>
              <a:rPr lang="en-US" sz="2000" dirty="0"/>
              <a:t>	Mat-Station @ CRYRING: 1.6</a:t>
            </a:r>
          </a:p>
        </p:txBody>
      </p:sp>
      <p:sp>
        <p:nvSpPr>
          <p:cNvPr id="12" name="TextBox 11">
            <a:extLst>
              <a:ext uri="{FF2B5EF4-FFF2-40B4-BE49-F238E27FC236}">
                <a16:creationId xmlns:a16="http://schemas.microsoft.com/office/drawing/2014/main" id="{60F51B7E-7607-DB54-8F95-A328FC46928E}"/>
              </a:ext>
            </a:extLst>
          </p:cNvPr>
          <p:cNvSpPr txBox="1"/>
          <p:nvPr/>
        </p:nvSpPr>
        <p:spPr>
          <a:xfrm>
            <a:off x="4915933" y="4248250"/>
            <a:ext cx="3659015" cy="1456809"/>
          </a:xfrm>
          <a:prstGeom prst="rect">
            <a:avLst/>
          </a:prstGeom>
        </p:spPr>
        <p:txBody>
          <a:bodyPr vert="horz" wrap="none" lIns="121920" tIns="60960" rIns="121920" bIns="60960" rtlCol="0" anchor="t">
            <a:spAutoFit/>
          </a:bodyPr>
          <a:lstStyle/>
          <a:p>
            <a:pPr>
              <a:spcAft>
                <a:spcPts val="800"/>
              </a:spcAft>
            </a:pPr>
            <a:r>
              <a:rPr lang="en-US" sz="2000" b="1" dirty="0"/>
              <a:t>Number of proposals: 39</a:t>
            </a:r>
          </a:p>
          <a:p>
            <a:pPr algn="l"/>
            <a:r>
              <a:rPr lang="en-US" sz="2000" dirty="0"/>
              <a:t>	A (granted): 33 </a:t>
            </a:r>
          </a:p>
          <a:p>
            <a:r>
              <a:rPr lang="en-US" sz="2000" dirty="0"/>
              <a:t>	A- (recommended): 2 </a:t>
            </a:r>
          </a:p>
          <a:p>
            <a:r>
              <a:rPr lang="en-US" sz="2000" dirty="0"/>
              <a:t>	B: 4</a:t>
            </a:r>
          </a:p>
        </p:txBody>
      </p:sp>
      <p:sp>
        <p:nvSpPr>
          <p:cNvPr id="13" name="TextBox 12">
            <a:extLst>
              <a:ext uri="{FF2B5EF4-FFF2-40B4-BE49-F238E27FC236}">
                <a16:creationId xmlns:a16="http://schemas.microsoft.com/office/drawing/2014/main" id="{EA6E1AFD-6C7A-24C3-FD5C-54CE83CA270A}"/>
              </a:ext>
            </a:extLst>
          </p:cNvPr>
          <p:cNvSpPr txBox="1"/>
          <p:nvPr/>
        </p:nvSpPr>
        <p:spPr>
          <a:xfrm>
            <a:off x="3618736" y="6008915"/>
            <a:ext cx="2348720" cy="400110"/>
          </a:xfrm>
          <a:prstGeom prst="rect">
            <a:avLst/>
          </a:prstGeom>
        </p:spPr>
        <p:txBody>
          <a:bodyPr vert="horz" wrap="none" lIns="91440" tIns="45720" rIns="91440" bIns="45720" rtlCol="0" anchor="t">
            <a:spAutoFit/>
          </a:bodyPr>
          <a:lstStyle/>
          <a:p>
            <a:pPr algn="l"/>
            <a:r>
              <a:rPr lang="en-US" sz="2000" b="1" dirty="0"/>
              <a:t>New applicants: 9</a:t>
            </a:r>
          </a:p>
        </p:txBody>
      </p:sp>
    </p:spTree>
    <p:extLst>
      <p:ext uri="{BB962C8B-B14F-4D97-AF65-F5344CB8AC3E}">
        <p14:creationId xmlns:p14="http://schemas.microsoft.com/office/powerpoint/2010/main" val="8833997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64B6D02-60A5-821F-335C-2F4CFB143B71}"/>
              </a:ext>
            </a:extLst>
          </p:cNvPr>
          <p:cNvSpPr>
            <a:spLocks noGrp="1"/>
          </p:cNvSpPr>
          <p:nvPr>
            <p:ph type="body" sz="quarter" idx="13"/>
          </p:nvPr>
        </p:nvSpPr>
        <p:spPr>
          <a:xfrm>
            <a:off x="423511" y="174172"/>
            <a:ext cx="11558691" cy="935045"/>
          </a:xfrm>
        </p:spPr>
        <p:txBody>
          <a:bodyPr/>
          <a:lstStyle/>
          <a:p>
            <a:r>
              <a:rPr lang="en-US"/>
              <a:t>The future was bright!		NEW in-situ Raman at CRYRING MAT-Station</a:t>
            </a:r>
          </a:p>
        </p:txBody>
      </p:sp>
      <p:sp>
        <p:nvSpPr>
          <p:cNvPr id="4" name="Slide Number Placeholder 3">
            <a:extLst>
              <a:ext uri="{FF2B5EF4-FFF2-40B4-BE49-F238E27FC236}">
                <a16:creationId xmlns:a16="http://schemas.microsoft.com/office/drawing/2014/main" id="{7C861F2D-C649-B725-F39C-C5C2D11B398C}"/>
              </a:ext>
            </a:extLst>
          </p:cNvPr>
          <p:cNvSpPr>
            <a:spLocks noGrp="1"/>
          </p:cNvSpPr>
          <p:nvPr>
            <p:ph type="sldNum" sz="quarter" idx="4"/>
          </p:nvPr>
        </p:nvSpPr>
        <p:spPr/>
        <p:txBody>
          <a:bodyPr/>
          <a:lstStyle/>
          <a:p>
            <a:fld id="{125CBDDA-5CCF-8748-8988-9DC6C8981774}" type="slidenum">
              <a:rPr lang="de-DE" smtClean="0"/>
              <a:pPr/>
              <a:t>9</a:t>
            </a:fld>
            <a:endParaRPr lang="de-DE" dirty="0"/>
          </a:p>
        </p:txBody>
      </p:sp>
      <p:pic>
        <p:nvPicPr>
          <p:cNvPr id="39" name="Picture 38">
            <a:extLst>
              <a:ext uri="{FF2B5EF4-FFF2-40B4-BE49-F238E27FC236}">
                <a16:creationId xmlns:a16="http://schemas.microsoft.com/office/drawing/2014/main" id="{955E76BD-F010-92AB-71BC-252D0256D5A2}"/>
              </a:ext>
            </a:extLst>
          </p:cNvPr>
          <p:cNvPicPr>
            <a:picLocks noChangeAspect="1"/>
          </p:cNvPicPr>
          <p:nvPr/>
        </p:nvPicPr>
        <p:blipFill>
          <a:blip r:embed="rId2"/>
          <a:stretch>
            <a:fillRect/>
          </a:stretch>
        </p:blipFill>
        <p:spPr>
          <a:xfrm>
            <a:off x="938567" y="1413149"/>
            <a:ext cx="10262054" cy="4821395"/>
          </a:xfrm>
          <a:prstGeom prst="rect">
            <a:avLst/>
          </a:prstGeom>
        </p:spPr>
      </p:pic>
      <p:sp>
        <p:nvSpPr>
          <p:cNvPr id="42" name="TextBox 41">
            <a:extLst>
              <a:ext uri="{FF2B5EF4-FFF2-40B4-BE49-F238E27FC236}">
                <a16:creationId xmlns:a16="http://schemas.microsoft.com/office/drawing/2014/main" id="{3AF8FCA6-CEB9-730A-1FB7-D62363A779FB}"/>
              </a:ext>
            </a:extLst>
          </p:cNvPr>
          <p:cNvSpPr txBox="1"/>
          <p:nvPr/>
        </p:nvSpPr>
        <p:spPr>
          <a:xfrm>
            <a:off x="10357013" y="2905780"/>
            <a:ext cx="1673343" cy="523220"/>
          </a:xfrm>
          <a:prstGeom prst="rect">
            <a:avLst/>
          </a:prstGeom>
          <a:solidFill>
            <a:srgbClr val="FFD579"/>
          </a:solidFill>
        </p:spPr>
        <p:txBody>
          <a:bodyPr vert="horz" wrap="none" lIns="91440" tIns="45720" rIns="91440" bIns="45720" rtlCol="0" anchor="t">
            <a:spAutoFit/>
          </a:bodyPr>
          <a:lstStyle/>
          <a:p>
            <a:pPr algn="ctr"/>
            <a:r>
              <a:rPr lang="en-US" sz="1400" b="1" dirty="0"/>
              <a:t>Talk by L. Breuer </a:t>
            </a:r>
          </a:p>
          <a:p>
            <a:pPr algn="ctr"/>
            <a:r>
              <a:rPr lang="en-US" sz="1400" b="1" dirty="0"/>
              <a:t>on Friday</a:t>
            </a:r>
          </a:p>
        </p:txBody>
      </p:sp>
    </p:spTree>
    <p:extLst>
      <p:ext uri="{BB962C8B-B14F-4D97-AF65-F5344CB8AC3E}">
        <p14:creationId xmlns:p14="http://schemas.microsoft.com/office/powerpoint/2010/main" val="5499153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2561DD7-218B-921E-F789-ABD096A8F0A6}"/>
              </a:ext>
            </a:extLst>
          </p:cNvPr>
          <p:cNvSpPr>
            <a:spLocks noGrp="1"/>
          </p:cNvSpPr>
          <p:nvPr>
            <p:ph type="sldNum" sz="quarter" idx="4"/>
          </p:nvPr>
        </p:nvSpPr>
        <p:spPr/>
        <p:txBody>
          <a:bodyPr/>
          <a:lstStyle/>
          <a:p>
            <a:fld id="{125CBDDA-5CCF-8748-8988-9DC6C8981774}" type="slidenum">
              <a:rPr lang="de-DE" smtClean="0"/>
              <a:pPr/>
              <a:t>10</a:t>
            </a:fld>
            <a:endParaRPr lang="de-DE" dirty="0"/>
          </a:p>
        </p:txBody>
      </p:sp>
      <p:sp>
        <p:nvSpPr>
          <p:cNvPr id="5" name="Text Placeholder 2">
            <a:extLst>
              <a:ext uri="{FF2B5EF4-FFF2-40B4-BE49-F238E27FC236}">
                <a16:creationId xmlns:a16="http://schemas.microsoft.com/office/drawing/2014/main" id="{CBBBF8B0-AFE1-EE47-9E69-3A01426C6F4F}"/>
              </a:ext>
            </a:extLst>
          </p:cNvPr>
          <p:cNvSpPr>
            <a:spLocks noGrp="1"/>
          </p:cNvSpPr>
          <p:nvPr>
            <p:ph type="body" sz="quarter" idx="13"/>
          </p:nvPr>
        </p:nvSpPr>
        <p:spPr>
          <a:xfrm>
            <a:off x="423511" y="174172"/>
            <a:ext cx="11558691" cy="935045"/>
          </a:xfrm>
        </p:spPr>
        <p:txBody>
          <a:bodyPr/>
          <a:lstStyle/>
          <a:p>
            <a:r>
              <a:rPr lang="en-US"/>
              <a:t>The future was bright!		Upgraded High-Pressure Platform at Cave A</a:t>
            </a:r>
          </a:p>
        </p:txBody>
      </p:sp>
      <p:pic>
        <p:nvPicPr>
          <p:cNvPr id="22" name="Picture 21">
            <a:extLst>
              <a:ext uri="{FF2B5EF4-FFF2-40B4-BE49-F238E27FC236}">
                <a16:creationId xmlns:a16="http://schemas.microsoft.com/office/drawing/2014/main" id="{357DE1CE-C015-054A-2392-4D8E795DC011}"/>
              </a:ext>
            </a:extLst>
          </p:cNvPr>
          <p:cNvPicPr>
            <a:picLocks noChangeAspect="1"/>
          </p:cNvPicPr>
          <p:nvPr/>
        </p:nvPicPr>
        <p:blipFill>
          <a:blip r:embed="rId2"/>
          <a:stretch>
            <a:fillRect/>
          </a:stretch>
        </p:blipFill>
        <p:spPr>
          <a:xfrm>
            <a:off x="369820" y="1215210"/>
            <a:ext cx="11235969" cy="5373058"/>
          </a:xfrm>
          <a:prstGeom prst="rect">
            <a:avLst/>
          </a:prstGeom>
        </p:spPr>
      </p:pic>
      <p:sp>
        <p:nvSpPr>
          <p:cNvPr id="23" name="TextBox 22">
            <a:extLst>
              <a:ext uri="{FF2B5EF4-FFF2-40B4-BE49-F238E27FC236}">
                <a16:creationId xmlns:a16="http://schemas.microsoft.com/office/drawing/2014/main" id="{0BC77C6A-CFA2-DC31-45DC-A2BB92254C93}"/>
              </a:ext>
            </a:extLst>
          </p:cNvPr>
          <p:cNvSpPr txBox="1"/>
          <p:nvPr/>
        </p:nvSpPr>
        <p:spPr>
          <a:xfrm rot="20406797">
            <a:off x="-17828" y="1443801"/>
            <a:ext cx="3582519" cy="523220"/>
          </a:xfrm>
          <a:prstGeom prst="rect">
            <a:avLst/>
          </a:prstGeom>
          <a:solidFill>
            <a:srgbClr val="FFD579"/>
          </a:solidFill>
        </p:spPr>
        <p:txBody>
          <a:bodyPr vert="horz" wrap="none" lIns="91440" tIns="45720" rIns="91440" bIns="45720" rtlCol="0" anchor="t">
            <a:spAutoFit/>
          </a:bodyPr>
          <a:lstStyle/>
          <a:p>
            <a:pPr algn="ctr"/>
            <a:r>
              <a:rPr lang="en-US" sz="1400" b="1" dirty="0"/>
              <a:t>Talks by C. Schröck and B. Lkhamsuren</a:t>
            </a:r>
          </a:p>
          <a:p>
            <a:pPr algn="ctr"/>
            <a:r>
              <a:rPr lang="en-US" sz="1400" b="1" dirty="0"/>
              <a:t>on Friday</a:t>
            </a:r>
          </a:p>
        </p:txBody>
      </p:sp>
      <p:pic>
        <p:nvPicPr>
          <p:cNvPr id="2" name="Picture 1">
            <a:extLst>
              <a:ext uri="{FF2B5EF4-FFF2-40B4-BE49-F238E27FC236}">
                <a16:creationId xmlns:a16="http://schemas.microsoft.com/office/drawing/2014/main" id="{585F9640-009A-397E-17B8-6A41B9F48ED3}"/>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9691874" y="1048940"/>
            <a:ext cx="2565400" cy="1312941"/>
          </a:xfrm>
          <a:prstGeom prst="rect">
            <a:avLst/>
          </a:prstGeom>
        </p:spPr>
      </p:pic>
    </p:spTree>
    <p:extLst>
      <p:ext uri="{BB962C8B-B14F-4D97-AF65-F5344CB8AC3E}">
        <p14:creationId xmlns:p14="http://schemas.microsoft.com/office/powerpoint/2010/main" val="36648958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8D6ED3C-B54B-1464-FC44-86F724AC0203}"/>
              </a:ext>
            </a:extLst>
          </p:cNvPr>
          <p:cNvSpPr>
            <a:spLocks noGrp="1"/>
          </p:cNvSpPr>
          <p:nvPr>
            <p:ph type="body" sz="quarter" idx="13"/>
          </p:nvPr>
        </p:nvSpPr>
        <p:spPr>
          <a:xfrm>
            <a:off x="423512" y="174172"/>
            <a:ext cx="11534940" cy="935045"/>
          </a:xfrm>
        </p:spPr>
        <p:txBody>
          <a:bodyPr/>
          <a:lstStyle/>
          <a:p>
            <a:pPr>
              <a:spcBef>
                <a:spcPts val="0"/>
              </a:spcBef>
            </a:pPr>
            <a:r>
              <a:rPr lang="en-US"/>
              <a:t>The future was bright! 		</a:t>
            </a:r>
            <a:r>
              <a:rPr lang="en-US" sz="1800"/>
              <a:t>New substantial 3</a:t>
            </a:r>
            <a:r>
              <a:rPr lang="en-US" sz="1800" baseline="30000"/>
              <a:t>rd</a:t>
            </a:r>
            <a:r>
              <a:rPr lang="en-US" sz="1800"/>
              <a:t> party funding for NEW SET UPS for </a:t>
            </a:r>
          </a:p>
          <a:p>
            <a:pPr>
              <a:spcBef>
                <a:spcPts val="0"/>
              </a:spcBef>
            </a:pPr>
            <a:r>
              <a:rPr lang="en-US" sz="1800"/>
              <a:t>												  radiation hardness studies  (2025-2028)</a:t>
            </a:r>
            <a:endParaRPr lang="en-US"/>
          </a:p>
        </p:txBody>
      </p:sp>
      <p:sp>
        <p:nvSpPr>
          <p:cNvPr id="4" name="Slide Number Placeholder 3">
            <a:extLst>
              <a:ext uri="{FF2B5EF4-FFF2-40B4-BE49-F238E27FC236}">
                <a16:creationId xmlns:a16="http://schemas.microsoft.com/office/drawing/2014/main" id="{3AA30F78-847B-8260-FE06-C1720C9D5B82}"/>
              </a:ext>
            </a:extLst>
          </p:cNvPr>
          <p:cNvSpPr>
            <a:spLocks noGrp="1"/>
          </p:cNvSpPr>
          <p:nvPr>
            <p:ph type="sldNum" sz="quarter" idx="4"/>
          </p:nvPr>
        </p:nvSpPr>
        <p:spPr/>
        <p:txBody>
          <a:bodyPr/>
          <a:lstStyle/>
          <a:p>
            <a:fld id="{125CBDDA-5CCF-8748-8988-9DC6C8981774}" type="slidenum">
              <a:rPr lang="de-DE" smtClean="0"/>
              <a:pPr/>
              <a:t>11</a:t>
            </a:fld>
            <a:endParaRPr lang="de-DE" dirty="0"/>
          </a:p>
        </p:txBody>
      </p:sp>
      <p:pic>
        <p:nvPicPr>
          <p:cNvPr id="5" name="Picture 4">
            <a:extLst>
              <a:ext uri="{FF2B5EF4-FFF2-40B4-BE49-F238E27FC236}">
                <a16:creationId xmlns:a16="http://schemas.microsoft.com/office/drawing/2014/main" id="{B0224D23-3988-AE38-BFB8-8B7993894042}"/>
              </a:ext>
            </a:extLst>
          </p:cNvPr>
          <p:cNvPicPr>
            <a:picLocks noChangeAspect="1"/>
          </p:cNvPicPr>
          <p:nvPr/>
        </p:nvPicPr>
        <p:blipFill>
          <a:blip r:embed="rId2"/>
          <a:stretch>
            <a:fillRect/>
          </a:stretch>
        </p:blipFill>
        <p:spPr>
          <a:xfrm>
            <a:off x="331930" y="1365437"/>
            <a:ext cx="11860070" cy="5187206"/>
          </a:xfrm>
          <a:prstGeom prst="rect">
            <a:avLst/>
          </a:prstGeom>
        </p:spPr>
      </p:pic>
      <p:sp>
        <p:nvSpPr>
          <p:cNvPr id="6" name="TextBox 5">
            <a:extLst>
              <a:ext uri="{FF2B5EF4-FFF2-40B4-BE49-F238E27FC236}">
                <a16:creationId xmlns:a16="http://schemas.microsoft.com/office/drawing/2014/main" id="{F0C12E39-4CEB-3AD1-C709-4CF994D41F4B}"/>
              </a:ext>
            </a:extLst>
          </p:cNvPr>
          <p:cNvSpPr txBox="1"/>
          <p:nvPr/>
        </p:nvSpPr>
        <p:spPr>
          <a:xfrm rot="20975266">
            <a:off x="4431951" y="5446629"/>
            <a:ext cx="1950662" cy="307777"/>
          </a:xfrm>
          <a:prstGeom prst="rect">
            <a:avLst/>
          </a:prstGeom>
          <a:solidFill>
            <a:srgbClr val="FFD579"/>
          </a:solidFill>
        </p:spPr>
        <p:txBody>
          <a:bodyPr vert="horz" wrap="none" lIns="91440" tIns="45720" rIns="91440" bIns="45720" rtlCol="0" anchor="t">
            <a:spAutoFit/>
          </a:bodyPr>
          <a:lstStyle/>
          <a:p>
            <a:pPr algn="ctr"/>
            <a:r>
              <a:rPr lang="en-US" sz="1400" b="1" dirty="0"/>
              <a:t>Talk by me on Friday</a:t>
            </a:r>
          </a:p>
        </p:txBody>
      </p:sp>
      <p:sp>
        <p:nvSpPr>
          <p:cNvPr id="2" name="TextBox 1">
            <a:extLst>
              <a:ext uri="{FF2B5EF4-FFF2-40B4-BE49-F238E27FC236}">
                <a16:creationId xmlns:a16="http://schemas.microsoft.com/office/drawing/2014/main" id="{594687B9-1EE2-2C8F-D035-55684F3036C0}"/>
              </a:ext>
            </a:extLst>
          </p:cNvPr>
          <p:cNvSpPr txBox="1"/>
          <p:nvPr/>
        </p:nvSpPr>
        <p:spPr>
          <a:xfrm>
            <a:off x="8713556" y="6126271"/>
            <a:ext cx="2864054" cy="338554"/>
          </a:xfrm>
          <a:prstGeom prst="rect">
            <a:avLst/>
          </a:prstGeom>
          <a:solidFill>
            <a:srgbClr val="FFC000"/>
          </a:solidFill>
        </p:spPr>
        <p:txBody>
          <a:bodyPr vert="horz" wrap="none" lIns="91440" tIns="45720" rIns="91440" bIns="45720" rtlCol="0" anchor="t">
            <a:spAutoFit/>
          </a:bodyPr>
          <a:lstStyle/>
          <a:p>
            <a:pPr algn="l"/>
            <a:r>
              <a:rPr lang="en-US" sz="1600" dirty="0"/>
              <a:t>Funding: 2.5 M€ for GSI-MAT</a:t>
            </a:r>
          </a:p>
        </p:txBody>
      </p:sp>
    </p:spTree>
    <p:extLst>
      <p:ext uri="{BB962C8B-B14F-4D97-AF65-F5344CB8AC3E}">
        <p14:creationId xmlns:p14="http://schemas.microsoft.com/office/powerpoint/2010/main" val="5541785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1735984-89AD-3567-B480-E1E666CA6D98}"/>
              </a:ext>
            </a:extLst>
          </p:cNvPr>
          <p:cNvSpPr>
            <a:spLocks noGrp="1"/>
          </p:cNvSpPr>
          <p:nvPr>
            <p:ph type="body" sz="quarter" idx="13"/>
          </p:nvPr>
        </p:nvSpPr>
        <p:spPr/>
        <p:txBody>
          <a:bodyPr/>
          <a:lstStyle/>
          <a:p>
            <a:r>
              <a:rPr lang="en-US"/>
              <a:t>Then came February 5</a:t>
            </a:r>
            <a:r>
              <a:rPr lang="en-US" baseline="30000"/>
              <a:t>th</a:t>
            </a:r>
            <a:r>
              <a:rPr lang="en-US"/>
              <a:t>, 2026</a:t>
            </a:r>
          </a:p>
        </p:txBody>
      </p:sp>
      <p:sp>
        <p:nvSpPr>
          <p:cNvPr id="4" name="Slide Number Placeholder 3">
            <a:extLst>
              <a:ext uri="{FF2B5EF4-FFF2-40B4-BE49-F238E27FC236}">
                <a16:creationId xmlns:a16="http://schemas.microsoft.com/office/drawing/2014/main" id="{B3984CAF-524D-3723-27FA-EBD968EB06F2}"/>
              </a:ext>
            </a:extLst>
          </p:cNvPr>
          <p:cNvSpPr>
            <a:spLocks noGrp="1"/>
          </p:cNvSpPr>
          <p:nvPr>
            <p:ph type="sldNum" sz="quarter" idx="4"/>
          </p:nvPr>
        </p:nvSpPr>
        <p:spPr/>
        <p:txBody>
          <a:bodyPr/>
          <a:lstStyle/>
          <a:p>
            <a:fld id="{125CBDDA-5CCF-8748-8988-9DC6C8981774}" type="slidenum">
              <a:rPr lang="de-DE" smtClean="0"/>
              <a:pPr/>
              <a:t>12</a:t>
            </a:fld>
            <a:endParaRPr lang="de-DE" dirty="0"/>
          </a:p>
        </p:txBody>
      </p:sp>
      <p:pic>
        <p:nvPicPr>
          <p:cNvPr id="6" name="Picture 5" descr="Nach Brand bei GSI in Darmstadt: Land Hessen gibt eine Million Euro | hessenschau.de">
            <a:extLst>
              <a:ext uri="{FF2B5EF4-FFF2-40B4-BE49-F238E27FC236}">
                <a16:creationId xmlns:a16="http://schemas.microsoft.com/office/drawing/2014/main" id="{599DDA97-C74C-8A7F-54A0-50D9F0693C6B}"/>
              </a:ext>
            </a:extLst>
          </p:cNvPr>
          <p:cNvPicPr>
            <a:picLocks noChangeAspect="1"/>
          </p:cNvPicPr>
          <p:nvPr/>
        </p:nvPicPr>
        <p:blipFill>
          <a:blip r:embed="rId2"/>
          <a:stretch>
            <a:fillRect/>
          </a:stretch>
        </p:blipFill>
        <p:spPr>
          <a:xfrm>
            <a:off x="262526" y="1280312"/>
            <a:ext cx="4492174" cy="2520000"/>
          </a:xfrm>
          <a:prstGeom prst="rect">
            <a:avLst/>
          </a:prstGeom>
        </p:spPr>
      </p:pic>
      <p:pic>
        <p:nvPicPr>
          <p:cNvPr id="7" name="Picture 6" descr="⚠️UPDATE: Großbrand in Industriehalle auf GSI-Gelände in Darmstadt – keine Verletzten 🚒 Darmstadt. Ein Brand in einer Industriehalle auf dem Gelände des GSI Helmholtzzentrums hat am Morgen einen Großeinsatz der Feuerwehr ausgelöst.">
            <a:extLst>
              <a:ext uri="{FF2B5EF4-FFF2-40B4-BE49-F238E27FC236}">
                <a16:creationId xmlns:a16="http://schemas.microsoft.com/office/drawing/2014/main" id="{57F01390-8D1D-8023-EA6B-2DB4F8162737}"/>
              </a:ext>
            </a:extLst>
          </p:cNvPr>
          <p:cNvPicPr>
            <a:picLocks noChangeAspect="1"/>
          </p:cNvPicPr>
          <p:nvPr/>
        </p:nvPicPr>
        <p:blipFill>
          <a:blip r:embed="rId3"/>
          <a:stretch>
            <a:fillRect/>
          </a:stretch>
        </p:blipFill>
        <p:spPr>
          <a:xfrm>
            <a:off x="4871938" y="1280313"/>
            <a:ext cx="2520000" cy="2520000"/>
          </a:xfrm>
          <a:prstGeom prst="rect">
            <a:avLst/>
          </a:prstGeom>
        </p:spPr>
      </p:pic>
      <p:pic>
        <p:nvPicPr>
          <p:cNvPr id="8" name="Picture 7" descr="GSI Darmstadt: Großbrand in Forschungszentrum bremst neuen  Teilchenbeschleuniger aus | FAZ">
            <a:extLst>
              <a:ext uri="{FF2B5EF4-FFF2-40B4-BE49-F238E27FC236}">
                <a16:creationId xmlns:a16="http://schemas.microsoft.com/office/drawing/2014/main" id="{62F5F931-2AE1-D8EE-CF11-60985217EBD2}"/>
              </a:ext>
            </a:extLst>
          </p:cNvPr>
          <p:cNvPicPr>
            <a:picLocks noChangeAspect="1"/>
          </p:cNvPicPr>
          <p:nvPr/>
        </p:nvPicPr>
        <p:blipFill>
          <a:blip r:embed="rId4"/>
          <a:stretch>
            <a:fillRect/>
          </a:stretch>
        </p:blipFill>
        <p:spPr>
          <a:xfrm>
            <a:off x="7495205" y="1275058"/>
            <a:ext cx="4483214" cy="2520000"/>
          </a:xfrm>
          <a:prstGeom prst="rect">
            <a:avLst/>
          </a:prstGeom>
        </p:spPr>
      </p:pic>
      <p:sp>
        <p:nvSpPr>
          <p:cNvPr id="9" name="TextBox 8">
            <a:extLst>
              <a:ext uri="{FF2B5EF4-FFF2-40B4-BE49-F238E27FC236}">
                <a16:creationId xmlns:a16="http://schemas.microsoft.com/office/drawing/2014/main" id="{A06EECB9-A773-9B1D-7537-88359AD3277D}"/>
              </a:ext>
            </a:extLst>
          </p:cNvPr>
          <p:cNvSpPr txBox="1"/>
          <p:nvPr/>
        </p:nvSpPr>
        <p:spPr>
          <a:xfrm>
            <a:off x="138903" y="3827822"/>
            <a:ext cx="12100600" cy="2031325"/>
          </a:xfrm>
          <a:prstGeom prst="rect">
            <a:avLst/>
          </a:prstGeom>
        </p:spPr>
        <p:txBody>
          <a:bodyPr vert="horz" wrap="square" lIns="91440" tIns="45720" rIns="91440" bIns="45720" rtlCol="0" anchor="t">
            <a:spAutoFit/>
          </a:bodyPr>
          <a:lstStyle/>
          <a:p>
            <a:pPr marL="285750" indent="-285750" algn="l">
              <a:buFont typeface="Wingdings" pitchFamily="2" charset="2"/>
              <a:buChar char="§"/>
            </a:pPr>
            <a:r>
              <a:rPr lang="en-US" dirty="0"/>
              <a:t>started with a shortcut within a control cabinet</a:t>
            </a:r>
          </a:p>
          <a:p>
            <a:pPr marL="285750" indent="-285750" algn="l">
              <a:buFont typeface="Wingdings" pitchFamily="2" charset="2"/>
              <a:buChar char="§"/>
            </a:pPr>
            <a:r>
              <a:rPr lang="en-US" dirty="0"/>
              <a:t>all protocols were applied and worked</a:t>
            </a:r>
          </a:p>
          <a:p>
            <a:pPr marL="285750" indent="-285750" algn="l">
              <a:buFont typeface="Wingdings" pitchFamily="2" charset="2"/>
              <a:buChar char="§"/>
            </a:pPr>
            <a:r>
              <a:rPr lang="en-US" dirty="0"/>
              <a:t>nobody was injured</a:t>
            </a:r>
          </a:p>
          <a:p>
            <a:pPr marL="285750" indent="-285750" algn="l">
              <a:buFont typeface="Wingdings" pitchFamily="2" charset="2"/>
              <a:buChar char="§"/>
            </a:pPr>
            <a:r>
              <a:rPr lang="en-US" dirty="0"/>
              <a:t>the fire was contained in an area hosting the high-voltage power supply system for the UNILAC</a:t>
            </a:r>
          </a:p>
          <a:p>
            <a:pPr marL="285750" indent="-285750" algn="l">
              <a:buFont typeface="Wingdings" pitchFamily="2" charset="2"/>
              <a:buChar char="§"/>
            </a:pPr>
            <a:r>
              <a:rPr lang="en-US" dirty="0"/>
              <a:t>the fire was put down after 20h </a:t>
            </a:r>
          </a:p>
          <a:p>
            <a:pPr marL="285750" indent="-285750" algn="l">
              <a:buFont typeface="Wingdings" pitchFamily="2" charset="2"/>
              <a:buChar char="§"/>
            </a:pPr>
            <a:r>
              <a:rPr lang="en-US" dirty="0"/>
              <a:t>many areas (including X0 and M-branch) suffered from soot contamination and need to be cleaned by special companies</a:t>
            </a:r>
          </a:p>
        </p:txBody>
      </p:sp>
    </p:spTree>
    <p:extLst>
      <p:ext uri="{BB962C8B-B14F-4D97-AF65-F5344CB8AC3E}">
        <p14:creationId xmlns:p14="http://schemas.microsoft.com/office/powerpoint/2010/main" val="31851124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1803C2-AB72-FA60-EFFD-FFC90E0F27CC}"/>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1794D0C1-538C-A26C-C58D-132C414E754E}"/>
              </a:ext>
            </a:extLst>
          </p:cNvPr>
          <p:cNvSpPr>
            <a:spLocks noGrp="1"/>
          </p:cNvSpPr>
          <p:nvPr>
            <p:ph type="body" sz="quarter" idx="13"/>
          </p:nvPr>
        </p:nvSpPr>
        <p:spPr/>
        <p:txBody>
          <a:bodyPr/>
          <a:lstStyle/>
          <a:p>
            <a:r>
              <a:rPr lang="en-US"/>
              <a:t>Then came February 5</a:t>
            </a:r>
            <a:r>
              <a:rPr lang="en-US" baseline="30000"/>
              <a:t>th</a:t>
            </a:r>
            <a:r>
              <a:rPr lang="en-US"/>
              <a:t>, 2026</a:t>
            </a:r>
          </a:p>
        </p:txBody>
      </p:sp>
      <p:sp>
        <p:nvSpPr>
          <p:cNvPr id="4" name="Slide Number Placeholder 3">
            <a:extLst>
              <a:ext uri="{FF2B5EF4-FFF2-40B4-BE49-F238E27FC236}">
                <a16:creationId xmlns:a16="http://schemas.microsoft.com/office/drawing/2014/main" id="{EC536A24-ED8A-437D-01FA-66F0B9FEBA42}"/>
              </a:ext>
            </a:extLst>
          </p:cNvPr>
          <p:cNvSpPr>
            <a:spLocks noGrp="1"/>
          </p:cNvSpPr>
          <p:nvPr>
            <p:ph type="sldNum" sz="quarter" idx="4"/>
          </p:nvPr>
        </p:nvSpPr>
        <p:spPr/>
        <p:txBody>
          <a:bodyPr/>
          <a:lstStyle/>
          <a:p>
            <a:fld id="{125CBDDA-5CCF-8748-8988-9DC6C8981774}" type="slidenum">
              <a:rPr lang="de-DE" smtClean="0"/>
              <a:pPr/>
              <a:t>13</a:t>
            </a:fld>
            <a:endParaRPr lang="de-DE" dirty="0"/>
          </a:p>
        </p:txBody>
      </p:sp>
      <p:pic>
        <p:nvPicPr>
          <p:cNvPr id="6" name="Picture 5" descr="Nach Brand bei GSI in Darmstadt: Land Hessen gibt eine Million Euro | hessenschau.de">
            <a:extLst>
              <a:ext uri="{FF2B5EF4-FFF2-40B4-BE49-F238E27FC236}">
                <a16:creationId xmlns:a16="http://schemas.microsoft.com/office/drawing/2014/main" id="{F1A2ABDD-3986-3C2F-056E-5B76B8E8D406}"/>
              </a:ext>
            </a:extLst>
          </p:cNvPr>
          <p:cNvPicPr>
            <a:picLocks noChangeAspect="1"/>
          </p:cNvPicPr>
          <p:nvPr/>
        </p:nvPicPr>
        <p:blipFill>
          <a:blip r:embed="rId2"/>
          <a:stretch>
            <a:fillRect/>
          </a:stretch>
        </p:blipFill>
        <p:spPr>
          <a:xfrm>
            <a:off x="262526" y="1280312"/>
            <a:ext cx="4492174" cy="2520000"/>
          </a:xfrm>
          <a:prstGeom prst="rect">
            <a:avLst/>
          </a:prstGeom>
        </p:spPr>
      </p:pic>
      <p:pic>
        <p:nvPicPr>
          <p:cNvPr id="7" name="Picture 6" descr="⚠️UPDATE: Großbrand in Industriehalle auf GSI-Gelände in Darmstadt – keine Verletzten 🚒 Darmstadt. Ein Brand in einer Industriehalle auf dem Gelände des GSI Helmholtzzentrums hat am Morgen einen Großeinsatz der Feuerwehr ausgelöst.">
            <a:extLst>
              <a:ext uri="{FF2B5EF4-FFF2-40B4-BE49-F238E27FC236}">
                <a16:creationId xmlns:a16="http://schemas.microsoft.com/office/drawing/2014/main" id="{2428A5F0-27D6-239C-04B0-51826D3BE951}"/>
              </a:ext>
            </a:extLst>
          </p:cNvPr>
          <p:cNvPicPr>
            <a:picLocks noChangeAspect="1"/>
          </p:cNvPicPr>
          <p:nvPr/>
        </p:nvPicPr>
        <p:blipFill>
          <a:blip r:embed="rId3"/>
          <a:stretch>
            <a:fillRect/>
          </a:stretch>
        </p:blipFill>
        <p:spPr>
          <a:xfrm>
            <a:off x="4871938" y="1280313"/>
            <a:ext cx="2520000" cy="2520000"/>
          </a:xfrm>
          <a:prstGeom prst="rect">
            <a:avLst/>
          </a:prstGeom>
        </p:spPr>
      </p:pic>
      <p:pic>
        <p:nvPicPr>
          <p:cNvPr id="8" name="Picture 7" descr="GSI Darmstadt: Großbrand in Forschungszentrum bremst neuen  Teilchenbeschleuniger aus | FAZ">
            <a:extLst>
              <a:ext uri="{FF2B5EF4-FFF2-40B4-BE49-F238E27FC236}">
                <a16:creationId xmlns:a16="http://schemas.microsoft.com/office/drawing/2014/main" id="{AAE6A585-8EE2-2632-3B0C-AF06B7CD381C}"/>
              </a:ext>
            </a:extLst>
          </p:cNvPr>
          <p:cNvPicPr>
            <a:picLocks noChangeAspect="1"/>
          </p:cNvPicPr>
          <p:nvPr/>
        </p:nvPicPr>
        <p:blipFill>
          <a:blip r:embed="rId4"/>
          <a:stretch>
            <a:fillRect/>
          </a:stretch>
        </p:blipFill>
        <p:spPr>
          <a:xfrm>
            <a:off x="7495205" y="1275058"/>
            <a:ext cx="4483214" cy="2520000"/>
          </a:xfrm>
          <a:prstGeom prst="rect">
            <a:avLst/>
          </a:prstGeom>
        </p:spPr>
      </p:pic>
      <p:sp>
        <p:nvSpPr>
          <p:cNvPr id="9" name="TextBox 8">
            <a:extLst>
              <a:ext uri="{FF2B5EF4-FFF2-40B4-BE49-F238E27FC236}">
                <a16:creationId xmlns:a16="http://schemas.microsoft.com/office/drawing/2014/main" id="{9B91B653-7313-0D7A-16F9-7F7662E084F0}"/>
              </a:ext>
            </a:extLst>
          </p:cNvPr>
          <p:cNvSpPr txBox="1"/>
          <p:nvPr/>
        </p:nvSpPr>
        <p:spPr>
          <a:xfrm>
            <a:off x="138903" y="3827822"/>
            <a:ext cx="12100600" cy="2862322"/>
          </a:xfrm>
          <a:prstGeom prst="rect">
            <a:avLst/>
          </a:prstGeom>
        </p:spPr>
        <p:txBody>
          <a:bodyPr vert="horz" wrap="square" lIns="91440" tIns="45720" rIns="91440" bIns="45720" rtlCol="0" anchor="t">
            <a:spAutoFit/>
          </a:bodyPr>
          <a:lstStyle/>
          <a:p>
            <a:pPr marL="285750" indent="-285750" algn="l">
              <a:buFont typeface="Wingdings" pitchFamily="2" charset="2"/>
              <a:buChar char="§"/>
            </a:pPr>
            <a:r>
              <a:rPr lang="en-US" dirty="0"/>
              <a:t>started with a shortcut within a control cabinet</a:t>
            </a:r>
          </a:p>
          <a:p>
            <a:pPr marL="285750" indent="-285750" algn="l">
              <a:buFont typeface="Wingdings" pitchFamily="2" charset="2"/>
              <a:buChar char="§"/>
            </a:pPr>
            <a:r>
              <a:rPr lang="en-US" dirty="0"/>
              <a:t>all protocols were applied and worked</a:t>
            </a:r>
          </a:p>
          <a:p>
            <a:pPr marL="285750" indent="-285750" algn="l">
              <a:buFont typeface="Wingdings" pitchFamily="2" charset="2"/>
              <a:buChar char="§"/>
            </a:pPr>
            <a:r>
              <a:rPr lang="en-US" dirty="0"/>
              <a:t>nobody was injured</a:t>
            </a:r>
          </a:p>
          <a:p>
            <a:pPr marL="285750" indent="-285750" algn="l">
              <a:buFont typeface="Wingdings" pitchFamily="2" charset="2"/>
              <a:buChar char="§"/>
            </a:pPr>
            <a:r>
              <a:rPr lang="en-US" dirty="0"/>
              <a:t>the fire was contained in an area hosting the high-voltage power supply system for the UNILAC</a:t>
            </a:r>
          </a:p>
          <a:p>
            <a:pPr marL="285750" indent="-285750" algn="l">
              <a:buFont typeface="Wingdings" pitchFamily="2" charset="2"/>
              <a:buChar char="§"/>
            </a:pPr>
            <a:r>
              <a:rPr lang="en-US" dirty="0"/>
              <a:t>the fire was put down after 20h </a:t>
            </a:r>
          </a:p>
          <a:p>
            <a:pPr marL="285750" indent="-285750" algn="l">
              <a:buFont typeface="Wingdings" pitchFamily="2" charset="2"/>
              <a:buChar char="§"/>
            </a:pPr>
            <a:r>
              <a:rPr lang="en-US" dirty="0"/>
              <a:t>many areas (including X0 and M-branch) suffered from soot contamination and need to be cleaned by special companies</a:t>
            </a:r>
          </a:p>
          <a:p>
            <a:pPr marL="285750" indent="-285750">
              <a:buFont typeface="Wingdings" pitchFamily="2" charset="2"/>
              <a:buChar char="§"/>
            </a:pPr>
            <a:r>
              <a:rPr lang="en-US" dirty="0"/>
              <a:t>X0 has been cleaned already – M-branch has yet to be cleaned </a:t>
            </a:r>
          </a:p>
          <a:p>
            <a:pPr marL="285750" indent="-285750">
              <a:spcAft>
                <a:spcPts val="600"/>
              </a:spcAft>
              <a:buFont typeface="Wingdings" pitchFamily="2" charset="2"/>
              <a:buChar char="§"/>
            </a:pPr>
            <a:r>
              <a:rPr lang="en-US" b="1" dirty="0"/>
              <a:t>special THANKS </a:t>
            </a:r>
            <a:r>
              <a:rPr lang="en-US" dirty="0"/>
              <a:t>to </a:t>
            </a:r>
            <a:r>
              <a:rPr lang="en-US" b="1" dirty="0"/>
              <a:t>Kay, Leon, Frieder, Arne, Pascal, and everyone who is helping ,</a:t>
            </a:r>
            <a:r>
              <a:rPr lang="en-US" dirty="0"/>
              <a:t>for the HUGE effort in the last months and for what still needs to be done!!   👏 👏 👏 👏 👏 👏 👏 👏 👏 👏 👏</a:t>
            </a:r>
          </a:p>
        </p:txBody>
      </p:sp>
      <p:sp>
        <p:nvSpPr>
          <p:cNvPr id="11" name="TextBox 10">
            <a:extLst>
              <a:ext uri="{FF2B5EF4-FFF2-40B4-BE49-F238E27FC236}">
                <a16:creationId xmlns:a16="http://schemas.microsoft.com/office/drawing/2014/main" id="{67EB7EBE-7C4D-E297-B04B-6813F7FC79A3}"/>
              </a:ext>
            </a:extLst>
          </p:cNvPr>
          <p:cNvSpPr txBox="1"/>
          <p:nvPr/>
        </p:nvSpPr>
        <p:spPr>
          <a:xfrm>
            <a:off x="8600084" y="5831689"/>
            <a:ext cx="1730919" cy="369332"/>
          </a:xfrm>
          <a:prstGeom prst="rect">
            <a:avLst/>
          </a:prstGeom>
          <a:noFill/>
        </p:spPr>
        <p:txBody>
          <a:bodyPr wrap="square">
            <a:spAutoFit/>
          </a:bodyPr>
          <a:lstStyle/>
          <a:p>
            <a:r>
              <a:rPr lang="en-US" sz="1800" dirty="0"/>
              <a:t>👏 👏 👏 👏 👏</a:t>
            </a:r>
            <a:endParaRPr lang="en-US"/>
          </a:p>
        </p:txBody>
      </p:sp>
    </p:spTree>
    <p:extLst>
      <p:ext uri="{BB962C8B-B14F-4D97-AF65-F5344CB8AC3E}">
        <p14:creationId xmlns:p14="http://schemas.microsoft.com/office/powerpoint/2010/main" val="28015838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20A42A-D203-7F37-7DE9-2CCA52C57CCE}"/>
            </a:ext>
          </a:extLst>
        </p:cNvPr>
        <p:cNvGrpSpPr/>
        <p:nvPr/>
      </p:nvGrpSpPr>
      <p:grpSpPr>
        <a:xfrm>
          <a:off x="0" y="0"/>
          <a:ext cx="0" cy="0"/>
          <a:chOff x="0" y="0"/>
          <a:chExt cx="0" cy="0"/>
        </a:xfrm>
      </p:grpSpPr>
      <p:cxnSp>
        <p:nvCxnSpPr>
          <p:cNvPr id="5" name="Gerade Verbindung mit Pfeil 4">
            <a:extLst>
              <a:ext uri="{FF2B5EF4-FFF2-40B4-BE49-F238E27FC236}">
                <a16:creationId xmlns:a16="http://schemas.microsoft.com/office/drawing/2014/main" id="{0221E13D-1827-8FAC-8B44-58A55353DCCE}"/>
              </a:ext>
            </a:extLst>
          </p:cNvPr>
          <p:cNvCxnSpPr>
            <a:cxnSpLocks/>
          </p:cNvCxnSpPr>
          <p:nvPr/>
        </p:nvCxnSpPr>
        <p:spPr bwMode="auto">
          <a:xfrm>
            <a:off x="171163" y="3201145"/>
            <a:ext cx="11965419"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7" name="Gerade Verbindung 6">
            <a:extLst>
              <a:ext uri="{FF2B5EF4-FFF2-40B4-BE49-F238E27FC236}">
                <a16:creationId xmlns:a16="http://schemas.microsoft.com/office/drawing/2014/main" id="{60D68A42-B726-7843-74B0-43CE77B935CE}"/>
              </a:ext>
            </a:extLst>
          </p:cNvPr>
          <p:cNvCxnSpPr>
            <a:cxnSpLocks/>
          </p:cNvCxnSpPr>
          <p:nvPr/>
        </p:nvCxnSpPr>
        <p:spPr bwMode="auto">
          <a:xfrm>
            <a:off x="171163" y="3030311"/>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Gerade Verbindung 7">
            <a:extLst>
              <a:ext uri="{FF2B5EF4-FFF2-40B4-BE49-F238E27FC236}">
                <a16:creationId xmlns:a16="http://schemas.microsoft.com/office/drawing/2014/main" id="{682B0DE6-2198-26CF-86C7-C4BA1014D2C2}"/>
              </a:ext>
            </a:extLst>
          </p:cNvPr>
          <p:cNvCxnSpPr>
            <a:cxnSpLocks/>
          </p:cNvCxnSpPr>
          <p:nvPr/>
        </p:nvCxnSpPr>
        <p:spPr bwMode="auto">
          <a:xfrm>
            <a:off x="1820499" y="3030311"/>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Gerade Verbindung 8">
            <a:extLst>
              <a:ext uri="{FF2B5EF4-FFF2-40B4-BE49-F238E27FC236}">
                <a16:creationId xmlns:a16="http://schemas.microsoft.com/office/drawing/2014/main" id="{9E2406B1-091B-DF39-064B-F0BCFCE748AF}"/>
              </a:ext>
            </a:extLst>
          </p:cNvPr>
          <p:cNvCxnSpPr>
            <a:cxnSpLocks/>
          </p:cNvCxnSpPr>
          <p:nvPr/>
        </p:nvCxnSpPr>
        <p:spPr bwMode="auto">
          <a:xfrm>
            <a:off x="3469835" y="3030311"/>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Gerade Verbindung 9">
            <a:extLst>
              <a:ext uri="{FF2B5EF4-FFF2-40B4-BE49-F238E27FC236}">
                <a16:creationId xmlns:a16="http://schemas.microsoft.com/office/drawing/2014/main" id="{305AC12D-2E2E-239E-C8E8-5B4AC0679809}"/>
              </a:ext>
            </a:extLst>
          </p:cNvPr>
          <p:cNvCxnSpPr>
            <a:cxnSpLocks/>
          </p:cNvCxnSpPr>
          <p:nvPr/>
        </p:nvCxnSpPr>
        <p:spPr bwMode="auto">
          <a:xfrm>
            <a:off x="5119171" y="3030311"/>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Gerade Verbindung 10">
            <a:extLst>
              <a:ext uri="{FF2B5EF4-FFF2-40B4-BE49-F238E27FC236}">
                <a16:creationId xmlns:a16="http://schemas.microsoft.com/office/drawing/2014/main" id="{39EEC38A-4C54-1C9E-1815-746756AB31A4}"/>
              </a:ext>
            </a:extLst>
          </p:cNvPr>
          <p:cNvCxnSpPr>
            <a:cxnSpLocks/>
          </p:cNvCxnSpPr>
          <p:nvPr/>
        </p:nvCxnSpPr>
        <p:spPr bwMode="auto">
          <a:xfrm>
            <a:off x="6768507" y="3030311"/>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Gerade Verbindung 11">
            <a:extLst>
              <a:ext uri="{FF2B5EF4-FFF2-40B4-BE49-F238E27FC236}">
                <a16:creationId xmlns:a16="http://schemas.microsoft.com/office/drawing/2014/main" id="{C644B3E0-A47C-80B7-81D1-512114DDB59E}"/>
              </a:ext>
            </a:extLst>
          </p:cNvPr>
          <p:cNvCxnSpPr>
            <a:cxnSpLocks/>
          </p:cNvCxnSpPr>
          <p:nvPr/>
        </p:nvCxnSpPr>
        <p:spPr bwMode="auto">
          <a:xfrm>
            <a:off x="8417845" y="3030311"/>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feld 12">
            <a:extLst>
              <a:ext uri="{FF2B5EF4-FFF2-40B4-BE49-F238E27FC236}">
                <a16:creationId xmlns:a16="http://schemas.microsoft.com/office/drawing/2014/main" id="{53F0C845-52EF-B914-E061-BB90A978D3D2}"/>
              </a:ext>
            </a:extLst>
          </p:cNvPr>
          <p:cNvSpPr txBox="1"/>
          <p:nvPr/>
        </p:nvSpPr>
        <p:spPr bwMode="auto">
          <a:xfrm>
            <a:off x="637082" y="3304611"/>
            <a:ext cx="701309" cy="338554"/>
          </a:xfrm>
          <a:prstGeom prst="rect">
            <a:avLst/>
          </a:prstGeom>
        </p:spPr>
        <p:txBody>
          <a:bodyPr wrap="square" rtlCol="0">
            <a:spAutoFit/>
          </a:bodyPr>
          <a:lstStyle/>
          <a:p>
            <a:r>
              <a:rPr lang="en-AU" sz="1600" dirty="0"/>
              <a:t>2027</a:t>
            </a:r>
          </a:p>
        </p:txBody>
      </p:sp>
      <p:sp>
        <p:nvSpPr>
          <p:cNvPr id="14" name="Textfeld 13">
            <a:extLst>
              <a:ext uri="{FF2B5EF4-FFF2-40B4-BE49-F238E27FC236}">
                <a16:creationId xmlns:a16="http://schemas.microsoft.com/office/drawing/2014/main" id="{C0969C44-76E7-33C8-5A2F-87ED1FC06C4F}"/>
              </a:ext>
            </a:extLst>
          </p:cNvPr>
          <p:cNvSpPr txBox="1"/>
          <p:nvPr/>
        </p:nvSpPr>
        <p:spPr bwMode="auto">
          <a:xfrm>
            <a:off x="2286416" y="3304611"/>
            <a:ext cx="701309" cy="338554"/>
          </a:xfrm>
          <a:prstGeom prst="rect">
            <a:avLst/>
          </a:prstGeom>
        </p:spPr>
        <p:txBody>
          <a:bodyPr wrap="square" rtlCol="0">
            <a:spAutoFit/>
          </a:bodyPr>
          <a:lstStyle/>
          <a:p>
            <a:r>
              <a:rPr lang="en-AU" sz="1600" dirty="0"/>
              <a:t>2028</a:t>
            </a:r>
          </a:p>
        </p:txBody>
      </p:sp>
      <p:sp>
        <p:nvSpPr>
          <p:cNvPr id="15" name="Textfeld 14">
            <a:extLst>
              <a:ext uri="{FF2B5EF4-FFF2-40B4-BE49-F238E27FC236}">
                <a16:creationId xmlns:a16="http://schemas.microsoft.com/office/drawing/2014/main" id="{03B8797B-0853-F476-1708-6116F3524AB6}"/>
              </a:ext>
            </a:extLst>
          </p:cNvPr>
          <p:cNvSpPr txBox="1"/>
          <p:nvPr/>
        </p:nvSpPr>
        <p:spPr bwMode="auto">
          <a:xfrm>
            <a:off x="3962928" y="3304611"/>
            <a:ext cx="701309" cy="338554"/>
          </a:xfrm>
          <a:prstGeom prst="rect">
            <a:avLst/>
          </a:prstGeom>
        </p:spPr>
        <p:txBody>
          <a:bodyPr wrap="square" rtlCol="0">
            <a:spAutoFit/>
          </a:bodyPr>
          <a:lstStyle/>
          <a:p>
            <a:r>
              <a:rPr lang="en-AU" sz="1600" dirty="0"/>
              <a:t>2029</a:t>
            </a:r>
          </a:p>
        </p:txBody>
      </p:sp>
      <p:sp>
        <p:nvSpPr>
          <p:cNvPr id="16" name="Textfeld 15">
            <a:extLst>
              <a:ext uri="{FF2B5EF4-FFF2-40B4-BE49-F238E27FC236}">
                <a16:creationId xmlns:a16="http://schemas.microsoft.com/office/drawing/2014/main" id="{D02E987D-97CA-77A8-78C6-2E6F52AFB461}"/>
              </a:ext>
            </a:extLst>
          </p:cNvPr>
          <p:cNvSpPr txBox="1"/>
          <p:nvPr/>
        </p:nvSpPr>
        <p:spPr bwMode="auto">
          <a:xfrm>
            <a:off x="5558298" y="3304611"/>
            <a:ext cx="701309" cy="338554"/>
          </a:xfrm>
          <a:prstGeom prst="rect">
            <a:avLst/>
          </a:prstGeom>
        </p:spPr>
        <p:txBody>
          <a:bodyPr wrap="square" rtlCol="0">
            <a:spAutoFit/>
          </a:bodyPr>
          <a:lstStyle/>
          <a:p>
            <a:r>
              <a:rPr lang="en-AU" sz="1600" dirty="0"/>
              <a:t>2030</a:t>
            </a:r>
          </a:p>
        </p:txBody>
      </p:sp>
      <p:sp>
        <p:nvSpPr>
          <p:cNvPr id="17" name="Textfeld 16">
            <a:extLst>
              <a:ext uri="{FF2B5EF4-FFF2-40B4-BE49-F238E27FC236}">
                <a16:creationId xmlns:a16="http://schemas.microsoft.com/office/drawing/2014/main" id="{D94160A2-FA7B-443C-9F20-29EFE0C567D7}"/>
              </a:ext>
            </a:extLst>
          </p:cNvPr>
          <p:cNvSpPr txBox="1"/>
          <p:nvPr/>
        </p:nvSpPr>
        <p:spPr bwMode="auto">
          <a:xfrm>
            <a:off x="7263991" y="3304611"/>
            <a:ext cx="701309" cy="338554"/>
          </a:xfrm>
          <a:prstGeom prst="rect">
            <a:avLst/>
          </a:prstGeom>
        </p:spPr>
        <p:txBody>
          <a:bodyPr wrap="square" rtlCol="0">
            <a:spAutoFit/>
          </a:bodyPr>
          <a:lstStyle/>
          <a:p>
            <a:r>
              <a:rPr lang="en-AU" sz="1600" dirty="0"/>
              <a:t>2031</a:t>
            </a:r>
          </a:p>
        </p:txBody>
      </p:sp>
      <p:sp>
        <p:nvSpPr>
          <p:cNvPr id="18" name="Textfeld 17">
            <a:extLst>
              <a:ext uri="{FF2B5EF4-FFF2-40B4-BE49-F238E27FC236}">
                <a16:creationId xmlns:a16="http://schemas.microsoft.com/office/drawing/2014/main" id="{35D334A0-2C70-C98F-F73C-31ECB08C38AE}"/>
              </a:ext>
            </a:extLst>
          </p:cNvPr>
          <p:cNvSpPr txBox="1"/>
          <p:nvPr/>
        </p:nvSpPr>
        <p:spPr bwMode="auto">
          <a:xfrm>
            <a:off x="8951095" y="3304611"/>
            <a:ext cx="701309" cy="338554"/>
          </a:xfrm>
          <a:prstGeom prst="rect">
            <a:avLst/>
          </a:prstGeom>
        </p:spPr>
        <p:txBody>
          <a:bodyPr wrap="square" rtlCol="0">
            <a:spAutoFit/>
          </a:bodyPr>
          <a:lstStyle/>
          <a:p>
            <a:r>
              <a:rPr lang="en-AU" sz="1600" dirty="0"/>
              <a:t>2032</a:t>
            </a:r>
          </a:p>
        </p:txBody>
      </p:sp>
      <p:sp>
        <p:nvSpPr>
          <p:cNvPr id="19" name="Abgerundetes Rechteck 18">
            <a:extLst>
              <a:ext uri="{FF2B5EF4-FFF2-40B4-BE49-F238E27FC236}">
                <a16:creationId xmlns:a16="http://schemas.microsoft.com/office/drawing/2014/main" id="{A0C22439-C503-E574-4B7F-C3C432F2D436}"/>
              </a:ext>
            </a:extLst>
          </p:cNvPr>
          <p:cNvSpPr/>
          <p:nvPr/>
        </p:nvSpPr>
        <p:spPr bwMode="auto">
          <a:xfrm>
            <a:off x="1362038" y="2620471"/>
            <a:ext cx="408375" cy="314655"/>
          </a:xfrm>
          <a:prstGeom prst="roundRect">
            <a:avLst/>
          </a:prstGeom>
          <a:solidFill>
            <a:schemeClr val="accent2">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cxnSp>
        <p:nvCxnSpPr>
          <p:cNvPr id="21" name="Gerade Verbindung 20">
            <a:extLst>
              <a:ext uri="{FF2B5EF4-FFF2-40B4-BE49-F238E27FC236}">
                <a16:creationId xmlns:a16="http://schemas.microsoft.com/office/drawing/2014/main" id="{8F314C7F-EFCC-0402-8CC2-D07556B61E46}"/>
              </a:ext>
            </a:extLst>
          </p:cNvPr>
          <p:cNvCxnSpPr/>
          <p:nvPr/>
        </p:nvCxnSpPr>
        <p:spPr bwMode="auto">
          <a:xfrm>
            <a:off x="583497" y="3030311"/>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Gerade Verbindung 21">
            <a:extLst>
              <a:ext uri="{FF2B5EF4-FFF2-40B4-BE49-F238E27FC236}">
                <a16:creationId xmlns:a16="http://schemas.microsoft.com/office/drawing/2014/main" id="{20EB1978-E760-B630-A4D1-1641271D76BE}"/>
              </a:ext>
            </a:extLst>
          </p:cNvPr>
          <p:cNvCxnSpPr>
            <a:cxnSpLocks/>
          </p:cNvCxnSpPr>
          <p:nvPr/>
        </p:nvCxnSpPr>
        <p:spPr bwMode="auto">
          <a:xfrm>
            <a:off x="995831" y="30285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Gerade Verbindung 22">
            <a:extLst>
              <a:ext uri="{FF2B5EF4-FFF2-40B4-BE49-F238E27FC236}">
                <a16:creationId xmlns:a16="http://schemas.microsoft.com/office/drawing/2014/main" id="{6348ACE1-830B-F30C-A66C-9A8CE6CBE29B}"/>
              </a:ext>
            </a:extLst>
          </p:cNvPr>
          <p:cNvCxnSpPr/>
          <p:nvPr/>
        </p:nvCxnSpPr>
        <p:spPr bwMode="auto">
          <a:xfrm>
            <a:off x="1408165" y="30285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Gerade Verbindung 23">
            <a:extLst>
              <a:ext uri="{FF2B5EF4-FFF2-40B4-BE49-F238E27FC236}">
                <a16:creationId xmlns:a16="http://schemas.microsoft.com/office/drawing/2014/main" id="{717DB502-D6DE-56BE-2D0D-0F1C21F007B2}"/>
              </a:ext>
            </a:extLst>
          </p:cNvPr>
          <p:cNvCxnSpPr/>
          <p:nvPr/>
        </p:nvCxnSpPr>
        <p:spPr bwMode="auto">
          <a:xfrm>
            <a:off x="2210889" y="30285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Gerade Verbindung 24">
            <a:extLst>
              <a:ext uri="{FF2B5EF4-FFF2-40B4-BE49-F238E27FC236}">
                <a16:creationId xmlns:a16="http://schemas.microsoft.com/office/drawing/2014/main" id="{1852C813-F66C-4368-C9E2-D32DB975B763}"/>
              </a:ext>
            </a:extLst>
          </p:cNvPr>
          <p:cNvCxnSpPr>
            <a:cxnSpLocks/>
          </p:cNvCxnSpPr>
          <p:nvPr/>
        </p:nvCxnSpPr>
        <p:spPr bwMode="auto">
          <a:xfrm>
            <a:off x="2623223" y="3026716"/>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Gerade Verbindung 25">
            <a:extLst>
              <a:ext uri="{FF2B5EF4-FFF2-40B4-BE49-F238E27FC236}">
                <a16:creationId xmlns:a16="http://schemas.microsoft.com/office/drawing/2014/main" id="{56B11AE6-4455-AA22-153F-9A47A2C8668C}"/>
              </a:ext>
            </a:extLst>
          </p:cNvPr>
          <p:cNvCxnSpPr/>
          <p:nvPr/>
        </p:nvCxnSpPr>
        <p:spPr bwMode="auto">
          <a:xfrm>
            <a:off x="3035557" y="3026716"/>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Gerade Verbindung 26">
            <a:extLst>
              <a:ext uri="{FF2B5EF4-FFF2-40B4-BE49-F238E27FC236}">
                <a16:creationId xmlns:a16="http://schemas.microsoft.com/office/drawing/2014/main" id="{B11249E9-3125-3F0F-7847-993547DAA03C}"/>
              </a:ext>
            </a:extLst>
          </p:cNvPr>
          <p:cNvCxnSpPr/>
          <p:nvPr/>
        </p:nvCxnSpPr>
        <p:spPr bwMode="auto">
          <a:xfrm>
            <a:off x="3883236" y="30285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8" name="Gerade Verbindung 27">
            <a:extLst>
              <a:ext uri="{FF2B5EF4-FFF2-40B4-BE49-F238E27FC236}">
                <a16:creationId xmlns:a16="http://schemas.microsoft.com/office/drawing/2014/main" id="{A19EC52F-5025-5995-AA84-664DE3A0670B}"/>
              </a:ext>
            </a:extLst>
          </p:cNvPr>
          <p:cNvCxnSpPr>
            <a:cxnSpLocks/>
          </p:cNvCxnSpPr>
          <p:nvPr/>
        </p:nvCxnSpPr>
        <p:spPr bwMode="auto">
          <a:xfrm>
            <a:off x="4295569" y="3026716"/>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9" name="Gerade Verbindung 28">
            <a:extLst>
              <a:ext uri="{FF2B5EF4-FFF2-40B4-BE49-F238E27FC236}">
                <a16:creationId xmlns:a16="http://schemas.microsoft.com/office/drawing/2014/main" id="{64816405-F4C6-76AC-CD79-798AF9F40DE4}"/>
              </a:ext>
            </a:extLst>
          </p:cNvPr>
          <p:cNvCxnSpPr/>
          <p:nvPr/>
        </p:nvCxnSpPr>
        <p:spPr bwMode="auto">
          <a:xfrm>
            <a:off x="4707904" y="3026716"/>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0" name="Gerade Verbindung 29">
            <a:extLst>
              <a:ext uri="{FF2B5EF4-FFF2-40B4-BE49-F238E27FC236}">
                <a16:creationId xmlns:a16="http://schemas.microsoft.com/office/drawing/2014/main" id="{3748CA21-9653-C01F-2441-4CEB8FB13672}"/>
              </a:ext>
            </a:extLst>
          </p:cNvPr>
          <p:cNvCxnSpPr/>
          <p:nvPr/>
        </p:nvCxnSpPr>
        <p:spPr bwMode="auto">
          <a:xfrm>
            <a:off x="5512425" y="3050092"/>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1" name="Gerade Verbindung 30">
            <a:extLst>
              <a:ext uri="{FF2B5EF4-FFF2-40B4-BE49-F238E27FC236}">
                <a16:creationId xmlns:a16="http://schemas.microsoft.com/office/drawing/2014/main" id="{42B52B92-9B15-019B-140F-DC2CEDB02A70}"/>
              </a:ext>
            </a:extLst>
          </p:cNvPr>
          <p:cNvCxnSpPr>
            <a:cxnSpLocks/>
          </p:cNvCxnSpPr>
          <p:nvPr/>
        </p:nvCxnSpPr>
        <p:spPr bwMode="auto">
          <a:xfrm>
            <a:off x="5924759" y="3048295"/>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2" name="Gerade Verbindung 31">
            <a:extLst>
              <a:ext uri="{FF2B5EF4-FFF2-40B4-BE49-F238E27FC236}">
                <a16:creationId xmlns:a16="http://schemas.microsoft.com/office/drawing/2014/main" id="{4A2C3C66-F079-FD56-C51C-DFB468DE0116}"/>
              </a:ext>
            </a:extLst>
          </p:cNvPr>
          <p:cNvCxnSpPr/>
          <p:nvPr/>
        </p:nvCxnSpPr>
        <p:spPr bwMode="auto">
          <a:xfrm>
            <a:off x="6337093" y="3048295"/>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3" name="Gerade Verbindung 32">
            <a:extLst>
              <a:ext uri="{FF2B5EF4-FFF2-40B4-BE49-F238E27FC236}">
                <a16:creationId xmlns:a16="http://schemas.microsoft.com/office/drawing/2014/main" id="{454BA96F-E503-FF9F-AF15-D091D94F2FB1}"/>
              </a:ext>
            </a:extLst>
          </p:cNvPr>
          <p:cNvCxnSpPr/>
          <p:nvPr/>
        </p:nvCxnSpPr>
        <p:spPr bwMode="auto">
          <a:xfrm>
            <a:off x="7182975" y="3037506"/>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4" name="Gerade Verbindung 33">
            <a:extLst>
              <a:ext uri="{FF2B5EF4-FFF2-40B4-BE49-F238E27FC236}">
                <a16:creationId xmlns:a16="http://schemas.microsoft.com/office/drawing/2014/main" id="{A26481C3-84AB-D9A1-5326-0A8E3A377AB6}"/>
              </a:ext>
            </a:extLst>
          </p:cNvPr>
          <p:cNvCxnSpPr>
            <a:cxnSpLocks/>
          </p:cNvCxnSpPr>
          <p:nvPr/>
        </p:nvCxnSpPr>
        <p:spPr bwMode="auto">
          <a:xfrm>
            <a:off x="7595308" y="3035708"/>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5" name="Gerade Verbindung 34">
            <a:extLst>
              <a:ext uri="{FF2B5EF4-FFF2-40B4-BE49-F238E27FC236}">
                <a16:creationId xmlns:a16="http://schemas.microsoft.com/office/drawing/2014/main" id="{C1C9AFB7-1654-80B1-5334-3EF400F422B4}"/>
              </a:ext>
            </a:extLst>
          </p:cNvPr>
          <p:cNvCxnSpPr/>
          <p:nvPr/>
        </p:nvCxnSpPr>
        <p:spPr bwMode="auto">
          <a:xfrm>
            <a:off x="8007643" y="3035708"/>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6" name="Abgerundetes Rechteck 35">
            <a:extLst>
              <a:ext uri="{FF2B5EF4-FFF2-40B4-BE49-F238E27FC236}">
                <a16:creationId xmlns:a16="http://schemas.microsoft.com/office/drawing/2014/main" id="{DA0F3BA5-D1D9-B00A-B988-2F13E74620D9}"/>
              </a:ext>
            </a:extLst>
          </p:cNvPr>
          <p:cNvSpPr/>
          <p:nvPr/>
        </p:nvSpPr>
        <p:spPr bwMode="auto">
          <a:xfrm>
            <a:off x="2992401" y="2621351"/>
            <a:ext cx="408375" cy="312893"/>
          </a:xfrm>
          <a:prstGeom prst="roundRect">
            <a:avLst/>
          </a:prstGeom>
          <a:gradFill>
            <a:gsLst>
              <a:gs pos="0">
                <a:srgbClr val="FEBF00"/>
              </a:gs>
              <a:gs pos="100000">
                <a:srgbClr val="FFD800"/>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39" name="Abgerundetes Rechteck 38">
            <a:extLst>
              <a:ext uri="{FF2B5EF4-FFF2-40B4-BE49-F238E27FC236}">
                <a16:creationId xmlns:a16="http://schemas.microsoft.com/office/drawing/2014/main" id="{D7C6F912-1FE7-23D5-E1ED-CB6621DC9119}"/>
              </a:ext>
            </a:extLst>
          </p:cNvPr>
          <p:cNvSpPr/>
          <p:nvPr/>
        </p:nvSpPr>
        <p:spPr bwMode="auto">
          <a:xfrm>
            <a:off x="7006307" y="2600570"/>
            <a:ext cx="1207780" cy="354457"/>
          </a:xfrm>
          <a:prstGeom prst="roundRect">
            <a:avLst/>
          </a:prstGeom>
          <a:solidFill>
            <a:srgbClr val="00C8C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41" name="Abgerundetes Rechteck 40">
            <a:extLst>
              <a:ext uri="{FF2B5EF4-FFF2-40B4-BE49-F238E27FC236}">
                <a16:creationId xmlns:a16="http://schemas.microsoft.com/office/drawing/2014/main" id="{EF15D5D7-B620-9FE9-99B9-941B44B6334B}"/>
              </a:ext>
            </a:extLst>
          </p:cNvPr>
          <p:cNvSpPr/>
          <p:nvPr/>
        </p:nvSpPr>
        <p:spPr bwMode="auto">
          <a:xfrm>
            <a:off x="1849086" y="2620471"/>
            <a:ext cx="408375" cy="314655"/>
          </a:xfrm>
          <a:prstGeom prst="roundRect">
            <a:avLst/>
          </a:prstGeom>
          <a:solidFill>
            <a:schemeClr val="accent2">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42" name="Abgerundetes Rechteck 41">
            <a:extLst>
              <a:ext uri="{FF2B5EF4-FFF2-40B4-BE49-F238E27FC236}">
                <a16:creationId xmlns:a16="http://schemas.microsoft.com/office/drawing/2014/main" id="{F9814BF0-6BA9-60D2-5512-7C9F68EF1B17}"/>
              </a:ext>
            </a:extLst>
          </p:cNvPr>
          <p:cNvSpPr/>
          <p:nvPr/>
        </p:nvSpPr>
        <p:spPr bwMode="auto">
          <a:xfrm>
            <a:off x="3507230" y="2621351"/>
            <a:ext cx="408375" cy="312893"/>
          </a:xfrm>
          <a:prstGeom prst="roundRect">
            <a:avLst/>
          </a:prstGeom>
          <a:gradFill>
            <a:gsLst>
              <a:gs pos="0">
                <a:srgbClr val="FEBF00"/>
              </a:gs>
              <a:gs pos="100000">
                <a:srgbClr val="FFD800"/>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43" name="Abgerundetes Rechteck 42">
            <a:extLst>
              <a:ext uri="{FF2B5EF4-FFF2-40B4-BE49-F238E27FC236}">
                <a16:creationId xmlns:a16="http://schemas.microsoft.com/office/drawing/2014/main" id="{73B9CBCD-2CBF-402F-6D0B-969799C65710}"/>
              </a:ext>
            </a:extLst>
          </p:cNvPr>
          <p:cNvSpPr/>
          <p:nvPr/>
        </p:nvSpPr>
        <p:spPr bwMode="auto">
          <a:xfrm>
            <a:off x="4650545" y="2621351"/>
            <a:ext cx="408375" cy="312893"/>
          </a:xfrm>
          <a:prstGeom prst="roundRect">
            <a:avLst/>
          </a:prstGeom>
          <a:gradFill>
            <a:gsLst>
              <a:gs pos="0">
                <a:srgbClr val="FEBF00"/>
              </a:gs>
              <a:gs pos="100000">
                <a:srgbClr val="FFD800"/>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44" name="Abgerundetes Rechteck 43">
            <a:extLst>
              <a:ext uri="{FF2B5EF4-FFF2-40B4-BE49-F238E27FC236}">
                <a16:creationId xmlns:a16="http://schemas.microsoft.com/office/drawing/2014/main" id="{188912A1-465E-7268-8542-7808D59FB615}"/>
              </a:ext>
            </a:extLst>
          </p:cNvPr>
          <p:cNvSpPr/>
          <p:nvPr/>
        </p:nvSpPr>
        <p:spPr bwMode="auto">
          <a:xfrm>
            <a:off x="5165374" y="2608361"/>
            <a:ext cx="408373" cy="338876"/>
          </a:xfrm>
          <a:prstGeom prst="roundRect">
            <a:avLst/>
          </a:prstGeom>
          <a:gradFill>
            <a:gsLst>
              <a:gs pos="0">
                <a:srgbClr val="FEBF00"/>
              </a:gs>
              <a:gs pos="100000">
                <a:srgbClr val="FFD800"/>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dirty="0"/>
          </a:p>
        </p:txBody>
      </p:sp>
      <p:cxnSp>
        <p:nvCxnSpPr>
          <p:cNvPr id="48" name="Gerade Verbindung 47">
            <a:extLst>
              <a:ext uri="{FF2B5EF4-FFF2-40B4-BE49-F238E27FC236}">
                <a16:creationId xmlns:a16="http://schemas.microsoft.com/office/drawing/2014/main" id="{45893B55-8B57-BFF4-1D08-866EA8E0BCD5}"/>
              </a:ext>
            </a:extLst>
          </p:cNvPr>
          <p:cNvCxnSpPr>
            <a:cxnSpLocks/>
          </p:cNvCxnSpPr>
          <p:nvPr/>
        </p:nvCxnSpPr>
        <p:spPr bwMode="auto">
          <a:xfrm>
            <a:off x="10099189" y="3026717"/>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9" name="Gerade Verbindung 48">
            <a:extLst>
              <a:ext uri="{FF2B5EF4-FFF2-40B4-BE49-F238E27FC236}">
                <a16:creationId xmlns:a16="http://schemas.microsoft.com/office/drawing/2014/main" id="{2FEDFD0C-2D40-42AD-BE58-98CE1D6023D8}"/>
              </a:ext>
            </a:extLst>
          </p:cNvPr>
          <p:cNvCxnSpPr/>
          <p:nvPr/>
        </p:nvCxnSpPr>
        <p:spPr bwMode="auto">
          <a:xfrm>
            <a:off x="8864319" y="3033911"/>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0" name="Gerade Verbindung 49">
            <a:extLst>
              <a:ext uri="{FF2B5EF4-FFF2-40B4-BE49-F238E27FC236}">
                <a16:creationId xmlns:a16="http://schemas.microsoft.com/office/drawing/2014/main" id="{5F65F298-C3B2-3EB1-8FDF-DA95CB707A1A}"/>
              </a:ext>
            </a:extLst>
          </p:cNvPr>
          <p:cNvCxnSpPr>
            <a:cxnSpLocks/>
          </p:cNvCxnSpPr>
          <p:nvPr/>
        </p:nvCxnSpPr>
        <p:spPr bwMode="auto">
          <a:xfrm>
            <a:off x="9276652" y="30321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1" name="Gerade Verbindung 50">
            <a:extLst>
              <a:ext uri="{FF2B5EF4-FFF2-40B4-BE49-F238E27FC236}">
                <a16:creationId xmlns:a16="http://schemas.microsoft.com/office/drawing/2014/main" id="{228A3581-E3B1-DA72-7DD8-E3FAA71B2D04}"/>
              </a:ext>
            </a:extLst>
          </p:cNvPr>
          <p:cNvCxnSpPr/>
          <p:nvPr/>
        </p:nvCxnSpPr>
        <p:spPr bwMode="auto">
          <a:xfrm>
            <a:off x="9688987" y="30321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52" name="Textfeld 51">
            <a:extLst>
              <a:ext uri="{FF2B5EF4-FFF2-40B4-BE49-F238E27FC236}">
                <a16:creationId xmlns:a16="http://schemas.microsoft.com/office/drawing/2014/main" id="{12A59944-8924-69A4-F1BF-062E3242AFFF}"/>
              </a:ext>
            </a:extLst>
          </p:cNvPr>
          <p:cNvSpPr txBox="1"/>
          <p:nvPr/>
        </p:nvSpPr>
        <p:spPr bwMode="auto">
          <a:xfrm>
            <a:off x="10632438" y="3304611"/>
            <a:ext cx="701309" cy="338554"/>
          </a:xfrm>
          <a:prstGeom prst="rect">
            <a:avLst/>
          </a:prstGeom>
        </p:spPr>
        <p:txBody>
          <a:bodyPr wrap="square" rtlCol="0">
            <a:spAutoFit/>
          </a:bodyPr>
          <a:lstStyle/>
          <a:p>
            <a:r>
              <a:rPr lang="en-AU" sz="1600" dirty="0"/>
              <a:t>2033</a:t>
            </a:r>
          </a:p>
        </p:txBody>
      </p:sp>
      <p:sp>
        <p:nvSpPr>
          <p:cNvPr id="53" name="Abgerundetes Rechteck 52">
            <a:extLst>
              <a:ext uri="{FF2B5EF4-FFF2-40B4-BE49-F238E27FC236}">
                <a16:creationId xmlns:a16="http://schemas.microsoft.com/office/drawing/2014/main" id="{FA2B71FD-FA96-B05F-EE6D-68FA13CFEC36}"/>
              </a:ext>
            </a:extLst>
          </p:cNvPr>
          <p:cNvSpPr/>
          <p:nvPr/>
        </p:nvSpPr>
        <p:spPr bwMode="auto">
          <a:xfrm>
            <a:off x="10318393" y="2620471"/>
            <a:ext cx="1237559" cy="314655"/>
          </a:xfrm>
          <a:prstGeom prst="roundRect">
            <a:avLst/>
          </a:prstGeom>
          <a:solidFill>
            <a:srgbClr val="92D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55" name="Abgerundetes Rechteck 54">
            <a:extLst>
              <a:ext uri="{FF2B5EF4-FFF2-40B4-BE49-F238E27FC236}">
                <a16:creationId xmlns:a16="http://schemas.microsoft.com/office/drawing/2014/main" id="{ED376D77-6424-2BD6-F4F6-BC1FB3033716}"/>
              </a:ext>
            </a:extLst>
          </p:cNvPr>
          <p:cNvSpPr/>
          <p:nvPr/>
        </p:nvSpPr>
        <p:spPr bwMode="auto">
          <a:xfrm>
            <a:off x="239898" y="1950669"/>
            <a:ext cx="1336943" cy="314656"/>
          </a:xfrm>
          <a:prstGeom prst="roundRect">
            <a:avLst/>
          </a:prstGeom>
          <a:solidFill>
            <a:schemeClr val="accent5">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90</a:t>
            </a:r>
          </a:p>
        </p:txBody>
      </p:sp>
      <p:sp>
        <p:nvSpPr>
          <p:cNvPr id="56" name="Abgerundetes Rechteck 55">
            <a:extLst>
              <a:ext uri="{FF2B5EF4-FFF2-40B4-BE49-F238E27FC236}">
                <a16:creationId xmlns:a16="http://schemas.microsoft.com/office/drawing/2014/main" id="{4A1D10A7-60A1-61A2-15BB-3F7A9764330F}"/>
              </a:ext>
            </a:extLst>
          </p:cNvPr>
          <p:cNvSpPr/>
          <p:nvPr/>
        </p:nvSpPr>
        <p:spPr bwMode="auto">
          <a:xfrm>
            <a:off x="1915579" y="1950669"/>
            <a:ext cx="1336941" cy="314656"/>
          </a:xfrm>
          <a:prstGeom prst="roundRect">
            <a:avLst/>
          </a:prstGeom>
          <a:solidFill>
            <a:schemeClr val="accent5">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180</a:t>
            </a:r>
          </a:p>
        </p:txBody>
      </p:sp>
      <p:sp>
        <p:nvSpPr>
          <p:cNvPr id="57" name="Abgerundetes Rechteck 56">
            <a:extLst>
              <a:ext uri="{FF2B5EF4-FFF2-40B4-BE49-F238E27FC236}">
                <a16:creationId xmlns:a16="http://schemas.microsoft.com/office/drawing/2014/main" id="{2BBDD2AB-CBD7-9787-5980-EDF54B6F140B}"/>
              </a:ext>
            </a:extLst>
          </p:cNvPr>
          <p:cNvSpPr/>
          <p:nvPr/>
        </p:nvSpPr>
        <p:spPr bwMode="auto">
          <a:xfrm>
            <a:off x="3591258" y="1950669"/>
            <a:ext cx="1336943" cy="314656"/>
          </a:xfrm>
          <a:prstGeom prst="roundRect">
            <a:avLst/>
          </a:prstGeom>
          <a:gradFill>
            <a:gsLst>
              <a:gs pos="0">
                <a:schemeClr val="accent1">
                  <a:lumMod val="5000"/>
                  <a:lumOff val="95000"/>
                </a:schemeClr>
              </a:gs>
              <a:gs pos="50000">
                <a:srgbClr val="C4D5CF"/>
              </a:gs>
              <a:gs pos="0">
                <a:schemeClr val="accent1">
                  <a:lumMod val="20000"/>
                  <a:lumOff val="80000"/>
                </a:schemeClr>
              </a:gs>
              <a:gs pos="100000">
                <a:schemeClr val="accent3">
                  <a:lumMod val="20000"/>
                  <a:lumOff val="80000"/>
                </a:schemeClr>
              </a:gs>
            </a:gsLst>
            <a:lin ang="0" scaled="0"/>
          </a:gra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180</a:t>
            </a:r>
          </a:p>
        </p:txBody>
      </p:sp>
      <p:sp>
        <p:nvSpPr>
          <p:cNvPr id="58" name="Abgerundetes Rechteck 57">
            <a:extLst>
              <a:ext uri="{FF2B5EF4-FFF2-40B4-BE49-F238E27FC236}">
                <a16:creationId xmlns:a16="http://schemas.microsoft.com/office/drawing/2014/main" id="{200E5674-58B7-2875-F63B-009C8966750A}"/>
              </a:ext>
            </a:extLst>
          </p:cNvPr>
          <p:cNvSpPr/>
          <p:nvPr/>
        </p:nvSpPr>
        <p:spPr bwMode="auto">
          <a:xfrm>
            <a:off x="5266939" y="1950669"/>
            <a:ext cx="1336941" cy="314656"/>
          </a:xfrm>
          <a:prstGeom prst="roundRect">
            <a:avLst/>
          </a:prstGeom>
          <a:solidFill>
            <a:schemeClr val="accent3">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180</a:t>
            </a:r>
          </a:p>
        </p:txBody>
      </p:sp>
      <p:sp>
        <p:nvSpPr>
          <p:cNvPr id="59" name="Abgerundetes Rechteck 58">
            <a:extLst>
              <a:ext uri="{FF2B5EF4-FFF2-40B4-BE49-F238E27FC236}">
                <a16:creationId xmlns:a16="http://schemas.microsoft.com/office/drawing/2014/main" id="{0B68D445-1052-28C0-0C39-56B84B376544}"/>
              </a:ext>
            </a:extLst>
          </p:cNvPr>
          <p:cNvSpPr/>
          <p:nvPr/>
        </p:nvSpPr>
        <p:spPr bwMode="auto">
          <a:xfrm>
            <a:off x="6942618" y="1950669"/>
            <a:ext cx="1336943" cy="314656"/>
          </a:xfrm>
          <a:prstGeom prst="roundRect">
            <a:avLst/>
          </a:prstGeom>
          <a:solidFill>
            <a:schemeClr val="accent3">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200</a:t>
            </a:r>
          </a:p>
        </p:txBody>
      </p:sp>
      <p:sp>
        <p:nvSpPr>
          <p:cNvPr id="60" name="Abgerundetes Rechteck 59">
            <a:extLst>
              <a:ext uri="{FF2B5EF4-FFF2-40B4-BE49-F238E27FC236}">
                <a16:creationId xmlns:a16="http://schemas.microsoft.com/office/drawing/2014/main" id="{FCC4CFB4-0C2D-4504-1301-ABBE46B36C89}"/>
              </a:ext>
            </a:extLst>
          </p:cNvPr>
          <p:cNvSpPr/>
          <p:nvPr/>
        </p:nvSpPr>
        <p:spPr bwMode="auto">
          <a:xfrm>
            <a:off x="8618298" y="1950669"/>
            <a:ext cx="1336943" cy="314656"/>
          </a:xfrm>
          <a:prstGeom prst="roundRect">
            <a:avLst/>
          </a:prstGeom>
          <a:solidFill>
            <a:schemeClr val="accent3">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200</a:t>
            </a:r>
          </a:p>
        </p:txBody>
      </p:sp>
      <p:sp>
        <p:nvSpPr>
          <p:cNvPr id="61" name="Abgerundetes Rechteck 60">
            <a:extLst>
              <a:ext uri="{FF2B5EF4-FFF2-40B4-BE49-F238E27FC236}">
                <a16:creationId xmlns:a16="http://schemas.microsoft.com/office/drawing/2014/main" id="{ACB4BC75-42D7-F854-C7CF-AA7BC634FFAD}"/>
              </a:ext>
            </a:extLst>
          </p:cNvPr>
          <p:cNvSpPr/>
          <p:nvPr/>
        </p:nvSpPr>
        <p:spPr bwMode="auto">
          <a:xfrm>
            <a:off x="4419604" y="1425160"/>
            <a:ext cx="7206609" cy="383577"/>
          </a:xfrm>
          <a:prstGeom prst="roundRect">
            <a:avLst/>
          </a:prstGeom>
          <a:solidFill>
            <a:schemeClr val="accent3">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User beamtime / days</a:t>
            </a:r>
          </a:p>
        </p:txBody>
      </p:sp>
      <p:cxnSp>
        <p:nvCxnSpPr>
          <p:cNvPr id="67" name="Gerade Verbindung 66">
            <a:extLst>
              <a:ext uri="{FF2B5EF4-FFF2-40B4-BE49-F238E27FC236}">
                <a16:creationId xmlns:a16="http://schemas.microsoft.com/office/drawing/2014/main" id="{49F847A5-751A-9C38-69F5-A2E11EDAFC9F}"/>
              </a:ext>
            </a:extLst>
          </p:cNvPr>
          <p:cNvCxnSpPr>
            <a:cxnSpLocks/>
          </p:cNvCxnSpPr>
          <p:nvPr/>
        </p:nvCxnSpPr>
        <p:spPr bwMode="auto">
          <a:xfrm>
            <a:off x="10099189" y="3030311"/>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8" name="Gerade Verbindung 67">
            <a:extLst>
              <a:ext uri="{FF2B5EF4-FFF2-40B4-BE49-F238E27FC236}">
                <a16:creationId xmlns:a16="http://schemas.microsoft.com/office/drawing/2014/main" id="{F6F23FE1-843B-BA22-FD2A-0E65F2201FD7}"/>
              </a:ext>
            </a:extLst>
          </p:cNvPr>
          <p:cNvCxnSpPr>
            <a:cxnSpLocks/>
          </p:cNvCxnSpPr>
          <p:nvPr/>
        </p:nvCxnSpPr>
        <p:spPr bwMode="auto">
          <a:xfrm>
            <a:off x="11780533" y="3026717"/>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9" name="Gerade Verbindung 68">
            <a:extLst>
              <a:ext uri="{FF2B5EF4-FFF2-40B4-BE49-F238E27FC236}">
                <a16:creationId xmlns:a16="http://schemas.microsoft.com/office/drawing/2014/main" id="{11E728B5-CAD6-120A-7532-953A41C24321}"/>
              </a:ext>
            </a:extLst>
          </p:cNvPr>
          <p:cNvCxnSpPr/>
          <p:nvPr/>
        </p:nvCxnSpPr>
        <p:spPr bwMode="auto">
          <a:xfrm>
            <a:off x="10545663" y="3033911"/>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0" name="Gerade Verbindung 69">
            <a:extLst>
              <a:ext uri="{FF2B5EF4-FFF2-40B4-BE49-F238E27FC236}">
                <a16:creationId xmlns:a16="http://schemas.microsoft.com/office/drawing/2014/main" id="{A7396453-8452-595F-5386-6F794D115971}"/>
              </a:ext>
            </a:extLst>
          </p:cNvPr>
          <p:cNvCxnSpPr>
            <a:cxnSpLocks/>
          </p:cNvCxnSpPr>
          <p:nvPr/>
        </p:nvCxnSpPr>
        <p:spPr bwMode="auto">
          <a:xfrm>
            <a:off x="10957996" y="30321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1" name="Gerade Verbindung 70">
            <a:extLst>
              <a:ext uri="{FF2B5EF4-FFF2-40B4-BE49-F238E27FC236}">
                <a16:creationId xmlns:a16="http://schemas.microsoft.com/office/drawing/2014/main" id="{54E17C3B-617A-6CB0-D9D8-F7F4B00FCA6F}"/>
              </a:ext>
            </a:extLst>
          </p:cNvPr>
          <p:cNvCxnSpPr/>
          <p:nvPr/>
        </p:nvCxnSpPr>
        <p:spPr bwMode="auto">
          <a:xfrm>
            <a:off x="11370331" y="30321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75" name="Abgerundetes Rechteck 74">
            <a:extLst>
              <a:ext uri="{FF2B5EF4-FFF2-40B4-BE49-F238E27FC236}">
                <a16:creationId xmlns:a16="http://schemas.microsoft.com/office/drawing/2014/main" id="{8E2E5606-C5C4-D884-F4EA-0C3EA506FE36}"/>
              </a:ext>
            </a:extLst>
          </p:cNvPr>
          <p:cNvSpPr/>
          <p:nvPr/>
        </p:nvSpPr>
        <p:spPr bwMode="auto">
          <a:xfrm>
            <a:off x="10289271" y="1950669"/>
            <a:ext cx="1336943" cy="314656"/>
          </a:xfrm>
          <a:prstGeom prst="roundRect">
            <a:avLst/>
          </a:prstGeom>
          <a:solidFill>
            <a:schemeClr val="accent3">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200</a:t>
            </a:r>
          </a:p>
        </p:txBody>
      </p:sp>
      <p:sp>
        <p:nvSpPr>
          <p:cNvPr id="76" name="Abgerundetes Rechteck 75">
            <a:extLst>
              <a:ext uri="{FF2B5EF4-FFF2-40B4-BE49-F238E27FC236}">
                <a16:creationId xmlns:a16="http://schemas.microsoft.com/office/drawing/2014/main" id="{3E0F7397-20B7-E04F-16C5-BDDE40EC68AE}"/>
              </a:ext>
            </a:extLst>
          </p:cNvPr>
          <p:cNvSpPr/>
          <p:nvPr/>
        </p:nvSpPr>
        <p:spPr bwMode="auto">
          <a:xfrm>
            <a:off x="8636672" y="2614421"/>
            <a:ext cx="742856" cy="326756"/>
          </a:xfrm>
          <a:prstGeom prst="roundRect">
            <a:avLst/>
          </a:prstGeom>
          <a:solidFill>
            <a:srgbClr val="00C8C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79" name="Abgerundetes Rechteck 78">
            <a:extLst>
              <a:ext uri="{FF2B5EF4-FFF2-40B4-BE49-F238E27FC236}">
                <a16:creationId xmlns:a16="http://schemas.microsoft.com/office/drawing/2014/main" id="{1EB4E015-3D71-83FC-9845-1D576615AD92}"/>
              </a:ext>
            </a:extLst>
          </p:cNvPr>
          <p:cNvSpPr/>
          <p:nvPr/>
        </p:nvSpPr>
        <p:spPr bwMode="auto">
          <a:xfrm>
            <a:off x="6321123" y="2600570"/>
            <a:ext cx="408375" cy="354457"/>
          </a:xfrm>
          <a:prstGeom prst="roundRect">
            <a:avLst/>
          </a:prstGeom>
          <a:pattFill prst="wdUpDiag">
            <a:fgClr>
              <a:srgbClr val="00C8C2"/>
            </a:fgClr>
            <a:bgClr>
              <a:srgbClr val="FFC000"/>
            </a:bgClr>
          </a:patt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80" name="Abgerundetes Rechteck 79">
            <a:extLst>
              <a:ext uri="{FF2B5EF4-FFF2-40B4-BE49-F238E27FC236}">
                <a16:creationId xmlns:a16="http://schemas.microsoft.com/office/drawing/2014/main" id="{787EA1CD-56E0-752D-13A7-AA3FE81D1BDE}"/>
              </a:ext>
            </a:extLst>
          </p:cNvPr>
          <p:cNvSpPr/>
          <p:nvPr/>
        </p:nvSpPr>
        <p:spPr bwMode="auto">
          <a:xfrm>
            <a:off x="263524" y="1425160"/>
            <a:ext cx="4045888" cy="383577"/>
          </a:xfrm>
          <a:prstGeom prst="roundRect">
            <a:avLst/>
          </a:prstGeom>
          <a:solidFill>
            <a:schemeClr val="accent5">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333" dirty="0">
                <a:solidFill>
                  <a:schemeClr val="tx1"/>
                </a:solidFill>
              </a:rPr>
              <a:t>Commissioning and user beamtime / days</a:t>
            </a:r>
          </a:p>
        </p:txBody>
      </p:sp>
      <p:sp>
        <p:nvSpPr>
          <p:cNvPr id="81" name="Abgerundetes Rechteck 80">
            <a:extLst>
              <a:ext uri="{FF2B5EF4-FFF2-40B4-BE49-F238E27FC236}">
                <a16:creationId xmlns:a16="http://schemas.microsoft.com/office/drawing/2014/main" id="{C82A6500-138C-2318-813B-5ABFC5D2B78E}"/>
              </a:ext>
            </a:extLst>
          </p:cNvPr>
          <p:cNvSpPr/>
          <p:nvPr/>
        </p:nvSpPr>
        <p:spPr bwMode="auto">
          <a:xfrm>
            <a:off x="9690815" y="2620471"/>
            <a:ext cx="408375" cy="314655"/>
          </a:xfrm>
          <a:prstGeom prst="roundRect">
            <a:avLst/>
          </a:prstGeom>
          <a:solidFill>
            <a:srgbClr val="92D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grpSp>
        <p:nvGrpSpPr>
          <p:cNvPr id="90" name="Gruppieren 89">
            <a:extLst>
              <a:ext uri="{FF2B5EF4-FFF2-40B4-BE49-F238E27FC236}">
                <a16:creationId xmlns:a16="http://schemas.microsoft.com/office/drawing/2014/main" id="{CC96B8E8-B74C-CE4D-0B45-F7FA92BEB701}"/>
              </a:ext>
            </a:extLst>
          </p:cNvPr>
          <p:cNvGrpSpPr/>
          <p:nvPr/>
        </p:nvGrpSpPr>
        <p:grpSpPr>
          <a:xfrm>
            <a:off x="272758" y="3774583"/>
            <a:ext cx="8701425" cy="594491"/>
            <a:chOff x="228816" y="3133028"/>
            <a:chExt cx="6526069" cy="445868"/>
          </a:xfrm>
        </p:grpSpPr>
        <p:sp>
          <p:nvSpPr>
            <p:cNvPr id="45" name="Abgerundetes Rechteck 44">
              <a:extLst>
                <a:ext uri="{FF2B5EF4-FFF2-40B4-BE49-F238E27FC236}">
                  <a16:creationId xmlns:a16="http://schemas.microsoft.com/office/drawing/2014/main" id="{AB95EBC7-3239-8F58-300C-D853ABC8158C}"/>
                </a:ext>
              </a:extLst>
            </p:cNvPr>
            <p:cNvSpPr/>
            <p:nvPr/>
          </p:nvSpPr>
          <p:spPr bwMode="auto">
            <a:xfrm>
              <a:off x="375143" y="3232199"/>
              <a:ext cx="306281" cy="235991"/>
            </a:xfrm>
            <a:prstGeom prst="roundRect">
              <a:avLst/>
            </a:prstGeom>
            <a:solidFill>
              <a:schemeClr val="accent2">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62" name="Textfeld 61">
              <a:extLst>
                <a:ext uri="{FF2B5EF4-FFF2-40B4-BE49-F238E27FC236}">
                  <a16:creationId xmlns:a16="http://schemas.microsoft.com/office/drawing/2014/main" id="{C4278751-B30B-C59F-ED52-957CE3B01E60}"/>
                </a:ext>
              </a:extLst>
            </p:cNvPr>
            <p:cNvSpPr txBox="1"/>
            <p:nvPr/>
          </p:nvSpPr>
          <p:spPr bwMode="auto">
            <a:xfrm>
              <a:off x="712449" y="3205765"/>
              <a:ext cx="4693834" cy="284742"/>
            </a:xfrm>
            <a:prstGeom prst="rect">
              <a:avLst/>
            </a:prstGeom>
          </p:spPr>
          <p:txBody>
            <a:bodyPr wrap="none" rtlCol="0">
              <a:spAutoFit/>
            </a:bodyPr>
            <a:lstStyle/>
            <a:p>
              <a:r>
                <a:rPr lang="en-AU" sz="1867" dirty="0"/>
                <a:t>HITRAP I PARTIH	p – min. C beams, low intensity</a:t>
              </a:r>
            </a:p>
          </p:txBody>
        </p:sp>
        <p:sp>
          <p:nvSpPr>
            <p:cNvPr id="82" name="Abgerundetes Rechteck 81">
              <a:extLst>
                <a:ext uri="{FF2B5EF4-FFF2-40B4-BE49-F238E27FC236}">
                  <a16:creationId xmlns:a16="http://schemas.microsoft.com/office/drawing/2014/main" id="{9847CFF1-0587-F1B4-BCA3-EA3669434CE2}"/>
                </a:ext>
              </a:extLst>
            </p:cNvPr>
            <p:cNvSpPr/>
            <p:nvPr/>
          </p:nvSpPr>
          <p:spPr bwMode="auto">
            <a:xfrm>
              <a:off x="228816" y="3133028"/>
              <a:ext cx="6526069" cy="445868"/>
            </a:xfrm>
            <a:prstGeom prst="roundRect">
              <a:avLst/>
            </a:prstGeom>
            <a:no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grpSp>
      <p:grpSp>
        <p:nvGrpSpPr>
          <p:cNvPr id="85" name="Gruppieren 84">
            <a:extLst>
              <a:ext uri="{FF2B5EF4-FFF2-40B4-BE49-F238E27FC236}">
                <a16:creationId xmlns:a16="http://schemas.microsoft.com/office/drawing/2014/main" id="{8D61CBFD-1427-A131-FE92-9B97BC9E6C89}"/>
              </a:ext>
            </a:extLst>
          </p:cNvPr>
          <p:cNvGrpSpPr/>
          <p:nvPr/>
        </p:nvGrpSpPr>
        <p:grpSpPr>
          <a:xfrm>
            <a:off x="272757" y="4483919"/>
            <a:ext cx="8701426" cy="594491"/>
            <a:chOff x="246133" y="3680286"/>
            <a:chExt cx="6526069" cy="445868"/>
          </a:xfrm>
        </p:grpSpPr>
        <p:sp>
          <p:nvSpPr>
            <p:cNvPr id="46" name="Abgerundetes Rechteck 45">
              <a:extLst>
                <a:ext uri="{FF2B5EF4-FFF2-40B4-BE49-F238E27FC236}">
                  <a16:creationId xmlns:a16="http://schemas.microsoft.com/office/drawing/2014/main" id="{1235C21E-3142-29F9-718C-1F352A2A0C29}"/>
                </a:ext>
              </a:extLst>
            </p:cNvPr>
            <p:cNvSpPr/>
            <p:nvPr/>
          </p:nvSpPr>
          <p:spPr bwMode="auto">
            <a:xfrm>
              <a:off x="375143" y="3773287"/>
              <a:ext cx="306281" cy="234670"/>
            </a:xfrm>
            <a:prstGeom prst="roundRect">
              <a:avLst/>
            </a:prstGeom>
            <a:gradFill>
              <a:gsLst>
                <a:gs pos="0">
                  <a:srgbClr val="FEBF00"/>
                </a:gs>
                <a:gs pos="100000">
                  <a:srgbClr val="FFD800"/>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dirty="0"/>
            </a:p>
          </p:txBody>
        </p:sp>
        <p:sp>
          <p:nvSpPr>
            <p:cNvPr id="63" name="Textfeld 62">
              <a:extLst>
                <a:ext uri="{FF2B5EF4-FFF2-40B4-BE49-F238E27FC236}">
                  <a16:creationId xmlns:a16="http://schemas.microsoft.com/office/drawing/2014/main" id="{922E966B-5AB3-154D-22DE-0D2E0713380A}"/>
                </a:ext>
              </a:extLst>
            </p:cNvPr>
            <p:cNvSpPr txBox="1"/>
            <p:nvPr/>
          </p:nvSpPr>
          <p:spPr bwMode="auto">
            <a:xfrm>
              <a:off x="712449" y="3745152"/>
              <a:ext cx="5151891" cy="284742"/>
            </a:xfrm>
            <a:prstGeom prst="rect">
              <a:avLst/>
            </a:prstGeom>
          </p:spPr>
          <p:txBody>
            <a:bodyPr wrap="none" rtlCol="0">
              <a:spAutoFit/>
            </a:bodyPr>
            <a:lstStyle/>
            <a:p>
              <a:r>
                <a:rPr lang="en-AU" sz="1867" dirty="0" err="1"/>
                <a:t>InterLAC</a:t>
              </a:r>
              <a:r>
                <a:rPr lang="en-AU" sz="1867" dirty="0"/>
                <a:t>		p – min. Xe beams, medium intensity</a:t>
              </a:r>
            </a:p>
          </p:txBody>
        </p:sp>
        <p:sp>
          <p:nvSpPr>
            <p:cNvPr id="83" name="Abgerundetes Rechteck 82">
              <a:extLst>
                <a:ext uri="{FF2B5EF4-FFF2-40B4-BE49-F238E27FC236}">
                  <a16:creationId xmlns:a16="http://schemas.microsoft.com/office/drawing/2014/main" id="{5D7561F0-6318-14D7-87FB-1B316EA6C41B}"/>
                </a:ext>
              </a:extLst>
            </p:cNvPr>
            <p:cNvSpPr/>
            <p:nvPr/>
          </p:nvSpPr>
          <p:spPr bwMode="auto">
            <a:xfrm>
              <a:off x="246133" y="3680286"/>
              <a:ext cx="6526069" cy="445868"/>
            </a:xfrm>
            <a:prstGeom prst="roundRect">
              <a:avLst/>
            </a:prstGeom>
            <a:no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grpSp>
      <p:grpSp>
        <p:nvGrpSpPr>
          <p:cNvPr id="89" name="Gruppieren 88">
            <a:extLst>
              <a:ext uri="{FF2B5EF4-FFF2-40B4-BE49-F238E27FC236}">
                <a16:creationId xmlns:a16="http://schemas.microsoft.com/office/drawing/2014/main" id="{A13DEED5-D860-3EB5-A199-3A2B454C7299}"/>
              </a:ext>
            </a:extLst>
          </p:cNvPr>
          <p:cNvGrpSpPr/>
          <p:nvPr/>
        </p:nvGrpSpPr>
        <p:grpSpPr>
          <a:xfrm>
            <a:off x="272758" y="5193255"/>
            <a:ext cx="8701425" cy="594491"/>
            <a:chOff x="246132" y="4135526"/>
            <a:chExt cx="6526069" cy="445868"/>
          </a:xfrm>
        </p:grpSpPr>
        <p:sp>
          <p:nvSpPr>
            <p:cNvPr id="47" name="Abgerundetes Rechteck 46">
              <a:extLst>
                <a:ext uri="{FF2B5EF4-FFF2-40B4-BE49-F238E27FC236}">
                  <a16:creationId xmlns:a16="http://schemas.microsoft.com/office/drawing/2014/main" id="{3CC4248B-7863-33F6-B2DA-67AA49603F63}"/>
                </a:ext>
              </a:extLst>
            </p:cNvPr>
            <p:cNvSpPr/>
            <p:nvPr/>
          </p:nvSpPr>
          <p:spPr bwMode="auto">
            <a:xfrm>
              <a:off x="374818" y="4210326"/>
              <a:ext cx="306281" cy="235991"/>
            </a:xfrm>
            <a:prstGeom prst="roundRect">
              <a:avLst/>
            </a:prstGeom>
            <a:solidFill>
              <a:srgbClr val="00C8C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dirty="0"/>
            </a:p>
          </p:txBody>
        </p:sp>
        <p:sp>
          <p:nvSpPr>
            <p:cNvPr id="64" name="Textfeld 63">
              <a:extLst>
                <a:ext uri="{FF2B5EF4-FFF2-40B4-BE49-F238E27FC236}">
                  <a16:creationId xmlns:a16="http://schemas.microsoft.com/office/drawing/2014/main" id="{CD5EC7DA-CA08-F3E1-E1CB-6990A0E70B55}"/>
                </a:ext>
              </a:extLst>
            </p:cNvPr>
            <p:cNvSpPr txBox="1"/>
            <p:nvPr/>
          </p:nvSpPr>
          <p:spPr bwMode="auto">
            <a:xfrm>
              <a:off x="712449" y="4203394"/>
              <a:ext cx="5979041" cy="284742"/>
            </a:xfrm>
            <a:prstGeom prst="rect">
              <a:avLst/>
            </a:prstGeom>
          </p:spPr>
          <p:txBody>
            <a:bodyPr wrap="none" rtlCol="0">
              <a:spAutoFit/>
            </a:bodyPr>
            <a:lstStyle/>
            <a:p>
              <a:r>
                <a:rPr lang="en-AU" sz="1867" dirty="0"/>
                <a:t>UNILAC			p – U beams, high intensity </a:t>
              </a:r>
              <a:r>
                <a:rPr lang="en-AU" sz="1333" dirty="0"/>
                <a:t>(only short pulse operation)</a:t>
              </a:r>
            </a:p>
          </p:txBody>
        </p:sp>
        <p:sp>
          <p:nvSpPr>
            <p:cNvPr id="86" name="Abgerundetes Rechteck 85">
              <a:extLst>
                <a:ext uri="{FF2B5EF4-FFF2-40B4-BE49-F238E27FC236}">
                  <a16:creationId xmlns:a16="http://schemas.microsoft.com/office/drawing/2014/main" id="{6AB3A197-9A04-FFF4-5AD0-98559C554305}"/>
                </a:ext>
              </a:extLst>
            </p:cNvPr>
            <p:cNvSpPr/>
            <p:nvPr/>
          </p:nvSpPr>
          <p:spPr bwMode="auto">
            <a:xfrm>
              <a:off x="246132" y="4135526"/>
              <a:ext cx="6526069" cy="445868"/>
            </a:xfrm>
            <a:prstGeom prst="roundRect">
              <a:avLst/>
            </a:prstGeom>
            <a:no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grpSp>
      <p:grpSp>
        <p:nvGrpSpPr>
          <p:cNvPr id="88" name="Gruppieren 87">
            <a:extLst>
              <a:ext uri="{FF2B5EF4-FFF2-40B4-BE49-F238E27FC236}">
                <a16:creationId xmlns:a16="http://schemas.microsoft.com/office/drawing/2014/main" id="{1824A586-CF66-66E5-C404-680D2A02CB6E}"/>
              </a:ext>
            </a:extLst>
          </p:cNvPr>
          <p:cNvGrpSpPr/>
          <p:nvPr/>
        </p:nvGrpSpPr>
        <p:grpSpPr>
          <a:xfrm>
            <a:off x="272758" y="5902589"/>
            <a:ext cx="8701425" cy="594490"/>
            <a:chOff x="246132" y="4468507"/>
            <a:chExt cx="6526069" cy="445868"/>
          </a:xfrm>
        </p:grpSpPr>
        <p:sp>
          <p:nvSpPr>
            <p:cNvPr id="54" name="Abgerundetes Rechteck 53">
              <a:extLst>
                <a:ext uri="{FF2B5EF4-FFF2-40B4-BE49-F238E27FC236}">
                  <a16:creationId xmlns:a16="http://schemas.microsoft.com/office/drawing/2014/main" id="{D61A012C-FA96-BE68-5FC0-15998AC61A62}"/>
                </a:ext>
              </a:extLst>
            </p:cNvPr>
            <p:cNvSpPr/>
            <p:nvPr/>
          </p:nvSpPr>
          <p:spPr bwMode="auto">
            <a:xfrm>
              <a:off x="374817" y="4573446"/>
              <a:ext cx="306281" cy="235991"/>
            </a:xfrm>
            <a:prstGeom prst="roundRect">
              <a:avLst/>
            </a:prstGeom>
            <a:solidFill>
              <a:srgbClr val="92D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65" name="Textfeld 64">
              <a:extLst>
                <a:ext uri="{FF2B5EF4-FFF2-40B4-BE49-F238E27FC236}">
                  <a16:creationId xmlns:a16="http://schemas.microsoft.com/office/drawing/2014/main" id="{A41EB33B-4BD7-5044-4AB7-C7DED0CE6FE9}"/>
                </a:ext>
              </a:extLst>
            </p:cNvPr>
            <p:cNvSpPr txBox="1"/>
            <p:nvPr/>
          </p:nvSpPr>
          <p:spPr bwMode="auto">
            <a:xfrm>
              <a:off x="699366" y="4542344"/>
              <a:ext cx="5541477" cy="284742"/>
            </a:xfrm>
            <a:prstGeom prst="rect">
              <a:avLst/>
            </a:prstGeom>
          </p:spPr>
          <p:txBody>
            <a:bodyPr wrap="square" rtlCol="0">
              <a:spAutoFit/>
            </a:bodyPr>
            <a:lstStyle/>
            <a:p>
              <a:r>
                <a:rPr lang="en-AU" sz="1867" dirty="0"/>
                <a:t>UNILAC + HELIAC	full operation</a:t>
              </a:r>
            </a:p>
          </p:txBody>
        </p:sp>
        <p:sp>
          <p:nvSpPr>
            <p:cNvPr id="87" name="Abgerundetes Rechteck 86">
              <a:extLst>
                <a:ext uri="{FF2B5EF4-FFF2-40B4-BE49-F238E27FC236}">
                  <a16:creationId xmlns:a16="http://schemas.microsoft.com/office/drawing/2014/main" id="{2F5EE8D0-A2F9-CE36-5891-52F4A213D7FF}"/>
                </a:ext>
              </a:extLst>
            </p:cNvPr>
            <p:cNvSpPr/>
            <p:nvPr/>
          </p:nvSpPr>
          <p:spPr bwMode="auto">
            <a:xfrm>
              <a:off x="246132" y="4468507"/>
              <a:ext cx="6526069" cy="445868"/>
            </a:xfrm>
            <a:prstGeom prst="roundRect">
              <a:avLst/>
            </a:prstGeom>
            <a:no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grpSp>
      <p:sp>
        <p:nvSpPr>
          <p:cNvPr id="6" name="Title 5">
            <a:extLst>
              <a:ext uri="{FF2B5EF4-FFF2-40B4-BE49-F238E27FC236}">
                <a16:creationId xmlns:a16="http://schemas.microsoft.com/office/drawing/2014/main" id="{0502E2BF-658A-33C6-8942-1C6BD60D6BED}"/>
              </a:ext>
            </a:extLst>
          </p:cNvPr>
          <p:cNvSpPr>
            <a:spLocks noGrp="1"/>
          </p:cNvSpPr>
          <p:nvPr>
            <p:ph type="title"/>
          </p:nvPr>
        </p:nvSpPr>
        <p:spPr>
          <a:xfrm>
            <a:off x="434589" y="256276"/>
            <a:ext cx="9664599" cy="787557"/>
          </a:xfrm>
        </p:spPr>
        <p:txBody>
          <a:bodyPr>
            <a:normAutofit/>
          </a:bodyPr>
          <a:lstStyle/>
          <a:p>
            <a:r>
              <a:rPr lang="en-US"/>
              <a:t>Timeline (draft - being discussed now)</a:t>
            </a:r>
          </a:p>
        </p:txBody>
      </p:sp>
      <p:sp>
        <p:nvSpPr>
          <p:cNvPr id="4" name="TextBox 3">
            <a:extLst>
              <a:ext uri="{FF2B5EF4-FFF2-40B4-BE49-F238E27FC236}">
                <a16:creationId xmlns:a16="http://schemas.microsoft.com/office/drawing/2014/main" id="{EF186436-AB86-006B-8E43-564E2E4E4E2C}"/>
              </a:ext>
            </a:extLst>
          </p:cNvPr>
          <p:cNvSpPr txBox="1"/>
          <p:nvPr/>
        </p:nvSpPr>
        <p:spPr>
          <a:xfrm>
            <a:off x="9146196" y="4596186"/>
            <a:ext cx="2621230" cy="369332"/>
          </a:xfrm>
          <a:prstGeom prst="rect">
            <a:avLst/>
          </a:prstGeom>
          <a:solidFill>
            <a:srgbClr val="FFC000">
              <a:alpha val="73000"/>
            </a:srgbClr>
          </a:solidFill>
          <a:effectLst>
            <a:outerShdw blurRad="50800" dist="38100" dir="2700000" algn="tl" rotWithShape="0">
              <a:prstClr val="black">
                <a:alpha val="40000"/>
              </a:prstClr>
            </a:outerShdw>
          </a:effectLst>
        </p:spPr>
        <p:txBody>
          <a:bodyPr vert="horz" wrap="none" lIns="91440" tIns="45720" rIns="91440" bIns="45720" rtlCol="0" anchor="t">
            <a:spAutoFit/>
          </a:bodyPr>
          <a:lstStyle/>
          <a:p>
            <a:pPr algn="l"/>
            <a:r>
              <a:rPr lang="en-US" dirty="0"/>
              <a:t>protons - Xe, 1.4 MeV/u</a:t>
            </a:r>
          </a:p>
        </p:txBody>
      </p:sp>
      <p:sp>
        <p:nvSpPr>
          <p:cNvPr id="37" name="TextBox 36">
            <a:extLst>
              <a:ext uri="{FF2B5EF4-FFF2-40B4-BE49-F238E27FC236}">
                <a16:creationId xmlns:a16="http://schemas.microsoft.com/office/drawing/2014/main" id="{3529E7AF-EF05-59B1-B5EE-CF26CB9FB3E3}"/>
              </a:ext>
            </a:extLst>
          </p:cNvPr>
          <p:cNvSpPr txBox="1"/>
          <p:nvPr/>
        </p:nvSpPr>
        <p:spPr>
          <a:xfrm>
            <a:off x="5483399" y="6011362"/>
            <a:ext cx="4474302" cy="369332"/>
          </a:xfrm>
          <a:prstGeom prst="rect">
            <a:avLst/>
          </a:prstGeom>
          <a:solidFill>
            <a:srgbClr val="92D050">
              <a:alpha val="68148"/>
            </a:srgbClr>
          </a:solidFill>
          <a:effectLst>
            <a:outerShdw blurRad="50800" dist="38100" dir="2700000" algn="tl" rotWithShape="0">
              <a:prstClr val="black">
                <a:alpha val="40000"/>
              </a:prstClr>
            </a:outerShdw>
          </a:effectLst>
        </p:spPr>
        <p:txBody>
          <a:bodyPr vert="horz" wrap="none" lIns="91440" tIns="45720" rIns="91440" bIns="45720" rtlCol="0" anchor="t">
            <a:spAutoFit/>
          </a:bodyPr>
          <a:lstStyle/>
          <a:p>
            <a:pPr algn="l"/>
            <a:r>
              <a:rPr lang="en-US" dirty="0"/>
              <a:t>UNILAC (10 Hz, 1 ms) HELIAC = cw-linac</a:t>
            </a:r>
          </a:p>
        </p:txBody>
      </p:sp>
      <p:sp>
        <p:nvSpPr>
          <p:cNvPr id="38" name="TextBox 37">
            <a:extLst>
              <a:ext uri="{FF2B5EF4-FFF2-40B4-BE49-F238E27FC236}">
                <a16:creationId xmlns:a16="http://schemas.microsoft.com/office/drawing/2014/main" id="{C952BCF0-4B36-3B7A-B47F-1A025B2945BD}"/>
              </a:ext>
            </a:extLst>
          </p:cNvPr>
          <p:cNvSpPr txBox="1"/>
          <p:nvPr/>
        </p:nvSpPr>
        <p:spPr>
          <a:xfrm>
            <a:off x="9263848" y="5282084"/>
            <a:ext cx="2424574" cy="369332"/>
          </a:xfrm>
          <a:prstGeom prst="rect">
            <a:avLst/>
          </a:prstGeom>
          <a:solidFill>
            <a:srgbClr val="00DAD6"/>
          </a:solidFill>
          <a:effectLst>
            <a:outerShdw blurRad="50800" dist="38100" dir="2700000" algn="tl" rotWithShape="0">
              <a:prstClr val="black">
                <a:alpha val="40000"/>
              </a:prstClr>
            </a:outerShdw>
          </a:effectLst>
        </p:spPr>
        <p:txBody>
          <a:bodyPr vert="horz" wrap="none" lIns="91440" tIns="45720" rIns="91440" bIns="45720" rtlCol="0" anchor="t">
            <a:spAutoFit/>
          </a:bodyPr>
          <a:lstStyle/>
          <a:p>
            <a:pPr algn="l"/>
            <a:r>
              <a:rPr lang="en-US" dirty="0"/>
              <a:t>protons - U, 11 MeV/u</a:t>
            </a:r>
          </a:p>
        </p:txBody>
      </p:sp>
      <p:sp>
        <p:nvSpPr>
          <p:cNvPr id="66" name="TextBox 65">
            <a:extLst>
              <a:ext uri="{FF2B5EF4-FFF2-40B4-BE49-F238E27FC236}">
                <a16:creationId xmlns:a16="http://schemas.microsoft.com/office/drawing/2014/main" id="{49FD9E71-4077-9C79-7008-076DF3AEAC23}"/>
              </a:ext>
            </a:extLst>
          </p:cNvPr>
          <p:cNvSpPr txBox="1"/>
          <p:nvPr/>
        </p:nvSpPr>
        <p:spPr>
          <a:xfrm>
            <a:off x="9219475" y="3887162"/>
            <a:ext cx="2406428" cy="369332"/>
          </a:xfrm>
          <a:prstGeom prst="rect">
            <a:avLst/>
          </a:prstGeom>
          <a:solidFill>
            <a:schemeClr val="accent2">
              <a:lumMod val="40000"/>
              <a:lumOff val="60000"/>
              <a:alpha val="73000"/>
            </a:schemeClr>
          </a:solidFill>
          <a:effectLst>
            <a:outerShdw blurRad="50800" dist="38100" dir="2700000" algn="tl" rotWithShape="0">
              <a:prstClr val="black">
                <a:alpha val="40000"/>
              </a:prstClr>
            </a:outerShdw>
          </a:effectLst>
        </p:spPr>
        <p:txBody>
          <a:bodyPr vert="horz" wrap="none" lIns="91440" tIns="45720" rIns="91440" bIns="45720" rtlCol="0" anchor="t">
            <a:spAutoFit/>
          </a:bodyPr>
          <a:lstStyle/>
          <a:p>
            <a:r>
              <a:rPr lang="en-US" dirty="0"/>
              <a:t>only @ SIS-18 caves </a:t>
            </a:r>
          </a:p>
        </p:txBody>
      </p:sp>
      <p:sp>
        <p:nvSpPr>
          <p:cNvPr id="3" name="TextBox 2">
            <a:extLst>
              <a:ext uri="{FF2B5EF4-FFF2-40B4-BE49-F238E27FC236}">
                <a16:creationId xmlns:a16="http://schemas.microsoft.com/office/drawing/2014/main" id="{EE24E0B1-3ECD-6064-4505-8CF7E8F16253}"/>
              </a:ext>
            </a:extLst>
          </p:cNvPr>
          <p:cNvSpPr txBox="1"/>
          <p:nvPr/>
        </p:nvSpPr>
        <p:spPr>
          <a:xfrm rot="20896922">
            <a:off x="9214480" y="353102"/>
            <a:ext cx="2533066" cy="584775"/>
          </a:xfrm>
          <a:prstGeom prst="rect">
            <a:avLst/>
          </a:prstGeom>
          <a:solidFill>
            <a:schemeClr val="tx2">
              <a:lumMod val="40000"/>
              <a:lumOff val="60000"/>
            </a:schemeClr>
          </a:solidFill>
          <a:ln w="28575">
            <a:solidFill>
              <a:srgbClr val="FF0000"/>
            </a:solidFill>
          </a:ln>
        </p:spPr>
        <p:txBody>
          <a:bodyPr vert="horz" wrap="none" lIns="91440" tIns="45720" rIns="91440" bIns="45720" rtlCol="0" anchor="t">
            <a:spAutoFit/>
          </a:bodyPr>
          <a:lstStyle/>
          <a:p>
            <a:pPr algn="l"/>
            <a:r>
              <a:rPr lang="en-US" sz="3200" b="1" dirty="0">
                <a:solidFill>
                  <a:srgbClr val="C00000"/>
                </a:solidFill>
              </a:rPr>
              <a:t>Preliminary </a:t>
            </a:r>
          </a:p>
        </p:txBody>
      </p:sp>
      <p:sp>
        <p:nvSpPr>
          <p:cNvPr id="20" name="Rectangle 19">
            <a:extLst>
              <a:ext uri="{FF2B5EF4-FFF2-40B4-BE49-F238E27FC236}">
                <a16:creationId xmlns:a16="http://schemas.microsoft.com/office/drawing/2014/main" id="{A471F018-7A2F-054F-E9DF-45EACC8873DF}"/>
              </a:ext>
            </a:extLst>
          </p:cNvPr>
          <p:cNvSpPr/>
          <p:nvPr/>
        </p:nvSpPr>
        <p:spPr>
          <a:xfrm>
            <a:off x="-580571" y="4383314"/>
            <a:ext cx="13178971" cy="217714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72" name="TextBox 71">
            <a:extLst>
              <a:ext uri="{FF2B5EF4-FFF2-40B4-BE49-F238E27FC236}">
                <a16:creationId xmlns:a16="http://schemas.microsoft.com/office/drawing/2014/main" id="{C94784D3-B882-EC16-B28D-5F553FBC4E6F}"/>
              </a:ext>
            </a:extLst>
          </p:cNvPr>
          <p:cNvSpPr txBox="1"/>
          <p:nvPr/>
        </p:nvSpPr>
        <p:spPr>
          <a:xfrm>
            <a:off x="574247" y="2310894"/>
            <a:ext cx="2352001" cy="276999"/>
          </a:xfrm>
          <a:prstGeom prst="rect">
            <a:avLst/>
          </a:prstGeom>
        </p:spPr>
        <p:txBody>
          <a:bodyPr vert="horz" wrap="square" lIns="91440" tIns="45720" rIns="91440" bIns="45720" rtlCol="0" anchor="t">
            <a:spAutoFit/>
          </a:bodyPr>
          <a:lstStyle/>
          <a:p>
            <a:pPr algn="ctr"/>
            <a:r>
              <a:rPr lang="en-US" sz="1200" b="1" dirty="0"/>
              <a:t>MAT-Cave A </a:t>
            </a:r>
          </a:p>
        </p:txBody>
      </p:sp>
    </p:spTree>
    <p:extLst>
      <p:ext uri="{BB962C8B-B14F-4D97-AF65-F5344CB8AC3E}">
        <p14:creationId xmlns:p14="http://schemas.microsoft.com/office/powerpoint/2010/main" val="12168161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CC306C-3B67-AEA5-D6F6-6A419FB26A6E}"/>
            </a:ext>
          </a:extLst>
        </p:cNvPr>
        <p:cNvGrpSpPr/>
        <p:nvPr/>
      </p:nvGrpSpPr>
      <p:grpSpPr>
        <a:xfrm>
          <a:off x="0" y="0"/>
          <a:ext cx="0" cy="0"/>
          <a:chOff x="0" y="0"/>
          <a:chExt cx="0" cy="0"/>
        </a:xfrm>
      </p:grpSpPr>
      <p:cxnSp>
        <p:nvCxnSpPr>
          <p:cNvPr id="5" name="Gerade Verbindung mit Pfeil 4">
            <a:extLst>
              <a:ext uri="{FF2B5EF4-FFF2-40B4-BE49-F238E27FC236}">
                <a16:creationId xmlns:a16="http://schemas.microsoft.com/office/drawing/2014/main" id="{035819BD-8379-B523-226F-9F70B5BBA8D1}"/>
              </a:ext>
            </a:extLst>
          </p:cNvPr>
          <p:cNvCxnSpPr>
            <a:cxnSpLocks/>
          </p:cNvCxnSpPr>
          <p:nvPr/>
        </p:nvCxnSpPr>
        <p:spPr bwMode="auto">
          <a:xfrm>
            <a:off x="171163" y="3201145"/>
            <a:ext cx="11965419"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7" name="Gerade Verbindung 6">
            <a:extLst>
              <a:ext uri="{FF2B5EF4-FFF2-40B4-BE49-F238E27FC236}">
                <a16:creationId xmlns:a16="http://schemas.microsoft.com/office/drawing/2014/main" id="{527EE204-E9F3-48CD-092F-C626BE1C1635}"/>
              </a:ext>
            </a:extLst>
          </p:cNvPr>
          <p:cNvCxnSpPr>
            <a:cxnSpLocks/>
          </p:cNvCxnSpPr>
          <p:nvPr/>
        </p:nvCxnSpPr>
        <p:spPr bwMode="auto">
          <a:xfrm>
            <a:off x="171163" y="3030311"/>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Gerade Verbindung 7">
            <a:extLst>
              <a:ext uri="{FF2B5EF4-FFF2-40B4-BE49-F238E27FC236}">
                <a16:creationId xmlns:a16="http://schemas.microsoft.com/office/drawing/2014/main" id="{5DA332E4-D82D-9AD2-1721-81ADDF094725}"/>
              </a:ext>
            </a:extLst>
          </p:cNvPr>
          <p:cNvCxnSpPr>
            <a:cxnSpLocks/>
          </p:cNvCxnSpPr>
          <p:nvPr/>
        </p:nvCxnSpPr>
        <p:spPr bwMode="auto">
          <a:xfrm>
            <a:off x="1820499" y="3030311"/>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Gerade Verbindung 8">
            <a:extLst>
              <a:ext uri="{FF2B5EF4-FFF2-40B4-BE49-F238E27FC236}">
                <a16:creationId xmlns:a16="http://schemas.microsoft.com/office/drawing/2014/main" id="{C702B2F7-FC88-08F8-3DD3-6354DCFB8A85}"/>
              </a:ext>
            </a:extLst>
          </p:cNvPr>
          <p:cNvCxnSpPr>
            <a:cxnSpLocks/>
          </p:cNvCxnSpPr>
          <p:nvPr/>
        </p:nvCxnSpPr>
        <p:spPr bwMode="auto">
          <a:xfrm>
            <a:off x="3469835" y="3030311"/>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Gerade Verbindung 9">
            <a:extLst>
              <a:ext uri="{FF2B5EF4-FFF2-40B4-BE49-F238E27FC236}">
                <a16:creationId xmlns:a16="http://schemas.microsoft.com/office/drawing/2014/main" id="{E0174F40-21D3-6077-9F64-F5F968C3DB4E}"/>
              </a:ext>
            </a:extLst>
          </p:cNvPr>
          <p:cNvCxnSpPr>
            <a:cxnSpLocks/>
          </p:cNvCxnSpPr>
          <p:nvPr/>
        </p:nvCxnSpPr>
        <p:spPr bwMode="auto">
          <a:xfrm>
            <a:off x="5119171" y="3030311"/>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Gerade Verbindung 10">
            <a:extLst>
              <a:ext uri="{FF2B5EF4-FFF2-40B4-BE49-F238E27FC236}">
                <a16:creationId xmlns:a16="http://schemas.microsoft.com/office/drawing/2014/main" id="{6CE5C020-0FBC-7528-9CA9-C57822AACA54}"/>
              </a:ext>
            </a:extLst>
          </p:cNvPr>
          <p:cNvCxnSpPr>
            <a:cxnSpLocks/>
          </p:cNvCxnSpPr>
          <p:nvPr/>
        </p:nvCxnSpPr>
        <p:spPr bwMode="auto">
          <a:xfrm>
            <a:off x="6768507" y="3030311"/>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Gerade Verbindung 11">
            <a:extLst>
              <a:ext uri="{FF2B5EF4-FFF2-40B4-BE49-F238E27FC236}">
                <a16:creationId xmlns:a16="http://schemas.microsoft.com/office/drawing/2014/main" id="{9917D9D8-2332-85BA-07AD-6B1BA2D84AE9}"/>
              </a:ext>
            </a:extLst>
          </p:cNvPr>
          <p:cNvCxnSpPr>
            <a:cxnSpLocks/>
          </p:cNvCxnSpPr>
          <p:nvPr/>
        </p:nvCxnSpPr>
        <p:spPr bwMode="auto">
          <a:xfrm>
            <a:off x="8417845" y="3030311"/>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feld 12">
            <a:extLst>
              <a:ext uri="{FF2B5EF4-FFF2-40B4-BE49-F238E27FC236}">
                <a16:creationId xmlns:a16="http://schemas.microsoft.com/office/drawing/2014/main" id="{1193CF56-EE29-45EF-4097-33D3FEFB57A6}"/>
              </a:ext>
            </a:extLst>
          </p:cNvPr>
          <p:cNvSpPr txBox="1"/>
          <p:nvPr/>
        </p:nvSpPr>
        <p:spPr bwMode="auto">
          <a:xfrm>
            <a:off x="637082" y="3304611"/>
            <a:ext cx="701309" cy="338554"/>
          </a:xfrm>
          <a:prstGeom prst="rect">
            <a:avLst/>
          </a:prstGeom>
        </p:spPr>
        <p:txBody>
          <a:bodyPr wrap="square" rtlCol="0">
            <a:spAutoFit/>
          </a:bodyPr>
          <a:lstStyle/>
          <a:p>
            <a:r>
              <a:rPr lang="en-AU" sz="1600" dirty="0"/>
              <a:t>2027</a:t>
            </a:r>
          </a:p>
        </p:txBody>
      </p:sp>
      <p:sp>
        <p:nvSpPr>
          <p:cNvPr id="14" name="Textfeld 13">
            <a:extLst>
              <a:ext uri="{FF2B5EF4-FFF2-40B4-BE49-F238E27FC236}">
                <a16:creationId xmlns:a16="http://schemas.microsoft.com/office/drawing/2014/main" id="{B29CCBFA-3590-3D7A-9884-D6FA38459A6D}"/>
              </a:ext>
            </a:extLst>
          </p:cNvPr>
          <p:cNvSpPr txBox="1"/>
          <p:nvPr/>
        </p:nvSpPr>
        <p:spPr bwMode="auto">
          <a:xfrm>
            <a:off x="2286416" y="3304611"/>
            <a:ext cx="701309" cy="338554"/>
          </a:xfrm>
          <a:prstGeom prst="rect">
            <a:avLst/>
          </a:prstGeom>
        </p:spPr>
        <p:txBody>
          <a:bodyPr wrap="square" rtlCol="0">
            <a:spAutoFit/>
          </a:bodyPr>
          <a:lstStyle/>
          <a:p>
            <a:r>
              <a:rPr lang="en-AU" sz="1600" dirty="0"/>
              <a:t>2028</a:t>
            </a:r>
          </a:p>
        </p:txBody>
      </p:sp>
      <p:sp>
        <p:nvSpPr>
          <p:cNvPr id="15" name="Textfeld 14">
            <a:extLst>
              <a:ext uri="{FF2B5EF4-FFF2-40B4-BE49-F238E27FC236}">
                <a16:creationId xmlns:a16="http://schemas.microsoft.com/office/drawing/2014/main" id="{7709E625-E710-CDF7-AB49-931A257EA160}"/>
              </a:ext>
            </a:extLst>
          </p:cNvPr>
          <p:cNvSpPr txBox="1"/>
          <p:nvPr/>
        </p:nvSpPr>
        <p:spPr bwMode="auto">
          <a:xfrm>
            <a:off x="3962928" y="3304611"/>
            <a:ext cx="701309" cy="338554"/>
          </a:xfrm>
          <a:prstGeom prst="rect">
            <a:avLst/>
          </a:prstGeom>
        </p:spPr>
        <p:txBody>
          <a:bodyPr wrap="square" rtlCol="0">
            <a:spAutoFit/>
          </a:bodyPr>
          <a:lstStyle/>
          <a:p>
            <a:r>
              <a:rPr lang="en-AU" sz="1600" dirty="0"/>
              <a:t>2029</a:t>
            </a:r>
          </a:p>
        </p:txBody>
      </p:sp>
      <p:sp>
        <p:nvSpPr>
          <p:cNvPr id="16" name="Textfeld 15">
            <a:extLst>
              <a:ext uri="{FF2B5EF4-FFF2-40B4-BE49-F238E27FC236}">
                <a16:creationId xmlns:a16="http://schemas.microsoft.com/office/drawing/2014/main" id="{FC4B516D-5734-AABF-4E1A-906833B8A14E}"/>
              </a:ext>
            </a:extLst>
          </p:cNvPr>
          <p:cNvSpPr txBox="1"/>
          <p:nvPr/>
        </p:nvSpPr>
        <p:spPr bwMode="auto">
          <a:xfrm>
            <a:off x="5558298" y="3304611"/>
            <a:ext cx="701309" cy="338554"/>
          </a:xfrm>
          <a:prstGeom prst="rect">
            <a:avLst/>
          </a:prstGeom>
        </p:spPr>
        <p:txBody>
          <a:bodyPr wrap="square" rtlCol="0">
            <a:spAutoFit/>
          </a:bodyPr>
          <a:lstStyle/>
          <a:p>
            <a:r>
              <a:rPr lang="en-AU" sz="1600" dirty="0"/>
              <a:t>2030</a:t>
            </a:r>
          </a:p>
        </p:txBody>
      </p:sp>
      <p:sp>
        <p:nvSpPr>
          <p:cNvPr id="17" name="Textfeld 16">
            <a:extLst>
              <a:ext uri="{FF2B5EF4-FFF2-40B4-BE49-F238E27FC236}">
                <a16:creationId xmlns:a16="http://schemas.microsoft.com/office/drawing/2014/main" id="{BE2B4077-C5D8-A2EE-6643-6F125777FA6F}"/>
              </a:ext>
            </a:extLst>
          </p:cNvPr>
          <p:cNvSpPr txBox="1"/>
          <p:nvPr/>
        </p:nvSpPr>
        <p:spPr bwMode="auto">
          <a:xfrm>
            <a:off x="7263991" y="3304611"/>
            <a:ext cx="701309" cy="338554"/>
          </a:xfrm>
          <a:prstGeom prst="rect">
            <a:avLst/>
          </a:prstGeom>
        </p:spPr>
        <p:txBody>
          <a:bodyPr wrap="square" rtlCol="0">
            <a:spAutoFit/>
          </a:bodyPr>
          <a:lstStyle/>
          <a:p>
            <a:r>
              <a:rPr lang="en-AU" sz="1600" dirty="0"/>
              <a:t>2031</a:t>
            </a:r>
          </a:p>
        </p:txBody>
      </p:sp>
      <p:sp>
        <p:nvSpPr>
          <p:cNvPr id="18" name="Textfeld 17">
            <a:extLst>
              <a:ext uri="{FF2B5EF4-FFF2-40B4-BE49-F238E27FC236}">
                <a16:creationId xmlns:a16="http://schemas.microsoft.com/office/drawing/2014/main" id="{F8B7691F-24C1-8C08-707B-5813C98CB626}"/>
              </a:ext>
            </a:extLst>
          </p:cNvPr>
          <p:cNvSpPr txBox="1"/>
          <p:nvPr/>
        </p:nvSpPr>
        <p:spPr bwMode="auto">
          <a:xfrm>
            <a:off x="8951095" y="3304611"/>
            <a:ext cx="701309" cy="338554"/>
          </a:xfrm>
          <a:prstGeom prst="rect">
            <a:avLst/>
          </a:prstGeom>
        </p:spPr>
        <p:txBody>
          <a:bodyPr wrap="square" rtlCol="0">
            <a:spAutoFit/>
          </a:bodyPr>
          <a:lstStyle/>
          <a:p>
            <a:r>
              <a:rPr lang="en-AU" sz="1600" dirty="0"/>
              <a:t>2032</a:t>
            </a:r>
          </a:p>
        </p:txBody>
      </p:sp>
      <p:sp>
        <p:nvSpPr>
          <p:cNvPr id="19" name="Abgerundetes Rechteck 18">
            <a:extLst>
              <a:ext uri="{FF2B5EF4-FFF2-40B4-BE49-F238E27FC236}">
                <a16:creationId xmlns:a16="http://schemas.microsoft.com/office/drawing/2014/main" id="{8E9EB535-DC60-F15C-55E0-824368984E48}"/>
              </a:ext>
            </a:extLst>
          </p:cNvPr>
          <p:cNvSpPr/>
          <p:nvPr/>
        </p:nvSpPr>
        <p:spPr bwMode="auto">
          <a:xfrm>
            <a:off x="1362038" y="2620471"/>
            <a:ext cx="408375" cy="314655"/>
          </a:xfrm>
          <a:prstGeom prst="roundRect">
            <a:avLst/>
          </a:prstGeom>
          <a:solidFill>
            <a:schemeClr val="accent2">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cxnSp>
        <p:nvCxnSpPr>
          <p:cNvPr id="21" name="Gerade Verbindung 20">
            <a:extLst>
              <a:ext uri="{FF2B5EF4-FFF2-40B4-BE49-F238E27FC236}">
                <a16:creationId xmlns:a16="http://schemas.microsoft.com/office/drawing/2014/main" id="{ADE21FAC-EA74-2B70-5615-FFB47FB96D80}"/>
              </a:ext>
            </a:extLst>
          </p:cNvPr>
          <p:cNvCxnSpPr/>
          <p:nvPr/>
        </p:nvCxnSpPr>
        <p:spPr bwMode="auto">
          <a:xfrm>
            <a:off x="583497" y="3030311"/>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Gerade Verbindung 21">
            <a:extLst>
              <a:ext uri="{FF2B5EF4-FFF2-40B4-BE49-F238E27FC236}">
                <a16:creationId xmlns:a16="http://schemas.microsoft.com/office/drawing/2014/main" id="{917C95EF-26C3-EE3D-4D9F-D7A92BAB8CF3}"/>
              </a:ext>
            </a:extLst>
          </p:cNvPr>
          <p:cNvCxnSpPr>
            <a:cxnSpLocks/>
          </p:cNvCxnSpPr>
          <p:nvPr/>
        </p:nvCxnSpPr>
        <p:spPr bwMode="auto">
          <a:xfrm>
            <a:off x="995831" y="30285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Gerade Verbindung 22">
            <a:extLst>
              <a:ext uri="{FF2B5EF4-FFF2-40B4-BE49-F238E27FC236}">
                <a16:creationId xmlns:a16="http://schemas.microsoft.com/office/drawing/2014/main" id="{CFB33CCD-FDA0-7669-2C93-FA55400C0815}"/>
              </a:ext>
            </a:extLst>
          </p:cNvPr>
          <p:cNvCxnSpPr/>
          <p:nvPr/>
        </p:nvCxnSpPr>
        <p:spPr bwMode="auto">
          <a:xfrm>
            <a:off x="1408165" y="30285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Gerade Verbindung 23">
            <a:extLst>
              <a:ext uri="{FF2B5EF4-FFF2-40B4-BE49-F238E27FC236}">
                <a16:creationId xmlns:a16="http://schemas.microsoft.com/office/drawing/2014/main" id="{AAAC1562-F821-820E-81FF-0263AAEFD7CB}"/>
              </a:ext>
            </a:extLst>
          </p:cNvPr>
          <p:cNvCxnSpPr/>
          <p:nvPr/>
        </p:nvCxnSpPr>
        <p:spPr bwMode="auto">
          <a:xfrm>
            <a:off x="2210889" y="30285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Gerade Verbindung 24">
            <a:extLst>
              <a:ext uri="{FF2B5EF4-FFF2-40B4-BE49-F238E27FC236}">
                <a16:creationId xmlns:a16="http://schemas.microsoft.com/office/drawing/2014/main" id="{6A35EB24-8790-3CA7-D53A-8F9AB6CE4990}"/>
              </a:ext>
            </a:extLst>
          </p:cNvPr>
          <p:cNvCxnSpPr>
            <a:cxnSpLocks/>
          </p:cNvCxnSpPr>
          <p:nvPr/>
        </p:nvCxnSpPr>
        <p:spPr bwMode="auto">
          <a:xfrm>
            <a:off x="2623223" y="3026716"/>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Gerade Verbindung 25">
            <a:extLst>
              <a:ext uri="{FF2B5EF4-FFF2-40B4-BE49-F238E27FC236}">
                <a16:creationId xmlns:a16="http://schemas.microsoft.com/office/drawing/2014/main" id="{F744643A-B069-F1B5-89CD-BBF903719FFC}"/>
              </a:ext>
            </a:extLst>
          </p:cNvPr>
          <p:cNvCxnSpPr/>
          <p:nvPr/>
        </p:nvCxnSpPr>
        <p:spPr bwMode="auto">
          <a:xfrm>
            <a:off x="3035557" y="3026716"/>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Gerade Verbindung 26">
            <a:extLst>
              <a:ext uri="{FF2B5EF4-FFF2-40B4-BE49-F238E27FC236}">
                <a16:creationId xmlns:a16="http://schemas.microsoft.com/office/drawing/2014/main" id="{C27303CE-BA97-9FF7-0DD9-9683BFD1D3C7}"/>
              </a:ext>
            </a:extLst>
          </p:cNvPr>
          <p:cNvCxnSpPr/>
          <p:nvPr/>
        </p:nvCxnSpPr>
        <p:spPr bwMode="auto">
          <a:xfrm>
            <a:off x="3883236" y="30285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8" name="Gerade Verbindung 27">
            <a:extLst>
              <a:ext uri="{FF2B5EF4-FFF2-40B4-BE49-F238E27FC236}">
                <a16:creationId xmlns:a16="http://schemas.microsoft.com/office/drawing/2014/main" id="{40F6DD4E-22EE-84CA-42B0-AE630334F8C4}"/>
              </a:ext>
            </a:extLst>
          </p:cNvPr>
          <p:cNvCxnSpPr>
            <a:cxnSpLocks/>
          </p:cNvCxnSpPr>
          <p:nvPr/>
        </p:nvCxnSpPr>
        <p:spPr bwMode="auto">
          <a:xfrm>
            <a:off x="4295569" y="3026716"/>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9" name="Gerade Verbindung 28">
            <a:extLst>
              <a:ext uri="{FF2B5EF4-FFF2-40B4-BE49-F238E27FC236}">
                <a16:creationId xmlns:a16="http://schemas.microsoft.com/office/drawing/2014/main" id="{5588F4FF-0AD1-9A5D-E10B-52205B7FAC20}"/>
              </a:ext>
            </a:extLst>
          </p:cNvPr>
          <p:cNvCxnSpPr/>
          <p:nvPr/>
        </p:nvCxnSpPr>
        <p:spPr bwMode="auto">
          <a:xfrm>
            <a:off x="4707904" y="3026716"/>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0" name="Gerade Verbindung 29">
            <a:extLst>
              <a:ext uri="{FF2B5EF4-FFF2-40B4-BE49-F238E27FC236}">
                <a16:creationId xmlns:a16="http://schemas.microsoft.com/office/drawing/2014/main" id="{42A3D54A-7BC0-1F57-E7CC-BE4B920635D2}"/>
              </a:ext>
            </a:extLst>
          </p:cNvPr>
          <p:cNvCxnSpPr/>
          <p:nvPr/>
        </p:nvCxnSpPr>
        <p:spPr bwMode="auto">
          <a:xfrm>
            <a:off x="5512425" y="3050092"/>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1" name="Gerade Verbindung 30">
            <a:extLst>
              <a:ext uri="{FF2B5EF4-FFF2-40B4-BE49-F238E27FC236}">
                <a16:creationId xmlns:a16="http://schemas.microsoft.com/office/drawing/2014/main" id="{51A4F84B-50B2-88A8-FFE0-67CAFD01FB8E}"/>
              </a:ext>
            </a:extLst>
          </p:cNvPr>
          <p:cNvCxnSpPr>
            <a:cxnSpLocks/>
          </p:cNvCxnSpPr>
          <p:nvPr/>
        </p:nvCxnSpPr>
        <p:spPr bwMode="auto">
          <a:xfrm>
            <a:off x="5924759" y="3048295"/>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2" name="Gerade Verbindung 31">
            <a:extLst>
              <a:ext uri="{FF2B5EF4-FFF2-40B4-BE49-F238E27FC236}">
                <a16:creationId xmlns:a16="http://schemas.microsoft.com/office/drawing/2014/main" id="{1479347D-754A-4BB8-B3AE-E4A44BF0DCF8}"/>
              </a:ext>
            </a:extLst>
          </p:cNvPr>
          <p:cNvCxnSpPr/>
          <p:nvPr/>
        </p:nvCxnSpPr>
        <p:spPr bwMode="auto">
          <a:xfrm>
            <a:off x="6337093" y="3048295"/>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3" name="Gerade Verbindung 32">
            <a:extLst>
              <a:ext uri="{FF2B5EF4-FFF2-40B4-BE49-F238E27FC236}">
                <a16:creationId xmlns:a16="http://schemas.microsoft.com/office/drawing/2014/main" id="{4B873424-AEAE-280A-5D08-1906C58CC9DD}"/>
              </a:ext>
            </a:extLst>
          </p:cNvPr>
          <p:cNvCxnSpPr/>
          <p:nvPr/>
        </p:nvCxnSpPr>
        <p:spPr bwMode="auto">
          <a:xfrm>
            <a:off x="7182975" y="3037506"/>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4" name="Gerade Verbindung 33">
            <a:extLst>
              <a:ext uri="{FF2B5EF4-FFF2-40B4-BE49-F238E27FC236}">
                <a16:creationId xmlns:a16="http://schemas.microsoft.com/office/drawing/2014/main" id="{253A26C7-0385-8A82-7BEE-94D21C642C58}"/>
              </a:ext>
            </a:extLst>
          </p:cNvPr>
          <p:cNvCxnSpPr>
            <a:cxnSpLocks/>
          </p:cNvCxnSpPr>
          <p:nvPr/>
        </p:nvCxnSpPr>
        <p:spPr bwMode="auto">
          <a:xfrm>
            <a:off x="7595308" y="3035708"/>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5" name="Gerade Verbindung 34">
            <a:extLst>
              <a:ext uri="{FF2B5EF4-FFF2-40B4-BE49-F238E27FC236}">
                <a16:creationId xmlns:a16="http://schemas.microsoft.com/office/drawing/2014/main" id="{735B3C23-CCB5-1EA2-20B1-B6F01AEBF511}"/>
              </a:ext>
            </a:extLst>
          </p:cNvPr>
          <p:cNvCxnSpPr/>
          <p:nvPr/>
        </p:nvCxnSpPr>
        <p:spPr bwMode="auto">
          <a:xfrm>
            <a:off x="8007643" y="3035708"/>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6" name="Abgerundetes Rechteck 35">
            <a:extLst>
              <a:ext uri="{FF2B5EF4-FFF2-40B4-BE49-F238E27FC236}">
                <a16:creationId xmlns:a16="http://schemas.microsoft.com/office/drawing/2014/main" id="{76E02C3A-BE41-AD87-2033-76AAE16A1A92}"/>
              </a:ext>
            </a:extLst>
          </p:cNvPr>
          <p:cNvSpPr/>
          <p:nvPr/>
        </p:nvSpPr>
        <p:spPr bwMode="auto">
          <a:xfrm>
            <a:off x="2992401" y="2621351"/>
            <a:ext cx="408375" cy="312893"/>
          </a:xfrm>
          <a:prstGeom prst="roundRect">
            <a:avLst/>
          </a:prstGeom>
          <a:gradFill>
            <a:gsLst>
              <a:gs pos="0">
                <a:srgbClr val="FEBF00"/>
              </a:gs>
              <a:gs pos="100000">
                <a:srgbClr val="FFD800"/>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39" name="Abgerundetes Rechteck 38">
            <a:extLst>
              <a:ext uri="{FF2B5EF4-FFF2-40B4-BE49-F238E27FC236}">
                <a16:creationId xmlns:a16="http://schemas.microsoft.com/office/drawing/2014/main" id="{6AC7D550-CD9E-1DA2-6FB4-61A6510C8039}"/>
              </a:ext>
            </a:extLst>
          </p:cNvPr>
          <p:cNvSpPr/>
          <p:nvPr/>
        </p:nvSpPr>
        <p:spPr bwMode="auto">
          <a:xfrm>
            <a:off x="7006307" y="2600570"/>
            <a:ext cx="1207780" cy="354457"/>
          </a:xfrm>
          <a:prstGeom prst="roundRect">
            <a:avLst/>
          </a:prstGeom>
          <a:solidFill>
            <a:srgbClr val="00C8C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41" name="Abgerundetes Rechteck 40">
            <a:extLst>
              <a:ext uri="{FF2B5EF4-FFF2-40B4-BE49-F238E27FC236}">
                <a16:creationId xmlns:a16="http://schemas.microsoft.com/office/drawing/2014/main" id="{A3D80D55-3CA0-527D-B504-5E195177D8FC}"/>
              </a:ext>
            </a:extLst>
          </p:cNvPr>
          <p:cNvSpPr/>
          <p:nvPr/>
        </p:nvSpPr>
        <p:spPr bwMode="auto">
          <a:xfrm>
            <a:off x="1849086" y="2620471"/>
            <a:ext cx="408375" cy="314655"/>
          </a:xfrm>
          <a:prstGeom prst="roundRect">
            <a:avLst/>
          </a:prstGeom>
          <a:solidFill>
            <a:schemeClr val="accent2">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42" name="Abgerundetes Rechteck 41">
            <a:extLst>
              <a:ext uri="{FF2B5EF4-FFF2-40B4-BE49-F238E27FC236}">
                <a16:creationId xmlns:a16="http://schemas.microsoft.com/office/drawing/2014/main" id="{AC93470B-4F75-E069-7E4E-E9E75B71AB3E}"/>
              </a:ext>
            </a:extLst>
          </p:cNvPr>
          <p:cNvSpPr/>
          <p:nvPr/>
        </p:nvSpPr>
        <p:spPr bwMode="auto">
          <a:xfrm>
            <a:off x="3507230" y="2621351"/>
            <a:ext cx="408375" cy="312893"/>
          </a:xfrm>
          <a:prstGeom prst="roundRect">
            <a:avLst/>
          </a:prstGeom>
          <a:gradFill>
            <a:gsLst>
              <a:gs pos="0">
                <a:srgbClr val="FEBF00"/>
              </a:gs>
              <a:gs pos="100000">
                <a:srgbClr val="FFD800"/>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43" name="Abgerundetes Rechteck 42">
            <a:extLst>
              <a:ext uri="{FF2B5EF4-FFF2-40B4-BE49-F238E27FC236}">
                <a16:creationId xmlns:a16="http://schemas.microsoft.com/office/drawing/2014/main" id="{51EF2912-62A0-F346-4E7B-5178D46AC23A}"/>
              </a:ext>
            </a:extLst>
          </p:cNvPr>
          <p:cNvSpPr/>
          <p:nvPr/>
        </p:nvSpPr>
        <p:spPr bwMode="auto">
          <a:xfrm>
            <a:off x="4650545" y="2621351"/>
            <a:ext cx="408375" cy="312893"/>
          </a:xfrm>
          <a:prstGeom prst="roundRect">
            <a:avLst/>
          </a:prstGeom>
          <a:gradFill>
            <a:gsLst>
              <a:gs pos="0">
                <a:srgbClr val="FEBF00"/>
              </a:gs>
              <a:gs pos="100000">
                <a:srgbClr val="FFD800"/>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44" name="Abgerundetes Rechteck 43">
            <a:extLst>
              <a:ext uri="{FF2B5EF4-FFF2-40B4-BE49-F238E27FC236}">
                <a16:creationId xmlns:a16="http://schemas.microsoft.com/office/drawing/2014/main" id="{65E03217-0FCB-3A30-C538-3C20AD676480}"/>
              </a:ext>
            </a:extLst>
          </p:cNvPr>
          <p:cNvSpPr/>
          <p:nvPr/>
        </p:nvSpPr>
        <p:spPr bwMode="auto">
          <a:xfrm>
            <a:off x="5165374" y="2608361"/>
            <a:ext cx="408373" cy="338876"/>
          </a:xfrm>
          <a:prstGeom prst="roundRect">
            <a:avLst/>
          </a:prstGeom>
          <a:gradFill>
            <a:gsLst>
              <a:gs pos="0">
                <a:srgbClr val="FEBF00"/>
              </a:gs>
              <a:gs pos="100000">
                <a:srgbClr val="FFD800"/>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dirty="0"/>
          </a:p>
        </p:txBody>
      </p:sp>
      <p:cxnSp>
        <p:nvCxnSpPr>
          <p:cNvPr id="48" name="Gerade Verbindung 47">
            <a:extLst>
              <a:ext uri="{FF2B5EF4-FFF2-40B4-BE49-F238E27FC236}">
                <a16:creationId xmlns:a16="http://schemas.microsoft.com/office/drawing/2014/main" id="{F6736CAC-B10D-59AF-E3C6-DF26B62334AA}"/>
              </a:ext>
            </a:extLst>
          </p:cNvPr>
          <p:cNvCxnSpPr>
            <a:cxnSpLocks/>
          </p:cNvCxnSpPr>
          <p:nvPr/>
        </p:nvCxnSpPr>
        <p:spPr bwMode="auto">
          <a:xfrm>
            <a:off x="10099189" y="3026717"/>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9" name="Gerade Verbindung 48">
            <a:extLst>
              <a:ext uri="{FF2B5EF4-FFF2-40B4-BE49-F238E27FC236}">
                <a16:creationId xmlns:a16="http://schemas.microsoft.com/office/drawing/2014/main" id="{D4046E2F-2324-3C22-CE4F-900C98D57A2E}"/>
              </a:ext>
            </a:extLst>
          </p:cNvPr>
          <p:cNvCxnSpPr/>
          <p:nvPr/>
        </p:nvCxnSpPr>
        <p:spPr bwMode="auto">
          <a:xfrm>
            <a:off x="8864319" y="3033911"/>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0" name="Gerade Verbindung 49">
            <a:extLst>
              <a:ext uri="{FF2B5EF4-FFF2-40B4-BE49-F238E27FC236}">
                <a16:creationId xmlns:a16="http://schemas.microsoft.com/office/drawing/2014/main" id="{92C2003D-411A-080A-12F5-30E958937986}"/>
              </a:ext>
            </a:extLst>
          </p:cNvPr>
          <p:cNvCxnSpPr>
            <a:cxnSpLocks/>
          </p:cNvCxnSpPr>
          <p:nvPr/>
        </p:nvCxnSpPr>
        <p:spPr bwMode="auto">
          <a:xfrm>
            <a:off x="9276652" y="30321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1" name="Gerade Verbindung 50">
            <a:extLst>
              <a:ext uri="{FF2B5EF4-FFF2-40B4-BE49-F238E27FC236}">
                <a16:creationId xmlns:a16="http://schemas.microsoft.com/office/drawing/2014/main" id="{748938E8-77A0-2A42-1151-EBA41702028C}"/>
              </a:ext>
            </a:extLst>
          </p:cNvPr>
          <p:cNvCxnSpPr/>
          <p:nvPr/>
        </p:nvCxnSpPr>
        <p:spPr bwMode="auto">
          <a:xfrm>
            <a:off x="9688987" y="30321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52" name="Textfeld 51">
            <a:extLst>
              <a:ext uri="{FF2B5EF4-FFF2-40B4-BE49-F238E27FC236}">
                <a16:creationId xmlns:a16="http://schemas.microsoft.com/office/drawing/2014/main" id="{51E3B753-3330-D5DE-5276-FF40B144FDC2}"/>
              </a:ext>
            </a:extLst>
          </p:cNvPr>
          <p:cNvSpPr txBox="1"/>
          <p:nvPr/>
        </p:nvSpPr>
        <p:spPr bwMode="auto">
          <a:xfrm>
            <a:off x="10632438" y="3304611"/>
            <a:ext cx="701309" cy="338554"/>
          </a:xfrm>
          <a:prstGeom prst="rect">
            <a:avLst/>
          </a:prstGeom>
        </p:spPr>
        <p:txBody>
          <a:bodyPr wrap="square" rtlCol="0">
            <a:spAutoFit/>
          </a:bodyPr>
          <a:lstStyle/>
          <a:p>
            <a:r>
              <a:rPr lang="en-AU" sz="1600" dirty="0"/>
              <a:t>2033</a:t>
            </a:r>
          </a:p>
        </p:txBody>
      </p:sp>
      <p:sp>
        <p:nvSpPr>
          <p:cNvPr id="53" name="Abgerundetes Rechteck 52">
            <a:extLst>
              <a:ext uri="{FF2B5EF4-FFF2-40B4-BE49-F238E27FC236}">
                <a16:creationId xmlns:a16="http://schemas.microsoft.com/office/drawing/2014/main" id="{453D8857-DB1C-8564-5BDA-EF84562AFF74}"/>
              </a:ext>
            </a:extLst>
          </p:cNvPr>
          <p:cNvSpPr/>
          <p:nvPr/>
        </p:nvSpPr>
        <p:spPr bwMode="auto">
          <a:xfrm>
            <a:off x="10318393" y="2620471"/>
            <a:ext cx="1237559" cy="314655"/>
          </a:xfrm>
          <a:prstGeom prst="roundRect">
            <a:avLst/>
          </a:prstGeom>
          <a:solidFill>
            <a:srgbClr val="92D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55" name="Abgerundetes Rechteck 54">
            <a:extLst>
              <a:ext uri="{FF2B5EF4-FFF2-40B4-BE49-F238E27FC236}">
                <a16:creationId xmlns:a16="http://schemas.microsoft.com/office/drawing/2014/main" id="{1D36FCEE-FA21-FB30-5BF7-42678D80E312}"/>
              </a:ext>
            </a:extLst>
          </p:cNvPr>
          <p:cNvSpPr/>
          <p:nvPr/>
        </p:nvSpPr>
        <p:spPr bwMode="auto">
          <a:xfrm>
            <a:off x="239898" y="1950669"/>
            <a:ext cx="1336943" cy="314656"/>
          </a:xfrm>
          <a:prstGeom prst="roundRect">
            <a:avLst/>
          </a:prstGeom>
          <a:solidFill>
            <a:schemeClr val="accent5">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90</a:t>
            </a:r>
          </a:p>
        </p:txBody>
      </p:sp>
      <p:sp>
        <p:nvSpPr>
          <p:cNvPr id="56" name="Abgerundetes Rechteck 55">
            <a:extLst>
              <a:ext uri="{FF2B5EF4-FFF2-40B4-BE49-F238E27FC236}">
                <a16:creationId xmlns:a16="http://schemas.microsoft.com/office/drawing/2014/main" id="{8765F0E5-D216-3A1D-2B43-0BDA303D9ACB}"/>
              </a:ext>
            </a:extLst>
          </p:cNvPr>
          <p:cNvSpPr/>
          <p:nvPr/>
        </p:nvSpPr>
        <p:spPr bwMode="auto">
          <a:xfrm>
            <a:off x="1915579" y="1950669"/>
            <a:ext cx="1336941" cy="314656"/>
          </a:xfrm>
          <a:prstGeom prst="roundRect">
            <a:avLst/>
          </a:prstGeom>
          <a:solidFill>
            <a:schemeClr val="accent5">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180</a:t>
            </a:r>
          </a:p>
        </p:txBody>
      </p:sp>
      <p:sp>
        <p:nvSpPr>
          <p:cNvPr id="57" name="Abgerundetes Rechteck 56">
            <a:extLst>
              <a:ext uri="{FF2B5EF4-FFF2-40B4-BE49-F238E27FC236}">
                <a16:creationId xmlns:a16="http://schemas.microsoft.com/office/drawing/2014/main" id="{10DC6834-35B0-802A-75A5-E715C240A668}"/>
              </a:ext>
            </a:extLst>
          </p:cNvPr>
          <p:cNvSpPr/>
          <p:nvPr/>
        </p:nvSpPr>
        <p:spPr bwMode="auto">
          <a:xfrm>
            <a:off x="3591258" y="1950669"/>
            <a:ext cx="1336943" cy="314656"/>
          </a:xfrm>
          <a:prstGeom prst="roundRect">
            <a:avLst/>
          </a:prstGeom>
          <a:gradFill>
            <a:gsLst>
              <a:gs pos="0">
                <a:schemeClr val="accent1">
                  <a:lumMod val="5000"/>
                  <a:lumOff val="95000"/>
                </a:schemeClr>
              </a:gs>
              <a:gs pos="50000">
                <a:srgbClr val="C4D5CF"/>
              </a:gs>
              <a:gs pos="0">
                <a:schemeClr val="accent1">
                  <a:lumMod val="20000"/>
                  <a:lumOff val="80000"/>
                </a:schemeClr>
              </a:gs>
              <a:gs pos="100000">
                <a:schemeClr val="accent3">
                  <a:lumMod val="20000"/>
                  <a:lumOff val="80000"/>
                </a:schemeClr>
              </a:gs>
            </a:gsLst>
            <a:lin ang="0" scaled="0"/>
          </a:gra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180</a:t>
            </a:r>
          </a:p>
        </p:txBody>
      </p:sp>
      <p:sp>
        <p:nvSpPr>
          <p:cNvPr id="58" name="Abgerundetes Rechteck 57">
            <a:extLst>
              <a:ext uri="{FF2B5EF4-FFF2-40B4-BE49-F238E27FC236}">
                <a16:creationId xmlns:a16="http://schemas.microsoft.com/office/drawing/2014/main" id="{6CCD5457-2F60-A07C-D8A9-1574054DA087}"/>
              </a:ext>
            </a:extLst>
          </p:cNvPr>
          <p:cNvSpPr/>
          <p:nvPr/>
        </p:nvSpPr>
        <p:spPr bwMode="auto">
          <a:xfrm>
            <a:off x="5266939" y="1950669"/>
            <a:ext cx="1336941" cy="314656"/>
          </a:xfrm>
          <a:prstGeom prst="roundRect">
            <a:avLst/>
          </a:prstGeom>
          <a:solidFill>
            <a:schemeClr val="accent3">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180</a:t>
            </a:r>
          </a:p>
        </p:txBody>
      </p:sp>
      <p:sp>
        <p:nvSpPr>
          <p:cNvPr id="59" name="Abgerundetes Rechteck 58">
            <a:extLst>
              <a:ext uri="{FF2B5EF4-FFF2-40B4-BE49-F238E27FC236}">
                <a16:creationId xmlns:a16="http://schemas.microsoft.com/office/drawing/2014/main" id="{F398D52A-FDB4-FE44-A62E-34EBC86EE9DD}"/>
              </a:ext>
            </a:extLst>
          </p:cNvPr>
          <p:cNvSpPr/>
          <p:nvPr/>
        </p:nvSpPr>
        <p:spPr bwMode="auto">
          <a:xfrm>
            <a:off x="6942618" y="1950669"/>
            <a:ext cx="1336943" cy="314656"/>
          </a:xfrm>
          <a:prstGeom prst="roundRect">
            <a:avLst/>
          </a:prstGeom>
          <a:solidFill>
            <a:schemeClr val="accent3">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200</a:t>
            </a:r>
          </a:p>
        </p:txBody>
      </p:sp>
      <p:sp>
        <p:nvSpPr>
          <p:cNvPr id="60" name="Abgerundetes Rechteck 59">
            <a:extLst>
              <a:ext uri="{FF2B5EF4-FFF2-40B4-BE49-F238E27FC236}">
                <a16:creationId xmlns:a16="http://schemas.microsoft.com/office/drawing/2014/main" id="{5D449EC2-A5A8-9003-2A83-08360548723E}"/>
              </a:ext>
            </a:extLst>
          </p:cNvPr>
          <p:cNvSpPr/>
          <p:nvPr/>
        </p:nvSpPr>
        <p:spPr bwMode="auto">
          <a:xfrm>
            <a:off x="8618298" y="1950669"/>
            <a:ext cx="1336943" cy="314656"/>
          </a:xfrm>
          <a:prstGeom prst="roundRect">
            <a:avLst/>
          </a:prstGeom>
          <a:solidFill>
            <a:schemeClr val="accent3">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200</a:t>
            </a:r>
          </a:p>
        </p:txBody>
      </p:sp>
      <p:sp>
        <p:nvSpPr>
          <p:cNvPr id="61" name="Abgerundetes Rechteck 60">
            <a:extLst>
              <a:ext uri="{FF2B5EF4-FFF2-40B4-BE49-F238E27FC236}">
                <a16:creationId xmlns:a16="http://schemas.microsoft.com/office/drawing/2014/main" id="{F2AE853C-0260-C7D9-F739-1B5D58DF2535}"/>
              </a:ext>
            </a:extLst>
          </p:cNvPr>
          <p:cNvSpPr/>
          <p:nvPr/>
        </p:nvSpPr>
        <p:spPr bwMode="auto">
          <a:xfrm>
            <a:off x="4419604" y="1425160"/>
            <a:ext cx="7206609" cy="383577"/>
          </a:xfrm>
          <a:prstGeom prst="roundRect">
            <a:avLst/>
          </a:prstGeom>
          <a:solidFill>
            <a:schemeClr val="accent3">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User beamtime / days</a:t>
            </a:r>
          </a:p>
        </p:txBody>
      </p:sp>
      <p:cxnSp>
        <p:nvCxnSpPr>
          <p:cNvPr id="67" name="Gerade Verbindung 66">
            <a:extLst>
              <a:ext uri="{FF2B5EF4-FFF2-40B4-BE49-F238E27FC236}">
                <a16:creationId xmlns:a16="http://schemas.microsoft.com/office/drawing/2014/main" id="{1FE8FA87-1AC2-F2C9-2325-70EFF6B69152}"/>
              </a:ext>
            </a:extLst>
          </p:cNvPr>
          <p:cNvCxnSpPr>
            <a:cxnSpLocks/>
          </p:cNvCxnSpPr>
          <p:nvPr/>
        </p:nvCxnSpPr>
        <p:spPr bwMode="auto">
          <a:xfrm>
            <a:off x="10099189" y="3030311"/>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8" name="Gerade Verbindung 67">
            <a:extLst>
              <a:ext uri="{FF2B5EF4-FFF2-40B4-BE49-F238E27FC236}">
                <a16:creationId xmlns:a16="http://schemas.microsoft.com/office/drawing/2014/main" id="{E6B5D627-56A6-90FB-8CA5-AD2533209CD5}"/>
              </a:ext>
            </a:extLst>
          </p:cNvPr>
          <p:cNvCxnSpPr>
            <a:cxnSpLocks/>
          </p:cNvCxnSpPr>
          <p:nvPr/>
        </p:nvCxnSpPr>
        <p:spPr bwMode="auto">
          <a:xfrm>
            <a:off x="11780533" y="3026717"/>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9" name="Gerade Verbindung 68">
            <a:extLst>
              <a:ext uri="{FF2B5EF4-FFF2-40B4-BE49-F238E27FC236}">
                <a16:creationId xmlns:a16="http://schemas.microsoft.com/office/drawing/2014/main" id="{F94AA73A-2BA8-733D-81B3-765F170C2E9D}"/>
              </a:ext>
            </a:extLst>
          </p:cNvPr>
          <p:cNvCxnSpPr/>
          <p:nvPr/>
        </p:nvCxnSpPr>
        <p:spPr bwMode="auto">
          <a:xfrm>
            <a:off x="10545663" y="3033911"/>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0" name="Gerade Verbindung 69">
            <a:extLst>
              <a:ext uri="{FF2B5EF4-FFF2-40B4-BE49-F238E27FC236}">
                <a16:creationId xmlns:a16="http://schemas.microsoft.com/office/drawing/2014/main" id="{C4250052-FDE2-512B-D143-5133D96AD990}"/>
              </a:ext>
            </a:extLst>
          </p:cNvPr>
          <p:cNvCxnSpPr>
            <a:cxnSpLocks/>
          </p:cNvCxnSpPr>
          <p:nvPr/>
        </p:nvCxnSpPr>
        <p:spPr bwMode="auto">
          <a:xfrm>
            <a:off x="10957996" y="30321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1" name="Gerade Verbindung 70">
            <a:extLst>
              <a:ext uri="{FF2B5EF4-FFF2-40B4-BE49-F238E27FC236}">
                <a16:creationId xmlns:a16="http://schemas.microsoft.com/office/drawing/2014/main" id="{AB943799-7261-83A5-0CAF-053A77874CCA}"/>
              </a:ext>
            </a:extLst>
          </p:cNvPr>
          <p:cNvCxnSpPr/>
          <p:nvPr/>
        </p:nvCxnSpPr>
        <p:spPr bwMode="auto">
          <a:xfrm>
            <a:off x="11370331" y="30321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75" name="Abgerundetes Rechteck 74">
            <a:extLst>
              <a:ext uri="{FF2B5EF4-FFF2-40B4-BE49-F238E27FC236}">
                <a16:creationId xmlns:a16="http://schemas.microsoft.com/office/drawing/2014/main" id="{AE099F32-9E4F-0D52-C6A4-ACE5066FB93A}"/>
              </a:ext>
            </a:extLst>
          </p:cNvPr>
          <p:cNvSpPr/>
          <p:nvPr/>
        </p:nvSpPr>
        <p:spPr bwMode="auto">
          <a:xfrm>
            <a:off x="10289271" y="1950669"/>
            <a:ext cx="1336943" cy="314656"/>
          </a:xfrm>
          <a:prstGeom prst="roundRect">
            <a:avLst/>
          </a:prstGeom>
          <a:solidFill>
            <a:schemeClr val="accent3">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200</a:t>
            </a:r>
          </a:p>
        </p:txBody>
      </p:sp>
      <p:sp>
        <p:nvSpPr>
          <p:cNvPr id="76" name="Abgerundetes Rechteck 75">
            <a:extLst>
              <a:ext uri="{FF2B5EF4-FFF2-40B4-BE49-F238E27FC236}">
                <a16:creationId xmlns:a16="http://schemas.microsoft.com/office/drawing/2014/main" id="{824FE1A0-67F1-007C-698E-A236D1327F59}"/>
              </a:ext>
            </a:extLst>
          </p:cNvPr>
          <p:cNvSpPr/>
          <p:nvPr/>
        </p:nvSpPr>
        <p:spPr bwMode="auto">
          <a:xfrm>
            <a:off x="8636672" y="2614421"/>
            <a:ext cx="742856" cy="326756"/>
          </a:xfrm>
          <a:prstGeom prst="roundRect">
            <a:avLst/>
          </a:prstGeom>
          <a:solidFill>
            <a:srgbClr val="00C8C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79" name="Abgerundetes Rechteck 78">
            <a:extLst>
              <a:ext uri="{FF2B5EF4-FFF2-40B4-BE49-F238E27FC236}">
                <a16:creationId xmlns:a16="http://schemas.microsoft.com/office/drawing/2014/main" id="{05C3A940-9FDE-4144-E8AD-9C07B2F52CE3}"/>
              </a:ext>
            </a:extLst>
          </p:cNvPr>
          <p:cNvSpPr/>
          <p:nvPr/>
        </p:nvSpPr>
        <p:spPr bwMode="auto">
          <a:xfrm>
            <a:off x="6321123" y="2600570"/>
            <a:ext cx="408375" cy="354457"/>
          </a:xfrm>
          <a:prstGeom prst="roundRect">
            <a:avLst/>
          </a:prstGeom>
          <a:pattFill prst="wdUpDiag">
            <a:fgClr>
              <a:srgbClr val="00C8C2"/>
            </a:fgClr>
            <a:bgClr>
              <a:srgbClr val="FFC000"/>
            </a:bgClr>
          </a:patt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80" name="Abgerundetes Rechteck 79">
            <a:extLst>
              <a:ext uri="{FF2B5EF4-FFF2-40B4-BE49-F238E27FC236}">
                <a16:creationId xmlns:a16="http://schemas.microsoft.com/office/drawing/2014/main" id="{ED54C9EF-7D55-36B9-1EC2-7DA939E90AB8}"/>
              </a:ext>
            </a:extLst>
          </p:cNvPr>
          <p:cNvSpPr/>
          <p:nvPr/>
        </p:nvSpPr>
        <p:spPr bwMode="auto">
          <a:xfrm>
            <a:off x="263524" y="1425160"/>
            <a:ext cx="4045888" cy="383577"/>
          </a:xfrm>
          <a:prstGeom prst="roundRect">
            <a:avLst/>
          </a:prstGeom>
          <a:solidFill>
            <a:schemeClr val="accent5">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333" dirty="0">
                <a:solidFill>
                  <a:schemeClr val="tx1"/>
                </a:solidFill>
              </a:rPr>
              <a:t>Commissioning and user beamtime / days</a:t>
            </a:r>
          </a:p>
        </p:txBody>
      </p:sp>
      <p:sp>
        <p:nvSpPr>
          <p:cNvPr id="81" name="Abgerundetes Rechteck 80">
            <a:extLst>
              <a:ext uri="{FF2B5EF4-FFF2-40B4-BE49-F238E27FC236}">
                <a16:creationId xmlns:a16="http://schemas.microsoft.com/office/drawing/2014/main" id="{C2D3673B-079E-E12B-2857-CCC65B51C173}"/>
              </a:ext>
            </a:extLst>
          </p:cNvPr>
          <p:cNvSpPr/>
          <p:nvPr/>
        </p:nvSpPr>
        <p:spPr bwMode="auto">
          <a:xfrm>
            <a:off x="9690815" y="2620471"/>
            <a:ext cx="408375" cy="314655"/>
          </a:xfrm>
          <a:prstGeom prst="roundRect">
            <a:avLst/>
          </a:prstGeom>
          <a:solidFill>
            <a:srgbClr val="92D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grpSp>
        <p:nvGrpSpPr>
          <p:cNvPr id="90" name="Gruppieren 89">
            <a:extLst>
              <a:ext uri="{FF2B5EF4-FFF2-40B4-BE49-F238E27FC236}">
                <a16:creationId xmlns:a16="http://schemas.microsoft.com/office/drawing/2014/main" id="{3C7257EE-BF5B-CD1F-4A25-3E9ACAAFA882}"/>
              </a:ext>
            </a:extLst>
          </p:cNvPr>
          <p:cNvGrpSpPr/>
          <p:nvPr/>
        </p:nvGrpSpPr>
        <p:grpSpPr>
          <a:xfrm>
            <a:off x="272758" y="3774583"/>
            <a:ext cx="8701425" cy="594491"/>
            <a:chOff x="228816" y="3133028"/>
            <a:chExt cx="6526069" cy="445868"/>
          </a:xfrm>
        </p:grpSpPr>
        <p:sp>
          <p:nvSpPr>
            <p:cNvPr id="45" name="Abgerundetes Rechteck 44">
              <a:extLst>
                <a:ext uri="{FF2B5EF4-FFF2-40B4-BE49-F238E27FC236}">
                  <a16:creationId xmlns:a16="http://schemas.microsoft.com/office/drawing/2014/main" id="{D2279423-652C-22AF-A94B-72AC83AE28B9}"/>
                </a:ext>
              </a:extLst>
            </p:cNvPr>
            <p:cNvSpPr/>
            <p:nvPr/>
          </p:nvSpPr>
          <p:spPr bwMode="auto">
            <a:xfrm>
              <a:off x="375143" y="3232199"/>
              <a:ext cx="306281" cy="235991"/>
            </a:xfrm>
            <a:prstGeom prst="roundRect">
              <a:avLst/>
            </a:prstGeom>
            <a:solidFill>
              <a:schemeClr val="accent2">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62" name="Textfeld 61">
              <a:extLst>
                <a:ext uri="{FF2B5EF4-FFF2-40B4-BE49-F238E27FC236}">
                  <a16:creationId xmlns:a16="http://schemas.microsoft.com/office/drawing/2014/main" id="{24A8C458-E8C0-9394-760F-31106533F31D}"/>
                </a:ext>
              </a:extLst>
            </p:cNvPr>
            <p:cNvSpPr txBox="1"/>
            <p:nvPr/>
          </p:nvSpPr>
          <p:spPr bwMode="auto">
            <a:xfrm>
              <a:off x="712449" y="3205765"/>
              <a:ext cx="4693834" cy="284742"/>
            </a:xfrm>
            <a:prstGeom prst="rect">
              <a:avLst/>
            </a:prstGeom>
          </p:spPr>
          <p:txBody>
            <a:bodyPr wrap="none" rtlCol="0">
              <a:spAutoFit/>
            </a:bodyPr>
            <a:lstStyle/>
            <a:p>
              <a:r>
                <a:rPr lang="en-AU" sz="1867" dirty="0"/>
                <a:t>HITRAP I PARTIH	p – min. C beams, low intensity</a:t>
              </a:r>
            </a:p>
          </p:txBody>
        </p:sp>
        <p:sp>
          <p:nvSpPr>
            <p:cNvPr id="82" name="Abgerundetes Rechteck 81">
              <a:extLst>
                <a:ext uri="{FF2B5EF4-FFF2-40B4-BE49-F238E27FC236}">
                  <a16:creationId xmlns:a16="http://schemas.microsoft.com/office/drawing/2014/main" id="{97796EAC-AEE2-EAA0-6BCD-1356C6B9E7CE}"/>
                </a:ext>
              </a:extLst>
            </p:cNvPr>
            <p:cNvSpPr/>
            <p:nvPr/>
          </p:nvSpPr>
          <p:spPr bwMode="auto">
            <a:xfrm>
              <a:off x="228816" y="3133028"/>
              <a:ext cx="6526069" cy="445868"/>
            </a:xfrm>
            <a:prstGeom prst="roundRect">
              <a:avLst/>
            </a:prstGeom>
            <a:no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grpSp>
      <p:grpSp>
        <p:nvGrpSpPr>
          <p:cNvPr id="85" name="Gruppieren 84">
            <a:extLst>
              <a:ext uri="{FF2B5EF4-FFF2-40B4-BE49-F238E27FC236}">
                <a16:creationId xmlns:a16="http://schemas.microsoft.com/office/drawing/2014/main" id="{38EED928-F429-986E-DE2F-DFE7F096BC8C}"/>
              </a:ext>
            </a:extLst>
          </p:cNvPr>
          <p:cNvGrpSpPr/>
          <p:nvPr/>
        </p:nvGrpSpPr>
        <p:grpSpPr>
          <a:xfrm>
            <a:off x="272757" y="4483919"/>
            <a:ext cx="8701426" cy="594491"/>
            <a:chOff x="246133" y="3680286"/>
            <a:chExt cx="6526069" cy="445868"/>
          </a:xfrm>
        </p:grpSpPr>
        <p:sp>
          <p:nvSpPr>
            <p:cNvPr id="46" name="Abgerundetes Rechteck 45">
              <a:extLst>
                <a:ext uri="{FF2B5EF4-FFF2-40B4-BE49-F238E27FC236}">
                  <a16:creationId xmlns:a16="http://schemas.microsoft.com/office/drawing/2014/main" id="{32C54E86-DCE3-EF4E-D6CE-1D77AD6FC37D}"/>
                </a:ext>
              </a:extLst>
            </p:cNvPr>
            <p:cNvSpPr/>
            <p:nvPr/>
          </p:nvSpPr>
          <p:spPr bwMode="auto">
            <a:xfrm>
              <a:off x="375143" y="3773287"/>
              <a:ext cx="306281" cy="234670"/>
            </a:xfrm>
            <a:prstGeom prst="roundRect">
              <a:avLst/>
            </a:prstGeom>
            <a:gradFill>
              <a:gsLst>
                <a:gs pos="0">
                  <a:srgbClr val="FEBF00"/>
                </a:gs>
                <a:gs pos="100000">
                  <a:srgbClr val="FFD800"/>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dirty="0"/>
            </a:p>
          </p:txBody>
        </p:sp>
        <p:sp>
          <p:nvSpPr>
            <p:cNvPr id="63" name="Textfeld 62">
              <a:extLst>
                <a:ext uri="{FF2B5EF4-FFF2-40B4-BE49-F238E27FC236}">
                  <a16:creationId xmlns:a16="http://schemas.microsoft.com/office/drawing/2014/main" id="{C7723AA8-0BCF-12AE-7F34-9B3D7C825F5F}"/>
                </a:ext>
              </a:extLst>
            </p:cNvPr>
            <p:cNvSpPr txBox="1"/>
            <p:nvPr/>
          </p:nvSpPr>
          <p:spPr bwMode="auto">
            <a:xfrm>
              <a:off x="712449" y="3745152"/>
              <a:ext cx="5151891" cy="284742"/>
            </a:xfrm>
            <a:prstGeom prst="rect">
              <a:avLst/>
            </a:prstGeom>
          </p:spPr>
          <p:txBody>
            <a:bodyPr wrap="none" rtlCol="0">
              <a:spAutoFit/>
            </a:bodyPr>
            <a:lstStyle/>
            <a:p>
              <a:r>
                <a:rPr lang="en-AU" sz="1867" dirty="0" err="1"/>
                <a:t>InterLAC</a:t>
              </a:r>
              <a:r>
                <a:rPr lang="en-AU" sz="1867" dirty="0"/>
                <a:t>		p – min. Xe beams, medium intensity</a:t>
              </a:r>
            </a:p>
          </p:txBody>
        </p:sp>
        <p:sp>
          <p:nvSpPr>
            <p:cNvPr id="83" name="Abgerundetes Rechteck 82">
              <a:extLst>
                <a:ext uri="{FF2B5EF4-FFF2-40B4-BE49-F238E27FC236}">
                  <a16:creationId xmlns:a16="http://schemas.microsoft.com/office/drawing/2014/main" id="{A406B472-303B-0408-5C18-BD1086FD5D2B}"/>
                </a:ext>
              </a:extLst>
            </p:cNvPr>
            <p:cNvSpPr/>
            <p:nvPr/>
          </p:nvSpPr>
          <p:spPr bwMode="auto">
            <a:xfrm>
              <a:off x="246133" y="3680286"/>
              <a:ext cx="6526069" cy="445868"/>
            </a:xfrm>
            <a:prstGeom prst="roundRect">
              <a:avLst/>
            </a:prstGeom>
            <a:no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grpSp>
      <p:grpSp>
        <p:nvGrpSpPr>
          <p:cNvPr id="89" name="Gruppieren 88">
            <a:extLst>
              <a:ext uri="{FF2B5EF4-FFF2-40B4-BE49-F238E27FC236}">
                <a16:creationId xmlns:a16="http://schemas.microsoft.com/office/drawing/2014/main" id="{E6AABD4E-4A30-8388-C1DB-559FE0A475FD}"/>
              </a:ext>
            </a:extLst>
          </p:cNvPr>
          <p:cNvGrpSpPr/>
          <p:nvPr/>
        </p:nvGrpSpPr>
        <p:grpSpPr>
          <a:xfrm>
            <a:off x="272758" y="5193255"/>
            <a:ext cx="8701425" cy="594491"/>
            <a:chOff x="246132" y="4135526"/>
            <a:chExt cx="6526069" cy="445868"/>
          </a:xfrm>
        </p:grpSpPr>
        <p:sp>
          <p:nvSpPr>
            <p:cNvPr id="47" name="Abgerundetes Rechteck 46">
              <a:extLst>
                <a:ext uri="{FF2B5EF4-FFF2-40B4-BE49-F238E27FC236}">
                  <a16:creationId xmlns:a16="http://schemas.microsoft.com/office/drawing/2014/main" id="{8E323E01-6F87-0B8D-A740-167D71186DD0}"/>
                </a:ext>
              </a:extLst>
            </p:cNvPr>
            <p:cNvSpPr/>
            <p:nvPr/>
          </p:nvSpPr>
          <p:spPr bwMode="auto">
            <a:xfrm>
              <a:off x="374818" y="4210326"/>
              <a:ext cx="306281" cy="235991"/>
            </a:xfrm>
            <a:prstGeom prst="roundRect">
              <a:avLst/>
            </a:prstGeom>
            <a:solidFill>
              <a:srgbClr val="00C8C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dirty="0"/>
            </a:p>
          </p:txBody>
        </p:sp>
        <p:sp>
          <p:nvSpPr>
            <p:cNvPr id="64" name="Textfeld 63">
              <a:extLst>
                <a:ext uri="{FF2B5EF4-FFF2-40B4-BE49-F238E27FC236}">
                  <a16:creationId xmlns:a16="http://schemas.microsoft.com/office/drawing/2014/main" id="{17942C2E-7790-6DB8-DC30-A7FA585E873F}"/>
                </a:ext>
              </a:extLst>
            </p:cNvPr>
            <p:cNvSpPr txBox="1"/>
            <p:nvPr/>
          </p:nvSpPr>
          <p:spPr bwMode="auto">
            <a:xfrm>
              <a:off x="712449" y="4203394"/>
              <a:ext cx="5979041" cy="284742"/>
            </a:xfrm>
            <a:prstGeom prst="rect">
              <a:avLst/>
            </a:prstGeom>
          </p:spPr>
          <p:txBody>
            <a:bodyPr wrap="none" rtlCol="0">
              <a:spAutoFit/>
            </a:bodyPr>
            <a:lstStyle/>
            <a:p>
              <a:r>
                <a:rPr lang="en-AU" sz="1867" dirty="0"/>
                <a:t>UNILAC			p – U beams, high intensity </a:t>
              </a:r>
              <a:r>
                <a:rPr lang="en-AU" sz="1333" dirty="0"/>
                <a:t>(only short pulse operation)</a:t>
              </a:r>
            </a:p>
          </p:txBody>
        </p:sp>
        <p:sp>
          <p:nvSpPr>
            <p:cNvPr id="86" name="Abgerundetes Rechteck 85">
              <a:extLst>
                <a:ext uri="{FF2B5EF4-FFF2-40B4-BE49-F238E27FC236}">
                  <a16:creationId xmlns:a16="http://schemas.microsoft.com/office/drawing/2014/main" id="{481072EE-C990-F55E-1C60-1C221EE9AA94}"/>
                </a:ext>
              </a:extLst>
            </p:cNvPr>
            <p:cNvSpPr/>
            <p:nvPr/>
          </p:nvSpPr>
          <p:spPr bwMode="auto">
            <a:xfrm>
              <a:off x="246132" y="4135526"/>
              <a:ext cx="6526069" cy="445868"/>
            </a:xfrm>
            <a:prstGeom prst="roundRect">
              <a:avLst/>
            </a:prstGeom>
            <a:no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grpSp>
      <p:grpSp>
        <p:nvGrpSpPr>
          <p:cNvPr id="88" name="Gruppieren 87">
            <a:extLst>
              <a:ext uri="{FF2B5EF4-FFF2-40B4-BE49-F238E27FC236}">
                <a16:creationId xmlns:a16="http://schemas.microsoft.com/office/drawing/2014/main" id="{84A1F0BC-7CF9-F8DF-E893-60FE084C210C}"/>
              </a:ext>
            </a:extLst>
          </p:cNvPr>
          <p:cNvGrpSpPr/>
          <p:nvPr/>
        </p:nvGrpSpPr>
        <p:grpSpPr>
          <a:xfrm>
            <a:off x="272758" y="5902589"/>
            <a:ext cx="8701425" cy="594490"/>
            <a:chOff x="246132" y="4468507"/>
            <a:chExt cx="6526069" cy="445868"/>
          </a:xfrm>
        </p:grpSpPr>
        <p:sp>
          <p:nvSpPr>
            <p:cNvPr id="54" name="Abgerundetes Rechteck 53">
              <a:extLst>
                <a:ext uri="{FF2B5EF4-FFF2-40B4-BE49-F238E27FC236}">
                  <a16:creationId xmlns:a16="http://schemas.microsoft.com/office/drawing/2014/main" id="{5D4B31D5-28CC-9048-F4B2-47E38E6F6EE7}"/>
                </a:ext>
              </a:extLst>
            </p:cNvPr>
            <p:cNvSpPr/>
            <p:nvPr/>
          </p:nvSpPr>
          <p:spPr bwMode="auto">
            <a:xfrm>
              <a:off x="374817" y="4573446"/>
              <a:ext cx="306281" cy="235991"/>
            </a:xfrm>
            <a:prstGeom prst="roundRect">
              <a:avLst/>
            </a:prstGeom>
            <a:solidFill>
              <a:srgbClr val="92D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65" name="Textfeld 64">
              <a:extLst>
                <a:ext uri="{FF2B5EF4-FFF2-40B4-BE49-F238E27FC236}">
                  <a16:creationId xmlns:a16="http://schemas.microsoft.com/office/drawing/2014/main" id="{230D47A9-19E5-F778-79D9-E408DC8F481D}"/>
                </a:ext>
              </a:extLst>
            </p:cNvPr>
            <p:cNvSpPr txBox="1"/>
            <p:nvPr/>
          </p:nvSpPr>
          <p:spPr bwMode="auto">
            <a:xfrm>
              <a:off x="699366" y="4542344"/>
              <a:ext cx="5541477" cy="284742"/>
            </a:xfrm>
            <a:prstGeom prst="rect">
              <a:avLst/>
            </a:prstGeom>
          </p:spPr>
          <p:txBody>
            <a:bodyPr wrap="square" rtlCol="0">
              <a:spAutoFit/>
            </a:bodyPr>
            <a:lstStyle/>
            <a:p>
              <a:r>
                <a:rPr lang="en-AU" sz="1867" dirty="0"/>
                <a:t>UNILAC + HELIAC	full operation</a:t>
              </a:r>
            </a:p>
          </p:txBody>
        </p:sp>
        <p:sp>
          <p:nvSpPr>
            <p:cNvPr id="87" name="Abgerundetes Rechteck 86">
              <a:extLst>
                <a:ext uri="{FF2B5EF4-FFF2-40B4-BE49-F238E27FC236}">
                  <a16:creationId xmlns:a16="http://schemas.microsoft.com/office/drawing/2014/main" id="{FA673314-357A-244D-6D1D-485DC18E941E}"/>
                </a:ext>
              </a:extLst>
            </p:cNvPr>
            <p:cNvSpPr/>
            <p:nvPr/>
          </p:nvSpPr>
          <p:spPr bwMode="auto">
            <a:xfrm>
              <a:off x="246132" y="4468507"/>
              <a:ext cx="6526069" cy="445868"/>
            </a:xfrm>
            <a:prstGeom prst="roundRect">
              <a:avLst/>
            </a:prstGeom>
            <a:no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grpSp>
      <p:sp>
        <p:nvSpPr>
          <p:cNvPr id="6" name="Title 5">
            <a:extLst>
              <a:ext uri="{FF2B5EF4-FFF2-40B4-BE49-F238E27FC236}">
                <a16:creationId xmlns:a16="http://schemas.microsoft.com/office/drawing/2014/main" id="{01780CC6-A0F3-8784-0906-9C53139AB636}"/>
              </a:ext>
            </a:extLst>
          </p:cNvPr>
          <p:cNvSpPr>
            <a:spLocks noGrp="1"/>
          </p:cNvSpPr>
          <p:nvPr>
            <p:ph type="title"/>
          </p:nvPr>
        </p:nvSpPr>
        <p:spPr>
          <a:xfrm>
            <a:off x="434589" y="256276"/>
            <a:ext cx="9664599" cy="787557"/>
          </a:xfrm>
        </p:spPr>
        <p:txBody>
          <a:bodyPr>
            <a:normAutofit/>
          </a:bodyPr>
          <a:lstStyle/>
          <a:p>
            <a:r>
              <a:rPr lang="en-US"/>
              <a:t>Timeline (draft - being discussed now)</a:t>
            </a:r>
          </a:p>
        </p:txBody>
      </p:sp>
      <p:sp>
        <p:nvSpPr>
          <p:cNvPr id="2" name="TextBox 1">
            <a:extLst>
              <a:ext uri="{FF2B5EF4-FFF2-40B4-BE49-F238E27FC236}">
                <a16:creationId xmlns:a16="http://schemas.microsoft.com/office/drawing/2014/main" id="{1695D844-143D-C866-BBB0-B6F3FDB425F2}"/>
              </a:ext>
            </a:extLst>
          </p:cNvPr>
          <p:cNvSpPr txBox="1"/>
          <p:nvPr/>
        </p:nvSpPr>
        <p:spPr>
          <a:xfrm>
            <a:off x="2262914" y="2231166"/>
            <a:ext cx="2352001" cy="461665"/>
          </a:xfrm>
          <a:prstGeom prst="rect">
            <a:avLst/>
          </a:prstGeom>
        </p:spPr>
        <p:txBody>
          <a:bodyPr vert="horz" wrap="square" lIns="91440" tIns="45720" rIns="91440" bIns="45720" rtlCol="0" anchor="t">
            <a:spAutoFit/>
          </a:bodyPr>
          <a:lstStyle/>
          <a:p>
            <a:pPr algn="ctr"/>
            <a:r>
              <a:rPr lang="en-US" sz="1200" b="1" dirty="0"/>
              <a:t>MAT Experiments in M-branch, SIBAF, and Cave A</a:t>
            </a:r>
          </a:p>
        </p:txBody>
      </p:sp>
      <p:sp>
        <p:nvSpPr>
          <p:cNvPr id="4" name="TextBox 3">
            <a:extLst>
              <a:ext uri="{FF2B5EF4-FFF2-40B4-BE49-F238E27FC236}">
                <a16:creationId xmlns:a16="http://schemas.microsoft.com/office/drawing/2014/main" id="{B3E91714-811C-4227-4DE0-04034E5F9C02}"/>
              </a:ext>
            </a:extLst>
          </p:cNvPr>
          <p:cNvSpPr txBox="1"/>
          <p:nvPr/>
        </p:nvSpPr>
        <p:spPr>
          <a:xfrm>
            <a:off x="9146196" y="4596186"/>
            <a:ext cx="2621230" cy="369332"/>
          </a:xfrm>
          <a:prstGeom prst="rect">
            <a:avLst/>
          </a:prstGeom>
          <a:solidFill>
            <a:srgbClr val="FFC000">
              <a:alpha val="73000"/>
            </a:srgbClr>
          </a:solidFill>
          <a:effectLst>
            <a:outerShdw blurRad="50800" dist="38100" dir="2700000" algn="tl" rotWithShape="0">
              <a:prstClr val="black">
                <a:alpha val="40000"/>
              </a:prstClr>
            </a:outerShdw>
          </a:effectLst>
        </p:spPr>
        <p:txBody>
          <a:bodyPr vert="horz" wrap="none" lIns="91440" tIns="45720" rIns="91440" bIns="45720" rtlCol="0" anchor="t">
            <a:spAutoFit/>
          </a:bodyPr>
          <a:lstStyle/>
          <a:p>
            <a:pPr algn="l"/>
            <a:r>
              <a:rPr lang="en-US" dirty="0"/>
              <a:t>protons - Xe, 1.4 MeV/u</a:t>
            </a:r>
          </a:p>
        </p:txBody>
      </p:sp>
      <p:sp>
        <p:nvSpPr>
          <p:cNvPr id="37" name="TextBox 36">
            <a:extLst>
              <a:ext uri="{FF2B5EF4-FFF2-40B4-BE49-F238E27FC236}">
                <a16:creationId xmlns:a16="http://schemas.microsoft.com/office/drawing/2014/main" id="{6EFF8155-6BD8-6AA6-02FE-5D9ED730A672}"/>
              </a:ext>
            </a:extLst>
          </p:cNvPr>
          <p:cNvSpPr txBox="1"/>
          <p:nvPr/>
        </p:nvSpPr>
        <p:spPr>
          <a:xfrm>
            <a:off x="5483399" y="6011362"/>
            <a:ext cx="4474302" cy="369332"/>
          </a:xfrm>
          <a:prstGeom prst="rect">
            <a:avLst/>
          </a:prstGeom>
          <a:solidFill>
            <a:srgbClr val="92D050">
              <a:alpha val="68148"/>
            </a:srgbClr>
          </a:solidFill>
          <a:effectLst>
            <a:outerShdw blurRad="50800" dist="38100" dir="2700000" algn="tl" rotWithShape="0">
              <a:prstClr val="black">
                <a:alpha val="40000"/>
              </a:prstClr>
            </a:outerShdw>
          </a:effectLst>
        </p:spPr>
        <p:txBody>
          <a:bodyPr vert="horz" wrap="none" lIns="91440" tIns="45720" rIns="91440" bIns="45720" rtlCol="0" anchor="t">
            <a:spAutoFit/>
          </a:bodyPr>
          <a:lstStyle/>
          <a:p>
            <a:pPr algn="l"/>
            <a:r>
              <a:rPr lang="en-US" dirty="0"/>
              <a:t>UNILAC (10 Hz, 1 ms) HELIAC = cw-linac</a:t>
            </a:r>
          </a:p>
        </p:txBody>
      </p:sp>
      <p:sp>
        <p:nvSpPr>
          <p:cNvPr id="38" name="TextBox 37">
            <a:extLst>
              <a:ext uri="{FF2B5EF4-FFF2-40B4-BE49-F238E27FC236}">
                <a16:creationId xmlns:a16="http://schemas.microsoft.com/office/drawing/2014/main" id="{37005888-6FCF-22B6-8AA9-D74B764DE16D}"/>
              </a:ext>
            </a:extLst>
          </p:cNvPr>
          <p:cNvSpPr txBox="1"/>
          <p:nvPr/>
        </p:nvSpPr>
        <p:spPr>
          <a:xfrm>
            <a:off x="9263848" y="5282084"/>
            <a:ext cx="2424574" cy="369332"/>
          </a:xfrm>
          <a:prstGeom prst="rect">
            <a:avLst/>
          </a:prstGeom>
          <a:solidFill>
            <a:srgbClr val="00DAD6"/>
          </a:solidFill>
          <a:effectLst>
            <a:outerShdw blurRad="50800" dist="38100" dir="2700000" algn="tl" rotWithShape="0">
              <a:prstClr val="black">
                <a:alpha val="40000"/>
              </a:prstClr>
            </a:outerShdw>
          </a:effectLst>
        </p:spPr>
        <p:txBody>
          <a:bodyPr vert="horz" wrap="none" lIns="91440" tIns="45720" rIns="91440" bIns="45720" rtlCol="0" anchor="t">
            <a:spAutoFit/>
          </a:bodyPr>
          <a:lstStyle/>
          <a:p>
            <a:pPr algn="l"/>
            <a:r>
              <a:rPr lang="en-US" dirty="0"/>
              <a:t>protons - U, 11 MeV/u</a:t>
            </a:r>
          </a:p>
        </p:txBody>
      </p:sp>
      <p:sp>
        <p:nvSpPr>
          <p:cNvPr id="66" name="TextBox 65">
            <a:extLst>
              <a:ext uri="{FF2B5EF4-FFF2-40B4-BE49-F238E27FC236}">
                <a16:creationId xmlns:a16="http://schemas.microsoft.com/office/drawing/2014/main" id="{53BB1FF5-47DA-4E0A-44BE-04DC610CB7A8}"/>
              </a:ext>
            </a:extLst>
          </p:cNvPr>
          <p:cNvSpPr txBox="1"/>
          <p:nvPr/>
        </p:nvSpPr>
        <p:spPr>
          <a:xfrm>
            <a:off x="9219475" y="3887162"/>
            <a:ext cx="2406428" cy="369332"/>
          </a:xfrm>
          <a:prstGeom prst="rect">
            <a:avLst/>
          </a:prstGeom>
          <a:solidFill>
            <a:schemeClr val="accent2">
              <a:lumMod val="40000"/>
              <a:lumOff val="60000"/>
              <a:alpha val="73000"/>
            </a:schemeClr>
          </a:solidFill>
          <a:effectLst>
            <a:outerShdw blurRad="50800" dist="38100" dir="2700000" algn="tl" rotWithShape="0">
              <a:prstClr val="black">
                <a:alpha val="40000"/>
              </a:prstClr>
            </a:outerShdw>
          </a:effectLst>
        </p:spPr>
        <p:txBody>
          <a:bodyPr vert="horz" wrap="none" lIns="91440" tIns="45720" rIns="91440" bIns="45720" rtlCol="0" anchor="t">
            <a:spAutoFit/>
          </a:bodyPr>
          <a:lstStyle/>
          <a:p>
            <a:r>
              <a:rPr lang="en-US" dirty="0"/>
              <a:t>only @ SIS-18 caves </a:t>
            </a:r>
          </a:p>
        </p:txBody>
      </p:sp>
      <p:sp>
        <p:nvSpPr>
          <p:cNvPr id="3" name="TextBox 2">
            <a:extLst>
              <a:ext uri="{FF2B5EF4-FFF2-40B4-BE49-F238E27FC236}">
                <a16:creationId xmlns:a16="http://schemas.microsoft.com/office/drawing/2014/main" id="{24374DBE-CA93-0127-98FF-FB54996EA1C3}"/>
              </a:ext>
            </a:extLst>
          </p:cNvPr>
          <p:cNvSpPr txBox="1"/>
          <p:nvPr/>
        </p:nvSpPr>
        <p:spPr>
          <a:xfrm rot="20896922">
            <a:off x="9214480" y="353102"/>
            <a:ext cx="2533066" cy="584775"/>
          </a:xfrm>
          <a:prstGeom prst="rect">
            <a:avLst/>
          </a:prstGeom>
          <a:solidFill>
            <a:schemeClr val="tx2">
              <a:lumMod val="40000"/>
              <a:lumOff val="60000"/>
            </a:schemeClr>
          </a:solidFill>
          <a:ln w="28575">
            <a:solidFill>
              <a:srgbClr val="FF0000"/>
            </a:solidFill>
          </a:ln>
        </p:spPr>
        <p:txBody>
          <a:bodyPr vert="horz" wrap="none" lIns="91440" tIns="45720" rIns="91440" bIns="45720" rtlCol="0" anchor="t">
            <a:spAutoFit/>
          </a:bodyPr>
          <a:lstStyle/>
          <a:p>
            <a:pPr algn="l"/>
            <a:r>
              <a:rPr lang="en-US" sz="3200" b="1" dirty="0">
                <a:solidFill>
                  <a:srgbClr val="C00000"/>
                </a:solidFill>
              </a:rPr>
              <a:t>Preliminary </a:t>
            </a:r>
          </a:p>
        </p:txBody>
      </p:sp>
      <p:sp>
        <p:nvSpPr>
          <p:cNvPr id="20" name="Rectangle 19">
            <a:extLst>
              <a:ext uri="{FF2B5EF4-FFF2-40B4-BE49-F238E27FC236}">
                <a16:creationId xmlns:a16="http://schemas.microsoft.com/office/drawing/2014/main" id="{510F671A-2F55-8A17-7B2D-1B99B007B212}"/>
              </a:ext>
            </a:extLst>
          </p:cNvPr>
          <p:cNvSpPr/>
          <p:nvPr/>
        </p:nvSpPr>
        <p:spPr>
          <a:xfrm>
            <a:off x="-580571" y="5181600"/>
            <a:ext cx="13178971" cy="217714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72" name="TextBox 71">
            <a:extLst>
              <a:ext uri="{FF2B5EF4-FFF2-40B4-BE49-F238E27FC236}">
                <a16:creationId xmlns:a16="http://schemas.microsoft.com/office/drawing/2014/main" id="{3C61EEE8-6E33-D136-3E28-3AB45747FF21}"/>
              </a:ext>
            </a:extLst>
          </p:cNvPr>
          <p:cNvSpPr txBox="1"/>
          <p:nvPr/>
        </p:nvSpPr>
        <p:spPr>
          <a:xfrm>
            <a:off x="574247" y="2310894"/>
            <a:ext cx="2352001" cy="276999"/>
          </a:xfrm>
          <a:prstGeom prst="rect">
            <a:avLst/>
          </a:prstGeom>
        </p:spPr>
        <p:txBody>
          <a:bodyPr vert="horz" wrap="square" lIns="91440" tIns="45720" rIns="91440" bIns="45720" rtlCol="0" anchor="t">
            <a:spAutoFit/>
          </a:bodyPr>
          <a:lstStyle/>
          <a:p>
            <a:pPr algn="ctr"/>
            <a:r>
              <a:rPr lang="en-US" sz="1200" b="1" dirty="0"/>
              <a:t>MAT-Cave A </a:t>
            </a:r>
          </a:p>
        </p:txBody>
      </p:sp>
    </p:spTree>
    <p:extLst>
      <p:ext uri="{BB962C8B-B14F-4D97-AF65-F5344CB8AC3E}">
        <p14:creationId xmlns:p14="http://schemas.microsoft.com/office/powerpoint/2010/main" val="7577217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BDA4B0-4F53-7B3C-17A5-456D0C4A9439}"/>
            </a:ext>
          </a:extLst>
        </p:cNvPr>
        <p:cNvGrpSpPr/>
        <p:nvPr/>
      </p:nvGrpSpPr>
      <p:grpSpPr>
        <a:xfrm>
          <a:off x="0" y="0"/>
          <a:ext cx="0" cy="0"/>
          <a:chOff x="0" y="0"/>
          <a:chExt cx="0" cy="0"/>
        </a:xfrm>
      </p:grpSpPr>
      <p:cxnSp>
        <p:nvCxnSpPr>
          <p:cNvPr id="5" name="Gerade Verbindung mit Pfeil 4">
            <a:extLst>
              <a:ext uri="{FF2B5EF4-FFF2-40B4-BE49-F238E27FC236}">
                <a16:creationId xmlns:a16="http://schemas.microsoft.com/office/drawing/2014/main" id="{098D024A-B219-BE70-441E-69AC9A3428E4}"/>
              </a:ext>
            </a:extLst>
          </p:cNvPr>
          <p:cNvCxnSpPr>
            <a:cxnSpLocks/>
          </p:cNvCxnSpPr>
          <p:nvPr/>
        </p:nvCxnSpPr>
        <p:spPr bwMode="auto">
          <a:xfrm>
            <a:off x="171163" y="3201145"/>
            <a:ext cx="11965419"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7" name="Gerade Verbindung 6">
            <a:extLst>
              <a:ext uri="{FF2B5EF4-FFF2-40B4-BE49-F238E27FC236}">
                <a16:creationId xmlns:a16="http://schemas.microsoft.com/office/drawing/2014/main" id="{86F7805E-DFA6-195C-7D02-AA619A6FE004}"/>
              </a:ext>
            </a:extLst>
          </p:cNvPr>
          <p:cNvCxnSpPr>
            <a:cxnSpLocks/>
          </p:cNvCxnSpPr>
          <p:nvPr/>
        </p:nvCxnSpPr>
        <p:spPr bwMode="auto">
          <a:xfrm>
            <a:off x="171163" y="3030311"/>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Gerade Verbindung 7">
            <a:extLst>
              <a:ext uri="{FF2B5EF4-FFF2-40B4-BE49-F238E27FC236}">
                <a16:creationId xmlns:a16="http://schemas.microsoft.com/office/drawing/2014/main" id="{0699F85A-C407-DDFA-D3A2-AE971093A488}"/>
              </a:ext>
            </a:extLst>
          </p:cNvPr>
          <p:cNvCxnSpPr>
            <a:cxnSpLocks/>
          </p:cNvCxnSpPr>
          <p:nvPr/>
        </p:nvCxnSpPr>
        <p:spPr bwMode="auto">
          <a:xfrm>
            <a:off x="1820499" y="3030311"/>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Gerade Verbindung 8">
            <a:extLst>
              <a:ext uri="{FF2B5EF4-FFF2-40B4-BE49-F238E27FC236}">
                <a16:creationId xmlns:a16="http://schemas.microsoft.com/office/drawing/2014/main" id="{A175FABE-9B90-537A-432D-D30734A0877F}"/>
              </a:ext>
            </a:extLst>
          </p:cNvPr>
          <p:cNvCxnSpPr>
            <a:cxnSpLocks/>
          </p:cNvCxnSpPr>
          <p:nvPr/>
        </p:nvCxnSpPr>
        <p:spPr bwMode="auto">
          <a:xfrm>
            <a:off x="3469835" y="3030311"/>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Gerade Verbindung 9">
            <a:extLst>
              <a:ext uri="{FF2B5EF4-FFF2-40B4-BE49-F238E27FC236}">
                <a16:creationId xmlns:a16="http://schemas.microsoft.com/office/drawing/2014/main" id="{62EE8FF7-B1BF-299C-874E-AEAAEDB05611}"/>
              </a:ext>
            </a:extLst>
          </p:cNvPr>
          <p:cNvCxnSpPr>
            <a:cxnSpLocks/>
          </p:cNvCxnSpPr>
          <p:nvPr/>
        </p:nvCxnSpPr>
        <p:spPr bwMode="auto">
          <a:xfrm>
            <a:off x="5119171" y="3030311"/>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Gerade Verbindung 10">
            <a:extLst>
              <a:ext uri="{FF2B5EF4-FFF2-40B4-BE49-F238E27FC236}">
                <a16:creationId xmlns:a16="http://schemas.microsoft.com/office/drawing/2014/main" id="{2217897B-120E-5516-D993-E6D6D60916E0}"/>
              </a:ext>
            </a:extLst>
          </p:cNvPr>
          <p:cNvCxnSpPr>
            <a:cxnSpLocks/>
          </p:cNvCxnSpPr>
          <p:nvPr/>
        </p:nvCxnSpPr>
        <p:spPr bwMode="auto">
          <a:xfrm>
            <a:off x="6768507" y="3030311"/>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Gerade Verbindung 11">
            <a:extLst>
              <a:ext uri="{FF2B5EF4-FFF2-40B4-BE49-F238E27FC236}">
                <a16:creationId xmlns:a16="http://schemas.microsoft.com/office/drawing/2014/main" id="{D75807B2-A4D6-80E9-C79F-D118A6E7A014}"/>
              </a:ext>
            </a:extLst>
          </p:cNvPr>
          <p:cNvCxnSpPr>
            <a:cxnSpLocks/>
          </p:cNvCxnSpPr>
          <p:nvPr/>
        </p:nvCxnSpPr>
        <p:spPr bwMode="auto">
          <a:xfrm>
            <a:off x="8417845" y="3030311"/>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feld 12">
            <a:extLst>
              <a:ext uri="{FF2B5EF4-FFF2-40B4-BE49-F238E27FC236}">
                <a16:creationId xmlns:a16="http://schemas.microsoft.com/office/drawing/2014/main" id="{B53056D7-344F-8402-E881-BD9D731C9351}"/>
              </a:ext>
            </a:extLst>
          </p:cNvPr>
          <p:cNvSpPr txBox="1"/>
          <p:nvPr/>
        </p:nvSpPr>
        <p:spPr bwMode="auto">
          <a:xfrm>
            <a:off x="637082" y="3304611"/>
            <a:ext cx="701309" cy="338554"/>
          </a:xfrm>
          <a:prstGeom prst="rect">
            <a:avLst/>
          </a:prstGeom>
        </p:spPr>
        <p:txBody>
          <a:bodyPr wrap="square" rtlCol="0">
            <a:spAutoFit/>
          </a:bodyPr>
          <a:lstStyle/>
          <a:p>
            <a:r>
              <a:rPr lang="en-AU" sz="1600" dirty="0"/>
              <a:t>2027</a:t>
            </a:r>
          </a:p>
        </p:txBody>
      </p:sp>
      <p:sp>
        <p:nvSpPr>
          <p:cNvPr id="14" name="Textfeld 13">
            <a:extLst>
              <a:ext uri="{FF2B5EF4-FFF2-40B4-BE49-F238E27FC236}">
                <a16:creationId xmlns:a16="http://schemas.microsoft.com/office/drawing/2014/main" id="{BBEC812A-BF71-90A2-A7F8-F23C28FDB966}"/>
              </a:ext>
            </a:extLst>
          </p:cNvPr>
          <p:cNvSpPr txBox="1"/>
          <p:nvPr/>
        </p:nvSpPr>
        <p:spPr bwMode="auto">
          <a:xfrm>
            <a:off x="2286416" y="3304611"/>
            <a:ext cx="701309" cy="338554"/>
          </a:xfrm>
          <a:prstGeom prst="rect">
            <a:avLst/>
          </a:prstGeom>
        </p:spPr>
        <p:txBody>
          <a:bodyPr wrap="square" rtlCol="0">
            <a:spAutoFit/>
          </a:bodyPr>
          <a:lstStyle/>
          <a:p>
            <a:r>
              <a:rPr lang="en-AU" sz="1600" dirty="0"/>
              <a:t>2028</a:t>
            </a:r>
          </a:p>
        </p:txBody>
      </p:sp>
      <p:sp>
        <p:nvSpPr>
          <p:cNvPr id="15" name="Textfeld 14">
            <a:extLst>
              <a:ext uri="{FF2B5EF4-FFF2-40B4-BE49-F238E27FC236}">
                <a16:creationId xmlns:a16="http://schemas.microsoft.com/office/drawing/2014/main" id="{7F7B542C-9523-133C-0058-4911FF151380}"/>
              </a:ext>
            </a:extLst>
          </p:cNvPr>
          <p:cNvSpPr txBox="1"/>
          <p:nvPr/>
        </p:nvSpPr>
        <p:spPr bwMode="auto">
          <a:xfrm>
            <a:off x="3962928" y="3304611"/>
            <a:ext cx="701309" cy="338554"/>
          </a:xfrm>
          <a:prstGeom prst="rect">
            <a:avLst/>
          </a:prstGeom>
        </p:spPr>
        <p:txBody>
          <a:bodyPr wrap="square" rtlCol="0">
            <a:spAutoFit/>
          </a:bodyPr>
          <a:lstStyle/>
          <a:p>
            <a:r>
              <a:rPr lang="en-AU" sz="1600" dirty="0"/>
              <a:t>2029</a:t>
            </a:r>
          </a:p>
        </p:txBody>
      </p:sp>
      <p:sp>
        <p:nvSpPr>
          <p:cNvPr id="16" name="Textfeld 15">
            <a:extLst>
              <a:ext uri="{FF2B5EF4-FFF2-40B4-BE49-F238E27FC236}">
                <a16:creationId xmlns:a16="http://schemas.microsoft.com/office/drawing/2014/main" id="{8F3DCD83-28CF-6AAC-C2DA-1413A56DDF72}"/>
              </a:ext>
            </a:extLst>
          </p:cNvPr>
          <p:cNvSpPr txBox="1"/>
          <p:nvPr/>
        </p:nvSpPr>
        <p:spPr bwMode="auto">
          <a:xfrm>
            <a:off x="5558298" y="3304611"/>
            <a:ext cx="701309" cy="338554"/>
          </a:xfrm>
          <a:prstGeom prst="rect">
            <a:avLst/>
          </a:prstGeom>
        </p:spPr>
        <p:txBody>
          <a:bodyPr wrap="square" rtlCol="0">
            <a:spAutoFit/>
          </a:bodyPr>
          <a:lstStyle/>
          <a:p>
            <a:r>
              <a:rPr lang="en-AU" sz="1600" dirty="0"/>
              <a:t>2030</a:t>
            </a:r>
          </a:p>
        </p:txBody>
      </p:sp>
      <p:sp>
        <p:nvSpPr>
          <p:cNvPr id="17" name="Textfeld 16">
            <a:extLst>
              <a:ext uri="{FF2B5EF4-FFF2-40B4-BE49-F238E27FC236}">
                <a16:creationId xmlns:a16="http://schemas.microsoft.com/office/drawing/2014/main" id="{130591C4-1957-F903-CE6F-39C4898796F8}"/>
              </a:ext>
            </a:extLst>
          </p:cNvPr>
          <p:cNvSpPr txBox="1"/>
          <p:nvPr/>
        </p:nvSpPr>
        <p:spPr bwMode="auto">
          <a:xfrm>
            <a:off x="7263991" y="3304611"/>
            <a:ext cx="701309" cy="338554"/>
          </a:xfrm>
          <a:prstGeom prst="rect">
            <a:avLst/>
          </a:prstGeom>
        </p:spPr>
        <p:txBody>
          <a:bodyPr wrap="square" rtlCol="0">
            <a:spAutoFit/>
          </a:bodyPr>
          <a:lstStyle/>
          <a:p>
            <a:r>
              <a:rPr lang="en-AU" sz="1600" dirty="0"/>
              <a:t>2031</a:t>
            </a:r>
          </a:p>
        </p:txBody>
      </p:sp>
      <p:sp>
        <p:nvSpPr>
          <p:cNvPr id="18" name="Textfeld 17">
            <a:extLst>
              <a:ext uri="{FF2B5EF4-FFF2-40B4-BE49-F238E27FC236}">
                <a16:creationId xmlns:a16="http://schemas.microsoft.com/office/drawing/2014/main" id="{63A672EF-341D-425E-4F56-4B51E1919569}"/>
              </a:ext>
            </a:extLst>
          </p:cNvPr>
          <p:cNvSpPr txBox="1"/>
          <p:nvPr/>
        </p:nvSpPr>
        <p:spPr bwMode="auto">
          <a:xfrm>
            <a:off x="8951095" y="3304611"/>
            <a:ext cx="701309" cy="338554"/>
          </a:xfrm>
          <a:prstGeom prst="rect">
            <a:avLst/>
          </a:prstGeom>
        </p:spPr>
        <p:txBody>
          <a:bodyPr wrap="square" rtlCol="0">
            <a:spAutoFit/>
          </a:bodyPr>
          <a:lstStyle/>
          <a:p>
            <a:r>
              <a:rPr lang="en-AU" sz="1600" dirty="0"/>
              <a:t>2032</a:t>
            </a:r>
          </a:p>
        </p:txBody>
      </p:sp>
      <p:sp>
        <p:nvSpPr>
          <p:cNvPr id="19" name="Abgerundetes Rechteck 18">
            <a:extLst>
              <a:ext uri="{FF2B5EF4-FFF2-40B4-BE49-F238E27FC236}">
                <a16:creationId xmlns:a16="http://schemas.microsoft.com/office/drawing/2014/main" id="{0DD970F5-901C-9E43-D9E0-9D9FA989A2D8}"/>
              </a:ext>
            </a:extLst>
          </p:cNvPr>
          <p:cNvSpPr/>
          <p:nvPr/>
        </p:nvSpPr>
        <p:spPr bwMode="auto">
          <a:xfrm>
            <a:off x="1362038" y="2620471"/>
            <a:ext cx="408375" cy="314655"/>
          </a:xfrm>
          <a:prstGeom prst="roundRect">
            <a:avLst/>
          </a:prstGeom>
          <a:solidFill>
            <a:schemeClr val="accent2">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cxnSp>
        <p:nvCxnSpPr>
          <p:cNvPr id="21" name="Gerade Verbindung 20">
            <a:extLst>
              <a:ext uri="{FF2B5EF4-FFF2-40B4-BE49-F238E27FC236}">
                <a16:creationId xmlns:a16="http://schemas.microsoft.com/office/drawing/2014/main" id="{92C5B611-A08F-40C2-CF73-E000F407E814}"/>
              </a:ext>
            </a:extLst>
          </p:cNvPr>
          <p:cNvCxnSpPr/>
          <p:nvPr/>
        </p:nvCxnSpPr>
        <p:spPr bwMode="auto">
          <a:xfrm>
            <a:off x="583497" y="3030311"/>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Gerade Verbindung 21">
            <a:extLst>
              <a:ext uri="{FF2B5EF4-FFF2-40B4-BE49-F238E27FC236}">
                <a16:creationId xmlns:a16="http://schemas.microsoft.com/office/drawing/2014/main" id="{4A75C9AE-E4D4-2FB2-C9E6-19856C3B5DAE}"/>
              </a:ext>
            </a:extLst>
          </p:cNvPr>
          <p:cNvCxnSpPr>
            <a:cxnSpLocks/>
          </p:cNvCxnSpPr>
          <p:nvPr/>
        </p:nvCxnSpPr>
        <p:spPr bwMode="auto">
          <a:xfrm>
            <a:off x="995831" y="30285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Gerade Verbindung 22">
            <a:extLst>
              <a:ext uri="{FF2B5EF4-FFF2-40B4-BE49-F238E27FC236}">
                <a16:creationId xmlns:a16="http://schemas.microsoft.com/office/drawing/2014/main" id="{CFDDD0FB-13A2-16A6-B5AD-237614868141}"/>
              </a:ext>
            </a:extLst>
          </p:cNvPr>
          <p:cNvCxnSpPr/>
          <p:nvPr/>
        </p:nvCxnSpPr>
        <p:spPr bwMode="auto">
          <a:xfrm>
            <a:off x="1408165" y="30285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Gerade Verbindung 23">
            <a:extLst>
              <a:ext uri="{FF2B5EF4-FFF2-40B4-BE49-F238E27FC236}">
                <a16:creationId xmlns:a16="http://schemas.microsoft.com/office/drawing/2014/main" id="{B6656860-7794-A227-2EAF-86EC85BF7779}"/>
              </a:ext>
            </a:extLst>
          </p:cNvPr>
          <p:cNvCxnSpPr/>
          <p:nvPr/>
        </p:nvCxnSpPr>
        <p:spPr bwMode="auto">
          <a:xfrm>
            <a:off x="2210889" y="30285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Gerade Verbindung 24">
            <a:extLst>
              <a:ext uri="{FF2B5EF4-FFF2-40B4-BE49-F238E27FC236}">
                <a16:creationId xmlns:a16="http://schemas.microsoft.com/office/drawing/2014/main" id="{F9F4ADD8-5E9C-DDD6-18C6-8FCE35D1EAB8}"/>
              </a:ext>
            </a:extLst>
          </p:cNvPr>
          <p:cNvCxnSpPr>
            <a:cxnSpLocks/>
          </p:cNvCxnSpPr>
          <p:nvPr/>
        </p:nvCxnSpPr>
        <p:spPr bwMode="auto">
          <a:xfrm>
            <a:off x="2623223" y="3026716"/>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Gerade Verbindung 25">
            <a:extLst>
              <a:ext uri="{FF2B5EF4-FFF2-40B4-BE49-F238E27FC236}">
                <a16:creationId xmlns:a16="http://schemas.microsoft.com/office/drawing/2014/main" id="{B26AA13C-3208-F462-1C94-2C95BEEB77F3}"/>
              </a:ext>
            </a:extLst>
          </p:cNvPr>
          <p:cNvCxnSpPr/>
          <p:nvPr/>
        </p:nvCxnSpPr>
        <p:spPr bwMode="auto">
          <a:xfrm>
            <a:off x="3035557" y="3026716"/>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Gerade Verbindung 26">
            <a:extLst>
              <a:ext uri="{FF2B5EF4-FFF2-40B4-BE49-F238E27FC236}">
                <a16:creationId xmlns:a16="http://schemas.microsoft.com/office/drawing/2014/main" id="{13FE41E7-264A-22F9-AA8C-0ECD93BF6831}"/>
              </a:ext>
            </a:extLst>
          </p:cNvPr>
          <p:cNvCxnSpPr/>
          <p:nvPr/>
        </p:nvCxnSpPr>
        <p:spPr bwMode="auto">
          <a:xfrm>
            <a:off x="3883236" y="30285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8" name="Gerade Verbindung 27">
            <a:extLst>
              <a:ext uri="{FF2B5EF4-FFF2-40B4-BE49-F238E27FC236}">
                <a16:creationId xmlns:a16="http://schemas.microsoft.com/office/drawing/2014/main" id="{317C124B-3DA4-C28A-F919-47A98E25B959}"/>
              </a:ext>
            </a:extLst>
          </p:cNvPr>
          <p:cNvCxnSpPr>
            <a:cxnSpLocks/>
          </p:cNvCxnSpPr>
          <p:nvPr/>
        </p:nvCxnSpPr>
        <p:spPr bwMode="auto">
          <a:xfrm>
            <a:off x="4295569" y="3026716"/>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9" name="Gerade Verbindung 28">
            <a:extLst>
              <a:ext uri="{FF2B5EF4-FFF2-40B4-BE49-F238E27FC236}">
                <a16:creationId xmlns:a16="http://schemas.microsoft.com/office/drawing/2014/main" id="{4EDBCAAE-4F69-E066-AF82-286839368C9E}"/>
              </a:ext>
            </a:extLst>
          </p:cNvPr>
          <p:cNvCxnSpPr/>
          <p:nvPr/>
        </p:nvCxnSpPr>
        <p:spPr bwMode="auto">
          <a:xfrm>
            <a:off x="4707904" y="3026716"/>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0" name="Gerade Verbindung 29">
            <a:extLst>
              <a:ext uri="{FF2B5EF4-FFF2-40B4-BE49-F238E27FC236}">
                <a16:creationId xmlns:a16="http://schemas.microsoft.com/office/drawing/2014/main" id="{3F6AA0A3-23D2-203B-6C4B-3148CEB084E4}"/>
              </a:ext>
            </a:extLst>
          </p:cNvPr>
          <p:cNvCxnSpPr/>
          <p:nvPr/>
        </p:nvCxnSpPr>
        <p:spPr bwMode="auto">
          <a:xfrm>
            <a:off x="5512425" y="3050092"/>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1" name="Gerade Verbindung 30">
            <a:extLst>
              <a:ext uri="{FF2B5EF4-FFF2-40B4-BE49-F238E27FC236}">
                <a16:creationId xmlns:a16="http://schemas.microsoft.com/office/drawing/2014/main" id="{1C0B0064-6E88-E1AC-A113-08EAA486EC51}"/>
              </a:ext>
            </a:extLst>
          </p:cNvPr>
          <p:cNvCxnSpPr>
            <a:cxnSpLocks/>
          </p:cNvCxnSpPr>
          <p:nvPr/>
        </p:nvCxnSpPr>
        <p:spPr bwMode="auto">
          <a:xfrm>
            <a:off x="5924759" y="3048295"/>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2" name="Gerade Verbindung 31">
            <a:extLst>
              <a:ext uri="{FF2B5EF4-FFF2-40B4-BE49-F238E27FC236}">
                <a16:creationId xmlns:a16="http://schemas.microsoft.com/office/drawing/2014/main" id="{DAE2AD26-AEE2-C7C7-9B90-ED4F7D1C666C}"/>
              </a:ext>
            </a:extLst>
          </p:cNvPr>
          <p:cNvCxnSpPr/>
          <p:nvPr/>
        </p:nvCxnSpPr>
        <p:spPr bwMode="auto">
          <a:xfrm>
            <a:off x="6337093" y="3048295"/>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3" name="Gerade Verbindung 32">
            <a:extLst>
              <a:ext uri="{FF2B5EF4-FFF2-40B4-BE49-F238E27FC236}">
                <a16:creationId xmlns:a16="http://schemas.microsoft.com/office/drawing/2014/main" id="{6509CF07-51A9-79A5-B3B4-7B6A5A9D5C8C}"/>
              </a:ext>
            </a:extLst>
          </p:cNvPr>
          <p:cNvCxnSpPr/>
          <p:nvPr/>
        </p:nvCxnSpPr>
        <p:spPr bwMode="auto">
          <a:xfrm>
            <a:off x="7182975" y="3037506"/>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4" name="Gerade Verbindung 33">
            <a:extLst>
              <a:ext uri="{FF2B5EF4-FFF2-40B4-BE49-F238E27FC236}">
                <a16:creationId xmlns:a16="http://schemas.microsoft.com/office/drawing/2014/main" id="{F46FF67E-FD57-97B2-7E5D-C2477E2870FB}"/>
              </a:ext>
            </a:extLst>
          </p:cNvPr>
          <p:cNvCxnSpPr>
            <a:cxnSpLocks/>
          </p:cNvCxnSpPr>
          <p:nvPr/>
        </p:nvCxnSpPr>
        <p:spPr bwMode="auto">
          <a:xfrm>
            <a:off x="7595308" y="3035708"/>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5" name="Gerade Verbindung 34">
            <a:extLst>
              <a:ext uri="{FF2B5EF4-FFF2-40B4-BE49-F238E27FC236}">
                <a16:creationId xmlns:a16="http://schemas.microsoft.com/office/drawing/2014/main" id="{9C03378A-A54D-996C-C47C-E8B7D3AF6519}"/>
              </a:ext>
            </a:extLst>
          </p:cNvPr>
          <p:cNvCxnSpPr/>
          <p:nvPr/>
        </p:nvCxnSpPr>
        <p:spPr bwMode="auto">
          <a:xfrm>
            <a:off x="8007643" y="3035708"/>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6" name="Abgerundetes Rechteck 35">
            <a:extLst>
              <a:ext uri="{FF2B5EF4-FFF2-40B4-BE49-F238E27FC236}">
                <a16:creationId xmlns:a16="http://schemas.microsoft.com/office/drawing/2014/main" id="{6FCDA1C8-BBE6-A4A6-F1B7-F3B49C333AE6}"/>
              </a:ext>
            </a:extLst>
          </p:cNvPr>
          <p:cNvSpPr/>
          <p:nvPr/>
        </p:nvSpPr>
        <p:spPr bwMode="auto">
          <a:xfrm>
            <a:off x="2992401" y="2621351"/>
            <a:ext cx="408375" cy="312893"/>
          </a:xfrm>
          <a:prstGeom prst="roundRect">
            <a:avLst/>
          </a:prstGeom>
          <a:gradFill>
            <a:gsLst>
              <a:gs pos="0">
                <a:srgbClr val="FEBF00"/>
              </a:gs>
              <a:gs pos="100000">
                <a:srgbClr val="FFD800"/>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39" name="Abgerundetes Rechteck 38">
            <a:extLst>
              <a:ext uri="{FF2B5EF4-FFF2-40B4-BE49-F238E27FC236}">
                <a16:creationId xmlns:a16="http://schemas.microsoft.com/office/drawing/2014/main" id="{8BE81D13-221B-672A-21B2-275B84F702E1}"/>
              </a:ext>
            </a:extLst>
          </p:cNvPr>
          <p:cNvSpPr/>
          <p:nvPr/>
        </p:nvSpPr>
        <p:spPr bwMode="auto">
          <a:xfrm>
            <a:off x="7006307" y="2600570"/>
            <a:ext cx="1207780" cy="354457"/>
          </a:xfrm>
          <a:prstGeom prst="roundRect">
            <a:avLst/>
          </a:prstGeom>
          <a:solidFill>
            <a:srgbClr val="00C8C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41" name="Abgerundetes Rechteck 40">
            <a:extLst>
              <a:ext uri="{FF2B5EF4-FFF2-40B4-BE49-F238E27FC236}">
                <a16:creationId xmlns:a16="http://schemas.microsoft.com/office/drawing/2014/main" id="{B03D0023-195B-943E-9AA2-863CC61D66D3}"/>
              </a:ext>
            </a:extLst>
          </p:cNvPr>
          <p:cNvSpPr/>
          <p:nvPr/>
        </p:nvSpPr>
        <p:spPr bwMode="auto">
          <a:xfrm>
            <a:off x="1849086" y="2620471"/>
            <a:ext cx="408375" cy="314655"/>
          </a:xfrm>
          <a:prstGeom prst="roundRect">
            <a:avLst/>
          </a:prstGeom>
          <a:solidFill>
            <a:schemeClr val="accent2">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42" name="Abgerundetes Rechteck 41">
            <a:extLst>
              <a:ext uri="{FF2B5EF4-FFF2-40B4-BE49-F238E27FC236}">
                <a16:creationId xmlns:a16="http://schemas.microsoft.com/office/drawing/2014/main" id="{E1D06407-A01D-B4C1-5334-3C61EEA5B9D9}"/>
              </a:ext>
            </a:extLst>
          </p:cNvPr>
          <p:cNvSpPr/>
          <p:nvPr/>
        </p:nvSpPr>
        <p:spPr bwMode="auto">
          <a:xfrm>
            <a:off x="3507230" y="2621351"/>
            <a:ext cx="408375" cy="312893"/>
          </a:xfrm>
          <a:prstGeom prst="roundRect">
            <a:avLst/>
          </a:prstGeom>
          <a:gradFill>
            <a:gsLst>
              <a:gs pos="0">
                <a:srgbClr val="FEBF00"/>
              </a:gs>
              <a:gs pos="100000">
                <a:srgbClr val="FFD800"/>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43" name="Abgerundetes Rechteck 42">
            <a:extLst>
              <a:ext uri="{FF2B5EF4-FFF2-40B4-BE49-F238E27FC236}">
                <a16:creationId xmlns:a16="http://schemas.microsoft.com/office/drawing/2014/main" id="{CC1E6BCB-7CF8-FA6A-E2AF-BDC58C398FCB}"/>
              </a:ext>
            </a:extLst>
          </p:cNvPr>
          <p:cNvSpPr/>
          <p:nvPr/>
        </p:nvSpPr>
        <p:spPr bwMode="auto">
          <a:xfrm>
            <a:off x="4650545" y="2621351"/>
            <a:ext cx="408375" cy="312893"/>
          </a:xfrm>
          <a:prstGeom prst="roundRect">
            <a:avLst/>
          </a:prstGeom>
          <a:gradFill>
            <a:gsLst>
              <a:gs pos="0">
                <a:srgbClr val="FEBF00"/>
              </a:gs>
              <a:gs pos="100000">
                <a:srgbClr val="FFD800"/>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44" name="Abgerundetes Rechteck 43">
            <a:extLst>
              <a:ext uri="{FF2B5EF4-FFF2-40B4-BE49-F238E27FC236}">
                <a16:creationId xmlns:a16="http://schemas.microsoft.com/office/drawing/2014/main" id="{FFCD4956-978C-2E80-C92F-C7A5AF7F7A27}"/>
              </a:ext>
            </a:extLst>
          </p:cNvPr>
          <p:cNvSpPr/>
          <p:nvPr/>
        </p:nvSpPr>
        <p:spPr bwMode="auto">
          <a:xfrm>
            <a:off x="5165374" y="2608361"/>
            <a:ext cx="408373" cy="338876"/>
          </a:xfrm>
          <a:prstGeom prst="roundRect">
            <a:avLst/>
          </a:prstGeom>
          <a:gradFill>
            <a:gsLst>
              <a:gs pos="0">
                <a:srgbClr val="FEBF00"/>
              </a:gs>
              <a:gs pos="100000">
                <a:srgbClr val="FFD800"/>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dirty="0"/>
          </a:p>
        </p:txBody>
      </p:sp>
      <p:cxnSp>
        <p:nvCxnSpPr>
          <p:cNvPr id="48" name="Gerade Verbindung 47">
            <a:extLst>
              <a:ext uri="{FF2B5EF4-FFF2-40B4-BE49-F238E27FC236}">
                <a16:creationId xmlns:a16="http://schemas.microsoft.com/office/drawing/2014/main" id="{6E759FE8-7DCC-E888-5477-0968B47114ED}"/>
              </a:ext>
            </a:extLst>
          </p:cNvPr>
          <p:cNvCxnSpPr>
            <a:cxnSpLocks/>
          </p:cNvCxnSpPr>
          <p:nvPr/>
        </p:nvCxnSpPr>
        <p:spPr bwMode="auto">
          <a:xfrm>
            <a:off x="10099189" y="3026717"/>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9" name="Gerade Verbindung 48">
            <a:extLst>
              <a:ext uri="{FF2B5EF4-FFF2-40B4-BE49-F238E27FC236}">
                <a16:creationId xmlns:a16="http://schemas.microsoft.com/office/drawing/2014/main" id="{780421E6-8E45-6224-6E89-39D1E1D1640A}"/>
              </a:ext>
            </a:extLst>
          </p:cNvPr>
          <p:cNvCxnSpPr/>
          <p:nvPr/>
        </p:nvCxnSpPr>
        <p:spPr bwMode="auto">
          <a:xfrm>
            <a:off x="8864319" y="3033911"/>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0" name="Gerade Verbindung 49">
            <a:extLst>
              <a:ext uri="{FF2B5EF4-FFF2-40B4-BE49-F238E27FC236}">
                <a16:creationId xmlns:a16="http://schemas.microsoft.com/office/drawing/2014/main" id="{41F51AD2-D39B-4958-F76D-134B9917F236}"/>
              </a:ext>
            </a:extLst>
          </p:cNvPr>
          <p:cNvCxnSpPr>
            <a:cxnSpLocks/>
          </p:cNvCxnSpPr>
          <p:nvPr/>
        </p:nvCxnSpPr>
        <p:spPr bwMode="auto">
          <a:xfrm>
            <a:off x="9276652" y="30321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1" name="Gerade Verbindung 50">
            <a:extLst>
              <a:ext uri="{FF2B5EF4-FFF2-40B4-BE49-F238E27FC236}">
                <a16:creationId xmlns:a16="http://schemas.microsoft.com/office/drawing/2014/main" id="{C7408F0C-E896-92BB-7D9C-9B101DDDF6CD}"/>
              </a:ext>
            </a:extLst>
          </p:cNvPr>
          <p:cNvCxnSpPr/>
          <p:nvPr/>
        </p:nvCxnSpPr>
        <p:spPr bwMode="auto">
          <a:xfrm>
            <a:off x="9688987" y="30321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52" name="Textfeld 51">
            <a:extLst>
              <a:ext uri="{FF2B5EF4-FFF2-40B4-BE49-F238E27FC236}">
                <a16:creationId xmlns:a16="http://schemas.microsoft.com/office/drawing/2014/main" id="{010E9C7C-A7F8-85E3-C05F-CCE424C581D0}"/>
              </a:ext>
            </a:extLst>
          </p:cNvPr>
          <p:cNvSpPr txBox="1"/>
          <p:nvPr/>
        </p:nvSpPr>
        <p:spPr bwMode="auto">
          <a:xfrm>
            <a:off x="10632438" y="3304611"/>
            <a:ext cx="701309" cy="338554"/>
          </a:xfrm>
          <a:prstGeom prst="rect">
            <a:avLst/>
          </a:prstGeom>
        </p:spPr>
        <p:txBody>
          <a:bodyPr wrap="square" rtlCol="0">
            <a:spAutoFit/>
          </a:bodyPr>
          <a:lstStyle/>
          <a:p>
            <a:r>
              <a:rPr lang="en-AU" sz="1600" dirty="0"/>
              <a:t>2033</a:t>
            </a:r>
          </a:p>
        </p:txBody>
      </p:sp>
      <p:sp>
        <p:nvSpPr>
          <p:cNvPr id="53" name="Abgerundetes Rechteck 52">
            <a:extLst>
              <a:ext uri="{FF2B5EF4-FFF2-40B4-BE49-F238E27FC236}">
                <a16:creationId xmlns:a16="http://schemas.microsoft.com/office/drawing/2014/main" id="{0A85E1C4-95CA-3ED4-B3F0-02014EDC7DA1}"/>
              </a:ext>
            </a:extLst>
          </p:cNvPr>
          <p:cNvSpPr/>
          <p:nvPr/>
        </p:nvSpPr>
        <p:spPr bwMode="auto">
          <a:xfrm>
            <a:off x="10318393" y="2620471"/>
            <a:ext cx="1237559" cy="314655"/>
          </a:xfrm>
          <a:prstGeom prst="roundRect">
            <a:avLst/>
          </a:prstGeom>
          <a:solidFill>
            <a:srgbClr val="92D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55" name="Abgerundetes Rechteck 54">
            <a:extLst>
              <a:ext uri="{FF2B5EF4-FFF2-40B4-BE49-F238E27FC236}">
                <a16:creationId xmlns:a16="http://schemas.microsoft.com/office/drawing/2014/main" id="{3E44AADA-A46C-79A9-9948-EF665D0E7175}"/>
              </a:ext>
            </a:extLst>
          </p:cNvPr>
          <p:cNvSpPr/>
          <p:nvPr/>
        </p:nvSpPr>
        <p:spPr bwMode="auto">
          <a:xfrm>
            <a:off x="239898" y="1950669"/>
            <a:ext cx="1336943" cy="314656"/>
          </a:xfrm>
          <a:prstGeom prst="roundRect">
            <a:avLst/>
          </a:prstGeom>
          <a:solidFill>
            <a:schemeClr val="accent5">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90</a:t>
            </a:r>
          </a:p>
        </p:txBody>
      </p:sp>
      <p:sp>
        <p:nvSpPr>
          <p:cNvPr id="56" name="Abgerundetes Rechteck 55">
            <a:extLst>
              <a:ext uri="{FF2B5EF4-FFF2-40B4-BE49-F238E27FC236}">
                <a16:creationId xmlns:a16="http://schemas.microsoft.com/office/drawing/2014/main" id="{258BA36E-9768-BC21-4D25-0CC0FB278540}"/>
              </a:ext>
            </a:extLst>
          </p:cNvPr>
          <p:cNvSpPr/>
          <p:nvPr/>
        </p:nvSpPr>
        <p:spPr bwMode="auto">
          <a:xfrm>
            <a:off x="1915579" y="1950669"/>
            <a:ext cx="1336941" cy="314656"/>
          </a:xfrm>
          <a:prstGeom prst="roundRect">
            <a:avLst/>
          </a:prstGeom>
          <a:solidFill>
            <a:schemeClr val="accent5">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180</a:t>
            </a:r>
          </a:p>
        </p:txBody>
      </p:sp>
      <p:sp>
        <p:nvSpPr>
          <p:cNvPr id="57" name="Abgerundetes Rechteck 56">
            <a:extLst>
              <a:ext uri="{FF2B5EF4-FFF2-40B4-BE49-F238E27FC236}">
                <a16:creationId xmlns:a16="http://schemas.microsoft.com/office/drawing/2014/main" id="{91EE1A53-8EE2-3FF0-0FCA-CCB8E583C37F}"/>
              </a:ext>
            </a:extLst>
          </p:cNvPr>
          <p:cNvSpPr/>
          <p:nvPr/>
        </p:nvSpPr>
        <p:spPr bwMode="auto">
          <a:xfrm>
            <a:off x="3591258" y="1950669"/>
            <a:ext cx="1336943" cy="314656"/>
          </a:xfrm>
          <a:prstGeom prst="roundRect">
            <a:avLst/>
          </a:prstGeom>
          <a:gradFill>
            <a:gsLst>
              <a:gs pos="0">
                <a:schemeClr val="accent1">
                  <a:lumMod val="5000"/>
                  <a:lumOff val="95000"/>
                </a:schemeClr>
              </a:gs>
              <a:gs pos="50000">
                <a:srgbClr val="C4D5CF"/>
              </a:gs>
              <a:gs pos="0">
                <a:schemeClr val="accent1">
                  <a:lumMod val="20000"/>
                  <a:lumOff val="80000"/>
                </a:schemeClr>
              </a:gs>
              <a:gs pos="100000">
                <a:schemeClr val="accent3">
                  <a:lumMod val="20000"/>
                  <a:lumOff val="80000"/>
                </a:schemeClr>
              </a:gs>
            </a:gsLst>
            <a:lin ang="0" scaled="0"/>
          </a:gra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180</a:t>
            </a:r>
          </a:p>
        </p:txBody>
      </p:sp>
      <p:sp>
        <p:nvSpPr>
          <p:cNvPr id="58" name="Abgerundetes Rechteck 57">
            <a:extLst>
              <a:ext uri="{FF2B5EF4-FFF2-40B4-BE49-F238E27FC236}">
                <a16:creationId xmlns:a16="http://schemas.microsoft.com/office/drawing/2014/main" id="{C5DB9F79-06E8-940C-F79D-E37129972F44}"/>
              </a:ext>
            </a:extLst>
          </p:cNvPr>
          <p:cNvSpPr/>
          <p:nvPr/>
        </p:nvSpPr>
        <p:spPr bwMode="auto">
          <a:xfrm>
            <a:off x="5266939" y="1950669"/>
            <a:ext cx="1336941" cy="314656"/>
          </a:xfrm>
          <a:prstGeom prst="roundRect">
            <a:avLst/>
          </a:prstGeom>
          <a:solidFill>
            <a:schemeClr val="accent3">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180</a:t>
            </a:r>
          </a:p>
        </p:txBody>
      </p:sp>
      <p:sp>
        <p:nvSpPr>
          <p:cNvPr id="59" name="Abgerundetes Rechteck 58">
            <a:extLst>
              <a:ext uri="{FF2B5EF4-FFF2-40B4-BE49-F238E27FC236}">
                <a16:creationId xmlns:a16="http://schemas.microsoft.com/office/drawing/2014/main" id="{C7F5CFB7-E12B-70BF-B3BD-E821BCF5565C}"/>
              </a:ext>
            </a:extLst>
          </p:cNvPr>
          <p:cNvSpPr/>
          <p:nvPr/>
        </p:nvSpPr>
        <p:spPr bwMode="auto">
          <a:xfrm>
            <a:off x="6942618" y="1950669"/>
            <a:ext cx="1336943" cy="314656"/>
          </a:xfrm>
          <a:prstGeom prst="roundRect">
            <a:avLst/>
          </a:prstGeom>
          <a:solidFill>
            <a:schemeClr val="accent3">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200</a:t>
            </a:r>
          </a:p>
        </p:txBody>
      </p:sp>
      <p:sp>
        <p:nvSpPr>
          <p:cNvPr id="60" name="Abgerundetes Rechteck 59">
            <a:extLst>
              <a:ext uri="{FF2B5EF4-FFF2-40B4-BE49-F238E27FC236}">
                <a16:creationId xmlns:a16="http://schemas.microsoft.com/office/drawing/2014/main" id="{265CF6C9-E846-395B-B3B0-DB9BFBF57C32}"/>
              </a:ext>
            </a:extLst>
          </p:cNvPr>
          <p:cNvSpPr/>
          <p:nvPr/>
        </p:nvSpPr>
        <p:spPr bwMode="auto">
          <a:xfrm>
            <a:off x="8618298" y="1950669"/>
            <a:ext cx="1336943" cy="314656"/>
          </a:xfrm>
          <a:prstGeom prst="roundRect">
            <a:avLst/>
          </a:prstGeom>
          <a:solidFill>
            <a:schemeClr val="accent3">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200</a:t>
            </a:r>
          </a:p>
        </p:txBody>
      </p:sp>
      <p:sp>
        <p:nvSpPr>
          <p:cNvPr id="61" name="Abgerundetes Rechteck 60">
            <a:extLst>
              <a:ext uri="{FF2B5EF4-FFF2-40B4-BE49-F238E27FC236}">
                <a16:creationId xmlns:a16="http://schemas.microsoft.com/office/drawing/2014/main" id="{09DF75ED-2CFE-2C4D-48FF-622AF3CB7FB6}"/>
              </a:ext>
            </a:extLst>
          </p:cNvPr>
          <p:cNvSpPr/>
          <p:nvPr/>
        </p:nvSpPr>
        <p:spPr bwMode="auto">
          <a:xfrm>
            <a:off x="4419604" y="1425160"/>
            <a:ext cx="7206609" cy="383577"/>
          </a:xfrm>
          <a:prstGeom prst="roundRect">
            <a:avLst/>
          </a:prstGeom>
          <a:solidFill>
            <a:schemeClr val="accent3">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User beamtime / days</a:t>
            </a:r>
          </a:p>
        </p:txBody>
      </p:sp>
      <p:cxnSp>
        <p:nvCxnSpPr>
          <p:cNvPr id="67" name="Gerade Verbindung 66">
            <a:extLst>
              <a:ext uri="{FF2B5EF4-FFF2-40B4-BE49-F238E27FC236}">
                <a16:creationId xmlns:a16="http://schemas.microsoft.com/office/drawing/2014/main" id="{C371D5B1-480F-6CB4-15DD-6A587E73E503}"/>
              </a:ext>
            </a:extLst>
          </p:cNvPr>
          <p:cNvCxnSpPr>
            <a:cxnSpLocks/>
          </p:cNvCxnSpPr>
          <p:nvPr/>
        </p:nvCxnSpPr>
        <p:spPr bwMode="auto">
          <a:xfrm>
            <a:off x="10099189" y="3030311"/>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8" name="Gerade Verbindung 67">
            <a:extLst>
              <a:ext uri="{FF2B5EF4-FFF2-40B4-BE49-F238E27FC236}">
                <a16:creationId xmlns:a16="http://schemas.microsoft.com/office/drawing/2014/main" id="{6C855901-5799-0425-9ED4-C29CC370EE71}"/>
              </a:ext>
            </a:extLst>
          </p:cNvPr>
          <p:cNvCxnSpPr>
            <a:cxnSpLocks/>
          </p:cNvCxnSpPr>
          <p:nvPr/>
        </p:nvCxnSpPr>
        <p:spPr bwMode="auto">
          <a:xfrm>
            <a:off x="11780533" y="3026717"/>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9" name="Gerade Verbindung 68">
            <a:extLst>
              <a:ext uri="{FF2B5EF4-FFF2-40B4-BE49-F238E27FC236}">
                <a16:creationId xmlns:a16="http://schemas.microsoft.com/office/drawing/2014/main" id="{56B14926-39CE-8EC7-A9BB-19BEF0FD4978}"/>
              </a:ext>
            </a:extLst>
          </p:cNvPr>
          <p:cNvCxnSpPr/>
          <p:nvPr/>
        </p:nvCxnSpPr>
        <p:spPr bwMode="auto">
          <a:xfrm>
            <a:off x="10545663" y="3033911"/>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0" name="Gerade Verbindung 69">
            <a:extLst>
              <a:ext uri="{FF2B5EF4-FFF2-40B4-BE49-F238E27FC236}">
                <a16:creationId xmlns:a16="http://schemas.microsoft.com/office/drawing/2014/main" id="{21E76B4B-FAFD-AEF2-120A-EEDFA401DC6D}"/>
              </a:ext>
            </a:extLst>
          </p:cNvPr>
          <p:cNvCxnSpPr>
            <a:cxnSpLocks/>
          </p:cNvCxnSpPr>
          <p:nvPr/>
        </p:nvCxnSpPr>
        <p:spPr bwMode="auto">
          <a:xfrm>
            <a:off x="10957996" y="30321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1" name="Gerade Verbindung 70">
            <a:extLst>
              <a:ext uri="{FF2B5EF4-FFF2-40B4-BE49-F238E27FC236}">
                <a16:creationId xmlns:a16="http://schemas.microsoft.com/office/drawing/2014/main" id="{5ED1BDAA-4A57-BA26-1626-048B5AAA48BA}"/>
              </a:ext>
            </a:extLst>
          </p:cNvPr>
          <p:cNvCxnSpPr/>
          <p:nvPr/>
        </p:nvCxnSpPr>
        <p:spPr bwMode="auto">
          <a:xfrm>
            <a:off x="11370331" y="30321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75" name="Abgerundetes Rechteck 74">
            <a:extLst>
              <a:ext uri="{FF2B5EF4-FFF2-40B4-BE49-F238E27FC236}">
                <a16:creationId xmlns:a16="http://schemas.microsoft.com/office/drawing/2014/main" id="{83B1CE03-7E8B-F899-6C08-5EA332445317}"/>
              </a:ext>
            </a:extLst>
          </p:cNvPr>
          <p:cNvSpPr/>
          <p:nvPr/>
        </p:nvSpPr>
        <p:spPr bwMode="auto">
          <a:xfrm>
            <a:off x="10289271" y="1950669"/>
            <a:ext cx="1336943" cy="314656"/>
          </a:xfrm>
          <a:prstGeom prst="roundRect">
            <a:avLst/>
          </a:prstGeom>
          <a:solidFill>
            <a:schemeClr val="accent3">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200</a:t>
            </a:r>
          </a:p>
        </p:txBody>
      </p:sp>
      <p:sp>
        <p:nvSpPr>
          <p:cNvPr id="76" name="Abgerundetes Rechteck 75">
            <a:extLst>
              <a:ext uri="{FF2B5EF4-FFF2-40B4-BE49-F238E27FC236}">
                <a16:creationId xmlns:a16="http://schemas.microsoft.com/office/drawing/2014/main" id="{AE938CE0-AC21-5769-3B10-D12251A08417}"/>
              </a:ext>
            </a:extLst>
          </p:cNvPr>
          <p:cNvSpPr/>
          <p:nvPr/>
        </p:nvSpPr>
        <p:spPr bwMode="auto">
          <a:xfrm>
            <a:off x="8636672" y="2614421"/>
            <a:ext cx="742856" cy="326756"/>
          </a:xfrm>
          <a:prstGeom prst="roundRect">
            <a:avLst/>
          </a:prstGeom>
          <a:solidFill>
            <a:srgbClr val="00C8C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79" name="Abgerundetes Rechteck 78">
            <a:extLst>
              <a:ext uri="{FF2B5EF4-FFF2-40B4-BE49-F238E27FC236}">
                <a16:creationId xmlns:a16="http://schemas.microsoft.com/office/drawing/2014/main" id="{229C9801-018F-EA87-99B6-E97B51025910}"/>
              </a:ext>
            </a:extLst>
          </p:cNvPr>
          <p:cNvSpPr/>
          <p:nvPr/>
        </p:nvSpPr>
        <p:spPr bwMode="auto">
          <a:xfrm>
            <a:off x="6321123" y="2600570"/>
            <a:ext cx="408375" cy="354457"/>
          </a:xfrm>
          <a:prstGeom prst="roundRect">
            <a:avLst/>
          </a:prstGeom>
          <a:pattFill prst="wdUpDiag">
            <a:fgClr>
              <a:srgbClr val="00C8C2"/>
            </a:fgClr>
            <a:bgClr>
              <a:srgbClr val="FFC000"/>
            </a:bgClr>
          </a:patt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80" name="Abgerundetes Rechteck 79">
            <a:extLst>
              <a:ext uri="{FF2B5EF4-FFF2-40B4-BE49-F238E27FC236}">
                <a16:creationId xmlns:a16="http://schemas.microsoft.com/office/drawing/2014/main" id="{5ABC3888-0F93-1BCD-2B61-3FC439FC836A}"/>
              </a:ext>
            </a:extLst>
          </p:cNvPr>
          <p:cNvSpPr/>
          <p:nvPr/>
        </p:nvSpPr>
        <p:spPr bwMode="auto">
          <a:xfrm>
            <a:off x="263524" y="1425160"/>
            <a:ext cx="4045888" cy="383577"/>
          </a:xfrm>
          <a:prstGeom prst="roundRect">
            <a:avLst/>
          </a:prstGeom>
          <a:solidFill>
            <a:schemeClr val="accent5">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333" dirty="0">
                <a:solidFill>
                  <a:schemeClr val="tx1"/>
                </a:solidFill>
              </a:rPr>
              <a:t>Commissioning and user beamtime / days</a:t>
            </a:r>
          </a:p>
        </p:txBody>
      </p:sp>
      <p:sp>
        <p:nvSpPr>
          <p:cNvPr id="81" name="Abgerundetes Rechteck 80">
            <a:extLst>
              <a:ext uri="{FF2B5EF4-FFF2-40B4-BE49-F238E27FC236}">
                <a16:creationId xmlns:a16="http://schemas.microsoft.com/office/drawing/2014/main" id="{2999D615-A6C8-941A-4E0D-B0851A437307}"/>
              </a:ext>
            </a:extLst>
          </p:cNvPr>
          <p:cNvSpPr/>
          <p:nvPr/>
        </p:nvSpPr>
        <p:spPr bwMode="auto">
          <a:xfrm>
            <a:off x="9690815" y="2620471"/>
            <a:ext cx="408375" cy="314655"/>
          </a:xfrm>
          <a:prstGeom prst="roundRect">
            <a:avLst/>
          </a:prstGeom>
          <a:solidFill>
            <a:srgbClr val="92D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grpSp>
        <p:nvGrpSpPr>
          <p:cNvPr id="90" name="Gruppieren 89">
            <a:extLst>
              <a:ext uri="{FF2B5EF4-FFF2-40B4-BE49-F238E27FC236}">
                <a16:creationId xmlns:a16="http://schemas.microsoft.com/office/drawing/2014/main" id="{5466A928-8178-0BA4-6CBA-1C98C472AD4B}"/>
              </a:ext>
            </a:extLst>
          </p:cNvPr>
          <p:cNvGrpSpPr/>
          <p:nvPr/>
        </p:nvGrpSpPr>
        <p:grpSpPr>
          <a:xfrm>
            <a:off x="272758" y="3774583"/>
            <a:ext cx="8701425" cy="594491"/>
            <a:chOff x="228816" y="3133028"/>
            <a:chExt cx="6526069" cy="445868"/>
          </a:xfrm>
        </p:grpSpPr>
        <p:sp>
          <p:nvSpPr>
            <p:cNvPr id="45" name="Abgerundetes Rechteck 44">
              <a:extLst>
                <a:ext uri="{FF2B5EF4-FFF2-40B4-BE49-F238E27FC236}">
                  <a16:creationId xmlns:a16="http://schemas.microsoft.com/office/drawing/2014/main" id="{3BDB1F79-B65A-3BCB-6CF0-9210808C9370}"/>
                </a:ext>
              </a:extLst>
            </p:cNvPr>
            <p:cNvSpPr/>
            <p:nvPr/>
          </p:nvSpPr>
          <p:spPr bwMode="auto">
            <a:xfrm>
              <a:off x="375143" y="3232199"/>
              <a:ext cx="306281" cy="235991"/>
            </a:xfrm>
            <a:prstGeom prst="roundRect">
              <a:avLst/>
            </a:prstGeom>
            <a:solidFill>
              <a:schemeClr val="accent2">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62" name="Textfeld 61">
              <a:extLst>
                <a:ext uri="{FF2B5EF4-FFF2-40B4-BE49-F238E27FC236}">
                  <a16:creationId xmlns:a16="http://schemas.microsoft.com/office/drawing/2014/main" id="{6246DCD5-6537-5686-D5B6-884BA3F510DF}"/>
                </a:ext>
              </a:extLst>
            </p:cNvPr>
            <p:cNvSpPr txBox="1"/>
            <p:nvPr/>
          </p:nvSpPr>
          <p:spPr bwMode="auto">
            <a:xfrm>
              <a:off x="712449" y="3205765"/>
              <a:ext cx="4693834" cy="284742"/>
            </a:xfrm>
            <a:prstGeom prst="rect">
              <a:avLst/>
            </a:prstGeom>
          </p:spPr>
          <p:txBody>
            <a:bodyPr wrap="none" rtlCol="0">
              <a:spAutoFit/>
            </a:bodyPr>
            <a:lstStyle/>
            <a:p>
              <a:r>
                <a:rPr lang="en-AU" sz="1867" dirty="0"/>
                <a:t>HITRAP I PARTIH	p – min. C beams, low intensity</a:t>
              </a:r>
            </a:p>
          </p:txBody>
        </p:sp>
        <p:sp>
          <p:nvSpPr>
            <p:cNvPr id="82" name="Abgerundetes Rechteck 81">
              <a:extLst>
                <a:ext uri="{FF2B5EF4-FFF2-40B4-BE49-F238E27FC236}">
                  <a16:creationId xmlns:a16="http://schemas.microsoft.com/office/drawing/2014/main" id="{3C1ADC50-7FAC-2FA9-F7CF-697AB3183253}"/>
                </a:ext>
              </a:extLst>
            </p:cNvPr>
            <p:cNvSpPr/>
            <p:nvPr/>
          </p:nvSpPr>
          <p:spPr bwMode="auto">
            <a:xfrm>
              <a:off x="228816" y="3133028"/>
              <a:ext cx="6526069" cy="445868"/>
            </a:xfrm>
            <a:prstGeom prst="roundRect">
              <a:avLst/>
            </a:prstGeom>
            <a:no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grpSp>
      <p:grpSp>
        <p:nvGrpSpPr>
          <p:cNvPr id="85" name="Gruppieren 84">
            <a:extLst>
              <a:ext uri="{FF2B5EF4-FFF2-40B4-BE49-F238E27FC236}">
                <a16:creationId xmlns:a16="http://schemas.microsoft.com/office/drawing/2014/main" id="{66308F97-0A07-BA48-85DD-194BFAF6C922}"/>
              </a:ext>
            </a:extLst>
          </p:cNvPr>
          <p:cNvGrpSpPr/>
          <p:nvPr/>
        </p:nvGrpSpPr>
        <p:grpSpPr>
          <a:xfrm>
            <a:off x="272757" y="4483919"/>
            <a:ext cx="8701426" cy="594491"/>
            <a:chOff x="246133" y="3680286"/>
            <a:chExt cx="6526069" cy="445868"/>
          </a:xfrm>
        </p:grpSpPr>
        <p:sp>
          <p:nvSpPr>
            <p:cNvPr id="46" name="Abgerundetes Rechteck 45">
              <a:extLst>
                <a:ext uri="{FF2B5EF4-FFF2-40B4-BE49-F238E27FC236}">
                  <a16:creationId xmlns:a16="http://schemas.microsoft.com/office/drawing/2014/main" id="{16B447B6-55C0-C361-DB48-8EF4E1AE055E}"/>
                </a:ext>
              </a:extLst>
            </p:cNvPr>
            <p:cNvSpPr/>
            <p:nvPr/>
          </p:nvSpPr>
          <p:spPr bwMode="auto">
            <a:xfrm>
              <a:off x="375143" y="3773287"/>
              <a:ext cx="306281" cy="234670"/>
            </a:xfrm>
            <a:prstGeom prst="roundRect">
              <a:avLst/>
            </a:prstGeom>
            <a:gradFill>
              <a:gsLst>
                <a:gs pos="0">
                  <a:srgbClr val="FEBF00"/>
                </a:gs>
                <a:gs pos="100000">
                  <a:srgbClr val="FFD800"/>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dirty="0"/>
            </a:p>
          </p:txBody>
        </p:sp>
        <p:sp>
          <p:nvSpPr>
            <p:cNvPr id="63" name="Textfeld 62">
              <a:extLst>
                <a:ext uri="{FF2B5EF4-FFF2-40B4-BE49-F238E27FC236}">
                  <a16:creationId xmlns:a16="http://schemas.microsoft.com/office/drawing/2014/main" id="{B910E789-071F-9014-67D0-1332ACC642DE}"/>
                </a:ext>
              </a:extLst>
            </p:cNvPr>
            <p:cNvSpPr txBox="1"/>
            <p:nvPr/>
          </p:nvSpPr>
          <p:spPr bwMode="auto">
            <a:xfrm>
              <a:off x="712449" y="3745152"/>
              <a:ext cx="5151891" cy="284742"/>
            </a:xfrm>
            <a:prstGeom prst="rect">
              <a:avLst/>
            </a:prstGeom>
          </p:spPr>
          <p:txBody>
            <a:bodyPr wrap="none" rtlCol="0">
              <a:spAutoFit/>
            </a:bodyPr>
            <a:lstStyle/>
            <a:p>
              <a:r>
                <a:rPr lang="en-AU" sz="1867" dirty="0" err="1"/>
                <a:t>InterLAC</a:t>
              </a:r>
              <a:r>
                <a:rPr lang="en-AU" sz="1867" dirty="0"/>
                <a:t>		p – min. Xe beams, medium intensity</a:t>
              </a:r>
            </a:p>
          </p:txBody>
        </p:sp>
        <p:sp>
          <p:nvSpPr>
            <p:cNvPr id="83" name="Abgerundetes Rechteck 82">
              <a:extLst>
                <a:ext uri="{FF2B5EF4-FFF2-40B4-BE49-F238E27FC236}">
                  <a16:creationId xmlns:a16="http://schemas.microsoft.com/office/drawing/2014/main" id="{ED40907D-F5A6-D8D9-9B2C-2D9EED912BE0}"/>
                </a:ext>
              </a:extLst>
            </p:cNvPr>
            <p:cNvSpPr/>
            <p:nvPr/>
          </p:nvSpPr>
          <p:spPr bwMode="auto">
            <a:xfrm>
              <a:off x="246133" y="3680286"/>
              <a:ext cx="6526069" cy="445868"/>
            </a:xfrm>
            <a:prstGeom prst="roundRect">
              <a:avLst/>
            </a:prstGeom>
            <a:no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grpSp>
      <p:grpSp>
        <p:nvGrpSpPr>
          <p:cNvPr id="89" name="Gruppieren 88">
            <a:extLst>
              <a:ext uri="{FF2B5EF4-FFF2-40B4-BE49-F238E27FC236}">
                <a16:creationId xmlns:a16="http://schemas.microsoft.com/office/drawing/2014/main" id="{382B7CE9-6A04-7DD2-BE93-CD69F3436B9E}"/>
              </a:ext>
            </a:extLst>
          </p:cNvPr>
          <p:cNvGrpSpPr/>
          <p:nvPr/>
        </p:nvGrpSpPr>
        <p:grpSpPr>
          <a:xfrm>
            <a:off x="272758" y="5193255"/>
            <a:ext cx="8701425" cy="594491"/>
            <a:chOff x="246132" y="4135526"/>
            <a:chExt cx="6526069" cy="445868"/>
          </a:xfrm>
        </p:grpSpPr>
        <p:sp>
          <p:nvSpPr>
            <p:cNvPr id="47" name="Abgerundetes Rechteck 46">
              <a:extLst>
                <a:ext uri="{FF2B5EF4-FFF2-40B4-BE49-F238E27FC236}">
                  <a16:creationId xmlns:a16="http://schemas.microsoft.com/office/drawing/2014/main" id="{A9AC8DF8-5DA0-81F3-4F0A-60040FB842B5}"/>
                </a:ext>
              </a:extLst>
            </p:cNvPr>
            <p:cNvSpPr/>
            <p:nvPr/>
          </p:nvSpPr>
          <p:spPr bwMode="auto">
            <a:xfrm>
              <a:off x="374818" y="4210326"/>
              <a:ext cx="306281" cy="235991"/>
            </a:xfrm>
            <a:prstGeom prst="roundRect">
              <a:avLst/>
            </a:prstGeom>
            <a:solidFill>
              <a:srgbClr val="00C8C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dirty="0"/>
            </a:p>
          </p:txBody>
        </p:sp>
        <p:sp>
          <p:nvSpPr>
            <p:cNvPr id="64" name="Textfeld 63">
              <a:extLst>
                <a:ext uri="{FF2B5EF4-FFF2-40B4-BE49-F238E27FC236}">
                  <a16:creationId xmlns:a16="http://schemas.microsoft.com/office/drawing/2014/main" id="{54AF0A25-918E-7E50-EA89-BD786650BFB1}"/>
                </a:ext>
              </a:extLst>
            </p:cNvPr>
            <p:cNvSpPr txBox="1"/>
            <p:nvPr/>
          </p:nvSpPr>
          <p:spPr bwMode="auto">
            <a:xfrm>
              <a:off x="712449" y="4203394"/>
              <a:ext cx="5979041" cy="284742"/>
            </a:xfrm>
            <a:prstGeom prst="rect">
              <a:avLst/>
            </a:prstGeom>
          </p:spPr>
          <p:txBody>
            <a:bodyPr wrap="none" rtlCol="0">
              <a:spAutoFit/>
            </a:bodyPr>
            <a:lstStyle/>
            <a:p>
              <a:r>
                <a:rPr lang="en-AU" sz="1867" dirty="0"/>
                <a:t>UNILAC			p – U beams, high intensity </a:t>
              </a:r>
              <a:r>
                <a:rPr lang="en-AU" sz="1333" dirty="0"/>
                <a:t>(only short pulse operation)</a:t>
              </a:r>
            </a:p>
          </p:txBody>
        </p:sp>
        <p:sp>
          <p:nvSpPr>
            <p:cNvPr id="86" name="Abgerundetes Rechteck 85">
              <a:extLst>
                <a:ext uri="{FF2B5EF4-FFF2-40B4-BE49-F238E27FC236}">
                  <a16:creationId xmlns:a16="http://schemas.microsoft.com/office/drawing/2014/main" id="{742909C8-2AA5-0AFA-CA38-5E5ED66A2CFE}"/>
                </a:ext>
              </a:extLst>
            </p:cNvPr>
            <p:cNvSpPr/>
            <p:nvPr/>
          </p:nvSpPr>
          <p:spPr bwMode="auto">
            <a:xfrm>
              <a:off x="246132" y="4135526"/>
              <a:ext cx="6526069" cy="445868"/>
            </a:xfrm>
            <a:prstGeom prst="roundRect">
              <a:avLst/>
            </a:prstGeom>
            <a:no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grpSp>
      <p:grpSp>
        <p:nvGrpSpPr>
          <p:cNvPr id="88" name="Gruppieren 87">
            <a:extLst>
              <a:ext uri="{FF2B5EF4-FFF2-40B4-BE49-F238E27FC236}">
                <a16:creationId xmlns:a16="http://schemas.microsoft.com/office/drawing/2014/main" id="{E3EB24A0-C4AE-9127-97E5-3102618DAF0F}"/>
              </a:ext>
            </a:extLst>
          </p:cNvPr>
          <p:cNvGrpSpPr/>
          <p:nvPr/>
        </p:nvGrpSpPr>
        <p:grpSpPr>
          <a:xfrm>
            <a:off x="272758" y="5902589"/>
            <a:ext cx="8701425" cy="594490"/>
            <a:chOff x="246132" y="4468507"/>
            <a:chExt cx="6526069" cy="445868"/>
          </a:xfrm>
        </p:grpSpPr>
        <p:sp>
          <p:nvSpPr>
            <p:cNvPr id="54" name="Abgerundetes Rechteck 53">
              <a:extLst>
                <a:ext uri="{FF2B5EF4-FFF2-40B4-BE49-F238E27FC236}">
                  <a16:creationId xmlns:a16="http://schemas.microsoft.com/office/drawing/2014/main" id="{3BEC4B34-38D4-CB9D-D1B5-2F35AA742A76}"/>
                </a:ext>
              </a:extLst>
            </p:cNvPr>
            <p:cNvSpPr/>
            <p:nvPr/>
          </p:nvSpPr>
          <p:spPr bwMode="auto">
            <a:xfrm>
              <a:off x="374817" y="4573446"/>
              <a:ext cx="306281" cy="235991"/>
            </a:xfrm>
            <a:prstGeom prst="roundRect">
              <a:avLst/>
            </a:prstGeom>
            <a:solidFill>
              <a:srgbClr val="92D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65" name="Textfeld 64">
              <a:extLst>
                <a:ext uri="{FF2B5EF4-FFF2-40B4-BE49-F238E27FC236}">
                  <a16:creationId xmlns:a16="http://schemas.microsoft.com/office/drawing/2014/main" id="{ADC92377-4B92-8869-D073-D38814EFD00D}"/>
                </a:ext>
              </a:extLst>
            </p:cNvPr>
            <p:cNvSpPr txBox="1"/>
            <p:nvPr/>
          </p:nvSpPr>
          <p:spPr bwMode="auto">
            <a:xfrm>
              <a:off x="699366" y="4542344"/>
              <a:ext cx="5541477" cy="284742"/>
            </a:xfrm>
            <a:prstGeom prst="rect">
              <a:avLst/>
            </a:prstGeom>
          </p:spPr>
          <p:txBody>
            <a:bodyPr wrap="square" rtlCol="0">
              <a:spAutoFit/>
            </a:bodyPr>
            <a:lstStyle/>
            <a:p>
              <a:r>
                <a:rPr lang="en-AU" sz="1867" dirty="0"/>
                <a:t>UNILAC + HELIAC	full operation</a:t>
              </a:r>
            </a:p>
          </p:txBody>
        </p:sp>
        <p:sp>
          <p:nvSpPr>
            <p:cNvPr id="87" name="Abgerundetes Rechteck 86">
              <a:extLst>
                <a:ext uri="{FF2B5EF4-FFF2-40B4-BE49-F238E27FC236}">
                  <a16:creationId xmlns:a16="http://schemas.microsoft.com/office/drawing/2014/main" id="{5469783C-55FA-A09B-F5AE-0E3D4C633743}"/>
                </a:ext>
              </a:extLst>
            </p:cNvPr>
            <p:cNvSpPr/>
            <p:nvPr/>
          </p:nvSpPr>
          <p:spPr bwMode="auto">
            <a:xfrm>
              <a:off x="246132" y="4468507"/>
              <a:ext cx="6526069" cy="445868"/>
            </a:xfrm>
            <a:prstGeom prst="roundRect">
              <a:avLst/>
            </a:prstGeom>
            <a:no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grpSp>
      <p:sp>
        <p:nvSpPr>
          <p:cNvPr id="6" name="Title 5">
            <a:extLst>
              <a:ext uri="{FF2B5EF4-FFF2-40B4-BE49-F238E27FC236}">
                <a16:creationId xmlns:a16="http://schemas.microsoft.com/office/drawing/2014/main" id="{8DCF65CF-C643-71BA-797F-8C5F97F9CC7C}"/>
              </a:ext>
            </a:extLst>
          </p:cNvPr>
          <p:cNvSpPr>
            <a:spLocks noGrp="1"/>
          </p:cNvSpPr>
          <p:nvPr>
            <p:ph type="title"/>
          </p:nvPr>
        </p:nvSpPr>
        <p:spPr>
          <a:xfrm>
            <a:off x="434589" y="256276"/>
            <a:ext cx="9664599" cy="787557"/>
          </a:xfrm>
        </p:spPr>
        <p:txBody>
          <a:bodyPr>
            <a:normAutofit/>
          </a:bodyPr>
          <a:lstStyle/>
          <a:p>
            <a:r>
              <a:rPr lang="en-US"/>
              <a:t>Timeline (draft - being discussed now)</a:t>
            </a:r>
          </a:p>
        </p:txBody>
      </p:sp>
      <p:sp>
        <p:nvSpPr>
          <p:cNvPr id="2" name="TextBox 1">
            <a:extLst>
              <a:ext uri="{FF2B5EF4-FFF2-40B4-BE49-F238E27FC236}">
                <a16:creationId xmlns:a16="http://schemas.microsoft.com/office/drawing/2014/main" id="{CE177FDF-D5D1-C08E-9D6E-35D9B7D91423}"/>
              </a:ext>
            </a:extLst>
          </p:cNvPr>
          <p:cNvSpPr txBox="1"/>
          <p:nvPr/>
        </p:nvSpPr>
        <p:spPr>
          <a:xfrm>
            <a:off x="2262914" y="2231166"/>
            <a:ext cx="2352001" cy="461665"/>
          </a:xfrm>
          <a:prstGeom prst="rect">
            <a:avLst/>
          </a:prstGeom>
        </p:spPr>
        <p:txBody>
          <a:bodyPr vert="horz" wrap="square" lIns="91440" tIns="45720" rIns="91440" bIns="45720" rtlCol="0" anchor="t">
            <a:spAutoFit/>
          </a:bodyPr>
          <a:lstStyle/>
          <a:p>
            <a:pPr algn="ctr"/>
            <a:r>
              <a:rPr lang="en-US" sz="1200" b="1" dirty="0"/>
              <a:t>MAT Experiments in M-branch, SIBAF, and Cave A</a:t>
            </a:r>
          </a:p>
        </p:txBody>
      </p:sp>
      <p:sp>
        <p:nvSpPr>
          <p:cNvPr id="4" name="TextBox 3">
            <a:extLst>
              <a:ext uri="{FF2B5EF4-FFF2-40B4-BE49-F238E27FC236}">
                <a16:creationId xmlns:a16="http://schemas.microsoft.com/office/drawing/2014/main" id="{5908FBD7-0B80-65C9-4855-8B44EB3C9FF8}"/>
              </a:ext>
            </a:extLst>
          </p:cNvPr>
          <p:cNvSpPr txBox="1"/>
          <p:nvPr/>
        </p:nvSpPr>
        <p:spPr>
          <a:xfrm>
            <a:off x="9146196" y="4596186"/>
            <a:ext cx="2621230" cy="369332"/>
          </a:xfrm>
          <a:prstGeom prst="rect">
            <a:avLst/>
          </a:prstGeom>
          <a:solidFill>
            <a:srgbClr val="FFC000">
              <a:alpha val="73000"/>
            </a:srgbClr>
          </a:solidFill>
          <a:effectLst>
            <a:outerShdw blurRad="50800" dist="38100" dir="2700000" algn="tl" rotWithShape="0">
              <a:prstClr val="black">
                <a:alpha val="40000"/>
              </a:prstClr>
            </a:outerShdw>
          </a:effectLst>
        </p:spPr>
        <p:txBody>
          <a:bodyPr vert="horz" wrap="none" lIns="91440" tIns="45720" rIns="91440" bIns="45720" rtlCol="0" anchor="t">
            <a:spAutoFit/>
          </a:bodyPr>
          <a:lstStyle/>
          <a:p>
            <a:pPr algn="l"/>
            <a:r>
              <a:rPr lang="en-US" dirty="0"/>
              <a:t>protons - Xe, 1.4 MeV/u</a:t>
            </a:r>
          </a:p>
        </p:txBody>
      </p:sp>
      <p:sp>
        <p:nvSpPr>
          <p:cNvPr id="37" name="TextBox 36">
            <a:extLst>
              <a:ext uri="{FF2B5EF4-FFF2-40B4-BE49-F238E27FC236}">
                <a16:creationId xmlns:a16="http://schemas.microsoft.com/office/drawing/2014/main" id="{97576FBE-7892-FA95-58C6-43B33CA9B3C8}"/>
              </a:ext>
            </a:extLst>
          </p:cNvPr>
          <p:cNvSpPr txBox="1"/>
          <p:nvPr/>
        </p:nvSpPr>
        <p:spPr>
          <a:xfrm>
            <a:off x="5483399" y="6011362"/>
            <a:ext cx="4474302" cy="369332"/>
          </a:xfrm>
          <a:prstGeom prst="rect">
            <a:avLst/>
          </a:prstGeom>
          <a:solidFill>
            <a:srgbClr val="92D050">
              <a:alpha val="68148"/>
            </a:srgbClr>
          </a:solidFill>
          <a:effectLst>
            <a:outerShdw blurRad="50800" dist="38100" dir="2700000" algn="tl" rotWithShape="0">
              <a:prstClr val="black">
                <a:alpha val="40000"/>
              </a:prstClr>
            </a:outerShdw>
          </a:effectLst>
        </p:spPr>
        <p:txBody>
          <a:bodyPr vert="horz" wrap="none" lIns="91440" tIns="45720" rIns="91440" bIns="45720" rtlCol="0" anchor="t">
            <a:spAutoFit/>
          </a:bodyPr>
          <a:lstStyle/>
          <a:p>
            <a:pPr algn="l"/>
            <a:r>
              <a:rPr lang="en-US" dirty="0"/>
              <a:t>UNILAC (10 Hz, 1 ms) HELIAC = cw-linac</a:t>
            </a:r>
          </a:p>
        </p:txBody>
      </p:sp>
      <p:sp>
        <p:nvSpPr>
          <p:cNvPr id="38" name="TextBox 37">
            <a:extLst>
              <a:ext uri="{FF2B5EF4-FFF2-40B4-BE49-F238E27FC236}">
                <a16:creationId xmlns:a16="http://schemas.microsoft.com/office/drawing/2014/main" id="{85D0623A-96FF-B23E-BC74-29A0207F0789}"/>
              </a:ext>
            </a:extLst>
          </p:cNvPr>
          <p:cNvSpPr txBox="1"/>
          <p:nvPr/>
        </p:nvSpPr>
        <p:spPr>
          <a:xfrm>
            <a:off x="9263848" y="5282084"/>
            <a:ext cx="2424574" cy="369332"/>
          </a:xfrm>
          <a:prstGeom prst="rect">
            <a:avLst/>
          </a:prstGeom>
          <a:solidFill>
            <a:srgbClr val="00DAD6"/>
          </a:solidFill>
          <a:effectLst>
            <a:outerShdw blurRad="50800" dist="38100" dir="2700000" algn="tl" rotWithShape="0">
              <a:prstClr val="black">
                <a:alpha val="40000"/>
              </a:prstClr>
            </a:outerShdw>
          </a:effectLst>
        </p:spPr>
        <p:txBody>
          <a:bodyPr vert="horz" wrap="none" lIns="91440" tIns="45720" rIns="91440" bIns="45720" rtlCol="0" anchor="t">
            <a:spAutoFit/>
          </a:bodyPr>
          <a:lstStyle/>
          <a:p>
            <a:pPr algn="l"/>
            <a:r>
              <a:rPr lang="en-US" dirty="0"/>
              <a:t>protons - U, 11 MeV/u</a:t>
            </a:r>
          </a:p>
        </p:txBody>
      </p:sp>
      <p:sp>
        <p:nvSpPr>
          <p:cNvPr id="40" name="TextBox 39">
            <a:extLst>
              <a:ext uri="{FF2B5EF4-FFF2-40B4-BE49-F238E27FC236}">
                <a16:creationId xmlns:a16="http://schemas.microsoft.com/office/drawing/2014/main" id="{80D7E23B-C5F6-69C5-4D5E-01AD447165DD}"/>
              </a:ext>
            </a:extLst>
          </p:cNvPr>
          <p:cNvSpPr txBox="1"/>
          <p:nvPr/>
        </p:nvSpPr>
        <p:spPr>
          <a:xfrm>
            <a:off x="5502830" y="2289689"/>
            <a:ext cx="2352001" cy="276999"/>
          </a:xfrm>
          <a:prstGeom prst="rect">
            <a:avLst/>
          </a:prstGeom>
        </p:spPr>
        <p:txBody>
          <a:bodyPr vert="horz" wrap="square" lIns="91440" tIns="45720" rIns="91440" bIns="45720" rtlCol="0" anchor="t">
            <a:spAutoFit/>
          </a:bodyPr>
          <a:lstStyle/>
          <a:p>
            <a:pPr algn="ctr"/>
            <a:r>
              <a:rPr lang="en-US" sz="1200" b="1" dirty="0"/>
              <a:t>MAT Experiments in all caves</a:t>
            </a:r>
          </a:p>
        </p:txBody>
      </p:sp>
      <p:sp>
        <p:nvSpPr>
          <p:cNvPr id="66" name="TextBox 65">
            <a:extLst>
              <a:ext uri="{FF2B5EF4-FFF2-40B4-BE49-F238E27FC236}">
                <a16:creationId xmlns:a16="http://schemas.microsoft.com/office/drawing/2014/main" id="{393EFCEC-CAB9-5D79-1FA4-DF25DC6EAF3D}"/>
              </a:ext>
            </a:extLst>
          </p:cNvPr>
          <p:cNvSpPr txBox="1"/>
          <p:nvPr/>
        </p:nvSpPr>
        <p:spPr>
          <a:xfrm>
            <a:off x="9219475" y="3887162"/>
            <a:ext cx="2406428" cy="369332"/>
          </a:xfrm>
          <a:prstGeom prst="rect">
            <a:avLst/>
          </a:prstGeom>
          <a:solidFill>
            <a:schemeClr val="accent2">
              <a:lumMod val="40000"/>
              <a:lumOff val="60000"/>
              <a:alpha val="73000"/>
            </a:schemeClr>
          </a:solidFill>
          <a:effectLst>
            <a:outerShdw blurRad="50800" dist="38100" dir="2700000" algn="tl" rotWithShape="0">
              <a:prstClr val="black">
                <a:alpha val="40000"/>
              </a:prstClr>
            </a:outerShdw>
          </a:effectLst>
        </p:spPr>
        <p:txBody>
          <a:bodyPr vert="horz" wrap="none" lIns="91440" tIns="45720" rIns="91440" bIns="45720" rtlCol="0" anchor="t">
            <a:spAutoFit/>
          </a:bodyPr>
          <a:lstStyle/>
          <a:p>
            <a:r>
              <a:rPr lang="en-US" dirty="0"/>
              <a:t>only @ SIS-18 caves </a:t>
            </a:r>
          </a:p>
        </p:txBody>
      </p:sp>
      <p:sp>
        <p:nvSpPr>
          <p:cNvPr id="3" name="TextBox 2">
            <a:extLst>
              <a:ext uri="{FF2B5EF4-FFF2-40B4-BE49-F238E27FC236}">
                <a16:creationId xmlns:a16="http://schemas.microsoft.com/office/drawing/2014/main" id="{5CF97E5E-82D4-8782-7C6B-4B79F52CA41F}"/>
              </a:ext>
            </a:extLst>
          </p:cNvPr>
          <p:cNvSpPr txBox="1"/>
          <p:nvPr/>
        </p:nvSpPr>
        <p:spPr>
          <a:xfrm rot="20896922">
            <a:off x="9214480" y="353102"/>
            <a:ext cx="2533066" cy="584775"/>
          </a:xfrm>
          <a:prstGeom prst="rect">
            <a:avLst/>
          </a:prstGeom>
          <a:solidFill>
            <a:schemeClr val="tx2">
              <a:lumMod val="40000"/>
              <a:lumOff val="60000"/>
            </a:schemeClr>
          </a:solidFill>
          <a:ln w="28575">
            <a:solidFill>
              <a:srgbClr val="FF0000"/>
            </a:solidFill>
          </a:ln>
        </p:spPr>
        <p:txBody>
          <a:bodyPr vert="horz" wrap="none" lIns="91440" tIns="45720" rIns="91440" bIns="45720" rtlCol="0" anchor="t">
            <a:spAutoFit/>
          </a:bodyPr>
          <a:lstStyle/>
          <a:p>
            <a:pPr algn="l"/>
            <a:r>
              <a:rPr lang="en-US" sz="3200" b="1" dirty="0">
                <a:solidFill>
                  <a:srgbClr val="C00000"/>
                </a:solidFill>
              </a:rPr>
              <a:t>Preliminary </a:t>
            </a:r>
          </a:p>
        </p:txBody>
      </p:sp>
      <p:sp>
        <p:nvSpPr>
          <p:cNvPr id="20" name="Rectangle 19">
            <a:extLst>
              <a:ext uri="{FF2B5EF4-FFF2-40B4-BE49-F238E27FC236}">
                <a16:creationId xmlns:a16="http://schemas.microsoft.com/office/drawing/2014/main" id="{1B829E9F-E35D-AA1C-C7C9-CD2B03F2FA63}"/>
              </a:ext>
            </a:extLst>
          </p:cNvPr>
          <p:cNvSpPr/>
          <p:nvPr/>
        </p:nvSpPr>
        <p:spPr>
          <a:xfrm>
            <a:off x="-580571" y="5834747"/>
            <a:ext cx="13178971" cy="155302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72" name="TextBox 71">
            <a:extLst>
              <a:ext uri="{FF2B5EF4-FFF2-40B4-BE49-F238E27FC236}">
                <a16:creationId xmlns:a16="http://schemas.microsoft.com/office/drawing/2014/main" id="{5E4EAD23-821F-527E-FDDD-F14F270A6B72}"/>
              </a:ext>
            </a:extLst>
          </p:cNvPr>
          <p:cNvSpPr txBox="1"/>
          <p:nvPr/>
        </p:nvSpPr>
        <p:spPr>
          <a:xfrm>
            <a:off x="574247" y="2310894"/>
            <a:ext cx="2352001" cy="276999"/>
          </a:xfrm>
          <a:prstGeom prst="rect">
            <a:avLst/>
          </a:prstGeom>
        </p:spPr>
        <p:txBody>
          <a:bodyPr vert="horz" wrap="square" lIns="91440" tIns="45720" rIns="91440" bIns="45720" rtlCol="0" anchor="t">
            <a:spAutoFit/>
          </a:bodyPr>
          <a:lstStyle/>
          <a:p>
            <a:pPr algn="ctr"/>
            <a:r>
              <a:rPr lang="en-US" sz="1200" b="1" dirty="0"/>
              <a:t>MAT-Cave A </a:t>
            </a:r>
          </a:p>
        </p:txBody>
      </p:sp>
    </p:spTree>
    <p:extLst>
      <p:ext uri="{BB962C8B-B14F-4D97-AF65-F5344CB8AC3E}">
        <p14:creationId xmlns:p14="http://schemas.microsoft.com/office/powerpoint/2010/main" val="38740352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4C568-6F42-0ABB-6F39-F395D650EFCD}"/>
            </a:ext>
          </a:extLst>
        </p:cNvPr>
        <p:cNvGrpSpPr/>
        <p:nvPr/>
      </p:nvGrpSpPr>
      <p:grpSpPr>
        <a:xfrm>
          <a:off x="0" y="0"/>
          <a:ext cx="0" cy="0"/>
          <a:chOff x="0" y="0"/>
          <a:chExt cx="0" cy="0"/>
        </a:xfrm>
      </p:grpSpPr>
      <p:cxnSp>
        <p:nvCxnSpPr>
          <p:cNvPr id="5" name="Gerade Verbindung mit Pfeil 4">
            <a:extLst>
              <a:ext uri="{FF2B5EF4-FFF2-40B4-BE49-F238E27FC236}">
                <a16:creationId xmlns:a16="http://schemas.microsoft.com/office/drawing/2014/main" id="{72F19F4D-F2B8-0291-9BB6-643F0F2670E6}"/>
              </a:ext>
            </a:extLst>
          </p:cNvPr>
          <p:cNvCxnSpPr>
            <a:cxnSpLocks/>
          </p:cNvCxnSpPr>
          <p:nvPr/>
        </p:nvCxnSpPr>
        <p:spPr bwMode="auto">
          <a:xfrm>
            <a:off x="171163" y="3201145"/>
            <a:ext cx="11965419"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7" name="Gerade Verbindung 6">
            <a:extLst>
              <a:ext uri="{FF2B5EF4-FFF2-40B4-BE49-F238E27FC236}">
                <a16:creationId xmlns:a16="http://schemas.microsoft.com/office/drawing/2014/main" id="{A18E41FC-5D6E-E476-61A8-778676070F08}"/>
              </a:ext>
            </a:extLst>
          </p:cNvPr>
          <p:cNvCxnSpPr>
            <a:cxnSpLocks/>
          </p:cNvCxnSpPr>
          <p:nvPr/>
        </p:nvCxnSpPr>
        <p:spPr bwMode="auto">
          <a:xfrm>
            <a:off x="171163" y="3030311"/>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Gerade Verbindung 7">
            <a:extLst>
              <a:ext uri="{FF2B5EF4-FFF2-40B4-BE49-F238E27FC236}">
                <a16:creationId xmlns:a16="http://schemas.microsoft.com/office/drawing/2014/main" id="{A4C56A32-B6F7-9934-2A07-3B1F0E689F6D}"/>
              </a:ext>
            </a:extLst>
          </p:cNvPr>
          <p:cNvCxnSpPr>
            <a:cxnSpLocks/>
          </p:cNvCxnSpPr>
          <p:nvPr/>
        </p:nvCxnSpPr>
        <p:spPr bwMode="auto">
          <a:xfrm>
            <a:off x="1820499" y="3030311"/>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Gerade Verbindung 8">
            <a:extLst>
              <a:ext uri="{FF2B5EF4-FFF2-40B4-BE49-F238E27FC236}">
                <a16:creationId xmlns:a16="http://schemas.microsoft.com/office/drawing/2014/main" id="{72EB018E-3813-0F05-217F-E09448C86020}"/>
              </a:ext>
            </a:extLst>
          </p:cNvPr>
          <p:cNvCxnSpPr>
            <a:cxnSpLocks/>
          </p:cNvCxnSpPr>
          <p:nvPr/>
        </p:nvCxnSpPr>
        <p:spPr bwMode="auto">
          <a:xfrm>
            <a:off x="3469835" y="3030311"/>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Gerade Verbindung 9">
            <a:extLst>
              <a:ext uri="{FF2B5EF4-FFF2-40B4-BE49-F238E27FC236}">
                <a16:creationId xmlns:a16="http://schemas.microsoft.com/office/drawing/2014/main" id="{2D1AE11D-4747-539C-2064-715094D87292}"/>
              </a:ext>
            </a:extLst>
          </p:cNvPr>
          <p:cNvCxnSpPr>
            <a:cxnSpLocks/>
          </p:cNvCxnSpPr>
          <p:nvPr/>
        </p:nvCxnSpPr>
        <p:spPr bwMode="auto">
          <a:xfrm>
            <a:off x="5119171" y="3030311"/>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Gerade Verbindung 10">
            <a:extLst>
              <a:ext uri="{FF2B5EF4-FFF2-40B4-BE49-F238E27FC236}">
                <a16:creationId xmlns:a16="http://schemas.microsoft.com/office/drawing/2014/main" id="{3D6E8C6D-77E0-97A8-C3E0-1143AD51A0A0}"/>
              </a:ext>
            </a:extLst>
          </p:cNvPr>
          <p:cNvCxnSpPr>
            <a:cxnSpLocks/>
          </p:cNvCxnSpPr>
          <p:nvPr/>
        </p:nvCxnSpPr>
        <p:spPr bwMode="auto">
          <a:xfrm>
            <a:off x="6768507" y="3030311"/>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Gerade Verbindung 11">
            <a:extLst>
              <a:ext uri="{FF2B5EF4-FFF2-40B4-BE49-F238E27FC236}">
                <a16:creationId xmlns:a16="http://schemas.microsoft.com/office/drawing/2014/main" id="{CD5C6DE5-B102-6C42-FD0A-7D037550B032}"/>
              </a:ext>
            </a:extLst>
          </p:cNvPr>
          <p:cNvCxnSpPr>
            <a:cxnSpLocks/>
          </p:cNvCxnSpPr>
          <p:nvPr/>
        </p:nvCxnSpPr>
        <p:spPr bwMode="auto">
          <a:xfrm>
            <a:off x="8417845" y="3030311"/>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feld 12">
            <a:extLst>
              <a:ext uri="{FF2B5EF4-FFF2-40B4-BE49-F238E27FC236}">
                <a16:creationId xmlns:a16="http://schemas.microsoft.com/office/drawing/2014/main" id="{D5622AFE-437A-2E08-1A17-A35787A46622}"/>
              </a:ext>
            </a:extLst>
          </p:cNvPr>
          <p:cNvSpPr txBox="1"/>
          <p:nvPr/>
        </p:nvSpPr>
        <p:spPr bwMode="auto">
          <a:xfrm>
            <a:off x="637082" y="3304611"/>
            <a:ext cx="701309" cy="338554"/>
          </a:xfrm>
          <a:prstGeom prst="rect">
            <a:avLst/>
          </a:prstGeom>
        </p:spPr>
        <p:txBody>
          <a:bodyPr wrap="square" rtlCol="0">
            <a:spAutoFit/>
          </a:bodyPr>
          <a:lstStyle/>
          <a:p>
            <a:r>
              <a:rPr lang="en-AU" sz="1600" dirty="0"/>
              <a:t>2027</a:t>
            </a:r>
          </a:p>
        </p:txBody>
      </p:sp>
      <p:sp>
        <p:nvSpPr>
          <p:cNvPr id="14" name="Textfeld 13">
            <a:extLst>
              <a:ext uri="{FF2B5EF4-FFF2-40B4-BE49-F238E27FC236}">
                <a16:creationId xmlns:a16="http://schemas.microsoft.com/office/drawing/2014/main" id="{DBD5419F-81B0-CD45-B86A-CEF60CA49B10}"/>
              </a:ext>
            </a:extLst>
          </p:cNvPr>
          <p:cNvSpPr txBox="1"/>
          <p:nvPr/>
        </p:nvSpPr>
        <p:spPr bwMode="auto">
          <a:xfrm>
            <a:off x="2286416" y="3304611"/>
            <a:ext cx="701309" cy="338554"/>
          </a:xfrm>
          <a:prstGeom prst="rect">
            <a:avLst/>
          </a:prstGeom>
        </p:spPr>
        <p:txBody>
          <a:bodyPr wrap="square" rtlCol="0">
            <a:spAutoFit/>
          </a:bodyPr>
          <a:lstStyle/>
          <a:p>
            <a:r>
              <a:rPr lang="en-AU" sz="1600" dirty="0"/>
              <a:t>2028</a:t>
            </a:r>
          </a:p>
        </p:txBody>
      </p:sp>
      <p:sp>
        <p:nvSpPr>
          <p:cNvPr id="15" name="Textfeld 14">
            <a:extLst>
              <a:ext uri="{FF2B5EF4-FFF2-40B4-BE49-F238E27FC236}">
                <a16:creationId xmlns:a16="http://schemas.microsoft.com/office/drawing/2014/main" id="{E573A4A8-F24E-9EFB-CCDC-79E3A060FCD5}"/>
              </a:ext>
            </a:extLst>
          </p:cNvPr>
          <p:cNvSpPr txBox="1"/>
          <p:nvPr/>
        </p:nvSpPr>
        <p:spPr bwMode="auto">
          <a:xfrm>
            <a:off x="3962928" y="3304611"/>
            <a:ext cx="701309" cy="338554"/>
          </a:xfrm>
          <a:prstGeom prst="rect">
            <a:avLst/>
          </a:prstGeom>
        </p:spPr>
        <p:txBody>
          <a:bodyPr wrap="square" rtlCol="0">
            <a:spAutoFit/>
          </a:bodyPr>
          <a:lstStyle/>
          <a:p>
            <a:r>
              <a:rPr lang="en-AU" sz="1600" dirty="0"/>
              <a:t>2029</a:t>
            </a:r>
          </a:p>
        </p:txBody>
      </p:sp>
      <p:sp>
        <p:nvSpPr>
          <p:cNvPr id="16" name="Textfeld 15">
            <a:extLst>
              <a:ext uri="{FF2B5EF4-FFF2-40B4-BE49-F238E27FC236}">
                <a16:creationId xmlns:a16="http://schemas.microsoft.com/office/drawing/2014/main" id="{4EFD4E1C-4A72-6ABC-DA84-796F127E2AAD}"/>
              </a:ext>
            </a:extLst>
          </p:cNvPr>
          <p:cNvSpPr txBox="1"/>
          <p:nvPr/>
        </p:nvSpPr>
        <p:spPr bwMode="auto">
          <a:xfrm>
            <a:off x="5558298" y="3304611"/>
            <a:ext cx="701309" cy="338554"/>
          </a:xfrm>
          <a:prstGeom prst="rect">
            <a:avLst/>
          </a:prstGeom>
        </p:spPr>
        <p:txBody>
          <a:bodyPr wrap="square" rtlCol="0">
            <a:spAutoFit/>
          </a:bodyPr>
          <a:lstStyle/>
          <a:p>
            <a:r>
              <a:rPr lang="en-AU" sz="1600" dirty="0"/>
              <a:t>2030</a:t>
            </a:r>
          </a:p>
        </p:txBody>
      </p:sp>
      <p:sp>
        <p:nvSpPr>
          <p:cNvPr id="17" name="Textfeld 16">
            <a:extLst>
              <a:ext uri="{FF2B5EF4-FFF2-40B4-BE49-F238E27FC236}">
                <a16:creationId xmlns:a16="http://schemas.microsoft.com/office/drawing/2014/main" id="{E5A13114-4E46-073A-CCCE-FF49C0191478}"/>
              </a:ext>
            </a:extLst>
          </p:cNvPr>
          <p:cNvSpPr txBox="1"/>
          <p:nvPr/>
        </p:nvSpPr>
        <p:spPr bwMode="auto">
          <a:xfrm>
            <a:off x="7263991" y="3304611"/>
            <a:ext cx="701309" cy="338554"/>
          </a:xfrm>
          <a:prstGeom prst="rect">
            <a:avLst/>
          </a:prstGeom>
        </p:spPr>
        <p:txBody>
          <a:bodyPr wrap="square" rtlCol="0">
            <a:spAutoFit/>
          </a:bodyPr>
          <a:lstStyle/>
          <a:p>
            <a:r>
              <a:rPr lang="en-AU" sz="1600" dirty="0"/>
              <a:t>2031</a:t>
            </a:r>
          </a:p>
        </p:txBody>
      </p:sp>
      <p:sp>
        <p:nvSpPr>
          <p:cNvPr id="18" name="Textfeld 17">
            <a:extLst>
              <a:ext uri="{FF2B5EF4-FFF2-40B4-BE49-F238E27FC236}">
                <a16:creationId xmlns:a16="http://schemas.microsoft.com/office/drawing/2014/main" id="{A56E36F6-A33E-9C03-24DA-03C675EDA8C1}"/>
              </a:ext>
            </a:extLst>
          </p:cNvPr>
          <p:cNvSpPr txBox="1"/>
          <p:nvPr/>
        </p:nvSpPr>
        <p:spPr bwMode="auto">
          <a:xfrm>
            <a:off x="8951095" y="3304611"/>
            <a:ext cx="701309" cy="338554"/>
          </a:xfrm>
          <a:prstGeom prst="rect">
            <a:avLst/>
          </a:prstGeom>
        </p:spPr>
        <p:txBody>
          <a:bodyPr wrap="square" rtlCol="0">
            <a:spAutoFit/>
          </a:bodyPr>
          <a:lstStyle/>
          <a:p>
            <a:r>
              <a:rPr lang="en-AU" sz="1600" dirty="0"/>
              <a:t>2032</a:t>
            </a:r>
          </a:p>
        </p:txBody>
      </p:sp>
      <p:sp>
        <p:nvSpPr>
          <p:cNvPr id="19" name="Abgerundetes Rechteck 18">
            <a:extLst>
              <a:ext uri="{FF2B5EF4-FFF2-40B4-BE49-F238E27FC236}">
                <a16:creationId xmlns:a16="http://schemas.microsoft.com/office/drawing/2014/main" id="{3B0EC6DC-84C9-1849-4FD6-6307463984AF}"/>
              </a:ext>
            </a:extLst>
          </p:cNvPr>
          <p:cNvSpPr/>
          <p:nvPr/>
        </p:nvSpPr>
        <p:spPr bwMode="auto">
          <a:xfrm>
            <a:off x="1362038" y="2620471"/>
            <a:ext cx="408375" cy="314655"/>
          </a:xfrm>
          <a:prstGeom prst="roundRect">
            <a:avLst/>
          </a:prstGeom>
          <a:solidFill>
            <a:schemeClr val="accent2">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cxnSp>
        <p:nvCxnSpPr>
          <p:cNvPr id="21" name="Gerade Verbindung 20">
            <a:extLst>
              <a:ext uri="{FF2B5EF4-FFF2-40B4-BE49-F238E27FC236}">
                <a16:creationId xmlns:a16="http://schemas.microsoft.com/office/drawing/2014/main" id="{2E72829C-B1CF-E98C-F94A-C24BD11716BA}"/>
              </a:ext>
            </a:extLst>
          </p:cNvPr>
          <p:cNvCxnSpPr/>
          <p:nvPr/>
        </p:nvCxnSpPr>
        <p:spPr bwMode="auto">
          <a:xfrm>
            <a:off x="583497" y="3030311"/>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Gerade Verbindung 21">
            <a:extLst>
              <a:ext uri="{FF2B5EF4-FFF2-40B4-BE49-F238E27FC236}">
                <a16:creationId xmlns:a16="http://schemas.microsoft.com/office/drawing/2014/main" id="{9C8A494E-397F-79B7-18AF-F40D450E8CAC}"/>
              </a:ext>
            </a:extLst>
          </p:cNvPr>
          <p:cNvCxnSpPr>
            <a:cxnSpLocks/>
          </p:cNvCxnSpPr>
          <p:nvPr/>
        </p:nvCxnSpPr>
        <p:spPr bwMode="auto">
          <a:xfrm>
            <a:off x="995831" y="30285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Gerade Verbindung 22">
            <a:extLst>
              <a:ext uri="{FF2B5EF4-FFF2-40B4-BE49-F238E27FC236}">
                <a16:creationId xmlns:a16="http://schemas.microsoft.com/office/drawing/2014/main" id="{D79A7C3D-CA86-AB7F-C504-9C9289C9A5BC}"/>
              </a:ext>
            </a:extLst>
          </p:cNvPr>
          <p:cNvCxnSpPr/>
          <p:nvPr/>
        </p:nvCxnSpPr>
        <p:spPr bwMode="auto">
          <a:xfrm>
            <a:off x="1408165" y="30285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Gerade Verbindung 23">
            <a:extLst>
              <a:ext uri="{FF2B5EF4-FFF2-40B4-BE49-F238E27FC236}">
                <a16:creationId xmlns:a16="http://schemas.microsoft.com/office/drawing/2014/main" id="{4110AA7D-B6D1-8397-69BB-691409BFE1E6}"/>
              </a:ext>
            </a:extLst>
          </p:cNvPr>
          <p:cNvCxnSpPr/>
          <p:nvPr/>
        </p:nvCxnSpPr>
        <p:spPr bwMode="auto">
          <a:xfrm>
            <a:off x="2210889" y="30285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Gerade Verbindung 24">
            <a:extLst>
              <a:ext uri="{FF2B5EF4-FFF2-40B4-BE49-F238E27FC236}">
                <a16:creationId xmlns:a16="http://schemas.microsoft.com/office/drawing/2014/main" id="{479B26F0-C3D5-BA32-A97C-8545F5075963}"/>
              </a:ext>
            </a:extLst>
          </p:cNvPr>
          <p:cNvCxnSpPr>
            <a:cxnSpLocks/>
          </p:cNvCxnSpPr>
          <p:nvPr/>
        </p:nvCxnSpPr>
        <p:spPr bwMode="auto">
          <a:xfrm>
            <a:off x="2623223" y="3026716"/>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Gerade Verbindung 25">
            <a:extLst>
              <a:ext uri="{FF2B5EF4-FFF2-40B4-BE49-F238E27FC236}">
                <a16:creationId xmlns:a16="http://schemas.microsoft.com/office/drawing/2014/main" id="{085B493A-5A25-DD2E-5C26-5C7F4192A214}"/>
              </a:ext>
            </a:extLst>
          </p:cNvPr>
          <p:cNvCxnSpPr/>
          <p:nvPr/>
        </p:nvCxnSpPr>
        <p:spPr bwMode="auto">
          <a:xfrm>
            <a:off x="3035557" y="3026716"/>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Gerade Verbindung 26">
            <a:extLst>
              <a:ext uri="{FF2B5EF4-FFF2-40B4-BE49-F238E27FC236}">
                <a16:creationId xmlns:a16="http://schemas.microsoft.com/office/drawing/2014/main" id="{25157204-0C0A-5A00-43BD-A5C7711ABE88}"/>
              </a:ext>
            </a:extLst>
          </p:cNvPr>
          <p:cNvCxnSpPr/>
          <p:nvPr/>
        </p:nvCxnSpPr>
        <p:spPr bwMode="auto">
          <a:xfrm>
            <a:off x="3883236" y="30285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8" name="Gerade Verbindung 27">
            <a:extLst>
              <a:ext uri="{FF2B5EF4-FFF2-40B4-BE49-F238E27FC236}">
                <a16:creationId xmlns:a16="http://schemas.microsoft.com/office/drawing/2014/main" id="{F439350D-C578-0222-95E9-50A95FA73BDB}"/>
              </a:ext>
            </a:extLst>
          </p:cNvPr>
          <p:cNvCxnSpPr>
            <a:cxnSpLocks/>
          </p:cNvCxnSpPr>
          <p:nvPr/>
        </p:nvCxnSpPr>
        <p:spPr bwMode="auto">
          <a:xfrm>
            <a:off x="4295569" y="3026716"/>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9" name="Gerade Verbindung 28">
            <a:extLst>
              <a:ext uri="{FF2B5EF4-FFF2-40B4-BE49-F238E27FC236}">
                <a16:creationId xmlns:a16="http://schemas.microsoft.com/office/drawing/2014/main" id="{9EC34FE3-99F5-6C51-E15A-23D2568AFFEF}"/>
              </a:ext>
            </a:extLst>
          </p:cNvPr>
          <p:cNvCxnSpPr/>
          <p:nvPr/>
        </p:nvCxnSpPr>
        <p:spPr bwMode="auto">
          <a:xfrm>
            <a:off x="4707904" y="3026716"/>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0" name="Gerade Verbindung 29">
            <a:extLst>
              <a:ext uri="{FF2B5EF4-FFF2-40B4-BE49-F238E27FC236}">
                <a16:creationId xmlns:a16="http://schemas.microsoft.com/office/drawing/2014/main" id="{72BFC4CD-00EF-CC3C-13B2-6401F01CD3FD}"/>
              </a:ext>
            </a:extLst>
          </p:cNvPr>
          <p:cNvCxnSpPr/>
          <p:nvPr/>
        </p:nvCxnSpPr>
        <p:spPr bwMode="auto">
          <a:xfrm>
            <a:off x="5512425" y="3050092"/>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1" name="Gerade Verbindung 30">
            <a:extLst>
              <a:ext uri="{FF2B5EF4-FFF2-40B4-BE49-F238E27FC236}">
                <a16:creationId xmlns:a16="http://schemas.microsoft.com/office/drawing/2014/main" id="{125A5860-0257-A455-8B5C-E801D48D0427}"/>
              </a:ext>
            </a:extLst>
          </p:cNvPr>
          <p:cNvCxnSpPr>
            <a:cxnSpLocks/>
          </p:cNvCxnSpPr>
          <p:nvPr/>
        </p:nvCxnSpPr>
        <p:spPr bwMode="auto">
          <a:xfrm>
            <a:off x="5924759" y="3048295"/>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2" name="Gerade Verbindung 31">
            <a:extLst>
              <a:ext uri="{FF2B5EF4-FFF2-40B4-BE49-F238E27FC236}">
                <a16:creationId xmlns:a16="http://schemas.microsoft.com/office/drawing/2014/main" id="{EA388147-3154-8615-A3D0-7BFE25641140}"/>
              </a:ext>
            </a:extLst>
          </p:cNvPr>
          <p:cNvCxnSpPr/>
          <p:nvPr/>
        </p:nvCxnSpPr>
        <p:spPr bwMode="auto">
          <a:xfrm>
            <a:off x="6337093" y="3048295"/>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3" name="Gerade Verbindung 32">
            <a:extLst>
              <a:ext uri="{FF2B5EF4-FFF2-40B4-BE49-F238E27FC236}">
                <a16:creationId xmlns:a16="http://schemas.microsoft.com/office/drawing/2014/main" id="{DCE86C47-6682-689D-2419-F8D7E384BF85}"/>
              </a:ext>
            </a:extLst>
          </p:cNvPr>
          <p:cNvCxnSpPr/>
          <p:nvPr/>
        </p:nvCxnSpPr>
        <p:spPr bwMode="auto">
          <a:xfrm>
            <a:off x="7182975" y="3037506"/>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4" name="Gerade Verbindung 33">
            <a:extLst>
              <a:ext uri="{FF2B5EF4-FFF2-40B4-BE49-F238E27FC236}">
                <a16:creationId xmlns:a16="http://schemas.microsoft.com/office/drawing/2014/main" id="{8C55093A-8FC8-9E2C-3AF1-BDF5BB555236}"/>
              </a:ext>
            </a:extLst>
          </p:cNvPr>
          <p:cNvCxnSpPr>
            <a:cxnSpLocks/>
          </p:cNvCxnSpPr>
          <p:nvPr/>
        </p:nvCxnSpPr>
        <p:spPr bwMode="auto">
          <a:xfrm>
            <a:off x="7595308" y="3035708"/>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5" name="Gerade Verbindung 34">
            <a:extLst>
              <a:ext uri="{FF2B5EF4-FFF2-40B4-BE49-F238E27FC236}">
                <a16:creationId xmlns:a16="http://schemas.microsoft.com/office/drawing/2014/main" id="{94CDB527-AF1F-E416-351A-07D5B93B9F52}"/>
              </a:ext>
            </a:extLst>
          </p:cNvPr>
          <p:cNvCxnSpPr/>
          <p:nvPr/>
        </p:nvCxnSpPr>
        <p:spPr bwMode="auto">
          <a:xfrm>
            <a:off x="8007643" y="3035708"/>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6" name="Abgerundetes Rechteck 35">
            <a:extLst>
              <a:ext uri="{FF2B5EF4-FFF2-40B4-BE49-F238E27FC236}">
                <a16:creationId xmlns:a16="http://schemas.microsoft.com/office/drawing/2014/main" id="{857E16B1-7494-3542-F28B-9011FD540CF2}"/>
              </a:ext>
            </a:extLst>
          </p:cNvPr>
          <p:cNvSpPr/>
          <p:nvPr/>
        </p:nvSpPr>
        <p:spPr bwMode="auto">
          <a:xfrm>
            <a:off x="2992401" y="2621351"/>
            <a:ext cx="408375" cy="312893"/>
          </a:xfrm>
          <a:prstGeom prst="roundRect">
            <a:avLst/>
          </a:prstGeom>
          <a:gradFill>
            <a:gsLst>
              <a:gs pos="0">
                <a:srgbClr val="FEBF00"/>
              </a:gs>
              <a:gs pos="100000">
                <a:srgbClr val="FFD800"/>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39" name="Abgerundetes Rechteck 38">
            <a:extLst>
              <a:ext uri="{FF2B5EF4-FFF2-40B4-BE49-F238E27FC236}">
                <a16:creationId xmlns:a16="http://schemas.microsoft.com/office/drawing/2014/main" id="{8B163BBE-2A4E-1031-59A0-04D0FA68F7F0}"/>
              </a:ext>
            </a:extLst>
          </p:cNvPr>
          <p:cNvSpPr/>
          <p:nvPr/>
        </p:nvSpPr>
        <p:spPr bwMode="auto">
          <a:xfrm>
            <a:off x="7006307" y="2600570"/>
            <a:ext cx="1207780" cy="354457"/>
          </a:xfrm>
          <a:prstGeom prst="roundRect">
            <a:avLst/>
          </a:prstGeom>
          <a:solidFill>
            <a:srgbClr val="00C8C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41" name="Abgerundetes Rechteck 40">
            <a:extLst>
              <a:ext uri="{FF2B5EF4-FFF2-40B4-BE49-F238E27FC236}">
                <a16:creationId xmlns:a16="http://schemas.microsoft.com/office/drawing/2014/main" id="{9D020136-1A2C-4629-413F-F83C4FA81334}"/>
              </a:ext>
            </a:extLst>
          </p:cNvPr>
          <p:cNvSpPr/>
          <p:nvPr/>
        </p:nvSpPr>
        <p:spPr bwMode="auto">
          <a:xfrm>
            <a:off x="1849086" y="2620471"/>
            <a:ext cx="408375" cy="314655"/>
          </a:xfrm>
          <a:prstGeom prst="roundRect">
            <a:avLst/>
          </a:prstGeom>
          <a:solidFill>
            <a:schemeClr val="accent2">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42" name="Abgerundetes Rechteck 41">
            <a:extLst>
              <a:ext uri="{FF2B5EF4-FFF2-40B4-BE49-F238E27FC236}">
                <a16:creationId xmlns:a16="http://schemas.microsoft.com/office/drawing/2014/main" id="{2FB5A20C-9FFC-92B3-634B-7D22362E6CDE}"/>
              </a:ext>
            </a:extLst>
          </p:cNvPr>
          <p:cNvSpPr/>
          <p:nvPr/>
        </p:nvSpPr>
        <p:spPr bwMode="auto">
          <a:xfrm>
            <a:off x="3507230" y="2621351"/>
            <a:ext cx="408375" cy="312893"/>
          </a:xfrm>
          <a:prstGeom prst="roundRect">
            <a:avLst/>
          </a:prstGeom>
          <a:gradFill>
            <a:gsLst>
              <a:gs pos="0">
                <a:srgbClr val="FEBF00"/>
              </a:gs>
              <a:gs pos="100000">
                <a:srgbClr val="FFD800"/>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43" name="Abgerundetes Rechteck 42">
            <a:extLst>
              <a:ext uri="{FF2B5EF4-FFF2-40B4-BE49-F238E27FC236}">
                <a16:creationId xmlns:a16="http://schemas.microsoft.com/office/drawing/2014/main" id="{A8BEBB8E-EE46-E38E-0AC4-EA1CDD1D61BE}"/>
              </a:ext>
            </a:extLst>
          </p:cNvPr>
          <p:cNvSpPr/>
          <p:nvPr/>
        </p:nvSpPr>
        <p:spPr bwMode="auto">
          <a:xfrm>
            <a:off x="4650545" y="2621351"/>
            <a:ext cx="408375" cy="312893"/>
          </a:xfrm>
          <a:prstGeom prst="roundRect">
            <a:avLst/>
          </a:prstGeom>
          <a:gradFill>
            <a:gsLst>
              <a:gs pos="0">
                <a:srgbClr val="FEBF00"/>
              </a:gs>
              <a:gs pos="100000">
                <a:srgbClr val="FFD800"/>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44" name="Abgerundetes Rechteck 43">
            <a:extLst>
              <a:ext uri="{FF2B5EF4-FFF2-40B4-BE49-F238E27FC236}">
                <a16:creationId xmlns:a16="http://schemas.microsoft.com/office/drawing/2014/main" id="{D2B986B6-EF71-31DB-C4A9-E465748DA055}"/>
              </a:ext>
            </a:extLst>
          </p:cNvPr>
          <p:cNvSpPr/>
          <p:nvPr/>
        </p:nvSpPr>
        <p:spPr bwMode="auto">
          <a:xfrm>
            <a:off x="5165374" y="2608361"/>
            <a:ext cx="408373" cy="338876"/>
          </a:xfrm>
          <a:prstGeom prst="roundRect">
            <a:avLst/>
          </a:prstGeom>
          <a:gradFill>
            <a:gsLst>
              <a:gs pos="0">
                <a:srgbClr val="FEBF00"/>
              </a:gs>
              <a:gs pos="100000">
                <a:srgbClr val="FFD800"/>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dirty="0"/>
          </a:p>
        </p:txBody>
      </p:sp>
      <p:cxnSp>
        <p:nvCxnSpPr>
          <p:cNvPr id="48" name="Gerade Verbindung 47">
            <a:extLst>
              <a:ext uri="{FF2B5EF4-FFF2-40B4-BE49-F238E27FC236}">
                <a16:creationId xmlns:a16="http://schemas.microsoft.com/office/drawing/2014/main" id="{09EBAD0F-CA2E-E6E1-9BA0-17A98CC377E6}"/>
              </a:ext>
            </a:extLst>
          </p:cNvPr>
          <p:cNvCxnSpPr>
            <a:cxnSpLocks/>
          </p:cNvCxnSpPr>
          <p:nvPr/>
        </p:nvCxnSpPr>
        <p:spPr bwMode="auto">
          <a:xfrm>
            <a:off x="10099189" y="3026717"/>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9" name="Gerade Verbindung 48">
            <a:extLst>
              <a:ext uri="{FF2B5EF4-FFF2-40B4-BE49-F238E27FC236}">
                <a16:creationId xmlns:a16="http://schemas.microsoft.com/office/drawing/2014/main" id="{7AFBC4EE-2062-42E4-FEFA-DAB1486E89C1}"/>
              </a:ext>
            </a:extLst>
          </p:cNvPr>
          <p:cNvCxnSpPr/>
          <p:nvPr/>
        </p:nvCxnSpPr>
        <p:spPr bwMode="auto">
          <a:xfrm>
            <a:off x="8864319" y="3033911"/>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0" name="Gerade Verbindung 49">
            <a:extLst>
              <a:ext uri="{FF2B5EF4-FFF2-40B4-BE49-F238E27FC236}">
                <a16:creationId xmlns:a16="http://schemas.microsoft.com/office/drawing/2014/main" id="{9FF4EB7C-BB81-1217-2BFF-6CB6FE9C4C71}"/>
              </a:ext>
            </a:extLst>
          </p:cNvPr>
          <p:cNvCxnSpPr>
            <a:cxnSpLocks/>
          </p:cNvCxnSpPr>
          <p:nvPr/>
        </p:nvCxnSpPr>
        <p:spPr bwMode="auto">
          <a:xfrm>
            <a:off x="9276652" y="30321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1" name="Gerade Verbindung 50">
            <a:extLst>
              <a:ext uri="{FF2B5EF4-FFF2-40B4-BE49-F238E27FC236}">
                <a16:creationId xmlns:a16="http://schemas.microsoft.com/office/drawing/2014/main" id="{3120EBD2-BDB0-4920-B866-D7BA57E8B465}"/>
              </a:ext>
            </a:extLst>
          </p:cNvPr>
          <p:cNvCxnSpPr/>
          <p:nvPr/>
        </p:nvCxnSpPr>
        <p:spPr bwMode="auto">
          <a:xfrm>
            <a:off x="9688987" y="30321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52" name="Textfeld 51">
            <a:extLst>
              <a:ext uri="{FF2B5EF4-FFF2-40B4-BE49-F238E27FC236}">
                <a16:creationId xmlns:a16="http://schemas.microsoft.com/office/drawing/2014/main" id="{FF6C7A88-C144-7881-9092-969C3C8C94E4}"/>
              </a:ext>
            </a:extLst>
          </p:cNvPr>
          <p:cNvSpPr txBox="1"/>
          <p:nvPr/>
        </p:nvSpPr>
        <p:spPr bwMode="auto">
          <a:xfrm>
            <a:off x="10632438" y="3304611"/>
            <a:ext cx="701309" cy="338554"/>
          </a:xfrm>
          <a:prstGeom prst="rect">
            <a:avLst/>
          </a:prstGeom>
        </p:spPr>
        <p:txBody>
          <a:bodyPr wrap="square" rtlCol="0">
            <a:spAutoFit/>
          </a:bodyPr>
          <a:lstStyle/>
          <a:p>
            <a:r>
              <a:rPr lang="en-AU" sz="1600" dirty="0"/>
              <a:t>2033</a:t>
            </a:r>
          </a:p>
        </p:txBody>
      </p:sp>
      <p:sp>
        <p:nvSpPr>
          <p:cNvPr id="53" name="Abgerundetes Rechteck 52">
            <a:extLst>
              <a:ext uri="{FF2B5EF4-FFF2-40B4-BE49-F238E27FC236}">
                <a16:creationId xmlns:a16="http://schemas.microsoft.com/office/drawing/2014/main" id="{59E79FF1-E27A-6008-28D3-F01F2D50EFFD}"/>
              </a:ext>
            </a:extLst>
          </p:cNvPr>
          <p:cNvSpPr/>
          <p:nvPr/>
        </p:nvSpPr>
        <p:spPr bwMode="auto">
          <a:xfrm>
            <a:off x="10318393" y="2620471"/>
            <a:ext cx="1237559" cy="314655"/>
          </a:xfrm>
          <a:prstGeom prst="roundRect">
            <a:avLst/>
          </a:prstGeom>
          <a:solidFill>
            <a:srgbClr val="92D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55" name="Abgerundetes Rechteck 54">
            <a:extLst>
              <a:ext uri="{FF2B5EF4-FFF2-40B4-BE49-F238E27FC236}">
                <a16:creationId xmlns:a16="http://schemas.microsoft.com/office/drawing/2014/main" id="{5AC79560-9C50-3863-356C-3FE90BCD1E3C}"/>
              </a:ext>
            </a:extLst>
          </p:cNvPr>
          <p:cNvSpPr/>
          <p:nvPr/>
        </p:nvSpPr>
        <p:spPr bwMode="auto">
          <a:xfrm>
            <a:off x="239898" y="1950669"/>
            <a:ext cx="1336943" cy="314656"/>
          </a:xfrm>
          <a:prstGeom prst="roundRect">
            <a:avLst/>
          </a:prstGeom>
          <a:solidFill>
            <a:schemeClr val="accent5">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90</a:t>
            </a:r>
          </a:p>
        </p:txBody>
      </p:sp>
      <p:sp>
        <p:nvSpPr>
          <p:cNvPr id="56" name="Abgerundetes Rechteck 55">
            <a:extLst>
              <a:ext uri="{FF2B5EF4-FFF2-40B4-BE49-F238E27FC236}">
                <a16:creationId xmlns:a16="http://schemas.microsoft.com/office/drawing/2014/main" id="{C6838BB5-8B9D-219E-6DF4-94474645CEED}"/>
              </a:ext>
            </a:extLst>
          </p:cNvPr>
          <p:cNvSpPr/>
          <p:nvPr/>
        </p:nvSpPr>
        <p:spPr bwMode="auto">
          <a:xfrm>
            <a:off x="1915579" y="1950669"/>
            <a:ext cx="1336941" cy="314656"/>
          </a:xfrm>
          <a:prstGeom prst="roundRect">
            <a:avLst/>
          </a:prstGeom>
          <a:solidFill>
            <a:schemeClr val="accent5">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180</a:t>
            </a:r>
          </a:p>
        </p:txBody>
      </p:sp>
      <p:sp>
        <p:nvSpPr>
          <p:cNvPr id="57" name="Abgerundetes Rechteck 56">
            <a:extLst>
              <a:ext uri="{FF2B5EF4-FFF2-40B4-BE49-F238E27FC236}">
                <a16:creationId xmlns:a16="http://schemas.microsoft.com/office/drawing/2014/main" id="{E470812E-C8FD-27DF-A25B-FDAC82B4AA62}"/>
              </a:ext>
            </a:extLst>
          </p:cNvPr>
          <p:cNvSpPr/>
          <p:nvPr/>
        </p:nvSpPr>
        <p:spPr bwMode="auto">
          <a:xfrm>
            <a:off x="3591258" y="1950669"/>
            <a:ext cx="1336943" cy="314656"/>
          </a:xfrm>
          <a:prstGeom prst="roundRect">
            <a:avLst/>
          </a:prstGeom>
          <a:gradFill>
            <a:gsLst>
              <a:gs pos="0">
                <a:schemeClr val="accent1">
                  <a:lumMod val="5000"/>
                  <a:lumOff val="95000"/>
                </a:schemeClr>
              </a:gs>
              <a:gs pos="50000">
                <a:srgbClr val="C4D5CF"/>
              </a:gs>
              <a:gs pos="0">
                <a:schemeClr val="accent1">
                  <a:lumMod val="20000"/>
                  <a:lumOff val="80000"/>
                </a:schemeClr>
              </a:gs>
              <a:gs pos="100000">
                <a:schemeClr val="accent3">
                  <a:lumMod val="20000"/>
                  <a:lumOff val="80000"/>
                </a:schemeClr>
              </a:gs>
            </a:gsLst>
            <a:lin ang="0" scaled="0"/>
          </a:gra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180</a:t>
            </a:r>
          </a:p>
        </p:txBody>
      </p:sp>
      <p:sp>
        <p:nvSpPr>
          <p:cNvPr id="58" name="Abgerundetes Rechteck 57">
            <a:extLst>
              <a:ext uri="{FF2B5EF4-FFF2-40B4-BE49-F238E27FC236}">
                <a16:creationId xmlns:a16="http://schemas.microsoft.com/office/drawing/2014/main" id="{B21C22FA-2989-6667-95F4-16819869BE90}"/>
              </a:ext>
            </a:extLst>
          </p:cNvPr>
          <p:cNvSpPr/>
          <p:nvPr/>
        </p:nvSpPr>
        <p:spPr bwMode="auto">
          <a:xfrm>
            <a:off x="5266939" y="1950669"/>
            <a:ext cx="1336941" cy="314656"/>
          </a:xfrm>
          <a:prstGeom prst="roundRect">
            <a:avLst/>
          </a:prstGeom>
          <a:solidFill>
            <a:schemeClr val="accent3">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180</a:t>
            </a:r>
          </a:p>
        </p:txBody>
      </p:sp>
      <p:sp>
        <p:nvSpPr>
          <p:cNvPr id="59" name="Abgerundetes Rechteck 58">
            <a:extLst>
              <a:ext uri="{FF2B5EF4-FFF2-40B4-BE49-F238E27FC236}">
                <a16:creationId xmlns:a16="http://schemas.microsoft.com/office/drawing/2014/main" id="{09979A76-9348-1F7E-7CEB-41328B5B1D8E}"/>
              </a:ext>
            </a:extLst>
          </p:cNvPr>
          <p:cNvSpPr/>
          <p:nvPr/>
        </p:nvSpPr>
        <p:spPr bwMode="auto">
          <a:xfrm>
            <a:off x="6942618" y="1950669"/>
            <a:ext cx="1336943" cy="314656"/>
          </a:xfrm>
          <a:prstGeom prst="roundRect">
            <a:avLst/>
          </a:prstGeom>
          <a:solidFill>
            <a:schemeClr val="accent3">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200</a:t>
            </a:r>
          </a:p>
        </p:txBody>
      </p:sp>
      <p:sp>
        <p:nvSpPr>
          <p:cNvPr id="60" name="Abgerundetes Rechteck 59">
            <a:extLst>
              <a:ext uri="{FF2B5EF4-FFF2-40B4-BE49-F238E27FC236}">
                <a16:creationId xmlns:a16="http://schemas.microsoft.com/office/drawing/2014/main" id="{293C239E-0987-F5E8-1790-546E10604CAA}"/>
              </a:ext>
            </a:extLst>
          </p:cNvPr>
          <p:cNvSpPr/>
          <p:nvPr/>
        </p:nvSpPr>
        <p:spPr bwMode="auto">
          <a:xfrm>
            <a:off x="8618298" y="1950669"/>
            <a:ext cx="1336943" cy="314656"/>
          </a:xfrm>
          <a:prstGeom prst="roundRect">
            <a:avLst/>
          </a:prstGeom>
          <a:solidFill>
            <a:schemeClr val="accent3">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200</a:t>
            </a:r>
          </a:p>
        </p:txBody>
      </p:sp>
      <p:sp>
        <p:nvSpPr>
          <p:cNvPr id="61" name="Abgerundetes Rechteck 60">
            <a:extLst>
              <a:ext uri="{FF2B5EF4-FFF2-40B4-BE49-F238E27FC236}">
                <a16:creationId xmlns:a16="http://schemas.microsoft.com/office/drawing/2014/main" id="{88662348-9E44-0308-4290-ED86A3FA712F}"/>
              </a:ext>
            </a:extLst>
          </p:cNvPr>
          <p:cNvSpPr/>
          <p:nvPr/>
        </p:nvSpPr>
        <p:spPr bwMode="auto">
          <a:xfrm>
            <a:off x="4419604" y="1425160"/>
            <a:ext cx="7206609" cy="383577"/>
          </a:xfrm>
          <a:prstGeom prst="roundRect">
            <a:avLst/>
          </a:prstGeom>
          <a:solidFill>
            <a:schemeClr val="accent3">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User beamtime / days</a:t>
            </a:r>
          </a:p>
        </p:txBody>
      </p:sp>
      <p:cxnSp>
        <p:nvCxnSpPr>
          <p:cNvPr id="67" name="Gerade Verbindung 66">
            <a:extLst>
              <a:ext uri="{FF2B5EF4-FFF2-40B4-BE49-F238E27FC236}">
                <a16:creationId xmlns:a16="http://schemas.microsoft.com/office/drawing/2014/main" id="{AA3BEB59-0DE4-3C89-8272-56725308049B}"/>
              </a:ext>
            </a:extLst>
          </p:cNvPr>
          <p:cNvCxnSpPr>
            <a:cxnSpLocks/>
          </p:cNvCxnSpPr>
          <p:nvPr/>
        </p:nvCxnSpPr>
        <p:spPr bwMode="auto">
          <a:xfrm>
            <a:off x="10099189" y="3030311"/>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8" name="Gerade Verbindung 67">
            <a:extLst>
              <a:ext uri="{FF2B5EF4-FFF2-40B4-BE49-F238E27FC236}">
                <a16:creationId xmlns:a16="http://schemas.microsoft.com/office/drawing/2014/main" id="{FB662110-B685-B4EE-5E07-90AA1891177F}"/>
              </a:ext>
            </a:extLst>
          </p:cNvPr>
          <p:cNvCxnSpPr>
            <a:cxnSpLocks/>
          </p:cNvCxnSpPr>
          <p:nvPr/>
        </p:nvCxnSpPr>
        <p:spPr bwMode="auto">
          <a:xfrm>
            <a:off x="11780533" y="3026717"/>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9" name="Gerade Verbindung 68">
            <a:extLst>
              <a:ext uri="{FF2B5EF4-FFF2-40B4-BE49-F238E27FC236}">
                <a16:creationId xmlns:a16="http://schemas.microsoft.com/office/drawing/2014/main" id="{A4FF3D29-B560-368B-46D6-18596D9D8CB3}"/>
              </a:ext>
            </a:extLst>
          </p:cNvPr>
          <p:cNvCxnSpPr/>
          <p:nvPr/>
        </p:nvCxnSpPr>
        <p:spPr bwMode="auto">
          <a:xfrm>
            <a:off x="10545663" y="3033911"/>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0" name="Gerade Verbindung 69">
            <a:extLst>
              <a:ext uri="{FF2B5EF4-FFF2-40B4-BE49-F238E27FC236}">
                <a16:creationId xmlns:a16="http://schemas.microsoft.com/office/drawing/2014/main" id="{E2EB5F6B-F6FF-0A87-9169-6FE4D86A48F8}"/>
              </a:ext>
            </a:extLst>
          </p:cNvPr>
          <p:cNvCxnSpPr>
            <a:cxnSpLocks/>
          </p:cNvCxnSpPr>
          <p:nvPr/>
        </p:nvCxnSpPr>
        <p:spPr bwMode="auto">
          <a:xfrm>
            <a:off x="10957996" y="30321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1" name="Gerade Verbindung 70">
            <a:extLst>
              <a:ext uri="{FF2B5EF4-FFF2-40B4-BE49-F238E27FC236}">
                <a16:creationId xmlns:a16="http://schemas.microsoft.com/office/drawing/2014/main" id="{20D9335A-302C-3283-1735-8219593AF5BE}"/>
              </a:ext>
            </a:extLst>
          </p:cNvPr>
          <p:cNvCxnSpPr/>
          <p:nvPr/>
        </p:nvCxnSpPr>
        <p:spPr bwMode="auto">
          <a:xfrm>
            <a:off x="11370331" y="30321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75" name="Abgerundetes Rechteck 74">
            <a:extLst>
              <a:ext uri="{FF2B5EF4-FFF2-40B4-BE49-F238E27FC236}">
                <a16:creationId xmlns:a16="http://schemas.microsoft.com/office/drawing/2014/main" id="{E4059C51-565F-56E3-5278-F97457924924}"/>
              </a:ext>
            </a:extLst>
          </p:cNvPr>
          <p:cNvSpPr/>
          <p:nvPr/>
        </p:nvSpPr>
        <p:spPr bwMode="auto">
          <a:xfrm>
            <a:off x="10289271" y="1950669"/>
            <a:ext cx="1336943" cy="314656"/>
          </a:xfrm>
          <a:prstGeom prst="roundRect">
            <a:avLst/>
          </a:prstGeom>
          <a:solidFill>
            <a:schemeClr val="accent3">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200</a:t>
            </a:r>
          </a:p>
        </p:txBody>
      </p:sp>
      <p:sp>
        <p:nvSpPr>
          <p:cNvPr id="76" name="Abgerundetes Rechteck 75">
            <a:extLst>
              <a:ext uri="{FF2B5EF4-FFF2-40B4-BE49-F238E27FC236}">
                <a16:creationId xmlns:a16="http://schemas.microsoft.com/office/drawing/2014/main" id="{B9509360-2FDB-5EBF-31ED-2D5AB27BEB37}"/>
              </a:ext>
            </a:extLst>
          </p:cNvPr>
          <p:cNvSpPr/>
          <p:nvPr/>
        </p:nvSpPr>
        <p:spPr bwMode="auto">
          <a:xfrm>
            <a:off x="8636672" y="2614421"/>
            <a:ext cx="742856" cy="326756"/>
          </a:xfrm>
          <a:prstGeom prst="roundRect">
            <a:avLst/>
          </a:prstGeom>
          <a:solidFill>
            <a:srgbClr val="00C8C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79" name="Abgerundetes Rechteck 78">
            <a:extLst>
              <a:ext uri="{FF2B5EF4-FFF2-40B4-BE49-F238E27FC236}">
                <a16:creationId xmlns:a16="http://schemas.microsoft.com/office/drawing/2014/main" id="{1134A952-23CD-1D2B-A0FA-72C8E375CB69}"/>
              </a:ext>
            </a:extLst>
          </p:cNvPr>
          <p:cNvSpPr/>
          <p:nvPr/>
        </p:nvSpPr>
        <p:spPr bwMode="auto">
          <a:xfrm>
            <a:off x="6321123" y="2600570"/>
            <a:ext cx="408375" cy="354457"/>
          </a:xfrm>
          <a:prstGeom prst="roundRect">
            <a:avLst/>
          </a:prstGeom>
          <a:pattFill prst="wdUpDiag">
            <a:fgClr>
              <a:srgbClr val="00C8C2"/>
            </a:fgClr>
            <a:bgClr>
              <a:srgbClr val="FFC000"/>
            </a:bgClr>
          </a:patt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80" name="Abgerundetes Rechteck 79">
            <a:extLst>
              <a:ext uri="{FF2B5EF4-FFF2-40B4-BE49-F238E27FC236}">
                <a16:creationId xmlns:a16="http://schemas.microsoft.com/office/drawing/2014/main" id="{969129F0-40A9-D1AA-1A09-17D16C268E65}"/>
              </a:ext>
            </a:extLst>
          </p:cNvPr>
          <p:cNvSpPr/>
          <p:nvPr/>
        </p:nvSpPr>
        <p:spPr bwMode="auto">
          <a:xfrm>
            <a:off x="263524" y="1425160"/>
            <a:ext cx="4045888" cy="383577"/>
          </a:xfrm>
          <a:prstGeom prst="roundRect">
            <a:avLst/>
          </a:prstGeom>
          <a:solidFill>
            <a:schemeClr val="accent5">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333" dirty="0">
                <a:solidFill>
                  <a:schemeClr val="tx1"/>
                </a:solidFill>
              </a:rPr>
              <a:t>Commissioning and user beamtime / days</a:t>
            </a:r>
          </a:p>
        </p:txBody>
      </p:sp>
      <p:sp>
        <p:nvSpPr>
          <p:cNvPr id="81" name="Abgerundetes Rechteck 80">
            <a:extLst>
              <a:ext uri="{FF2B5EF4-FFF2-40B4-BE49-F238E27FC236}">
                <a16:creationId xmlns:a16="http://schemas.microsoft.com/office/drawing/2014/main" id="{576837E7-A95D-52F3-9C38-38961CF3A0DC}"/>
              </a:ext>
            </a:extLst>
          </p:cNvPr>
          <p:cNvSpPr/>
          <p:nvPr/>
        </p:nvSpPr>
        <p:spPr bwMode="auto">
          <a:xfrm>
            <a:off x="9690815" y="2620471"/>
            <a:ext cx="408375" cy="314655"/>
          </a:xfrm>
          <a:prstGeom prst="roundRect">
            <a:avLst/>
          </a:prstGeom>
          <a:solidFill>
            <a:srgbClr val="92D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grpSp>
        <p:nvGrpSpPr>
          <p:cNvPr id="90" name="Gruppieren 89">
            <a:extLst>
              <a:ext uri="{FF2B5EF4-FFF2-40B4-BE49-F238E27FC236}">
                <a16:creationId xmlns:a16="http://schemas.microsoft.com/office/drawing/2014/main" id="{B881AA8F-7531-8363-DB22-C04F0552723B}"/>
              </a:ext>
            </a:extLst>
          </p:cNvPr>
          <p:cNvGrpSpPr/>
          <p:nvPr/>
        </p:nvGrpSpPr>
        <p:grpSpPr>
          <a:xfrm>
            <a:off x="272758" y="3774583"/>
            <a:ext cx="8701425" cy="594491"/>
            <a:chOff x="228816" y="3133028"/>
            <a:chExt cx="6526069" cy="445868"/>
          </a:xfrm>
        </p:grpSpPr>
        <p:sp>
          <p:nvSpPr>
            <p:cNvPr id="45" name="Abgerundetes Rechteck 44">
              <a:extLst>
                <a:ext uri="{FF2B5EF4-FFF2-40B4-BE49-F238E27FC236}">
                  <a16:creationId xmlns:a16="http://schemas.microsoft.com/office/drawing/2014/main" id="{49CF3F1A-1544-55E4-D7F9-014CD67DEA7F}"/>
                </a:ext>
              </a:extLst>
            </p:cNvPr>
            <p:cNvSpPr/>
            <p:nvPr/>
          </p:nvSpPr>
          <p:spPr bwMode="auto">
            <a:xfrm>
              <a:off x="375143" y="3232199"/>
              <a:ext cx="306281" cy="235991"/>
            </a:xfrm>
            <a:prstGeom prst="roundRect">
              <a:avLst/>
            </a:prstGeom>
            <a:solidFill>
              <a:schemeClr val="accent2">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62" name="Textfeld 61">
              <a:extLst>
                <a:ext uri="{FF2B5EF4-FFF2-40B4-BE49-F238E27FC236}">
                  <a16:creationId xmlns:a16="http://schemas.microsoft.com/office/drawing/2014/main" id="{5FF519A3-E98A-750F-B815-D1AB8F7C2836}"/>
                </a:ext>
              </a:extLst>
            </p:cNvPr>
            <p:cNvSpPr txBox="1"/>
            <p:nvPr/>
          </p:nvSpPr>
          <p:spPr bwMode="auto">
            <a:xfrm>
              <a:off x="712449" y="3205765"/>
              <a:ext cx="4693834" cy="284742"/>
            </a:xfrm>
            <a:prstGeom prst="rect">
              <a:avLst/>
            </a:prstGeom>
          </p:spPr>
          <p:txBody>
            <a:bodyPr wrap="none" rtlCol="0">
              <a:spAutoFit/>
            </a:bodyPr>
            <a:lstStyle/>
            <a:p>
              <a:r>
                <a:rPr lang="en-AU" sz="1867" dirty="0"/>
                <a:t>HITRAP I PARTIH	p – min. C beams, low intensity</a:t>
              </a:r>
            </a:p>
          </p:txBody>
        </p:sp>
        <p:sp>
          <p:nvSpPr>
            <p:cNvPr id="82" name="Abgerundetes Rechteck 81">
              <a:extLst>
                <a:ext uri="{FF2B5EF4-FFF2-40B4-BE49-F238E27FC236}">
                  <a16:creationId xmlns:a16="http://schemas.microsoft.com/office/drawing/2014/main" id="{0AF7420A-B30A-4EA6-3EA6-0E79B66CEB4E}"/>
                </a:ext>
              </a:extLst>
            </p:cNvPr>
            <p:cNvSpPr/>
            <p:nvPr/>
          </p:nvSpPr>
          <p:spPr bwMode="auto">
            <a:xfrm>
              <a:off x="228816" y="3133028"/>
              <a:ext cx="6526069" cy="445868"/>
            </a:xfrm>
            <a:prstGeom prst="roundRect">
              <a:avLst/>
            </a:prstGeom>
            <a:no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grpSp>
      <p:grpSp>
        <p:nvGrpSpPr>
          <p:cNvPr id="85" name="Gruppieren 84">
            <a:extLst>
              <a:ext uri="{FF2B5EF4-FFF2-40B4-BE49-F238E27FC236}">
                <a16:creationId xmlns:a16="http://schemas.microsoft.com/office/drawing/2014/main" id="{D5EA1589-6A56-1E6A-66B5-1747CD46F8D7}"/>
              </a:ext>
            </a:extLst>
          </p:cNvPr>
          <p:cNvGrpSpPr/>
          <p:nvPr/>
        </p:nvGrpSpPr>
        <p:grpSpPr>
          <a:xfrm>
            <a:off x="272757" y="4483919"/>
            <a:ext cx="8701426" cy="594491"/>
            <a:chOff x="246133" y="3680286"/>
            <a:chExt cx="6526069" cy="445868"/>
          </a:xfrm>
        </p:grpSpPr>
        <p:sp>
          <p:nvSpPr>
            <p:cNvPr id="46" name="Abgerundetes Rechteck 45">
              <a:extLst>
                <a:ext uri="{FF2B5EF4-FFF2-40B4-BE49-F238E27FC236}">
                  <a16:creationId xmlns:a16="http://schemas.microsoft.com/office/drawing/2014/main" id="{2C9602B5-7483-7401-7ACA-4C5C85FB71D0}"/>
                </a:ext>
              </a:extLst>
            </p:cNvPr>
            <p:cNvSpPr/>
            <p:nvPr/>
          </p:nvSpPr>
          <p:spPr bwMode="auto">
            <a:xfrm>
              <a:off x="375143" y="3773287"/>
              <a:ext cx="306281" cy="234670"/>
            </a:xfrm>
            <a:prstGeom prst="roundRect">
              <a:avLst/>
            </a:prstGeom>
            <a:gradFill>
              <a:gsLst>
                <a:gs pos="0">
                  <a:srgbClr val="FEBF00"/>
                </a:gs>
                <a:gs pos="100000">
                  <a:srgbClr val="FFD800"/>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dirty="0"/>
            </a:p>
          </p:txBody>
        </p:sp>
        <p:sp>
          <p:nvSpPr>
            <p:cNvPr id="63" name="Textfeld 62">
              <a:extLst>
                <a:ext uri="{FF2B5EF4-FFF2-40B4-BE49-F238E27FC236}">
                  <a16:creationId xmlns:a16="http://schemas.microsoft.com/office/drawing/2014/main" id="{5635C85D-C78E-1BEB-27E1-39B288F0E1F7}"/>
                </a:ext>
              </a:extLst>
            </p:cNvPr>
            <p:cNvSpPr txBox="1"/>
            <p:nvPr/>
          </p:nvSpPr>
          <p:spPr bwMode="auto">
            <a:xfrm>
              <a:off x="712449" y="3745152"/>
              <a:ext cx="5151891" cy="284742"/>
            </a:xfrm>
            <a:prstGeom prst="rect">
              <a:avLst/>
            </a:prstGeom>
          </p:spPr>
          <p:txBody>
            <a:bodyPr wrap="none" rtlCol="0">
              <a:spAutoFit/>
            </a:bodyPr>
            <a:lstStyle/>
            <a:p>
              <a:r>
                <a:rPr lang="en-AU" sz="1867" dirty="0" err="1"/>
                <a:t>InterLAC</a:t>
              </a:r>
              <a:r>
                <a:rPr lang="en-AU" sz="1867" dirty="0"/>
                <a:t>		p – min. Xe beams, medium intensity</a:t>
              </a:r>
            </a:p>
          </p:txBody>
        </p:sp>
        <p:sp>
          <p:nvSpPr>
            <p:cNvPr id="83" name="Abgerundetes Rechteck 82">
              <a:extLst>
                <a:ext uri="{FF2B5EF4-FFF2-40B4-BE49-F238E27FC236}">
                  <a16:creationId xmlns:a16="http://schemas.microsoft.com/office/drawing/2014/main" id="{809D754A-EBFE-409B-C84E-D373EF809CAB}"/>
                </a:ext>
              </a:extLst>
            </p:cNvPr>
            <p:cNvSpPr/>
            <p:nvPr/>
          </p:nvSpPr>
          <p:spPr bwMode="auto">
            <a:xfrm>
              <a:off x="246133" y="3680286"/>
              <a:ext cx="6526069" cy="445868"/>
            </a:xfrm>
            <a:prstGeom prst="roundRect">
              <a:avLst/>
            </a:prstGeom>
            <a:no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grpSp>
      <p:grpSp>
        <p:nvGrpSpPr>
          <p:cNvPr id="89" name="Gruppieren 88">
            <a:extLst>
              <a:ext uri="{FF2B5EF4-FFF2-40B4-BE49-F238E27FC236}">
                <a16:creationId xmlns:a16="http://schemas.microsoft.com/office/drawing/2014/main" id="{04CB74D5-1380-797E-CAB4-F56102CC85D4}"/>
              </a:ext>
            </a:extLst>
          </p:cNvPr>
          <p:cNvGrpSpPr/>
          <p:nvPr/>
        </p:nvGrpSpPr>
        <p:grpSpPr>
          <a:xfrm>
            <a:off x="272758" y="5193255"/>
            <a:ext cx="8701425" cy="594491"/>
            <a:chOff x="246132" y="4135526"/>
            <a:chExt cx="6526069" cy="445868"/>
          </a:xfrm>
        </p:grpSpPr>
        <p:sp>
          <p:nvSpPr>
            <p:cNvPr id="47" name="Abgerundetes Rechteck 46">
              <a:extLst>
                <a:ext uri="{FF2B5EF4-FFF2-40B4-BE49-F238E27FC236}">
                  <a16:creationId xmlns:a16="http://schemas.microsoft.com/office/drawing/2014/main" id="{98FA32B2-D412-4D34-2132-B67FE8EFBC6E}"/>
                </a:ext>
              </a:extLst>
            </p:cNvPr>
            <p:cNvSpPr/>
            <p:nvPr/>
          </p:nvSpPr>
          <p:spPr bwMode="auto">
            <a:xfrm>
              <a:off x="374818" y="4210326"/>
              <a:ext cx="306281" cy="235991"/>
            </a:xfrm>
            <a:prstGeom prst="roundRect">
              <a:avLst/>
            </a:prstGeom>
            <a:solidFill>
              <a:srgbClr val="00C8C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dirty="0"/>
            </a:p>
          </p:txBody>
        </p:sp>
        <p:sp>
          <p:nvSpPr>
            <p:cNvPr id="64" name="Textfeld 63">
              <a:extLst>
                <a:ext uri="{FF2B5EF4-FFF2-40B4-BE49-F238E27FC236}">
                  <a16:creationId xmlns:a16="http://schemas.microsoft.com/office/drawing/2014/main" id="{C26A4B90-0DFD-3C62-B987-2B858800DF69}"/>
                </a:ext>
              </a:extLst>
            </p:cNvPr>
            <p:cNvSpPr txBox="1"/>
            <p:nvPr/>
          </p:nvSpPr>
          <p:spPr bwMode="auto">
            <a:xfrm>
              <a:off x="712449" y="4203394"/>
              <a:ext cx="5979041" cy="284742"/>
            </a:xfrm>
            <a:prstGeom prst="rect">
              <a:avLst/>
            </a:prstGeom>
          </p:spPr>
          <p:txBody>
            <a:bodyPr wrap="none" rtlCol="0">
              <a:spAutoFit/>
            </a:bodyPr>
            <a:lstStyle/>
            <a:p>
              <a:r>
                <a:rPr lang="en-AU" sz="1867" dirty="0"/>
                <a:t>UNILAC			p – U beams, high intensity </a:t>
              </a:r>
              <a:r>
                <a:rPr lang="en-AU" sz="1333" dirty="0"/>
                <a:t>(only short pulse operation)</a:t>
              </a:r>
            </a:p>
          </p:txBody>
        </p:sp>
        <p:sp>
          <p:nvSpPr>
            <p:cNvPr id="86" name="Abgerundetes Rechteck 85">
              <a:extLst>
                <a:ext uri="{FF2B5EF4-FFF2-40B4-BE49-F238E27FC236}">
                  <a16:creationId xmlns:a16="http://schemas.microsoft.com/office/drawing/2014/main" id="{3B7C1019-1A9E-DADD-B117-6B7FDD1E8B1D}"/>
                </a:ext>
              </a:extLst>
            </p:cNvPr>
            <p:cNvSpPr/>
            <p:nvPr/>
          </p:nvSpPr>
          <p:spPr bwMode="auto">
            <a:xfrm>
              <a:off x="246132" y="4135526"/>
              <a:ext cx="6526069" cy="445868"/>
            </a:xfrm>
            <a:prstGeom prst="roundRect">
              <a:avLst/>
            </a:prstGeom>
            <a:no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grpSp>
      <p:grpSp>
        <p:nvGrpSpPr>
          <p:cNvPr id="88" name="Gruppieren 87">
            <a:extLst>
              <a:ext uri="{FF2B5EF4-FFF2-40B4-BE49-F238E27FC236}">
                <a16:creationId xmlns:a16="http://schemas.microsoft.com/office/drawing/2014/main" id="{BD62DABD-AA80-E8DE-E275-5C6F13A5A303}"/>
              </a:ext>
            </a:extLst>
          </p:cNvPr>
          <p:cNvGrpSpPr/>
          <p:nvPr/>
        </p:nvGrpSpPr>
        <p:grpSpPr>
          <a:xfrm>
            <a:off x="272758" y="5902589"/>
            <a:ext cx="8701425" cy="594490"/>
            <a:chOff x="246132" y="4468507"/>
            <a:chExt cx="6526069" cy="445868"/>
          </a:xfrm>
        </p:grpSpPr>
        <p:sp>
          <p:nvSpPr>
            <p:cNvPr id="54" name="Abgerundetes Rechteck 53">
              <a:extLst>
                <a:ext uri="{FF2B5EF4-FFF2-40B4-BE49-F238E27FC236}">
                  <a16:creationId xmlns:a16="http://schemas.microsoft.com/office/drawing/2014/main" id="{40352283-8B6A-DED9-9114-08BE365FC44E}"/>
                </a:ext>
              </a:extLst>
            </p:cNvPr>
            <p:cNvSpPr/>
            <p:nvPr/>
          </p:nvSpPr>
          <p:spPr bwMode="auto">
            <a:xfrm>
              <a:off x="374817" y="4573446"/>
              <a:ext cx="306281" cy="235991"/>
            </a:xfrm>
            <a:prstGeom prst="roundRect">
              <a:avLst/>
            </a:prstGeom>
            <a:solidFill>
              <a:srgbClr val="92D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65" name="Textfeld 64">
              <a:extLst>
                <a:ext uri="{FF2B5EF4-FFF2-40B4-BE49-F238E27FC236}">
                  <a16:creationId xmlns:a16="http://schemas.microsoft.com/office/drawing/2014/main" id="{9AD35CD6-F5F9-5655-BA47-1801E3BB3F77}"/>
                </a:ext>
              </a:extLst>
            </p:cNvPr>
            <p:cNvSpPr txBox="1"/>
            <p:nvPr/>
          </p:nvSpPr>
          <p:spPr bwMode="auto">
            <a:xfrm>
              <a:off x="699366" y="4542344"/>
              <a:ext cx="5541477" cy="284742"/>
            </a:xfrm>
            <a:prstGeom prst="rect">
              <a:avLst/>
            </a:prstGeom>
          </p:spPr>
          <p:txBody>
            <a:bodyPr wrap="square" rtlCol="0">
              <a:spAutoFit/>
            </a:bodyPr>
            <a:lstStyle/>
            <a:p>
              <a:r>
                <a:rPr lang="en-AU" sz="1867" dirty="0"/>
                <a:t>UNILAC + HELIAC	full operation</a:t>
              </a:r>
            </a:p>
          </p:txBody>
        </p:sp>
        <p:sp>
          <p:nvSpPr>
            <p:cNvPr id="87" name="Abgerundetes Rechteck 86">
              <a:extLst>
                <a:ext uri="{FF2B5EF4-FFF2-40B4-BE49-F238E27FC236}">
                  <a16:creationId xmlns:a16="http://schemas.microsoft.com/office/drawing/2014/main" id="{719F2EE6-CD38-1762-94E5-997FEE5790DD}"/>
                </a:ext>
              </a:extLst>
            </p:cNvPr>
            <p:cNvSpPr/>
            <p:nvPr/>
          </p:nvSpPr>
          <p:spPr bwMode="auto">
            <a:xfrm>
              <a:off x="246132" y="4468507"/>
              <a:ext cx="6526069" cy="445868"/>
            </a:xfrm>
            <a:prstGeom prst="roundRect">
              <a:avLst/>
            </a:prstGeom>
            <a:no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grpSp>
      <p:sp>
        <p:nvSpPr>
          <p:cNvPr id="6" name="Title 5">
            <a:extLst>
              <a:ext uri="{FF2B5EF4-FFF2-40B4-BE49-F238E27FC236}">
                <a16:creationId xmlns:a16="http://schemas.microsoft.com/office/drawing/2014/main" id="{58A2A57A-0DCE-3A49-8D04-7E026F86B5ED}"/>
              </a:ext>
            </a:extLst>
          </p:cNvPr>
          <p:cNvSpPr>
            <a:spLocks noGrp="1"/>
          </p:cNvSpPr>
          <p:nvPr>
            <p:ph type="title"/>
          </p:nvPr>
        </p:nvSpPr>
        <p:spPr>
          <a:xfrm>
            <a:off x="434589" y="256276"/>
            <a:ext cx="9664599" cy="787557"/>
          </a:xfrm>
        </p:spPr>
        <p:txBody>
          <a:bodyPr>
            <a:normAutofit/>
          </a:bodyPr>
          <a:lstStyle/>
          <a:p>
            <a:r>
              <a:rPr lang="en-US"/>
              <a:t>Timeline (draft - being discussed now)</a:t>
            </a:r>
          </a:p>
        </p:txBody>
      </p:sp>
      <p:sp>
        <p:nvSpPr>
          <p:cNvPr id="2" name="TextBox 1">
            <a:extLst>
              <a:ext uri="{FF2B5EF4-FFF2-40B4-BE49-F238E27FC236}">
                <a16:creationId xmlns:a16="http://schemas.microsoft.com/office/drawing/2014/main" id="{7C98975C-672F-61B2-F454-BC0F7719A60A}"/>
              </a:ext>
            </a:extLst>
          </p:cNvPr>
          <p:cNvSpPr txBox="1"/>
          <p:nvPr/>
        </p:nvSpPr>
        <p:spPr>
          <a:xfrm>
            <a:off x="2262914" y="2231166"/>
            <a:ext cx="2352001" cy="461665"/>
          </a:xfrm>
          <a:prstGeom prst="rect">
            <a:avLst/>
          </a:prstGeom>
        </p:spPr>
        <p:txBody>
          <a:bodyPr vert="horz" wrap="square" lIns="91440" tIns="45720" rIns="91440" bIns="45720" rtlCol="0" anchor="t">
            <a:spAutoFit/>
          </a:bodyPr>
          <a:lstStyle/>
          <a:p>
            <a:pPr algn="ctr"/>
            <a:r>
              <a:rPr lang="en-US" sz="1200" b="1" dirty="0"/>
              <a:t>MAT Experiments in M-branch, SIBAF, and Cave A</a:t>
            </a:r>
          </a:p>
        </p:txBody>
      </p:sp>
      <p:sp>
        <p:nvSpPr>
          <p:cNvPr id="4" name="TextBox 3">
            <a:extLst>
              <a:ext uri="{FF2B5EF4-FFF2-40B4-BE49-F238E27FC236}">
                <a16:creationId xmlns:a16="http://schemas.microsoft.com/office/drawing/2014/main" id="{FB7A0280-984D-4345-A99C-DC9DB35C26C7}"/>
              </a:ext>
            </a:extLst>
          </p:cNvPr>
          <p:cNvSpPr txBox="1"/>
          <p:nvPr/>
        </p:nvSpPr>
        <p:spPr>
          <a:xfrm>
            <a:off x="9146196" y="4596186"/>
            <a:ext cx="2621230" cy="369332"/>
          </a:xfrm>
          <a:prstGeom prst="rect">
            <a:avLst/>
          </a:prstGeom>
          <a:solidFill>
            <a:srgbClr val="FFC000">
              <a:alpha val="73000"/>
            </a:srgbClr>
          </a:solidFill>
          <a:effectLst>
            <a:outerShdw blurRad="50800" dist="38100" dir="2700000" algn="tl" rotWithShape="0">
              <a:prstClr val="black">
                <a:alpha val="40000"/>
              </a:prstClr>
            </a:outerShdw>
          </a:effectLst>
        </p:spPr>
        <p:txBody>
          <a:bodyPr vert="horz" wrap="none" lIns="91440" tIns="45720" rIns="91440" bIns="45720" rtlCol="0" anchor="t">
            <a:spAutoFit/>
          </a:bodyPr>
          <a:lstStyle/>
          <a:p>
            <a:pPr algn="l"/>
            <a:r>
              <a:rPr lang="en-US" dirty="0"/>
              <a:t>protons - Xe, 1.4 MeV/u</a:t>
            </a:r>
          </a:p>
        </p:txBody>
      </p:sp>
      <p:sp>
        <p:nvSpPr>
          <p:cNvPr id="37" name="TextBox 36">
            <a:extLst>
              <a:ext uri="{FF2B5EF4-FFF2-40B4-BE49-F238E27FC236}">
                <a16:creationId xmlns:a16="http://schemas.microsoft.com/office/drawing/2014/main" id="{73ACA532-290E-0B6A-3232-BC51513D6A7A}"/>
              </a:ext>
            </a:extLst>
          </p:cNvPr>
          <p:cNvSpPr txBox="1"/>
          <p:nvPr/>
        </p:nvSpPr>
        <p:spPr>
          <a:xfrm>
            <a:off x="5483399" y="6011362"/>
            <a:ext cx="4474302" cy="369332"/>
          </a:xfrm>
          <a:prstGeom prst="rect">
            <a:avLst/>
          </a:prstGeom>
          <a:solidFill>
            <a:srgbClr val="92D050">
              <a:alpha val="68148"/>
            </a:srgbClr>
          </a:solidFill>
          <a:effectLst>
            <a:outerShdw blurRad="50800" dist="38100" dir="2700000" algn="tl" rotWithShape="0">
              <a:prstClr val="black">
                <a:alpha val="40000"/>
              </a:prstClr>
            </a:outerShdw>
          </a:effectLst>
        </p:spPr>
        <p:txBody>
          <a:bodyPr vert="horz" wrap="none" lIns="91440" tIns="45720" rIns="91440" bIns="45720" rtlCol="0" anchor="t">
            <a:spAutoFit/>
          </a:bodyPr>
          <a:lstStyle/>
          <a:p>
            <a:pPr algn="l"/>
            <a:r>
              <a:rPr lang="en-US" dirty="0"/>
              <a:t>UNILAC (10 Hz, 1 ms) HELIAC = cw-linac</a:t>
            </a:r>
          </a:p>
        </p:txBody>
      </p:sp>
      <p:sp>
        <p:nvSpPr>
          <p:cNvPr id="38" name="TextBox 37">
            <a:extLst>
              <a:ext uri="{FF2B5EF4-FFF2-40B4-BE49-F238E27FC236}">
                <a16:creationId xmlns:a16="http://schemas.microsoft.com/office/drawing/2014/main" id="{4F8A1C46-188B-0D57-3E76-312C57603A81}"/>
              </a:ext>
            </a:extLst>
          </p:cNvPr>
          <p:cNvSpPr txBox="1"/>
          <p:nvPr/>
        </p:nvSpPr>
        <p:spPr>
          <a:xfrm>
            <a:off x="9263848" y="5282084"/>
            <a:ext cx="2424574" cy="369332"/>
          </a:xfrm>
          <a:prstGeom prst="rect">
            <a:avLst/>
          </a:prstGeom>
          <a:solidFill>
            <a:srgbClr val="00DAD6"/>
          </a:solidFill>
          <a:effectLst>
            <a:outerShdw blurRad="50800" dist="38100" dir="2700000" algn="tl" rotWithShape="0">
              <a:prstClr val="black">
                <a:alpha val="40000"/>
              </a:prstClr>
            </a:outerShdw>
          </a:effectLst>
        </p:spPr>
        <p:txBody>
          <a:bodyPr vert="horz" wrap="none" lIns="91440" tIns="45720" rIns="91440" bIns="45720" rtlCol="0" anchor="t">
            <a:spAutoFit/>
          </a:bodyPr>
          <a:lstStyle/>
          <a:p>
            <a:pPr algn="l"/>
            <a:r>
              <a:rPr lang="en-US" dirty="0"/>
              <a:t>protons - U, 11 MeV/u</a:t>
            </a:r>
          </a:p>
        </p:txBody>
      </p:sp>
      <p:sp>
        <p:nvSpPr>
          <p:cNvPr id="40" name="TextBox 39">
            <a:extLst>
              <a:ext uri="{FF2B5EF4-FFF2-40B4-BE49-F238E27FC236}">
                <a16:creationId xmlns:a16="http://schemas.microsoft.com/office/drawing/2014/main" id="{2107F0A5-2EFA-41BD-11CF-6295B7A963AF}"/>
              </a:ext>
            </a:extLst>
          </p:cNvPr>
          <p:cNvSpPr txBox="1"/>
          <p:nvPr/>
        </p:nvSpPr>
        <p:spPr>
          <a:xfrm>
            <a:off x="5502830" y="2289689"/>
            <a:ext cx="2352001" cy="276999"/>
          </a:xfrm>
          <a:prstGeom prst="rect">
            <a:avLst/>
          </a:prstGeom>
        </p:spPr>
        <p:txBody>
          <a:bodyPr vert="horz" wrap="square" lIns="91440" tIns="45720" rIns="91440" bIns="45720" rtlCol="0" anchor="t">
            <a:spAutoFit/>
          </a:bodyPr>
          <a:lstStyle/>
          <a:p>
            <a:pPr algn="ctr"/>
            <a:r>
              <a:rPr lang="en-US" sz="1200" b="1" dirty="0"/>
              <a:t>MAT Experiments in all caves</a:t>
            </a:r>
          </a:p>
        </p:txBody>
      </p:sp>
      <p:sp>
        <p:nvSpPr>
          <p:cNvPr id="66" name="TextBox 65">
            <a:extLst>
              <a:ext uri="{FF2B5EF4-FFF2-40B4-BE49-F238E27FC236}">
                <a16:creationId xmlns:a16="http://schemas.microsoft.com/office/drawing/2014/main" id="{EA32FAD8-AB7E-0476-2FA8-1D5F57AE9F72}"/>
              </a:ext>
            </a:extLst>
          </p:cNvPr>
          <p:cNvSpPr txBox="1"/>
          <p:nvPr/>
        </p:nvSpPr>
        <p:spPr>
          <a:xfrm>
            <a:off x="9219475" y="3887162"/>
            <a:ext cx="2406428" cy="369332"/>
          </a:xfrm>
          <a:prstGeom prst="rect">
            <a:avLst/>
          </a:prstGeom>
          <a:solidFill>
            <a:schemeClr val="accent2">
              <a:lumMod val="40000"/>
              <a:lumOff val="60000"/>
              <a:alpha val="73000"/>
            </a:schemeClr>
          </a:solidFill>
          <a:effectLst>
            <a:outerShdw blurRad="50800" dist="38100" dir="2700000" algn="tl" rotWithShape="0">
              <a:prstClr val="black">
                <a:alpha val="40000"/>
              </a:prstClr>
            </a:outerShdw>
          </a:effectLst>
        </p:spPr>
        <p:txBody>
          <a:bodyPr vert="horz" wrap="none" lIns="91440" tIns="45720" rIns="91440" bIns="45720" rtlCol="0" anchor="t">
            <a:spAutoFit/>
          </a:bodyPr>
          <a:lstStyle/>
          <a:p>
            <a:r>
              <a:rPr lang="en-US" dirty="0"/>
              <a:t>only @ SIS-18 caves </a:t>
            </a:r>
          </a:p>
        </p:txBody>
      </p:sp>
      <p:sp>
        <p:nvSpPr>
          <p:cNvPr id="3" name="TextBox 2">
            <a:extLst>
              <a:ext uri="{FF2B5EF4-FFF2-40B4-BE49-F238E27FC236}">
                <a16:creationId xmlns:a16="http://schemas.microsoft.com/office/drawing/2014/main" id="{85506BC1-BD26-4CB4-D89D-35007A90CD4F}"/>
              </a:ext>
            </a:extLst>
          </p:cNvPr>
          <p:cNvSpPr txBox="1"/>
          <p:nvPr/>
        </p:nvSpPr>
        <p:spPr>
          <a:xfrm rot="20896922">
            <a:off x="9214480" y="353102"/>
            <a:ext cx="2533066" cy="584775"/>
          </a:xfrm>
          <a:prstGeom prst="rect">
            <a:avLst/>
          </a:prstGeom>
          <a:solidFill>
            <a:schemeClr val="tx2">
              <a:lumMod val="40000"/>
              <a:lumOff val="60000"/>
            </a:schemeClr>
          </a:solidFill>
          <a:ln w="28575">
            <a:solidFill>
              <a:srgbClr val="FF0000"/>
            </a:solidFill>
          </a:ln>
        </p:spPr>
        <p:txBody>
          <a:bodyPr vert="horz" wrap="none" lIns="91440" tIns="45720" rIns="91440" bIns="45720" rtlCol="0" anchor="t">
            <a:spAutoFit/>
          </a:bodyPr>
          <a:lstStyle/>
          <a:p>
            <a:pPr algn="l"/>
            <a:r>
              <a:rPr lang="en-US" sz="3200" b="1" dirty="0">
                <a:solidFill>
                  <a:srgbClr val="C00000"/>
                </a:solidFill>
              </a:rPr>
              <a:t>Preliminary </a:t>
            </a:r>
          </a:p>
        </p:txBody>
      </p:sp>
      <p:sp>
        <p:nvSpPr>
          <p:cNvPr id="20" name="TextBox 19">
            <a:extLst>
              <a:ext uri="{FF2B5EF4-FFF2-40B4-BE49-F238E27FC236}">
                <a16:creationId xmlns:a16="http://schemas.microsoft.com/office/drawing/2014/main" id="{6C334C31-179B-1CEB-AA61-4AC5BFA375D7}"/>
              </a:ext>
            </a:extLst>
          </p:cNvPr>
          <p:cNvSpPr txBox="1"/>
          <p:nvPr/>
        </p:nvSpPr>
        <p:spPr>
          <a:xfrm>
            <a:off x="9415425" y="2311593"/>
            <a:ext cx="2352001" cy="276999"/>
          </a:xfrm>
          <a:prstGeom prst="rect">
            <a:avLst/>
          </a:prstGeom>
        </p:spPr>
        <p:txBody>
          <a:bodyPr vert="horz" wrap="square" lIns="91440" tIns="45720" rIns="91440" bIns="45720" rtlCol="0" anchor="t">
            <a:spAutoFit/>
          </a:bodyPr>
          <a:lstStyle/>
          <a:p>
            <a:pPr algn="ctr"/>
            <a:r>
              <a:rPr lang="en-US" sz="1200" b="1" dirty="0"/>
              <a:t>HELIAC serves MAT-facilities</a:t>
            </a:r>
          </a:p>
        </p:txBody>
      </p:sp>
      <p:sp>
        <p:nvSpPr>
          <p:cNvPr id="72" name="TextBox 71">
            <a:extLst>
              <a:ext uri="{FF2B5EF4-FFF2-40B4-BE49-F238E27FC236}">
                <a16:creationId xmlns:a16="http://schemas.microsoft.com/office/drawing/2014/main" id="{6CF55CD0-4257-80BF-A6C1-25344289413F}"/>
              </a:ext>
            </a:extLst>
          </p:cNvPr>
          <p:cNvSpPr txBox="1"/>
          <p:nvPr/>
        </p:nvSpPr>
        <p:spPr>
          <a:xfrm>
            <a:off x="574247" y="2310894"/>
            <a:ext cx="2352001" cy="276999"/>
          </a:xfrm>
          <a:prstGeom prst="rect">
            <a:avLst/>
          </a:prstGeom>
        </p:spPr>
        <p:txBody>
          <a:bodyPr vert="horz" wrap="square" lIns="91440" tIns="45720" rIns="91440" bIns="45720" rtlCol="0" anchor="t">
            <a:spAutoFit/>
          </a:bodyPr>
          <a:lstStyle/>
          <a:p>
            <a:pPr algn="ctr"/>
            <a:r>
              <a:rPr lang="en-US" sz="1200" b="1" dirty="0"/>
              <a:t>MAT-Cave A </a:t>
            </a:r>
          </a:p>
        </p:txBody>
      </p:sp>
    </p:spTree>
    <p:extLst>
      <p:ext uri="{BB962C8B-B14F-4D97-AF65-F5344CB8AC3E}">
        <p14:creationId xmlns:p14="http://schemas.microsoft.com/office/powerpoint/2010/main" val="27861865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Inhaltsplatzhalter 3">
            <a:extLst>
              <a:ext uri="{FF2B5EF4-FFF2-40B4-BE49-F238E27FC236}">
                <a16:creationId xmlns:a16="http://schemas.microsoft.com/office/drawing/2014/main" id="{2450967A-0ABD-4B46-9A1C-4C9DC1B21A2D}"/>
              </a:ext>
            </a:extLst>
          </p:cNvPr>
          <p:cNvSpPr txBox="1">
            <a:spLocks/>
          </p:cNvSpPr>
          <p:nvPr/>
        </p:nvSpPr>
        <p:spPr>
          <a:xfrm>
            <a:off x="34885" y="2717822"/>
            <a:ext cx="12157116" cy="2034980"/>
          </a:xfrm>
          <a:prstGeom prst="rect">
            <a:avLst/>
          </a:prstGeom>
        </p:spPr>
        <p:txBody>
          <a:bodyPr vert="horz" lIns="91440" tIns="45720" rIns="91440" bIns="45720" rtlCol="0">
            <a:noAutofit/>
          </a:bodyPr>
          <a:lstStyle>
            <a:lvl1pPr marL="257175" indent="-257175" algn="l" defTabSz="342900" rtl="0" eaLnBrk="1" latinLnBrk="0" hangingPunct="1">
              <a:spcBef>
                <a:spcPct val="20000"/>
              </a:spcBef>
              <a:buClr>
                <a:srgbClr val="FDBB63"/>
              </a:buClr>
              <a:buFont typeface="Wingdings" charset="2"/>
              <a:buChar char="§"/>
              <a:defRPr sz="1800" kern="1200">
                <a:solidFill>
                  <a:srgbClr val="333333"/>
                </a:solidFill>
                <a:latin typeface="Arial"/>
                <a:ea typeface="+mn-ea"/>
                <a:cs typeface="Arial"/>
              </a:defRPr>
            </a:lvl1pPr>
            <a:lvl2pPr marL="557213" indent="-214313" algn="l" defTabSz="342900" rtl="0" eaLnBrk="1" latinLnBrk="0" hangingPunct="1">
              <a:spcBef>
                <a:spcPct val="20000"/>
              </a:spcBef>
              <a:buClr>
                <a:srgbClr val="FDBB63"/>
              </a:buClr>
              <a:buFont typeface="Wingdings" charset="2"/>
              <a:buChar char="§"/>
              <a:defRPr sz="1500" kern="1200">
                <a:solidFill>
                  <a:srgbClr val="333333"/>
                </a:solidFill>
                <a:latin typeface="Arial"/>
                <a:ea typeface="+mn-ea"/>
                <a:cs typeface="Arial"/>
              </a:defRPr>
            </a:lvl2pPr>
            <a:lvl3pPr marL="857250" indent="-171450" algn="l" defTabSz="342900" rtl="0" eaLnBrk="1" latinLnBrk="0" hangingPunct="1">
              <a:spcBef>
                <a:spcPct val="20000"/>
              </a:spcBef>
              <a:buClr>
                <a:srgbClr val="FDBB63"/>
              </a:buClr>
              <a:buFont typeface="Wingdings" charset="2"/>
              <a:buChar char="§"/>
              <a:defRPr sz="1350" kern="1200">
                <a:solidFill>
                  <a:srgbClr val="333333"/>
                </a:solidFill>
                <a:latin typeface="Arial"/>
                <a:ea typeface="+mn-ea"/>
                <a:cs typeface="Arial"/>
              </a:defRPr>
            </a:lvl3pPr>
            <a:lvl4pPr marL="1200150" indent="-171450" algn="l" defTabSz="342900" rtl="0" eaLnBrk="1" latinLnBrk="0" hangingPunct="1">
              <a:spcBef>
                <a:spcPct val="20000"/>
              </a:spcBef>
              <a:buClr>
                <a:srgbClr val="FDBB63"/>
              </a:buClr>
              <a:buFont typeface="Wingdings" charset="2"/>
              <a:buChar char="§"/>
              <a:defRPr sz="1200" kern="1200">
                <a:solidFill>
                  <a:srgbClr val="333333"/>
                </a:solidFill>
                <a:latin typeface="Arial"/>
                <a:ea typeface="+mn-ea"/>
                <a:cs typeface="Arial"/>
              </a:defRPr>
            </a:lvl4pPr>
            <a:lvl5pPr marL="1543050" indent="-171450" algn="l" defTabSz="342900" rtl="0" eaLnBrk="1" latinLnBrk="0" hangingPunct="1">
              <a:spcBef>
                <a:spcPct val="20000"/>
              </a:spcBef>
              <a:buClr>
                <a:srgbClr val="FDBB63"/>
              </a:buClr>
              <a:buFont typeface="Wingdings" charset="2"/>
              <a:buChar char="§"/>
              <a:defRPr sz="1050" kern="1200">
                <a:solidFill>
                  <a:srgbClr val="333333"/>
                </a:solidFill>
                <a:latin typeface="Arial"/>
                <a:ea typeface="+mn-ea"/>
                <a:cs typeface="Arial"/>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nSpc>
                <a:spcPct val="110000"/>
              </a:lnSpc>
              <a:buClrTx/>
              <a:buFont typeface="Arial" panose="020B0604020202020204" pitchFamily="34" charset="0"/>
              <a:buChar char="•"/>
            </a:pPr>
            <a:r>
              <a:rPr lang="en-GB" sz="2000" dirty="0"/>
              <a:t>Variable output energy: </a:t>
            </a:r>
            <a:r>
              <a:rPr lang="en-GB" sz="2000" b="1" dirty="0"/>
              <a:t>3.5 – 7.3 MeV/u</a:t>
            </a:r>
          </a:p>
          <a:p>
            <a:pPr>
              <a:lnSpc>
                <a:spcPct val="110000"/>
              </a:lnSpc>
              <a:buClrTx/>
              <a:buFont typeface="Arial" panose="020B0604020202020204" pitchFamily="34" charset="0"/>
              <a:buChar char="•"/>
            </a:pPr>
            <a:r>
              <a:rPr lang="en-US" sz="2000" dirty="0"/>
              <a:t>Beam current: </a:t>
            </a:r>
            <a:r>
              <a:rPr lang="en-GB" sz="2000" b="1" dirty="0"/>
              <a:t>≤ </a:t>
            </a:r>
            <a:r>
              <a:rPr lang="en-US" sz="2000" b="1" dirty="0"/>
              <a:t>1 mA</a:t>
            </a:r>
          </a:p>
          <a:p>
            <a:pPr>
              <a:lnSpc>
                <a:spcPct val="110000"/>
              </a:lnSpc>
              <a:buClrTx/>
              <a:buFont typeface="Arial" panose="020B0604020202020204" pitchFamily="34" charset="0"/>
              <a:buChar char="•"/>
            </a:pPr>
            <a:r>
              <a:rPr lang="en-GB" sz="2000" dirty="0"/>
              <a:t>Ion species with </a:t>
            </a:r>
            <a:r>
              <a:rPr lang="en-US" sz="2000" b="1" dirty="0"/>
              <a:t>1</a:t>
            </a:r>
            <a:r>
              <a:rPr lang="en-GB" sz="2000" b="1" dirty="0"/>
              <a:t> ≤ A/q ≤ 6 in </a:t>
            </a:r>
            <a:r>
              <a:rPr lang="en-GB" sz="2000" b="1" dirty="0" err="1"/>
              <a:t>cw</a:t>
            </a:r>
            <a:r>
              <a:rPr lang="en-GB" sz="2000" b="1" dirty="0"/>
              <a:t>-mode</a:t>
            </a:r>
          </a:p>
          <a:p>
            <a:pPr>
              <a:lnSpc>
                <a:spcPct val="110000"/>
              </a:lnSpc>
              <a:buClrTx/>
              <a:buFont typeface="Arial" panose="020B0604020202020204" pitchFamily="34" charset="0"/>
              <a:buChar char="•"/>
            </a:pPr>
            <a:r>
              <a:rPr lang="en-US" sz="2000" dirty="0"/>
              <a:t>Ion species with</a:t>
            </a:r>
            <a:r>
              <a:rPr lang="en-US" sz="2000" b="1" dirty="0"/>
              <a:t> 6 ≤ A/q ≤ 8.5 in pulse-mode</a:t>
            </a:r>
            <a:endParaRPr lang="en-GB" sz="2000" b="1" dirty="0"/>
          </a:p>
          <a:p>
            <a:pPr>
              <a:lnSpc>
                <a:spcPct val="110000"/>
              </a:lnSpc>
              <a:buClrTx/>
              <a:buFont typeface="Arial" panose="020B0604020202020204" pitchFamily="34" charset="0"/>
              <a:buChar char="•"/>
            </a:pPr>
            <a:r>
              <a:rPr lang="en-GB" sz="2000" dirty="0"/>
              <a:t>Planned to be installed in parallel tunnel to UNILAC</a:t>
            </a:r>
          </a:p>
          <a:p>
            <a:pPr>
              <a:lnSpc>
                <a:spcPct val="110000"/>
              </a:lnSpc>
              <a:buClrTx/>
              <a:buFont typeface="Arial" panose="020B0604020202020204" pitchFamily="34" charset="0"/>
              <a:buChar char="•"/>
            </a:pPr>
            <a:r>
              <a:rPr lang="en-GB" sz="2000" dirty="0">
                <a:latin typeface="Arial" panose="020B0604020202020204" pitchFamily="34" charset="0"/>
                <a:cs typeface="Arial" panose="020B0604020202020204" pitchFamily="34" charset="0"/>
              </a:rPr>
              <a:t>4 times more beam on target (compared to UNILAC) due to </a:t>
            </a:r>
            <a:r>
              <a:rPr lang="en-GB" sz="2000" dirty="0" err="1">
                <a:latin typeface="Arial" panose="020B0604020202020204" pitchFamily="34" charset="0"/>
                <a:cs typeface="Arial" panose="020B0604020202020204" pitchFamily="34" charset="0"/>
              </a:rPr>
              <a:t>cw</a:t>
            </a:r>
            <a:r>
              <a:rPr lang="en-GB" sz="2000" dirty="0">
                <a:latin typeface="Arial" panose="020B0604020202020204" pitchFamily="34" charset="0"/>
                <a:cs typeface="Arial" panose="020B0604020202020204" pitchFamily="34" charset="0"/>
              </a:rPr>
              <a:t> mode and up to 8 times due to new 18GHz-ECR Ion source</a:t>
            </a:r>
          </a:p>
          <a:p>
            <a:pPr>
              <a:lnSpc>
                <a:spcPct val="110000"/>
              </a:lnSpc>
              <a:buClrTx/>
              <a:buFont typeface="Arial" panose="020B0604020202020204" pitchFamily="34" charset="0"/>
              <a:buChar char="•"/>
            </a:pPr>
            <a:r>
              <a:rPr lang="en-GB" sz="2000" dirty="0">
                <a:latin typeface="Arial" panose="020B0604020202020204" pitchFamily="34" charset="0"/>
                <a:cs typeface="Arial" panose="020B0604020202020204" pitchFamily="34" charset="0"/>
              </a:rPr>
              <a:t>Electric power consumption is 1 MW (5 times lower compared to UNILAC)</a:t>
            </a:r>
          </a:p>
          <a:p>
            <a:pPr>
              <a:lnSpc>
                <a:spcPct val="110000"/>
              </a:lnSpc>
              <a:buClrTx/>
              <a:buFont typeface="Arial" panose="020B0604020202020204" pitchFamily="34" charset="0"/>
              <a:buChar char="•"/>
            </a:pPr>
            <a:r>
              <a:rPr lang="en-US" sz="2000" b="1" dirty="0">
                <a:latin typeface="Arial" panose="020B0604020202020204" pitchFamily="34" charset="0"/>
                <a:cs typeface="Arial" panose="020B0604020202020204" pitchFamily="34" charset="0"/>
              </a:rPr>
              <a:t>HELIAC has been optimized for the needs of SHE &amp; MAT programs </a:t>
            </a:r>
            <a:r>
              <a:rPr lang="en-US" sz="2000" dirty="0">
                <a:latin typeface="Arial" panose="020B0604020202020204" pitchFamily="34" charset="0"/>
                <a:cs typeface="Arial" panose="020B0604020202020204" pitchFamily="34" charset="0"/>
              </a:rPr>
              <a:t>and could be used as SIS18-injector for medium intensities</a:t>
            </a:r>
          </a:p>
        </p:txBody>
      </p:sp>
      <p:sp>
        <p:nvSpPr>
          <p:cNvPr id="2" name="Titel 1">
            <a:extLst>
              <a:ext uri="{FF2B5EF4-FFF2-40B4-BE49-F238E27FC236}">
                <a16:creationId xmlns:a16="http://schemas.microsoft.com/office/drawing/2014/main" id="{16633C4D-EA39-4A7B-95C1-886D4BF0BDF9}"/>
              </a:ext>
            </a:extLst>
          </p:cNvPr>
          <p:cNvSpPr>
            <a:spLocks noGrp="1"/>
          </p:cNvSpPr>
          <p:nvPr>
            <p:ph type="title"/>
          </p:nvPr>
        </p:nvSpPr>
        <p:spPr/>
        <p:txBody>
          <a:bodyPr/>
          <a:lstStyle/>
          <a:p>
            <a:r>
              <a:rPr lang="de-DE" dirty="0"/>
              <a:t>HELIAC - </a:t>
            </a:r>
            <a:r>
              <a:rPr lang="de-DE" dirty="0" err="1"/>
              <a:t>HE</a:t>
            </a:r>
            <a:r>
              <a:rPr lang="de-DE" b="0" dirty="0" err="1"/>
              <a:t>lmholtz</a:t>
            </a:r>
            <a:r>
              <a:rPr lang="de-DE" b="0" dirty="0"/>
              <a:t> </a:t>
            </a:r>
            <a:r>
              <a:rPr lang="de-DE" dirty="0" err="1"/>
              <a:t>LI</a:t>
            </a:r>
            <a:r>
              <a:rPr lang="de-DE" b="0" dirty="0" err="1"/>
              <a:t>near</a:t>
            </a:r>
            <a:r>
              <a:rPr lang="de-DE" b="0" dirty="0"/>
              <a:t> </a:t>
            </a:r>
            <a:r>
              <a:rPr lang="de-DE" dirty="0" err="1"/>
              <a:t>AC</a:t>
            </a:r>
            <a:r>
              <a:rPr lang="de-DE" b="0" dirty="0" err="1"/>
              <a:t>celarator</a:t>
            </a:r>
            <a:br>
              <a:rPr lang="de-DE" dirty="0"/>
            </a:br>
            <a:endParaRPr lang="de-DE" dirty="0"/>
          </a:p>
        </p:txBody>
      </p:sp>
      <p:pic>
        <p:nvPicPr>
          <p:cNvPr id="6" name="Inhaltsplatzhalter 5">
            <a:extLst>
              <a:ext uri="{FF2B5EF4-FFF2-40B4-BE49-F238E27FC236}">
                <a16:creationId xmlns:a16="http://schemas.microsoft.com/office/drawing/2014/main" id="{D9B52BC4-7725-43BC-9764-645A9D7AFFC8}"/>
              </a:ext>
            </a:extLst>
          </p:cNvPr>
          <p:cNvPicPr>
            <a:picLocks noGrp="1" noChangeAspect="1"/>
          </p:cNvPicPr>
          <p:nvPr>
            <p:ph idx="1"/>
          </p:nvPr>
        </p:nvPicPr>
        <p:blipFill>
          <a:blip r:embed="rId2"/>
          <a:stretch>
            <a:fillRect/>
          </a:stretch>
        </p:blipFill>
        <p:spPr>
          <a:xfrm>
            <a:off x="175432" y="1027883"/>
            <a:ext cx="11681208" cy="1710947"/>
          </a:xfrm>
        </p:spPr>
      </p:pic>
      <p:sp>
        <p:nvSpPr>
          <p:cNvPr id="10" name="Inhaltsplatzhalter 3">
            <a:extLst>
              <a:ext uri="{FF2B5EF4-FFF2-40B4-BE49-F238E27FC236}">
                <a16:creationId xmlns:a16="http://schemas.microsoft.com/office/drawing/2014/main" id="{1ED8C939-03B2-424B-93D9-B5657636F794}"/>
              </a:ext>
            </a:extLst>
          </p:cNvPr>
          <p:cNvSpPr txBox="1">
            <a:spLocks/>
          </p:cNvSpPr>
          <p:nvPr/>
        </p:nvSpPr>
        <p:spPr bwMode="auto">
          <a:xfrm>
            <a:off x="1" y="4367563"/>
            <a:ext cx="9038625" cy="128525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Font typeface="Arial" charset="0"/>
              <a:buChar char="•"/>
              <a:defRPr sz="3200" kern="1200">
                <a:solidFill>
                  <a:schemeClr val="tx1"/>
                </a:solidFill>
                <a:latin typeface="Calibri" panose="020F0502020204030204" pitchFamily="34" charset="0"/>
                <a:ea typeface="Verdana" pitchFamily="34" charset="0"/>
                <a:cs typeface="Verdana" pitchFamily="34" charset="0"/>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Calibri" panose="020F0502020204030204" pitchFamily="34" charset="0"/>
                <a:ea typeface="Verdana" pitchFamily="34" charset="0"/>
                <a:cs typeface="Verdana" pitchFamily="34" charset="0"/>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Calibri" panose="020F0502020204030204" pitchFamily="34" charset="0"/>
                <a:ea typeface="Verdana" pitchFamily="34" charset="0"/>
                <a:cs typeface="Verdana" pitchFamily="34" charset="0"/>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Calibri" panose="020F0502020204030204" pitchFamily="34" charset="0"/>
                <a:ea typeface="Verdana" pitchFamily="34" charset="0"/>
                <a:cs typeface="Verdana" pitchFamily="34" charset="0"/>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Calibri" panose="020F0502020204030204"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anose="020B0604020202020204" pitchFamily="34" charset="0"/>
              <a:buChar char="•"/>
            </a:pPr>
            <a:endParaRPr lang="en-GB" sz="1600" dirty="0">
              <a:latin typeface="Arial" panose="020B0604020202020204" pitchFamily="34" charset="0"/>
              <a:cs typeface="Arial" panose="020B0604020202020204" pitchFamily="34" charset="0"/>
            </a:endParaRPr>
          </a:p>
        </p:txBody>
      </p:sp>
      <p:sp>
        <p:nvSpPr>
          <p:cNvPr id="33" name="Textfeld 32">
            <a:extLst>
              <a:ext uri="{FF2B5EF4-FFF2-40B4-BE49-F238E27FC236}">
                <a16:creationId xmlns:a16="http://schemas.microsoft.com/office/drawing/2014/main" id="{16B0C7A0-00C9-4B5B-AD80-BD72CF125B10}"/>
              </a:ext>
            </a:extLst>
          </p:cNvPr>
          <p:cNvSpPr txBox="1"/>
          <p:nvPr/>
        </p:nvSpPr>
        <p:spPr bwMode="auto">
          <a:xfrm>
            <a:off x="6455671" y="2857125"/>
            <a:ext cx="5400969" cy="400110"/>
          </a:xfrm>
          <a:prstGeom prst="rect">
            <a:avLst/>
          </a:prstGeom>
          <a:noFill/>
        </p:spPr>
        <p:txBody>
          <a:bodyPr wrap="square" rtlCol="0">
            <a:spAutoFit/>
          </a:bodyPr>
          <a:lstStyle/>
          <a:p>
            <a:pPr algn="ctr"/>
            <a:r>
              <a:rPr lang="de-DE" sz="2000" b="1" dirty="0">
                <a:latin typeface="Arial" panose="020B0604020202020204" pitchFamily="34" charset="0"/>
                <a:cs typeface="Arial" panose="020B0604020202020204" pitchFamily="34" charset="0"/>
              </a:rPr>
              <a:t>HELIAC – „</a:t>
            </a:r>
            <a:r>
              <a:rPr lang="de-DE" sz="2000" b="1" dirty="0" err="1">
                <a:latin typeface="Arial" panose="020B0604020202020204" pitchFamily="34" charset="0"/>
                <a:cs typeface="Arial" panose="020B0604020202020204" pitchFamily="34" charset="0"/>
              </a:rPr>
              <a:t>discovery</a:t>
            </a:r>
            <a:r>
              <a:rPr lang="de-DE" sz="2000" b="1" dirty="0">
                <a:latin typeface="Arial" panose="020B0604020202020204" pitchFamily="34" charset="0"/>
                <a:cs typeface="Arial" panose="020B0604020202020204" pitchFamily="34" charset="0"/>
              </a:rPr>
              <a:t> </a:t>
            </a:r>
            <a:r>
              <a:rPr lang="de-DE" sz="2000" b="1" dirty="0" err="1">
                <a:latin typeface="Arial" panose="020B0604020202020204" pitchFamily="34" charset="0"/>
                <a:cs typeface="Arial" panose="020B0604020202020204" pitchFamily="34" charset="0"/>
              </a:rPr>
              <a:t>machine</a:t>
            </a:r>
            <a:r>
              <a:rPr lang="de-DE" sz="2000" b="1" dirty="0">
                <a:latin typeface="Arial" panose="020B0604020202020204" pitchFamily="34" charset="0"/>
                <a:cs typeface="Arial" panose="020B0604020202020204" pitchFamily="34" charset="0"/>
              </a:rPr>
              <a:t>“</a:t>
            </a:r>
            <a:r>
              <a:rPr lang="de-DE" sz="2000" dirty="0">
                <a:latin typeface="Arial" panose="020B0604020202020204" pitchFamily="34" charset="0"/>
                <a:cs typeface="Arial" panose="020B0604020202020204" pitchFamily="34" charset="0"/>
              </a:rPr>
              <a:t> </a:t>
            </a:r>
            <a:endParaRPr lang="de-DE" sz="2000" dirty="0">
              <a:latin typeface="Arial" panose="020B0604020202020204" pitchFamily="34" charset="0"/>
              <a:ea typeface="+mj-ea"/>
              <a:cs typeface="Arial" panose="020B0604020202020204" pitchFamily="34" charset="0"/>
            </a:endParaRPr>
          </a:p>
        </p:txBody>
      </p:sp>
      <p:pic>
        <p:nvPicPr>
          <p:cNvPr id="4" name="Grafik 3">
            <a:extLst>
              <a:ext uri="{FF2B5EF4-FFF2-40B4-BE49-F238E27FC236}">
                <a16:creationId xmlns:a16="http://schemas.microsoft.com/office/drawing/2014/main" id="{80B3847B-CD7A-409A-8B47-AE2E6CBD34BF}"/>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474154" y="3296719"/>
            <a:ext cx="2890733" cy="831305"/>
          </a:xfrm>
          <a:prstGeom prst="rect">
            <a:avLst/>
          </a:prstGeom>
        </p:spPr>
      </p:pic>
      <p:pic>
        <p:nvPicPr>
          <p:cNvPr id="5" name="Grafik 4">
            <a:extLst>
              <a:ext uri="{FF2B5EF4-FFF2-40B4-BE49-F238E27FC236}">
                <a16:creationId xmlns:a16="http://schemas.microsoft.com/office/drawing/2014/main" id="{DEC63EA6-B134-4195-AD98-73A5DA9130AC}"/>
              </a:ext>
            </a:extLst>
          </p:cNvPr>
          <p:cNvPicPr>
            <a:picLocks noChangeAspect="1"/>
          </p:cNvPicPr>
          <p:nvPr/>
        </p:nvPicPr>
        <p:blipFill>
          <a:blip r:embed="rId4"/>
          <a:stretch>
            <a:fillRect/>
          </a:stretch>
        </p:blipFill>
        <p:spPr>
          <a:xfrm>
            <a:off x="9550084" y="3296719"/>
            <a:ext cx="2316560" cy="1281829"/>
          </a:xfrm>
          <a:prstGeom prst="rect">
            <a:avLst/>
          </a:prstGeom>
        </p:spPr>
      </p:pic>
      <p:sp>
        <p:nvSpPr>
          <p:cNvPr id="8" name="Oval 7">
            <a:extLst>
              <a:ext uri="{FF2B5EF4-FFF2-40B4-BE49-F238E27FC236}">
                <a16:creationId xmlns:a16="http://schemas.microsoft.com/office/drawing/2014/main" id="{31B05AF9-5ED1-4806-75A6-769D148BBFC6}"/>
              </a:ext>
            </a:extLst>
          </p:cNvPr>
          <p:cNvSpPr/>
          <p:nvPr/>
        </p:nvSpPr>
        <p:spPr>
          <a:xfrm>
            <a:off x="11074400" y="827314"/>
            <a:ext cx="956682" cy="537029"/>
          </a:xfrm>
          <a:prstGeom prst="ellipse">
            <a:avLst/>
          </a:prstGeom>
          <a:noFill/>
          <a:ln w="38100">
            <a:solidFill>
              <a:srgbClr val="0432FF"/>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TextBox 11">
            <a:extLst>
              <a:ext uri="{FF2B5EF4-FFF2-40B4-BE49-F238E27FC236}">
                <a16:creationId xmlns:a16="http://schemas.microsoft.com/office/drawing/2014/main" id="{7B7E3BD7-9729-6AED-DF04-1AF3A1B92010}"/>
              </a:ext>
            </a:extLst>
          </p:cNvPr>
          <p:cNvSpPr txBox="1"/>
          <p:nvPr/>
        </p:nvSpPr>
        <p:spPr>
          <a:xfrm>
            <a:off x="4978400" y="6565429"/>
            <a:ext cx="1843313" cy="307086"/>
          </a:xfrm>
          <a:prstGeom prst="rect">
            <a:avLst/>
          </a:prstGeom>
          <a:noFill/>
        </p:spPr>
        <p:txBody>
          <a:bodyPr wrap="square">
            <a:spAutoFit/>
          </a:bodyPr>
          <a:lstStyle/>
          <a:p>
            <a:r>
              <a:rPr lang="de-DE" sz="1400" dirty="0"/>
              <a:t>Maksym Miski-Oglu</a:t>
            </a:r>
          </a:p>
        </p:txBody>
      </p:sp>
    </p:spTree>
    <p:extLst>
      <p:ext uri="{BB962C8B-B14F-4D97-AF65-F5344CB8AC3E}">
        <p14:creationId xmlns:p14="http://schemas.microsoft.com/office/powerpoint/2010/main" val="2685821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20CA27-BD90-4307-A84A-1BA767B9F4E7}"/>
              </a:ext>
            </a:extLst>
          </p:cNvPr>
          <p:cNvSpPr>
            <a:spLocks noGrp="1"/>
          </p:cNvSpPr>
          <p:nvPr>
            <p:ph type="title"/>
          </p:nvPr>
        </p:nvSpPr>
        <p:spPr>
          <a:xfrm>
            <a:off x="74863" y="271339"/>
            <a:ext cx="8068051" cy="787557"/>
          </a:xfrm>
        </p:spPr>
        <p:txBody>
          <a:bodyPr/>
          <a:lstStyle/>
          <a:p>
            <a:r>
              <a:rPr lang="en-GB" dirty="0"/>
              <a:t>Status of Starting Version of HELIAC (CM1-CM3)</a:t>
            </a:r>
          </a:p>
        </p:txBody>
      </p:sp>
      <p:sp>
        <p:nvSpPr>
          <p:cNvPr id="3" name="Inhaltsplatzhalter 2">
            <a:extLst>
              <a:ext uri="{FF2B5EF4-FFF2-40B4-BE49-F238E27FC236}">
                <a16:creationId xmlns:a16="http://schemas.microsoft.com/office/drawing/2014/main" id="{9F9A58EB-1F30-4256-B82C-2442BF53532C}"/>
              </a:ext>
            </a:extLst>
          </p:cNvPr>
          <p:cNvSpPr>
            <a:spLocks noGrp="1"/>
          </p:cNvSpPr>
          <p:nvPr>
            <p:ph idx="1"/>
          </p:nvPr>
        </p:nvSpPr>
        <p:spPr>
          <a:xfrm>
            <a:off x="215789" y="5282119"/>
            <a:ext cx="11976211" cy="873940"/>
          </a:xfrm>
        </p:spPr>
        <p:txBody>
          <a:bodyPr/>
          <a:lstStyle/>
          <a:p>
            <a:r>
              <a:rPr lang="en-US" sz="2000" dirty="0"/>
              <a:t>Major components for the start version of HELIAC are either in manufacturing or under development</a:t>
            </a:r>
          </a:p>
          <a:p>
            <a:r>
              <a:rPr lang="en-US" sz="2000" dirty="0"/>
              <a:t>Thanks to SIBAF, the key components of the normal-conducting HELIAC injector can be developed.</a:t>
            </a:r>
          </a:p>
          <a:p>
            <a:r>
              <a:rPr lang="en-US" sz="2000" dirty="0"/>
              <a:t>Controls, beam diagnostics, local cryogenic, power supplies and magnets are not yet funded</a:t>
            </a:r>
          </a:p>
          <a:p>
            <a:endParaRPr lang="en-GB" sz="2000" dirty="0"/>
          </a:p>
        </p:txBody>
      </p:sp>
      <p:sp>
        <p:nvSpPr>
          <p:cNvPr id="7" name="Textfeld 6">
            <a:extLst>
              <a:ext uri="{FF2B5EF4-FFF2-40B4-BE49-F238E27FC236}">
                <a16:creationId xmlns:a16="http://schemas.microsoft.com/office/drawing/2014/main" id="{9791D5C2-4ECA-4AD9-AFAD-824CAF5C3563}"/>
              </a:ext>
            </a:extLst>
          </p:cNvPr>
          <p:cNvSpPr txBox="1"/>
          <p:nvPr/>
        </p:nvSpPr>
        <p:spPr>
          <a:xfrm>
            <a:off x="879336" y="4665056"/>
            <a:ext cx="6318221" cy="420564"/>
          </a:xfrm>
          <a:prstGeom prst="rect">
            <a:avLst/>
          </a:prstGeom>
          <a:noFill/>
        </p:spPr>
        <p:txBody>
          <a:bodyPr wrap="square">
            <a:spAutoFit/>
          </a:bodyPr>
          <a:lstStyle/>
          <a:p>
            <a:r>
              <a:rPr lang="en-GB" sz="2133" dirty="0"/>
              <a:t> R&amp;D successful, components available by &lt;2030</a:t>
            </a:r>
          </a:p>
        </p:txBody>
      </p:sp>
      <p:sp>
        <p:nvSpPr>
          <p:cNvPr id="10" name="Textfeld 9">
            <a:extLst>
              <a:ext uri="{FF2B5EF4-FFF2-40B4-BE49-F238E27FC236}">
                <a16:creationId xmlns:a16="http://schemas.microsoft.com/office/drawing/2014/main" id="{63AC43C4-4C0B-4A74-AE31-0A9EC6E192B0}"/>
              </a:ext>
            </a:extLst>
          </p:cNvPr>
          <p:cNvSpPr txBox="1"/>
          <p:nvPr/>
        </p:nvSpPr>
        <p:spPr>
          <a:xfrm>
            <a:off x="7580664" y="4566270"/>
            <a:ext cx="4735225" cy="461665"/>
          </a:xfrm>
          <a:prstGeom prst="rect">
            <a:avLst/>
          </a:prstGeom>
          <a:noFill/>
        </p:spPr>
        <p:txBody>
          <a:bodyPr wrap="square">
            <a:spAutoFit/>
          </a:bodyPr>
          <a:lstStyle/>
          <a:p>
            <a:r>
              <a:rPr lang="en-GB" sz="2400" dirty="0"/>
              <a:t> components not yet secured</a:t>
            </a:r>
          </a:p>
        </p:txBody>
      </p:sp>
      <p:sp>
        <p:nvSpPr>
          <p:cNvPr id="11" name="Rechteck 10">
            <a:extLst>
              <a:ext uri="{FF2B5EF4-FFF2-40B4-BE49-F238E27FC236}">
                <a16:creationId xmlns:a16="http://schemas.microsoft.com/office/drawing/2014/main" id="{94DF3468-2FA0-4445-BB43-E23023A176A7}"/>
              </a:ext>
            </a:extLst>
          </p:cNvPr>
          <p:cNvSpPr/>
          <p:nvPr/>
        </p:nvSpPr>
        <p:spPr>
          <a:xfrm>
            <a:off x="215788" y="4651828"/>
            <a:ext cx="561048" cy="400109"/>
          </a:xfrm>
          <a:prstGeom prst="rect">
            <a:avLst/>
          </a:prstGeom>
          <a:solidFill>
            <a:srgbClr val="D6EDBD"/>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de-DE" sz="2400" dirty="0"/>
          </a:p>
        </p:txBody>
      </p:sp>
      <p:sp>
        <p:nvSpPr>
          <p:cNvPr id="13" name="Rechteck 12">
            <a:extLst>
              <a:ext uri="{FF2B5EF4-FFF2-40B4-BE49-F238E27FC236}">
                <a16:creationId xmlns:a16="http://schemas.microsoft.com/office/drawing/2014/main" id="{960AD3D8-24E4-4F6C-B6DF-6A01C668BA22}"/>
              </a:ext>
            </a:extLst>
          </p:cNvPr>
          <p:cNvSpPr/>
          <p:nvPr/>
        </p:nvSpPr>
        <p:spPr>
          <a:xfrm>
            <a:off x="7140668" y="4647432"/>
            <a:ext cx="561048" cy="400109"/>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de-DE" sz="2400" dirty="0"/>
          </a:p>
        </p:txBody>
      </p:sp>
      <p:pic>
        <p:nvPicPr>
          <p:cNvPr id="6" name="Grafik 5">
            <a:extLst>
              <a:ext uri="{FF2B5EF4-FFF2-40B4-BE49-F238E27FC236}">
                <a16:creationId xmlns:a16="http://schemas.microsoft.com/office/drawing/2014/main" id="{0C2C1344-FBB7-4E16-9432-7EDECB6EB14D}"/>
              </a:ext>
            </a:extLst>
          </p:cNvPr>
          <p:cNvPicPr>
            <a:picLocks noChangeAspect="1"/>
          </p:cNvPicPr>
          <p:nvPr/>
        </p:nvPicPr>
        <p:blipFill>
          <a:blip r:embed="rId2"/>
          <a:stretch>
            <a:fillRect/>
          </a:stretch>
        </p:blipFill>
        <p:spPr>
          <a:xfrm>
            <a:off x="215789" y="1275851"/>
            <a:ext cx="11074400" cy="3289300"/>
          </a:xfrm>
          <a:prstGeom prst="rect">
            <a:avLst/>
          </a:prstGeom>
        </p:spPr>
      </p:pic>
      <p:sp>
        <p:nvSpPr>
          <p:cNvPr id="4" name="TextBox 3">
            <a:extLst>
              <a:ext uri="{FF2B5EF4-FFF2-40B4-BE49-F238E27FC236}">
                <a16:creationId xmlns:a16="http://schemas.microsoft.com/office/drawing/2014/main" id="{6653054D-6F80-3268-7C32-ADA7785DCCFD}"/>
              </a:ext>
            </a:extLst>
          </p:cNvPr>
          <p:cNvSpPr txBox="1"/>
          <p:nvPr/>
        </p:nvSpPr>
        <p:spPr>
          <a:xfrm>
            <a:off x="4978400" y="6565429"/>
            <a:ext cx="1843313" cy="307086"/>
          </a:xfrm>
          <a:prstGeom prst="rect">
            <a:avLst/>
          </a:prstGeom>
          <a:noFill/>
        </p:spPr>
        <p:txBody>
          <a:bodyPr wrap="square">
            <a:spAutoFit/>
          </a:bodyPr>
          <a:lstStyle/>
          <a:p>
            <a:r>
              <a:rPr lang="de-DE" sz="1400" dirty="0"/>
              <a:t>Maksym Miski-Oglu</a:t>
            </a:r>
          </a:p>
        </p:txBody>
      </p:sp>
    </p:spTree>
    <p:extLst>
      <p:ext uri="{BB962C8B-B14F-4D97-AF65-F5344CB8AC3E}">
        <p14:creationId xmlns:p14="http://schemas.microsoft.com/office/powerpoint/2010/main" val="24999366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03F524FC-13AA-E617-704B-815BFE1B44C9}"/>
              </a:ext>
            </a:extLst>
          </p:cNvPr>
          <p:cNvGrpSpPr/>
          <p:nvPr/>
        </p:nvGrpSpPr>
        <p:grpSpPr>
          <a:xfrm>
            <a:off x="0" y="-18391"/>
            <a:ext cx="12192000" cy="6869638"/>
            <a:chOff x="0" y="-11638"/>
            <a:chExt cx="12192000" cy="6869638"/>
          </a:xfrm>
        </p:grpSpPr>
        <p:sp>
          <p:nvSpPr>
            <p:cNvPr id="6" name="Rettangolo 7">
              <a:extLst>
                <a:ext uri="{FF2B5EF4-FFF2-40B4-BE49-F238E27FC236}">
                  <a16:creationId xmlns:a16="http://schemas.microsoft.com/office/drawing/2014/main" id="{2E0C46D3-D44F-4347-9128-9D9644F19122}"/>
                </a:ext>
              </a:extLst>
            </p:cNvPr>
            <p:cNvSpPr/>
            <p:nvPr/>
          </p:nvSpPr>
          <p:spPr>
            <a:xfrm>
              <a:off x="0" y="0"/>
              <a:ext cx="12192000" cy="6858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t-IT" dirty="0"/>
            </a:p>
          </p:txBody>
        </p:sp>
        <p:sp>
          <p:nvSpPr>
            <p:cNvPr id="7" name="CasellaDiTesto 12">
              <a:extLst>
                <a:ext uri="{FF2B5EF4-FFF2-40B4-BE49-F238E27FC236}">
                  <a16:creationId xmlns:a16="http://schemas.microsoft.com/office/drawing/2014/main" id="{214B5A5A-7394-4958-BD3B-BBA8DFC1BD1B}"/>
                </a:ext>
              </a:extLst>
            </p:cNvPr>
            <p:cNvSpPr txBox="1"/>
            <p:nvPr/>
          </p:nvSpPr>
          <p:spPr>
            <a:xfrm>
              <a:off x="192240" y="4417555"/>
              <a:ext cx="2136627" cy="738664"/>
            </a:xfrm>
            <a:prstGeom prst="rect">
              <a:avLst/>
            </a:prstGeom>
            <a:solidFill>
              <a:schemeClr val="bg1">
                <a:lumMod val="85000"/>
              </a:schemeClr>
            </a:solidFill>
          </p:spPr>
          <p:txBody>
            <a:bodyPr vert="horz" wrap="square" lIns="91440" tIns="45720" rIns="91440" bIns="45720" rtlCol="0" anchor="t">
              <a:spAutoFit/>
            </a:bodyPr>
            <a:lstStyle/>
            <a:p>
              <a:r>
                <a:rPr lang="en-GB" sz="1400" b="1"/>
                <a:t>CM1 @ Test bunker</a:t>
              </a:r>
              <a:br>
                <a:rPr lang="en-GB" sz="1400"/>
              </a:br>
              <a:r>
                <a:rPr lang="en-GB" sz="1400"/>
                <a:t>Installation site for the irradiation chamber</a:t>
              </a:r>
            </a:p>
          </p:txBody>
        </p:sp>
        <p:sp>
          <p:nvSpPr>
            <p:cNvPr id="9" name="CasellaDiTesto 16">
              <a:extLst>
                <a:ext uri="{FF2B5EF4-FFF2-40B4-BE49-F238E27FC236}">
                  <a16:creationId xmlns:a16="http://schemas.microsoft.com/office/drawing/2014/main" id="{ACB15E59-BA5B-472D-A260-60459006213A}"/>
                </a:ext>
              </a:extLst>
            </p:cNvPr>
            <p:cNvSpPr txBox="1"/>
            <p:nvPr/>
          </p:nvSpPr>
          <p:spPr>
            <a:xfrm>
              <a:off x="9225041" y="739833"/>
              <a:ext cx="2804079" cy="631568"/>
            </a:xfrm>
            <a:prstGeom prst="rect">
              <a:avLst/>
            </a:prstGeom>
            <a:solidFill>
              <a:srgbClr val="061F60"/>
            </a:solidFill>
          </p:spPr>
          <p:txBody>
            <a:bodyPr vert="horz" wrap="square" lIns="91440" tIns="45720" rIns="91440" bIns="45720" rtlCol="0" anchor="t">
              <a:noAutofit/>
            </a:bodyPr>
            <a:lstStyle/>
            <a:p>
              <a:pPr algn="ctr"/>
              <a:r>
                <a:rPr lang="en-GB" sz="1600" b="1" dirty="0">
                  <a:solidFill>
                    <a:schemeClr val="bg1"/>
                  </a:solidFill>
                </a:rPr>
                <a:t>WP 3. Increased Penetration Depth</a:t>
              </a:r>
            </a:p>
          </p:txBody>
        </p:sp>
        <p:sp>
          <p:nvSpPr>
            <p:cNvPr id="10" name="CasellaDiTesto 17">
              <a:extLst>
                <a:ext uri="{FF2B5EF4-FFF2-40B4-BE49-F238E27FC236}">
                  <a16:creationId xmlns:a16="http://schemas.microsoft.com/office/drawing/2014/main" id="{CC505740-6BE8-446E-9C75-5022BA6492C0}"/>
                </a:ext>
              </a:extLst>
            </p:cNvPr>
            <p:cNvSpPr txBox="1"/>
            <p:nvPr/>
          </p:nvSpPr>
          <p:spPr>
            <a:xfrm>
              <a:off x="9225038" y="1484733"/>
              <a:ext cx="2804079" cy="2062103"/>
            </a:xfrm>
            <a:prstGeom prst="rect">
              <a:avLst/>
            </a:prstGeom>
            <a:solidFill>
              <a:srgbClr val="061F60"/>
            </a:solidFill>
          </p:spPr>
          <p:txBody>
            <a:bodyPr vert="horz" wrap="square" lIns="91440" tIns="45720" rIns="91440" bIns="45720" rtlCol="0" anchor="t">
              <a:noAutofit/>
            </a:bodyPr>
            <a:lstStyle/>
            <a:p>
              <a:pPr marL="171446" indent="-171446" algn="just">
                <a:buFont typeface="Arial" panose="020B0604020202020204" pitchFamily="34" charset="0"/>
                <a:buChar char="•"/>
              </a:pPr>
              <a:r>
                <a:rPr lang="en-GB" sz="1600" dirty="0">
                  <a:solidFill>
                    <a:schemeClr val="bg1"/>
                  </a:solidFill>
                </a:rPr>
                <a:t>Conceptual design of the superconducting energy booster cryomodule CM4</a:t>
              </a:r>
            </a:p>
            <a:p>
              <a:pPr marL="171446" indent="-171446" algn="just">
                <a:buFont typeface="Arial" panose="020B0604020202020204" pitchFamily="34" charset="0"/>
                <a:buChar char="•"/>
              </a:pPr>
              <a:r>
                <a:rPr lang="en-GB" sz="1600" dirty="0">
                  <a:solidFill>
                    <a:schemeClr val="bg1"/>
                  </a:solidFill>
                </a:rPr>
                <a:t>With CM1 and CM2-CM3 (under construction) ion beams with 10 MeV/u (i.e., ~100 µm pen. depth) will be delivered</a:t>
              </a:r>
            </a:p>
          </p:txBody>
        </p:sp>
        <p:sp>
          <p:nvSpPr>
            <p:cNvPr id="11" name="CasellaDiTesto 18">
              <a:extLst>
                <a:ext uri="{FF2B5EF4-FFF2-40B4-BE49-F238E27FC236}">
                  <a16:creationId xmlns:a16="http://schemas.microsoft.com/office/drawing/2014/main" id="{12DD0B3F-C547-4499-8CE3-069529149F5A}"/>
                </a:ext>
              </a:extLst>
            </p:cNvPr>
            <p:cNvSpPr txBox="1"/>
            <p:nvPr/>
          </p:nvSpPr>
          <p:spPr>
            <a:xfrm>
              <a:off x="2486026" y="5686336"/>
              <a:ext cx="9543093" cy="1077217"/>
            </a:xfrm>
            <a:prstGeom prst="rect">
              <a:avLst/>
            </a:prstGeom>
            <a:solidFill>
              <a:srgbClr val="4E8F00"/>
            </a:solidFill>
          </p:spPr>
          <p:txBody>
            <a:bodyPr vert="horz" wrap="square" lIns="91440" tIns="45720" rIns="91440" bIns="45720" rtlCol="0" anchor="t">
              <a:noAutofit/>
            </a:bodyPr>
            <a:lstStyle/>
            <a:p>
              <a:pPr marL="171446" indent="-171446" defTabSz="914377" eaLnBrk="0" hangingPunct="0">
                <a:spcAft>
                  <a:spcPts val="800"/>
                </a:spcAft>
                <a:buFont typeface="Arial" panose="020B0604020202020204" pitchFamily="34" charset="0"/>
                <a:buChar char="•"/>
              </a:pPr>
              <a:r>
                <a:rPr lang="en-GB" altLang="it-IT" sz="1600" dirty="0">
                  <a:solidFill>
                    <a:schemeClr val="bg1"/>
                  </a:solidFill>
                </a:rPr>
                <a:t>Use of the new fusion platform by researchers (in Germany and beyond) and companies developing materials and technologies for fusion reactors</a:t>
              </a:r>
            </a:p>
            <a:p>
              <a:pPr marL="171446" indent="-171446" defTabSz="914377" eaLnBrk="0" hangingPunct="0">
                <a:spcAft>
                  <a:spcPts val="800"/>
                </a:spcAft>
                <a:buFont typeface="Arial" panose="020B0604020202020204" pitchFamily="34" charset="0"/>
                <a:buChar char="•"/>
              </a:pPr>
              <a:r>
                <a:rPr lang="en-GB" altLang="it-IT" sz="1600" dirty="0">
                  <a:solidFill>
                    <a:schemeClr val="bg1"/>
                  </a:solidFill>
                </a:rPr>
                <a:t>Integration of the platform into existing consortia</a:t>
              </a:r>
            </a:p>
          </p:txBody>
        </p:sp>
        <p:sp>
          <p:nvSpPr>
            <p:cNvPr id="13" name="CasellaDiTesto 20">
              <a:extLst>
                <a:ext uri="{FF2B5EF4-FFF2-40B4-BE49-F238E27FC236}">
                  <a16:creationId xmlns:a16="http://schemas.microsoft.com/office/drawing/2014/main" id="{CF230B95-DFE8-4824-9F50-1366891BE97B}"/>
                </a:ext>
              </a:extLst>
            </p:cNvPr>
            <p:cNvSpPr txBox="1"/>
            <p:nvPr/>
          </p:nvSpPr>
          <p:spPr>
            <a:xfrm>
              <a:off x="2537888" y="360621"/>
              <a:ext cx="7328288" cy="338554"/>
            </a:xfrm>
            <a:prstGeom prst="rect">
              <a:avLst/>
            </a:prstGeom>
          </p:spPr>
          <p:txBody>
            <a:bodyPr vert="horz" wrap="none" lIns="91440" tIns="45720" rIns="91440" bIns="45720" rtlCol="0" anchor="t">
              <a:spAutoFit/>
            </a:bodyPr>
            <a:lstStyle/>
            <a:p>
              <a:r>
                <a:rPr lang="en-GB" sz="1600" dirty="0"/>
                <a:t>(</a:t>
              </a:r>
              <a:r>
                <a:rPr lang="en-GB" sz="1600" b="1" dirty="0"/>
                <a:t>S</a:t>
              </a:r>
              <a:r>
                <a:rPr lang="en-GB" sz="1600" dirty="0"/>
                <a:t>uperconducting </a:t>
              </a:r>
              <a:r>
                <a:rPr lang="en-GB" sz="1600" b="1" dirty="0"/>
                <a:t>I</a:t>
              </a:r>
              <a:r>
                <a:rPr lang="en-GB" sz="1600" dirty="0"/>
                <a:t>on Accelerator as a </a:t>
              </a:r>
              <a:r>
                <a:rPr lang="en-GB" sz="1600" b="1" dirty="0" err="1"/>
                <a:t>BA</a:t>
              </a:r>
              <a:r>
                <a:rPr lang="en-GB" sz="1600" dirty="0" err="1"/>
                <a:t>sic</a:t>
              </a:r>
              <a:r>
                <a:rPr lang="en-GB" sz="1600" dirty="0"/>
                <a:t> Technology for </a:t>
              </a:r>
              <a:r>
                <a:rPr lang="en-GB" sz="1600" b="1" dirty="0"/>
                <a:t>F</a:t>
              </a:r>
              <a:r>
                <a:rPr lang="en-GB" sz="1600" dirty="0"/>
                <a:t>usion Research)</a:t>
              </a:r>
            </a:p>
          </p:txBody>
        </p:sp>
        <p:sp>
          <p:nvSpPr>
            <p:cNvPr id="14" name="CasellaDiTesto 13">
              <a:extLst>
                <a:ext uri="{FF2B5EF4-FFF2-40B4-BE49-F238E27FC236}">
                  <a16:creationId xmlns:a16="http://schemas.microsoft.com/office/drawing/2014/main" id="{346A7D4A-31AB-4389-90BB-69428EF21064}"/>
                </a:ext>
              </a:extLst>
            </p:cNvPr>
            <p:cNvSpPr txBox="1"/>
            <p:nvPr/>
          </p:nvSpPr>
          <p:spPr>
            <a:xfrm>
              <a:off x="5546665" y="739833"/>
              <a:ext cx="3564183" cy="631568"/>
            </a:xfrm>
            <a:prstGeom prst="rect">
              <a:avLst/>
            </a:prstGeom>
            <a:solidFill>
              <a:srgbClr val="2F5497"/>
            </a:solidFill>
          </p:spPr>
          <p:txBody>
            <a:bodyPr vert="horz" wrap="square" lIns="91440" tIns="45720" rIns="91440" bIns="45720" rtlCol="0" anchor="t">
              <a:noAutofit/>
            </a:bodyPr>
            <a:lstStyle/>
            <a:p>
              <a:pPr algn="ctr"/>
              <a:r>
                <a:rPr lang="en-GB" sz="1600" b="1" dirty="0">
                  <a:solidFill>
                    <a:schemeClr val="bg1"/>
                  </a:solidFill>
                </a:rPr>
                <a:t>WP 2. Higher Damage Rates</a:t>
              </a:r>
            </a:p>
            <a:p>
              <a:pPr algn="ctr"/>
              <a:endParaRPr lang="en-GB" sz="1200" b="1" dirty="0">
                <a:solidFill>
                  <a:schemeClr val="bg1"/>
                </a:solidFill>
              </a:endParaRPr>
            </a:p>
          </p:txBody>
        </p:sp>
        <p:sp>
          <p:nvSpPr>
            <p:cNvPr id="15" name="CasellaDiTesto 14">
              <a:extLst>
                <a:ext uri="{FF2B5EF4-FFF2-40B4-BE49-F238E27FC236}">
                  <a16:creationId xmlns:a16="http://schemas.microsoft.com/office/drawing/2014/main" id="{E2816A0E-0CC4-4246-85B4-32F49B0B235B}"/>
                </a:ext>
              </a:extLst>
            </p:cNvPr>
            <p:cNvSpPr txBox="1"/>
            <p:nvPr/>
          </p:nvSpPr>
          <p:spPr>
            <a:xfrm>
              <a:off x="5546666" y="1475849"/>
              <a:ext cx="3564181" cy="2062103"/>
            </a:xfrm>
            <a:prstGeom prst="rect">
              <a:avLst/>
            </a:prstGeom>
            <a:solidFill>
              <a:srgbClr val="2F5497"/>
            </a:solidFill>
          </p:spPr>
          <p:txBody>
            <a:bodyPr vert="horz" wrap="square" lIns="91440" tIns="45720" rIns="91440" bIns="45720" rtlCol="0" anchor="t">
              <a:noAutofit/>
            </a:bodyPr>
            <a:lstStyle/>
            <a:p>
              <a:pPr algn="ctr"/>
              <a:r>
                <a:rPr lang="en-GB" sz="1600" b="1" dirty="0">
                  <a:solidFill>
                    <a:schemeClr val="bg1"/>
                  </a:solidFill>
                </a:rPr>
                <a:t>Extension of HELIAC Prototype</a:t>
              </a:r>
            </a:p>
            <a:p>
              <a:pPr marL="171446" indent="-171446" algn="just">
                <a:buFont typeface="Arial" panose="020B0604020202020204" pitchFamily="34" charset="0"/>
                <a:buChar char="•"/>
              </a:pPr>
              <a:endParaRPr lang="en-GB" sz="1600" dirty="0">
                <a:solidFill>
                  <a:schemeClr val="bg1"/>
                </a:solidFill>
              </a:endParaRPr>
            </a:p>
            <a:p>
              <a:pPr marL="171446" indent="-171446" algn="just">
                <a:buFont typeface="Arial" panose="020B0604020202020204" pitchFamily="34" charset="0"/>
                <a:buChar char="•"/>
              </a:pPr>
              <a:r>
                <a:rPr lang="en-GB" sz="1600" dirty="0">
                  <a:solidFill>
                    <a:schemeClr val="bg1"/>
                  </a:solidFill>
                </a:rPr>
                <a:t>18GHz ECR ion source and beam transport system</a:t>
              </a:r>
            </a:p>
            <a:p>
              <a:pPr marL="171446" indent="-171446" algn="just">
                <a:buFont typeface="Arial" panose="020B0604020202020204" pitchFamily="34" charset="0"/>
                <a:buChar char="•"/>
              </a:pPr>
              <a:r>
                <a:rPr lang="en-GB" sz="1600" dirty="0">
                  <a:solidFill>
                    <a:schemeClr val="bg1"/>
                  </a:solidFill>
                </a:rPr>
                <a:t>High-power radio frequency quadrupole cavity (</a:t>
              </a:r>
              <a:r>
                <a:rPr lang="en-GB" sz="1600" b="1" dirty="0">
                  <a:solidFill>
                    <a:schemeClr val="bg1"/>
                  </a:solidFill>
                </a:rPr>
                <a:t>RFQ</a:t>
              </a:r>
              <a:r>
                <a:rPr lang="en-GB" sz="1600" dirty="0">
                  <a:solidFill>
                    <a:schemeClr val="bg1"/>
                  </a:solidFill>
                </a:rPr>
                <a:t>)</a:t>
              </a:r>
            </a:p>
            <a:p>
              <a:pPr marL="171446" indent="-171446" algn="just">
                <a:buFont typeface="Arial" panose="020B0604020202020204" pitchFamily="34" charset="0"/>
                <a:buChar char="•"/>
              </a:pPr>
              <a:r>
                <a:rPr lang="en-GB" sz="1600" dirty="0">
                  <a:solidFill>
                    <a:schemeClr val="bg1"/>
                  </a:solidFill>
                </a:rPr>
                <a:t>High-power RF-amplifiers for continuous-wave operation</a:t>
              </a:r>
            </a:p>
          </p:txBody>
        </p:sp>
        <p:pic>
          <p:nvPicPr>
            <p:cNvPr id="19" name="Grafik 18">
              <a:extLst>
                <a:ext uri="{FF2B5EF4-FFF2-40B4-BE49-F238E27FC236}">
                  <a16:creationId xmlns:a16="http://schemas.microsoft.com/office/drawing/2014/main" id="{6D71AE85-37B0-4C83-93E6-0D4428757E2A}"/>
                </a:ext>
              </a:extLst>
            </p:cNvPr>
            <p:cNvPicPr>
              <a:picLocks noChangeAspect="1"/>
            </p:cNvPicPr>
            <p:nvPr/>
          </p:nvPicPr>
          <p:blipFill>
            <a:blip r:embed="rId2" cstate="hqprint">
              <a:extLst>
                <a:ext uri="{28A0092B-C50C-407E-A947-70E740481C1C}">
                  <a14:useLocalDpi xmlns:a14="http://schemas.microsoft.com/office/drawing/2010/main"/>
                </a:ext>
              </a:extLst>
            </a:blip>
            <a:srcRect/>
            <a:stretch/>
          </p:blipFill>
          <p:spPr bwMode="auto">
            <a:xfrm>
              <a:off x="97411" y="786354"/>
              <a:ext cx="2326285" cy="3645945"/>
            </a:xfrm>
            <a:prstGeom prst="rect">
              <a:avLst/>
            </a:prstGeom>
          </p:spPr>
        </p:pic>
        <p:pic>
          <p:nvPicPr>
            <p:cNvPr id="20" name="Grafik 19" descr="Ein Bild, das Screenshot, Kreis, Grafiken, Design enthält.&#10;&#10;KI-generierte Inhalte können fehlerhaft sein.">
              <a:extLst>
                <a:ext uri="{FF2B5EF4-FFF2-40B4-BE49-F238E27FC236}">
                  <a16:creationId xmlns:a16="http://schemas.microsoft.com/office/drawing/2014/main" id="{F27C399E-48AC-4E05-BA42-A5E5A8AE69DC}"/>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bwMode="auto">
            <a:xfrm>
              <a:off x="463174" y="5232486"/>
              <a:ext cx="1078028" cy="1336940"/>
            </a:xfrm>
            <a:prstGeom prst="rect">
              <a:avLst/>
            </a:prstGeom>
            <a:solidFill>
              <a:schemeClr val="bg1"/>
            </a:solidFill>
          </p:spPr>
        </p:pic>
        <p:sp>
          <p:nvSpPr>
            <p:cNvPr id="3" name="Textfeld 2">
              <a:extLst>
                <a:ext uri="{FF2B5EF4-FFF2-40B4-BE49-F238E27FC236}">
                  <a16:creationId xmlns:a16="http://schemas.microsoft.com/office/drawing/2014/main" id="{E12685CB-76BB-4037-94A4-455BEF9A07BE}"/>
                </a:ext>
              </a:extLst>
            </p:cNvPr>
            <p:cNvSpPr txBox="1"/>
            <p:nvPr/>
          </p:nvSpPr>
          <p:spPr>
            <a:xfrm>
              <a:off x="97411" y="-11638"/>
              <a:ext cx="12094589" cy="451342"/>
            </a:xfrm>
            <a:prstGeom prst="rect">
              <a:avLst/>
            </a:prstGeom>
          </p:spPr>
          <p:txBody>
            <a:bodyPr vert="horz" wrap="square" lIns="121920" tIns="60960" rIns="121920" bIns="60960" rtlCol="0" anchor="t">
              <a:spAutoFit/>
            </a:bodyPr>
            <a:lstStyle/>
            <a:p>
              <a:pPr algn="l"/>
              <a:r>
                <a:rPr lang="de-DE" sz="2133" b="1" dirty="0">
                  <a:solidFill>
                    <a:srgbClr val="333333"/>
                  </a:solidFill>
                  <a:latin typeface="Arial"/>
                  <a:ea typeface="+mj-ea"/>
                  <a:cs typeface="Arial"/>
                </a:rPr>
                <a:t>SIBAF: S</a:t>
              </a:r>
              <a:r>
                <a:rPr lang="de-DE" sz="2133" dirty="0">
                  <a:solidFill>
                    <a:srgbClr val="333333"/>
                  </a:solidFill>
                  <a:latin typeface="Arial"/>
                  <a:ea typeface="+mj-ea"/>
                  <a:cs typeface="Arial"/>
                </a:rPr>
                <a:t>upraleitende</a:t>
              </a:r>
              <a:r>
                <a:rPr lang="de-DE" sz="2133" b="1" dirty="0">
                  <a:solidFill>
                    <a:srgbClr val="333333"/>
                  </a:solidFill>
                  <a:latin typeface="Arial"/>
                  <a:ea typeface="+mj-ea"/>
                  <a:cs typeface="Arial"/>
                </a:rPr>
                <a:t> I</a:t>
              </a:r>
              <a:r>
                <a:rPr lang="de-DE" sz="2133" dirty="0">
                  <a:solidFill>
                    <a:srgbClr val="333333"/>
                  </a:solidFill>
                  <a:latin typeface="Arial"/>
                  <a:ea typeface="+mj-ea"/>
                  <a:cs typeface="Arial"/>
                </a:rPr>
                <a:t>onenbeschleuniger als </a:t>
              </a:r>
              <a:r>
                <a:rPr lang="de-DE" sz="2133" b="1" dirty="0" err="1">
                  <a:solidFill>
                    <a:srgbClr val="333333"/>
                  </a:solidFill>
                  <a:latin typeface="Arial"/>
                  <a:ea typeface="+mj-ea"/>
                  <a:cs typeface="Arial"/>
                </a:rPr>
                <a:t>BA</a:t>
              </a:r>
              <a:r>
                <a:rPr lang="de-DE" sz="2133" dirty="0" err="1">
                  <a:solidFill>
                    <a:srgbClr val="333333"/>
                  </a:solidFill>
                  <a:latin typeface="Arial"/>
                  <a:ea typeface="+mj-ea"/>
                  <a:cs typeface="Arial"/>
                </a:rPr>
                <a:t>sistechnologie</a:t>
              </a:r>
              <a:r>
                <a:rPr lang="de-DE" sz="2133" dirty="0">
                  <a:solidFill>
                    <a:srgbClr val="333333"/>
                  </a:solidFill>
                  <a:latin typeface="Arial"/>
                  <a:ea typeface="+mj-ea"/>
                  <a:cs typeface="Arial"/>
                </a:rPr>
                <a:t> für die </a:t>
              </a:r>
              <a:r>
                <a:rPr lang="de-DE" sz="2133" b="1" dirty="0">
                  <a:solidFill>
                    <a:srgbClr val="333333"/>
                  </a:solidFill>
                  <a:latin typeface="Arial"/>
                  <a:ea typeface="+mj-ea"/>
                  <a:cs typeface="Arial"/>
                </a:rPr>
                <a:t>F</a:t>
              </a:r>
              <a:r>
                <a:rPr lang="de-DE" sz="2133" dirty="0">
                  <a:solidFill>
                    <a:srgbClr val="333333"/>
                  </a:solidFill>
                  <a:latin typeface="Arial"/>
                  <a:ea typeface="+mj-ea"/>
                  <a:cs typeface="Arial"/>
                </a:rPr>
                <a:t>usionsforschung</a:t>
              </a:r>
              <a:endParaRPr lang="de-DE" sz="2400" dirty="0"/>
            </a:p>
          </p:txBody>
        </p:sp>
        <p:sp>
          <p:nvSpPr>
            <p:cNvPr id="24" name="Freccia destra 19">
              <a:extLst>
                <a:ext uri="{FF2B5EF4-FFF2-40B4-BE49-F238E27FC236}">
                  <a16:creationId xmlns:a16="http://schemas.microsoft.com/office/drawing/2014/main" id="{F9092407-D38F-4C08-800F-B1476A9D6B35}"/>
                </a:ext>
              </a:extLst>
            </p:cNvPr>
            <p:cNvSpPr/>
            <p:nvPr/>
          </p:nvSpPr>
          <p:spPr>
            <a:xfrm rot="5400000">
              <a:off x="8947651" y="3321932"/>
              <a:ext cx="440583" cy="356616"/>
            </a:xfrm>
            <a:prstGeom prst="rightArrow">
              <a:avLst>
                <a:gd name="adj1" fmla="val 50000"/>
                <a:gd name="adj2" fmla="val 42632"/>
              </a:avLst>
            </a:prstGeom>
            <a:solidFill>
              <a:srgbClr val="FDBB63"/>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t-IT"/>
            </a:p>
          </p:txBody>
        </p:sp>
        <p:sp>
          <p:nvSpPr>
            <p:cNvPr id="27" name="Freccia destra 19">
              <a:extLst>
                <a:ext uri="{FF2B5EF4-FFF2-40B4-BE49-F238E27FC236}">
                  <a16:creationId xmlns:a16="http://schemas.microsoft.com/office/drawing/2014/main" id="{F354AB1A-F660-4EBF-A51A-8F9DD0F9C02D}"/>
                </a:ext>
              </a:extLst>
            </p:cNvPr>
            <p:cNvSpPr/>
            <p:nvPr/>
          </p:nvSpPr>
          <p:spPr>
            <a:xfrm rot="5400000">
              <a:off x="7327818" y="5363936"/>
              <a:ext cx="440583" cy="356616"/>
            </a:xfrm>
            <a:prstGeom prst="rightArrow">
              <a:avLst>
                <a:gd name="adj1" fmla="val 50000"/>
                <a:gd name="adj2" fmla="val 42632"/>
              </a:avLst>
            </a:prstGeom>
            <a:solidFill>
              <a:srgbClr val="FDBB63"/>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t-IT"/>
            </a:p>
          </p:txBody>
        </p:sp>
      </p:grpSp>
      <p:sp>
        <p:nvSpPr>
          <p:cNvPr id="8" name="CasellaDiTesto 15">
            <a:extLst>
              <a:ext uri="{FF2B5EF4-FFF2-40B4-BE49-F238E27FC236}">
                <a16:creationId xmlns:a16="http://schemas.microsoft.com/office/drawing/2014/main" id="{5878547C-8157-492C-82C9-E64A3521134C}"/>
              </a:ext>
            </a:extLst>
          </p:cNvPr>
          <p:cNvSpPr txBox="1"/>
          <p:nvPr/>
        </p:nvSpPr>
        <p:spPr>
          <a:xfrm>
            <a:off x="5546666" y="3621400"/>
            <a:ext cx="6482453" cy="1943776"/>
          </a:xfrm>
          <a:prstGeom prst="rect">
            <a:avLst/>
          </a:prstGeom>
          <a:gradFill flip="none" rotWithShape="1">
            <a:gsLst>
              <a:gs pos="0">
                <a:srgbClr val="2F5497"/>
              </a:gs>
              <a:gs pos="100000">
                <a:srgbClr val="061F60"/>
              </a:gs>
            </a:gsLst>
            <a:lin ang="0" scaled="0"/>
            <a:tileRect/>
          </a:gradFill>
        </p:spPr>
        <p:txBody>
          <a:bodyPr vert="horz" wrap="square" lIns="91440" tIns="45720" rIns="91440" bIns="45720" rtlCol="0" anchor="t">
            <a:noAutofit/>
          </a:bodyPr>
          <a:lstStyle/>
          <a:p>
            <a:pPr algn="ctr"/>
            <a:r>
              <a:rPr lang="en-GB" sz="1600" b="1" dirty="0">
                <a:solidFill>
                  <a:schemeClr val="bg1"/>
                </a:solidFill>
              </a:rPr>
              <a:t>Fusion Materials: Irradiation and Analysis</a:t>
            </a:r>
          </a:p>
          <a:p>
            <a:pPr marL="171446" indent="-171446" algn="just">
              <a:buFont typeface="Arial" panose="020B0604020202020204" pitchFamily="34" charset="0"/>
              <a:buChar char="•"/>
            </a:pPr>
            <a:r>
              <a:rPr lang="en-GB" sz="1600" dirty="0">
                <a:solidFill>
                  <a:schemeClr val="bg1"/>
                </a:solidFill>
              </a:rPr>
              <a:t>Sample irradiation with max. damage rates: ~0.5–2 </a:t>
            </a:r>
            <a:r>
              <a:rPr lang="en-GB" sz="1600" dirty="0" err="1">
                <a:solidFill>
                  <a:schemeClr val="bg1"/>
                </a:solidFill>
              </a:rPr>
              <a:t>dpa</a:t>
            </a:r>
            <a:r>
              <a:rPr lang="en-GB" sz="1600" dirty="0">
                <a:solidFill>
                  <a:schemeClr val="bg1"/>
                </a:solidFill>
              </a:rPr>
              <a:t>/hour</a:t>
            </a:r>
          </a:p>
          <a:p>
            <a:pPr marL="171446" indent="-171446" algn="just">
              <a:buFont typeface="Arial" panose="020B0604020202020204" pitchFamily="34" charset="0"/>
              <a:buChar char="•"/>
            </a:pPr>
            <a:r>
              <a:rPr lang="en-GB" sz="1600" dirty="0">
                <a:solidFill>
                  <a:schemeClr val="bg1"/>
                </a:solidFill>
              </a:rPr>
              <a:t>Program for sequential irradiations (first He implantation, then irradiation with heavy ions, e.g., C, </a:t>
            </a:r>
            <a:r>
              <a:rPr lang="en-GB" sz="1600" dirty="0" err="1">
                <a:solidFill>
                  <a:schemeClr val="bg1"/>
                </a:solidFill>
              </a:rPr>
              <a:t>Ar</a:t>
            </a:r>
            <a:r>
              <a:rPr lang="en-GB" sz="1600" dirty="0">
                <a:solidFill>
                  <a:schemeClr val="bg1"/>
                </a:solidFill>
              </a:rPr>
              <a:t>, Xe, Fe, W)</a:t>
            </a:r>
          </a:p>
          <a:p>
            <a:pPr marL="171446" indent="-171446" algn="just">
              <a:buFont typeface="Arial" panose="020B0604020202020204" pitchFamily="34" charset="0"/>
              <a:buChar char="•"/>
            </a:pPr>
            <a:r>
              <a:rPr lang="en-GB" sz="1600" dirty="0">
                <a:solidFill>
                  <a:schemeClr val="bg1"/>
                </a:solidFill>
              </a:rPr>
              <a:t>Irradiation of materials under controlled atmospheres</a:t>
            </a:r>
          </a:p>
          <a:p>
            <a:pPr marL="171446" indent="-171446" algn="just">
              <a:buFont typeface="Arial" panose="020B0604020202020204" pitchFamily="34" charset="0"/>
              <a:buChar char="•"/>
            </a:pPr>
            <a:r>
              <a:rPr lang="en-GB" sz="1600" dirty="0">
                <a:solidFill>
                  <a:schemeClr val="bg1"/>
                </a:solidFill>
              </a:rPr>
              <a:t>Development of an energy modulator for homogeneous depth dose distribution</a:t>
            </a:r>
          </a:p>
        </p:txBody>
      </p:sp>
      <p:sp>
        <p:nvSpPr>
          <p:cNvPr id="16" name="CasellaDiTesto 9">
            <a:extLst>
              <a:ext uri="{FF2B5EF4-FFF2-40B4-BE49-F238E27FC236}">
                <a16:creationId xmlns:a16="http://schemas.microsoft.com/office/drawing/2014/main" id="{394E3CF6-ACE3-48F7-8050-525E48CD7592}"/>
              </a:ext>
            </a:extLst>
          </p:cNvPr>
          <p:cNvSpPr txBox="1"/>
          <p:nvPr/>
        </p:nvSpPr>
        <p:spPr>
          <a:xfrm>
            <a:off x="2486026" y="739833"/>
            <a:ext cx="2974481" cy="631568"/>
          </a:xfrm>
          <a:prstGeom prst="rect">
            <a:avLst/>
          </a:prstGeom>
          <a:solidFill>
            <a:srgbClr val="0070C0"/>
          </a:solidFill>
          <a:ln>
            <a:noFill/>
          </a:ln>
        </p:spPr>
        <p:txBody>
          <a:bodyPr vert="horz" wrap="square" lIns="91440" tIns="45720" rIns="91440" bIns="45720" rtlCol="0" anchor="t">
            <a:noAutofit/>
          </a:bodyPr>
          <a:lstStyle/>
          <a:p>
            <a:pPr algn="ctr"/>
            <a:r>
              <a:rPr lang="en-GB" sz="1600" b="1" dirty="0">
                <a:solidFill>
                  <a:schemeClr val="bg1"/>
                </a:solidFill>
              </a:rPr>
              <a:t>WP 1. Development of the MAT Fusion Platform</a:t>
            </a:r>
          </a:p>
        </p:txBody>
      </p:sp>
      <p:sp>
        <p:nvSpPr>
          <p:cNvPr id="17" name="CasellaDiTesto 10">
            <a:extLst>
              <a:ext uri="{FF2B5EF4-FFF2-40B4-BE49-F238E27FC236}">
                <a16:creationId xmlns:a16="http://schemas.microsoft.com/office/drawing/2014/main" id="{2AFAD728-A484-44C5-95FC-23EB256A1B87}"/>
              </a:ext>
            </a:extLst>
          </p:cNvPr>
          <p:cNvSpPr txBox="1"/>
          <p:nvPr/>
        </p:nvSpPr>
        <p:spPr>
          <a:xfrm>
            <a:off x="2499915" y="1484733"/>
            <a:ext cx="2960591" cy="1906499"/>
          </a:xfrm>
          <a:prstGeom prst="rect">
            <a:avLst/>
          </a:prstGeom>
          <a:solidFill>
            <a:srgbClr val="0070C0"/>
          </a:solidFill>
        </p:spPr>
        <p:txBody>
          <a:bodyPr vert="horz" wrap="square" lIns="91440" tIns="45720" rIns="91440" bIns="45720" rtlCol="0" anchor="t">
            <a:noAutofit/>
          </a:bodyPr>
          <a:lstStyle/>
          <a:p>
            <a:r>
              <a:rPr lang="en-GB" sz="1600" b="1" dirty="0">
                <a:solidFill>
                  <a:schemeClr val="bg1"/>
                </a:solidFill>
              </a:rPr>
              <a:t>HELIAC Prototype (4 MeV/u)</a:t>
            </a:r>
          </a:p>
          <a:p>
            <a:endParaRPr lang="en-GB" sz="800" b="1" dirty="0">
              <a:solidFill>
                <a:schemeClr val="bg1"/>
              </a:solidFill>
            </a:endParaRPr>
          </a:p>
          <a:p>
            <a:pPr algn="ctr"/>
            <a:r>
              <a:rPr lang="en-GB" sz="1600" dirty="0">
                <a:solidFill>
                  <a:schemeClr val="bg1"/>
                </a:solidFill>
              </a:rPr>
              <a:t>The existing HELIAC prototype (CM1) will be upgraded to operate the dedicated irradiation chamber for fusion materials.</a:t>
            </a:r>
          </a:p>
        </p:txBody>
      </p:sp>
      <p:sp>
        <p:nvSpPr>
          <p:cNvPr id="18" name="CasellaDiTesto 11">
            <a:extLst>
              <a:ext uri="{FF2B5EF4-FFF2-40B4-BE49-F238E27FC236}">
                <a16:creationId xmlns:a16="http://schemas.microsoft.com/office/drawing/2014/main" id="{CFCDCFDF-A9C2-47EF-9C24-50541B496696}"/>
              </a:ext>
            </a:extLst>
          </p:cNvPr>
          <p:cNvSpPr txBox="1"/>
          <p:nvPr/>
        </p:nvSpPr>
        <p:spPr>
          <a:xfrm>
            <a:off x="2486026" y="3462037"/>
            <a:ext cx="2974481" cy="2103140"/>
          </a:xfrm>
          <a:prstGeom prst="rect">
            <a:avLst/>
          </a:prstGeom>
          <a:solidFill>
            <a:srgbClr val="0070C0"/>
          </a:solidFill>
        </p:spPr>
        <p:txBody>
          <a:bodyPr vert="horz" wrap="square" lIns="91440" tIns="45720" rIns="91440" bIns="45720" rtlCol="0" anchor="t">
            <a:noAutofit/>
          </a:bodyPr>
          <a:lstStyle/>
          <a:p>
            <a:pPr algn="ctr"/>
            <a:r>
              <a:rPr lang="en-GB" sz="1600" b="1" dirty="0">
                <a:solidFill>
                  <a:schemeClr val="bg1"/>
                </a:solidFill>
              </a:rPr>
              <a:t>Commissioning of the Fusion Irradiation Chamber</a:t>
            </a:r>
            <a:br>
              <a:rPr lang="en-GB" sz="1600" b="1" dirty="0">
                <a:solidFill>
                  <a:schemeClr val="bg1"/>
                </a:solidFill>
              </a:rPr>
            </a:br>
            <a:endParaRPr lang="en-GB" sz="400" b="1" dirty="0">
              <a:solidFill>
                <a:schemeClr val="bg1"/>
              </a:solidFill>
            </a:endParaRPr>
          </a:p>
          <a:p>
            <a:pPr algn="ctr"/>
            <a:endParaRPr lang="en-GB" sz="133" b="1" dirty="0">
              <a:solidFill>
                <a:schemeClr val="bg1"/>
              </a:solidFill>
            </a:endParaRPr>
          </a:p>
          <a:p>
            <a:pPr marL="171446" indent="-171446" algn="just">
              <a:buFont typeface="Arial" panose="020B0604020202020204" pitchFamily="34" charset="0"/>
              <a:buChar char="•"/>
            </a:pPr>
            <a:r>
              <a:rPr lang="en-GB" sz="1600" dirty="0">
                <a:solidFill>
                  <a:schemeClr val="bg1"/>
                </a:solidFill>
              </a:rPr>
              <a:t>Irradiation and analysis</a:t>
            </a:r>
          </a:p>
          <a:p>
            <a:pPr marL="171446" indent="-171446" algn="just">
              <a:buFont typeface="Arial" panose="020B0604020202020204" pitchFamily="34" charset="0"/>
              <a:buChar char="•"/>
            </a:pPr>
            <a:r>
              <a:rPr lang="en-GB" sz="1600" dirty="0">
                <a:solidFill>
                  <a:schemeClr val="bg1"/>
                </a:solidFill>
              </a:rPr>
              <a:t>Cooling / heating of samples</a:t>
            </a:r>
          </a:p>
          <a:p>
            <a:pPr marL="171446" indent="-171446" algn="just">
              <a:buFont typeface="Arial" panose="020B0604020202020204" pitchFamily="34" charset="0"/>
              <a:buChar char="•"/>
            </a:pPr>
            <a:r>
              <a:rPr lang="en-GB" sz="1600" dirty="0">
                <a:solidFill>
                  <a:schemeClr val="bg1"/>
                </a:solidFill>
              </a:rPr>
              <a:t>Sample exchange system</a:t>
            </a:r>
          </a:p>
          <a:p>
            <a:pPr marL="171446" indent="-171446" algn="just">
              <a:buFont typeface="Arial" panose="020B0604020202020204" pitchFamily="34" charset="0"/>
              <a:buChar char="•"/>
            </a:pPr>
            <a:r>
              <a:rPr lang="en-GB" sz="1600" dirty="0">
                <a:solidFill>
                  <a:schemeClr val="bg1"/>
                </a:solidFill>
              </a:rPr>
              <a:t>Special holders for material analysis</a:t>
            </a:r>
          </a:p>
          <a:p>
            <a:pPr marL="171446" indent="-171446" algn="just">
              <a:buFont typeface="Arial" panose="020B0604020202020204" pitchFamily="34" charset="0"/>
              <a:buChar char="•"/>
            </a:pPr>
            <a:r>
              <a:rPr lang="en-GB" sz="1600" dirty="0">
                <a:solidFill>
                  <a:schemeClr val="bg1"/>
                </a:solidFill>
              </a:rPr>
              <a:t>Integrating in-situ methods</a:t>
            </a:r>
          </a:p>
        </p:txBody>
      </p:sp>
      <p:sp>
        <p:nvSpPr>
          <p:cNvPr id="12" name="Freccia destra 19">
            <a:extLst>
              <a:ext uri="{FF2B5EF4-FFF2-40B4-BE49-F238E27FC236}">
                <a16:creationId xmlns:a16="http://schemas.microsoft.com/office/drawing/2014/main" id="{71A8B1F3-A3B7-4528-A964-A4A7C3347255}"/>
              </a:ext>
            </a:extLst>
          </p:cNvPr>
          <p:cNvSpPr/>
          <p:nvPr/>
        </p:nvSpPr>
        <p:spPr>
          <a:xfrm>
            <a:off x="5240214" y="4018675"/>
            <a:ext cx="440583" cy="356616"/>
          </a:xfrm>
          <a:prstGeom prst="rightArrow">
            <a:avLst>
              <a:gd name="adj1" fmla="val 50000"/>
              <a:gd name="adj2" fmla="val 42632"/>
            </a:avLst>
          </a:prstGeom>
          <a:solidFill>
            <a:srgbClr val="FDBB63"/>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t-IT"/>
          </a:p>
        </p:txBody>
      </p:sp>
    </p:spTree>
    <p:extLst>
      <p:ext uri="{BB962C8B-B14F-4D97-AF65-F5344CB8AC3E}">
        <p14:creationId xmlns:p14="http://schemas.microsoft.com/office/powerpoint/2010/main" val="3814502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xit" presetSubtype="16" fill="hold" nodeType="clickEffect">
                                  <p:stCondLst>
                                    <p:cond delay="0"/>
                                  </p:stCondLst>
                                  <p:childTnLst>
                                    <p:animEffect transition="out" filter="circle(in)">
                                      <p:cBhvr>
                                        <p:cTn id="6" dur="2000"/>
                                        <p:tgtEl>
                                          <p:spTgt spid="2"/>
                                        </p:tgtEl>
                                      </p:cBhvr>
                                    </p:animEffect>
                                    <p:set>
                                      <p:cBhvr>
                                        <p:cTn id="7" dur="1" fill="hold">
                                          <p:stCondLst>
                                            <p:cond delay="1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2944E-2EE8-3C91-C66B-BE118846BD71}"/>
            </a:ext>
          </a:extLst>
        </p:cNvPr>
        <p:cNvGrpSpPr/>
        <p:nvPr/>
      </p:nvGrpSpPr>
      <p:grpSpPr>
        <a:xfrm>
          <a:off x="0" y="0"/>
          <a:ext cx="0" cy="0"/>
          <a:chOff x="0" y="0"/>
          <a:chExt cx="0" cy="0"/>
        </a:xfrm>
      </p:grpSpPr>
      <p:pic>
        <p:nvPicPr>
          <p:cNvPr id="3" name="Picture 8" descr="Funding — Universalität und Akzeptanzpotential von ...">
            <a:extLst>
              <a:ext uri="{FF2B5EF4-FFF2-40B4-BE49-F238E27FC236}">
                <a16:creationId xmlns:a16="http://schemas.microsoft.com/office/drawing/2014/main" id="{6DAA5F37-3BD0-0AC6-6001-41B9F2AE6D3D}"/>
              </a:ext>
            </a:extLst>
          </p:cNvPr>
          <p:cNvPicPr>
            <a:picLocks noChangeAspect="1" noChangeArrowheads="1"/>
          </p:cNvPicPr>
          <p:nvPr/>
        </p:nvPicPr>
        <p:blipFill>
          <a:blip r:embed="rId3" cstate="hqprint">
            <a:extLst>
              <a:ext uri="{28A0092B-C50C-407E-A947-70E740481C1C}">
                <a14:useLocalDpi xmlns:a14="http://schemas.microsoft.com/office/drawing/2010/main"/>
              </a:ext>
            </a:extLst>
          </a:blip>
          <a:srcRect/>
          <a:stretch>
            <a:fillRect/>
          </a:stretch>
        </p:blipFill>
        <p:spPr bwMode="auto">
          <a:xfrm>
            <a:off x="11293888" y="5925180"/>
            <a:ext cx="795794" cy="610988"/>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02BAF8EA-466D-45D7-1352-68028590010D}"/>
              </a:ext>
            </a:extLst>
          </p:cNvPr>
          <p:cNvSpPr>
            <a:spLocks noGrp="1"/>
          </p:cNvSpPr>
          <p:nvPr>
            <p:ph type="title" idx="4294967295"/>
          </p:nvPr>
        </p:nvSpPr>
        <p:spPr>
          <a:xfrm>
            <a:off x="0" y="309033"/>
            <a:ext cx="8172451" cy="787400"/>
          </a:xfrm>
        </p:spPr>
        <p:txBody>
          <a:bodyPr/>
          <a:lstStyle/>
          <a:p>
            <a:r>
              <a:rPr lang="de-DE" dirty="0"/>
              <a:t> </a:t>
            </a:r>
          </a:p>
        </p:txBody>
      </p:sp>
      <p:pic>
        <p:nvPicPr>
          <p:cNvPr id="10" name="Bild 6" descr="GSI_Logo_rgb.png">
            <a:extLst>
              <a:ext uri="{FF2B5EF4-FFF2-40B4-BE49-F238E27FC236}">
                <a16:creationId xmlns:a16="http://schemas.microsoft.com/office/drawing/2014/main" id="{39F5A3B9-EB81-5E93-C0F0-0B30A3BE4014}"/>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0542436" y="159025"/>
            <a:ext cx="1460532" cy="486844"/>
          </a:xfrm>
          <a:prstGeom prst="rect">
            <a:avLst/>
          </a:prstGeom>
        </p:spPr>
      </p:pic>
      <p:sp>
        <p:nvSpPr>
          <p:cNvPr id="37" name="Slide Number Placeholder 36">
            <a:extLst>
              <a:ext uri="{FF2B5EF4-FFF2-40B4-BE49-F238E27FC236}">
                <a16:creationId xmlns:a16="http://schemas.microsoft.com/office/drawing/2014/main" id="{F884073F-AA3E-37E6-11B0-F945859469E1}"/>
              </a:ext>
            </a:extLst>
          </p:cNvPr>
          <p:cNvSpPr>
            <a:spLocks noGrp="1"/>
          </p:cNvSpPr>
          <p:nvPr>
            <p:ph type="sldNum" sz="quarter" idx="4"/>
          </p:nvPr>
        </p:nvSpPr>
        <p:spPr/>
        <p:txBody>
          <a:bodyPr/>
          <a:lstStyle/>
          <a:p>
            <a:pPr defTabSz="609585"/>
            <a:r>
              <a:rPr lang="de-DE"/>
              <a:t>4</a:t>
            </a:r>
            <a:endParaRPr lang="de-DE" dirty="0"/>
          </a:p>
        </p:txBody>
      </p:sp>
      <p:sp>
        <p:nvSpPr>
          <p:cNvPr id="39" name="Fußzeilenplatzhalter 7">
            <a:extLst>
              <a:ext uri="{FF2B5EF4-FFF2-40B4-BE49-F238E27FC236}">
                <a16:creationId xmlns:a16="http://schemas.microsoft.com/office/drawing/2014/main" id="{C8B270C1-8CBA-6873-9962-3796A6817456}"/>
              </a:ext>
            </a:extLst>
          </p:cNvPr>
          <p:cNvSpPr>
            <a:spLocks noGrp="1"/>
          </p:cNvSpPr>
          <p:nvPr>
            <p:ph type="ftr" sz="quarter" idx="3"/>
          </p:nvPr>
        </p:nvSpPr>
        <p:spPr>
          <a:xfrm>
            <a:off x="4375579" y="6560611"/>
            <a:ext cx="4182132" cy="357157"/>
          </a:xfrm>
          <a:prstGeom prst="rect">
            <a:avLst/>
          </a:prstGeom>
        </p:spPr>
        <p:txBody>
          <a:bodyPr vert="horz" lIns="121920" tIns="60960" rIns="121920" bIns="60960" rtlCol="0" anchor="ctr"/>
          <a:lstStyle>
            <a:lvl1pPr algn="ctr">
              <a:defRPr sz="1000">
                <a:solidFill>
                  <a:srgbClr val="333333"/>
                </a:solidFill>
              </a:defRPr>
            </a:lvl1pPr>
          </a:lstStyle>
          <a:p>
            <a:pPr algn="l" defTabSz="609585"/>
            <a:r>
              <a:rPr lang="de-DE">
                <a:latin typeface="Arial"/>
              </a:rPr>
              <a:t>M.E. Toimil-Molares / MAT Collaboration Meeting 2026</a:t>
            </a:r>
            <a:endParaRPr lang="de-DE" dirty="0">
              <a:latin typeface="Arial"/>
            </a:endParaRPr>
          </a:p>
        </p:txBody>
      </p:sp>
      <p:pic>
        <p:nvPicPr>
          <p:cNvPr id="24" name="Grafik 16" descr="image001">
            <a:extLst>
              <a:ext uri="{FF2B5EF4-FFF2-40B4-BE49-F238E27FC236}">
                <a16:creationId xmlns:a16="http://schemas.microsoft.com/office/drawing/2014/main" id="{F6793CB3-5572-BFE8-E89F-F3BCC26D3540}"/>
              </a:ext>
            </a:extLst>
          </p:cNvPr>
          <p:cNvPicPr>
            <a:picLocks noChangeAspect="1" noChangeArrowheads="1"/>
          </p:cNvPicPr>
          <p:nvPr/>
        </p:nvPicPr>
        <p:blipFill rotWithShape="1">
          <a:blip r:embed="rId5">
            <a:extLst>
              <a:ext uri="{28A0092B-C50C-407E-A947-70E740481C1C}">
                <a14:useLocalDpi xmlns:a14="http://schemas.microsoft.com/office/drawing/2010/main"/>
              </a:ext>
            </a:extLst>
          </a:blip>
          <a:srcRect/>
          <a:stretch/>
        </p:blipFill>
        <p:spPr bwMode="auto">
          <a:xfrm>
            <a:off x="1458342" y="1524252"/>
            <a:ext cx="6375772" cy="4275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ctangle 29">
            <a:extLst>
              <a:ext uri="{FF2B5EF4-FFF2-40B4-BE49-F238E27FC236}">
                <a16:creationId xmlns:a16="http://schemas.microsoft.com/office/drawing/2014/main" id="{6B006258-A340-3008-BDCE-775D5B774A43}"/>
              </a:ext>
            </a:extLst>
          </p:cNvPr>
          <p:cNvSpPr/>
          <p:nvPr/>
        </p:nvSpPr>
        <p:spPr>
          <a:xfrm rot="1358442">
            <a:off x="2466492" y="2149997"/>
            <a:ext cx="1000808" cy="1869499"/>
          </a:xfrm>
          <a:prstGeom prst="rect">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2400">
              <a:solidFill>
                <a:prstClr val="white"/>
              </a:solidFill>
              <a:latin typeface="Arial"/>
            </a:endParaRPr>
          </a:p>
        </p:txBody>
      </p:sp>
      <p:sp>
        <p:nvSpPr>
          <p:cNvPr id="26" name="Rechteck 50">
            <a:extLst>
              <a:ext uri="{FF2B5EF4-FFF2-40B4-BE49-F238E27FC236}">
                <a16:creationId xmlns:a16="http://schemas.microsoft.com/office/drawing/2014/main" id="{CC1FF2F9-9523-3421-0B76-BC4BB139B23C}"/>
              </a:ext>
            </a:extLst>
          </p:cNvPr>
          <p:cNvSpPr/>
          <p:nvPr/>
        </p:nvSpPr>
        <p:spPr>
          <a:xfrm>
            <a:off x="1998872" y="1524735"/>
            <a:ext cx="870435" cy="634415"/>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endParaRPr lang="en-US" sz="2400">
              <a:solidFill>
                <a:prstClr val="white"/>
              </a:solidFill>
              <a:latin typeface="Arial"/>
            </a:endParaRPr>
          </a:p>
        </p:txBody>
      </p:sp>
      <p:sp>
        <p:nvSpPr>
          <p:cNvPr id="23" name="Rectangle 22">
            <a:extLst>
              <a:ext uri="{FF2B5EF4-FFF2-40B4-BE49-F238E27FC236}">
                <a16:creationId xmlns:a16="http://schemas.microsoft.com/office/drawing/2014/main" id="{A62C744B-42DA-468A-AF03-53F542E423F1}"/>
              </a:ext>
            </a:extLst>
          </p:cNvPr>
          <p:cNvSpPr/>
          <p:nvPr/>
        </p:nvSpPr>
        <p:spPr>
          <a:xfrm rot="829769">
            <a:off x="2854827" y="4786542"/>
            <a:ext cx="2013960" cy="71476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endParaRPr lang="en-US" sz="2400">
              <a:solidFill>
                <a:prstClr val="white"/>
              </a:solidFill>
              <a:latin typeface="Arial"/>
            </a:endParaRPr>
          </a:p>
        </p:txBody>
      </p:sp>
      <p:sp>
        <p:nvSpPr>
          <p:cNvPr id="41" name="Text 5">
            <a:extLst>
              <a:ext uri="{FF2B5EF4-FFF2-40B4-BE49-F238E27FC236}">
                <a16:creationId xmlns:a16="http://schemas.microsoft.com/office/drawing/2014/main" id="{305EAA13-EB16-6C8F-6CCD-0E8BE3EC5101}"/>
              </a:ext>
            </a:extLst>
          </p:cNvPr>
          <p:cNvSpPr/>
          <p:nvPr/>
        </p:nvSpPr>
        <p:spPr>
          <a:xfrm>
            <a:off x="8350081" y="1313829"/>
            <a:ext cx="3188777" cy="616455"/>
          </a:xfrm>
          <a:prstGeom prst="rect">
            <a:avLst/>
          </a:prstGeom>
          <a:solidFill>
            <a:srgbClr val="FDBB63"/>
          </a:solidFill>
          <a:ln>
            <a:noFill/>
          </a:ln>
        </p:spPr>
        <p:txBody>
          <a:bodyPr wrap="square" lIns="0" tIns="0" rIns="0" bIns="0" rtlCol="0" anchor="t"/>
          <a:lstStyle/>
          <a:p>
            <a:pPr algn="ctr" defTabSz="609585"/>
            <a:r>
              <a:rPr lang="en-US" sz="1867" b="1" dirty="0">
                <a:solidFill>
                  <a:prstClr val="black"/>
                </a:solidFill>
                <a:latin typeface="Arial" panose="020B0604020202020204" pitchFamily="34" charset="0"/>
                <a:ea typeface="Instrument Sans Semi Bold" pitchFamily="34" charset="-122"/>
                <a:cs typeface="Arial" panose="020B0604020202020204" pitchFamily="34" charset="0"/>
              </a:rPr>
              <a:t>SIS-18 (up to 1 GeV/u)</a:t>
            </a:r>
          </a:p>
          <a:p>
            <a:pPr algn="ctr" defTabSz="609585"/>
            <a:r>
              <a:rPr lang="en-US" sz="1867" dirty="0">
                <a:solidFill>
                  <a:prstClr val="black"/>
                </a:solidFill>
                <a:latin typeface="Arial" panose="020B0604020202020204" pitchFamily="34" charset="0"/>
                <a:ea typeface="Instrument Sans Semi Bold" pitchFamily="34" charset="-122"/>
                <a:cs typeface="Arial" panose="020B0604020202020204" pitchFamily="34" charset="0"/>
              </a:rPr>
              <a:t>Largest ion ranges mm-cm</a:t>
            </a:r>
            <a:endParaRPr lang="en-US" sz="1867" dirty="0">
              <a:solidFill>
                <a:prstClr val="black"/>
              </a:solidFill>
              <a:latin typeface="Arial" panose="020B0604020202020204" pitchFamily="34" charset="0"/>
              <a:cs typeface="Arial" panose="020B0604020202020204" pitchFamily="34" charset="0"/>
            </a:endParaRPr>
          </a:p>
        </p:txBody>
      </p:sp>
      <p:sp>
        <p:nvSpPr>
          <p:cNvPr id="42" name="Text 5">
            <a:extLst>
              <a:ext uri="{FF2B5EF4-FFF2-40B4-BE49-F238E27FC236}">
                <a16:creationId xmlns:a16="http://schemas.microsoft.com/office/drawing/2014/main" id="{C461DBB0-A4E2-68B1-B1A1-B6570D3371CC}"/>
              </a:ext>
            </a:extLst>
          </p:cNvPr>
          <p:cNvSpPr/>
          <p:nvPr/>
        </p:nvSpPr>
        <p:spPr>
          <a:xfrm>
            <a:off x="9082181" y="4864488"/>
            <a:ext cx="2992621" cy="920828"/>
          </a:xfrm>
          <a:prstGeom prst="rect">
            <a:avLst/>
          </a:prstGeom>
          <a:solidFill>
            <a:srgbClr val="FDBB63"/>
          </a:solidFill>
          <a:ln>
            <a:noFill/>
          </a:ln>
        </p:spPr>
        <p:txBody>
          <a:bodyPr wrap="square" lIns="0" tIns="0" rIns="0" bIns="0" rtlCol="0" anchor="t"/>
          <a:lstStyle/>
          <a:p>
            <a:pPr algn="ctr" defTabSz="609585"/>
            <a:r>
              <a:rPr lang="en-US" sz="1867" b="1" dirty="0">
                <a:solidFill>
                  <a:prstClr val="black"/>
                </a:solidFill>
                <a:latin typeface="Arial" panose="020B0604020202020204" pitchFamily="34" charset="0"/>
                <a:ea typeface="Instrument Sans Semi Bold" pitchFamily="34" charset="-122"/>
                <a:cs typeface="Arial" panose="020B0604020202020204" pitchFamily="34" charset="0"/>
              </a:rPr>
              <a:t>CRYRING MAT-station</a:t>
            </a:r>
          </a:p>
          <a:p>
            <a:pPr algn="ctr" defTabSz="609585"/>
            <a:r>
              <a:rPr lang="en-US" sz="1867" dirty="0">
                <a:solidFill>
                  <a:prstClr val="black"/>
                </a:solidFill>
                <a:latin typeface="Arial" panose="020B0604020202020204" pitchFamily="34" charset="0"/>
                <a:ea typeface="Instrument Sans Semi Bold" pitchFamily="34" charset="-122"/>
                <a:cs typeface="Arial" panose="020B0604020202020204" pitchFamily="34" charset="0"/>
              </a:rPr>
              <a:t>Highest ion charge states</a:t>
            </a:r>
          </a:p>
          <a:p>
            <a:pPr algn="ctr" defTabSz="609585"/>
            <a:r>
              <a:rPr lang="en-US" sz="1867" dirty="0">
                <a:solidFill>
                  <a:prstClr val="black"/>
                </a:solidFill>
                <a:latin typeface="Arial" panose="020B0604020202020204" pitchFamily="34" charset="0"/>
                <a:ea typeface="Instrument Sans Semi Bold" pitchFamily="34" charset="-122"/>
                <a:cs typeface="Arial" panose="020B0604020202020204" pitchFamily="34" charset="0"/>
              </a:rPr>
              <a:t>at various kinetic energies</a:t>
            </a:r>
            <a:endParaRPr lang="en-US" sz="1867" dirty="0">
              <a:solidFill>
                <a:prstClr val="black"/>
              </a:solidFill>
              <a:latin typeface="Arial" panose="020B0604020202020204" pitchFamily="34" charset="0"/>
              <a:cs typeface="Arial" panose="020B0604020202020204" pitchFamily="34" charset="0"/>
            </a:endParaRPr>
          </a:p>
        </p:txBody>
      </p:sp>
      <p:sp>
        <p:nvSpPr>
          <p:cNvPr id="30" name="Text 5">
            <a:extLst>
              <a:ext uri="{FF2B5EF4-FFF2-40B4-BE49-F238E27FC236}">
                <a16:creationId xmlns:a16="http://schemas.microsoft.com/office/drawing/2014/main" id="{6CE97108-931F-C00C-F67B-62E90A7A53F9}"/>
              </a:ext>
            </a:extLst>
          </p:cNvPr>
          <p:cNvSpPr/>
          <p:nvPr/>
        </p:nvSpPr>
        <p:spPr>
          <a:xfrm>
            <a:off x="259222" y="1356269"/>
            <a:ext cx="3250409" cy="616455"/>
          </a:xfrm>
          <a:prstGeom prst="rect">
            <a:avLst/>
          </a:prstGeom>
          <a:solidFill>
            <a:srgbClr val="FDBB63"/>
          </a:solidFill>
          <a:ln>
            <a:noFill/>
          </a:ln>
        </p:spPr>
        <p:txBody>
          <a:bodyPr wrap="square" lIns="0" tIns="0" rIns="0" bIns="0" rtlCol="0" anchor="t"/>
          <a:lstStyle/>
          <a:p>
            <a:pPr algn="ctr" defTabSz="609585"/>
            <a:r>
              <a:rPr lang="en-US" sz="1867" b="1" dirty="0">
                <a:solidFill>
                  <a:prstClr val="black"/>
                </a:solidFill>
                <a:latin typeface="Arial" panose="020B0604020202020204" pitchFamily="34" charset="0"/>
                <a:ea typeface="Instrument Sans Semi Bold" pitchFamily="34" charset="-122"/>
                <a:cs typeface="Arial" panose="020B0604020202020204" pitchFamily="34" charset="0"/>
              </a:rPr>
              <a:t>UNILAC (up to 11 MeV/u)</a:t>
            </a:r>
          </a:p>
          <a:p>
            <a:pPr algn="ctr" defTabSz="609585"/>
            <a:r>
              <a:rPr lang="en-US" sz="1867" dirty="0">
                <a:solidFill>
                  <a:prstClr val="black"/>
                </a:solidFill>
                <a:latin typeface="Arial" panose="020B0604020202020204" pitchFamily="34" charset="0"/>
                <a:ea typeface="Instrument Sans Semi Bold" pitchFamily="34" charset="-122"/>
                <a:cs typeface="Arial" panose="020B0604020202020204" pitchFamily="34" charset="0"/>
              </a:rPr>
              <a:t>Highest ion energy loss</a:t>
            </a:r>
            <a:endParaRPr lang="en-US" sz="1867" dirty="0">
              <a:solidFill>
                <a:prstClr val="black"/>
              </a:solidFill>
              <a:latin typeface="Arial" panose="020B0604020202020204" pitchFamily="34" charset="0"/>
              <a:cs typeface="Arial" panose="020B0604020202020204" pitchFamily="34" charset="0"/>
            </a:endParaRPr>
          </a:p>
        </p:txBody>
      </p:sp>
      <p:cxnSp>
        <p:nvCxnSpPr>
          <p:cNvPr id="65" name="Straight Arrow Connector 64">
            <a:extLst>
              <a:ext uri="{FF2B5EF4-FFF2-40B4-BE49-F238E27FC236}">
                <a16:creationId xmlns:a16="http://schemas.microsoft.com/office/drawing/2014/main" id="{FF59F057-6E14-F4D9-69D7-809EF4425C61}"/>
              </a:ext>
            </a:extLst>
          </p:cNvPr>
          <p:cNvCxnSpPr>
            <a:cxnSpLocks/>
          </p:cNvCxnSpPr>
          <p:nvPr/>
        </p:nvCxnSpPr>
        <p:spPr>
          <a:xfrm flipH="1" flipV="1">
            <a:off x="2493483" y="3222506"/>
            <a:ext cx="2995476" cy="89745"/>
          </a:xfrm>
          <a:prstGeom prst="straightConnector1">
            <a:avLst/>
          </a:prstGeom>
          <a:ln w="57150">
            <a:solidFill>
              <a:srgbClr val="00B050"/>
            </a:solidFill>
            <a:tailEnd type="triangle"/>
          </a:ln>
          <a:effectLst/>
        </p:spPr>
        <p:style>
          <a:lnRef idx="2">
            <a:schemeClr val="accent1"/>
          </a:lnRef>
          <a:fillRef idx="0">
            <a:schemeClr val="accent1"/>
          </a:fillRef>
          <a:effectRef idx="1">
            <a:schemeClr val="accent1"/>
          </a:effectRef>
          <a:fontRef idx="minor">
            <a:schemeClr val="tx1"/>
          </a:fontRef>
        </p:style>
      </p:cxnSp>
      <p:pic>
        <p:nvPicPr>
          <p:cNvPr id="89" name="Content Placeholder 6">
            <a:extLst>
              <a:ext uri="{FF2B5EF4-FFF2-40B4-BE49-F238E27FC236}">
                <a16:creationId xmlns:a16="http://schemas.microsoft.com/office/drawing/2014/main" id="{387F4DA7-91A1-E013-2D9B-05086E2175D8}"/>
              </a:ext>
            </a:extLst>
          </p:cNvPr>
          <p:cNvPicPr>
            <a:picLocks noChangeAspect="1"/>
          </p:cNvPicPr>
          <p:nvPr/>
        </p:nvPicPr>
        <p:blipFill>
          <a:blip r:embed="rId6" cstate="hqprint">
            <a:extLst>
              <a:ext uri="{28A0092B-C50C-407E-A947-70E740481C1C}">
                <a14:useLocalDpi xmlns:a14="http://schemas.microsoft.com/office/drawing/2010/main"/>
              </a:ext>
            </a:extLst>
          </a:blip>
          <a:srcRect/>
          <a:stretch/>
        </p:blipFill>
        <p:spPr bwMode="auto">
          <a:xfrm>
            <a:off x="10427881" y="2715673"/>
            <a:ext cx="1571763" cy="1776000"/>
          </a:xfrm>
          <a:prstGeom prst="rect">
            <a:avLst/>
          </a:prstGeom>
          <a:effectLst>
            <a:softEdge rad="38100"/>
          </a:effectLst>
        </p:spPr>
      </p:pic>
      <p:pic>
        <p:nvPicPr>
          <p:cNvPr id="90" name="Picture 89">
            <a:extLst>
              <a:ext uri="{FF2B5EF4-FFF2-40B4-BE49-F238E27FC236}">
                <a16:creationId xmlns:a16="http://schemas.microsoft.com/office/drawing/2014/main" id="{6BD9A08C-8A9E-7029-05D8-4EDB4EA8FB13}"/>
              </a:ext>
            </a:extLst>
          </p:cNvPr>
          <p:cNvPicPr>
            <a:picLocks noChangeAspect="1"/>
          </p:cNvPicPr>
          <p:nvPr/>
        </p:nvPicPr>
        <p:blipFill>
          <a:blip r:embed="rId7" cstate="hqprint">
            <a:extLst>
              <a:ext uri="{BEBA8EAE-BF5A-486C-A8C5-ECC9F3942E4B}">
                <a14:imgProps xmlns:a14="http://schemas.microsoft.com/office/drawing/2010/main">
                  <a14:imgLayer r:embed="rId8">
                    <a14:imgEffect>
                      <a14:brightnessContrast bright="40000" contrast="-40000"/>
                    </a14:imgEffect>
                  </a14:imgLayer>
                </a14:imgProps>
              </a:ext>
              <a:ext uri="{28A0092B-C50C-407E-A947-70E740481C1C}">
                <a14:useLocalDpi xmlns:a14="http://schemas.microsoft.com/office/drawing/2010/main"/>
              </a:ext>
            </a:extLst>
          </a:blip>
          <a:srcRect/>
          <a:stretch/>
        </p:blipFill>
        <p:spPr>
          <a:xfrm>
            <a:off x="8039496" y="2715673"/>
            <a:ext cx="2314503" cy="1776000"/>
          </a:xfrm>
          <a:prstGeom prst="rect">
            <a:avLst/>
          </a:prstGeom>
          <a:effectLst>
            <a:softEdge rad="38100"/>
          </a:effectLst>
        </p:spPr>
      </p:pic>
      <p:pic>
        <p:nvPicPr>
          <p:cNvPr id="92" name="Picture 91">
            <a:extLst>
              <a:ext uri="{FF2B5EF4-FFF2-40B4-BE49-F238E27FC236}">
                <a16:creationId xmlns:a16="http://schemas.microsoft.com/office/drawing/2014/main" id="{F0C0C377-4A16-9A4E-6378-15C769F63E11}"/>
              </a:ext>
            </a:extLst>
          </p:cNvPr>
          <p:cNvPicPr>
            <a:picLocks noChangeAspect="1"/>
          </p:cNvPicPr>
          <p:nvPr/>
        </p:nvPicPr>
        <p:blipFill>
          <a:blip r:embed="rId9" cstate="hqprint">
            <a:extLst>
              <a:ext uri="{BEBA8EAE-BF5A-486C-A8C5-ECC9F3942E4B}">
                <a14:imgProps xmlns:a14="http://schemas.microsoft.com/office/drawing/2010/main">
                  <a14:imgLayer r:embed="rId10">
                    <a14:imgEffect>
                      <a14:brightnessContrast bright="40000" contrast="-40000"/>
                    </a14:imgEffect>
                  </a14:imgLayer>
                </a14:imgProps>
              </a:ext>
              <a:ext uri="{28A0092B-C50C-407E-A947-70E740481C1C}">
                <a14:useLocalDpi xmlns:a14="http://schemas.microsoft.com/office/drawing/2010/main"/>
              </a:ext>
            </a:extLst>
          </a:blip>
          <a:srcRect/>
          <a:stretch/>
        </p:blipFill>
        <p:spPr>
          <a:xfrm>
            <a:off x="7656404" y="4392245"/>
            <a:ext cx="1422917" cy="1831469"/>
          </a:xfrm>
          <a:prstGeom prst="rect">
            <a:avLst/>
          </a:prstGeom>
          <a:effectLst>
            <a:softEdge rad="38100"/>
          </a:effectLst>
        </p:spPr>
      </p:pic>
      <p:pic>
        <p:nvPicPr>
          <p:cNvPr id="93" name="Picture 30" descr="2005-9-GSI-beamlines 014">
            <a:extLst>
              <a:ext uri="{FF2B5EF4-FFF2-40B4-BE49-F238E27FC236}">
                <a16:creationId xmlns:a16="http://schemas.microsoft.com/office/drawing/2014/main" id="{9A968D09-3F28-8375-6727-CF0E5695D515}"/>
              </a:ext>
            </a:extLst>
          </p:cNvPr>
          <p:cNvPicPr preferRelativeResize="0">
            <a:picLocks noChangeAspect="1" noChangeArrowheads="1"/>
          </p:cNvPicPr>
          <p:nvPr/>
        </p:nvPicPr>
        <p:blipFill rotWithShape="1">
          <a:blip r:embed="rId11" cstate="email">
            <a:extLst>
              <a:ext uri="{BEBA8EAE-BF5A-486C-A8C5-ECC9F3942E4B}">
                <a14:imgProps xmlns:a14="http://schemas.microsoft.com/office/drawing/2010/main">
                  <a14:imgLayer r:embed="rId12">
                    <a14:imgEffect>
                      <a14:colorTemperature colorTemp="7200"/>
                    </a14:imgEffect>
                    <a14:imgEffect>
                      <a14:brightnessContrast contrast="20000"/>
                    </a14:imgEffect>
                  </a14:imgLayer>
                </a14:imgProps>
              </a:ext>
              <a:ext uri="{28A0092B-C50C-407E-A947-70E740481C1C}">
                <a14:useLocalDpi xmlns:a14="http://schemas.microsoft.com/office/drawing/2010/main"/>
              </a:ext>
            </a:extLst>
          </a:blip>
          <a:srcRect/>
          <a:stretch/>
        </p:blipFill>
        <p:spPr bwMode="auto">
          <a:xfrm>
            <a:off x="1472294" y="5205500"/>
            <a:ext cx="2131332" cy="1344000"/>
          </a:xfrm>
          <a:prstGeom prst="rect">
            <a:avLst/>
          </a:prstGeom>
          <a:noFill/>
          <a:ln>
            <a:noFill/>
          </a:ln>
          <a:effectLst>
            <a:softEdge rad="38100"/>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FF"/>
                </a:solidFill>
                <a:miter lim="800000"/>
                <a:headEnd/>
                <a:tailEnd/>
              </a14:hiddenLine>
            </a:ext>
          </a:extLst>
        </p:spPr>
      </p:pic>
      <p:sp>
        <p:nvSpPr>
          <p:cNvPr id="104" name="Text 5">
            <a:extLst>
              <a:ext uri="{FF2B5EF4-FFF2-40B4-BE49-F238E27FC236}">
                <a16:creationId xmlns:a16="http://schemas.microsoft.com/office/drawing/2014/main" id="{6179C084-AB7C-8CDC-C39E-E774944ACA36}"/>
              </a:ext>
            </a:extLst>
          </p:cNvPr>
          <p:cNvSpPr/>
          <p:nvPr/>
        </p:nvSpPr>
        <p:spPr>
          <a:xfrm>
            <a:off x="6839111" y="2548345"/>
            <a:ext cx="662485" cy="198552"/>
          </a:xfrm>
          <a:prstGeom prst="rect">
            <a:avLst/>
          </a:prstGeom>
          <a:noFill/>
          <a:ln>
            <a:noFill/>
          </a:ln>
        </p:spPr>
        <p:txBody>
          <a:bodyPr wrap="square" lIns="0" tIns="0" rIns="0" bIns="0" rtlCol="0" anchor="t"/>
          <a:lstStyle/>
          <a:p>
            <a:pPr algn="ctr" defTabSz="609585"/>
            <a:r>
              <a:rPr lang="en-US" sz="1600" b="1" dirty="0">
                <a:solidFill>
                  <a:prstClr val="black"/>
                </a:solidFill>
                <a:latin typeface="Arial" panose="020B0604020202020204" pitchFamily="34" charset="0"/>
                <a:ea typeface="Instrument Sans Semi Bold" pitchFamily="34" charset="-122"/>
                <a:cs typeface="Arial" panose="020B0604020202020204" pitchFamily="34" charset="0"/>
              </a:rPr>
              <a:t>SIS-18</a:t>
            </a:r>
          </a:p>
        </p:txBody>
      </p:sp>
      <p:sp>
        <p:nvSpPr>
          <p:cNvPr id="105" name="Text 5">
            <a:extLst>
              <a:ext uri="{FF2B5EF4-FFF2-40B4-BE49-F238E27FC236}">
                <a16:creationId xmlns:a16="http://schemas.microsoft.com/office/drawing/2014/main" id="{D32F69DD-E6C0-9558-6AC5-48730513C3B3}"/>
              </a:ext>
            </a:extLst>
          </p:cNvPr>
          <p:cNvSpPr/>
          <p:nvPr/>
        </p:nvSpPr>
        <p:spPr>
          <a:xfrm rot="591187">
            <a:off x="4104348" y="3392990"/>
            <a:ext cx="793109" cy="184229"/>
          </a:xfrm>
          <a:prstGeom prst="rect">
            <a:avLst/>
          </a:prstGeom>
          <a:solidFill>
            <a:schemeClr val="bg1"/>
          </a:solidFill>
          <a:ln>
            <a:noFill/>
          </a:ln>
        </p:spPr>
        <p:txBody>
          <a:bodyPr wrap="square" lIns="0" tIns="0" rIns="0" bIns="0" rtlCol="0" anchor="t"/>
          <a:lstStyle/>
          <a:p>
            <a:pPr algn="ctr" defTabSz="609585"/>
            <a:r>
              <a:rPr lang="en-US" sz="1600" b="1" dirty="0">
                <a:solidFill>
                  <a:prstClr val="black"/>
                </a:solidFill>
                <a:latin typeface="Arial" panose="020B0604020202020204" pitchFamily="34" charset="0"/>
                <a:ea typeface="Instrument Sans Semi Bold" pitchFamily="34" charset="-122"/>
                <a:cs typeface="Arial" panose="020B0604020202020204" pitchFamily="34" charset="0"/>
              </a:rPr>
              <a:t>UNILAC</a:t>
            </a:r>
          </a:p>
        </p:txBody>
      </p:sp>
      <p:sp>
        <p:nvSpPr>
          <p:cNvPr id="108" name="Text Placeholder 107">
            <a:extLst>
              <a:ext uri="{FF2B5EF4-FFF2-40B4-BE49-F238E27FC236}">
                <a16:creationId xmlns:a16="http://schemas.microsoft.com/office/drawing/2014/main" id="{6EC9FCCF-42F4-5BBB-766A-763055A85B38}"/>
              </a:ext>
            </a:extLst>
          </p:cNvPr>
          <p:cNvSpPr>
            <a:spLocks noGrp="1"/>
          </p:cNvSpPr>
          <p:nvPr>
            <p:ph type="body" sz="quarter" idx="13"/>
          </p:nvPr>
        </p:nvSpPr>
        <p:spPr/>
        <p:txBody>
          <a:bodyPr/>
          <a:lstStyle/>
          <a:p>
            <a:r>
              <a:rPr lang="en-US"/>
              <a:t>GSI-MAT facilities</a:t>
            </a:r>
          </a:p>
        </p:txBody>
      </p:sp>
      <p:sp>
        <p:nvSpPr>
          <p:cNvPr id="40" name="Text 5">
            <a:extLst>
              <a:ext uri="{FF2B5EF4-FFF2-40B4-BE49-F238E27FC236}">
                <a16:creationId xmlns:a16="http://schemas.microsoft.com/office/drawing/2014/main" id="{FCDA2D6C-4434-5BE7-2E01-ACCBAE4FB9B8}"/>
              </a:ext>
            </a:extLst>
          </p:cNvPr>
          <p:cNvSpPr/>
          <p:nvPr/>
        </p:nvSpPr>
        <p:spPr>
          <a:xfrm>
            <a:off x="352069" y="4380249"/>
            <a:ext cx="2614827" cy="759620"/>
          </a:xfrm>
          <a:prstGeom prst="rect">
            <a:avLst/>
          </a:prstGeom>
          <a:solidFill>
            <a:srgbClr val="00B050"/>
          </a:solidFill>
          <a:ln/>
        </p:spPr>
        <p:txBody>
          <a:bodyPr wrap="square" lIns="0" tIns="0" rIns="0" bIns="0" rtlCol="0" anchor="t"/>
          <a:lstStyle/>
          <a:p>
            <a:pPr algn="ctr" defTabSz="609585"/>
            <a:r>
              <a:rPr lang="en-US" sz="1600" b="1" dirty="0">
                <a:solidFill>
                  <a:prstClr val="white"/>
                </a:solidFill>
                <a:latin typeface="Arial" panose="020B0604020202020204" pitchFamily="34" charset="0"/>
                <a:ea typeface="Instrument Sans Semi Bold" pitchFamily="34" charset="-122"/>
                <a:cs typeface="Arial" panose="020B0604020202020204" pitchFamily="34" charset="0"/>
              </a:rPr>
              <a:t>X0 beamline</a:t>
            </a:r>
          </a:p>
          <a:p>
            <a:pPr algn="ctr" defTabSz="609585"/>
            <a:r>
              <a:rPr lang="en-US" sz="1600" b="1" dirty="0">
                <a:solidFill>
                  <a:prstClr val="white"/>
                </a:solidFill>
                <a:latin typeface="Arial" panose="020B0604020202020204" pitchFamily="34" charset="0"/>
                <a:ea typeface="Instrument Sans Semi Bold" pitchFamily="34" charset="-122"/>
                <a:cs typeface="Arial" panose="020B0604020202020204" pitchFamily="34" charset="0"/>
              </a:rPr>
              <a:t> </a:t>
            </a:r>
            <a:r>
              <a:rPr lang="en-US" sz="1600" dirty="0">
                <a:solidFill>
                  <a:prstClr val="white"/>
                </a:solidFill>
                <a:latin typeface="Arial" panose="020B0604020202020204" pitchFamily="34" charset="0"/>
                <a:ea typeface="Instrument Sans Semi Bold" pitchFamily="34" charset="-122"/>
                <a:cs typeface="Arial" panose="020B0604020202020204" pitchFamily="34" charset="0"/>
              </a:rPr>
              <a:t>Sample exchange system</a:t>
            </a:r>
          </a:p>
          <a:p>
            <a:pPr algn="ctr" defTabSz="609585"/>
            <a:r>
              <a:rPr lang="en-US" sz="1600" dirty="0">
                <a:solidFill>
                  <a:prstClr val="white"/>
                </a:solidFill>
                <a:latin typeface="Arial" panose="020B0604020202020204" pitchFamily="34" charset="0"/>
                <a:ea typeface="Instrument Sans Semi Bold" pitchFamily="34" charset="-122"/>
                <a:cs typeface="Arial" panose="020B0604020202020204" pitchFamily="34" charset="0"/>
              </a:rPr>
              <a:t>Heavy-ion microprobe</a:t>
            </a:r>
            <a:endParaRPr lang="en-US" sz="1600" dirty="0">
              <a:solidFill>
                <a:prstClr val="white"/>
              </a:solidFill>
              <a:latin typeface="Arial" panose="020B0604020202020204" pitchFamily="34" charset="0"/>
              <a:cs typeface="Arial" panose="020B0604020202020204" pitchFamily="34" charset="0"/>
            </a:endParaRPr>
          </a:p>
        </p:txBody>
      </p:sp>
      <p:grpSp>
        <p:nvGrpSpPr>
          <p:cNvPr id="5" name="Group 4">
            <a:extLst>
              <a:ext uri="{FF2B5EF4-FFF2-40B4-BE49-F238E27FC236}">
                <a16:creationId xmlns:a16="http://schemas.microsoft.com/office/drawing/2014/main" id="{4CF32655-7DBF-2480-7130-BCEEF049DE96}"/>
              </a:ext>
            </a:extLst>
          </p:cNvPr>
          <p:cNvGrpSpPr/>
          <p:nvPr/>
        </p:nvGrpSpPr>
        <p:grpSpPr>
          <a:xfrm>
            <a:off x="548706" y="2075937"/>
            <a:ext cx="1772476" cy="1820977"/>
            <a:chOff x="2259179" y="3416623"/>
            <a:chExt cx="1329357" cy="1365733"/>
          </a:xfrm>
        </p:grpSpPr>
        <p:cxnSp>
          <p:nvCxnSpPr>
            <p:cNvPr id="84" name="Straight Arrow Connector 83">
              <a:extLst>
                <a:ext uri="{FF2B5EF4-FFF2-40B4-BE49-F238E27FC236}">
                  <a16:creationId xmlns:a16="http://schemas.microsoft.com/office/drawing/2014/main" id="{F3E4580D-C090-A629-0869-B8FA8ACB0EC8}"/>
                </a:ext>
              </a:extLst>
            </p:cNvPr>
            <p:cNvCxnSpPr>
              <a:cxnSpLocks/>
            </p:cNvCxnSpPr>
            <p:nvPr/>
          </p:nvCxnSpPr>
          <p:spPr>
            <a:xfrm flipH="1" flipV="1">
              <a:off x="3322750" y="4272146"/>
              <a:ext cx="254901" cy="212501"/>
            </a:xfrm>
            <a:prstGeom prst="straightConnector1">
              <a:avLst/>
            </a:prstGeom>
            <a:ln>
              <a:solidFill>
                <a:schemeClr val="bg1">
                  <a:lumMod val="9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97" name="Straight Arrow Connector 96">
              <a:extLst>
                <a:ext uri="{FF2B5EF4-FFF2-40B4-BE49-F238E27FC236}">
                  <a16:creationId xmlns:a16="http://schemas.microsoft.com/office/drawing/2014/main" id="{CCC327C8-2F28-9D1A-2C31-43A5CDCD24F9}"/>
                </a:ext>
              </a:extLst>
            </p:cNvPr>
            <p:cNvCxnSpPr>
              <a:cxnSpLocks/>
            </p:cNvCxnSpPr>
            <p:nvPr/>
          </p:nvCxnSpPr>
          <p:spPr>
            <a:xfrm flipH="1" flipV="1">
              <a:off x="3271167" y="4396410"/>
              <a:ext cx="317369" cy="219478"/>
            </a:xfrm>
            <a:prstGeom prst="straightConnector1">
              <a:avLst/>
            </a:prstGeom>
            <a:ln>
              <a:solidFill>
                <a:schemeClr val="bg1">
                  <a:lumMod val="9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99" name="Straight Arrow Connector 98">
              <a:extLst>
                <a:ext uri="{FF2B5EF4-FFF2-40B4-BE49-F238E27FC236}">
                  <a16:creationId xmlns:a16="http://schemas.microsoft.com/office/drawing/2014/main" id="{FA06A95F-1F54-E2E6-873F-F0EBDCA55759}"/>
                </a:ext>
              </a:extLst>
            </p:cNvPr>
            <p:cNvCxnSpPr>
              <a:cxnSpLocks/>
            </p:cNvCxnSpPr>
            <p:nvPr/>
          </p:nvCxnSpPr>
          <p:spPr>
            <a:xfrm flipH="1" flipV="1">
              <a:off x="3214644" y="4615888"/>
              <a:ext cx="357476" cy="166468"/>
            </a:xfrm>
            <a:prstGeom prst="straightConnector1">
              <a:avLst/>
            </a:prstGeom>
            <a:ln>
              <a:solidFill>
                <a:schemeClr val="bg1">
                  <a:lumMod val="95000"/>
                </a:schemeClr>
              </a:solidFill>
              <a:tailEnd type="triangle"/>
            </a:ln>
            <a:effectLst/>
          </p:spPr>
          <p:style>
            <a:lnRef idx="2">
              <a:schemeClr val="accent1"/>
            </a:lnRef>
            <a:fillRef idx="0">
              <a:schemeClr val="accent1"/>
            </a:fillRef>
            <a:effectRef idx="1">
              <a:schemeClr val="accent1"/>
            </a:effectRef>
            <a:fontRef idx="minor">
              <a:schemeClr val="tx1"/>
            </a:fontRef>
          </p:style>
        </p:cxnSp>
        <p:sp>
          <p:nvSpPr>
            <p:cNvPr id="32" name="Text 5">
              <a:extLst>
                <a:ext uri="{FF2B5EF4-FFF2-40B4-BE49-F238E27FC236}">
                  <a16:creationId xmlns:a16="http://schemas.microsoft.com/office/drawing/2014/main" id="{3421B68E-73BC-1D4C-BCB2-FE386328675D}"/>
                </a:ext>
              </a:extLst>
            </p:cNvPr>
            <p:cNvSpPr/>
            <p:nvPr/>
          </p:nvSpPr>
          <p:spPr>
            <a:xfrm>
              <a:off x="2259179" y="3416623"/>
              <a:ext cx="1251980" cy="396000"/>
            </a:xfrm>
            <a:prstGeom prst="rect">
              <a:avLst/>
            </a:prstGeom>
            <a:solidFill>
              <a:srgbClr val="00B050"/>
            </a:solidFill>
            <a:ln/>
          </p:spPr>
          <p:txBody>
            <a:bodyPr wrap="square" lIns="0" tIns="0" rIns="0" bIns="0" rtlCol="0" anchor="t"/>
            <a:lstStyle/>
            <a:p>
              <a:pPr algn="ctr" defTabSz="609585"/>
              <a:r>
                <a:rPr lang="en-US" sz="1600" b="1" dirty="0">
                  <a:solidFill>
                    <a:prstClr val="white"/>
                  </a:solidFill>
                  <a:latin typeface="Arial" panose="020B0604020202020204" pitchFamily="34" charset="0"/>
                  <a:ea typeface="Instrument Sans Semi Bold" pitchFamily="34" charset="-122"/>
                  <a:cs typeface="Arial" panose="020B0604020202020204" pitchFamily="34" charset="0"/>
                </a:rPr>
                <a:t>M-branch</a:t>
              </a:r>
              <a:r>
                <a:rPr lang="en-US" sz="1600" dirty="0">
                  <a:solidFill>
                    <a:prstClr val="white"/>
                  </a:solidFill>
                  <a:latin typeface="Arial" panose="020B0604020202020204" pitchFamily="34" charset="0"/>
                  <a:ea typeface="Instrument Sans Semi Bold" pitchFamily="34" charset="-122"/>
                  <a:cs typeface="Arial" panose="020B0604020202020204" pitchFamily="34" charset="0"/>
                </a:rPr>
                <a:t> </a:t>
              </a:r>
            </a:p>
            <a:p>
              <a:pPr algn="ctr" defTabSz="609585"/>
              <a:r>
                <a:rPr lang="en-US" sz="1600" dirty="0">
                  <a:solidFill>
                    <a:prstClr val="white"/>
                  </a:solidFill>
                  <a:latin typeface="Arial" panose="020B0604020202020204" pitchFamily="34" charset="0"/>
                  <a:ea typeface="Instrument Sans Semi Bold" pitchFamily="34" charset="-122"/>
                  <a:cs typeface="Arial" panose="020B0604020202020204" pitchFamily="34" charset="0"/>
                </a:rPr>
                <a:t>In–situ analysis</a:t>
              </a:r>
            </a:p>
          </p:txBody>
        </p:sp>
      </p:grpSp>
      <p:sp>
        <p:nvSpPr>
          <p:cNvPr id="27" name="Text 5">
            <a:extLst>
              <a:ext uri="{FF2B5EF4-FFF2-40B4-BE49-F238E27FC236}">
                <a16:creationId xmlns:a16="http://schemas.microsoft.com/office/drawing/2014/main" id="{1C6AEEF1-8C67-FE63-A26B-217A5B0E47F4}"/>
              </a:ext>
            </a:extLst>
          </p:cNvPr>
          <p:cNvSpPr/>
          <p:nvPr/>
        </p:nvSpPr>
        <p:spPr>
          <a:xfrm>
            <a:off x="8944455" y="1972724"/>
            <a:ext cx="2265732" cy="654261"/>
          </a:xfrm>
          <a:prstGeom prst="rect">
            <a:avLst/>
          </a:prstGeom>
          <a:solidFill>
            <a:srgbClr val="00B050"/>
          </a:solidFill>
          <a:ln/>
        </p:spPr>
        <p:txBody>
          <a:bodyPr wrap="square" lIns="0" tIns="0" rIns="0" bIns="0" rtlCol="0" anchor="ctr" anchorCtr="0"/>
          <a:lstStyle/>
          <a:p>
            <a:pPr algn="ctr" defTabSz="609585"/>
            <a:r>
              <a:rPr lang="en-US" sz="1600" b="1" dirty="0">
                <a:solidFill>
                  <a:prstClr val="white"/>
                </a:solidFill>
                <a:latin typeface="Arial" panose="020B0604020202020204" pitchFamily="34" charset="0"/>
                <a:ea typeface="Instrument Sans Semi Bold" pitchFamily="34" charset="-122"/>
                <a:cs typeface="Arial" panose="020B0604020202020204" pitchFamily="34" charset="0"/>
              </a:rPr>
              <a:t>Cave A</a:t>
            </a:r>
            <a:endParaRPr lang="en-US" sz="1600" dirty="0">
              <a:solidFill>
                <a:prstClr val="white"/>
              </a:solidFill>
              <a:latin typeface="Arial" panose="020B0604020202020204" pitchFamily="34" charset="0"/>
              <a:ea typeface="Instrument Sans Semi Bold" pitchFamily="34" charset="-122"/>
              <a:cs typeface="Arial" panose="020B0604020202020204" pitchFamily="34" charset="0"/>
            </a:endParaRPr>
          </a:p>
          <a:p>
            <a:pPr algn="ctr" defTabSz="609585"/>
            <a:r>
              <a:rPr lang="en-US" sz="1600" dirty="0">
                <a:solidFill>
                  <a:prstClr val="white"/>
                </a:solidFill>
                <a:latin typeface="Arial" panose="020B0604020202020204" pitchFamily="34" charset="0"/>
                <a:ea typeface="Instrument Sans Semi Bold" pitchFamily="34" charset="-122"/>
                <a:cs typeface="Arial" panose="020B0604020202020204" pitchFamily="34" charset="0"/>
              </a:rPr>
              <a:t>High pressure platform</a:t>
            </a:r>
          </a:p>
        </p:txBody>
      </p:sp>
      <p:cxnSp>
        <p:nvCxnSpPr>
          <p:cNvPr id="73" name="Straight Arrow Connector 72">
            <a:extLst>
              <a:ext uri="{FF2B5EF4-FFF2-40B4-BE49-F238E27FC236}">
                <a16:creationId xmlns:a16="http://schemas.microsoft.com/office/drawing/2014/main" id="{62310BD4-9728-3404-FFD1-9CE6EEA3C327}"/>
              </a:ext>
            </a:extLst>
          </p:cNvPr>
          <p:cNvCxnSpPr>
            <a:cxnSpLocks/>
          </p:cNvCxnSpPr>
          <p:nvPr/>
        </p:nvCxnSpPr>
        <p:spPr>
          <a:xfrm>
            <a:off x="6687777" y="4864919"/>
            <a:ext cx="877115" cy="168549"/>
          </a:xfrm>
          <a:prstGeom prst="straightConnector1">
            <a:avLst/>
          </a:prstGeom>
          <a:ln w="57150">
            <a:solidFill>
              <a:srgbClr val="00B05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3" name="Straight Arrow Connector 52">
            <a:extLst>
              <a:ext uri="{FF2B5EF4-FFF2-40B4-BE49-F238E27FC236}">
                <a16:creationId xmlns:a16="http://schemas.microsoft.com/office/drawing/2014/main" id="{4B26CD80-D89C-75C2-ED51-1D23BDA4C91C}"/>
              </a:ext>
            </a:extLst>
          </p:cNvPr>
          <p:cNvCxnSpPr>
            <a:cxnSpLocks/>
          </p:cNvCxnSpPr>
          <p:nvPr/>
        </p:nvCxnSpPr>
        <p:spPr>
          <a:xfrm flipV="1">
            <a:off x="6570523" y="3880372"/>
            <a:ext cx="1779557" cy="612891"/>
          </a:xfrm>
          <a:prstGeom prst="straightConnector1">
            <a:avLst/>
          </a:prstGeom>
          <a:ln w="57150">
            <a:solidFill>
              <a:srgbClr val="00B050"/>
            </a:solidFill>
            <a:tailEnd type="triangle"/>
          </a:ln>
          <a:effectLst/>
        </p:spPr>
        <p:style>
          <a:lnRef idx="2">
            <a:schemeClr val="accent1"/>
          </a:lnRef>
          <a:fillRef idx="0">
            <a:schemeClr val="accent1"/>
          </a:fillRef>
          <a:effectRef idx="1">
            <a:schemeClr val="accent1"/>
          </a:effectRef>
          <a:fontRef idx="minor">
            <a:schemeClr val="tx1"/>
          </a:fontRef>
        </p:style>
      </p:cxnSp>
      <p:grpSp>
        <p:nvGrpSpPr>
          <p:cNvPr id="56" name="Group 3">
            <a:extLst>
              <a:ext uri="{FF2B5EF4-FFF2-40B4-BE49-F238E27FC236}">
                <a16:creationId xmlns:a16="http://schemas.microsoft.com/office/drawing/2014/main" id="{B369D4C2-8B78-9C0D-B2BF-722A5A768C4D}"/>
              </a:ext>
            </a:extLst>
          </p:cNvPr>
          <p:cNvGrpSpPr>
            <a:grpSpLocks noChangeAspect="1"/>
          </p:cNvGrpSpPr>
          <p:nvPr/>
        </p:nvGrpSpPr>
        <p:grpSpPr bwMode="auto">
          <a:xfrm>
            <a:off x="95144" y="5232944"/>
            <a:ext cx="1344000" cy="1288975"/>
            <a:chOff x="7279367" y="3908605"/>
            <a:chExt cx="1574846" cy="1510397"/>
          </a:xfrm>
        </p:grpSpPr>
        <p:pic>
          <p:nvPicPr>
            <p:cNvPr id="58" name="Picture 6" descr="2006-11-XO-U-11">
              <a:extLst>
                <a:ext uri="{FF2B5EF4-FFF2-40B4-BE49-F238E27FC236}">
                  <a16:creationId xmlns:a16="http://schemas.microsoft.com/office/drawing/2014/main" id="{6B9A734F-B6EB-A842-DE8B-EA27D42E94C0}"/>
                </a:ext>
              </a:extLst>
            </p:cNvPr>
            <p:cNvPicPr>
              <a:picLocks noChangeAspect="1" noChangeArrowheads="1"/>
            </p:cNvPicPr>
            <p:nvPr/>
          </p:nvPicPr>
          <p:blipFill>
            <a:blip r:embed="rId13">
              <a:extLst>
                <a:ext uri="{28A0092B-C50C-407E-A947-70E740481C1C}">
                  <a14:useLocalDpi xmlns:a14="http://schemas.microsoft.com/office/drawing/2010/main"/>
                </a:ext>
              </a:extLst>
            </a:blip>
            <a:srcRect/>
            <a:stretch>
              <a:fillRect/>
            </a:stretch>
          </p:blipFill>
          <p:spPr bwMode="auto">
            <a:xfrm>
              <a:off x="7279367" y="3908605"/>
              <a:ext cx="1574846" cy="1510397"/>
            </a:xfrm>
            <a:prstGeom prst="rect">
              <a:avLst/>
            </a:prstGeom>
            <a:noFill/>
            <a:ln w="28575">
              <a:noFill/>
              <a:miter lim="800000"/>
              <a:headEnd/>
              <a:tailEnd/>
            </a:ln>
            <a:extLst>
              <a:ext uri="{909E8E84-426E-40DD-AFC4-6F175D3DCCD1}">
                <a14:hiddenFill xmlns:a14="http://schemas.microsoft.com/office/drawing/2010/main">
                  <a:solidFill>
                    <a:srgbClr val="FFFFFF"/>
                  </a:solidFill>
                </a14:hiddenFill>
              </a:ext>
            </a:extLst>
          </p:spPr>
        </p:pic>
        <p:sp>
          <p:nvSpPr>
            <p:cNvPr id="59" name="TextBox 2">
              <a:extLst>
                <a:ext uri="{FF2B5EF4-FFF2-40B4-BE49-F238E27FC236}">
                  <a16:creationId xmlns:a16="http://schemas.microsoft.com/office/drawing/2014/main" id="{5D2B88B3-6C81-9569-D143-4C3BDE2FD83C}"/>
                </a:ext>
              </a:extLst>
            </p:cNvPr>
            <p:cNvSpPr txBox="1">
              <a:spLocks noChangeArrowheads="1"/>
            </p:cNvSpPr>
            <p:nvPr/>
          </p:nvSpPr>
          <p:spPr bwMode="auto">
            <a:xfrm>
              <a:off x="7518283" y="5035351"/>
              <a:ext cx="1087931" cy="36064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defTabSz="912813" eaLnBrk="0" hangingPunct="0">
                <a:defRPr>
                  <a:solidFill>
                    <a:schemeClr val="tx1"/>
                  </a:solidFill>
                  <a:latin typeface="Arial" panose="020B0604020202020204" pitchFamily="34" charset="0"/>
                </a:defRPr>
              </a:lvl1pPr>
              <a:lvl2pPr marL="742950" indent="-285750" defTabSz="912813" eaLnBrk="0" hangingPunct="0">
                <a:defRPr>
                  <a:solidFill>
                    <a:schemeClr val="tx1"/>
                  </a:solidFill>
                  <a:latin typeface="Arial" panose="020B0604020202020204" pitchFamily="34" charset="0"/>
                </a:defRPr>
              </a:lvl2pPr>
              <a:lvl3pPr marL="1143000" indent="-228600" defTabSz="912813" eaLnBrk="0" hangingPunct="0">
                <a:defRPr>
                  <a:solidFill>
                    <a:schemeClr val="tx1"/>
                  </a:solidFill>
                  <a:latin typeface="Arial" panose="020B0604020202020204" pitchFamily="34" charset="0"/>
                </a:defRPr>
              </a:lvl3pPr>
              <a:lvl4pPr marL="1600200" indent="-228600" defTabSz="912813" eaLnBrk="0" hangingPunct="0">
                <a:defRPr>
                  <a:solidFill>
                    <a:schemeClr val="tx1"/>
                  </a:solidFill>
                  <a:latin typeface="Arial" panose="020B0604020202020204" pitchFamily="34" charset="0"/>
                </a:defRPr>
              </a:lvl4pPr>
              <a:lvl5pPr marL="2057400" indent="-228600" defTabSz="912813" eaLnBrk="0" hangingPunct="0">
                <a:defRPr>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Arial" panose="020B0604020202020204" pitchFamily="34" charset="0"/>
                </a:defRPr>
              </a:lvl9pPr>
            </a:lstStyle>
            <a:p>
              <a:pPr defTabSz="1217054" eaLnBrk="1" fontAlgn="base" hangingPunct="1">
                <a:spcBef>
                  <a:spcPct val="0"/>
                </a:spcBef>
                <a:spcAft>
                  <a:spcPct val="0"/>
                </a:spcAft>
                <a:defRPr/>
              </a:pPr>
              <a:r>
                <a:rPr lang="de-DE" altLang="de-DE" sz="1400" dirty="0">
                  <a:solidFill>
                    <a:srgbClr val="FFFFFF"/>
                  </a:solidFill>
                </a:rPr>
                <a:t>5 x 5 cm</a:t>
              </a:r>
              <a:r>
                <a:rPr lang="de-DE" altLang="de-DE" sz="1400" baseline="30000" dirty="0">
                  <a:solidFill>
                    <a:srgbClr val="FFFFFF"/>
                  </a:solidFill>
                </a:rPr>
                <a:t>2</a:t>
              </a:r>
            </a:p>
          </p:txBody>
        </p:sp>
      </p:grpSp>
      <p:cxnSp>
        <p:nvCxnSpPr>
          <p:cNvPr id="68" name="Straight Arrow Connector 67">
            <a:extLst>
              <a:ext uri="{FF2B5EF4-FFF2-40B4-BE49-F238E27FC236}">
                <a16:creationId xmlns:a16="http://schemas.microsoft.com/office/drawing/2014/main" id="{40EE85DB-0B9F-81E1-3CF9-215AA097510E}"/>
              </a:ext>
            </a:extLst>
          </p:cNvPr>
          <p:cNvCxnSpPr>
            <a:cxnSpLocks/>
          </p:cNvCxnSpPr>
          <p:nvPr/>
        </p:nvCxnSpPr>
        <p:spPr>
          <a:xfrm flipH="1">
            <a:off x="3055090" y="3718601"/>
            <a:ext cx="2726877" cy="1755464"/>
          </a:xfrm>
          <a:prstGeom prst="straightConnector1">
            <a:avLst/>
          </a:prstGeom>
          <a:ln w="57150">
            <a:solidFill>
              <a:srgbClr val="00B050"/>
            </a:solidFill>
            <a:tailEnd type="triangle"/>
          </a:ln>
          <a:effectLst/>
        </p:spPr>
        <p:style>
          <a:lnRef idx="2">
            <a:schemeClr val="accent1"/>
          </a:lnRef>
          <a:fillRef idx="0">
            <a:schemeClr val="accent1"/>
          </a:fillRef>
          <a:effectRef idx="1">
            <a:schemeClr val="accent1"/>
          </a:effectRef>
          <a:fontRef idx="minor">
            <a:schemeClr val="tx1"/>
          </a:fontRef>
        </p:style>
      </p:cxnSp>
      <p:sp>
        <p:nvSpPr>
          <p:cNvPr id="7" name="Oval 6">
            <a:extLst>
              <a:ext uri="{FF2B5EF4-FFF2-40B4-BE49-F238E27FC236}">
                <a16:creationId xmlns:a16="http://schemas.microsoft.com/office/drawing/2014/main" id="{0E4D0B7A-C577-280D-5C60-44B84D6CBDFD}"/>
              </a:ext>
            </a:extLst>
          </p:cNvPr>
          <p:cNvSpPr>
            <a:spLocks noChangeAspect="1"/>
          </p:cNvSpPr>
          <p:nvPr/>
        </p:nvSpPr>
        <p:spPr>
          <a:xfrm>
            <a:off x="5336323" y="3198603"/>
            <a:ext cx="196381" cy="193565"/>
          </a:xfrm>
          <a:prstGeom prst="ellipse">
            <a:avLst/>
          </a:prstGeom>
          <a:solidFill>
            <a:srgbClr val="00B05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endParaRPr lang="en-US" sz="2400">
              <a:solidFill>
                <a:prstClr val="white"/>
              </a:solidFill>
              <a:latin typeface="Arial"/>
            </a:endParaRPr>
          </a:p>
        </p:txBody>
      </p:sp>
      <p:sp>
        <p:nvSpPr>
          <p:cNvPr id="8" name="Oval 7">
            <a:extLst>
              <a:ext uri="{FF2B5EF4-FFF2-40B4-BE49-F238E27FC236}">
                <a16:creationId xmlns:a16="http://schemas.microsoft.com/office/drawing/2014/main" id="{67551310-E484-555F-E7AA-126240225DFC}"/>
              </a:ext>
            </a:extLst>
          </p:cNvPr>
          <p:cNvSpPr>
            <a:spLocks noChangeAspect="1"/>
          </p:cNvSpPr>
          <p:nvPr/>
        </p:nvSpPr>
        <p:spPr>
          <a:xfrm>
            <a:off x="5678628" y="3590004"/>
            <a:ext cx="196381" cy="193565"/>
          </a:xfrm>
          <a:prstGeom prst="ellipse">
            <a:avLst/>
          </a:prstGeom>
          <a:solidFill>
            <a:srgbClr val="00B05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endParaRPr lang="en-US" sz="2400">
              <a:solidFill>
                <a:prstClr val="white"/>
              </a:solidFill>
              <a:latin typeface="Arial"/>
            </a:endParaRPr>
          </a:p>
        </p:txBody>
      </p:sp>
      <p:sp>
        <p:nvSpPr>
          <p:cNvPr id="11" name="Oval 10">
            <a:extLst>
              <a:ext uri="{FF2B5EF4-FFF2-40B4-BE49-F238E27FC236}">
                <a16:creationId xmlns:a16="http://schemas.microsoft.com/office/drawing/2014/main" id="{2C267236-F139-5FFC-ECB6-AC5872CC4DDC}"/>
              </a:ext>
            </a:extLst>
          </p:cNvPr>
          <p:cNvSpPr>
            <a:spLocks noChangeAspect="1"/>
          </p:cNvSpPr>
          <p:nvPr/>
        </p:nvSpPr>
        <p:spPr>
          <a:xfrm>
            <a:off x="6454615" y="4423266"/>
            <a:ext cx="196381" cy="193565"/>
          </a:xfrm>
          <a:prstGeom prst="ellipse">
            <a:avLst/>
          </a:prstGeom>
          <a:solidFill>
            <a:srgbClr val="00B05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endParaRPr lang="en-US" sz="2400">
              <a:solidFill>
                <a:prstClr val="white"/>
              </a:solidFill>
              <a:latin typeface="Arial"/>
            </a:endParaRPr>
          </a:p>
        </p:txBody>
      </p:sp>
      <p:sp>
        <p:nvSpPr>
          <p:cNvPr id="12" name="Oval 11">
            <a:extLst>
              <a:ext uri="{FF2B5EF4-FFF2-40B4-BE49-F238E27FC236}">
                <a16:creationId xmlns:a16="http://schemas.microsoft.com/office/drawing/2014/main" id="{F3AFCD4F-0DF6-EE85-AEE7-A34FB6DE3634}"/>
              </a:ext>
            </a:extLst>
          </p:cNvPr>
          <p:cNvSpPr>
            <a:spLocks noChangeAspect="1"/>
          </p:cNvSpPr>
          <p:nvPr/>
        </p:nvSpPr>
        <p:spPr>
          <a:xfrm>
            <a:off x="6551440" y="4765571"/>
            <a:ext cx="196381" cy="193565"/>
          </a:xfrm>
          <a:prstGeom prst="ellipse">
            <a:avLst/>
          </a:prstGeom>
          <a:solidFill>
            <a:srgbClr val="00B05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endParaRPr lang="en-US" sz="2400">
              <a:solidFill>
                <a:prstClr val="white"/>
              </a:solidFill>
              <a:latin typeface="Arial"/>
            </a:endParaRPr>
          </a:p>
        </p:txBody>
      </p:sp>
      <p:sp>
        <p:nvSpPr>
          <p:cNvPr id="13" name="Oval 12">
            <a:extLst>
              <a:ext uri="{FF2B5EF4-FFF2-40B4-BE49-F238E27FC236}">
                <a16:creationId xmlns:a16="http://schemas.microsoft.com/office/drawing/2014/main" id="{5E23A3CC-A5FD-2CF9-2525-F3AAE1EAE3C2}"/>
              </a:ext>
            </a:extLst>
          </p:cNvPr>
          <p:cNvSpPr>
            <a:spLocks noChangeAspect="1"/>
          </p:cNvSpPr>
          <p:nvPr/>
        </p:nvSpPr>
        <p:spPr>
          <a:xfrm>
            <a:off x="6500978" y="4191424"/>
            <a:ext cx="196381" cy="193565"/>
          </a:xfrm>
          <a:prstGeom prst="ellipse">
            <a:avLst/>
          </a:prstGeom>
          <a:solidFill>
            <a:schemeClr val="tx1">
              <a:lumMod val="50000"/>
              <a:lumOff val="50000"/>
            </a:schemeClr>
          </a:solidFill>
          <a:ln>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endParaRPr lang="en-US" sz="2400">
              <a:solidFill>
                <a:prstClr val="white"/>
              </a:solidFill>
              <a:latin typeface="Arial"/>
            </a:endParaRPr>
          </a:p>
        </p:txBody>
      </p:sp>
      <p:sp>
        <p:nvSpPr>
          <p:cNvPr id="14" name="Oval 13">
            <a:extLst>
              <a:ext uri="{FF2B5EF4-FFF2-40B4-BE49-F238E27FC236}">
                <a16:creationId xmlns:a16="http://schemas.microsoft.com/office/drawing/2014/main" id="{5EC20C14-CA3A-99F9-EFF8-AB418042619D}"/>
              </a:ext>
            </a:extLst>
          </p:cNvPr>
          <p:cNvSpPr>
            <a:spLocks noChangeAspect="1"/>
          </p:cNvSpPr>
          <p:nvPr/>
        </p:nvSpPr>
        <p:spPr>
          <a:xfrm>
            <a:off x="7105127" y="3453630"/>
            <a:ext cx="196381" cy="193565"/>
          </a:xfrm>
          <a:prstGeom prst="ellipse">
            <a:avLst/>
          </a:prstGeom>
          <a:solidFill>
            <a:schemeClr val="tx1">
              <a:lumMod val="50000"/>
              <a:lumOff val="50000"/>
            </a:schemeClr>
          </a:solidFill>
          <a:ln>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endParaRPr lang="en-US" sz="2400">
              <a:solidFill>
                <a:prstClr val="white"/>
              </a:solidFill>
              <a:latin typeface="Arial"/>
            </a:endParaRPr>
          </a:p>
        </p:txBody>
      </p:sp>
      <p:sp>
        <p:nvSpPr>
          <p:cNvPr id="15" name="Oval 14">
            <a:extLst>
              <a:ext uri="{FF2B5EF4-FFF2-40B4-BE49-F238E27FC236}">
                <a16:creationId xmlns:a16="http://schemas.microsoft.com/office/drawing/2014/main" id="{7097E4BF-1820-968F-01A8-F7BD4DD5CE24}"/>
              </a:ext>
            </a:extLst>
          </p:cNvPr>
          <p:cNvSpPr>
            <a:spLocks noChangeAspect="1"/>
          </p:cNvSpPr>
          <p:nvPr/>
        </p:nvSpPr>
        <p:spPr>
          <a:xfrm>
            <a:off x="5688183" y="3386802"/>
            <a:ext cx="196381" cy="193565"/>
          </a:xfrm>
          <a:prstGeom prst="ellipse">
            <a:avLst/>
          </a:prstGeom>
          <a:solidFill>
            <a:schemeClr val="tx1">
              <a:lumMod val="50000"/>
              <a:lumOff val="50000"/>
            </a:schemeClr>
          </a:solidFill>
          <a:ln>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endParaRPr lang="en-US" sz="2400">
              <a:solidFill>
                <a:prstClr val="white"/>
              </a:solidFill>
              <a:latin typeface="Arial"/>
            </a:endParaRPr>
          </a:p>
        </p:txBody>
      </p:sp>
      <p:sp>
        <p:nvSpPr>
          <p:cNvPr id="16" name="Oval 15">
            <a:extLst>
              <a:ext uri="{FF2B5EF4-FFF2-40B4-BE49-F238E27FC236}">
                <a16:creationId xmlns:a16="http://schemas.microsoft.com/office/drawing/2014/main" id="{CB1402E7-2034-C0E9-6FE8-07D210ACF8BF}"/>
              </a:ext>
            </a:extLst>
          </p:cNvPr>
          <p:cNvSpPr>
            <a:spLocks noChangeAspect="1"/>
          </p:cNvSpPr>
          <p:nvPr/>
        </p:nvSpPr>
        <p:spPr>
          <a:xfrm>
            <a:off x="5465887" y="3565454"/>
            <a:ext cx="196381" cy="193565"/>
          </a:xfrm>
          <a:prstGeom prst="ellipse">
            <a:avLst/>
          </a:prstGeom>
          <a:solidFill>
            <a:schemeClr val="tx1">
              <a:lumMod val="50000"/>
              <a:lumOff val="50000"/>
            </a:schemeClr>
          </a:solidFill>
          <a:ln>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endParaRPr lang="en-US" sz="2400">
              <a:solidFill>
                <a:prstClr val="white"/>
              </a:solidFill>
              <a:latin typeface="Arial"/>
            </a:endParaRPr>
          </a:p>
        </p:txBody>
      </p:sp>
      <p:sp>
        <p:nvSpPr>
          <p:cNvPr id="17" name="Rectangle 16">
            <a:extLst>
              <a:ext uri="{FF2B5EF4-FFF2-40B4-BE49-F238E27FC236}">
                <a16:creationId xmlns:a16="http://schemas.microsoft.com/office/drawing/2014/main" id="{DD786CEC-0AC7-56EA-6E99-553A89D73B54}"/>
              </a:ext>
            </a:extLst>
          </p:cNvPr>
          <p:cNvSpPr/>
          <p:nvPr/>
        </p:nvSpPr>
        <p:spPr>
          <a:xfrm rot="1605188">
            <a:off x="6326927" y="3283379"/>
            <a:ext cx="144000" cy="240000"/>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endParaRPr lang="en-US" sz="2400">
              <a:solidFill>
                <a:prstClr val="white"/>
              </a:solidFill>
              <a:latin typeface="Arial"/>
            </a:endParaRPr>
          </a:p>
        </p:txBody>
      </p:sp>
      <p:grpSp>
        <p:nvGrpSpPr>
          <p:cNvPr id="18" name="Group 17">
            <a:extLst>
              <a:ext uri="{FF2B5EF4-FFF2-40B4-BE49-F238E27FC236}">
                <a16:creationId xmlns:a16="http://schemas.microsoft.com/office/drawing/2014/main" id="{1BC6B00B-F4AB-69B6-E9FB-2DAED2AC088B}"/>
              </a:ext>
            </a:extLst>
          </p:cNvPr>
          <p:cNvGrpSpPr>
            <a:grpSpLocks noChangeAspect="1"/>
          </p:cNvGrpSpPr>
          <p:nvPr/>
        </p:nvGrpSpPr>
        <p:grpSpPr>
          <a:xfrm>
            <a:off x="28904" y="2661375"/>
            <a:ext cx="2531072" cy="1680000"/>
            <a:chOff x="1846845" y="1310906"/>
            <a:chExt cx="5749074" cy="3815956"/>
          </a:xfrm>
        </p:grpSpPr>
        <p:pic>
          <p:nvPicPr>
            <p:cNvPr id="19" name="Picture 18">
              <a:extLst>
                <a:ext uri="{FF2B5EF4-FFF2-40B4-BE49-F238E27FC236}">
                  <a16:creationId xmlns:a16="http://schemas.microsoft.com/office/drawing/2014/main" id="{D30432D8-4909-0CF1-8A44-583F8A48F98C}"/>
                </a:ext>
              </a:extLst>
            </p:cNvPr>
            <p:cNvPicPr>
              <a:picLocks noChangeAspect="1"/>
            </p:cNvPicPr>
            <p:nvPr/>
          </p:nvPicPr>
          <p:blipFill>
            <a:blip r:embed="rId14" cstate="hqprint">
              <a:extLst>
                <a:ext uri="{BEBA8EAE-BF5A-486C-A8C5-ECC9F3942E4B}">
                  <a14:imgProps xmlns:a14="http://schemas.microsoft.com/office/drawing/2010/main">
                    <a14:imgLayer r:embed="rId15">
                      <a14:imgEffect>
                        <a14:sharpenSoften amount="25000"/>
                      </a14:imgEffect>
                    </a14:imgLayer>
                  </a14:imgProps>
                </a:ext>
                <a:ext uri="{28A0092B-C50C-407E-A947-70E740481C1C}">
                  <a14:useLocalDpi xmlns:a14="http://schemas.microsoft.com/office/drawing/2010/main"/>
                </a:ext>
              </a:extLst>
            </a:blip>
            <a:stretch>
              <a:fillRect/>
            </a:stretch>
          </p:blipFill>
          <p:spPr>
            <a:xfrm>
              <a:off x="1846845" y="1310906"/>
              <a:ext cx="5749074" cy="3815956"/>
            </a:xfrm>
            <a:prstGeom prst="rect">
              <a:avLst/>
            </a:prstGeom>
            <a:effectLst>
              <a:softEdge rad="103256"/>
            </a:effectLst>
          </p:spPr>
        </p:pic>
        <p:sp>
          <p:nvSpPr>
            <p:cNvPr id="20" name="TextBox 19">
              <a:extLst>
                <a:ext uri="{FF2B5EF4-FFF2-40B4-BE49-F238E27FC236}">
                  <a16:creationId xmlns:a16="http://schemas.microsoft.com/office/drawing/2014/main" id="{5140D2F8-1CCC-503E-281D-21E21D70F3DB}"/>
                </a:ext>
              </a:extLst>
            </p:cNvPr>
            <p:cNvSpPr txBox="1"/>
            <p:nvPr/>
          </p:nvSpPr>
          <p:spPr>
            <a:xfrm>
              <a:off x="6106763" y="1633495"/>
              <a:ext cx="1236838" cy="768992"/>
            </a:xfrm>
            <a:prstGeom prst="rect">
              <a:avLst/>
            </a:prstGeom>
            <a:solidFill>
              <a:srgbClr val="00B0F0">
                <a:alpha val="75000"/>
              </a:srgbClr>
            </a:solidFill>
            <a:effectLst>
              <a:outerShdw blurRad="50800" dist="38100" dir="2700000" algn="tl" rotWithShape="0">
                <a:prstClr val="black">
                  <a:alpha val="40000"/>
                </a:prstClr>
              </a:outerShdw>
            </a:effectLst>
          </p:spPr>
          <p:txBody>
            <a:bodyPr wrap="square" rtlCol="0">
              <a:spAutoFit/>
            </a:bodyPr>
            <a:lstStyle/>
            <a:p>
              <a:pPr algn="ctr" defTabSz="1219170">
                <a:defRPr/>
              </a:pPr>
              <a:r>
                <a:rPr lang="en-US" sz="1600" b="1" kern="0">
                  <a:solidFill>
                    <a:prstClr val="black"/>
                  </a:solidFill>
                  <a:latin typeface="Calibri" panose="020F0502020204030204"/>
                </a:rPr>
                <a:t>M1</a:t>
              </a:r>
              <a:r>
                <a:rPr lang="en-US" sz="1600" kern="0">
                  <a:solidFill>
                    <a:prstClr val="black"/>
                  </a:solidFill>
                  <a:latin typeface="Calibri" panose="020F0502020204030204"/>
                </a:rPr>
                <a:t> </a:t>
              </a:r>
            </a:p>
          </p:txBody>
        </p:sp>
        <p:sp>
          <p:nvSpPr>
            <p:cNvPr id="28" name="TextBox 27">
              <a:extLst>
                <a:ext uri="{FF2B5EF4-FFF2-40B4-BE49-F238E27FC236}">
                  <a16:creationId xmlns:a16="http://schemas.microsoft.com/office/drawing/2014/main" id="{5B5AD7A8-40EA-7049-8E09-E8C3739E32E7}"/>
                </a:ext>
              </a:extLst>
            </p:cNvPr>
            <p:cNvSpPr txBox="1"/>
            <p:nvPr/>
          </p:nvSpPr>
          <p:spPr>
            <a:xfrm>
              <a:off x="3772357" y="1421655"/>
              <a:ext cx="1236838" cy="768992"/>
            </a:xfrm>
            <a:prstGeom prst="rect">
              <a:avLst/>
            </a:prstGeom>
            <a:solidFill>
              <a:srgbClr val="00B050">
                <a:alpha val="75000"/>
              </a:srgbClr>
            </a:solidFill>
            <a:effectLst>
              <a:outerShdw blurRad="50800" dist="38100" dir="2700000" algn="tl" rotWithShape="0">
                <a:prstClr val="black">
                  <a:alpha val="40000"/>
                </a:prstClr>
              </a:outerShdw>
            </a:effectLst>
          </p:spPr>
          <p:txBody>
            <a:bodyPr wrap="square" rtlCol="0">
              <a:spAutoFit/>
            </a:bodyPr>
            <a:lstStyle/>
            <a:p>
              <a:pPr defTabSz="1219170">
                <a:defRPr/>
              </a:pPr>
              <a:r>
                <a:rPr lang="en-US" sz="1600" b="1" kern="0">
                  <a:solidFill>
                    <a:prstClr val="black"/>
                  </a:solidFill>
                  <a:latin typeface="Calibri" panose="020F0502020204030204"/>
                </a:rPr>
                <a:t>M2</a:t>
              </a:r>
              <a:endParaRPr lang="en-US" sz="1600" kern="0">
                <a:solidFill>
                  <a:prstClr val="black"/>
                </a:solidFill>
                <a:latin typeface="Calibri" panose="020F0502020204030204"/>
              </a:endParaRPr>
            </a:p>
          </p:txBody>
        </p:sp>
        <p:sp>
          <p:nvSpPr>
            <p:cNvPr id="29" name="TextBox 28">
              <a:extLst>
                <a:ext uri="{FF2B5EF4-FFF2-40B4-BE49-F238E27FC236}">
                  <a16:creationId xmlns:a16="http://schemas.microsoft.com/office/drawing/2014/main" id="{BDE5BC64-3E28-1E06-CAE3-2091256C76C2}"/>
                </a:ext>
              </a:extLst>
            </p:cNvPr>
            <p:cNvSpPr txBox="1"/>
            <p:nvPr/>
          </p:nvSpPr>
          <p:spPr>
            <a:xfrm>
              <a:off x="2244278" y="1576378"/>
              <a:ext cx="1236840" cy="768992"/>
            </a:xfrm>
            <a:prstGeom prst="rect">
              <a:avLst/>
            </a:prstGeom>
            <a:solidFill>
              <a:srgbClr val="FFC000">
                <a:lumMod val="40000"/>
                <a:lumOff val="60000"/>
                <a:alpha val="89066"/>
              </a:srgbClr>
            </a:solidFill>
            <a:effectLst>
              <a:outerShdw blurRad="50800" dist="38100" dir="2700000" algn="tl" rotWithShape="0">
                <a:prstClr val="black">
                  <a:alpha val="40000"/>
                </a:prstClr>
              </a:outerShdw>
            </a:effectLst>
          </p:spPr>
          <p:txBody>
            <a:bodyPr wrap="square" rtlCol="0">
              <a:spAutoFit/>
            </a:bodyPr>
            <a:lstStyle/>
            <a:p>
              <a:pPr defTabSz="1219170">
                <a:defRPr/>
              </a:pPr>
              <a:r>
                <a:rPr lang="en-US" sz="1600" b="1" kern="0">
                  <a:solidFill>
                    <a:prstClr val="black"/>
                  </a:solidFill>
                  <a:latin typeface="Calibri" panose="020F0502020204030204"/>
                </a:rPr>
                <a:t>M3</a:t>
              </a:r>
            </a:p>
          </p:txBody>
        </p:sp>
        <p:cxnSp>
          <p:nvCxnSpPr>
            <p:cNvPr id="31" name="Straight Arrow Connector 30">
              <a:extLst>
                <a:ext uri="{FF2B5EF4-FFF2-40B4-BE49-F238E27FC236}">
                  <a16:creationId xmlns:a16="http://schemas.microsoft.com/office/drawing/2014/main" id="{D11CE6B2-D2D0-7478-1D3A-B506DFF54078}"/>
                </a:ext>
              </a:extLst>
            </p:cNvPr>
            <p:cNvCxnSpPr>
              <a:cxnSpLocks/>
            </p:cNvCxnSpPr>
            <p:nvPr/>
          </p:nvCxnSpPr>
          <p:spPr>
            <a:xfrm flipH="1" flipV="1">
              <a:off x="6758609" y="2756452"/>
              <a:ext cx="636104" cy="490331"/>
            </a:xfrm>
            <a:prstGeom prst="straightConnector1">
              <a:avLst/>
            </a:prstGeom>
            <a:noFill/>
            <a:ln w="38100" cap="flat" cmpd="sng" algn="ctr">
              <a:solidFill>
                <a:srgbClr val="00B0F0"/>
              </a:solidFill>
              <a:prstDash val="solid"/>
              <a:miter lim="800000"/>
              <a:tailEnd type="triangle"/>
            </a:ln>
            <a:effectLst>
              <a:outerShdw blurRad="50800" dist="38100" dir="2700000" algn="tl" rotWithShape="0">
                <a:srgbClr val="0070C0">
                  <a:alpha val="40000"/>
                </a:srgbClr>
              </a:outerShdw>
            </a:effectLst>
          </p:spPr>
        </p:cxnSp>
        <p:cxnSp>
          <p:nvCxnSpPr>
            <p:cNvPr id="33" name="Straight Arrow Connector 32">
              <a:extLst>
                <a:ext uri="{FF2B5EF4-FFF2-40B4-BE49-F238E27FC236}">
                  <a16:creationId xmlns:a16="http://schemas.microsoft.com/office/drawing/2014/main" id="{3690C106-EC8B-EA1A-BB11-BA118D800FDD}"/>
                </a:ext>
              </a:extLst>
            </p:cNvPr>
            <p:cNvCxnSpPr>
              <a:cxnSpLocks/>
            </p:cNvCxnSpPr>
            <p:nvPr/>
          </p:nvCxnSpPr>
          <p:spPr>
            <a:xfrm flipH="1" flipV="1">
              <a:off x="4820098" y="2549315"/>
              <a:ext cx="745815" cy="551694"/>
            </a:xfrm>
            <a:prstGeom prst="straightConnector1">
              <a:avLst/>
            </a:prstGeom>
            <a:noFill/>
            <a:ln w="38100" cap="flat" cmpd="sng" algn="ctr">
              <a:solidFill>
                <a:srgbClr val="00B050"/>
              </a:solidFill>
              <a:prstDash val="solid"/>
              <a:miter lim="800000"/>
              <a:tailEnd type="triangle"/>
            </a:ln>
            <a:effectLst>
              <a:outerShdw blurRad="50800" dist="38100" dir="2700000" algn="tl" rotWithShape="0">
                <a:srgbClr val="70AD47">
                  <a:lumMod val="75000"/>
                  <a:alpha val="40000"/>
                </a:srgbClr>
              </a:outerShdw>
            </a:effectLst>
          </p:spPr>
        </p:cxnSp>
        <p:cxnSp>
          <p:nvCxnSpPr>
            <p:cNvPr id="34" name="Straight Arrow Connector 33">
              <a:extLst>
                <a:ext uri="{FF2B5EF4-FFF2-40B4-BE49-F238E27FC236}">
                  <a16:creationId xmlns:a16="http://schemas.microsoft.com/office/drawing/2014/main" id="{3F933C83-8217-DCF0-0175-5BFFBFCE11FF}"/>
                </a:ext>
              </a:extLst>
            </p:cNvPr>
            <p:cNvCxnSpPr>
              <a:cxnSpLocks/>
            </p:cNvCxnSpPr>
            <p:nvPr/>
          </p:nvCxnSpPr>
          <p:spPr>
            <a:xfrm flipH="1" flipV="1">
              <a:off x="4192474" y="3080194"/>
              <a:ext cx="1000531" cy="484641"/>
            </a:xfrm>
            <a:prstGeom prst="straightConnector1">
              <a:avLst/>
            </a:prstGeom>
            <a:noFill/>
            <a:ln w="38100" cap="flat" cmpd="sng" algn="ctr">
              <a:solidFill>
                <a:srgbClr val="FFC000"/>
              </a:solidFill>
              <a:prstDash val="solid"/>
              <a:miter lim="800000"/>
              <a:tailEnd type="triangle"/>
            </a:ln>
            <a:effectLst>
              <a:outerShdw blurRad="50800" dist="38100" dir="2700000" algn="tl" rotWithShape="0">
                <a:srgbClr val="70AD47">
                  <a:lumMod val="75000"/>
                  <a:alpha val="40000"/>
                </a:srgbClr>
              </a:outerShdw>
            </a:effectLst>
          </p:spPr>
        </p:cxnSp>
      </p:grpSp>
      <p:pic>
        <p:nvPicPr>
          <p:cNvPr id="1026" name="Picture 2">
            <a:extLst>
              <a:ext uri="{FF2B5EF4-FFF2-40B4-BE49-F238E27FC236}">
                <a16:creationId xmlns:a16="http://schemas.microsoft.com/office/drawing/2014/main" id="{6967A2A6-5E13-4D40-BFA1-B8F7F6323F09}"/>
              </a:ext>
            </a:extLst>
          </p:cNvPr>
          <p:cNvPicPr>
            <a:picLocks noChangeAspect="1" noChangeArrowheads="1"/>
          </p:cNvPicPr>
          <p:nvPr/>
        </p:nvPicPr>
        <p:blipFill rotWithShape="1">
          <a:blip r:embed="rId16" cstate="hqprint">
            <a:extLst>
              <a:ext uri="{28A0092B-C50C-407E-A947-70E740481C1C}">
                <a14:useLocalDpi xmlns:a14="http://schemas.microsoft.com/office/drawing/2010/main"/>
              </a:ext>
            </a:extLst>
          </a:blip>
          <a:srcRect/>
          <a:stretch/>
        </p:blipFill>
        <p:spPr bwMode="auto">
          <a:xfrm>
            <a:off x="9100627" y="5818846"/>
            <a:ext cx="958757" cy="365125"/>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descr="Datei:Logo-Goethe-University-Frankfurt-am-Main.svg">
            <a:extLst>
              <a:ext uri="{FF2B5EF4-FFF2-40B4-BE49-F238E27FC236}">
                <a16:creationId xmlns:a16="http://schemas.microsoft.com/office/drawing/2014/main" id="{0826485A-9FF7-F2AF-CE11-6D001D69D737}"/>
              </a:ext>
            </a:extLst>
          </p:cNvPr>
          <p:cNvPicPr>
            <a:picLocks noChangeAspect="1"/>
          </p:cNvPicPr>
          <p:nvPr/>
        </p:nvPicPr>
        <p:blipFill>
          <a:blip r:embed="rId17" cstate="hqprint">
            <a:extLst>
              <a:ext uri="{28A0092B-C50C-407E-A947-70E740481C1C}">
                <a14:useLocalDpi xmlns:a14="http://schemas.microsoft.com/office/drawing/2010/main"/>
              </a:ext>
            </a:extLst>
          </a:blip>
          <a:stretch>
            <a:fillRect/>
          </a:stretch>
        </p:blipFill>
        <p:spPr>
          <a:xfrm>
            <a:off x="11021142" y="4162431"/>
            <a:ext cx="1004777" cy="548441"/>
          </a:xfrm>
          <a:prstGeom prst="rect">
            <a:avLst/>
          </a:prstGeom>
          <a:solidFill>
            <a:schemeClr val="bg1"/>
          </a:solidFill>
        </p:spPr>
      </p:pic>
      <p:pic>
        <p:nvPicPr>
          <p:cNvPr id="35" name="Picture 34" descr="ErUM-Pro-Instrumentierung — Startseite">
            <a:extLst>
              <a:ext uri="{FF2B5EF4-FFF2-40B4-BE49-F238E27FC236}">
                <a16:creationId xmlns:a16="http://schemas.microsoft.com/office/drawing/2014/main" id="{2F627CCC-922B-6A5C-DFA9-01F12D0DE6F1}"/>
              </a:ext>
            </a:extLst>
          </p:cNvPr>
          <p:cNvPicPr>
            <a:picLocks noChangeAspect="1"/>
          </p:cNvPicPr>
          <p:nvPr/>
        </p:nvPicPr>
        <p:blipFill>
          <a:blip r:embed="rId18" cstate="hqprint">
            <a:extLst>
              <a:ext uri="{28A0092B-C50C-407E-A947-70E740481C1C}">
                <a14:useLocalDpi xmlns:a14="http://schemas.microsoft.com/office/drawing/2010/main"/>
              </a:ext>
            </a:extLst>
          </a:blip>
          <a:srcRect l="5288" t="19516" r="36429" b="22561"/>
          <a:stretch>
            <a:fillRect/>
          </a:stretch>
        </p:blipFill>
        <p:spPr>
          <a:xfrm>
            <a:off x="10256191" y="6066586"/>
            <a:ext cx="951803" cy="455333"/>
          </a:xfrm>
          <a:prstGeom prst="rect">
            <a:avLst/>
          </a:prstGeom>
        </p:spPr>
      </p:pic>
      <p:pic>
        <p:nvPicPr>
          <p:cNvPr id="6" name="Grafik 18">
            <a:extLst>
              <a:ext uri="{FF2B5EF4-FFF2-40B4-BE49-F238E27FC236}">
                <a16:creationId xmlns:a16="http://schemas.microsoft.com/office/drawing/2014/main" id="{523AED01-5679-DD81-BE8D-5A0FE1AB892D}"/>
              </a:ext>
            </a:extLst>
          </p:cNvPr>
          <p:cNvPicPr>
            <a:picLocks noChangeAspect="1"/>
          </p:cNvPicPr>
          <p:nvPr/>
        </p:nvPicPr>
        <p:blipFill>
          <a:blip r:embed="rId19" cstate="hqprint">
            <a:extLst>
              <a:ext uri="{28A0092B-C50C-407E-A947-70E740481C1C}">
                <a14:useLocalDpi xmlns:a14="http://schemas.microsoft.com/office/drawing/2010/main"/>
              </a:ext>
            </a:extLst>
          </a:blip>
          <a:srcRect/>
          <a:stretch/>
        </p:blipFill>
        <p:spPr bwMode="auto">
          <a:xfrm>
            <a:off x="3644025" y="1075000"/>
            <a:ext cx="1028548" cy="1612024"/>
          </a:xfrm>
          <a:prstGeom prst="rect">
            <a:avLst/>
          </a:prstGeom>
          <a:ln w="28575">
            <a:solidFill>
              <a:srgbClr val="0432FF"/>
            </a:solidFill>
          </a:ln>
        </p:spPr>
      </p:pic>
      <p:sp>
        <p:nvSpPr>
          <p:cNvPr id="9" name="Text 5">
            <a:extLst>
              <a:ext uri="{FF2B5EF4-FFF2-40B4-BE49-F238E27FC236}">
                <a16:creationId xmlns:a16="http://schemas.microsoft.com/office/drawing/2014/main" id="{38168C0D-0313-8350-58A5-55157D9D65E1}"/>
              </a:ext>
            </a:extLst>
          </p:cNvPr>
          <p:cNvSpPr/>
          <p:nvPr/>
        </p:nvSpPr>
        <p:spPr>
          <a:xfrm>
            <a:off x="4518869" y="1086489"/>
            <a:ext cx="2253219" cy="528000"/>
          </a:xfrm>
          <a:prstGeom prst="rect">
            <a:avLst/>
          </a:prstGeom>
          <a:solidFill>
            <a:srgbClr val="0432FF"/>
          </a:solidFill>
          <a:ln/>
        </p:spPr>
        <p:txBody>
          <a:bodyPr wrap="square" lIns="0" tIns="0" rIns="0" bIns="0" rtlCol="0" anchor="t"/>
          <a:lstStyle/>
          <a:p>
            <a:pPr algn="ctr" defTabSz="609585"/>
            <a:r>
              <a:rPr lang="en-US" sz="1600" b="1" dirty="0">
                <a:solidFill>
                  <a:prstClr val="white"/>
                </a:solidFill>
                <a:latin typeface="Arial" panose="020B0604020202020204" pitchFamily="34" charset="0"/>
                <a:ea typeface="Instrument Sans Semi Bold" pitchFamily="34" charset="-122"/>
                <a:cs typeface="Arial" panose="020B0604020202020204" pitchFamily="34" charset="0"/>
              </a:rPr>
              <a:t>2028 SIBAF </a:t>
            </a:r>
          </a:p>
          <a:p>
            <a:pPr algn="ctr" defTabSz="609585"/>
            <a:r>
              <a:rPr lang="en-US" sz="1600" b="1" dirty="0">
                <a:solidFill>
                  <a:prstClr val="white"/>
                </a:solidFill>
                <a:latin typeface="Arial" panose="020B0604020202020204" pitchFamily="34" charset="0"/>
                <a:ea typeface="Instrument Sans Semi Bold" pitchFamily="34" charset="-122"/>
                <a:cs typeface="Arial" panose="020B0604020202020204" pitchFamily="34" charset="0"/>
              </a:rPr>
              <a:t>(</a:t>
            </a:r>
            <a:r>
              <a:rPr lang="en-US" sz="1600" dirty="0">
                <a:solidFill>
                  <a:prstClr val="white"/>
                </a:solidFill>
                <a:latin typeface="Arial" panose="020B0604020202020204" pitchFamily="34" charset="0"/>
                <a:ea typeface="Instrument Sans Semi Bold" pitchFamily="34" charset="-122"/>
                <a:cs typeface="Arial" panose="020B0604020202020204" pitchFamily="34" charset="0"/>
              </a:rPr>
              <a:t>2.7 MeV/u)</a:t>
            </a:r>
          </a:p>
          <a:p>
            <a:pPr algn="ctr" defTabSz="609585"/>
            <a:r>
              <a:rPr lang="en-US" sz="1600" dirty="0">
                <a:solidFill>
                  <a:prstClr val="white"/>
                </a:solidFill>
                <a:latin typeface="Arial" panose="020B0604020202020204" pitchFamily="34" charset="0"/>
                <a:ea typeface="Instrument Sans Semi Bold" pitchFamily="34" charset="-122"/>
                <a:cs typeface="Arial" panose="020B0604020202020204" pitchFamily="34" charset="0"/>
              </a:rPr>
              <a:t>Up t Xe</a:t>
            </a:r>
          </a:p>
        </p:txBody>
      </p:sp>
      <p:sp>
        <p:nvSpPr>
          <p:cNvPr id="22" name="Oval 21">
            <a:extLst>
              <a:ext uri="{FF2B5EF4-FFF2-40B4-BE49-F238E27FC236}">
                <a16:creationId xmlns:a16="http://schemas.microsoft.com/office/drawing/2014/main" id="{8D667DCB-730E-0F12-BF59-9D728EDA8902}"/>
              </a:ext>
            </a:extLst>
          </p:cNvPr>
          <p:cNvSpPr>
            <a:spLocks noChangeAspect="1"/>
          </p:cNvSpPr>
          <p:nvPr/>
        </p:nvSpPr>
        <p:spPr>
          <a:xfrm>
            <a:off x="3848605" y="2944604"/>
            <a:ext cx="196381" cy="193565"/>
          </a:xfrm>
          <a:prstGeom prst="ellipse">
            <a:avLst/>
          </a:prstGeom>
          <a:solidFill>
            <a:srgbClr val="0432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endParaRPr lang="en-US" sz="2400">
              <a:solidFill>
                <a:prstClr val="white"/>
              </a:solidFill>
              <a:latin typeface="Arial"/>
            </a:endParaRPr>
          </a:p>
        </p:txBody>
      </p:sp>
      <p:cxnSp>
        <p:nvCxnSpPr>
          <p:cNvPr id="38" name="Straight Arrow Connector 37">
            <a:extLst>
              <a:ext uri="{FF2B5EF4-FFF2-40B4-BE49-F238E27FC236}">
                <a16:creationId xmlns:a16="http://schemas.microsoft.com/office/drawing/2014/main" id="{9FA9ED40-5C0F-E263-119B-C9102EE48469}"/>
              </a:ext>
            </a:extLst>
          </p:cNvPr>
          <p:cNvCxnSpPr/>
          <p:nvPr/>
        </p:nvCxnSpPr>
        <p:spPr>
          <a:xfrm flipV="1">
            <a:off x="3957902" y="2659813"/>
            <a:ext cx="0" cy="197707"/>
          </a:xfrm>
          <a:prstGeom prst="straightConnector1">
            <a:avLst/>
          </a:prstGeom>
          <a:ln w="38100">
            <a:solidFill>
              <a:srgbClr val="0070C0"/>
            </a:solidFill>
            <a:tailEnd type="triangle"/>
          </a:ln>
          <a:effectLst/>
        </p:spPr>
        <p:style>
          <a:lnRef idx="2">
            <a:schemeClr val="accent1"/>
          </a:lnRef>
          <a:fillRef idx="0">
            <a:schemeClr val="accent1"/>
          </a:fillRef>
          <a:effectRef idx="1">
            <a:schemeClr val="accent1"/>
          </a:effectRef>
          <a:fontRef idx="minor">
            <a:schemeClr val="tx1"/>
          </a:fontRef>
        </p:style>
      </p:cxnSp>
      <p:pic>
        <p:nvPicPr>
          <p:cNvPr id="43" name="Picture 42">
            <a:extLst>
              <a:ext uri="{FF2B5EF4-FFF2-40B4-BE49-F238E27FC236}">
                <a16:creationId xmlns:a16="http://schemas.microsoft.com/office/drawing/2014/main" id="{A659B2E9-4F7A-EC15-9894-02469D5674B3}"/>
              </a:ext>
            </a:extLst>
          </p:cNvPr>
          <p:cNvPicPr>
            <a:picLocks noChangeAspect="1"/>
          </p:cNvPicPr>
          <p:nvPr/>
        </p:nvPicPr>
        <p:blipFill>
          <a:blip r:embed="rId20" cstate="hqprint">
            <a:extLst>
              <a:ext uri="{28A0092B-C50C-407E-A947-70E740481C1C}">
                <a14:useLocalDpi xmlns:a14="http://schemas.microsoft.com/office/drawing/2010/main"/>
              </a:ext>
            </a:extLst>
          </a:blip>
          <a:stretch>
            <a:fillRect/>
          </a:stretch>
        </p:blipFill>
        <p:spPr>
          <a:xfrm>
            <a:off x="4803890" y="1689370"/>
            <a:ext cx="1433353" cy="1129437"/>
          </a:xfrm>
          <a:prstGeom prst="rect">
            <a:avLst/>
          </a:prstGeom>
        </p:spPr>
      </p:pic>
    </p:spTree>
    <p:extLst>
      <p:ext uri="{BB962C8B-B14F-4D97-AF65-F5344CB8AC3E}">
        <p14:creationId xmlns:p14="http://schemas.microsoft.com/office/powerpoint/2010/main" val="15790496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D70809D-23E7-8A38-5D1D-838BB3F5042A}"/>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3148" y="-23750"/>
            <a:ext cx="12218295" cy="4033058"/>
          </a:xfrm>
          <a:prstGeom prst="rect">
            <a:avLst/>
          </a:prstGeom>
        </p:spPr>
      </p:pic>
      <p:sp>
        <p:nvSpPr>
          <p:cNvPr id="6" name="TextBox 5">
            <a:extLst>
              <a:ext uri="{FF2B5EF4-FFF2-40B4-BE49-F238E27FC236}">
                <a16:creationId xmlns:a16="http://schemas.microsoft.com/office/drawing/2014/main" id="{40B07063-1507-6D96-44FF-E631731F19C7}"/>
              </a:ext>
            </a:extLst>
          </p:cNvPr>
          <p:cNvSpPr txBox="1"/>
          <p:nvPr/>
        </p:nvSpPr>
        <p:spPr>
          <a:xfrm>
            <a:off x="1205346" y="4254731"/>
            <a:ext cx="10307781" cy="523220"/>
          </a:xfrm>
          <a:prstGeom prst="rect">
            <a:avLst/>
          </a:prstGeom>
          <a:noFill/>
        </p:spPr>
        <p:txBody>
          <a:bodyPr wrap="square" rtlCol="0">
            <a:spAutoFit/>
          </a:bodyPr>
          <a:lstStyle/>
          <a:p>
            <a:pPr marL="656100" lvl="1" indent="-198900">
              <a:spcAft>
                <a:spcPts val="600"/>
              </a:spcAft>
              <a:buFont typeface="Wingdings" pitchFamily="2" charset="2"/>
              <a:buChar char="§"/>
            </a:pPr>
            <a:r>
              <a:rPr lang="en-US" sz="2800" b="1"/>
              <a:t> Goal?</a:t>
            </a:r>
          </a:p>
        </p:txBody>
      </p:sp>
    </p:spTree>
    <p:extLst>
      <p:ext uri="{BB962C8B-B14F-4D97-AF65-F5344CB8AC3E}">
        <p14:creationId xmlns:p14="http://schemas.microsoft.com/office/powerpoint/2010/main" val="8337214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39440-035B-3243-90C5-7F23EF08BAC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5FE442C-C3C3-BFB2-BDE0-D02158471F7C}"/>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3148" y="-23750"/>
            <a:ext cx="12218295" cy="4033058"/>
          </a:xfrm>
          <a:prstGeom prst="rect">
            <a:avLst/>
          </a:prstGeom>
        </p:spPr>
      </p:pic>
      <p:sp>
        <p:nvSpPr>
          <p:cNvPr id="6" name="TextBox 5">
            <a:extLst>
              <a:ext uri="{FF2B5EF4-FFF2-40B4-BE49-F238E27FC236}">
                <a16:creationId xmlns:a16="http://schemas.microsoft.com/office/drawing/2014/main" id="{2BE457A3-D946-A1AD-2BEC-B6F3627FCBAE}"/>
              </a:ext>
            </a:extLst>
          </p:cNvPr>
          <p:cNvSpPr txBox="1"/>
          <p:nvPr/>
        </p:nvSpPr>
        <p:spPr>
          <a:xfrm>
            <a:off x="1395351" y="4147853"/>
            <a:ext cx="10307781" cy="2554545"/>
          </a:xfrm>
          <a:prstGeom prst="rect">
            <a:avLst/>
          </a:prstGeom>
          <a:noFill/>
        </p:spPr>
        <p:txBody>
          <a:bodyPr wrap="square" rtlCol="0">
            <a:spAutoFit/>
          </a:bodyPr>
          <a:lstStyle/>
          <a:p>
            <a:pPr>
              <a:spcAft>
                <a:spcPts val="1200"/>
              </a:spcAft>
            </a:pPr>
            <a:r>
              <a:rPr lang="en-US" sz="2000"/>
              <a:t>Lively discussions and exchange on:</a:t>
            </a:r>
          </a:p>
          <a:p>
            <a:pPr marL="656100" lvl="1" indent="-198900">
              <a:spcAft>
                <a:spcPts val="1200"/>
              </a:spcAft>
              <a:buFont typeface="Wingdings" pitchFamily="2" charset="2"/>
              <a:buChar char="§"/>
            </a:pPr>
            <a:r>
              <a:rPr lang="en-US" sz="2000"/>
              <a:t>scientific results obtained by users at the GSI-MAT facilities </a:t>
            </a:r>
          </a:p>
          <a:p>
            <a:pPr marL="656100" lvl="1" indent="-198900">
              <a:spcAft>
                <a:spcPts val="1200"/>
              </a:spcAft>
              <a:buFont typeface="Wingdings" pitchFamily="2" charset="2"/>
              <a:buChar char="§"/>
            </a:pPr>
            <a:r>
              <a:rPr lang="en-US" sz="2000"/>
              <a:t>additional exciting contributions from collaborator’s facilities </a:t>
            </a:r>
          </a:p>
          <a:p>
            <a:pPr marL="656100" lvl="1" indent="-198900">
              <a:spcAft>
                <a:spcPts val="1200"/>
              </a:spcAft>
              <a:buFont typeface="Wingdings" pitchFamily="2" charset="2"/>
              <a:buChar char="§"/>
            </a:pPr>
            <a:r>
              <a:rPr lang="en-US" sz="2000"/>
              <a:t>presentation of new- and upcoming setup developments </a:t>
            </a:r>
          </a:p>
          <a:p>
            <a:pPr marL="656100" lvl="1" indent="-198900">
              <a:spcAft>
                <a:spcPts val="1200"/>
              </a:spcAft>
              <a:buFont typeface="Wingdings" pitchFamily="2" charset="2"/>
              <a:buChar char="§"/>
            </a:pPr>
            <a:r>
              <a:rPr lang="en-US" sz="2000" b="1"/>
              <a:t>please share your facility-ideas, -wishes and -needs for the future with us! </a:t>
            </a:r>
            <a:r>
              <a:rPr lang="en-US" sz="2000"/>
              <a:t>During your presentations and/or in the session discussions    </a:t>
            </a:r>
          </a:p>
        </p:txBody>
      </p:sp>
    </p:spTree>
    <p:extLst>
      <p:ext uri="{BB962C8B-B14F-4D97-AF65-F5344CB8AC3E}">
        <p14:creationId xmlns:p14="http://schemas.microsoft.com/office/powerpoint/2010/main" val="2840175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D7A246-6DD5-707E-C402-80D85EE4AF3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5E7479C-BDAB-D2A5-226A-8AEBF9D3DACE}"/>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3148" y="-23750"/>
            <a:ext cx="12218295" cy="4033058"/>
          </a:xfrm>
          <a:prstGeom prst="rect">
            <a:avLst/>
          </a:prstGeom>
        </p:spPr>
      </p:pic>
      <p:sp>
        <p:nvSpPr>
          <p:cNvPr id="6" name="TextBox 5">
            <a:extLst>
              <a:ext uri="{FF2B5EF4-FFF2-40B4-BE49-F238E27FC236}">
                <a16:creationId xmlns:a16="http://schemas.microsoft.com/office/drawing/2014/main" id="{4E81D09F-8E41-7013-6974-97605640BEB7}"/>
              </a:ext>
            </a:extLst>
          </p:cNvPr>
          <p:cNvSpPr txBox="1"/>
          <p:nvPr/>
        </p:nvSpPr>
        <p:spPr>
          <a:xfrm>
            <a:off x="1395351" y="4147853"/>
            <a:ext cx="10307781" cy="2554545"/>
          </a:xfrm>
          <a:prstGeom prst="rect">
            <a:avLst/>
          </a:prstGeom>
          <a:noFill/>
        </p:spPr>
        <p:txBody>
          <a:bodyPr wrap="square" rtlCol="0">
            <a:spAutoFit/>
          </a:bodyPr>
          <a:lstStyle/>
          <a:p>
            <a:pPr>
              <a:spcAft>
                <a:spcPts val="1200"/>
              </a:spcAft>
            </a:pPr>
            <a:r>
              <a:rPr lang="en-US" sz="2000"/>
              <a:t>Lively discussions and exchange on:</a:t>
            </a:r>
          </a:p>
          <a:p>
            <a:pPr marL="656100" lvl="1" indent="-198900">
              <a:spcAft>
                <a:spcPts val="1200"/>
              </a:spcAft>
              <a:buFont typeface="Wingdings" pitchFamily="2" charset="2"/>
              <a:buChar char="§"/>
            </a:pPr>
            <a:r>
              <a:rPr lang="en-US" sz="2000"/>
              <a:t>scientific results obtained by users at the GSI-MAT facilities </a:t>
            </a:r>
          </a:p>
          <a:p>
            <a:pPr marL="656100" lvl="1" indent="-198900">
              <a:spcAft>
                <a:spcPts val="1200"/>
              </a:spcAft>
              <a:buFont typeface="Wingdings" pitchFamily="2" charset="2"/>
              <a:buChar char="§"/>
            </a:pPr>
            <a:r>
              <a:rPr lang="en-US" sz="2000"/>
              <a:t>additional exciting contributions from collaborator’s facilities </a:t>
            </a:r>
          </a:p>
          <a:p>
            <a:pPr marL="656100" lvl="1" indent="-198900">
              <a:spcAft>
                <a:spcPts val="1200"/>
              </a:spcAft>
              <a:buFont typeface="Wingdings" pitchFamily="2" charset="2"/>
              <a:buChar char="§"/>
            </a:pPr>
            <a:r>
              <a:rPr lang="en-US" sz="2000"/>
              <a:t>presentation of new- and upcoming setup developments </a:t>
            </a:r>
          </a:p>
          <a:p>
            <a:pPr marL="656100" lvl="1" indent="-198900">
              <a:spcAft>
                <a:spcPts val="1200"/>
              </a:spcAft>
              <a:buFont typeface="Wingdings" pitchFamily="2" charset="2"/>
              <a:buChar char="§"/>
            </a:pPr>
            <a:r>
              <a:rPr lang="en-US" sz="2000" b="1"/>
              <a:t>please share your facility-ideas, -wishes and -needs for the future with us! </a:t>
            </a:r>
            <a:r>
              <a:rPr lang="en-US" sz="2000"/>
              <a:t>During your presentations and/or in the session discussions    </a:t>
            </a:r>
          </a:p>
        </p:txBody>
      </p:sp>
    </p:spTree>
    <p:extLst>
      <p:ext uri="{BB962C8B-B14F-4D97-AF65-F5344CB8AC3E}">
        <p14:creationId xmlns:p14="http://schemas.microsoft.com/office/powerpoint/2010/main" val="31234742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90D055-BF83-1FDA-DCD0-2BFFB946ABE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5F6D241-E857-414C-BC40-89A0819B8C62}"/>
              </a:ext>
            </a:extLst>
          </p:cNvPr>
          <p:cNvSpPr txBox="1"/>
          <p:nvPr/>
        </p:nvSpPr>
        <p:spPr>
          <a:xfrm>
            <a:off x="1395351" y="4147853"/>
            <a:ext cx="10307781" cy="2554545"/>
          </a:xfrm>
          <a:prstGeom prst="rect">
            <a:avLst/>
          </a:prstGeom>
          <a:noFill/>
        </p:spPr>
        <p:txBody>
          <a:bodyPr wrap="square" rtlCol="0">
            <a:spAutoFit/>
          </a:bodyPr>
          <a:lstStyle/>
          <a:p>
            <a:pPr>
              <a:spcAft>
                <a:spcPts val="1200"/>
              </a:spcAft>
            </a:pPr>
            <a:r>
              <a:rPr lang="en-US" sz="2000"/>
              <a:t>Lively discussions and exchange on:</a:t>
            </a:r>
          </a:p>
          <a:p>
            <a:pPr marL="656100" lvl="1" indent="-198900">
              <a:spcAft>
                <a:spcPts val="1200"/>
              </a:spcAft>
              <a:buFont typeface="Wingdings" pitchFamily="2" charset="2"/>
              <a:buChar char="§"/>
            </a:pPr>
            <a:r>
              <a:rPr lang="en-US" sz="2000"/>
              <a:t>scientific results obtained by users at the GSI-MAT facilities </a:t>
            </a:r>
          </a:p>
          <a:p>
            <a:pPr marL="656100" lvl="1" indent="-198900">
              <a:spcAft>
                <a:spcPts val="1200"/>
              </a:spcAft>
              <a:buFont typeface="Wingdings" pitchFamily="2" charset="2"/>
              <a:buChar char="§"/>
            </a:pPr>
            <a:r>
              <a:rPr lang="en-US" sz="2000"/>
              <a:t>additional exciting contributions from collaborator’s facilities </a:t>
            </a:r>
          </a:p>
          <a:p>
            <a:pPr marL="656100" lvl="1" indent="-198900">
              <a:spcAft>
                <a:spcPts val="1200"/>
              </a:spcAft>
              <a:buFont typeface="Wingdings" pitchFamily="2" charset="2"/>
              <a:buChar char="§"/>
            </a:pPr>
            <a:r>
              <a:rPr lang="en-US" sz="2000"/>
              <a:t>presentation of new- and upcoming setup developments </a:t>
            </a:r>
          </a:p>
          <a:p>
            <a:pPr marL="656100" lvl="1" indent="-198900">
              <a:spcAft>
                <a:spcPts val="1200"/>
              </a:spcAft>
              <a:buFont typeface="Wingdings" pitchFamily="2" charset="2"/>
              <a:buChar char="§"/>
            </a:pPr>
            <a:r>
              <a:rPr lang="en-US" sz="2000" b="1"/>
              <a:t>please share your facility-ideas, -wishes and -needs for the future with us! </a:t>
            </a:r>
            <a:r>
              <a:rPr lang="en-US" sz="2000"/>
              <a:t>During your presentations or in the session discussions    </a:t>
            </a:r>
          </a:p>
        </p:txBody>
      </p:sp>
      <p:pic>
        <p:nvPicPr>
          <p:cNvPr id="2" name="Picture 1">
            <a:extLst>
              <a:ext uri="{FF2B5EF4-FFF2-40B4-BE49-F238E27FC236}">
                <a16:creationId xmlns:a16="http://schemas.microsoft.com/office/drawing/2014/main" id="{67FE91EE-F8EA-73F3-7395-C2BBB0A6A262}"/>
              </a:ext>
              <a:ext uri="{C183D7F6-B498-43B3-948B-1728B52AA6E4}">
                <adec:decorative xmlns:adec="http://schemas.microsoft.com/office/drawing/2017/decorative" val="1"/>
              </a:ext>
            </a:extLst>
          </p:cNvPr>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a:xfrm>
            <a:off x="-13148" y="-23750"/>
            <a:ext cx="12218295" cy="3990108"/>
          </a:xfrm>
          <a:prstGeom prst="rect">
            <a:avLst/>
          </a:prstGeom>
        </p:spPr>
      </p:pic>
      <p:pic>
        <p:nvPicPr>
          <p:cNvPr id="9" name="Picture 8">
            <a:extLst>
              <a:ext uri="{FF2B5EF4-FFF2-40B4-BE49-F238E27FC236}">
                <a16:creationId xmlns:a16="http://schemas.microsoft.com/office/drawing/2014/main" id="{9D8DFDD0-80CB-B67A-0FE7-DC00516610F9}"/>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77998" y="3408218"/>
            <a:ext cx="3960001" cy="2520000"/>
          </a:xfrm>
          <a:prstGeom prst="rect">
            <a:avLst/>
          </a:prstGeom>
        </p:spPr>
      </p:pic>
      <p:pic>
        <p:nvPicPr>
          <p:cNvPr id="13" name="Picture 12">
            <a:extLst>
              <a:ext uri="{FF2B5EF4-FFF2-40B4-BE49-F238E27FC236}">
                <a16:creationId xmlns:a16="http://schemas.microsoft.com/office/drawing/2014/main" id="{A4A9B244-8583-4BD8-FB28-D350C389F1F6}"/>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8162725" y="1935679"/>
            <a:ext cx="3960001" cy="2520000"/>
          </a:xfrm>
          <a:prstGeom prst="rect">
            <a:avLst/>
          </a:prstGeom>
        </p:spPr>
      </p:pic>
      <p:sp>
        <p:nvSpPr>
          <p:cNvPr id="14" name="TextBox 13">
            <a:extLst>
              <a:ext uri="{FF2B5EF4-FFF2-40B4-BE49-F238E27FC236}">
                <a16:creationId xmlns:a16="http://schemas.microsoft.com/office/drawing/2014/main" id="{7C7055F8-34DF-8521-B1FC-97D83E7E28BA}"/>
              </a:ext>
            </a:extLst>
          </p:cNvPr>
          <p:cNvSpPr txBox="1"/>
          <p:nvPr/>
        </p:nvSpPr>
        <p:spPr>
          <a:xfrm>
            <a:off x="237408" y="6062100"/>
            <a:ext cx="11717182" cy="523220"/>
          </a:xfrm>
          <a:prstGeom prst="rect">
            <a:avLst/>
          </a:prstGeom>
          <a:gradFill flip="none" rotWithShape="1">
            <a:gsLst>
              <a:gs pos="0">
                <a:schemeClr val="accent2">
                  <a:lumMod val="75000"/>
                </a:schemeClr>
              </a:gs>
              <a:gs pos="51000">
                <a:srgbClr val="009193"/>
              </a:gs>
              <a:gs pos="92000">
                <a:srgbClr val="009051"/>
              </a:gs>
            </a:gsLst>
            <a:lin ang="0" scaled="1"/>
            <a:tileRect/>
          </a:gradFill>
        </p:spPr>
        <p:txBody>
          <a:bodyPr wrap="none" rtlCol="0">
            <a:spAutoFit/>
          </a:bodyPr>
          <a:lstStyle/>
          <a:p>
            <a:r>
              <a:rPr lang="en-US" sz="2800" b="1">
                <a:solidFill>
                  <a:schemeClr val="bg1"/>
                </a:solidFill>
              </a:rPr>
              <a:t>Which facilities and set up developments do we envision for each finish-line? </a:t>
            </a:r>
          </a:p>
        </p:txBody>
      </p:sp>
      <p:pic>
        <p:nvPicPr>
          <p:cNvPr id="16" name="Picture 15">
            <a:extLst>
              <a:ext uri="{FF2B5EF4-FFF2-40B4-BE49-F238E27FC236}">
                <a16:creationId xmlns:a16="http://schemas.microsoft.com/office/drawing/2014/main" id="{B9D528E2-845C-FFFE-9FBB-601C6BC010A4}"/>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4105395" y="2632533"/>
            <a:ext cx="3960001" cy="2520000"/>
          </a:xfrm>
          <a:prstGeom prst="rect">
            <a:avLst/>
          </a:prstGeom>
        </p:spPr>
      </p:pic>
      <p:sp>
        <p:nvSpPr>
          <p:cNvPr id="4" name="TextBox 3">
            <a:extLst>
              <a:ext uri="{FF2B5EF4-FFF2-40B4-BE49-F238E27FC236}">
                <a16:creationId xmlns:a16="http://schemas.microsoft.com/office/drawing/2014/main" id="{5CB287BB-1C4A-9C13-F805-C2F57A092A9B}"/>
              </a:ext>
            </a:extLst>
          </p:cNvPr>
          <p:cNvSpPr txBox="1"/>
          <p:nvPr/>
        </p:nvSpPr>
        <p:spPr>
          <a:xfrm rot="21203809">
            <a:off x="7014047" y="5103636"/>
            <a:ext cx="5095497" cy="523220"/>
          </a:xfrm>
          <a:prstGeom prst="rect">
            <a:avLst/>
          </a:prstGeom>
          <a:solidFill>
            <a:srgbClr val="FFFF00"/>
          </a:solidFill>
          <a:effectLst>
            <a:outerShdw blurRad="50800" dist="38100" dir="2700000" algn="tl" rotWithShape="0">
              <a:prstClr val="black">
                <a:alpha val="40000"/>
              </a:prstClr>
            </a:outerShdw>
          </a:effectLst>
        </p:spPr>
        <p:txBody>
          <a:bodyPr wrap="none" rtlCol="0">
            <a:spAutoFit/>
          </a:bodyPr>
          <a:lstStyle/>
          <a:p>
            <a:r>
              <a:rPr lang="en-US" sz="2800" b="1"/>
              <a:t>The future will be even brighter! </a:t>
            </a:r>
          </a:p>
        </p:txBody>
      </p:sp>
    </p:spTree>
    <p:extLst>
      <p:ext uri="{BB962C8B-B14F-4D97-AF65-F5344CB8AC3E}">
        <p14:creationId xmlns:p14="http://schemas.microsoft.com/office/powerpoint/2010/main" val="784790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0 1.48148E-6 L 0 -0.27847 " pathEditMode="relative" rAng="0" ptsTypes="AA">
                                      <p:cBhvr>
                                        <p:cTn id="6" dur="2000" fill="hold"/>
                                        <p:tgtEl>
                                          <p:spTgt spid="2"/>
                                        </p:tgtEl>
                                        <p:attrNameLst>
                                          <p:attrName>ppt_x</p:attrName>
                                          <p:attrName>ppt_y</p:attrName>
                                        </p:attrNameLst>
                                      </p:cBhvr>
                                      <p:rCtr x="0" y="-13935"/>
                                    </p:animMotion>
                                  </p:childTnLst>
                                </p:cTn>
                              </p:par>
                            </p:childTnLst>
                          </p:cTn>
                        </p:par>
                      </p:childTnLst>
                    </p:cTn>
                  </p:par>
                  <p:par>
                    <p:cTn id="7" fill="hold">
                      <p:stCondLst>
                        <p:cond delay="indefinite"/>
                      </p:stCondLst>
                      <p:childTnLst>
                        <p:par>
                          <p:cTn id="8" fill="hold">
                            <p:stCondLst>
                              <p:cond delay="0"/>
                            </p:stCondLst>
                            <p:childTnLst>
                              <p:par>
                                <p:cTn id="9" presetID="3" presetClass="exit" presetSubtype="10" fill="hold" grpId="0" nodeType="clickEffect">
                                  <p:stCondLst>
                                    <p:cond delay="0"/>
                                  </p:stCondLst>
                                  <p:childTnLst>
                                    <p:animEffect transition="out" filter="blinds(horizontal)">
                                      <p:cBhvr>
                                        <p:cTn id="10" dur="500"/>
                                        <p:tgtEl>
                                          <p:spTgt spid="3"/>
                                        </p:tgtEl>
                                      </p:cBhvr>
                                    </p:animEffect>
                                    <p:set>
                                      <p:cBhvr>
                                        <p:cTn id="11" dur="1" fill="hold">
                                          <p:stCondLst>
                                            <p:cond delay="499"/>
                                          </p:stCondLst>
                                        </p:cTn>
                                        <p:tgtEl>
                                          <p:spTgt spid="3"/>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16"/>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3"/>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blinds(horizontal)">
                                      <p:cBhvr>
                                        <p:cTn id="28" dur="500"/>
                                        <p:tgtEl>
                                          <p:spTgt spid="14"/>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4" grpId="0" animBg="1"/>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99A6B9-D639-4A58-CE21-0C509A24145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0E4CEBA2-75F0-11BF-C4E7-8702BE617D65}"/>
              </a:ext>
              <a:ext uri="{C183D7F6-B498-43B3-948B-1728B52AA6E4}">
                <adec:decorative xmlns:adec="http://schemas.microsoft.com/office/drawing/2017/decorative" val="1"/>
              </a:ext>
            </a:extLst>
          </p:cNvPr>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a:xfrm>
            <a:off x="-13148" y="-23750"/>
            <a:ext cx="12218295" cy="1472540"/>
          </a:xfrm>
          <a:prstGeom prst="rect">
            <a:avLst/>
          </a:prstGeom>
        </p:spPr>
      </p:pic>
      <p:grpSp>
        <p:nvGrpSpPr>
          <p:cNvPr id="3" name="Group 2">
            <a:extLst>
              <a:ext uri="{FF2B5EF4-FFF2-40B4-BE49-F238E27FC236}">
                <a16:creationId xmlns:a16="http://schemas.microsoft.com/office/drawing/2014/main" id="{586A1589-EA2C-CB5E-C311-C58F16261090}"/>
              </a:ext>
            </a:extLst>
          </p:cNvPr>
          <p:cNvGrpSpPr/>
          <p:nvPr/>
        </p:nvGrpSpPr>
        <p:grpSpPr>
          <a:xfrm>
            <a:off x="8604521" y="2575271"/>
            <a:ext cx="3120000" cy="4032000"/>
            <a:chOff x="6415291" y="1808576"/>
            <a:chExt cx="2340000" cy="3024000"/>
          </a:xfrm>
        </p:grpSpPr>
        <p:sp>
          <p:nvSpPr>
            <p:cNvPr id="4" name="Rectangle 3">
              <a:extLst>
                <a:ext uri="{FF2B5EF4-FFF2-40B4-BE49-F238E27FC236}">
                  <a16:creationId xmlns:a16="http://schemas.microsoft.com/office/drawing/2014/main" id="{C907A4B7-3C65-D87C-415B-737AA16D0521}"/>
                </a:ext>
              </a:extLst>
            </p:cNvPr>
            <p:cNvSpPr/>
            <p:nvPr/>
          </p:nvSpPr>
          <p:spPr>
            <a:xfrm>
              <a:off x="6415291" y="1808576"/>
              <a:ext cx="2340000" cy="3024000"/>
            </a:xfrm>
            <a:prstGeom prst="rect">
              <a:avLst/>
            </a:prstGeom>
            <a:solidFill>
              <a:schemeClr val="accent6">
                <a:lumMod val="40000"/>
                <a:lumOff val="60000"/>
              </a:schemeClr>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609585"/>
              <a:endParaRPr lang="en-GB" sz="1600" dirty="0">
                <a:solidFill>
                  <a:prstClr val="white"/>
                </a:solidFill>
                <a:latin typeface="Arial"/>
              </a:endParaRPr>
            </a:p>
          </p:txBody>
        </p:sp>
        <p:sp>
          <p:nvSpPr>
            <p:cNvPr id="6" name="TextBox 5">
              <a:extLst>
                <a:ext uri="{FF2B5EF4-FFF2-40B4-BE49-F238E27FC236}">
                  <a16:creationId xmlns:a16="http://schemas.microsoft.com/office/drawing/2014/main" id="{89311290-B89A-2733-E303-DBD3888EDED4}"/>
                </a:ext>
              </a:extLst>
            </p:cNvPr>
            <p:cNvSpPr txBox="1"/>
            <p:nvPr/>
          </p:nvSpPr>
          <p:spPr>
            <a:xfrm>
              <a:off x="6820664" y="1954791"/>
              <a:ext cx="1588897" cy="246173"/>
            </a:xfrm>
            <a:prstGeom prst="rect">
              <a:avLst/>
            </a:prstGeom>
            <a:solidFill>
              <a:srgbClr val="C00000"/>
            </a:solidFill>
            <a:effectLst>
              <a:outerShdw blurRad="50800" dist="38100" dir="2700000" algn="tl" rotWithShape="0">
                <a:prstClr val="black">
                  <a:alpha val="40000"/>
                </a:prstClr>
              </a:outerShdw>
            </a:effectLst>
          </p:spPr>
          <p:txBody>
            <a:bodyPr vert="horz" wrap="none" lIns="121920" tIns="60960" rIns="121920" bIns="60960" rtlCol="0" anchor="t">
              <a:spAutoFit/>
            </a:bodyPr>
            <a:lstStyle/>
            <a:p>
              <a:pPr algn="ctr" defTabSz="609585"/>
              <a:r>
                <a:rPr lang="en-GB" sz="1333" dirty="0">
                  <a:solidFill>
                    <a:prstClr val="white"/>
                  </a:solidFill>
                  <a:latin typeface="Arial"/>
                </a:rPr>
                <a:t>High-pressure irradiation</a:t>
              </a:r>
            </a:p>
          </p:txBody>
        </p:sp>
        <p:sp>
          <p:nvSpPr>
            <p:cNvPr id="7" name="TextBox 6">
              <a:extLst>
                <a:ext uri="{FF2B5EF4-FFF2-40B4-BE49-F238E27FC236}">
                  <a16:creationId xmlns:a16="http://schemas.microsoft.com/office/drawing/2014/main" id="{1A024BCA-3678-E408-98BF-1DA5FD86BAE1}"/>
                </a:ext>
              </a:extLst>
            </p:cNvPr>
            <p:cNvSpPr txBox="1"/>
            <p:nvPr/>
          </p:nvSpPr>
          <p:spPr>
            <a:xfrm>
              <a:off x="6823069" y="2286831"/>
              <a:ext cx="1584088" cy="400013"/>
            </a:xfrm>
            <a:prstGeom prst="rect">
              <a:avLst/>
            </a:prstGeom>
            <a:solidFill>
              <a:srgbClr val="C00000"/>
            </a:solidFill>
            <a:effectLst>
              <a:outerShdw blurRad="50800" dist="38100" dir="2700000" algn="tl" rotWithShape="0">
                <a:prstClr val="black">
                  <a:alpha val="40000"/>
                </a:prstClr>
              </a:outerShdw>
            </a:effectLst>
          </p:spPr>
          <p:txBody>
            <a:bodyPr vert="horz" wrap="square" lIns="121920" tIns="60960" rIns="121920" bIns="60960" rtlCol="0" anchor="t">
              <a:spAutoFit/>
            </a:bodyPr>
            <a:lstStyle/>
            <a:p>
              <a:pPr algn="ctr" defTabSz="609585"/>
              <a:r>
                <a:rPr lang="en-GB" sz="1333" dirty="0">
                  <a:solidFill>
                    <a:prstClr val="white"/>
                  </a:solidFill>
                  <a:latin typeface="Arial"/>
                </a:rPr>
                <a:t>Radiation hardness of functional materials</a:t>
              </a:r>
            </a:p>
          </p:txBody>
        </p:sp>
        <p:grpSp>
          <p:nvGrpSpPr>
            <p:cNvPr id="8" name="Group 7">
              <a:extLst>
                <a:ext uri="{FF2B5EF4-FFF2-40B4-BE49-F238E27FC236}">
                  <a16:creationId xmlns:a16="http://schemas.microsoft.com/office/drawing/2014/main" id="{F4C897A8-083D-AFA4-0F42-3BBE8392F496}"/>
                </a:ext>
              </a:extLst>
            </p:cNvPr>
            <p:cNvGrpSpPr/>
            <p:nvPr/>
          </p:nvGrpSpPr>
          <p:grpSpPr>
            <a:xfrm>
              <a:off x="6642550" y="2855830"/>
              <a:ext cx="1858180" cy="805782"/>
              <a:chOff x="5867264" y="2716519"/>
              <a:chExt cx="1858180" cy="805782"/>
            </a:xfrm>
          </p:grpSpPr>
          <p:grpSp>
            <p:nvGrpSpPr>
              <p:cNvPr id="15" name="Group 14">
                <a:extLst>
                  <a:ext uri="{FF2B5EF4-FFF2-40B4-BE49-F238E27FC236}">
                    <a16:creationId xmlns:a16="http://schemas.microsoft.com/office/drawing/2014/main" id="{D6B651E4-239E-A5DD-BEC4-3176DFF4B611}"/>
                  </a:ext>
                </a:extLst>
              </p:cNvPr>
              <p:cNvGrpSpPr/>
              <p:nvPr/>
            </p:nvGrpSpPr>
            <p:grpSpPr>
              <a:xfrm>
                <a:off x="5867264" y="2716519"/>
                <a:ext cx="1858180" cy="805782"/>
                <a:chOff x="13262569" y="4583252"/>
                <a:chExt cx="6236698" cy="2411178"/>
              </a:xfrm>
            </p:grpSpPr>
            <p:pic>
              <p:nvPicPr>
                <p:cNvPr id="17" name="Picture 11">
                  <a:extLst>
                    <a:ext uri="{FF2B5EF4-FFF2-40B4-BE49-F238E27FC236}">
                      <a16:creationId xmlns:a16="http://schemas.microsoft.com/office/drawing/2014/main" id="{F641A0D5-C6D1-2F17-A609-FF6C403BE57E}"/>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a:stretch/>
              </p:blipFill>
              <p:spPr bwMode="auto">
                <a:xfrm rot="16200000">
                  <a:off x="17089362" y="4584524"/>
                  <a:ext cx="2411178" cy="2408633"/>
                </a:xfrm>
                <a:prstGeom prst="rect">
                  <a:avLst/>
                </a:prstGeom>
                <a:noFill/>
                <a:ln w="38100" algn="ctr">
                  <a:noFill/>
                  <a:miter lim="800000"/>
                  <a:headEnd/>
                  <a:tailEnd/>
                </a:ln>
              </p:spPr>
            </p:pic>
            <p:pic>
              <p:nvPicPr>
                <p:cNvPr id="18" name="Picture 111" descr="Strahlrohr">
                  <a:extLst>
                    <a:ext uri="{FF2B5EF4-FFF2-40B4-BE49-F238E27FC236}">
                      <a16:creationId xmlns:a16="http://schemas.microsoft.com/office/drawing/2014/main" id="{AA113601-2973-A82E-8646-09A177D9C075}"/>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282" r="-1"/>
                <a:stretch/>
              </p:blipFill>
              <p:spPr bwMode="auto">
                <a:xfrm>
                  <a:off x="13445715" y="4715891"/>
                  <a:ext cx="2399346" cy="1992857"/>
                </a:xfrm>
                <a:prstGeom prst="rect">
                  <a:avLst/>
                </a:prstGeom>
                <a:noFill/>
                <a:ln w="9525">
                  <a:noFill/>
                  <a:miter lim="800000"/>
                  <a:headEnd/>
                  <a:tailEnd/>
                </a:ln>
              </p:spPr>
            </p:pic>
            <p:grpSp>
              <p:nvGrpSpPr>
                <p:cNvPr id="19" name="Group 18">
                  <a:extLst>
                    <a:ext uri="{FF2B5EF4-FFF2-40B4-BE49-F238E27FC236}">
                      <a16:creationId xmlns:a16="http://schemas.microsoft.com/office/drawing/2014/main" id="{104029CB-A98A-08D4-8449-DBEC9895AAB1}"/>
                    </a:ext>
                  </a:extLst>
                </p:cNvPr>
                <p:cNvGrpSpPr/>
                <p:nvPr/>
              </p:nvGrpSpPr>
              <p:grpSpPr>
                <a:xfrm>
                  <a:off x="13262569" y="5361065"/>
                  <a:ext cx="5910613" cy="779938"/>
                  <a:chOff x="10480400" y="8409161"/>
                  <a:chExt cx="5910613" cy="779938"/>
                </a:xfrm>
              </p:grpSpPr>
              <p:sp>
                <p:nvSpPr>
                  <p:cNvPr id="21" name="AutoShape 113">
                    <a:extLst>
                      <a:ext uri="{FF2B5EF4-FFF2-40B4-BE49-F238E27FC236}">
                        <a16:creationId xmlns:a16="http://schemas.microsoft.com/office/drawing/2014/main" id="{23F120A7-DC09-6B31-DB35-F2F9E494A7BC}"/>
                      </a:ext>
                    </a:extLst>
                  </p:cNvPr>
                  <p:cNvSpPr>
                    <a:spLocks noChangeAspect="1" noChangeArrowheads="1" noTextEdit="1"/>
                  </p:cNvSpPr>
                  <p:nvPr/>
                </p:nvSpPr>
                <p:spPr bwMode="auto">
                  <a:xfrm>
                    <a:off x="10480400" y="8409161"/>
                    <a:ext cx="5910613" cy="779938"/>
                  </a:xfrm>
                  <a:prstGeom prst="rect">
                    <a:avLst/>
                  </a:prstGeom>
                  <a:noFill/>
                  <a:ln w="9525">
                    <a:noFill/>
                    <a:miter lim="800000"/>
                    <a:headEnd/>
                    <a:tailEnd/>
                  </a:ln>
                </p:spPr>
                <p:txBody>
                  <a:bodyPr/>
                  <a:lstStyle/>
                  <a:p>
                    <a:pPr defTabSz="609585"/>
                    <a:endParaRPr lang="en-US" sz="2400" dirty="0">
                      <a:solidFill>
                        <a:prstClr val="black"/>
                      </a:solidFill>
                      <a:latin typeface="Arial"/>
                    </a:endParaRPr>
                  </a:p>
                </p:txBody>
              </p:sp>
              <p:sp>
                <p:nvSpPr>
                  <p:cNvPr id="22" name="Freeform 114">
                    <a:extLst>
                      <a:ext uri="{FF2B5EF4-FFF2-40B4-BE49-F238E27FC236}">
                        <a16:creationId xmlns:a16="http://schemas.microsoft.com/office/drawing/2014/main" id="{25C05E18-767E-A2FF-1B18-956EAFA29EC2}"/>
                      </a:ext>
                    </a:extLst>
                  </p:cNvPr>
                  <p:cNvSpPr>
                    <a:spLocks/>
                  </p:cNvSpPr>
                  <p:nvPr/>
                </p:nvSpPr>
                <p:spPr bwMode="auto">
                  <a:xfrm>
                    <a:off x="15635644" y="8641422"/>
                    <a:ext cx="50901" cy="45879"/>
                  </a:xfrm>
                  <a:custGeom>
                    <a:avLst/>
                    <a:gdLst>
                      <a:gd name="T0" fmla="*/ 0 w 149"/>
                      <a:gd name="T1" fmla="*/ 0 h 147"/>
                      <a:gd name="T2" fmla="*/ 0 w 149"/>
                      <a:gd name="T3" fmla="*/ 0 h 147"/>
                      <a:gd name="T4" fmla="*/ 0 w 149"/>
                      <a:gd name="T5" fmla="*/ 0 h 147"/>
                      <a:gd name="T6" fmla="*/ 0 w 149"/>
                      <a:gd name="T7" fmla="*/ 0 h 147"/>
                      <a:gd name="T8" fmla="*/ 0 w 149"/>
                      <a:gd name="T9" fmla="*/ 0 h 147"/>
                      <a:gd name="T10" fmla="*/ 0 w 149"/>
                      <a:gd name="T11" fmla="*/ 0 h 147"/>
                      <a:gd name="T12" fmla="*/ 0 w 149"/>
                      <a:gd name="T13" fmla="*/ 0 h 147"/>
                      <a:gd name="T14" fmla="*/ 0 w 149"/>
                      <a:gd name="T15" fmla="*/ 0 h 147"/>
                      <a:gd name="T16" fmla="*/ 0 w 149"/>
                      <a:gd name="T17" fmla="*/ 0 h 147"/>
                      <a:gd name="T18" fmla="*/ 0 w 149"/>
                      <a:gd name="T19" fmla="*/ 0 h 147"/>
                      <a:gd name="T20" fmla="*/ 0 w 149"/>
                      <a:gd name="T21" fmla="*/ 0 h 147"/>
                      <a:gd name="T22" fmla="*/ 0 w 149"/>
                      <a:gd name="T23" fmla="*/ 0 h 147"/>
                      <a:gd name="T24" fmla="*/ 0 w 149"/>
                      <a:gd name="T25" fmla="*/ 0 h 147"/>
                      <a:gd name="T26" fmla="*/ 0 w 149"/>
                      <a:gd name="T27" fmla="*/ 0 h 147"/>
                      <a:gd name="T28" fmla="*/ 0 w 149"/>
                      <a:gd name="T29" fmla="*/ 0 h 147"/>
                      <a:gd name="T30" fmla="*/ 0 w 149"/>
                      <a:gd name="T31" fmla="*/ 0 h 147"/>
                      <a:gd name="T32" fmla="*/ 0 w 149"/>
                      <a:gd name="T33" fmla="*/ 0 h 147"/>
                      <a:gd name="T34" fmla="*/ 0 w 149"/>
                      <a:gd name="T35" fmla="*/ 0 h 147"/>
                      <a:gd name="T36" fmla="*/ 0 w 149"/>
                      <a:gd name="T37" fmla="*/ 0 h 147"/>
                      <a:gd name="T38" fmla="*/ 0 w 149"/>
                      <a:gd name="T39" fmla="*/ 0 h 147"/>
                      <a:gd name="T40" fmla="*/ 0 w 149"/>
                      <a:gd name="T41" fmla="*/ 0 h 147"/>
                      <a:gd name="T42" fmla="*/ 0 w 149"/>
                      <a:gd name="T43" fmla="*/ 0 h 147"/>
                      <a:gd name="T44" fmla="*/ 0 w 149"/>
                      <a:gd name="T45" fmla="*/ 0 h 147"/>
                      <a:gd name="T46" fmla="*/ 0 w 149"/>
                      <a:gd name="T47" fmla="*/ 0 h 147"/>
                      <a:gd name="T48" fmla="*/ 0 w 149"/>
                      <a:gd name="T49" fmla="*/ 0 h 147"/>
                      <a:gd name="T50" fmla="*/ 0 w 149"/>
                      <a:gd name="T51" fmla="*/ 0 h 147"/>
                      <a:gd name="T52" fmla="*/ 0 w 149"/>
                      <a:gd name="T53" fmla="*/ 0 h 147"/>
                      <a:gd name="T54" fmla="*/ 0 w 149"/>
                      <a:gd name="T55" fmla="*/ 0 h 147"/>
                      <a:gd name="T56" fmla="*/ 0 w 149"/>
                      <a:gd name="T57" fmla="*/ 0 h 147"/>
                      <a:gd name="T58" fmla="*/ 0 w 149"/>
                      <a:gd name="T59" fmla="*/ 0 h 147"/>
                      <a:gd name="T60" fmla="*/ 0 w 149"/>
                      <a:gd name="T61" fmla="*/ 0 h 147"/>
                      <a:gd name="T62" fmla="*/ 0 w 149"/>
                      <a:gd name="T63" fmla="*/ 0 h 14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9"/>
                      <a:gd name="T97" fmla="*/ 0 h 147"/>
                      <a:gd name="T98" fmla="*/ 149 w 149"/>
                      <a:gd name="T99" fmla="*/ 147 h 14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9" h="147">
                        <a:moveTo>
                          <a:pt x="75" y="147"/>
                        </a:moveTo>
                        <a:lnTo>
                          <a:pt x="82" y="147"/>
                        </a:lnTo>
                        <a:lnTo>
                          <a:pt x="90" y="145"/>
                        </a:lnTo>
                        <a:lnTo>
                          <a:pt x="97" y="143"/>
                        </a:lnTo>
                        <a:lnTo>
                          <a:pt x="103" y="141"/>
                        </a:lnTo>
                        <a:lnTo>
                          <a:pt x="110" y="138"/>
                        </a:lnTo>
                        <a:lnTo>
                          <a:pt x="116" y="134"/>
                        </a:lnTo>
                        <a:lnTo>
                          <a:pt x="122" y="129"/>
                        </a:lnTo>
                        <a:lnTo>
                          <a:pt x="127" y="125"/>
                        </a:lnTo>
                        <a:lnTo>
                          <a:pt x="131" y="120"/>
                        </a:lnTo>
                        <a:lnTo>
                          <a:pt x="136" y="114"/>
                        </a:lnTo>
                        <a:lnTo>
                          <a:pt x="140" y="108"/>
                        </a:lnTo>
                        <a:lnTo>
                          <a:pt x="143" y="102"/>
                        </a:lnTo>
                        <a:lnTo>
                          <a:pt x="146" y="95"/>
                        </a:lnTo>
                        <a:lnTo>
                          <a:pt x="148" y="88"/>
                        </a:lnTo>
                        <a:lnTo>
                          <a:pt x="149" y="81"/>
                        </a:lnTo>
                        <a:lnTo>
                          <a:pt x="149" y="74"/>
                        </a:lnTo>
                        <a:lnTo>
                          <a:pt x="149" y="66"/>
                        </a:lnTo>
                        <a:lnTo>
                          <a:pt x="148" y="59"/>
                        </a:lnTo>
                        <a:lnTo>
                          <a:pt x="146" y="51"/>
                        </a:lnTo>
                        <a:lnTo>
                          <a:pt x="143" y="45"/>
                        </a:lnTo>
                        <a:lnTo>
                          <a:pt x="140" y="38"/>
                        </a:lnTo>
                        <a:lnTo>
                          <a:pt x="136" y="32"/>
                        </a:lnTo>
                        <a:lnTo>
                          <a:pt x="131" y="26"/>
                        </a:lnTo>
                        <a:lnTo>
                          <a:pt x="127" y="21"/>
                        </a:lnTo>
                        <a:lnTo>
                          <a:pt x="122" y="17"/>
                        </a:lnTo>
                        <a:lnTo>
                          <a:pt x="116" y="13"/>
                        </a:lnTo>
                        <a:lnTo>
                          <a:pt x="110" y="9"/>
                        </a:lnTo>
                        <a:lnTo>
                          <a:pt x="103" y="6"/>
                        </a:lnTo>
                        <a:lnTo>
                          <a:pt x="97" y="3"/>
                        </a:lnTo>
                        <a:lnTo>
                          <a:pt x="90" y="2"/>
                        </a:lnTo>
                        <a:lnTo>
                          <a:pt x="82" y="1"/>
                        </a:lnTo>
                        <a:lnTo>
                          <a:pt x="75" y="0"/>
                        </a:lnTo>
                        <a:lnTo>
                          <a:pt x="67" y="1"/>
                        </a:lnTo>
                        <a:lnTo>
                          <a:pt x="60" y="2"/>
                        </a:lnTo>
                        <a:lnTo>
                          <a:pt x="52" y="3"/>
                        </a:lnTo>
                        <a:lnTo>
                          <a:pt x="45" y="6"/>
                        </a:lnTo>
                        <a:lnTo>
                          <a:pt x="39" y="9"/>
                        </a:lnTo>
                        <a:lnTo>
                          <a:pt x="33" y="13"/>
                        </a:lnTo>
                        <a:lnTo>
                          <a:pt x="27" y="17"/>
                        </a:lnTo>
                        <a:lnTo>
                          <a:pt x="21" y="21"/>
                        </a:lnTo>
                        <a:lnTo>
                          <a:pt x="17" y="26"/>
                        </a:lnTo>
                        <a:lnTo>
                          <a:pt x="13" y="32"/>
                        </a:lnTo>
                        <a:lnTo>
                          <a:pt x="9" y="38"/>
                        </a:lnTo>
                        <a:lnTo>
                          <a:pt x="6" y="45"/>
                        </a:lnTo>
                        <a:lnTo>
                          <a:pt x="3" y="51"/>
                        </a:lnTo>
                        <a:lnTo>
                          <a:pt x="2" y="59"/>
                        </a:lnTo>
                        <a:lnTo>
                          <a:pt x="1" y="66"/>
                        </a:lnTo>
                        <a:lnTo>
                          <a:pt x="0" y="74"/>
                        </a:lnTo>
                        <a:lnTo>
                          <a:pt x="1" y="81"/>
                        </a:lnTo>
                        <a:lnTo>
                          <a:pt x="2" y="88"/>
                        </a:lnTo>
                        <a:lnTo>
                          <a:pt x="3" y="95"/>
                        </a:lnTo>
                        <a:lnTo>
                          <a:pt x="6" y="102"/>
                        </a:lnTo>
                        <a:lnTo>
                          <a:pt x="9" y="108"/>
                        </a:lnTo>
                        <a:lnTo>
                          <a:pt x="13" y="114"/>
                        </a:lnTo>
                        <a:lnTo>
                          <a:pt x="17" y="120"/>
                        </a:lnTo>
                        <a:lnTo>
                          <a:pt x="21" y="125"/>
                        </a:lnTo>
                        <a:lnTo>
                          <a:pt x="27" y="129"/>
                        </a:lnTo>
                        <a:lnTo>
                          <a:pt x="33" y="134"/>
                        </a:lnTo>
                        <a:lnTo>
                          <a:pt x="39" y="138"/>
                        </a:lnTo>
                        <a:lnTo>
                          <a:pt x="45" y="141"/>
                        </a:lnTo>
                        <a:lnTo>
                          <a:pt x="52" y="143"/>
                        </a:lnTo>
                        <a:lnTo>
                          <a:pt x="60" y="145"/>
                        </a:lnTo>
                        <a:lnTo>
                          <a:pt x="67" y="147"/>
                        </a:lnTo>
                        <a:lnTo>
                          <a:pt x="75" y="147"/>
                        </a:lnTo>
                        <a:close/>
                      </a:path>
                    </a:pathLst>
                  </a:custGeom>
                  <a:solidFill>
                    <a:srgbClr val="E31E24"/>
                  </a:solidFill>
                  <a:ln w="9525">
                    <a:noFill/>
                    <a:miter lim="800000"/>
                    <a:headEnd/>
                    <a:tailEnd/>
                  </a:ln>
                </p:spPr>
                <p:txBody>
                  <a:bodyPr/>
                  <a:lstStyle/>
                  <a:p>
                    <a:pPr defTabSz="609585"/>
                    <a:endParaRPr lang="en-US" sz="2400" dirty="0">
                      <a:solidFill>
                        <a:prstClr val="black"/>
                      </a:solidFill>
                      <a:latin typeface="Arial"/>
                      <a:cs typeface="MS PGothic"/>
                    </a:endParaRPr>
                  </a:p>
                </p:txBody>
              </p:sp>
              <p:sp>
                <p:nvSpPr>
                  <p:cNvPr id="23" name="Freeform 115">
                    <a:extLst>
                      <a:ext uri="{FF2B5EF4-FFF2-40B4-BE49-F238E27FC236}">
                        <a16:creationId xmlns:a16="http://schemas.microsoft.com/office/drawing/2014/main" id="{FCC0A9FD-A169-907F-32DE-65868EE14752}"/>
                      </a:ext>
                    </a:extLst>
                  </p:cNvPr>
                  <p:cNvSpPr>
                    <a:spLocks/>
                  </p:cNvSpPr>
                  <p:nvPr/>
                </p:nvSpPr>
                <p:spPr bwMode="auto">
                  <a:xfrm>
                    <a:off x="15635644" y="8641422"/>
                    <a:ext cx="50901" cy="45879"/>
                  </a:xfrm>
                  <a:custGeom>
                    <a:avLst/>
                    <a:gdLst>
                      <a:gd name="T0" fmla="*/ 0 w 149"/>
                      <a:gd name="T1" fmla="*/ 0 h 147"/>
                      <a:gd name="T2" fmla="*/ 0 w 149"/>
                      <a:gd name="T3" fmla="*/ 0 h 147"/>
                      <a:gd name="T4" fmla="*/ 0 w 149"/>
                      <a:gd name="T5" fmla="*/ 0 h 147"/>
                      <a:gd name="T6" fmla="*/ 0 w 149"/>
                      <a:gd name="T7" fmla="*/ 0 h 147"/>
                      <a:gd name="T8" fmla="*/ 0 w 149"/>
                      <a:gd name="T9" fmla="*/ 0 h 147"/>
                      <a:gd name="T10" fmla="*/ 0 w 149"/>
                      <a:gd name="T11" fmla="*/ 0 h 147"/>
                      <a:gd name="T12" fmla="*/ 0 w 149"/>
                      <a:gd name="T13" fmla="*/ 0 h 147"/>
                      <a:gd name="T14" fmla="*/ 0 w 149"/>
                      <a:gd name="T15" fmla="*/ 0 h 147"/>
                      <a:gd name="T16" fmla="*/ 0 w 149"/>
                      <a:gd name="T17" fmla="*/ 0 h 147"/>
                      <a:gd name="T18" fmla="*/ 0 w 149"/>
                      <a:gd name="T19" fmla="*/ 0 h 147"/>
                      <a:gd name="T20" fmla="*/ 0 w 149"/>
                      <a:gd name="T21" fmla="*/ 0 h 147"/>
                      <a:gd name="T22" fmla="*/ 0 w 149"/>
                      <a:gd name="T23" fmla="*/ 0 h 147"/>
                      <a:gd name="T24" fmla="*/ 0 w 149"/>
                      <a:gd name="T25" fmla="*/ 0 h 147"/>
                      <a:gd name="T26" fmla="*/ 0 w 149"/>
                      <a:gd name="T27" fmla="*/ 0 h 147"/>
                      <a:gd name="T28" fmla="*/ 0 w 149"/>
                      <a:gd name="T29" fmla="*/ 0 h 147"/>
                      <a:gd name="T30" fmla="*/ 0 w 149"/>
                      <a:gd name="T31" fmla="*/ 0 h 147"/>
                      <a:gd name="T32" fmla="*/ 0 w 149"/>
                      <a:gd name="T33" fmla="*/ 0 h 147"/>
                      <a:gd name="T34" fmla="*/ 0 w 149"/>
                      <a:gd name="T35" fmla="*/ 0 h 147"/>
                      <a:gd name="T36" fmla="*/ 0 w 149"/>
                      <a:gd name="T37" fmla="*/ 0 h 147"/>
                      <a:gd name="T38" fmla="*/ 0 w 149"/>
                      <a:gd name="T39" fmla="*/ 0 h 147"/>
                      <a:gd name="T40" fmla="*/ 0 w 149"/>
                      <a:gd name="T41" fmla="*/ 0 h 147"/>
                      <a:gd name="T42" fmla="*/ 0 w 149"/>
                      <a:gd name="T43" fmla="*/ 0 h 147"/>
                      <a:gd name="T44" fmla="*/ 0 w 149"/>
                      <a:gd name="T45" fmla="*/ 0 h 147"/>
                      <a:gd name="T46" fmla="*/ 0 w 149"/>
                      <a:gd name="T47" fmla="*/ 0 h 147"/>
                      <a:gd name="T48" fmla="*/ 0 w 149"/>
                      <a:gd name="T49" fmla="*/ 0 h 147"/>
                      <a:gd name="T50" fmla="*/ 0 w 149"/>
                      <a:gd name="T51" fmla="*/ 0 h 147"/>
                      <a:gd name="T52" fmla="*/ 0 w 149"/>
                      <a:gd name="T53" fmla="*/ 0 h 147"/>
                      <a:gd name="T54" fmla="*/ 0 w 149"/>
                      <a:gd name="T55" fmla="*/ 0 h 147"/>
                      <a:gd name="T56" fmla="*/ 0 w 149"/>
                      <a:gd name="T57" fmla="*/ 0 h 147"/>
                      <a:gd name="T58" fmla="*/ 0 w 149"/>
                      <a:gd name="T59" fmla="*/ 0 h 147"/>
                      <a:gd name="T60" fmla="*/ 0 w 149"/>
                      <a:gd name="T61" fmla="*/ 0 h 147"/>
                      <a:gd name="T62" fmla="*/ 0 w 149"/>
                      <a:gd name="T63" fmla="*/ 0 h 14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9"/>
                      <a:gd name="T97" fmla="*/ 0 h 147"/>
                      <a:gd name="T98" fmla="*/ 149 w 149"/>
                      <a:gd name="T99" fmla="*/ 147 h 14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9" h="147">
                        <a:moveTo>
                          <a:pt x="75" y="147"/>
                        </a:moveTo>
                        <a:lnTo>
                          <a:pt x="82" y="147"/>
                        </a:lnTo>
                        <a:lnTo>
                          <a:pt x="90" y="145"/>
                        </a:lnTo>
                        <a:lnTo>
                          <a:pt x="97" y="143"/>
                        </a:lnTo>
                        <a:lnTo>
                          <a:pt x="103" y="141"/>
                        </a:lnTo>
                        <a:lnTo>
                          <a:pt x="110" y="138"/>
                        </a:lnTo>
                        <a:lnTo>
                          <a:pt x="116" y="134"/>
                        </a:lnTo>
                        <a:lnTo>
                          <a:pt x="122" y="129"/>
                        </a:lnTo>
                        <a:lnTo>
                          <a:pt x="127" y="125"/>
                        </a:lnTo>
                        <a:lnTo>
                          <a:pt x="131" y="120"/>
                        </a:lnTo>
                        <a:lnTo>
                          <a:pt x="136" y="114"/>
                        </a:lnTo>
                        <a:lnTo>
                          <a:pt x="140" y="108"/>
                        </a:lnTo>
                        <a:lnTo>
                          <a:pt x="143" y="102"/>
                        </a:lnTo>
                        <a:lnTo>
                          <a:pt x="146" y="95"/>
                        </a:lnTo>
                        <a:lnTo>
                          <a:pt x="148" y="88"/>
                        </a:lnTo>
                        <a:lnTo>
                          <a:pt x="149" y="81"/>
                        </a:lnTo>
                        <a:lnTo>
                          <a:pt x="149" y="74"/>
                        </a:lnTo>
                        <a:lnTo>
                          <a:pt x="149" y="66"/>
                        </a:lnTo>
                        <a:lnTo>
                          <a:pt x="148" y="59"/>
                        </a:lnTo>
                        <a:lnTo>
                          <a:pt x="146" y="51"/>
                        </a:lnTo>
                        <a:lnTo>
                          <a:pt x="143" y="45"/>
                        </a:lnTo>
                        <a:lnTo>
                          <a:pt x="140" y="38"/>
                        </a:lnTo>
                        <a:lnTo>
                          <a:pt x="136" y="32"/>
                        </a:lnTo>
                        <a:lnTo>
                          <a:pt x="131" y="26"/>
                        </a:lnTo>
                        <a:lnTo>
                          <a:pt x="127" y="21"/>
                        </a:lnTo>
                        <a:lnTo>
                          <a:pt x="122" y="17"/>
                        </a:lnTo>
                        <a:lnTo>
                          <a:pt x="116" y="13"/>
                        </a:lnTo>
                        <a:lnTo>
                          <a:pt x="110" y="9"/>
                        </a:lnTo>
                        <a:lnTo>
                          <a:pt x="103" y="6"/>
                        </a:lnTo>
                        <a:lnTo>
                          <a:pt x="97" y="3"/>
                        </a:lnTo>
                        <a:lnTo>
                          <a:pt x="90" y="2"/>
                        </a:lnTo>
                        <a:lnTo>
                          <a:pt x="82" y="1"/>
                        </a:lnTo>
                        <a:lnTo>
                          <a:pt x="75" y="0"/>
                        </a:lnTo>
                        <a:lnTo>
                          <a:pt x="67" y="1"/>
                        </a:lnTo>
                        <a:lnTo>
                          <a:pt x="60" y="2"/>
                        </a:lnTo>
                        <a:lnTo>
                          <a:pt x="52" y="3"/>
                        </a:lnTo>
                        <a:lnTo>
                          <a:pt x="45" y="6"/>
                        </a:lnTo>
                        <a:lnTo>
                          <a:pt x="39" y="9"/>
                        </a:lnTo>
                        <a:lnTo>
                          <a:pt x="33" y="13"/>
                        </a:lnTo>
                        <a:lnTo>
                          <a:pt x="27" y="17"/>
                        </a:lnTo>
                        <a:lnTo>
                          <a:pt x="21" y="21"/>
                        </a:lnTo>
                        <a:lnTo>
                          <a:pt x="17" y="26"/>
                        </a:lnTo>
                        <a:lnTo>
                          <a:pt x="13" y="32"/>
                        </a:lnTo>
                        <a:lnTo>
                          <a:pt x="9" y="38"/>
                        </a:lnTo>
                        <a:lnTo>
                          <a:pt x="6" y="45"/>
                        </a:lnTo>
                        <a:lnTo>
                          <a:pt x="3" y="51"/>
                        </a:lnTo>
                        <a:lnTo>
                          <a:pt x="2" y="59"/>
                        </a:lnTo>
                        <a:lnTo>
                          <a:pt x="1" y="66"/>
                        </a:lnTo>
                        <a:lnTo>
                          <a:pt x="0" y="74"/>
                        </a:lnTo>
                        <a:lnTo>
                          <a:pt x="1" y="81"/>
                        </a:lnTo>
                        <a:lnTo>
                          <a:pt x="2" y="88"/>
                        </a:lnTo>
                        <a:lnTo>
                          <a:pt x="3" y="95"/>
                        </a:lnTo>
                        <a:lnTo>
                          <a:pt x="6" y="102"/>
                        </a:lnTo>
                        <a:lnTo>
                          <a:pt x="9" y="108"/>
                        </a:lnTo>
                        <a:lnTo>
                          <a:pt x="13" y="114"/>
                        </a:lnTo>
                        <a:lnTo>
                          <a:pt x="17" y="120"/>
                        </a:lnTo>
                        <a:lnTo>
                          <a:pt x="21" y="125"/>
                        </a:lnTo>
                        <a:lnTo>
                          <a:pt x="27" y="129"/>
                        </a:lnTo>
                        <a:lnTo>
                          <a:pt x="33" y="134"/>
                        </a:lnTo>
                        <a:lnTo>
                          <a:pt x="39" y="138"/>
                        </a:lnTo>
                        <a:lnTo>
                          <a:pt x="45" y="141"/>
                        </a:lnTo>
                        <a:lnTo>
                          <a:pt x="52" y="143"/>
                        </a:lnTo>
                        <a:lnTo>
                          <a:pt x="60" y="145"/>
                        </a:lnTo>
                        <a:lnTo>
                          <a:pt x="67" y="147"/>
                        </a:lnTo>
                        <a:lnTo>
                          <a:pt x="75" y="147"/>
                        </a:lnTo>
                        <a:close/>
                      </a:path>
                    </a:pathLst>
                  </a:custGeom>
                  <a:noFill/>
                  <a:ln w="7938">
                    <a:solidFill>
                      <a:srgbClr val="2A2A29"/>
                    </a:solidFill>
                    <a:round/>
                    <a:headEnd/>
                    <a:tailEnd/>
                  </a:ln>
                </p:spPr>
                <p:txBody>
                  <a:bodyPr/>
                  <a:lstStyle/>
                  <a:p>
                    <a:pPr defTabSz="609585"/>
                    <a:endParaRPr lang="en-US" sz="2400" dirty="0">
                      <a:solidFill>
                        <a:prstClr val="black"/>
                      </a:solidFill>
                      <a:latin typeface="Arial"/>
                      <a:cs typeface="MS PGothic"/>
                    </a:endParaRPr>
                  </a:p>
                </p:txBody>
              </p:sp>
              <p:sp>
                <p:nvSpPr>
                  <p:cNvPr id="24" name="Freeform 116">
                    <a:extLst>
                      <a:ext uri="{FF2B5EF4-FFF2-40B4-BE49-F238E27FC236}">
                        <a16:creationId xmlns:a16="http://schemas.microsoft.com/office/drawing/2014/main" id="{3CFF5ECE-27BC-2C2F-2288-EB6993336311}"/>
                      </a:ext>
                    </a:extLst>
                  </p:cNvPr>
                  <p:cNvSpPr>
                    <a:spLocks/>
                  </p:cNvSpPr>
                  <p:nvPr/>
                </p:nvSpPr>
                <p:spPr bwMode="auto">
                  <a:xfrm>
                    <a:off x="15753734" y="8801997"/>
                    <a:ext cx="50901" cy="48746"/>
                  </a:xfrm>
                  <a:custGeom>
                    <a:avLst/>
                    <a:gdLst>
                      <a:gd name="T0" fmla="*/ 0 w 149"/>
                      <a:gd name="T1" fmla="*/ 0 h 147"/>
                      <a:gd name="T2" fmla="*/ 0 w 149"/>
                      <a:gd name="T3" fmla="*/ 0 h 147"/>
                      <a:gd name="T4" fmla="*/ 0 w 149"/>
                      <a:gd name="T5" fmla="*/ 0 h 147"/>
                      <a:gd name="T6" fmla="*/ 0 w 149"/>
                      <a:gd name="T7" fmla="*/ 0 h 147"/>
                      <a:gd name="T8" fmla="*/ 0 w 149"/>
                      <a:gd name="T9" fmla="*/ 0 h 147"/>
                      <a:gd name="T10" fmla="*/ 0 w 149"/>
                      <a:gd name="T11" fmla="*/ 0 h 147"/>
                      <a:gd name="T12" fmla="*/ 0 w 149"/>
                      <a:gd name="T13" fmla="*/ 0 h 147"/>
                      <a:gd name="T14" fmla="*/ 0 w 149"/>
                      <a:gd name="T15" fmla="*/ 0 h 147"/>
                      <a:gd name="T16" fmla="*/ 0 w 149"/>
                      <a:gd name="T17" fmla="*/ 0 h 147"/>
                      <a:gd name="T18" fmla="*/ 0 w 149"/>
                      <a:gd name="T19" fmla="*/ 0 h 147"/>
                      <a:gd name="T20" fmla="*/ 0 w 149"/>
                      <a:gd name="T21" fmla="*/ 0 h 147"/>
                      <a:gd name="T22" fmla="*/ 0 w 149"/>
                      <a:gd name="T23" fmla="*/ 0 h 147"/>
                      <a:gd name="T24" fmla="*/ 0 w 149"/>
                      <a:gd name="T25" fmla="*/ 0 h 147"/>
                      <a:gd name="T26" fmla="*/ 0 w 149"/>
                      <a:gd name="T27" fmla="*/ 0 h 147"/>
                      <a:gd name="T28" fmla="*/ 0 w 149"/>
                      <a:gd name="T29" fmla="*/ 0 h 147"/>
                      <a:gd name="T30" fmla="*/ 0 w 149"/>
                      <a:gd name="T31" fmla="*/ 0 h 147"/>
                      <a:gd name="T32" fmla="*/ 0 w 149"/>
                      <a:gd name="T33" fmla="*/ 0 h 147"/>
                      <a:gd name="T34" fmla="*/ 0 w 149"/>
                      <a:gd name="T35" fmla="*/ 0 h 147"/>
                      <a:gd name="T36" fmla="*/ 0 w 149"/>
                      <a:gd name="T37" fmla="*/ 0 h 147"/>
                      <a:gd name="T38" fmla="*/ 0 w 149"/>
                      <a:gd name="T39" fmla="*/ 0 h 147"/>
                      <a:gd name="T40" fmla="*/ 0 w 149"/>
                      <a:gd name="T41" fmla="*/ 0 h 147"/>
                      <a:gd name="T42" fmla="*/ 0 w 149"/>
                      <a:gd name="T43" fmla="*/ 0 h 147"/>
                      <a:gd name="T44" fmla="*/ 0 w 149"/>
                      <a:gd name="T45" fmla="*/ 0 h 147"/>
                      <a:gd name="T46" fmla="*/ 0 w 149"/>
                      <a:gd name="T47" fmla="*/ 0 h 147"/>
                      <a:gd name="T48" fmla="*/ 0 w 149"/>
                      <a:gd name="T49" fmla="*/ 0 h 147"/>
                      <a:gd name="T50" fmla="*/ 0 w 149"/>
                      <a:gd name="T51" fmla="*/ 0 h 147"/>
                      <a:gd name="T52" fmla="*/ 0 w 149"/>
                      <a:gd name="T53" fmla="*/ 0 h 147"/>
                      <a:gd name="T54" fmla="*/ 0 w 149"/>
                      <a:gd name="T55" fmla="*/ 0 h 147"/>
                      <a:gd name="T56" fmla="*/ 0 w 149"/>
                      <a:gd name="T57" fmla="*/ 0 h 147"/>
                      <a:gd name="T58" fmla="*/ 0 w 149"/>
                      <a:gd name="T59" fmla="*/ 0 h 147"/>
                      <a:gd name="T60" fmla="*/ 0 w 149"/>
                      <a:gd name="T61" fmla="*/ 0 h 147"/>
                      <a:gd name="T62" fmla="*/ 0 w 149"/>
                      <a:gd name="T63" fmla="*/ 0 h 14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9"/>
                      <a:gd name="T97" fmla="*/ 0 h 147"/>
                      <a:gd name="T98" fmla="*/ 149 w 149"/>
                      <a:gd name="T99" fmla="*/ 147 h 14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9" h="147">
                        <a:moveTo>
                          <a:pt x="74" y="147"/>
                        </a:moveTo>
                        <a:lnTo>
                          <a:pt x="82" y="146"/>
                        </a:lnTo>
                        <a:lnTo>
                          <a:pt x="90" y="144"/>
                        </a:lnTo>
                        <a:lnTo>
                          <a:pt x="97" y="143"/>
                        </a:lnTo>
                        <a:lnTo>
                          <a:pt x="104" y="140"/>
                        </a:lnTo>
                        <a:lnTo>
                          <a:pt x="110" y="137"/>
                        </a:lnTo>
                        <a:lnTo>
                          <a:pt x="117" y="134"/>
                        </a:lnTo>
                        <a:lnTo>
                          <a:pt x="122" y="129"/>
                        </a:lnTo>
                        <a:lnTo>
                          <a:pt x="128" y="125"/>
                        </a:lnTo>
                        <a:lnTo>
                          <a:pt x="132" y="120"/>
                        </a:lnTo>
                        <a:lnTo>
                          <a:pt x="136" y="113"/>
                        </a:lnTo>
                        <a:lnTo>
                          <a:pt x="141" y="108"/>
                        </a:lnTo>
                        <a:lnTo>
                          <a:pt x="143" y="102"/>
                        </a:lnTo>
                        <a:lnTo>
                          <a:pt x="146" y="95"/>
                        </a:lnTo>
                        <a:lnTo>
                          <a:pt x="147" y="88"/>
                        </a:lnTo>
                        <a:lnTo>
                          <a:pt x="148" y="80"/>
                        </a:lnTo>
                        <a:lnTo>
                          <a:pt x="149" y="73"/>
                        </a:lnTo>
                        <a:lnTo>
                          <a:pt x="148" y="65"/>
                        </a:lnTo>
                        <a:lnTo>
                          <a:pt x="147" y="58"/>
                        </a:lnTo>
                        <a:lnTo>
                          <a:pt x="146" y="51"/>
                        </a:lnTo>
                        <a:lnTo>
                          <a:pt x="143" y="45"/>
                        </a:lnTo>
                        <a:lnTo>
                          <a:pt x="141" y="38"/>
                        </a:lnTo>
                        <a:lnTo>
                          <a:pt x="136" y="32"/>
                        </a:lnTo>
                        <a:lnTo>
                          <a:pt x="132" y="27"/>
                        </a:lnTo>
                        <a:lnTo>
                          <a:pt x="128" y="21"/>
                        </a:lnTo>
                        <a:lnTo>
                          <a:pt x="122" y="17"/>
                        </a:lnTo>
                        <a:lnTo>
                          <a:pt x="117" y="13"/>
                        </a:lnTo>
                        <a:lnTo>
                          <a:pt x="110" y="8"/>
                        </a:lnTo>
                        <a:lnTo>
                          <a:pt x="104" y="5"/>
                        </a:lnTo>
                        <a:lnTo>
                          <a:pt x="97" y="3"/>
                        </a:lnTo>
                        <a:lnTo>
                          <a:pt x="90" y="1"/>
                        </a:lnTo>
                        <a:lnTo>
                          <a:pt x="82" y="0"/>
                        </a:lnTo>
                        <a:lnTo>
                          <a:pt x="74" y="0"/>
                        </a:lnTo>
                        <a:lnTo>
                          <a:pt x="67" y="0"/>
                        </a:lnTo>
                        <a:lnTo>
                          <a:pt x="60" y="1"/>
                        </a:lnTo>
                        <a:lnTo>
                          <a:pt x="53" y="3"/>
                        </a:lnTo>
                        <a:lnTo>
                          <a:pt x="46" y="5"/>
                        </a:lnTo>
                        <a:lnTo>
                          <a:pt x="39" y="8"/>
                        </a:lnTo>
                        <a:lnTo>
                          <a:pt x="33" y="13"/>
                        </a:lnTo>
                        <a:lnTo>
                          <a:pt x="28" y="17"/>
                        </a:lnTo>
                        <a:lnTo>
                          <a:pt x="22" y="21"/>
                        </a:lnTo>
                        <a:lnTo>
                          <a:pt x="18" y="27"/>
                        </a:lnTo>
                        <a:lnTo>
                          <a:pt x="13" y="32"/>
                        </a:lnTo>
                        <a:lnTo>
                          <a:pt x="9" y="38"/>
                        </a:lnTo>
                        <a:lnTo>
                          <a:pt x="6" y="45"/>
                        </a:lnTo>
                        <a:lnTo>
                          <a:pt x="4" y="51"/>
                        </a:lnTo>
                        <a:lnTo>
                          <a:pt x="2" y="58"/>
                        </a:lnTo>
                        <a:lnTo>
                          <a:pt x="0" y="65"/>
                        </a:lnTo>
                        <a:lnTo>
                          <a:pt x="0" y="73"/>
                        </a:lnTo>
                        <a:lnTo>
                          <a:pt x="0" y="80"/>
                        </a:lnTo>
                        <a:lnTo>
                          <a:pt x="2" y="88"/>
                        </a:lnTo>
                        <a:lnTo>
                          <a:pt x="4" y="95"/>
                        </a:lnTo>
                        <a:lnTo>
                          <a:pt x="6" y="102"/>
                        </a:lnTo>
                        <a:lnTo>
                          <a:pt x="9" y="108"/>
                        </a:lnTo>
                        <a:lnTo>
                          <a:pt x="13" y="113"/>
                        </a:lnTo>
                        <a:lnTo>
                          <a:pt x="18" y="120"/>
                        </a:lnTo>
                        <a:lnTo>
                          <a:pt x="22" y="125"/>
                        </a:lnTo>
                        <a:lnTo>
                          <a:pt x="28" y="129"/>
                        </a:lnTo>
                        <a:lnTo>
                          <a:pt x="33" y="134"/>
                        </a:lnTo>
                        <a:lnTo>
                          <a:pt x="39" y="137"/>
                        </a:lnTo>
                        <a:lnTo>
                          <a:pt x="46" y="140"/>
                        </a:lnTo>
                        <a:lnTo>
                          <a:pt x="53" y="143"/>
                        </a:lnTo>
                        <a:lnTo>
                          <a:pt x="60" y="144"/>
                        </a:lnTo>
                        <a:lnTo>
                          <a:pt x="67" y="146"/>
                        </a:lnTo>
                        <a:lnTo>
                          <a:pt x="74" y="147"/>
                        </a:lnTo>
                        <a:close/>
                      </a:path>
                    </a:pathLst>
                  </a:custGeom>
                  <a:solidFill>
                    <a:srgbClr val="E31E24"/>
                  </a:solidFill>
                  <a:ln w="9525">
                    <a:noFill/>
                    <a:miter lim="800000"/>
                    <a:headEnd/>
                    <a:tailEnd/>
                  </a:ln>
                </p:spPr>
                <p:txBody>
                  <a:bodyPr/>
                  <a:lstStyle/>
                  <a:p>
                    <a:pPr defTabSz="609585"/>
                    <a:endParaRPr lang="en-US" sz="2400" dirty="0">
                      <a:solidFill>
                        <a:prstClr val="black"/>
                      </a:solidFill>
                      <a:latin typeface="Arial"/>
                      <a:cs typeface="MS PGothic"/>
                    </a:endParaRPr>
                  </a:p>
                </p:txBody>
              </p:sp>
              <p:sp>
                <p:nvSpPr>
                  <p:cNvPr id="25" name="Freeform 117">
                    <a:extLst>
                      <a:ext uri="{FF2B5EF4-FFF2-40B4-BE49-F238E27FC236}">
                        <a16:creationId xmlns:a16="http://schemas.microsoft.com/office/drawing/2014/main" id="{881B4BD5-00DB-B8E0-1E8D-2BA2208C2BBD}"/>
                      </a:ext>
                    </a:extLst>
                  </p:cNvPr>
                  <p:cNvSpPr>
                    <a:spLocks/>
                  </p:cNvSpPr>
                  <p:nvPr/>
                </p:nvSpPr>
                <p:spPr bwMode="auto">
                  <a:xfrm>
                    <a:off x="15753734" y="8801997"/>
                    <a:ext cx="50901" cy="48746"/>
                  </a:xfrm>
                  <a:custGeom>
                    <a:avLst/>
                    <a:gdLst>
                      <a:gd name="T0" fmla="*/ 0 w 149"/>
                      <a:gd name="T1" fmla="*/ 0 h 147"/>
                      <a:gd name="T2" fmla="*/ 0 w 149"/>
                      <a:gd name="T3" fmla="*/ 0 h 147"/>
                      <a:gd name="T4" fmla="*/ 0 w 149"/>
                      <a:gd name="T5" fmla="*/ 0 h 147"/>
                      <a:gd name="T6" fmla="*/ 0 w 149"/>
                      <a:gd name="T7" fmla="*/ 0 h 147"/>
                      <a:gd name="T8" fmla="*/ 0 w 149"/>
                      <a:gd name="T9" fmla="*/ 0 h 147"/>
                      <a:gd name="T10" fmla="*/ 0 w 149"/>
                      <a:gd name="T11" fmla="*/ 0 h 147"/>
                      <a:gd name="T12" fmla="*/ 0 w 149"/>
                      <a:gd name="T13" fmla="*/ 0 h 147"/>
                      <a:gd name="T14" fmla="*/ 0 w 149"/>
                      <a:gd name="T15" fmla="*/ 0 h 147"/>
                      <a:gd name="T16" fmla="*/ 0 w 149"/>
                      <a:gd name="T17" fmla="*/ 0 h 147"/>
                      <a:gd name="T18" fmla="*/ 0 w 149"/>
                      <a:gd name="T19" fmla="*/ 0 h 147"/>
                      <a:gd name="T20" fmla="*/ 0 w 149"/>
                      <a:gd name="T21" fmla="*/ 0 h 147"/>
                      <a:gd name="T22" fmla="*/ 0 w 149"/>
                      <a:gd name="T23" fmla="*/ 0 h 147"/>
                      <a:gd name="T24" fmla="*/ 0 w 149"/>
                      <a:gd name="T25" fmla="*/ 0 h 147"/>
                      <a:gd name="T26" fmla="*/ 0 w 149"/>
                      <a:gd name="T27" fmla="*/ 0 h 147"/>
                      <a:gd name="T28" fmla="*/ 0 w 149"/>
                      <a:gd name="T29" fmla="*/ 0 h 147"/>
                      <a:gd name="T30" fmla="*/ 0 w 149"/>
                      <a:gd name="T31" fmla="*/ 0 h 147"/>
                      <a:gd name="T32" fmla="*/ 0 w 149"/>
                      <a:gd name="T33" fmla="*/ 0 h 147"/>
                      <a:gd name="T34" fmla="*/ 0 w 149"/>
                      <a:gd name="T35" fmla="*/ 0 h 147"/>
                      <a:gd name="T36" fmla="*/ 0 w 149"/>
                      <a:gd name="T37" fmla="*/ 0 h 147"/>
                      <a:gd name="T38" fmla="*/ 0 w 149"/>
                      <a:gd name="T39" fmla="*/ 0 h 147"/>
                      <a:gd name="T40" fmla="*/ 0 w 149"/>
                      <a:gd name="T41" fmla="*/ 0 h 147"/>
                      <a:gd name="T42" fmla="*/ 0 w 149"/>
                      <a:gd name="T43" fmla="*/ 0 h 147"/>
                      <a:gd name="T44" fmla="*/ 0 w 149"/>
                      <a:gd name="T45" fmla="*/ 0 h 147"/>
                      <a:gd name="T46" fmla="*/ 0 w 149"/>
                      <a:gd name="T47" fmla="*/ 0 h 147"/>
                      <a:gd name="T48" fmla="*/ 0 w 149"/>
                      <a:gd name="T49" fmla="*/ 0 h 147"/>
                      <a:gd name="T50" fmla="*/ 0 w 149"/>
                      <a:gd name="T51" fmla="*/ 0 h 147"/>
                      <a:gd name="T52" fmla="*/ 0 w 149"/>
                      <a:gd name="T53" fmla="*/ 0 h 147"/>
                      <a:gd name="T54" fmla="*/ 0 w 149"/>
                      <a:gd name="T55" fmla="*/ 0 h 147"/>
                      <a:gd name="T56" fmla="*/ 0 w 149"/>
                      <a:gd name="T57" fmla="*/ 0 h 147"/>
                      <a:gd name="T58" fmla="*/ 0 w 149"/>
                      <a:gd name="T59" fmla="*/ 0 h 147"/>
                      <a:gd name="T60" fmla="*/ 0 w 149"/>
                      <a:gd name="T61" fmla="*/ 0 h 147"/>
                      <a:gd name="T62" fmla="*/ 0 w 149"/>
                      <a:gd name="T63" fmla="*/ 0 h 14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9"/>
                      <a:gd name="T97" fmla="*/ 0 h 147"/>
                      <a:gd name="T98" fmla="*/ 149 w 149"/>
                      <a:gd name="T99" fmla="*/ 147 h 14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9" h="147">
                        <a:moveTo>
                          <a:pt x="74" y="147"/>
                        </a:moveTo>
                        <a:lnTo>
                          <a:pt x="82" y="146"/>
                        </a:lnTo>
                        <a:lnTo>
                          <a:pt x="90" y="144"/>
                        </a:lnTo>
                        <a:lnTo>
                          <a:pt x="97" y="143"/>
                        </a:lnTo>
                        <a:lnTo>
                          <a:pt x="104" y="140"/>
                        </a:lnTo>
                        <a:lnTo>
                          <a:pt x="110" y="137"/>
                        </a:lnTo>
                        <a:lnTo>
                          <a:pt x="117" y="134"/>
                        </a:lnTo>
                        <a:lnTo>
                          <a:pt x="122" y="129"/>
                        </a:lnTo>
                        <a:lnTo>
                          <a:pt x="128" y="125"/>
                        </a:lnTo>
                        <a:lnTo>
                          <a:pt x="132" y="120"/>
                        </a:lnTo>
                        <a:lnTo>
                          <a:pt x="136" y="113"/>
                        </a:lnTo>
                        <a:lnTo>
                          <a:pt x="141" y="108"/>
                        </a:lnTo>
                        <a:lnTo>
                          <a:pt x="143" y="102"/>
                        </a:lnTo>
                        <a:lnTo>
                          <a:pt x="146" y="95"/>
                        </a:lnTo>
                        <a:lnTo>
                          <a:pt x="147" y="88"/>
                        </a:lnTo>
                        <a:lnTo>
                          <a:pt x="148" y="80"/>
                        </a:lnTo>
                        <a:lnTo>
                          <a:pt x="149" y="73"/>
                        </a:lnTo>
                        <a:lnTo>
                          <a:pt x="148" y="65"/>
                        </a:lnTo>
                        <a:lnTo>
                          <a:pt x="147" y="58"/>
                        </a:lnTo>
                        <a:lnTo>
                          <a:pt x="146" y="51"/>
                        </a:lnTo>
                        <a:lnTo>
                          <a:pt x="143" y="45"/>
                        </a:lnTo>
                        <a:lnTo>
                          <a:pt x="141" y="38"/>
                        </a:lnTo>
                        <a:lnTo>
                          <a:pt x="136" y="32"/>
                        </a:lnTo>
                        <a:lnTo>
                          <a:pt x="132" y="27"/>
                        </a:lnTo>
                        <a:lnTo>
                          <a:pt x="128" y="21"/>
                        </a:lnTo>
                        <a:lnTo>
                          <a:pt x="122" y="17"/>
                        </a:lnTo>
                        <a:lnTo>
                          <a:pt x="117" y="13"/>
                        </a:lnTo>
                        <a:lnTo>
                          <a:pt x="110" y="8"/>
                        </a:lnTo>
                        <a:lnTo>
                          <a:pt x="104" y="5"/>
                        </a:lnTo>
                        <a:lnTo>
                          <a:pt x="97" y="3"/>
                        </a:lnTo>
                        <a:lnTo>
                          <a:pt x="90" y="1"/>
                        </a:lnTo>
                        <a:lnTo>
                          <a:pt x="82" y="0"/>
                        </a:lnTo>
                        <a:lnTo>
                          <a:pt x="74" y="0"/>
                        </a:lnTo>
                        <a:lnTo>
                          <a:pt x="67" y="0"/>
                        </a:lnTo>
                        <a:lnTo>
                          <a:pt x="60" y="1"/>
                        </a:lnTo>
                        <a:lnTo>
                          <a:pt x="53" y="3"/>
                        </a:lnTo>
                        <a:lnTo>
                          <a:pt x="46" y="5"/>
                        </a:lnTo>
                        <a:lnTo>
                          <a:pt x="39" y="8"/>
                        </a:lnTo>
                        <a:lnTo>
                          <a:pt x="33" y="13"/>
                        </a:lnTo>
                        <a:lnTo>
                          <a:pt x="28" y="17"/>
                        </a:lnTo>
                        <a:lnTo>
                          <a:pt x="22" y="21"/>
                        </a:lnTo>
                        <a:lnTo>
                          <a:pt x="18" y="27"/>
                        </a:lnTo>
                        <a:lnTo>
                          <a:pt x="13" y="32"/>
                        </a:lnTo>
                        <a:lnTo>
                          <a:pt x="9" y="38"/>
                        </a:lnTo>
                        <a:lnTo>
                          <a:pt x="6" y="45"/>
                        </a:lnTo>
                        <a:lnTo>
                          <a:pt x="4" y="51"/>
                        </a:lnTo>
                        <a:lnTo>
                          <a:pt x="2" y="58"/>
                        </a:lnTo>
                        <a:lnTo>
                          <a:pt x="0" y="65"/>
                        </a:lnTo>
                        <a:lnTo>
                          <a:pt x="0" y="73"/>
                        </a:lnTo>
                        <a:lnTo>
                          <a:pt x="0" y="80"/>
                        </a:lnTo>
                        <a:lnTo>
                          <a:pt x="2" y="88"/>
                        </a:lnTo>
                        <a:lnTo>
                          <a:pt x="4" y="95"/>
                        </a:lnTo>
                        <a:lnTo>
                          <a:pt x="6" y="102"/>
                        </a:lnTo>
                        <a:lnTo>
                          <a:pt x="9" y="108"/>
                        </a:lnTo>
                        <a:lnTo>
                          <a:pt x="13" y="113"/>
                        </a:lnTo>
                        <a:lnTo>
                          <a:pt x="18" y="120"/>
                        </a:lnTo>
                        <a:lnTo>
                          <a:pt x="22" y="125"/>
                        </a:lnTo>
                        <a:lnTo>
                          <a:pt x="28" y="129"/>
                        </a:lnTo>
                        <a:lnTo>
                          <a:pt x="33" y="134"/>
                        </a:lnTo>
                        <a:lnTo>
                          <a:pt x="39" y="137"/>
                        </a:lnTo>
                        <a:lnTo>
                          <a:pt x="46" y="140"/>
                        </a:lnTo>
                        <a:lnTo>
                          <a:pt x="53" y="143"/>
                        </a:lnTo>
                        <a:lnTo>
                          <a:pt x="60" y="144"/>
                        </a:lnTo>
                        <a:lnTo>
                          <a:pt x="67" y="146"/>
                        </a:lnTo>
                        <a:lnTo>
                          <a:pt x="74" y="147"/>
                        </a:lnTo>
                        <a:close/>
                      </a:path>
                    </a:pathLst>
                  </a:custGeom>
                  <a:noFill/>
                  <a:ln w="7938">
                    <a:solidFill>
                      <a:srgbClr val="2A2A29"/>
                    </a:solidFill>
                    <a:round/>
                    <a:headEnd/>
                    <a:tailEnd/>
                  </a:ln>
                </p:spPr>
                <p:txBody>
                  <a:bodyPr/>
                  <a:lstStyle/>
                  <a:p>
                    <a:pPr defTabSz="609585"/>
                    <a:endParaRPr lang="en-US" sz="2400" dirty="0">
                      <a:solidFill>
                        <a:prstClr val="black"/>
                      </a:solidFill>
                      <a:latin typeface="Arial"/>
                      <a:cs typeface="MS PGothic"/>
                    </a:endParaRPr>
                  </a:p>
                </p:txBody>
              </p:sp>
              <p:pic>
                <p:nvPicPr>
                  <p:cNvPr id="26" name="Picture 118">
                    <a:extLst>
                      <a:ext uri="{FF2B5EF4-FFF2-40B4-BE49-F238E27FC236}">
                        <a16:creationId xmlns:a16="http://schemas.microsoft.com/office/drawing/2014/main" id="{635267F5-D4D9-FA21-2C41-7BD21714BB60}"/>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11211337" y="8799130"/>
                    <a:ext cx="4509820" cy="48746"/>
                  </a:xfrm>
                  <a:prstGeom prst="rect">
                    <a:avLst/>
                  </a:prstGeom>
                  <a:noFill/>
                  <a:ln w="9525">
                    <a:noFill/>
                    <a:miter lim="800000"/>
                    <a:headEnd/>
                    <a:tailEnd/>
                  </a:ln>
                </p:spPr>
              </p:pic>
              <p:pic>
                <p:nvPicPr>
                  <p:cNvPr id="27" name="Picture 119">
                    <a:extLst>
                      <a:ext uri="{FF2B5EF4-FFF2-40B4-BE49-F238E27FC236}">
                        <a16:creationId xmlns:a16="http://schemas.microsoft.com/office/drawing/2014/main" id="{70BAF76B-FF26-78FE-5CC3-84D43ED571DE}"/>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11054562" y="8635687"/>
                    <a:ext cx="4556649" cy="48746"/>
                  </a:xfrm>
                  <a:prstGeom prst="rect">
                    <a:avLst/>
                  </a:prstGeom>
                  <a:noFill/>
                  <a:ln w="9525">
                    <a:noFill/>
                    <a:miter lim="800000"/>
                    <a:headEnd/>
                    <a:tailEnd/>
                  </a:ln>
                </p:spPr>
              </p:pic>
              <p:pic>
                <p:nvPicPr>
                  <p:cNvPr id="28" name="Picture 120">
                    <a:extLst>
                      <a:ext uri="{FF2B5EF4-FFF2-40B4-BE49-F238E27FC236}">
                        <a16:creationId xmlns:a16="http://schemas.microsoft.com/office/drawing/2014/main" id="{7C2622F5-EAA6-0CE6-7FB9-E0241A3FF20E}"/>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flipV="1">
                    <a:off x="10695487" y="8649579"/>
                    <a:ext cx="3627170" cy="45719"/>
                  </a:xfrm>
                  <a:prstGeom prst="rect">
                    <a:avLst/>
                  </a:prstGeom>
                  <a:noFill/>
                  <a:ln w="9525">
                    <a:noFill/>
                    <a:miter lim="800000"/>
                    <a:headEnd/>
                    <a:tailEnd/>
                  </a:ln>
                </p:spPr>
              </p:pic>
              <p:sp>
                <p:nvSpPr>
                  <p:cNvPr id="29" name="Freeform 122">
                    <a:extLst>
                      <a:ext uri="{FF2B5EF4-FFF2-40B4-BE49-F238E27FC236}">
                        <a16:creationId xmlns:a16="http://schemas.microsoft.com/office/drawing/2014/main" id="{4EF22B47-7580-43AC-EA85-F8CE4522583E}"/>
                      </a:ext>
                    </a:extLst>
                  </p:cNvPr>
                  <p:cNvSpPr>
                    <a:spLocks/>
                  </p:cNvSpPr>
                  <p:nvPr/>
                </p:nvSpPr>
                <p:spPr bwMode="auto">
                  <a:xfrm>
                    <a:off x="16264779" y="9137485"/>
                    <a:ext cx="50901" cy="48746"/>
                  </a:xfrm>
                  <a:custGeom>
                    <a:avLst/>
                    <a:gdLst>
                      <a:gd name="T0" fmla="*/ 0 w 149"/>
                      <a:gd name="T1" fmla="*/ 0 h 147"/>
                      <a:gd name="T2" fmla="*/ 0 w 149"/>
                      <a:gd name="T3" fmla="*/ 0 h 147"/>
                      <a:gd name="T4" fmla="*/ 0 w 149"/>
                      <a:gd name="T5" fmla="*/ 0 h 147"/>
                      <a:gd name="T6" fmla="*/ 0 w 149"/>
                      <a:gd name="T7" fmla="*/ 0 h 147"/>
                      <a:gd name="T8" fmla="*/ 0 w 149"/>
                      <a:gd name="T9" fmla="*/ 0 h 147"/>
                      <a:gd name="T10" fmla="*/ 0 w 149"/>
                      <a:gd name="T11" fmla="*/ 0 h 147"/>
                      <a:gd name="T12" fmla="*/ 0 w 149"/>
                      <a:gd name="T13" fmla="*/ 0 h 147"/>
                      <a:gd name="T14" fmla="*/ 0 w 149"/>
                      <a:gd name="T15" fmla="*/ 0 h 147"/>
                      <a:gd name="T16" fmla="*/ 0 w 149"/>
                      <a:gd name="T17" fmla="*/ 0 h 147"/>
                      <a:gd name="T18" fmla="*/ 0 w 149"/>
                      <a:gd name="T19" fmla="*/ 0 h 147"/>
                      <a:gd name="T20" fmla="*/ 0 w 149"/>
                      <a:gd name="T21" fmla="*/ 0 h 147"/>
                      <a:gd name="T22" fmla="*/ 0 w 149"/>
                      <a:gd name="T23" fmla="*/ 0 h 147"/>
                      <a:gd name="T24" fmla="*/ 0 w 149"/>
                      <a:gd name="T25" fmla="*/ 0 h 147"/>
                      <a:gd name="T26" fmla="*/ 0 w 149"/>
                      <a:gd name="T27" fmla="*/ 0 h 147"/>
                      <a:gd name="T28" fmla="*/ 0 w 149"/>
                      <a:gd name="T29" fmla="*/ 0 h 147"/>
                      <a:gd name="T30" fmla="*/ 0 w 149"/>
                      <a:gd name="T31" fmla="*/ 0 h 147"/>
                      <a:gd name="T32" fmla="*/ 0 w 149"/>
                      <a:gd name="T33" fmla="*/ 0 h 147"/>
                      <a:gd name="T34" fmla="*/ 0 w 149"/>
                      <a:gd name="T35" fmla="*/ 0 h 147"/>
                      <a:gd name="T36" fmla="*/ 0 w 149"/>
                      <a:gd name="T37" fmla="*/ 0 h 147"/>
                      <a:gd name="T38" fmla="*/ 0 w 149"/>
                      <a:gd name="T39" fmla="*/ 0 h 147"/>
                      <a:gd name="T40" fmla="*/ 0 w 149"/>
                      <a:gd name="T41" fmla="*/ 0 h 147"/>
                      <a:gd name="T42" fmla="*/ 0 w 149"/>
                      <a:gd name="T43" fmla="*/ 0 h 147"/>
                      <a:gd name="T44" fmla="*/ 0 w 149"/>
                      <a:gd name="T45" fmla="*/ 0 h 147"/>
                      <a:gd name="T46" fmla="*/ 0 w 149"/>
                      <a:gd name="T47" fmla="*/ 0 h 147"/>
                      <a:gd name="T48" fmla="*/ 0 w 149"/>
                      <a:gd name="T49" fmla="*/ 0 h 147"/>
                      <a:gd name="T50" fmla="*/ 0 w 149"/>
                      <a:gd name="T51" fmla="*/ 0 h 147"/>
                      <a:gd name="T52" fmla="*/ 0 w 149"/>
                      <a:gd name="T53" fmla="*/ 0 h 147"/>
                      <a:gd name="T54" fmla="*/ 0 w 149"/>
                      <a:gd name="T55" fmla="*/ 0 h 147"/>
                      <a:gd name="T56" fmla="*/ 0 w 149"/>
                      <a:gd name="T57" fmla="*/ 0 h 147"/>
                      <a:gd name="T58" fmla="*/ 0 w 149"/>
                      <a:gd name="T59" fmla="*/ 0 h 147"/>
                      <a:gd name="T60" fmla="*/ 0 w 149"/>
                      <a:gd name="T61" fmla="*/ 0 h 147"/>
                      <a:gd name="T62" fmla="*/ 0 w 149"/>
                      <a:gd name="T63" fmla="*/ 0 h 14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9"/>
                      <a:gd name="T97" fmla="*/ 0 h 147"/>
                      <a:gd name="T98" fmla="*/ 149 w 149"/>
                      <a:gd name="T99" fmla="*/ 147 h 14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9" h="147">
                        <a:moveTo>
                          <a:pt x="75" y="147"/>
                        </a:moveTo>
                        <a:lnTo>
                          <a:pt x="83" y="146"/>
                        </a:lnTo>
                        <a:lnTo>
                          <a:pt x="89" y="145"/>
                        </a:lnTo>
                        <a:lnTo>
                          <a:pt x="97" y="144"/>
                        </a:lnTo>
                        <a:lnTo>
                          <a:pt x="103" y="141"/>
                        </a:lnTo>
                        <a:lnTo>
                          <a:pt x="110" y="137"/>
                        </a:lnTo>
                        <a:lnTo>
                          <a:pt x="116" y="134"/>
                        </a:lnTo>
                        <a:lnTo>
                          <a:pt x="122" y="130"/>
                        </a:lnTo>
                        <a:lnTo>
                          <a:pt x="127" y="126"/>
                        </a:lnTo>
                        <a:lnTo>
                          <a:pt x="132" y="120"/>
                        </a:lnTo>
                        <a:lnTo>
                          <a:pt x="136" y="115"/>
                        </a:lnTo>
                        <a:lnTo>
                          <a:pt x="140" y="109"/>
                        </a:lnTo>
                        <a:lnTo>
                          <a:pt x="144" y="102"/>
                        </a:lnTo>
                        <a:lnTo>
                          <a:pt x="146" y="96"/>
                        </a:lnTo>
                        <a:lnTo>
                          <a:pt x="148" y="88"/>
                        </a:lnTo>
                        <a:lnTo>
                          <a:pt x="149" y="81"/>
                        </a:lnTo>
                        <a:lnTo>
                          <a:pt x="149" y="73"/>
                        </a:lnTo>
                        <a:lnTo>
                          <a:pt x="149" y="66"/>
                        </a:lnTo>
                        <a:lnTo>
                          <a:pt x="148" y="59"/>
                        </a:lnTo>
                        <a:lnTo>
                          <a:pt x="146" y="52"/>
                        </a:lnTo>
                        <a:lnTo>
                          <a:pt x="144" y="45"/>
                        </a:lnTo>
                        <a:lnTo>
                          <a:pt x="140" y="39"/>
                        </a:lnTo>
                        <a:lnTo>
                          <a:pt x="136" y="32"/>
                        </a:lnTo>
                        <a:lnTo>
                          <a:pt x="132" y="27"/>
                        </a:lnTo>
                        <a:lnTo>
                          <a:pt x="127" y="22"/>
                        </a:lnTo>
                        <a:lnTo>
                          <a:pt x="122" y="17"/>
                        </a:lnTo>
                        <a:lnTo>
                          <a:pt x="116" y="13"/>
                        </a:lnTo>
                        <a:lnTo>
                          <a:pt x="110" y="9"/>
                        </a:lnTo>
                        <a:lnTo>
                          <a:pt x="103" y="6"/>
                        </a:lnTo>
                        <a:lnTo>
                          <a:pt x="97" y="4"/>
                        </a:lnTo>
                        <a:lnTo>
                          <a:pt x="89" y="1"/>
                        </a:lnTo>
                        <a:lnTo>
                          <a:pt x="83" y="0"/>
                        </a:lnTo>
                        <a:lnTo>
                          <a:pt x="75" y="0"/>
                        </a:lnTo>
                        <a:lnTo>
                          <a:pt x="67" y="0"/>
                        </a:lnTo>
                        <a:lnTo>
                          <a:pt x="60" y="1"/>
                        </a:lnTo>
                        <a:lnTo>
                          <a:pt x="52" y="4"/>
                        </a:lnTo>
                        <a:lnTo>
                          <a:pt x="46" y="6"/>
                        </a:lnTo>
                        <a:lnTo>
                          <a:pt x="39" y="9"/>
                        </a:lnTo>
                        <a:lnTo>
                          <a:pt x="33" y="13"/>
                        </a:lnTo>
                        <a:lnTo>
                          <a:pt x="27" y="17"/>
                        </a:lnTo>
                        <a:lnTo>
                          <a:pt x="22" y="22"/>
                        </a:lnTo>
                        <a:lnTo>
                          <a:pt x="17" y="27"/>
                        </a:lnTo>
                        <a:lnTo>
                          <a:pt x="13" y="32"/>
                        </a:lnTo>
                        <a:lnTo>
                          <a:pt x="10" y="39"/>
                        </a:lnTo>
                        <a:lnTo>
                          <a:pt x="6" y="45"/>
                        </a:lnTo>
                        <a:lnTo>
                          <a:pt x="3" y="52"/>
                        </a:lnTo>
                        <a:lnTo>
                          <a:pt x="2" y="59"/>
                        </a:lnTo>
                        <a:lnTo>
                          <a:pt x="1" y="66"/>
                        </a:lnTo>
                        <a:lnTo>
                          <a:pt x="0" y="73"/>
                        </a:lnTo>
                        <a:lnTo>
                          <a:pt x="1" y="81"/>
                        </a:lnTo>
                        <a:lnTo>
                          <a:pt x="2" y="88"/>
                        </a:lnTo>
                        <a:lnTo>
                          <a:pt x="3" y="96"/>
                        </a:lnTo>
                        <a:lnTo>
                          <a:pt x="6" y="102"/>
                        </a:lnTo>
                        <a:lnTo>
                          <a:pt x="10" y="109"/>
                        </a:lnTo>
                        <a:lnTo>
                          <a:pt x="13" y="115"/>
                        </a:lnTo>
                        <a:lnTo>
                          <a:pt x="17" y="120"/>
                        </a:lnTo>
                        <a:lnTo>
                          <a:pt x="22" y="126"/>
                        </a:lnTo>
                        <a:lnTo>
                          <a:pt x="27" y="130"/>
                        </a:lnTo>
                        <a:lnTo>
                          <a:pt x="33" y="134"/>
                        </a:lnTo>
                        <a:lnTo>
                          <a:pt x="39" y="137"/>
                        </a:lnTo>
                        <a:lnTo>
                          <a:pt x="46" y="141"/>
                        </a:lnTo>
                        <a:lnTo>
                          <a:pt x="52" y="144"/>
                        </a:lnTo>
                        <a:lnTo>
                          <a:pt x="60" y="145"/>
                        </a:lnTo>
                        <a:lnTo>
                          <a:pt x="67" y="146"/>
                        </a:lnTo>
                        <a:lnTo>
                          <a:pt x="75" y="147"/>
                        </a:lnTo>
                        <a:close/>
                      </a:path>
                    </a:pathLst>
                  </a:custGeom>
                  <a:solidFill>
                    <a:srgbClr val="E31E24"/>
                  </a:solidFill>
                  <a:ln w="9525">
                    <a:noFill/>
                    <a:miter lim="800000"/>
                    <a:headEnd/>
                    <a:tailEnd/>
                  </a:ln>
                </p:spPr>
                <p:txBody>
                  <a:bodyPr/>
                  <a:lstStyle/>
                  <a:p>
                    <a:pPr defTabSz="609585"/>
                    <a:endParaRPr lang="en-US" sz="2400" dirty="0">
                      <a:solidFill>
                        <a:prstClr val="black"/>
                      </a:solidFill>
                      <a:latin typeface="Arial"/>
                      <a:cs typeface="MS PGothic"/>
                    </a:endParaRPr>
                  </a:p>
                </p:txBody>
              </p:sp>
              <p:sp>
                <p:nvSpPr>
                  <p:cNvPr id="30" name="Freeform 123">
                    <a:extLst>
                      <a:ext uri="{FF2B5EF4-FFF2-40B4-BE49-F238E27FC236}">
                        <a16:creationId xmlns:a16="http://schemas.microsoft.com/office/drawing/2014/main" id="{7550DEF1-D590-FB43-8E41-84E7A33B9F5D}"/>
                      </a:ext>
                    </a:extLst>
                  </p:cNvPr>
                  <p:cNvSpPr>
                    <a:spLocks/>
                  </p:cNvSpPr>
                  <p:nvPr/>
                </p:nvSpPr>
                <p:spPr bwMode="auto">
                  <a:xfrm>
                    <a:off x="16264779" y="9137485"/>
                    <a:ext cx="50901" cy="48746"/>
                  </a:xfrm>
                  <a:custGeom>
                    <a:avLst/>
                    <a:gdLst>
                      <a:gd name="T0" fmla="*/ 0 w 149"/>
                      <a:gd name="T1" fmla="*/ 0 h 147"/>
                      <a:gd name="T2" fmla="*/ 0 w 149"/>
                      <a:gd name="T3" fmla="*/ 0 h 147"/>
                      <a:gd name="T4" fmla="*/ 0 w 149"/>
                      <a:gd name="T5" fmla="*/ 0 h 147"/>
                      <a:gd name="T6" fmla="*/ 0 w 149"/>
                      <a:gd name="T7" fmla="*/ 0 h 147"/>
                      <a:gd name="T8" fmla="*/ 0 w 149"/>
                      <a:gd name="T9" fmla="*/ 0 h 147"/>
                      <a:gd name="T10" fmla="*/ 0 w 149"/>
                      <a:gd name="T11" fmla="*/ 0 h 147"/>
                      <a:gd name="T12" fmla="*/ 0 w 149"/>
                      <a:gd name="T13" fmla="*/ 0 h 147"/>
                      <a:gd name="T14" fmla="*/ 0 w 149"/>
                      <a:gd name="T15" fmla="*/ 0 h 147"/>
                      <a:gd name="T16" fmla="*/ 0 w 149"/>
                      <a:gd name="T17" fmla="*/ 0 h 147"/>
                      <a:gd name="T18" fmla="*/ 0 w 149"/>
                      <a:gd name="T19" fmla="*/ 0 h 147"/>
                      <a:gd name="T20" fmla="*/ 0 w 149"/>
                      <a:gd name="T21" fmla="*/ 0 h 147"/>
                      <a:gd name="T22" fmla="*/ 0 w 149"/>
                      <a:gd name="T23" fmla="*/ 0 h 147"/>
                      <a:gd name="T24" fmla="*/ 0 w 149"/>
                      <a:gd name="T25" fmla="*/ 0 h 147"/>
                      <a:gd name="T26" fmla="*/ 0 w 149"/>
                      <a:gd name="T27" fmla="*/ 0 h 147"/>
                      <a:gd name="T28" fmla="*/ 0 w 149"/>
                      <a:gd name="T29" fmla="*/ 0 h 147"/>
                      <a:gd name="T30" fmla="*/ 0 w 149"/>
                      <a:gd name="T31" fmla="*/ 0 h 147"/>
                      <a:gd name="T32" fmla="*/ 0 w 149"/>
                      <a:gd name="T33" fmla="*/ 0 h 147"/>
                      <a:gd name="T34" fmla="*/ 0 w 149"/>
                      <a:gd name="T35" fmla="*/ 0 h 147"/>
                      <a:gd name="T36" fmla="*/ 0 w 149"/>
                      <a:gd name="T37" fmla="*/ 0 h 147"/>
                      <a:gd name="T38" fmla="*/ 0 w 149"/>
                      <a:gd name="T39" fmla="*/ 0 h 147"/>
                      <a:gd name="T40" fmla="*/ 0 w 149"/>
                      <a:gd name="T41" fmla="*/ 0 h 147"/>
                      <a:gd name="T42" fmla="*/ 0 w 149"/>
                      <a:gd name="T43" fmla="*/ 0 h 147"/>
                      <a:gd name="T44" fmla="*/ 0 w 149"/>
                      <a:gd name="T45" fmla="*/ 0 h 147"/>
                      <a:gd name="T46" fmla="*/ 0 w 149"/>
                      <a:gd name="T47" fmla="*/ 0 h 147"/>
                      <a:gd name="T48" fmla="*/ 0 w 149"/>
                      <a:gd name="T49" fmla="*/ 0 h 147"/>
                      <a:gd name="T50" fmla="*/ 0 w 149"/>
                      <a:gd name="T51" fmla="*/ 0 h 147"/>
                      <a:gd name="T52" fmla="*/ 0 w 149"/>
                      <a:gd name="T53" fmla="*/ 0 h 147"/>
                      <a:gd name="T54" fmla="*/ 0 w 149"/>
                      <a:gd name="T55" fmla="*/ 0 h 147"/>
                      <a:gd name="T56" fmla="*/ 0 w 149"/>
                      <a:gd name="T57" fmla="*/ 0 h 147"/>
                      <a:gd name="T58" fmla="*/ 0 w 149"/>
                      <a:gd name="T59" fmla="*/ 0 h 147"/>
                      <a:gd name="T60" fmla="*/ 0 w 149"/>
                      <a:gd name="T61" fmla="*/ 0 h 147"/>
                      <a:gd name="T62" fmla="*/ 0 w 149"/>
                      <a:gd name="T63" fmla="*/ 0 h 14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9"/>
                      <a:gd name="T97" fmla="*/ 0 h 147"/>
                      <a:gd name="T98" fmla="*/ 149 w 149"/>
                      <a:gd name="T99" fmla="*/ 147 h 14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9" h="147">
                        <a:moveTo>
                          <a:pt x="75" y="147"/>
                        </a:moveTo>
                        <a:lnTo>
                          <a:pt x="83" y="146"/>
                        </a:lnTo>
                        <a:lnTo>
                          <a:pt x="89" y="145"/>
                        </a:lnTo>
                        <a:lnTo>
                          <a:pt x="97" y="144"/>
                        </a:lnTo>
                        <a:lnTo>
                          <a:pt x="103" y="141"/>
                        </a:lnTo>
                        <a:lnTo>
                          <a:pt x="110" y="137"/>
                        </a:lnTo>
                        <a:lnTo>
                          <a:pt x="116" y="134"/>
                        </a:lnTo>
                        <a:lnTo>
                          <a:pt x="122" y="130"/>
                        </a:lnTo>
                        <a:lnTo>
                          <a:pt x="127" y="126"/>
                        </a:lnTo>
                        <a:lnTo>
                          <a:pt x="132" y="120"/>
                        </a:lnTo>
                        <a:lnTo>
                          <a:pt x="136" y="115"/>
                        </a:lnTo>
                        <a:lnTo>
                          <a:pt x="140" y="109"/>
                        </a:lnTo>
                        <a:lnTo>
                          <a:pt x="144" y="102"/>
                        </a:lnTo>
                        <a:lnTo>
                          <a:pt x="146" y="96"/>
                        </a:lnTo>
                        <a:lnTo>
                          <a:pt x="148" y="88"/>
                        </a:lnTo>
                        <a:lnTo>
                          <a:pt x="149" y="81"/>
                        </a:lnTo>
                        <a:lnTo>
                          <a:pt x="149" y="73"/>
                        </a:lnTo>
                        <a:lnTo>
                          <a:pt x="149" y="66"/>
                        </a:lnTo>
                        <a:lnTo>
                          <a:pt x="148" y="59"/>
                        </a:lnTo>
                        <a:lnTo>
                          <a:pt x="146" y="52"/>
                        </a:lnTo>
                        <a:lnTo>
                          <a:pt x="144" y="45"/>
                        </a:lnTo>
                        <a:lnTo>
                          <a:pt x="140" y="39"/>
                        </a:lnTo>
                        <a:lnTo>
                          <a:pt x="136" y="32"/>
                        </a:lnTo>
                        <a:lnTo>
                          <a:pt x="132" y="27"/>
                        </a:lnTo>
                        <a:lnTo>
                          <a:pt x="127" y="22"/>
                        </a:lnTo>
                        <a:lnTo>
                          <a:pt x="122" y="17"/>
                        </a:lnTo>
                        <a:lnTo>
                          <a:pt x="116" y="13"/>
                        </a:lnTo>
                        <a:lnTo>
                          <a:pt x="110" y="9"/>
                        </a:lnTo>
                        <a:lnTo>
                          <a:pt x="103" y="6"/>
                        </a:lnTo>
                        <a:lnTo>
                          <a:pt x="97" y="4"/>
                        </a:lnTo>
                        <a:lnTo>
                          <a:pt x="89" y="1"/>
                        </a:lnTo>
                        <a:lnTo>
                          <a:pt x="83" y="0"/>
                        </a:lnTo>
                        <a:lnTo>
                          <a:pt x="75" y="0"/>
                        </a:lnTo>
                        <a:lnTo>
                          <a:pt x="67" y="0"/>
                        </a:lnTo>
                        <a:lnTo>
                          <a:pt x="60" y="1"/>
                        </a:lnTo>
                        <a:lnTo>
                          <a:pt x="52" y="4"/>
                        </a:lnTo>
                        <a:lnTo>
                          <a:pt x="46" y="6"/>
                        </a:lnTo>
                        <a:lnTo>
                          <a:pt x="39" y="9"/>
                        </a:lnTo>
                        <a:lnTo>
                          <a:pt x="33" y="13"/>
                        </a:lnTo>
                        <a:lnTo>
                          <a:pt x="27" y="17"/>
                        </a:lnTo>
                        <a:lnTo>
                          <a:pt x="22" y="22"/>
                        </a:lnTo>
                        <a:lnTo>
                          <a:pt x="17" y="27"/>
                        </a:lnTo>
                        <a:lnTo>
                          <a:pt x="13" y="32"/>
                        </a:lnTo>
                        <a:lnTo>
                          <a:pt x="10" y="39"/>
                        </a:lnTo>
                        <a:lnTo>
                          <a:pt x="6" y="45"/>
                        </a:lnTo>
                        <a:lnTo>
                          <a:pt x="3" y="52"/>
                        </a:lnTo>
                        <a:lnTo>
                          <a:pt x="2" y="59"/>
                        </a:lnTo>
                        <a:lnTo>
                          <a:pt x="1" y="66"/>
                        </a:lnTo>
                        <a:lnTo>
                          <a:pt x="0" y="73"/>
                        </a:lnTo>
                        <a:lnTo>
                          <a:pt x="1" y="81"/>
                        </a:lnTo>
                        <a:lnTo>
                          <a:pt x="2" y="88"/>
                        </a:lnTo>
                        <a:lnTo>
                          <a:pt x="3" y="96"/>
                        </a:lnTo>
                        <a:lnTo>
                          <a:pt x="6" y="102"/>
                        </a:lnTo>
                        <a:lnTo>
                          <a:pt x="10" y="109"/>
                        </a:lnTo>
                        <a:lnTo>
                          <a:pt x="13" y="115"/>
                        </a:lnTo>
                        <a:lnTo>
                          <a:pt x="17" y="120"/>
                        </a:lnTo>
                        <a:lnTo>
                          <a:pt x="22" y="126"/>
                        </a:lnTo>
                        <a:lnTo>
                          <a:pt x="27" y="130"/>
                        </a:lnTo>
                        <a:lnTo>
                          <a:pt x="33" y="134"/>
                        </a:lnTo>
                        <a:lnTo>
                          <a:pt x="39" y="137"/>
                        </a:lnTo>
                        <a:lnTo>
                          <a:pt x="46" y="141"/>
                        </a:lnTo>
                        <a:lnTo>
                          <a:pt x="52" y="144"/>
                        </a:lnTo>
                        <a:lnTo>
                          <a:pt x="60" y="145"/>
                        </a:lnTo>
                        <a:lnTo>
                          <a:pt x="67" y="146"/>
                        </a:lnTo>
                        <a:lnTo>
                          <a:pt x="75" y="147"/>
                        </a:lnTo>
                        <a:close/>
                      </a:path>
                    </a:pathLst>
                  </a:custGeom>
                  <a:noFill/>
                  <a:ln w="7938">
                    <a:solidFill>
                      <a:srgbClr val="2A2A29"/>
                    </a:solidFill>
                    <a:round/>
                    <a:headEnd/>
                    <a:tailEnd/>
                  </a:ln>
                </p:spPr>
                <p:txBody>
                  <a:bodyPr/>
                  <a:lstStyle/>
                  <a:p>
                    <a:pPr defTabSz="609585"/>
                    <a:endParaRPr lang="en-US" sz="2400" dirty="0">
                      <a:solidFill>
                        <a:prstClr val="black"/>
                      </a:solidFill>
                      <a:latin typeface="Arial"/>
                      <a:cs typeface="MS PGothic"/>
                    </a:endParaRPr>
                  </a:p>
                </p:txBody>
              </p:sp>
              <p:sp>
                <p:nvSpPr>
                  <p:cNvPr id="31" name="Freeform 124">
                    <a:extLst>
                      <a:ext uri="{FF2B5EF4-FFF2-40B4-BE49-F238E27FC236}">
                        <a16:creationId xmlns:a16="http://schemas.microsoft.com/office/drawing/2014/main" id="{DD72C88F-379C-D313-A787-34B455AA243E}"/>
                      </a:ext>
                    </a:extLst>
                  </p:cNvPr>
                  <p:cNvSpPr>
                    <a:spLocks/>
                  </p:cNvSpPr>
                  <p:nvPr/>
                </p:nvSpPr>
                <p:spPr bwMode="auto">
                  <a:xfrm>
                    <a:off x="16336040" y="8414896"/>
                    <a:ext cx="50901" cy="45879"/>
                  </a:xfrm>
                  <a:custGeom>
                    <a:avLst/>
                    <a:gdLst>
                      <a:gd name="T0" fmla="*/ 0 w 149"/>
                      <a:gd name="T1" fmla="*/ 0 h 147"/>
                      <a:gd name="T2" fmla="*/ 0 w 149"/>
                      <a:gd name="T3" fmla="*/ 0 h 147"/>
                      <a:gd name="T4" fmla="*/ 0 w 149"/>
                      <a:gd name="T5" fmla="*/ 0 h 147"/>
                      <a:gd name="T6" fmla="*/ 0 w 149"/>
                      <a:gd name="T7" fmla="*/ 0 h 147"/>
                      <a:gd name="T8" fmla="*/ 0 w 149"/>
                      <a:gd name="T9" fmla="*/ 0 h 147"/>
                      <a:gd name="T10" fmla="*/ 0 w 149"/>
                      <a:gd name="T11" fmla="*/ 0 h 147"/>
                      <a:gd name="T12" fmla="*/ 0 w 149"/>
                      <a:gd name="T13" fmla="*/ 0 h 147"/>
                      <a:gd name="T14" fmla="*/ 0 w 149"/>
                      <a:gd name="T15" fmla="*/ 0 h 147"/>
                      <a:gd name="T16" fmla="*/ 0 w 149"/>
                      <a:gd name="T17" fmla="*/ 0 h 147"/>
                      <a:gd name="T18" fmla="*/ 0 w 149"/>
                      <a:gd name="T19" fmla="*/ 0 h 147"/>
                      <a:gd name="T20" fmla="*/ 0 w 149"/>
                      <a:gd name="T21" fmla="*/ 0 h 147"/>
                      <a:gd name="T22" fmla="*/ 0 w 149"/>
                      <a:gd name="T23" fmla="*/ 0 h 147"/>
                      <a:gd name="T24" fmla="*/ 0 w 149"/>
                      <a:gd name="T25" fmla="*/ 0 h 147"/>
                      <a:gd name="T26" fmla="*/ 0 w 149"/>
                      <a:gd name="T27" fmla="*/ 0 h 147"/>
                      <a:gd name="T28" fmla="*/ 0 w 149"/>
                      <a:gd name="T29" fmla="*/ 0 h 147"/>
                      <a:gd name="T30" fmla="*/ 0 w 149"/>
                      <a:gd name="T31" fmla="*/ 0 h 147"/>
                      <a:gd name="T32" fmla="*/ 0 w 149"/>
                      <a:gd name="T33" fmla="*/ 0 h 147"/>
                      <a:gd name="T34" fmla="*/ 0 w 149"/>
                      <a:gd name="T35" fmla="*/ 0 h 147"/>
                      <a:gd name="T36" fmla="*/ 0 w 149"/>
                      <a:gd name="T37" fmla="*/ 0 h 147"/>
                      <a:gd name="T38" fmla="*/ 0 w 149"/>
                      <a:gd name="T39" fmla="*/ 0 h 147"/>
                      <a:gd name="T40" fmla="*/ 0 w 149"/>
                      <a:gd name="T41" fmla="*/ 0 h 147"/>
                      <a:gd name="T42" fmla="*/ 0 w 149"/>
                      <a:gd name="T43" fmla="*/ 0 h 147"/>
                      <a:gd name="T44" fmla="*/ 0 w 149"/>
                      <a:gd name="T45" fmla="*/ 0 h 147"/>
                      <a:gd name="T46" fmla="*/ 0 w 149"/>
                      <a:gd name="T47" fmla="*/ 0 h 147"/>
                      <a:gd name="T48" fmla="*/ 0 w 149"/>
                      <a:gd name="T49" fmla="*/ 0 h 147"/>
                      <a:gd name="T50" fmla="*/ 0 w 149"/>
                      <a:gd name="T51" fmla="*/ 0 h 147"/>
                      <a:gd name="T52" fmla="*/ 0 w 149"/>
                      <a:gd name="T53" fmla="*/ 0 h 147"/>
                      <a:gd name="T54" fmla="*/ 0 w 149"/>
                      <a:gd name="T55" fmla="*/ 0 h 147"/>
                      <a:gd name="T56" fmla="*/ 0 w 149"/>
                      <a:gd name="T57" fmla="*/ 0 h 147"/>
                      <a:gd name="T58" fmla="*/ 0 w 149"/>
                      <a:gd name="T59" fmla="*/ 0 h 147"/>
                      <a:gd name="T60" fmla="*/ 0 w 149"/>
                      <a:gd name="T61" fmla="*/ 0 h 147"/>
                      <a:gd name="T62" fmla="*/ 0 w 149"/>
                      <a:gd name="T63" fmla="*/ 0 h 14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9"/>
                      <a:gd name="T97" fmla="*/ 0 h 147"/>
                      <a:gd name="T98" fmla="*/ 149 w 149"/>
                      <a:gd name="T99" fmla="*/ 147 h 14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9" h="147">
                        <a:moveTo>
                          <a:pt x="74" y="147"/>
                        </a:moveTo>
                        <a:lnTo>
                          <a:pt x="81" y="147"/>
                        </a:lnTo>
                        <a:lnTo>
                          <a:pt x="89" y="146"/>
                        </a:lnTo>
                        <a:lnTo>
                          <a:pt x="97" y="144"/>
                        </a:lnTo>
                        <a:lnTo>
                          <a:pt x="103" y="142"/>
                        </a:lnTo>
                        <a:lnTo>
                          <a:pt x="110" y="138"/>
                        </a:lnTo>
                        <a:lnTo>
                          <a:pt x="116" y="134"/>
                        </a:lnTo>
                        <a:lnTo>
                          <a:pt x="122" y="131"/>
                        </a:lnTo>
                        <a:lnTo>
                          <a:pt x="127" y="126"/>
                        </a:lnTo>
                        <a:lnTo>
                          <a:pt x="132" y="120"/>
                        </a:lnTo>
                        <a:lnTo>
                          <a:pt x="136" y="115"/>
                        </a:lnTo>
                        <a:lnTo>
                          <a:pt x="139" y="108"/>
                        </a:lnTo>
                        <a:lnTo>
                          <a:pt x="142" y="102"/>
                        </a:lnTo>
                        <a:lnTo>
                          <a:pt x="146" y="96"/>
                        </a:lnTo>
                        <a:lnTo>
                          <a:pt x="147" y="89"/>
                        </a:lnTo>
                        <a:lnTo>
                          <a:pt x="148" y="82"/>
                        </a:lnTo>
                        <a:lnTo>
                          <a:pt x="149" y="74"/>
                        </a:lnTo>
                        <a:lnTo>
                          <a:pt x="148" y="67"/>
                        </a:lnTo>
                        <a:lnTo>
                          <a:pt x="147" y="59"/>
                        </a:lnTo>
                        <a:lnTo>
                          <a:pt x="146" y="52"/>
                        </a:lnTo>
                        <a:lnTo>
                          <a:pt x="142" y="45"/>
                        </a:lnTo>
                        <a:lnTo>
                          <a:pt x="139" y="39"/>
                        </a:lnTo>
                        <a:lnTo>
                          <a:pt x="136" y="33"/>
                        </a:lnTo>
                        <a:lnTo>
                          <a:pt x="132" y="27"/>
                        </a:lnTo>
                        <a:lnTo>
                          <a:pt x="127" y="22"/>
                        </a:lnTo>
                        <a:lnTo>
                          <a:pt x="122" y="17"/>
                        </a:lnTo>
                        <a:lnTo>
                          <a:pt x="116" y="13"/>
                        </a:lnTo>
                        <a:lnTo>
                          <a:pt x="110" y="10"/>
                        </a:lnTo>
                        <a:lnTo>
                          <a:pt x="103" y="7"/>
                        </a:lnTo>
                        <a:lnTo>
                          <a:pt x="97" y="3"/>
                        </a:lnTo>
                        <a:lnTo>
                          <a:pt x="89" y="2"/>
                        </a:lnTo>
                        <a:lnTo>
                          <a:pt x="81" y="1"/>
                        </a:lnTo>
                        <a:lnTo>
                          <a:pt x="74" y="0"/>
                        </a:lnTo>
                        <a:lnTo>
                          <a:pt x="66" y="1"/>
                        </a:lnTo>
                        <a:lnTo>
                          <a:pt x="60" y="2"/>
                        </a:lnTo>
                        <a:lnTo>
                          <a:pt x="52" y="3"/>
                        </a:lnTo>
                        <a:lnTo>
                          <a:pt x="46" y="7"/>
                        </a:lnTo>
                        <a:lnTo>
                          <a:pt x="39" y="10"/>
                        </a:lnTo>
                        <a:lnTo>
                          <a:pt x="32" y="13"/>
                        </a:lnTo>
                        <a:lnTo>
                          <a:pt x="27" y="17"/>
                        </a:lnTo>
                        <a:lnTo>
                          <a:pt x="22" y="22"/>
                        </a:lnTo>
                        <a:lnTo>
                          <a:pt x="17" y="27"/>
                        </a:lnTo>
                        <a:lnTo>
                          <a:pt x="13" y="33"/>
                        </a:lnTo>
                        <a:lnTo>
                          <a:pt x="9" y="39"/>
                        </a:lnTo>
                        <a:lnTo>
                          <a:pt x="5" y="45"/>
                        </a:lnTo>
                        <a:lnTo>
                          <a:pt x="3" y="52"/>
                        </a:lnTo>
                        <a:lnTo>
                          <a:pt x="1" y="59"/>
                        </a:lnTo>
                        <a:lnTo>
                          <a:pt x="0" y="67"/>
                        </a:lnTo>
                        <a:lnTo>
                          <a:pt x="0" y="74"/>
                        </a:lnTo>
                        <a:lnTo>
                          <a:pt x="0" y="82"/>
                        </a:lnTo>
                        <a:lnTo>
                          <a:pt x="1" y="89"/>
                        </a:lnTo>
                        <a:lnTo>
                          <a:pt x="3" y="96"/>
                        </a:lnTo>
                        <a:lnTo>
                          <a:pt x="5" y="102"/>
                        </a:lnTo>
                        <a:lnTo>
                          <a:pt x="9" y="108"/>
                        </a:lnTo>
                        <a:lnTo>
                          <a:pt x="13" y="115"/>
                        </a:lnTo>
                        <a:lnTo>
                          <a:pt x="17" y="120"/>
                        </a:lnTo>
                        <a:lnTo>
                          <a:pt x="22" y="126"/>
                        </a:lnTo>
                        <a:lnTo>
                          <a:pt x="27" y="131"/>
                        </a:lnTo>
                        <a:lnTo>
                          <a:pt x="32" y="134"/>
                        </a:lnTo>
                        <a:lnTo>
                          <a:pt x="39" y="138"/>
                        </a:lnTo>
                        <a:lnTo>
                          <a:pt x="46" y="142"/>
                        </a:lnTo>
                        <a:lnTo>
                          <a:pt x="52" y="144"/>
                        </a:lnTo>
                        <a:lnTo>
                          <a:pt x="60" y="146"/>
                        </a:lnTo>
                        <a:lnTo>
                          <a:pt x="66" y="147"/>
                        </a:lnTo>
                        <a:lnTo>
                          <a:pt x="74" y="147"/>
                        </a:lnTo>
                        <a:close/>
                      </a:path>
                    </a:pathLst>
                  </a:custGeom>
                  <a:solidFill>
                    <a:srgbClr val="E31E24"/>
                  </a:solidFill>
                  <a:ln w="9525">
                    <a:noFill/>
                    <a:miter lim="800000"/>
                    <a:headEnd/>
                    <a:tailEnd/>
                  </a:ln>
                </p:spPr>
                <p:txBody>
                  <a:bodyPr/>
                  <a:lstStyle/>
                  <a:p>
                    <a:pPr defTabSz="609585"/>
                    <a:endParaRPr lang="en-US" sz="2400" dirty="0">
                      <a:solidFill>
                        <a:prstClr val="black"/>
                      </a:solidFill>
                      <a:latin typeface="Arial"/>
                      <a:cs typeface="MS PGothic"/>
                    </a:endParaRPr>
                  </a:p>
                </p:txBody>
              </p:sp>
              <p:sp>
                <p:nvSpPr>
                  <p:cNvPr id="32" name="Freeform 125">
                    <a:extLst>
                      <a:ext uri="{FF2B5EF4-FFF2-40B4-BE49-F238E27FC236}">
                        <a16:creationId xmlns:a16="http://schemas.microsoft.com/office/drawing/2014/main" id="{51D87CA2-72DC-C49C-ED86-70859FAD76C0}"/>
                      </a:ext>
                    </a:extLst>
                  </p:cNvPr>
                  <p:cNvSpPr>
                    <a:spLocks/>
                  </p:cNvSpPr>
                  <p:nvPr/>
                </p:nvSpPr>
                <p:spPr bwMode="auto">
                  <a:xfrm>
                    <a:off x="16336040" y="8414896"/>
                    <a:ext cx="50901" cy="45879"/>
                  </a:xfrm>
                  <a:custGeom>
                    <a:avLst/>
                    <a:gdLst>
                      <a:gd name="T0" fmla="*/ 0 w 149"/>
                      <a:gd name="T1" fmla="*/ 0 h 147"/>
                      <a:gd name="T2" fmla="*/ 0 w 149"/>
                      <a:gd name="T3" fmla="*/ 0 h 147"/>
                      <a:gd name="T4" fmla="*/ 0 w 149"/>
                      <a:gd name="T5" fmla="*/ 0 h 147"/>
                      <a:gd name="T6" fmla="*/ 0 w 149"/>
                      <a:gd name="T7" fmla="*/ 0 h 147"/>
                      <a:gd name="T8" fmla="*/ 0 w 149"/>
                      <a:gd name="T9" fmla="*/ 0 h 147"/>
                      <a:gd name="T10" fmla="*/ 0 w 149"/>
                      <a:gd name="T11" fmla="*/ 0 h 147"/>
                      <a:gd name="T12" fmla="*/ 0 w 149"/>
                      <a:gd name="T13" fmla="*/ 0 h 147"/>
                      <a:gd name="T14" fmla="*/ 0 w 149"/>
                      <a:gd name="T15" fmla="*/ 0 h 147"/>
                      <a:gd name="T16" fmla="*/ 0 w 149"/>
                      <a:gd name="T17" fmla="*/ 0 h 147"/>
                      <a:gd name="T18" fmla="*/ 0 w 149"/>
                      <a:gd name="T19" fmla="*/ 0 h 147"/>
                      <a:gd name="T20" fmla="*/ 0 w 149"/>
                      <a:gd name="T21" fmla="*/ 0 h 147"/>
                      <a:gd name="T22" fmla="*/ 0 w 149"/>
                      <a:gd name="T23" fmla="*/ 0 h 147"/>
                      <a:gd name="T24" fmla="*/ 0 w 149"/>
                      <a:gd name="T25" fmla="*/ 0 h 147"/>
                      <a:gd name="T26" fmla="*/ 0 w 149"/>
                      <a:gd name="T27" fmla="*/ 0 h 147"/>
                      <a:gd name="T28" fmla="*/ 0 w 149"/>
                      <a:gd name="T29" fmla="*/ 0 h 147"/>
                      <a:gd name="T30" fmla="*/ 0 w 149"/>
                      <a:gd name="T31" fmla="*/ 0 h 147"/>
                      <a:gd name="T32" fmla="*/ 0 w 149"/>
                      <a:gd name="T33" fmla="*/ 0 h 147"/>
                      <a:gd name="T34" fmla="*/ 0 w 149"/>
                      <a:gd name="T35" fmla="*/ 0 h 147"/>
                      <a:gd name="T36" fmla="*/ 0 w 149"/>
                      <a:gd name="T37" fmla="*/ 0 h 147"/>
                      <a:gd name="T38" fmla="*/ 0 w 149"/>
                      <a:gd name="T39" fmla="*/ 0 h 147"/>
                      <a:gd name="T40" fmla="*/ 0 w 149"/>
                      <a:gd name="T41" fmla="*/ 0 h 147"/>
                      <a:gd name="T42" fmla="*/ 0 w 149"/>
                      <a:gd name="T43" fmla="*/ 0 h 147"/>
                      <a:gd name="T44" fmla="*/ 0 w 149"/>
                      <a:gd name="T45" fmla="*/ 0 h 147"/>
                      <a:gd name="T46" fmla="*/ 0 w 149"/>
                      <a:gd name="T47" fmla="*/ 0 h 147"/>
                      <a:gd name="T48" fmla="*/ 0 w 149"/>
                      <a:gd name="T49" fmla="*/ 0 h 147"/>
                      <a:gd name="T50" fmla="*/ 0 w 149"/>
                      <a:gd name="T51" fmla="*/ 0 h 147"/>
                      <a:gd name="T52" fmla="*/ 0 w 149"/>
                      <a:gd name="T53" fmla="*/ 0 h 147"/>
                      <a:gd name="T54" fmla="*/ 0 w 149"/>
                      <a:gd name="T55" fmla="*/ 0 h 147"/>
                      <a:gd name="T56" fmla="*/ 0 w 149"/>
                      <a:gd name="T57" fmla="*/ 0 h 147"/>
                      <a:gd name="T58" fmla="*/ 0 w 149"/>
                      <a:gd name="T59" fmla="*/ 0 h 147"/>
                      <a:gd name="T60" fmla="*/ 0 w 149"/>
                      <a:gd name="T61" fmla="*/ 0 h 147"/>
                      <a:gd name="T62" fmla="*/ 0 w 149"/>
                      <a:gd name="T63" fmla="*/ 0 h 14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9"/>
                      <a:gd name="T97" fmla="*/ 0 h 147"/>
                      <a:gd name="T98" fmla="*/ 149 w 149"/>
                      <a:gd name="T99" fmla="*/ 147 h 14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9" h="147">
                        <a:moveTo>
                          <a:pt x="74" y="147"/>
                        </a:moveTo>
                        <a:lnTo>
                          <a:pt x="81" y="147"/>
                        </a:lnTo>
                        <a:lnTo>
                          <a:pt x="89" y="146"/>
                        </a:lnTo>
                        <a:lnTo>
                          <a:pt x="97" y="144"/>
                        </a:lnTo>
                        <a:lnTo>
                          <a:pt x="103" y="142"/>
                        </a:lnTo>
                        <a:lnTo>
                          <a:pt x="110" y="138"/>
                        </a:lnTo>
                        <a:lnTo>
                          <a:pt x="116" y="134"/>
                        </a:lnTo>
                        <a:lnTo>
                          <a:pt x="122" y="131"/>
                        </a:lnTo>
                        <a:lnTo>
                          <a:pt x="127" y="126"/>
                        </a:lnTo>
                        <a:lnTo>
                          <a:pt x="132" y="120"/>
                        </a:lnTo>
                        <a:lnTo>
                          <a:pt x="136" y="115"/>
                        </a:lnTo>
                        <a:lnTo>
                          <a:pt x="139" y="108"/>
                        </a:lnTo>
                        <a:lnTo>
                          <a:pt x="142" y="102"/>
                        </a:lnTo>
                        <a:lnTo>
                          <a:pt x="146" y="96"/>
                        </a:lnTo>
                        <a:lnTo>
                          <a:pt x="147" y="89"/>
                        </a:lnTo>
                        <a:lnTo>
                          <a:pt x="148" y="82"/>
                        </a:lnTo>
                        <a:lnTo>
                          <a:pt x="149" y="74"/>
                        </a:lnTo>
                        <a:lnTo>
                          <a:pt x="148" y="67"/>
                        </a:lnTo>
                        <a:lnTo>
                          <a:pt x="147" y="59"/>
                        </a:lnTo>
                        <a:lnTo>
                          <a:pt x="146" y="52"/>
                        </a:lnTo>
                        <a:lnTo>
                          <a:pt x="142" y="45"/>
                        </a:lnTo>
                        <a:lnTo>
                          <a:pt x="139" y="39"/>
                        </a:lnTo>
                        <a:lnTo>
                          <a:pt x="136" y="33"/>
                        </a:lnTo>
                        <a:lnTo>
                          <a:pt x="132" y="27"/>
                        </a:lnTo>
                        <a:lnTo>
                          <a:pt x="127" y="22"/>
                        </a:lnTo>
                        <a:lnTo>
                          <a:pt x="122" y="17"/>
                        </a:lnTo>
                        <a:lnTo>
                          <a:pt x="116" y="13"/>
                        </a:lnTo>
                        <a:lnTo>
                          <a:pt x="110" y="10"/>
                        </a:lnTo>
                        <a:lnTo>
                          <a:pt x="103" y="7"/>
                        </a:lnTo>
                        <a:lnTo>
                          <a:pt x="97" y="3"/>
                        </a:lnTo>
                        <a:lnTo>
                          <a:pt x="89" y="2"/>
                        </a:lnTo>
                        <a:lnTo>
                          <a:pt x="81" y="1"/>
                        </a:lnTo>
                        <a:lnTo>
                          <a:pt x="74" y="0"/>
                        </a:lnTo>
                        <a:lnTo>
                          <a:pt x="66" y="1"/>
                        </a:lnTo>
                        <a:lnTo>
                          <a:pt x="60" y="2"/>
                        </a:lnTo>
                        <a:lnTo>
                          <a:pt x="52" y="3"/>
                        </a:lnTo>
                        <a:lnTo>
                          <a:pt x="46" y="7"/>
                        </a:lnTo>
                        <a:lnTo>
                          <a:pt x="39" y="10"/>
                        </a:lnTo>
                        <a:lnTo>
                          <a:pt x="32" y="13"/>
                        </a:lnTo>
                        <a:lnTo>
                          <a:pt x="27" y="17"/>
                        </a:lnTo>
                        <a:lnTo>
                          <a:pt x="22" y="22"/>
                        </a:lnTo>
                        <a:lnTo>
                          <a:pt x="17" y="27"/>
                        </a:lnTo>
                        <a:lnTo>
                          <a:pt x="13" y="33"/>
                        </a:lnTo>
                        <a:lnTo>
                          <a:pt x="9" y="39"/>
                        </a:lnTo>
                        <a:lnTo>
                          <a:pt x="5" y="45"/>
                        </a:lnTo>
                        <a:lnTo>
                          <a:pt x="3" y="52"/>
                        </a:lnTo>
                        <a:lnTo>
                          <a:pt x="1" y="59"/>
                        </a:lnTo>
                        <a:lnTo>
                          <a:pt x="0" y="67"/>
                        </a:lnTo>
                        <a:lnTo>
                          <a:pt x="0" y="74"/>
                        </a:lnTo>
                        <a:lnTo>
                          <a:pt x="0" y="82"/>
                        </a:lnTo>
                        <a:lnTo>
                          <a:pt x="1" y="89"/>
                        </a:lnTo>
                        <a:lnTo>
                          <a:pt x="3" y="96"/>
                        </a:lnTo>
                        <a:lnTo>
                          <a:pt x="5" y="102"/>
                        </a:lnTo>
                        <a:lnTo>
                          <a:pt x="9" y="108"/>
                        </a:lnTo>
                        <a:lnTo>
                          <a:pt x="13" y="115"/>
                        </a:lnTo>
                        <a:lnTo>
                          <a:pt x="17" y="120"/>
                        </a:lnTo>
                        <a:lnTo>
                          <a:pt x="22" y="126"/>
                        </a:lnTo>
                        <a:lnTo>
                          <a:pt x="27" y="131"/>
                        </a:lnTo>
                        <a:lnTo>
                          <a:pt x="32" y="134"/>
                        </a:lnTo>
                        <a:lnTo>
                          <a:pt x="39" y="138"/>
                        </a:lnTo>
                        <a:lnTo>
                          <a:pt x="46" y="142"/>
                        </a:lnTo>
                        <a:lnTo>
                          <a:pt x="52" y="144"/>
                        </a:lnTo>
                        <a:lnTo>
                          <a:pt x="60" y="146"/>
                        </a:lnTo>
                        <a:lnTo>
                          <a:pt x="66" y="147"/>
                        </a:lnTo>
                        <a:lnTo>
                          <a:pt x="74" y="147"/>
                        </a:lnTo>
                        <a:close/>
                      </a:path>
                    </a:pathLst>
                  </a:custGeom>
                  <a:noFill/>
                  <a:ln w="7938">
                    <a:solidFill>
                      <a:srgbClr val="2A2A29"/>
                    </a:solidFill>
                    <a:round/>
                    <a:headEnd/>
                    <a:tailEnd/>
                  </a:ln>
                </p:spPr>
                <p:txBody>
                  <a:bodyPr/>
                  <a:lstStyle/>
                  <a:p>
                    <a:pPr defTabSz="609585"/>
                    <a:endParaRPr lang="en-US" sz="2400" dirty="0">
                      <a:solidFill>
                        <a:prstClr val="black"/>
                      </a:solidFill>
                      <a:latin typeface="Arial"/>
                      <a:cs typeface="MS PGothic"/>
                    </a:endParaRPr>
                  </a:p>
                </p:txBody>
              </p:sp>
            </p:grpSp>
            <p:pic>
              <p:nvPicPr>
                <p:cNvPr id="20" name="Picture 120">
                  <a:extLst>
                    <a:ext uri="{FF2B5EF4-FFF2-40B4-BE49-F238E27FC236}">
                      <a16:creationId xmlns:a16="http://schemas.microsoft.com/office/drawing/2014/main" id="{13C36271-1781-CDBF-DE07-12E55DA5C280}"/>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flipV="1">
                  <a:off x="13406395" y="5874119"/>
                  <a:ext cx="3627170" cy="45719"/>
                </a:xfrm>
                <a:prstGeom prst="rect">
                  <a:avLst/>
                </a:prstGeom>
                <a:noFill/>
                <a:ln w="9525">
                  <a:noFill/>
                  <a:miter lim="800000"/>
                  <a:headEnd/>
                  <a:tailEnd/>
                </a:ln>
              </p:spPr>
            </p:pic>
          </p:grpSp>
          <p:sp>
            <p:nvSpPr>
              <p:cNvPr id="16" name="TextBox 15">
                <a:extLst>
                  <a:ext uri="{FF2B5EF4-FFF2-40B4-BE49-F238E27FC236}">
                    <a16:creationId xmlns:a16="http://schemas.microsoft.com/office/drawing/2014/main" id="{34F43FDD-3095-A869-99D9-0F4C462F79E5}"/>
                  </a:ext>
                </a:extLst>
              </p:cNvPr>
              <p:cNvSpPr txBox="1"/>
              <p:nvPr/>
            </p:nvSpPr>
            <p:spPr>
              <a:xfrm>
                <a:off x="5887108" y="2903383"/>
                <a:ext cx="439063" cy="346249"/>
              </a:xfrm>
              <a:prstGeom prst="rect">
                <a:avLst/>
              </a:prstGeom>
              <a:noFill/>
            </p:spPr>
            <p:txBody>
              <a:bodyPr wrap="none" rtlCol="0">
                <a:spAutoFit/>
              </a:bodyPr>
              <a:lstStyle/>
              <a:p>
                <a:pPr algn="ctr" defTabSz="609585"/>
                <a:r>
                  <a:rPr lang="de-DE" sz="1200" b="1" dirty="0" err="1">
                    <a:solidFill>
                      <a:srgbClr val="C00000"/>
                    </a:solidFill>
                    <a:latin typeface="Arial"/>
                  </a:rPr>
                  <a:t>ion</a:t>
                </a:r>
                <a:endParaRPr lang="de-DE" sz="1200" b="1" dirty="0">
                  <a:solidFill>
                    <a:srgbClr val="C00000"/>
                  </a:solidFill>
                  <a:latin typeface="Arial"/>
                </a:endParaRPr>
              </a:p>
              <a:p>
                <a:pPr algn="ctr" defTabSz="609585"/>
                <a:r>
                  <a:rPr lang="de-DE" sz="1200" b="1" dirty="0">
                    <a:solidFill>
                      <a:srgbClr val="C00000"/>
                    </a:solidFill>
                    <a:latin typeface="Arial"/>
                  </a:rPr>
                  <a:t>beam</a:t>
                </a:r>
              </a:p>
            </p:txBody>
          </p:sp>
        </p:grpSp>
        <p:grpSp>
          <p:nvGrpSpPr>
            <p:cNvPr id="9" name="Group 8">
              <a:extLst>
                <a:ext uri="{FF2B5EF4-FFF2-40B4-BE49-F238E27FC236}">
                  <a16:creationId xmlns:a16="http://schemas.microsoft.com/office/drawing/2014/main" id="{6199C034-03DC-1765-E52D-6F068DE53CF5}"/>
                </a:ext>
              </a:extLst>
            </p:cNvPr>
            <p:cNvGrpSpPr/>
            <p:nvPr/>
          </p:nvGrpSpPr>
          <p:grpSpPr>
            <a:xfrm>
              <a:off x="6666231" y="3799904"/>
              <a:ext cx="1729221" cy="896671"/>
              <a:chOff x="5790515" y="3815696"/>
              <a:chExt cx="1729221" cy="896671"/>
            </a:xfrm>
          </p:grpSpPr>
          <p:pic>
            <p:nvPicPr>
              <p:cNvPr id="10" name="Picture 3" descr="DAC_irr">
                <a:extLst>
                  <a:ext uri="{FF2B5EF4-FFF2-40B4-BE49-F238E27FC236}">
                    <a16:creationId xmlns:a16="http://schemas.microsoft.com/office/drawing/2014/main" id="{45A4A2D2-CE31-49F5-1A2D-F76A0B9B522B}"/>
                  </a:ext>
                </a:extLst>
              </p:cNvPr>
              <p:cNvPicPr preferRelativeResize="0">
                <a:picLocks noChangeArrowheads="1"/>
              </p:cNvPicPr>
              <p:nvPr/>
            </p:nvPicPr>
            <p:blipFill rotWithShape="1">
              <a:blip r:embed="rId8" cstate="hqprint">
                <a:extLst>
                  <a:ext uri="{28A0092B-C50C-407E-A947-70E740481C1C}">
                    <a14:useLocalDpi xmlns:a14="http://schemas.microsoft.com/office/drawing/2010/main"/>
                  </a:ext>
                </a:extLst>
              </a:blip>
              <a:srcRect l="-12702" r="-804" b="-12774"/>
              <a:stretch/>
            </p:blipFill>
            <p:spPr bwMode="auto">
              <a:xfrm>
                <a:off x="5790515" y="3815696"/>
                <a:ext cx="1729221" cy="896671"/>
              </a:xfrm>
              <a:prstGeom prst="rect">
                <a:avLst/>
              </a:prstGeom>
              <a:solidFill>
                <a:schemeClr val="bg1"/>
              </a:solidFill>
            </p:spPr>
          </p:pic>
          <p:sp>
            <p:nvSpPr>
              <p:cNvPr id="11" name="TextBox 10">
                <a:extLst>
                  <a:ext uri="{FF2B5EF4-FFF2-40B4-BE49-F238E27FC236}">
                    <a16:creationId xmlns:a16="http://schemas.microsoft.com/office/drawing/2014/main" id="{E470BF9E-20BE-EF95-2DD5-A69082FEC80A}"/>
                  </a:ext>
                </a:extLst>
              </p:cNvPr>
              <p:cNvSpPr txBox="1"/>
              <p:nvPr/>
            </p:nvSpPr>
            <p:spPr>
              <a:xfrm>
                <a:off x="5790516" y="4212414"/>
                <a:ext cx="447959" cy="184666"/>
              </a:xfrm>
              <a:prstGeom prst="rect">
                <a:avLst/>
              </a:prstGeom>
            </p:spPr>
            <p:txBody>
              <a:bodyPr vert="horz" wrap="none" lIns="121920" tIns="60960" rIns="121920" bIns="60960" rtlCol="0" anchor="t">
                <a:spAutoFit/>
              </a:bodyPr>
              <a:lstStyle/>
              <a:p>
                <a:pPr defTabSz="609585"/>
                <a:r>
                  <a:rPr lang="en-GB" sz="800" dirty="0">
                    <a:solidFill>
                      <a:srgbClr val="C00000"/>
                    </a:solidFill>
                    <a:latin typeface="Arial"/>
                  </a:rPr>
                  <a:t>50 GeV</a:t>
                </a:r>
              </a:p>
            </p:txBody>
          </p:sp>
          <p:sp>
            <p:nvSpPr>
              <p:cNvPr id="12" name="TextBox 11">
                <a:extLst>
                  <a:ext uri="{FF2B5EF4-FFF2-40B4-BE49-F238E27FC236}">
                    <a16:creationId xmlns:a16="http://schemas.microsoft.com/office/drawing/2014/main" id="{2161E266-8BD6-7019-ECC9-A17F06774939}"/>
                  </a:ext>
                </a:extLst>
              </p:cNvPr>
              <p:cNvSpPr txBox="1"/>
              <p:nvPr/>
            </p:nvSpPr>
            <p:spPr>
              <a:xfrm>
                <a:off x="5811746" y="4368513"/>
                <a:ext cx="691693" cy="184666"/>
              </a:xfrm>
              <a:prstGeom prst="rect">
                <a:avLst/>
              </a:prstGeom>
            </p:spPr>
            <p:txBody>
              <a:bodyPr vert="horz" wrap="square" lIns="121920" tIns="60960" rIns="121920" bIns="60960" rtlCol="0" anchor="t">
                <a:spAutoFit/>
              </a:bodyPr>
              <a:lstStyle/>
              <a:p>
                <a:pPr defTabSz="609585"/>
                <a:r>
                  <a:rPr lang="en-GB" sz="800" dirty="0">
                    <a:solidFill>
                      <a:srgbClr val="C00000"/>
                    </a:solidFill>
                    <a:latin typeface="Arial"/>
                  </a:rPr>
                  <a:t>200 MeV/u</a:t>
                </a:r>
              </a:p>
            </p:txBody>
          </p:sp>
          <p:sp>
            <p:nvSpPr>
              <p:cNvPr id="13" name="TextBox 12">
                <a:extLst>
                  <a:ext uri="{FF2B5EF4-FFF2-40B4-BE49-F238E27FC236}">
                    <a16:creationId xmlns:a16="http://schemas.microsoft.com/office/drawing/2014/main" id="{202EA66E-D312-7BD4-7EEC-F451794D2EBB}"/>
                  </a:ext>
                </a:extLst>
              </p:cNvPr>
              <p:cNvSpPr txBox="1"/>
              <p:nvPr/>
            </p:nvSpPr>
            <p:spPr>
              <a:xfrm>
                <a:off x="6352092" y="4513911"/>
                <a:ext cx="917239" cy="184666"/>
              </a:xfrm>
              <a:prstGeom prst="rect">
                <a:avLst/>
              </a:prstGeom>
              <a:solidFill>
                <a:schemeClr val="bg1"/>
              </a:solidFill>
            </p:spPr>
            <p:txBody>
              <a:bodyPr vert="horz" wrap="square" lIns="121920" tIns="60960" rIns="121920" bIns="60960" rtlCol="0" anchor="t">
                <a:spAutoFit/>
              </a:bodyPr>
              <a:lstStyle/>
              <a:p>
                <a:pPr defTabSz="609585"/>
                <a:r>
                  <a:rPr lang="en-GB" sz="800" dirty="0">
                    <a:solidFill>
                      <a:prstClr val="black"/>
                    </a:solidFill>
                    <a:latin typeface="Arial"/>
                  </a:rPr>
                  <a:t>ion penetration range</a:t>
                </a:r>
              </a:p>
            </p:txBody>
          </p:sp>
          <p:sp>
            <p:nvSpPr>
              <p:cNvPr id="14" name="TextBox 13">
                <a:extLst>
                  <a:ext uri="{FF2B5EF4-FFF2-40B4-BE49-F238E27FC236}">
                    <a16:creationId xmlns:a16="http://schemas.microsoft.com/office/drawing/2014/main" id="{05C2C570-C5E4-FCC9-2B14-47E88B4519AC}"/>
                  </a:ext>
                </a:extLst>
              </p:cNvPr>
              <p:cNvSpPr txBox="1"/>
              <p:nvPr/>
            </p:nvSpPr>
            <p:spPr>
              <a:xfrm rot="5400000">
                <a:off x="7136493" y="4071994"/>
                <a:ext cx="580207" cy="184666"/>
              </a:xfrm>
              <a:prstGeom prst="rect">
                <a:avLst/>
              </a:prstGeom>
              <a:solidFill>
                <a:schemeClr val="bg1"/>
              </a:solidFill>
            </p:spPr>
            <p:txBody>
              <a:bodyPr vert="horz" wrap="none" lIns="121920" tIns="60960" rIns="121920" bIns="60960" rtlCol="0" anchor="t">
                <a:spAutoFit/>
              </a:bodyPr>
              <a:lstStyle/>
              <a:p>
                <a:pPr defTabSz="609585"/>
                <a:r>
                  <a:rPr lang="en-GB" sz="800" dirty="0">
                    <a:solidFill>
                      <a:prstClr val="black"/>
                    </a:solidFill>
                    <a:latin typeface="Arial"/>
                  </a:rPr>
                  <a:t>energy loss</a:t>
                </a:r>
              </a:p>
            </p:txBody>
          </p:sp>
        </p:grpSp>
      </p:grpSp>
      <p:sp>
        <p:nvSpPr>
          <p:cNvPr id="33" name="Text 1">
            <a:extLst>
              <a:ext uri="{FF2B5EF4-FFF2-40B4-BE49-F238E27FC236}">
                <a16:creationId xmlns:a16="http://schemas.microsoft.com/office/drawing/2014/main" id="{CD43E534-CEF2-659A-C444-3805FA47CBCB}"/>
              </a:ext>
            </a:extLst>
          </p:cNvPr>
          <p:cNvSpPr/>
          <p:nvPr/>
        </p:nvSpPr>
        <p:spPr>
          <a:xfrm>
            <a:off x="70971" y="1456672"/>
            <a:ext cx="3420092" cy="472440"/>
          </a:xfrm>
          <a:prstGeom prst="rect">
            <a:avLst/>
          </a:prstGeom>
          <a:noFill/>
          <a:ln/>
        </p:spPr>
        <p:txBody>
          <a:bodyPr wrap="none" lIns="0" tIns="0" rIns="0" bIns="0" rtlCol="0" anchor="t"/>
          <a:lstStyle/>
          <a:p>
            <a:pPr algn="ctr" defTabSz="609585">
              <a:lnSpc>
                <a:spcPts val="3667"/>
              </a:lnSpc>
            </a:pPr>
            <a:r>
              <a:rPr lang="en-US" sz="2000" b="1" dirty="0">
                <a:solidFill>
                  <a:srgbClr val="1F497D">
                    <a:lumMod val="75000"/>
                  </a:srgbClr>
                </a:solidFill>
                <a:latin typeface="Arial" panose="020B0604020202020204" pitchFamily="34" charset="0"/>
                <a:ea typeface="Instrument Sans Semi Bold" pitchFamily="34" charset="-122"/>
                <a:cs typeface="Arial" panose="020B0604020202020204" pitchFamily="34" charset="0"/>
              </a:rPr>
              <a:t>Ion-track nanotechnology</a:t>
            </a:r>
            <a:endParaRPr lang="en-US" sz="2000" b="1" dirty="0">
              <a:solidFill>
                <a:srgbClr val="1F497D">
                  <a:lumMod val="75000"/>
                </a:srgbClr>
              </a:solidFill>
              <a:latin typeface="Arial" panose="020B0604020202020204" pitchFamily="34" charset="0"/>
              <a:cs typeface="Arial" panose="020B0604020202020204" pitchFamily="34" charset="0"/>
            </a:endParaRPr>
          </a:p>
        </p:txBody>
      </p:sp>
      <p:sp>
        <p:nvSpPr>
          <p:cNvPr id="34" name="Text 2">
            <a:extLst>
              <a:ext uri="{FF2B5EF4-FFF2-40B4-BE49-F238E27FC236}">
                <a16:creationId xmlns:a16="http://schemas.microsoft.com/office/drawing/2014/main" id="{F2374619-2FEC-2F01-374F-5D6393B60757}"/>
              </a:ext>
            </a:extLst>
          </p:cNvPr>
          <p:cNvSpPr/>
          <p:nvPr/>
        </p:nvSpPr>
        <p:spPr>
          <a:xfrm>
            <a:off x="95754" y="1929112"/>
            <a:ext cx="3470797" cy="472440"/>
          </a:xfrm>
          <a:prstGeom prst="rect">
            <a:avLst/>
          </a:prstGeom>
          <a:noFill/>
          <a:ln/>
        </p:spPr>
        <p:txBody>
          <a:bodyPr wrap="square" lIns="0" tIns="0" rIns="0" bIns="0" rtlCol="0" anchor="t"/>
          <a:lstStyle/>
          <a:p>
            <a:pPr algn="ctr" defTabSz="609585"/>
            <a:r>
              <a:rPr lang="en-US" sz="1600" dirty="0">
                <a:solidFill>
                  <a:srgbClr val="1F497D">
                    <a:lumMod val="75000"/>
                  </a:srgbClr>
                </a:solidFill>
                <a:latin typeface="Arial" panose="020B0604020202020204" pitchFamily="34" charset="0"/>
                <a:ea typeface="Instrument Sans Medium" pitchFamily="34" charset="-122"/>
                <a:cs typeface="Arial" panose="020B0604020202020204" pitchFamily="34" charset="0"/>
              </a:rPr>
              <a:t> Fabrication, characterization and application of novel nanostructures</a:t>
            </a:r>
            <a:endParaRPr lang="en-US" sz="1600" dirty="0">
              <a:solidFill>
                <a:srgbClr val="1F497D">
                  <a:lumMod val="75000"/>
                </a:srgbClr>
              </a:solidFill>
              <a:latin typeface="Arial" panose="020B0604020202020204" pitchFamily="34" charset="0"/>
              <a:cs typeface="Arial" panose="020B0604020202020204" pitchFamily="34" charset="0"/>
            </a:endParaRPr>
          </a:p>
        </p:txBody>
      </p:sp>
      <p:sp>
        <p:nvSpPr>
          <p:cNvPr id="35" name="Text 3">
            <a:extLst>
              <a:ext uri="{FF2B5EF4-FFF2-40B4-BE49-F238E27FC236}">
                <a16:creationId xmlns:a16="http://schemas.microsoft.com/office/drawing/2014/main" id="{E74967F5-581A-0B5F-139D-6D2D877DE772}"/>
              </a:ext>
            </a:extLst>
          </p:cNvPr>
          <p:cNvSpPr/>
          <p:nvPr/>
        </p:nvSpPr>
        <p:spPr>
          <a:xfrm>
            <a:off x="3815252" y="1456672"/>
            <a:ext cx="3992821" cy="472440"/>
          </a:xfrm>
          <a:prstGeom prst="rect">
            <a:avLst/>
          </a:prstGeom>
          <a:noFill/>
          <a:ln/>
        </p:spPr>
        <p:txBody>
          <a:bodyPr wrap="square" lIns="0" tIns="0" rIns="0" bIns="0" rtlCol="0" anchor="t"/>
          <a:lstStyle/>
          <a:p>
            <a:pPr algn="ctr" defTabSz="609585">
              <a:lnSpc>
                <a:spcPts val="3667"/>
              </a:lnSpc>
            </a:pPr>
            <a:r>
              <a:rPr lang="en-US" sz="2000" b="1" dirty="0">
                <a:solidFill>
                  <a:srgbClr val="F79646">
                    <a:lumMod val="50000"/>
                  </a:srgbClr>
                </a:solidFill>
                <a:latin typeface="Arial" panose="020B0604020202020204" pitchFamily="34" charset="0"/>
                <a:ea typeface="Instrument Sans Semi Bold" pitchFamily="34" charset="-122"/>
                <a:cs typeface="Arial" panose="020B0604020202020204" pitchFamily="34" charset="0"/>
              </a:rPr>
              <a:t>Heavy ion-induced modifications</a:t>
            </a:r>
            <a:endParaRPr lang="en-US" sz="2000" b="1" dirty="0">
              <a:solidFill>
                <a:srgbClr val="F79646">
                  <a:lumMod val="50000"/>
                </a:srgbClr>
              </a:solidFill>
              <a:latin typeface="Arial" panose="020B0604020202020204" pitchFamily="34" charset="0"/>
              <a:cs typeface="Arial" panose="020B0604020202020204" pitchFamily="34" charset="0"/>
            </a:endParaRPr>
          </a:p>
        </p:txBody>
      </p:sp>
      <p:sp>
        <p:nvSpPr>
          <p:cNvPr id="36" name="Text 4">
            <a:extLst>
              <a:ext uri="{FF2B5EF4-FFF2-40B4-BE49-F238E27FC236}">
                <a16:creationId xmlns:a16="http://schemas.microsoft.com/office/drawing/2014/main" id="{392CB4F1-F9A9-3941-FB4E-0EDD8FFB73CA}"/>
              </a:ext>
            </a:extLst>
          </p:cNvPr>
          <p:cNvSpPr/>
          <p:nvPr/>
        </p:nvSpPr>
        <p:spPr>
          <a:xfrm>
            <a:off x="4375486" y="1929112"/>
            <a:ext cx="2914964" cy="472440"/>
          </a:xfrm>
          <a:prstGeom prst="rect">
            <a:avLst/>
          </a:prstGeom>
          <a:noFill/>
          <a:ln/>
        </p:spPr>
        <p:txBody>
          <a:bodyPr wrap="square" lIns="0" tIns="0" rIns="0" bIns="0" rtlCol="0" anchor="t"/>
          <a:lstStyle/>
          <a:p>
            <a:pPr algn="ctr" defTabSz="609585"/>
            <a:r>
              <a:rPr lang="en-US" sz="1600" dirty="0">
                <a:solidFill>
                  <a:srgbClr val="1F497D">
                    <a:lumMod val="75000"/>
                  </a:srgbClr>
                </a:solidFill>
                <a:latin typeface="Arial" panose="020B0604020202020204" pitchFamily="34" charset="0"/>
                <a:ea typeface="Instrument Sans Medium" pitchFamily="34" charset="-122"/>
                <a:cs typeface="Arial" panose="020B0604020202020204" pitchFamily="34" charset="0"/>
              </a:rPr>
              <a:t>From bulk to nanoscale</a:t>
            </a:r>
          </a:p>
          <a:p>
            <a:pPr algn="ctr" defTabSz="609585"/>
            <a:r>
              <a:rPr lang="en-US" sz="1600" dirty="0">
                <a:solidFill>
                  <a:srgbClr val="1F497D">
                    <a:lumMod val="75000"/>
                  </a:srgbClr>
                </a:solidFill>
                <a:latin typeface="Arial" panose="020B0604020202020204" pitchFamily="34" charset="0"/>
                <a:ea typeface="Instrument Sans Medium" pitchFamily="34" charset="-122"/>
                <a:cs typeface="Arial" panose="020B0604020202020204" pitchFamily="34" charset="0"/>
              </a:rPr>
              <a:t>Simulation of cosmic radiation</a:t>
            </a:r>
          </a:p>
        </p:txBody>
      </p:sp>
      <p:sp>
        <p:nvSpPr>
          <p:cNvPr id="37" name="Text 5">
            <a:extLst>
              <a:ext uri="{FF2B5EF4-FFF2-40B4-BE49-F238E27FC236}">
                <a16:creationId xmlns:a16="http://schemas.microsoft.com/office/drawing/2014/main" id="{FD614BEA-8ED1-0B27-ED3A-54D953DCB2A8}"/>
              </a:ext>
            </a:extLst>
          </p:cNvPr>
          <p:cNvSpPr/>
          <p:nvPr/>
        </p:nvSpPr>
        <p:spPr>
          <a:xfrm>
            <a:off x="8010649" y="1456673"/>
            <a:ext cx="4206148" cy="542460"/>
          </a:xfrm>
          <a:prstGeom prst="rect">
            <a:avLst/>
          </a:prstGeom>
          <a:noFill/>
          <a:ln/>
        </p:spPr>
        <p:txBody>
          <a:bodyPr wrap="square" lIns="0" tIns="0" rIns="0" bIns="0" rtlCol="0" anchor="t"/>
          <a:lstStyle/>
          <a:p>
            <a:pPr algn="ctr" defTabSz="609585">
              <a:lnSpc>
                <a:spcPts val="3667"/>
              </a:lnSpc>
            </a:pPr>
            <a:r>
              <a:rPr lang="en-US" sz="2000" b="1" dirty="0">
                <a:solidFill>
                  <a:srgbClr val="C00000"/>
                </a:solidFill>
                <a:latin typeface="Arial" panose="020B0604020202020204" pitchFamily="34" charset="0"/>
                <a:ea typeface="Instrument Sans Semi Bold" pitchFamily="34" charset="-122"/>
                <a:cs typeface="Arial" panose="020B0604020202020204" pitchFamily="34" charset="0"/>
              </a:rPr>
              <a:t>Materials under multiple extremes</a:t>
            </a:r>
            <a:endParaRPr lang="en-US" sz="2000" b="1" dirty="0">
              <a:solidFill>
                <a:srgbClr val="C00000"/>
              </a:solidFill>
              <a:latin typeface="Arial" panose="020B0604020202020204" pitchFamily="34" charset="0"/>
              <a:cs typeface="Arial" panose="020B0604020202020204" pitchFamily="34" charset="0"/>
            </a:endParaRPr>
          </a:p>
        </p:txBody>
      </p:sp>
      <p:sp>
        <p:nvSpPr>
          <p:cNvPr id="38" name="Text 6">
            <a:extLst>
              <a:ext uri="{FF2B5EF4-FFF2-40B4-BE49-F238E27FC236}">
                <a16:creationId xmlns:a16="http://schemas.microsoft.com/office/drawing/2014/main" id="{D70EAF40-40C5-EAD9-8BAA-B12339BC966C}"/>
              </a:ext>
            </a:extLst>
          </p:cNvPr>
          <p:cNvSpPr/>
          <p:nvPr/>
        </p:nvSpPr>
        <p:spPr>
          <a:xfrm>
            <a:off x="8659156" y="1929112"/>
            <a:ext cx="3037152" cy="457459"/>
          </a:xfrm>
          <a:prstGeom prst="rect">
            <a:avLst/>
          </a:prstGeom>
          <a:noFill/>
          <a:ln/>
        </p:spPr>
        <p:txBody>
          <a:bodyPr wrap="square" lIns="0" tIns="0" rIns="0" bIns="0" rtlCol="0" anchor="t"/>
          <a:lstStyle/>
          <a:p>
            <a:pPr algn="ctr" defTabSz="609585"/>
            <a:r>
              <a:rPr lang="en-US" sz="1600" dirty="0">
                <a:solidFill>
                  <a:srgbClr val="1F497D">
                    <a:lumMod val="75000"/>
                  </a:srgbClr>
                </a:solidFill>
                <a:latin typeface="Arial" panose="020B0604020202020204" pitchFamily="34" charset="0"/>
                <a:ea typeface="Instrument Sans Medium" pitchFamily="34" charset="-122"/>
                <a:cs typeface="Arial" panose="020B0604020202020204" pitchFamily="34" charset="0"/>
              </a:rPr>
              <a:t>Combining high pressure, radiation and temperature </a:t>
            </a:r>
            <a:endParaRPr lang="en-US" sz="1600" dirty="0">
              <a:solidFill>
                <a:srgbClr val="1F497D">
                  <a:lumMod val="75000"/>
                </a:srgbClr>
              </a:solidFill>
              <a:latin typeface="Arial" panose="020B0604020202020204" pitchFamily="34" charset="0"/>
              <a:cs typeface="Arial" panose="020B0604020202020204" pitchFamily="34" charset="0"/>
            </a:endParaRPr>
          </a:p>
        </p:txBody>
      </p:sp>
      <p:pic>
        <p:nvPicPr>
          <p:cNvPr id="39" name="Picture 38">
            <a:extLst>
              <a:ext uri="{FF2B5EF4-FFF2-40B4-BE49-F238E27FC236}">
                <a16:creationId xmlns:a16="http://schemas.microsoft.com/office/drawing/2014/main" id="{A66436FF-F680-E752-6005-DA724CB6C271}"/>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245531" y="2491971"/>
            <a:ext cx="3171244" cy="4224000"/>
          </a:xfrm>
          <a:prstGeom prst="rect">
            <a:avLst/>
          </a:prstGeom>
        </p:spPr>
      </p:pic>
      <p:pic>
        <p:nvPicPr>
          <p:cNvPr id="40" name="Picture 39">
            <a:extLst>
              <a:ext uri="{FF2B5EF4-FFF2-40B4-BE49-F238E27FC236}">
                <a16:creationId xmlns:a16="http://schemas.microsoft.com/office/drawing/2014/main" id="{27CC2A59-8131-77E4-90A8-C10F02E8D9DB}"/>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4279836" y="2491971"/>
            <a:ext cx="3106265" cy="4224000"/>
          </a:xfrm>
          <a:prstGeom prst="rect">
            <a:avLst/>
          </a:prstGeom>
        </p:spPr>
      </p:pic>
      <p:sp>
        <p:nvSpPr>
          <p:cNvPr id="41" name="TextBox 40">
            <a:extLst>
              <a:ext uri="{FF2B5EF4-FFF2-40B4-BE49-F238E27FC236}">
                <a16:creationId xmlns:a16="http://schemas.microsoft.com/office/drawing/2014/main" id="{855F7BC3-E133-A449-E7BB-4EDEFB6E6529}"/>
              </a:ext>
            </a:extLst>
          </p:cNvPr>
          <p:cNvSpPr txBox="1"/>
          <p:nvPr/>
        </p:nvSpPr>
        <p:spPr>
          <a:xfrm>
            <a:off x="719027" y="6404769"/>
            <a:ext cx="2123979" cy="430887"/>
          </a:xfrm>
          <a:prstGeom prst="rect">
            <a:avLst/>
          </a:prstGeom>
          <a:solidFill>
            <a:srgbClr val="FFD579"/>
          </a:solidFill>
          <a:effectLst>
            <a:outerShdw blurRad="50800" dist="38100" dir="2700000" algn="tl" rotWithShape="0">
              <a:prstClr val="black">
                <a:alpha val="40000"/>
              </a:prstClr>
            </a:outerShdw>
          </a:effectLst>
        </p:spPr>
        <p:txBody>
          <a:bodyPr vert="horz" wrap="none" lIns="121920" tIns="60960" rIns="121920" bIns="60960" rtlCol="0" anchor="t">
            <a:spAutoFit/>
          </a:bodyPr>
          <a:lstStyle/>
          <a:p>
            <a:pPr defTabSz="609585"/>
            <a:r>
              <a:rPr lang="en-US" sz="2000" dirty="0">
                <a:solidFill>
                  <a:prstClr val="black"/>
                </a:solidFill>
                <a:latin typeface="Arial"/>
              </a:rPr>
              <a:t>Today’s session </a:t>
            </a:r>
          </a:p>
        </p:txBody>
      </p:sp>
      <p:sp>
        <p:nvSpPr>
          <p:cNvPr id="42" name="TextBox 41">
            <a:extLst>
              <a:ext uri="{FF2B5EF4-FFF2-40B4-BE49-F238E27FC236}">
                <a16:creationId xmlns:a16="http://schemas.microsoft.com/office/drawing/2014/main" id="{BD064C6A-AF19-1759-7AE3-C3F7CAB86726}"/>
              </a:ext>
            </a:extLst>
          </p:cNvPr>
          <p:cNvSpPr txBox="1"/>
          <p:nvPr/>
        </p:nvSpPr>
        <p:spPr>
          <a:xfrm>
            <a:off x="5153949" y="6332866"/>
            <a:ext cx="1315425" cy="430887"/>
          </a:xfrm>
          <a:prstGeom prst="rect">
            <a:avLst/>
          </a:prstGeom>
          <a:solidFill>
            <a:srgbClr val="FFD579"/>
          </a:solidFill>
          <a:effectLst>
            <a:outerShdw blurRad="50800" dist="38100" dir="2700000" algn="tl" rotWithShape="0">
              <a:prstClr val="black">
                <a:alpha val="40000"/>
              </a:prstClr>
            </a:outerShdw>
          </a:effectLst>
        </p:spPr>
        <p:txBody>
          <a:bodyPr vert="horz" wrap="none" lIns="121920" tIns="60960" rIns="121920" bIns="60960" rtlCol="0" anchor="t">
            <a:spAutoFit/>
          </a:bodyPr>
          <a:lstStyle/>
          <a:p>
            <a:pPr defTabSz="609585"/>
            <a:r>
              <a:rPr lang="en-US" sz="2000" dirty="0">
                <a:solidFill>
                  <a:prstClr val="black"/>
                </a:solidFill>
                <a:latin typeface="Arial"/>
              </a:rPr>
              <a:t>Thursday</a:t>
            </a:r>
          </a:p>
        </p:txBody>
      </p:sp>
      <p:sp>
        <p:nvSpPr>
          <p:cNvPr id="43" name="TextBox 42">
            <a:extLst>
              <a:ext uri="{FF2B5EF4-FFF2-40B4-BE49-F238E27FC236}">
                <a16:creationId xmlns:a16="http://schemas.microsoft.com/office/drawing/2014/main" id="{69757106-8E64-B0EE-34CD-308EF18C3A8B}"/>
              </a:ext>
            </a:extLst>
          </p:cNvPr>
          <p:cNvSpPr txBox="1"/>
          <p:nvPr/>
        </p:nvSpPr>
        <p:spPr>
          <a:xfrm>
            <a:off x="9839389" y="6381284"/>
            <a:ext cx="959558" cy="430887"/>
          </a:xfrm>
          <a:prstGeom prst="rect">
            <a:avLst/>
          </a:prstGeom>
          <a:solidFill>
            <a:srgbClr val="FFD579"/>
          </a:solidFill>
          <a:effectLst>
            <a:outerShdw blurRad="50800" dist="38100" dir="2700000" algn="tl" rotWithShape="0">
              <a:prstClr val="black">
                <a:alpha val="40000"/>
              </a:prstClr>
            </a:outerShdw>
          </a:effectLst>
        </p:spPr>
        <p:txBody>
          <a:bodyPr vert="horz" wrap="none" lIns="121920" tIns="60960" rIns="121920" bIns="60960" rtlCol="0" anchor="t">
            <a:spAutoFit/>
          </a:bodyPr>
          <a:lstStyle/>
          <a:p>
            <a:pPr defTabSz="609585"/>
            <a:r>
              <a:rPr lang="en-US" sz="2000" dirty="0">
                <a:solidFill>
                  <a:prstClr val="black"/>
                </a:solidFill>
                <a:latin typeface="Arial"/>
              </a:rPr>
              <a:t>Friday</a:t>
            </a:r>
          </a:p>
        </p:txBody>
      </p:sp>
      <p:sp>
        <p:nvSpPr>
          <p:cNvPr id="44" name="TextBox 43">
            <a:extLst>
              <a:ext uri="{FF2B5EF4-FFF2-40B4-BE49-F238E27FC236}">
                <a16:creationId xmlns:a16="http://schemas.microsoft.com/office/drawing/2014/main" id="{DB83E529-922C-415A-222E-CC2407C5ABDC}"/>
              </a:ext>
            </a:extLst>
          </p:cNvPr>
          <p:cNvSpPr txBox="1"/>
          <p:nvPr/>
        </p:nvSpPr>
        <p:spPr>
          <a:xfrm rot="19529565">
            <a:off x="3559423" y="3017253"/>
            <a:ext cx="986809" cy="369332"/>
          </a:xfrm>
          <a:prstGeom prst="rect">
            <a:avLst/>
          </a:prstGeom>
          <a:solidFill>
            <a:srgbClr val="FFD579"/>
          </a:solidFill>
          <a:effectLst>
            <a:outerShdw blurRad="50800" dist="38100" dir="2700000" algn="tl" rotWithShape="0">
              <a:prstClr val="black">
                <a:alpha val="40000"/>
              </a:prstClr>
            </a:outerShdw>
          </a:effectLst>
        </p:spPr>
        <p:txBody>
          <a:bodyPr vert="horz" wrap="none" lIns="121920" tIns="60960" rIns="121920" bIns="60960" rtlCol="0" anchor="t">
            <a:spAutoFit/>
          </a:bodyPr>
          <a:lstStyle/>
          <a:p>
            <a:pPr defTabSz="609585"/>
            <a:r>
              <a:rPr lang="en-US" sz="1600" dirty="0">
                <a:solidFill>
                  <a:prstClr val="black"/>
                </a:solidFill>
                <a:latin typeface="Arial"/>
              </a:rPr>
              <a:t>morning</a:t>
            </a:r>
          </a:p>
        </p:txBody>
      </p:sp>
      <p:sp>
        <p:nvSpPr>
          <p:cNvPr id="45" name="TextBox 44">
            <a:extLst>
              <a:ext uri="{FF2B5EF4-FFF2-40B4-BE49-F238E27FC236}">
                <a16:creationId xmlns:a16="http://schemas.microsoft.com/office/drawing/2014/main" id="{B06300D2-CC40-A639-A7EB-B15CE6F83CFD}"/>
              </a:ext>
            </a:extLst>
          </p:cNvPr>
          <p:cNvSpPr txBox="1"/>
          <p:nvPr/>
        </p:nvSpPr>
        <p:spPr>
          <a:xfrm rot="19529565">
            <a:off x="3551171" y="4066067"/>
            <a:ext cx="1113446" cy="369332"/>
          </a:xfrm>
          <a:prstGeom prst="rect">
            <a:avLst/>
          </a:prstGeom>
          <a:solidFill>
            <a:srgbClr val="FFD579"/>
          </a:solidFill>
          <a:effectLst>
            <a:outerShdw blurRad="50800" dist="38100" dir="2700000" algn="tl" rotWithShape="0">
              <a:prstClr val="black">
                <a:alpha val="40000"/>
              </a:prstClr>
            </a:outerShdw>
          </a:effectLst>
        </p:spPr>
        <p:txBody>
          <a:bodyPr vert="horz" wrap="none" lIns="121920" tIns="60960" rIns="121920" bIns="60960" rtlCol="0" anchor="t">
            <a:spAutoFit/>
          </a:bodyPr>
          <a:lstStyle/>
          <a:p>
            <a:pPr defTabSz="609585"/>
            <a:r>
              <a:rPr lang="en-US" sz="1600" dirty="0">
                <a:solidFill>
                  <a:prstClr val="black"/>
                </a:solidFill>
                <a:latin typeface="Arial"/>
              </a:rPr>
              <a:t>afternoon</a:t>
            </a:r>
          </a:p>
        </p:txBody>
      </p:sp>
    </p:spTree>
    <p:extLst>
      <p:ext uri="{BB962C8B-B14F-4D97-AF65-F5344CB8AC3E}">
        <p14:creationId xmlns:p14="http://schemas.microsoft.com/office/powerpoint/2010/main" val="35427816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96E032-B381-A7B2-C720-9765845A302D}"/>
            </a:ext>
          </a:extLst>
        </p:cNvPr>
        <p:cNvGrpSpPr/>
        <p:nvPr/>
      </p:nvGrpSpPr>
      <p:grpSpPr>
        <a:xfrm>
          <a:off x="0" y="0"/>
          <a:ext cx="0" cy="0"/>
          <a:chOff x="0" y="0"/>
          <a:chExt cx="0" cy="0"/>
        </a:xfrm>
      </p:grpSpPr>
      <p:sp>
        <p:nvSpPr>
          <p:cNvPr id="3" name="Titel 1">
            <a:extLst>
              <a:ext uri="{FF2B5EF4-FFF2-40B4-BE49-F238E27FC236}">
                <a16:creationId xmlns:a16="http://schemas.microsoft.com/office/drawing/2014/main" id="{D7194D2E-B865-E6E2-22B0-61284FBE8499}"/>
              </a:ext>
            </a:extLst>
          </p:cNvPr>
          <p:cNvSpPr txBox="1">
            <a:spLocks/>
          </p:cNvSpPr>
          <p:nvPr/>
        </p:nvSpPr>
        <p:spPr>
          <a:xfrm>
            <a:off x="0" y="309033"/>
            <a:ext cx="8172451" cy="7874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dirty="0"/>
              <a:t> </a:t>
            </a:r>
          </a:p>
        </p:txBody>
      </p:sp>
      <p:sp>
        <p:nvSpPr>
          <p:cNvPr id="6" name="Rectangle 5">
            <a:extLst>
              <a:ext uri="{FF2B5EF4-FFF2-40B4-BE49-F238E27FC236}">
                <a16:creationId xmlns:a16="http://schemas.microsoft.com/office/drawing/2014/main" id="{61327D94-AB37-899E-BEDD-C463AA17D4DF}"/>
              </a:ext>
            </a:extLst>
          </p:cNvPr>
          <p:cNvSpPr/>
          <p:nvPr/>
        </p:nvSpPr>
        <p:spPr>
          <a:xfrm>
            <a:off x="0" y="0"/>
            <a:ext cx="12192000" cy="940904"/>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7D4232AC-7634-5215-4AB3-77F55EB6D1EF}"/>
              </a:ext>
            </a:extLst>
          </p:cNvPr>
          <p:cNvSpPr txBox="1"/>
          <p:nvPr/>
        </p:nvSpPr>
        <p:spPr>
          <a:xfrm>
            <a:off x="0" y="185958"/>
            <a:ext cx="12192000" cy="646331"/>
          </a:xfrm>
          <a:prstGeom prst="rect">
            <a:avLst/>
          </a:prstGeom>
          <a:noFill/>
        </p:spPr>
        <p:txBody>
          <a:bodyPr wrap="square" rtlCol="0">
            <a:spAutoFit/>
          </a:bodyPr>
          <a:lstStyle/>
          <a:p>
            <a:pPr algn="ctr"/>
            <a:r>
              <a:rPr lang="en-US" sz="3600">
                <a:solidFill>
                  <a:schemeClr val="bg1"/>
                </a:solidFill>
              </a:rPr>
              <a:t>Thank you for your attention!</a:t>
            </a:r>
          </a:p>
        </p:txBody>
      </p:sp>
      <p:sp>
        <p:nvSpPr>
          <p:cNvPr id="2" name="TextBox 1">
            <a:extLst>
              <a:ext uri="{FF2B5EF4-FFF2-40B4-BE49-F238E27FC236}">
                <a16:creationId xmlns:a16="http://schemas.microsoft.com/office/drawing/2014/main" id="{CD2A136D-42BA-A62D-1CD9-1AB719173249}"/>
              </a:ext>
            </a:extLst>
          </p:cNvPr>
          <p:cNvSpPr txBox="1"/>
          <p:nvPr/>
        </p:nvSpPr>
        <p:spPr>
          <a:xfrm rot="20982267">
            <a:off x="9374278" y="278291"/>
            <a:ext cx="1615892" cy="461665"/>
          </a:xfrm>
          <a:prstGeom prst="rect">
            <a:avLst/>
          </a:prstGeom>
          <a:solidFill>
            <a:srgbClr val="0432FF"/>
          </a:solidFill>
        </p:spPr>
        <p:txBody>
          <a:bodyPr wrap="none" rtlCol="0">
            <a:spAutoFit/>
          </a:bodyPr>
          <a:lstStyle/>
          <a:p>
            <a:r>
              <a:rPr lang="en-US" sz="2400" b="1">
                <a:solidFill>
                  <a:srgbClr val="FFFF00"/>
                </a:solidFill>
              </a:rPr>
              <a:t>Questions?</a:t>
            </a:r>
          </a:p>
        </p:txBody>
      </p:sp>
      <p:pic>
        <p:nvPicPr>
          <p:cNvPr id="10" name="Picture 9">
            <a:extLst>
              <a:ext uri="{FF2B5EF4-FFF2-40B4-BE49-F238E27FC236}">
                <a16:creationId xmlns:a16="http://schemas.microsoft.com/office/drawing/2014/main" id="{5A5D82A3-56A8-635A-0306-35CA6FB0F18B}"/>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rot="5400000">
            <a:off x="9252001" y="1360903"/>
            <a:ext cx="3359999" cy="2520000"/>
          </a:xfrm>
          <a:prstGeom prst="rect">
            <a:avLst/>
          </a:prstGeom>
        </p:spPr>
      </p:pic>
      <p:pic>
        <p:nvPicPr>
          <p:cNvPr id="11" name="Picture 10">
            <a:extLst>
              <a:ext uri="{FF2B5EF4-FFF2-40B4-BE49-F238E27FC236}">
                <a16:creationId xmlns:a16="http://schemas.microsoft.com/office/drawing/2014/main" id="{57A903B7-4246-C891-A5B5-8268A977FBEB}"/>
              </a:ext>
            </a:extLst>
          </p:cNvPr>
          <p:cNvPicPr>
            <a:picLocks noChangeAspect="1"/>
          </p:cNvPicPr>
          <p:nvPr/>
        </p:nvPicPr>
        <p:blipFill>
          <a:blip r:embed="rId4" cstate="hqprint">
            <a:extLst>
              <a:ext uri="{28A0092B-C50C-407E-A947-70E740481C1C}">
                <a14:useLocalDpi xmlns:a14="http://schemas.microsoft.com/office/drawing/2010/main"/>
              </a:ext>
            </a:extLst>
          </a:blip>
          <a:srcRect/>
          <a:stretch>
            <a:fillRect/>
          </a:stretch>
        </p:blipFill>
        <p:spPr>
          <a:xfrm rot="5400000">
            <a:off x="14" y="3661140"/>
            <a:ext cx="2813806" cy="3649807"/>
          </a:xfrm>
          <a:prstGeom prst="rect">
            <a:avLst/>
          </a:prstGeom>
        </p:spPr>
      </p:pic>
      <p:pic>
        <p:nvPicPr>
          <p:cNvPr id="12" name="Picture 11">
            <a:extLst>
              <a:ext uri="{FF2B5EF4-FFF2-40B4-BE49-F238E27FC236}">
                <a16:creationId xmlns:a16="http://schemas.microsoft.com/office/drawing/2014/main" id="{FB43AFC7-A889-4979-7513-7F6C88205A98}"/>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rot="5400000">
            <a:off x="6725111" y="1384873"/>
            <a:ext cx="3360000" cy="2520000"/>
          </a:xfrm>
          <a:prstGeom prst="rect">
            <a:avLst/>
          </a:prstGeom>
        </p:spPr>
      </p:pic>
      <p:pic>
        <p:nvPicPr>
          <p:cNvPr id="14" name="Picture 13">
            <a:extLst>
              <a:ext uri="{FF2B5EF4-FFF2-40B4-BE49-F238E27FC236}">
                <a16:creationId xmlns:a16="http://schemas.microsoft.com/office/drawing/2014/main" id="{407F56CD-822C-1C20-8B79-7A848A674E85}"/>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a:stretch/>
        </p:blipFill>
        <p:spPr>
          <a:xfrm>
            <a:off x="8992975" y="4265709"/>
            <a:ext cx="3297512" cy="2592000"/>
          </a:xfrm>
          <a:prstGeom prst="rect">
            <a:avLst/>
          </a:prstGeom>
        </p:spPr>
      </p:pic>
      <p:pic>
        <p:nvPicPr>
          <p:cNvPr id="16" name="Grafik 3">
            <a:extLst>
              <a:ext uri="{FF2B5EF4-FFF2-40B4-BE49-F238E27FC236}">
                <a16:creationId xmlns:a16="http://schemas.microsoft.com/office/drawing/2014/main" id="{5B0E34FD-0699-3ADA-04CB-26A48A8FD4D4}"/>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a:stretch/>
        </p:blipFill>
        <p:spPr>
          <a:xfrm>
            <a:off x="5601309" y="4265709"/>
            <a:ext cx="3649807" cy="2592000"/>
          </a:xfrm>
          <a:prstGeom prst="rect">
            <a:avLst/>
          </a:prstGeom>
        </p:spPr>
      </p:pic>
      <p:pic>
        <p:nvPicPr>
          <p:cNvPr id="19" name="Picture 18">
            <a:extLst>
              <a:ext uri="{FF2B5EF4-FFF2-40B4-BE49-F238E27FC236}">
                <a16:creationId xmlns:a16="http://schemas.microsoft.com/office/drawing/2014/main" id="{A92BA726-2EBD-2053-1E26-2B7F290B9777}"/>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rot="5400000">
            <a:off x="4202487" y="1375364"/>
            <a:ext cx="3360000" cy="2520000"/>
          </a:xfrm>
          <a:prstGeom prst="rect">
            <a:avLst/>
          </a:prstGeom>
        </p:spPr>
      </p:pic>
      <p:pic>
        <p:nvPicPr>
          <p:cNvPr id="9" name="Picture 8">
            <a:extLst>
              <a:ext uri="{FF2B5EF4-FFF2-40B4-BE49-F238E27FC236}">
                <a16:creationId xmlns:a16="http://schemas.microsoft.com/office/drawing/2014/main" id="{60A716FC-7A8B-BFD3-8685-7EFD73E4024E}"/>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a:off x="-98486" y="932424"/>
            <a:ext cx="4720972" cy="3150586"/>
          </a:xfrm>
          <a:prstGeom prst="rect">
            <a:avLst/>
          </a:prstGeom>
        </p:spPr>
      </p:pic>
      <p:pic>
        <p:nvPicPr>
          <p:cNvPr id="8" name="Picture 7">
            <a:extLst>
              <a:ext uri="{FF2B5EF4-FFF2-40B4-BE49-F238E27FC236}">
                <a16:creationId xmlns:a16="http://schemas.microsoft.com/office/drawing/2014/main" id="{A7F0C55B-CF00-28AF-7A4D-481643D1D31E}"/>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2497604" y="4324873"/>
            <a:ext cx="3456000" cy="2592000"/>
          </a:xfrm>
          <a:prstGeom prst="rect">
            <a:avLst/>
          </a:prstGeom>
        </p:spPr>
      </p:pic>
      <p:pic>
        <p:nvPicPr>
          <p:cNvPr id="5" name="Picture 4">
            <a:extLst>
              <a:ext uri="{FF2B5EF4-FFF2-40B4-BE49-F238E27FC236}">
                <a16:creationId xmlns:a16="http://schemas.microsoft.com/office/drawing/2014/main" id="{A79EC21C-7F7D-EF9D-B42A-3E911005862D}"/>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rot="5400000">
            <a:off x="4240952" y="3435351"/>
            <a:ext cx="1957316" cy="1467987"/>
          </a:xfrm>
          <a:prstGeom prst="rect">
            <a:avLst/>
          </a:prstGeom>
        </p:spPr>
      </p:pic>
    </p:spTree>
    <p:extLst>
      <p:ext uri="{BB962C8B-B14F-4D97-AF65-F5344CB8AC3E}">
        <p14:creationId xmlns:p14="http://schemas.microsoft.com/office/powerpoint/2010/main" val="29701969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741CB0-590C-B310-0B13-12A82ED0B8C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5E3F23F-09DF-7409-FCAB-0C2D45E53ABF}"/>
              </a:ext>
              <a:ext uri="{C183D7F6-B498-43B3-948B-1728B52AA6E4}">
                <adec:decorative xmlns:adec="http://schemas.microsoft.com/office/drawing/2017/decorative" val="1"/>
              </a:ext>
            </a:extLst>
          </p:cNvPr>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a:xfrm>
            <a:off x="-13148" y="-23750"/>
            <a:ext cx="12218295" cy="1472540"/>
          </a:xfrm>
          <a:prstGeom prst="rect">
            <a:avLst/>
          </a:prstGeom>
        </p:spPr>
      </p:pic>
      <p:sp>
        <p:nvSpPr>
          <p:cNvPr id="33" name="Text 1">
            <a:extLst>
              <a:ext uri="{FF2B5EF4-FFF2-40B4-BE49-F238E27FC236}">
                <a16:creationId xmlns:a16="http://schemas.microsoft.com/office/drawing/2014/main" id="{58B609B7-12F7-4913-DD81-68FDAE1F6750}"/>
              </a:ext>
            </a:extLst>
          </p:cNvPr>
          <p:cNvSpPr/>
          <p:nvPr/>
        </p:nvSpPr>
        <p:spPr>
          <a:xfrm>
            <a:off x="70971" y="1456672"/>
            <a:ext cx="3420092" cy="472440"/>
          </a:xfrm>
          <a:prstGeom prst="rect">
            <a:avLst/>
          </a:prstGeom>
          <a:noFill/>
          <a:ln/>
        </p:spPr>
        <p:txBody>
          <a:bodyPr wrap="none" lIns="0" tIns="0" rIns="0" bIns="0" rtlCol="0" anchor="t"/>
          <a:lstStyle/>
          <a:p>
            <a:pPr algn="ctr" defTabSz="609585">
              <a:lnSpc>
                <a:spcPts val="3667"/>
              </a:lnSpc>
            </a:pPr>
            <a:r>
              <a:rPr lang="en-US" sz="2000" b="1" dirty="0">
                <a:solidFill>
                  <a:srgbClr val="1F497D">
                    <a:lumMod val="75000"/>
                  </a:srgbClr>
                </a:solidFill>
                <a:latin typeface="Arial" panose="020B0604020202020204" pitchFamily="34" charset="0"/>
                <a:ea typeface="Instrument Sans Semi Bold" pitchFamily="34" charset="-122"/>
                <a:cs typeface="Arial" panose="020B0604020202020204" pitchFamily="34" charset="0"/>
              </a:rPr>
              <a:t>Ion-track nanotechnology</a:t>
            </a:r>
            <a:endParaRPr lang="en-US" sz="2000" b="1" dirty="0">
              <a:solidFill>
                <a:srgbClr val="1F497D">
                  <a:lumMod val="75000"/>
                </a:srgbClr>
              </a:solidFill>
              <a:latin typeface="Arial" panose="020B0604020202020204" pitchFamily="34" charset="0"/>
              <a:cs typeface="Arial" panose="020B0604020202020204" pitchFamily="34" charset="0"/>
            </a:endParaRPr>
          </a:p>
        </p:txBody>
      </p:sp>
      <p:sp>
        <p:nvSpPr>
          <p:cNvPr id="34" name="Text 2">
            <a:extLst>
              <a:ext uri="{FF2B5EF4-FFF2-40B4-BE49-F238E27FC236}">
                <a16:creationId xmlns:a16="http://schemas.microsoft.com/office/drawing/2014/main" id="{05F2C747-77EF-E05F-F4E7-DFCCE15DA610}"/>
              </a:ext>
            </a:extLst>
          </p:cNvPr>
          <p:cNvSpPr/>
          <p:nvPr/>
        </p:nvSpPr>
        <p:spPr>
          <a:xfrm>
            <a:off x="95754" y="1929112"/>
            <a:ext cx="3470797" cy="472440"/>
          </a:xfrm>
          <a:prstGeom prst="rect">
            <a:avLst/>
          </a:prstGeom>
          <a:noFill/>
          <a:ln/>
        </p:spPr>
        <p:txBody>
          <a:bodyPr wrap="square" lIns="0" tIns="0" rIns="0" bIns="0" rtlCol="0" anchor="t"/>
          <a:lstStyle/>
          <a:p>
            <a:pPr algn="ctr" defTabSz="609585"/>
            <a:r>
              <a:rPr lang="en-US" sz="1600" dirty="0">
                <a:solidFill>
                  <a:srgbClr val="1F497D">
                    <a:lumMod val="75000"/>
                  </a:srgbClr>
                </a:solidFill>
                <a:latin typeface="Arial" panose="020B0604020202020204" pitchFamily="34" charset="0"/>
                <a:ea typeface="Instrument Sans Medium" pitchFamily="34" charset="-122"/>
                <a:cs typeface="Arial" panose="020B0604020202020204" pitchFamily="34" charset="0"/>
              </a:rPr>
              <a:t> Fabrication, characterization and application of novel nanostructures</a:t>
            </a:r>
            <a:endParaRPr lang="en-US" sz="1600" dirty="0">
              <a:solidFill>
                <a:srgbClr val="1F497D">
                  <a:lumMod val="75000"/>
                </a:srgbClr>
              </a:solidFill>
              <a:latin typeface="Arial" panose="020B0604020202020204" pitchFamily="34" charset="0"/>
              <a:cs typeface="Arial" panose="020B0604020202020204" pitchFamily="34" charset="0"/>
            </a:endParaRPr>
          </a:p>
        </p:txBody>
      </p:sp>
      <p:pic>
        <p:nvPicPr>
          <p:cNvPr id="39" name="Picture 38">
            <a:extLst>
              <a:ext uri="{FF2B5EF4-FFF2-40B4-BE49-F238E27FC236}">
                <a16:creationId xmlns:a16="http://schemas.microsoft.com/office/drawing/2014/main" id="{515426EE-59B7-A97E-D340-9A2E1957BF7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45531" y="2491971"/>
            <a:ext cx="3171244" cy="4224000"/>
          </a:xfrm>
          <a:prstGeom prst="rect">
            <a:avLst/>
          </a:prstGeom>
        </p:spPr>
      </p:pic>
      <p:sp>
        <p:nvSpPr>
          <p:cNvPr id="41" name="TextBox 40">
            <a:extLst>
              <a:ext uri="{FF2B5EF4-FFF2-40B4-BE49-F238E27FC236}">
                <a16:creationId xmlns:a16="http://schemas.microsoft.com/office/drawing/2014/main" id="{5DC18665-E80E-0329-2CE4-7F86B9B948DA}"/>
              </a:ext>
            </a:extLst>
          </p:cNvPr>
          <p:cNvSpPr txBox="1"/>
          <p:nvPr/>
        </p:nvSpPr>
        <p:spPr>
          <a:xfrm>
            <a:off x="719027" y="6404769"/>
            <a:ext cx="2123979" cy="430887"/>
          </a:xfrm>
          <a:prstGeom prst="rect">
            <a:avLst/>
          </a:prstGeom>
          <a:solidFill>
            <a:srgbClr val="FFD579"/>
          </a:solidFill>
          <a:effectLst>
            <a:outerShdw blurRad="50800" dist="38100" dir="2700000" algn="tl" rotWithShape="0">
              <a:prstClr val="black">
                <a:alpha val="40000"/>
              </a:prstClr>
            </a:outerShdw>
          </a:effectLst>
        </p:spPr>
        <p:txBody>
          <a:bodyPr vert="horz" wrap="none" lIns="121920" tIns="60960" rIns="121920" bIns="60960" rtlCol="0" anchor="t">
            <a:spAutoFit/>
          </a:bodyPr>
          <a:lstStyle/>
          <a:p>
            <a:pPr defTabSz="609585"/>
            <a:r>
              <a:rPr lang="en-US" sz="2000" dirty="0">
                <a:solidFill>
                  <a:prstClr val="black"/>
                </a:solidFill>
                <a:latin typeface="Arial"/>
              </a:rPr>
              <a:t>Today’s session </a:t>
            </a:r>
          </a:p>
        </p:txBody>
      </p:sp>
      <p:pic>
        <p:nvPicPr>
          <p:cNvPr id="5" name="Picture 4">
            <a:extLst>
              <a:ext uri="{FF2B5EF4-FFF2-40B4-BE49-F238E27FC236}">
                <a16:creationId xmlns:a16="http://schemas.microsoft.com/office/drawing/2014/main" id="{DC1D3D6E-4205-4676-000F-98F2D9BD98C2}"/>
              </a:ext>
            </a:extLst>
          </p:cNvPr>
          <p:cNvPicPr>
            <a:picLocks noChangeAspect="1"/>
          </p:cNvPicPr>
          <p:nvPr/>
        </p:nvPicPr>
        <p:blipFill>
          <a:blip r:embed="rId4" cstate="hqprint">
            <a:extLst>
              <a:ext uri="{28A0092B-C50C-407E-A947-70E740481C1C}">
                <a14:useLocalDpi xmlns:a14="http://schemas.microsoft.com/office/drawing/2010/main"/>
              </a:ext>
            </a:extLst>
          </a:blip>
          <a:srcRect/>
          <a:stretch>
            <a:fillRect/>
          </a:stretch>
        </p:blipFill>
        <p:spPr>
          <a:xfrm>
            <a:off x="3740727" y="2036147"/>
            <a:ext cx="7420488" cy="4224000"/>
          </a:xfrm>
          <a:prstGeom prst="rect">
            <a:avLst/>
          </a:prstGeom>
        </p:spPr>
      </p:pic>
      <p:sp>
        <p:nvSpPr>
          <p:cNvPr id="4" name="&quot;No&quot; Symbol 3">
            <a:extLst>
              <a:ext uri="{FF2B5EF4-FFF2-40B4-BE49-F238E27FC236}">
                <a16:creationId xmlns:a16="http://schemas.microsoft.com/office/drawing/2014/main" id="{AE286333-6986-06C8-3434-A697A3FF983C}"/>
              </a:ext>
            </a:extLst>
          </p:cNvPr>
          <p:cNvSpPr/>
          <p:nvPr/>
        </p:nvSpPr>
        <p:spPr>
          <a:xfrm>
            <a:off x="11263086" y="4789715"/>
            <a:ext cx="406400" cy="420914"/>
          </a:xfrm>
          <a:prstGeom prst="noSmoking">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Curved Up Arrow 6">
            <a:extLst>
              <a:ext uri="{FF2B5EF4-FFF2-40B4-BE49-F238E27FC236}">
                <a16:creationId xmlns:a16="http://schemas.microsoft.com/office/drawing/2014/main" id="{A45EB309-9C30-798C-B773-F4CA9FB0D94F}"/>
              </a:ext>
            </a:extLst>
          </p:cNvPr>
          <p:cNvSpPr/>
          <p:nvPr/>
        </p:nvSpPr>
        <p:spPr>
          <a:xfrm rot="5755362" flipH="1">
            <a:off x="3592305" y="3937810"/>
            <a:ext cx="796195" cy="595085"/>
          </a:xfrm>
          <a:prstGeom prst="curved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Curved Up Arrow 7">
            <a:extLst>
              <a:ext uri="{FF2B5EF4-FFF2-40B4-BE49-F238E27FC236}">
                <a16:creationId xmlns:a16="http://schemas.microsoft.com/office/drawing/2014/main" id="{26CB2220-A93A-F2B6-B85C-AD91CCF63252}"/>
              </a:ext>
            </a:extLst>
          </p:cNvPr>
          <p:cNvSpPr/>
          <p:nvPr/>
        </p:nvSpPr>
        <p:spPr>
          <a:xfrm rot="15526557" flipH="1">
            <a:off x="11184301" y="3937808"/>
            <a:ext cx="796195" cy="595085"/>
          </a:xfrm>
          <a:prstGeom prst="curved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9399885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D365E26-B031-C7A8-5EA5-82B93AE18287}"/>
              </a:ext>
            </a:extLst>
          </p:cNvPr>
          <p:cNvSpPr>
            <a:spLocks noGrp="1"/>
          </p:cNvSpPr>
          <p:nvPr>
            <p:ph idx="1"/>
          </p:nvPr>
        </p:nvSpPr>
        <p:spPr/>
        <p:txBody>
          <a:bodyPr/>
          <a:lstStyle/>
          <a:p>
            <a:r>
              <a:rPr lang="en-US"/>
              <a:t>Deutschland ticket </a:t>
            </a:r>
            <a:r>
              <a:rPr lang="en-US">
                <a:sym typeface="Wingdings" pitchFamily="2" charset="2"/>
              </a:rPr>
              <a:t> no need for an extra ticket </a:t>
            </a:r>
          </a:p>
          <a:p>
            <a:r>
              <a:rPr lang="en-US">
                <a:sym typeface="Wingdings" pitchFamily="2" charset="2"/>
              </a:rPr>
              <a:t>No Deutschland ticket  Kay has group tickets for participants </a:t>
            </a:r>
          </a:p>
          <a:p>
            <a:r>
              <a:rPr lang="en-US">
                <a:sym typeface="Wingdings" pitchFamily="2" charset="2"/>
              </a:rPr>
              <a:t>Follow the locals! Bus leaves at 17:38 from bus stop </a:t>
            </a:r>
            <a:r>
              <a:rPr lang="en-US" b="1">
                <a:sym typeface="Wingdings" pitchFamily="2" charset="2"/>
              </a:rPr>
              <a:t>BUT we need to exit through the old gate (leave your guest passes as you leave if you have one) and walk back to the bus stop (please, count with 15 min time for this)</a:t>
            </a:r>
          </a:p>
          <a:p>
            <a:r>
              <a:rPr lang="en-US">
                <a:sym typeface="Wingdings" pitchFamily="2" charset="2"/>
              </a:rPr>
              <a:t>Meeting point for tour (18:30) and for dinner (19:30) are:</a:t>
            </a:r>
          </a:p>
          <a:p>
            <a:endParaRPr lang="en-US">
              <a:sym typeface="Wingdings" pitchFamily="2" charset="2"/>
            </a:endParaRPr>
          </a:p>
          <a:p>
            <a:pPr lvl="1"/>
            <a:r>
              <a:rPr lang="en-US">
                <a:sym typeface="Wingdings" pitchFamily="2" charset="2"/>
              </a:rPr>
              <a:t>Tour: 18:30 </a:t>
            </a:r>
            <a:r>
              <a:rPr lang="en-US"/>
              <a:t>Infopoint Mathildenhoehe at Olbrichweg 10 </a:t>
            </a:r>
          </a:p>
          <a:p>
            <a:pPr marL="457188" lvl="1" indent="0">
              <a:buNone/>
            </a:pPr>
            <a:r>
              <a:rPr lang="en-US"/>
              <a:t>	(very close to the Hochzeitsturm/Wedding tower)</a:t>
            </a:r>
          </a:p>
          <a:p>
            <a:pPr marL="457188" lvl="1" indent="0">
              <a:buNone/>
            </a:pPr>
            <a:endParaRPr lang="en-US"/>
          </a:p>
          <a:p>
            <a:pPr lvl="1"/>
            <a:r>
              <a:rPr lang="en-US"/>
              <a:t>Dinner: 19:30 Restaurant Shiraz, Dieburger Str. 73, 64287 Darmstadt-Ost </a:t>
            </a:r>
          </a:p>
        </p:txBody>
      </p:sp>
      <p:sp>
        <p:nvSpPr>
          <p:cNvPr id="3" name="Text Placeholder 2">
            <a:extLst>
              <a:ext uri="{FF2B5EF4-FFF2-40B4-BE49-F238E27FC236}">
                <a16:creationId xmlns:a16="http://schemas.microsoft.com/office/drawing/2014/main" id="{E30DCB2C-617C-88AE-75F9-372BC6A30E8F}"/>
              </a:ext>
            </a:extLst>
          </p:cNvPr>
          <p:cNvSpPr>
            <a:spLocks noGrp="1"/>
          </p:cNvSpPr>
          <p:nvPr>
            <p:ph type="body" sz="quarter" idx="13"/>
          </p:nvPr>
        </p:nvSpPr>
        <p:spPr/>
        <p:txBody>
          <a:bodyPr/>
          <a:lstStyle/>
          <a:p>
            <a:r>
              <a:rPr lang="en-US"/>
              <a:t>Transfer to Tour and Dinner</a:t>
            </a:r>
          </a:p>
        </p:txBody>
      </p:sp>
      <p:sp>
        <p:nvSpPr>
          <p:cNvPr id="4" name="Slide Number Placeholder 3">
            <a:extLst>
              <a:ext uri="{FF2B5EF4-FFF2-40B4-BE49-F238E27FC236}">
                <a16:creationId xmlns:a16="http://schemas.microsoft.com/office/drawing/2014/main" id="{8FF9764A-8ACA-4DC6-16C0-F41AC7416D56}"/>
              </a:ext>
            </a:extLst>
          </p:cNvPr>
          <p:cNvSpPr>
            <a:spLocks noGrp="1"/>
          </p:cNvSpPr>
          <p:nvPr>
            <p:ph type="sldNum" sz="quarter" idx="4"/>
          </p:nvPr>
        </p:nvSpPr>
        <p:spPr/>
        <p:txBody>
          <a:bodyPr/>
          <a:lstStyle/>
          <a:p>
            <a:fld id="{125CBDDA-5CCF-8748-8988-9DC6C8981774}" type="slidenum">
              <a:rPr lang="de-DE" smtClean="0"/>
              <a:pPr/>
              <a:t>29</a:t>
            </a:fld>
            <a:endParaRPr lang="de-DE" dirty="0"/>
          </a:p>
        </p:txBody>
      </p:sp>
    </p:spTree>
    <p:extLst>
      <p:ext uri="{BB962C8B-B14F-4D97-AF65-F5344CB8AC3E}">
        <p14:creationId xmlns:p14="http://schemas.microsoft.com/office/powerpoint/2010/main" val="2689468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970+ Funny Photographers Cartoon Stock Photos and Royalty ...">
            <a:extLst>
              <a:ext uri="{FF2B5EF4-FFF2-40B4-BE49-F238E27FC236}">
                <a16:creationId xmlns:a16="http://schemas.microsoft.com/office/drawing/2014/main" id="{CCDCFAFF-C4F5-6C58-F779-EE9D0DF18863}"/>
              </a:ext>
            </a:extLst>
          </p:cNvPr>
          <p:cNvPicPr>
            <a:picLocks noChangeAspect="1"/>
          </p:cNvPicPr>
          <p:nvPr/>
        </p:nvPicPr>
        <p:blipFill>
          <a:blip r:embed="rId2"/>
          <a:stretch>
            <a:fillRect/>
          </a:stretch>
        </p:blipFill>
        <p:spPr>
          <a:xfrm>
            <a:off x="3993748" y="1942617"/>
            <a:ext cx="4027508" cy="3790596"/>
          </a:xfrm>
          <a:prstGeom prst="rect">
            <a:avLst/>
          </a:prstGeom>
        </p:spPr>
      </p:pic>
      <p:sp>
        <p:nvSpPr>
          <p:cNvPr id="3" name="TextBox 2">
            <a:extLst>
              <a:ext uri="{FF2B5EF4-FFF2-40B4-BE49-F238E27FC236}">
                <a16:creationId xmlns:a16="http://schemas.microsoft.com/office/drawing/2014/main" id="{DE5310EF-D675-ACEB-FCC4-BBC104070457}"/>
              </a:ext>
            </a:extLst>
          </p:cNvPr>
          <p:cNvSpPr txBox="1"/>
          <p:nvPr/>
        </p:nvSpPr>
        <p:spPr>
          <a:xfrm>
            <a:off x="5147567" y="1124787"/>
            <a:ext cx="1941942" cy="584775"/>
          </a:xfrm>
          <a:prstGeom prst="rect">
            <a:avLst/>
          </a:prstGeom>
          <a:noFill/>
        </p:spPr>
        <p:txBody>
          <a:bodyPr wrap="none" rtlCol="0">
            <a:spAutoFit/>
          </a:bodyPr>
          <a:lstStyle/>
          <a:p>
            <a:r>
              <a:rPr lang="en-US" sz="3200" b="1"/>
              <a:t>Tomorrow</a:t>
            </a:r>
          </a:p>
        </p:txBody>
      </p:sp>
    </p:spTree>
    <p:extLst>
      <p:ext uri="{BB962C8B-B14F-4D97-AF65-F5344CB8AC3E}">
        <p14:creationId xmlns:p14="http://schemas.microsoft.com/office/powerpoint/2010/main" val="812785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57658-6949-24A9-6C47-CCB228939685}"/>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ABC0016D-45FC-70FE-C582-67EE2FA0603E}"/>
              </a:ext>
            </a:extLst>
          </p:cNvPr>
          <p:cNvSpPr/>
          <p:nvPr/>
        </p:nvSpPr>
        <p:spPr>
          <a:xfrm>
            <a:off x="0" y="0"/>
            <a:ext cx="12192000" cy="940904"/>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123A3B4A-F519-50A9-51C6-0A1664D1D2FA}"/>
              </a:ext>
            </a:extLst>
          </p:cNvPr>
          <p:cNvSpPr txBox="1"/>
          <p:nvPr/>
        </p:nvSpPr>
        <p:spPr>
          <a:xfrm>
            <a:off x="3480581" y="185958"/>
            <a:ext cx="4857099" cy="646331"/>
          </a:xfrm>
          <a:prstGeom prst="rect">
            <a:avLst/>
          </a:prstGeom>
          <a:noFill/>
        </p:spPr>
        <p:txBody>
          <a:bodyPr wrap="none" rtlCol="0">
            <a:spAutoFit/>
          </a:bodyPr>
          <a:lstStyle/>
          <a:p>
            <a:r>
              <a:rPr lang="en-US" sz="3600">
                <a:solidFill>
                  <a:srgbClr val="FFFF00"/>
                </a:solidFill>
              </a:rPr>
              <a:t>Thank you for being here</a:t>
            </a:r>
          </a:p>
        </p:txBody>
      </p:sp>
      <p:graphicFrame>
        <p:nvGraphicFramePr>
          <p:cNvPr id="7" name="Table 6">
            <a:extLst>
              <a:ext uri="{FF2B5EF4-FFF2-40B4-BE49-F238E27FC236}">
                <a16:creationId xmlns:a16="http://schemas.microsoft.com/office/drawing/2014/main" id="{549B0C66-D7D5-445B-34E5-B73EE959C7C9}"/>
              </a:ext>
            </a:extLst>
          </p:cNvPr>
          <p:cNvGraphicFramePr>
            <a:graphicFrameLocks noGrp="1"/>
          </p:cNvGraphicFramePr>
          <p:nvPr>
            <p:extLst>
              <p:ext uri="{D42A27DB-BD31-4B8C-83A1-F6EECF244321}">
                <p14:modId xmlns:p14="http://schemas.microsoft.com/office/powerpoint/2010/main" val="2961314278"/>
              </p:ext>
            </p:extLst>
          </p:nvPr>
        </p:nvGraphicFramePr>
        <p:xfrm>
          <a:off x="415636" y="1496603"/>
          <a:ext cx="2457600" cy="4514432"/>
        </p:xfrm>
        <a:graphic>
          <a:graphicData uri="http://schemas.openxmlformats.org/drawingml/2006/table">
            <a:tbl>
              <a:tblPr>
                <a:tableStyleId>{5C22544A-7EE6-4342-B048-85BDC9FD1C3A}</a:tableStyleId>
              </a:tblPr>
              <a:tblGrid>
                <a:gridCol w="1245059">
                  <a:extLst>
                    <a:ext uri="{9D8B030D-6E8A-4147-A177-3AD203B41FA5}">
                      <a16:colId xmlns:a16="http://schemas.microsoft.com/office/drawing/2014/main" val="641410716"/>
                    </a:ext>
                  </a:extLst>
                </a:gridCol>
                <a:gridCol w="1212541">
                  <a:extLst>
                    <a:ext uri="{9D8B030D-6E8A-4147-A177-3AD203B41FA5}">
                      <a16:colId xmlns:a16="http://schemas.microsoft.com/office/drawing/2014/main" val="3461841061"/>
                    </a:ext>
                  </a:extLst>
                </a:gridCol>
              </a:tblGrid>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Turkey</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2030866949"/>
                  </a:ext>
                </a:extLst>
              </a:tr>
              <a:tr h="70538">
                <a:tc>
                  <a:txBody>
                    <a:bodyPr/>
                    <a:lstStyle/>
                    <a:p>
                      <a:pPr algn="l" fontAlgn="b">
                        <a:buNone/>
                      </a:pPr>
                      <a:r>
                        <a:rPr lang="en-US" sz="400" u="none" strike="noStrike">
                          <a:effectLst/>
                        </a:rPr>
                        <a:t>Japan</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Japan</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585679719"/>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610544680"/>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3604326384"/>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India</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2938276103"/>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greece</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33678727"/>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830717992"/>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Argentina</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127386390"/>
                  </a:ext>
                </a:extLst>
              </a:tr>
              <a:tr h="70538">
                <a:tc>
                  <a:txBody>
                    <a:bodyPr/>
                    <a:lstStyle/>
                    <a:p>
                      <a:pPr algn="l" fontAlgn="b">
                        <a:buNone/>
                      </a:pPr>
                      <a:r>
                        <a:rPr lang="en-US" sz="400" u="none" strike="noStrike">
                          <a:effectLst/>
                        </a:rPr>
                        <a:t>Spain</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Spain</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1882488665"/>
                  </a:ext>
                </a:extLst>
              </a:tr>
              <a:tr h="70538">
                <a:tc>
                  <a:txBody>
                    <a:bodyPr/>
                    <a:lstStyle/>
                    <a:p>
                      <a:pPr algn="l" fontAlgn="b">
                        <a:buNone/>
                      </a:pPr>
                      <a:r>
                        <a:rPr lang="en-US" sz="400" u="none" strike="noStrike">
                          <a:effectLst/>
                        </a:rPr>
                        <a:t>Netherlands</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Italy</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153868613"/>
                  </a:ext>
                </a:extLst>
              </a:tr>
              <a:tr h="70538">
                <a:tc>
                  <a:txBody>
                    <a:bodyPr/>
                    <a:lstStyle/>
                    <a:p>
                      <a:pPr algn="l" fontAlgn="b">
                        <a:buNone/>
                      </a:pPr>
                      <a:r>
                        <a:rPr lang="en-US" sz="400" u="none" strike="noStrike">
                          <a:effectLst/>
                        </a:rPr>
                        <a:t>China</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China</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1110937371"/>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2136862045"/>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Egypt</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3589685207"/>
                  </a:ext>
                </a:extLst>
              </a:tr>
              <a:tr h="70538">
                <a:tc>
                  <a:txBody>
                    <a:bodyPr/>
                    <a:lstStyle/>
                    <a:p>
                      <a:pPr algn="l" fontAlgn="b">
                        <a:buNone/>
                      </a:pPr>
                      <a:r>
                        <a:rPr lang="en-US" sz="400" u="none" strike="noStrike">
                          <a:effectLst/>
                        </a:rPr>
                        <a:t>Netherlands</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1780466101"/>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1316985480"/>
                  </a:ext>
                </a:extLst>
              </a:tr>
              <a:tr h="70538">
                <a:tc>
                  <a:txBody>
                    <a:bodyPr/>
                    <a:lstStyle/>
                    <a:p>
                      <a:pPr algn="l" fontAlgn="b">
                        <a:buNone/>
                      </a:pPr>
                      <a:r>
                        <a:rPr lang="en-US" sz="400" u="none" strike="noStrike">
                          <a:effectLst/>
                        </a:rPr>
                        <a:t>Swisserland</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500278126"/>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3890286197"/>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Brasil</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1238041443"/>
                  </a:ext>
                </a:extLst>
              </a:tr>
              <a:tr h="70538">
                <a:tc>
                  <a:txBody>
                    <a:bodyPr/>
                    <a:lstStyle/>
                    <a:p>
                      <a:pPr algn="l" fontAlgn="b">
                        <a:buNone/>
                      </a:pPr>
                      <a:r>
                        <a:rPr lang="en-US" sz="400" u="none" strike="noStrike">
                          <a:effectLst/>
                        </a:rPr>
                        <a:t>Argentina</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Argentina</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1213055015"/>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4214429707"/>
                  </a:ext>
                </a:extLst>
              </a:tr>
              <a:tr h="70538">
                <a:tc>
                  <a:txBody>
                    <a:bodyPr/>
                    <a:lstStyle/>
                    <a:p>
                      <a:pPr algn="l" fontAlgn="b">
                        <a:buNone/>
                      </a:pPr>
                      <a:r>
                        <a:rPr lang="en-US" sz="400" u="none" strike="noStrike">
                          <a:effectLst/>
                        </a:rPr>
                        <a:t>Rumania</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Rumania</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1601503228"/>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104859596"/>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China</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549361361"/>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India</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1661080482"/>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Turkey</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294267352"/>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3581767762"/>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2321921580"/>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India</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3233927019"/>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India</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4154332742"/>
                  </a:ext>
                </a:extLst>
              </a:tr>
              <a:tr h="70538">
                <a:tc>
                  <a:txBody>
                    <a:bodyPr/>
                    <a:lstStyle/>
                    <a:p>
                      <a:pPr algn="l" fontAlgn="b">
                        <a:buNone/>
                      </a:pPr>
                      <a:r>
                        <a:rPr lang="en-US" sz="400" u="none" strike="noStrike">
                          <a:effectLst/>
                        </a:rPr>
                        <a:t>USA</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2629285539"/>
                  </a:ext>
                </a:extLst>
              </a:tr>
              <a:tr h="70538">
                <a:tc>
                  <a:txBody>
                    <a:bodyPr/>
                    <a:lstStyle/>
                    <a:p>
                      <a:pPr algn="l" fontAlgn="b">
                        <a:buNone/>
                      </a:pPr>
                      <a:r>
                        <a:rPr lang="en-US" sz="400" u="none" strike="noStrike">
                          <a:effectLst/>
                        </a:rPr>
                        <a:t>Germany </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Argentina</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4125526854"/>
                  </a:ext>
                </a:extLst>
              </a:tr>
              <a:tr h="70538">
                <a:tc>
                  <a:txBody>
                    <a:bodyPr/>
                    <a:lstStyle/>
                    <a:p>
                      <a:pPr algn="l" fontAlgn="b">
                        <a:buNone/>
                      </a:pPr>
                      <a:r>
                        <a:rPr lang="en-US" sz="400" u="none" strike="noStrike">
                          <a:effectLst/>
                        </a:rPr>
                        <a:t>Rumania</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Rumania</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207718463"/>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China</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3484943795"/>
                  </a:ext>
                </a:extLst>
              </a:tr>
              <a:tr h="70538">
                <a:tc>
                  <a:txBody>
                    <a:bodyPr/>
                    <a:lstStyle/>
                    <a:p>
                      <a:pPr algn="l" fontAlgn="b">
                        <a:buNone/>
                      </a:pPr>
                      <a:r>
                        <a:rPr lang="en-US" sz="400" u="none" strike="noStrike">
                          <a:effectLst/>
                        </a:rPr>
                        <a:t>China</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China</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1845398231"/>
                  </a:ext>
                </a:extLst>
              </a:tr>
              <a:tr h="70538">
                <a:tc>
                  <a:txBody>
                    <a:bodyPr/>
                    <a:lstStyle/>
                    <a:p>
                      <a:pPr algn="l" fontAlgn="b">
                        <a:buNone/>
                      </a:pPr>
                      <a:r>
                        <a:rPr lang="en-US" sz="400" u="none" strike="noStrike">
                          <a:effectLst/>
                        </a:rPr>
                        <a:t>France</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France</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532898559"/>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Italy</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2592686107"/>
                  </a:ext>
                </a:extLst>
              </a:tr>
              <a:tr h="70538">
                <a:tc>
                  <a:txBody>
                    <a:bodyPr/>
                    <a:lstStyle/>
                    <a:p>
                      <a:pPr algn="l" fontAlgn="b">
                        <a:buNone/>
                      </a:pPr>
                      <a:r>
                        <a:rPr lang="en-US" sz="400" u="none" strike="noStrike">
                          <a:effectLst/>
                        </a:rPr>
                        <a:t>Poland</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Poland</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3909731436"/>
                  </a:ext>
                </a:extLst>
              </a:tr>
              <a:tr h="70538">
                <a:tc>
                  <a:txBody>
                    <a:bodyPr/>
                    <a:lstStyle/>
                    <a:p>
                      <a:pPr algn="l" fontAlgn="b">
                        <a:buNone/>
                      </a:pPr>
                      <a:r>
                        <a:rPr lang="en-US" sz="400" u="none" strike="noStrike">
                          <a:effectLst/>
                        </a:rPr>
                        <a:t>Brasil</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Brasil</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2501433326"/>
                  </a:ext>
                </a:extLst>
              </a:tr>
              <a:tr h="70538">
                <a:tc>
                  <a:txBody>
                    <a:bodyPr/>
                    <a:lstStyle/>
                    <a:p>
                      <a:pPr algn="l" fontAlgn="b">
                        <a:buNone/>
                      </a:pPr>
                      <a:r>
                        <a:rPr lang="en-US" sz="400" u="none" strike="noStrike">
                          <a:effectLst/>
                        </a:rPr>
                        <a:t>Australia</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Australia</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427869785"/>
                  </a:ext>
                </a:extLst>
              </a:tr>
              <a:tr h="70538">
                <a:tc>
                  <a:txBody>
                    <a:bodyPr/>
                    <a:lstStyle/>
                    <a:p>
                      <a:pPr algn="l" fontAlgn="b">
                        <a:buNone/>
                      </a:pPr>
                      <a:r>
                        <a:rPr lang="en-US" sz="400" u="none" strike="noStrike">
                          <a:effectLst/>
                        </a:rPr>
                        <a:t>Spain</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Spain</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3579737150"/>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Russia</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3794490650"/>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2865437283"/>
                  </a:ext>
                </a:extLst>
              </a:tr>
              <a:tr h="70538">
                <a:tc>
                  <a:txBody>
                    <a:bodyPr/>
                    <a:lstStyle/>
                    <a:p>
                      <a:pPr algn="l" fontAlgn="b">
                        <a:buNone/>
                      </a:pPr>
                      <a:r>
                        <a:rPr lang="en-US" sz="400" u="none" strike="noStrike">
                          <a:effectLst/>
                        </a:rPr>
                        <a:t>Spain</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Spain</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423544138"/>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3378775480"/>
                  </a:ext>
                </a:extLst>
              </a:tr>
              <a:tr h="70538">
                <a:tc>
                  <a:txBody>
                    <a:bodyPr/>
                    <a:lstStyle/>
                    <a:p>
                      <a:pPr algn="l" fontAlgn="b">
                        <a:buNone/>
                      </a:pPr>
                      <a:r>
                        <a:rPr lang="en-US" sz="400" u="none" strike="noStrike">
                          <a:effectLst/>
                        </a:rPr>
                        <a:t>France</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917590422"/>
                  </a:ext>
                </a:extLst>
              </a:tr>
              <a:tr h="70538">
                <a:tc>
                  <a:txBody>
                    <a:bodyPr/>
                    <a:lstStyle/>
                    <a:p>
                      <a:pPr algn="l" fontAlgn="b">
                        <a:buNone/>
                      </a:pPr>
                      <a:r>
                        <a:rPr lang="en-US" sz="400" u="none" strike="noStrike">
                          <a:effectLst/>
                        </a:rPr>
                        <a:t>Netherlands</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Italy</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3156059123"/>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1977392916"/>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1530107079"/>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376148203"/>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4036041501"/>
                  </a:ext>
                </a:extLst>
              </a:tr>
              <a:tr h="70538">
                <a:tc>
                  <a:txBody>
                    <a:bodyPr/>
                    <a:lstStyle/>
                    <a:p>
                      <a:pPr algn="l" fontAlgn="b">
                        <a:buNone/>
                      </a:pPr>
                      <a:r>
                        <a:rPr lang="en-US" sz="400" u="none" strike="noStrike">
                          <a:effectLst/>
                        </a:rPr>
                        <a:t>USA</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Poland</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43039033"/>
                  </a:ext>
                </a:extLst>
              </a:tr>
              <a:tr h="70538">
                <a:tc>
                  <a:txBody>
                    <a:bodyPr/>
                    <a:lstStyle/>
                    <a:p>
                      <a:pPr algn="l" fontAlgn="b">
                        <a:buNone/>
                      </a:pPr>
                      <a:r>
                        <a:rPr lang="en-US" sz="400" u="none" strike="noStrike">
                          <a:effectLst/>
                        </a:rPr>
                        <a:t>Germany </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India</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3803395225"/>
                  </a:ext>
                </a:extLst>
              </a:tr>
              <a:tr h="70538">
                <a:tc>
                  <a:txBody>
                    <a:bodyPr/>
                    <a:lstStyle/>
                    <a:p>
                      <a:pPr algn="l" fontAlgn="b">
                        <a:buNone/>
                      </a:pPr>
                      <a:r>
                        <a:rPr lang="en-US" sz="400" u="none" strike="noStrike">
                          <a:effectLst/>
                        </a:rPr>
                        <a:t>Rumania</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Rumania</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1903151639"/>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3942584430"/>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Spain</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2777381350"/>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Rumania</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517739221"/>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2395133535"/>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Spain</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2431762677"/>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Greece</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126489975"/>
                  </a:ext>
                </a:extLst>
              </a:tr>
              <a:tr h="70538">
                <a:tc>
                  <a:txBody>
                    <a:bodyPr/>
                    <a:lstStyle/>
                    <a:p>
                      <a:pPr algn="l" fontAlgn="b">
                        <a:buNone/>
                      </a:pPr>
                      <a:r>
                        <a:rPr lang="en-US" sz="400" u="none" strike="noStrike">
                          <a:effectLst/>
                        </a:rPr>
                        <a:t>Rumania</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Rumania</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1917190598"/>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1922606236"/>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413723673"/>
                  </a:ext>
                </a:extLst>
              </a:tr>
              <a:tr h="70538">
                <a:tc>
                  <a:txBody>
                    <a:bodyPr/>
                    <a:lstStyle/>
                    <a:p>
                      <a:pPr algn="l" fontAlgn="b">
                        <a:buNone/>
                      </a:pPr>
                      <a:r>
                        <a:rPr lang="en-US" sz="400" u="none" strike="noStrike">
                          <a:effectLst/>
                        </a:rPr>
                        <a:t>China</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China</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52242875"/>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554734788"/>
                  </a:ext>
                </a:extLst>
              </a:tr>
            </a:tbl>
          </a:graphicData>
        </a:graphic>
      </p:graphicFrame>
    </p:spTree>
    <p:extLst>
      <p:ext uri="{BB962C8B-B14F-4D97-AF65-F5344CB8AC3E}">
        <p14:creationId xmlns:p14="http://schemas.microsoft.com/office/powerpoint/2010/main" val="1594345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air-gsi-folienmaster_2017_onering">
  <a:themeElements>
    <a:clrScheme name="Benutzerdefiniert 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666666"/>
      </a:hlink>
      <a:folHlink>
        <a:srgbClr val="800080"/>
      </a:folHlink>
    </a:clrScheme>
    <a:fontScheme name="Office Klassisch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DBB63"/>
        </a:solid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1">
          <a:schemeClr val="accent1"/>
        </a:lnRef>
        <a:fillRef idx="3">
          <a:schemeClr val="accent1"/>
        </a:fillRef>
        <a:effectRef idx="2">
          <a:schemeClr val="accent1"/>
        </a:effectRef>
        <a:fontRef idx="minor">
          <a:schemeClr val="lt1"/>
        </a:fontRef>
      </a:style>
    </a:spDef>
    <a:lnDef>
      <a:spPr>
        <a:ln>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chor="t"/>
      <a:lstStyle>
        <a:defPPr algn="l">
          <a:defRPr dirty="0" smtClean="0"/>
        </a:defPPr>
      </a:lstStyle>
    </a:txDef>
  </a:objectDefaults>
  <a:extraClrSchemeLst/>
  <a:extLst>
    <a:ext uri="{05A4C25C-085E-4340-85A3-A5531E510DB2}">
      <thm15:themeFamily xmlns:thm15="http://schemas.microsoft.com/office/thememl/2012/main" name="Präsentation5" id="{3AECD3E1-8DA4-BA48-8C52-0C39CC25DCAC}" vid="{10909A78-EA76-4346-92A8-E04EFC56BD0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1260</TotalTime>
  <Words>2589</Words>
  <Application>Microsoft Macintosh PowerPoint</Application>
  <PresentationFormat>Widescreen</PresentationFormat>
  <Paragraphs>527</Paragraphs>
  <Slides>31</Slides>
  <Notes>9</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31</vt:i4>
      </vt:variant>
    </vt:vector>
  </HeadingPairs>
  <TitlesOfParts>
    <vt:vector size="38" baseType="lpstr">
      <vt:lpstr>Arial</vt:lpstr>
      <vt:lpstr>Calibri</vt:lpstr>
      <vt:lpstr>Calibri Light</vt:lpstr>
      <vt:lpstr>Helvetica</vt:lpstr>
      <vt:lpstr>Wingdings</vt:lpstr>
      <vt:lpstr>Office Theme</vt:lpstr>
      <vt:lpstr>fair-gsi-folienmaster_2017_onering</vt:lpstr>
      <vt:lpstr>PowerPoint Presentation</vt:lpstr>
      <vt:lpstr>PowerPoint Presentation</vt:lpstr>
      <vt:lpstr> </vt:lpstr>
      <vt:lpstr>PowerPoint Presentation</vt:lpstr>
      <vt:lpstr> </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Timeline (draft - being discussed now)</vt:lpstr>
      <vt:lpstr>Timeline (draft - being discussed now)</vt:lpstr>
      <vt:lpstr>Timeline (draft - being discussed now)</vt:lpstr>
      <vt:lpstr>Timeline (draft - being discussed now)</vt:lpstr>
      <vt:lpstr>HELIAC - HElmholtz LInear ACcelarator </vt:lpstr>
      <vt:lpstr>Status of Starting Version of HELIAC (CM1-CM3)</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Eugenia Toimil-Molares</dc:creator>
  <cp:lastModifiedBy>Eugenia Toimil-Molares</cp:lastModifiedBy>
  <cp:revision>42</cp:revision>
  <dcterms:created xsi:type="dcterms:W3CDTF">2026-09-19T19:28:57Z</dcterms:created>
  <dcterms:modified xsi:type="dcterms:W3CDTF">2026-09-23T11:36:43Z</dcterms:modified>
</cp:coreProperties>
</file>