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26"/>
  </p:notesMasterIdLst>
  <p:handoutMasterIdLst>
    <p:handoutMasterId r:id="rId27"/>
  </p:handoutMasterIdLst>
  <p:sldIdLst>
    <p:sldId id="256" r:id="rId2"/>
    <p:sldId id="260" r:id="rId3"/>
    <p:sldId id="258" r:id="rId4"/>
    <p:sldId id="261" r:id="rId5"/>
    <p:sldId id="262" r:id="rId6"/>
    <p:sldId id="263" r:id="rId7"/>
    <p:sldId id="264" r:id="rId8"/>
    <p:sldId id="311" r:id="rId9"/>
    <p:sldId id="265" r:id="rId10"/>
    <p:sldId id="308" r:id="rId11"/>
    <p:sldId id="266" r:id="rId12"/>
    <p:sldId id="310" r:id="rId13"/>
    <p:sldId id="267" r:id="rId14"/>
    <p:sldId id="271" r:id="rId15"/>
    <p:sldId id="270" r:id="rId16"/>
    <p:sldId id="272" r:id="rId17"/>
    <p:sldId id="293" r:id="rId18"/>
    <p:sldId id="309" r:id="rId19"/>
    <p:sldId id="296" r:id="rId20"/>
    <p:sldId id="297" r:id="rId21"/>
    <p:sldId id="298" r:id="rId22"/>
    <p:sldId id="300" r:id="rId23"/>
    <p:sldId id="307" r:id="rId24"/>
    <p:sldId id="257" r:id="rId25"/>
  </p:sldIdLst>
  <p:sldSz cx="9144000" cy="5143500" type="screen16x9"/>
  <p:notesSz cx="6797675" cy="9926638"/>
  <p:defaultText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Kaya, Dila" initials="KD" lastIdx="1" clrIdx="0">
    <p:extLst>
      <p:ext uri="{19B8F6BF-5375-455C-9EA6-DF929625EA0E}">
        <p15:presenceInfo xmlns:p15="http://schemas.microsoft.com/office/powerpoint/2012/main" userId="S-1-5-21-839522115-515967899-725345543-51736"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4F6FB"/>
    <a:srgbClr val="E6EDF6"/>
    <a:srgbClr val="FDBB63"/>
    <a:srgbClr val="FDFDFD"/>
    <a:srgbClr val="0000FF"/>
    <a:srgbClr val="DDE2E5"/>
    <a:srgbClr val="7DA388"/>
    <a:srgbClr val="F9BE5D"/>
    <a:srgbClr val="666666"/>
    <a:srgbClr val="333333"/>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997" autoAdjust="0"/>
    <p:restoredTop sz="67097" autoAdjust="0"/>
  </p:normalViewPr>
  <p:slideViewPr>
    <p:cSldViewPr snapToGrid="0" snapToObjects="1">
      <p:cViewPr varScale="1">
        <p:scale>
          <a:sx n="84" d="100"/>
          <a:sy n="84" d="100"/>
        </p:scale>
        <p:origin x="570" y="60"/>
      </p:cViewPr>
      <p:guideLst>
        <p:guide orient="horz" pos="162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handoutMaster" Target="handoutMasters/handoutMaster1.xml"/><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berschriftenplatzhalter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sz="quarter" idx="1"/>
          </p:nvPr>
        </p:nvSpPr>
        <p:spPr>
          <a:xfrm>
            <a:off x="3850443" y="0"/>
            <a:ext cx="2945659" cy="496332"/>
          </a:xfrm>
          <a:prstGeom prst="rect">
            <a:avLst/>
          </a:prstGeom>
        </p:spPr>
        <p:txBody>
          <a:bodyPr vert="horz" lIns="91440" tIns="45720" rIns="91440" bIns="45720" rtlCol="0"/>
          <a:lstStyle>
            <a:lvl1pPr algn="r">
              <a:defRPr sz="1200"/>
            </a:lvl1pPr>
          </a:lstStyle>
          <a:p>
            <a:fld id="{0B851660-0934-124D-A4B3-496C7F320307}" type="datetimeFigureOut">
              <a:rPr lang="de-DE" smtClean="0"/>
              <a:t>23.09.2026</a:t>
            </a:fld>
            <a:endParaRPr lang="de-DE"/>
          </a:p>
        </p:txBody>
      </p:sp>
      <p:sp>
        <p:nvSpPr>
          <p:cNvPr id="4" name="Fußzeilenplatzhalter 3"/>
          <p:cNvSpPr>
            <a:spLocks noGrp="1"/>
          </p:cNvSpPr>
          <p:nvPr>
            <p:ph type="ftr" sz="quarter" idx="2"/>
          </p:nvPr>
        </p:nvSpPr>
        <p:spPr>
          <a:xfrm>
            <a:off x="0" y="9428583"/>
            <a:ext cx="2945659" cy="496332"/>
          </a:xfrm>
          <a:prstGeom prst="rect">
            <a:avLst/>
          </a:prstGeom>
        </p:spPr>
        <p:txBody>
          <a:bodyPr vert="horz" lIns="91440" tIns="45720" rIns="91440" bIns="45720" rtlCol="0" anchor="b"/>
          <a:lstStyle>
            <a:lvl1pPr algn="l">
              <a:defRPr sz="1200"/>
            </a:lvl1pPr>
          </a:lstStyle>
          <a:p>
            <a:endParaRPr lang="de-DE"/>
          </a:p>
        </p:txBody>
      </p:sp>
      <p:sp>
        <p:nvSpPr>
          <p:cNvPr id="5" name="Foliennummernplatzhalter 4"/>
          <p:cNvSpPr>
            <a:spLocks noGrp="1"/>
          </p:cNvSpPr>
          <p:nvPr>
            <p:ph type="sldNum" sz="quarter" idx="3"/>
          </p:nvPr>
        </p:nvSpPr>
        <p:spPr>
          <a:xfrm>
            <a:off x="3850443" y="9428583"/>
            <a:ext cx="2945659" cy="496332"/>
          </a:xfrm>
          <a:prstGeom prst="rect">
            <a:avLst/>
          </a:prstGeom>
        </p:spPr>
        <p:txBody>
          <a:bodyPr vert="horz" lIns="91440" tIns="45720" rIns="91440" bIns="45720" rtlCol="0" anchor="b"/>
          <a:lstStyle>
            <a:lvl1pPr algn="r">
              <a:defRPr sz="1200"/>
            </a:lvl1pPr>
          </a:lstStyle>
          <a:p>
            <a:fld id="{7F3A3EDE-7EBB-0F4A-80C2-34DB9D2E2ED3}" type="slidenum">
              <a:rPr lang="de-DE" smtClean="0"/>
              <a:t>‹#›</a:t>
            </a:fld>
            <a:endParaRPr lang="de-DE"/>
          </a:p>
        </p:txBody>
      </p:sp>
    </p:spTree>
    <p:extLst>
      <p:ext uri="{BB962C8B-B14F-4D97-AF65-F5344CB8AC3E}">
        <p14:creationId xmlns:p14="http://schemas.microsoft.com/office/powerpoint/2010/main" val="102821559"/>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berschriftenplatzhalter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50443" y="0"/>
            <a:ext cx="2945659" cy="496332"/>
          </a:xfrm>
          <a:prstGeom prst="rect">
            <a:avLst/>
          </a:prstGeom>
        </p:spPr>
        <p:txBody>
          <a:bodyPr vert="horz" lIns="91440" tIns="45720" rIns="91440" bIns="45720" rtlCol="0"/>
          <a:lstStyle>
            <a:lvl1pPr algn="r">
              <a:defRPr sz="1200"/>
            </a:lvl1pPr>
          </a:lstStyle>
          <a:p>
            <a:fld id="{98C828EF-C252-394A-93BF-1C478CFA0896}" type="datetimeFigureOut">
              <a:rPr lang="de-DE" smtClean="0"/>
              <a:t>23.09.2026</a:t>
            </a:fld>
            <a:endParaRPr lang="de-DE"/>
          </a:p>
        </p:txBody>
      </p:sp>
      <p:sp>
        <p:nvSpPr>
          <p:cNvPr id="4" name="Folienbildplatzhalter 3"/>
          <p:cNvSpPr>
            <a:spLocks noGrp="1" noRot="1" noChangeAspect="1"/>
          </p:cNvSpPr>
          <p:nvPr>
            <p:ph type="sldImg" idx="2"/>
          </p:nvPr>
        </p:nvSpPr>
        <p:spPr>
          <a:xfrm>
            <a:off x="90488" y="744538"/>
            <a:ext cx="6616700" cy="3722687"/>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79768" y="4715153"/>
            <a:ext cx="5438140" cy="4466987"/>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a:defRPr sz="1200"/>
            </a:lvl1pPr>
          </a:lstStyle>
          <a:p>
            <a:fld id="{DAE02386-BEE7-5D4D-B4E7-4BB579C47884}" type="slidenum">
              <a:rPr lang="de-DE" smtClean="0"/>
              <a:t>‹#›</a:t>
            </a:fld>
            <a:endParaRPr lang="de-DE"/>
          </a:p>
        </p:txBody>
      </p:sp>
    </p:spTree>
    <p:extLst>
      <p:ext uri="{BB962C8B-B14F-4D97-AF65-F5344CB8AC3E}">
        <p14:creationId xmlns:p14="http://schemas.microsoft.com/office/powerpoint/2010/main" val="3329019831"/>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a:effectLst/>
                <a:latin typeface="Times New Roman" panose="02020603050405020304" pitchFamily="18" charset="0"/>
                <a:ea typeface="Times New Roman" panose="02020603050405020304" pitchFamily="18" charset="0"/>
              </a:rPr>
              <a:t>Today </a:t>
            </a:r>
            <a:r>
              <a:rPr lang="en-US" sz="1800" dirty="0">
                <a:effectLst/>
                <a:latin typeface="Times New Roman" panose="02020603050405020304" pitchFamily="18" charset="0"/>
                <a:ea typeface="Times New Roman" panose="02020603050405020304" pitchFamily="18" charset="0"/>
              </a:rPr>
              <a:t>I will discuss how osmotic power generation evolves when we move from one bullet-shaped PET nanochannel to </a:t>
            </a:r>
            <a:r>
              <a:rPr lang="en-US" sz="1800" dirty="0" err="1">
                <a:effectLst/>
                <a:latin typeface="Times New Roman" panose="02020603050405020304" pitchFamily="18" charset="0"/>
                <a:ea typeface="Times New Roman" panose="02020603050405020304" pitchFamily="18" charset="0"/>
              </a:rPr>
              <a:t>multiporous</a:t>
            </a:r>
            <a:r>
              <a:rPr lang="en-US" sz="1800" dirty="0">
                <a:effectLst/>
                <a:latin typeface="Times New Roman" panose="02020603050405020304" pitchFamily="18" charset="0"/>
                <a:ea typeface="Times New Roman" panose="02020603050405020304" pitchFamily="18" charset="0"/>
              </a:rPr>
              <a:t> membranes</a:t>
            </a:r>
            <a:r>
              <a:rPr lang="en-US" sz="1800">
                <a:effectLst/>
                <a:latin typeface="Times New Roman" panose="02020603050405020304" pitchFamily="18" charset="0"/>
                <a:ea typeface="Times New Roman" panose="02020603050405020304" pitchFamily="18" charset="0"/>
              </a:rPr>
              <a:t>. </a:t>
            </a:r>
          </a:p>
          <a:p>
            <a:endParaRPr lang="en-US" sz="1800">
              <a:effectLst/>
              <a:latin typeface="Times New Roman" panose="02020603050405020304" pitchFamily="18"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I’ll briefly introduce the motivation and fabrication, establish the single-channel behavior, and then </a:t>
            </a:r>
            <a:r>
              <a:rPr lang="en-GB" sz="1200" kern="1200">
                <a:solidFill>
                  <a:schemeClr val="tx1"/>
                </a:solidFill>
                <a:effectLst/>
                <a:latin typeface="+mn-lt"/>
                <a:ea typeface="+mn-ea"/>
                <a:cs typeface="+mn-cs"/>
              </a:rPr>
              <a:t>and then spend most of the time on the main question: what happens to the power output as we add more and more channels. </a:t>
            </a:r>
            <a:endParaRPr lang="de-DE"/>
          </a:p>
          <a:p>
            <a:endParaRPr lang="de-DE" dirty="0"/>
          </a:p>
        </p:txBody>
      </p:sp>
      <p:sp>
        <p:nvSpPr>
          <p:cNvPr id="4" name="Slide Number Placeholder 3"/>
          <p:cNvSpPr>
            <a:spLocks noGrp="1"/>
          </p:cNvSpPr>
          <p:nvPr>
            <p:ph type="sldNum" sz="quarter" idx="5"/>
          </p:nvPr>
        </p:nvSpPr>
        <p:spPr/>
        <p:txBody>
          <a:bodyPr/>
          <a:lstStyle/>
          <a:p>
            <a:fld id="{DAE02386-BEE7-5D4D-B4E7-4BB579C47884}" type="slidenum">
              <a:rPr lang="de-DE" smtClean="0"/>
              <a:t>1</a:t>
            </a:fld>
            <a:endParaRPr lang="de-DE"/>
          </a:p>
        </p:txBody>
      </p:sp>
    </p:spTree>
    <p:extLst>
      <p:ext uri="{BB962C8B-B14F-4D97-AF65-F5344CB8AC3E}">
        <p14:creationId xmlns:p14="http://schemas.microsoft.com/office/powerpoint/2010/main" val="27144776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14:m>
                  <m:oMath xmlns:m="http://schemas.openxmlformats.org/officeDocument/2006/math">
                    <m:r>
                      <a:rPr lang="en-US" sz="1200" b="1" smtClean="0">
                        <a:latin typeface="Cambria Math" panose="02040503050406030204" pitchFamily="18" charset="0"/>
                        <a:ea typeface="Aptos" panose="020B0004020202020204" pitchFamily="34" charset="0"/>
                        <a:cs typeface="Times New Roman" panose="02020603050405020304" pitchFamily="18" charset="0"/>
                      </a:rPr>
                      <m:t>∆</m:t>
                    </m:r>
                    <m:sSub>
                      <m:sSubPr>
                        <m:ctrlPr>
                          <a:rPr lang="de-DE" sz="1200" b="1" i="1">
                            <a:latin typeface="Cambria Math" panose="02040503050406030204" pitchFamily="18" charset="0"/>
                            <a:ea typeface="Aptos" panose="020B0004020202020204" pitchFamily="34" charset="0"/>
                            <a:cs typeface="Times New Roman" panose="02020603050405020304" pitchFamily="18" charset="0"/>
                          </a:rPr>
                        </m:ctrlPr>
                      </m:sSubPr>
                      <m:e>
                        <m:r>
                          <a:rPr lang="de-DE" sz="1200" b="1" i="1">
                            <a:latin typeface="Cambria Math" panose="02040503050406030204" pitchFamily="18" charset="0"/>
                            <a:ea typeface="Aptos" panose="020B0004020202020204" pitchFamily="34" charset="0"/>
                            <a:cs typeface="Times New Roman" panose="02020603050405020304" pitchFamily="18" charset="0"/>
                          </a:rPr>
                          <m:t>𝐆</m:t>
                        </m:r>
                      </m:e>
                      <m:sub>
                        <m:r>
                          <a:rPr lang="de-DE" sz="1200" b="1" i="1">
                            <a:latin typeface="Cambria Math" panose="02040503050406030204" pitchFamily="18" charset="0"/>
                            <a:ea typeface="Aptos" panose="020B0004020202020204" pitchFamily="34" charset="0"/>
                            <a:cs typeface="Times New Roman" panose="02020603050405020304" pitchFamily="18" charset="0"/>
                          </a:rPr>
                          <m:t>𝐦𝐢𝐱𝐢𝐧𝐠</m:t>
                        </m:r>
                      </m:sub>
                    </m:sSub>
                  </m:oMath>
                </a14:m>
                <a:r>
                  <a:rPr lang="de-DE" sz="1200" b="1" dirty="0">
                    <a:latin typeface="Aptos" panose="020B0004020202020204" pitchFamily="34" charset="0"/>
                    <a:ea typeface="Aptos" panose="020B0004020202020204" pitchFamily="34" charset="0"/>
                    <a:cs typeface="Times New Roman" panose="02020603050405020304" pitchFamily="18" charset="0"/>
                  </a:rPr>
                  <a:t> </a:t>
                </a:r>
                <a:r>
                  <a:rPr lang="de-DE" sz="1200" dirty="0" err="1">
                    <a:latin typeface="Aptos" panose="020B0004020202020204" pitchFamily="34" charset="0"/>
                    <a:ea typeface="Aptos" panose="020B0004020202020204" pitchFamily="34" charset="0"/>
                    <a:cs typeface="Times New Roman" panose="02020603050405020304" pitchFamily="18" charset="0"/>
                  </a:rPr>
                  <a:t>is</a:t>
                </a:r>
                <a:r>
                  <a:rPr lang="de-DE" sz="1200" dirty="0">
                    <a:latin typeface="Aptos" panose="020B0004020202020204" pitchFamily="34" charset="0"/>
                    <a:ea typeface="Aptos" panose="020B0004020202020204" pitchFamily="34" charset="0"/>
                    <a:cs typeface="Times New Roman" panose="02020603050405020304" pitchFamily="18" charset="0"/>
                  </a:rPr>
                  <a:t> </a:t>
                </a:r>
                <a:r>
                  <a:rPr lang="de-DE" sz="1200" dirty="0" err="1">
                    <a:latin typeface="Aptos" panose="020B0004020202020204" pitchFamily="34" charset="0"/>
                    <a:ea typeface="Aptos" panose="020B0004020202020204" pitchFamily="34" charset="0"/>
                    <a:cs typeface="Times New Roman" panose="02020603050405020304" pitchFamily="18" charset="0"/>
                  </a:rPr>
                  <a:t>converted</a:t>
                </a:r>
                <a:r>
                  <a:rPr lang="de-DE" sz="1200" dirty="0">
                    <a:latin typeface="Aptos" panose="020B0004020202020204" pitchFamily="34" charset="0"/>
                    <a:ea typeface="Aptos" panose="020B0004020202020204" pitchFamily="34" charset="0"/>
                    <a:cs typeface="Times New Roman" panose="02020603050405020304" pitchFamily="18" charset="0"/>
                  </a:rPr>
                  <a:t> </a:t>
                </a:r>
                <a:r>
                  <a:rPr lang="de-DE" sz="1200" dirty="0" err="1">
                    <a:latin typeface="Aptos" panose="020B0004020202020204" pitchFamily="34" charset="0"/>
                    <a:ea typeface="Aptos" panose="020B0004020202020204" pitchFamily="34" charset="0"/>
                    <a:cs typeface="Times New Roman" panose="02020603050405020304" pitchFamily="18" charset="0"/>
                  </a:rPr>
                  <a:t>into</a:t>
                </a:r>
                <a:r>
                  <a:rPr lang="de-DE" sz="1200" dirty="0">
                    <a:latin typeface="Aptos" panose="020B0004020202020204" pitchFamily="34" charset="0"/>
                    <a:ea typeface="Aptos" panose="020B0004020202020204" pitchFamily="34" charset="0"/>
                    <a:cs typeface="Times New Roman" panose="02020603050405020304" pitchFamily="18" charset="0"/>
                  </a:rPr>
                  <a:t> </a:t>
                </a:r>
                <a:r>
                  <a:rPr lang="de-DE" sz="1200" dirty="0" err="1">
                    <a:latin typeface="Aptos" panose="020B0004020202020204" pitchFamily="34" charset="0"/>
                    <a:ea typeface="Aptos" panose="020B0004020202020204" pitchFamily="34" charset="0"/>
                    <a:cs typeface="Times New Roman" panose="02020603050405020304" pitchFamily="18" charset="0"/>
                  </a:rPr>
                  <a:t>electrical</a:t>
                </a:r>
                <a:r>
                  <a:rPr lang="de-DE" sz="1200" dirty="0">
                    <a:latin typeface="Aptos" panose="020B0004020202020204" pitchFamily="34" charset="0"/>
                    <a:ea typeface="Aptos" panose="020B0004020202020204" pitchFamily="34" charset="0"/>
                    <a:cs typeface="Times New Roman" panose="02020603050405020304" pitchFamily="18" charset="0"/>
                  </a:rPr>
                  <a:t> </a:t>
                </a:r>
                <a:r>
                  <a:rPr lang="de-DE" sz="1200" dirty="0" err="1">
                    <a:latin typeface="Aptos" panose="020B0004020202020204" pitchFamily="34" charset="0"/>
                    <a:ea typeface="Aptos" panose="020B0004020202020204" pitchFamily="34" charset="0"/>
                    <a:cs typeface="Times New Roman" panose="02020603050405020304" pitchFamily="18" charset="0"/>
                  </a:rPr>
                  <a:t>energy</a:t>
                </a:r>
                <a:endParaRPr lang="de-DE" sz="1200" dirty="0">
                  <a:latin typeface="Aptos" panose="020B0004020202020204" pitchFamily="34" charset="0"/>
                  <a:ea typeface="Aptos" panose="020B0004020202020204" pitchFamily="34" charset="0"/>
                  <a:cs typeface="Times New Roman" panose="02020603050405020304" pitchFamily="18" charset="0"/>
                </a:endParaRPr>
              </a:p>
              <a:p>
                <a:pPr marL="0" indent="0">
                  <a:buNone/>
                </a:pPr>
                <a:r>
                  <a:rPr lang="en-US" sz="1200" dirty="0">
                    <a:ea typeface="Calibri" pitchFamily="34" charset="-122"/>
                    <a:cs typeface="Calibri" pitchFamily="34" charset="-120"/>
                  </a:rPr>
                  <a:t>37000 km³/yr</a:t>
                </a:r>
                <a:endParaRPr lang="en-US" sz="1200" dirty="0"/>
              </a:p>
              <a:p>
                <a:pPr marL="0" indent="0">
                  <a:buNone/>
                </a:pPr>
                <a:r>
                  <a:rPr lang="en-US" sz="1200" dirty="0">
                    <a:ea typeface="Calibri" pitchFamily="34" charset="-122"/>
                    <a:cs typeface="Calibri" pitchFamily="34" charset="-120"/>
                  </a:rPr>
                  <a:t>of freshwater discharges into the sea globally: </a:t>
                </a:r>
                <a:br>
                  <a:rPr lang="en-US" sz="1200" dirty="0">
                    <a:ea typeface="Calibri" pitchFamily="34" charset="-122"/>
                    <a:cs typeface="Calibri" pitchFamily="34" charset="-120"/>
                  </a:rPr>
                </a:br>
                <a:endParaRPr lang="en-US" sz="2800" dirty="0"/>
              </a:p>
              <a:p>
                <a:pPr marL="0" marR="0" lvl="0" indent="0" algn="l" defTabSz="457200" rtl="0" eaLnBrk="1" fontAlgn="auto" latinLnBrk="0" hangingPunct="1">
                  <a:lnSpc>
                    <a:spcPct val="100000"/>
                  </a:lnSpc>
                  <a:spcBef>
                    <a:spcPts val="0"/>
                  </a:spcBef>
                  <a:spcAft>
                    <a:spcPts val="0"/>
                  </a:spcAft>
                  <a:buClrTx/>
                  <a:buSzTx/>
                  <a:buFontTx/>
                  <a:buNone/>
                  <a:tabLst/>
                  <a:defRPr/>
                </a:pPr>
                <a:r>
                  <a:rPr lang="de-DE" sz="1800" b="1" dirty="0">
                    <a:effectLst/>
                    <a:latin typeface="Times New Roman" panose="02020603050405020304" pitchFamily="18" charset="0"/>
                    <a:ea typeface="Times New Roman" panose="02020603050405020304" pitchFamily="18" charset="0"/>
                    <a:cs typeface="Times New Roman" panose="02020603050405020304" pitchFamily="18" charset="0"/>
                  </a:rPr>
                  <a:t>When concentrated and dilute solutions mix, Gibbs free energy is released</a:t>
                </a:r>
                <a:r>
                  <a:rPr lang="de-DE" sz="1800" dirty="0">
                    <a:effectLst/>
                    <a:latin typeface="Times New Roman" panose="02020603050405020304" pitchFamily="18" charset="0"/>
                    <a:ea typeface="Times New Roman" panose="02020603050405020304" pitchFamily="18" charset="0"/>
                    <a:cs typeface="Times New Roman" panose="02020603050405020304" pitchFamily="18" charset="0"/>
                  </a:rPr>
                  <a:t>. Nanofluidic reverse electrodialysis converts part of that energy into electricity by using charged nanochannels that preferentially transport counterions. Track-etched PET is useful because both pore geometry and pore population can be controlled.</a:t>
                </a:r>
                <a:endParaRPr lang="de-DE" sz="1800" dirty="0">
                  <a:effectLst/>
                  <a:latin typeface="Times New Roman" panose="02020603050405020304" pitchFamily="18" charset="0"/>
                  <a:ea typeface="SimSun" panose="02010600030101010101" pitchFamily="2" charset="-122"/>
                  <a:cs typeface="Times New Roman" panose="02020603050405020304" pitchFamily="18" charset="0"/>
                </a:endParaRPr>
              </a:p>
              <a:p>
                <a:endParaRPr lang="de-DE" dirty="0"/>
              </a:p>
            </p:txBody>
          </p:sp>
        </mc:Choice>
        <mc:Fallback xmlns="">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b="1" i="0">
                    <a:latin typeface="Cambria Math" panose="02040503050406030204" pitchFamily="18" charset="0"/>
                    <a:ea typeface="Aptos" panose="020B0004020202020204" pitchFamily="34" charset="0"/>
                    <a:cs typeface="Times New Roman" panose="02020603050405020304" pitchFamily="18" charset="0"/>
                  </a:rPr>
                  <a:t>∆</a:t>
                </a:r>
                <a:r>
                  <a:rPr lang="de-DE" sz="1200" b="1" i="0">
                    <a:latin typeface="Cambria Math" panose="02040503050406030204" pitchFamily="18" charset="0"/>
                    <a:ea typeface="Aptos" panose="020B0004020202020204" pitchFamily="34" charset="0"/>
                    <a:cs typeface="Times New Roman" panose="02020603050405020304" pitchFamily="18" charset="0"/>
                  </a:rPr>
                  <a:t>𝐆_𝐦𝐢𝐱𝐢𝐧𝐠</a:t>
                </a:r>
                <a:r>
                  <a:rPr lang="de-DE" sz="1200" b="1" dirty="0">
                    <a:latin typeface="Aptos" panose="020B0004020202020204" pitchFamily="34" charset="0"/>
                    <a:ea typeface="Aptos" panose="020B0004020202020204" pitchFamily="34" charset="0"/>
                    <a:cs typeface="Times New Roman" panose="02020603050405020304" pitchFamily="18" charset="0"/>
                  </a:rPr>
                  <a:t> </a:t>
                </a:r>
                <a:r>
                  <a:rPr lang="de-DE" sz="1200" dirty="0" err="1">
                    <a:latin typeface="Aptos" panose="020B0004020202020204" pitchFamily="34" charset="0"/>
                    <a:ea typeface="Aptos" panose="020B0004020202020204" pitchFamily="34" charset="0"/>
                    <a:cs typeface="Times New Roman" panose="02020603050405020304" pitchFamily="18" charset="0"/>
                  </a:rPr>
                  <a:t>is</a:t>
                </a:r>
                <a:r>
                  <a:rPr lang="de-DE" sz="1200" dirty="0">
                    <a:latin typeface="Aptos" panose="020B0004020202020204" pitchFamily="34" charset="0"/>
                    <a:ea typeface="Aptos" panose="020B0004020202020204" pitchFamily="34" charset="0"/>
                    <a:cs typeface="Times New Roman" panose="02020603050405020304" pitchFamily="18" charset="0"/>
                  </a:rPr>
                  <a:t> </a:t>
                </a:r>
                <a:r>
                  <a:rPr lang="de-DE" sz="1200" dirty="0" err="1">
                    <a:latin typeface="Aptos" panose="020B0004020202020204" pitchFamily="34" charset="0"/>
                    <a:ea typeface="Aptos" panose="020B0004020202020204" pitchFamily="34" charset="0"/>
                    <a:cs typeface="Times New Roman" panose="02020603050405020304" pitchFamily="18" charset="0"/>
                  </a:rPr>
                  <a:t>converted</a:t>
                </a:r>
                <a:r>
                  <a:rPr lang="de-DE" sz="1200" dirty="0">
                    <a:latin typeface="Aptos" panose="020B0004020202020204" pitchFamily="34" charset="0"/>
                    <a:ea typeface="Aptos" panose="020B0004020202020204" pitchFamily="34" charset="0"/>
                    <a:cs typeface="Times New Roman" panose="02020603050405020304" pitchFamily="18" charset="0"/>
                  </a:rPr>
                  <a:t> </a:t>
                </a:r>
                <a:r>
                  <a:rPr lang="de-DE" sz="1200" dirty="0" err="1">
                    <a:latin typeface="Aptos" panose="020B0004020202020204" pitchFamily="34" charset="0"/>
                    <a:ea typeface="Aptos" panose="020B0004020202020204" pitchFamily="34" charset="0"/>
                    <a:cs typeface="Times New Roman" panose="02020603050405020304" pitchFamily="18" charset="0"/>
                  </a:rPr>
                  <a:t>into</a:t>
                </a:r>
                <a:r>
                  <a:rPr lang="de-DE" sz="1200" dirty="0">
                    <a:latin typeface="Aptos" panose="020B0004020202020204" pitchFamily="34" charset="0"/>
                    <a:ea typeface="Aptos" panose="020B0004020202020204" pitchFamily="34" charset="0"/>
                    <a:cs typeface="Times New Roman" panose="02020603050405020304" pitchFamily="18" charset="0"/>
                  </a:rPr>
                  <a:t> </a:t>
                </a:r>
                <a:r>
                  <a:rPr lang="de-DE" sz="1200" dirty="0" err="1">
                    <a:latin typeface="Aptos" panose="020B0004020202020204" pitchFamily="34" charset="0"/>
                    <a:ea typeface="Aptos" panose="020B0004020202020204" pitchFamily="34" charset="0"/>
                    <a:cs typeface="Times New Roman" panose="02020603050405020304" pitchFamily="18" charset="0"/>
                  </a:rPr>
                  <a:t>electrical</a:t>
                </a:r>
                <a:r>
                  <a:rPr lang="de-DE" sz="1200" dirty="0">
                    <a:latin typeface="Aptos" panose="020B0004020202020204" pitchFamily="34" charset="0"/>
                    <a:ea typeface="Aptos" panose="020B0004020202020204" pitchFamily="34" charset="0"/>
                    <a:cs typeface="Times New Roman" panose="02020603050405020304" pitchFamily="18" charset="0"/>
                  </a:rPr>
                  <a:t> </a:t>
                </a:r>
                <a:r>
                  <a:rPr lang="de-DE" sz="1200" dirty="0" err="1">
                    <a:latin typeface="Aptos" panose="020B0004020202020204" pitchFamily="34" charset="0"/>
                    <a:ea typeface="Aptos" panose="020B0004020202020204" pitchFamily="34" charset="0"/>
                    <a:cs typeface="Times New Roman" panose="02020603050405020304" pitchFamily="18" charset="0"/>
                  </a:rPr>
                  <a:t>energy</a:t>
                </a:r>
                <a:endParaRPr lang="de-DE" sz="1200" dirty="0">
                  <a:latin typeface="Aptos" panose="020B0004020202020204" pitchFamily="34" charset="0"/>
                  <a:ea typeface="Aptos" panose="020B0004020202020204" pitchFamily="34" charset="0"/>
                  <a:cs typeface="Times New Roman" panose="02020603050405020304" pitchFamily="18" charset="0"/>
                </a:endParaRPr>
              </a:p>
              <a:p>
                <a:pPr marL="0" indent="0">
                  <a:buNone/>
                </a:pPr>
                <a:r>
                  <a:rPr lang="en-US" sz="1200" dirty="0">
                    <a:ea typeface="Calibri" pitchFamily="34" charset="-122"/>
                    <a:cs typeface="Calibri" pitchFamily="34" charset="-120"/>
                  </a:rPr>
                  <a:t>37000 km³/yr</a:t>
                </a:r>
                <a:endParaRPr lang="en-US" sz="1200" dirty="0"/>
              </a:p>
              <a:p>
                <a:pPr marL="0" indent="0">
                  <a:buNone/>
                </a:pPr>
                <a:r>
                  <a:rPr lang="en-US" sz="1200" dirty="0">
                    <a:ea typeface="Calibri" pitchFamily="34" charset="-122"/>
                    <a:cs typeface="Calibri" pitchFamily="34" charset="-120"/>
                  </a:rPr>
                  <a:t>of freshwater discharges into the sea globally: </a:t>
                </a:r>
                <a:br>
                  <a:rPr lang="en-US" sz="1200" dirty="0">
                    <a:ea typeface="Calibri" pitchFamily="34" charset="-122"/>
                    <a:cs typeface="Calibri" pitchFamily="34" charset="-120"/>
                  </a:rPr>
                </a:br>
                <a:endParaRPr lang="en-US" sz="2800" dirty="0"/>
              </a:p>
              <a:p>
                <a:pPr marL="0" marR="0" lvl="0" indent="0" algn="l" defTabSz="457200" rtl="0" eaLnBrk="1" fontAlgn="auto" latinLnBrk="0" hangingPunct="1">
                  <a:lnSpc>
                    <a:spcPct val="100000"/>
                  </a:lnSpc>
                  <a:spcBef>
                    <a:spcPts val="0"/>
                  </a:spcBef>
                  <a:spcAft>
                    <a:spcPts val="0"/>
                  </a:spcAft>
                  <a:buClrTx/>
                  <a:buSzTx/>
                  <a:buFontTx/>
                  <a:buNone/>
                  <a:tabLst/>
                  <a:defRPr/>
                </a:pPr>
                <a:r>
                  <a:rPr lang="de-DE" sz="1800" b="1" dirty="0">
                    <a:effectLst/>
                    <a:latin typeface="Times New Roman" panose="02020603050405020304" pitchFamily="18" charset="0"/>
                    <a:ea typeface="Times New Roman" panose="02020603050405020304" pitchFamily="18" charset="0"/>
                    <a:cs typeface="Times New Roman" panose="02020603050405020304" pitchFamily="18" charset="0"/>
                  </a:rPr>
                  <a:t>When concentrated and dilute solutions mix, Gibbs free energy is released</a:t>
                </a:r>
                <a:r>
                  <a:rPr lang="de-DE" sz="1800" dirty="0">
                    <a:effectLst/>
                    <a:latin typeface="Times New Roman" panose="02020603050405020304" pitchFamily="18" charset="0"/>
                    <a:ea typeface="Times New Roman" panose="02020603050405020304" pitchFamily="18" charset="0"/>
                    <a:cs typeface="Times New Roman" panose="02020603050405020304" pitchFamily="18" charset="0"/>
                  </a:rPr>
                  <a:t>. Nanofluidic reverse electrodialysis converts part of that energy into electricity by using charged nanochannels that preferentially transport counterions. Track-etched PET is useful because both pore geometry and pore population can be controlled.</a:t>
                </a:r>
                <a:endParaRPr lang="de-DE" sz="1800" dirty="0">
                  <a:effectLst/>
                  <a:latin typeface="Times New Roman" panose="02020603050405020304" pitchFamily="18" charset="0"/>
                  <a:ea typeface="SimSun" panose="02010600030101010101" pitchFamily="2" charset="-122"/>
                  <a:cs typeface="Times New Roman" panose="02020603050405020304" pitchFamily="18" charset="0"/>
                </a:endParaRPr>
              </a:p>
              <a:p>
                <a:endParaRPr lang="de-DE" dirty="0"/>
              </a:p>
            </p:txBody>
          </p:sp>
        </mc:Fallback>
      </mc:AlternateContent>
      <p:sp>
        <p:nvSpPr>
          <p:cNvPr id="4" name="Slide Number Placeholder 3"/>
          <p:cNvSpPr>
            <a:spLocks noGrp="1"/>
          </p:cNvSpPr>
          <p:nvPr>
            <p:ph type="sldNum" sz="quarter" idx="5"/>
          </p:nvPr>
        </p:nvSpPr>
        <p:spPr/>
        <p:txBody>
          <a:bodyPr/>
          <a:lstStyle/>
          <a:p>
            <a:fld id="{DAE02386-BEE7-5D4D-B4E7-4BB579C47884}" type="slidenum">
              <a:rPr lang="de-DE" smtClean="0"/>
              <a:t>2</a:t>
            </a:fld>
            <a:endParaRPr lang="de-DE"/>
          </a:p>
        </p:txBody>
      </p:sp>
    </p:spTree>
    <p:extLst>
      <p:ext uri="{BB962C8B-B14F-4D97-AF65-F5344CB8AC3E}">
        <p14:creationId xmlns:p14="http://schemas.microsoft.com/office/powerpoint/2010/main" val="31270070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dirty="0">
                <a:latin typeface="+mj-lt"/>
                <a:ea typeface="Calibri" pitchFamily="34" charset="-122"/>
                <a:cs typeface="Calibri" pitchFamily="34" charset="-120"/>
              </a:rPr>
              <a:t>There are two facts that we already know: 1. Single bullet shaped nanochannels yield a higher power output than other geometries. Low resistance and high selectivity.</a:t>
            </a:r>
            <a:br>
              <a:rPr lang="en-US" sz="1200" dirty="0">
                <a:latin typeface="+mj-lt"/>
                <a:ea typeface="Calibri" pitchFamily="34" charset="-122"/>
                <a:cs typeface="Calibri" pitchFamily="34" charset="-120"/>
              </a:rPr>
            </a:br>
            <a:r>
              <a:rPr lang="en-US" sz="1200" dirty="0">
                <a:latin typeface="+mj-lt"/>
                <a:ea typeface="Calibri" pitchFamily="34" charset="-122"/>
                <a:cs typeface="Calibri" pitchFamily="34" charset="-120"/>
              </a:rPr>
              <a:t>2. Single-pore performance ≠ </a:t>
            </a:r>
            <a:r>
              <a:rPr lang="en-US" sz="1200" dirty="0" err="1">
                <a:latin typeface="+mj-lt"/>
                <a:ea typeface="Calibri" pitchFamily="34" charset="-122"/>
                <a:cs typeface="Calibri" pitchFamily="34" charset="-120"/>
              </a:rPr>
              <a:t>multiporous</a:t>
            </a:r>
            <a:r>
              <a:rPr lang="en-US" sz="1200" dirty="0">
                <a:latin typeface="+mj-lt"/>
                <a:ea typeface="Calibri" pitchFamily="34" charset="-122"/>
                <a:cs typeface="Calibri" pitchFamily="34" charset="-120"/>
              </a:rPr>
              <a:t> membrane performance</a:t>
            </a:r>
            <a:endParaRPr lang="en-US" sz="1200" dirty="0">
              <a:latin typeface="+mj-lt"/>
            </a:endParaRPr>
          </a:p>
          <a:p>
            <a:br>
              <a:rPr lang="en-US" sz="1200" dirty="0">
                <a:latin typeface="+mj-lt"/>
                <a:ea typeface="Calibri" pitchFamily="34" charset="-122"/>
                <a:cs typeface="Calibri" pitchFamily="34" charset="-120"/>
              </a:rPr>
            </a:br>
            <a:r>
              <a:rPr lang="en-US" sz="1200" dirty="0">
                <a:latin typeface="+mj-lt"/>
                <a:ea typeface="Calibri" pitchFamily="34" charset="-122"/>
                <a:cs typeface="Calibri" pitchFamily="34" charset="-120"/>
              </a:rPr>
              <a:t>Bullet-shaped PET nanopores show the highest reported single-channel power output among canonical geometries (Laucirica et al. 2020) </a:t>
            </a:r>
            <a:r>
              <a:rPr lang="en-US" dirty="0"/>
              <a:t>lower channel resistance due to the high base diameter and, at the same time, the high ionic selectivity achieved by the tip region. </a:t>
            </a:r>
          </a:p>
          <a:p>
            <a:r>
              <a:rPr lang="en-US" sz="1800" dirty="0">
                <a:effectLst/>
                <a:latin typeface="Times New Roman" panose="02020603050405020304" pitchFamily="18" charset="0"/>
                <a:ea typeface="Times New Roman" panose="02020603050405020304" pitchFamily="18" charset="0"/>
              </a:rPr>
              <a:t>Neighboring access regions and concentration-polarization zones can overlap</a:t>
            </a:r>
            <a:endParaRPr lang="en-US" sz="1200" dirty="0">
              <a:latin typeface="+mj-lt"/>
            </a:endParaRPr>
          </a:p>
          <a:p>
            <a:r>
              <a:rPr lang="en-US" dirty="0"/>
              <a:t>a partial disconnect [between single-pore and </a:t>
            </a:r>
            <a:r>
              <a:rPr lang="en-US" dirty="0" err="1"/>
              <a:t>multipore</a:t>
            </a:r>
            <a:r>
              <a:rPr lang="en-US" dirty="0"/>
              <a:t> fields] hinders scientific progress"</a:t>
            </a:r>
            <a:endParaRPr lang="de-DE" dirty="0"/>
          </a:p>
        </p:txBody>
      </p:sp>
      <p:sp>
        <p:nvSpPr>
          <p:cNvPr id="4" name="Slide Number Placeholder 3"/>
          <p:cNvSpPr>
            <a:spLocks noGrp="1"/>
          </p:cNvSpPr>
          <p:nvPr>
            <p:ph type="sldNum" sz="quarter" idx="5"/>
          </p:nvPr>
        </p:nvSpPr>
        <p:spPr/>
        <p:txBody>
          <a:bodyPr/>
          <a:lstStyle/>
          <a:p>
            <a:fld id="{DAE02386-BEE7-5D4D-B4E7-4BB579C47884}" type="slidenum">
              <a:rPr lang="de-DE" smtClean="0"/>
              <a:t>3</a:t>
            </a:fld>
            <a:endParaRPr lang="de-DE"/>
          </a:p>
        </p:txBody>
      </p:sp>
    </p:spTree>
    <p:extLst>
      <p:ext uri="{BB962C8B-B14F-4D97-AF65-F5344CB8AC3E}">
        <p14:creationId xmlns:p14="http://schemas.microsoft.com/office/powerpoint/2010/main" val="3837795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sz="1200" dirty="0"/>
              <a:t>Photo-oxidative degradation: </a:t>
            </a:r>
          </a:p>
          <a:p>
            <a:endParaRPr lang="de-DE" sz="1200" dirty="0"/>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dirty="0">
                <a:solidFill>
                  <a:srgbClr val="3A3F52"/>
                </a:solidFill>
                <a:latin typeface="Calibri" pitchFamily="34" charset="0"/>
                <a:ea typeface="Calibri" pitchFamily="34" charset="-122"/>
                <a:cs typeface="Calibri" pitchFamily="34" charset="-120"/>
              </a:rPr>
              <a:t>12 µm PET foils irradiated with Au ions (8.6 GeV), fluence 1–10⁷ ions/cm² (UNILAC, GSI)</a:t>
            </a:r>
            <a:endParaRPr lang="en-US" sz="1200" dirty="0"/>
          </a:p>
          <a:p>
            <a:endParaRPr lang="de-DE" dirty="0"/>
          </a:p>
        </p:txBody>
      </p:sp>
      <p:sp>
        <p:nvSpPr>
          <p:cNvPr id="4" name="Slide Number Placeholder 3"/>
          <p:cNvSpPr>
            <a:spLocks noGrp="1"/>
          </p:cNvSpPr>
          <p:nvPr>
            <p:ph type="sldNum" sz="quarter" idx="5"/>
          </p:nvPr>
        </p:nvSpPr>
        <p:spPr/>
        <p:txBody>
          <a:bodyPr/>
          <a:lstStyle/>
          <a:p>
            <a:fld id="{DAE02386-BEE7-5D4D-B4E7-4BB579C47884}" type="slidenum">
              <a:rPr lang="de-DE" smtClean="0"/>
              <a:t>4</a:t>
            </a:fld>
            <a:endParaRPr lang="de-DE"/>
          </a:p>
        </p:txBody>
      </p:sp>
    </p:spTree>
    <p:extLst>
      <p:ext uri="{BB962C8B-B14F-4D97-AF65-F5344CB8AC3E}">
        <p14:creationId xmlns:p14="http://schemas.microsoft.com/office/powerpoint/2010/main" val="10176730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br>
                  <a:rPr lang="de-DE" dirty="0"/>
                </a:br>
                <a:r>
                  <a:rPr lang="en-GB" sz="1200" kern="1200" dirty="0">
                    <a:solidFill>
                      <a:schemeClr val="tx1"/>
                    </a:solidFill>
                    <a:effectLst/>
                    <a:latin typeface="+mn-lt"/>
                    <a:ea typeface="+mn-ea"/>
                    <a:cs typeface="+mn-cs"/>
                  </a:rPr>
                  <a:t>To measure energy conversion, we place the membrane between two compartments with different KCl concentrations,</a:t>
                </a:r>
                <a:br>
                  <a:rPr lang="en-GB" sz="1200" kern="1200" dirty="0">
                    <a:solidFill>
                      <a:schemeClr val="tx1"/>
                    </a:solidFill>
                    <a:effectLst/>
                    <a:latin typeface="+mn-lt"/>
                    <a:ea typeface="+mn-ea"/>
                    <a:cs typeface="+mn-cs"/>
                  </a:rPr>
                </a:br>
                <a:r>
                  <a:rPr lang="de-DE" dirty="0"/>
                  <a:t>i₀ = current at V = 0 Also called a short circuit current </a:t>
                </a:r>
                <a:r>
                  <a:rPr lang="en-GB" b="1" dirty="0"/>
                  <a:t>i0​:</a:t>
                </a:r>
                <a:r>
                  <a:rPr lang="en-GB" dirty="0"/>
                  <a:t> the salinity-gradient-driven current measured at zero applied voltage. It </a:t>
                </a:r>
                <a:r>
                  <a:rPr lang="en-GB" b="1" dirty="0"/>
                  <a:t>reflects the membrane’s ion-transport capacity.</a:t>
                </a:r>
                <a:endParaRPr lang="de-DE" b="1" dirty="0"/>
              </a:p>
              <a:p>
                <a:pPr marL="0" marR="0" lvl="0" indent="0" algn="l" defTabSz="457200" rtl="0" eaLnBrk="1" fontAlgn="auto" latinLnBrk="0" hangingPunct="1">
                  <a:lnSpc>
                    <a:spcPct val="100000"/>
                  </a:lnSpc>
                  <a:spcBef>
                    <a:spcPts val="0"/>
                  </a:spcBef>
                  <a:spcAft>
                    <a:spcPts val="0"/>
                  </a:spcAft>
                  <a:buClrTx/>
                  <a:buSzTx/>
                  <a:buFontTx/>
                  <a:buNone/>
                  <a:tabLst/>
                  <a:defRPr/>
                </a:pPr>
                <a:r>
                  <a:rPr lang="da-DK" dirty="0"/>
                  <a:t>Vᵣₑᵥ = voltage at I = 0 also open circuit potental </a:t>
                </a:r>
                <a:r>
                  <a:rPr lang="en-GB" b="1" dirty="0" err="1"/>
                  <a:t>Vrev</a:t>
                </a:r>
                <a:r>
                  <a:rPr lang="en-GB" b="1" dirty="0"/>
                  <a:t>​</a:t>
                </a:r>
                <a:r>
                  <a:rPr lang="en-GB" dirty="0"/>
                  <a:t>: the voltage required to stop the salinity-gradient-driven current. Its magnitude </a:t>
                </a:r>
                <a:r>
                  <a:rPr lang="en-GB" b="1" dirty="0"/>
                  <a:t>reflects the membrane’s ion selectivity.</a:t>
                </a:r>
                <a:endParaRPr lang="da-DK" b="1" dirty="0"/>
              </a:p>
              <a:p>
                <a:r>
                  <a:rPr lang="de-DE" dirty="0"/>
                  <a:t>concentration-gradient-driven cation transport</a:t>
                </a:r>
              </a:p>
              <a:p>
                <a:r>
                  <a:rPr lang="en-GB" dirty="0"/>
                  <a:t>Maximum power depends on both quantities, according to </a:t>
                </a:r>
                <a14:m>
                  <m:oMath xmlns:m="http://schemas.openxmlformats.org/officeDocument/2006/math">
                    <m:sSub>
                      <m:sSubPr>
                        <m:ctrlPr>
                          <a:rPr lang="en-GB" sz="1200" i="1" kern="1200">
                            <a:solidFill>
                              <a:schemeClr val="tx1"/>
                            </a:solidFill>
                            <a:latin typeface="Cambria Math" panose="02040503050406030204" pitchFamily="18" charset="0"/>
                            <a:ea typeface="+mn-ea"/>
                            <a:cs typeface="+mn-cs"/>
                          </a:rPr>
                        </m:ctrlPr>
                      </m:sSubPr>
                      <m:e>
                        <m:r>
                          <a:rPr lang="en-GB" sz="1200" i="1" kern="1200">
                            <a:solidFill>
                              <a:schemeClr val="tx1"/>
                            </a:solidFill>
                            <a:latin typeface="Cambria Math" panose="02040503050406030204" pitchFamily="18" charset="0"/>
                            <a:ea typeface="+mn-ea"/>
                            <a:cs typeface="+mn-cs"/>
                          </a:rPr>
                          <m:t>𝑃</m:t>
                        </m:r>
                      </m:e>
                      <m:sub>
                        <m:r>
                          <m:rPr>
                            <m:sty m:val="p"/>
                          </m:rPr>
                          <a:rPr lang="en-GB" sz="1200" i="0" kern="1200">
                            <a:solidFill>
                              <a:schemeClr val="tx1"/>
                            </a:solidFill>
                            <a:latin typeface="Cambria Math" panose="02040503050406030204" pitchFamily="18" charset="0"/>
                            <a:ea typeface="+mn-ea"/>
                            <a:cs typeface="+mn-cs"/>
                          </a:rPr>
                          <m:t>max</m:t>
                        </m:r>
                      </m:sub>
                    </m:sSub>
                    <m:r>
                      <a:rPr lang="en-GB" sz="1200" i="0" kern="1200">
                        <a:solidFill>
                          <a:schemeClr val="tx1"/>
                        </a:solidFill>
                        <a:latin typeface="Cambria Math" panose="02040503050406030204" pitchFamily="18" charset="0"/>
                        <a:ea typeface="+mn-ea"/>
                        <a:cs typeface="+mn-cs"/>
                      </a:rPr>
                      <m:t>=</m:t>
                    </m:r>
                    <m:sSub>
                      <m:sSubPr>
                        <m:ctrlPr>
                          <a:rPr lang="en-GB" sz="1200" i="1" kern="1200">
                            <a:solidFill>
                              <a:schemeClr val="tx1"/>
                            </a:solidFill>
                            <a:latin typeface="Cambria Math" panose="02040503050406030204" pitchFamily="18" charset="0"/>
                            <a:ea typeface="+mn-ea"/>
                            <a:cs typeface="+mn-cs"/>
                          </a:rPr>
                        </m:ctrlPr>
                      </m:sSubPr>
                      <m:e>
                        <m:r>
                          <a:rPr lang="en-GB" sz="1200" i="1" kern="1200">
                            <a:solidFill>
                              <a:schemeClr val="tx1"/>
                            </a:solidFill>
                            <a:latin typeface="Cambria Math" panose="02040503050406030204" pitchFamily="18" charset="0"/>
                            <a:ea typeface="+mn-ea"/>
                            <a:cs typeface="+mn-cs"/>
                          </a:rPr>
                          <m:t>𝑖</m:t>
                        </m:r>
                      </m:e>
                      <m:sub>
                        <m:r>
                          <a:rPr lang="en-GB" sz="1200" i="0" kern="1200">
                            <a:solidFill>
                              <a:schemeClr val="tx1"/>
                            </a:solidFill>
                            <a:latin typeface="Cambria Math" panose="02040503050406030204" pitchFamily="18" charset="0"/>
                            <a:ea typeface="+mn-ea"/>
                            <a:cs typeface="+mn-cs"/>
                          </a:rPr>
                          <m:t>0</m:t>
                        </m:r>
                      </m:sub>
                    </m:sSub>
                    <m:sSub>
                      <m:sSubPr>
                        <m:ctrlPr>
                          <a:rPr lang="en-GB" sz="1200" i="1" kern="1200">
                            <a:solidFill>
                              <a:schemeClr val="tx1"/>
                            </a:solidFill>
                            <a:latin typeface="Cambria Math" panose="02040503050406030204" pitchFamily="18" charset="0"/>
                            <a:ea typeface="+mn-ea"/>
                            <a:cs typeface="+mn-cs"/>
                          </a:rPr>
                        </m:ctrlPr>
                      </m:sSubPr>
                      <m:e>
                        <m:r>
                          <a:rPr lang="en-GB" sz="1200" i="1" kern="1200">
                            <a:solidFill>
                              <a:schemeClr val="tx1"/>
                            </a:solidFill>
                            <a:latin typeface="Cambria Math" panose="02040503050406030204" pitchFamily="18" charset="0"/>
                            <a:ea typeface="+mn-ea"/>
                            <a:cs typeface="+mn-cs"/>
                          </a:rPr>
                          <m:t>𝑉</m:t>
                        </m:r>
                      </m:e>
                      <m:sub>
                        <m:r>
                          <m:rPr>
                            <m:sty m:val="p"/>
                          </m:rPr>
                          <a:rPr lang="en-GB" sz="1200" i="0" kern="1200">
                            <a:solidFill>
                              <a:schemeClr val="tx1"/>
                            </a:solidFill>
                            <a:latin typeface="Cambria Math" panose="02040503050406030204" pitchFamily="18" charset="0"/>
                            <a:ea typeface="+mn-ea"/>
                            <a:cs typeface="+mn-cs"/>
                          </a:rPr>
                          <m:t>rev</m:t>
                        </m:r>
                      </m:sub>
                    </m:sSub>
                    <m:r>
                      <a:rPr lang="en-GB" sz="1200" i="0" kern="1200">
                        <a:solidFill>
                          <a:schemeClr val="tx1"/>
                        </a:solidFill>
                        <a:latin typeface="Cambria Math" panose="02040503050406030204" pitchFamily="18" charset="0"/>
                        <a:ea typeface="+mn-ea"/>
                        <a:cs typeface="+mn-cs"/>
                      </a:rPr>
                      <m:t>/4</m:t>
                    </m:r>
                  </m:oMath>
                </a14:m>
                <a:r>
                  <a:rPr lang="en-GB" dirty="0"/>
                  <a:t>. Therefore, increasing current alone is insufficient if the reversal potential decreases.”</a:t>
                </a:r>
                <a:br>
                  <a:rPr lang="en-GB" dirty="0"/>
                </a:br>
                <a:r>
                  <a:rPr lang="en-GB" dirty="0"/>
                  <a:t>We treat the membrane like a battery with internal resistance. The open-circuit voltage </a:t>
                </a:r>
                <a:r>
                  <a:rPr lang="en-GB" dirty="0" err="1"/>
                  <a:t>V_rev</a:t>
                </a:r>
                <a:r>
                  <a:rPr lang="en-GB" dirty="0"/>
                  <a:t> is the battery's voltage, and the short-circuit current </a:t>
                </a:r>
                <a:r>
                  <a:rPr lang="en-GB" dirty="0" err="1"/>
                  <a:t>i</a:t>
                </a:r>
                <a:r>
                  <a:rPr lang="en-GB" dirty="0"/>
                  <a:t>₀ is the most current it can deliver. You get the most power out when the load matches the membrane's own resistance. At that point you're running at half the voltage and half the current, so the maximum power is </a:t>
                </a:r>
                <a:r>
                  <a:rPr lang="en-GB" dirty="0" err="1"/>
                  <a:t>V_rev</a:t>
                </a:r>
                <a:r>
                  <a:rPr lang="en-GB" dirty="0"/>
                  <a:t> times </a:t>
                </a:r>
                <a:r>
                  <a:rPr lang="en-GB" dirty="0" err="1"/>
                  <a:t>i</a:t>
                </a:r>
                <a:r>
                  <a:rPr lang="en-GB" dirty="0"/>
                  <a:t>₀ divided by four."</a:t>
                </a:r>
                <a:endParaRPr lang="de-DE" dirty="0"/>
              </a:p>
            </p:txBody>
          </p:sp>
        </mc:Choice>
        <mc:Fallback xmlns="">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br>
                  <a:rPr lang="de-DE" dirty="0"/>
                </a:br>
                <a:r>
                  <a:rPr lang="en-GB" sz="1200" kern="1200" dirty="0">
                    <a:solidFill>
                      <a:schemeClr val="tx1"/>
                    </a:solidFill>
                    <a:effectLst/>
                    <a:latin typeface="+mn-lt"/>
                    <a:ea typeface="+mn-ea"/>
                    <a:cs typeface="+mn-cs"/>
                  </a:rPr>
                  <a:t>To measure energy conversion, we place the membrane between two compartments with different KCl concentrations,</a:t>
                </a:r>
                <a:br>
                  <a:rPr lang="en-GB" sz="1200" kern="1200" dirty="0">
                    <a:solidFill>
                      <a:schemeClr val="tx1"/>
                    </a:solidFill>
                    <a:effectLst/>
                    <a:latin typeface="+mn-lt"/>
                    <a:ea typeface="+mn-ea"/>
                    <a:cs typeface="+mn-cs"/>
                  </a:rPr>
                </a:br>
                <a:r>
                  <a:rPr lang="de-DE" dirty="0"/>
                  <a:t>i₀ = current at V = 0 Also called a short circuit current </a:t>
                </a:r>
                <a:r>
                  <a:rPr lang="en-GB" b="1" dirty="0"/>
                  <a:t>i0​:</a:t>
                </a:r>
                <a:r>
                  <a:rPr lang="en-GB" dirty="0"/>
                  <a:t> the salinity-gradient-driven current measured at zero applied voltage. It </a:t>
                </a:r>
                <a:r>
                  <a:rPr lang="en-GB" b="1" dirty="0"/>
                  <a:t>reflects the membrane’s ion-transport capacity.</a:t>
                </a:r>
                <a:endParaRPr lang="de-DE" b="1" dirty="0"/>
              </a:p>
              <a:p>
                <a:pPr marL="0" marR="0" lvl="0" indent="0" algn="l" defTabSz="457200" rtl="0" eaLnBrk="1" fontAlgn="auto" latinLnBrk="0" hangingPunct="1">
                  <a:lnSpc>
                    <a:spcPct val="100000"/>
                  </a:lnSpc>
                  <a:spcBef>
                    <a:spcPts val="0"/>
                  </a:spcBef>
                  <a:spcAft>
                    <a:spcPts val="0"/>
                  </a:spcAft>
                  <a:buClrTx/>
                  <a:buSzTx/>
                  <a:buFontTx/>
                  <a:buNone/>
                  <a:tabLst/>
                  <a:defRPr/>
                </a:pPr>
                <a:r>
                  <a:rPr lang="da-DK" dirty="0"/>
                  <a:t>Vᵣₑᵥ = voltage at I = 0 also open circuit potental </a:t>
                </a:r>
                <a:r>
                  <a:rPr lang="en-GB" b="1" dirty="0" err="1"/>
                  <a:t>Vrev</a:t>
                </a:r>
                <a:r>
                  <a:rPr lang="en-GB" b="1" dirty="0"/>
                  <a:t>​</a:t>
                </a:r>
                <a:r>
                  <a:rPr lang="en-GB" dirty="0"/>
                  <a:t>: the voltage required to stop the salinity-gradient-driven current. Its magnitude </a:t>
                </a:r>
                <a:r>
                  <a:rPr lang="en-GB" b="1" dirty="0"/>
                  <a:t>reflects the membrane’s ion selectivity.</a:t>
                </a:r>
                <a:endParaRPr lang="da-DK" b="1" dirty="0"/>
              </a:p>
              <a:p>
                <a:r>
                  <a:rPr lang="de-DE" dirty="0"/>
                  <a:t>concentration-gradient-driven cation transport</a:t>
                </a:r>
              </a:p>
              <a:p>
                <a:r>
                  <a:rPr lang="en-GB" dirty="0"/>
                  <a:t>Maximum power depends on both quantities, according to </a:t>
                </a:r>
                <a:r>
                  <a:rPr lang="en-GB" sz="1200" i="0" kern="1200">
                    <a:solidFill>
                      <a:schemeClr val="tx1"/>
                    </a:solidFill>
                    <a:latin typeface="+mn-lt"/>
                    <a:ea typeface="+mn-ea"/>
                    <a:cs typeface="+mn-cs"/>
                  </a:rPr>
                  <a:t>𝑃_max=𝑖_0 𝑉_rev/4</a:t>
                </a:r>
                <a:r>
                  <a:rPr lang="en-GB" dirty="0"/>
                  <a:t>. Therefore, increasing current alone is insufficient if the reversal potential decreases.”</a:t>
                </a:r>
                <a:endParaRPr lang="de-DE" dirty="0"/>
              </a:p>
            </p:txBody>
          </p:sp>
        </mc:Fallback>
      </mc:AlternateContent>
      <p:sp>
        <p:nvSpPr>
          <p:cNvPr id="4" name="Slide Number Placeholder 3"/>
          <p:cNvSpPr>
            <a:spLocks noGrp="1"/>
          </p:cNvSpPr>
          <p:nvPr>
            <p:ph type="sldNum" sz="quarter" idx="5"/>
          </p:nvPr>
        </p:nvSpPr>
        <p:spPr/>
        <p:txBody>
          <a:bodyPr/>
          <a:lstStyle/>
          <a:p>
            <a:fld id="{DAE02386-BEE7-5D4D-B4E7-4BB579C47884}" type="slidenum">
              <a:rPr lang="de-DE" smtClean="0"/>
              <a:t>5</a:t>
            </a:fld>
            <a:endParaRPr lang="de-DE"/>
          </a:p>
        </p:txBody>
      </p:sp>
    </p:spTree>
    <p:extLst>
      <p:ext uri="{BB962C8B-B14F-4D97-AF65-F5344CB8AC3E}">
        <p14:creationId xmlns:p14="http://schemas.microsoft.com/office/powerpoint/2010/main" val="30916383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useful to use a single effective parameter characterizing the conductance response. </a:t>
            </a:r>
            <a:r>
              <a:rPr lang="en-US" b="1" dirty="0"/>
              <a:t>effective diameter correlates with the bullet geometry parameters</a:t>
            </a:r>
            <a:endParaRPr lang="en-US" sz="1200" b="1" dirty="0"/>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dirty="0"/>
              <a:t>L: the membrane thickness, </a:t>
            </a:r>
            <a:br>
              <a:rPr lang="en-US" sz="1200" dirty="0"/>
            </a:br>
            <a:r>
              <a:rPr lang="en-US" sz="1200" dirty="0"/>
              <a:t>G is the experimentally determined conductance in a range between 0.1 V and +0.1 V with 1 M KCl, </a:t>
            </a:r>
            <a:br>
              <a:rPr lang="en-US" sz="1200" dirty="0"/>
            </a:br>
            <a:r>
              <a:rPr lang="en-US" sz="1200" dirty="0"/>
              <a:t>kappa is the specific conductivity of the solution</a:t>
            </a:r>
            <a:endParaRPr lang="de-DE" sz="1200" dirty="0"/>
          </a:p>
          <a:p>
            <a:pPr marL="0" marR="0" lvl="0" indent="0" algn="l" defTabSz="457200" rtl="0" eaLnBrk="1" fontAlgn="auto" latinLnBrk="0" hangingPunct="1">
              <a:lnSpc>
                <a:spcPct val="100000"/>
              </a:lnSpc>
              <a:spcBef>
                <a:spcPts val="0"/>
              </a:spcBef>
              <a:spcAft>
                <a:spcPts val="0"/>
              </a:spcAft>
              <a:buClrTx/>
              <a:buSzTx/>
              <a:buFontTx/>
              <a:buNone/>
              <a:tabLst/>
              <a:defRPr/>
            </a:pPr>
            <a:endParaRPr lang="en-US" sz="1200" dirty="0">
              <a:solidFill>
                <a:srgbClr val="222222"/>
              </a:solidFill>
              <a:latin typeface="Arial"/>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dirty="0">
                <a:solidFill>
                  <a:srgbClr val="222222"/>
                </a:solidFill>
                <a:latin typeface="Arial"/>
              </a:rPr>
              <a:t>Diode-like I–V response confirms asymmetric ion transport. We did not see a correlation between the rectification ratio and the generated power output</a:t>
            </a:r>
          </a:p>
          <a:p>
            <a:endParaRPr lang="de-DE" dirty="0"/>
          </a:p>
        </p:txBody>
      </p:sp>
      <p:sp>
        <p:nvSpPr>
          <p:cNvPr id="4" name="Slide Number Placeholder 3"/>
          <p:cNvSpPr>
            <a:spLocks noGrp="1"/>
          </p:cNvSpPr>
          <p:nvPr>
            <p:ph type="sldNum" sz="quarter" idx="5"/>
          </p:nvPr>
        </p:nvSpPr>
        <p:spPr/>
        <p:txBody>
          <a:bodyPr/>
          <a:lstStyle/>
          <a:p>
            <a:fld id="{DAE02386-BEE7-5D4D-B4E7-4BB579C47884}" type="slidenum">
              <a:rPr lang="de-DE" smtClean="0"/>
              <a:t>6</a:t>
            </a:fld>
            <a:endParaRPr lang="de-DE"/>
          </a:p>
        </p:txBody>
      </p:sp>
    </p:spTree>
    <p:extLst>
      <p:ext uri="{BB962C8B-B14F-4D97-AF65-F5344CB8AC3E}">
        <p14:creationId xmlns:p14="http://schemas.microsoft.com/office/powerpoint/2010/main" val="9674161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is no direct correlation between the channel effective size and maximum power, as observed in</a:t>
            </a:r>
            <a:br>
              <a:rPr lang="en-US" dirty="0"/>
            </a:br>
            <a:r>
              <a:rPr lang="en-US" dirty="0"/>
              <a:t>pH is ascribed to an increase of surface charges. Moreover, for pH&gt;10, the OH- concentration would lead to a</a:t>
            </a:r>
          </a:p>
          <a:p>
            <a:r>
              <a:rPr lang="en-US" dirty="0"/>
              <a:t>decrease in the rectification factor because of the high diffusion coefficient of OH- in comparison with Cl-</a:t>
            </a:r>
            <a:endParaRPr lang="de-DE" dirty="0"/>
          </a:p>
        </p:txBody>
      </p:sp>
      <p:sp>
        <p:nvSpPr>
          <p:cNvPr id="4" name="Slide Number Placeholder 3"/>
          <p:cNvSpPr>
            <a:spLocks noGrp="1"/>
          </p:cNvSpPr>
          <p:nvPr>
            <p:ph type="sldNum" sz="quarter" idx="5"/>
          </p:nvPr>
        </p:nvSpPr>
        <p:spPr/>
        <p:txBody>
          <a:bodyPr/>
          <a:lstStyle/>
          <a:p>
            <a:fld id="{DAE02386-BEE7-5D4D-B4E7-4BB579C47884}" type="slidenum">
              <a:rPr lang="de-DE" smtClean="0"/>
              <a:t>7</a:t>
            </a:fld>
            <a:endParaRPr lang="de-DE"/>
          </a:p>
        </p:txBody>
      </p:sp>
    </p:spTree>
    <p:extLst>
      <p:ext uri="{BB962C8B-B14F-4D97-AF65-F5344CB8AC3E}">
        <p14:creationId xmlns:p14="http://schemas.microsoft.com/office/powerpoint/2010/main" val="30397908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br>
              <a:rPr lang="en-US" dirty="0"/>
            </a:br>
            <a:r>
              <a:rPr lang="en-US" dirty="0"/>
              <a:t>pH is ascribed to an increase of surface charges. Moreover, for pH&gt;10, the OH- concentration would lead to a</a:t>
            </a:r>
          </a:p>
          <a:p>
            <a:r>
              <a:rPr lang="en-US" dirty="0"/>
              <a:t>decrease in the rectification factor because of the high diffusion coefficient of OH- in comparison with Cl-</a:t>
            </a:r>
            <a:endParaRPr lang="de-DE" dirty="0"/>
          </a:p>
        </p:txBody>
      </p:sp>
      <p:sp>
        <p:nvSpPr>
          <p:cNvPr id="4" name="Slide Number Placeholder 3"/>
          <p:cNvSpPr>
            <a:spLocks noGrp="1"/>
          </p:cNvSpPr>
          <p:nvPr>
            <p:ph type="sldNum" sz="quarter" idx="5"/>
          </p:nvPr>
        </p:nvSpPr>
        <p:spPr/>
        <p:txBody>
          <a:bodyPr/>
          <a:lstStyle/>
          <a:p>
            <a:fld id="{DAE02386-BEE7-5D4D-B4E7-4BB579C47884}" type="slidenum">
              <a:rPr lang="de-DE" smtClean="0"/>
              <a:t>8</a:t>
            </a:fld>
            <a:endParaRPr lang="de-DE"/>
          </a:p>
        </p:txBody>
      </p:sp>
    </p:spTree>
    <p:extLst>
      <p:ext uri="{BB962C8B-B14F-4D97-AF65-F5344CB8AC3E}">
        <p14:creationId xmlns:p14="http://schemas.microsoft.com/office/powerpoint/2010/main" val="82860590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DE" dirty="0"/>
          </a:p>
        </p:txBody>
      </p:sp>
      <p:sp>
        <p:nvSpPr>
          <p:cNvPr id="4" name="Slide Number Placeholder 3"/>
          <p:cNvSpPr>
            <a:spLocks noGrp="1"/>
          </p:cNvSpPr>
          <p:nvPr>
            <p:ph type="sldNum" sz="quarter" idx="5"/>
          </p:nvPr>
        </p:nvSpPr>
        <p:spPr/>
        <p:txBody>
          <a:bodyPr/>
          <a:lstStyle/>
          <a:p>
            <a:fld id="{DAE02386-BEE7-5D4D-B4E7-4BB579C47884}" type="slidenum">
              <a:rPr lang="de-DE" smtClean="0"/>
              <a:t>9</a:t>
            </a:fld>
            <a:endParaRPr lang="de-DE"/>
          </a:p>
        </p:txBody>
      </p:sp>
    </p:spTree>
    <p:extLst>
      <p:ext uri="{BB962C8B-B14F-4D97-AF65-F5344CB8AC3E}">
        <p14:creationId xmlns:p14="http://schemas.microsoft.com/office/powerpoint/2010/main" val="68410117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dirty="0"/>
              <a:t>Although there is a high variance in rev pot. especially in the very low density region, whatever effect is averaged in the slightly higher densities and the obtained rev pot overlaps with the average value. </a:t>
            </a:r>
          </a:p>
        </p:txBody>
      </p:sp>
      <p:sp>
        <p:nvSpPr>
          <p:cNvPr id="4" name="Slide Number Placeholder 3"/>
          <p:cNvSpPr>
            <a:spLocks noGrp="1"/>
          </p:cNvSpPr>
          <p:nvPr>
            <p:ph type="sldNum" sz="quarter" idx="5"/>
          </p:nvPr>
        </p:nvSpPr>
        <p:spPr/>
        <p:txBody>
          <a:bodyPr/>
          <a:lstStyle/>
          <a:p>
            <a:fld id="{DAE02386-BEE7-5D4D-B4E7-4BB579C47884}" type="slidenum">
              <a:rPr lang="de-DE" smtClean="0"/>
              <a:t>10</a:t>
            </a:fld>
            <a:endParaRPr lang="de-DE"/>
          </a:p>
        </p:txBody>
      </p:sp>
    </p:spTree>
    <p:extLst>
      <p:ext uri="{BB962C8B-B14F-4D97-AF65-F5344CB8AC3E}">
        <p14:creationId xmlns:p14="http://schemas.microsoft.com/office/powerpoint/2010/main" val="410994729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ffectLst/>
                <a:latin typeface="Arial" panose="020B0604020202020204" pitchFamily="34" charset="0"/>
              </a:rPr>
              <a:t>Of note, in high pore density systems, the</a:t>
            </a:r>
            <a:br>
              <a:rPr lang="en-US" dirty="0"/>
            </a:br>
            <a:r>
              <a:rPr lang="en-US" dirty="0">
                <a:effectLst/>
                <a:latin typeface="Arial" panose="020B0604020202020204" pitchFamily="34" charset="0"/>
              </a:rPr>
              <a:t>total ion concentration near the low‐concentration entrance is</a:t>
            </a:r>
            <a:br>
              <a:rPr lang="en-US" dirty="0"/>
            </a:br>
            <a:r>
              <a:rPr lang="en-US" dirty="0">
                <a:effectLst/>
                <a:latin typeface="Arial" panose="020B0604020202020204" pitchFamily="34" charset="0"/>
              </a:rPr>
              <a:t>obviously larger than that of the low pore density systems, which</a:t>
            </a:r>
            <a:br>
              <a:rPr lang="en-US" dirty="0"/>
            </a:br>
            <a:r>
              <a:rPr lang="en-US" dirty="0">
                <a:effectLst/>
                <a:latin typeface="Arial" panose="020B0604020202020204" pitchFamily="34" charset="0"/>
              </a:rPr>
              <a:t>implies stronger ion concentration polarization (ICP</a:t>
            </a:r>
            <a:endParaRPr lang="de-DE" dirty="0"/>
          </a:p>
        </p:txBody>
      </p:sp>
      <p:sp>
        <p:nvSpPr>
          <p:cNvPr id="4" name="Slide Number Placeholder 3"/>
          <p:cNvSpPr>
            <a:spLocks noGrp="1"/>
          </p:cNvSpPr>
          <p:nvPr>
            <p:ph type="sldNum" sz="quarter" idx="5"/>
          </p:nvPr>
        </p:nvSpPr>
        <p:spPr/>
        <p:txBody>
          <a:bodyPr/>
          <a:lstStyle/>
          <a:p>
            <a:fld id="{DAE02386-BEE7-5D4D-B4E7-4BB579C47884}" type="slidenum">
              <a:rPr lang="de-DE" smtClean="0"/>
              <a:t>11</a:t>
            </a:fld>
            <a:endParaRPr lang="de-DE"/>
          </a:p>
        </p:txBody>
      </p:sp>
    </p:spTree>
    <p:extLst>
      <p:ext uri="{BB962C8B-B14F-4D97-AF65-F5344CB8AC3E}">
        <p14:creationId xmlns:p14="http://schemas.microsoft.com/office/powerpoint/2010/main" val="84584913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The reason is visible in </a:t>
            </a:r>
            <a:r>
              <a:rPr lang="en-GB" sz="1200" kern="1200" dirty="0" err="1">
                <a:solidFill>
                  <a:schemeClr val="tx1"/>
                </a:solidFill>
                <a:effectLst/>
                <a:latin typeface="+mn-lt"/>
                <a:ea typeface="+mn-ea"/>
                <a:cs typeface="+mn-cs"/>
              </a:rPr>
              <a:t>V_rev</a:t>
            </a:r>
            <a:r>
              <a:rPr lang="en-GB" sz="1200" kern="1200" dirty="0">
                <a:solidFill>
                  <a:schemeClr val="tx1"/>
                </a:solidFill>
                <a:effectLst/>
                <a:latin typeface="+mn-lt"/>
                <a:ea typeface="+mn-ea"/>
                <a:cs typeface="+mn-cs"/>
              </a:rPr>
              <a:t> and </a:t>
            </a:r>
            <a:r>
              <a:rPr lang="en-GB" sz="1200" kern="1200" dirty="0" err="1">
                <a:solidFill>
                  <a:schemeClr val="tx1"/>
                </a:solidFill>
                <a:effectLst/>
                <a:latin typeface="+mn-lt"/>
                <a:ea typeface="+mn-ea"/>
                <a:cs typeface="+mn-cs"/>
              </a:rPr>
              <a:t>i</a:t>
            </a:r>
            <a:r>
              <a:rPr lang="en-GB" sz="1200" kern="1200" dirty="0">
                <a:solidFill>
                  <a:schemeClr val="tx1"/>
                </a:solidFill>
                <a:effectLst/>
                <a:latin typeface="+mn-lt"/>
                <a:ea typeface="+mn-ea"/>
                <a:cs typeface="+mn-cs"/>
              </a:rPr>
              <a:t>₀. At high density, the reversal potential decreases and the current no longer scales proportionally. This means the membrane is losing charge selectivity, and the cause is concentration polarization: the pores are so close that the ion concentration near their entrances is no longer what we set in the bulk.</a:t>
            </a:r>
            <a:br>
              <a:rPr lang="en-GB" sz="1200" kern="1200" dirty="0">
                <a:solidFill>
                  <a:schemeClr val="tx1"/>
                </a:solidFill>
                <a:effectLst/>
                <a:latin typeface="+mn-lt"/>
                <a:ea typeface="+mn-ea"/>
                <a:cs typeface="+mn-cs"/>
              </a:rPr>
            </a:br>
            <a:endParaRPr lang="en-GB" sz="1200" kern="1200" dirty="0">
              <a:solidFill>
                <a:schemeClr val="tx1"/>
              </a:solidFill>
              <a:effectLst/>
              <a:latin typeface="+mn-lt"/>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GB" dirty="0"/>
              <a:t>short-circuit current is the difference between cation and anion flux, so as selectivity drops, the two increasingly cancel, and you can see this in the reversal potential falling from about 67 to about 5 millivolts. Since power is </a:t>
            </a:r>
            <a:r>
              <a:rPr lang="en-GB" dirty="0" err="1"/>
              <a:t>i</a:t>
            </a:r>
            <a:r>
              <a:rPr lang="en-GB" dirty="0"/>
              <a:t>₀ times </a:t>
            </a:r>
            <a:r>
              <a:rPr lang="en-GB" dirty="0" err="1"/>
              <a:t>V_rev</a:t>
            </a:r>
            <a:r>
              <a:rPr lang="en-GB" dirty="0"/>
              <a:t> over four, both factors falling makes the power drop even </a:t>
            </a:r>
            <a:r>
              <a:rPr lang="en-GB"/>
              <a:t>faster.</a:t>
            </a:r>
            <a:endParaRPr lang="en-GB" sz="1200" kern="1200" dirty="0">
              <a:solidFill>
                <a:schemeClr val="tx1"/>
              </a:solidFill>
              <a:effectLst/>
              <a:latin typeface="+mn-lt"/>
              <a:ea typeface="+mn-ea"/>
              <a:cs typeface="+mn-cs"/>
            </a:endParaRPr>
          </a:p>
          <a:p>
            <a:endParaRPr lang="de-DE" dirty="0"/>
          </a:p>
        </p:txBody>
      </p:sp>
      <p:sp>
        <p:nvSpPr>
          <p:cNvPr id="4" name="Slide Number Placeholder 3"/>
          <p:cNvSpPr>
            <a:spLocks noGrp="1"/>
          </p:cNvSpPr>
          <p:nvPr>
            <p:ph type="sldNum" sz="quarter" idx="5"/>
          </p:nvPr>
        </p:nvSpPr>
        <p:spPr/>
        <p:txBody>
          <a:bodyPr/>
          <a:lstStyle/>
          <a:p>
            <a:fld id="{DAE02386-BEE7-5D4D-B4E7-4BB579C47884}" type="slidenum">
              <a:rPr lang="de-DE" smtClean="0"/>
              <a:t>12</a:t>
            </a:fld>
            <a:endParaRPr lang="de-DE"/>
          </a:p>
        </p:txBody>
      </p:sp>
    </p:spTree>
    <p:extLst>
      <p:ext uri="{BB962C8B-B14F-4D97-AF65-F5344CB8AC3E}">
        <p14:creationId xmlns:p14="http://schemas.microsoft.com/office/powerpoint/2010/main" val="44906326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dirty="0"/>
              <a:t>Commercial goal is 5 W/m2</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i="1" dirty="0">
                <a:solidFill>
                  <a:srgbClr val="6B7280"/>
                </a:solidFill>
                <a:latin typeface="Calibri" pitchFamily="34" charset="0"/>
                <a:ea typeface="Calibri" pitchFamily="34" charset="-122"/>
                <a:cs typeface="Calibri" pitchFamily="34" charset="-120"/>
              </a:rPr>
              <a:t>Peak power density: 4.66×10⁻³ W/m² at 10⁵ ions/cm² </a:t>
            </a:r>
            <a:endParaRPr lang="de-DE" dirty="0"/>
          </a:p>
          <a:p>
            <a:pPr marL="285750" indent="-285750">
              <a:buFont typeface="Arial" panose="020B0604020202020204" pitchFamily="34" charset="0"/>
              <a:buChar char="•"/>
            </a:pPr>
            <a:r>
              <a:rPr lang="de-DE" sz="1200" dirty="0"/>
              <a:t>Theoretical analysis of cylindrical nanopore arrays by Su et al. Qualitative trend numerically calculated by a PNP model </a:t>
            </a:r>
            <a:br>
              <a:rPr lang="de-DE" sz="1200" dirty="0"/>
            </a:br>
            <a:r>
              <a:rPr lang="en-US" dirty="0"/>
              <a:t>The cylindrical-pore PNP model reproduces the qualitative turnover, but it does not model the bullet-shaped geometry directly.</a:t>
            </a:r>
            <a:endParaRPr lang="en-DE" sz="1200" dirty="0"/>
          </a:p>
          <a:p>
            <a:r>
              <a:rPr lang="de-DE" dirty="0"/>
              <a:t>Tsutsui says that 10 µm thick membranes can hold many more pores (up to 10^8) without </a:t>
            </a:r>
            <a:r>
              <a:rPr lang="en-US" dirty="0"/>
              <a:t>without significant effects of the pore-pore electrostatic couplings.</a:t>
            </a:r>
            <a:endParaRPr lang="de-DE" dirty="0"/>
          </a:p>
          <a:p>
            <a:endParaRPr lang="de-DE" dirty="0"/>
          </a:p>
        </p:txBody>
      </p:sp>
      <p:sp>
        <p:nvSpPr>
          <p:cNvPr id="4" name="Slide Number Placeholder 3"/>
          <p:cNvSpPr>
            <a:spLocks noGrp="1"/>
          </p:cNvSpPr>
          <p:nvPr>
            <p:ph type="sldNum" sz="quarter" idx="5"/>
          </p:nvPr>
        </p:nvSpPr>
        <p:spPr/>
        <p:txBody>
          <a:bodyPr/>
          <a:lstStyle/>
          <a:p>
            <a:fld id="{DAE02386-BEE7-5D4D-B4E7-4BB579C47884}" type="slidenum">
              <a:rPr lang="de-DE" smtClean="0"/>
              <a:t>13</a:t>
            </a:fld>
            <a:endParaRPr lang="de-DE"/>
          </a:p>
        </p:txBody>
      </p:sp>
    </p:spTree>
    <p:extLst>
      <p:ext uri="{BB962C8B-B14F-4D97-AF65-F5344CB8AC3E}">
        <p14:creationId xmlns:p14="http://schemas.microsoft.com/office/powerpoint/2010/main" val="182581662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sz="1200"/>
              <a:t>Another possible performance enhancement could be the combination of optimal geometry and pore density together with voltage-gate controlled nanochannels, which has been observed to highly enhance ion selectivity while maintaining an effective concentration gradient </a:t>
            </a:r>
          </a:p>
          <a:p>
            <a:r>
              <a:rPr lang="en-US"/>
              <a:t>The low- and intermediate-density regime provides a useful bridge between single-pore physics and practical multipore membranes.”</a:t>
            </a:r>
          </a:p>
          <a:p>
            <a:endParaRPr lang="en-US"/>
          </a:p>
          <a:p>
            <a:r>
              <a:rPr lang="en-GB" sz="1800">
                <a:effectLst/>
                <a:latin typeface="Calibri" panose="020F0502020204030204" pitchFamily="34" charset="0"/>
                <a:ea typeface="Calibri" panose="020F0502020204030204" pitchFamily="34" charset="0"/>
                <a:cs typeface="Times New Roman" panose="02020603050405020304" pitchFamily="18" charset="0"/>
              </a:rPr>
              <a:t>ICP is much less with diodes (partially positive, partially negative surface charge) </a:t>
            </a:r>
            <a:endParaRPr lang="de-DE"/>
          </a:p>
        </p:txBody>
      </p:sp>
      <p:sp>
        <p:nvSpPr>
          <p:cNvPr id="4" name="Slide Number Placeholder 3"/>
          <p:cNvSpPr>
            <a:spLocks noGrp="1"/>
          </p:cNvSpPr>
          <p:nvPr>
            <p:ph type="sldNum" sz="quarter" idx="5"/>
          </p:nvPr>
        </p:nvSpPr>
        <p:spPr/>
        <p:txBody>
          <a:bodyPr/>
          <a:lstStyle/>
          <a:p>
            <a:fld id="{DAE02386-BEE7-5D4D-B4E7-4BB579C47884}" type="slidenum">
              <a:rPr lang="de-DE" smtClean="0"/>
              <a:t>14</a:t>
            </a:fld>
            <a:endParaRPr lang="de-DE"/>
          </a:p>
        </p:txBody>
      </p:sp>
    </p:spTree>
    <p:extLst>
      <p:ext uri="{BB962C8B-B14F-4D97-AF65-F5344CB8AC3E}">
        <p14:creationId xmlns:p14="http://schemas.microsoft.com/office/powerpoint/2010/main" val="233521832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DE"/>
          </a:p>
        </p:txBody>
      </p:sp>
      <p:sp>
        <p:nvSpPr>
          <p:cNvPr id="4" name="Slide Number Placeholder 3"/>
          <p:cNvSpPr>
            <a:spLocks noGrp="1"/>
          </p:cNvSpPr>
          <p:nvPr>
            <p:ph type="sldNum" sz="quarter" idx="5"/>
          </p:nvPr>
        </p:nvSpPr>
        <p:spPr/>
        <p:txBody>
          <a:bodyPr/>
          <a:lstStyle/>
          <a:p>
            <a:fld id="{DAE02386-BEE7-5D4D-B4E7-4BB579C47884}" type="slidenum">
              <a:rPr lang="de-DE" smtClean="0"/>
              <a:t>15</a:t>
            </a:fld>
            <a:endParaRPr lang="de-DE"/>
          </a:p>
        </p:txBody>
      </p:sp>
    </p:spTree>
    <p:extLst>
      <p:ext uri="{BB962C8B-B14F-4D97-AF65-F5344CB8AC3E}">
        <p14:creationId xmlns:p14="http://schemas.microsoft.com/office/powerpoint/2010/main" val="143672197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DE"/>
          </a:p>
        </p:txBody>
      </p:sp>
      <p:sp>
        <p:nvSpPr>
          <p:cNvPr id="4" name="Slide Number Placeholder 3"/>
          <p:cNvSpPr>
            <a:spLocks noGrp="1"/>
          </p:cNvSpPr>
          <p:nvPr>
            <p:ph type="sldNum" sz="quarter" idx="5"/>
          </p:nvPr>
        </p:nvSpPr>
        <p:spPr/>
        <p:txBody>
          <a:bodyPr/>
          <a:lstStyle/>
          <a:p>
            <a:fld id="{DAE02386-BEE7-5D4D-B4E7-4BB579C47884}" type="slidenum">
              <a:rPr lang="de-DE" smtClean="0"/>
              <a:t>16</a:t>
            </a:fld>
            <a:endParaRPr lang="de-DE"/>
          </a:p>
        </p:txBody>
      </p:sp>
    </p:spTree>
    <p:extLst>
      <p:ext uri="{BB962C8B-B14F-4D97-AF65-F5344CB8AC3E}">
        <p14:creationId xmlns:p14="http://schemas.microsoft.com/office/powerpoint/2010/main" val="41501312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DE"/>
          </a:p>
        </p:txBody>
      </p:sp>
      <p:sp>
        <p:nvSpPr>
          <p:cNvPr id="4" name="Slide Number Placeholder 3"/>
          <p:cNvSpPr>
            <a:spLocks noGrp="1"/>
          </p:cNvSpPr>
          <p:nvPr>
            <p:ph type="sldNum" sz="quarter" idx="5"/>
          </p:nvPr>
        </p:nvSpPr>
        <p:spPr/>
        <p:txBody>
          <a:bodyPr/>
          <a:lstStyle/>
          <a:p>
            <a:fld id="{DAE02386-BEE7-5D4D-B4E7-4BB579C47884}" type="slidenum">
              <a:rPr lang="de-DE" smtClean="0"/>
              <a:t>17</a:t>
            </a:fld>
            <a:endParaRPr lang="de-DE"/>
          </a:p>
        </p:txBody>
      </p:sp>
    </p:spTree>
    <p:extLst>
      <p:ext uri="{BB962C8B-B14F-4D97-AF65-F5344CB8AC3E}">
        <p14:creationId xmlns:p14="http://schemas.microsoft.com/office/powerpoint/2010/main" val="272009261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DE"/>
          </a:p>
        </p:txBody>
      </p:sp>
      <p:sp>
        <p:nvSpPr>
          <p:cNvPr id="4" name="Slide Number Placeholder 3"/>
          <p:cNvSpPr>
            <a:spLocks noGrp="1"/>
          </p:cNvSpPr>
          <p:nvPr>
            <p:ph type="sldNum" sz="quarter" idx="5"/>
          </p:nvPr>
        </p:nvSpPr>
        <p:spPr/>
        <p:txBody>
          <a:bodyPr/>
          <a:lstStyle/>
          <a:p>
            <a:fld id="{DAE02386-BEE7-5D4D-B4E7-4BB579C47884}" type="slidenum">
              <a:rPr lang="de-DE" smtClean="0"/>
              <a:t>18</a:t>
            </a:fld>
            <a:endParaRPr lang="de-DE"/>
          </a:p>
        </p:txBody>
      </p:sp>
    </p:spTree>
    <p:extLst>
      <p:ext uri="{BB962C8B-B14F-4D97-AF65-F5344CB8AC3E}">
        <p14:creationId xmlns:p14="http://schemas.microsoft.com/office/powerpoint/2010/main" val="336951350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DE"/>
          </a:p>
        </p:txBody>
      </p:sp>
      <p:sp>
        <p:nvSpPr>
          <p:cNvPr id="4" name="Slide Number Placeholder 3"/>
          <p:cNvSpPr>
            <a:spLocks noGrp="1"/>
          </p:cNvSpPr>
          <p:nvPr>
            <p:ph type="sldNum" sz="quarter" idx="5"/>
          </p:nvPr>
        </p:nvSpPr>
        <p:spPr/>
        <p:txBody>
          <a:bodyPr/>
          <a:lstStyle/>
          <a:p>
            <a:fld id="{DAE02386-BEE7-5D4D-B4E7-4BB579C47884}" type="slidenum">
              <a:rPr lang="de-DE" smtClean="0"/>
              <a:t>19</a:t>
            </a:fld>
            <a:endParaRPr lang="de-DE"/>
          </a:p>
        </p:txBody>
      </p:sp>
    </p:spTree>
    <p:extLst>
      <p:ext uri="{BB962C8B-B14F-4D97-AF65-F5344CB8AC3E}">
        <p14:creationId xmlns:p14="http://schemas.microsoft.com/office/powerpoint/2010/main" val="422107807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DE"/>
          </a:p>
        </p:txBody>
      </p:sp>
      <p:sp>
        <p:nvSpPr>
          <p:cNvPr id="4" name="Slide Number Placeholder 3"/>
          <p:cNvSpPr>
            <a:spLocks noGrp="1"/>
          </p:cNvSpPr>
          <p:nvPr>
            <p:ph type="sldNum" sz="quarter" idx="5"/>
          </p:nvPr>
        </p:nvSpPr>
        <p:spPr/>
        <p:txBody>
          <a:bodyPr/>
          <a:lstStyle/>
          <a:p>
            <a:fld id="{DAE02386-BEE7-5D4D-B4E7-4BB579C47884}" type="slidenum">
              <a:rPr lang="de-DE" smtClean="0"/>
              <a:t>20</a:t>
            </a:fld>
            <a:endParaRPr lang="de-DE"/>
          </a:p>
        </p:txBody>
      </p:sp>
    </p:spTree>
    <p:extLst>
      <p:ext uri="{BB962C8B-B14F-4D97-AF65-F5344CB8AC3E}">
        <p14:creationId xmlns:p14="http://schemas.microsoft.com/office/powerpoint/2010/main" val="122557465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DE"/>
          </a:p>
        </p:txBody>
      </p:sp>
      <p:sp>
        <p:nvSpPr>
          <p:cNvPr id="4" name="Slide Number Placeholder 3"/>
          <p:cNvSpPr>
            <a:spLocks noGrp="1"/>
          </p:cNvSpPr>
          <p:nvPr>
            <p:ph type="sldNum" sz="quarter" idx="5"/>
          </p:nvPr>
        </p:nvSpPr>
        <p:spPr/>
        <p:txBody>
          <a:bodyPr/>
          <a:lstStyle/>
          <a:p>
            <a:fld id="{DAE02386-BEE7-5D4D-B4E7-4BB579C47884}" type="slidenum">
              <a:rPr lang="de-DE" smtClean="0"/>
              <a:t>21</a:t>
            </a:fld>
            <a:endParaRPr lang="de-DE"/>
          </a:p>
        </p:txBody>
      </p:sp>
    </p:spTree>
    <p:extLst>
      <p:ext uri="{BB962C8B-B14F-4D97-AF65-F5344CB8AC3E}">
        <p14:creationId xmlns:p14="http://schemas.microsoft.com/office/powerpoint/2010/main" val="397187296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DE"/>
          </a:p>
        </p:txBody>
      </p:sp>
      <p:sp>
        <p:nvSpPr>
          <p:cNvPr id="4" name="Slide Number Placeholder 3"/>
          <p:cNvSpPr>
            <a:spLocks noGrp="1"/>
          </p:cNvSpPr>
          <p:nvPr>
            <p:ph type="sldNum" sz="quarter" idx="5"/>
          </p:nvPr>
        </p:nvSpPr>
        <p:spPr/>
        <p:txBody>
          <a:bodyPr/>
          <a:lstStyle/>
          <a:p>
            <a:fld id="{DAE02386-BEE7-5D4D-B4E7-4BB579C47884}" type="slidenum">
              <a:rPr lang="de-DE" smtClean="0"/>
              <a:t>22</a:t>
            </a:fld>
            <a:endParaRPr lang="de-DE"/>
          </a:p>
        </p:txBody>
      </p:sp>
    </p:spTree>
    <p:extLst>
      <p:ext uri="{BB962C8B-B14F-4D97-AF65-F5344CB8AC3E}">
        <p14:creationId xmlns:p14="http://schemas.microsoft.com/office/powerpoint/2010/main" val="369228937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DE"/>
          </a:p>
        </p:txBody>
      </p:sp>
      <p:sp>
        <p:nvSpPr>
          <p:cNvPr id="4" name="Slide Number Placeholder 3"/>
          <p:cNvSpPr>
            <a:spLocks noGrp="1"/>
          </p:cNvSpPr>
          <p:nvPr>
            <p:ph type="sldNum" sz="quarter" idx="5"/>
          </p:nvPr>
        </p:nvSpPr>
        <p:spPr/>
        <p:txBody>
          <a:bodyPr/>
          <a:lstStyle/>
          <a:p>
            <a:fld id="{DAE02386-BEE7-5D4D-B4E7-4BB579C47884}" type="slidenum">
              <a:rPr lang="de-DE" smtClean="0"/>
              <a:t>23</a:t>
            </a:fld>
            <a:endParaRPr lang="de-DE"/>
          </a:p>
        </p:txBody>
      </p:sp>
    </p:spTree>
    <p:extLst>
      <p:ext uri="{BB962C8B-B14F-4D97-AF65-F5344CB8AC3E}">
        <p14:creationId xmlns:p14="http://schemas.microsoft.com/office/powerpoint/2010/main" val="185091947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I’ll briefly introduce the motivation and fabrication, establish the single-channel behavior, and then </a:t>
            </a:r>
            <a:r>
              <a:rPr lang="en-GB" sz="1200" kern="1200" dirty="0">
                <a:solidFill>
                  <a:schemeClr val="tx1"/>
                </a:solidFill>
                <a:effectLst/>
                <a:latin typeface="+mn-lt"/>
                <a:ea typeface="+mn-ea"/>
                <a:cs typeface="+mn-cs"/>
              </a:rPr>
              <a:t>and then spend most of the time on the main question: what happens to the power output as we add more and more channels. </a:t>
            </a:r>
            <a:endParaRPr lang="de-DE" dirty="0"/>
          </a:p>
        </p:txBody>
      </p:sp>
      <p:sp>
        <p:nvSpPr>
          <p:cNvPr id="4" name="Slide Number Placeholder 3"/>
          <p:cNvSpPr>
            <a:spLocks noGrp="1"/>
          </p:cNvSpPr>
          <p:nvPr>
            <p:ph type="sldNum" sz="quarter" idx="5"/>
          </p:nvPr>
        </p:nvSpPr>
        <p:spPr/>
        <p:txBody>
          <a:bodyPr/>
          <a:lstStyle/>
          <a:p>
            <a:fld id="{DAE02386-BEE7-5D4D-B4E7-4BB579C47884}" type="slidenum">
              <a:rPr lang="de-DE" smtClean="0"/>
              <a:t>24</a:t>
            </a:fld>
            <a:endParaRPr lang="de-DE"/>
          </a:p>
        </p:txBody>
      </p:sp>
    </p:spTree>
    <p:extLst>
      <p:ext uri="{BB962C8B-B14F-4D97-AF65-F5344CB8AC3E}">
        <p14:creationId xmlns:p14="http://schemas.microsoft.com/office/powerpoint/2010/main" val="181092536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grpSp>
        <p:nvGrpSpPr>
          <p:cNvPr id="10" name="Gruppieren 9">
            <a:extLst>
              <a:ext uri="{FF2B5EF4-FFF2-40B4-BE49-F238E27FC236}">
                <a16:creationId xmlns:a16="http://schemas.microsoft.com/office/drawing/2014/main" id="{7040B52E-6118-F844-8FBE-85B6AFDC9E2A}"/>
              </a:ext>
            </a:extLst>
          </p:cNvPr>
          <p:cNvGrpSpPr/>
          <p:nvPr userDrawn="1"/>
        </p:nvGrpSpPr>
        <p:grpSpPr>
          <a:xfrm>
            <a:off x="1502578" y="976199"/>
            <a:ext cx="7426269" cy="3877686"/>
            <a:chOff x="1502578" y="976199"/>
            <a:chExt cx="7426269" cy="3877686"/>
          </a:xfrm>
        </p:grpSpPr>
        <p:sp>
          <p:nvSpPr>
            <p:cNvPr id="4" name="Rechteck 3">
              <a:extLst>
                <a:ext uri="{FF2B5EF4-FFF2-40B4-BE49-F238E27FC236}">
                  <a16:creationId xmlns:a16="http://schemas.microsoft.com/office/drawing/2014/main" id="{3FAB316F-95F1-6040-AB6B-EF23A5D58FAF}"/>
                </a:ext>
              </a:extLst>
            </p:cNvPr>
            <p:cNvSpPr/>
            <p:nvPr userDrawn="1"/>
          </p:nvSpPr>
          <p:spPr>
            <a:xfrm>
              <a:off x="7781365" y="3854824"/>
              <a:ext cx="1147482" cy="99906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de-DE" dirty="0"/>
            </a:p>
          </p:txBody>
        </p:sp>
        <p:pic>
          <p:nvPicPr>
            <p:cNvPr id="8" name="Grafik 7">
              <a:extLst>
                <a:ext uri="{FF2B5EF4-FFF2-40B4-BE49-F238E27FC236}">
                  <a16:creationId xmlns:a16="http://schemas.microsoft.com/office/drawing/2014/main" id="{9DE39F29-B8C0-C64D-ADFE-A8AFF963CB13}"/>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a:stretch/>
          </p:blipFill>
          <p:spPr>
            <a:xfrm>
              <a:off x="1502578" y="976199"/>
              <a:ext cx="6099496" cy="3877686"/>
            </a:xfrm>
            <a:prstGeom prst="rect">
              <a:avLst/>
            </a:prstGeom>
          </p:spPr>
        </p:pic>
      </p:grpSp>
      <p:sp>
        <p:nvSpPr>
          <p:cNvPr id="2" name="Titel 1"/>
          <p:cNvSpPr>
            <a:spLocks noGrp="1"/>
          </p:cNvSpPr>
          <p:nvPr>
            <p:ph type="ctrTitle"/>
          </p:nvPr>
        </p:nvSpPr>
        <p:spPr>
          <a:xfrm>
            <a:off x="2151529" y="2738074"/>
            <a:ext cx="4303059" cy="584900"/>
          </a:xfrm>
        </p:spPr>
        <p:txBody>
          <a:bodyPr anchor="b" anchorCtr="0">
            <a:noAutofit/>
          </a:bodyPr>
          <a:lstStyle>
            <a:lvl1pPr algn="ctr">
              <a:defRPr sz="2400">
                <a:solidFill>
                  <a:srgbClr val="666666"/>
                </a:solidFill>
              </a:defRPr>
            </a:lvl1pPr>
          </a:lstStyle>
          <a:p>
            <a:r>
              <a:rPr lang="en-US"/>
              <a:t>Click to edit Master title style</a:t>
            </a:r>
            <a:endParaRPr lang="de-DE" dirty="0"/>
          </a:p>
        </p:txBody>
      </p:sp>
      <p:sp>
        <p:nvSpPr>
          <p:cNvPr id="3" name="Untertitel 2"/>
          <p:cNvSpPr>
            <a:spLocks noGrp="1"/>
          </p:cNvSpPr>
          <p:nvPr>
            <p:ph type="subTitle" idx="1"/>
          </p:nvPr>
        </p:nvSpPr>
        <p:spPr>
          <a:xfrm>
            <a:off x="2151529" y="3322973"/>
            <a:ext cx="4303060" cy="531851"/>
          </a:xfrm>
        </p:spPr>
        <p:txBody>
          <a:bodyPr>
            <a:normAutofit/>
          </a:bodyPr>
          <a:lstStyle>
            <a:lvl1pPr marL="0" indent="0" algn="ctr">
              <a:buNone/>
              <a:defRPr sz="1500">
                <a:solidFill>
                  <a:schemeClr val="bg1">
                    <a:lumMod val="6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endParaRPr lang="de-DE" dirty="0"/>
          </a:p>
        </p:txBody>
      </p:sp>
      <p:sp>
        <p:nvSpPr>
          <p:cNvPr id="13" name="Rechteck 12"/>
          <p:cNvSpPr/>
          <p:nvPr userDrawn="1"/>
        </p:nvSpPr>
        <p:spPr>
          <a:xfrm>
            <a:off x="404091" y="4987636"/>
            <a:ext cx="3371273" cy="155864"/>
          </a:xfrm>
          <a:prstGeom prst="rect">
            <a:avLst/>
          </a:prstGeom>
          <a:solidFill>
            <a:srgbClr val="EAEAE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a:p>
        </p:txBody>
      </p:sp>
    </p:spTree>
    <p:extLst>
      <p:ext uri="{BB962C8B-B14F-4D97-AF65-F5344CB8AC3E}">
        <p14:creationId xmlns:p14="http://schemas.microsoft.com/office/powerpoint/2010/main" val="24099368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a:xfrm>
            <a:off x="422568" y="230397"/>
            <a:ext cx="6700979" cy="590668"/>
          </a:xfrm>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p:txBody>
      </p:sp>
      <p:sp>
        <p:nvSpPr>
          <p:cNvPr id="6" name="Foliennummernplatzhalter 5"/>
          <p:cNvSpPr>
            <a:spLocks noGrp="1"/>
          </p:cNvSpPr>
          <p:nvPr>
            <p:ph type="sldNum" sz="quarter" idx="12"/>
          </p:nvPr>
        </p:nvSpPr>
        <p:spPr/>
        <p:txBody>
          <a:bodyPr/>
          <a:lstStyle/>
          <a:p>
            <a:fld id="{125CBDDA-5CCF-8748-8988-9DC6C8981774}" type="slidenum">
              <a:rPr lang="de-DE" smtClean="0"/>
              <a:t>‹#›</a:t>
            </a:fld>
            <a:endParaRPr lang="de-DE"/>
          </a:p>
        </p:txBody>
      </p:sp>
      <p:sp>
        <p:nvSpPr>
          <p:cNvPr id="5" name="Datumsplatzhalter 4"/>
          <p:cNvSpPr>
            <a:spLocks noGrp="1"/>
          </p:cNvSpPr>
          <p:nvPr>
            <p:ph type="dt" sz="half" idx="2"/>
          </p:nvPr>
        </p:nvSpPr>
        <p:spPr>
          <a:xfrm>
            <a:off x="7123547" y="4914483"/>
            <a:ext cx="825285" cy="273844"/>
          </a:xfrm>
          <a:prstGeom prst="rect">
            <a:avLst/>
          </a:prstGeom>
        </p:spPr>
        <p:txBody>
          <a:bodyPr vert="horz" lIns="91440" tIns="45720" rIns="91440" bIns="45720" rtlCol="0" anchor="ctr"/>
          <a:lstStyle>
            <a:lvl1pPr algn="r">
              <a:defRPr sz="750">
                <a:solidFill>
                  <a:schemeClr val="tx1"/>
                </a:solidFill>
              </a:defRPr>
            </a:lvl1pPr>
          </a:lstStyle>
          <a:p>
            <a:fld id="{6C48EF5C-E630-428F-A366-6F12E7A9476C}" type="datetime1">
              <a:rPr lang="de-DE" smtClean="0"/>
              <a:t>23.09.2026</a:t>
            </a:fld>
            <a:endParaRPr lang="de-DE" dirty="0"/>
          </a:p>
        </p:txBody>
      </p:sp>
      <p:sp>
        <p:nvSpPr>
          <p:cNvPr id="7" name="Fußzeilenplatzhalter 7">
            <a:extLst>
              <a:ext uri="{FF2B5EF4-FFF2-40B4-BE49-F238E27FC236}">
                <a16:creationId xmlns:a16="http://schemas.microsoft.com/office/drawing/2014/main" id="{BB4C727A-83D9-47CB-A9C1-FA25840D6BBE}"/>
              </a:ext>
            </a:extLst>
          </p:cNvPr>
          <p:cNvSpPr txBox="1">
            <a:spLocks/>
          </p:cNvSpPr>
          <p:nvPr userDrawn="1"/>
        </p:nvSpPr>
        <p:spPr>
          <a:xfrm>
            <a:off x="3003700" y="4945073"/>
            <a:ext cx="3136599" cy="267868"/>
          </a:xfrm>
          <a:prstGeom prst="rect">
            <a:avLst/>
          </a:prstGeom>
        </p:spPr>
        <p:txBody>
          <a:bodyPr vert="horz" lIns="91440" tIns="45720" rIns="91440" bIns="45720" rtlCol="0" anchor="ctr"/>
          <a:lstStyle>
            <a:defPPr>
              <a:defRPr lang="de-DE"/>
            </a:defPPr>
            <a:lvl1pPr marL="0" algn="ctr" defTabSz="457200" rtl="0" eaLnBrk="1" latinLnBrk="0" hangingPunct="1">
              <a:defRPr sz="750" b="0" u="none" kern="1200">
                <a:solidFill>
                  <a:srgbClr val="333333"/>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de-DE"/>
              <a:t>MAT Collaboration Meeting 2026</a:t>
            </a:r>
          </a:p>
        </p:txBody>
      </p:sp>
    </p:spTree>
    <p:extLst>
      <p:ext uri="{BB962C8B-B14F-4D97-AF65-F5344CB8AC3E}">
        <p14:creationId xmlns:p14="http://schemas.microsoft.com/office/powerpoint/2010/main" val="9476649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200151"/>
            <a:ext cx="4038600" cy="3394472"/>
          </a:xfrm>
        </p:spPr>
        <p:txBody>
          <a:bodyPr/>
          <a:lstStyle>
            <a:lvl1pPr>
              <a:defRPr sz="1800"/>
            </a:lvl1pPr>
            <a:lvl2pPr>
              <a:defRPr sz="1500"/>
            </a:lvl2pPr>
            <a:lvl3pPr>
              <a:defRPr sz="1350"/>
            </a:lvl3pPr>
            <a:lvl4pPr>
              <a:defRPr sz="1200"/>
            </a:lvl4pPr>
            <a:lvl5pPr>
              <a:defRPr sz="1050"/>
            </a:lvl5pPr>
            <a:lvl6pPr>
              <a:defRPr sz="1350"/>
            </a:lvl6pPr>
            <a:lvl7pPr>
              <a:defRPr sz="1350"/>
            </a:lvl7pPr>
            <a:lvl8pPr>
              <a:defRPr sz="1350"/>
            </a:lvl8pPr>
            <a:lvl9pPr>
              <a:defRPr sz="1350"/>
            </a:lvl9pPr>
          </a:lstStyle>
          <a:p>
            <a:pPr lvl="0"/>
            <a:r>
              <a:rPr lang="en-US"/>
              <a:t>Click to edit Master text styles</a:t>
            </a:r>
          </a:p>
        </p:txBody>
      </p:sp>
      <p:sp>
        <p:nvSpPr>
          <p:cNvPr id="4" name="Inhaltsplatzhalter 3"/>
          <p:cNvSpPr>
            <a:spLocks noGrp="1"/>
          </p:cNvSpPr>
          <p:nvPr>
            <p:ph sz="half" idx="2"/>
          </p:nvPr>
        </p:nvSpPr>
        <p:spPr>
          <a:xfrm>
            <a:off x="4648200" y="1200151"/>
            <a:ext cx="4038600" cy="3394472"/>
          </a:xfrm>
        </p:spPr>
        <p:txBody>
          <a:bodyPr/>
          <a:lstStyle>
            <a:lvl1pPr>
              <a:defRPr sz="1800"/>
            </a:lvl1pPr>
            <a:lvl2pPr>
              <a:defRPr sz="1500"/>
            </a:lvl2pPr>
            <a:lvl3pPr>
              <a:defRPr sz="1350"/>
            </a:lvl3pPr>
            <a:lvl4pPr>
              <a:defRPr sz="1200"/>
            </a:lvl4pPr>
            <a:lvl5pPr>
              <a:defRPr sz="1050"/>
            </a:lvl5pPr>
            <a:lvl6pPr>
              <a:defRPr sz="1350"/>
            </a:lvl6pPr>
            <a:lvl7pPr>
              <a:defRPr sz="1350"/>
            </a:lvl7pPr>
            <a:lvl8pPr>
              <a:defRPr sz="1350"/>
            </a:lvl8pPr>
            <a:lvl9pPr>
              <a:defRPr sz="1350"/>
            </a:lvl9pPr>
          </a:lstStyle>
          <a:p>
            <a:pPr lvl="0"/>
            <a:r>
              <a:rPr lang="en-US"/>
              <a:t>Click to edit Master text styles</a:t>
            </a:r>
          </a:p>
        </p:txBody>
      </p:sp>
      <p:sp>
        <p:nvSpPr>
          <p:cNvPr id="7" name="Foliennummernplatzhalter 6"/>
          <p:cNvSpPr>
            <a:spLocks noGrp="1"/>
          </p:cNvSpPr>
          <p:nvPr>
            <p:ph type="sldNum" sz="quarter" idx="12"/>
          </p:nvPr>
        </p:nvSpPr>
        <p:spPr/>
        <p:txBody>
          <a:bodyPr/>
          <a:lstStyle/>
          <a:p>
            <a:fld id="{125CBDDA-5CCF-8748-8988-9DC6C8981774}" type="slidenum">
              <a:rPr lang="de-DE" smtClean="0"/>
              <a:t>‹#›</a:t>
            </a:fld>
            <a:endParaRPr lang="de-DE"/>
          </a:p>
        </p:txBody>
      </p:sp>
      <p:sp>
        <p:nvSpPr>
          <p:cNvPr id="6" name="Datumsplatzhalter 4"/>
          <p:cNvSpPr>
            <a:spLocks noGrp="1"/>
          </p:cNvSpPr>
          <p:nvPr>
            <p:ph type="dt" sz="half" idx="13"/>
          </p:nvPr>
        </p:nvSpPr>
        <p:spPr>
          <a:xfrm>
            <a:off x="7099001" y="4914483"/>
            <a:ext cx="849831" cy="273844"/>
          </a:xfrm>
          <a:prstGeom prst="rect">
            <a:avLst/>
          </a:prstGeom>
        </p:spPr>
        <p:txBody>
          <a:bodyPr vert="horz" lIns="91440" tIns="45720" rIns="91440" bIns="45720" rtlCol="0" anchor="ctr"/>
          <a:lstStyle>
            <a:lvl1pPr algn="r">
              <a:defRPr sz="750">
                <a:solidFill>
                  <a:schemeClr val="tx1"/>
                </a:solidFill>
              </a:defRPr>
            </a:lvl1pPr>
          </a:lstStyle>
          <a:p>
            <a:fld id="{DD706FFD-2F9E-4E9D-88B3-2BB3F85A8B4D}" type="datetime1">
              <a:rPr lang="de-DE" smtClean="0"/>
              <a:t>23.09.2026</a:t>
            </a:fld>
            <a:endParaRPr lang="de-DE" dirty="0"/>
          </a:p>
        </p:txBody>
      </p:sp>
    </p:spTree>
    <p:extLst>
      <p:ext uri="{BB962C8B-B14F-4D97-AF65-F5344CB8AC3E}">
        <p14:creationId xmlns:p14="http://schemas.microsoft.com/office/powerpoint/2010/main" val="28660251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5" name="Foliennummernplatzhalter 4"/>
          <p:cNvSpPr>
            <a:spLocks noGrp="1"/>
          </p:cNvSpPr>
          <p:nvPr>
            <p:ph type="sldNum" sz="quarter" idx="12"/>
          </p:nvPr>
        </p:nvSpPr>
        <p:spPr/>
        <p:txBody>
          <a:bodyPr/>
          <a:lstStyle/>
          <a:p>
            <a:fld id="{125CBDDA-5CCF-8748-8988-9DC6C8981774}" type="slidenum">
              <a:rPr lang="de-DE" smtClean="0"/>
              <a:t>‹#›</a:t>
            </a:fld>
            <a:endParaRPr lang="de-DE"/>
          </a:p>
        </p:txBody>
      </p:sp>
      <p:sp>
        <p:nvSpPr>
          <p:cNvPr id="4" name="Datumsplatzhalter 4"/>
          <p:cNvSpPr>
            <a:spLocks noGrp="1"/>
          </p:cNvSpPr>
          <p:nvPr>
            <p:ph type="dt" sz="half" idx="2"/>
          </p:nvPr>
        </p:nvSpPr>
        <p:spPr>
          <a:xfrm>
            <a:off x="7099001" y="4914483"/>
            <a:ext cx="849831" cy="273844"/>
          </a:xfrm>
          <a:prstGeom prst="rect">
            <a:avLst/>
          </a:prstGeom>
        </p:spPr>
        <p:txBody>
          <a:bodyPr vert="horz" lIns="91440" tIns="45720" rIns="91440" bIns="45720" rtlCol="0" anchor="ctr"/>
          <a:lstStyle>
            <a:lvl1pPr algn="r">
              <a:defRPr sz="750">
                <a:solidFill>
                  <a:schemeClr val="tx1"/>
                </a:solidFill>
              </a:defRPr>
            </a:lvl1pPr>
          </a:lstStyle>
          <a:p>
            <a:fld id="{43156A55-E9A8-4153-AC72-821B658228CD}" type="datetime1">
              <a:rPr lang="de-DE" smtClean="0"/>
              <a:t>23.09.2026</a:t>
            </a:fld>
            <a:endParaRPr lang="de-DE" dirty="0"/>
          </a:p>
        </p:txBody>
      </p:sp>
      <p:sp>
        <p:nvSpPr>
          <p:cNvPr id="6" name="Fußzeilenplatzhalter 7">
            <a:extLst>
              <a:ext uri="{FF2B5EF4-FFF2-40B4-BE49-F238E27FC236}">
                <a16:creationId xmlns:a16="http://schemas.microsoft.com/office/drawing/2014/main" id="{D4F80B32-983A-4935-A926-EB23EB79916F}"/>
              </a:ext>
            </a:extLst>
          </p:cNvPr>
          <p:cNvSpPr txBox="1">
            <a:spLocks/>
          </p:cNvSpPr>
          <p:nvPr userDrawn="1"/>
        </p:nvSpPr>
        <p:spPr>
          <a:xfrm>
            <a:off x="3003700" y="4945073"/>
            <a:ext cx="3136599" cy="267868"/>
          </a:xfrm>
          <a:prstGeom prst="rect">
            <a:avLst/>
          </a:prstGeom>
        </p:spPr>
        <p:txBody>
          <a:bodyPr vert="horz" lIns="91440" tIns="45720" rIns="91440" bIns="45720" rtlCol="0" anchor="ctr"/>
          <a:lstStyle>
            <a:defPPr>
              <a:defRPr lang="de-DE"/>
            </a:defPPr>
            <a:lvl1pPr marL="0" algn="ctr" defTabSz="457200" rtl="0" eaLnBrk="1" latinLnBrk="0" hangingPunct="1">
              <a:defRPr sz="750" b="0" u="none" kern="1200">
                <a:solidFill>
                  <a:srgbClr val="333333"/>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de-DE"/>
              <a:t>MAT Collaboration Meeting 2026</a:t>
            </a:r>
          </a:p>
        </p:txBody>
      </p:sp>
    </p:spTree>
    <p:extLst>
      <p:ext uri="{BB962C8B-B14F-4D97-AF65-F5344CB8AC3E}">
        <p14:creationId xmlns:p14="http://schemas.microsoft.com/office/powerpoint/2010/main" val="38897924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A9093F2-7696-269A-BB11-D5C2FFA8B72D}"/>
              </a:ext>
            </a:extLst>
          </p:cNvPr>
          <p:cNvSpPr>
            <a:spLocks noGrp="1"/>
          </p:cNvSpPr>
          <p:nvPr>
            <p:ph type="title" hasCustomPrompt="1"/>
          </p:nvPr>
        </p:nvSpPr>
        <p:spPr/>
        <p:txBody>
          <a:bodyPr/>
          <a:lstStyle>
            <a:lvl1pPr>
              <a:defRPr/>
            </a:lvl1pPr>
          </a:lstStyle>
          <a:p>
            <a:r>
              <a:rPr lang="de-DE" dirty="0"/>
              <a:t>Mastertitelformat</a:t>
            </a:r>
            <a:br>
              <a:rPr lang="de-DE" dirty="0"/>
            </a:br>
            <a:r>
              <a:rPr lang="de-DE" dirty="0"/>
              <a:t>bearbeiten</a:t>
            </a:r>
          </a:p>
        </p:txBody>
      </p:sp>
      <p:sp>
        <p:nvSpPr>
          <p:cNvPr id="6" name="Datumsplatzhalter 5">
            <a:extLst>
              <a:ext uri="{FF2B5EF4-FFF2-40B4-BE49-F238E27FC236}">
                <a16:creationId xmlns:a16="http://schemas.microsoft.com/office/drawing/2014/main" id="{A41FE660-7BC8-B76D-97BD-90A64F338766}"/>
              </a:ext>
            </a:extLst>
          </p:cNvPr>
          <p:cNvSpPr>
            <a:spLocks noGrp="1"/>
          </p:cNvSpPr>
          <p:nvPr>
            <p:ph type="dt" sz="half" idx="10"/>
          </p:nvPr>
        </p:nvSpPr>
        <p:spPr/>
        <p:txBody>
          <a:bodyPr/>
          <a:lstStyle/>
          <a:p>
            <a:fld id="{E7444600-ECCD-4AAC-9873-B672CA56DC40}" type="datetime1">
              <a:rPr lang="de-DE" smtClean="0"/>
              <a:t>23.09.2026</a:t>
            </a:fld>
            <a:endParaRPr lang="de-DE" dirty="0"/>
          </a:p>
        </p:txBody>
      </p:sp>
      <p:sp>
        <p:nvSpPr>
          <p:cNvPr id="8" name="Foliennummernplatzhalter 7">
            <a:extLst>
              <a:ext uri="{FF2B5EF4-FFF2-40B4-BE49-F238E27FC236}">
                <a16:creationId xmlns:a16="http://schemas.microsoft.com/office/drawing/2014/main" id="{0739CE4A-2BE8-F232-4C6E-237F56ABCB03}"/>
              </a:ext>
            </a:extLst>
          </p:cNvPr>
          <p:cNvSpPr>
            <a:spLocks noGrp="1"/>
          </p:cNvSpPr>
          <p:nvPr>
            <p:ph type="sldNum" sz="quarter" idx="12"/>
          </p:nvPr>
        </p:nvSpPr>
        <p:spPr/>
        <p:txBody>
          <a:bodyPr/>
          <a:lstStyle/>
          <a:p>
            <a:fld id="{DD2F4C09-65E4-4AD7-8D55-83CBD210ED85}" type="slidenum">
              <a:rPr lang="de-DE" smtClean="0"/>
              <a:pPr/>
              <a:t>‹#›</a:t>
            </a:fld>
            <a:endParaRPr lang="de-DE"/>
          </a:p>
        </p:txBody>
      </p:sp>
      <p:sp>
        <p:nvSpPr>
          <p:cNvPr id="10" name="Fußzeilenplatzhalter 7">
            <a:extLst>
              <a:ext uri="{FF2B5EF4-FFF2-40B4-BE49-F238E27FC236}">
                <a16:creationId xmlns:a16="http://schemas.microsoft.com/office/drawing/2014/main" id="{2F5AC156-918B-45ED-AF00-4DDC9B76EB70}"/>
              </a:ext>
            </a:extLst>
          </p:cNvPr>
          <p:cNvSpPr>
            <a:spLocks noGrp="1"/>
          </p:cNvSpPr>
          <p:nvPr>
            <p:ph type="ftr" sz="quarter" idx="3"/>
          </p:nvPr>
        </p:nvSpPr>
        <p:spPr>
          <a:xfrm>
            <a:off x="3003700" y="4945073"/>
            <a:ext cx="3136599" cy="267868"/>
          </a:xfrm>
          <a:prstGeom prst="rect">
            <a:avLst/>
          </a:prstGeom>
        </p:spPr>
        <p:txBody>
          <a:bodyPr vert="horz" lIns="91440" tIns="45720" rIns="91440" bIns="45720" rtlCol="0" anchor="ctr"/>
          <a:lstStyle>
            <a:lvl1pPr algn="ctr">
              <a:defRPr sz="750" b="0" u="none">
                <a:solidFill>
                  <a:srgbClr val="333333"/>
                </a:solidFill>
              </a:defRPr>
            </a:lvl1pPr>
          </a:lstStyle>
          <a:p>
            <a:endParaRPr lang="de-DE"/>
          </a:p>
        </p:txBody>
      </p:sp>
    </p:spTree>
    <p:extLst>
      <p:ext uri="{BB962C8B-B14F-4D97-AF65-F5344CB8AC3E}">
        <p14:creationId xmlns:p14="http://schemas.microsoft.com/office/powerpoint/2010/main" val="31995177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cxnSp>
        <p:nvCxnSpPr>
          <p:cNvPr id="27" name="Gerade Verbindung 26">
            <a:extLst>
              <a:ext uri="{FF2B5EF4-FFF2-40B4-BE49-F238E27FC236}">
                <a16:creationId xmlns:a16="http://schemas.microsoft.com/office/drawing/2014/main" id="{943494DA-FA9D-1447-B70B-2896FD77F5D0}"/>
              </a:ext>
            </a:extLst>
          </p:cNvPr>
          <p:cNvCxnSpPr/>
          <p:nvPr userDrawn="1"/>
        </p:nvCxnSpPr>
        <p:spPr>
          <a:xfrm>
            <a:off x="0" y="5049583"/>
            <a:ext cx="9144000" cy="0"/>
          </a:xfrm>
          <a:prstGeom prst="line">
            <a:avLst/>
          </a:prstGeom>
          <a:ln w="203200">
            <a:solidFill>
              <a:srgbClr val="EAEAEA"/>
            </a:solidFill>
          </a:ln>
          <a:effectLst/>
        </p:spPr>
        <p:style>
          <a:lnRef idx="2">
            <a:schemeClr val="accent1"/>
          </a:lnRef>
          <a:fillRef idx="0">
            <a:schemeClr val="accent1"/>
          </a:fillRef>
          <a:effectRef idx="1">
            <a:schemeClr val="accent1"/>
          </a:effectRef>
          <a:fontRef idx="minor">
            <a:schemeClr val="tx1"/>
          </a:fontRef>
        </p:style>
      </p:cxnSp>
      <p:pic>
        <p:nvPicPr>
          <p:cNvPr id="22" name="Bild 6" descr="GSI_Logo_rgb.png">
            <a:extLst>
              <a:ext uri="{FF2B5EF4-FFF2-40B4-BE49-F238E27FC236}">
                <a16:creationId xmlns:a16="http://schemas.microsoft.com/office/drawing/2014/main" id="{0E0D4DB1-EEDA-A644-B002-75EBF9968E0A}"/>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7609839" y="363875"/>
            <a:ext cx="1129081" cy="376361"/>
          </a:xfrm>
          <a:prstGeom prst="rect">
            <a:avLst/>
          </a:prstGeom>
        </p:spPr>
      </p:pic>
      <p:cxnSp>
        <p:nvCxnSpPr>
          <p:cNvPr id="23" name="Gerade Verbindung 22">
            <a:extLst>
              <a:ext uri="{FF2B5EF4-FFF2-40B4-BE49-F238E27FC236}">
                <a16:creationId xmlns:a16="http://schemas.microsoft.com/office/drawing/2014/main" id="{2AC6B5F8-0827-6645-B5C9-ED4385971D8F}"/>
              </a:ext>
            </a:extLst>
          </p:cNvPr>
          <p:cNvCxnSpPr/>
          <p:nvPr userDrawn="1"/>
        </p:nvCxnSpPr>
        <p:spPr>
          <a:xfrm>
            <a:off x="0" y="826224"/>
            <a:ext cx="9144000" cy="0"/>
          </a:xfrm>
          <a:prstGeom prst="line">
            <a:avLst/>
          </a:prstGeom>
          <a:ln w="203200">
            <a:solidFill>
              <a:srgbClr val="EAEAEA"/>
            </a:solidFill>
          </a:ln>
          <a:effectLst/>
        </p:spPr>
        <p:style>
          <a:lnRef idx="2">
            <a:schemeClr val="accent1"/>
          </a:lnRef>
          <a:fillRef idx="0">
            <a:schemeClr val="accent1"/>
          </a:fillRef>
          <a:effectRef idx="1">
            <a:schemeClr val="accent1"/>
          </a:effectRef>
          <a:fontRef idx="minor">
            <a:schemeClr val="tx1"/>
          </a:fontRef>
        </p:style>
      </p:cxnSp>
      <p:sp>
        <p:nvSpPr>
          <p:cNvPr id="24" name="Rechteck 23">
            <a:extLst>
              <a:ext uri="{FF2B5EF4-FFF2-40B4-BE49-F238E27FC236}">
                <a16:creationId xmlns:a16="http://schemas.microsoft.com/office/drawing/2014/main" id="{CC9BBC89-C94F-2342-BFB0-0C52DC04C485}"/>
              </a:ext>
            </a:extLst>
          </p:cNvPr>
          <p:cNvSpPr>
            <a:spLocks/>
          </p:cNvSpPr>
          <p:nvPr userDrawn="1"/>
        </p:nvSpPr>
        <p:spPr>
          <a:xfrm>
            <a:off x="-1" y="727074"/>
            <a:ext cx="201600" cy="201600"/>
          </a:xfrm>
          <a:prstGeom prst="rect">
            <a:avLst/>
          </a:prstGeom>
          <a:solidFill>
            <a:srgbClr val="FDBB6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dirty="0"/>
          </a:p>
        </p:txBody>
      </p:sp>
      <p:sp>
        <p:nvSpPr>
          <p:cNvPr id="25" name="Rechteck 24">
            <a:extLst>
              <a:ext uri="{FF2B5EF4-FFF2-40B4-BE49-F238E27FC236}">
                <a16:creationId xmlns:a16="http://schemas.microsoft.com/office/drawing/2014/main" id="{5E807027-043F-224A-B8A1-2EA6FD7AA9B7}"/>
              </a:ext>
            </a:extLst>
          </p:cNvPr>
          <p:cNvSpPr>
            <a:spLocks/>
          </p:cNvSpPr>
          <p:nvPr userDrawn="1"/>
        </p:nvSpPr>
        <p:spPr>
          <a:xfrm>
            <a:off x="-1" y="4949824"/>
            <a:ext cx="203277" cy="203277"/>
          </a:xfrm>
          <a:prstGeom prst="rect">
            <a:avLst/>
          </a:prstGeom>
          <a:solidFill>
            <a:srgbClr val="FDBB6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3" name="Textplatzhalter 2"/>
          <p:cNvSpPr>
            <a:spLocks noGrp="1"/>
          </p:cNvSpPr>
          <p:nvPr>
            <p:ph type="body" idx="1"/>
          </p:nvPr>
        </p:nvSpPr>
        <p:spPr>
          <a:xfrm>
            <a:off x="317635" y="1088015"/>
            <a:ext cx="8420176" cy="3677689"/>
          </a:xfrm>
          <a:prstGeom prst="rect">
            <a:avLst/>
          </a:prstGeom>
        </p:spPr>
        <p:txBody>
          <a:bodyPr vert="horz" lIns="91440" tIns="45720" rIns="91440" bIns="45720" rtlCol="0">
            <a:no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liennummernplatzhalter 5"/>
          <p:cNvSpPr>
            <a:spLocks noGrp="1"/>
          </p:cNvSpPr>
          <p:nvPr>
            <p:ph type="sldNum" sz="quarter" idx="4"/>
          </p:nvPr>
        </p:nvSpPr>
        <p:spPr>
          <a:xfrm>
            <a:off x="8015792" y="4914482"/>
            <a:ext cx="744898" cy="273844"/>
          </a:xfrm>
          <a:prstGeom prst="rect">
            <a:avLst/>
          </a:prstGeom>
        </p:spPr>
        <p:txBody>
          <a:bodyPr vert="horz" lIns="91440" tIns="45720" rIns="91440" bIns="45720" rtlCol="0" anchor="ctr"/>
          <a:lstStyle>
            <a:lvl1pPr algn="r">
              <a:defRPr sz="750">
                <a:solidFill>
                  <a:srgbClr val="333333"/>
                </a:solidFill>
                <a:latin typeface="Arial"/>
                <a:cs typeface="Arial"/>
              </a:defRPr>
            </a:lvl1pPr>
          </a:lstStyle>
          <a:p>
            <a:fld id="{125CBDDA-5CCF-8748-8988-9DC6C8981774}" type="slidenum">
              <a:rPr lang="de-DE" smtClean="0"/>
              <a:pPr/>
              <a:t>‹#›</a:t>
            </a:fld>
            <a:endParaRPr lang="de-DE" dirty="0"/>
          </a:p>
        </p:txBody>
      </p:sp>
      <p:sp>
        <p:nvSpPr>
          <p:cNvPr id="11" name="Textfeld 10"/>
          <p:cNvSpPr txBox="1"/>
          <p:nvPr/>
        </p:nvSpPr>
        <p:spPr>
          <a:xfrm>
            <a:off x="435270" y="4950517"/>
            <a:ext cx="3527133" cy="207749"/>
          </a:xfrm>
          <a:prstGeom prst="rect">
            <a:avLst/>
          </a:prstGeom>
          <a:noFill/>
        </p:spPr>
        <p:txBody>
          <a:bodyPr wrap="square" rtlCol="0" anchor="ctr">
            <a:spAutoFit/>
          </a:bodyPr>
          <a:lstStyle/>
          <a:p>
            <a:pPr marL="0" marR="0" indent="0" algn="l" defTabSz="342900" rtl="0" eaLnBrk="1" fontAlgn="auto" latinLnBrk="0" hangingPunct="1">
              <a:lnSpc>
                <a:spcPct val="100000"/>
              </a:lnSpc>
              <a:spcBef>
                <a:spcPts val="0"/>
              </a:spcBef>
              <a:spcAft>
                <a:spcPts val="0"/>
              </a:spcAft>
              <a:buClrTx/>
              <a:buSzTx/>
              <a:buFontTx/>
              <a:buNone/>
              <a:tabLst/>
              <a:defRPr/>
            </a:pPr>
            <a:r>
              <a:rPr lang="de-DE" sz="750" dirty="0">
                <a:solidFill>
                  <a:srgbClr val="333333"/>
                </a:solidFill>
                <a:latin typeface="Arial"/>
                <a:cs typeface="Arial"/>
              </a:rPr>
              <a:t>GSI Helmholtzzentrum für Schwerionenforschung GmbH</a:t>
            </a:r>
          </a:p>
        </p:txBody>
      </p:sp>
      <p:sp>
        <p:nvSpPr>
          <p:cNvPr id="2" name="Titelplatzhalter 1"/>
          <p:cNvSpPr>
            <a:spLocks noGrp="1"/>
          </p:cNvSpPr>
          <p:nvPr>
            <p:ph type="title"/>
          </p:nvPr>
        </p:nvSpPr>
        <p:spPr>
          <a:xfrm>
            <a:off x="317638" y="231075"/>
            <a:ext cx="6129236" cy="590668"/>
          </a:xfrm>
          <a:prstGeom prst="rect">
            <a:avLst/>
          </a:prstGeom>
        </p:spPr>
        <p:txBody>
          <a:bodyPr vert="horz" lIns="91440" tIns="45720" rIns="91440" bIns="45720" rtlCol="0" anchor="b" anchorCtr="0">
            <a:noAutofit/>
          </a:bodyPr>
          <a:lstStyle/>
          <a:p>
            <a:r>
              <a:rPr lang="de-DE" dirty="0"/>
              <a:t>Mastertitelformat bearbeiten</a:t>
            </a:r>
          </a:p>
        </p:txBody>
      </p:sp>
      <p:sp>
        <p:nvSpPr>
          <p:cNvPr id="5" name="Datumsplatzhalter 4"/>
          <p:cNvSpPr>
            <a:spLocks noGrp="1"/>
          </p:cNvSpPr>
          <p:nvPr>
            <p:ph type="dt" sz="half" idx="2"/>
          </p:nvPr>
        </p:nvSpPr>
        <p:spPr>
          <a:xfrm>
            <a:off x="7151256" y="4914482"/>
            <a:ext cx="848374" cy="273844"/>
          </a:xfrm>
          <a:prstGeom prst="rect">
            <a:avLst/>
          </a:prstGeom>
        </p:spPr>
        <p:txBody>
          <a:bodyPr vert="horz" lIns="91440" tIns="45720" rIns="91440" bIns="45720" rtlCol="0" anchor="ctr"/>
          <a:lstStyle>
            <a:lvl1pPr algn="r">
              <a:defRPr sz="750">
                <a:solidFill>
                  <a:srgbClr val="333333"/>
                </a:solidFill>
              </a:defRPr>
            </a:lvl1pPr>
          </a:lstStyle>
          <a:p>
            <a:fld id="{D37831B8-4366-4BF0-8B99-10DDA995A0C0}" type="datetime1">
              <a:rPr lang="de-DE" smtClean="0"/>
              <a:t>23.09.2026</a:t>
            </a:fld>
            <a:endParaRPr lang="de-DE" dirty="0"/>
          </a:p>
        </p:txBody>
      </p:sp>
      <p:sp>
        <p:nvSpPr>
          <p:cNvPr id="8" name="Fußzeilenplatzhalter 7"/>
          <p:cNvSpPr>
            <a:spLocks noGrp="1"/>
          </p:cNvSpPr>
          <p:nvPr>
            <p:ph type="ftr" sz="quarter" idx="3"/>
          </p:nvPr>
        </p:nvSpPr>
        <p:spPr>
          <a:xfrm>
            <a:off x="3003700" y="4945073"/>
            <a:ext cx="3136599" cy="267868"/>
          </a:xfrm>
          <a:prstGeom prst="rect">
            <a:avLst/>
          </a:prstGeom>
        </p:spPr>
        <p:txBody>
          <a:bodyPr vert="horz" lIns="91440" tIns="45720" rIns="91440" bIns="45720" rtlCol="0" anchor="ctr"/>
          <a:lstStyle>
            <a:lvl1pPr algn="ctr">
              <a:defRPr sz="750" b="0" u="none">
                <a:solidFill>
                  <a:srgbClr val="333333"/>
                </a:solidFill>
              </a:defRPr>
            </a:lvl1pPr>
          </a:lstStyle>
          <a:p>
            <a:endParaRPr lang="de-DE"/>
          </a:p>
        </p:txBody>
      </p:sp>
      <p:pic>
        <p:nvPicPr>
          <p:cNvPr id="13" name="Bild 12" descr="FAIR_Logo_rgb.png">
            <a:extLst>
              <a:ext uri="{FF2B5EF4-FFF2-40B4-BE49-F238E27FC236}">
                <a16:creationId xmlns:a16="http://schemas.microsoft.com/office/drawing/2014/main" id="{6EBF7B64-1F60-354C-83F5-CFA893F204BE}"/>
              </a:ext>
            </a:extLst>
          </p:cNvPr>
          <p:cNvPicPr>
            <a:picLocks noChangeAspect="1"/>
          </p:cNvPicPr>
          <p:nvPr userDrawn="1"/>
        </p:nvPicPr>
        <p:blipFill>
          <a:blip r:embed="rId8" cstate="hqprint">
            <a:extLst>
              <a:ext uri="{28A0092B-C50C-407E-A947-70E740481C1C}">
                <a14:useLocalDpi xmlns:a14="http://schemas.microsoft.com/office/drawing/2010/main"/>
              </a:ext>
            </a:extLst>
          </a:blip>
          <a:stretch>
            <a:fillRect/>
          </a:stretch>
        </p:blipFill>
        <p:spPr>
          <a:xfrm>
            <a:off x="6640829" y="206825"/>
            <a:ext cx="775055" cy="645879"/>
          </a:xfrm>
          <a:prstGeom prst="rect">
            <a:avLst/>
          </a:prstGeom>
        </p:spPr>
      </p:pic>
    </p:spTree>
    <p:extLst>
      <p:ext uri="{BB962C8B-B14F-4D97-AF65-F5344CB8AC3E}">
        <p14:creationId xmlns:p14="http://schemas.microsoft.com/office/powerpoint/2010/main" val="290188674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2" r:id="rId3"/>
    <p:sldLayoutId id="2147483654" r:id="rId4"/>
    <p:sldLayoutId id="2147483655" r:id="rId5"/>
  </p:sldLayoutIdLst>
  <p:hf hdr="0" ftr="0"/>
  <p:txStyles>
    <p:titleStyle>
      <a:lvl1pPr algn="l" defTabSz="342900" rtl="0" eaLnBrk="1" latinLnBrk="0" hangingPunct="1">
        <a:spcBef>
          <a:spcPct val="0"/>
        </a:spcBef>
        <a:buNone/>
        <a:defRPr sz="1800" b="1" kern="1200">
          <a:solidFill>
            <a:srgbClr val="333333"/>
          </a:solidFill>
          <a:latin typeface="Arial"/>
          <a:ea typeface="+mj-ea"/>
          <a:cs typeface="Arial"/>
        </a:defRPr>
      </a:lvl1pPr>
    </p:titleStyle>
    <p:bodyStyle>
      <a:lvl1pPr marL="257175" indent="-257175" algn="l" defTabSz="342900" rtl="0" eaLnBrk="1" latinLnBrk="0" hangingPunct="1">
        <a:spcBef>
          <a:spcPct val="20000"/>
        </a:spcBef>
        <a:buClr>
          <a:srgbClr val="FDBB63"/>
        </a:buClr>
        <a:buFont typeface="Wingdings" charset="2"/>
        <a:buChar char="§"/>
        <a:defRPr sz="1800" kern="1200">
          <a:solidFill>
            <a:srgbClr val="333333"/>
          </a:solidFill>
          <a:latin typeface="Arial"/>
          <a:ea typeface="+mn-ea"/>
          <a:cs typeface="Arial"/>
        </a:defRPr>
      </a:lvl1pPr>
      <a:lvl2pPr marL="557213" indent="-214313" algn="l" defTabSz="342900" rtl="0" eaLnBrk="1" latinLnBrk="0" hangingPunct="1">
        <a:spcBef>
          <a:spcPct val="20000"/>
        </a:spcBef>
        <a:buClr>
          <a:srgbClr val="FDBB63"/>
        </a:buClr>
        <a:buFont typeface="Wingdings" charset="2"/>
        <a:buChar char="§"/>
        <a:defRPr sz="1500" kern="1200">
          <a:solidFill>
            <a:srgbClr val="333333"/>
          </a:solidFill>
          <a:latin typeface="Arial"/>
          <a:ea typeface="+mn-ea"/>
          <a:cs typeface="Arial"/>
        </a:defRPr>
      </a:lvl2pPr>
      <a:lvl3pPr marL="857250" indent="-171450" algn="l" defTabSz="342900" rtl="0" eaLnBrk="1" latinLnBrk="0" hangingPunct="1">
        <a:spcBef>
          <a:spcPct val="20000"/>
        </a:spcBef>
        <a:buClr>
          <a:srgbClr val="FDBB63"/>
        </a:buClr>
        <a:buFont typeface="Wingdings" charset="2"/>
        <a:buChar char="§"/>
        <a:defRPr sz="1350" kern="1200">
          <a:solidFill>
            <a:srgbClr val="333333"/>
          </a:solidFill>
          <a:latin typeface="Arial"/>
          <a:ea typeface="+mn-ea"/>
          <a:cs typeface="Arial"/>
        </a:defRPr>
      </a:lvl3pPr>
      <a:lvl4pPr marL="1200150" indent="-171450" algn="l" defTabSz="342900" rtl="0" eaLnBrk="1" latinLnBrk="0" hangingPunct="1">
        <a:spcBef>
          <a:spcPct val="20000"/>
        </a:spcBef>
        <a:buClr>
          <a:srgbClr val="FDBB63"/>
        </a:buClr>
        <a:buFont typeface="Wingdings" charset="2"/>
        <a:buChar char="§"/>
        <a:defRPr sz="1200" kern="1200">
          <a:solidFill>
            <a:srgbClr val="333333"/>
          </a:solidFill>
          <a:latin typeface="Arial"/>
          <a:ea typeface="+mn-ea"/>
          <a:cs typeface="Arial"/>
        </a:defRPr>
      </a:lvl4pPr>
      <a:lvl5pPr marL="1543050" indent="-171450" algn="l" defTabSz="342900" rtl="0" eaLnBrk="1" latinLnBrk="0" hangingPunct="1">
        <a:spcBef>
          <a:spcPct val="20000"/>
        </a:spcBef>
        <a:buClr>
          <a:srgbClr val="FDBB63"/>
        </a:buClr>
        <a:buFont typeface="Wingdings" charset="2"/>
        <a:buChar char="§"/>
        <a:defRPr sz="1050" kern="1200">
          <a:solidFill>
            <a:srgbClr val="333333"/>
          </a:solidFill>
          <a:latin typeface="Arial"/>
          <a:ea typeface="+mn-ea"/>
          <a:cs typeface="Arial"/>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6.svg"/><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7"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gif"/></Relationships>
</file>

<file path=ppt/slides/_rels/slide5.xml.rels><?xml version="1.0" encoding="UTF-8" standalone="yes"?>
<Relationships xmlns="http://schemas.openxmlformats.org/package/2006/relationships"><Relationship Id="rId3" Type="http://schemas.openxmlformats.org/officeDocument/2006/relationships/image" Target="../media/image120.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5.png"/></Relationships>
</file>

<file path=ppt/slides/_rels/slide6.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7.png"/><Relationship Id="rId7" Type="http://schemas.openxmlformats.org/officeDocument/2006/relationships/image" Target="../media/image190.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170.png"/><Relationship Id="rId4" Type="http://schemas.openxmlformats.org/officeDocument/2006/relationships/image" Target="../media/image18.png"/><Relationship Id="rId9" Type="http://schemas.openxmlformats.org/officeDocument/2006/relationships/image" Target="../media/image21.png"/></Relationships>
</file>

<file path=ppt/slides/_rels/slide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1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31.png"/><Relationship Id="rId4" Type="http://schemas.openxmlformats.org/officeDocument/2006/relationships/image" Target="../media/image30.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33.jp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7.xml"/><Relationship Id="rId1" Type="http://schemas.openxmlformats.org/officeDocument/2006/relationships/slideLayout" Target="../slideLayouts/slideLayout5.xml"/><Relationship Id="rId4" Type="http://schemas.openxmlformats.org/officeDocument/2006/relationships/image" Target="../media/image35.png"/></Relationships>
</file>

<file path=ppt/slides/_rels/slide1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340.png"/><Relationship Id="rId2" Type="http://schemas.openxmlformats.org/officeDocument/2006/relationships/notesSlide" Target="../notesSlides/notesSlide20.xml"/><Relationship Id="rId1" Type="http://schemas.openxmlformats.org/officeDocument/2006/relationships/slideLayout" Target="../slideLayouts/slideLayout5.xml"/><Relationship Id="rId5" Type="http://schemas.openxmlformats.org/officeDocument/2006/relationships/image" Target="../media/image360.png"/><Relationship Id="rId4" Type="http://schemas.openxmlformats.org/officeDocument/2006/relationships/image" Target="../media/image38.png"/></Relationships>
</file>

<file path=ppt/slides/_rels/slide21.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1.xml"/><Relationship Id="rId1" Type="http://schemas.openxmlformats.org/officeDocument/2006/relationships/slideLayout" Target="../slideLayouts/slideLayout5.xml"/><Relationship Id="rId4" Type="http://schemas.openxmlformats.org/officeDocument/2006/relationships/image" Target="../media/image380.png"/></Relationships>
</file>

<file path=ppt/slides/_rels/slide22.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2.xml"/><Relationship Id="rId1" Type="http://schemas.openxmlformats.org/officeDocument/2006/relationships/slideLayout" Target="../slideLayouts/slideLayout5.xml"/><Relationship Id="rId4" Type="http://schemas.openxmlformats.org/officeDocument/2006/relationships/image" Target="../media/image400.png"/></Relationships>
</file>

<file path=ppt/slides/_rels/slide23.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3.xml"/><Relationship Id="rId1" Type="http://schemas.openxmlformats.org/officeDocument/2006/relationships/slideLayout" Target="../slideLayouts/slideLayout5.xml"/><Relationship Id="rId4" Type="http://schemas.openxmlformats.org/officeDocument/2006/relationships/image" Target="../media/image41.emf"/></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Rounded Corners 9">
            <a:extLst>
              <a:ext uri="{FF2B5EF4-FFF2-40B4-BE49-F238E27FC236}">
                <a16:creationId xmlns:a16="http://schemas.microsoft.com/office/drawing/2014/main" id="{3BCB9C0D-6D10-AE42-5BE4-50D47D7BD989}"/>
              </a:ext>
            </a:extLst>
          </p:cNvPr>
          <p:cNvSpPr/>
          <p:nvPr/>
        </p:nvSpPr>
        <p:spPr>
          <a:xfrm>
            <a:off x="-128789" y="1910804"/>
            <a:ext cx="9485290" cy="776257"/>
          </a:xfrm>
          <a:prstGeom prst="roundRect">
            <a:avLst/>
          </a:prstGeom>
          <a:solidFill>
            <a:srgbClr val="F4F6FB">
              <a:alpha val="72000"/>
            </a:srgb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de-DE"/>
          </a:p>
        </p:txBody>
      </p:sp>
      <p:sp>
        <p:nvSpPr>
          <p:cNvPr id="2" name="Titel 1"/>
          <p:cNvSpPr>
            <a:spLocks noGrp="1"/>
          </p:cNvSpPr>
          <p:nvPr>
            <p:ph type="ctrTitle"/>
          </p:nvPr>
        </p:nvSpPr>
        <p:spPr>
          <a:xfrm>
            <a:off x="1676395" y="1949305"/>
            <a:ext cx="5562600" cy="699254"/>
          </a:xfrm>
          <a:noFill/>
        </p:spPr>
        <p:txBody>
          <a:bodyPr/>
          <a:lstStyle/>
          <a:p>
            <a:r>
              <a:rPr lang="en-US" sz="2000" b="1" dirty="0">
                <a:solidFill>
                  <a:schemeClr val="tx1"/>
                </a:solidFill>
                <a:effectLst/>
                <a:latin typeface="+mj-lt"/>
                <a:ea typeface="SimSun" panose="02010600030101010101" pitchFamily="2" charset="-122"/>
                <a:cs typeface="Times New Roman" panose="02020603050405020304" pitchFamily="18" charset="0"/>
              </a:rPr>
              <a:t>Insights into </a:t>
            </a:r>
            <a:r>
              <a:rPr lang="en-US" sz="2000" b="1">
                <a:solidFill>
                  <a:schemeClr val="tx1"/>
                </a:solidFill>
                <a:effectLst/>
                <a:latin typeface="+mj-lt"/>
                <a:ea typeface="SimSun" panose="02010600030101010101" pitchFamily="2" charset="-122"/>
                <a:cs typeface="Times New Roman" panose="02020603050405020304" pitchFamily="18" charset="0"/>
              </a:rPr>
              <a:t>Scaling of Osmotic Power in </a:t>
            </a:r>
            <a:br>
              <a:rPr lang="en-US" sz="2000" b="1">
                <a:solidFill>
                  <a:schemeClr val="tx1"/>
                </a:solidFill>
                <a:effectLst/>
                <a:latin typeface="+mj-lt"/>
                <a:ea typeface="SimSun" panose="02010600030101010101" pitchFamily="2" charset="-122"/>
                <a:cs typeface="Times New Roman" panose="02020603050405020304" pitchFamily="18" charset="0"/>
              </a:rPr>
            </a:br>
            <a:r>
              <a:rPr lang="en-US" sz="2000" b="1">
                <a:solidFill>
                  <a:schemeClr val="tx1"/>
                </a:solidFill>
                <a:effectLst/>
                <a:latin typeface="+mj-lt"/>
                <a:ea typeface="SimSun" panose="02010600030101010101" pitchFamily="2" charset="-122"/>
                <a:cs typeface="Times New Roman" panose="02020603050405020304" pitchFamily="18" charset="0"/>
              </a:rPr>
              <a:t>Bullet-Shaped Nanochannels</a:t>
            </a:r>
            <a:endParaRPr lang="de-DE" sz="2800" dirty="0">
              <a:solidFill>
                <a:schemeClr val="tx1"/>
              </a:solidFill>
              <a:latin typeface="+mj-lt"/>
            </a:endParaRPr>
          </a:p>
        </p:txBody>
      </p:sp>
      <p:sp>
        <p:nvSpPr>
          <p:cNvPr id="3" name="Untertitel 2"/>
          <p:cNvSpPr>
            <a:spLocks noGrp="1"/>
          </p:cNvSpPr>
          <p:nvPr>
            <p:ph type="subTitle" idx="1"/>
          </p:nvPr>
        </p:nvSpPr>
        <p:spPr>
          <a:xfrm>
            <a:off x="0" y="4257649"/>
            <a:ext cx="9144000" cy="531851"/>
          </a:xfrm>
          <a:solidFill>
            <a:srgbClr val="F4F6FB"/>
          </a:solidFill>
        </p:spPr>
        <p:txBody>
          <a:bodyPr>
            <a:normAutofit lnSpcReduction="10000"/>
          </a:bodyPr>
          <a:lstStyle/>
          <a:p>
            <a:r>
              <a:rPr lang="en-US" sz="1600" u="sng" dirty="0">
                <a:solidFill>
                  <a:schemeClr val="tx1"/>
                </a:solidFill>
                <a:effectLst/>
                <a:latin typeface="+mj-lt"/>
                <a:ea typeface="SimSun" panose="02010600030101010101" pitchFamily="2" charset="-122"/>
                <a:cs typeface="Times New Roman" panose="02020603050405020304" pitchFamily="18" charset="0"/>
              </a:rPr>
              <a:t>Dila Kaya</a:t>
            </a:r>
            <a:r>
              <a:rPr lang="en-US" sz="1600" dirty="0">
                <a:solidFill>
                  <a:schemeClr val="tx1"/>
                </a:solidFill>
                <a:effectLst/>
                <a:latin typeface="+mj-lt"/>
                <a:ea typeface="SimSun" panose="02010600030101010101" pitchFamily="2" charset="-122"/>
                <a:cs typeface="Times New Roman" panose="02020603050405020304" pitchFamily="18" charset="0"/>
              </a:rPr>
              <a:t>, Onur Cem Polat, Gregorio </a:t>
            </a:r>
            <a:r>
              <a:rPr lang="en-US" sz="1600">
                <a:solidFill>
                  <a:schemeClr val="tx1"/>
                </a:solidFill>
                <a:effectLst/>
                <a:latin typeface="+mj-lt"/>
                <a:ea typeface="SimSun" panose="02010600030101010101" pitchFamily="2" charset="-122"/>
                <a:cs typeface="Times New Roman" panose="02020603050405020304" pitchFamily="18" charset="0"/>
              </a:rPr>
              <a:t>Laucirica,</a:t>
            </a:r>
            <a:br>
              <a:rPr lang="en-US" sz="1600">
                <a:solidFill>
                  <a:schemeClr val="tx1"/>
                </a:solidFill>
                <a:effectLst/>
                <a:latin typeface="+mj-lt"/>
                <a:ea typeface="SimSun" panose="02010600030101010101" pitchFamily="2" charset="-122"/>
                <a:cs typeface="Times New Roman" panose="02020603050405020304" pitchFamily="18" charset="0"/>
              </a:rPr>
            </a:br>
            <a:r>
              <a:rPr lang="en-US" sz="1600">
                <a:solidFill>
                  <a:schemeClr val="tx1"/>
                </a:solidFill>
                <a:effectLst/>
                <a:latin typeface="+mj-lt"/>
                <a:ea typeface="SimSun" panose="02010600030101010101" pitchFamily="2" charset="-122"/>
                <a:cs typeface="Times New Roman" panose="02020603050405020304" pitchFamily="18" charset="0"/>
              </a:rPr>
              <a:t> </a:t>
            </a:r>
            <a:r>
              <a:rPr lang="en-US" sz="1600" dirty="0">
                <a:solidFill>
                  <a:schemeClr val="tx1"/>
                </a:solidFill>
                <a:effectLst/>
                <a:latin typeface="+mj-lt"/>
                <a:ea typeface="SimSun" panose="02010600030101010101" pitchFamily="2" charset="-122"/>
                <a:cs typeface="Times New Roman" panose="02020603050405020304" pitchFamily="18" charset="0"/>
              </a:rPr>
              <a:t>Maria Eugenia Toimil-</a:t>
            </a:r>
            <a:r>
              <a:rPr lang="en-US" sz="1600" dirty="0" err="1">
                <a:solidFill>
                  <a:schemeClr val="tx1"/>
                </a:solidFill>
                <a:effectLst/>
                <a:latin typeface="+mj-lt"/>
                <a:ea typeface="SimSun" panose="02010600030101010101" pitchFamily="2" charset="-122"/>
                <a:cs typeface="Times New Roman" panose="02020603050405020304" pitchFamily="18" charset="0"/>
              </a:rPr>
              <a:t>Molares</a:t>
            </a:r>
            <a:endParaRPr lang="de-DE" sz="1600" dirty="0">
              <a:solidFill>
                <a:schemeClr val="tx1"/>
              </a:solidFill>
              <a:effectLst/>
              <a:latin typeface="+mj-lt"/>
              <a:ea typeface="SimSun" panose="02010600030101010101" pitchFamily="2" charset="-122"/>
              <a:cs typeface="Times New Roman" panose="02020603050405020304" pitchFamily="18" charset="0"/>
            </a:endParaRPr>
          </a:p>
          <a:p>
            <a:endParaRPr lang="de-DE" dirty="0"/>
          </a:p>
        </p:txBody>
      </p:sp>
      <p:sp>
        <p:nvSpPr>
          <p:cNvPr id="5" name="TextBox 4">
            <a:extLst>
              <a:ext uri="{FF2B5EF4-FFF2-40B4-BE49-F238E27FC236}">
                <a16:creationId xmlns:a16="http://schemas.microsoft.com/office/drawing/2014/main" id="{DE25D648-403C-D1BF-B022-DD3FEB4392F5}"/>
              </a:ext>
            </a:extLst>
          </p:cNvPr>
          <p:cNvSpPr txBox="1"/>
          <p:nvPr/>
        </p:nvSpPr>
        <p:spPr>
          <a:xfrm>
            <a:off x="0" y="4866502"/>
            <a:ext cx="9144000" cy="276999"/>
          </a:xfrm>
          <a:prstGeom prst="rect">
            <a:avLst/>
          </a:prstGeom>
          <a:solidFill>
            <a:schemeClr val="bg1">
              <a:lumMod val="95000"/>
              <a:alpha val="68000"/>
            </a:schemeClr>
          </a:solidFill>
        </p:spPr>
        <p:txBody>
          <a:bodyPr wrap="square">
            <a:spAutoFit/>
          </a:bodyPr>
          <a:lstStyle/>
          <a:p>
            <a:pPr algn="ctr">
              <a:buNone/>
            </a:pPr>
            <a:r>
              <a:rPr lang="de-DE" sz="1200" i="1" dirty="0">
                <a:effectLst/>
                <a:latin typeface="+mn-lt"/>
                <a:ea typeface="Calibri" panose="020F0502020204030204" pitchFamily="34" charset="0"/>
                <a:cs typeface="Times New Roman" panose="02020603050405020304" pitchFamily="18" charset="0"/>
              </a:rPr>
              <a:t>Mater</a:t>
            </a:r>
            <a:r>
              <a:rPr lang="de-DE" sz="1200" i="1" dirty="0">
                <a:ea typeface="Calibri" panose="020F0502020204030204" pitchFamily="34" charset="0"/>
                <a:cs typeface="Times New Roman" panose="02020603050405020304" pitchFamily="18" charset="0"/>
              </a:rPr>
              <a:t>ials Research Department, </a:t>
            </a:r>
            <a:r>
              <a:rPr lang="de-DE" sz="1200" i="1" dirty="0">
                <a:effectLst/>
                <a:latin typeface="+mn-lt"/>
                <a:ea typeface="Calibri" panose="020F0502020204030204" pitchFamily="34" charset="0"/>
                <a:cs typeface="Times New Roman" panose="02020603050405020304" pitchFamily="18" charset="0"/>
              </a:rPr>
              <a:t>GSI Helmholtzzentrum für Schwerionenforschung, Darmstadt, Germany</a:t>
            </a:r>
            <a:endParaRPr lang="en-GB" sz="9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7" name="Picture 6">
            <a:extLst>
              <a:ext uri="{FF2B5EF4-FFF2-40B4-BE49-F238E27FC236}">
                <a16:creationId xmlns:a16="http://schemas.microsoft.com/office/drawing/2014/main" id="{8807588B-D393-E37A-9158-C6184790997D}"/>
              </a:ext>
            </a:extLst>
          </p:cNvPr>
          <p:cNvPicPr>
            <a:picLocks noChangeAspect="1"/>
          </p:cNvPicPr>
          <p:nvPr/>
        </p:nvPicPr>
        <p:blipFill>
          <a:blip r:embed="rId3"/>
          <a:srcRect l="3193" r="3155" b="4602"/>
          <a:stretch/>
        </p:blipFill>
        <p:spPr>
          <a:xfrm>
            <a:off x="3302313" y="2700016"/>
            <a:ext cx="2539367" cy="1455778"/>
          </a:xfrm>
          <a:prstGeom prst="rect">
            <a:avLst/>
          </a:prstGeom>
        </p:spPr>
      </p:pic>
      <p:pic>
        <p:nvPicPr>
          <p:cNvPr id="9" name="Graphic 8">
            <a:extLst>
              <a:ext uri="{FF2B5EF4-FFF2-40B4-BE49-F238E27FC236}">
                <a16:creationId xmlns:a16="http://schemas.microsoft.com/office/drawing/2014/main" id="{50FC7796-DF69-E035-FC3C-FF21194D095E}"/>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322114" y="26013"/>
            <a:ext cx="1201886" cy="889746"/>
          </a:xfrm>
          <a:prstGeom prst="rect">
            <a:avLst/>
          </a:prstGeom>
        </p:spPr>
      </p:pic>
    </p:spTree>
    <p:extLst>
      <p:ext uri="{BB962C8B-B14F-4D97-AF65-F5344CB8AC3E}">
        <p14:creationId xmlns:p14="http://schemas.microsoft.com/office/powerpoint/2010/main" val="39101991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z="2000">
                <a:latin typeface="+mn-lt"/>
              </a:rPr>
              <a:t>Power from Salinity Gradients</a:t>
            </a:r>
            <a:endParaRPr lang="de-DE" sz="2000" dirty="0">
              <a:latin typeface="+mn-lt"/>
            </a:endParaRPr>
          </a:p>
        </p:txBody>
      </p:sp>
      <p:sp>
        <p:nvSpPr>
          <p:cNvPr id="4" name="Text 0">
            <a:extLst>
              <a:ext uri="{FF2B5EF4-FFF2-40B4-BE49-F238E27FC236}">
                <a16:creationId xmlns:a16="http://schemas.microsoft.com/office/drawing/2014/main" id="{2E6C1DF9-8CA1-494E-8A6D-73AFE80FE590}"/>
              </a:ext>
            </a:extLst>
          </p:cNvPr>
          <p:cNvSpPr txBox="1"/>
          <p:nvPr/>
        </p:nvSpPr>
        <p:spPr>
          <a:xfrm>
            <a:off x="317635" y="74079"/>
            <a:ext cx="7315200" cy="320040"/>
          </a:xfrm>
          <a:prstGeom prst="rect">
            <a:avLst/>
          </a:prstGeom>
          <a:noFill/>
          <a:ln/>
        </p:spPr>
        <p:txBody>
          <a:bodyPr wrap="square" lIns="0" tIns="0" rIns="0" bIns="0" rtlCol="0" anchor="ctr"/>
          <a:lstStyle/>
          <a:p>
            <a:pPr marL="0" indent="0">
              <a:buNone/>
            </a:pPr>
            <a:r>
              <a:rPr lang="en-US" sz="1200" b="1" kern="0" spc="200">
                <a:solidFill>
                  <a:srgbClr val="FDBB63"/>
                </a:solidFill>
                <a:ea typeface="Calibri" pitchFamily="34" charset="-122"/>
                <a:cs typeface="Calibri" pitchFamily="34" charset="-120"/>
              </a:rPr>
              <a:t>1 - MOTIVATION</a:t>
            </a:r>
            <a:endParaRPr lang="en-US" sz="1200" dirty="0">
              <a:solidFill>
                <a:srgbClr val="FDBB63"/>
              </a:solidFill>
            </a:endParaRPr>
          </a:p>
        </p:txBody>
      </p:sp>
      <p:sp>
        <p:nvSpPr>
          <p:cNvPr id="19" name="Shape 2">
            <a:extLst>
              <a:ext uri="{FF2B5EF4-FFF2-40B4-BE49-F238E27FC236}">
                <a16:creationId xmlns:a16="http://schemas.microsoft.com/office/drawing/2014/main" id="{4DDD449E-3F4E-4011-A886-639887F296A7}"/>
              </a:ext>
            </a:extLst>
          </p:cNvPr>
          <p:cNvSpPr/>
          <p:nvPr/>
        </p:nvSpPr>
        <p:spPr>
          <a:xfrm>
            <a:off x="154348" y="1276864"/>
            <a:ext cx="4045097" cy="3216649"/>
          </a:xfrm>
          <a:prstGeom prst="rect">
            <a:avLst/>
          </a:prstGeom>
          <a:solidFill>
            <a:srgbClr val="F4F6FB"/>
          </a:solidFill>
          <a:ln/>
        </p:spPr>
      </p:sp>
      <p:sp>
        <p:nvSpPr>
          <p:cNvPr id="22" name="Text 5">
            <a:extLst>
              <a:ext uri="{FF2B5EF4-FFF2-40B4-BE49-F238E27FC236}">
                <a16:creationId xmlns:a16="http://schemas.microsoft.com/office/drawing/2014/main" id="{B25BAC33-3A8C-41D4-AD85-AAC54310608D}"/>
              </a:ext>
            </a:extLst>
          </p:cNvPr>
          <p:cNvSpPr txBox="1"/>
          <p:nvPr/>
        </p:nvSpPr>
        <p:spPr>
          <a:xfrm>
            <a:off x="250523" y="1472199"/>
            <a:ext cx="3800777" cy="2825977"/>
          </a:xfrm>
          <a:prstGeom prst="rect">
            <a:avLst/>
          </a:prstGeom>
          <a:noFill/>
          <a:ln/>
        </p:spPr>
        <p:txBody>
          <a:bodyPr wrap="square" lIns="0" tIns="0" rIns="0" bIns="0" rtlCol="0" anchor="ctr"/>
          <a:lstStyle/>
          <a:p>
            <a:pPr marL="342900" indent="-342900">
              <a:spcAft>
                <a:spcPts val="1400"/>
              </a:spcAft>
              <a:buSzPct val="100000"/>
              <a:buFont typeface="Arial" panose="020B0604020202020204" pitchFamily="34" charset="0"/>
              <a:buChar char="•"/>
            </a:pPr>
            <a:r>
              <a:rPr lang="en-US" sz="1600" dirty="0">
                <a:ea typeface="Calibri" pitchFamily="34" charset="-122"/>
                <a:cs typeface="Calibri" pitchFamily="34" charset="-120"/>
              </a:rPr>
              <a:t>Salinity gradient energy is a largely </a:t>
            </a:r>
            <a:r>
              <a:rPr lang="en-US" sz="1600" b="1" dirty="0">
                <a:ea typeface="Calibri" pitchFamily="34" charset="-122"/>
                <a:cs typeface="Calibri" pitchFamily="34" charset="-120"/>
              </a:rPr>
              <a:t>untapped energy resource</a:t>
            </a:r>
          </a:p>
          <a:p>
            <a:pPr marL="342900" indent="-342900">
              <a:spcAft>
                <a:spcPts val="1400"/>
              </a:spcAft>
              <a:buSzPct val="100000"/>
              <a:buFont typeface="Arial" panose="020B0604020202020204" pitchFamily="34" charset="0"/>
              <a:buChar char="•"/>
            </a:pPr>
            <a:r>
              <a:rPr lang="en-US" sz="1600" dirty="0">
                <a:ea typeface="Calibri" pitchFamily="34" charset="-122"/>
                <a:cs typeface="Calibri" pitchFamily="34" charset="-120"/>
              </a:rPr>
              <a:t>Nanofluidic reverse electrodialysis:</a:t>
            </a:r>
            <a:br>
              <a:rPr lang="en-US" sz="1600" dirty="0">
                <a:ea typeface="Calibri" pitchFamily="34" charset="-122"/>
                <a:cs typeface="Calibri" pitchFamily="34" charset="-120"/>
              </a:rPr>
            </a:br>
            <a:r>
              <a:rPr lang="en-US" sz="1600" b="1" dirty="0">
                <a:ea typeface="Calibri" pitchFamily="34" charset="-122"/>
                <a:cs typeface="Calibri" pitchFamily="34" charset="-120"/>
              </a:rPr>
              <a:t>ion-selective nanochannels </a:t>
            </a:r>
            <a:r>
              <a:rPr lang="en-US" sz="1600" dirty="0">
                <a:ea typeface="Calibri" pitchFamily="34" charset="-122"/>
                <a:cs typeface="Calibri" pitchFamily="34" charset="-120"/>
              </a:rPr>
              <a:t>convert a salt concentration gradient into electrical current</a:t>
            </a:r>
            <a:endParaRPr lang="en-US" sz="1600" dirty="0"/>
          </a:p>
          <a:p>
            <a:pPr marL="342900" indent="-342900">
              <a:spcAft>
                <a:spcPts val="1400"/>
              </a:spcAft>
              <a:buSzPct val="100000"/>
              <a:buFont typeface="Arial" panose="020B0604020202020204" pitchFamily="34" charset="0"/>
              <a:buChar char="•"/>
            </a:pPr>
            <a:r>
              <a:rPr lang="en-US" sz="1600" b="1" dirty="0">
                <a:ea typeface="Calibri" pitchFamily="34" charset="-122"/>
                <a:cs typeface="Calibri" pitchFamily="34" charset="-120"/>
              </a:rPr>
              <a:t>Track-etched polymer membranes </a:t>
            </a:r>
            <a:r>
              <a:rPr lang="en-US" sz="1600" dirty="0">
                <a:ea typeface="Calibri" pitchFamily="34" charset="-122"/>
                <a:cs typeface="Calibri" pitchFamily="34" charset="-120"/>
              </a:rPr>
              <a:t>offer </a:t>
            </a:r>
            <a:r>
              <a:rPr lang="en-US" sz="1600" b="1" dirty="0">
                <a:ea typeface="Calibri" pitchFamily="34" charset="-122"/>
                <a:cs typeface="Calibri" pitchFamily="34" charset="-120"/>
              </a:rPr>
              <a:t>tunable</a:t>
            </a:r>
            <a:r>
              <a:rPr lang="en-US" sz="1600" dirty="0">
                <a:ea typeface="Calibri" pitchFamily="34" charset="-122"/>
                <a:cs typeface="Calibri" pitchFamily="34" charset="-120"/>
              </a:rPr>
              <a:t> channel </a:t>
            </a:r>
            <a:r>
              <a:rPr lang="en-US" sz="1600" b="1" dirty="0">
                <a:ea typeface="Calibri" pitchFamily="34" charset="-122"/>
                <a:cs typeface="Calibri" pitchFamily="34" charset="-120"/>
              </a:rPr>
              <a:t>geometry and density </a:t>
            </a:r>
            <a:r>
              <a:rPr lang="en-US" sz="1600" dirty="0">
                <a:ea typeface="Calibri" pitchFamily="34" charset="-122"/>
                <a:cs typeface="Calibri" pitchFamily="34" charset="-120"/>
              </a:rPr>
              <a:t>to investigate their impact on maximum power output</a:t>
            </a:r>
            <a:endParaRPr lang="en-US" sz="1600" dirty="0"/>
          </a:p>
        </p:txBody>
      </p:sp>
      <p:sp>
        <p:nvSpPr>
          <p:cNvPr id="27" name="TextBox 26">
            <a:extLst>
              <a:ext uri="{FF2B5EF4-FFF2-40B4-BE49-F238E27FC236}">
                <a16:creationId xmlns:a16="http://schemas.microsoft.com/office/drawing/2014/main" id="{7F9C9BAA-3332-405C-BD56-688D5D0CA95F}"/>
              </a:ext>
            </a:extLst>
          </p:cNvPr>
          <p:cNvSpPr txBox="1"/>
          <p:nvPr/>
        </p:nvSpPr>
        <p:spPr>
          <a:xfrm>
            <a:off x="5259588" y="4675912"/>
            <a:ext cx="3783831" cy="230832"/>
          </a:xfrm>
          <a:prstGeom prst="rect">
            <a:avLst/>
          </a:prstGeom>
          <a:noFill/>
        </p:spPr>
        <p:txBody>
          <a:bodyPr wrap="square">
            <a:spAutoFit/>
          </a:bodyPr>
          <a:lstStyle/>
          <a:p>
            <a:r>
              <a:rPr lang="de-DE" sz="900"/>
              <a:t>Chen, W., Xiang, Y., Kong, X. Y., &amp; Wen, L. (2022). </a:t>
            </a:r>
            <a:r>
              <a:rPr lang="de-DE" sz="900" i="1"/>
              <a:t>Giant</a:t>
            </a:r>
            <a:r>
              <a:rPr lang="de-DE" sz="900"/>
              <a:t>, </a:t>
            </a:r>
            <a:r>
              <a:rPr lang="de-DE" sz="900" i="1"/>
              <a:t>10</a:t>
            </a:r>
            <a:r>
              <a:rPr lang="de-DE" sz="900"/>
              <a:t>, 100094.</a:t>
            </a:r>
            <a:endParaRPr lang="en-DE" sz="900" dirty="0">
              <a:latin typeface="+mj-lt"/>
              <a:ea typeface="Roboto" panose="02000000000000000000" pitchFamily="2" charset="0"/>
              <a:cs typeface="Roboto" panose="02000000000000000000" pitchFamily="2" charset="0"/>
            </a:endParaRPr>
          </a:p>
        </p:txBody>
      </p:sp>
      <p:sp>
        <p:nvSpPr>
          <p:cNvPr id="3" name="Date Placeholder 2">
            <a:extLst>
              <a:ext uri="{FF2B5EF4-FFF2-40B4-BE49-F238E27FC236}">
                <a16:creationId xmlns:a16="http://schemas.microsoft.com/office/drawing/2014/main" id="{44FD37BA-C505-4BAD-86F6-FB8AA659BDF5}"/>
              </a:ext>
            </a:extLst>
          </p:cNvPr>
          <p:cNvSpPr>
            <a:spLocks noGrp="1"/>
          </p:cNvSpPr>
          <p:nvPr>
            <p:ph type="dt" sz="half" idx="2"/>
          </p:nvPr>
        </p:nvSpPr>
        <p:spPr/>
        <p:txBody>
          <a:bodyPr/>
          <a:lstStyle/>
          <a:p>
            <a:fld id="{04464601-B814-43F1-8E4D-7C35264D928B}" type="datetime1">
              <a:rPr lang="de-DE" smtClean="0"/>
              <a:t>23.09.2026</a:t>
            </a:fld>
            <a:endParaRPr lang="de-DE" dirty="0"/>
          </a:p>
        </p:txBody>
      </p:sp>
      <p:sp>
        <p:nvSpPr>
          <p:cNvPr id="6" name="Slide Number Placeholder 5">
            <a:extLst>
              <a:ext uri="{FF2B5EF4-FFF2-40B4-BE49-F238E27FC236}">
                <a16:creationId xmlns:a16="http://schemas.microsoft.com/office/drawing/2014/main" id="{3672C8D3-AFF2-4033-8CE6-6B5FC6CA12A4}"/>
              </a:ext>
            </a:extLst>
          </p:cNvPr>
          <p:cNvSpPr>
            <a:spLocks noGrp="1"/>
          </p:cNvSpPr>
          <p:nvPr>
            <p:ph type="sldNum" sz="quarter" idx="12"/>
          </p:nvPr>
        </p:nvSpPr>
        <p:spPr/>
        <p:txBody>
          <a:bodyPr/>
          <a:lstStyle/>
          <a:p>
            <a:fld id="{125CBDDA-5CCF-8748-8988-9DC6C8981774}" type="slidenum">
              <a:rPr lang="de-DE" smtClean="0"/>
              <a:t>2</a:t>
            </a:fld>
            <a:endParaRPr lang="de-DE"/>
          </a:p>
        </p:txBody>
      </p:sp>
      <p:pic>
        <p:nvPicPr>
          <p:cNvPr id="7" name="Picture 6">
            <a:extLst>
              <a:ext uri="{FF2B5EF4-FFF2-40B4-BE49-F238E27FC236}">
                <a16:creationId xmlns:a16="http://schemas.microsoft.com/office/drawing/2014/main" id="{73F24BDE-E2C0-CD43-7FB1-B04CE44DF2CE}"/>
              </a:ext>
            </a:extLst>
          </p:cNvPr>
          <p:cNvPicPr>
            <a:picLocks noChangeAspect="1"/>
          </p:cNvPicPr>
          <p:nvPr/>
        </p:nvPicPr>
        <p:blipFill>
          <a:blip r:embed="rId3"/>
          <a:stretch>
            <a:fillRect/>
          </a:stretch>
        </p:blipFill>
        <p:spPr>
          <a:xfrm>
            <a:off x="4295620" y="1675058"/>
            <a:ext cx="4668175" cy="2037838"/>
          </a:xfrm>
          <a:prstGeom prst="rect">
            <a:avLst/>
          </a:prstGeom>
        </p:spPr>
      </p:pic>
    </p:spTree>
    <p:extLst>
      <p:ext uri="{BB962C8B-B14F-4D97-AF65-F5344CB8AC3E}">
        <p14:creationId xmlns:p14="http://schemas.microsoft.com/office/powerpoint/2010/main" val="723530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z="2000">
                <a:latin typeface="+mn-lt"/>
              </a:rPr>
              <a:t>Scalability of Osmotic Energy Harvesting </a:t>
            </a:r>
            <a:endParaRPr lang="de-DE" sz="2000" dirty="0">
              <a:latin typeface="+mn-lt"/>
            </a:endParaRPr>
          </a:p>
        </p:txBody>
      </p:sp>
      <p:sp>
        <p:nvSpPr>
          <p:cNvPr id="4" name="Text 0">
            <a:extLst>
              <a:ext uri="{FF2B5EF4-FFF2-40B4-BE49-F238E27FC236}">
                <a16:creationId xmlns:a16="http://schemas.microsoft.com/office/drawing/2014/main" id="{2E6C1DF9-8CA1-494E-8A6D-73AFE80FE590}"/>
              </a:ext>
            </a:extLst>
          </p:cNvPr>
          <p:cNvSpPr txBox="1"/>
          <p:nvPr/>
        </p:nvSpPr>
        <p:spPr>
          <a:xfrm>
            <a:off x="317635" y="74079"/>
            <a:ext cx="7315200" cy="320040"/>
          </a:xfrm>
          <a:prstGeom prst="rect">
            <a:avLst/>
          </a:prstGeom>
          <a:noFill/>
          <a:ln/>
        </p:spPr>
        <p:txBody>
          <a:bodyPr wrap="square" lIns="0" tIns="0" rIns="0" bIns="0" rtlCol="0" anchor="ctr"/>
          <a:lstStyle/>
          <a:p>
            <a:pPr marL="0" indent="0">
              <a:buNone/>
            </a:pPr>
            <a:r>
              <a:rPr lang="en-US" sz="1200" b="1" kern="0" spc="200">
                <a:solidFill>
                  <a:srgbClr val="FDBB63"/>
                </a:solidFill>
                <a:ea typeface="Calibri" pitchFamily="34" charset="-122"/>
                <a:cs typeface="Calibri" pitchFamily="34" charset="-120"/>
              </a:rPr>
              <a:t>1 - MOTIVATION</a:t>
            </a:r>
            <a:endParaRPr lang="en-US" sz="1200" dirty="0">
              <a:solidFill>
                <a:srgbClr val="FDBB63"/>
              </a:solidFill>
            </a:endParaRPr>
          </a:p>
        </p:txBody>
      </p:sp>
      <p:sp>
        <p:nvSpPr>
          <p:cNvPr id="27" name="TextBox 26">
            <a:extLst>
              <a:ext uri="{FF2B5EF4-FFF2-40B4-BE49-F238E27FC236}">
                <a16:creationId xmlns:a16="http://schemas.microsoft.com/office/drawing/2014/main" id="{7F9C9BAA-3332-405C-BD56-688D5D0CA95F}"/>
              </a:ext>
            </a:extLst>
          </p:cNvPr>
          <p:cNvSpPr txBox="1"/>
          <p:nvPr/>
        </p:nvSpPr>
        <p:spPr>
          <a:xfrm>
            <a:off x="3110052" y="4696764"/>
            <a:ext cx="3522324" cy="230832"/>
          </a:xfrm>
          <a:prstGeom prst="rect">
            <a:avLst/>
          </a:prstGeom>
          <a:noFill/>
        </p:spPr>
        <p:txBody>
          <a:bodyPr wrap="square">
            <a:spAutoFit/>
          </a:bodyPr>
          <a:lstStyle/>
          <a:p>
            <a:r>
              <a:rPr lang="en-US" sz="900" dirty="0"/>
              <a:t>Siwy, Z. S., et al. (2023). </a:t>
            </a:r>
            <a:r>
              <a:rPr lang="en-US" sz="900" i="1" dirty="0" err="1"/>
              <a:t>Chem.Soc</a:t>
            </a:r>
            <a:r>
              <a:rPr lang="en-US" sz="900" i="1" dirty="0"/>
              <a:t>. Rev.,</a:t>
            </a:r>
            <a:r>
              <a:rPr lang="en-US" sz="900" dirty="0"/>
              <a:t> </a:t>
            </a:r>
            <a:r>
              <a:rPr lang="en-US" sz="900" i="1" dirty="0"/>
              <a:t>52</a:t>
            </a:r>
            <a:r>
              <a:rPr lang="en-US" sz="900" dirty="0"/>
              <a:t>(6), 1983.</a:t>
            </a:r>
            <a:endParaRPr lang="en-DE" sz="900" dirty="0">
              <a:latin typeface="+mj-lt"/>
              <a:ea typeface="Roboto" panose="02000000000000000000" pitchFamily="2" charset="0"/>
              <a:cs typeface="Roboto" panose="02000000000000000000" pitchFamily="2" charset="0"/>
            </a:endParaRPr>
          </a:p>
        </p:txBody>
      </p:sp>
      <p:grpSp>
        <p:nvGrpSpPr>
          <p:cNvPr id="6" name="Group 5">
            <a:extLst>
              <a:ext uri="{FF2B5EF4-FFF2-40B4-BE49-F238E27FC236}">
                <a16:creationId xmlns:a16="http://schemas.microsoft.com/office/drawing/2014/main" id="{29125013-B625-48A6-B820-4ABB9A5E8D55}"/>
              </a:ext>
            </a:extLst>
          </p:cNvPr>
          <p:cNvGrpSpPr/>
          <p:nvPr/>
        </p:nvGrpSpPr>
        <p:grpSpPr>
          <a:xfrm>
            <a:off x="260486" y="896328"/>
            <a:ext cx="2695093" cy="3731784"/>
            <a:chOff x="151842" y="896328"/>
            <a:chExt cx="2695093" cy="3731784"/>
          </a:xfrm>
        </p:grpSpPr>
        <p:sp>
          <p:nvSpPr>
            <p:cNvPr id="32" name="Shape 4">
              <a:extLst>
                <a:ext uri="{FF2B5EF4-FFF2-40B4-BE49-F238E27FC236}">
                  <a16:creationId xmlns:a16="http://schemas.microsoft.com/office/drawing/2014/main" id="{A23F6368-602E-4B9F-9D3D-128F25C495E7}"/>
                </a:ext>
              </a:extLst>
            </p:cNvPr>
            <p:cNvSpPr/>
            <p:nvPr/>
          </p:nvSpPr>
          <p:spPr>
            <a:xfrm>
              <a:off x="260486" y="1254190"/>
              <a:ext cx="2477806" cy="92196"/>
            </a:xfrm>
            <a:prstGeom prst="rect">
              <a:avLst/>
            </a:prstGeom>
            <a:solidFill>
              <a:srgbClr val="3E7CB1"/>
            </a:solidFill>
            <a:ln/>
          </p:spPr>
        </p:sp>
        <p:sp>
          <p:nvSpPr>
            <p:cNvPr id="35" name="Text 5">
              <a:extLst>
                <a:ext uri="{FF2B5EF4-FFF2-40B4-BE49-F238E27FC236}">
                  <a16:creationId xmlns:a16="http://schemas.microsoft.com/office/drawing/2014/main" id="{2F0FB623-4581-429C-8C26-67F9B437F1B0}"/>
                </a:ext>
              </a:extLst>
            </p:cNvPr>
            <p:cNvSpPr txBox="1"/>
            <p:nvPr/>
          </p:nvSpPr>
          <p:spPr>
            <a:xfrm>
              <a:off x="427906" y="896328"/>
              <a:ext cx="2142967" cy="384152"/>
            </a:xfrm>
            <a:prstGeom prst="rect">
              <a:avLst/>
            </a:prstGeom>
            <a:noFill/>
            <a:ln/>
          </p:spPr>
          <p:txBody>
            <a:bodyPr wrap="square" lIns="0" tIns="0" rIns="0" bIns="0" rtlCol="0" anchor="ctr"/>
            <a:lstStyle/>
            <a:p>
              <a:pPr marL="0" indent="0" algn="ctr">
                <a:buNone/>
              </a:pPr>
              <a:r>
                <a:rPr lang="en-US" sz="1500" b="1">
                  <a:latin typeface="+mj-lt"/>
                  <a:ea typeface="Calibri" pitchFamily="34" charset="-122"/>
                  <a:cs typeface="Calibri" pitchFamily="34" charset="-120"/>
                </a:rPr>
                <a:t>Single Nanochannels</a:t>
              </a:r>
              <a:endParaRPr lang="en-US" sz="1500" dirty="0">
                <a:latin typeface="+mj-lt"/>
              </a:endParaRPr>
            </a:p>
          </p:txBody>
        </p:sp>
        <p:pic>
          <p:nvPicPr>
            <p:cNvPr id="55" name="Picture 54">
              <a:extLst>
                <a:ext uri="{FF2B5EF4-FFF2-40B4-BE49-F238E27FC236}">
                  <a16:creationId xmlns:a16="http://schemas.microsoft.com/office/drawing/2014/main" id="{F630D7ED-755C-46F6-88B1-63F926A50B4E}"/>
                </a:ext>
              </a:extLst>
            </p:cNvPr>
            <p:cNvPicPr>
              <a:picLocks noChangeAspect="1"/>
            </p:cNvPicPr>
            <p:nvPr/>
          </p:nvPicPr>
          <p:blipFill>
            <a:blip r:embed="rId3"/>
            <a:stretch>
              <a:fillRect/>
            </a:stretch>
          </p:blipFill>
          <p:spPr>
            <a:xfrm>
              <a:off x="675080" y="1458445"/>
              <a:ext cx="1553496" cy="2231344"/>
            </a:xfrm>
            <a:prstGeom prst="rect">
              <a:avLst/>
            </a:prstGeom>
          </p:spPr>
        </p:pic>
        <p:sp>
          <p:nvSpPr>
            <p:cNvPr id="57" name="TextBox 56">
              <a:extLst>
                <a:ext uri="{FF2B5EF4-FFF2-40B4-BE49-F238E27FC236}">
                  <a16:creationId xmlns:a16="http://schemas.microsoft.com/office/drawing/2014/main" id="{0858C130-AA21-4279-9DBE-1DA0DF6D85D9}"/>
                </a:ext>
              </a:extLst>
            </p:cNvPr>
            <p:cNvSpPr txBox="1"/>
            <p:nvPr/>
          </p:nvSpPr>
          <p:spPr>
            <a:xfrm>
              <a:off x="151842" y="3797115"/>
              <a:ext cx="2695093" cy="830997"/>
            </a:xfrm>
            <a:prstGeom prst="rect">
              <a:avLst/>
            </a:prstGeom>
            <a:noFill/>
          </p:spPr>
          <p:txBody>
            <a:bodyPr wrap="square">
              <a:spAutoFit/>
            </a:bodyPr>
            <a:lstStyle/>
            <a:p>
              <a:pPr algn="ctr"/>
              <a:r>
                <a:rPr lang="en-US" sz="1600">
                  <a:latin typeface="+mj-lt"/>
                  <a:cs typeface="Times New Roman" panose="02020603050405020304" pitchFamily="18" charset="0"/>
                </a:rPr>
                <a:t>Single bullet nanochannels demonstrate </a:t>
              </a:r>
              <a:r>
                <a:rPr lang="en-US" sz="1600" b="1">
                  <a:latin typeface="+mj-lt"/>
                  <a:cs typeface="Times New Roman" panose="02020603050405020304" pitchFamily="18" charset="0"/>
                </a:rPr>
                <a:t>superior power output</a:t>
              </a:r>
              <a:r>
                <a:rPr lang="en-US" sz="1600">
                  <a:latin typeface="+mj-lt"/>
                  <a:cs typeface="Times New Roman" panose="02020603050405020304" pitchFamily="18" charset="0"/>
                </a:rPr>
                <a:t>* </a:t>
              </a:r>
              <a:endParaRPr lang="en-US" sz="1600" dirty="0">
                <a:latin typeface="+mj-lt"/>
                <a:cs typeface="Times New Roman" panose="02020603050405020304" pitchFamily="18" charset="0"/>
              </a:endParaRPr>
            </a:p>
          </p:txBody>
        </p:sp>
      </p:grpSp>
      <p:sp>
        <p:nvSpPr>
          <p:cNvPr id="58" name="TextBox 57">
            <a:extLst>
              <a:ext uri="{FF2B5EF4-FFF2-40B4-BE49-F238E27FC236}">
                <a16:creationId xmlns:a16="http://schemas.microsoft.com/office/drawing/2014/main" id="{A9228A4A-3EC9-4C8E-93ED-5C77065B5079}"/>
              </a:ext>
            </a:extLst>
          </p:cNvPr>
          <p:cNvSpPr txBox="1"/>
          <p:nvPr/>
        </p:nvSpPr>
        <p:spPr>
          <a:xfrm>
            <a:off x="124297" y="4696764"/>
            <a:ext cx="3297919" cy="230832"/>
          </a:xfrm>
          <a:prstGeom prst="rect">
            <a:avLst/>
          </a:prstGeom>
          <a:noFill/>
        </p:spPr>
        <p:txBody>
          <a:bodyPr wrap="square">
            <a:spAutoFit/>
          </a:bodyPr>
          <a:lstStyle/>
          <a:p>
            <a:pPr algn="just"/>
            <a:r>
              <a:rPr lang="en-US" sz="900" dirty="0"/>
              <a:t>*Laucirica, G., et al. (2020). </a:t>
            </a:r>
            <a:r>
              <a:rPr lang="en-US" sz="900" i="1" dirty="0"/>
              <a:t>Nano Energy</a:t>
            </a:r>
            <a:r>
              <a:rPr lang="en-US" sz="900" dirty="0"/>
              <a:t>, </a:t>
            </a:r>
            <a:r>
              <a:rPr lang="en-US" sz="900" i="1" dirty="0"/>
              <a:t>71</a:t>
            </a:r>
            <a:r>
              <a:rPr lang="en-US" sz="900" dirty="0"/>
              <a:t>, 104612.</a:t>
            </a:r>
            <a:endParaRPr lang="en-DE" sz="900" dirty="0">
              <a:latin typeface="Roboto" panose="02000000000000000000" pitchFamily="2" charset="0"/>
              <a:ea typeface="Roboto" panose="02000000000000000000" pitchFamily="2" charset="0"/>
              <a:cs typeface="Roboto" panose="02000000000000000000" pitchFamily="2" charset="0"/>
            </a:endParaRPr>
          </a:p>
        </p:txBody>
      </p:sp>
      <p:sp>
        <p:nvSpPr>
          <p:cNvPr id="59" name="TextBox 58">
            <a:extLst>
              <a:ext uri="{FF2B5EF4-FFF2-40B4-BE49-F238E27FC236}">
                <a16:creationId xmlns:a16="http://schemas.microsoft.com/office/drawing/2014/main" id="{5F158523-11B0-4AB6-B14F-0DB65F18DC34}"/>
              </a:ext>
            </a:extLst>
          </p:cNvPr>
          <p:cNvSpPr txBox="1"/>
          <p:nvPr/>
        </p:nvSpPr>
        <p:spPr>
          <a:xfrm>
            <a:off x="3395873" y="5484153"/>
            <a:ext cx="3664496" cy="230832"/>
          </a:xfrm>
          <a:prstGeom prst="rect">
            <a:avLst/>
          </a:prstGeom>
          <a:noFill/>
        </p:spPr>
        <p:txBody>
          <a:bodyPr wrap="square">
            <a:spAutoFit/>
          </a:bodyPr>
          <a:lstStyle/>
          <a:p>
            <a:r>
              <a:rPr lang="de-DE" sz="900"/>
              <a:t>Karimzadeh, M., et.al. (2021). </a:t>
            </a:r>
            <a:r>
              <a:rPr lang="de-DE" sz="900" i="1"/>
              <a:t>Electro.Acta</a:t>
            </a:r>
            <a:r>
              <a:rPr lang="de-DE" sz="900"/>
              <a:t>, </a:t>
            </a:r>
            <a:r>
              <a:rPr lang="de-DE" sz="900" i="1"/>
              <a:t>399</a:t>
            </a:r>
            <a:r>
              <a:rPr lang="de-DE" sz="900"/>
              <a:t>, 139376.</a:t>
            </a:r>
          </a:p>
        </p:txBody>
      </p:sp>
      <p:grpSp>
        <p:nvGrpSpPr>
          <p:cNvPr id="5" name="Group 4">
            <a:extLst>
              <a:ext uri="{FF2B5EF4-FFF2-40B4-BE49-F238E27FC236}">
                <a16:creationId xmlns:a16="http://schemas.microsoft.com/office/drawing/2014/main" id="{FF724E92-BA5F-46F7-AE79-4CFEB5C16B15}"/>
              </a:ext>
            </a:extLst>
          </p:cNvPr>
          <p:cNvGrpSpPr/>
          <p:nvPr/>
        </p:nvGrpSpPr>
        <p:grpSpPr>
          <a:xfrm>
            <a:off x="6095609" y="951249"/>
            <a:ext cx="2736330" cy="3724354"/>
            <a:chOff x="3106767" y="939432"/>
            <a:chExt cx="2736330" cy="3724354"/>
          </a:xfrm>
        </p:grpSpPr>
        <p:sp>
          <p:nvSpPr>
            <p:cNvPr id="40" name="Shape 8">
              <a:extLst>
                <a:ext uri="{FF2B5EF4-FFF2-40B4-BE49-F238E27FC236}">
                  <a16:creationId xmlns:a16="http://schemas.microsoft.com/office/drawing/2014/main" id="{FA904318-EE25-439C-803E-4360D0B551D5}"/>
                </a:ext>
              </a:extLst>
            </p:cNvPr>
            <p:cNvSpPr/>
            <p:nvPr/>
          </p:nvSpPr>
          <p:spPr>
            <a:xfrm>
              <a:off x="3209259" y="1253650"/>
              <a:ext cx="2477806" cy="92196"/>
            </a:xfrm>
            <a:prstGeom prst="rect">
              <a:avLst/>
            </a:prstGeom>
            <a:solidFill>
              <a:srgbClr val="D9A441"/>
            </a:solidFill>
            <a:ln/>
          </p:spPr>
        </p:sp>
        <p:sp>
          <p:nvSpPr>
            <p:cNvPr id="42" name="Text 9">
              <a:extLst>
                <a:ext uri="{FF2B5EF4-FFF2-40B4-BE49-F238E27FC236}">
                  <a16:creationId xmlns:a16="http://schemas.microsoft.com/office/drawing/2014/main" id="{494208EE-DF79-481F-9BB4-1AB4EB09942E}"/>
                </a:ext>
              </a:extLst>
            </p:cNvPr>
            <p:cNvSpPr txBox="1"/>
            <p:nvPr/>
          </p:nvSpPr>
          <p:spPr>
            <a:xfrm>
              <a:off x="3376679" y="939432"/>
              <a:ext cx="2142967" cy="384152"/>
            </a:xfrm>
            <a:prstGeom prst="rect">
              <a:avLst/>
            </a:prstGeom>
            <a:noFill/>
            <a:ln/>
          </p:spPr>
          <p:txBody>
            <a:bodyPr wrap="square" lIns="0" tIns="0" rIns="0" bIns="0" rtlCol="0" anchor="ctr"/>
            <a:lstStyle/>
            <a:p>
              <a:pPr marL="0" indent="0" algn="ctr">
                <a:buNone/>
              </a:pPr>
              <a:r>
                <a:rPr lang="en-US" sz="1500" b="1" dirty="0">
                  <a:latin typeface="+mj-lt"/>
                  <a:ea typeface="Calibri" pitchFamily="34" charset="-122"/>
                  <a:cs typeface="Calibri" pitchFamily="34" charset="-120"/>
                </a:rPr>
                <a:t>Multi-Pore Membranes</a:t>
              </a:r>
              <a:endParaRPr lang="en-US" sz="1500" dirty="0">
                <a:latin typeface="+mj-lt"/>
              </a:endParaRPr>
            </a:p>
          </p:txBody>
        </p:sp>
        <p:sp>
          <p:nvSpPr>
            <p:cNvPr id="45" name="Text 10">
              <a:extLst>
                <a:ext uri="{FF2B5EF4-FFF2-40B4-BE49-F238E27FC236}">
                  <a16:creationId xmlns:a16="http://schemas.microsoft.com/office/drawing/2014/main" id="{A51D91D2-B6A7-43C5-9B87-45866FC0B60A}"/>
                </a:ext>
              </a:extLst>
            </p:cNvPr>
            <p:cNvSpPr txBox="1"/>
            <p:nvPr/>
          </p:nvSpPr>
          <p:spPr>
            <a:xfrm>
              <a:off x="3106767" y="3354802"/>
              <a:ext cx="2695093" cy="1308984"/>
            </a:xfrm>
            <a:prstGeom prst="rect">
              <a:avLst/>
            </a:prstGeom>
            <a:noFill/>
            <a:ln/>
          </p:spPr>
          <p:txBody>
            <a:bodyPr wrap="square" lIns="0" tIns="0" rIns="0" bIns="0" rtlCol="0" anchor="ctr"/>
            <a:lstStyle/>
            <a:p>
              <a:pPr algn="ctr"/>
              <a:r>
                <a:rPr lang="en-US" sz="1600">
                  <a:latin typeface="+mj-lt"/>
                  <a:ea typeface="Calibri" pitchFamily="34" charset="-122"/>
                  <a:cs typeface="Calibri" pitchFamily="34" charset="-120"/>
                </a:rPr>
                <a:t>Overlapping access regions and </a:t>
              </a:r>
              <a:r>
                <a:rPr lang="en-US" sz="1600" b="1">
                  <a:latin typeface="+mj-lt"/>
                  <a:ea typeface="Calibri" pitchFamily="34" charset="-122"/>
                  <a:cs typeface="Calibri" pitchFamily="34" charset="-120"/>
                </a:rPr>
                <a:t>concentration polarization </a:t>
              </a:r>
              <a:r>
                <a:rPr lang="en-US" sz="1600">
                  <a:latin typeface="+mj-lt"/>
                  <a:ea typeface="Calibri" pitchFamily="34" charset="-122"/>
                  <a:cs typeface="Calibri" pitchFamily="34" charset="-120"/>
                </a:rPr>
                <a:t>reduce contribution of each channel</a:t>
              </a:r>
              <a:endParaRPr lang="en-US" sz="1600" dirty="0">
                <a:latin typeface="+mj-lt"/>
              </a:endParaRPr>
            </a:p>
          </p:txBody>
        </p:sp>
        <p:pic>
          <p:nvPicPr>
            <p:cNvPr id="60" name="Picture 59">
              <a:extLst>
                <a:ext uri="{FF2B5EF4-FFF2-40B4-BE49-F238E27FC236}">
                  <a16:creationId xmlns:a16="http://schemas.microsoft.com/office/drawing/2014/main" id="{4E65C192-318A-4D93-8B3C-43A91C9006A1}"/>
                </a:ext>
              </a:extLst>
            </p:cNvPr>
            <p:cNvPicPr>
              <a:picLocks noChangeAspect="1"/>
            </p:cNvPicPr>
            <p:nvPr/>
          </p:nvPicPr>
          <p:blipFill rotWithShape="1">
            <a:blip r:embed="rId4"/>
            <a:srcRect l="85" t="32" r="3266" b="5965"/>
            <a:stretch/>
          </p:blipFill>
          <p:spPr>
            <a:xfrm>
              <a:off x="3144348" y="1591000"/>
              <a:ext cx="2698749" cy="1863429"/>
            </a:xfrm>
            <a:prstGeom prst="rect">
              <a:avLst/>
            </a:prstGeom>
          </p:spPr>
        </p:pic>
      </p:grpSp>
      <p:sp>
        <p:nvSpPr>
          <p:cNvPr id="61" name="TextBox 60">
            <a:extLst>
              <a:ext uri="{FF2B5EF4-FFF2-40B4-BE49-F238E27FC236}">
                <a16:creationId xmlns:a16="http://schemas.microsoft.com/office/drawing/2014/main" id="{A3AC9136-8D51-408F-B88F-0DA49793C2D4}"/>
              </a:ext>
            </a:extLst>
          </p:cNvPr>
          <p:cNvSpPr txBox="1"/>
          <p:nvPr/>
        </p:nvSpPr>
        <p:spPr>
          <a:xfrm>
            <a:off x="6121952" y="4696764"/>
            <a:ext cx="3599838" cy="230832"/>
          </a:xfrm>
          <a:prstGeom prst="rect">
            <a:avLst/>
          </a:prstGeom>
          <a:noFill/>
        </p:spPr>
        <p:txBody>
          <a:bodyPr wrap="square">
            <a:spAutoFit/>
          </a:bodyPr>
          <a:lstStyle/>
          <a:p>
            <a:r>
              <a:rPr lang="de-DE" sz="900" dirty="0"/>
              <a:t>Manikandan, D., et al. (2024). </a:t>
            </a:r>
            <a:r>
              <a:rPr lang="de-DE" sz="900" i="1" dirty="0"/>
              <a:t>2D Mat. and App.</a:t>
            </a:r>
            <a:r>
              <a:rPr lang="de-DE" sz="900" dirty="0"/>
              <a:t>, </a:t>
            </a:r>
            <a:r>
              <a:rPr lang="de-DE" sz="900" i="1" dirty="0"/>
              <a:t>8</a:t>
            </a:r>
            <a:r>
              <a:rPr lang="de-DE" sz="900" dirty="0"/>
              <a:t>(1), 47.</a:t>
            </a:r>
            <a:endParaRPr lang="en-DE" sz="900" dirty="0">
              <a:latin typeface="+mj-lt"/>
              <a:ea typeface="Roboto" panose="02000000000000000000" pitchFamily="2" charset="0"/>
              <a:cs typeface="Roboto" panose="02000000000000000000" pitchFamily="2" charset="0"/>
            </a:endParaRPr>
          </a:p>
        </p:txBody>
      </p:sp>
      <p:grpSp>
        <p:nvGrpSpPr>
          <p:cNvPr id="3" name="Group 2">
            <a:extLst>
              <a:ext uri="{FF2B5EF4-FFF2-40B4-BE49-F238E27FC236}">
                <a16:creationId xmlns:a16="http://schemas.microsoft.com/office/drawing/2014/main" id="{D1B2483C-BF4D-4B81-BB42-5AF5858E0D88}"/>
              </a:ext>
            </a:extLst>
          </p:cNvPr>
          <p:cNvGrpSpPr/>
          <p:nvPr/>
        </p:nvGrpSpPr>
        <p:grpSpPr>
          <a:xfrm>
            <a:off x="3210579" y="1344886"/>
            <a:ext cx="2477806" cy="2441333"/>
            <a:chOff x="6323406" y="939064"/>
            <a:chExt cx="2477806" cy="2441333"/>
          </a:xfrm>
        </p:grpSpPr>
        <p:sp>
          <p:nvSpPr>
            <p:cNvPr id="62" name="Shape 12">
              <a:extLst>
                <a:ext uri="{FF2B5EF4-FFF2-40B4-BE49-F238E27FC236}">
                  <a16:creationId xmlns:a16="http://schemas.microsoft.com/office/drawing/2014/main" id="{51C64376-C0B0-4B82-BEF9-5A1B67FDBCAA}"/>
                </a:ext>
              </a:extLst>
            </p:cNvPr>
            <p:cNvSpPr/>
            <p:nvPr/>
          </p:nvSpPr>
          <p:spPr>
            <a:xfrm>
              <a:off x="6323406" y="1262033"/>
              <a:ext cx="2477806" cy="92196"/>
            </a:xfrm>
            <a:prstGeom prst="rect">
              <a:avLst/>
            </a:prstGeom>
            <a:solidFill>
              <a:srgbClr val="B24C4C"/>
            </a:solidFill>
            <a:ln/>
          </p:spPr>
        </p:sp>
        <p:sp>
          <p:nvSpPr>
            <p:cNvPr id="64" name="Text 9">
              <a:extLst>
                <a:ext uri="{FF2B5EF4-FFF2-40B4-BE49-F238E27FC236}">
                  <a16:creationId xmlns:a16="http://schemas.microsoft.com/office/drawing/2014/main" id="{FDD605B4-30AB-4CE5-A6A5-6A50DCBF2EE9}"/>
                </a:ext>
              </a:extLst>
            </p:cNvPr>
            <p:cNvSpPr txBox="1"/>
            <p:nvPr/>
          </p:nvSpPr>
          <p:spPr>
            <a:xfrm>
              <a:off x="6490826" y="939064"/>
              <a:ext cx="2142967" cy="384152"/>
            </a:xfrm>
            <a:prstGeom prst="rect">
              <a:avLst/>
            </a:prstGeom>
            <a:noFill/>
            <a:ln/>
          </p:spPr>
          <p:txBody>
            <a:bodyPr wrap="square" lIns="0" tIns="0" rIns="0" bIns="0" rtlCol="0" anchor="ctr"/>
            <a:lstStyle/>
            <a:p>
              <a:pPr marL="0" indent="0" algn="ctr">
                <a:buNone/>
              </a:pPr>
              <a:r>
                <a:rPr lang="en-US" sz="1500" b="1" dirty="0">
                  <a:latin typeface="+mj-lt"/>
                  <a:ea typeface="Calibri" pitchFamily="34" charset="-122"/>
                  <a:cs typeface="Calibri" pitchFamily="34" charset="-120"/>
                </a:rPr>
                <a:t>Addressing the Gap</a:t>
              </a:r>
              <a:endParaRPr lang="en-US" sz="1500" dirty="0">
                <a:latin typeface="+mj-lt"/>
              </a:endParaRPr>
            </a:p>
          </p:txBody>
        </p:sp>
        <p:sp>
          <p:nvSpPr>
            <p:cNvPr id="65" name="TextBox 64">
              <a:extLst>
                <a:ext uri="{FF2B5EF4-FFF2-40B4-BE49-F238E27FC236}">
                  <a16:creationId xmlns:a16="http://schemas.microsoft.com/office/drawing/2014/main" id="{4A9788D7-224A-4468-9935-42654EFFC7F9}"/>
                </a:ext>
              </a:extLst>
            </p:cNvPr>
            <p:cNvSpPr txBox="1"/>
            <p:nvPr/>
          </p:nvSpPr>
          <p:spPr>
            <a:xfrm>
              <a:off x="6385635" y="1564515"/>
              <a:ext cx="2353347" cy="1815882"/>
            </a:xfrm>
            <a:prstGeom prst="rect">
              <a:avLst/>
            </a:prstGeom>
            <a:noFill/>
          </p:spPr>
          <p:txBody>
            <a:bodyPr wrap="square">
              <a:spAutoFit/>
            </a:bodyPr>
            <a:lstStyle/>
            <a:p>
              <a:pPr algn="ctr"/>
              <a:r>
                <a:rPr lang="en-US" sz="1600">
                  <a:latin typeface="+mj-lt"/>
                  <a:ea typeface="Calibri" pitchFamily="34" charset="-122"/>
                  <a:cs typeface="Calibri" pitchFamily="34" charset="-120"/>
                </a:rPr>
                <a:t>Energy-conversion performance across </a:t>
              </a:r>
              <a:r>
                <a:rPr lang="en-US" sz="1600" b="1">
                  <a:latin typeface="+mj-lt"/>
                  <a:ea typeface="Calibri" pitchFamily="34" charset="-122"/>
                  <a:cs typeface="Calibri" pitchFamily="34" charset="-120"/>
                </a:rPr>
                <a:t>low channel densities</a:t>
              </a:r>
            </a:p>
            <a:p>
              <a:pPr algn="ctr"/>
              <a:br>
                <a:rPr lang="en-US" sz="1600">
                  <a:latin typeface="+mj-lt"/>
                  <a:ea typeface="Calibri" pitchFamily="34" charset="-122"/>
                  <a:cs typeface="Calibri" pitchFamily="34" charset="-120"/>
                </a:rPr>
              </a:br>
              <a:r>
                <a:rPr lang="en-US" sz="1600" i="1">
                  <a:latin typeface="+mj-lt"/>
                  <a:ea typeface="Calibri" pitchFamily="34" charset="-122"/>
                  <a:cs typeface="Calibri" pitchFamily="34" charset="-120"/>
                </a:rPr>
                <a:t>Where does linear scaling actually break down?</a:t>
              </a:r>
              <a:endParaRPr lang="de-DE" sz="1600" i="1">
                <a:latin typeface="+mj-lt"/>
              </a:endParaRPr>
            </a:p>
          </p:txBody>
        </p:sp>
      </p:grpSp>
      <p:sp>
        <p:nvSpPr>
          <p:cNvPr id="7" name="Date Placeholder 6">
            <a:extLst>
              <a:ext uri="{FF2B5EF4-FFF2-40B4-BE49-F238E27FC236}">
                <a16:creationId xmlns:a16="http://schemas.microsoft.com/office/drawing/2014/main" id="{B6DCDF5B-5D5B-48F1-992E-05EDA3B7CB8D}"/>
              </a:ext>
            </a:extLst>
          </p:cNvPr>
          <p:cNvSpPr>
            <a:spLocks noGrp="1"/>
          </p:cNvSpPr>
          <p:nvPr>
            <p:ph type="dt" sz="half" idx="2"/>
          </p:nvPr>
        </p:nvSpPr>
        <p:spPr/>
        <p:txBody>
          <a:bodyPr/>
          <a:lstStyle/>
          <a:p>
            <a:fld id="{7F68BFD9-AF5E-409D-8C06-2248913F1C21}" type="datetime1">
              <a:rPr lang="de-DE" smtClean="0"/>
              <a:t>23.09.2026</a:t>
            </a:fld>
            <a:endParaRPr lang="de-DE" dirty="0"/>
          </a:p>
        </p:txBody>
      </p:sp>
      <p:sp>
        <p:nvSpPr>
          <p:cNvPr id="9" name="Slide Number Placeholder 8">
            <a:extLst>
              <a:ext uri="{FF2B5EF4-FFF2-40B4-BE49-F238E27FC236}">
                <a16:creationId xmlns:a16="http://schemas.microsoft.com/office/drawing/2014/main" id="{EAA19421-C01A-4165-A95E-34947A995354}"/>
              </a:ext>
            </a:extLst>
          </p:cNvPr>
          <p:cNvSpPr>
            <a:spLocks noGrp="1"/>
          </p:cNvSpPr>
          <p:nvPr>
            <p:ph type="sldNum" sz="quarter" idx="12"/>
          </p:nvPr>
        </p:nvSpPr>
        <p:spPr/>
        <p:txBody>
          <a:bodyPr/>
          <a:lstStyle/>
          <a:p>
            <a:fld id="{125CBDDA-5CCF-8748-8988-9DC6C8981774}" type="slidenum">
              <a:rPr lang="de-DE" smtClean="0"/>
              <a:t>3</a:t>
            </a:fld>
            <a:endParaRPr lang="de-DE"/>
          </a:p>
        </p:txBody>
      </p:sp>
    </p:spTree>
    <p:extLst>
      <p:ext uri="{BB962C8B-B14F-4D97-AF65-F5344CB8AC3E}">
        <p14:creationId xmlns:p14="http://schemas.microsoft.com/office/powerpoint/2010/main" val="12771178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Shape 2">
            <a:extLst>
              <a:ext uri="{FF2B5EF4-FFF2-40B4-BE49-F238E27FC236}">
                <a16:creationId xmlns:a16="http://schemas.microsoft.com/office/drawing/2014/main" id="{EC6F0C54-B2D6-4B75-AB33-B7A12E637D0C}"/>
              </a:ext>
            </a:extLst>
          </p:cNvPr>
          <p:cNvSpPr/>
          <p:nvPr/>
        </p:nvSpPr>
        <p:spPr>
          <a:xfrm>
            <a:off x="198871" y="3361271"/>
            <a:ext cx="4172408" cy="1485787"/>
          </a:xfrm>
          <a:prstGeom prst="rect">
            <a:avLst/>
          </a:prstGeom>
          <a:solidFill>
            <a:srgbClr val="F4F6FB"/>
          </a:solidFill>
          <a:ln/>
        </p:spPr>
      </p:sp>
      <p:sp>
        <p:nvSpPr>
          <p:cNvPr id="53" name="Shape 2">
            <a:extLst>
              <a:ext uri="{FF2B5EF4-FFF2-40B4-BE49-F238E27FC236}">
                <a16:creationId xmlns:a16="http://schemas.microsoft.com/office/drawing/2014/main" id="{41498053-643D-4BC3-B9EA-FAE782244FC5}"/>
              </a:ext>
            </a:extLst>
          </p:cNvPr>
          <p:cNvSpPr/>
          <p:nvPr/>
        </p:nvSpPr>
        <p:spPr>
          <a:xfrm>
            <a:off x="4542315" y="1026092"/>
            <a:ext cx="4443482" cy="3820966"/>
          </a:xfrm>
          <a:prstGeom prst="rect">
            <a:avLst/>
          </a:prstGeom>
          <a:solidFill>
            <a:srgbClr val="F4F6FB"/>
          </a:solidFill>
          <a:ln/>
        </p:spPr>
      </p:sp>
      <p:sp>
        <p:nvSpPr>
          <p:cNvPr id="52" name="Shape 2">
            <a:extLst>
              <a:ext uri="{FF2B5EF4-FFF2-40B4-BE49-F238E27FC236}">
                <a16:creationId xmlns:a16="http://schemas.microsoft.com/office/drawing/2014/main" id="{1C492A03-6C96-4380-8E7F-9C934986BCFB}"/>
              </a:ext>
            </a:extLst>
          </p:cNvPr>
          <p:cNvSpPr/>
          <p:nvPr/>
        </p:nvSpPr>
        <p:spPr>
          <a:xfrm>
            <a:off x="190356" y="1026092"/>
            <a:ext cx="4172408" cy="2185977"/>
          </a:xfrm>
          <a:prstGeom prst="rect">
            <a:avLst/>
          </a:prstGeom>
          <a:solidFill>
            <a:srgbClr val="F4F6FB"/>
          </a:solidFill>
          <a:ln/>
        </p:spPr>
      </p:sp>
      <p:sp>
        <p:nvSpPr>
          <p:cNvPr id="2" name="Titel 1"/>
          <p:cNvSpPr>
            <a:spLocks noGrp="1"/>
          </p:cNvSpPr>
          <p:nvPr>
            <p:ph type="title"/>
          </p:nvPr>
        </p:nvSpPr>
        <p:spPr/>
        <p:txBody>
          <a:bodyPr/>
          <a:lstStyle/>
          <a:p>
            <a:r>
              <a:rPr lang="de-DE" sz="2000">
                <a:latin typeface="+mn-lt"/>
              </a:rPr>
              <a:t>Fabrication of Bullet-Shaped Nanochannels</a:t>
            </a:r>
            <a:endParaRPr lang="de-DE" sz="2000" dirty="0">
              <a:latin typeface="+mn-lt"/>
            </a:endParaRPr>
          </a:p>
        </p:txBody>
      </p:sp>
      <p:sp>
        <p:nvSpPr>
          <p:cNvPr id="4" name="Text 0">
            <a:extLst>
              <a:ext uri="{FF2B5EF4-FFF2-40B4-BE49-F238E27FC236}">
                <a16:creationId xmlns:a16="http://schemas.microsoft.com/office/drawing/2014/main" id="{2E6C1DF9-8CA1-494E-8A6D-73AFE80FE590}"/>
              </a:ext>
            </a:extLst>
          </p:cNvPr>
          <p:cNvSpPr txBox="1"/>
          <p:nvPr/>
        </p:nvSpPr>
        <p:spPr>
          <a:xfrm>
            <a:off x="317635" y="74079"/>
            <a:ext cx="7315200" cy="320040"/>
          </a:xfrm>
          <a:prstGeom prst="rect">
            <a:avLst/>
          </a:prstGeom>
          <a:noFill/>
          <a:ln/>
        </p:spPr>
        <p:txBody>
          <a:bodyPr wrap="square" lIns="0" tIns="0" rIns="0" bIns="0" rtlCol="0" anchor="ctr"/>
          <a:lstStyle/>
          <a:p>
            <a:pPr marL="0" indent="0">
              <a:buNone/>
            </a:pPr>
            <a:r>
              <a:rPr lang="en-US" sz="1200" b="1" kern="0" spc="200">
                <a:solidFill>
                  <a:srgbClr val="FDBB63"/>
                </a:solidFill>
                <a:ea typeface="Calibri" pitchFamily="34" charset="-122"/>
                <a:cs typeface="Calibri" pitchFamily="34" charset="-120"/>
              </a:rPr>
              <a:t>2 - METHODS</a:t>
            </a:r>
            <a:endParaRPr lang="en-US" sz="1200" dirty="0">
              <a:solidFill>
                <a:srgbClr val="FDBB63"/>
              </a:solidFill>
            </a:endParaRPr>
          </a:p>
        </p:txBody>
      </p:sp>
      <p:grpSp>
        <p:nvGrpSpPr>
          <p:cNvPr id="5" name="Group 4">
            <a:extLst>
              <a:ext uri="{FF2B5EF4-FFF2-40B4-BE49-F238E27FC236}">
                <a16:creationId xmlns:a16="http://schemas.microsoft.com/office/drawing/2014/main" id="{31D4FBE7-8FDC-4BA1-927A-B7DE95DFBEF2}"/>
              </a:ext>
            </a:extLst>
          </p:cNvPr>
          <p:cNvGrpSpPr/>
          <p:nvPr/>
        </p:nvGrpSpPr>
        <p:grpSpPr>
          <a:xfrm>
            <a:off x="642546" y="1389661"/>
            <a:ext cx="3268028" cy="1574156"/>
            <a:chOff x="77638" y="1242039"/>
            <a:chExt cx="2998818" cy="1414588"/>
          </a:xfrm>
        </p:grpSpPr>
        <p:grpSp>
          <p:nvGrpSpPr>
            <p:cNvPr id="11" name="Group 10">
              <a:extLst>
                <a:ext uri="{FF2B5EF4-FFF2-40B4-BE49-F238E27FC236}">
                  <a16:creationId xmlns:a16="http://schemas.microsoft.com/office/drawing/2014/main" id="{5AAA1487-39F7-402E-8E9B-3580019D4FBB}"/>
                </a:ext>
              </a:extLst>
            </p:cNvPr>
            <p:cNvGrpSpPr/>
            <p:nvPr/>
          </p:nvGrpSpPr>
          <p:grpSpPr>
            <a:xfrm>
              <a:off x="77638" y="1242039"/>
              <a:ext cx="2998818" cy="1414588"/>
              <a:chOff x="1468814" y="3602038"/>
              <a:chExt cx="5934385" cy="2619617"/>
            </a:xfrm>
          </p:grpSpPr>
          <p:sp>
            <p:nvSpPr>
              <p:cNvPr id="12" name="Rectangle 11">
                <a:extLst>
                  <a:ext uri="{FF2B5EF4-FFF2-40B4-BE49-F238E27FC236}">
                    <a16:creationId xmlns:a16="http://schemas.microsoft.com/office/drawing/2014/main" id="{6D6DE7B8-E14F-4401-89E8-C0919C49576C}"/>
                  </a:ext>
                </a:extLst>
              </p:cNvPr>
              <p:cNvSpPr/>
              <p:nvPr/>
            </p:nvSpPr>
            <p:spPr>
              <a:xfrm>
                <a:off x="1468814" y="3689566"/>
                <a:ext cx="5888021" cy="253208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13" name="Picture 12">
                <a:extLst>
                  <a:ext uri="{FF2B5EF4-FFF2-40B4-BE49-F238E27FC236}">
                    <a16:creationId xmlns:a16="http://schemas.microsoft.com/office/drawing/2014/main" id="{51EEE7CD-10FE-4818-81CD-AFB5B12F5610}"/>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671640" y="3852984"/>
                <a:ext cx="5122805" cy="2108120"/>
              </a:xfrm>
              <a:prstGeom prst="rect">
                <a:avLst/>
              </a:prstGeom>
              <a:solidFill>
                <a:srgbClr val="FFFFFF">
                  <a:shade val="85000"/>
                </a:srgbClr>
              </a:solidFill>
              <a:ln w="88900" cap="sq">
                <a:noFill/>
                <a:miter lim="800000"/>
              </a:ln>
              <a:effectLst>
                <a:outerShdw blurRad="55000" dist="18000" dir="5400000" algn="tl" rotWithShape="0">
                  <a:srgbClr val="000000">
                    <a:alpha val="40000"/>
                  </a:srgbClr>
                </a:outerShdw>
              </a:effectLst>
            </p:spPr>
          </p:pic>
          <p:sp>
            <p:nvSpPr>
              <p:cNvPr id="14" name="Oval 13">
                <a:extLst>
                  <a:ext uri="{FF2B5EF4-FFF2-40B4-BE49-F238E27FC236}">
                    <a16:creationId xmlns:a16="http://schemas.microsoft.com/office/drawing/2014/main" id="{7D1DACE9-E684-494F-A91F-588C9784B46A}"/>
                  </a:ext>
                </a:extLst>
              </p:cNvPr>
              <p:cNvSpPr/>
              <p:nvPr/>
            </p:nvSpPr>
            <p:spPr>
              <a:xfrm>
                <a:off x="5891135" y="4418053"/>
                <a:ext cx="160859" cy="190500"/>
              </a:xfrm>
              <a:prstGeom prst="ellipse">
                <a:avLst/>
              </a:prstGeom>
              <a:solidFill>
                <a:srgbClr val="FECE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nvGrpSpPr>
              <p:cNvPr id="15" name="Group 14">
                <a:extLst>
                  <a:ext uri="{FF2B5EF4-FFF2-40B4-BE49-F238E27FC236}">
                    <a16:creationId xmlns:a16="http://schemas.microsoft.com/office/drawing/2014/main" id="{A7DBCA42-F9BF-4F9B-9072-A4E0065D1A53}"/>
                  </a:ext>
                </a:extLst>
              </p:cNvPr>
              <p:cNvGrpSpPr/>
              <p:nvPr/>
            </p:nvGrpSpPr>
            <p:grpSpPr>
              <a:xfrm>
                <a:off x="5770254" y="3991098"/>
                <a:ext cx="273968" cy="1620517"/>
                <a:chOff x="5750036" y="3962802"/>
                <a:chExt cx="256254" cy="1620517"/>
              </a:xfrm>
            </p:grpSpPr>
            <p:sp>
              <p:nvSpPr>
                <p:cNvPr id="44" name="Rectangle 43">
                  <a:extLst>
                    <a:ext uri="{FF2B5EF4-FFF2-40B4-BE49-F238E27FC236}">
                      <a16:creationId xmlns:a16="http://schemas.microsoft.com/office/drawing/2014/main" id="{3758C0A1-2AAD-4CE4-802F-EEAB2857056C}"/>
                    </a:ext>
                  </a:extLst>
                </p:cNvPr>
                <p:cNvSpPr/>
                <p:nvPr/>
              </p:nvSpPr>
              <p:spPr>
                <a:xfrm>
                  <a:off x="5750036" y="4887994"/>
                  <a:ext cx="256254" cy="695325"/>
                </a:xfrm>
                <a:prstGeom prst="rect">
                  <a:avLst/>
                </a:prstGeom>
                <a:solidFill>
                  <a:schemeClr val="accent1">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45" name="Rectangle 44">
                  <a:extLst>
                    <a:ext uri="{FF2B5EF4-FFF2-40B4-BE49-F238E27FC236}">
                      <a16:creationId xmlns:a16="http://schemas.microsoft.com/office/drawing/2014/main" id="{6454B268-9B88-4DCD-9D11-ADD7CADC004A}"/>
                    </a:ext>
                  </a:extLst>
                </p:cNvPr>
                <p:cNvSpPr/>
                <p:nvPr/>
              </p:nvSpPr>
              <p:spPr>
                <a:xfrm>
                  <a:off x="5750036" y="3962802"/>
                  <a:ext cx="253019" cy="695325"/>
                </a:xfrm>
                <a:prstGeom prst="rect">
                  <a:avLst/>
                </a:prstGeom>
                <a:solidFill>
                  <a:schemeClr val="accent1">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sp>
            <p:nvSpPr>
              <p:cNvPr id="16" name="Rectangle 15">
                <a:extLst>
                  <a:ext uri="{FF2B5EF4-FFF2-40B4-BE49-F238E27FC236}">
                    <a16:creationId xmlns:a16="http://schemas.microsoft.com/office/drawing/2014/main" id="{789F8F29-4B14-4C8F-8099-824DBF21746B}"/>
                  </a:ext>
                </a:extLst>
              </p:cNvPr>
              <p:cNvSpPr/>
              <p:nvPr/>
            </p:nvSpPr>
            <p:spPr>
              <a:xfrm>
                <a:off x="6108061" y="4054758"/>
                <a:ext cx="454577" cy="165071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cxnSp>
            <p:nvCxnSpPr>
              <p:cNvPr id="17" name="Straight Connector 16">
                <a:extLst>
                  <a:ext uri="{FF2B5EF4-FFF2-40B4-BE49-F238E27FC236}">
                    <a16:creationId xmlns:a16="http://schemas.microsoft.com/office/drawing/2014/main" id="{C5540618-613C-4EB3-9EC6-1B7ACDA1B565}"/>
                  </a:ext>
                </a:extLst>
              </p:cNvPr>
              <p:cNvCxnSpPr>
                <a:cxnSpLocks/>
              </p:cNvCxnSpPr>
              <p:nvPr/>
            </p:nvCxnSpPr>
            <p:spPr>
              <a:xfrm flipH="1">
                <a:off x="6190700" y="4076227"/>
                <a:ext cx="9525" cy="1492568"/>
              </a:xfrm>
              <a:prstGeom prst="line">
                <a:avLst/>
              </a:prstGeom>
              <a:ln w="28575">
                <a:solidFill>
                  <a:srgbClr val="05B299"/>
                </a:solidFill>
              </a:ln>
            </p:spPr>
            <p:style>
              <a:lnRef idx="1">
                <a:schemeClr val="accent1"/>
              </a:lnRef>
              <a:fillRef idx="0">
                <a:schemeClr val="accent1"/>
              </a:fillRef>
              <a:effectRef idx="0">
                <a:schemeClr val="accent1"/>
              </a:effectRef>
              <a:fontRef idx="minor">
                <a:schemeClr val="tx1"/>
              </a:fontRef>
            </p:style>
          </p:cxnSp>
          <p:sp>
            <p:nvSpPr>
              <p:cNvPr id="28" name="Rectangle 27">
                <a:extLst>
                  <a:ext uri="{FF2B5EF4-FFF2-40B4-BE49-F238E27FC236}">
                    <a16:creationId xmlns:a16="http://schemas.microsoft.com/office/drawing/2014/main" id="{709DFCFE-65D7-4A4E-8C57-220D15568487}"/>
                  </a:ext>
                </a:extLst>
              </p:cNvPr>
              <p:cNvSpPr/>
              <p:nvPr/>
            </p:nvSpPr>
            <p:spPr>
              <a:xfrm>
                <a:off x="6585298" y="4250217"/>
                <a:ext cx="252499" cy="1022632"/>
              </a:xfrm>
              <a:prstGeom prst="rect">
                <a:avLst/>
              </a:prstGeom>
              <a:solidFill>
                <a:srgbClr val="1515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9" name="Oval 28">
                <a:extLst>
                  <a:ext uri="{FF2B5EF4-FFF2-40B4-BE49-F238E27FC236}">
                    <a16:creationId xmlns:a16="http://schemas.microsoft.com/office/drawing/2014/main" id="{E3CFE036-761E-4FFD-A868-753E1402C346}"/>
                  </a:ext>
                </a:extLst>
              </p:cNvPr>
              <p:cNvSpPr/>
              <p:nvPr/>
            </p:nvSpPr>
            <p:spPr>
              <a:xfrm>
                <a:off x="6590718" y="4700555"/>
                <a:ext cx="114364" cy="121956"/>
              </a:xfrm>
              <a:prstGeom prst="ellipse">
                <a:avLst/>
              </a:prstGeom>
              <a:solidFill>
                <a:srgbClr val="F95252"/>
              </a:solidFill>
              <a:ln>
                <a:solidFill>
                  <a:srgbClr val="F5554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F5554F"/>
                  </a:solidFill>
                </a:endParaRPr>
              </a:p>
            </p:txBody>
          </p:sp>
          <p:sp>
            <p:nvSpPr>
              <p:cNvPr id="31" name="TextBox 30">
                <a:extLst>
                  <a:ext uri="{FF2B5EF4-FFF2-40B4-BE49-F238E27FC236}">
                    <a16:creationId xmlns:a16="http://schemas.microsoft.com/office/drawing/2014/main" id="{A120F16F-96BF-4A5B-850B-822EF0BDAE2C}"/>
                  </a:ext>
                </a:extLst>
              </p:cNvPr>
              <p:cNvSpPr txBox="1"/>
              <p:nvPr/>
            </p:nvSpPr>
            <p:spPr>
              <a:xfrm>
                <a:off x="3188689" y="5780592"/>
                <a:ext cx="1224135" cy="427468"/>
              </a:xfrm>
              <a:prstGeom prst="rect">
                <a:avLst/>
              </a:prstGeom>
              <a:solidFill>
                <a:schemeClr val="bg1"/>
              </a:solidFill>
              <a:ln>
                <a:solidFill>
                  <a:schemeClr val="tx1"/>
                </a:solidFill>
              </a:ln>
            </p:spPr>
            <p:txBody>
              <a:bodyPr wrap="square" rtlCol="0">
                <a:spAutoFit/>
              </a:bodyPr>
              <a:lstStyle/>
              <a:p>
                <a:pPr algn="ctr"/>
                <a:r>
                  <a:rPr lang="de-DE" sz="900"/>
                  <a:t>trigger</a:t>
                </a:r>
                <a:endParaRPr lang="en-US" sz="900"/>
              </a:p>
            </p:txBody>
          </p:sp>
          <p:cxnSp>
            <p:nvCxnSpPr>
              <p:cNvPr id="32" name="Straight Connector 31">
                <a:extLst>
                  <a:ext uri="{FF2B5EF4-FFF2-40B4-BE49-F238E27FC236}">
                    <a16:creationId xmlns:a16="http://schemas.microsoft.com/office/drawing/2014/main" id="{4CD8ABA0-FEB6-44D6-913A-0F122593A09A}"/>
                  </a:ext>
                </a:extLst>
              </p:cNvPr>
              <p:cNvCxnSpPr/>
              <p:nvPr/>
            </p:nvCxnSpPr>
            <p:spPr>
              <a:xfrm>
                <a:off x="6837797" y="4761533"/>
                <a:ext cx="163078"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28D7EF60-7F42-4FD9-9F4E-FF19CD911C7B}"/>
                  </a:ext>
                </a:extLst>
              </p:cNvPr>
              <p:cNvCxnSpPr/>
              <p:nvPr/>
            </p:nvCxnSpPr>
            <p:spPr>
              <a:xfrm flipH="1">
                <a:off x="6982219" y="4761533"/>
                <a:ext cx="7979" cy="1232793"/>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7DDC8E88-CC4C-472F-96A1-4D063069CC22}"/>
                  </a:ext>
                </a:extLst>
              </p:cNvPr>
              <p:cNvCxnSpPr>
                <a:cxnSpLocks/>
                <a:stCxn id="13" idx="2"/>
              </p:cNvCxnSpPr>
              <p:nvPr/>
            </p:nvCxnSpPr>
            <p:spPr>
              <a:xfrm>
                <a:off x="4233043" y="5961104"/>
                <a:ext cx="2741981" cy="1276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2B6492A4-E724-4033-B248-98F6CC68A5C8}"/>
                  </a:ext>
                </a:extLst>
              </p:cNvPr>
              <p:cNvCxnSpPr/>
              <p:nvPr/>
            </p:nvCxnSpPr>
            <p:spPr>
              <a:xfrm>
                <a:off x="2514600" y="5961988"/>
                <a:ext cx="804902" cy="374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36" name="TextBox 35">
                <a:extLst>
                  <a:ext uri="{FF2B5EF4-FFF2-40B4-BE49-F238E27FC236}">
                    <a16:creationId xmlns:a16="http://schemas.microsoft.com/office/drawing/2014/main" id="{FCB295E1-6EF2-4844-A1D2-BE824A5AF52D}"/>
                  </a:ext>
                </a:extLst>
              </p:cNvPr>
              <p:cNvSpPr txBox="1"/>
              <p:nvPr/>
            </p:nvSpPr>
            <p:spPr>
              <a:xfrm>
                <a:off x="6251967" y="3755500"/>
                <a:ext cx="1151232" cy="398972"/>
              </a:xfrm>
              <a:prstGeom prst="rect">
                <a:avLst/>
              </a:prstGeom>
              <a:solidFill>
                <a:schemeClr val="bg1"/>
              </a:solidFill>
            </p:spPr>
            <p:txBody>
              <a:bodyPr wrap="square" rtlCol="0">
                <a:spAutoFit/>
              </a:bodyPr>
              <a:lstStyle/>
              <a:p>
                <a:r>
                  <a:rPr lang="de-DE" sz="800"/>
                  <a:t>detector</a:t>
                </a:r>
                <a:endParaRPr lang="en-US" sz="800"/>
              </a:p>
            </p:txBody>
          </p:sp>
          <p:cxnSp>
            <p:nvCxnSpPr>
              <p:cNvPr id="37" name="Straight Arrow Connector 36">
                <a:extLst>
                  <a:ext uri="{FF2B5EF4-FFF2-40B4-BE49-F238E27FC236}">
                    <a16:creationId xmlns:a16="http://schemas.microsoft.com/office/drawing/2014/main" id="{46B54489-3367-48C9-A3C3-5CB0058A9313}"/>
                  </a:ext>
                </a:extLst>
              </p:cNvPr>
              <p:cNvCxnSpPr/>
              <p:nvPr/>
            </p:nvCxnSpPr>
            <p:spPr>
              <a:xfrm flipV="1">
                <a:off x="2514600" y="5263953"/>
                <a:ext cx="0" cy="701783"/>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8" name="Rectangle 37">
                <a:extLst>
                  <a:ext uri="{FF2B5EF4-FFF2-40B4-BE49-F238E27FC236}">
                    <a16:creationId xmlns:a16="http://schemas.microsoft.com/office/drawing/2014/main" id="{50365037-CFA9-42FB-A4E7-EBB7BD887FC5}"/>
                  </a:ext>
                </a:extLst>
              </p:cNvPr>
              <p:cNvSpPr/>
              <p:nvPr/>
            </p:nvSpPr>
            <p:spPr>
              <a:xfrm>
                <a:off x="1477521" y="3746022"/>
                <a:ext cx="457200" cy="67203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9" name="Rectangle 38">
                <a:extLst>
                  <a:ext uri="{FF2B5EF4-FFF2-40B4-BE49-F238E27FC236}">
                    <a16:creationId xmlns:a16="http://schemas.microsoft.com/office/drawing/2014/main" id="{6C4736F8-2846-450F-BFC7-D170DA2D1E2B}"/>
                  </a:ext>
                </a:extLst>
              </p:cNvPr>
              <p:cNvSpPr/>
              <p:nvPr/>
            </p:nvSpPr>
            <p:spPr>
              <a:xfrm>
                <a:off x="1877897" y="3720502"/>
                <a:ext cx="3789477" cy="12785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40" name="Rectangle 39">
                <a:extLst>
                  <a:ext uri="{FF2B5EF4-FFF2-40B4-BE49-F238E27FC236}">
                    <a16:creationId xmlns:a16="http://schemas.microsoft.com/office/drawing/2014/main" id="{93300B9A-3D01-4ABB-9DBE-9CE613314724}"/>
                  </a:ext>
                </a:extLst>
              </p:cNvPr>
              <p:cNvSpPr/>
              <p:nvPr/>
            </p:nvSpPr>
            <p:spPr>
              <a:xfrm rot="16200000">
                <a:off x="492393" y="4771898"/>
                <a:ext cx="2273824" cy="17103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42" name="Rectangle 41">
                <a:extLst>
                  <a:ext uri="{FF2B5EF4-FFF2-40B4-BE49-F238E27FC236}">
                    <a16:creationId xmlns:a16="http://schemas.microsoft.com/office/drawing/2014/main" id="{0D36F462-5665-4276-AB9A-F557AD8972C1}"/>
                  </a:ext>
                </a:extLst>
              </p:cNvPr>
              <p:cNvSpPr/>
              <p:nvPr/>
            </p:nvSpPr>
            <p:spPr>
              <a:xfrm rot="16200000">
                <a:off x="6529887" y="5575488"/>
                <a:ext cx="618637" cy="10537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0" name="TextBox 29">
                <a:extLst>
                  <a:ext uri="{FF2B5EF4-FFF2-40B4-BE49-F238E27FC236}">
                    <a16:creationId xmlns:a16="http://schemas.microsoft.com/office/drawing/2014/main" id="{7F0F6D96-297C-43EB-BBFD-37E0797FEE23}"/>
                  </a:ext>
                </a:extLst>
              </p:cNvPr>
              <p:cNvSpPr txBox="1"/>
              <p:nvPr/>
            </p:nvSpPr>
            <p:spPr>
              <a:xfrm>
                <a:off x="5359656" y="3602038"/>
                <a:ext cx="1369129" cy="398972"/>
              </a:xfrm>
              <a:prstGeom prst="rect">
                <a:avLst/>
              </a:prstGeom>
              <a:noFill/>
            </p:spPr>
            <p:txBody>
              <a:bodyPr wrap="square" rtlCol="0">
                <a:spAutoFit/>
              </a:bodyPr>
              <a:lstStyle/>
              <a:p>
                <a:r>
                  <a:rPr lang="de-DE" sz="800"/>
                  <a:t>aperture</a:t>
                </a:r>
                <a:endParaRPr lang="en-US" sz="800"/>
              </a:p>
            </p:txBody>
          </p:sp>
        </p:grpSp>
        <p:cxnSp>
          <p:nvCxnSpPr>
            <p:cNvPr id="46" name="Straight Connector 45">
              <a:extLst>
                <a:ext uri="{FF2B5EF4-FFF2-40B4-BE49-F238E27FC236}">
                  <a16:creationId xmlns:a16="http://schemas.microsoft.com/office/drawing/2014/main" id="{E5FA7E19-323B-4AF9-B544-279455E35B07}"/>
                </a:ext>
              </a:extLst>
            </p:cNvPr>
            <p:cNvCxnSpPr>
              <a:cxnSpLocks/>
            </p:cNvCxnSpPr>
            <p:nvPr/>
          </p:nvCxnSpPr>
          <p:spPr>
            <a:xfrm flipH="1">
              <a:off x="2507355" y="1498100"/>
              <a:ext cx="4813" cy="805984"/>
            </a:xfrm>
            <a:prstGeom prst="line">
              <a:avLst/>
            </a:prstGeom>
            <a:ln w="28575">
              <a:solidFill>
                <a:srgbClr val="05B299"/>
              </a:solidFill>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628760C6-A75B-44A5-B8B8-BF4FA500A54B}"/>
                </a:ext>
              </a:extLst>
            </p:cNvPr>
            <p:cNvCxnSpPr>
              <a:cxnSpLocks/>
            </p:cNvCxnSpPr>
            <p:nvPr/>
          </p:nvCxnSpPr>
          <p:spPr>
            <a:xfrm flipH="1">
              <a:off x="2550358" y="1498100"/>
              <a:ext cx="4813" cy="805984"/>
            </a:xfrm>
            <a:prstGeom prst="line">
              <a:avLst/>
            </a:prstGeom>
            <a:ln w="28575">
              <a:solidFill>
                <a:srgbClr val="05B299"/>
              </a:solidFill>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DC90A19C-3CB9-4CCA-AB3B-AABD95D93D6F}"/>
                </a:ext>
              </a:extLst>
            </p:cNvPr>
            <p:cNvCxnSpPr>
              <a:cxnSpLocks/>
            </p:cNvCxnSpPr>
            <p:nvPr/>
          </p:nvCxnSpPr>
          <p:spPr>
            <a:xfrm flipH="1">
              <a:off x="2598400" y="1498100"/>
              <a:ext cx="4813" cy="805984"/>
            </a:xfrm>
            <a:prstGeom prst="line">
              <a:avLst/>
            </a:prstGeom>
            <a:ln w="28575">
              <a:solidFill>
                <a:srgbClr val="05B299"/>
              </a:solidFill>
            </a:ln>
          </p:spPr>
          <p:style>
            <a:lnRef idx="1">
              <a:schemeClr val="accent1"/>
            </a:lnRef>
            <a:fillRef idx="0">
              <a:schemeClr val="accent1"/>
            </a:fillRef>
            <a:effectRef idx="0">
              <a:schemeClr val="accent1"/>
            </a:effectRef>
            <a:fontRef idx="minor">
              <a:schemeClr val="tx1"/>
            </a:fontRef>
          </p:style>
        </p:cxnSp>
      </p:grpSp>
      <p:sp>
        <p:nvSpPr>
          <p:cNvPr id="49" name="Text 4">
            <a:extLst>
              <a:ext uri="{FF2B5EF4-FFF2-40B4-BE49-F238E27FC236}">
                <a16:creationId xmlns:a16="http://schemas.microsoft.com/office/drawing/2014/main" id="{BBFE7088-6A16-4B33-87E8-C76491A72B2D}"/>
              </a:ext>
            </a:extLst>
          </p:cNvPr>
          <p:cNvSpPr txBox="1"/>
          <p:nvPr/>
        </p:nvSpPr>
        <p:spPr>
          <a:xfrm>
            <a:off x="5206" y="890052"/>
            <a:ext cx="2957836" cy="594360"/>
          </a:xfrm>
          <a:prstGeom prst="rect">
            <a:avLst/>
          </a:prstGeom>
          <a:noFill/>
          <a:ln/>
        </p:spPr>
        <p:txBody>
          <a:bodyPr wrap="square" lIns="0" tIns="0" rIns="0" bIns="0" rtlCol="0" anchor="ctr"/>
          <a:lstStyle/>
          <a:p>
            <a:pPr marL="0" indent="0" algn="ctr">
              <a:buNone/>
            </a:pPr>
            <a:r>
              <a:rPr lang="en-US" sz="1600" b="1">
                <a:latin typeface="+mj-lt"/>
                <a:ea typeface="Calibri" pitchFamily="34" charset="-122"/>
                <a:cs typeface="Calibri" pitchFamily="34" charset="-120"/>
              </a:rPr>
              <a:t>1. Ion-track formation </a:t>
            </a:r>
            <a:endParaRPr lang="en-US" sz="1600" b="1" dirty="0">
              <a:latin typeface="+mj-lt"/>
            </a:endParaRPr>
          </a:p>
        </p:txBody>
      </p:sp>
      <p:sp>
        <p:nvSpPr>
          <p:cNvPr id="50" name="Text 9">
            <a:extLst>
              <a:ext uri="{FF2B5EF4-FFF2-40B4-BE49-F238E27FC236}">
                <a16:creationId xmlns:a16="http://schemas.microsoft.com/office/drawing/2014/main" id="{995CE996-CD12-4563-9C1C-DBE86C5ED76F}"/>
              </a:ext>
            </a:extLst>
          </p:cNvPr>
          <p:cNvSpPr txBox="1"/>
          <p:nvPr/>
        </p:nvSpPr>
        <p:spPr>
          <a:xfrm>
            <a:off x="4598189" y="859572"/>
            <a:ext cx="2606040" cy="594360"/>
          </a:xfrm>
          <a:prstGeom prst="rect">
            <a:avLst/>
          </a:prstGeom>
          <a:noFill/>
          <a:ln/>
        </p:spPr>
        <p:txBody>
          <a:bodyPr wrap="square" lIns="0" tIns="0" rIns="0" bIns="0" rtlCol="0" anchor="ctr"/>
          <a:lstStyle/>
          <a:p>
            <a:pPr marL="0" indent="0">
              <a:buNone/>
            </a:pPr>
            <a:r>
              <a:rPr lang="en-US" sz="1600" b="1">
                <a:latin typeface="+mj-lt"/>
                <a:ea typeface="Calibri" pitchFamily="34" charset="-122"/>
                <a:cs typeface="Calibri" pitchFamily="34" charset="-120"/>
              </a:rPr>
              <a:t>3. Chemical etching</a:t>
            </a:r>
            <a:endParaRPr lang="en-US" sz="1600" b="1" dirty="0">
              <a:latin typeface="+mj-lt"/>
            </a:endParaRPr>
          </a:p>
        </p:txBody>
      </p:sp>
      <p:pic>
        <p:nvPicPr>
          <p:cNvPr id="51" name="Picture 2">
            <a:extLst>
              <a:ext uri="{FF2B5EF4-FFF2-40B4-BE49-F238E27FC236}">
                <a16:creationId xmlns:a16="http://schemas.microsoft.com/office/drawing/2014/main" id="{4EC222E7-89F8-43D2-9446-210226165604}"/>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2394" r="9851" b="8901"/>
          <a:stretch/>
        </p:blipFill>
        <p:spPr bwMode="auto">
          <a:xfrm>
            <a:off x="7295936" y="2747737"/>
            <a:ext cx="1325962" cy="1978607"/>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A48BB273-54B2-4C18-9E8D-1D6A899BF98F}"/>
              </a:ext>
            </a:extLst>
          </p:cNvPr>
          <p:cNvSpPr txBox="1"/>
          <p:nvPr/>
        </p:nvSpPr>
        <p:spPr>
          <a:xfrm>
            <a:off x="317635" y="3396992"/>
            <a:ext cx="4143998" cy="1323439"/>
          </a:xfrm>
          <a:prstGeom prst="rect">
            <a:avLst/>
          </a:prstGeom>
          <a:ln w="28575">
            <a:noFill/>
          </a:ln>
        </p:spPr>
        <p:txBody>
          <a:bodyPr vert="horz" wrap="square" lIns="91440" tIns="45720" rIns="91440" bIns="45720" rtlCol="0" anchor="t">
            <a:spAutoFit/>
          </a:bodyPr>
          <a:lstStyle/>
          <a:p>
            <a:r>
              <a:rPr lang="de-DE" sz="1600" b="1"/>
              <a:t>2. One-sided UV exposure for 24 hours:</a:t>
            </a:r>
          </a:p>
          <a:p>
            <a:pPr marL="285750" indent="-285750">
              <a:buFont typeface="Arial" panose="020B0604020202020204" pitchFamily="34" charset="0"/>
              <a:buChar char="•"/>
            </a:pPr>
            <a:r>
              <a:rPr lang="de-DE" sz="1600"/>
              <a:t>Increases susceptibility to chemical attack.</a:t>
            </a:r>
          </a:p>
          <a:p>
            <a:pPr marL="285750" indent="-285750">
              <a:buFont typeface="Arial" panose="020B0604020202020204" pitchFamily="34" charset="0"/>
              <a:buChar char="•"/>
            </a:pPr>
            <a:r>
              <a:rPr lang="de-DE" sz="1600"/>
              <a:t>Decreases hydrophobic binding to surfactant.</a:t>
            </a:r>
            <a:endParaRPr lang="de-DE" sz="1600" dirty="0"/>
          </a:p>
        </p:txBody>
      </p:sp>
      <p:pic>
        <p:nvPicPr>
          <p:cNvPr id="82" name="Picture 81">
            <a:extLst>
              <a:ext uri="{FF2B5EF4-FFF2-40B4-BE49-F238E27FC236}">
                <a16:creationId xmlns:a16="http://schemas.microsoft.com/office/drawing/2014/main" id="{DD3E41E3-96FB-4A92-BB7E-67E5C7134119}"/>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4840665" y="3423648"/>
            <a:ext cx="808284" cy="75600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84" name="TextBox 83">
            <a:extLst>
              <a:ext uri="{FF2B5EF4-FFF2-40B4-BE49-F238E27FC236}">
                <a16:creationId xmlns:a16="http://schemas.microsoft.com/office/drawing/2014/main" id="{4752C333-88D9-49ED-93F4-E652800C86F0}"/>
              </a:ext>
            </a:extLst>
          </p:cNvPr>
          <p:cNvSpPr txBox="1"/>
          <p:nvPr/>
        </p:nvSpPr>
        <p:spPr>
          <a:xfrm>
            <a:off x="4730505" y="4200727"/>
            <a:ext cx="1008174" cy="646331"/>
          </a:xfrm>
          <a:prstGeom prst="rect">
            <a:avLst/>
          </a:prstGeom>
          <a:noFill/>
        </p:spPr>
        <p:txBody>
          <a:bodyPr wrap="square" rtlCol="0">
            <a:spAutoFit/>
          </a:bodyPr>
          <a:lstStyle/>
          <a:p>
            <a:pPr algn="ctr"/>
            <a:r>
              <a:rPr lang="de-DE" sz="1200">
                <a:latin typeface="Arial" panose="020B0604020202020204" pitchFamily="34" charset="0"/>
                <a:cs typeface="Arial" panose="020B0604020202020204" pitchFamily="34" charset="0"/>
              </a:rPr>
              <a:t>12 µm</a:t>
            </a:r>
            <a:br>
              <a:rPr lang="de-DE" sz="1200">
                <a:latin typeface="Arial" panose="020B0604020202020204" pitchFamily="34" charset="0"/>
                <a:cs typeface="Arial" panose="020B0604020202020204" pitchFamily="34" charset="0"/>
              </a:rPr>
            </a:br>
            <a:r>
              <a:rPr lang="de-DE" sz="1200">
                <a:latin typeface="Arial" panose="020B0604020202020204" pitchFamily="34" charset="0"/>
                <a:cs typeface="Arial" panose="020B0604020202020204" pitchFamily="34" charset="0"/>
              </a:rPr>
              <a:t>PET Membrane</a:t>
            </a:r>
            <a:endParaRPr lang="en-US" sz="1200">
              <a:latin typeface="Arial" panose="020B0604020202020204" pitchFamily="34" charset="0"/>
              <a:cs typeface="Arial" panose="020B0604020202020204" pitchFamily="34" charset="0"/>
            </a:endParaRPr>
          </a:p>
        </p:txBody>
      </p:sp>
      <p:sp>
        <p:nvSpPr>
          <p:cNvPr id="88" name="TextBox 87">
            <a:extLst>
              <a:ext uri="{FF2B5EF4-FFF2-40B4-BE49-F238E27FC236}">
                <a16:creationId xmlns:a16="http://schemas.microsoft.com/office/drawing/2014/main" id="{D736F979-C538-4F9B-BA10-E2D520CA5756}"/>
              </a:ext>
            </a:extLst>
          </p:cNvPr>
          <p:cNvSpPr txBox="1"/>
          <p:nvPr/>
        </p:nvSpPr>
        <p:spPr>
          <a:xfrm>
            <a:off x="5926869" y="4753463"/>
            <a:ext cx="3368481" cy="230832"/>
          </a:xfrm>
          <a:prstGeom prst="rect">
            <a:avLst/>
          </a:prstGeom>
          <a:noFill/>
        </p:spPr>
        <p:txBody>
          <a:bodyPr wrap="square">
            <a:spAutoFit/>
          </a:bodyPr>
          <a:lstStyle/>
          <a:p>
            <a:r>
              <a:rPr lang="de-DE" sz="900"/>
              <a:t>Apel, P. Y., et al. (2007), </a:t>
            </a:r>
            <a:r>
              <a:rPr lang="de-DE" sz="900" i="1"/>
              <a:t>Nanotechnology</a:t>
            </a:r>
            <a:r>
              <a:rPr lang="de-DE" sz="900"/>
              <a:t>, </a:t>
            </a:r>
            <a:r>
              <a:rPr lang="de-DE" sz="900" i="1"/>
              <a:t>18</a:t>
            </a:r>
            <a:r>
              <a:rPr lang="de-DE" sz="900"/>
              <a:t>(30), 305302.</a:t>
            </a:r>
          </a:p>
        </p:txBody>
      </p:sp>
      <p:sp>
        <p:nvSpPr>
          <p:cNvPr id="90" name="TextBox 89">
            <a:extLst>
              <a:ext uri="{FF2B5EF4-FFF2-40B4-BE49-F238E27FC236}">
                <a16:creationId xmlns:a16="http://schemas.microsoft.com/office/drawing/2014/main" id="{730DF51C-D45F-45B4-B0D5-C043A3C0F43C}"/>
              </a:ext>
            </a:extLst>
          </p:cNvPr>
          <p:cNvSpPr txBox="1"/>
          <p:nvPr/>
        </p:nvSpPr>
        <p:spPr>
          <a:xfrm>
            <a:off x="5775709" y="3196445"/>
            <a:ext cx="1134584" cy="1323439"/>
          </a:xfrm>
          <a:prstGeom prst="rect">
            <a:avLst/>
          </a:prstGeom>
          <a:noFill/>
        </p:spPr>
        <p:txBody>
          <a:bodyPr wrap="square">
            <a:spAutoFit/>
          </a:bodyPr>
          <a:lstStyle/>
          <a:p>
            <a:r>
              <a:rPr lang="en-US" sz="1600">
                <a:latin typeface="+mj-lt"/>
                <a:ea typeface="Calibri" pitchFamily="34" charset="-122"/>
                <a:cs typeface="Calibri" pitchFamily="34" charset="-120"/>
              </a:rPr>
              <a:t>6 M NaOH  surfactant, 60°C, </a:t>
            </a:r>
            <a:br>
              <a:rPr lang="en-US" sz="1600">
                <a:latin typeface="+mj-lt"/>
                <a:ea typeface="Calibri" pitchFamily="34" charset="-122"/>
                <a:cs typeface="Calibri" pitchFamily="34" charset="-120"/>
              </a:rPr>
            </a:br>
            <a:r>
              <a:rPr lang="en-US" sz="1600">
                <a:latin typeface="+mj-lt"/>
                <a:ea typeface="Calibri" pitchFamily="34" charset="-122"/>
                <a:cs typeface="Calibri" pitchFamily="34" charset="-120"/>
              </a:rPr>
              <a:t>4 -10 min</a:t>
            </a:r>
            <a:endParaRPr lang="de-DE" sz="1600">
              <a:latin typeface="+mj-lt"/>
            </a:endParaRPr>
          </a:p>
        </p:txBody>
      </p:sp>
      <p:grpSp>
        <p:nvGrpSpPr>
          <p:cNvPr id="100" name="Group 99">
            <a:extLst>
              <a:ext uri="{FF2B5EF4-FFF2-40B4-BE49-F238E27FC236}">
                <a16:creationId xmlns:a16="http://schemas.microsoft.com/office/drawing/2014/main" id="{8A875516-0489-45E3-9B43-B46DEC8C81CE}"/>
              </a:ext>
            </a:extLst>
          </p:cNvPr>
          <p:cNvGrpSpPr/>
          <p:nvPr/>
        </p:nvGrpSpPr>
        <p:grpSpPr>
          <a:xfrm>
            <a:off x="7219865" y="1113401"/>
            <a:ext cx="1586307" cy="1517923"/>
            <a:chOff x="6970226" y="1042264"/>
            <a:chExt cx="1586307" cy="1517923"/>
          </a:xfrm>
        </p:grpSpPr>
        <p:pic>
          <p:nvPicPr>
            <p:cNvPr id="91" name="Picture 90">
              <a:extLst>
                <a:ext uri="{FF2B5EF4-FFF2-40B4-BE49-F238E27FC236}">
                  <a16:creationId xmlns:a16="http://schemas.microsoft.com/office/drawing/2014/main" id="{501296EE-1C7B-41A8-9448-9A2A8DF9F51D}"/>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rot="5400000">
              <a:off x="6980110" y="1032380"/>
              <a:ext cx="1517923" cy="1537691"/>
            </a:xfrm>
            <a:prstGeom prst="rect">
              <a:avLst/>
            </a:prstGeom>
            <a:ln>
              <a:noFill/>
            </a:ln>
            <a:effectLst>
              <a:outerShdw blurRad="190500" algn="tl" rotWithShape="0">
                <a:srgbClr val="000000">
                  <a:alpha val="70000"/>
                </a:srgbClr>
              </a:outerShdw>
            </a:effectLst>
          </p:spPr>
        </p:pic>
        <p:grpSp>
          <p:nvGrpSpPr>
            <p:cNvPr id="99" name="Group 98">
              <a:extLst>
                <a:ext uri="{FF2B5EF4-FFF2-40B4-BE49-F238E27FC236}">
                  <a16:creationId xmlns:a16="http://schemas.microsoft.com/office/drawing/2014/main" id="{204067DD-D939-4DF3-BB1F-E7F089689458}"/>
                </a:ext>
              </a:extLst>
            </p:cNvPr>
            <p:cNvGrpSpPr/>
            <p:nvPr/>
          </p:nvGrpSpPr>
          <p:grpSpPr>
            <a:xfrm>
              <a:off x="7833705" y="2204224"/>
              <a:ext cx="722828" cy="253917"/>
              <a:chOff x="7833705" y="2204224"/>
              <a:chExt cx="722828" cy="253917"/>
            </a:xfrm>
          </p:grpSpPr>
          <p:sp>
            <p:nvSpPr>
              <p:cNvPr id="92" name="Textfeld 31">
                <a:extLst>
                  <a:ext uri="{FF2B5EF4-FFF2-40B4-BE49-F238E27FC236}">
                    <a16:creationId xmlns:a16="http://schemas.microsoft.com/office/drawing/2014/main" id="{C46FDE5E-049C-42B8-855A-0F00ACF24726}"/>
                  </a:ext>
                </a:extLst>
              </p:cNvPr>
              <p:cNvSpPr txBox="1">
                <a:spLocks noChangeArrowheads="1"/>
              </p:cNvSpPr>
              <p:nvPr/>
            </p:nvSpPr>
            <p:spPr bwMode="auto">
              <a:xfrm>
                <a:off x="7833705" y="2204224"/>
                <a:ext cx="722828" cy="253916"/>
              </a:xfrm>
              <a:prstGeom prst="rect">
                <a:avLst/>
              </a:prstGeom>
              <a:noFill/>
              <a:ln w="9525">
                <a:noFill/>
                <a:miter lim="800000"/>
                <a:headEnd/>
                <a:tailEnd/>
              </a:ln>
            </p:spPr>
            <p:txBody>
              <a:bodyPr wrap="square">
                <a:spAutoFit/>
              </a:bodyPr>
              <a:lstStyle/>
              <a:p>
                <a:r>
                  <a:rPr lang="de-DE" sz="1050">
                    <a:solidFill>
                      <a:schemeClr val="bg1"/>
                    </a:solidFill>
                    <a:latin typeface="Arial" panose="020B0604020202020204" pitchFamily="34" charset="0"/>
                    <a:cs typeface="Arial" panose="020B0604020202020204" pitchFamily="34" charset="0"/>
                  </a:rPr>
                  <a:t>500 nm</a:t>
                </a:r>
                <a:endParaRPr lang="en-US" sz="1050" dirty="0">
                  <a:solidFill>
                    <a:schemeClr val="bg1"/>
                  </a:solidFill>
                  <a:latin typeface="Arial" panose="020B0604020202020204" pitchFamily="34" charset="0"/>
                  <a:cs typeface="Arial" panose="020B0604020202020204" pitchFamily="34" charset="0"/>
                </a:endParaRPr>
              </a:p>
            </p:txBody>
          </p:sp>
          <p:cxnSp>
            <p:nvCxnSpPr>
              <p:cNvPr id="93" name="Straight Connector 92">
                <a:extLst>
                  <a:ext uri="{FF2B5EF4-FFF2-40B4-BE49-F238E27FC236}">
                    <a16:creationId xmlns:a16="http://schemas.microsoft.com/office/drawing/2014/main" id="{5F134684-874C-449E-8345-1C491737A026}"/>
                  </a:ext>
                </a:extLst>
              </p:cNvPr>
              <p:cNvCxnSpPr>
                <a:cxnSpLocks/>
              </p:cNvCxnSpPr>
              <p:nvPr/>
            </p:nvCxnSpPr>
            <p:spPr>
              <a:xfrm rot="16200000">
                <a:off x="8151239" y="2204973"/>
                <a:ext cx="0" cy="506336"/>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grpSp>
      </p:grpSp>
      <p:pic>
        <p:nvPicPr>
          <p:cNvPr id="9" name="Picture 8">
            <a:extLst>
              <a:ext uri="{FF2B5EF4-FFF2-40B4-BE49-F238E27FC236}">
                <a16:creationId xmlns:a16="http://schemas.microsoft.com/office/drawing/2014/main" id="{50B5137D-FF6B-42C8-8A18-A1F1280A3FCC}"/>
              </a:ext>
            </a:extLst>
          </p:cNvPr>
          <p:cNvPicPr>
            <a:picLocks noChangeAspect="1"/>
          </p:cNvPicPr>
          <p:nvPr/>
        </p:nvPicPr>
        <p:blipFill rotWithShape="1">
          <a:blip r:embed="rId7"/>
          <a:srcRect l="21108" r="20403"/>
          <a:stretch/>
        </p:blipFill>
        <p:spPr>
          <a:xfrm>
            <a:off x="5006590" y="1345441"/>
            <a:ext cx="1393390" cy="1786776"/>
          </a:xfrm>
          <a:prstGeom prst="rect">
            <a:avLst/>
          </a:prstGeom>
        </p:spPr>
      </p:pic>
      <p:cxnSp>
        <p:nvCxnSpPr>
          <p:cNvPr id="83" name="Straight Arrow Connector 82">
            <a:extLst>
              <a:ext uri="{FF2B5EF4-FFF2-40B4-BE49-F238E27FC236}">
                <a16:creationId xmlns:a16="http://schemas.microsoft.com/office/drawing/2014/main" id="{5B96396C-04AA-4B33-AB42-431E7702D3C7}"/>
              </a:ext>
            </a:extLst>
          </p:cNvPr>
          <p:cNvCxnSpPr>
            <a:cxnSpLocks/>
          </p:cNvCxnSpPr>
          <p:nvPr/>
        </p:nvCxnSpPr>
        <p:spPr>
          <a:xfrm flipH="1">
            <a:off x="5081893" y="2501462"/>
            <a:ext cx="395466" cy="922186"/>
          </a:xfrm>
          <a:prstGeom prst="straightConnector1">
            <a:avLst/>
          </a:prstGeom>
          <a:ln w="38100">
            <a:solidFill>
              <a:schemeClr val="accent6"/>
            </a:solidFill>
            <a:tailEnd type="triangle"/>
          </a:ln>
          <a:effectLst/>
        </p:spPr>
        <p:style>
          <a:lnRef idx="2">
            <a:schemeClr val="accent1"/>
          </a:lnRef>
          <a:fillRef idx="0">
            <a:schemeClr val="accent1"/>
          </a:fillRef>
          <a:effectRef idx="1">
            <a:schemeClr val="accent1"/>
          </a:effectRef>
          <a:fontRef idx="minor">
            <a:schemeClr val="tx1"/>
          </a:fontRef>
        </p:style>
      </p:cxnSp>
      <p:sp>
        <p:nvSpPr>
          <p:cNvPr id="3" name="Date Placeholder 2">
            <a:extLst>
              <a:ext uri="{FF2B5EF4-FFF2-40B4-BE49-F238E27FC236}">
                <a16:creationId xmlns:a16="http://schemas.microsoft.com/office/drawing/2014/main" id="{95D97841-25EE-4BC6-A1F6-5127820B9201}"/>
              </a:ext>
            </a:extLst>
          </p:cNvPr>
          <p:cNvSpPr>
            <a:spLocks noGrp="1"/>
          </p:cNvSpPr>
          <p:nvPr>
            <p:ph type="dt" sz="half" idx="2"/>
          </p:nvPr>
        </p:nvSpPr>
        <p:spPr/>
        <p:txBody>
          <a:bodyPr/>
          <a:lstStyle/>
          <a:p>
            <a:fld id="{292F18AA-5B41-49DC-8A4A-2FBD6D86C292}" type="datetime1">
              <a:rPr lang="de-DE" smtClean="0"/>
              <a:t>23.09.2026</a:t>
            </a:fld>
            <a:endParaRPr lang="de-DE" dirty="0"/>
          </a:p>
        </p:txBody>
      </p:sp>
      <p:sp>
        <p:nvSpPr>
          <p:cNvPr id="8" name="Slide Number Placeholder 7">
            <a:extLst>
              <a:ext uri="{FF2B5EF4-FFF2-40B4-BE49-F238E27FC236}">
                <a16:creationId xmlns:a16="http://schemas.microsoft.com/office/drawing/2014/main" id="{83ABAD6D-AC80-4FFF-8619-7185B39D3DE3}"/>
              </a:ext>
            </a:extLst>
          </p:cNvPr>
          <p:cNvSpPr>
            <a:spLocks noGrp="1"/>
          </p:cNvSpPr>
          <p:nvPr>
            <p:ph type="sldNum" sz="quarter" idx="12"/>
          </p:nvPr>
        </p:nvSpPr>
        <p:spPr/>
        <p:txBody>
          <a:bodyPr/>
          <a:lstStyle/>
          <a:p>
            <a:fld id="{125CBDDA-5CCF-8748-8988-9DC6C8981774}" type="slidenum">
              <a:rPr lang="de-DE" smtClean="0"/>
              <a:t>4</a:t>
            </a:fld>
            <a:endParaRPr lang="de-DE"/>
          </a:p>
        </p:txBody>
      </p:sp>
    </p:spTree>
    <p:extLst>
      <p:ext uri="{BB962C8B-B14F-4D97-AF65-F5344CB8AC3E}">
        <p14:creationId xmlns:p14="http://schemas.microsoft.com/office/powerpoint/2010/main" val="14543693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z="2000">
                <a:latin typeface="+mn-lt"/>
              </a:rPr>
              <a:t>Energy Conversion Measurements</a:t>
            </a:r>
            <a:endParaRPr lang="de-DE" sz="2000" dirty="0">
              <a:latin typeface="+mn-lt"/>
            </a:endParaRPr>
          </a:p>
        </p:txBody>
      </p:sp>
      <p:sp>
        <p:nvSpPr>
          <p:cNvPr id="4" name="Text 0">
            <a:extLst>
              <a:ext uri="{FF2B5EF4-FFF2-40B4-BE49-F238E27FC236}">
                <a16:creationId xmlns:a16="http://schemas.microsoft.com/office/drawing/2014/main" id="{2E6C1DF9-8CA1-494E-8A6D-73AFE80FE590}"/>
              </a:ext>
            </a:extLst>
          </p:cNvPr>
          <p:cNvSpPr txBox="1"/>
          <p:nvPr/>
        </p:nvSpPr>
        <p:spPr>
          <a:xfrm>
            <a:off x="317635" y="74079"/>
            <a:ext cx="7315200" cy="320040"/>
          </a:xfrm>
          <a:prstGeom prst="rect">
            <a:avLst/>
          </a:prstGeom>
          <a:noFill/>
          <a:ln/>
        </p:spPr>
        <p:txBody>
          <a:bodyPr wrap="square" lIns="0" tIns="0" rIns="0" bIns="0" rtlCol="0" anchor="ctr"/>
          <a:lstStyle/>
          <a:p>
            <a:pPr marL="0" indent="0">
              <a:buNone/>
            </a:pPr>
            <a:r>
              <a:rPr lang="en-US" sz="1200" b="1" kern="0" spc="200">
                <a:solidFill>
                  <a:srgbClr val="FDBB63"/>
                </a:solidFill>
                <a:ea typeface="Calibri" pitchFamily="34" charset="-122"/>
                <a:cs typeface="Calibri" pitchFamily="34" charset="-120"/>
              </a:rPr>
              <a:t>2 - METHODS</a:t>
            </a:r>
            <a:endParaRPr lang="en-US" sz="1200" dirty="0">
              <a:solidFill>
                <a:srgbClr val="FDBB63"/>
              </a:solidFill>
            </a:endParaRPr>
          </a:p>
        </p:txBody>
      </p:sp>
      <mc:AlternateContent xmlns:mc="http://schemas.openxmlformats.org/markup-compatibility/2006" xmlns:a14="http://schemas.microsoft.com/office/drawing/2010/main">
        <mc:Choice Requires="a14">
          <p:sp>
            <p:nvSpPr>
              <p:cNvPr id="62" name="TextBox 61">
                <a:extLst>
                  <a:ext uri="{FF2B5EF4-FFF2-40B4-BE49-F238E27FC236}">
                    <a16:creationId xmlns:a16="http://schemas.microsoft.com/office/drawing/2014/main" id="{046B05D6-5A5E-4F26-ACE7-32575C85DF19}"/>
                  </a:ext>
                </a:extLst>
              </p:cNvPr>
              <p:cNvSpPr txBox="1"/>
              <p:nvPr/>
            </p:nvSpPr>
            <p:spPr>
              <a:xfrm>
                <a:off x="6133436" y="3491473"/>
                <a:ext cx="2049535" cy="115070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de-DE" sz="2400" i="1">
                              <a:latin typeface="Cambria Math" panose="02040503050406030204" pitchFamily="18" charset="0"/>
                            </a:rPr>
                          </m:ctrlPr>
                        </m:sSubPr>
                        <m:e>
                          <m:r>
                            <a:rPr lang="de-DE" sz="2400">
                              <a:latin typeface="Cambria Math" panose="02040503050406030204" pitchFamily="18" charset="0"/>
                            </a:rPr>
                            <m:t>𝑃</m:t>
                          </m:r>
                        </m:e>
                        <m:sub>
                          <m:r>
                            <a:rPr lang="de-DE" sz="2400">
                              <a:latin typeface="Cambria Math" panose="02040503050406030204" pitchFamily="18" charset="0"/>
                            </a:rPr>
                            <m:t>𝑚𝑎𝑥</m:t>
                          </m:r>
                        </m:sub>
                      </m:sSub>
                      <m:r>
                        <a:rPr lang="de-DE" sz="2400">
                          <a:latin typeface="Cambria Math" panose="02040503050406030204" pitchFamily="18" charset="0"/>
                        </a:rPr>
                        <m:t>=</m:t>
                      </m:r>
                      <m:f>
                        <m:fPr>
                          <m:ctrlPr>
                            <a:rPr lang="de-DE" sz="2400" i="1">
                              <a:latin typeface="Cambria Math" panose="02040503050406030204" pitchFamily="18" charset="0"/>
                            </a:rPr>
                          </m:ctrlPr>
                        </m:fPr>
                        <m:num>
                          <m:sSub>
                            <m:sSubPr>
                              <m:ctrlPr>
                                <a:rPr lang="de-DE" sz="2400" i="1">
                                  <a:latin typeface="Cambria Math" panose="02040503050406030204" pitchFamily="18" charset="0"/>
                                </a:rPr>
                              </m:ctrlPr>
                            </m:sSubPr>
                            <m:e>
                              <m:r>
                                <a:rPr lang="de-DE" sz="2400">
                                  <a:latin typeface="Cambria Math" panose="02040503050406030204" pitchFamily="18" charset="0"/>
                                </a:rPr>
                                <m:t>𝑖</m:t>
                              </m:r>
                            </m:e>
                            <m:sub>
                              <m:r>
                                <a:rPr lang="de-DE" sz="2400">
                                  <a:latin typeface="Cambria Math" panose="02040503050406030204" pitchFamily="18" charset="0"/>
                                </a:rPr>
                                <m:t>0</m:t>
                              </m:r>
                            </m:sub>
                          </m:sSub>
                          <m:sSub>
                            <m:sSubPr>
                              <m:ctrlPr>
                                <a:rPr lang="de-DE" sz="2400" i="1">
                                  <a:latin typeface="Cambria Math" panose="02040503050406030204" pitchFamily="18" charset="0"/>
                                </a:rPr>
                              </m:ctrlPr>
                            </m:sSubPr>
                            <m:e>
                              <m:r>
                                <a:rPr lang="de-DE" sz="2400">
                                  <a:latin typeface="Cambria Math" panose="02040503050406030204" pitchFamily="18" charset="0"/>
                                </a:rPr>
                                <m:t>𝑉</m:t>
                              </m:r>
                            </m:e>
                            <m:sub>
                              <m:r>
                                <a:rPr lang="de-DE" sz="2400">
                                  <a:latin typeface="Cambria Math" panose="02040503050406030204" pitchFamily="18" charset="0"/>
                                </a:rPr>
                                <m:t>𝑟𝑒𝑣</m:t>
                              </m:r>
                            </m:sub>
                          </m:sSub>
                        </m:num>
                        <m:den>
                          <m:r>
                            <a:rPr lang="de-DE" sz="2400">
                              <a:latin typeface="Cambria Math" panose="02040503050406030204" pitchFamily="18" charset="0"/>
                            </a:rPr>
                            <m:t>4</m:t>
                          </m:r>
                        </m:den>
                      </m:f>
                    </m:oMath>
                  </m:oMathPara>
                </a14:m>
                <a:endParaRPr lang="de-DE" sz="2400" dirty="0"/>
              </a:p>
              <a:p>
                <a:endParaRPr lang="en-DE" sz="2400" dirty="0"/>
              </a:p>
            </p:txBody>
          </p:sp>
        </mc:Choice>
        <mc:Fallback xmlns="">
          <p:sp>
            <p:nvSpPr>
              <p:cNvPr id="62" name="TextBox 61">
                <a:extLst>
                  <a:ext uri="{FF2B5EF4-FFF2-40B4-BE49-F238E27FC236}">
                    <a16:creationId xmlns:a16="http://schemas.microsoft.com/office/drawing/2014/main" id="{046B05D6-5A5E-4F26-ACE7-32575C85DF19}"/>
                  </a:ext>
                </a:extLst>
              </p:cNvPr>
              <p:cNvSpPr txBox="1">
                <a:spLocks noRot="1" noChangeAspect="1" noMove="1" noResize="1" noEditPoints="1" noAdjustHandles="1" noChangeArrowheads="1" noChangeShapeType="1" noTextEdit="1"/>
              </p:cNvSpPr>
              <p:nvPr/>
            </p:nvSpPr>
            <p:spPr>
              <a:xfrm>
                <a:off x="6133436" y="3491473"/>
                <a:ext cx="2049535" cy="1150700"/>
              </a:xfrm>
              <a:prstGeom prst="rect">
                <a:avLst/>
              </a:prstGeom>
              <a:blipFill>
                <a:blip r:embed="rId3"/>
                <a:stretch>
                  <a:fillRect/>
                </a:stretch>
              </a:blipFill>
            </p:spPr>
            <p:txBody>
              <a:bodyPr/>
              <a:lstStyle/>
              <a:p>
                <a:r>
                  <a:rPr lang="de-DE">
                    <a:noFill/>
                  </a:rPr>
                  <a:t> </a:t>
                </a:r>
              </a:p>
            </p:txBody>
          </p:sp>
        </mc:Fallback>
      </mc:AlternateContent>
      <p:sp>
        <p:nvSpPr>
          <p:cNvPr id="65" name="TextBox 64">
            <a:extLst>
              <a:ext uri="{FF2B5EF4-FFF2-40B4-BE49-F238E27FC236}">
                <a16:creationId xmlns:a16="http://schemas.microsoft.com/office/drawing/2014/main" id="{512AB681-97AA-4E95-B01D-061D2920B8BB}"/>
              </a:ext>
            </a:extLst>
          </p:cNvPr>
          <p:cNvSpPr txBox="1"/>
          <p:nvPr/>
        </p:nvSpPr>
        <p:spPr>
          <a:xfrm>
            <a:off x="5846081" y="4662912"/>
            <a:ext cx="3297919" cy="230832"/>
          </a:xfrm>
          <a:prstGeom prst="rect">
            <a:avLst/>
          </a:prstGeom>
          <a:noFill/>
        </p:spPr>
        <p:txBody>
          <a:bodyPr wrap="square">
            <a:spAutoFit/>
          </a:bodyPr>
          <a:lstStyle/>
          <a:p>
            <a:pPr algn="just"/>
            <a:r>
              <a:rPr lang="en-US" sz="900"/>
              <a:t>Laucirica, G., et al. (2020). </a:t>
            </a:r>
            <a:r>
              <a:rPr lang="en-US" sz="900" i="1"/>
              <a:t>Nano Energy</a:t>
            </a:r>
            <a:r>
              <a:rPr lang="en-US" sz="900"/>
              <a:t>, </a:t>
            </a:r>
            <a:r>
              <a:rPr lang="en-US" sz="900" i="1"/>
              <a:t>71</a:t>
            </a:r>
            <a:r>
              <a:rPr lang="en-US" sz="900"/>
              <a:t>, 104612.</a:t>
            </a:r>
            <a:endParaRPr lang="en-DE" sz="900" dirty="0">
              <a:latin typeface="Roboto" panose="02000000000000000000" pitchFamily="2" charset="0"/>
              <a:ea typeface="Roboto" panose="02000000000000000000" pitchFamily="2" charset="0"/>
              <a:cs typeface="Roboto" panose="02000000000000000000" pitchFamily="2" charset="0"/>
            </a:endParaRPr>
          </a:p>
        </p:txBody>
      </p:sp>
      <p:sp>
        <p:nvSpPr>
          <p:cNvPr id="60" name="TextBox 59">
            <a:extLst>
              <a:ext uri="{FF2B5EF4-FFF2-40B4-BE49-F238E27FC236}">
                <a16:creationId xmlns:a16="http://schemas.microsoft.com/office/drawing/2014/main" id="{FA8D8393-663C-4D90-9BC9-C2B6E7FBB966}"/>
              </a:ext>
            </a:extLst>
          </p:cNvPr>
          <p:cNvSpPr txBox="1"/>
          <p:nvPr/>
        </p:nvSpPr>
        <p:spPr>
          <a:xfrm>
            <a:off x="317635" y="4424386"/>
            <a:ext cx="3810026" cy="338554"/>
          </a:xfrm>
          <a:prstGeom prst="rect">
            <a:avLst/>
          </a:prstGeom>
          <a:noFill/>
        </p:spPr>
        <p:txBody>
          <a:bodyPr wrap="square" rtlCol="0">
            <a:spAutoFit/>
          </a:bodyPr>
          <a:lstStyle/>
          <a:p>
            <a:pPr algn="ctr"/>
            <a:r>
              <a:rPr lang="en-US" sz="1600">
                <a:solidFill>
                  <a:srgbClr val="222222"/>
                </a:solidFill>
              </a:rPr>
              <a:t>10×, 20×, 100× 1000× KCl</a:t>
            </a:r>
            <a:endParaRPr lang="en-DE" sz="1600" dirty="0"/>
          </a:p>
        </p:txBody>
      </p:sp>
      <p:sp>
        <p:nvSpPr>
          <p:cNvPr id="7" name="Date Placeholder 6">
            <a:extLst>
              <a:ext uri="{FF2B5EF4-FFF2-40B4-BE49-F238E27FC236}">
                <a16:creationId xmlns:a16="http://schemas.microsoft.com/office/drawing/2014/main" id="{DACC00B6-FDBE-4596-91B6-98466C072F13}"/>
              </a:ext>
            </a:extLst>
          </p:cNvPr>
          <p:cNvSpPr>
            <a:spLocks noGrp="1"/>
          </p:cNvSpPr>
          <p:nvPr>
            <p:ph type="dt" sz="half" idx="2"/>
          </p:nvPr>
        </p:nvSpPr>
        <p:spPr/>
        <p:txBody>
          <a:bodyPr/>
          <a:lstStyle/>
          <a:p>
            <a:fld id="{5B861E64-2A54-464A-9EB1-EF2FDE0BA53E}" type="datetime1">
              <a:rPr lang="de-DE" smtClean="0"/>
              <a:t>23.09.2026</a:t>
            </a:fld>
            <a:endParaRPr lang="de-DE" dirty="0"/>
          </a:p>
        </p:txBody>
      </p:sp>
      <p:sp>
        <p:nvSpPr>
          <p:cNvPr id="9" name="Slide Number Placeholder 8">
            <a:extLst>
              <a:ext uri="{FF2B5EF4-FFF2-40B4-BE49-F238E27FC236}">
                <a16:creationId xmlns:a16="http://schemas.microsoft.com/office/drawing/2014/main" id="{E26D44B9-BBFA-4B37-BA32-08E6B7CDC70E}"/>
              </a:ext>
            </a:extLst>
          </p:cNvPr>
          <p:cNvSpPr>
            <a:spLocks noGrp="1"/>
          </p:cNvSpPr>
          <p:nvPr>
            <p:ph type="sldNum" sz="quarter" idx="12"/>
          </p:nvPr>
        </p:nvSpPr>
        <p:spPr/>
        <p:txBody>
          <a:bodyPr/>
          <a:lstStyle/>
          <a:p>
            <a:fld id="{125CBDDA-5CCF-8748-8988-9DC6C8981774}" type="slidenum">
              <a:rPr lang="de-DE" smtClean="0"/>
              <a:t>5</a:t>
            </a:fld>
            <a:endParaRPr lang="de-DE"/>
          </a:p>
        </p:txBody>
      </p:sp>
      <p:grpSp>
        <p:nvGrpSpPr>
          <p:cNvPr id="13" name="Group 12">
            <a:extLst>
              <a:ext uri="{FF2B5EF4-FFF2-40B4-BE49-F238E27FC236}">
                <a16:creationId xmlns:a16="http://schemas.microsoft.com/office/drawing/2014/main" id="{C101C671-7007-4857-B383-92201D1D813F}"/>
              </a:ext>
            </a:extLst>
          </p:cNvPr>
          <p:cNvGrpSpPr/>
          <p:nvPr/>
        </p:nvGrpSpPr>
        <p:grpSpPr>
          <a:xfrm>
            <a:off x="317635" y="1028397"/>
            <a:ext cx="3810026" cy="3481876"/>
            <a:chOff x="317635" y="1028397"/>
            <a:chExt cx="3810026" cy="3481876"/>
          </a:xfrm>
        </p:grpSpPr>
        <p:grpSp>
          <p:nvGrpSpPr>
            <p:cNvPr id="11" name="Group 10">
              <a:extLst>
                <a:ext uri="{FF2B5EF4-FFF2-40B4-BE49-F238E27FC236}">
                  <a16:creationId xmlns:a16="http://schemas.microsoft.com/office/drawing/2014/main" id="{2D013431-07A2-4D47-91AE-D56DF2E8AA20}"/>
                </a:ext>
              </a:extLst>
            </p:cNvPr>
            <p:cNvGrpSpPr/>
            <p:nvPr/>
          </p:nvGrpSpPr>
          <p:grpSpPr>
            <a:xfrm>
              <a:off x="317635" y="1028397"/>
              <a:ext cx="3810026" cy="3481876"/>
              <a:chOff x="317635" y="1028397"/>
              <a:chExt cx="3810026" cy="3481876"/>
            </a:xfrm>
          </p:grpSpPr>
          <p:pic>
            <p:nvPicPr>
              <p:cNvPr id="5" name="Picture 4">
                <a:extLst>
                  <a:ext uri="{FF2B5EF4-FFF2-40B4-BE49-F238E27FC236}">
                    <a16:creationId xmlns:a16="http://schemas.microsoft.com/office/drawing/2014/main" id="{37C9BDA2-3F07-4CB9-9927-E2A1A4622D79}"/>
                  </a:ext>
                </a:extLst>
              </p:cNvPr>
              <p:cNvPicPr>
                <a:picLocks noChangeAspect="1"/>
              </p:cNvPicPr>
              <p:nvPr/>
            </p:nvPicPr>
            <p:blipFill>
              <a:blip r:embed="rId4"/>
              <a:stretch>
                <a:fillRect/>
              </a:stretch>
            </p:blipFill>
            <p:spPr>
              <a:xfrm>
                <a:off x="317635" y="1028397"/>
                <a:ext cx="3810026" cy="3481876"/>
              </a:xfrm>
              <a:prstGeom prst="rect">
                <a:avLst/>
              </a:prstGeom>
            </p:spPr>
          </p:pic>
          <p:sp>
            <p:nvSpPr>
              <p:cNvPr id="10" name="Rectangle 9">
                <a:extLst>
                  <a:ext uri="{FF2B5EF4-FFF2-40B4-BE49-F238E27FC236}">
                    <a16:creationId xmlns:a16="http://schemas.microsoft.com/office/drawing/2014/main" id="{D147EFC4-CB42-47AC-AC68-1EF3B5CBF1E7}"/>
                  </a:ext>
                </a:extLst>
              </p:cNvPr>
              <p:cNvSpPr/>
              <p:nvPr/>
            </p:nvSpPr>
            <p:spPr>
              <a:xfrm>
                <a:off x="1651148" y="1232051"/>
                <a:ext cx="1136502" cy="164950"/>
              </a:xfrm>
              <a:prstGeom prst="rect">
                <a:avLst/>
              </a:prstGeom>
              <a:solidFill>
                <a:srgbClr val="DDE2E5"/>
              </a:solidFill>
              <a:ln>
                <a:solidFill>
                  <a:srgbClr val="DDE2E5"/>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de-DE"/>
              </a:p>
            </p:txBody>
          </p:sp>
        </p:grpSp>
        <p:sp>
          <p:nvSpPr>
            <p:cNvPr id="12" name="Rectangle 11">
              <a:extLst>
                <a:ext uri="{FF2B5EF4-FFF2-40B4-BE49-F238E27FC236}">
                  <a16:creationId xmlns:a16="http://schemas.microsoft.com/office/drawing/2014/main" id="{D76E0CFB-845F-4A7D-A6C7-F193BFC4C9AC}"/>
                </a:ext>
              </a:extLst>
            </p:cNvPr>
            <p:cNvSpPr/>
            <p:nvPr/>
          </p:nvSpPr>
          <p:spPr>
            <a:xfrm>
              <a:off x="1987550" y="1682750"/>
              <a:ext cx="469900" cy="164950"/>
            </a:xfrm>
            <a:prstGeom prst="rect">
              <a:avLst/>
            </a:prstGeom>
            <a:solidFill>
              <a:srgbClr val="FDFDFD"/>
            </a:solidFill>
            <a:ln>
              <a:solidFill>
                <a:srgbClr val="FDFDFD"/>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de-DE"/>
            </a:p>
          </p:txBody>
        </p:sp>
      </p:grpSp>
      <p:pic>
        <p:nvPicPr>
          <p:cNvPr id="19" name="Picture 18">
            <a:extLst>
              <a:ext uri="{FF2B5EF4-FFF2-40B4-BE49-F238E27FC236}">
                <a16:creationId xmlns:a16="http://schemas.microsoft.com/office/drawing/2014/main" id="{87ECB704-BCA4-4F25-95DC-9A95984386D6}"/>
              </a:ext>
            </a:extLst>
          </p:cNvPr>
          <p:cNvPicPr>
            <a:picLocks noChangeAspect="1"/>
          </p:cNvPicPr>
          <p:nvPr/>
        </p:nvPicPr>
        <p:blipFill>
          <a:blip r:embed="rId5"/>
          <a:stretch>
            <a:fillRect/>
          </a:stretch>
        </p:blipFill>
        <p:spPr>
          <a:xfrm>
            <a:off x="5016342" y="170072"/>
            <a:ext cx="3810024" cy="3033143"/>
          </a:xfrm>
          <a:prstGeom prst="rect">
            <a:avLst/>
          </a:prstGeom>
        </p:spPr>
      </p:pic>
    </p:spTree>
    <p:extLst>
      <p:ext uri="{BB962C8B-B14F-4D97-AF65-F5344CB8AC3E}">
        <p14:creationId xmlns:p14="http://schemas.microsoft.com/office/powerpoint/2010/main" val="26418379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21FDE31E-049D-49AB-9873-352448F976D1}"/>
              </a:ext>
            </a:extLst>
          </p:cNvPr>
          <p:cNvPicPr>
            <a:picLocks noChangeAspect="1"/>
          </p:cNvPicPr>
          <p:nvPr/>
        </p:nvPicPr>
        <p:blipFill rotWithShape="1">
          <a:blip r:embed="rId3"/>
          <a:srcRect l="5910" t="7663" r="10461" b="4479"/>
          <a:stretch/>
        </p:blipFill>
        <p:spPr>
          <a:xfrm>
            <a:off x="1054020" y="1613740"/>
            <a:ext cx="2573078" cy="2069443"/>
          </a:xfrm>
          <a:prstGeom prst="rect">
            <a:avLst/>
          </a:prstGeom>
        </p:spPr>
      </p:pic>
      <p:sp>
        <p:nvSpPr>
          <p:cNvPr id="2" name="Titel 1"/>
          <p:cNvSpPr>
            <a:spLocks noGrp="1"/>
          </p:cNvSpPr>
          <p:nvPr>
            <p:ph type="title"/>
          </p:nvPr>
        </p:nvSpPr>
        <p:spPr/>
        <p:txBody>
          <a:bodyPr/>
          <a:lstStyle/>
          <a:p>
            <a:r>
              <a:rPr lang="de-DE" sz="2000">
                <a:latin typeface="+mn-lt"/>
              </a:rPr>
              <a:t>Electrochemical Characterization</a:t>
            </a:r>
            <a:endParaRPr lang="de-DE" sz="2000" dirty="0">
              <a:latin typeface="+mn-lt"/>
            </a:endParaRPr>
          </a:p>
        </p:txBody>
      </p:sp>
      <p:sp>
        <p:nvSpPr>
          <p:cNvPr id="4" name="Text 0">
            <a:extLst>
              <a:ext uri="{FF2B5EF4-FFF2-40B4-BE49-F238E27FC236}">
                <a16:creationId xmlns:a16="http://schemas.microsoft.com/office/drawing/2014/main" id="{2E6C1DF9-8CA1-494E-8A6D-73AFE80FE590}"/>
              </a:ext>
            </a:extLst>
          </p:cNvPr>
          <p:cNvSpPr txBox="1"/>
          <p:nvPr/>
        </p:nvSpPr>
        <p:spPr>
          <a:xfrm>
            <a:off x="317635" y="74079"/>
            <a:ext cx="7315200" cy="320040"/>
          </a:xfrm>
          <a:prstGeom prst="rect">
            <a:avLst/>
          </a:prstGeom>
          <a:noFill/>
          <a:ln/>
        </p:spPr>
        <p:txBody>
          <a:bodyPr wrap="square" lIns="0" tIns="0" rIns="0" bIns="0" rtlCol="0" anchor="ctr"/>
          <a:lstStyle/>
          <a:p>
            <a:pPr marL="0" indent="0">
              <a:buNone/>
            </a:pPr>
            <a:r>
              <a:rPr lang="en-US" sz="1200" b="1" kern="0" spc="200">
                <a:solidFill>
                  <a:srgbClr val="FDBB63"/>
                </a:solidFill>
                <a:ea typeface="Calibri" pitchFamily="34" charset="-122"/>
                <a:cs typeface="Calibri" pitchFamily="34" charset="-120"/>
              </a:rPr>
              <a:t>3 – SINGLE NANOCHANNELS</a:t>
            </a:r>
            <a:endParaRPr lang="en-US" sz="1200" dirty="0">
              <a:solidFill>
                <a:srgbClr val="FDBB63"/>
              </a:solidFill>
            </a:endParaRPr>
          </a:p>
        </p:txBody>
      </p:sp>
      <mc:AlternateContent xmlns:mc="http://schemas.openxmlformats.org/markup-compatibility/2006" xmlns:a14="http://schemas.microsoft.com/office/drawing/2010/main">
        <mc:Choice Requires="a14">
          <p:sp>
            <p:nvSpPr>
              <p:cNvPr id="18" name="TextBox 17">
                <a:extLst>
                  <a:ext uri="{FF2B5EF4-FFF2-40B4-BE49-F238E27FC236}">
                    <a16:creationId xmlns:a16="http://schemas.microsoft.com/office/drawing/2014/main" id="{808E9BC4-B508-44E9-A275-A477199650E4}"/>
                  </a:ext>
                </a:extLst>
              </p:cNvPr>
              <p:cNvSpPr txBox="1"/>
              <p:nvPr/>
            </p:nvSpPr>
            <p:spPr>
              <a:xfrm>
                <a:off x="843827" y="1490212"/>
                <a:ext cx="2564675" cy="714619"/>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sz="1400" i="1">
                              <a:latin typeface="Cambria Math" panose="02040503050406030204" pitchFamily="18" charset="0"/>
                            </a:rPr>
                          </m:ctrlPr>
                        </m:sSubPr>
                        <m:e>
                          <m:r>
                            <a:rPr lang="en-US" sz="1400">
                              <a:latin typeface="Cambria Math" panose="02040503050406030204" pitchFamily="18" charset="0"/>
                            </a:rPr>
                            <m:t>𝐷</m:t>
                          </m:r>
                        </m:e>
                        <m:sub>
                          <m:r>
                            <a:rPr lang="en-US" sz="1400">
                              <a:latin typeface="Cambria Math" panose="02040503050406030204" pitchFamily="18" charset="0"/>
                            </a:rPr>
                            <m:t>𝑒𝑓𝑓</m:t>
                          </m:r>
                        </m:sub>
                      </m:sSub>
                      <m:r>
                        <a:rPr lang="en-US" sz="1400">
                          <a:latin typeface="Cambria Math" panose="02040503050406030204" pitchFamily="18" charset="0"/>
                        </a:rPr>
                        <m:t>=</m:t>
                      </m:r>
                      <m:sSup>
                        <m:sSupPr>
                          <m:ctrlPr>
                            <a:rPr lang="en-US" sz="1400" i="1">
                              <a:latin typeface="Cambria Math" panose="02040503050406030204" pitchFamily="18" charset="0"/>
                            </a:rPr>
                          </m:ctrlPr>
                        </m:sSupPr>
                        <m:e>
                          <m:d>
                            <m:dPr>
                              <m:ctrlPr>
                                <a:rPr lang="en-US" sz="1400" i="1">
                                  <a:latin typeface="Cambria Math" panose="02040503050406030204" pitchFamily="18" charset="0"/>
                                </a:rPr>
                              </m:ctrlPr>
                            </m:dPr>
                            <m:e>
                              <m:f>
                                <m:fPr>
                                  <m:ctrlPr>
                                    <a:rPr lang="de-DE" sz="1400" i="1">
                                      <a:latin typeface="Cambria Math" panose="02040503050406030204" pitchFamily="18" charset="0"/>
                                    </a:rPr>
                                  </m:ctrlPr>
                                </m:fPr>
                                <m:num>
                                  <m:r>
                                    <a:rPr lang="de-DE" sz="1400" i="1">
                                      <a:latin typeface="Cambria Math" panose="02040503050406030204" pitchFamily="18" charset="0"/>
                                    </a:rPr>
                                    <m:t>4</m:t>
                                  </m:r>
                                  <m:r>
                                    <a:rPr lang="de-DE" sz="1400" i="1">
                                      <a:latin typeface="Cambria Math" panose="02040503050406030204" pitchFamily="18" charset="0"/>
                                    </a:rPr>
                                    <m:t>𝐿𝐺</m:t>
                                  </m:r>
                                </m:num>
                                <m:den>
                                  <m:r>
                                    <a:rPr lang="en-US" sz="1400" i="1">
                                      <a:latin typeface="Cambria Math" panose="02040503050406030204" pitchFamily="18" charset="0"/>
                                      <a:ea typeface="Cambria Math" panose="02040503050406030204" pitchFamily="18" charset="0"/>
                                    </a:rPr>
                                    <m:t>𝜋</m:t>
                                  </m:r>
                                  <m:r>
                                    <m:rPr>
                                      <m:sty m:val="p"/>
                                    </m:rPr>
                                    <a:rPr lang="el-GR" sz="1400" i="1">
                                      <a:latin typeface="Cambria Math" panose="02040503050406030204" pitchFamily="18" charset="0"/>
                                    </a:rPr>
                                    <m:t>κ</m:t>
                                  </m:r>
                                </m:den>
                              </m:f>
                            </m:e>
                          </m:d>
                        </m:e>
                        <m:sup>
                          <m:f>
                            <m:fPr>
                              <m:ctrlPr>
                                <a:rPr lang="de-DE" sz="1400" b="0" i="1" smtClean="0">
                                  <a:latin typeface="Cambria Math" panose="02040503050406030204" pitchFamily="18" charset="0"/>
                                </a:rPr>
                              </m:ctrlPr>
                            </m:fPr>
                            <m:num>
                              <m:r>
                                <a:rPr lang="de-DE" sz="1400" b="0" i="1" smtClean="0">
                                  <a:latin typeface="Cambria Math" panose="02040503050406030204" pitchFamily="18" charset="0"/>
                                </a:rPr>
                                <m:t>1</m:t>
                              </m:r>
                            </m:num>
                            <m:den>
                              <m:r>
                                <a:rPr lang="de-DE" sz="1400" b="0" i="1" smtClean="0">
                                  <a:latin typeface="Cambria Math" panose="02040503050406030204" pitchFamily="18" charset="0"/>
                                </a:rPr>
                                <m:t>2</m:t>
                              </m:r>
                            </m:den>
                          </m:f>
                        </m:sup>
                      </m:sSup>
                    </m:oMath>
                  </m:oMathPara>
                </a14:m>
                <a:endParaRPr lang="de-DE" sz="1400" dirty="0"/>
              </a:p>
            </p:txBody>
          </p:sp>
        </mc:Choice>
        <mc:Fallback xmlns="">
          <p:sp>
            <p:nvSpPr>
              <p:cNvPr id="18" name="TextBox 17">
                <a:extLst>
                  <a:ext uri="{FF2B5EF4-FFF2-40B4-BE49-F238E27FC236}">
                    <a16:creationId xmlns:a16="http://schemas.microsoft.com/office/drawing/2014/main" id="{808E9BC4-B508-44E9-A275-A477199650E4}"/>
                  </a:ext>
                </a:extLst>
              </p:cNvPr>
              <p:cNvSpPr txBox="1">
                <a:spLocks noRot="1" noChangeAspect="1" noMove="1" noResize="1" noEditPoints="1" noAdjustHandles="1" noChangeArrowheads="1" noChangeShapeType="1" noTextEdit="1"/>
              </p:cNvSpPr>
              <p:nvPr/>
            </p:nvSpPr>
            <p:spPr>
              <a:xfrm>
                <a:off x="843827" y="1490212"/>
                <a:ext cx="2564675" cy="714619"/>
              </a:xfrm>
              <a:prstGeom prst="rect">
                <a:avLst/>
              </a:prstGeom>
              <a:blipFill>
                <a:blip r:embed="rId4"/>
                <a:stretch>
                  <a:fillRect/>
                </a:stretch>
              </a:blipFill>
            </p:spPr>
            <p:txBody>
              <a:bodyPr/>
              <a:lstStyle/>
              <a:p>
                <a:r>
                  <a:rPr lang="de-DE">
                    <a:noFill/>
                  </a:rPr>
                  <a:t> </a:t>
                </a:r>
              </a:p>
            </p:txBody>
          </p:sp>
        </mc:Fallback>
      </mc:AlternateContent>
      <p:sp>
        <p:nvSpPr>
          <p:cNvPr id="11" name="Shape 4">
            <a:extLst>
              <a:ext uri="{FF2B5EF4-FFF2-40B4-BE49-F238E27FC236}">
                <a16:creationId xmlns:a16="http://schemas.microsoft.com/office/drawing/2014/main" id="{37BA1567-F7E1-4817-8EF3-D3E53D009B90}"/>
              </a:ext>
            </a:extLst>
          </p:cNvPr>
          <p:cNvSpPr/>
          <p:nvPr/>
        </p:nvSpPr>
        <p:spPr>
          <a:xfrm>
            <a:off x="1182013" y="1375884"/>
            <a:ext cx="2477806" cy="92196"/>
          </a:xfrm>
          <a:prstGeom prst="rect">
            <a:avLst/>
          </a:prstGeom>
          <a:solidFill>
            <a:schemeClr val="accent6"/>
          </a:solidFill>
          <a:ln/>
        </p:spPr>
      </p:sp>
      <p:sp>
        <p:nvSpPr>
          <p:cNvPr id="12" name="Text 5">
            <a:extLst>
              <a:ext uri="{FF2B5EF4-FFF2-40B4-BE49-F238E27FC236}">
                <a16:creationId xmlns:a16="http://schemas.microsoft.com/office/drawing/2014/main" id="{03268025-C299-4DD5-9256-2D82CAD12A15}"/>
              </a:ext>
            </a:extLst>
          </p:cNvPr>
          <p:cNvSpPr txBox="1"/>
          <p:nvPr/>
        </p:nvSpPr>
        <p:spPr>
          <a:xfrm>
            <a:off x="1326792" y="982399"/>
            <a:ext cx="2142967" cy="384152"/>
          </a:xfrm>
          <a:prstGeom prst="rect">
            <a:avLst/>
          </a:prstGeom>
          <a:noFill/>
          <a:ln/>
        </p:spPr>
        <p:txBody>
          <a:bodyPr wrap="square" lIns="0" tIns="0" rIns="0" bIns="0" rtlCol="0" anchor="ctr"/>
          <a:lstStyle/>
          <a:p>
            <a:pPr algn="ctr"/>
            <a:r>
              <a:rPr lang="de-DE" sz="1600" b="1" dirty="0"/>
              <a:t>Effective Diameter</a:t>
            </a:r>
          </a:p>
        </p:txBody>
      </p:sp>
      <p:sp>
        <p:nvSpPr>
          <p:cNvPr id="9" name="TextBox 8">
            <a:extLst>
              <a:ext uri="{FF2B5EF4-FFF2-40B4-BE49-F238E27FC236}">
                <a16:creationId xmlns:a16="http://schemas.microsoft.com/office/drawing/2014/main" id="{192267B5-FC55-478D-9711-6CAD7C0199F3}"/>
              </a:ext>
            </a:extLst>
          </p:cNvPr>
          <p:cNvSpPr txBox="1"/>
          <p:nvPr/>
        </p:nvSpPr>
        <p:spPr>
          <a:xfrm>
            <a:off x="1920426" y="2877735"/>
            <a:ext cx="1910137" cy="461665"/>
          </a:xfrm>
          <a:prstGeom prst="rect">
            <a:avLst/>
          </a:prstGeom>
        </p:spPr>
        <p:txBody>
          <a:bodyPr vert="horz" wrap="square" lIns="91440" tIns="45720" rIns="91440" bIns="45720" rtlCol="0" anchor="t">
            <a:spAutoFit/>
          </a:bodyPr>
          <a:lstStyle/>
          <a:p>
            <a:pPr algn="ctr"/>
            <a:r>
              <a:rPr lang="de-DE" sz="1200" dirty="0"/>
              <a:t>I-V curve in 1 M KCl (Etched 8 mins)</a:t>
            </a:r>
          </a:p>
        </p:txBody>
      </p:sp>
      <mc:AlternateContent xmlns:mc="http://schemas.openxmlformats.org/markup-compatibility/2006" xmlns:a14="http://schemas.microsoft.com/office/drawing/2010/main">
        <mc:Choice Requires="a14">
          <p:graphicFrame>
            <p:nvGraphicFramePr>
              <p:cNvPr id="16" name="Table 16">
                <a:extLst>
                  <a:ext uri="{FF2B5EF4-FFF2-40B4-BE49-F238E27FC236}">
                    <a16:creationId xmlns:a16="http://schemas.microsoft.com/office/drawing/2014/main" id="{65F8BA09-A7D0-4E19-9611-4F4C3FB8601E}"/>
                  </a:ext>
                </a:extLst>
              </p:cNvPr>
              <p:cNvGraphicFramePr>
                <a:graphicFrameLocks noGrp="1"/>
              </p:cNvGraphicFramePr>
              <p:nvPr>
                <p:extLst>
                  <p:ext uri="{D42A27DB-BD31-4B8C-83A1-F6EECF244321}">
                    <p14:modId xmlns:p14="http://schemas.microsoft.com/office/powerpoint/2010/main" val="3059410454"/>
                  </p:ext>
                </p:extLst>
              </p:nvPr>
            </p:nvGraphicFramePr>
            <p:xfrm>
              <a:off x="663591" y="3778261"/>
              <a:ext cx="3514650" cy="683368"/>
            </p:xfrm>
            <a:graphic>
              <a:graphicData uri="http://schemas.openxmlformats.org/drawingml/2006/table">
                <a:tbl>
                  <a:tblPr firstRow="1" bandRow="1">
                    <a:tableStyleId>{5940675A-B579-460E-94D1-54222C63F5DA}</a:tableStyleId>
                  </a:tblPr>
                  <a:tblGrid>
                    <a:gridCol w="967438">
                      <a:extLst>
                        <a:ext uri="{9D8B030D-6E8A-4147-A177-3AD203B41FA5}">
                          <a16:colId xmlns:a16="http://schemas.microsoft.com/office/drawing/2014/main" val="164390236"/>
                        </a:ext>
                      </a:extLst>
                    </a:gridCol>
                    <a:gridCol w="636803">
                      <a:extLst>
                        <a:ext uri="{9D8B030D-6E8A-4147-A177-3AD203B41FA5}">
                          <a16:colId xmlns:a16="http://schemas.microsoft.com/office/drawing/2014/main" val="244271356"/>
                        </a:ext>
                      </a:extLst>
                    </a:gridCol>
                    <a:gridCol w="636803">
                      <a:extLst>
                        <a:ext uri="{9D8B030D-6E8A-4147-A177-3AD203B41FA5}">
                          <a16:colId xmlns:a16="http://schemas.microsoft.com/office/drawing/2014/main" val="2558466513"/>
                        </a:ext>
                      </a:extLst>
                    </a:gridCol>
                    <a:gridCol w="636803">
                      <a:extLst>
                        <a:ext uri="{9D8B030D-6E8A-4147-A177-3AD203B41FA5}">
                          <a16:colId xmlns:a16="http://schemas.microsoft.com/office/drawing/2014/main" val="3962678695"/>
                        </a:ext>
                      </a:extLst>
                    </a:gridCol>
                    <a:gridCol w="636803">
                      <a:extLst>
                        <a:ext uri="{9D8B030D-6E8A-4147-A177-3AD203B41FA5}">
                          <a16:colId xmlns:a16="http://schemas.microsoft.com/office/drawing/2014/main" val="1906961893"/>
                        </a:ext>
                      </a:extLst>
                    </a:gridCol>
                  </a:tblGrid>
                  <a:tr h="341684">
                    <a:tc>
                      <a:txBody>
                        <a:bodyPr/>
                        <a:lstStyle/>
                        <a:p>
                          <a:pPr algn="ctr">
                            <a:lnSpc>
                              <a:spcPts val="1200"/>
                            </a:lnSpc>
                            <a:spcBef>
                              <a:spcPts val="1200"/>
                            </a:spcBef>
                            <a:buNone/>
                          </a:pPr>
                          <a:r>
                            <a:rPr lang="en-US" sz="1050" b="1">
                              <a:effectLst/>
                              <a:latin typeface="+mn-lt"/>
                              <a:ea typeface="Times New Roman" panose="02020603050405020304" pitchFamily="18" charset="0"/>
                              <a:cs typeface="Times New Roman" panose="02020603050405020304" pitchFamily="18" charset="0"/>
                            </a:rPr>
                            <a:t>Etching time (mins)</a:t>
                          </a:r>
                          <a:endParaRPr lang="en-DE" sz="1050" b="1" dirty="0">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pPr algn="ctr">
                            <a:lnSpc>
                              <a:spcPts val="1200"/>
                            </a:lnSpc>
                            <a:spcBef>
                              <a:spcPts val="1200"/>
                            </a:spcBef>
                            <a:buNone/>
                          </a:pPr>
                          <a:r>
                            <a:rPr lang="de-DE" sz="1050" i="0" baseline="0">
                              <a:effectLst/>
                              <a:latin typeface="+mj-lt"/>
                              <a:cs typeface="Times New Roman" panose="02020603050405020304" pitchFamily="18" charset="0"/>
                            </a:rPr>
                            <a:t> 4</a:t>
                          </a:r>
                          <a:endParaRPr lang="en-DE" sz="1050" b="1" dirty="0">
                            <a:effectLst/>
                            <a:latin typeface="+mj-lt"/>
                            <a:ea typeface="Times New Roman" panose="02020603050405020304" pitchFamily="18" charset="0"/>
                            <a:cs typeface="Times New Roman" panose="02020603050405020304" pitchFamily="18" charset="0"/>
                          </a:endParaRPr>
                        </a:p>
                      </a:txBody>
                      <a:tcPr marL="68580" marR="68580" marT="0" marB="0" anchor="ctr">
                        <a:lnT w="12700" cap="flat" cmpd="sng" algn="ctr">
                          <a:solidFill>
                            <a:schemeClr val="tx1"/>
                          </a:solidFill>
                          <a:prstDash val="solid"/>
                          <a:round/>
                          <a:headEnd type="none" w="med" len="med"/>
                          <a:tailEnd type="none" w="med" len="med"/>
                        </a:lnT>
                      </a:tcPr>
                    </a:tc>
                    <a:tc>
                      <a:txBody>
                        <a:bodyPr/>
                        <a:lstStyle/>
                        <a:p>
                          <a:pPr algn="ctr">
                            <a:lnSpc>
                              <a:spcPts val="1200"/>
                            </a:lnSpc>
                            <a:spcBef>
                              <a:spcPts val="1200"/>
                            </a:spcBef>
                            <a:buNone/>
                          </a:pPr>
                          <a:r>
                            <a:rPr lang="en-US" sz="1050">
                              <a:effectLst/>
                              <a:latin typeface="+mj-lt"/>
                              <a:ea typeface="Times New Roman" panose="02020603050405020304" pitchFamily="18" charset="0"/>
                              <a:cs typeface="Times New Roman" panose="02020603050405020304" pitchFamily="18" charset="0"/>
                            </a:rPr>
                            <a:t>6</a:t>
                          </a:r>
                          <a:endParaRPr lang="en-DE" sz="1050" dirty="0">
                            <a:effectLst/>
                            <a:latin typeface="+mj-lt"/>
                            <a:ea typeface="Times New Roman" panose="02020603050405020304" pitchFamily="18" charset="0"/>
                            <a:cs typeface="Times New Roman" panose="02020603050405020304" pitchFamily="18" charset="0"/>
                          </a:endParaRPr>
                        </a:p>
                      </a:txBody>
                      <a:tcPr marL="68580" marR="68580" marT="0" marB="0" anchor="ctr">
                        <a:lnT w="12700" cap="flat" cmpd="sng" algn="ctr">
                          <a:solidFill>
                            <a:schemeClr val="tx1"/>
                          </a:solidFill>
                          <a:prstDash val="solid"/>
                          <a:round/>
                          <a:headEnd type="none" w="med" len="med"/>
                          <a:tailEnd type="none" w="med" len="med"/>
                        </a:lnT>
                      </a:tcPr>
                    </a:tc>
                    <a:tc>
                      <a:txBody>
                        <a:bodyPr/>
                        <a:lstStyle/>
                        <a:p>
                          <a:pPr algn="ctr">
                            <a:lnSpc>
                              <a:spcPts val="1200"/>
                            </a:lnSpc>
                            <a:spcBef>
                              <a:spcPts val="1200"/>
                            </a:spcBef>
                            <a:buNone/>
                          </a:pPr>
                          <a:r>
                            <a:rPr lang="de-DE" sz="1050" i="0" baseline="0">
                              <a:effectLst/>
                              <a:latin typeface="+mj-lt"/>
                              <a:cs typeface="Times New Roman" panose="02020603050405020304" pitchFamily="18" charset="0"/>
                            </a:rPr>
                            <a:t> 8</a:t>
                          </a:r>
                          <a:endParaRPr lang="en-DE" sz="1050" b="1" dirty="0">
                            <a:effectLst/>
                            <a:latin typeface="+mj-lt"/>
                            <a:ea typeface="Times New Roman" panose="02020603050405020304" pitchFamily="18" charset="0"/>
                            <a:cs typeface="Times New Roman" panose="02020603050405020304" pitchFamily="18" charset="0"/>
                          </a:endParaRPr>
                        </a:p>
                      </a:txBody>
                      <a:tcPr marL="68580" marR="68580" marT="0" marB="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lnSpc>
                              <a:spcPts val="1200"/>
                            </a:lnSpc>
                            <a:spcBef>
                              <a:spcPts val="1200"/>
                            </a:spcBef>
                            <a:buNone/>
                          </a:pPr>
                          <a:r>
                            <a:rPr lang="de-DE" sz="1050">
                              <a:effectLst/>
                              <a:latin typeface="+mj-lt"/>
                              <a:ea typeface="Times New Roman" panose="02020603050405020304" pitchFamily="18" charset="0"/>
                              <a:cs typeface="Times New Roman" panose="02020603050405020304" pitchFamily="18" charset="0"/>
                            </a:rPr>
                            <a:t>10</a:t>
                          </a:r>
                          <a:endParaRPr lang="en-DE" sz="1050" dirty="0">
                            <a:effectLst/>
                            <a:latin typeface="+mj-lt"/>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309888168"/>
                      </a:ext>
                    </a:extLst>
                  </a:tr>
                  <a:tr h="341684">
                    <a:tc>
                      <a:txBody>
                        <a:bodyPr/>
                        <a:lstStyle/>
                        <a:p>
                          <a:pPr algn="ctr">
                            <a:lnSpc>
                              <a:spcPts val="1200"/>
                            </a:lnSpc>
                            <a:spcBef>
                              <a:spcPts val="1200"/>
                            </a:spcBef>
                            <a:buNone/>
                          </a:pPr>
                          <a14:m>
                            <m:oMath xmlns:m="http://schemas.openxmlformats.org/officeDocument/2006/math">
                              <m:sSub>
                                <m:sSubPr>
                                  <m:ctrlPr>
                                    <a:rPr lang="de-DE" sz="1050" b="1" i="1" smtClean="0">
                                      <a:effectLst/>
                                      <a:latin typeface="Cambria Math" panose="02040503050406030204" pitchFamily="18" charset="0"/>
                                      <a:cs typeface="Times New Roman" panose="02020603050405020304" pitchFamily="18" charset="0"/>
                                    </a:rPr>
                                  </m:ctrlPr>
                                </m:sSubPr>
                                <m:e>
                                  <m:r>
                                    <a:rPr lang="de-DE" sz="1050" b="1" i="1" smtClean="0">
                                      <a:effectLst/>
                                      <a:latin typeface="Cambria Math" panose="02040503050406030204" pitchFamily="18" charset="0"/>
                                      <a:cs typeface="Times New Roman" panose="02020603050405020304" pitchFamily="18" charset="0"/>
                                    </a:rPr>
                                    <m:t>𝑫</m:t>
                                  </m:r>
                                </m:e>
                                <m:sub>
                                  <m:r>
                                    <a:rPr lang="de-DE" sz="1050" b="1" i="1" smtClean="0">
                                      <a:effectLst/>
                                      <a:latin typeface="Cambria Math" panose="02040503050406030204" pitchFamily="18" charset="0"/>
                                      <a:cs typeface="Times New Roman" panose="02020603050405020304" pitchFamily="18" charset="0"/>
                                    </a:rPr>
                                    <m:t>𝒆𝒇𝒇</m:t>
                                  </m:r>
                                </m:sub>
                              </m:sSub>
                            </m:oMath>
                          </a14:m>
                          <a:r>
                            <a:rPr lang="de-DE" sz="1050" b="1">
                              <a:effectLst/>
                              <a:latin typeface="+mn-lt"/>
                              <a:ea typeface="Times New Roman" panose="02020603050405020304" pitchFamily="18" charset="0"/>
                              <a:cs typeface="Times New Roman" panose="02020603050405020304" pitchFamily="18" charset="0"/>
                            </a:rPr>
                            <a:t> </a:t>
                          </a:r>
                          <a:br>
                            <a:rPr lang="de-DE" sz="1050" b="1">
                              <a:effectLst/>
                              <a:latin typeface="+mn-lt"/>
                              <a:ea typeface="Times New Roman" panose="02020603050405020304" pitchFamily="18" charset="0"/>
                              <a:cs typeface="Times New Roman" panose="02020603050405020304" pitchFamily="18" charset="0"/>
                            </a:rPr>
                          </a:br>
                          <a:r>
                            <a:rPr lang="de-DE" sz="1050" b="1">
                              <a:effectLst/>
                              <a:latin typeface="+mn-lt"/>
                              <a:ea typeface="Times New Roman" panose="02020603050405020304" pitchFamily="18" charset="0"/>
                              <a:cs typeface="Times New Roman" panose="02020603050405020304" pitchFamily="18" charset="0"/>
                            </a:rPr>
                            <a:t>(nm)</a:t>
                          </a:r>
                          <a:endParaRPr lang="en-DE" sz="1050" b="1" dirty="0">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pPr marL="0" algn="ctr" defTabSz="914400" rtl="0" eaLnBrk="1" latinLnBrk="0" hangingPunct="1">
                            <a:lnSpc>
                              <a:spcPts val="1200"/>
                            </a:lnSpc>
                            <a:spcBef>
                              <a:spcPts val="1200"/>
                            </a:spcBef>
                            <a:buNone/>
                          </a:pPr>
                          <a:r>
                            <a:rPr lang="en-US" sz="1050" kern="1200" dirty="0">
                              <a:solidFill>
                                <a:schemeClr val="tx1"/>
                              </a:solidFill>
                              <a:effectLst/>
                              <a:latin typeface="+mj-lt"/>
                              <a:ea typeface="+mn-ea"/>
                              <a:cs typeface="Times New Roman" panose="02020603050405020304" pitchFamily="18" charset="0"/>
                            </a:rPr>
                            <a:t>205</a:t>
                          </a:r>
                          <a:endParaRPr lang="en-DE" sz="1050" kern="1200" dirty="0">
                            <a:solidFill>
                              <a:schemeClr val="tx1"/>
                            </a:solidFill>
                            <a:effectLst/>
                            <a:latin typeface="+mj-lt"/>
                            <a:ea typeface="Times New Roman" panose="02020603050405020304" pitchFamily="18" charset="0"/>
                            <a:cs typeface="Times New Roman" panose="02020603050405020304" pitchFamily="18" charset="0"/>
                          </a:endParaRPr>
                        </a:p>
                      </a:txBody>
                      <a:tcPr marL="68580" marR="68580" marT="0" marB="0" anchor="ctr">
                        <a:lnB w="12700" cap="flat" cmpd="sng" algn="ctr">
                          <a:solidFill>
                            <a:schemeClr val="tx1"/>
                          </a:solidFill>
                          <a:prstDash val="solid"/>
                          <a:round/>
                          <a:headEnd type="none" w="med" len="med"/>
                          <a:tailEnd type="none" w="med" len="med"/>
                        </a:lnB>
                      </a:tcPr>
                    </a:tc>
                    <a:tc>
                      <a:txBody>
                        <a:bodyPr/>
                        <a:lstStyle/>
                        <a:p>
                          <a:pPr marL="0" marR="0" lvl="0" indent="0" algn="ctr" defTabSz="342900" rtl="0" eaLnBrk="1" fontAlgn="auto" latinLnBrk="0" hangingPunct="1">
                            <a:lnSpc>
                              <a:spcPts val="1200"/>
                            </a:lnSpc>
                            <a:spcBef>
                              <a:spcPts val="1200"/>
                            </a:spcBef>
                            <a:spcAft>
                              <a:spcPts val="0"/>
                            </a:spcAft>
                            <a:buClrTx/>
                            <a:buSzTx/>
                            <a:buFontTx/>
                            <a:buNone/>
                            <a:tabLst/>
                            <a:defRPr/>
                          </a:pPr>
                          <a:r>
                            <a:rPr lang="en-US" sz="1050" kern="1200" dirty="0">
                              <a:solidFill>
                                <a:schemeClr val="tx1"/>
                              </a:solidFill>
                              <a:effectLst/>
                              <a:latin typeface="+mj-lt"/>
                              <a:ea typeface="+mn-ea"/>
                              <a:cs typeface="Times New Roman" panose="02020603050405020304" pitchFamily="18" charset="0"/>
                            </a:rPr>
                            <a:t>320</a:t>
                          </a:r>
                          <a:endParaRPr lang="en-DE" sz="1050" kern="1200" dirty="0">
                            <a:solidFill>
                              <a:schemeClr val="tx1"/>
                            </a:solidFill>
                            <a:effectLst/>
                            <a:latin typeface="+mj-lt"/>
                            <a:ea typeface="Times New Roman" panose="02020603050405020304" pitchFamily="18" charset="0"/>
                            <a:cs typeface="Times New Roman" panose="02020603050405020304" pitchFamily="18" charset="0"/>
                          </a:endParaRPr>
                        </a:p>
                      </a:txBody>
                      <a:tcPr marL="68580" marR="68580" marT="0" marB="0" anchor="ctr">
                        <a:lnB w="12700" cap="flat" cmpd="sng" algn="ctr">
                          <a:solidFill>
                            <a:schemeClr val="tx1"/>
                          </a:solidFill>
                          <a:prstDash val="solid"/>
                          <a:round/>
                          <a:headEnd type="none" w="med" len="med"/>
                          <a:tailEnd type="none" w="med" len="med"/>
                        </a:lnB>
                      </a:tcPr>
                    </a:tc>
                    <a:tc>
                      <a:txBody>
                        <a:bodyPr/>
                        <a:lstStyle/>
                        <a:p>
                          <a:pPr marL="0" algn="ctr" defTabSz="914400" rtl="0" eaLnBrk="1" latinLnBrk="0" hangingPunct="1">
                            <a:lnSpc>
                              <a:spcPts val="1200"/>
                            </a:lnSpc>
                            <a:spcBef>
                              <a:spcPts val="1200"/>
                            </a:spcBef>
                            <a:buNone/>
                          </a:pPr>
                          <a:r>
                            <a:rPr lang="en-US" sz="1050" kern="1200" dirty="0">
                              <a:solidFill>
                                <a:schemeClr val="tx1"/>
                              </a:solidFill>
                              <a:effectLst/>
                              <a:latin typeface="+mj-lt"/>
                              <a:ea typeface="+mn-ea"/>
                              <a:cs typeface="Times New Roman" panose="02020603050405020304" pitchFamily="18" charset="0"/>
                            </a:rPr>
                            <a:t>410</a:t>
                          </a:r>
                          <a:endParaRPr lang="en-DE" sz="1050" kern="1200" dirty="0">
                            <a:solidFill>
                              <a:schemeClr val="tx1"/>
                            </a:solidFill>
                            <a:effectLst/>
                            <a:latin typeface="+mj-lt"/>
                            <a:ea typeface="Times New Roman" panose="02020603050405020304" pitchFamily="18" charset="0"/>
                            <a:cs typeface="Times New Roman" panose="02020603050405020304" pitchFamily="18" charset="0"/>
                          </a:endParaRPr>
                        </a:p>
                      </a:txBody>
                      <a:tcPr marL="68580" marR="68580" marT="0" marB="0" anchor="ct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lnSpc>
                              <a:spcPts val="1200"/>
                            </a:lnSpc>
                            <a:spcBef>
                              <a:spcPts val="1200"/>
                            </a:spcBef>
                            <a:buNone/>
                          </a:pPr>
                          <a:r>
                            <a:rPr lang="en-US" sz="1050" kern="1200" dirty="0">
                              <a:solidFill>
                                <a:schemeClr val="tx1"/>
                              </a:solidFill>
                              <a:effectLst/>
                              <a:latin typeface="+mj-lt"/>
                              <a:ea typeface="+mn-ea"/>
                              <a:cs typeface="Times New Roman" panose="02020603050405020304" pitchFamily="18" charset="0"/>
                            </a:rPr>
                            <a:t>520</a:t>
                          </a:r>
                          <a:endParaRPr lang="en-DE" sz="1050" kern="1200" dirty="0">
                            <a:solidFill>
                              <a:schemeClr val="tx1"/>
                            </a:solidFill>
                            <a:effectLst/>
                            <a:latin typeface="+mj-lt"/>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82873731"/>
                      </a:ext>
                    </a:extLst>
                  </a:tr>
                </a:tbl>
              </a:graphicData>
            </a:graphic>
          </p:graphicFrame>
        </mc:Choice>
        <mc:Fallback xmlns="">
          <p:graphicFrame>
            <p:nvGraphicFramePr>
              <p:cNvPr id="16" name="Table 16">
                <a:extLst>
                  <a:ext uri="{FF2B5EF4-FFF2-40B4-BE49-F238E27FC236}">
                    <a16:creationId xmlns:a16="http://schemas.microsoft.com/office/drawing/2014/main" id="{65F8BA09-A7D0-4E19-9611-4F4C3FB8601E}"/>
                  </a:ext>
                </a:extLst>
              </p:cNvPr>
              <p:cNvGraphicFramePr>
                <a:graphicFrameLocks noGrp="1"/>
              </p:cNvGraphicFramePr>
              <p:nvPr>
                <p:extLst>
                  <p:ext uri="{D42A27DB-BD31-4B8C-83A1-F6EECF244321}">
                    <p14:modId xmlns:p14="http://schemas.microsoft.com/office/powerpoint/2010/main" val="3059410454"/>
                  </p:ext>
                </p:extLst>
              </p:nvPr>
            </p:nvGraphicFramePr>
            <p:xfrm>
              <a:off x="663591" y="3778261"/>
              <a:ext cx="3514650" cy="683368"/>
            </p:xfrm>
            <a:graphic>
              <a:graphicData uri="http://schemas.openxmlformats.org/drawingml/2006/table">
                <a:tbl>
                  <a:tblPr firstRow="1" bandRow="1">
                    <a:tableStyleId>{5940675A-B579-460E-94D1-54222C63F5DA}</a:tableStyleId>
                  </a:tblPr>
                  <a:tblGrid>
                    <a:gridCol w="967438">
                      <a:extLst>
                        <a:ext uri="{9D8B030D-6E8A-4147-A177-3AD203B41FA5}">
                          <a16:colId xmlns:a16="http://schemas.microsoft.com/office/drawing/2014/main" val="164390236"/>
                        </a:ext>
                      </a:extLst>
                    </a:gridCol>
                    <a:gridCol w="636803">
                      <a:extLst>
                        <a:ext uri="{9D8B030D-6E8A-4147-A177-3AD203B41FA5}">
                          <a16:colId xmlns:a16="http://schemas.microsoft.com/office/drawing/2014/main" val="244271356"/>
                        </a:ext>
                      </a:extLst>
                    </a:gridCol>
                    <a:gridCol w="636803">
                      <a:extLst>
                        <a:ext uri="{9D8B030D-6E8A-4147-A177-3AD203B41FA5}">
                          <a16:colId xmlns:a16="http://schemas.microsoft.com/office/drawing/2014/main" val="2558466513"/>
                        </a:ext>
                      </a:extLst>
                    </a:gridCol>
                    <a:gridCol w="636803">
                      <a:extLst>
                        <a:ext uri="{9D8B030D-6E8A-4147-A177-3AD203B41FA5}">
                          <a16:colId xmlns:a16="http://schemas.microsoft.com/office/drawing/2014/main" val="3962678695"/>
                        </a:ext>
                      </a:extLst>
                    </a:gridCol>
                    <a:gridCol w="636803">
                      <a:extLst>
                        <a:ext uri="{9D8B030D-6E8A-4147-A177-3AD203B41FA5}">
                          <a16:colId xmlns:a16="http://schemas.microsoft.com/office/drawing/2014/main" val="1906961893"/>
                        </a:ext>
                      </a:extLst>
                    </a:gridCol>
                  </a:tblGrid>
                  <a:tr h="341684">
                    <a:tc>
                      <a:txBody>
                        <a:bodyPr/>
                        <a:lstStyle/>
                        <a:p>
                          <a:pPr algn="ctr">
                            <a:lnSpc>
                              <a:spcPts val="1200"/>
                            </a:lnSpc>
                            <a:spcBef>
                              <a:spcPts val="1200"/>
                            </a:spcBef>
                            <a:buNone/>
                          </a:pPr>
                          <a:r>
                            <a:rPr lang="en-US" sz="1050" b="1">
                              <a:effectLst/>
                              <a:latin typeface="+mn-lt"/>
                              <a:ea typeface="Times New Roman" panose="02020603050405020304" pitchFamily="18" charset="0"/>
                              <a:cs typeface="Times New Roman" panose="02020603050405020304" pitchFamily="18" charset="0"/>
                            </a:rPr>
                            <a:t>Etching time (mins)</a:t>
                          </a:r>
                          <a:endParaRPr lang="en-DE" sz="1050" b="1" dirty="0">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pPr algn="ctr">
                            <a:lnSpc>
                              <a:spcPts val="1200"/>
                            </a:lnSpc>
                            <a:spcBef>
                              <a:spcPts val="1200"/>
                            </a:spcBef>
                            <a:buNone/>
                          </a:pPr>
                          <a:r>
                            <a:rPr lang="de-DE" sz="1050" i="0" baseline="0">
                              <a:effectLst/>
                              <a:latin typeface="+mj-lt"/>
                              <a:cs typeface="Times New Roman" panose="02020603050405020304" pitchFamily="18" charset="0"/>
                            </a:rPr>
                            <a:t> 4</a:t>
                          </a:r>
                          <a:endParaRPr lang="en-DE" sz="1050" b="1" dirty="0">
                            <a:effectLst/>
                            <a:latin typeface="+mj-lt"/>
                            <a:ea typeface="Times New Roman" panose="02020603050405020304" pitchFamily="18" charset="0"/>
                            <a:cs typeface="Times New Roman" panose="02020603050405020304" pitchFamily="18" charset="0"/>
                          </a:endParaRPr>
                        </a:p>
                      </a:txBody>
                      <a:tcPr marL="68580" marR="68580" marT="0" marB="0" anchor="ctr">
                        <a:lnT w="12700" cap="flat" cmpd="sng" algn="ctr">
                          <a:solidFill>
                            <a:schemeClr val="tx1"/>
                          </a:solidFill>
                          <a:prstDash val="solid"/>
                          <a:round/>
                          <a:headEnd type="none" w="med" len="med"/>
                          <a:tailEnd type="none" w="med" len="med"/>
                        </a:lnT>
                      </a:tcPr>
                    </a:tc>
                    <a:tc>
                      <a:txBody>
                        <a:bodyPr/>
                        <a:lstStyle/>
                        <a:p>
                          <a:pPr algn="ctr">
                            <a:lnSpc>
                              <a:spcPts val="1200"/>
                            </a:lnSpc>
                            <a:spcBef>
                              <a:spcPts val="1200"/>
                            </a:spcBef>
                            <a:buNone/>
                          </a:pPr>
                          <a:r>
                            <a:rPr lang="en-US" sz="1050">
                              <a:effectLst/>
                              <a:latin typeface="+mj-lt"/>
                              <a:ea typeface="Times New Roman" panose="02020603050405020304" pitchFamily="18" charset="0"/>
                              <a:cs typeface="Times New Roman" panose="02020603050405020304" pitchFamily="18" charset="0"/>
                            </a:rPr>
                            <a:t>6</a:t>
                          </a:r>
                          <a:endParaRPr lang="en-DE" sz="1050" dirty="0">
                            <a:effectLst/>
                            <a:latin typeface="+mj-lt"/>
                            <a:ea typeface="Times New Roman" panose="02020603050405020304" pitchFamily="18" charset="0"/>
                            <a:cs typeface="Times New Roman" panose="02020603050405020304" pitchFamily="18" charset="0"/>
                          </a:endParaRPr>
                        </a:p>
                      </a:txBody>
                      <a:tcPr marL="68580" marR="68580" marT="0" marB="0" anchor="ctr">
                        <a:lnT w="12700" cap="flat" cmpd="sng" algn="ctr">
                          <a:solidFill>
                            <a:schemeClr val="tx1"/>
                          </a:solidFill>
                          <a:prstDash val="solid"/>
                          <a:round/>
                          <a:headEnd type="none" w="med" len="med"/>
                          <a:tailEnd type="none" w="med" len="med"/>
                        </a:lnT>
                      </a:tcPr>
                    </a:tc>
                    <a:tc>
                      <a:txBody>
                        <a:bodyPr/>
                        <a:lstStyle/>
                        <a:p>
                          <a:pPr algn="ctr">
                            <a:lnSpc>
                              <a:spcPts val="1200"/>
                            </a:lnSpc>
                            <a:spcBef>
                              <a:spcPts val="1200"/>
                            </a:spcBef>
                            <a:buNone/>
                          </a:pPr>
                          <a:r>
                            <a:rPr lang="de-DE" sz="1050" i="0" baseline="0">
                              <a:effectLst/>
                              <a:latin typeface="+mj-lt"/>
                              <a:cs typeface="Times New Roman" panose="02020603050405020304" pitchFamily="18" charset="0"/>
                            </a:rPr>
                            <a:t> 8</a:t>
                          </a:r>
                          <a:endParaRPr lang="en-DE" sz="1050" b="1" dirty="0">
                            <a:effectLst/>
                            <a:latin typeface="+mj-lt"/>
                            <a:ea typeface="Times New Roman" panose="02020603050405020304" pitchFamily="18" charset="0"/>
                            <a:cs typeface="Times New Roman" panose="02020603050405020304" pitchFamily="18" charset="0"/>
                          </a:endParaRPr>
                        </a:p>
                      </a:txBody>
                      <a:tcPr marL="68580" marR="68580" marT="0" marB="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lnSpc>
                              <a:spcPts val="1200"/>
                            </a:lnSpc>
                            <a:spcBef>
                              <a:spcPts val="1200"/>
                            </a:spcBef>
                            <a:buNone/>
                          </a:pPr>
                          <a:r>
                            <a:rPr lang="de-DE" sz="1050">
                              <a:effectLst/>
                              <a:latin typeface="+mj-lt"/>
                              <a:ea typeface="Times New Roman" panose="02020603050405020304" pitchFamily="18" charset="0"/>
                              <a:cs typeface="Times New Roman" panose="02020603050405020304" pitchFamily="18" charset="0"/>
                            </a:rPr>
                            <a:t>10</a:t>
                          </a:r>
                          <a:endParaRPr lang="en-DE" sz="1050" dirty="0">
                            <a:effectLst/>
                            <a:latin typeface="+mj-lt"/>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309888168"/>
                      </a:ext>
                    </a:extLst>
                  </a:tr>
                  <a:tr h="341684">
                    <a:tc>
                      <a:txBody>
                        <a:bodyPr/>
                        <a:lstStyle/>
                        <a:p>
                          <a:endParaRPr lang="en-US"/>
                        </a:p>
                      </a:txBody>
                      <a:tcPr marL="68580" marR="68580" marT="0" marB="0">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blipFill>
                          <a:blip r:embed="rId5"/>
                          <a:stretch>
                            <a:fillRect l="-629" t="-114286" r="-264780" b="-12500"/>
                          </a:stretch>
                        </a:blipFill>
                      </a:tcPr>
                    </a:tc>
                    <a:tc>
                      <a:txBody>
                        <a:bodyPr/>
                        <a:lstStyle/>
                        <a:p>
                          <a:pPr marL="0" algn="ctr" defTabSz="914400" rtl="0" eaLnBrk="1" latinLnBrk="0" hangingPunct="1">
                            <a:lnSpc>
                              <a:spcPts val="1200"/>
                            </a:lnSpc>
                            <a:spcBef>
                              <a:spcPts val="1200"/>
                            </a:spcBef>
                            <a:buNone/>
                          </a:pPr>
                          <a:r>
                            <a:rPr lang="en-US" sz="1050" kern="1200" dirty="0">
                              <a:solidFill>
                                <a:schemeClr val="tx1"/>
                              </a:solidFill>
                              <a:effectLst/>
                              <a:latin typeface="+mj-lt"/>
                              <a:ea typeface="+mn-ea"/>
                              <a:cs typeface="Times New Roman" panose="02020603050405020304" pitchFamily="18" charset="0"/>
                            </a:rPr>
                            <a:t>205</a:t>
                          </a:r>
                          <a:endParaRPr lang="en-DE" sz="1050" kern="1200" dirty="0">
                            <a:solidFill>
                              <a:schemeClr val="tx1"/>
                            </a:solidFill>
                            <a:effectLst/>
                            <a:latin typeface="+mj-lt"/>
                            <a:ea typeface="Times New Roman" panose="02020603050405020304" pitchFamily="18" charset="0"/>
                            <a:cs typeface="Times New Roman" panose="02020603050405020304" pitchFamily="18" charset="0"/>
                          </a:endParaRPr>
                        </a:p>
                      </a:txBody>
                      <a:tcPr marL="68580" marR="68580" marT="0" marB="0" anchor="ctr">
                        <a:lnB w="12700" cap="flat" cmpd="sng" algn="ctr">
                          <a:solidFill>
                            <a:schemeClr val="tx1"/>
                          </a:solidFill>
                          <a:prstDash val="solid"/>
                          <a:round/>
                          <a:headEnd type="none" w="med" len="med"/>
                          <a:tailEnd type="none" w="med" len="med"/>
                        </a:lnB>
                      </a:tcPr>
                    </a:tc>
                    <a:tc>
                      <a:txBody>
                        <a:bodyPr/>
                        <a:lstStyle/>
                        <a:p>
                          <a:pPr marL="0" marR="0" lvl="0" indent="0" algn="ctr" defTabSz="342900" rtl="0" eaLnBrk="1" fontAlgn="auto" latinLnBrk="0" hangingPunct="1">
                            <a:lnSpc>
                              <a:spcPts val="1200"/>
                            </a:lnSpc>
                            <a:spcBef>
                              <a:spcPts val="1200"/>
                            </a:spcBef>
                            <a:spcAft>
                              <a:spcPts val="0"/>
                            </a:spcAft>
                            <a:buClrTx/>
                            <a:buSzTx/>
                            <a:buFontTx/>
                            <a:buNone/>
                            <a:tabLst/>
                            <a:defRPr/>
                          </a:pPr>
                          <a:r>
                            <a:rPr lang="en-US" sz="1050" kern="1200" dirty="0">
                              <a:solidFill>
                                <a:schemeClr val="tx1"/>
                              </a:solidFill>
                              <a:effectLst/>
                              <a:latin typeface="+mj-lt"/>
                              <a:ea typeface="+mn-ea"/>
                              <a:cs typeface="Times New Roman" panose="02020603050405020304" pitchFamily="18" charset="0"/>
                            </a:rPr>
                            <a:t>320</a:t>
                          </a:r>
                          <a:endParaRPr lang="en-DE" sz="1050" kern="1200" dirty="0">
                            <a:solidFill>
                              <a:schemeClr val="tx1"/>
                            </a:solidFill>
                            <a:effectLst/>
                            <a:latin typeface="+mj-lt"/>
                            <a:ea typeface="Times New Roman" panose="02020603050405020304" pitchFamily="18" charset="0"/>
                            <a:cs typeface="Times New Roman" panose="02020603050405020304" pitchFamily="18" charset="0"/>
                          </a:endParaRPr>
                        </a:p>
                      </a:txBody>
                      <a:tcPr marL="68580" marR="68580" marT="0" marB="0" anchor="ctr">
                        <a:lnB w="12700" cap="flat" cmpd="sng" algn="ctr">
                          <a:solidFill>
                            <a:schemeClr val="tx1"/>
                          </a:solidFill>
                          <a:prstDash val="solid"/>
                          <a:round/>
                          <a:headEnd type="none" w="med" len="med"/>
                          <a:tailEnd type="none" w="med" len="med"/>
                        </a:lnB>
                      </a:tcPr>
                    </a:tc>
                    <a:tc>
                      <a:txBody>
                        <a:bodyPr/>
                        <a:lstStyle/>
                        <a:p>
                          <a:pPr marL="0" algn="ctr" defTabSz="914400" rtl="0" eaLnBrk="1" latinLnBrk="0" hangingPunct="1">
                            <a:lnSpc>
                              <a:spcPts val="1200"/>
                            </a:lnSpc>
                            <a:spcBef>
                              <a:spcPts val="1200"/>
                            </a:spcBef>
                            <a:buNone/>
                          </a:pPr>
                          <a:r>
                            <a:rPr lang="en-US" sz="1050" kern="1200" dirty="0">
                              <a:solidFill>
                                <a:schemeClr val="tx1"/>
                              </a:solidFill>
                              <a:effectLst/>
                              <a:latin typeface="+mj-lt"/>
                              <a:ea typeface="+mn-ea"/>
                              <a:cs typeface="Times New Roman" panose="02020603050405020304" pitchFamily="18" charset="0"/>
                            </a:rPr>
                            <a:t>410</a:t>
                          </a:r>
                          <a:endParaRPr lang="en-DE" sz="1050" kern="1200" dirty="0">
                            <a:solidFill>
                              <a:schemeClr val="tx1"/>
                            </a:solidFill>
                            <a:effectLst/>
                            <a:latin typeface="+mj-lt"/>
                            <a:ea typeface="Times New Roman" panose="02020603050405020304" pitchFamily="18" charset="0"/>
                            <a:cs typeface="Times New Roman" panose="02020603050405020304" pitchFamily="18" charset="0"/>
                          </a:endParaRPr>
                        </a:p>
                      </a:txBody>
                      <a:tcPr marL="68580" marR="68580" marT="0" marB="0" anchor="ct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lnSpc>
                              <a:spcPts val="1200"/>
                            </a:lnSpc>
                            <a:spcBef>
                              <a:spcPts val="1200"/>
                            </a:spcBef>
                            <a:buNone/>
                          </a:pPr>
                          <a:r>
                            <a:rPr lang="en-US" sz="1050" kern="1200" dirty="0">
                              <a:solidFill>
                                <a:schemeClr val="tx1"/>
                              </a:solidFill>
                              <a:effectLst/>
                              <a:latin typeface="+mj-lt"/>
                              <a:ea typeface="+mn-ea"/>
                              <a:cs typeface="Times New Roman" panose="02020603050405020304" pitchFamily="18" charset="0"/>
                            </a:rPr>
                            <a:t>520</a:t>
                          </a:r>
                          <a:endParaRPr lang="en-DE" sz="1050" kern="1200" dirty="0">
                            <a:solidFill>
                              <a:schemeClr val="tx1"/>
                            </a:solidFill>
                            <a:effectLst/>
                            <a:latin typeface="+mj-lt"/>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82873731"/>
                      </a:ext>
                    </a:extLst>
                  </a:tr>
                </a:tbl>
              </a:graphicData>
            </a:graphic>
          </p:graphicFrame>
        </mc:Fallback>
      </mc:AlternateContent>
      <p:sp>
        <p:nvSpPr>
          <p:cNvPr id="21" name="Shape 4">
            <a:extLst>
              <a:ext uri="{FF2B5EF4-FFF2-40B4-BE49-F238E27FC236}">
                <a16:creationId xmlns:a16="http://schemas.microsoft.com/office/drawing/2014/main" id="{4031CED2-6A86-4B6F-B50F-E699D3EDFBAE}"/>
              </a:ext>
            </a:extLst>
          </p:cNvPr>
          <p:cNvSpPr/>
          <p:nvPr/>
        </p:nvSpPr>
        <p:spPr>
          <a:xfrm>
            <a:off x="5537986" y="1375884"/>
            <a:ext cx="2477806" cy="92196"/>
          </a:xfrm>
          <a:prstGeom prst="rect">
            <a:avLst/>
          </a:prstGeom>
          <a:solidFill>
            <a:schemeClr val="accent6"/>
          </a:solidFill>
          <a:ln/>
        </p:spPr>
      </p:sp>
      <p:sp>
        <p:nvSpPr>
          <p:cNvPr id="22" name="Text 5">
            <a:extLst>
              <a:ext uri="{FF2B5EF4-FFF2-40B4-BE49-F238E27FC236}">
                <a16:creationId xmlns:a16="http://schemas.microsoft.com/office/drawing/2014/main" id="{484D657D-622D-46FE-8A1D-35BAACCD2ECC}"/>
              </a:ext>
            </a:extLst>
          </p:cNvPr>
          <p:cNvSpPr txBox="1"/>
          <p:nvPr/>
        </p:nvSpPr>
        <p:spPr>
          <a:xfrm>
            <a:off x="5682765" y="982399"/>
            <a:ext cx="2142967" cy="384152"/>
          </a:xfrm>
          <a:prstGeom prst="rect">
            <a:avLst/>
          </a:prstGeom>
          <a:noFill/>
          <a:ln/>
        </p:spPr>
        <p:txBody>
          <a:bodyPr wrap="square" lIns="0" tIns="0" rIns="0" bIns="0" rtlCol="0" anchor="ctr"/>
          <a:lstStyle/>
          <a:p>
            <a:pPr algn="ctr"/>
            <a:r>
              <a:rPr lang="de-DE" sz="1600" b="1"/>
              <a:t>Rectification</a:t>
            </a:r>
          </a:p>
        </p:txBody>
      </p:sp>
      <p:sp>
        <p:nvSpPr>
          <p:cNvPr id="23" name="TextBox 22">
            <a:extLst>
              <a:ext uri="{FF2B5EF4-FFF2-40B4-BE49-F238E27FC236}">
                <a16:creationId xmlns:a16="http://schemas.microsoft.com/office/drawing/2014/main" id="{9ACFC580-3772-4575-8D77-D4FF8AB9AED0}"/>
              </a:ext>
            </a:extLst>
          </p:cNvPr>
          <p:cNvSpPr txBox="1"/>
          <p:nvPr/>
        </p:nvSpPr>
        <p:spPr>
          <a:xfrm>
            <a:off x="5342781" y="4582971"/>
            <a:ext cx="2822934" cy="261610"/>
          </a:xfrm>
          <a:prstGeom prst="rect">
            <a:avLst/>
          </a:prstGeom>
        </p:spPr>
        <p:txBody>
          <a:bodyPr vert="horz" wrap="square" lIns="91440" tIns="45720" rIns="91440" bIns="45720" rtlCol="0" anchor="t">
            <a:spAutoFit/>
          </a:bodyPr>
          <a:lstStyle/>
          <a:p>
            <a:pPr algn="ctr"/>
            <a:r>
              <a:rPr lang="de-DE" sz="1100" dirty="0"/>
              <a:t>I-V curve in 0.1 M KCl (D</a:t>
            </a:r>
            <a:r>
              <a:rPr lang="de-DE" sz="1100" baseline="-25000" dirty="0"/>
              <a:t>eff</a:t>
            </a:r>
            <a:r>
              <a:rPr lang="de-DE" sz="1100" dirty="0"/>
              <a:t> = 410 nm)</a:t>
            </a:r>
          </a:p>
        </p:txBody>
      </p:sp>
      <p:grpSp>
        <p:nvGrpSpPr>
          <p:cNvPr id="35" name="Group 34">
            <a:extLst>
              <a:ext uri="{FF2B5EF4-FFF2-40B4-BE49-F238E27FC236}">
                <a16:creationId xmlns:a16="http://schemas.microsoft.com/office/drawing/2014/main" id="{D616EDA1-DA78-4754-96EE-C6036A9CAADF}"/>
              </a:ext>
            </a:extLst>
          </p:cNvPr>
          <p:cNvGrpSpPr/>
          <p:nvPr/>
        </p:nvGrpSpPr>
        <p:grpSpPr>
          <a:xfrm>
            <a:off x="4716224" y="1631790"/>
            <a:ext cx="3747203" cy="2977584"/>
            <a:chOff x="4720522" y="1613343"/>
            <a:chExt cx="3747203" cy="2977584"/>
          </a:xfrm>
        </p:grpSpPr>
        <p:grpSp>
          <p:nvGrpSpPr>
            <p:cNvPr id="33" name="Group 32">
              <a:extLst>
                <a:ext uri="{FF2B5EF4-FFF2-40B4-BE49-F238E27FC236}">
                  <a16:creationId xmlns:a16="http://schemas.microsoft.com/office/drawing/2014/main" id="{EF777CF6-E4C1-428F-8C3B-E3A5BEF737F8}"/>
                </a:ext>
              </a:extLst>
            </p:cNvPr>
            <p:cNvGrpSpPr/>
            <p:nvPr/>
          </p:nvGrpSpPr>
          <p:grpSpPr>
            <a:xfrm>
              <a:off x="4720522" y="1613343"/>
              <a:ext cx="3747203" cy="2977584"/>
              <a:chOff x="4563712" y="1500273"/>
              <a:chExt cx="3747203" cy="2977584"/>
            </a:xfrm>
          </p:grpSpPr>
          <p:grpSp>
            <p:nvGrpSpPr>
              <p:cNvPr id="32" name="Group 31">
                <a:extLst>
                  <a:ext uri="{FF2B5EF4-FFF2-40B4-BE49-F238E27FC236}">
                    <a16:creationId xmlns:a16="http://schemas.microsoft.com/office/drawing/2014/main" id="{CB6F7515-60A9-43C6-84AF-AC573C83CDC0}"/>
                  </a:ext>
                </a:extLst>
              </p:cNvPr>
              <p:cNvGrpSpPr/>
              <p:nvPr/>
            </p:nvGrpSpPr>
            <p:grpSpPr>
              <a:xfrm>
                <a:off x="4563712" y="1500273"/>
                <a:ext cx="3747203" cy="2977584"/>
                <a:chOff x="4563712" y="1500273"/>
                <a:chExt cx="3747203" cy="2977584"/>
              </a:xfrm>
            </p:grpSpPr>
            <p:pic>
              <p:nvPicPr>
                <p:cNvPr id="7" name="Picture 6">
                  <a:extLst>
                    <a:ext uri="{FF2B5EF4-FFF2-40B4-BE49-F238E27FC236}">
                      <a16:creationId xmlns:a16="http://schemas.microsoft.com/office/drawing/2014/main" id="{73064DA6-07FB-459C-9D9B-497134F1C6B8}"/>
                    </a:ext>
                  </a:extLst>
                </p:cNvPr>
                <p:cNvPicPr>
                  <a:picLocks noChangeAspect="1"/>
                </p:cNvPicPr>
                <p:nvPr/>
              </p:nvPicPr>
              <p:blipFill rotWithShape="1">
                <a:blip r:embed="rId6"/>
                <a:srcRect l="4920" t="8250" r="9575" b="3444"/>
                <a:stretch/>
              </p:blipFill>
              <p:spPr>
                <a:xfrm>
                  <a:off x="4563712" y="1500273"/>
                  <a:ext cx="3747203" cy="2977584"/>
                </a:xfrm>
                <a:prstGeom prst="rect">
                  <a:avLst/>
                </a:prstGeom>
              </p:spPr>
            </p:pic>
            <p:sp>
              <p:nvSpPr>
                <p:cNvPr id="17" name="Rectangle 16">
                  <a:extLst>
                    <a:ext uri="{FF2B5EF4-FFF2-40B4-BE49-F238E27FC236}">
                      <a16:creationId xmlns:a16="http://schemas.microsoft.com/office/drawing/2014/main" id="{FF53A3A2-D5C9-4040-AEA2-BE1A433BF47D}"/>
                    </a:ext>
                  </a:extLst>
                </p:cNvPr>
                <p:cNvSpPr/>
                <p:nvPr/>
              </p:nvSpPr>
              <p:spPr>
                <a:xfrm>
                  <a:off x="6615540" y="1624700"/>
                  <a:ext cx="1485182" cy="2243036"/>
                </a:xfrm>
                <a:prstGeom prst="rect">
                  <a:avLst/>
                </a:prstGeom>
                <a:solidFill>
                  <a:schemeClr val="accent2">
                    <a:lumMod val="40000"/>
                    <a:lumOff val="60000"/>
                    <a:alpha val="28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de-DE"/>
                </a:p>
              </p:txBody>
            </p:sp>
            <mc:AlternateContent xmlns:mc="http://schemas.openxmlformats.org/markup-compatibility/2006" xmlns:a14="http://schemas.microsoft.com/office/drawing/2010/main">
              <mc:Choice Requires="a14">
                <p:sp>
                  <p:nvSpPr>
                    <p:cNvPr id="24" name="TextBox 23">
                      <a:extLst>
                        <a:ext uri="{FF2B5EF4-FFF2-40B4-BE49-F238E27FC236}">
                          <a16:creationId xmlns:a16="http://schemas.microsoft.com/office/drawing/2014/main" id="{D297A217-5A53-4E51-8F4E-C275FB9BA54B}"/>
                        </a:ext>
                      </a:extLst>
                    </p:cNvPr>
                    <p:cNvSpPr txBox="1"/>
                    <p:nvPr/>
                  </p:nvSpPr>
                  <p:spPr>
                    <a:xfrm>
                      <a:off x="5128499" y="1778697"/>
                      <a:ext cx="1487683" cy="488403"/>
                    </a:xfrm>
                    <a:prstGeom prst="rect">
                      <a:avLst/>
                    </a:prstGeom>
                  </p:spPr>
                  <p:txBody>
                    <a:bodyPr vert="horz" wrap="square" lIns="91440" tIns="45720" rIns="91440" bIns="45720" rtlCol="0" anchor="t">
                      <a:spAutoFit/>
                    </a:bodyPr>
                    <a:lstStyle/>
                    <a:p>
                      <a14:m>
                        <m:oMath xmlns:m="http://schemas.openxmlformats.org/officeDocument/2006/math">
                          <m:sSub>
                            <m:sSubPr>
                              <m:ctrlPr>
                                <a:rPr lang="en-US" sz="1600" i="1">
                                  <a:latin typeface="Cambria Math" panose="02040503050406030204" pitchFamily="18" charset="0"/>
                                </a:rPr>
                              </m:ctrlPr>
                            </m:sSubPr>
                            <m:e>
                              <m:r>
                                <a:rPr lang="en-US" sz="1600" i="1">
                                  <a:latin typeface="Cambria Math" panose="02040503050406030204" pitchFamily="18" charset="0"/>
                                </a:rPr>
                                <m:t>𝑓</m:t>
                              </m:r>
                            </m:e>
                            <m:sub>
                              <m:r>
                                <a:rPr lang="en-US" sz="1600" i="1">
                                  <a:latin typeface="Cambria Math" panose="02040503050406030204" pitchFamily="18" charset="0"/>
                                </a:rPr>
                                <m:t>𝑟𝑒𝑐</m:t>
                              </m:r>
                            </m:sub>
                          </m:sSub>
                          <m:r>
                            <a:rPr lang="en-US" sz="1600">
                              <a:latin typeface="Cambria Math" panose="02040503050406030204" pitchFamily="18" charset="0"/>
                            </a:rPr>
                            <m:t>= </m:t>
                          </m:r>
                          <m:f>
                            <m:fPr>
                              <m:ctrlPr>
                                <a:rPr lang="en-US" sz="1600" i="1">
                                  <a:latin typeface="Cambria Math" panose="02040503050406030204" pitchFamily="18" charset="0"/>
                                </a:rPr>
                              </m:ctrlPr>
                            </m:fPr>
                            <m:num>
                              <m:d>
                                <m:dPr>
                                  <m:begChr m:val="|"/>
                                  <m:endChr m:val="|"/>
                                  <m:ctrlPr>
                                    <a:rPr lang="en-US" sz="1600" i="1">
                                      <a:latin typeface="Cambria Math" panose="02040503050406030204" pitchFamily="18" charset="0"/>
                                    </a:rPr>
                                  </m:ctrlPr>
                                </m:dPr>
                                <m:e>
                                  <m:sSub>
                                    <m:sSubPr>
                                      <m:ctrlPr>
                                        <a:rPr lang="en-US" sz="1600" i="1">
                                          <a:latin typeface="Cambria Math" panose="02040503050406030204" pitchFamily="18" charset="0"/>
                                        </a:rPr>
                                      </m:ctrlPr>
                                    </m:sSubPr>
                                    <m:e>
                                      <m:r>
                                        <a:rPr lang="en-US" sz="1600" i="1">
                                          <a:latin typeface="Cambria Math" panose="02040503050406030204" pitchFamily="18" charset="0"/>
                                        </a:rPr>
                                        <m:t>𝐼</m:t>
                                      </m:r>
                                      <m:r>
                                        <a:rPr lang="en-US" sz="1600">
                                          <a:latin typeface="Cambria Math" panose="02040503050406030204" pitchFamily="18" charset="0"/>
                                        </a:rPr>
                                        <m:t> </m:t>
                                      </m:r>
                                    </m:e>
                                    <m:sub>
                                      <m:r>
                                        <a:rPr lang="en-US" sz="1600">
                                          <a:latin typeface="Cambria Math" panose="02040503050406030204" pitchFamily="18" charset="0"/>
                                        </a:rPr>
                                        <m:t>1 </m:t>
                                      </m:r>
                                      <m:r>
                                        <a:rPr lang="en-US" sz="1600" i="1">
                                          <a:latin typeface="Cambria Math" panose="02040503050406030204" pitchFamily="18" charset="0"/>
                                        </a:rPr>
                                        <m:t>𝑉</m:t>
                                      </m:r>
                                    </m:sub>
                                  </m:sSub>
                                </m:e>
                              </m:d>
                            </m:num>
                            <m:den>
                              <m:d>
                                <m:dPr>
                                  <m:begChr m:val="|"/>
                                  <m:endChr m:val="|"/>
                                  <m:ctrlPr>
                                    <a:rPr lang="en-US" sz="1600" i="1">
                                      <a:latin typeface="Cambria Math" panose="02040503050406030204" pitchFamily="18" charset="0"/>
                                    </a:rPr>
                                  </m:ctrlPr>
                                </m:dPr>
                                <m:e>
                                  <m:sSub>
                                    <m:sSubPr>
                                      <m:ctrlPr>
                                        <a:rPr lang="en-US" sz="1600" i="1">
                                          <a:latin typeface="Cambria Math" panose="02040503050406030204" pitchFamily="18" charset="0"/>
                                        </a:rPr>
                                      </m:ctrlPr>
                                    </m:sSubPr>
                                    <m:e>
                                      <m:r>
                                        <a:rPr lang="en-US" sz="1600" i="1">
                                          <a:latin typeface="Cambria Math" panose="02040503050406030204" pitchFamily="18" charset="0"/>
                                        </a:rPr>
                                        <m:t>𝐼</m:t>
                                      </m:r>
                                    </m:e>
                                    <m:sub>
                                      <m:r>
                                        <a:rPr lang="en-US" sz="1600">
                                          <a:latin typeface="Cambria Math" panose="02040503050406030204" pitchFamily="18" charset="0"/>
                                        </a:rPr>
                                        <m:t>−1 </m:t>
                                      </m:r>
                                      <m:r>
                                        <a:rPr lang="en-US" sz="1600" i="1">
                                          <a:latin typeface="Cambria Math" panose="02040503050406030204" pitchFamily="18" charset="0"/>
                                        </a:rPr>
                                        <m:t>𝑉</m:t>
                                      </m:r>
                                    </m:sub>
                                  </m:sSub>
                                </m:e>
                              </m:d>
                            </m:den>
                          </m:f>
                        </m:oMath>
                      </a14:m>
                      <a:r>
                        <a:rPr lang="en-US" sz="1600" dirty="0"/>
                        <a:t> </a:t>
                      </a:r>
                    </a:p>
                  </p:txBody>
                </p:sp>
              </mc:Choice>
              <mc:Fallback xmlns="">
                <p:sp>
                  <p:nvSpPr>
                    <p:cNvPr id="24" name="TextBox 23">
                      <a:extLst>
                        <a:ext uri="{FF2B5EF4-FFF2-40B4-BE49-F238E27FC236}">
                          <a16:creationId xmlns:a16="http://schemas.microsoft.com/office/drawing/2014/main" id="{D297A217-5A53-4E51-8F4E-C275FB9BA54B}"/>
                        </a:ext>
                      </a:extLst>
                    </p:cNvPr>
                    <p:cNvSpPr txBox="1">
                      <a:spLocks noRot="1" noChangeAspect="1" noMove="1" noResize="1" noEditPoints="1" noAdjustHandles="1" noChangeArrowheads="1" noChangeShapeType="1" noTextEdit="1"/>
                    </p:cNvSpPr>
                    <p:nvPr/>
                  </p:nvSpPr>
                  <p:spPr>
                    <a:xfrm>
                      <a:off x="5128499" y="1778697"/>
                      <a:ext cx="1487683" cy="488403"/>
                    </a:xfrm>
                    <a:prstGeom prst="rect">
                      <a:avLst/>
                    </a:prstGeom>
                    <a:blipFill>
                      <a:blip r:embed="rId7"/>
                      <a:stretch>
                        <a:fillRect/>
                      </a:stretch>
                    </a:blipFill>
                  </p:spPr>
                  <p:txBody>
                    <a:bodyPr/>
                    <a:lstStyle/>
                    <a:p>
                      <a:r>
                        <a:rPr lang="de-DE">
                          <a:noFill/>
                        </a:rPr>
                        <a:t> </a:t>
                      </a:r>
                    </a:p>
                  </p:txBody>
                </p:sp>
              </mc:Fallback>
            </mc:AlternateContent>
          </p:grpSp>
          <mc:AlternateContent xmlns:mc="http://schemas.openxmlformats.org/markup-compatibility/2006" xmlns:a14="http://schemas.microsoft.com/office/drawing/2010/main">
            <mc:Choice Requires="a14">
              <p:sp>
                <p:nvSpPr>
                  <p:cNvPr id="30" name="TextBox 29">
                    <a:extLst>
                      <a:ext uri="{FF2B5EF4-FFF2-40B4-BE49-F238E27FC236}">
                        <a16:creationId xmlns:a16="http://schemas.microsoft.com/office/drawing/2014/main" id="{8BB3466D-B68D-4B3F-BC6A-4F27D2B1D496}"/>
                      </a:ext>
                    </a:extLst>
                  </p:cNvPr>
                  <p:cNvSpPr txBox="1"/>
                  <p:nvPr/>
                </p:nvSpPr>
                <p:spPr>
                  <a:xfrm>
                    <a:off x="6795698" y="3455936"/>
                    <a:ext cx="1487683" cy="338554"/>
                  </a:xfrm>
                  <a:prstGeom prst="rect">
                    <a:avLst/>
                  </a:prstGeom>
                </p:spPr>
                <p:txBody>
                  <a:bodyPr vert="horz" wrap="square" lIns="91440" tIns="45720" rIns="91440" bIns="45720" rtlCol="0" anchor="t">
                    <a:spAutoFit/>
                  </a:bodyPr>
                  <a:lstStyle/>
                  <a:p>
                    <a:pPr/>
                    <a14:m>
                      <m:oMathPara xmlns:m="http://schemas.openxmlformats.org/officeDocument/2006/math">
                        <m:oMathParaPr>
                          <m:jc m:val="centerGroup"/>
                        </m:oMathParaPr>
                        <m:oMath xmlns:m="http://schemas.openxmlformats.org/officeDocument/2006/math">
                          <m:sSub>
                            <m:sSubPr>
                              <m:ctrlPr>
                                <a:rPr lang="en-US" sz="1600" i="1">
                                  <a:latin typeface="Cambria Math" panose="02040503050406030204" pitchFamily="18" charset="0"/>
                                </a:rPr>
                              </m:ctrlPr>
                            </m:sSubPr>
                            <m:e>
                              <m:r>
                                <a:rPr lang="en-US" sz="1600" i="1">
                                  <a:latin typeface="Cambria Math" panose="02040503050406030204" pitchFamily="18" charset="0"/>
                                </a:rPr>
                                <m:t>𝑓</m:t>
                              </m:r>
                            </m:e>
                            <m:sub>
                              <m:r>
                                <a:rPr lang="en-US" sz="1600" i="1">
                                  <a:latin typeface="Cambria Math" panose="02040503050406030204" pitchFamily="18" charset="0"/>
                                </a:rPr>
                                <m:t>𝑟𝑒𝑐</m:t>
                              </m:r>
                            </m:sub>
                          </m:sSub>
                          <m:r>
                            <a:rPr lang="en-US" sz="1600">
                              <a:latin typeface="Cambria Math" panose="02040503050406030204" pitchFamily="18" charset="0"/>
                            </a:rPr>
                            <m:t>=</m:t>
                          </m:r>
                          <m:r>
                            <a:rPr lang="de-DE" sz="1600" b="0" i="0" smtClean="0">
                              <a:latin typeface="Cambria Math" panose="02040503050406030204" pitchFamily="18" charset="0"/>
                            </a:rPr>
                            <m:t>38</m:t>
                          </m:r>
                        </m:oMath>
                      </m:oMathPara>
                    </a14:m>
                    <a:endParaRPr lang="en-US" sz="1600" dirty="0"/>
                  </a:p>
                </p:txBody>
              </p:sp>
            </mc:Choice>
            <mc:Fallback xmlns="">
              <p:sp>
                <p:nvSpPr>
                  <p:cNvPr id="30" name="TextBox 29">
                    <a:extLst>
                      <a:ext uri="{FF2B5EF4-FFF2-40B4-BE49-F238E27FC236}">
                        <a16:creationId xmlns:a16="http://schemas.microsoft.com/office/drawing/2014/main" id="{8BB3466D-B68D-4B3F-BC6A-4F27D2B1D496}"/>
                      </a:ext>
                    </a:extLst>
                  </p:cNvPr>
                  <p:cNvSpPr txBox="1">
                    <a:spLocks noRot="1" noChangeAspect="1" noMove="1" noResize="1" noEditPoints="1" noAdjustHandles="1" noChangeArrowheads="1" noChangeShapeType="1" noTextEdit="1"/>
                  </p:cNvSpPr>
                  <p:nvPr/>
                </p:nvSpPr>
                <p:spPr>
                  <a:xfrm>
                    <a:off x="6795698" y="3455936"/>
                    <a:ext cx="1487683" cy="338554"/>
                  </a:xfrm>
                  <a:prstGeom prst="rect">
                    <a:avLst/>
                  </a:prstGeom>
                  <a:blipFill>
                    <a:blip r:embed="rId8"/>
                    <a:stretch>
                      <a:fillRect b="-10714"/>
                    </a:stretch>
                  </a:blipFill>
                </p:spPr>
                <p:txBody>
                  <a:bodyPr/>
                  <a:lstStyle/>
                  <a:p>
                    <a:r>
                      <a:rPr lang="de-DE">
                        <a:noFill/>
                      </a:rPr>
                      <a:t> </a:t>
                    </a:r>
                  </a:p>
                </p:txBody>
              </p:sp>
            </mc:Fallback>
          </mc:AlternateContent>
          <p:pic>
            <p:nvPicPr>
              <p:cNvPr id="31" name="Picture 30">
                <a:extLst>
                  <a:ext uri="{FF2B5EF4-FFF2-40B4-BE49-F238E27FC236}">
                    <a16:creationId xmlns:a16="http://schemas.microsoft.com/office/drawing/2014/main" id="{58AFE567-AE4F-47E3-AB62-8277973183B8}"/>
                  </a:ext>
                </a:extLst>
              </p:cNvPr>
              <p:cNvPicPr>
                <a:picLocks noChangeAspect="1"/>
              </p:cNvPicPr>
              <p:nvPr/>
            </p:nvPicPr>
            <p:blipFill rotWithShape="1">
              <a:blip r:embed="rId9"/>
              <a:srcRect l="54638" t="16890" r="2583" b="8359"/>
              <a:stretch/>
            </p:blipFill>
            <p:spPr>
              <a:xfrm>
                <a:off x="5298461" y="3077825"/>
                <a:ext cx="1025580" cy="716665"/>
              </a:xfrm>
              <a:prstGeom prst="rect">
                <a:avLst/>
              </a:prstGeom>
            </p:spPr>
          </p:pic>
          <p:pic>
            <p:nvPicPr>
              <p:cNvPr id="34" name="Picture 33">
                <a:extLst>
                  <a:ext uri="{FF2B5EF4-FFF2-40B4-BE49-F238E27FC236}">
                    <a16:creationId xmlns:a16="http://schemas.microsoft.com/office/drawing/2014/main" id="{AC9B1540-2F3F-4D02-9AB3-5B700F3EF962}"/>
                  </a:ext>
                </a:extLst>
              </p:cNvPr>
              <p:cNvPicPr>
                <a:picLocks noChangeAspect="1"/>
              </p:cNvPicPr>
              <p:nvPr/>
            </p:nvPicPr>
            <p:blipFill rotWithShape="1">
              <a:blip r:embed="rId9"/>
              <a:srcRect l="2313" t="17040" r="54910" b="5621"/>
              <a:stretch/>
            </p:blipFill>
            <p:spPr>
              <a:xfrm>
                <a:off x="6667584" y="1651730"/>
                <a:ext cx="1026770" cy="742335"/>
              </a:xfrm>
              <a:prstGeom prst="rect">
                <a:avLst/>
              </a:prstGeom>
            </p:spPr>
          </p:pic>
        </p:grpSp>
        <p:sp>
          <p:nvSpPr>
            <p:cNvPr id="26" name="Rectangle 25">
              <a:extLst>
                <a:ext uri="{FF2B5EF4-FFF2-40B4-BE49-F238E27FC236}">
                  <a16:creationId xmlns:a16="http://schemas.microsoft.com/office/drawing/2014/main" id="{7454BC53-BA3F-4546-A97E-3A535C7483EA}"/>
                </a:ext>
              </a:extLst>
            </p:cNvPr>
            <p:cNvSpPr/>
            <p:nvPr/>
          </p:nvSpPr>
          <p:spPr>
            <a:xfrm>
              <a:off x="5287811" y="3962359"/>
              <a:ext cx="1485182" cy="198742"/>
            </a:xfrm>
            <a:prstGeom prst="rect">
              <a:avLst/>
            </a:prstGeom>
            <a:solidFill>
              <a:schemeClr val="accent1">
                <a:lumMod val="40000"/>
                <a:lumOff val="60000"/>
                <a:alpha val="28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de-DE"/>
            </a:p>
          </p:txBody>
        </p:sp>
      </p:grpSp>
      <p:sp>
        <p:nvSpPr>
          <p:cNvPr id="25" name="TextBox 24">
            <a:extLst>
              <a:ext uri="{FF2B5EF4-FFF2-40B4-BE49-F238E27FC236}">
                <a16:creationId xmlns:a16="http://schemas.microsoft.com/office/drawing/2014/main" id="{80364F7C-BBA9-4A5A-98AA-4932021FC223}"/>
              </a:ext>
            </a:extLst>
          </p:cNvPr>
          <p:cNvSpPr txBox="1"/>
          <p:nvPr/>
        </p:nvSpPr>
        <p:spPr>
          <a:xfrm>
            <a:off x="1182013" y="4582971"/>
            <a:ext cx="2532358" cy="276999"/>
          </a:xfrm>
          <a:prstGeom prst="rect">
            <a:avLst/>
          </a:prstGeom>
          <a:noFill/>
        </p:spPr>
        <p:txBody>
          <a:bodyPr wrap="square">
            <a:spAutoFit/>
          </a:bodyPr>
          <a:lstStyle/>
          <a:p>
            <a:r>
              <a:rPr lang="de-DE" sz="1200" i="1" dirty="0"/>
              <a:t>D</a:t>
            </a:r>
            <a:r>
              <a:rPr lang="de-DE" sz="1200" i="1" baseline="-25000" dirty="0"/>
              <a:t>eff ​</a:t>
            </a:r>
            <a:r>
              <a:rPr lang="de-DE" sz="1200" i="1" dirty="0"/>
              <a:t>= (51.3 nm min</a:t>
            </a:r>
            <a:r>
              <a:rPr lang="de-DE" sz="1200" i="1" baseline="30000" dirty="0"/>
              <a:t>−1</a:t>
            </a:r>
            <a:r>
              <a:rPr lang="de-DE" sz="1200" i="1" dirty="0"/>
              <a:t>) t + 2.5 nm</a:t>
            </a:r>
          </a:p>
        </p:txBody>
      </p:sp>
      <p:sp>
        <p:nvSpPr>
          <p:cNvPr id="3" name="Date Placeholder 2">
            <a:extLst>
              <a:ext uri="{FF2B5EF4-FFF2-40B4-BE49-F238E27FC236}">
                <a16:creationId xmlns:a16="http://schemas.microsoft.com/office/drawing/2014/main" id="{E0A14C9B-AA91-4FC8-AE1A-5FB36448D38A}"/>
              </a:ext>
            </a:extLst>
          </p:cNvPr>
          <p:cNvSpPr>
            <a:spLocks noGrp="1"/>
          </p:cNvSpPr>
          <p:nvPr>
            <p:ph type="dt" sz="half" idx="2"/>
          </p:nvPr>
        </p:nvSpPr>
        <p:spPr>
          <a:xfrm>
            <a:off x="7252929" y="4914483"/>
            <a:ext cx="825285" cy="273844"/>
          </a:xfrm>
        </p:spPr>
        <p:txBody>
          <a:bodyPr/>
          <a:lstStyle/>
          <a:p>
            <a:fld id="{09F11DAE-0EB7-437B-8845-7D9DE003670D}" type="datetime1">
              <a:rPr lang="de-DE" smtClean="0"/>
              <a:t>23.09.2026</a:t>
            </a:fld>
            <a:endParaRPr lang="de-DE" dirty="0"/>
          </a:p>
        </p:txBody>
      </p:sp>
      <p:sp>
        <p:nvSpPr>
          <p:cNvPr id="6" name="Slide Number Placeholder 5">
            <a:extLst>
              <a:ext uri="{FF2B5EF4-FFF2-40B4-BE49-F238E27FC236}">
                <a16:creationId xmlns:a16="http://schemas.microsoft.com/office/drawing/2014/main" id="{CB8CA710-E401-4636-8437-2BD1D5AD379D}"/>
              </a:ext>
            </a:extLst>
          </p:cNvPr>
          <p:cNvSpPr>
            <a:spLocks noGrp="1"/>
          </p:cNvSpPr>
          <p:nvPr>
            <p:ph type="sldNum" sz="quarter" idx="12"/>
          </p:nvPr>
        </p:nvSpPr>
        <p:spPr/>
        <p:txBody>
          <a:bodyPr/>
          <a:lstStyle/>
          <a:p>
            <a:fld id="{125CBDDA-5CCF-8748-8988-9DC6C8981774}" type="slidenum">
              <a:rPr lang="de-DE" smtClean="0"/>
              <a:t>6</a:t>
            </a:fld>
            <a:endParaRPr lang="de-DE"/>
          </a:p>
        </p:txBody>
      </p:sp>
    </p:spTree>
    <p:extLst>
      <p:ext uri="{BB962C8B-B14F-4D97-AF65-F5344CB8AC3E}">
        <p14:creationId xmlns:p14="http://schemas.microsoft.com/office/powerpoint/2010/main" val="21788560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F08E62C8-FBB7-4DB7-B69D-9B40E780E7AB}"/>
              </a:ext>
            </a:extLst>
          </p:cNvPr>
          <p:cNvPicPr>
            <a:picLocks noChangeAspect="1"/>
          </p:cNvPicPr>
          <p:nvPr/>
        </p:nvPicPr>
        <p:blipFill rotWithShape="1">
          <a:blip r:embed="rId3"/>
          <a:srcRect l="4444" t="7663" r="10462" b="1440"/>
          <a:stretch/>
        </p:blipFill>
        <p:spPr>
          <a:xfrm>
            <a:off x="4264122" y="1197549"/>
            <a:ext cx="4098204" cy="3351284"/>
          </a:xfrm>
          <a:prstGeom prst="rect">
            <a:avLst/>
          </a:prstGeom>
        </p:spPr>
      </p:pic>
      <p:sp>
        <p:nvSpPr>
          <p:cNvPr id="2" name="Titel 1"/>
          <p:cNvSpPr>
            <a:spLocks noGrp="1"/>
          </p:cNvSpPr>
          <p:nvPr>
            <p:ph type="title"/>
          </p:nvPr>
        </p:nvSpPr>
        <p:spPr/>
        <p:txBody>
          <a:bodyPr/>
          <a:lstStyle/>
          <a:p>
            <a:r>
              <a:rPr lang="de-DE" sz="2000">
                <a:latin typeface="+mn-lt"/>
              </a:rPr>
              <a:t>Single Nanochannel Power Output</a:t>
            </a:r>
            <a:endParaRPr lang="de-DE" sz="2000" dirty="0">
              <a:latin typeface="+mn-lt"/>
            </a:endParaRPr>
          </a:p>
        </p:txBody>
      </p:sp>
      <p:sp>
        <p:nvSpPr>
          <p:cNvPr id="4" name="Text 0">
            <a:extLst>
              <a:ext uri="{FF2B5EF4-FFF2-40B4-BE49-F238E27FC236}">
                <a16:creationId xmlns:a16="http://schemas.microsoft.com/office/drawing/2014/main" id="{2E6C1DF9-8CA1-494E-8A6D-73AFE80FE590}"/>
              </a:ext>
            </a:extLst>
          </p:cNvPr>
          <p:cNvSpPr txBox="1"/>
          <p:nvPr/>
        </p:nvSpPr>
        <p:spPr>
          <a:xfrm>
            <a:off x="317635" y="74079"/>
            <a:ext cx="7315200" cy="320040"/>
          </a:xfrm>
          <a:prstGeom prst="rect">
            <a:avLst/>
          </a:prstGeom>
          <a:noFill/>
          <a:ln/>
        </p:spPr>
        <p:txBody>
          <a:bodyPr wrap="square" lIns="0" tIns="0" rIns="0" bIns="0" rtlCol="0" anchor="ctr"/>
          <a:lstStyle/>
          <a:p>
            <a:pPr marL="0" indent="0">
              <a:buNone/>
            </a:pPr>
            <a:r>
              <a:rPr lang="en-US" sz="1200" b="1" kern="0" spc="200">
                <a:solidFill>
                  <a:srgbClr val="FDBB63"/>
                </a:solidFill>
                <a:ea typeface="Calibri" pitchFamily="34" charset="-122"/>
                <a:cs typeface="Calibri" pitchFamily="34" charset="-120"/>
              </a:rPr>
              <a:t>3 – SINGLE NANOCHANNELS</a:t>
            </a:r>
            <a:endParaRPr lang="en-US" sz="1200" dirty="0">
              <a:solidFill>
                <a:srgbClr val="FDBB63"/>
              </a:solidFill>
            </a:endParaRPr>
          </a:p>
        </p:txBody>
      </p:sp>
      <p:sp>
        <p:nvSpPr>
          <p:cNvPr id="19" name="TextBox 18">
            <a:extLst>
              <a:ext uri="{FF2B5EF4-FFF2-40B4-BE49-F238E27FC236}">
                <a16:creationId xmlns:a16="http://schemas.microsoft.com/office/drawing/2014/main" id="{194E9932-1122-467B-ACEA-B1287E2AACB6}"/>
              </a:ext>
            </a:extLst>
          </p:cNvPr>
          <p:cNvSpPr txBox="1"/>
          <p:nvPr/>
        </p:nvSpPr>
        <p:spPr>
          <a:xfrm>
            <a:off x="260486" y="2035555"/>
            <a:ext cx="4007907" cy="1292662"/>
          </a:xfrm>
          <a:prstGeom prst="rect">
            <a:avLst/>
          </a:prstGeom>
          <a:noFill/>
        </p:spPr>
        <p:txBody>
          <a:bodyPr wrap="square" rtlCol="0">
            <a:spAutoFit/>
          </a:bodyPr>
          <a:lstStyle/>
          <a:p>
            <a:pPr marL="285750" indent="-285750">
              <a:buFont typeface="Arial" panose="020B0604020202020204" pitchFamily="34" charset="0"/>
              <a:buChar char="•"/>
            </a:pPr>
            <a:r>
              <a:rPr lang="de-DE" sz="1600" b="1"/>
              <a:t>1000x concentration gradient </a:t>
            </a:r>
            <a:endParaRPr lang="de-DE" sz="1600"/>
          </a:p>
          <a:p>
            <a:pPr marL="285750" indent="-285750">
              <a:buFont typeface="Arial" panose="020B0604020202020204" pitchFamily="34" charset="0"/>
              <a:buChar char="•"/>
            </a:pPr>
            <a:r>
              <a:rPr lang="de-DE" sz="1600"/>
              <a:t>10 min etched sample / 520 nm</a:t>
            </a:r>
          </a:p>
          <a:p>
            <a:pPr marL="742950" lvl="1" indent="-285750">
              <a:buFont typeface="Arial" panose="020B0604020202020204" pitchFamily="34" charset="0"/>
              <a:buChar char="•"/>
            </a:pPr>
            <a:endParaRPr lang="en-US" sz="1400"/>
          </a:p>
          <a:p>
            <a:pPr marL="742950" lvl="1" indent="-285750">
              <a:buFont typeface="Arial" panose="020B0604020202020204" pitchFamily="34" charset="0"/>
              <a:buChar char="•"/>
            </a:pPr>
            <a:endParaRPr lang="de-DE" sz="1600" b="1"/>
          </a:p>
          <a:p>
            <a:endParaRPr lang="en-DE" sz="1600" dirty="0"/>
          </a:p>
        </p:txBody>
      </p:sp>
      <p:sp>
        <p:nvSpPr>
          <p:cNvPr id="25" name="Shape 4">
            <a:extLst>
              <a:ext uri="{FF2B5EF4-FFF2-40B4-BE49-F238E27FC236}">
                <a16:creationId xmlns:a16="http://schemas.microsoft.com/office/drawing/2014/main" id="{A5AFE6F1-B2CD-4DCD-88BD-9E4BC87EF499}"/>
              </a:ext>
            </a:extLst>
          </p:cNvPr>
          <p:cNvSpPr/>
          <p:nvPr/>
        </p:nvSpPr>
        <p:spPr>
          <a:xfrm>
            <a:off x="260486" y="1792216"/>
            <a:ext cx="2477806" cy="92196"/>
          </a:xfrm>
          <a:prstGeom prst="rect">
            <a:avLst/>
          </a:prstGeom>
          <a:solidFill>
            <a:schemeClr val="accent6"/>
          </a:solidFill>
          <a:ln/>
        </p:spPr>
      </p:sp>
      <p:sp>
        <p:nvSpPr>
          <p:cNvPr id="26" name="Text 5">
            <a:extLst>
              <a:ext uri="{FF2B5EF4-FFF2-40B4-BE49-F238E27FC236}">
                <a16:creationId xmlns:a16="http://schemas.microsoft.com/office/drawing/2014/main" id="{E45D50F4-DE33-4AAD-9DAA-BBB54C775B3A}"/>
              </a:ext>
            </a:extLst>
          </p:cNvPr>
          <p:cNvSpPr txBox="1"/>
          <p:nvPr/>
        </p:nvSpPr>
        <p:spPr>
          <a:xfrm>
            <a:off x="260486" y="1296278"/>
            <a:ext cx="2142967" cy="384152"/>
          </a:xfrm>
          <a:prstGeom prst="rect">
            <a:avLst/>
          </a:prstGeom>
          <a:noFill/>
          <a:ln/>
        </p:spPr>
        <p:txBody>
          <a:bodyPr wrap="square" lIns="0" tIns="0" rIns="0" bIns="0" rtlCol="0" anchor="ctr"/>
          <a:lstStyle/>
          <a:p>
            <a:r>
              <a:rPr lang="de-DE" b="1"/>
              <a:t>Highest P</a:t>
            </a:r>
            <a:r>
              <a:rPr lang="de-DE" b="1" baseline="-25000"/>
              <a:t>max</a:t>
            </a:r>
            <a:r>
              <a:rPr lang="de-DE" b="1"/>
              <a:t> :</a:t>
            </a:r>
          </a:p>
        </p:txBody>
      </p:sp>
      <p:sp>
        <p:nvSpPr>
          <p:cNvPr id="3" name="Date Placeholder 2">
            <a:extLst>
              <a:ext uri="{FF2B5EF4-FFF2-40B4-BE49-F238E27FC236}">
                <a16:creationId xmlns:a16="http://schemas.microsoft.com/office/drawing/2014/main" id="{C0873228-3CE0-4E1B-988F-8CD5663EDEA3}"/>
              </a:ext>
            </a:extLst>
          </p:cNvPr>
          <p:cNvSpPr>
            <a:spLocks noGrp="1"/>
          </p:cNvSpPr>
          <p:nvPr>
            <p:ph type="dt" sz="half" idx="2"/>
          </p:nvPr>
        </p:nvSpPr>
        <p:spPr/>
        <p:txBody>
          <a:bodyPr/>
          <a:lstStyle/>
          <a:p>
            <a:fld id="{BFB993AD-7162-4D35-AB73-500EA0C17128}" type="datetime1">
              <a:rPr lang="de-DE" smtClean="0"/>
              <a:t>23.09.2026</a:t>
            </a:fld>
            <a:endParaRPr lang="de-DE" dirty="0"/>
          </a:p>
        </p:txBody>
      </p:sp>
      <p:sp>
        <p:nvSpPr>
          <p:cNvPr id="6" name="Slide Number Placeholder 5">
            <a:extLst>
              <a:ext uri="{FF2B5EF4-FFF2-40B4-BE49-F238E27FC236}">
                <a16:creationId xmlns:a16="http://schemas.microsoft.com/office/drawing/2014/main" id="{C3F68A40-0951-4562-96CE-30E0681B37D9}"/>
              </a:ext>
            </a:extLst>
          </p:cNvPr>
          <p:cNvSpPr>
            <a:spLocks noGrp="1"/>
          </p:cNvSpPr>
          <p:nvPr>
            <p:ph type="sldNum" sz="quarter" idx="12"/>
          </p:nvPr>
        </p:nvSpPr>
        <p:spPr/>
        <p:txBody>
          <a:bodyPr/>
          <a:lstStyle/>
          <a:p>
            <a:fld id="{125CBDDA-5CCF-8748-8988-9DC6C8981774}" type="slidenum">
              <a:rPr lang="de-DE" smtClean="0"/>
              <a:t>7</a:t>
            </a:fld>
            <a:endParaRPr lang="de-DE"/>
          </a:p>
        </p:txBody>
      </p:sp>
    </p:spTree>
    <p:extLst>
      <p:ext uri="{BB962C8B-B14F-4D97-AF65-F5344CB8AC3E}">
        <p14:creationId xmlns:p14="http://schemas.microsoft.com/office/powerpoint/2010/main" val="6198925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F08E62C8-FBB7-4DB7-B69D-9B40E780E7AB}"/>
              </a:ext>
            </a:extLst>
          </p:cNvPr>
          <p:cNvPicPr>
            <a:picLocks noChangeAspect="1"/>
          </p:cNvPicPr>
          <p:nvPr/>
        </p:nvPicPr>
        <p:blipFill rotWithShape="1">
          <a:blip r:embed="rId3"/>
          <a:srcRect l="4444" t="7663" r="10462" b="1440"/>
          <a:stretch/>
        </p:blipFill>
        <p:spPr>
          <a:xfrm>
            <a:off x="4610157" y="1192131"/>
            <a:ext cx="4098204" cy="3351284"/>
          </a:xfrm>
          <a:prstGeom prst="rect">
            <a:avLst/>
          </a:prstGeom>
        </p:spPr>
      </p:pic>
      <p:sp>
        <p:nvSpPr>
          <p:cNvPr id="2" name="Titel 1"/>
          <p:cNvSpPr>
            <a:spLocks noGrp="1"/>
          </p:cNvSpPr>
          <p:nvPr>
            <p:ph type="title"/>
          </p:nvPr>
        </p:nvSpPr>
        <p:spPr/>
        <p:txBody>
          <a:bodyPr/>
          <a:lstStyle/>
          <a:p>
            <a:r>
              <a:rPr lang="de-DE" sz="2000">
                <a:latin typeface="+mn-lt"/>
              </a:rPr>
              <a:t>Single Nanochannel Power Output</a:t>
            </a:r>
            <a:endParaRPr lang="de-DE" sz="2000" dirty="0">
              <a:latin typeface="+mn-lt"/>
            </a:endParaRPr>
          </a:p>
        </p:txBody>
      </p:sp>
      <p:sp>
        <p:nvSpPr>
          <p:cNvPr id="4" name="Text 0">
            <a:extLst>
              <a:ext uri="{FF2B5EF4-FFF2-40B4-BE49-F238E27FC236}">
                <a16:creationId xmlns:a16="http://schemas.microsoft.com/office/drawing/2014/main" id="{2E6C1DF9-8CA1-494E-8A6D-73AFE80FE590}"/>
              </a:ext>
            </a:extLst>
          </p:cNvPr>
          <p:cNvSpPr txBox="1"/>
          <p:nvPr/>
        </p:nvSpPr>
        <p:spPr>
          <a:xfrm>
            <a:off x="317635" y="74079"/>
            <a:ext cx="7315200" cy="320040"/>
          </a:xfrm>
          <a:prstGeom prst="rect">
            <a:avLst/>
          </a:prstGeom>
          <a:noFill/>
          <a:ln/>
        </p:spPr>
        <p:txBody>
          <a:bodyPr wrap="square" lIns="0" tIns="0" rIns="0" bIns="0" rtlCol="0" anchor="ctr"/>
          <a:lstStyle/>
          <a:p>
            <a:pPr marL="0" indent="0">
              <a:buNone/>
            </a:pPr>
            <a:r>
              <a:rPr lang="en-US" sz="1200" b="1" kern="0" spc="200">
                <a:solidFill>
                  <a:srgbClr val="FDBB63"/>
                </a:solidFill>
                <a:ea typeface="Calibri" pitchFamily="34" charset="-122"/>
                <a:cs typeface="Calibri" pitchFamily="34" charset="-120"/>
              </a:rPr>
              <a:t>3 – SINGLE NANOCHANNELS</a:t>
            </a:r>
            <a:endParaRPr lang="en-US" sz="1200" dirty="0">
              <a:solidFill>
                <a:srgbClr val="FDBB63"/>
              </a:solidFill>
            </a:endParaRPr>
          </a:p>
        </p:txBody>
      </p:sp>
      <p:sp>
        <p:nvSpPr>
          <p:cNvPr id="19" name="TextBox 18">
            <a:extLst>
              <a:ext uri="{FF2B5EF4-FFF2-40B4-BE49-F238E27FC236}">
                <a16:creationId xmlns:a16="http://schemas.microsoft.com/office/drawing/2014/main" id="{194E9932-1122-467B-ACEA-B1287E2AACB6}"/>
              </a:ext>
            </a:extLst>
          </p:cNvPr>
          <p:cNvSpPr txBox="1"/>
          <p:nvPr/>
        </p:nvSpPr>
        <p:spPr>
          <a:xfrm>
            <a:off x="260486" y="2035555"/>
            <a:ext cx="4007907" cy="1292662"/>
          </a:xfrm>
          <a:prstGeom prst="rect">
            <a:avLst/>
          </a:prstGeom>
          <a:noFill/>
        </p:spPr>
        <p:txBody>
          <a:bodyPr wrap="square" rtlCol="0">
            <a:spAutoFit/>
          </a:bodyPr>
          <a:lstStyle/>
          <a:p>
            <a:pPr marL="285750" indent="-285750">
              <a:buFont typeface="Arial" panose="020B0604020202020204" pitchFamily="34" charset="0"/>
              <a:buChar char="•"/>
            </a:pPr>
            <a:r>
              <a:rPr lang="de-DE" sz="1600" b="1"/>
              <a:t>1000x concentration gradient </a:t>
            </a:r>
            <a:endParaRPr lang="de-DE" sz="1600"/>
          </a:p>
          <a:p>
            <a:pPr marL="285750" indent="-285750">
              <a:buFont typeface="Arial" panose="020B0604020202020204" pitchFamily="34" charset="0"/>
              <a:buChar char="•"/>
            </a:pPr>
            <a:r>
              <a:rPr lang="de-DE" sz="1600"/>
              <a:t>10 min etched sample / 520 nm</a:t>
            </a:r>
          </a:p>
          <a:p>
            <a:pPr marL="742950" lvl="1" indent="-285750">
              <a:buFont typeface="Arial" panose="020B0604020202020204" pitchFamily="34" charset="0"/>
              <a:buChar char="•"/>
            </a:pPr>
            <a:endParaRPr lang="en-US" sz="1400"/>
          </a:p>
          <a:p>
            <a:pPr marL="742950" lvl="1" indent="-285750">
              <a:buFont typeface="Arial" panose="020B0604020202020204" pitchFamily="34" charset="0"/>
              <a:buChar char="•"/>
            </a:pPr>
            <a:endParaRPr lang="de-DE" sz="1600" b="1"/>
          </a:p>
          <a:p>
            <a:endParaRPr lang="en-DE" sz="1600" dirty="0"/>
          </a:p>
        </p:txBody>
      </p:sp>
      <p:sp>
        <p:nvSpPr>
          <p:cNvPr id="25" name="Shape 4">
            <a:extLst>
              <a:ext uri="{FF2B5EF4-FFF2-40B4-BE49-F238E27FC236}">
                <a16:creationId xmlns:a16="http://schemas.microsoft.com/office/drawing/2014/main" id="{A5AFE6F1-B2CD-4DCD-88BD-9E4BC87EF499}"/>
              </a:ext>
            </a:extLst>
          </p:cNvPr>
          <p:cNvSpPr/>
          <p:nvPr/>
        </p:nvSpPr>
        <p:spPr>
          <a:xfrm>
            <a:off x="260486" y="1792216"/>
            <a:ext cx="2477806" cy="92196"/>
          </a:xfrm>
          <a:prstGeom prst="rect">
            <a:avLst/>
          </a:prstGeom>
          <a:solidFill>
            <a:schemeClr val="accent6"/>
          </a:solidFill>
          <a:ln/>
        </p:spPr>
      </p:sp>
      <p:sp>
        <p:nvSpPr>
          <p:cNvPr id="26" name="Text 5">
            <a:extLst>
              <a:ext uri="{FF2B5EF4-FFF2-40B4-BE49-F238E27FC236}">
                <a16:creationId xmlns:a16="http://schemas.microsoft.com/office/drawing/2014/main" id="{E45D50F4-DE33-4AAD-9DAA-BBB54C775B3A}"/>
              </a:ext>
            </a:extLst>
          </p:cNvPr>
          <p:cNvSpPr txBox="1"/>
          <p:nvPr/>
        </p:nvSpPr>
        <p:spPr>
          <a:xfrm>
            <a:off x="260486" y="1296278"/>
            <a:ext cx="2142967" cy="384152"/>
          </a:xfrm>
          <a:prstGeom prst="rect">
            <a:avLst/>
          </a:prstGeom>
          <a:noFill/>
          <a:ln/>
        </p:spPr>
        <p:txBody>
          <a:bodyPr wrap="square" lIns="0" tIns="0" rIns="0" bIns="0" rtlCol="0" anchor="ctr"/>
          <a:lstStyle/>
          <a:p>
            <a:r>
              <a:rPr lang="de-DE" b="1"/>
              <a:t>Highest P</a:t>
            </a:r>
            <a:r>
              <a:rPr lang="de-DE" b="1" baseline="-25000"/>
              <a:t>max</a:t>
            </a:r>
            <a:r>
              <a:rPr lang="de-DE" b="1"/>
              <a:t> :</a:t>
            </a:r>
          </a:p>
        </p:txBody>
      </p:sp>
      <p:pic>
        <p:nvPicPr>
          <p:cNvPr id="23" name="Picture 22">
            <a:extLst>
              <a:ext uri="{FF2B5EF4-FFF2-40B4-BE49-F238E27FC236}">
                <a16:creationId xmlns:a16="http://schemas.microsoft.com/office/drawing/2014/main" id="{FEAD755A-9D4B-4B66-BAD1-DE3F86244A80}"/>
              </a:ext>
            </a:extLst>
          </p:cNvPr>
          <p:cNvPicPr>
            <a:picLocks noChangeAspect="1"/>
          </p:cNvPicPr>
          <p:nvPr/>
        </p:nvPicPr>
        <p:blipFill>
          <a:blip r:embed="rId4"/>
          <a:stretch>
            <a:fillRect/>
          </a:stretch>
        </p:blipFill>
        <p:spPr>
          <a:xfrm>
            <a:off x="4268393" y="1168271"/>
            <a:ext cx="4439968" cy="3399005"/>
          </a:xfrm>
          <a:prstGeom prst="rect">
            <a:avLst/>
          </a:prstGeom>
        </p:spPr>
      </p:pic>
      <p:sp>
        <p:nvSpPr>
          <p:cNvPr id="28" name="TextBox 27">
            <a:extLst>
              <a:ext uri="{FF2B5EF4-FFF2-40B4-BE49-F238E27FC236}">
                <a16:creationId xmlns:a16="http://schemas.microsoft.com/office/drawing/2014/main" id="{D45E9B16-26F2-47E9-9224-504B353DA0A2}"/>
              </a:ext>
            </a:extLst>
          </p:cNvPr>
          <p:cNvSpPr txBox="1"/>
          <p:nvPr/>
        </p:nvSpPr>
        <p:spPr>
          <a:xfrm>
            <a:off x="260486" y="2516480"/>
            <a:ext cx="4178164" cy="1569660"/>
          </a:xfrm>
          <a:prstGeom prst="rect">
            <a:avLst/>
          </a:prstGeom>
          <a:noFill/>
        </p:spPr>
        <p:txBody>
          <a:bodyPr wrap="square">
            <a:spAutoFit/>
          </a:bodyPr>
          <a:lstStyle/>
          <a:p>
            <a:pPr marL="285750" indent="-285750">
              <a:buFont typeface="Arial" panose="020B0604020202020204" pitchFamily="34" charset="0"/>
              <a:buChar char="•"/>
            </a:pPr>
            <a:r>
              <a:rPr lang="de-DE" sz="1600"/>
              <a:t>At </a:t>
            </a:r>
            <a:r>
              <a:rPr lang="de-DE" sz="1600" b="1"/>
              <a:t>pH = 10 </a:t>
            </a:r>
            <a:br>
              <a:rPr lang="de-DE" sz="1600" b="1"/>
            </a:br>
            <a:r>
              <a:rPr lang="de-DE" sz="1600"/>
              <a:t>P</a:t>
            </a:r>
            <a:r>
              <a:rPr lang="de-DE" sz="1600" baseline="-25000"/>
              <a:t>max </a:t>
            </a:r>
            <a:r>
              <a:rPr lang="de-DE" sz="1600"/>
              <a:t>increases from 12 to 25 pW</a:t>
            </a:r>
          </a:p>
          <a:p>
            <a:pPr lvl="1">
              <a:spcAft>
                <a:spcPts val="1200"/>
              </a:spcAft>
              <a:buSzPct val="100000"/>
            </a:pPr>
            <a:br>
              <a:rPr lang="en-US" sz="1600">
                <a:ea typeface="Calibri" pitchFamily="34" charset="-122"/>
                <a:cs typeface="Calibri" pitchFamily="34" charset="-120"/>
              </a:rPr>
            </a:br>
            <a:r>
              <a:rPr lang="en-US" sz="1600">
                <a:ea typeface="Calibri" pitchFamily="34" charset="-122"/>
                <a:cs typeface="Calibri" pitchFamily="34" charset="-120"/>
              </a:rPr>
              <a:t>Higher pH → promotes deprotonation on nanochannel wall→ stronger cation selectivity</a:t>
            </a:r>
            <a:endParaRPr lang="en-US" sz="1600"/>
          </a:p>
        </p:txBody>
      </p:sp>
      <p:sp>
        <p:nvSpPr>
          <p:cNvPr id="3" name="Date Placeholder 2">
            <a:extLst>
              <a:ext uri="{FF2B5EF4-FFF2-40B4-BE49-F238E27FC236}">
                <a16:creationId xmlns:a16="http://schemas.microsoft.com/office/drawing/2014/main" id="{C0873228-3CE0-4E1B-988F-8CD5663EDEA3}"/>
              </a:ext>
            </a:extLst>
          </p:cNvPr>
          <p:cNvSpPr>
            <a:spLocks noGrp="1"/>
          </p:cNvSpPr>
          <p:nvPr>
            <p:ph type="dt" sz="half" idx="2"/>
          </p:nvPr>
        </p:nvSpPr>
        <p:spPr/>
        <p:txBody>
          <a:bodyPr/>
          <a:lstStyle/>
          <a:p>
            <a:fld id="{BFB993AD-7162-4D35-AB73-500EA0C17128}" type="datetime1">
              <a:rPr lang="de-DE" smtClean="0"/>
              <a:t>23.09.2026</a:t>
            </a:fld>
            <a:endParaRPr lang="de-DE" dirty="0"/>
          </a:p>
        </p:txBody>
      </p:sp>
      <p:sp>
        <p:nvSpPr>
          <p:cNvPr id="6" name="Slide Number Placeholder 5">
            <a:extLst>
              <a:ext uri="{FF2B5EF4-FFF2-40B4-BE49-F238E27FC236}">
                <a16:creationId xmlns:a16="http://schemas.microsoft.com/office/drawing/2014/main" id="{C3F68A40-0951-4562-96CE-30E0681B37D9}"/>
              </a:ext>
            </a:extLst>
          </p:cNvPr>
          <p:cNvSpPr>
            <a:spLocks noGrp="1"/>
          </p:cNvSpPr>
          <p:nvPr>
            <p:ph type="sldNum" sz="quarter" idx="12"/>
          </p:nvPr>
        </p:nvSpPr>
        <p:spPr/>
        <p:txBody>
          <a:bodyPr/>
          <a:lstStyle/>
          <a:p>
            <a:fld id="{125CBDDA-5CCF-8748-8988-9DC6C8981774}" type="slidenum">
              <a:rPr lang="de-DE" smtClean="0"/>
              <a:t>8</a:t>
            </a:fld>
            <a:endParaRPr lang="de-DE"/>
          </a:p>
        </p:txBody>
      </p:sp>
    </p:spTree>
    <p:extLst>
      <p:ext uri="{BB962C8B-B14F-4D97-AF65-F5344CB8AC3E}">
        <p14:creationId xmlns:p14="http://schemas.microsoft.com/office/powerpoint/2010/main" val="36775041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sz="2000">
                <a:latin typeface="+mn-lt"/>
              </a:rPr>
              <a:t>1 – 100 Nanochannels</a:t>
            </a:r>
          </a:p>
        </p:txBody>
      </p:sp>
      <p:sp>
        <p:nvSpPr>
          <p:cNvPr id="4" name="Text 0">
            <a:extLst>
              <a:ext uri="{FF2B5EF4-FFF2-40B4-BE49-F238E27FC236}">
                <a16:creationId xmlns:a16="http://schemas.microsoft.com/office/drawing/2014/main" id="{2E6C1DF9-8CA1-494E-8A6D-73AFE80FE590}"/>
              </a:ext>
            </a:extLst>
          </p:cNvPr>
          <p:cNvSpPr txBox="1"/>
          <p:nvPr/>
        </p:nvSpPr>
        <p:spPr>
          <a:xfrm>
            <a:off x="317635" y="74079"/>
            <a:ext cx="7315200" cy="320040"/>
          </a:xfrm>
          <a:prstGeom prst="rect">
            <a:avLst/>
          </a:prstGeom>
          <a:noFill/>
          <a:ln/>
        </p:spPr>
        <p:txBody>
          <a:bodyPr wrap="square" lIns="0" tIns="0" rIns="0" bIns="0" rtlCol="0" anchor="ctr"/>
          <a:lstStyle/>
          <a:p>
            <a:pPr marL="0" indent="0">
              <a:buNone/>
            </a:pPr>
            <a:r>
              <a:rPr lang="en-US" sz="1200" b="1" kern="0" spc="200">
                <a:solidFill>
                  <a:srgbClr val="FDBB63"/>
                </a:solidFill>
                <a:ea typeface="Calibri" pitchFamily="34" charset="-122"/>
                <a:cs typeface="Calibri" pitchFamily="34" charset="-120"/>
              </a:rPr>
              <a:t>4 – LOW FLUENCE SCALING</a:t>
            </a:r>
            <a:endParaRPr lang="en-US" sz="1200" dirty="0">
              <a:solidFill>
                <a:srgbClr val="FDBB63"/>
              </a:solidFill>
            </a:endParaRPr>
          </a:p>
        </p:txBody>
      </p:sp>
      <p:sp>
        <p:nvSpPr>
          <p:cNvPr id="13" name="Text 4">
            <a:extLst>
              <a:ext uri="{FF2B5EF4-FFF2-40B4-BE49-F238E27FC236}">
                <a16:creationId xmlns:a16="http://schemas.microsoft.com/office/drawing/2014/main" id="{63C6DC7A-295A-4E0C-891D-CDCFA8D8CF5B}"/>
              </a:ext>
            </a:extLst>
          </p:cNvPr>
          <p:cNvSpPr txBox="1"/>
          <p:nvPr/>
        </p:nvSpPr>
        <p:spPr>
          <a:xfrm>
            <a:off x="4792861" y="1482198"/>
            <a:ext cx="3894721" cy="2648714"/>
          </a:xfrm>
          <a:prstGeom prst="rect">
            <a:avLst/>
          </a:prstGeom>
          <a:noFill/>
          <a:ln/>
        </p:spPr>
        <p:txBody>
          <a:bodyPr wrap="square" lIns="0" tIns="0" rIns="0" bIns="0" rtlCol="0" anchor="ctr"/>
          <a:lstStyle/>
          <a:p>
            <a:pPr algn="ctr">
              <a:spcAft>
                <a:spcPts val="1200"/>
              </a:spcAft>
              <a:buSzPct val="100000"/>
            </a:pPr>
            <a:r>
              <a:rPr lang="en-US" dirty="0">
                <a:ea typeface="Calibri" pitchFamily="34" charset="-122"/>
                <a:cs typeface="Calibri" pitchFamily="34" charset="-120"/>
              </a:rPr>
              <a:t>Maximum power output scales </a:t>
            </a:r>
            <a:r>
              <a:rPr lang="en-US" b="1" dirty="0">
                <a:ea typeface="Calibri" pitchFamily="34" charset="-122"/>
                <a:cs typeface="Calibri" pitchFamily="34" charset="-120"/>
              </a:rPr>
              <a:t>linearly up </a:t>
            </a:r>
            <a:r>
              <a:rPr lang="en-GB" b="1" dirty="0"/>
              <a:t>to 100 nanochannels</a:t>
            </a:r>
            <a:endParaRPr lang="en-GB" b="1" baseline="30000" dirty="0"/>
          </a:p>
          <a:p>
            <a:pPr algn="ctr"/>
            <a:r>
              <a:rPr lang="de-DE" dirty="0">
                <a:latin typeface="+mj-lt"/>
              </a:rPr>
              <a:t>Average </a:t>
            </a:r>
            <a:r>
              <a:rPr lang="de-DE" b="1" dirty="0">
                <a:latin typeface="+mj-lt"/>
              </a:rPr>
              <a:t>P</a:t>
            </a:r>
            <a:r>
              <a:rPr lang="de-DE" b="1" baseline="-25000" dirty="0">
                <a:latin typeface="+mj-lt"/>
              </a:rPr>
              <a:t>max</a:t>
            </a:r>
            <a:r>
              <a:rPr lang="de-DE" b="1" dirty="0">
                <a:latin typeface="+mj-lt"/>
              </a:rPr>
              <a:t> per nanochannel </a:t>
            </a:r>
            <a:r>
              <a:rPr lang="de-DE" dirty="0">
                <a:latin typeface="+mj-lt"/>
              </a:rPr>
              <a:t>is </a:t>
            </a:r>
            <a:br>
              <a:rPr lang="de-DE" dirty="0">
                <a:latin typeface="+mj-lt"/>
              </a:rPr>
            </a:br>
            <a:r>
              <a:rPr lang="de-DE" b="1" dirty="0">
                <a:latin typeface="+mj-lt"/>
              </a:rPr>
              <a:t>~87 pW</a:t>
            </a:r>
            <a:r>
              <a:rPr lang="de-DE" dirty="0">
                <a:latin typeface="+mj-lt"/>
              </a:rPr>
              <a:t>, in agreement with ~80 pW previously reported by Laucirica et al. </a:t>
            </a:r>
          </a:p>
          <a:p>
            <a:pPr algn="ctr">
              <a:spcAft>
                <a:spcPts val="1200"/>
              </a:spcAft>
              <a:buSzPct val="100000"/>
            </a:pPr>
            <a:endParaRPr lang="en-GB" sz="1600" b="1" baseline="30000" dirty="0"/>
          </a:p>
          <a:p>
            <a:pPr>
              <a:spcAft>
                <a:spcPts val="1200"/>
              </a:spcAft>
              <a:buSzPct val="100000"/>
            </a:pPr>
            <a:endParaRPr lang="en-US" sz="1600" baseline="30000" dirty="0"/>
          </a:p>
        </p:txBody>
      </p:sp>
      <p:sp>
        <p:nvSpPr>
          <p:cNvPr id="18" name="TextBox 17">
            <a:extLst>
              <a:ext uri="{FF2B5EF4-FFF2-40B4-BE49-F238E27FC236}">
                <a16:creationId xmlns:a16="http://schemas.microsoft.com/office/drawing/2014/main" id="{6C573869-5F26-4FAA-B5F3-34EF58AEB973}"/>
              </a:ext>
            </a:extLst>
          </p:cNvPr>
          <p:cNvSpPr txBox="1"/>
          <p:nvPr/>
        </p:nvSpPr>
        <p:spPr>
          <a:xfrm>
            <a:off x="5711636" y="4635131"/>
            <a:ext cx="3297919" cy="230832"/>
          </a:xfrm>
          <a:prstGeom prst="rect">
            <a:avLst/>
          </a:prstGeom>
          <a:noFill/>
        </p:spPr>
        <p:txBody>
          <a:bodyPr wrap="square">
            <a:spAutoFit/>
          </a:bodyPr>
          <a:lstStyle/>
          <a:p>
            <a:pPr algn="just"/>
            <a:r>
              <a:rPr lang="en-US" sz="900" dirty="0"/>
              <a:t>Laucirica, G., et al. (2020). </a:t>
            </a:r>
            <a:r>
              <a:rPr lang="en-US" sz="900" i="1" dirty="0"/>
              <a:t>Nano Energy</a:t>
            </a:r>
            <a:r>
              <a:rPr lang="en-US" sz="900" dirty="0"/>
              <a:t>, </a:t>
            </a:r>
            <a:r>
              <a:rPr lang="en-US" sz="900" i="1" dirty="0"/>
              <a:t>71</a:t>
            </a:r>
            <a:r>
              <a:rPr lang="en-US" sz="900" dirty="0"/>
              <a:t>, 104612.</a:t>
            </a:r>
            <a:endParaRPr lang="en-DE" sz="900" dirty="0">
              <a:latin typeface="Roboto" panose="02000000000000000000" pitchFamily="2" charset="0"/>
              <a:ea typeface="Roboto" panose="02000000000000000000" pitchFamily="2" charset="0"/>
              <a:cs typeface="Roboto" panose="02000000000000000000" pitchFamily="2" charset="0"/>
            </a:endParaRPr>
          </a:p>
        </p:txBody>
      </p:sp>
      <p:pic>
        <p:nvPicPr>
          <p:cNvPr id="8" name="Picture 7">
            <a:extLst>
              <a:ext uri="{FF2B5EF4-FFF2-40B4-BE49-F238E27FC236}">
                <a16:creationId xmlns:a16="http://schemas.microsoft.com/office/drawing/2014/main" id="{B07CEFA3-D0AB-44BA-B35E-6E1BC70B4126}"/>
              </a:ext>
            </a:extLst>
          </p:cNvPr>
          <p:cNvPicPr>
            <a:picLocks noChangeAspect="1"/>
          </p:cNvPicPr>
          <p:nvPr/>
        </p:nvPicPr>
        <p:blipFill rotWithShape="1">
          <a:blip r:embed="rId3"/>
          <a:srcRect l="6168" t="7663" r="10461" b="1440"/>
          <a:stretch/>
        </p:blipFill>
        <p:spPr>
          <a:xfrm>
            <a:off x="317635" y="1167460"/>
            <a:ext cx="4154546" cy="3467671"/>
          </a:xfrm>
          <a:prstGeom prst="rect">
            <a:avLst/>
          </a:prstGeom>
        </p:spPr>
      </p:pic>
      <p:sp>
        <p:nvSpPr>
          <p:cNvPr id="3" name="Date Placeholder 2">
            <a:extLst>
              <a:ext uri="{FF2B5EF4-FFF2-40B4-BE49-F238E27FC236}">
                <a16:creationId xmlns:a16="http://schemas.microsoft.com/office/drawing/2014/main" id="{ABC38401-6FCD-4C16-9151-00CC78E8EAA3}"/>
              </a:ext>
            </a:extLst>
          </p:cNvPr>
          <p:cNvSpPr>
            <a:spLocks noGrp="1"/>
          </p:cNvSpPr>
          <p:nvPr>
            <p:ph type="dt" sz="half" idx="2"/>
          </p:nvPr>
        </p:nvSpPr>
        <p:spPr/>
        <p:txBody>
          <a:bodyPr/>
          <a:lstStyle/>
          <a:p>
            <a:fld id="{332BA592-B5DD-4726-8240-CAF13F91ADB3}" type="datetime1">
              <a:rPr lang="de-DE" smtClean="0"/>
              <a:t>23.09.2026</a:t>
            </a:fld>
            <a:endParaRPr lang="de-DE" dirty="0"/>
          </a:p>
        </p:txBody>
      </p:sp>
      <p:sp>
        <p:nvSpPr>
          <p:cNvPr id="6" name="Slide Number Placeholder 5">
            <a:extLst>
              <a:ext uri="{FF2B5EF4-FFF2-40B4-BE49-F238E27FC236}">
                <a16:creationId xmlns:a16="http://schemas.microsoft.com/office/drawing/2014/main" id="{21F7444D-0708-4504-982C-246E1CDD4627}"/>
              </a:ext>
            </a:extLst>
          </p:cNvPr>
          <p:cNvSpPr>
            <a:spLocks noGrp="1"/>
          </p:cNvSpPr>
          <p:nvPr>
            <p:ph type="sldNum" sz="quarter" idx="12"/>
          </p:nvPr>
        </p:nvSpPr>
        <p:spPr/>
        <p:txBody>
          <a:bodyPr/>
          <a:lstStyle/>
          <a:p>
            <a:fld id="{125CBDDA-5CCF-8748-8988-9DC6C8981774}" type="slidenum">
              <a:rPr lang="de-DE" smtClean="0"/>
              <a:t>9</a:t>
            </a:fld>
            <a:endParaRPr lang="de-DE"/>
          </a:p>
        </p:txBody>
      </p:sp>
    </p:spTree>
    <p:extLst>
      <p:ext uri="{BB962C8B-B14F-4D97-AF65-F5344CB8AC3E}">
        <p14:creationId xmlns:p14="http://schemas.microsoft.com/office/powerpoint/2010/main" val="12767374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sz="2000">
                <a:latin typeface="+mn-lt"/>
              </a:rPr>
              <a:t>1 – 100 Nanochannels</a:t>
            </a:r>
          </a:p>
        </p:txBody>
      </p:sp>
      <p:sp>
        <p:nvSpPr>
          <p:cNvPr id="4" name="Text 0">
            <a:extLst>
              <a:ext uri="{FF2B5EF4-FFF2-40B4-BE49-F238E27FC236}">
                <a16:creationId xmlns:a16="http://schemas.microsoft.com/office/drawing/2014/main" id="{2E6C1DF9-8CA1-494E-8A6D-73AFE80FE590}"/>
              </a:ext>
            </a:extLst>
          </p:cNvPr>
          <p:cNvSpPr txBox="1"/>
          <p:nvPr/>
        </p:nvSpPr>
        <p:spPr>
          <a:xfrm>
            <a:off x="317635" y="74079"/>
            <a:ext cx="7315200" cy="320040"/>
          </a:xfrm>
          <a:prstGeom prst="rect">
            <a:avLst/>
          </a:prstGeom>
          <a:noFill/>
          <a:ln/>
        </p:spPr>
        <p:txBody>
          <a:bodyPr wrap="square" lIns="0" tIns="0" rIns="0" bIns="0" rtlCol="0" anchor="ctr"/>
          <a:lstStyle/>
          <a:p>
            <a:pPr marL="0" indent="0">
              <a:buNone/>
            </a:pPr>
            <a:r>
              <a:rPr lang="en-US" sz="1200" b="1" kern="0" spc="200">
                <a:solidFill>
                  <a:srgbClr val="FDBB63"/>
                </a:solidFill>
                <a:ea typeface="Calibri" pitchFamily="34" charset="-122"/>
                <a:cs typeface="Calibri" pitchFamily="34" charset="-120"/>
              </a:rPr>
              <a:t>4 – LOW FLUENCE SCALING</a:t>
            </a:r>
            <a:endParaRPr lang="en-US" sz="1200" dirty="0">
              <a:solidFill>
                <a:srgbClr val="FDBB63"/>
              </a:solidFill>
            </a:endParaRPr>
          </a:p>
        </p:txBody>
      </p:sp>
      <p:sp>
        <p:nvSpPr>
          <p:cNvPr id="14" name="TextBox 13">
            <a:extLst>
              <a:ext uri="{FF2B5EF4-FFF2-40B4-BE49-F238E27FC236}">
                <a16:creationId xmlns:a16="http://schemas.microsoft.com/office/drawing/2014/main" id="{F418BC66-349A-451E-9A14-0F333670C112}"/>
              </a:ext>
            </a:extLst>
          </p:cNvPr>
          <p:cNvSpPr txBox="1"/>
          <p:nvPr/>
        </p:nvSpPr>
        <p:spPr>
          <a:xfrm>
            <a:off x="5355260" y="1417588"/>
            <a:ext cx="3536574" cy="2585323"/>
          </a:xfrm>
          <a:prstGeom prst="rect">
            <a:avLst/>
          </a:prstGeom>
          <a:noFill/>
        </p:spPr>
        <p:txBody>
          <a:bodyPr wrap="square">
            <a:spAutoFit/>
          </a:bodyPr>
          <a:lstStyle/>
          <a:p>
            <a:pPr algn="ctr"/>
            <a:r>
              <a:rPr lang="en-US"/>
              <a:t>At low density and identical salt concentration gradient </a:t>
            </a:r>
            <a:br>
              <a:rPr lang="en-US"/>
            </a:br>
            <a:r>
              <a:rPr lang="en-US"/>
              <a:t>(1000-fold), additional nanochannels </a:t>
            </a:r>
            <a:r>
              <a:rPr lang="en-US" b="1"/>
              <a:t>linearly increase current without reducing reversal potential </a:t>
            </a:r>
            <a:br>
              <a:rPr lang="en-US" b="1"/>
            </a:br>
            <a:endParaRPr lang="en-US"/>
          </a:p>
          <a:p>
            <a:pPr algn="ctr"/>
            <a:br>
              <a:rPr lang="en-US"/>
            </a:br>
            <a:r>
              <a:rPr lang="en-US"/>
              <a:t>V</a:t>
            </a:r>
            <a:r>
              <a:rPr lang="en-US" baseline="-25000"/>
              <a:t>rev</a:t>
            </a:r>
            <a:r>
              <a:rPr lang="en-US"/>
              <a:t> = 68 ± 13 mV</a:t>
            </a:r>
            <a:endParaRPr lang="de-DE"/>
          </a:p>
        </p:txBody>
      </p:sp>
      <p:sp>
        <p:nvSpPr>
          <p:cNvPr id="3" name="Date Placeholder 2">
            <a:extLst>
              <a:ext uri="{FF2B5EF4-FFF2-40B4-BE49-F238E27FC236}">
                <a16:creationId xmlns:a16="http://schemas.microsoft.com/office/drawing/2014/main" id="{3119659B-3F9F-4D1F-86BF-91753062BAA9}"/>
              </a:ext>
            </a:extLst>
          </p:cNvPr>
          <p:cNvSpPr>
            <a:spLocks noGrp="1"/>
          </p:cNvSpPr>
          <p:nvPr>
            <p:ph type="dt" sz="half" idx="2"/>
          </p:nvPr>
        </p:nvSpPr>
        <p:spPr/>
        <p:txBody>
          <a:bodyPr/>
          <a:lstStyle/>
          <a:p>
            <a:fld id="{3CA223DA-6F6F-47DF-8304-A91353C8E904}" type="datetime1">
              <a:rPr lang="de-DE" smtClean="0"/>
              <a:t>23.09.2026</a:t>
            </a:fld>
            <a:endParaRPr lang="de-DE" dirty="0"/>
          </a:p>
        </p:txBody>
      </p:sp>
      <p:sp>
        <p:nvSpPr>
          <p:cNvPr id="6" name="Slide Number Placeholder 5">
            <a:extLst>
              <a:ext uri="{FF2B5EF4-FFF2-40B4-BE49-F238E27FC236}">
                <a16:creationId xmlns:a16="http://schemas.microsoft.com/office/drawing/2014/main" id="{8A7509D8-1816-479F-956C-1719A308790D}"/>
              </a:ext>
            </a:extLst>
          </p:cNvPr>
          <p:cNvSpPr>
            <a:spLocks noGrp="1"/>
          </p:cNvSpPr>
          <p:nvPr>
            <p:ph type="sldNum" sz="quarter" idx="12"/>
          </p:nvPr>
        </p:nvSpPr>
        <p:spPr/>
        <p:txBody>
          <a:bodyPr/>
          <a:lstStyle/>
          <a:p>
            <a:fld id="{125CBDDA-5CCF-8748-8988-9DC6C8981774}" type="slidenum">
              <a:rPr lang="de-DE" smtClean="0"/>
              <a:t>10</a:t>
            </a:fld>
            <a:endParaRPr lang="de-DE"/>
          </a:p>
        </p:txBody>
      </p:sp>
      <p:pic>
        <p:nvPicPr>
          <p:cNvPr id="8" name="Picture 7">
            <a:extLst>
              <a:ext uri="{FF2B5EF4-FFF2-40B4-BE49-F238E27FC236}">
                <a16:creationId xmlns:a16="http://schemas.microsoft.com/office/drawing/2014/main" id="{A65A1E6F-2D85-40FA-A75C-25D36BB902E4}"/>
              </a:ext>
            </a:extLst>
          </p:cNvPr>
          <p:cNvPicPr>
            <a:picLocks noChangeAspect="1"/>
          </p:cNvPicPr>
          <p:nvPr/>
        </p:nvPicPr>
        <p:blipFill rotWithShape="1">
          <a:blip r:embed="rId3"/>
          <a:srcRect l="7091" t="7662" r="-260" b="4453"/>
          <a:stretch/>
        </p:blipFill>
        <p:spPr>
          <a:xfrm>
            <a:off x="492529" y="1237839"/>
            <a:ext cx="4862731" cy="3511544"/>
          </a:xfrm>
          <a:prstGeom prst="rect">
            <a:avLst/>
          </a:prstGeom>
        </p:spPr>
      </p:pic>
      <p:sp>
        <p:nvSpPr>
          <p:cNvPr id="12" name="TextBox 11">
            <a:extLst>
              <a:ext uri="{FF2B5EF4-FFF2-40B4-BE49-F238E27FC236}">
                <a16:creationId xmlns:a16="http://schemas.microsoft.com/office/drawing/2014/main" id="{E3B8169C-354D-4523-BAB2-756063C12738}"/>
              </a:ext>
            </a:extLst>
          </p:cNvPr>
          <p:cNvSpPr txBox="1"/>
          <p:nvPr/>
        </p:nvSpPr>
        <p:spPr>
          <a:xfrm>
            <a:off x="4812147" y="4103052"/>
            <a:ext cx="4622800" cy="646331"/>
          </a:xfrm>
          <a:prstGeom prst="rect">
            <a:avLst/>
          </a:prstGeom>
          <a:noFill/>
        </p:spPr>
        <p:txBody>
          <a:bodyPr wrap="square">
            <a:spAutoFit/>
          </a:bodyPr>
          <a:lstStyle/>
          <a:p>
            <a:pPr algn="ctr"/>
            <a:r>
              <a:rPr lang="en-US" dirty="0"/>
              <a:t>i</a:t>
            </a:r>
            <a:r>
              <a:rPr lang="en-US" baseline="-25000" dirty="0"/>
              <a:t>0</a:t>
            </a:r>
            <a:r>
              <a:rPr lang="en-US" dirty="0"/>
              <a:t> = (6.0 ± 0.15) </a:t>
            </a:r>
            <a:r>
              <a:rPr lang="en-US" dirty="0" err="1"/>
              <a:t>nA</a:t>
            </a:r>
            <a:r>
              <a:rPr lang="en-US" dirty="0"/>
              <a:t> – 8.8 </a:t>
            </a:r>
            <a:r>
              <a:rPr lang="en-US" dirty="0" err="1"/>
              <a:t>nA</a:t>
            </a:r>
            <a:br>
              <a:rPr lang="en-US" i="1" dirty="0"/>
            </a:br>
            <a:r>
              <a:rPr lang="en-US" i="1" dirty="0"/>
              <a:t>R</a:t>
            </a:r>
            <a:r>
              <a:rPr lang="en-US" i="1" baseline="30000" dirty="0"/>
              <a:t>2</a:t>
            </a:r>
            <a:r>
              <a:rPr lang="en-US" i="1" dirty="0"/>
              <a:t> = 0,992</a:t>
            </a:r>
            <a:endParaRPr lang="de-DE" i="1" dirty="0"/>
          </a:p>
        </p:txBody>
      </p:sp>
    </p:spTree>
    <p:extLst>
      <p:ext uri="{BB962C8B-B14F-4D97-AF65-F5344CB8AC3E}">
        <p14:creationId xmlns:p14="http://schemas.microsoft.com/office/powerpoint/2010/main" val="20750772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sz="2000">
                <a:latin typeface="+mn-lt"/>
              </a:rPr>
              <a:t>Extending to Higher Fluences</a:t>
            </a:r>
          </a:p>
        </p:txBody>
      </p:sp>
      <p:sp>
        <p:nvSpPr>
          <p:cNvPr id="4" name="Text 0">
            <a:extLst>
              <a:ext uri="{FF2B5EF4-FFF2-40B4-BE49-F238E27FC236}">
                <a16:creationId xmlns:a16="http://schemas.microsoft.com/office/drawing/2014/main" id="{2E6C1DF9-8CA1-494E-8A6D-73AFE80FE590}"/>
              </a:ext>
            </a:extLst>
          </p:cNvPr>
          <p:cNvSpPr txBox="1"/>
          <p:nvPr/>
        </p:nvSpPr>
        <p:spPr>
          <a:xfrm>
            <a:off x="317635" y="74079"/>
            <a:ext cx="7315200" cy="320040"/>
          </a:xfrm>
          <a:prstGeom prst="rect">
            <a:avLst/>
          </a:prstGeom>
          <a:noFill/>
          <a:ln/>
        </p:spPr>
        <p:txBody>
          <a:bodyPr wrap="square" lIns="0" tIns="0" rIns="0" bIns="0" rtlCol="0" anchor="ctr"/>
          <a:lstStyle/>
          <a:p>
            <a:pPr marL="0" indent="0">
              <a:buNone/>
            </a:pPr>
            <a:r>
              <a:rPr lang="en-US" sz="1200" b="1" kern="0" spc="200">
                <a:solidFill>
                  <a:srgbClr val="FDBB63"/>
                </a:solidFill>
                <a:ea typeface="Calibri" pitchFamily="34" charset="-122"/>
                <a:cs typeface="Calibri" pitchFamily="34" charset="-120"/>
              </a:rPr>
              <a:t>4 – LOW FLUENCE SCALING</a:t>
            </a:r>
            <a:endParaRPr lang="en-US" sz="1200" dirty="0">
              <a:solidFill>
                <a:srgbClr val="FDBB63"/>
              </a:solidFill>
            </a:endParaRPr>
          </a:p>
        </p:txBody>
      </p:sp>
      <p:sp>
        <p:nvSpPr>
          <p:cNvPr id="24" name="TextBox 23">
            <a:extLst>
              <a:ext uri="{FF2B5EF4-FFF2-40B4-BE49-F238E27FC236}">
                <a16:creationId xmlns:a16="http://schemas.microsoft.com/office/drawing/2014/main" id="{59BAA611-8E0E-4B96-96A1-FD62BE4E2B4F}"/>
              </a:ext>
            </a:extLst>
          </p:cNvPr>
          <p:cNvSpPr txBox="1"/>
          <p:nvPr/>
        </p:nvSpPr>
        <p:spPr>
          <a:xfrm>
            <a:off x="5146526" y="1355144"/>
            <a:ext cx="3719876" cy="646331"/>
          </a:xfrm>
          <a:prstGeom prst="rect">
            <a:avLst/>
          </a:prstGeom>
          <a:solidFill>
            <a:schemeClr val="accent1">
              <a:lumMod val="40000"/>
              <a:lumOff val="60000"/>
              <a:alpha val="40000"/>
            </a:schemeClr>
          </a:solidFill>
        </p:spPr>
        <p:txBody>
          <a:bodyPr wrap="square">
            <a:spAutoFit/>
          </a:bodyPr>
          <a:lstStyle/>
          <a:p>
            <a:pPr algn="ctr"/>
            <a:r>
              <a:rPr lang="en-US" dirty="0">
                <a:latin typeface="+mj-lt"/>
                <a:ea typeface="Calibri" pitchFamily="34" charset="-122"/>
                <a:cs typeface="Calibri" pitchFamily="34" charset="-120"/>
              </a:rPr>
              <a:t>Channels act largely independently</a:t>
            </a:r>
            <a:endParaRPr lang="de-DE" dirty="0">
              <a:latin typeface="+mj-lt"/>
            </a:endParaRPr>
          </a:p>
        </p:txBody>
      </p:sp>
      <p:sp>
        <p:nvSpPr>
          <p:cNvPr id="26" name="TextBox 25">
            <a:extLst>
              <a:ext uri="{FF2B5EF4-FFF2-40B4-BE49-F238E27FC236}">
                <a16:creationId xmlns:a16="http://schemas.microsoft.com/office/drawing/2014/main" id="{A19D2FD6-B4FE-47C7-ACEB-65A695AD6BA6}"/>
              </a:ext>
            </a:extLst>
          </p:cNvPr>
          <p:cNvSpPr txBox="1"/>
          <p:nvPr/>
        </p:nvSpPr>
        <p:spPr>
          <a:xfrm>
            <a:off x="5146526" y="2393914"/>
            <a:ext cx="3719876" cy="923330"/>
          </a:xfrm>
          <a:prstGeom prst="rect">
            <a:avLst/>
          </a:prstGeom>
          <a:solidFill>
            <a:schemeClr val="accent3">
              <a:lumMod val="40000"/>
              <a:lumOff val="60000"/>
              <a:alpha val="40000"/>
            </a:schemeClr>
          </a:solidFill>
        </p:spPr>
        <p:txBody>
          <a:bodyPr wrap="square">
            <a:spAutoFit/>
          </a:bodyPr>
          <a:lstStyle/>
          <a:p>
            <a:pPr algn="ctr"/>
            <a:r>
              <a:rPr lang="en-US" dirty="0">
                <a:ea typeface="Calibri" pitchFamily="34" charset="-122"/>
                <a:cs typeface="Calibri" pitchFamily="34" charset="-120"/>
              </a:rPr>
              <a:t>Depletion/ enrichment zones of neighboring channels begin to overlap</a:t>
            </a:r>
            <a:endParaRPr lang="de-DE" dirty="0"/>
          </a:p>
        </p:txBody>
      </p:sp>
      <p:sp>
        <p:nvSpPr>
          <p:cNvPr id="28" name="TextBox 27">
            <a:extLst>
              <a:ext uri="{FF2B5EF4-FFF2-40B4-BE49-F238E27FC236}">
                <a16:creationId xmlns:a16="http://schemas.microsoft.com/office/drawing/2014/main" id="{714962EC-9DEF-4945-A8E2-4595D72D7983}"/>
              </a:ext>
            </a:extLst>
          </p:cNvPr>
          <p:cNvSpPr txBox="1"/>
          <p:nvPr/>
        </p:nvSpPr>
        <p:spPr>
          <a:xfrm>
            <a:off x="5146526" y="3709682"/>
            <a:ext cx="3719876" cy="646331"/>
          </a:xfrm>
          <a:prstGeom prst="rect">
            <a:avLst/>
          </a:prstGeom>
          <a:solidFill>
            <a:schemeClr val="accent2">
              <a:lumMod val="40000"/>
              <a:lumOff val="60000"/>
              <a:alpha val="40000"/>
            </a:schemeClr>
          </a:solidFill>
        </p:spPr>
        <p:txBody>
          <a:bodyPr wrap="square">
            <a:spAutoFit/>
          </a:bodyPr>
          <a:lstStyle/>
          <a:p>
            <a:pPr algn="ctr"/>
            <a:r>
              <a:rPr lang="en-US" dirty="0">
                <a:ea typeface="Calibri" pitchFamily="34" charset="-122"/>
                <a:cs typeface="Calibri" pitchFamily="34" charset="-120"/>
              </a:rPr>
              <a:t>Interpore interactions start to dominate</a:t>
            </a:r>
            <a:endParaRPr lang="de-DE" dirty="0"/>
          </a:p>
        </p:txBody>
      </p:sp>
      <p:grpSp>
        <p:nvGrpSpPr>
          <p:cNvPr id="14" name="Group 13">
            <a:extLst>
              <a:ext uri="{FF2B5EF4-FFF2-40B4-BE49-F238E27FC236}">
                <a16:creationId xmlns:a16="http://schemas.microsoft.com/office/drawing/2014/main" id="{D2E03C54-8F19-505A-89BA-11B936103024}"/>
              </a:ext>
            </a:extLst>
          </p:cNvPr>
          <p:cNvGrpSpPr/>
          <p:nvPr/>
        </p:nvGrpSpPr>
        <p:grpSpPr>
          <a:xfrm>
            <a:off x="277598" y="977383"/>
            <a:ext cx="4744622" cy="3989882"/>
            <a:chOff x="277598" y="977383"/>
            <a:chExt cx="4744622" cy="3989882"/>
          </a:xfrm>
        </p:grpSpPr>
        <p:pic>
          <p:nvPicPr>
            <p:cNvPr id="10" name="Picture 9">
              <a:extLst>
                <a:ext uri="{FF2B5EF4-FFF2-40B4-BE49-F238E27FC236}">
                  <a16:creationId xmlns:a16="http://schemas.microsoft.com/office/drawing/2014/main" id="{75C5ED1E-4160-2696-E7A0-D61B74AB5A2C}"/>
                </a:ext>
              </a:extLst>
            </p:cNvPr>
            <p:cNvPicPr>
              <a:picLocks noChangeAspect="1"/>
            </p:cNvPicPr>
            <p:nvPr/>
          </p:nvPicPr>
          <p:blipFill>
            <a:blip r:embed="rId3"/>
            <a:srcRect l="6789" t="7663" r="10461" b="1440"/>
            <a:stretch/>
          </p:blipFill>
          <p:spPr>
            <a:xfrm>
              <a:off x="277598" y="977383"/>
              <a:ext cx="4744622" cy="3989882"/>
            </a:xfrm>
            <a:prstGeom prst="rect">
              <a:avLst/>
            </a:prstGeom>
          </p:spPr>
        </p:pic>
        <p:sp>
          <p:nvSpPr>
            <p:cNvPr id="3" name="Rectangle 2">
              <a:extLst>
                <a:ext uri="{FF2B5EF4-FFF2-40B4-BE49-F238E27FC236}">
                  <a16:creationId xmlns:a16="http://schemas.microsoft.com/office/drawing/2014/main" id="{C2827756-9813-4E88-A9AD-DD2B653F0CA6}"/>
                </a:ext>
              </a:extLst>
            </p:cNvPr>
            <p:cNvSpPr/>
            <p:nvPr/>
          </p:nvSpPr>
          <p:spPr>
            <a:xfrm>
              <a:off x="876300" y="1125264"/>
              <a:ext cx="1800317" cy="3218136"/>
            </a:xfrm>
            <a:prstGeom prst="rect">
              <a:avLst/>
            </a:prstGeom>
            <a:solidFill>
              <a:schemeClr val="accent1">
                <a:lumMod val="40000"/>
                <a:lumOff val="60000"/>
                <a:alpha val="40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de-DE"/>
            </a:p>
          </p:txBody>
        </p:sp>
        <p:sp>
          <p:nvSpPr>
            <p:cNvPr id="12" name="Rectangle 11">
              <a:extLst>
                <a:ext uri="{FF2B5EF4-FFF2-40B4-BE49-F238E27FC236}">
                  <a16:creationId xmlns:a16="http://schemas.microsoft.com/office/drawing/2014/main" id="{6B45F6A6-FE0F-48EA-AA47-BBFFC196A36D}"/>
                </a:ext>
              </a:extLst>
            </p:cNvPr>
            <p:cNvSpPr/>
            <p:nvPr/>
          </p:nvSpPr>
          <p:spPr>
            <a:xfrm>
              <a:off x="2676617" y="1137877"/>
              <a:ext cx="716278" cy="3218136"/>
            </a:xfrm>
            <a:prstGeom prst="rect">
              <a:avLst/>
            </a:prstGeom>
            <a:solidFill>
              <a:schemeClr val="accent3">
                <a:lumMod val="40000"/>
                <a:lumOff val="60000"/>
                <a:alpha val="40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de-DE"/>
            </a:p>
          </p:txBody>
        </p:sp>
        <p:sp>
          <p:nvSpPr>
            <p:cNvPr id="13" name="Rectangle 12">
              <a:extLst>
                <a:ext uri="{FF2B5EF4-FFF2-40B4-BE49-F238E27FC236}">
                  <a16:creationId xmlns:a16="http://schemas.microsoft.com/office/drawing/2014/main" id="{CA148FE0-DD66-4924-8AB0-1C207266E8B1}"/>
                </a:ext>
              </a:extLst>
            </p:cNvPr>
            <p:cNvSpPr/>
            <p:nvPr/>
          </p:nvSpPr>
          <p:spPr>
            <a:xfrm>
              <a:off x="3392895" y="1137877"/>
              <a:ext cx="1425849" cy="3218136"/>
            </a:xfrm>
            <a:prstGeom prst="rect">
              <a:avLst/>
            </a:prstGeom>
            <a:solidFill>
              <a:schemeClr val="accent2">
                <a:lumMod val="40000"/>
                <a:lumOff val="60000"/>
                <a:alpha val="40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de-DE"/>
            </a:p>
          </p:txBody>
        </p:sp>
        <p:pic>
          <p:nvPicPr>
            <p:cNvPr id="6" name="Picture 5">
              <a:extLst>
                <a:ext uri="{FF2B5EF4-FFF2-40B4-BE49-F238E27FC236}">
                  <a16:creationId xmlns:a16="http://schemas.microsoft.com/office/drawing/2014/main" id="{DF5544B0-6973-43AF-B685-FC44D453BF13}"/>
                </a:ext>
              </a:extLst>
            </p:cNvPr>
            <p:cNvPicPr>
              <a:picLocks noChangeAspect="1"/>
            </p:cNvPicPr>
            <p:nvPr/>
          </p:nvPicPr>
          <p:blipFill>
            <a:blip r:embed="rId4"/>
            <a:stretch>
              <a:fillRect/>
            </a:stretch>
          </p:blipFill>
          <p:spPr>
            <a:xfrm>
              <a:off x="2988777" y="3467800"/>
              <a:ext cx="1594388" cy="698317"/>
            </a:xfrm>
            <a:prstGeom prst="rect">
              <a:avLst/>
            </a:prstGeom>
          </p:spPr>
        </p:pic>
      </p:grpSp>
      <p:sp>
        <p:nvSpPr>
          <p:cNvPr id="5" name="Date Placeholder 4">
            <a:extLst>
              <a:ext uri="{FF2B5EF4-FFF2-40B4-BE49-F238E27FC236}">
                <a16:creationId xmlns:a16="http://schemas.microsoft.com/office/drawing/2014/main" id="{94F069B3-3B5D-455D-B2A5-3D53EE69694B}"/>
              </a:ext>
            </a:extLst>
          </p:cNvPr>
          <p:cNvSpPr>
            <a:spLocks noGrp="1"/>
          </p:cNvSpPr>
          <p:nvPr>
            <p:ph type="dt" sz="half" idx="2"/>
          </p:nvPr>
        </p:nvSpPr>
        <p:spPr/>
        <p:txBody>
          <a:bodyPr/>
          <a:lstStyle/>
          <a:p>
            <a:fld id="{98D574F6-27B6-4827-9C46-EC1C4446CA86}" type="datetime1">
              <a:rPr lang="de-DE" smtClean="0"/>
              <a:t>23.09.2026</a:t>
            </a:fld>
            <a:endParaRPr lang="de-DE" dirty="0"/>
          </a:p>
        </p:txBody>
      </p:sp>
      <p:sp>
        <p:nvSpPr>
          <p:cNvPr id="9" name="Slide Number Placeholder 8">
            <a:extLst>
              <a:ext uri="{FF2B5EF4-FFF2-40B4-BE49-F238E27FC236}">
                <a16:creationId xmlns:a16="http://schemas.microsoft.com/office/drawing/2014/main" id="{DE715DE3-BFB6-4373-A748-49348BB8A364}"/>
              </a:ext>
            </a:extLst>
          </p:cNvPr>
          <p:cNvSpPr>
            <a:spLocks noGrp="1"/>
          </p:cNvSpPr>
          <p:nvPr>
            <p:ph type="sldNum" sz="quarter" idx="12"/>
          </p:nvPr>
        </p:nvSpPr>
        <p:spPr/>
        <p:txBody>
          <a:bodyPr/>
          <a:lstStyle/>
          <a:p>
            <a:fld id="{125CBDDA-5CCF-8748-8988-9DC6C8981774}" type="slidenum">
              <a:rPr lang="de-DE" smtClean="0"/>
              <a:t>11</a:t>
            </a:fld>
            <a:endParaRPr lang="de-DE"/>
          </a:p>
        </p:txBody>
      </p:sp>
    </p:spTree>
    <p:extLst>
      <p:ext uri="{BB962C8B-B14F-4D97-AF65-F5344CB8AC3E}">
        <p14:creationId xmlns:p14="http://schemas.microsoft.com/office/powerpoint/2010/main" val="34203941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sz="2000">
                <a:latin typeface="+mn-lt"/>
              </a:rPr>
              <a:t>Extending to Higher Fluences</a:t>
            </a:r>
          </a:p>
        </p:txBody>
      </p:sp>
      <p:sp>
        <p:nvSpPr>
          <p:cNvPr id="4" name="Text 0">
            <a:extLst>
              <a:ext uri="{FF2B5EF4-FFF2-40B4-BE49-F238E27FC236}">
                <a16:creationId xmlns:a16="http://schemas.microsoft.com/office/drawing/2014/main" id="{2E6C1DF9-8CA1-494E-8A6D-73AFE80FE590}"/>
              </a:ext>
            </a:extLst>
          </p:cNvPr>
          <p:cNvSpPr txBox="1"/>
          <p:nvPr/>
        </p:nvSpPr>
        <p:spPr>
          <a:xfrm>
            <a:off x="317635" y="74079"/>
            <a:ext cx="7315200" cy="320040"/>
          </a:xfrm>
          <a:prstGeom prst="rect">
            <a:avLst/>
          </a:prstGeom>
          <a:noFill/>
          <a:ln/>
        </p:spPr>
        <p:txBody>
          <a:bodyPr wrap="square" lIns="0" tIns="0" rIns="0" bIns="0" rtlCol="0" anchor="ctr"/>
          <a:lstStyle/>
          <a:p>
            <a:pPr marL="0" indent="0">
              <a:buNone/>
            </a:pPr>
            <a:r>
              <a:rPr lang="en-US" sz="1200" b="1" kern="0" spc="200">
                <a:solidFill>
                  <a:srgbClr val="FDBB63"/>
                </a:solidFill>
                <a:ea typeface="Calibri" pitchFamily="34" charset="-122"/>
                <a:cs typeface="Calibri" pitchFamily="34" charset="-120"/>
              </a:rPr>
              <a:t>4 – LOW FLUENCE SCALING</a:t>
            </a:r>
            <a:endParaRPr lang="en-US" sz="1200" dirty="0">
              <a:solidFill>
                <a:srgbClr val="FDBB63"/>
              </a:solidFill>
            </a:endParaRPr>
          </a:p>
        </p:txBody>
      </p:sp>
      <p:sp>
        <p:nvSpPr>
          <p:cNvPr id="24" name="TextBox 23">
            <a:extLst>
              <a:ext uri="{FF2B5EF4-FFF2-40B4-BE49-F238E27FC236}">
                <a16:creationId xmlns:a16="http://schemas.microsoft.com/office/drawing/2014/main" id="{59BAA611-8E0E-4B96-96A1-FD62BE4E2B4F}"/>
              </a:ext>
            </a:extLst>
          </p:cNvPr>
          <p:cNvSpPr txBox="1"/>
          <p:nvPr/>
        </p:nvSpPr>
        <p:spPr>
          <a:xfrm>
            <a:off x="5329201" y="1556087"/>
            <a:ext cx="3291102" cy="2031325"/>
          </a:xfrm>
          <a:prstGeom prst="rect">
            <a:avLst/>
          </a:prstGeom>
          <a:noFill/>
        </p:spPr>
        <p:txBody>
          <a:bodyPr wrap="square">
            <a:spAutoFit/>
          </a:bodyPr>
          <a:lstStyle/>
          <a:p>
            <a:pPr algn="ctr"/>
            <a:r>
              <a:rPr lang="en-US" dirty="0"/>
              <a:t>At high density, </a:t>
            </a:r>
            <a:r>
              <a:rPr lang="en-US" b="1" dirty="0" err="1"/>
              <a:t>V</a:t>
            </a:r>
            <a:r>
              <a:rPr lang="en-US" b="1" baseline="-25000" dirty="0" err="1"/>
              <a:t>rev</a:t>
            </a:r>
            <a:r>
              <a:rPr lang="en-US" b="1" dirty="0"/>
              <a:t> decreases </a:t>
            </a:r>
            <a:r>
              <a:rPr lang="en-US" dirty="0"/>
              <a:t>and </a:t>
            </a:r>
            <a:r>
              <a:rPr lang="en-US" b="1" dirty="0"/>
              <a:t>i</a:t>
            </a:r>
            <a:r>
              <a:rPr lang="en-US" b="1" baseline="-25000" dirty="0"/>
              <a:t>0</a:t>
            </a:r>
            <a:r>
              <a:rPr lang="en-US" b="1" dirty="0"/>
              <a:t> no longer scales proportionally</a:t>
            </a:r>
          </a:p>
          <a:p>
            <a:pPr algn="ctr"/>
            <a:endParaRPr lang="en-US" dirty="0"/>
          </a:p>
          <a:p>
            <a:pPr algn="ctr"/>
            <a:r>
              <a:rPr lang="en-US" dirty="0"/>
              <a:t>This indicates </a:t>
            </a:r>
            <a:r>
              <a:rPr lang="en-US" b="1" dirty="0"/>
              <a:t>loss of charge selectivity</a:t>
            </a:r>
            <a:r>
              <a:rPr lang="en-US" dirty="0"/>
              <a:t> due to concentration polarization</a:t>
            </a:r>
            <a:endParaRPr lang="de-DE" dirty="0">
              <a:latin typeface="+mj-lt"/>
            </a:endParaRPr>
          </a:p>
        </p:txBody>
      </p:sp>
      <p:sp>
        <p:nvSpPr>
          <p:cNvPr id="3" name="Date Placeholder 2">
            <a:extLst>
              <a:ext uri="{FF2B5EF4-FFF2-40B4-BE49-F238E27FC236}">
                <a16:creationId xmlns:a16="http://schemas.microsoft.com/office/drawing/2014/main" id="{2BA1D0A4-6029-4037-AB87-944C1DE9AF0C}"/>
              </a:ext>
            </a:extLst>
          </p:cNvPr>
          <p:cNvSpPr>
            <a:spLocks noGrp="1"/>
          </p:cNvSpPr>
          <p:nvPr>
            <p:ph type="dt" sz="half" idx="2"/>
          </p:nvPr>
        </p:nvSpPr>
        <p:spPr/>
        <p:txBody>
          <a:bodyPr/>
          <a:lstStyle/>
          <a:p>
            <a:fld id="{5A07FD04-1E17-4C2C-A706-22313ED86BD5}" type="datetime1">
              <a:rPr lang="de-DE" smtClean="0"/>
              <a:t>23.09.2026</a:t>
            </a:fld>
            <a:endParaRPr lang="de-DE" dirty="0"/>
          </a:p>
        </p:txBody>
      </p:sp>
      <p:sp>
        <p:nvSpPr>
          <p:cNvPr id="6" name="Slide Number Placeholder 5">
            <a:extLst>
              <a:ext uri="{FF2B5EF4-FFF2-40B4-BE49-F238E27FC236}">
                <a16:creationId xmlns:a16="http://schemas.microsoft.com/office/drawing/2014/main" id="{123A7F18-9B7A-4AE2-9CC0-C1565179A8ED}"/>
              </a:ext>
            </a:extLst>
          </p:cNvPr>
          <p:cNvSpPr>
            <a:spLocks noGrp="1"/>
          </p:cNvSpPr>
          <p:nvPr>
            <p:ph type="sldNum" sz="quarter" idx="12"/>
          </p:nvPr>
        </p:nvSpPr>
        <p:spPr/>
        <p:txBody>
          <a:bodyPr/>
          <a:lstStyle/>
          <a:p>
            <a:fld id="{125CBDDA-5CCF-8748-8988-9DC6C8981774}" type="slidenum">
              <a:rPr lang="de-DE" smtClean="0"/>
              <a:t>12</a:t>
            </a:fld>
            <a:endParaRPr lang="de-DE"/>
          </a:p>
        </p:txBody>
      </p:sp>
      <p:pic>
        <p:nvPicPr>
          <p:cNvPr id="11" name="Picture 10">
            <a:extLst>
              <a:ext uri="{FF2B5EF4-FFF2-40B4-BE49-F238E27FC236}">
                <a16:creationId xmlns:a16="http://schemas.microsoft.com/office/drawing/2014/main" id="{8D76B0DF-7F0A-43AE-A906-09C25BB81599}"/>
              </a:ext>
            </a:extLst>
          </p:cNvPr>
          <p:cNvPicPr>
            <a:picLocks noChangeAspect="1"/>
          </p:cNvPicPr>
          <p:nvPr/>
        </p:nvPicPr>
        <p:blipFill rotWithShape="1">
          <a:blip r:embed="rId3"/>
          <a:srcRect l="4444" t="7663" r="2881" b="1440"/>
          <a:stretch/>
        </p:blipFill>
        <p:spPr>
          <a:xfrm>
            <a:off x="437206" y="1165446"/>
            <a:ext cx="4655271" cy="3495454"/>
          </a:xfrm>
          <a:prstGeom prst="rect">
            <a:avLst/>
          </a:prstGeom>
        </p:spPr>
      </p:pic>
    </p:spTree>
    <p:extLst>
      <p:ext uri="{BB962C8B-B14F-4D97-AF65-F5344CB8AC3E}">
        <p14:creationId xmlns:p14="http://schemas.microsoft.com/office/powerpoint/2010/main" val="16573756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3F3045E4-0E5E-41AE-A1A2-425E7098851E}"/>
              </a:ext>
            </a:extLst>
          </p:cNvPr>
          <p:cNvSpPr/>
          <p:nvPr/>
        </p:nvSpPr>
        <p:spPr>
          <a:xfrm>
            <a:off x="5091102" y="74079"/>
            <a:ext cx="3735263" cy="2935821"/>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de-DE"/>
          </a:p>
        </p:txBody>
      </p:sp>
      <p:sp>
        <p:nvSpPr>
          <p:cNvPr id="2" name="Titel 1"/>
          <p:cNvSpPr>
            <a:spLocks noGrp="1"/>
          </p:cNvSpPr>
          <p:nvPr>
            <p:ph type="title"/>
          </p:nvPr>
        </p:nvSpPr>
        <p:spPr/>
        <p:txBody>
          <a:bodyPr/>
          <a:lstStyle/>
          <a:p>
            <a:r>
              <a:rPr lang="en-US" sz="2000">
                <a:latin typeface="+mn-lt"/>
              </a:rPr>
              <a:t>Power Density Comparison</a:t>
            </a:r>
          </a:p>
        </p:txBody>
      </p:sp>
      <p:sp>
        <p:nvSpPr>
          <p:cNvPr id="4" name="Text 0">
            <a:extLst>
              <a:ext uri="{FF2B5EF4-FFF2-40B4-BE49-F238E27FC236}">
                <a16:creationId xmlns:a16="http://schemas.microsoft.com/office/drawing/2014/main" id="{2E6C1DF9-8CA1-494E-8A6D-73AFE80FE590}"/>
              </a:ext>
            </a:extLst>
          </p:cNvPr>
          <p:cNvSpPr txBox="1"/>
          <p:nvPr/>
        </p:nvSpPr>
        <p:spPr>
          <a:xfrm>
            <a:off x="317635" y="74079"/>
            <a:ext cx="7315200" cy="320040"/>
          </a:xfrm>
          <a:prstGeom prst="rect">
            <a:avLst/>
          </a:prstGeom>
          <a:noFill/>
          <a:ln/>
        </p:spPr>
        <p:txBody>
          <a:bodyPr wrap="square" lIns="0" tIns="0" rIns="0" bIns="0" rtlCol="0" anchor="ctr"/>
          <a:lstStyle/>
          <a:p>
            <a:pPr marL="0" indent="0">
              <a:buNone/>
            </a:pPr>
            <a:r>
              <a:rPr lang="en-US" sz="1200" b="1" kern="0" spc="200">
                <a:solidFill>
                  <a:srgbClr val="FDBB63"/>
                </a:solidFill>
                <a:ea typeface="Calibri" pitchFamily="34" charset="-122"/>
                <a:cs typeface="Calibri" pitchFamily="34" charset="-120"/>
              </a:rPr>
              <a:t>4 – LOW FLUENCE SCALING</a:t>
            </a:r>
            <a:endParaRPr lang="en-US" sz="1200" dirty="0">
              <a:solidFill>
                <a:srgbClr val="FDBB63"/>
              </a:solidFill>
            </a:endParaRPr>
          </a:p>
        </p:txBody>
      </p:sp>
      <p:sp>
        <p:nvSpPr>
          <p:cNvPr id="10" name="TextBox 9">
            <a:extLst>
              <a:ext uri="{FF2B5EF4-FFF2-40B4-BE49-F238E27FC236}">
                <a16:creationId xmlns:a16="http://schemas.microsoft.com/office/drawing/2014/main" id="{B0A784D3-E4B2-4C67-904C-BCBE831E3E1F}"/>
              </a:ext>
            </a:extLst>
          </p:cNvPr>
          <p:cNvSpPr txBox="1"/>
          <p:nvPr/>
        </p:nvSpPr>
        <p:spPr>
          <a:xfrm>
            <a:off x="1047417" y="4464180"/>
            <a:ext cx="3418836" cy="338554"/>
          </a:xfrm>
          <a:prstGeom prst="rect">
            <a:avLst/>
          </a:prstGeom>
          <a:noFill/>
        </p:spPr>
        <p:txBody>
          <a:bodyPr wrap="square">
            <a:spAutoFit/>
          </a:bodyPr>
          <a:lstStyle/>
          <a:p>
            <a:r>
              <a:rPr lang="en-US" sz="1600" i="0" u="none" strike="noStrike" kern="1200" cap="none" spc="0" baseline="0">
                <a:solidFill>
                  <a:srgbClr val="000000"/>
                </a:solidFill>
                <a:uFillTx/>
                <a:ea typeface="ＭＳ Ｐゴシック" pitchFamily="34"/>
              </a:rPr>
              <a:t>Commercial Goal: 5.0 W/ m</a:t>
            </a:r>
            <a:r>
              <a:rPr lang="en-US" sz="1600" i="0" u="none" strike="noStrike" kern="1200" cap="none" spc="0" baseline="30000">
                <a:solidFill>
                  <a:srgbClr val="000000"/>
                </a:solidFill>
                <a:uFillTx/>
                <a:ea typeface="ＭＳ Ｐゴシック" pitchFamily="34"/>
              </a:rPr>
              <a:t>2</a:t>
            </a:r>
            <a:endParaRPr lang="de-DE" sz="1600"/>
          </a:p>
        </p:txBody>
      </p:sp>
      <p:sp>
        <p:nvSpPr>
          <p:cNvPr id="9" name="TextBox 8">
            <a:extLst>
              <a:ext uri="{FF2B5EF4-FFF2-40B4-BE49-F238E27FC236}">
                <a16:creationId xmlns:a16="http://schemas.microsoft.com/office/drawing/2014/main" id="{BCF79773-CC87-4280-AFE1-15C8FD7F4D35}"/>
              </a:ext>
            </a:extLst>
          </p:cNvPr>
          <p:cNvSpPr txBox="1"/>
          <p:nvPr/>
        </p:nvSpPr>
        <p:spPr>
          <a:xfrm>
            <a:off x="5154023" y="2276740"/>
            <a:ext cx="3609420" cy="230832"/>
          </a:xfrm>
          <a:prstGeom prst="rect">
            <a:avLst/>
          </a:prstGeom>
          <a:noFill/>
        </p:spPr>
        <p:txBody>
          <a:bodyPr wrap="square">
            <a:spAutoFit/>
          </a:bodyPr>
          <a:lstStyle/>
          <a:p>
            <a:pPr algn="ctr"/>
            <a:r>
              <a:rPr lang="de-DE" sz="900"/>
              <a:t>Su, J., et al. (2018). </a:t>
            </a:r>
            <a:r>
              <a:rPr lang="de-DE" sz="900" i="1"/>
              <a:t>Chinese Journal of Chemistry</a:t>
            </a:r>
            <a:r>
              <a:rPr lang="de-DE" sz="900"/>
              <a:t>, </a:t>
            </a:r>
            <a:r>
              <a:rPr lang="de-DE" sz="900" i="1"/>
              <a:t>36</a:t>
            </a:r>
            <a:r>
              <a:rPr lang="de-DE" sz="900"/>
              <a:t>(5), 417-420.</a:t>
            </a:r>
          </a:p>
        </p:txBody>
      </p:sp>
      <p:pic>
        <p:nvPicPr>
          <p:cNvPr id="11" name="Picture 10">
            <a:extLst>
              <a:ext uri="{FF2B5EF4-FFF2-40B4-BE49-F238E27FC236}">
                <a16:creationId xmlns:a16="http://schemas.microsoft.com/office/drawing/2014/main" id="{C035B295-A613-4D22-96A4-5F0A889454E6}"/>
              </a:ext>
            </a:extLst>
          </p:cNvPr>
          <p:cNvPicPr>
            <a:picLocks noChangeAspect="1"/>
          </p:cNvPicPr>
          <p:nvPr/>
        </p:nvPicPr>
        <p:blipFill>
          <a:blip r:embed="rId3"/>
          <a:stretch>
            <a:fillRect/>
          </a:stretch>
        </p:blipFill>
        <p:spPr>
          <a:xfrm>
            <a:off x="5154023" y="187370"/>
            <a:ext cx="2930736" cy="2145520"/>
          </a:xfrm>
          <a:prstGeom prst="rect">
            <a:avLst/>
          </a:prstGeom>
        </p:spPr>
      </p:pic>
      <p:pic>
        <p:nvPicPr>
          <p:cNvPr id="8" name="Picture 7">
            <a:extLst>
              <a:ext uri="{FF2B5EF4-FFF2-40B4-BE49-F238E27FC236}">
                <a16:creationId xmlns:a16="http://schemas.microsoft.com/office/drawing/2014/main" id="{539FAECE-5FB1-47B1-8A08-4442CF406903}"/>
              </a:ext>
            </a:extLst>
          </p:cNvPr>
          <p:cNvPicPr>
            <a:picLocks noChangeAspect="1"/>
          </p:cNvPicPr>
          <p:nvPr/>
        </p:nvPicPr>
        <p:blipFill rotWithShape="1">
          <a:blip r:embed="rId4"/>
          <a:srcRect l="5626" t="7663" r="10461" b="1440"/>
          <a:stretch/>
        </p:blipFill>
        <p:spPr>
          <a:xfrm>
            <a:off x="317635" y="1144716"/>
            <a:ext cx="3958027" cy="3282301"/>
          </a:xfrm>
          <a:prstGeom prst="rect">
            <a:avLst/>
          </a:prstGeom>
        </p:spPr>
      </p:pic>
      <p:sp>
        <p:nvSpPr>
          <p:cNvPr id="15" name="TextBox 14">
            <a:extLst>
              <a:ext uri="{FF2B5EF4-FFF2-40B4-BE49-F238E27FC236}">
                <a16:creationId xmlns:a16="http://schemas.microsoft.com/office/drawing/2014/main" id="{8593607A-6767-4E1F-B831-1768572FCE14}"/>
              </a:ext>
            </a:extLst>
          </p:cNvPr>
          <p:cNvSpPr txBox="1"/>
          <p:nvPr/>
        </p:nvSpPr>
        <p:spPr>
          <a:xfrm>
            <a:off x="4902049" y="4690428"/>
            <a:ext cx="3651382" cy="230832"/>
          </a:xfrm>
          <a:prstGeom prst="rect">
            <a:avLst/>
          </a:prstGeom>
          <a:noFill/>
        </p:spPr>
        <p:txBody>
          <a:bodyPr wrap="square">
            <a:spAutoFit/>
          </a:bodyPr>
          <a:lstStyle/>
          <a:p>
            <a:pPr algn="ctr"/>
            <a:r>
              <a:rPr lang="de-DE" sz="900"/>
              <a:t>Duan, R., et al. (2024). </a:t>
            </a:r>
            <a:r>
              <a:rPr lang="de-DE" sz="900" i="1"/>
              <a:t>Adv. Func. Mat.</a:t>
            </a:r>
            <a:r>
              <a:rPr lang="de-DE" sz="900"/>
              <a:t>, </a:t>
            </a:r>
            <a:r>
              <a:rPr lang="de-DE" sz="900" i="1"/>
              <a:t>34</a:t>
            </a:r>
            <a:r>
              <a:rPr lang="de-DE" sz="900"/>
              <a:t>(12), 2311258.</a:t>
            </a:r>
          </a:p>
        </p:txBody>
      </p:sp>
      <p:grpSp>
        <p:nvGrpSpPr>
          <p:cNvPr id="17" name="Group 16">
            <a:extLst>
              <a:ext uri="{FF2B5EF4-FFF2-40B4-BE49-F238E27FC236}">
                <a16:creationId xmlns:a16="http://schemas.microsoft.com/office/drawing/2014/main" id="{DF8AF524-5A4A-41CF-8889-6DA96045EE52}"/>
              </a:ext>
            </a:extLst>
          </p:cNvPr>
          <p:cNvGrpSpPr/>
          <p:nvPr/>
        </p:nvGrpSpPr>
        <p:grpSpPr>
          <a:xfrm>
            <a:off x="5384134" y="2668053"/>
            <a:ext cx="2470514" cy="1968514"/>
            <a:chOff x="5347411" y="2571749"/>
            <a:chExt cx="2470514" cy="1968514"/>
          </a:xfrm>
        </p:grpSpPr>
        <p:pic>
          <p:nvPicPr>
            <p:cNvPr id="16" name="Picture 15">
              <a:extLst>
                <a:ext uri="{FF2B5EF4-FFF2-40B4-BE49-F238E27FC236}">
                  <a16:creationId xmlns:a16="http://schemas.microsoft.com/office/drawing/2014/main" id="{A35B2FFE-9E84-4F5E-82A2-FE67266C4848}"/>
                </a:ext>
              </a:extLst>
            </p:cNvPr>
            <p:cNvPicPr>
              <a:picLocks noChangeAspect="1"/>
            </p:cNvPicPr>
            <p:nvPr/>
          </p:nvPicPr>
          <p:blipFill>
            <a:blip r:embed="rId5"/>
            <a:stretch>
              <a:fillRect/>
            </a:stretch>
          </p:blipFill>
          <p:spPr>
            <a:xfrm>
              <a:off x="5419606" y="2571750"/>
              <a:ext cx="2398319" cy="1968513"/>
            </a:xfrm>
            <a:prstGeom prst="rect">
              <a:avLst/>
            </a:prstGeom>
          </p:spPr>
        </p:pic>
        <p:sp>
          <p:nvSpPr>
            <p:cNvPr id="19" name="Rectangle 18">
              <a:extLst>
                <a:ext uri="{FF2B5EF4-FFF2-40B4-BE49-F238E27FC236}">
                  <a16:creationId xmlns:a16="http://schemas.microsoft.com/office/drawing/2014/main" id="{AF0B4D55-E320-42EE-A1CD-65EC26431327}"/>
                </a:ext>
              </a:extLst>
            </p:cNvPr>
            <p:cNvSpPr/>
            <p:nvPr/>
          </p:nvSpPr>
          <p:spPr>
            <a:xfrm>
              <a:off x="5347411" y="2571749"/>
              <a:ext cx="422427" cy="235629"/>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de-DE"/>
            </a:p>
          </p:txBody>
        </p:sp>
      </p:grpSp>
      <p:sp>
        <p:nvSpPr>
          <p:cNvPr id="3" name="Date Placeholder 2">
            <a:extLst>
              <a:ext uri="{FF2B5EF4-FFF2-40B4-BE49-F238E27FC236}">
                <a16:creationId xmlns:a16="http://schemas.microsoft.com/office/drawing/2014/main" id="{240B167D-5211-4DBD-993E-5BC687BB88AE}"/>
              </a:ext>
            </a:extLst>
          </p:cNvPr>
          <p:cNvSpPr>
            <a:spLocks noGrp="1"/>
          </p:cNvSpPr>
          <p:nvPr>
            <p:ph type="dt" sz="half" idx="2"/>
          </p:nvPr>
        </p:nvSpPr>
        <p:spPr/>
        <p:txBody>
          <a:bodyPr/>
          <a:lstStyle/>
          <a:p>
            <a:fld id="{CBFEFF53-45CE-4390-AE2F-9A1BCA5E80D5}" type="datetime1">
              <a:rPr lang="de-DE" smtClean="0"/>
              <a:t>23.09.2026</a:t>
            </a:fld>
            <a:endParaRPr lang="de-DE" dirty="0"/>
          </a:p>
        </p:txBody>
      </p:sp>
      <p:sp>
        <p:nvSpPr>
          <p:cNvPr id="6" name="Slide Number Placeholder 5">
            <a:extLst>
              <a:ext uri="{FF2B5EF4-FFF2-40B4-BE49-F238E27FC236}">
                <a16:creationId xmlns:a16="http://schemas.microsoft.com/office/drawing/2014/main" id="{282E1485-7C99-4892-AB6B-F15A7C785814}"/>
              </a:ext>
            </a:extLst>
          </p:cNvPr>
          <p:cNvSpPr>
            <a:spLocks noGrp="1"/>
          </p:cNvSpPr>
          <p:nvPr>
            <p:ph type="sldNum" sz="quarter" idx="12"/>
          </p:nvPr>
        </p:nvSpPr>
        <p:spPr/>
        <p:txBody>
          <a:bodyPr/>
          <a:lstStyle/>
          <a:p>
            <a:fld id="{125CBDDA-5CCF-8748-8988-9DC6C8981774}" type="slidenum">
              <a:rPr lang="de-DE" smtClean="0"/>
              <a:t>13</a:t>
            </a:fld>
            <a:endParaRPr lang="de-DE"/>
          </a:p>
        </p:txBody>
      </p:sp>
      <p:sp>
        <p:nvSpPr>
          <p:cNvPr id="18" name="TextBox 17">
            <a:extLst>
              <a:ext uri="{FF2B5EF4-FFF2-40B4-BE49-F238E27FC236}">
                <a16:creationId xmlns:a16="http://schemas.microsoft.com/office/drawing/2014/main" id="{33B7E5EE-83EC-4AAE-A1A8-E803F5D575F5}"/>
              </a:ext>
            </a:extLst>
          </p:cNvPr>
          <p:cNvSpPr txBox="1"/>
          <p:nvPr/>
        </p:nvSpPr>
        <p:spPr>
          <a:xfrm>
            <a:off x="1702402" y="1136379"/>
            <a:ext cx="2108866" cy="338554"/>
          </a:xfrm>
          <a:prstGeom prst="rect">
            <a:avLst/>
          </a:prstGeom>
          <a:noFill/>
        </p:spPr>
        <p:txBody>
          <a:bodyPr wrap="square">
            <a:spAutoFit/>
          </a:bodyPr>
          <a:lstStyle/>
          <a:p>
            <a:r>
              <a:rPr lang="de-DE" sz="1600">
                <a:solidFill>
                  <a:srgbClr val="0000FF"/>
                </a:solidFill>
              </a:rPr>
              <a:t>4.7 × 10</a:t>
            </a:r>
            <a:r>
              <a:rPr lang="de-DE" sz="1600" baseline="30000">
                <a:solidFill>
                  <a:srgbClr val="0000FF"/>
                </a:solidFill>
              </a:rPr>
              <a:t>−3</a:t>
            </a:r>
            <a:r>
              <a:rPr lang="de-DE" sz="1600">
                <a:solidFill>
                  <a:srgbClr val="0000FF"/>
                </a:solidFill>
              </a:rPr>
              <a:t> W/ m</a:t>
            </a:r>
            <a:r>
              <a:rPr lang="de-DE" sz="1600" baseline="30000">
                <a:solidFill>
                  <a:srgbClr val="0000FF"/>
                </a:solidFill>
              </a:rPr>
              <a:t>2</a:t>
            </a:r>
            <a:endParaRPr lang="de-DE" sz="1600">
              <a:solidFill>
                <a:srgbClr val="0000FF"/>
              </a:solidFill>
            </a:endParaRPr>
          </a:p>
        </p:txBody>
      </p:sp>
    </p:spTree>
    <p:extLst>
      <p:ext uri="{BB962C8B-B14F-4D97-AF65-F5344CB8AC3E}">
        <p14:creationId xmlns:p14="http://schemas.microsoft.com/office/powerpoint/2010/main" val="41717740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5" grpId="0"/>
      <p:bldP spid="18"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sz="2000">
                <a:latin typeface="+mn-lt"/>
              </a:rPr>
              <a:t>Conclusions and Outlook</a:t>
            </a:r>
          </a:p>
        </p:txBody>
      </p:sp>
      <p:sp>
        <p:nvSpPr>
          <p:cNvPr id="14" name="Rounded Rectangle 4">
            <a:extLst>
              <a:ext uri="{FF2B5EF4-FFF2-40B4-BE49-F238E27FC236}">
                <a16:creationId xmlns:a16="http://schemas.microsoft.com/office/drawing/2014/main" id="{54296A2D-7AE6-4C2A-8B8B-26F6A326C8A9}"/>
              </a:ext>
            </a:extLst>
          </p:cNvPr>
          <p:cNvSpPr/>
          <p:nvPr/>
        </p:nvSpPr>
        <p:spPr>
          <a:xfrm>
            <a:off x="457200" y="1097280"/>
            <a:ext cx="1783080" cy="438912"/>
          </a:xfrm>
          <a:prstGeom prst="roundRect">
            <a:avLst/>
          </a:prstGeom>
          <a:solidFill>
            <a:srgbClr val="FFFFFF"/>
          </a:solidFill>
          <a:ln w="15240">
            <a:solidFill>
              <a:srgbClr val="3E7CB1"/>
            </a:solid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defRPr sz="1200" b="1">
                <a:solidFill>
                  <a:srgbClr val="222222"/>
                </a:solidFill>
                <a:latin typeface="Arial"/>
              </a:defRPr>
            </a:pPr>
            <a:r>
              <a:t>SINGLE </a:t>
            </a:r>
            <a:r>
              <a:rPr lang="de-DE"/>
              <a:t>NANOCHANNEL</a:t>
            </a:r>
            <a:endParaRPr/>
          </a:p>
        </p:txBody>
      </p:sp>
      <p:sp>
        <p:nvSpPr>
          <p:cNvPr id="15" name="Rounded Rectangle 5">
            <a:extLst>
              <a:ext uri="{FF2B5EF4-FFF2-40B4-BE49-F238E27FC236}">
                <a16:creationId xmlns:a16="http://schemas.microsoft.com/office/drawing/2014/main" id="{237E5983-37DE-40DA-98F0-81B00ECCDB9C}"/>
              </a:ext>
            </a:extLst>
          </p:cNvPr>
          <p:cNvSpPr/>
          <p:nvPr/>
        </p:nvSpPr>
        <p:spPr>
          <a:xfrm>
            <a:off x="457200" y="1709928"/>
            <a:ext cx="1783080" cy="658368"/>
          </a:xfrm>
          <a:prstGeom prst="roundRect">
            <a:avLst/>
          </a:prstGeom>
          <a:solidFill>
            <a:srgbClr val="F2F3F5"/>
          </a:solidFill>
          <a:ln w="15240">
            <a:solidFill>
              <a:srgbClr val="E8EBEE"/>
            </a:solid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defRPr sz="1100" b="0">
                <a:solidFill>
                  <a:srgbClr val="222222"/>
                </a:solidFill>
                <a:latin typeface="Arial"/>
              </a:defRPr>
            </a:pPr>
            <a:r>
              <a:rPr lang="en-US" sz="1200"/>
              <a:t>1000-fold salinity gradient and pH ~10</a:t>
            </a:r>
          </a:p>
        </p:txBody>
      </p:sp>
      <p:sp>
        <p:nvSpPr>
          <p:cNvPr id="16" name="Rounded Rectangle 6">
            <a:extLst>
              <a:ext uri="{FF2B5EF4-FFF2-40B4-BE49-F238E27FC236}">
                <a16:creationId xmlns:a16="http://schemas.microsoft.com/office/drawing/2014/main" id="{75A6CFD8-49DC-48CA-8D1C-3163DDEB8C4D}"/>
              </a:ext>
            </a:extLst>
          </p:cNvPr>
          <p:cNvSpPr/>
          <p:nvPr/>
        </p:nvSpPr>
        <p:spPr>
          <a:xfrm>
            <a:off x="457200" y="2587752"/>
            <a:ext cx="1783080" cy="530352"/>
          </a:xfrm>
          <a:prstGeom prst="roundRect">
            <a:avLst/>
          </a:prstGeom>
          <a:solidFill>
            <a:srgbClr val="FFFFFF"/>
          </a:solidFill>
          <a:ln w="15240">
            <a:solidFill>
              <a:srgbClr val="3E7CB1"/>
            </a:solid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defRPr sz="1200" b="1">
                <a:solidFill>
                  <a:srgbClr val="3E7CB1"/>
                </a:solidFill>
                <a:latin typeface="Arial"/>
              </a:defRPr>
            </a:pPr>
            <a:r>
              <a:rPr lang="de-DE"/>
              <a:t>N = 1</a:t>
            </a:r>
            <a:endParaRPr baseline="30000"/>
          </a:p>
        </p:txBody>
      </p:sp>
      <p:sp>
        <p:nvSpPr>
          <p:cNvPr id="18" name="Right Arrow 7">
            <a:extLst>
              <a:ext uri="{FF2B5EF4-FFF2-40B4-BE49-F238E27FC236}">
                <a16:creationId xmlns:a16="http://schemas.microsoft.com/office/drawing/2014/main" id="{99DC9203-8830-41CF-9C91-626B544415B8}"/>
              </a:ext>
            </a:extLst>
          </p:cNvPr>
          <p:cNvSpPr/>
          <p:nvPr/>
        </p:nvSpPr>
        <p:spPr>
          <a:xfrm>
            <a:off x="2286000" y="1828800"/>
            <a:ext cx="246888" cy="310896"/>
          </a:xfrm>
          <a:prstGeom prst="rightArrow">
            <a:avLst/>
          </a:prstGeom>
          <a:solidFill>
            <a:srgbClr val="FDBB6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Rounded Rectangle 8">
            <a:extLst>
              <a:ext uri="{FF2B5EF4-FFF2-40B4-BE49-F238E27FC236}">
                <a16:creationId xmlns:a16="http://schemas.microsoft.com/office/drawing/2014/main" id="{8DD84A05-B58E-44E5-8A19-C39539449E91}"/>
              </a:ext>
            </a:extLst>
          </p:cNvPr>
          <p:cNvSpPr/>
          <p:nvPr/>
        </p:nvSpPr>
        <p:spPr>
          <a:xfrm>
            <a:off x="2615184" y="1097280"/>
            <a:ext cx="1783080" cy="438912"/>
          </a:xfrm>
          <a:prstGeom prst="roundRect">
            <a:avLst/>
          </a:prstGeom>
          <a:solidFill>
            <a:srgbClr val="FFFFFF"/>
          </a:solidFill>
          <a:ln w="15240">
            <a:solidFill>
              <a:srgbClr val="5D8C6B"/>
            </a:solid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defRPr sz="1200" b="1">
                <a:solidFill>
                  <a:srgbClr val="222222"/>
                </a:solidFill>
                <a:latin typeface="Arial"/>
              </a:defRPr>
            </a:pPr>
            <a:r>
              <a:t>LOW DENSITY</a:t>
            </a:r>
          </a:p>
        </p:txBody>
      </p:sp>
      <p:sp>
        <p:nvSpPr>
          <p:cNvPr id="20" name="Rounded Rectangle 9">
            <a:extLst>
              <a:ext uri="{FF2B5EF4-FFF2-40B4-BE49-F238E27FC236}">
                <a16:creationId xmlns:a16="http://schemas.microsoft.com/office/drawing/2014/main" id="{2D5B2CA0-16FD-4314-B4BA-A0D2919E98EF}"/>
              </a:ext>
            </a:extLst>
          </p:cNvPr>
          <p:cNvSpPr/>
          <p:nvPr/>
        </p:nvSpPr>
        <p:spPr>
          <a:xfrm>
            <a:off x="2615184" y="1709928"/>
            <a:ext cx="1783080" cy="658368"/>
          </a:xfrm>
          <a:prstGeom prst="roundRect">
            <a:avLst/>
          </a:prstGeom>
          <a:solidFill>
            <a:srgbClr val="F2F3F5"/>
          </a:solidFill>
          <a:ln w="15240">
            <a:solidFill>
              <a:srgbClr val="E8EBEE"/>
            </a:solid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defRPr sz="1100" b="0">
                <a:solidFill>
                  <a:srgbClr val="222222"/>
                </a:solidFill>
                <a:latin typeface="Arial"/>
              </a:defRPr>
            </a:pPr>
            <a:r>
              <a:rPr sz="1200"/>
              <a:t>approximately </a:t>
            </a:r>
            <a:r>
              <a:rPr sz="1200" b="1"/>
              <a:t>additive</a:t>
            </a:r>
            <a:br>
              <a:rPr lang="de-DE" sz="1200"/>
            </a:br>
            <a:r>
              <a:rPr lang="de-DE" sz="1200"/>
              <a:t>P ∝ N</a:t>
            </a:r>
          </a:p>
        </p:txBody>
      </p:sp>
      <p:sp>
        <p:nvSpPr>
          <p:cNvPr id="21" name="Rounded Rectangle 10">
            <a:extLst>
              <a:ext uri="{FF2B5EF4-FFF2-40B4-BE49-F238E27FC236}">
                <a16:creationId xmlns:a16="http://schemas.microsoft.com/office/drawing/2014/main" id="{FC47CF12-BCF4-495C-AADC-0B850AF3250C}"/>
              </a:ext>
            </a:extLst>
          </p:cNvPr>
          <p:cNvSpPr/>
          <p:nvPr/>
        </p:nvSpPr>
        <p:spPr>
          <a:xfrm>
            <a:off x="2615184" y="2587752"/>
            <a:ext cx="1783080" cy="530352"/>
          </a:xfrm>
          <a:prstGeom prst="roundRect">
            <a:avLst/>
          </a:prstGeom>
          <a:solidFill>
            <a:srgbClr val="FFFFFF"/>
          </a:solidFill>
          <a:ln w="15240">
            <a:solidFill>
              <a:srgbClr val="5D8C6B"/>
            </a:solid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defRPr sz="1200" b="1">
                <a:solidFill>
                  <a:srgbClr val="D9A441"/>
                </a:solidFill>
                <a:latin typeface="Arial"/>
              </a:defRPr>
            </a:pPr>
            <a:r>
              <a:rPr lang="de-DE">
                <a:solidFill>
                  <a:srgbClr val="7DA388"/>
                </a:solidFill>
              </a:rPr>
              <a:t>1 – 10</a:t>
            </a:r>
            <a:r>
              <a:rPr lang="de-DE" baseline="30000">
                <a:solidFill>
                  <a:srgbClr val="7DA388"/>
                </a:solidFill>
              </a:rPr>
              <a:t>3</a:t>
            </a:r>
            <a:r>
              <a:rPr lang="de-DE">
                <a:solidFill>
                  <a:srgbClr val="7DA388"/>
                </a:solidFill>
              </a:rPr>
              <a:t> ions/cm²</a:t>
            </a:r>
          </a:p>
        </p:txBody>
      </p:sp>
      <p:sp>
        <p:nvSpPr>
          <p:cNvPr id="22" name="Right Arrow 11">
            <a:extLst>
              <a:ext uri="{FF2B5EF4-FFF2-40B4-BE49-F238E27FC236}">
                <a16:creationId xmlns:a16="http://schemas.microsoft.com/office/drawing/2014/main" id="{081F42E1-C1E7-4DE4-AC1E-3EC1B5EE4E11}"/>
              </a:ext>
            </a:extLst>
          </p:cNvPr>
          <p:cNvSpPr/>
          <p:nvPr/>
        </p:nvSpPr>
        <p:spPr>
          <a:xfrm>
            <a:off x="4443984" y="1828800"/>
            <a:ext cx="246888" cy="310896"/>
          </a:xfrm>
          <a:prstGeom prst="rightArrow">
            <a:avLst/>
          </a:prstGeom>
          <a:solidFill>
            <a:srgbClr val="FDBB6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Rounded Rectangle 12">
            <a:extLst>
              <a:ext uri="{FF2B5EF4-FFF2-40B4-BE49-F238E27FC236}">
                <a16:creationId xmlns:a16="http://schemas.microsoft.com/office/drawing/2014/main" id="{9704BEF0-3889-47C5-88D1-27578F5369C0}"/>
              </a:ext>
            </a:extLst>
          </p:cNvPr>
          <p:cNvSpPr/>
          <p:nvPr/>
        </p:nvSpPr>
        <p:spPr>
          <a:xfrm>
            <a:off x="4773168" y="1097280"/>
            <a:ext cx="1783080" cy="438912"/>
          </a:xfrm>
          <a:prstGeom prst="roundRect">
            <a:avLst/>
          </a:prstGeom>
          <a:solidFill>
            <a:srgbClr val="FFFFFF"/>
          </a:solidFill>
          <a:ln w="15240">
            <a:solidFill>
              <a:srgbClr val="D9A441"/>
            </a:solid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defRPr sz="1200" b="1">
                <a:solidFill>
                  <a:srgbClr val="222222"/>
                </a:solidFill>
                <a:latin typeface="Arial"/>
              </a:defRPr>
            </a:pPr>
            <a:r>
              <a:t>TRANSITION</a:t>
            </a:r>
          </a:p>
        </p:txBody>
      </p:sp>
      <p:sp>
        <p:nvSpPr>
          <p:cNvPr id="24" name="Rounded Rectangle 13">
            <a:extLst>
              <a:ext uri="{FF2B5EF4-FFF2-40B4-BE49-F238E27FC236}">
                <a16:creationId xmlns:a16="http://schemas.microsoft.com/office/drawing/2014/main" id="{97F7AD4B-9084-4E69-9E8E-62B276B824AF}"/>
              </a:ext>
            </a:extLst>
          </p:cNvPr>
          <p:cNvSpPr/>
          <p:nvPr/>
        </p:nvSpPr>
        <p:spPr>
          <a:xfrm>
            <a:off x="4773168" y="1709928"/>
            <a:ext cx="1783080" cy="658368"/>
          </a:xfrm>
          <a:prstGeom prst="roundRect">
            <a:avLst/>
          </a:prstGeom>
          <a:solidFill>
            <a:srgbClr val="F2F3F5"/>
          </a:solidFill>
          <a:ln w="15240">
            <a:solidFill>
              <a:srgbClr val="E8EBEE"/>
            </a:solid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defRPr sz="1100" b="0">
                <a:solidFill>
                  <a:srgbClr val="222222"/>
                </a:solidFill>
                <a:latin typeface="Arial"/>
              </a:defRPr>
            </a:pPr>
            <a:r>
              <a:rPr lang="de-DE" sz="1200"/>
              <a:t>access regions start to overlap: </a:t>
            </a:r>
            <a:r>
              <a:rPr lang="de-DE" sz="1200" b="1"/>
              <a:t>sublinear</a:t>
            </a:r>
            <a:endParaRPr sz="1200" b="1"/>
          </a:p>
        </p:txBody>
      </p:sp>
      <p:sp>
        <p:nvSpPr>
          <p:cNvPr id="25" name="Rounded Rectangle 14">
            <a:extLst>
              <a:ext uri="{FF2B5EF4-FFF2-40B4-BE49-F238E27FC236}">
                <a16:creationId xmlns:a16="http://schemas.microsoft.com/office/drawing/2014/main" id="{8933355E-2D4A-4D4C-89A4-897F273F47EF}"/>
              </a:ext>
            </a:extLst>
          </p:cNvPr>
          <p:cNvSpPr/>
          <p:nvPr/>
        </p:nvSpPr>
        <p:spPr>
          <a:xfrm>
            <a:off x="4773168" y="2587752"/>
            <a:ext cx="1783080" cy="530352"/>
          </a:xfrm>
          <a:prstGeom prst="roundRect">
            <a:avLst/>
          </a:prstGeom>
          <a:solidFill>
            <a:srgbClr val="FFFFFF"/>
          </a:solidFill>
          <a:ln w="15240">
            <a:solidFill>
              <a:srgbClr val="D9A441"/>
            </a:solid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defRPr sz="1200" b="1">
                <a:solidFill>
                  <a:srgbClr val="D9A441"/>
                </a:solidFill>
                <a:latin typeface="Arial"/>
              </a:defRPr>
            </a:pPr>
            <a:r>
              <a:t>10⁴</a:t>
            </a:r>
            <a:r>
              <a:rPr lang="de-DE"/>
              <a:t> </a:t>
            </a:r>
            <a:r>
              <a:t>–</a:t>
            </a:r>
            <a:r>
              <a:rPr lang="de-DE"/>
              <a:t> </a:t>
            </a:r>
            <a:r>
              <a:t>10⁵ ions/cm²</a:t>
            </a:r>
          </a:p>
        </p:txBody>
      </p:sp>
      <p:sp>
        <p:nvSpPr>
          <p:cNvPr id="26" name="Right Arrow 15">
            <a:extLst>
              <a:ext uri="{FF2B5EF4-FFF2-40B4-BE49-F238E27FC236}">
                <a16:creationId xmlns:a16="http://schemas.microsoft.com/office/drawing/2014/main" id="{CBC830BA-5F57-44CE-A5FD-2CCE9960EF2F}"/>
              </a:ext>
            </a:extLst>
          </p:cNvPr>
          <p:cNvSpPr/>
          <p:nvPr/>
        </p:nvSpPr>
        <p:spPr>
          <a:xfrm>
            <a:off x="6601968" y="1828800"/>
            <a:ext cx="246888" cy="310896"/>
          </a:xfrm>
          <a:prstGeom prst="rightArrow">
            <a:avLst/>
          </a:prstGeom>
          <a:solidFill>
            <a:srgbClr val="FDBB6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7" name="Rounded Rectangle 16">
            <a:extLst>
              <a:ext uri="{FF2B5EF4-FFF2-40B4-BE49-F238E27FC236}">
                <a16:creationId xmlns:a16="http://schemas.microsoft.com/office/drawing/2014/main" id="{9363DF1E-B811-412B-8451-D1F63D324C33}"/>
              </a:ext>
            </a:extLst>
          </p:cNvPr>
          <p:cNvSpPr/>
          <p:nvPr/>
        </p:nvSpPr>
        <p:spPr>
          <a:xfrm>
            <a:off x="6931152" y="1097280"/>
            <a:ext cx="1783080" cy="438912"/>
          </a:xfrm>
          <a:prstGeom prst="roundRect">
            <a:avLst/>
          </a:prstGeom>
          <a:solidFill>
            <a:srgbClr val="FFFFFF"/>
          </a:solidFill>
          <a:ln w="15240">
            <a:solidFill>
              <a:srgbClr val="B24C4C"/>
            </a:solid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defRPr sz="1200" b="1">
                <a:solidFill>
                  <a:srgbClr val="222222"/>
                </a:solidFill>
                <a:latin typeface="Arial"/>
              </a:defRPr>
            </a:pPr>
            <a:r>
              <a:t>HIGH DENSITY</a:t>
            </a:r>
          </a:p>
        </p:txBody>
      </p:sp>
      <p:sp>
        <p:nvSpPr>
          <p:cNvPr id="29" name="Rounded Rectangle 17">
            <a:extLst>
              <a:ext uri="{FF2B5EF4-FFF2-40B4-BE49-F238E27FC236}">
                <a16:creationId xmlns:a16="http://schemas.microsoft.com/office/drawing/2014/main" id="{E3DF2CAC-EEE8-45BA-9495-54556F778865}"/>
              </a:ext>
            </a:extLst>
          </p:cNvPr>
          <p:cNvSpPr/>
          <p:nvPr/>
        </p:nvSpPr>
        <p:spPr>
          <a:xfrm>
            <a:off x="6931152" y="1709928"/>
            <a:ext cx="1783080" cy="658368"/>
          </a:xfrm>
          <a:prstGeom prst="roundRect">
            <a:avLst/>
          </a:prstGeom>
          <a:solidFill>
            <a:srgbClr val="F2F3F5"/>
          </a:solidFill>
          <a:ln w="15240">
            <a:solidFill>
              <a:srgbClr val="E8EBEE"/>
            </a:solid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defRPr sz="1100" b="0">
                <a:solidFill>
                  <a:srgbClr val="222222"/>
                </a:solidFill>
                <a:latin typeface="Arial"/>
              </a:defRPr>
            </a:pPr>
            <a:r>
              <a:rPr lang="de-DE" sz="1200"/>
              <a:t>concentration polarization becomes dominant: </a:t>
            </a:r>
            <a:r>
              <a:rPr lang="de-DE" sz="1200" b="1"/>
              <a:t>decrease</a:t>
            </a:r>
            <a:endParaRPr sz="1200" b="1"/>
          </a:p>
        </p:txBody>
      </p:sp>
      <p:sp>
        <p:nvSpPr>
          <p:cNvPr id="30" name="Rounded Rectangle 18">
            <a:extLst>
              <a:ext uri="{FF2B5EF4-FFF2-40B4-BE49-F238E27FC236}">
                <a16:creationId xmlns:a16="http://schemas.microsoft.com/office/drawing/2014/main" id="{B5690483-4581-490C-AF59-39CC0019FFA2}"/>
              </a:ext>
            </a:extLst>
          </p:cNvPr>
          <p:cNvSpPr/>
          <p:nvPr/>
        </p:nvSpPr>
        <p:spPr>
          <a:xfrm>
            <a:off x="6931152" y="2587752"/>
            <a:ext cx="1783080" cy="530352"/>
          </a:xfrm>
          <a:prstGeom prst="roundRect">
            <a:avLst/>
          </a:prstGeom>
          <a:solidFill>
            <a:srgbClr val="FFFFFF"/>
          </a:solidFill>
          <a:ln w="15240">
            <a:solidFill>
              <a:srgbClr val="B24C4C"/>
            </a:solid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defRPr sz="1200" b="1">
                <a:solidFill>
                  <a:srgbClr val="D9A441"/>
                </a:solidFill>
                <a:latin typeface="Arial"/>
              </a:defRPr>
            </a:pPr>
            <a:r>
              <a:rPr lang="de-DE">
                <a:solidFill>
                  <a:schemeClr val="accent2"/>
                </a:solidFill>
              </a:rPr>
              <a:t>10</a:t>
            </a:r>
            <a:r>
              <a:rPr lang="de-DE" baseline="30000">
                <a:solidFill>
                  <a:schemeClr val="accent2"/>
                </a:solidFill>
              </a:rPr>
              <a:t>6</a:t>
            </a:r>
            <a:r>
              <a:rPr lang="de-DE">
                <a:solidFill>
                  <a:schemeClr val="accent2"/>
                </a:solidFill>
              </a:rPr>
              <a:t> – 10</a:t>
            </a:r>
            <a:r>
              <a:rPr lang="de-DE" baseline="30000">
                <a:solidFill>
                  <a:schemeClr val="accent2"/>
                </a:solidFill>
              </a:rPr>
              <a:t>7</a:t>
            </a:r>
            <a:r>
              <a:rPr lang="de-DE">
                <a:solidFill>
                  <a:schemeClr val="accent2"/>
                </a:solidFill>
              </a:rPr>
              <a:t> ions/cm²</a:t>
            </a:r>
          </a:p>
        </p:txBody>
      </p:sp>
      <p:sp>
        <p:nvSpPr>
          <p:cNvPr id="32" name="TextBox 31">
            <a:extLst>
              <a:ext uri="{FF2B5EF4-FFF2-40B4-BE49-F238E27FC236}">
                <a16:creationId xmlns:a16="http://schemas.microsoft.com/office/drawing/2014/main" id="{FEA26714-3DD8-4901-8C5E-B8B4E73BAE90}"/>
              </a:ext>
            </a:extLst>
          </p:cNvPr>
          <p:cNvSpPr txBox="1"/>
          <p:nvPr/>
        </p:nvSpPr>
        <p:spPr>
          <a:xfrm>
            <a:off x="324824" y="3820061"/>
            <a:ext cx="4247176" cy="1323439"/>
          </a:xfrm>
          <a:prstGeom prst="rect">
            <a:avLst/>
          </a:prstGeom>
          <a:noFill/>
        </p:spPr>
        <p:txBody>
          <a:bodyPr wrap="square">
            <a:spAutoFit/>
          </a:bodyPr>
          <a:lstStyle/>
          <a:p>
            <a:pPr marL="285750" indent="-285750">
              <a:buFont typeface="Arial" panose="020B0604020202020204" pitchFamily="34" charset="0"/>
              <a:buChar char="•"/>
            </a:pPr>
            <a:r>
              <a:rPr lang="en-US" sz="1600"/>
              <a:t>Surface/ geometry optimization</a:t>
            </a:r>
          </a:p>
          <a:p>
            <a:pPr marL="285750" indent="-285750">
              <a:buFont typeface="Arial" panose="020B0604020202020204" pitchFamily="34" charset="0"/>
              <a:buChar char="•"/>
            </a:pPr>
            <a:r>
              <a:rPr lang="en-US" sz="1600"/>
              <a:t>Coupled effects with thermal gradient</a:t>
            </a:r>
          </a:p>
          <a:p>
            <a:pPr marL="285750" indent="-285750">
              <a:buFont typeface="Arial" panose="020B0604020202020204" pitchFamily="34" charset="0"/>
              <a:buChar char="•"/>
            </a:pPr>
            <a:r>
              <a:rPr lang="en-US" sz="1600"/>
              <a:t>Membrane thickness and test area optimization</a:t>
            </a:r>
          </a:p>
          <a:p>
            <a:endParaRPr lang="en-US" sz="1600"/>
          </a:p>
        </p:txBody>
      </p:sp>
      <p:sp>
        <p:nvSpPr>
          <p:cNvPr id="33" name="Shape 4">
            <a:extLst>
              <a:ext uri="{FF2B5EF4-FFF2-40B4-BE49-F238E27FC236}">
                <a16:creationId xmlns:a16="http://schemas.microsoft.com/office/drawing/2014/main" id="{E4486754-B7CB-49F0-BB43-00C9BB49E139}"/>
              </a:ext>
            </a:extLst>
          </p:cNvPr>
          <p:cNvSpPr/>
          <p:nvPr/>
        </p:nvSpPr>
        <p:spPr>
          <a:xfrm>
            <a:off x="457199" y="3686828"/>
            <a:ext cx="2477806" cy="92196"/>
          </a:xfrm>
          <a:prstGeom prst="rect">
            <a:avLst/>
          </a:prstGeom>
          <a:solidFill>
            <a:schemeClr val="accent6"/>
          </a:solidFill>
          <a:ln/>
        </p:spPr>
      </p:sp>
      <p:sp>
        <p:nvSpPr>
          <p:cNvPr id="34" name="Text 5">
            <a:extLst>
              <a:ext uri="{FF2B5EF4-FFF2-40B4-BE49-F238E27FC236}">
                <a16:creationId xmlns:a16="http://schemas.microsoft.com/office/drawing/2014/main" id="{262A9945-D9E2-43D6-9448-87FF1CE2E11F}"/>
              </a:ext>
            </a:extLst>
          </p:cNvPr>
          <p:cNvSpPr txBox="1"/>
          <p:nvPr/>
        </p:nvSpPr>
        <p:spPr>
          <a:xfrm>
            <a:off x="457199" y="3302676"/>
            <a:ext cx="2142967" cy="384152"/>
          </a:xfrm>
          <a:prstGeom prst="rect">
            <a:avLst/>
          </a:prstGeom>
          <a:noFill/>
          <a:ln/>
        </p:spPr>
        <p:txBody>
          <a:bodyPr wrap="square" lIns="0" tIns="0" rIns="0" bIns="0" rtlCol="0" anchor="ctr"/>
          <a:lstStyle/>
          <a:p>
            <a:r>
              <a:rPr lang="de-DE" sz="1600" b="1"/>
              <a:t>Next Steps</a:t>
            </a:r>
          </a:p>
        </p:txBody>
      </p:sp>
      <p:grpSp>
        <p:nvGrpSpPr>
          <p:cNvPr id="4" name="Group 3">
            <a:extLst>
              <a:ext uri="{FF2B5EF4-FFF2-40B4-BE49-F238E27FC236}">
                <a16:creationId xmlns:a16="http://schemas.microsoft.com/office/drawing/2014/main" id="{B43D3C2A-13DC-4EAE-B107-0820E722EFF4}"/>
              </a:ext>
            </a:extLst>
          </p:cNvPr>
          <p:cNvGrpSpPr/>
          <p:nvPr/>
        </p:nvGrpSpPr>
        <p:grpSpPr>
          <a:xfrm>
            <a:off x="4172498" y="3358738"/>
            <a:ext cx="4637533" cy="1432635"/>
            <a:chOff x="4172498" y="3358738"/>
            <a:chExt cx="4637533" cy="1432635"/>
          </a:xfrm>
        </p:grpSpPr>
        <p:sp>
          <p:nvSpPr>
            <p:cNvPr id="35" name="Shape 2">
              <a:extLst>
                <a:ext uri="{FF2B5EF4-FFF2-40B4-BE49-F238E27FC236}">
                  <a16:creationId xmlns:a16="http://schemas.microsoft.com/office/drawing/2014/main" id="{7DCB478B-58BA-4144-B79E-4ECA9F267C4D}"/>
                </a:ext>
              </a:extLst>
            </p:cNvPr>
            <p:cNvSpPr/>
            <p:nvPr/>
          </p:nvSpPr>
          <p:spPr>
            <a:xfrm>
              <a:off x="4172498" y="3358738"/>
              <a:ext cx="4637533" cy="1432635"/>
            </a:xfrm>
            <a:prstGeom prst="rect">
              <a:avLst/>
            </a:prstGeom>
            <a:solidFill>
              <a:srgbClr val="F4F6FB"/>
            </a:solidFill>
            <a:ln/>
          </p:spPr>
        </p:sp>
        <p:sp>
          <p:nvSpPr>
            <p:cNvPr id="36" name="TextBox 35">
              <a:extLst>
                <a:ext uri="{FF2B5EF4-FFF2-40B4-BE49-F238E27FC236}">
                  <a16:creationId xmlns:a16="http://schemas.microsoft.com/office/drawing/2014/main" id="{7731F936-1E38-452B-BBD8-D76DFDDD38E9}"/>
                </a:ext>
              </a:extLst>
            </p:cNvPr>
            <p:cNvSpPr txBox="1"/>
            <p:nvPr/>
          </p:nvSpPr>
          <p:spPr>
            <a:xfrm>
              <a:off x="4357116" y="3612200"/>
              <a:ext cx="4247176" cy="923330"/>
            </a:xfrm>
            <a:prstGeom prst="rect">
              <a:avLst/>
            </a:prstGeom>
            <a:noFill/>
          </p:spPr>
          <p:txBody>
            <a:bodyPr wrap="square">
              <a:spAutoFit/>
            </a:bodyPr>
            <a:lstStyle/>
            <a:p>
              <a:pPr algn="ctr"/>
              <a:r>
                <a:rPr lang="en-US"/>
                <a:t>Dialogue between single and multipore research can be established via</a:t>
              </a:r>
              <a:br>
                <a:rPr lang="en-US"/>
              </a:br>
              <a:r>
                <a:rPr lang="en-US"/>
                <a:t>low/ intermediate nanochannel densities</a:t>
              </a:r>
            </a:p>
          </p:txBody>
        </p:sp>
      </p:grpSp>
      <p:sp>
        <p:nvSpPr>
          <p:cNvPr id="3" name="Date Placeholder 2">
            <a:extLst>
              <a:ext uri="{FF2B5EF4-FFF2-40B4-BE49-F238E27FC236}">
                <a16:creationId xmlns:a16="http://schemas.microsoft.com/office/drawing/2014/main" id="{35FD92C8-E0D7-4393-A4CD-B0FBC37C770B}"/>
              </a:ext>
            </a:extLst>
          </p:cNvPr>
          <p:cNvSpPr>
            <a:spLocks noGrp="1"/>
          </p:cNvSpPr>
          <p:nvPr>
            <p:ph type="dt" sz="half" idx="2"/>
          </p:nvPr>
        </p:nvSpPr>
        <p:spPr/>
        <p:txBody>
          <a:bodyPr/>
          <a:lstStyle/>
          <a:p>
            <a:fld id="{0D0A3559-4989-46F5-BA2B-2B646066012C}" type="datetime1">
              <a:rPr lang="de-DE" smtClean="0"/>
              <a:t>23.09.2026</a:t>
            </a:fld>
            <a:endParaRPr lang="de-DE" dirty="0"/>
          </a:p>
        </p:txBody>
      </p:sp>
      <p:sp>
        <p:nvSpPr>
          <p:cNvPr id="6" name="Slide Number Placeholder 5">
            <a:extLst>
              <a:ext uri="{FF2B5EF4-FFF2-40B4-BE49-F238E27FC236}">
                <a16:creationId xmlns:a16="http://schemas.microsoft.com/office/drawing/2014/main" id="{6794F8AD-340E-42B5-AD53-3D6054C13098}"/>
              </a:ext>
            </a:extLst>
          </p:cNvPr>
          <p:cNvSpPr>
            <a:spLocks noGrp="1"/>
          </p:cNvSpPr>
          <p:nvPr>
            <p:ph type="sldNum" sz="quarter" idx="12"/>
          </p:nvPr>
        </p:nvSpPr>
        <p:spPr/>
        <p:txBody>
          <a:bodyPr/>
          <a:lstStyle/>
          <a:p>
            <a:fld id="{125CBDDA-5CCF-8748-8988-9DC6C8981774}" type="slidenum">
              <a:rPr lang="de-DE" smtClean="0"/>
              <a:t>14</a:t>
            </a:fld>
            <a:endParaRPr lang="de-DE"/>
          </a:p>
        </p:txBody>
      </p:sp>
    </p:spTree>
    <p:extLst>
      <p:ext uri="{BB962C8B-B14F-4D97-AF65-F5344CB8AC3E}">
        <p14:creationId xmlns:p14="http://schemas.microsoft.com/office/powerpoint/2010/main" val="39184194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sz="2400">
                <a:latin typeface="+mn-lt"/>
              </a:rPr>
              <a:t>THANK YOU!</a:t>
            </a:r>
          </a:p>
        </p:txBody>
      </p:sp>
      <p:sp>
        <p:nvSpPr>
          <p:cNvPr id="3" name="Date Placeholder 2">
            <a:extLst>
              <a:ext uri="{FF2B5EF4-FFF2-40B4-BE49-F238E27FC236}">
                <a16:creationId xmlns:a16="http://schemas.microsoft.com/office/drawing/2014/main" id="{11AD9F37-3556-4439-AAF0-9B6B4CF22B4E}"/>
              </a:ext>
            </a:extLst>
          </p:cNvPr>
          <p:cNvSpPr>
            <a:spLocks noGrp="1"/>
          </p:cNvSpPr>
          <p:nvPr>
            <p:ph type="dt" sz="half" idx="2"/>
          </p:nvPr>
        </p:nvSpPr>
        <p:spPr/>
        <p:txBody>
          <a:bodyPr/>
          <a:lstStyle/>
          <a:p>
            <a:fld id="{30764DA0-ED28-45EC-A36D-EA5580082AE3}" type="datetime1">
              <a:rPr lang="de-DE" smtClean="0"/>
              <a:t>23.09.2026</a:t>
            </a:fld>
            <a:endParaRPr lang="de-DE" dirty="0"/>
          </a:p>
        </p:txBody>
      </p:sp>
      <p:sp>
        <p:nvSpPr>
          <p:cNvPr id="6" name="Slide Number Placeholder 5">
            <a:extLst>
              <a:ext uri="{FF2B5EF4-FFF2-40B4-BE49-F238E27FC236}">
                <a16:creationId xmlns:a16="http://schemas.microsoft.com/office/drawing/2014/main" id="{0325CB85-C748-4CE8-B118-BA16F94FFBDD}"/>
              </a:ext>
            </a:extLst>
          </p:cNvPr>
          <p:cNvSpPr>
            <a:spLocks noGrp="1"/>
          </p:cNvSpPr>
          <p:nvPr>
            <p:ph type="sldNum" sz="quarter" idx="12"/>
          </p:nvPr>
        </p:nvSpPr>
        <p:spPr/>
        <p:txBody>
          <a:bodyPr/>
          <a:lstStyle/>
          <a:p>
            <a:fld id="{125CBDDA-5CCF-8748-8988-9DC6C8981774}" type="slidenum">
              <a:rPr lang="de-DE" smtClean="0"/>
              <a:t>15</a:t>
            </a:fld>
            <a:endParaRPr lang="de-DE"/>
          </a:p>
        </p:txBody>
      </p:sp>
      <p:grpSp>
        <p:nvGrpSpPr>
          <p:cNvPr id="9" name="Group 8">
            <a:extLst>
              <a:ext uri="{FF2B5EF4-FFF2-40B4-BE49-F238E27FC236}">
                <a16:creationId xmlns:a16="http://schemas.microsoft.com/office/drawing/2014/main" id="{4F9A5939-EE9C-EFA5-71D3-CC275AE06B4B}"/>
              </a:ext>
            </a:extLst>
          </p:cNvPr>
          <p:cNvGrpSpPr/>
          <p:nvPr/>
        </p:nvGrpSpPr>
        <p:grpSpPr>
          <a:xfrm>
            <a:off x="2113222" y="1034399"/>
            <a:ext cx="4917557" cy="2891823"/>
            <a:chOff x="1186117" y="1418347"/>
            <a:chExt cx="5279748" cy="2974369"/>
          </a:xfrm>
        </p:grpSpPr>
        <p:pic>
          <p:nvPicPr>
            <p:cNvPr id="7" name="Picture 6">
              <a:extLst>
                <a:ext uri="{FF2B5EF4-FFF2-40B4-BE49-F238E27FC236}">
                  <a16:creationId xmlns:a16="http://schemas.microsoft.com/office/drawing/2014/main" id="{1407B7E5-ADEA-3CB1-3166-7D246CDBC89D}"/>
                </a:ext>
              </a:extLst>
            </p:cNvPr>
            <p:cNvPicPr>
              <a:picLocks noChangeAspect="1"/>
            </p:cNvPicPr>
            <p:nvPr/>
          </p:nvPicPr>
          <p:blipFill>
            <a:blip r:embed="rId3"/>
            <a:srcRect l="1966" t="17138"/>
            <a:stretch/>
          </p:blipFill>
          <p:spPr>
            <a:xfrm>
              <a:off x="1186117" y="1418347"/>
              <a:ext cx="5279748" cy="2974369"/>
            </a:xfrm>
            <a:prstGeom prst="rect">
              <a:avLst/>
            </a:prstGeom>
          </p:spPr>
        </p:pic>
        <p:pic>
          <p:nvPicPr>
            <p:cNvPr id="4" name="Picture 3">
              <a:extLst>
                <a:ext uri="{FF2B5EF4-FFF2-40B4-BE49-F238E27FC236}">
                  <a16:creationId xmlns:a16="http://schemas.microsoft.com/office/drawing/2014/main" id="{CCCADE5D-0F2F-465B-BA2A-CAB56FA9F33F}"/>
                </a:ext>
              </a:extLst>
            </p:cNvPr>
            <p:cNvPicPr>
              <a:picLocks noChangeAspect="1"/>
            </p:cNvPicPr>
            <p:nvPr/>
          </p:nvPicPr>
          <p:blipFill rotWithShape="1">
            <a:blip r:embed="rId4"/>
            <a:srcRect l="86486" t="46469" b="3934"/>
            <a:stretch/>
          </p:blipFill>
          <p:spPr>
            <a:xfrm>
              <a:off x="5457630" y="2563570"/>
              <a:ext cx="700789" cy="1714328"/>
            </a:xfrm>
            <a:prstGeom prst="rect">
              <a:avLst/>
            </a:prstGeom>
          </p:spPr>
        </p:pic>
      </p:grpSp>
      <p:sp>
        <p:nvSpPr>
          <p:cNvPr id="10" name="TextBox 9">
            <a:extLst>
              <a:ext uri="{FF2B5EF4-FFF2-40B4-BE49-F238E27FC236}">
                <a16:creationId xmlns:a16="http://schemas.microsoft.com/office/drawing/2014/main" id="{DC731169-83FE-3479-97D5-40078845C576}"/>
              </a:ext>
            </a:extLst>
          </p:cNvPr>
          <p:cNvSpPr txBox="1"/>
          <p:nvPr/>
        </p:nvSpPr>
        <p:spPr>
          <a:xfrm>
            <a:off x="744379" y="4042824"/>
            <a:ext cx="7655242" cy="830997"/>
          </a:xfrm>
          <a:prstGeom prst="rect">
            <a:avLst/>
          </a:prstGeom>
          <a:noFill/>
        </p:spPr>
        <p:txBody>
          <a:bodyPr wrap="square">
            <a:spAutoFit/>
          </a:bodyPr>
          <a:lstStyle/>
          <a:p>
            <a:pPr marL="283464" indent="-283464" algn="ctr" rtl="0" latinLnBrk="0">
              <a:spcBef>
                <a:spcPts val="0"/>
              </a:spcBef>
              <a:spcAft>
                <a:spcPts val="0"/>
              </a:spcAft>
            </a:pPr>
            <a:r>
              <a:rPr lang="en-US" sz="1600">
                <a:effectLst/>
                <a:latin typeface="Arial" panose="020B0604020202020204" pitchFamily="34" charset="0"/>
              </a:rPr>
              <a:t>Results presented here are based on an experiment, performed at the X0 beamline</a:t>
            </a:r>
            <a:r>
              <a:rPr lang="en-US" sz="1600">
                <a:latin typeface="Arial" panose="020B0604020202020204" pitchFamily="34" charset="0"/>
              </a:rPr>
              <a:t> of</a:t>
            </a:r>
            <a:r>
              <a:rPr lang="en-US" sz="1600">
                <a:effectLst/>
                <a:latin typeface="Arial" panose="020B0604020202020204" pitchFamily="34" charset="0"/>
              </a:rPr>
              <a:t> GSI Helmholtzzentrum für Schwerionenforschung, Darmstadt (Germany) in the frame of FAIR Phase-0</a:t>
            </a:r>
            <a:endParaRPr lang="en-US" sz="1600">
              <a:effectLst/>
            </a:endParaRPr>
          </a:p>
        </p:txBody>
      </p:sp>
      <p:pic>
        <p:nvPicPr>
          <p:cNvPr id="11" name="Graphic 10">
            <a:extLst>
              <a:ext uri="{FF2B5EF4-FFF2-40B4-BE49-F238E27FC236}">
                <a16:creationId xmlns:a16="http://schemas.microsoft.com/office/drawing/2014/main" id="{F46B0277-A6F0-B5C9-00E2-1462B882D836}"/>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286189" y="92087"/>
            <a:ext cx="1201886" cy="889746"/>
          </a:xfrm>
          <a:prstGeom prst="rect">
            <a:avLst/>
          </a:prstGeom>
        </p:spPr>
      </p:pic>
    </p:spTree>
    <p:extLst>
      <p:ext uri="{BB962C8B-B14F-4D97-AF65-F5344CB8AC3E}">
        <p14:creationId xmlns:p14="http://schemas.microsoft.com/office/powerpoint/2010/main" val="300587204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C2AA98-FC2C-4FEB-BD6C-C3DD69E21408}"/>
              </a:ext>
            </a:extLst>
          </p:cNvPr>
          <p:cNvSpPr>
            <a:spLocks noGrp="1"/>
          </p:cNvSpPr>
          <p:nvPr>
            <p:ph type="title"/>
          </p:nvPr>
        </p:nvSpPr>
        <p:spPr/>
        <p:txBody>
          <a:bodyPr/>
          <a:lstStyle/>
          <a:p>
            <a:endParaRPr lang="de-DE"/>
          </a:p>
        </p:txBody>
      </p:sp>
      <p:sp>
        <p:nvSpPr>
          <p:cNvPr id="3" name="Content Placeholder 2">
            <a:extLst>
              <a:ext uri="{FF2B5EF4-FFF2-40B4-BE49-F238E27FC236}">
                <a16:creationId xmlns:a16="http://schemas.microsoft.com/office/drawing/2014/main" id="{436255BC-C5A8-4C20-BA46-1BF15A67DA5C}"/>
              </a:ext>
            </a:extLst>
          </p:cNvPr>
          <p:cNvSpPr>
            <a:spLocks noGrp="1"/>
          </p:cNvSpPr>
          <p:nvPr>
            <p:ph idx="1"/>
          </p:nvPr>
        </p:nvSpPr>
        <p:spPr/>
        <p:txBody>
          <a:bodyPr/>
          <a:lstStyle/>
          <a:p>
            <a:endParaRPr lang="de-DE"/>
          </a:p>
        </p:txBody>
      </p:sp>
      <p:sp>
        <p:nvSpPr>
          <p:cNvPr id="4" name="Date Placeholder 3">
            <a:extLst>
              <a:ext uri="{FF2B5EF4-FFF2-40B4-BE49-F238E27FC236}">
                <a16:creationId xmlns:a16="http://schemas.microsoft.com/office/drawing/2014/main" id="{32140A1D-EC58-4CA8-8A6B-1F5528CFA4D5}"/>
              </a:ext>
            </a:extLst>
          </p:cNvPr>
          <p:cNvSpPr>
            <a:spLocks noGrp="1"/>
          </p:cNvSpPr>
          <p:nvPr>
            <p:ph type="dt" sz="half" idx="2"/>
          </p:nvPr>
        </p:nvSpPr>
        <p:spPr/>
        <p:txBody>
          <a:bodyPr/>
          <a:lstStyle/>
          <a:p>
            <a:fld id="{E8DEB8DF-6BAD-43C4-8601-F6819040DF0F}" type="datetime1">
              <a:rPr lang="de-DE" smtClean="0"/>
              <a:t>23.09.2026</a:t>
            </a:fld>
            <a:endParaRPr lang="de-DE" dirty="0"/>
          </a:p>
        </p:txBody>
      </p:sp>
      <p:sp>
        <p:nvSpPr>
          <p:cNvPr id="6" name="Slide Number Placeholder 5">
            <a:extLst>
              <a:ext uri="{FF2B5EF4-FFF2-40B4-BE49-F238E27FC236}">
                <a16:creationId xmlns:a16="http://schemas.microsoft.com/office/drawing/2014/main" id="{91EE517A-5284-4484-A08F-828F8265E8E0}"/>
              </a:ext>
            </a:extLst>
          </p:cNvPr>
          <p:cNvSpPr>
            <a:spLocks noGrp="1"/>
          </p:cNvSpPr>
          <p:nvPr>
            <p:ph type="sldNum" sz="quarter" idx="12"/>
          </p:nvPr>
        </p:nvSpPr>
        <p:spPr/>
        <p:txBody>
          <a:bodyPr/>
          <a:lstStyle/>
          <a:p>
            <a:fld id="{125CBDDA-5CCF-8748-8988-9DC6C8981774}" type="slidenum">
              <a:rPr lang="de-DE" smtClean="0"/>
              <a:t>16</a:t>
            </a:fld>
            <a:endParaRPr lang="de-DE"/>
          </a:p>
        </p:txBody>
      </p:sp>
    </p:spTree>
    <p:extLst>
      <p:ext uri="{BB962C8B-B14F-4D97-AF65-F5344CB8AC3E}">
        <p14:creationId xmlns:p14="http://schemas.microsoft.com/office/powerpoint/2010/main" val="39429950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42E8C8-AAAF-4290-227E-EC60727D874A}"/>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5021064D-1557-E97B-9A77-D33C444BFA66}"/>
              </a:ext>
            </a:extLst>
          </p:cNvPr>
          <p:cNvSpPr/>
          <p:nvPr/>
        </p:nvSpPr>
        <p:spPr>
          <a:xfrm>
            <a:off x="340112" y="1337039"/>
            <a:ext cx="810000" cy="276999"/>
          </a:xfrm>
          <a:prstGeom prst="rect">
            <a:avLst/>
          </a:prstGeom>
          <a:solidFill>
            <a:srgbClr val="00206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sz="1350" dirty="0"/>
          </a:p>
        </p:txBody>
      </p:sp>
      <p:sp>
        <p:nvSpPr>
          <p:cNvPr id="5" name="Foliennummernplatzhalter 4">
            <a:extLst>
              <a:ext uri="{FF2B5EF4-FFF2-40B4-BE49-F238E27FC236}">
                <a16:creationId xmlns:a16="http://schemas.microsoft.com/office/drawing/2014/main" id="{DF55609F-ABA3-1045-5452-A1DF5E3EF870}"/>
              </a:ext>
            </a:extLst>
          </p:cNvPr>
          <p:cNvSpPr>
            <a:spLocks noGrp="1"/>
          </p:cNvSpPr>
          <p:nvPr>
            <p:ph type="sldNum" sz="quarter" idx="12"/>
          </p:nvPr>
        </p:nvSpPr>
        <p:spPr>
          <a:xfrm>
            <a:off x="7813429" y="4935600"/>
            <a:ext cx="1096728" cy="135000"/>
          </a:xfrm>
        </p:spPr>
        <p:txBody>
          <a:bodyPr/>
          <a:lstStyle/>
          <a:p>
            <a:r>
              <a:rPr lang="de-DE" sz="900" dirty="0"/>
              <a:t>13</a:t>
            </a:r>
          </a:p>
        </p:txBody>
      </p:sp>
      <p:sp>
        <p:nvSpPr>
          <p:cNvPr id="11" name="Rectangle 10">
            <a:extLst>
              <a:ext uri="{FF2B5EF4-FFF2-40B4-BE49-F238E27FC236}">
                <a16:creationId xmlns:a16="http://schemas.microsoft.com/office/drawing/2014/main" id="{26ED83C5-D759-A910-608F-75FA50026AD3}"/>
              </a:ext>
            </a:extLst>
          </p:cNvPr>
          <p:cNvSpPr/>
          <p:nvPr/>
        </p:nvSpPr>
        <p:spPr>
          <a:xfrm>
            <a:off x="8297007" y="1573517"/>
            <a:ext cx="810000" cy="27000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sz="1350"/>
          </a:p>
        </p:txBody>
      </p:sp>
      <p:pic>
        <p:nvPicPr>
          <p:cNvPr id="13" name="Picture 12">
            <a:extLst>
              <a:ext uri="{FF2B5EF4-FFF2-40B4-BE49-F238E27FC236}">
                <a16:creationId xmlns:a16="http://schemas.microsoft.com/office/drawing/2014/main" id="{F1817BEB-0270-0DEF-BA92-7EAF119E0889}"/>
              </a:ext>
            </a:extLst>
          </p:cNvPr>
          <p:cNvPicPr>
            <a:picLocks noChangeAspect="1"/>
          </p:cNvPicPr>
          <p:nvPr/>
        </p:nvPicPr>
        <p:blipFill>
          <a:blip r:embed="rId3">
            <a:extLst>
              <a:ext uri="{28A0092B-C50C-407E-A947-70E740481C1C}">
                <a14:useLocalDpi xmlns:a14="http://schemas.microsoft.com/office/drawing/2010/main" val="0"/>
              </a:ext>
            </a:extLst>
          </a:blip>
          <a:srcRect t="186" b="-14007"/>
          <a:stretch>
            <a:fillRect/>
          </a:stretch>
        </p:blipFill>
        <p:spPr>
          <a:xfrm>
            <a:off x="1322180" y="618649"/>
            <a:ext cx="5852545" cy="2449737"/>
          </a:xfrm>
          <a:prstGeom prst="rect">
            <a:avLst/>
          </a:prstGeom>
        </p:spPr>
      </p:pic>
      <p:pic>
        <p:nvPicPr>
          <p:cNvPr id="2" name="Picture 1">
            <a:extLst>
              <a:ext uri="{FF2B5EF4-FFF2-40B4-BE49-F238E27FC236}">
                <a16:creationId xmlns:a16="http://schemas.microsoft.com/office/drawing/2014/main" id="{FEF8D718-9168-CF19-7C63-A3627215C25B}"/>
              </a:ext>
            </a:extLst>
          </p:cNvPr>
          <p:cNvPicPr>
            <a:picLocks noChangeAspect="1"/>
          </p:cNvPicPr>
          <p:nvPr/>
        </p:nvPicPr>
        <p:blipFill>
          <a:blip r:embed="rId4">
            <a:extLst>
              <a:ext uri="{28A0092B-C50C-407E-A947-70E740481C1C}">
                <a14:useLocalDpi xmlns:a14="http://schemas.microsoft.com/office/drawing/2010/main" val="0"/>
              </a:ext>
            </a:extLst>
          </a:blip>
          <a:srcRect t="169" b="-3359"/>
          <a:stretch>
            <a:fillRect/>
          </a:stretch>
        </p:blipFill>
        <p:spPr>
          <a:xfrm>
            <a:off x="1322179" y="2753763"/>
            <a:ext cx="5824730" cy="2335522"/>
          </a:xfrm>
          <a:prstGeom prst="rect">
            <a:avLst/>
          </a:prstGeom>
        </p:spPr>
      </p:pic>
      <p:sp>
        <p:nvSpPr>
          <p:cNvPr id="8" name="TextBox 7">
            <a:extLst>
              <a:ext uri="{FF2B5EF4-FFF2-40B4-BE49-F238E27FC236}">
                <a16:creationId xmlns:a16="http://schemas.microsoft.com/office/drawing/2014/main" id="{031904C0-1D11-29E9-3709-1378F015C173}"/>
              </a:ext>
            </a:extLst>
          </p:cNvPr>
          <p:cNvSpPr txBox="1"/>
          <p:nvPr/>
        </p:nvSpPr>
        <p:spPr>
          <a:xfrm>
            <a:off x="382061" y="1337039"/>
            <a:ext cx="732893" cy="300082"/>
          </a:xfrm>
          <a:prstGeom prst="rect">
            <a:avLst/>
          </a:prstGeom>
          <a:noFill/>
        </p:spPr>
        <p:txBody>
          <a:bodyPr wrap="none" rtlCol="0">
            <a:spAutoFit/>
          </a:bodyPr>
          <a:lstStyle/>
          <a:p>
            <a:r>
              <a:rPr lang="de-DE" sz="1350" b="1" dirty="0">
                <a:solidFill>
                  <a:srgbClr val="FFFFFF"/>
                </a:solidFill>
              </a:rPr>
              <a:t> 4 min.</a:t>
            </a:r>
            <a:endParaRPr lang="en-DE" sz="1350" b="1" dirty="0">
              <a:solidFill>
                <a:srgbClr val="FFFFFF"/>
              </a:solidFill>
            </a:endParaRPr>
          </a:p>
        </p:txBody>
      </p:sp>
      <p:sp>
        <p:nvSpPr>
          <p:cNvPr id="14" name="Rectangle 13">
            <a:extLst>
              <a:ext uri="{FF2B5EF4-FFF2-40B4-BE49-F238E27FC236}">
                <a16:creationId xmlns:a16="http://schemas.microsoft.com/office/drawing/2014/main" id="{26327FD6-C0FC-4277-A179-298BA2E7B633}"/>
              </a:ext>
            </a:extLst>
          </p:cNvPr>
          <p:cNvSpPr/>
          <p:nvPr/>
        </p:nvSpPr>
        <p:spPr>
          <a:xfrm>
            <a:off x="7428117" y="1435018"/>
            <a:ext cx="810000" cy="276999"/>
          </a:xfrm>
          <a:prstGeom prst="rect">
            <a:avLst/>
          </a:prstGeom>
          <a:solidFill>
            <a:srgbClr val="00206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sz="1350" dirty="0"/>
          </a:p>
        </p:txBody>
      </p:sp>
      <p:sp>
        <p:nvSpPr>
          <p:cNvPr id="15" name="TextBox 14">
            <a:extLst>
              <a:ext uri="{FF2B5EF4-FFF2-40B4-BE49-F238E27FC236}">
                <a16:creationId xmlns:a16="http://schemas.microsoft.com/office/drawing/2014/main" id="{B0570D80-D346-E375-5B87-B8519483EE72}"/>
              </a:ext>
            </a:extLst>
          </p:cNvPr>
          <p:cNvSpPr txBox="1"/>
          <p:nvPr/>
        </p:nvSpPr>
        <p:spPr>
          <a:xfrm>
            <a:off x="7470066" y="1435018"/>
            <a:ext cx="732893" cy="300082"/>
          </a:xfrm>
          <a:prstGeom prst="rect">
            <a:avLst/>
          </a:prstGeom>
          <a:noFill/>
        </p:spPr>
        <p:txBody>
          <a:bodyPr wrap="none" rtlCol="0">
            <a:spAutoFit/>
          </a:bodyPr>
          <a:lstStyle/>
          <a:p>
            <a:r>
              <a:rPr lang="de-DE" sz="1350" b="1" dirty="0">
                <a:solidFill>
                  <a:srgbClr val="FFFFFF"/>
                </a:solidFill>
              </a:rPr>
              <a:t> 6 min.</a:t>
            </a:r>
            <a:endParaRPr lang="en-DE" sz="1350" b="1" dirty="0">
              <a:solidFill>
                <a:srgbClr val="FFFFFF"/>
              </a:solidFill>
            </a:endParaRPr>
          </a:p>
        </p:txBody>
      </p:sp>
      <p:sp>
        <p:nvSpPr>
          <p:cNvPr id="16" name="Rectangle 15">
            <a:extLst>
              <a:ext uri="{FF2B5EF4-FFF2-40B4-BE49-F238E27FC236}">
                <a16:creationId xmlns:a16="http://schemas.microsoft.com/office/drawing/2014/main" id="{CDAB217E-4BDC-3E0B-3AD2-9E52719D5223}"/>
              </a:ext>
            </a:extLst>
          </p:cNvPr>
          <p:cNvSpPr/>
          <p:nvPr/>
        </p:nvSpPr>
        <p:spPr>
          <a:xfrm>
            <a:off x="7470414" y="3581937"/>
            <a:ext cx="810000" cy="276999"/>
          </a:xfrm>
          <a:prstGeom prst="rect">
            <a:avLst/>
          </a:prstGeom>
          <a:solidFill>
            <a:srgbClr val="00206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sz="1350" dirty="0"/>
          </a:p>
        </p:txBody>
      </p:sp>
      <p:sp>
        <p:nvSpPr>
          <p:cNvPr id="17" name="TextBox 16">
            <a:extLst>
              <a:ext uri="{FF2B5EF4-FFF2-40B4-BE49-F238E27FC236}">
                <a16:creationId xmlns:a16="http://schemas.microsoft.com/office/drawing/2014/main" id="{BF71262E-FA24-F806-E769-FCB77452BE2C}"/>
              </a:ext>
            </a:extLst>
          </p:cNvPr>
          <p:cNvSpPr txBox="1"/>
          <p:nvPr/>
        </p:nvSpPr>
        <p:spPr>
          <a:xfrm>
            <a:off x="7512363" y="3581937"/>
            <a:ext cx="780983" cy="300082"/>
          </a:xfrm>
          <a:prstGeom prst="rect">
            <a:avLst/>
          </a:prstGeom>
          <a:noFill/>
        </p:spPr>
        <p:txBody>
          <a:bodyPr wrap="none" rtlCol="0">
            <a:spAutoFit/>
          </a:bodyPr>
          <a:lstStyle/>
          <a:p>
            <a:r>
              <a:rPr lang="de-DE" sz="1350" b="1" dirty="0">
                <a:solidFill>
                  <a:srgbClr val="FFFFFF"/>
                </a:solidFill>
              </a:rPr>
              <a:t>10 min.</a:t>
            </a:r>
            <a:endParaRPr lang="en-DE" sz="1350" b="1" dirty="0">
              <a:solidFill>
                <a:srgbClr val="FFFFFF"/>
              </a:solidFill>
            </a:endParaRPr>
          </a:p>
        </p:txBody>
      </p:sp>
      <p:sp>
        <p:nvSpPr>
          <p:cNvPr id="18" name="Rectangle 17">
            <a:extLst>
              <a:ext uri="{FF2B5EF4-FFF2-40B4-BE49-F238E27FC236}">
                <a16:creationId xmlns:a16="http://schemas.microsoft.com/office/drawing/2014/main" id="{C76B8194-FB99-DF0A-2D7A-4357635C9417}"/>
              </a:ext>
            </a:extLst>
          </p:cNvPr>
          <p:cNvSpPr/>
          <p:nvPr/>
        </p:nvSpPr>
        <p:spPr>
          <a:xfrm>
            <a:off x="370115" y="3581937"/>
            <a:ext cx="810000" cy="276999"/>
          </a:xfrm>
          <a:prstGeom prst="rect">
            <a:avLst/>
          </a:prstGeom>
          <a:solidFill>
            <a:srgbClr val="00206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sz="1350" dirty="0"/>
          </a:p>
        </p:txBody>
      </p:sp>
      <p:sp>
        <p:nvSpPr>
          <p:cNvPr id="19" name="TextBox 18">
            <a:extLst>
              <a:ext uri="{FF2B5EF4-FFF2-40B4-BE49-F238E27FC236}">
                <a16:creationId xmlns:a16="http://schemas.microsoft.com/office/drawing/2014/main" id="{F945A912-91C8-406F-4438-FE9D3DC90C24}"/>
              </a:ext>
            </a:extLst>
          </p:cNvPr>
          <p:cNvSpPr txBox="1"/>
          <p:nvPr/>
        </p:nvSpPr>
        <p:spPr>
          <a:xfrm>
            <a:off x="412064" y="3581937"/>
            <a:ext cx="732893" cy="300082"/>
          </a:xfrm>
          <a:prstGeom prst="rect">
            <a:avLst/>
          </a:prstGeom>
          <a:noFill/>
        </p:spPr>
        <p:txBody>
          <a:bodyPr wrap="none" rtlCol="0">
            <a:spAutoFit/>
          </a:bodyPr>
          <a:lstStyle/>
          <a:p>
            <a:r>
              <a:rPr lang="de-DE" sz="1350" b="1" dirty="0">
                <a:solidFill>
                  <a:srgbClr val="FFFFFF"/>
                </a:solidFill>
              </a:rPr>
              <a:t> 8 min.</a:t>
            </a:r>
            <a:endParaRPr lang="en-DE" sz="1350" b="1" dirty="0">
              <a:solidFill>
                <a:srgbClr val="FFFFFF"/>
              </a:solidFill>
            </a:endParaRPr>
          </a:p>
        </p:txBody>
      </p:sp>
      <p:sp>
        <p:nvSpPr>
          <p:cNvPr id="21" name="Rectangle 20">
            <a:extLst>
              <a:ext uri="{FF2B5EF4-FFF2-40B4-BE49-F238E27FC236}">
                <a16:creationId xmlns:a16="http://schemas.microsoft.com/office/drawing/2014/main" id="{5DE86E6A-213F-8456-592A-8BDC1FB52AE9}"/>
              </a:ext>
            </a:extLst>
          </p:cNvPr>
          <p:cNvSpPr/>
          <p:nvPr/>
        </p:nvSpPr>
        <p:spPr>
          <a:xfrm>
            <a:off x="4032000" y="4918605"/>
            <a:ext cx="1080000" cy="135000"/>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DE" sz="1350"/>
          </a:p>
        </p:txBody>
      </p:sp>
      <p:sp>
        <p:nvSpPr>
          <p:cNvPr id="3" name="Date Placeholder 2">
            <a:extLst>
              <a:ext uri="{FF2B5EF4-FFF2-40B4-BE49-F238E27FC236}">
                <a16:creationId xmlns:a16="http://schemas.microsoft.com/office/drawing/2014/main" id="{7AC80B21-290C-491A-900E-AE1CBC6077AC}"/>
              </a:ext>
            </a:extLst>
          </p:cNvPr>
          <p:cNvSpPr>
            <a:spLocks noGrp="1"/>
          </p:cNvSpPr>
          <p:nvPr>
            <p:ph type="dt" sz="half" idx="10"/>
          </p:nvPr>
        </p:nvSpPr>
        <p:spPr/>
        <p:txBody>
          <a:bodyPr/>
          <a:lstStyle/>
          <a:p>
            <a:fld id="{57CC36A4-F86C-4561-8059-B1FE12C496A7}" type="datetime1">
              <a:rPr lang="de-DE" smtClean="0"/>
              <a:t>23.09.2026</a:t>
            </a:fld>
            <a:endParaRPr lang="de-DE" dirty="0"/>
          </a:p>
        </p:txBody>
      </p:sp>
    </p:spTree>
    <p:extLst>
      <p:ext uri="{BB962C8B-B14F-4D97-AF65-F5344CB8AC3E}">
        <p14:creationId xmlns:p14="http://schemas.microsoft.com/office/powerpoint/2010/main" val="295195620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84DD7C-BF89-477F-BD26-E1479A2060CC}"/>
              </a:ext>
            </a:extLst>
          </p:cNvPr>
          <p:cNvSpPr>
            <a:spLocks noGrp="1"/>
          </p:cNvSpPr>
          <p:nvPr>
            <p:ph type="title"/>
          </p:nvPr>
        </p:nvSpPr>
        <p:spPr/>
        <p:txBody>
          <a:bodyPr/>
          <a:lstStyle/>
          <a:p>
            <a:r>
              <a:rPr lang="de-DE"/>
              <a:t>Concentration gradient on Vrev and i0</a:t>
            </a:r>
          </a:p>
        </p:txBody>
      </p:sp>
      <p:pic>
        <p:nvPicPr>
          <p:cNvPr id="4" name="Picture 3">
            <a:extLst>
              <a:ext uri="{FF2B5EF4-FFF2-40B4-BE49-F238E27FC236}">
                <a16:creationId xmlns:a16="http://schemas.microsoft.com/office/drawing/2014/main" id="{377B6376-A477-4A7E-AB3B-A53EAAC8F6F6}"/>
              </a:ext>
            </a:extLst>
          </p:cNvPr>
          <p:cNvPicPr>
            <a:picLocks noChangeAspect="1"/>
          </p:cNvPicPr>
          <p:nvPr/>
        </p:nvPicPr>
        <p:blipFill>
          <a:blip r:embed="rId3"/>
          <a:stretch>
            <a:fillRect/>
          </a:stretch>
        </p:blipFill>
        <p:spPr>
          <a:xfrm>
            <a:off x="564776" y="1176475"/>
            <a:ext cx="4233420" cy="3240883"/>
          </a:xfrm>
          <a:prstGeom prst="rect">
            <a:avLst/>
          </a:prstGeom>
        </p:spPr>
      </p:pic>
      <p:sp>
        <p:nvSpPr>
          <p:cNvPr id="3" name="Date Placeholder 2">
            <a:extLst>
              <a:ext uri="{FF2B5EF4-FFF2-40B4-BE49-F238E27FC236}">
                <a16:creationId xmlns:a16="http://schemas.microsoft.com/office/drawing/2014/main" id="{45FEC863-0F17-4D5F-BCC5-028560D726CF}"/>
              </a:ext>
            </a:extLst>
          </p:cNvPr>
          <p:cNvSpPr>
            <a:spLocks noGrp="1"/>
          </p:cNvSpPr>
          <p:nvPr>
            <p:ph type="dt" sz="half" idx="10"/>
          </p:nvPr>
        </p:nvSpPr>
        <p:spPr/>
        <p:txBody>
          <a:bodyPr/>
          <a:lstStyle/>
          <a:p>
            <a:fld id="{FA6CBEAA-7BF5-4A83-AFC4-8BB403C3A6CC}" type="datetime1">
              <a:rPr lang="de-DE" smtClean="0"/>
              <a:t>23.09.2026</a:t>
            </a:fld>
            <a:endParaRPr lang="de-DE" dirty="0"/>
          </a:p>
        </p:txBody>
      </p:sp>
      <p:sp>
        <p:nvSpPr>
          <p:cNvPr id="6" name="Slide Number Placeholder 5">
            <a:extLst>
              <a:ext uri="{FF2B5EF4-FFF2-40B4-BE49-F238E27FC236}">
                <a16:creationId xmlns:a16="http://schemas.microsoft.com/office/drawing/2014/main" id="{BF64E8B9-3D6F-4EA7-A011-521E0EFFA03B}"/>
              </a:ext>
            </a:extLst>
          </p:cNvPr>
          <p:cNvSpPr>
            <a:spLocks noGrp="1"/>
          </p:cNvSpPr>
          <p:nvPr>
            <p:ph type="sldNum" sz="quarter" idx="12"/>
          </p:nvPr>
        </p:nvSpPr>
        <p:spPr/>
        <p:txBody>
          <a:bodyPr/>
          <a:lstStyle/>
          <a:p>
            <a:fld id="{DD2F4C09-65E4-4AD7-8D55-83CBD210ED85}" type="slidenum">
              <a:rPr lang="de-DE" smtClean="0"/>
              <a:pPr/>
              <a:t>18</a:t>
            </a:fld>
            <a:endParaRPr lang="de-DE"/>
          </a:p>
        </p:txBody>
      </p:sp>
    </p:spTree>
    <p:extLst>
      <p:ext uri="{BB962C8B-B14F-4D97-AF65-F5344CB8AC3E}">
        <p14:creationId xmlns:p14="http://schemas.microsoft.com/office/powerpoint/2010/main" val="396711766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D34582-313A-9F26-C258-0496FCC3BD32}"/>
            </a:ext>
          </a:extLst>
        </p:cNvPr>
        <p:cNvGrpSpPr/>
        <p:nvPr/>
      </p:nvGrpSpPr>
      <p:grpSpPr>
        <a:xfrm>
          <a:off x="0" y="0"/>
          <a:ext cx="0" cy="0"/>
          <a:chOff x="0" y="0"/>
          <a:chExt cx="0" cy="0"/>
        </a:xfrm>
      </p:grpSpPr>
      <p:sp>
        <p:nvSpPr>
          <p:cNvPr id="5" name="Foliennummernplatzhalter 4">
            <a:extLst>
              <a:ext uri="{FF2B5EF4-FFF2-40B4-BE49-F238E27FC236}">
                <a16:creationId xmlns:a16="http://schemas.microsoft.com/office/drawing/2014/main" id="{06F98EE6-E5D5-B7D4-B9CC-C68A9361B24B}"/>
              </a:ext>
            </a:extLst>
          </p:cNvPr>
          <p:cNvSpPr>
            <a:spLocks noGrp="1"/>
          </p:cNvSpPr>
          <p:nvPr>
            <p:ph type="sldNum" sz="quarter" idx="12"/>
          </p:nvPr>
        </p:nvSpPr>
        <p:spPr>
          <a:xfrm>
            <a:off x="7813429" y="4935600"/>
            <a:ext cx="1096728" cy="135000"/>
          </a:xfrm>
        </p:spPr>
        <p:txBody>
          <a:bodyPr/>
          <a:lstStyle/>
          <a:p>
            <a:r>
              <a:rPr lang="de-DE" sz="900" dirty="0"/>
              <a:t>15</a:t>
            </a:r>
          </a:p>
        </p:txBody>
      </p:sp>
      <p:sp>
        <p:nvSpPr>
          <p:cNvPr id="2" name="Titel 1">
            <a:extLst>
              <a:ext uri="{FF2B5EF4-FFF2-40B4-BE49-F238E27FC236}">
                <a16:creationId xmlns:a16="http://schemas.microsoft.com/office/drawing/2014/main" id="{2853E626-C4DE-57C2-8665-5C3966E4A3C4}"/>
              </a:ext>
            </a:extLst>
          </p:cNvPr>
          <p:cNvSpPr>
            <a:spLocks noGrp="1"/>
          </p:cNvSpPr>
          <p:nvPr>
            <p:ph type="title"/>
          </p:nvPr>
        </p:nvSpPr>
        <p:spPr>
          <a:xfrm>
            <a:off x="251350" y="271008"/>
            <a:ext cx="6462000" cy="545744"/>
          </a:xfrm>
        </p:spPr>
        <p:txBody>
          <a:bodyPr>
            <a:noAutofit/>
          </a:bodyPr>
          <a:lstStyle/>
          <a:p>
            <a:r>
              <a:rPr lang="en-US" sz="2100" dirty="0"/>
              <a:t>Cell-etching curves of low-fluence cylindrical PET nanochannels</a:t>
            </a:r>
            <a:endParaRPr lang="de-DE" sz="2100" dirty="0"/>
          </a:p>
        </p:txBody>
      </p:sp>
      <p:sp>
        <p:nvSpPr>
          <p:cNvPr id="11" name="Rectangle 10">
            <a:extLst>
              <a:ext uri="{FF2B5EF4-FFF2-40B4-BE49-F238E27FC236}">
                <a16:creationId xmlns:a16="http://schemas.microsoft.com/office/drawing/2014/main" id="{5E9616B5-6D1E-056A-E8C9-61A2F64F1EE7}"/>
              </a:ext>
            </a:extLst>
          </p:cNvPr>
          <p:cNvSpPr/>
          <p:nvPr/>
        </p:nvSpPr>
        <p:spPr>
          <a:xfrm>
            <a:off x="8297007" y="1573517"/>
            <a:ext cx="810000" cy="27000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sz="1350"/>
          </a:p>
        </p:txBody>
      </p:sp>
      <p:sp>
        <p:nvSpPr>
          <p:cNvPr id="6" name="TextBox 5">
            <a:extLst>
              <a:ext uri="{FF2B5EF4-FFF2-40B4-BE49-F238E27FC236}">
                <a16:creationId xmlns:a16="http://schemas.microsoft.com/office/drawing/2014/main" id="{E9EBE2CF-28EF-0E4F-7130-FBA4519215F9}"/>
              </a:ext>
            </a:extLst>
          </p:cNvPr>
          <p:cNvSpPr txBox="1"/>
          <p:nvPr/>
        </p:nvSpPr>
        <p:spPr>
          <a:xfrm>
            <a:off x="242350" y="1491751"/>
            <a:ext cx="3240000" cy="3208571"/>
          </a:xfrm>
          <a:prstGeom prst="rect">
            <a:avLst/>
          </a:prstGeom>
          <a:noFill/>
        </p:spPr>
        <p:txBody>
          <a:bodyPr wrap="square" rtlCol="0">
            <a:spAutoFit/>
          </a:bodyPr>
          <a:lstStyle/>
          <a:p>
            <a:pPr marL="214313" indent="-214313">
              <a:buFont typeface="Arial" panose="020B0604020202020204" pitchFamily="34" charset="0"/>
              <a:buChar char="•"/>
            </a:pPr>
            <a:r>
              <a:rPr lang="de-DE" sz="1350" dirty="0"/>
              <a:t>Determination </a:t>
            </a:r>
            <a:r>
              <a:rPr lang="de-DE" sz="1350" dirty="0" err="1"/>
              <a:t>of</a:t>
            </a:r>
            <a:r>
              <a:rPr lang="de-DE" sz="1350" dirty="0"/>
              <a:t> </a:t>
            </a:r>
            <a:r>
              <a:rPr lang="de-DE" sz="1350" dirty="0" err="1"/>
              <a:t>the</a:t>
            </a:r>
            <a:r>
              <a:rPr lang="de-DE" sz="1350" dirty="0"/>
              <a:t> </a:t>
            </a:r>
            <a:r>
              <a:rPr lang="de-DE" sz="1350" b="1" dirty="0" err="1"/>
              <a:t>nanochannels</a:t>
            </a:r>
            <a:r>
              <a:rPr lang="de-DE" sz="1350" b="1" dirty="0"/>
              <a:t> </a:t>
            </a:r>
            <a:r>
              <a:rPr lang="de-DE" sz="1350" b="1" dirty="0" err="1"/>
              <a:t>available</a:t>
            </a:r>
            <a:r>
              <a:rPr lang="de-DE" sz="1350" dirty="0"/>
              <a:t> </a:t>
            </a:r>
            <a:r>
              <a:rPr lang="de-DE" sz="1350" dirty="0" err="1"/>
              <a:t>for</a:t>
            </a:r>
            <a:r>
              <a:rPr lang="de-DE" sz="1350" dirty="0"/>
              <a:t> </a:t>
            </a:r>
            <a:r>
              <a:rPr lang="de-DE" sz="1350" dirty="0" err="1"/>
              <a:t>ion</a:t>
            </a:r>
            <a:r>
              <a:rPr lang="de-DE" sz="1350" dirty="0"/>
              <a:t> </a:t>
            </a:r>
            <a:r>
              <a:rPr lang="de-DE" sz="1350" dirty="0" err="1"/>
              <a:t>transport</a:t>
            </a:r>
            <a:r>
              <a:rPr lang="de-DE" sz="1350" dirty="0"/>
              <a:t> after </a:t>
            </a:r>
            <a:r>
              <a:rPr lang="de-DE" sz="1350" dirty="0" err="1"/>
              <a:t>etching</a:t>
            </a:r>
            <a:r>
              <a:rPr lang="de-DE" sz="1350" dirty="0"/>
              <a:t> </a:t>
            </a:r>
            <a:r>
              <a:rPr lang="de-DE" sz="1350" dirty="0" err="1"/>
              <a:t>by</a:t>
            </a:r>
            <a:r>
              <a:rPr lang="de-DE" sz="1350" dirty="0"/>
              <a:t> I-t </a:t>
            </a:r>
            <a:r>
              <a:rPr lang="de-DE" sz="1350" dirty="0" err="1"/>
              <a:t>measurements</a:t>
            </a:r>
            <a:endParaRPr lang="de-DE" sz="1350" dirty="0"/>
          </a:p>
          <a:p>
            <a:pPr marL="214313" indent="-214313">
              <a:buFont typeface="Arial" panose="020B0604020202020204" pitchFamily="34" charset="0"/>
              <a:buChar char="•"/>
            </a:pPr>
            <a:endParaRPr lang="de-DE" sz="1350" dirty="0"/>
          </a:p>
          <a:p>
            <a:pPr marL="214313" indent="-214313">
              <a:buFont typeface="Arial" panose="020B0604020202020204" pitchFamily="34" charset="0"/>
              <a:buChar char="•"/>
            </a:pPr>
            <a:r>
              <a:rPr lang="de-DE" sz="1350" dirty="0"/>
              <a:t>Room </a:t>
            </a:r>
            <a:r>
              <a:rPr lang="de-DE" sz="1350" dirty="0" err="1"/>
              <a:t>temperature</a:t>
            </a:r>
            <a:r>
              <a:rPr lang="de-DE" sz="1350" dirty="0"/>
              <a:t> </a:t>
            </a:r>
            <a:r>
              <a:rPr lang="de-DE" sz="1350" dirty="0" err="1"/>
              <a:t>cell-etching</a:t>
            </a:r>
            <a:r>
              <a:rPr lang="de-DE" sz="1350" dirty="0"/>
              <a:t> </a:t>
            </a:r>
            <a:r>
              <a:rPr lang="de-DE" sz="1350" dirty="0" err="1"/>
              <a:t>with</a:t>
            </a:r>
            <a:r>
              <a:rPr lang="de-DE" sz="1350" dirty="0"/>
              <a:t> </a:t>
            </a:r>
            <a:r>
              <a:rPr lang="de-DE" sz="1350" dirty="0" err="1"/>
              <a:t>lower</a:t>
            </a:r>
            <a:r>
              <a:rPr lang="de-DE" sz="1350" dirty="0"/>
              <a:t> </a:t>
            </a:r>
            <a:r>
              <a:rPr lang="de-DE" sz="1350" dirty="0" err="1"/>
              <a:t>etching</a:t>
            </a:r>
            <a:r>
              <a:rPr lang="de-DE" sz="1350" dirty="0"/>
              <a:t> rate</a:t>
            </a:r>
          </a:p>
          <a:p>
            <a:pPr marL="214313" indent="-214313">
              <a:buFont typeface="Arial" panose="020B0604020202020204" pitchFamily="34" charset="0"/>
              <a:buChar char="•"/>
            </a:pPr>
            <a:endParaRPr lang="de-DE" sz="1350" dirty="0"/>
          </a:p>
          <a:p>
            <a:pPr marL="214313" indent="-214313">
              <a:buFont typeface="Arial" panose="020B0604020202020204" pitchFamily="34" charset="0"/>
              <a:buChar char="•"/>
            </a:pPr>
            <a:endParaRPr lang="de-DE" sz="1350" dirty="0"/>
          </a:p>
          <a:p>
            <a:pPr marL="214313" indent="-214313">
              <a:buFont typeface="Arial" panose="020B0604020202020204" pitchFamily="34" charset="0"/>
              <a:buChar char="•"/>
            </a:pPr>
            <a:endParaRPr lang="de-DE" sz="1350" dirty="0"/>
          </a:p>
          <a:p>
            <a:pPr marL="214313" indent="-214313">
              <a:buFont typeface="Arial" panose="020B0604020202020204" pitchFamily="34" charset="0"/>
              <a:buChar char="•"/>
            </a:pPr>
            <a:endParaRPr lang="de-DE" sz="1350" dirty="0"/>
          </a:p>
          <a:p>
            <a:pPr marL="214313" indent="-214313">
              <a:buFont typeface="Arial" panose="020B0604020202020204" pitchFamily="34" charset="0"/>
              <a:buChar char="•"/>
            </a:pPr>
            <a:endParaRPr lang="de-DE" sz="1350" dirty="0"/>
          </a:p>
          <a:p>
            <a:pPr marL="214313" indent="-214313">
              <a:buFont typeface="Arial" panose="020B0604020202020204" pitchFamily="34" charset="0"/>
              <a:buChar char="•"/>
            </a:pPr>
            <a:endParaRPr lang="de-DE" sz="1350" dirty="0"/>
          </a:p>
          <a:p>
            <a:pPr marL="214313" indent="-214313">
              <a:buFont typeface="Arial" panose="020B0604020202020204" pitchFamily="34" charset="0"/>
              <a:buChar char="•"/>
            </a:pPr>
            <a:r>
              <a:rPr lang="de-DE" sz="1350" dirty="0"/>
              <a:t>Duration </a:t>
            </a:r>
            <a:r>
              <a:rPr lang="de-DE" sz="1350" dirty="0" err="1"/>
              <a:t>for</a:t>
            </a:r>
            <a:r>
              <a:rPr lang="de-DE" sz="1350" dirty="0"/>
              <a:t> </a:t>
            </a:r>
            <a:r>
              <a:rPr lang="de-DE" sz="1350" dirty="0" err="1"/>
              <a:t>the</a:t>
            </a:r>
            <a:r>
              <a:rPr lang="de-DE" sz="1350" dirty="0"/>
              <a:t> </a:t>
            </a:r>
            <a:r>
              <a:rPr lang="de-DE" sz="1350" dirty="0" err="1"/>
              <a:t>first</a:t>
            </a:r>
            <a:r>
              <a:rPr lang="de-DE" sz="1350" dirty="0"/>
              <a:t> </a:t>
            </a:r>
            <a:r>
              <a:rPr lang="de-DE" sz="1350" dirty="0" err="1"/>
              <a:t>breakthrough</a:t>
            </a:r>
            <a:r>
              <a:rPr lang="de-DE" sz="1350" dirty="0"/>
              <a:t> </a:t>
            </a:r>
            <a:r>
              <a:rPr lang="de-DE" sz="1350" dirty="0" err="1"/>
              <a:t>event</a:t>
            </a:r>
            <a:r>
              <a:rPr lang="de-DE" sz="1350" dirty="0"/>
              <a:t> </a:t>
            </a:r>
            <a:r>
              <a:rPr lang="de-DE" sz="1350" dirty="0" err="1"/>
              <a:t>observations</a:t>
            </a:r>
            <a:r>
              <a:rPr lang="de-DE" sz="1350" dirty="0"/>
              <a:t> </a:t>
            </a:r>
            <a:r>
              <a:rPr lang="de-DE" sz="1350" dirty="0" err="1"/>
              <a:t>independent</a:t>
            </a:r>
            <a:r>
              <a:rPr lang="de-DE" sz="1350" dirty="0"/>
              <a:t> </a:t>
            </a:r>
            <a:r>
              <a:rPr lang="de-DE" sz="1350" err="1"/>
              <a:t>of</a:t>
            </a:r>
            <a:r>
              <a:rPr lang="de-DE" sz="1350"/>
              <a:t> fluence                          </a:t>
            </a:r>
            <a:endParaRPr lang="en-DE" sz="1350" dirty="0"/>
          </a:p>
        </p:txBody>
      </p:sp>
      <p:sp>
        <p:nvSpPr>
          <p:cNvPr id="12" name="Arrow: Right 11">
            <a:extLst>
              <a:ext uri="{FF2B5EF4-FFF2-40B4-BE49-F238E27FC236}">
                <a16:creationId xmlns:a16="http://schemas.microsoft.com/office/drawing/2014/main" id="{6EB1C6ED-DFAB-AB10-C5F3-09581DA3D4A2}"/>
              </a:ext>
            </a:extLst>
          </p:cNvPr>
          <p:cNvSpPr/>
          <p:nvPr/>
        </p:nvSpPr>
        <p:spPr>
          <a:xfrm>
            <a:off x="792497" y="3057451"/>
            <a:ext cx="810000" cy="331084"/>
          </a:xfrm>
          <a:prstGeom prst="rightArrow">
            <a:avLst/>
          </a:prstGeom>
          <a:solidFill>
            <a:srgbClr val="00206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sz="1350"/>
          </a:p>
        </p:txBody>
      </p:sp>
      <p:sp>
        <p:nvSpPr>
          <p:cNvPr id="13" name="TextBox 12">
            <a:extLst>
              <a:ext uri="{FF2B5EF4-FFF2-40B4-BE49-F238E27FC236}">
                <a16:creationId xmlns:a16="http://schemas.microsoft.com/office/drawing/2014/main" id="{A0962067-5F57-08B4-50AA-482EFA7D7312}"/>
              </a:ext>
            </a:extLst>
          </p:cNvPr>
          <p:cNvSpPr txBox="1"/>
          <p:nvPr/>
        </p:nvSpPr>
        <p:spPr>
          <a:xfrm>
            <a:off x="1940850" y="2841750"/>
            <a:ext cx="1350000" cy="1131079"/>
          </a:xfrm>
          <a:prstGeom prst="rect">
            <a:avLst/>
          </a:prstGeom>
          <a:noFill/>
        </p:spPr>
        <p:txBody>
          <a:bodyPr wrap="square" rtlCol="0">
            <a:spAutoFit/>
          </a:bodyPr>
          <a:lstStyle/>
          <a:p>
            <a:r>
              <a:rPr lang="de-DE" sz="1350" dirty="0" err="1"/>
              <a:t>higher</a:t>
            </a:r>
            <a:r>
              <a:rPr lang="de-DE" sz="1350" dirty="0"/>
              <a:t> temporal </a:t>
            </a:r>
            <a:r>
              <a:rPr lang="de-DE" sz="1350" dirty="0" err="1"/>
              <a:t>resolution</a:t>
            </a:r>
            <a:r>
              <a:rPr lang="de-DE" sz="1350" dirty="0"/>
              <a:t> </a:t>
            </a:r>
            <a:r>
              <a:rPr lang="de-DE" sz="1350" dirty="0" err="1"/>
              <a:t>of</a:t>
            </a:r>
            <a:r>
              <a:rPr lang="de-DE" sz="1350" dirty="0"/>
              <a:t> </a:t>
            </a:r>
            <a:r>
              <a:rPr lang="de-DE" sz="1350" dirty="0" err="1"/>
              <a:t>the</a:t>
            </a:r>
            <a:r>
              <a:rPr lang="de-DE" sz="1350" dirty="0"/>
              <a:t> </a:t>
            </a:r>
            <a:r>
              <a:rPr lang="de-DE" sz="1350" dirty="0" err="1"/>
              <a:t>etching</a:t>
            </a:r>
            <a:r>
              <a:rPr lang="de-DE" sz="1350" dirty="0"/>
              <a:t> </a:t>
            </a:r>
            <a:r>
              <a:rPr lang="de-DE" sz="1350" dirty="0" err="1"/>
              <a:t>process</a:t>
            </a:r>
            <a:endParaRPr lang="en-DE" sz="1350" dirty="0"/>
          </a:p>
        </p:txBody>
      </p:sp>
      <p:pic>
        <p:nvPicPr>
          <p:cNvPr id="15" name="Picture 14">
            <a:extLst>
              <a:ext uri="{FF2B5EF4-FFF2-40B4-BE49-F238E27FC236}">
                <a16:creationId xmlns:a16="http://schemas.microsoft.com/office/drawing/2014/main" id="{29D93E44-517F-1C99-B61F-1179A32DA8FD}"/>
              </a:ext>
            </a:extLst>
          </p:cNvPr>
          <p:cNvPicPr>
            <a:picLocks noChangeAspect="1"/>
          </p:cNvPicPr>
          <p:nvPr/>
        </p:nvPicPr>
        <p:blipFill>
          <a:blip r:embed="rId3"/>
          <a:stretch>
            <a:fillRect/>
          </a:stretch>
        </p:blipFill>
        <p:spPr>
          <a:xfrm>
            <a:off x="3661076" y="1345322"/>
            <a:ext cx="5348631" cy="3424257"/>
          </a:xfrm>
          <a:prstGeom prst="rect">
            <a:avLst/>
          </a:prstGeom>
        </p:spPr>
      </p:pic>
      <p:sp>
        <p:nvSpPr>
          <p:cNvPr id="16" name="TextBox 15">
            <a:extLst>
              <a:ext uri="{FF2B5EF4-FFF2-40B4-BE49-F238E27FC236}">
                <a16:creationId xmlns:a16="http://schemas.microsoft.com/office/drawing/2014/main" id="{FB0CE6D4-FDC8-542E-B21A-0CB0C2E2484C}"/>
              </a:ext>
            </a:extLst>
          </p:cNvPr>
          <p:cNvSpPr txBox="1"/>
          <p:nvPr/>
        </p:nvSpPr>
        <p:spPr>
          <a:xfrm>
            <a:off x="4908786" y="1147909"/>
            <a:ext cx="3646429" cy="300082"/>
          </a:xfrm>
          <a:prstGeom prst="rect">
            <a:avLst/>
          </a:prstGeom>
          <a:noFill/>
        </p:spPr>
        <p:txBody>
          <a:bodyPr wrap="square" rtlCol="0">
            <a:spAutoFit/>
          </a:bodyPr>
          <a:lstStyle/>
          <a:p>
            <a:r>
              <a:rPr lang="de-DE" sz="1350" dirty="0"/>
              <a:t>9 M NaOH, </a:t>
            </a:r>
            <a:r>
              <a:rPr lang="de-DE" sz="1350" dirty="0" err="1"/>
              <a:t>constant</a:t>
            </a:r>
            <a:r>
              <a:rPr lang="de-DE" sz="1350" dirty="0"/>
              <a:t> </a:t>
            </a:r>
            <a:r>
              <a:rPr lang="de-DE" sz="1350" dirty="0" err="1"/>
              <a:t>applied</a:t>
            </a:r>
            <a:r>
              <a:rPr lang="de-DE" sz="1350" dirty="0"/>
              <a:t> </a:t>
            </a:r>
            <a:r>
              <a:rPr lang="de-DE" sz="1350" dirty="0" err="1"/>
              <a:t>voltage</a:t>
            </a:r>
            <a:r>
              <a:rPr lang="de-DE" sz="1350" dirty="0"/>
              <a:t> </a:t>
            </a:r>
            <a:r>
              <a:rPr lang="de-DE" sz="1350" dirty="0" err="1"/>
              <a:t>of</a:t>
            </a:r>
            <a:r>
              <a:rPr lang="de-DE" sz="1350" dirty="0"/>
              <a:t> 1 V</a:t>
            </a:r>
            <a:endParaRPr lang="en-DE" sz="1350" dirty="0"/>
          </a:p>
        </p:txBody>
      </p:sp>
      <p:sp>
        <p:nvSpPr>
          <p:cNvPr id="9" name="Rectangle 8">
            <a:extLst>
              <a:ext uri="{FF2B5EF4-FFF2-40B4-BE49-F238E27FC236}">
                <a16:creationId xmlns:a16="http://schemas.microsoft.com/office/drawing/2014/main" id="{62E31628-2322-6082-BC9A-1028E7F11B36}"/>
              </a:ext>
            </a:extLst>
          </p:cNvPr>
          <p:cNvSpPr/>
          <p:nvPr/>
        </p:nvSpPr>
        <p:spPr>
          <a:xfrm>
            <a:off x="4032000" y="4918605"/>
            <a:ext cx="1080000" cy="135000"/>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DE" sz="1350"/>
          </a:p>
        </p:txBody>
      </p:sp>
      <p:sp>
        <p:nvSpPr>
          <p:cNvPr id="3" name="Date Placeholder 2">
            <a:extLst>
              <a:ext uri="{FF2B5EF4-FFF2-40B4-BE49-F238E27FC236}">
                <a16:creationId xmlns:a16="http://schemas.microsoft.com/office/drawing/2014/main" id="{075831C3-0CA0-4E42-93D9-50F4300B7926}"/>
              </a:ext>
            </a:extLst>
          </p:cNvPr>
          <p:cNvSpPr>
            <a:spLocks noGrp="1"/>
          </p:cNvSpPr>
          <p:nvPr>
            <p:ph type="dt" sz="half" idx="10"/>
          </p:nvPr>
        </p:nvSpPr>
        <p:spPr/>
        <p:txBody>
          <a:bodyPr/>
          <a:lstStyle/>
          <a:p>
            <a:fld id="{F0FFCBBE-8810-41AD-B79F-B1F3CCA88ADC}" type="datetime1">
              <a:rPr lang="de-DE" smtClean="0"/>
              <a:t>23.09.2026</a:t>
            </a:fld>
            <a:endParaRPr lang="de-DE" dirty="0"/>
          </a:p>
        </p:txBody>
      </p:sp>
    </p:spTree>
    <p:extLst>
      <p:ext uri="{BB962C8B-B14F-4D97-AF65-F5344CB8AC3E}">
        <p14:creationId xmlns:p14="http://schemas.microsoft.com/office/powerpoint/2010/main" val="215160304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950D9E-B995-ADFE-3EE3-0D041F14B525}"/>
            </a:ext>
          </a:extLst>
        </p:cNvPr>
        <p:cNvGrpSpPr/>
        <p:nvPr/>
      </p:nvGrpSpPr>
      <p:grpSpPr>
        <a:xfrm>
          <a:off x="0" y="0"/>
          <a:ext cx="0" cy="0"/>
          <a:chOff x="0" y="0"/>
          <a:chExt cx="0" cy="0"/>
        </a:xfrm>
      </p:grpSpPr>
      <p:sp>
        <p:nvSpPr>
          <p:cNvPr id="5" name="Foliennummernplatzhalter 4">
            <a:extLst>
              <a:ext uri="{FF2B5EF4-FFF2-40B4-BE49-F238E27FC236}">
                <a16:creationId xmlns:a16="http://schemas.microsoft.com/office/drawing/2014/main" id="{347D27D1-B718-1D18-FFAB-99CF1236EE51}"/>
              </a:ext>
            </a:extLst>
          </p:cNvPr>
          <p:cNvSpPr>
            <a:spLocks noGrp="1"/>
          </p:cNvSpPr>
          <p:nvPr>
            <p:ph type="sldNum" sz="quarter" idx="12"/>
          </p:nvPr>
        </p:nvSpPr>
        <p:spPr>
          <a:xfrm>
            <a:off x="7813429" y="4935600"/>
            <a:ext cx="1096728" cy="135000"/>
          </a:xfrm>
        </p:spPr>
        <p:txBody>
          <a:bodyPr/>
          <a:lstStyle/>
          <a:p>
            <a:r>
              <a:rPr lang="de-DE" sz="900" dirty="0"/>
              <a:t>16</a:t>
            </a:r>
          </a:p>
        </p:txBody>
      </p:sp>
      <p:sp>
        <p:nvSpPr>
          <p:cNvPr id="2" name="Titel 1">
            <a:extLst>
              <a:ext uri="{FF2B5EF4-FFF2-40B4-BE49-F238E27FC236}">
                <a16:creationId xmlns:a16="http://schemas.microsoft.com/office/drawing/2014/main" id="{44878FC3-AF3D-7D60-CF15-3416CF7A1C97}"/>
              </a:ext>
            </a:extLst>
          </p:cNvPr>
          <p:cNvSpPr>
            <a:spLocks noGrp="1"/>
          </p:cNvSpPr>
          <p:nvPr>
            <p:ph type="title"/>
          </p:nvPr>
        </p:nvSpPr>
        <p:spPr>
          <a:xfrm>
            <a:off x="270000" y="209160"/>
            <a:ext cx="6462000" cy="545744"/>
          </a:xfrm>
        </p:spPr>
        <p:txBody>
          <a:bodyPr>
            <a:noAutofit/>
          </a:bodyPr>
          <a:lstStyle/>
          <a:p>
            <a:r>
              <a:rPr lang="en-US" sz="2100" dirty="0"/>
              <a:t>Cell-etching curves of low-fluence cylindrical PET nanochannels</a:t>
            </a:r>
            <a:endParaRPr lang="de-DE" sz="2100" dirty="0"/>
          </a:p>
        </p:txBody>
      </p:sp>
      <p:sp>
        <p:nvSpPr>
          <p:cNvPr id="11" name="Rectangle 10">
            <a:extLst>
              <a:ext uri="{FF2B5EF4-FFF2-40B4-BE49-F238E27FC236}">
                <a16:creationId xmlns:a16="http://schemas.microsoft.com/office/drawing/2014/main" id="{BFA3F22D-6A46-BAFB-AFCD-5B24CBC1ED56}"/>
              </a:ext>
            </a:extLst>
          </p:cNvPr>
          <p:cNvSpPr/>
          <p:nvPr/>
        </p:nvSpPr>
        <p:spPr>
          <a:xfrm>
            <a:off x="8297007" y="1573517"/>
            <a:ext cx="810000" cy="27000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sz="1350"/>
          </a:p>
        </p:txBody>
      </p:sp>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A04CF0E8-8ECF-C412-0DE7-9A95411C4B67}"/>
                  </a:ext>
                </a:extLst>
              </p:cNvPr>
              <p:cNvSpPr txBox="1"/>
              <p:nvPr/>
            </p:nvSpPr>
            <p:spPr>
              <a:xfrm>
                <a:off x="5652000" y="1491750"/>
                <a:ext cx="2970000" cy="2812180"/>
              </a:xfrm>
              <a:prstGeom prst="rect">
                <a:avLst/>
              </a:prstGeom>
              <a:noFill/>
            </p:spPr>
            <p:txBody>
              <a:bodyPr wrap="square" rtlCol="0">
                <a:spAutoFit/>
              </a:bodyPr>
              <a:lstStyle/>
              <a:p>
                <a:pPr marL="214313" indent="-214313">
                  <a:buFont typeface="Arial" panose="020B0604020202020204" pitchFamily="34" charset="0"/>
                  <a:buChar char="•"/>
                </a:pPr>
                <a:r>
                  <a:rPr lang="en-US" sz="1350" dirty="0"/>
                  <a:t>At sufficiently large </a:t>
                </a:r>
                <a14:m>
                  <m:oMath xmlns:m="http://schemas.openxmlformats.org/officeDocument/2006/math">
                    <m:f>
                      <m:fPr>
                        <m:ctrlPr>
                          <a:rPr lang="en-US" sz="1350" i="1">
                            <a:latin typeface="Cambria Math" panose="02040503050406030204" pitchFamily="18" charset="0"/>
                          </a:rPr>
                        </m:ctrlPr>
                      </m:fPr>
                      <m:num>
                        <m:sSub>
                          <m:sSubPr>
                            <m:ctrlPr>
                              <a:rPr lang="en-US" sz="1350" i="1">
                                <a:latin typeface="Cambria Math" panose="02040503050406030204" pitchFamily="18" charset="0"/>
                              </a:rPr>
                            </m:ctrlPr>
                          </m:sSubPr>
                          <m:e>
                            <m:r>
                              <a:rPr lang="en-US" sz="1350" i="1">
                                <a:latin typeface="Cambria Math" panose="02040503050406030204" pitchFamily="18" charset="0"/>
                              </a:rPr>
                              <m:t>𝑉</m:t>
                            </m:r>
                          </m:e>
                          <m:sub>
                            <m:r>
                              <a:rPr lang="en-US" sz="1350" i="1">
                                <a:latin typeface="Cambria Math" panose="02040503050406030204" pitchFamily="18" charset="0"/>
                              </a:rPr>
                              <m:t>𝑡</m:t>
                            </m:r>
                          </m:sub>
                        </m:sSub>
                      </m:num>
                      <m:den>
                        <m:sSub>
                          <m:sSubPr>
                            <m:ctrlPr>
                              <a:rPr lang="en-US" sz="1350" i="1">
                                <a:latin typeface="Cambria Math" panose="02040503050406030204" pitchFamily="18" charset="0"/>
                              </a:rPr>
                            </m:ctrlPr>
                          </m:sSubPr>
                          <m:e>
                            <m:r>
                              <a:rPr lang="en-US" sz="1350" i="1">
                                <a:latin typeface="Cambria Math" panose="02040503050406030204" pitchFamily="18" charset="0"/>
                              </a:rPr>
                              <m:t>𝑉</m:t>
                            </m:r>
                          </m:e>
                          <m:sub>
                            <m:r>
                              <a:rPr lang="en-US" sz="1350" i="1">
                                <a:latin typeface="Cambria Math" panose="02040503050406030204" pitchFamily="18" charset="0"/>
                              </a:rPr>
                              <m:t>𝑏</m:t>
                            </m:r>
                          </m:sub>
                        </m:sSub>
                      </m:den>
                    </m:f>
                  </m:oMath>
                </a14:m>
                <a:r>
                  <a:rPr lang="en-US" sz="1350" dirty="0"/>
                  <a:t> ratio, the nanochannel can be approximated as a </a:t>
                </a:r>
                <a:r>
                  <a:rPr lang="en-US" sz="1350" b="1" dirty="0"/>
                  <a:t>cylinder with an effective radius</a:t>
                </a:r>
                <a:r>
                  <a:rPr lang="en-DE" sz="1350" dirty="0"/>
                  <a:t> </a:t>
                </a:r>
                <a14:m>
                  <m:oMath xmlns:m="http://schemas.openxmlformats.org/officeDocument/2006/math">
                    <m:sSub>
                      <m:sSubPr>
                        <m:ctrlPr>
                          <a:rPr lang="en-US" sz="1350" i="1">
                            <a:latin typeface="Cambria Math" panose="02040503050406030204" pitchFamily="18" charset="0"/>
                          </a:rPr>
                        </m:ctrlPr>
                      </m:sSubPr>
                      <m:e>
                        <m:r>
                          <a:rPr lang="en-US" sz="1350" i="1">
                            <a:latin typeface="Cambria Math" panose="02040503050406030204" pitchFamily="18" charset="0"/>
                          </a:rPr>
                          <m:t>𝑟</m:t>
                        </m:r>
                      </m:e>
                      <m:sub>
                        <m:r>
                          <a:rPr lang="en-US" sz="1350" i="1">
                            <a:latin typeface="Cambria Math" panose="02040503050406030204" pitchFamily="18" charset="0"/>
                          </a:rPr>
                          <m:t>𝑒𝑓𝑓</m:t>
                        </m:r>
                      </m:sub>
                    </m:sSub>
                    <m:r>
                      <a:rPr lang="en-US" sz="1350">
                        <a:latin typeface="Cambria Math" panose="02040503050406030204" pitchFamily="18" charset="0"/>
                      </a:rPr>
                      <m:t>= </m:t>
                    </m:r>
                    <m:rad>
                      <m:radPr>
                        <m:degHide m:val="on"/>
                        <m:ctrlPr>
                          <a:rPr lang="en-DE" sz="1350" i="1">
                            <a:latin typeface="Cambria Math" panose="02040503050406030204" pitchFamily="18" charset="0"/>
                          </a:rPr>
                        </m:ctrlPr>
                      </m:radPr>
                      <m:deg/>
                      <m:e>
                        <m:f>
                          <m:fPr>
                            <m:ctrlPr>
                              <a:rPr lang="en-US" sz="1350" i="1">
                                <a:latin typeface="Cambria Math" panose="02040503050406030204" pitchFamily="18" charset="0"/>
                              </a:rPr>
                            </m:ctrlPr>
                          </m:fPr>
                          <m:num>
                            <m:r>
                              <a:rPr lang="en-US" sz="1350" i="1">
                                <a:latin typeface="Cambria Math" panose="02040503050406030204" pitchFamily="18" charset="0"/>
                              </a:rPr>
                              <m:t>𝐿</m:t>
                            </m:r>
                          </m:num>
                          <m:den>
                            <m:r>
                              <a:rPr lang="en-US" sz="1350" i="1">
                                <a:latin typeface="Cambria Math" panose="02040503050406030204" pitchFamily="18" charset="0"/>
                              </a:rPr>
                              <m:t>𝜋𝜎</m:t>
                            </m:r>
                          </m:den>
                        </m:f>
                        <m:f>
                          <m:fPr>
                            <m:ctrlPr>
                              <a:rPr lang="en-US" sz="1350" i="1">
                                <a:latin typeface="Cambria Math" panose="02040503050406030204" pitchFamily="18" charset="0"/>
                              </a:rPr>
                            </m:ctrlPr>
                          </m:fPr>
                          <m:num>
                            <m:r>
                              <a:rPr lang="en-US" sz="1350" i="1">
                                <a:latin typeface="Cambria Math" panose="02040503050406030204" pitchFamily="18" charset="0"/>
                              </a:rPr>
                              <m:t>𝐼</m:t>
                            </m:r>
                          </m:num>
                          <m:den>
                            <m:r>
                              <a:rPr lang="en-US" sz="1350" i="1">
                                <a:latin typeface="Cambria Math" panose="02040503050406030204" pitchFamily="18" charset="0"/>
                              </a:rPr>
                              <m:t>𝑈</m:t>
                            </m:r>
                          </m:den>
                        </m:f>
                      </m:e>
                    </m:rad>
                  </m:oMath>
                </a14:m>
                <a:endParaRPr lang="de-DE" sz="1350" dirty="0"/>
              </a:p>
              <a:p>
                <a:pPr marL="214313" indent="-214313">
                  <a:buFont typeface="Arial" panose="020B0604020202020204" pitchFamily="34" charset="0"/>
                  <a:buChar char="•"/>
                </a:pPr>
                <a:endParaRPr lang="de-DE" sz="1350" b="1" dirty="0"/>
              </a:p>
              <a:p>
                <a:pPr marL="214313" indent="-214313">
                  <a:buFont typeface="Arial" panose="020B0604020202020204" pitchFamily="34" charset="0"/>
                  <a:buChar char="•"/>
                </a:pPr>
                <a:r>
                  <a:rPr lang="de-DE" sz="1350" b="1" dirty="0"/>
                  <a:t>Radial </a:t>
                </a:r>
                <a:r>
                  <a:rPr lang="de-DE" sz="1350" b="1" dirty="0" err="1"/>
                  <a:t>etch</a:t>
                </a:r>
                <a:r>
                  <a:rPr lang="de-DE" sz="1350" b="1" dirty="0"/>
                  <a:t> rate</a:t>
                </a:r>
                <a:r>
                  <a:rPr lang="de-DE" sz="1350" dirty="0"/>
                  <a:t> </a:t>
                </a:r>
                <a:r>
                  <a:rPr lang="de-DE" sz="1350" dirty="0" err="1"/>
                  <a:t>defined</a:t>
                </a:r>
                <a:r>
                  <a:rPr lang="de-DE" sz="1350" dirty="0"/>
                  <a:t> </a:t>
                </a:r>
                <a:r>
                  <a:rPr lang="de-DE" sz="1350" dirty="0" err="1"/>
                  <a:t>as</a:t>
                </a:r>
                <a:r>
                  <a:rPr lang="de-DE" sz="1350" dirty="0"/>
                  <a:t>:     </a:t>
                </a:r>
                <a14:m>
                  <m:oMath xmlns:m="http://schemas.openxmlformats.org/officeDocument/2006/math">
                    <m:sSub>
                      <m:sSubPr>
                        <m:ctrlPr>
                          <a:rPr lang="en-US" sz="1350" i="1">
                            <a:latin typeface="Cambria Math" panose="02040503050406030204" pitchFamily="18" charset="0"/>
                          </a:rPr>
                        </m:ctrlPr>
                      </m:sSubPr>
                      <m:e>
                        <m:r>
                          <a:rPr lang="en-US" sz="1350" i="1">
                            <a:latin typeface="Cambria Math" panose="02040503050406030204" pitchFamily="18" charset="0"/>
                          </a:rPr>
                          <m:t>𝑣</m:t>
                        </m:r>
                      </m:e>
                      <m:sub>
                        <m:r>
                          <a:rPr lang="en-US" sz="1350" i="1">
                            <a:latin typeface="Cambria Math" panose="02040503050406030204" pitchFamily="18" charset="0"/>
                          </a:rPr>
                          <m:t>𝑟</m:t>
                        </m:r>
                      </m:sub>
                    </m:sSub>
                    <m:r>
                      <a:rPr lang="en-US" sz="1350">
                        <a:latin typeface="Cambria Math" panose="02040503050406030204" pitchFamily="18" charset="0"/>
                      </a:rPr>
                      <m:t>=</m:t>
                    </m:r>
                    <m:f>
                      <m:fPr>
                        <m:ctrlPr>
                          <a:rPr lang="en-US" sz="1350" i="1">
                            <a:latin typeface="Cambria Math" panose="02040503050406030204" pitchFamily="18" charset="0"/>
                          </a:rPr>
                        </m:ctrlPr>
                      </m:fPr>
                      <m:num>
                        <m:r>
                          <a:rPr lang="en-US" sz="1350">
                            <a:latin typeface="Cambria Math" panose="02040503050406030204" pitchFamily="18" charset="0"/>
                          </a:rPr>
                          <m:t>∆</m:t>
                        </m:r>
                        <m:sSub>
                          <m:sSubPr>
                            <m:ctrlPr>
                              <a:rPr lang="en-US" sz="1350" i="1">
                                <a:latin typeface="Cambria Math" panose="02040503050406030204" pitchFamily="18" charset="0"/>
                              </a:rPr>
                            </m:ctrlPr>
                          </m:sSubPr>
                          <m:e>
                            <m:r>
                              <a:rPr lang="en-US" sz="1350" i="1">
                                <a:latin typeface="Cambria Math" panose="02040503050406030204" pitchFamily="18" charset="0"/>
                              </a:rPr>
                              <m:t>𝑟</m:t>
                            </m:r>
                          </m:e>
                          <m:sub>
                            <m:r>
                              <a:rPr lang="en-US" sz="1350" i="1">
                                <a:latin typeface="Cambria Math" panose="02040503050406030204" pitchFamily="18" charset="0"/>
                              </a:rPr>
                              <m:t>𝑒𝑓𝑓</m:t>
                            </m:r>
                          </m:sub>
                        </m:sSub>
                      </m:num>
                      <m:den>
                        <m:r>
                          <a:rPr lang="en-US" sz="1350">
                            <a:latin typeface="Cambria Math" panose="02040503050406030204" pitchFamily="18" charset="0"/>
                          </a:rPr>
                          <m:t>∆</m:t>
                        </m:r>
                        <m:r>
                          <a:rPr lang="en-US" sz="1350" i="1">
                            <a:latin typeface="Cambria Math" panose="02040503050406030204" pitchFamily="18" charset="0"/>
                          </a:rPr>
                          <m:t>𝑡</m:t>
                        </m:r>
                      </m:den>
                    </m:f>
                  </m:oMath>
                </a14:m>
                <a:endParaRPr lang="de-DE" sz="1350" b="1" dirty="0"/>
              </a:p>
              <a:p>
                <a:pPr marL="214313" indent="-214313">
                  <a:buFont typeface="Arial" panose="020B0604020202020204" pitchFamily="34" charset="0"/>
                  <a:buChar char="•"/>
                </a:pPr>
                <a:endParaRPr lang="de-DE" sz="1350" b="1" dirty="0"/>
              </a:p>
              <a:p>
                <a:pPr marL="214313" indent="-214313">
                  <a:buFont typeface="Arial" panose="020B0604020202020204" pitchFamily="34" charset="0"/>
                  <a:buChar char="•"/>
                </a:pPr>
                <a:r>
                  <a:rPr lang="de-DE" sz="1350" dirty="0"/>
                  <a:t>Peaks in </a:t>
                </a:r>
                <a:r>
                  <a:rPr lang="de-DE" sz="1350" dirty="0" err="1"/>
                  <a:t>the</a:t>
                </a:r>
                <a:r>
                  <a:rPr lang="de-DE" sz="1350" dirty="0"/>
                  <a:t> </a:t>
                </a:r>
                <a:r>
                  <a:rPr lang="de-DE" sz="1350" dirty="0" err="1"/>
                  <a:t>graph</a:t>
                </a:r>
                <a:r>
                  <a:rPr lang="de-DE" sz="1350" dirty="0"/>
                  <a:t> </a:t>
                </a:r>
                <a:r>
                  <a:rPr lang="de-DE" sz="1350" dirty="0" err="1"/>
                  <a:t>as</a:t>
                </a:r>
                <a:r>
                  <a:rPr lang="de-DE" sz="1350" dirty="0"/>
                  <a:t> </a:t>
                </a:r>
                <a:r>
                  <a:rPr lang="de-DE" sz="1350" dirty="0" err="1"/>
                  <a:t>indicators</a:t>
                </a:r>
                <a:r>
                  <a:rPr lang="de-DE" sz="1350" dirty="0"/>
                  <a:t> </a:t>
                </a:r>
                <a:r>
                  <a:rPr lang="de-DE" sz="1350" dirty="0" err="1"/>
                  <a:t>of</a:t>
                </a:r>
                <a:r>
                  <a:rPr lang="de-DE" sz="1350" dirty="0"/>
                  <a:t> a </a:t>
                </a:r>
                <a:r>
                  <a:rPr lang="de-DE" sz="1350" dirty="0" err="1"/>
                  <a:t>new</a:t>
                </a:r>
                <a:r>
                  <a:rPr lang="de-DE" sz="1350" dirty="0"/>
                  <a:t> </a:t>
                </a:r>
                <a:r>
                  <a:rPr lang="de-DE" sz="1350" dirty="0" err="1"/>
                  <a:t>breakthrough</a:t>
                </a:r>
                <a:r>
                  <a:rPr lang="de-DE" sz="1350" dirty="0"/>
                  <a:t> </a:t>
                </a:r>
                <a:r>
                  <a:rPr lang="de-DE" sz="1350" dirty="0" err="1"/>
                  <a:t>event</a:t>
                </a:r>
                <a:endParaRPr lang="de-DE" sz="1350" dirty="0"/>
              </a:p>
              <a:p>
                <a:pPr marL="214313" indent="-214313">
                  <a:buFont typeface="Arial" panose="020B0604020202020204" pitchFamily="34" charset="0"/>
                  <a:buChar char="•"/>
                </a:pPr>
                <a:endParaRPr lang="en-DE" sz="1350" b="1" dirty="0"/>
              </a:p>
            </p:txBody>
          </p:sp>
        </mc:Choice>
        <mc:Fallback xmlns="">
          <p:sp>
            <p:nvSpPr>
              <p:cNvPr id="7" name="TextBox 6">
                <a:extLst>
                  <a:ext uri="{FF2B5EF4-FFF2-40B4-BE49-F238E27FC236}">
                    <a16:creationId xmlns:a16="http://schemas.microsoft.com/office/drawing/2014/main" id="{A04CF0E8-8ECF-C412-0DE7-9A95411C4B67}"/>
                  </a:ext>
                </a:extLst>
              </p:cNvPr>
              <p:cNvSpPr txBox="1">
                <a:spLocks noRot="1" noChangeAspect="1" noMove="1" noResize="1" noEditPoints="1" noAdjustHandles="1" noChangeArrowheads="1" noChangeShapeType="1" noTextEdit="1"/>
              </p:cNvSpPr>
              <p:nvPr/>
            </p:nvSpPr>
            <p:spPr>
              <a:xfrm>
                <a:off x="5652000" y="1491750"/>
                <a:ext cx="2970000" cy="2812180"/>
              </a:xfrm>
              <a:prstGeom prst="rect">
                <a:avLst/>
              </a:prstGeom>
              <a:blipFill>
                <a:blip r:embed="rId3"/>
                <a:stretch>
                  <a:fillRect l="-205"/>
                </a:stretch>
              </a:blipFill>
            </p:spPr>
            <p:txBody>
              <a:bodyPr/>
              <a:lstStyle/>
              <a:p>
                <a:r>
                  <a:rPr lang="de-DE">
                    <a:noFill/>
                  </a:rPr>
                  <a:t> </a:t>
                </a:r>
              </a:p>
            </p:txBody>
          </p:sp>
        </mc:Fallback>
      </mc:AlternateContent>
      <p:pic>
        <p:nvPicPr>
          <p:cNvPr id="17" name="Picture 16">
            <a:extLst>
              <a:ext uri="{FF2B5EF4-FFF2-40B4-BE49-F238E27FC236}">
                <a16:creationId xmlns:a16="http://schemas.microsoft.com/office/drawing/2014/main" id="{E813594E-25AE-C93F-5AB1-DD42856D1D45}"/>
              </a:ext>
            </a:extLst>
          </p:cNvPr>
          <p:cNvPicPr>
            <a:picLocks noChangeAspect="1"/>
          </p:cNvPicPr>
          <p:nvPr/>
        </p:nvPicPr>
        <p:blipFill>
          <a:blip r:embed="rId4"/>
          <a:stretch>
            <a:fillRect/>
          </a:stretch>
        </p:blipFill>
        <p:spPr>
          <a:xfrm>
            <a:off x="270000" y="1227494"/>
            <a:ext cx="4671657" cy="3575398"/>
          </a:xfrm>
          <a:prstGeom prst="rect">
            <a:avLst/>
          </a:prstGeom>
        </p:spPr>
      </p:pic>
      <p:sp>
        <p:nvSpPr>
          <p:cNvPr id="18" name="Rectangle 17">
            <a:extLst>
              <a:ext uri="{FF2B5EF4-FFF2-40B4-BE49-F238E27FC236}">
                <a16:creationId xmlns:a16="http://schemas.microsoft.com/office/drawing/2014/main" id="{D8F4A44E-29F7-4C90-BB94-4709CA94F591}"/>
              </a:ext>
            </a:extLst>
          </p:cNvPr>
          <p:cNvSpPr/>
          <p:nvPr/>
        </p:nvSpPr>
        <p:spPr>
          <a:xfrm>
            <a:off x="1602000" y="1761750"/>
            <a:ext cx="1620000" cy="40500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sz="1350"/>
          </a:p>
        </p:txBody>
      </p:sp>
      <p:sp>
        <p:nvSpPr>
          <p:cNvPr id="6" name="Rectangle 5">
            <a:extLst>
              <a:ext uri="{FF2B5EF4-FFF2-40B4-BE49-F238E27FC236}">
                <a16:creationId xmlns:a16="http://schemas.microsoft.com/office/drawing/2014/main" id="{52E99352-BCEF-EAA6-B653-CDBE954B4206}"/>
              </a:ext>
            </a:extLst>
          </p:cNvPr>
          <p:cNvSpPr/>
          <p:nvPr/>
        </p:nvSpPr>
        <p:spPr>
          <a:xfrm>
            <a:off x="1872000" y="1289429"/>
            <a:ext cx="1931949" cy="276999"/>
          </a:xfrm>
          <a:prstGeom prst="rect">
            <a:avLst/>
          </a:prstGeom>
          <a:solidFill>
            <a:srgbClr val="00206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sz="1350" dirty="0"/>
          </a:p>
        </p:txBody>
      </p:sp>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15D40FED-68C8-50F9-0725-2873FC1F48FF}"/>
                  </a:ext>
                </a:extLst>
              </p:cNvPr>
              <p:cNvSpPr txBox="1"/>
              <p:nvPr/>
            </p:nvSpPr>
            <p:spPr>
              <a:xfrm>
                <a:off x="1872000" y="1289429"/>
                <a:ext cx="1931949" cy="304827"/>
              </a:xfrm>
              <a:prstGeom prst="rect">
                <a:avLst/>
              </a:prstGeom>
              <a:noFill/>
            </p:spPr>
            <p:txBody>
              <a:bodyPr wrap="square" rtlCol="0">
                <a:spAutoFit/>
              </a:bodyPr>
              <a:lstStyle/>
              <a:p>
                <a:pPr algn="ctr"/>
                <a14:m>
                  <m:oMathPara xmlns:m="http://schemas.openxmlformats.org/officeDocument/2006/math">
                    <m:oMathParaPr>
                      <m:jc m:val="centerGroup"/>
                    </m:oMathParaPr>
                    <m:oMath xmlns:m="http://schemas.openxmlformats.org/officeDocument/2006/math">
                      <m:r>
                        <m:rPr>
                          <m:nor/>
                        </m:rPr>
                        <a:rPr lang="de-DE" sz="1350" b="1" i="0" dirty="0" smtClean="0">
                          <a:solidFill>
                            <a:srgbClr val="FFFFFF"/>
                          </a:solidFill>
                        </a:rPr>
                        <m:t>Fluence</m:t>
                      </m:r>
                      <m:r>
                        <m:rPr>
                          <m:nor/>
                        </m:rPr>
                        <a:rPr lang="de-DE" sz="1350" b="1" i="0" dirty="0" smtClean="0">
                          <a:solidFill>
                            <a:srgbClr val="FFFFFF"/>
                          </a:solidFill>
                        </a:rPr>
                        <m:t>: </m:t>
                      </m:r>
                      <m:r>
                        <a:rPr lang="de-DE" sz="1350" b="1" i="1" smtClean="0">
                          <a:solidFill>
                            <a:srgbClr val="FFFFFF"/>
                          </a:solidFill>
                          <a:latin typeface="Cambria Math" panose="02040503050406030204" pitchFamily="18" charset="0"/>
                        </a:rPr>
                        <m:t>𝟒</m:t>
                      </m:r>
                      <m:r>
                        <a:rPr lang="de-DE" sz="1350" b="1">
                          <a:solidFill>
                            <a:srgbClr val="FFFFFF"/>
                          </a:solidFill>
                          <a:latin typeface="Cambria Math" panose="02040503050406030204" pitchFamily="18" charset="0"/>
                        </a:rPr>
                        <m:t> </m:t>
                      </m:r>
                      <m:r>
                        <a:rPr lang="de-DE" sz="1350" b="1" i="1">
                          <a:solidFill>
                            <a:srgbClr val="FFFFFF"/>
                          </a:solidFill>
                          <a:latin typeface="Cambria Math" panose="02040503050406030204" pitchFamily="18" charset="0"/>
                        </a:rPr>
                        <m:t>𝒊𝒐𝒏𝒔</m:t>
                      </m:r>
                      <m:r>
                        <a:rPr lang="de-DE" sz="1350" b="1">
                          <a:solidFill>
                            <a:srgbClr val="FFFFFF"/>
                          </a:solidFill>
                          <a:latin typeface="Cambria Math" panose="02040503050406030204" pitchFamily="18" charset="0"/>
                        </a:rPr>
                        <m:t>/</m:t>
                      </m:r>
                      <m:sSup>
                        <m:sSupPr>
                          <m:ctrlPr>
                            <a:rPr lang="de-DE" sz="1350" b="1" i="1">
                              <a:solidFill>
                                <a:srgbClr val="FFFFFF"/>
                              </a:solidFill>
                              <a:latin typeface="Cambria Math" panose="02040503050406030204" pitchFamily="18" charset="0"/>
                            </a:rPr>
                          </m:ctrlPr>
                        </m:sSupPr>
                        <m:e>
                          <m:r>
                            <a:rPr lang="de-DE" sz="1350" b="1" i="1">
                              <a:solidFill>
                                <a:srgbClr val="FFFFFF"/>
                              </a:solidFill>
                              <a:latin typeface="Cambria Math" panose="02040503050406030204" pitchFamily="18" charset="0"/>
                            </a:rPr>
                            <m:t>𝒄𝒎</m:t>
                          </m:r>
                        </m:e>
                        <m:sup>
                          <m:r>
                            <a:rPr lang="de-DE" sz="1350" b="1" i="1">
                              <a:solidFill>
                                <a:srgbClr val="FFFFFF"/>
                              </a:solidFill>
                              <a:latin typeface="Cambria Math" panose="02040503050406030204" pitchFamily="18" charset="0"/>
                            </a:rPr>
                            <m:t>𝟐</m:t>
                          </m:r>
                        </m:sup>
                      </m:sSup>
                    </m:oMath>
                  </m:oMathPara>
                </a14:m>
                <a:endParaRPr lang="en-DE" sz="1350" b="1" dirty="0">
                  <a:solidFill>
                    <a:srgbClr val="FFFFFF"/>
                  </a:solidFill>
                </a:endParaRPr>
              </a:p>
            </p:txBody>
          </p:sp>
        </mc:Choice>
        <mc:Fallback xmlns="">
          <p:sp>
            <p:nvSpPr>
              <p:cNvPr id="8" name="TextBox 7">
                <a:extLst>
                  <a:ext uri="{FF2B5EF4-FFF2-40B4-BE49-F238E27FC236}">
                    <a16:creationId xmlns:a16="http://schemas.microsoft.com/office/drawing/2014/main" id="{15D40FED-68C8-50F9-0725-2873FC1F48FF}"/>
                  </a:ext>
                </a:extLst>
              </p:cNvPr>
              <p:cNvSpPr txBox="1">
                <a:spLocks noRot="1" noChangeAspect="1" noMove="1" noResize="1" noEditPoints="1" noAdjustHandles="1" noChangeArrowheads="1" noChangeShapeType="1" noTextEdit="1"/>
              </p:cNvSpPr>
              <p:nvPr/>
            </p:nvSpPr>
            <p:spPr>
              <a:xfrm>
                <a:off x="1872000" y="1289429"/>
                <a:ext cx="1931949" cy="304827"/>
              </a:xfrm>
              <a:prstGeom prst="rect">
                <a:avLst/>
              </a:prstGeom>
              <a:blipFill>
                <a:blip r:embed="rId5"/>
                <a:stretch>
                  <a:fillRect b="-10000"/>
                </a:stretch>
              </a:blipFill>
            </p:spPr>
            <p:txBody>
              <a:bodyPr/>
              <a:lstStyle/>
              <a:p>
                <a:r>
                  <a:rPr lang="de-DE">
                    <a:noFill/>
                  </a:rPr>
                  <a:t> </a:t>
                </a:r>
              </a:p>
            </p:txBody>
          </p:sp>
        </mc:Fallback>
      </mc:AlternateContent>
      <p:sp>
        <p:nvSpPr>
          <p:cNvPr id="10" name="Rectangle 9">
            <a:extLst>
              <a:ext uri="{FF2B5EF4-FFF2-40B4-BE49-F238E27FC236}">
                <a16:creationId xmlns:a16="http://schemas.microsoft.com/office/drawing/2014/main" id="{9C53B6FD-5BF5-275E-9A1F-F5D58162584E}"/>
              </a:ext>
            </a:extLst>
          </p:cNvPr>
          <p:cNvSpPr/>
          <p:nvPr/>
        </p:nvSpPr>
        <p:spPr>
          <a:xfrm>
            <a:off x="4032000" y="4918605"/>
            <a:ext cx="1080000" cy="135000"/>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DE" sz="1350"/>
          </a:p>
        </p:txBody>
      </p:sp>
      <p:sp>
        <p:nvSpPr>
          <p:cNvPr id="3" name="Date Placeholder 2">
            <a:extLst>
              <a:ext uri="{FF2B5EF4-FFF2-40B4-BE49-F238E27FC236}">
                <a16:creationId xmlns:a16="http://schemas.microsoft.com/office/drawing/2014/main" id="{6BFECAB0-DA6E-4E95-8A6D-A8CEE815668D}"/>
              </a:ext>
            </a:extLst>
          </p:cNvPr>
          <p:cNvSpPr>
            <a:spLocks noGrp="1"/>
          </p:cNvSpPr>
          <p:nvPr>
            <p:ph type="dt" sz="half" idx="10"/>
          </p:nvPr>
        </p:nvSpPr>
        <p:spPr/>
        <p:txBody>
          <a:bodyPr/>
          <a:lstStyle/>
          <a:p>
            <a:fld id="{98395431-031B-4E55-BD94-92C4BD20D90A}" type="datetime1">
              <a:rPr lang="de-DE" smtClean="0"/>
              <a:t>23.09.2026</a:t>
            </a:fld>
            <a:endParaRPr lang="de-DE" dirty="0"/>
          </a:p>
        </p:txBody>
      </p:sp>
    </p:spTree>
    <p:extLst>
      <p:ext uri="{BB962C8B-B14F-4D97-AF65-F5344CB8AC3E}">
        <p14:creationId xmlns:p14="http://schemas.microsoft.com/office/powerpoint/2010/main" val="192173806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201C6D-A0BB-66FD-6E98-FA1713E93A8D}"/>
            </a:ext>
          </a:extLst>
        </p:cNvPr>
        <p:cNvGrpSpPr/>
        <p:nvPr/>
      </p:nvGrpSpPr>
      <p:grpSpPr>
        <a:xfrm>
          <a:off x="0" y="0"/>
          <a:ext cx="0" cy="0"/>
          <a:chOff x="0" y="0"/>
          <a:chExt cx="0" cy="0"/>
        </a:xfrm>
      </p:grpSpPr>
      <p:sp>
        <p:nvSpPr>
          <p:cNvPr id="5" name="Foliennummernplatzhalter 4">
            <a:extLst>
              <a:ext uri="{FF2B5EF4-FFF2-40B4-BE49-F238E27FC236}">
                <a16:creationId xmlns:a16="http://schemas.microsoft.com/office/drawing/2014/main" id="{CF9B88AC-1164-4BED-504E-4DC0D0C96CCF}"/>
              </a:ext>
            </a:extLst>
          </p:cNvPr>
          <p:cNvSpPr>
            <a:spLocks noGrp="1"/>
          </p:cNvSpPr>
          <p:nvPr>
            <p:ph type="sldNum" sz="quarter" idx="12"/>
          </p:nvPr>
        </p:nvSpPr>
        <p:spPr>
          <a:xfrm>
            <a:off x="7813429" y="4935600"/>
            <a:ext cx="1096728" cy="135000"/>
          </a:xfrm>
        </p:spPr>
        <p:txBody>
          <a:bodyPr/>
          <a:lstStyle/>
          <a:p>
            <a:r>
              <a:rPr lang="de-DE" sz="900" dirty="0"/>
              <a:t>17</a:t>
            </a:r>
          </a:p>
        </p:txBody>
      </p:sp>
      <p:sp>
        <p:nvSpPr>
          <p:cNvPr id="2" name="Titel 1">
            <a:extLst>
              <a:ext uri="{FF2B5EF4-FFF2-40B4-BE49-F238E27FC236}">
                <a16:creationId xmlns:a16="http://schemas.microsoft.com/office/drawing/2014/main" id="{D7E82079-CA04-61C3-A064-109B503FCCE3}"/>
              </a:ext>
            </a:extLst>
          </p:cNvPr>
          <p:cNvSpPr>
            <a:spLocks noGrp="1"/>
          </p:cNvSpPr>
          <p:nvPr>
            <p:ph type="title"/>
          </p:nvPr>
        </p:nvSpPr>
        <p:spPr>
          <a:xfrm>
            <a:off x="270000" y="300285"/>
            <a:ext cx="6462000" cy="545744"/>
          </a:xfrm>
        </p:spPr>
        <p:txBody>
          <a:bodyPr>
            <a:noAutofit/>
          </a:bodyPr>
          <a:lstStyle/>
          <a:p>
            <a:r>
              <a:rPr lang="en-US" sz="2100" dirty="0"/>
              <a:t>Cell-etching curves of low-fluence cylindrical PET nanochannels</a:t>
            </a:r>
            <a:endParaRPr lang="de-DE" sz="2100" dirty="0"/>
          </a:p>
        </p:txBody>
      </p:sp>
      <p:sp>
        <p:nvSpPr>
          <p:cNvPr id="11" name="Rectangle 10">
            <a:extLst>
              <a:ext uri="{FF2B5EF4-FFF2-40B4-BE49-F238E27FC236}">
                <a16:creationId xmlns:a16="http://schemas.microsoft.com/office/drawing/2014/main" id="{66E6FFAD-F870-D816-303E-218769BAB647}"/>
              </a:ext>
            </a:extLst>
          </p:cNvPr>
          <p:cNvSpPr/>
          <p:nvPr/>
        </p:nvSpPr>
        <p:spPr>
          <a:xfrm>
            <a:off x="8297007" y="1573517"/>
            <a:ext cx="810000" cy="27000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sz="1350"/>
          </a:p>
        </p:txBody>
      </p:sp>
      <p:sp>
        <p:nvSpPr>
          <p:cNvPr id="18" name="Rectangle 17">
            <a:extLst>
              <a:ext uri="{FF2B5EF4-FFF2-40B4-BE49-F238E27FC236}">
                <a16:creationId xmlns:a16="http://schemas.microsoft.com/office/drawing/2014/main" id="{3A09B2E3-8ADC-60BE-3C7C-A57C0D40F079}"/>
              </a:ext>
            </a:extLst>
          </p:cNvPr>
          <p:cNvSpPr/>
          <p:nvPr/>
        </p:nvSpPr>
        <p:spPr>
          <a:xfrm>
            <a:off x="1602000" y="1761750"/>
            <a:ext cx="1620000" cy="40500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sz="1350"/>
          </a:p>
        </p:txBody>
      </p:sp>
      <p:pic>
        <p:nvPicPr>
          <p:cNvPr id="6" name="Picture 5">
            <a:extLst>
              <a:ext uri="{FF2B5EF4-FFF2-40B4-BE49-F238E27FC236}">
                <a16:creationId xmlns:a16="http://schemas.microsoft.com/office/drawing/2014/main" id="{87505A7C-92C2-1E71-8312-6C61662E8A5D}"/>
              </a:ext>
            </a:extLst>
          </p:cNvPr>
          <p:cNvPicPr>
            <a:picLocks noChangeAspect="1"/>
          </p:cNvPicPr>
          <p:nvPr/>
        </p:nvPicPr>
        <p:blipFill>
          <a:blip r:embed="rId3"/>
          <a:stretch>
            <a:fillRect/>
          </a:stretch>
        </p:blipFill>
        <p:spPr>
          <a:xfrm>
            <a:off x="383800" y="1356750"/>
            <a:ext cx="4585814" cy="3510001"/>
          </a:xfrm>
          <a:prstGeom prst="rect">
            <a:avLst/>
          </a:prstGeom>
        </p:spPr>
      </p:pic>
      <p:sp>
        <p:nvSpPr>
          <p:cNvPr id="9" name="TextBox 8">
            <a:extLst>
              <a:ext uri="{FF2B5EF4-FFF2-40B4-BE49-F238E27FC236}">
                <a16:creationId xmlns:a16="http://schemas.microsoft.com/office/drawing/2014/main" id="{72C584C3-73FF-A459-AB0B-1C612C8C93F9}"/>
              </a:ext>
            </a:extLst>
          </p:cNvPr>
          <p:cNvSpPr txBox="1"/>
          <p:nvPr/>
        </p:nvSpPr>
        <p:spPr>
          <a:xfrm>
            <a:off x="4787007" y="2094690"/>
            <a:ext cx="4320000" cy="2377574"/>
          </a:xfrm>
          <a:prstGeom prst="rect">
            <a:avLst/>
          </a:prstGeom>
          <a:noFill/>
        </p:spPr>
        <p:txBody>
          <a:bodyPr wrap="square">
            <a:spAutoFit/>
          </a:bodyPr>
          <a:lstStyle/>
          <a:p>
            <a:pPr marL="214313" indent="-214313">
              <a:buFont typeface="Arial" panose="020B0604020202020204" pitchFamily="34" charset="0"/>
              <a:buChar char="•"/>
            </a:pPr>
            <a:r>
              <a:rPr lang="en-GB" sz="1350" dirty="0"/>
              <a:t>Graphically distinguishing the breakthrough events as current increases at </a:t>
            </a:r>
            <a:r>
              <a:rPr lang="en-GB" sz="1350" b="1" dirty="0"/>
              <a:t>higher fluences proved in this case to be ineffective</a:t>
            </a:r>
          </a:p>
          <a:p>
            <a:pPr marL="214313" indent="-214313">
              <a:buFont typeface="Arial" panose="020B0604020202020204" pitchFamily="34" charset="0"/>
              <a:buChar char="•"/>
            </a:pPr>
            <a:endParaRPr lang="en-GB" sz="1350" dirty="0"/>
          </a:p>
          <a:p>
            <a:pPr marL="214313" indent="-214313">
              <a:buFont typeface="Arial" panose="020B0604020202020204" pitchFamily="34" charset="0"/>
              <a:buChar char="•"/>
            </a:pPr>
            <a:r>
              <a:rPr lang="en-GB" sz="1350" dirty="0"/>
              <a:t>Prone for external mechanical stimuli and differentiating overlap of peaks</a:t>
            </a:r>
          </a:p>
          <a:p>
            <a:pPr marL="214313" indent="-214313">
              <a:buFont typeface="Arial" panose="020B0604020202020204" pitchFamily="34" charset="0"/>
              <a:buChar char="•"/>
            </a:pPr>
            <a:endParaRPr lang="en-GB" sz="1350" dirty="0"/>
          </a:p>
          <a:p>
            <a:pPr marL="214313" indent="-214313">
              <a:buFont typeface="Arial" panose="020B0604020202020204" pitchFamily="34" charset="0"/>
              <a:buChar char="•"/>
            </a:pPr>
            <a:r>
              <a:rPr lang="en-GB" sz="1350" dirty="0"/>
              <a:t>Can be further improved via the usage of a Faraday cage and improved data analysis</a:t>
            </a:r>
          </a:p>
          <a:p>
            <a:pPr marL="214313" indent="-214313">
              <a:buFont typeface="Arial" panose="020B0604020202020204" pitchFamily="34" charset="0"/>
              <a:buChar char="•"/>
            </a:pPr>
            <a:endParaRPr lang="en-GB" sz="1350" dirty="0"/>
          </a:p>
          <a:p>
            <a:pPr marL="214313" indent="-214313">
              <a:buFont typeface="Arial" panose="020B0604020202020204" pitchFamily="34" charset="0"/>
              <a:buChar char="•"/>
            </a:pPr>
            <a:endParaRPr lang="en-DE" sz="1350" dirty="0"/>
          </a:p>
        </p:txBody>
      </p:sp>
      <p:sp>
        <p:nvSpPr>
          <p:cNvPr id="8" name="Rectangle 7">
            <a:extLst>
              <a:ext uri="{FF2B5EF4-FFF2-40B4-BE49-F238E27FC236}">
                <a16:creationId xmlns:a16="http://schemas.microsoft.com/office/drawing/2014/main" id="{E6D2D594-0B51-8F77-A098-2A5B0EEB168D}"/>
              </a:ext>
            </a:extLst>
          </p:cNvPr>
          <p:cNvSpPr/>
          <p:nvPr/>
        </p:nvSpPr>
        <p:spPr>
          <a:xfrm>
            <a:off x="1851025" y="1427059"/>
            <a:ext cx="2180975" cy="276999"/>
          </a:xfrm>
          <a:prstGeom prst="rect">
            <a:avLst/>
          </a:prstGeom>
          <a:solidFill>
            <a:srgbClr val="00206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sz="1350" dirty="0"/>
          </a:p>
        </p:txBody>
      </p:sp>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48D8733F-C48D-FDD9-E8B5-A4774CE69910}"/>
                  </a:ext>
                </a:extLst>
              </p:cNvPr>
              <p:cNvSpPr txBox="1"/>
              <p:nvPr/>
            </p:nvSpPr>
            <p:spPr>
              <a:xfrm>
                <a:off x="1851025" y="1427059"/>
                <a:ext cx="2180975" cy="304827"/>
              </a:xfrm>
              <a:prstGeom prst="rect">
                <a:avLst/>
              </a:prstGeom>
              <a:noFill/>
            </p:spPr>
            <p:txBody>
              <a:bodyPr wrap="square" rtlCol="0">
                <a:spAutoFit/>
              </a:bodyPr>
              <a:lstStyle/>
              <a:p>
                <a:pPr algn="ctr"/>
                <a14:m>
                  <m:oMathPara xmlns:m="http://schemas.openxmlformats.org/officeDocument/2006/math">
                    <m:oMathParaPr>
                      <m:jc m:val="centerGroup"/>
                    </m:oMathParaPr>
                    <m:oMath xmlns:m="http://schemas.openxmlformats.org/officeDocument/2006/math">
                      <m:r>
                        <m:rPr>
                          <m:nor/>
                        </m:rPr>
                        <a:rPr lang="de-DE" sz="1350" b="1" i="0" dirty="0">
                          <a:solidFill>
                            <a:srgbClr val="FFFFFF"/>
                          </a:solidFill>
                        </a:rPr>
                        <m:t>Fluence</m:t>
                      </m:r>
                      <m:r>
                        <m:rPr>
                          <m:nor/>
                        </m:rPr>
                        <a:rPr lang="de-DE" sz="1350" b="1" i="0" dirty="0">
                          <a:solidFill>
                            <a:srgbClr val="FFFFFF"/>
                          </a:solidFill>
                        </a:rPr>
                        <m:t>: </m:t>
                      </m:r>
                      <m:r>
                        <a:rPr lang="de-DE" sz="1350" b="1" i="1">
                          <a:solidFill>
                            <a:srgbClr val="FFFFFF"/>
                          </a:solidFill>
                          <a:latin typeface="Cambria Math" panose="02040503050406030204" pitchFamily="18" charset="0"/>
                        </a:rPr>
                        <m:t>𝟏𝟎</m:t>
                      </m:r>
                      <m:r>
                        <a:rPr lang="de-DE" sz="1350" b="1">
                          <a:solidFill>
                            <a:srgbClr val="FFFFFF"/>
                          </a:solidFill>
                          <a:latin typeface="Cambria Math" panose="02040503050406030204" pitchFamily="18" charset="0"/>
                        </a:rPr>
                        <m:t> </m:t>
                      </m:r>
                      <m:r>
                        <a:rPr lang="de-DE" sz="1350" b="1" i="1">
                          <a:solidFill>
                            <a:srgbClr val="FFFFFF"/>
                          </a:solidFill>
                          <a:latin typeface="Cambria Math" panose="02040503050406030204" pitchFamily="18" charset="0"/>
                        </a:rPr>
                        <m:t>𝒊𝒐𝒏𝒔</m:t>
                      </m:r>
                      <m:r>
                        <a:rPr lang="de-DE" sz="1350" b="1">
                          <a:solidFill>
                            <a:srgbClr val="FFFFFF"/>
                          </a:solidFill>
                          <a:latin typeface="Cambria Math" panose="02040503050406030204" pitchFamily="18" charset="0"/>
                        </a:rPr>
                        <m:t>/</m:t>
                      </m:r>
                      <m:sSup>
                        <m:sSupPr>
                          <m:ctrlPr>
                            <a:rPr lang="de-DE" sz="1350" b="1" i="1">
                              <a:solidFill>
                                <a:srgbClr val="FFFFFF"/>
                              </a:solidFill>
                              <a:latin typeface="Cambria Math" panose="02040503050406030204" pitchFamily="18" charset="0"/>
                            </a:rPr>
                          </m:ctrlPr>
                        </m:sSupPr>
                        <m:e>
                          <m:r>
                            <a:rPr lang="de-DE" sz="1350" b="1" i="1">
                              <a:solidFill>
                                <a:srgbClr val="FFFFFF"/>
                              </a:solidFill>
                              <a:latin typeface="Cambria Math" panose="02040503050406030204" pitchFamily="18" charset="0"/>
                            </a:rPr>
                            <m:t>𝒄𝒎</m:t>
                          </m:r>
                        </m:e>
                        <m:sup>
                          <m:r>
                            <a:rPr lang="de-DE" sz="1350" b="1" i="1">
                              <a:solidFill>
                                <a:srgbClr val="FFFFFF"/>
                              </a:solidFill>
                              <a:latin typeface="Cambria Math" panose="02040503050406030204" pitchFamily="18" charset="0"/>
                            </a:rPr>
                            <m:t>𝟐</m:t>
                          </m:r>
                        </m:sup>
                      </m:sSup>
                    </m:oMath>
                  </m:oMathPara>
                </a14:m>
                <a:endParaRPr lang="en-DE" sz="1350" b="1" dirty="0">
                  <a:solidFill>
                    <a:srgbClr val="FFFFFF"/>
                  </a:solidFill>
                </a:endParaRPr>
              </a:p>
            </p:txBody>
          </p:sp>
        </mc:Choice>
        <mc:Fallback xmlns="">
          <p:sp>
            <p:nvSpPr>
              <p:cNvPr id="10" name="TextBox 9">
                <a:extLst>
                  <a:ext uri="{FF2B5EF4-FFF2-40B4-BE49-F238E27FC236}">
                    <a16:creationId xmlns:a16="http://schemas.microsoft.com/office/drawing/2014/main" id="{48D8733F-C48D-FDD9-E8B5-A4774CE69910}"/>
                  </a:ext>
                </a:extLst>
              </p:cNvPr>
              <p:cNvSpPr txBox="1">
                <a:spLocks noRot="1" noChangeAspect="1" noMove="1" noResize="1" noEditPoints="1" noAdjustHandles="1" noChangeArrowheads="1" noChangeShapeType="1" noTextEdit="1"/>
              </p:cNvSpPr>
              <p:nvPr/>
            </p:nvSpPr>
            <p:spPr>
              <a:xfrm>
                <a:off x="1851025" y="1427059"/>
                <a:ext cx="2180975" cy="304827"/>
              </a:xfrm>
              <a:prstGeom prst="rect">
                <a:avLst/>
              </a:prstGeom>
              <a:blipFill>
                <a:blip r:embed="rId4"/>
                <a:stretch>
                  <a:fillRect b="-10000"/>
                </a:stretch>
              </a:blipFill>
            </p:spPr>
            <p:txBody>
              <a:bodyPr/>
              <a:lstStyle/>
              <a:p>
                <a:r>
                  <a:rPr lang="de-DE">
                    <a:noFill/>
                  </a:rPr>
                  <a:t> </a:t>
                </a:r>
              </a:p>
            </p:txBody>
          </p:sp>
        </mc:Fallback>
      </mc:AlternateContent>
      <p:sp>
        <p:nvSpPr>
          <p:cNvPr id="13" name="Rectangle 12">
            <a:extLst>
              <a:ext uri="{FF2B5EF4-FFF2-40B4-BE49-F238E27FC236}">
                <a16:creationId xmlns:a16="http://schemas.microsoft.com/office/drawing/2014/main" id="{176A8DBF-5F11-D041-6643-55E3A66E90AD}"/>
              </a:ext>
            </a:extLst>
          </p:cNvPr>
          <p:cNvSpPr/>
          <p:nvPr/>
        </p:nvSpPr>
        <p:spPr>
          <a:xfrm>
            <a:off x="4032000" y="4918605"/>
            <a:ext cx="1080000" cy="135000"/>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DE" sz="1350"/>
          </a:p>
        </p:txBody>
      </p:sp>
      <p:sp>
        <p:nvSpPr>
          <p:cNvPr id="3" name="Date Placeholder 2">
            <a:extLst>
              <a:ext uri="{FF2B5EF4-FFF2-40B4-BE49-F238E27FC236}">
                <a16:creationId xmlns:a16="http://schemas.microsoft.com/office/drawing/2014/main" id="{53EFC820-DDE6-4F6E-B77D-ED04EE327985}"/>
              </a:ext>
            </a:extLst>
          </p:cNvPr>
          <p:cNvSpPr>
            <a:spLocks noGrp="1"/>
          </p:cNvSpPr>
          <p:nvPr>
            <p:ph type="dt" sz="half" idx="10"/>
          </p:nvPr>
        </p:nvSpPr>
        <p:spPr/>
        <p:txBody>
          <a:bodyPr/>
          <a:lstStyle/>
          <a:p>
            <a:fld id="{FAF2E646-0735-4BF9-9DEC-4323A854FFAD}" type="datetime1">
              <a:rPr lang="de-DE" smtClean="0"/>
              <a:t>23.09.2026</a:t>
            </a:fld>
            <a:endParaRPr lang="de-DE" dirty="0"/>
          </a:p>
        </p:txBody>
      </p:sp>
    </p:spTree>
    <p:extLst>
      <p:ext uri="{BB962C8B-B14F-4D97-AF65-F5344CB8AC3E}">
        <p14:creationId xmlns:p14="http://schemas.microsoft.com/office/powerpoint/2010/main" val="183227063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D79749-E7B5-35DC-E64D-88F00CDD4770}"/>
            </a:ext>
          </a:extLst>
        </p:cNvPr>
        <p:cNvGrpSpPr/>
        <p:nvPr/>
      </p:nvGrpSpPr>
      <p:grpSpPr>
        <a:xfrm>
          <a:off x="0" y="0"/>
          <a:ext cx="0" cy="0"/>
          <a:chOff x="0" y="0"/>
          <a:chExt cx="0" cy="0"/>
        </a:xfrm>
      </p:grpSpPr>
      <p:sp>
        <p:nvSpPr>
          <p:cNvPr id="5" name="Foliennummernplatzhalter 4">
            <a:extLst>
              <a:ext uri="{FF2B5EF4-FFF2-40B4-BE49-F238E27FC236}">
                <a16:creationId xmlns:a16="http://schemas.microsoft.com/office/drawing/2014/main" id="{97AC60D1-0AD6-2799-D2A8-E726AF42A47F}"/>
              </a:ext>
            </a:extLst>
          </p:cNvPr>
          <p:cNvSpPr>
            <a:spLocks noGrp="1"/>
          </p:cNvSpPr>
          <p:nvPr>
            <p:ph type="sldNum" sz="quarter" idx="12"/>
          </p:nvPr>
        </p:nvSpPr>
        <p:spPr>
          <a:xfrm>
            <a:off x="7813429" y="4935600"/>
            <a:ext cx="1096728" cy="135000"/>
          </a:xfrm>
        </p:spPr>
        <p:txBody>
          <a:bodyPr/>
          <a:lstStyle/>
          <a:p>
            <a:r>
              <a:rPr lang="de-DE" sz="900" dirty="0"/>
              <a:t>19</a:t>
            </a:r>
          </a:p>
        </p:txBody>
      </p:sp>
      <p:sp>
        <p:nvSpPr>
          <p:cNvPr id="2" name="Titel 1">
            <a:extLst>
              <a:ext uri="{FF2B5EF4-FFF2-40B4-BE49-F238E27FC236}">
                <a16:creationId xmlns:a16="http://schemas.microsoft.com/office/drawing/2014/main" id="{0E26282A-5471-95ED-39E5-8FD24E8846D1}"/>
              </a:ext>
            </a:extLst>
          </p:cNvPr>
          <p:cNvSpPr>
            <a:spLocks noGrp="1"/>
          </p:cNvSpPr>
          <p:nvPr>
            <p:ph type="title"/>
          </p:nvPr>
        </p:nvSpPr>
        <p:spPr>
          <a:xfrm>
            <a:off x="158603" y="646630"/>
            <a:ext cx="6462000" cy="545744"/>
          </a:xfrm>
        </p:spPr>
        <p:txBody>
          <a:bodyPr>
            <a:noAutofit/>
          </a:bodyPr>
          <a:lstStyle/>
          <a:p>
            <a:pPr lvl="1"/>
            <a:r>
              <a:rPr lang="en-US" kern="1200" cap="all" dirty="0">
                <a:solidFill>
                  <a:schemeClr val="tx1"/>
                </a:solidFill>
                <a:latin typeface="Arial Black" panose="020B0A04020102020204" pitchFamily="34" charset="0"/>
                <a:ea typeface="+mj-ea"/>
                <a:cs typeface="+mj-cs"/>
              </a:rPr>
              <a:t>Energy conversion performance of low-fluence </a:t>
            </a:r>
            <a:r>
              <a:rPr lang="en-US" kern="1200" cap="all">
                <a:solidFill>
                  <a:schemeClr val="tx1"/>
                </a:solidFill>
                <a:latin typeface="Arial Black" panose="020B0A04020102020204" pitchFamily="34" charset="0"/>
                <a:ea typeface="+mj-ea"/>
                <a:cs typeface="+mj-cs"/>
              </a:rPr>
              <a:t>(1-100) bullet-shaped nanochannels</a:t>
            </a:r>
            <a:br>
              <a:rPr lang="en-DE" sz="1200" b="1" dirty="0"/>
            </a:br>
            <a:r>
              <a:rPr lang="en-US" sz="1050" dirty="0"/>
              <a:t> </a:t>
            </a:r>
            <a:endParaRPr lang="en-DE" sz="1050" dirty="0"/>
          </a:p>
        </p:txBody>
      </p:sp>
      <p:sp>
        <p:nvSpPr>
          <p:cNvPr id="11" name="Rectangle 10">
            <a:extLst>
              <a:ext uri="{FF2B5EF4-FFF2-40B4-BE49-F238E27FC236}">
                <a16:creationId xmlns:a16="http://schemas.microsoft.com/office/drawing/2014/main" id="{A86B99B7-EE1D-03B8-9C8D-4204A423376D}"/>
              </a:ext>
            </a:extLst>
          </p:cNvPr>
          <p:cNvSpPr/>
          <p:nvPr/>
        </p:nvSpPr>
        <p:spPr>
          <a:xfrm>
            <a:off x="8297007" y="1573517"/>
            <a:ext cx="810000" cy="27000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sz="1350"/>
          </a:p>
        </p:txBody>
      </p:sp>
      <p:sp>
        <p:nvSpPr>
          <p:cNvPr id="18" name="Rectangle 17">
            <a:extLst>
              <a:ext uri="{FF2B5EF4-FFF2-40B4-BE49-F238E27FC236}">
                <a16:creationId xmlns:a16="http://schemas.microsoft.com/office/drawing/2014/main" id="{6B237E42-7AF1-D8CF-F330-142952E089CC}"/>
              </a:ext>
            </a:extLst>
          </p:cNvPr>
          <p:cNvSpPr/>
          <p:nvPr/>
        </p:nvSpPr>
        <p:spPr>
          <a:xfrm>
            <a:off x="1602000" y="1761750"/>
            <a:ext cx="1620000" cy="40500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sz="1350"/>
          </a:p>
        </p:txBody>
      </p:sp>
      <p:pic>
        <p:nvPicPr>
          <p:cNvPr id="9" name="Picture 8">
            <a:extLst>
              <a:ext uri="{FF2B5EF4-FFF2-40B4-BE49-F238E27FC236}">
                <a16:creationId xmlns:a16="http://schemas.microsoft.com/office/drawing/2014/main" id="{96DBB1C5-D97E-ED04-5969-2547B36C56BA}"/>
              </a:ext>
            </a:extLst>
          </p:cNvPr>
          <p:cNvPicPr>
            <a:picLocks noChangeAspect="1"/>
          </p:cNvPicPr>
          <p:nvPr/>
        </p:nvPicPr>
        <p:blipFill rotWithShape="1">
          <a:blip r:embed="rId3"/>
          <a:srcRect l="5" t="18"/>
          <a:stretch>
            <a:fillRect/>
          </a:stretch>
        </p:blipFill>
        <p:spPr bwMode="auto">
          <a:xfrm>
            <a:off x="252000" y="1614668"/>
            <a:ext cx="4645308" cy="3258300"/>
          </a:xfrm>
          <a:prstGeom prst="rect">
            <a:avLst/>
          </a:prstGeom>
          <a:ln>
            <a:noFill/>
          </a:ln>
          <a:extLst>
            <a:ext uri="{53640926-AAD7-44D8-BBD7-CCE9431645EC}">
              <a14:shadowObscured xmlns:a14="http://schemas.microsoft.com/office/drawing/2010/main"/>
            </a:ext>
          </a:extLst>
        </p:spPr>
      </p:pic>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233CD5AB-6E50-D767-F0C4-4D6B0B8D127A}"/>
                  </a:ext>
                </a:extLst>
              </p:cNvPr>
              <p:cNvSpPr txBox="1"/>
              <p:nvPr/>
            </p:nvSpPr>
            <p:spPr>
              <a:xfrm>
                <a:off x="5517001" y="1708518"/>
                <a:ext cx="2969999" cy="1962076"/>
              </a:xfrm>
              <a:prstGeom prst="rect">
                <a:avLst/>
              </a:prstGeom>
              <a:noFill/>
            </p:spPr>
            <p:txBody>
              <a:bodyPr wrap="square" rtlCol="0">
                <a:spAutoFit/>
              </a:bodyPr>
              <a:lstStyle/>
              <a:p>
                <a:pPr marL="214313" indent="-214313">
                  <a:buFont typeface="Arial" panose="020B0604020202020204" pitchFamily="34" charset="0"/>
                  <a:buChar char="•"/>
                </a:pPr>
                <a:r>
                  <a:rPr lang="en-GB" sz="1350" dirty="0"/>
                  <a:t>The reversal potential 𝑉𝑟𝑒𝑣 is observed to stay within a reasonably small interval, as the zero-voltage current </a:t>
                </a:r>
                <a14:m>
                  <m:oMath xmlns:m="http://schemas.openxmlformats.org/officeDocument/2006/math">
                    <m:sSub>
                      <m:sSubPr>
                        <m:ctrlPr>
                          <a:rPr lang="de-DE" sz="1350" i="1">
                            <a:latin typeface="Cambria Math" panose="02040503050406030204" pitchFamily="18" charset="0"/>
                          </a:rPr>
                        </m:ctrlPr>
                      </m:sSubPr>
                      <m:e>
                        <m:r>
                          <a:rPr lang="de-DE" sz="1350" i="1">
                            <a:latin typeface="Cambria Math" panose="02040503050406030204" pitchFamily="18" charset="0"/>
                          </a:rPr>
                          <m:t>𝑖</m:t>
                        </m:r>
                      </m:e>
                      <m:sub>
                        <m:r>
                          <a:rPr lang="de-DE" sz="1350" i="1">
                            <a:latin typeface="Cambria Math" panose="02040503050406030204" pitchFamily="18" charset="0"/>
                          </a:rPr>
                          <m:t>0</m:t>
                        </m:r>
                      </m:sub>
                    </m:sSub>
                  </m:oMath>
                </a14:m>
                <a:r>
                  <a:rPr lang="en-GB" sz="1350" dirty="0"/>
                  <a:t> scales with the increasing fluence</a:t>
                </a:r>
              </a:p>
              <a:p>
                <a:pPr marL="214313" indent="-214313">
                  <a:buFont typeface="Arial" panose="020B0604020202020204" pitchFamily="34" charset="0"/>
                  <a:buChar char="•"/>
                </a:pPr>
                <a:endParaRPr lang="en-GB" sz="1350" dirty="0"/>
              </a:p>
              <a:p>
                <a:pPr marL="214313" indent="-214313">
                  <a:buFont typeface="Arial" panose="020B0604020202020204" pitchFamily="34" charset="0"/>
                  <a:buChar char="•"/>
                </a:pPr>
                <a:r>
                  <a:rPr lang="en-GB" sz="1350" dirty="0"/>
                  <a:t>Rectification performances of each membrane were separately recorded</a:t>
                </a:r>
                <a:endParaRPr lang="en-DE" sz="1350" dirty="0"/>
              </a:p>
            </p:txBody>
          </p:sp>
        </mc:Choice>
        <mc:Fallback xmlns="">
          <p:sp>
            <p:nvSpPr>
              <p:cNvPr id="10" name="TextBox 9">
                <a:extLst>
                  <a:ext uri="{FF2B5EF4-FFF2-40B4-BE49-F238E27FC236}">
                    <a16:creationId xmlns:a16="http://schemas.microsoft.com/office/drawing/2014/main" id="{233CD5AB-6E50-D767-F0C4-4D6B0B8D127A}"/>
                  </a:ext>
                </a:extLst>
              </p:cNvPr>
              <p:cNvSpPr txBox="1">
                <a:spLocks noRot="1" noChangeAspect="1" noMove="1" noResize="1" noEditPoints="1" noAdjustHandles="1" noChangeArrowheads="1" noChangeShapeType="1" noTextEdit="1"/>
              </p:cNvSpPr>
              <p:nvPr/>
            </p:nvSpPr>
            <p:spPr>
              <a:xfrm>
                <a:off x="5517001" y="1708518"/>
                <a:ext cx="2969999" cy="1962076"/>
              </a:xfrm>
              <a:prstGeom prst="rect">
                <a:avLst/>
              </a:prstGeom>
              <a:blipFill>
                <a:blip r:embed="rId4"/>
                <a:stretch>
                  <a:fillRect l="-205" t="-621" b="-2174"/>
                </a:stretch>
              </a:blipFill>
            </p:spPr>
            <p:txBody>
              <a:bodyPr/>
              <a:lstStyle/>
              <a:p>
                <a:r>
                  <a:rPr lang="de-DE">
                    <a:noFill/>
                  </a:rPr>
                  <a:t> </a:t>
                </a:r>
              </a:p>
            </p:txBody>
          </p:sp>
        </mc:Fallback>
      </mc:AlternateContent>
      <p:sp>
        <p:nvSpPr>
          <p:cNvPr id="7" name="Rectangle 6">
            <a:extLst>
              <a:ext uri="{FF2B5EF4-FFF2-40B4-BE49-F238E27FC236}">
                <a16:creationId xmlns:a16="http://schemas.microsoft.com/office/drawing/2014/main" id="{CC455AFF-A3EB-1208-8317-04D07637AC4B}"/>
              </a:ext>
            </a:extLst>
          </p:cNvPr>
          <p:cNvSpPr/>
          <p:nvPr/>
        </p:nvSpPr>
        <p:spPr>
          <a:xfrm>
            <a:off x="4032000" y="4918605"/>
            <a:ext cx="1080000" cy="135000"/>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DE" sz="1350"/>
          </a:p>
        </p:txBody>
      </p:sp>
      <p:sp>
        <p:nvSpPr>
          <p:cNvPr id="3" name="Date Placeholder 2">
            <a:extLst>
              <a:ext uri="{FF2B5EF4-FFF2-40B4-BE49-F238E27FC236}">
                <a16:creationId xmlns:a16="http://schemas.microsoft.com/office/drawing/2014/main" id="{FD220749-2D41-4527-B369-1E483F118894}"/>
              </a:ext>
            </a:extLst>
          </p:cNvPr>
          <p:cNvSpPr>
            <a:spLocks noGrp="1"/>
          </p:cNvSpPr>
          <p:nvPr>
            <p:ph type="dt" sz="half" idx="10"/>
          </p:nvPr>
        </p:nvSpPr>
        <p:spPr/>
        <p:txBody>
          <a:bodyPr/>
          <a:lstStyle/>
          <a:p>
            <a:fld id="{6E753289-233A-43D8-9635-22A58CC2BEAE}" type="datetime1">
              <a:rPr lang="de-DE" smtClean="0"/>
              <a:t>23.09.2026</a:t>
            </a:fld>
            <a:endParaRPr lang="de-DE" dirty="0"/>
          </a:p>
        </p:txBody>
      </p:sp>
    </p:spTree>
    <p:extLst>
      <p:ext uri="{BB962C8B-B14F-4D97-AF65-F5344CB8AC3E}">
        <p14:creationId xmlns:p14="http://schemas.microsoft.com/office/powerpoint/2010/main" val="186356961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88C7F6-D9C5-B232-4500-0F64B6D368AC}"/>
              </a:ext>
            </a:extLst>
          </p:cNvPr>
          <p:cNvSpPr>
            <a:spLocks noGrp="1"/>
          </p:cNvSpPr>
          <p:nvPr>
            <p:ph type="title"/>
          </p:nvPr>
        </p:nvSpPr>
        <p:spPr>
          <a:xfrm>
            <a:off x="203325" y="205686"/>
            <a:ext cx="6732000" cy="810000"/>
          </a:xfrm>
        </p:spPr>
        <p:txBody>
          <a:bodyPr>
            <a:normAutofit fontScale="90000"/>
          </a:bodyPr>
          <a:lstStyle/>
          <a:p>
            <a:r>
              <a:rPr lang="en-US" sz="2325" dirty="0"/>
              <a:t>Energy conversion performance of low-fluence (</a:t>
            </a:r>
            <a:r>
              <a:rPr lang="en-US" sz="2400" dirty="0"/>
              <a:t>1-10</a:t>
            </a:r>
            <a:r>
              <a:rPr lang="en-US" sz="2400" baseline="30000" dirty="0"/>
              <a:t>2</a:t>
            </a:r>
            <a:r>
              <a:rPr lang="en-US" sz="2400" dirty="0"/>
              <a:t> ions/cm</a:t>
            </a:r>
            <a:r>
              <a:rPr lang="en-US" sz="2400" baseline="30000" dirty="0"/>
              <a:t>2</a:t>
            </a:r>
            <a:r>
              <a:rPr lang="en-US" sz="2325" dirty="0"/>
              <a:t>) bullet-shaped PET nanochannels</a:t>
            </a:r>
            <a:br>
              <a:rPr lang="en-DE" sz="2100" dirty="0"/>
            </a:br>
            <a:r>
              <a:rPr lang="en-US" dirty="0"/>
              <a:t> </a:t>
            </a:r>
            <a:endParaRPr lang="en-DE" dirty="0"/>
          </a:p>
        </p:txBody>
      </p:sp>
      <p:sp>
        <p:nvSpPr>
          <p:cNvPr id="5" name="Slide Number Placeholder 4">
            <a:extLst>
              <a:ext uri="{FF2B5EF4-FFF2-40B4-BE49-F238E27FC236}">
                <a16:creationId xmlns:a16="http://schemas.microsoft.com/office/drawing/2014/main" id="{E3536F5C-BFA3-D5A1-E13E-4E8C139F227F}"/>
              </a:ext>
            </a:extLst>
          </p:cNvPr>
          <p:cNvSpPr>
            <a:spLocks noGrp="1"/>
          </p:cNvSpPr>
          <p:nvPr>
            <p:ph type="sldNum" sz="quarter" idx="12"/>
          </p:nvPr>
        </p:nvSpPr>
        <p:spPr/>
        <p:txBody>
          <a:bodyPr/>
          <a:lstStyle/>
          <a:p>
            <a:r>
              <a:rPr lang="de-DE" sz="900" dirty="0"/>
              <a:t>21</a:t>
            </a:r>
          </a:p>
        </p:txBody>
      </p:sp>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12396004-83AC-67AE-F9D1-08194B74FA85}"/>
                  </a:ext>
                </a:extLst>
              </p:cNvPr>
              <p:cNvSpPr txBox="1"/>
              <p:nvPr/>
            </p:nvSpPr>
            <p:spPr>
              <a:xfrm>
                <a:off x="5121793" y="1529618"/>
                <a:ext cx="3240000" cy="2601290"/>
              </a:xfrm>
              <a:prstGeom prst="rect">
                <a:avLst/>
              </a:prstGeom>
              <a:noFill/>
            </p:spPr>
            <p:txBody>
              <a:bodyPr wrap="square" rtlCol="0">
                <a:spAutoFit/>
              </a:bodyPr>
              <a:lstStyle/>
              <a:p>
                <a:pPr marL="214313" indent="-214313">
                  <a:buFont typeface="Arial" panose="020B0604020202020204" pitchFamily="34" charset="0"/>
                  <a:buChar char="•"/>
                </a:pPr>
                <a:r>
                  <a:rPr lang="de-DE" sz="1350" dirty="0"/>
                  <a:t>Higher </a:t>
                </a:r>
                <a14:m>
                  <m:oMath xmlns:m="http://schemas.openxmlformats.org/officeDocument/2006/math">
                    <m:sSub>
                      <m:sSubPr>
                        <m:ctrlPr>
                          <a:rPr lang="de-DE" sz="1350" i="1">
                            <a:latin typeface="Cambria Math" panose="02040503050406030204" pitchFamily="18" charset="0"/>
                          </a:rPr>
                        </m:ctrlPr>
                      </m:sSubPr>
                      <m:e>
                        <m:r>
                          <a:rPr lang="de-DE" sz="1350" i="1">
                            <a:latin typeface="Cambria Math" panose="02040503050406030204" pitchFamily="18" charset="0"/>
                          </a:rPr>
                          <m:t>𝑃</m:t>
                        </m:r>
                      </m:e>
                      <m:sub>
                        <m:func>
                          <m:funcPr>
                            <m:ctrlPr>
                              <a:rPr lang="de-DE" sz="1350" i="1">
                                <a:latin typeface="Cambria Math" panose="02040503050406030204" pitchFamily="18" charset="0"/>
                              </a:rPr>
                            </m:ctrlPr>
                          </m:funcPr>
                          <m:fName>
                            <m:r>
                              <m:rPr>
                                <m:sty m:val="p"/>
                              </m:rPr>
                              <a:rPr lang="de-DE" sz="1350">
                                <a:latin typeface="Cambria Math" panose="02040503050406030204" pitchFamily="18" charset="0"/>
                              </a:rPr>
                              <m:t>max</m:t>
                            </m:r>
                          </m:fName>
                          <m:e>
                            <m:r>
                              <a:rPr lang="de-DE" sz="1350" i="1">
                                <a:latin typeface="Cambria Math" panose="02040503050406030204" pitchFamily="18" charset="0"/>
                              </a:rPr>
                              <m:t>𝑝𝑒𝑟</m:t>
                            </m:r>
                            <m:r>
                              <a:rPr lang="de-DE" sz="1350" i="1">
                                <a:latin typeface="Cambria Math" panose="02040503050406030204" pitchFamily="18" charset="0"/>
                              </a:rPr>
                              <m:t> </m:t>
                            </m:r>
                            <m:r>
                              <a:rPr lang="de-DE" sz="1350" i="1">
                                <a:latin typeface="Cambria Math" panose="02040503050406030204" pitchFamily="18" charset="0"/>
                              </a:rPr>
                              <m:t>𝑝𝑜𝑟𝑒</m:t>
                            </m:r>
                          </m:e>
                        </m:func>
                      </m:sub>
                    </m:sSub>
                    <m:r>
                      <a:rPr lang="de-DE" sz="1350" i="1">
                        <a:latin typeface="Cambria Math" panose="02040503050406030204" pitchFamily="18" charset="0"/>
                      </a:rPr>
                      <m:t> </m:t>
                    </m:r>
                  </m:oMath>
                </a14:m>
                <a:r>
                  <a:rPr lang="de-DE" sz="1350" dirty="0" err="1"/>
                  <a:t>values</a:t>
                </a:r>
                <a:r>
                  <a:rPr lang="de-DE" sz="1350" dirty="0"/>
                  <a:t> </a:t>
                </a:r>
                <a:r>
                  <a:rPr lang="de-DE" sz="1350" dirty="0" err="1"/>
                  <a:t>for</a:t>
                </a:r>
                <a:r>
                  <a:rPr lang="de-DE" sz="1350" dirty="0"/>
                  <a:t> </a:t>
                </a:r>
                <a:r>
                  <a:rPr lang="de-DE" sz="1350" dirty="0" err="1"/>
                  <a:t>certain</a:t>
                </a:r>
                <a:r>
                  <a:rPr lang="de-DE" sz="1350" dirty="0"/>
                  <a:t> </a:t>
                </a:r>
                <a:r>
                  <a:rPr lang="de-DE" sz="1350" dirty="0" err="1"/>
                  <a:t>membranes</a:t>
                </a:r>
                <a:r>
                  <a:rPr lang="de-DE" sz="1350" dirty="0"/>
                  <a:t> </a:t>
                </a:r>
                <a:r>
                  <a:rPr lang="de-DE" sz="1350" err="1"/>
                  <a:t>may</a:t>
                </a:r>
                <a:r>
                  <a:rPr lang="de-DE" sz="1350"/>
                  <a:t> suggest synergical </a:t>
                </a:r>
                <a:r>
                  <a:rPr lang="de-DE" sz="1350" dirty="0" err="1"/>
                  <a:t>interactions</a:t>
                </a:r>
                <a:r>
                  <a:rPr lang="de-DE" sz="1350" dirty="0"/>
                  <a:t> </a:t>
                </a:r>
                <a:r>
                  <a:rPr lang="de-DE" sz="1350" err="1"/>
                  <a:t>between</a:t>
                </a:r>
                <a:r>
                  <a:rPr lang="de-DE" sz="1350"/>
                  <a:t> pores</a:t>
                </a:r>
                <a:endParaRPr lang="de-DE" sz="1350" dirty="0"/>
              </a:p>
              <a:p>
                <a:pPr marL="214313" indent="-214313">
                  <a:buFont typeface="Arial" panose="020B0604020202020204" pitchFamily="34" charset="0"/>
                  <a:buChar char="•"/>
                </a:pPr>
                <a:r>
                  <a:rPr lang="de-DE" sz="1350" dirty="0" err="1"/>
                  <a:t>Highest</a:t>
                </a:r>
                <a:r>
                  <a:rPr lang="de-DE" sz="1350" dirty="0"/>
                  <a:t> single-pore </a:t>
                </a:r>
                <a14:m>
                  <m:oMath xmlns:m="http://schemas.openxmlformats.org/officeDocument/2006/math">
                    <m:sSub>
                      <m:sSubPr>
                        <m:ctrlPr>
                          <a:rPr lang="de-DE" sz="1350" i="1">
                            <a:latin typeface="Cambria Math" panose="02040503050406030204" pitchFamily="18" charset="0"/>
                          </a:rPr>
                        </m:ctrlPr>
                      </m:sSubPr>
                      <m:e>
                        <m:r>
                          <a:rPr lang="de-DE" sz="1350" i="1">
                            <a:latin typeface="Cambria Math" panose="02040503050406030204" pitchFamily="18" charset="0"/>
                          </a:rPr>
                          <m:t>𝑃</m:t>
                        </m:r>
                      </m:e>
                      <m:sub>
                        <m:r>
                          <a:rPr lang="de-DE" sz="1350" i="1">
                            <a:latin typeface="Cambria Math" panose="02040503050406030204" pitchFamily="18" charset="0"/>
                          </a:rPr>
                          <m:t>𝑚𝑎𝑥</m:t>
                        </m:r>
                      </m:sub>
                    </m:sSub>
                  </m:oMath>
                </a14:m>
                <a:r>
                  <a:rPr lang="de-DE" sz="1350" dirty="0" err="1"/>
                  <a:t>value</a:t>
                </a:r>
                <a:r>
                  <a:rPr lang="de-DE" sz="1350" dirty="0"/>
                  <a:t> </a:t>
                </a:r>
                <a:r>
                  <a:rPr lang="de-DE" sz="1350" dirty="0" err="1"/>
                  <a:t>for</a:t>
                </a:r>
                <a:r>
                  <a:rPr lang="de-DE" sz="1350" dirty="0"/>
                  <a:t> bare track-</a:t>
                </a:r>
                <a:r>
                  <a:rPr lang="de-DE" sz="1350" dirty="0" err="1"/>
                  <a:t>etched</a:t>
                </a:r>
                <a:r>
                  <a:rPr lang="de-DE" sz="1350" dirty="0"/>
                  <a:t> </a:t>
                </a:r>
                <a:r>
                  <a:rPr lang="de-DE" sz="1350" dirty="0" err="1"/>
                  <a:t>bullet-shaped</a:t>
                </a:r>
                <a:r>
                  <a:rPr lang="de-DE" sz="1350" dirty="0"/>
                  <a:t> </a:t>
                </a:r>
                <a:r>
                  <a:rPr lang="de-DE" sz="1350" dirty="0" err="1"/>
                  <a:t>nanochannels</a:t>
                </a:r>
                <a:r>
                  <a:rPr lang="de-DE" sz="1350" dirty="0"/>
                  <a:t> </a:t>
                </a:r>
                <a:r>
                  <a:rPr lang="de-DE" sz="1350" dirty="0" err="1"/>
                  <a:t>reported</a:t>
                </a:r>
                <a:r>
                  <a:rPr lang="de-DE" sz="1350" dirty="0"/>
                  <a:t> </a:t>
                </a:r>
                <a:r>
                  <a:rPr lang="de-DE" sz="1350" dirty="0" err="1"/>
                  <a:t>by</a:t>
                </a:r>
                <a:r>
                  <a:rPr lang="de-DE" sz="1350" dirty="0"/>
                  <a:t> </a:t>
                </a:r>
                <a:r>
                  <a:rPr lang="de-DE" sz="1350" dirty="0" err="1"/>
                  <a:t>Lauricia</a:t>
                </a:r>
                <a:r>
                  <a:rPr lang="de-DE" sz="1350" dirty="0"/>
                  <a:t> et al. ~80 </a:t>
                </a:r>
                <a:r>
                  <a:rPr lang="de-DE" sz="1350" dirty="0" err="1"/>
                  <a:t>pW</a:t>
                </a:r>
                <a:r>
                  <a:rPr lang="de-DE" sz="1350" dirty="0"/>
                  <a:t>.</a:t>
                </a:r>
              </a:p>
              <a:p>
                <a:pPr marL="214313" indent="-214313">
                  <a:buFont typeface="Arial" panose="020B0604020202020204" pitchFamily="34" charset="0"/>
                  <a:buChar char="•"/>
                </a:pPr>
                <a:endParaRPr lang="de-DE" sz="1350" dirty="0"/>
              </a:p>
              <a:p>
                <a:pPr marL="214313" indent="-214313">
                  <a:buFont typeface="Arial" panose="020B0604020202020204" pitchFamily="34" charset="0"/>
                  <a:buChar char="•"/>
                </a:pPr>
                <a:r>
                  <a:rPr lang="de-DE" sz="1350" dirty="0"/>
                  <a:t>Analysis </a:t>
                </a:r>
                <a:r>
                  <a:rPr lang="de-DE" sz="1350" dirty="0" err="1"/>
                  <a:t>of</a:t>
                </a:r>
                <a:r>
                  <a:rPr lang="de-DE" sz="1350" dirty="0"/>
                  <a:t> </a:t>
                </a:r>
                <a:r>
                  <a:rPr lang="de-DE" sz="1350" dirty="0" err="1"/>
                  <a:t>the</a:t>
                </a:r>
                <a:r>
                  <a:rPr lang="de-DE" sz="1350" dirty="0"/>
                  <a:t> </a:t>
                </a:r>
                <a:r>
                  <a:rPr lang="de-DE" sz="1350" dirty="0" err="1"/>
                  <a:t>spatial</a:t>
                </a:r>
                <a:r>
                  <a:rPr lang="de-DE" sz="1350" dirty="0"/>
                  <a:t> </a:t>
                </a:r>
                <a:r>
                  <a:rPr lang="de-DE" sz="1350" dirty="0" err="1"/>
                  <a:t>distribution</a:t>
                </a:r>
                <a:r>
                  <a:rPr lang="de-DE" sz="1350" dirty="0"/>
                  <a:t> and </a:t>
                </a:r>
                <a:r>
                  <a:rPr lang="de-DE" sz="1350" dirty="0" err="1"/>
                  <a:t>number</a:t>
                </a:r>
                <a:r>
                  <a:rPr lang="de-DE" sz="1350" dirty="0"/>
                  <a:t> </a:t>
                </a:r>
                <a:r>
                  <a:rPr lang="de-DE" sz="1350" dirty="0" err="1"/>
                  <a:t>of</a:t>
                </a:r>
                <a:r>
                  <a:rPr lang="de-DE" sz="1350" dirty="0"/>
                  <a:t> </a:t>
                </a:r>
                <a:r>
                  <a:rPr lang="de-DE" sz="1350" dirty="0" err="1"/>
                  <a:t>nanochannels</a:t>
                </a:r>
                <a:r>
                  <a:rPr lang="de-DE" sz="1350" dirty="0"/>
                  <a:t> on </a:t>
                </a:r>
                <a:r>
                  <a:rPr lang="de-DE" sz="1350" dirty="0" err="1"/>
                  <a:t>the</a:t>
                </a:r>
                <a:r>
                  <a:rPr lang="de-DE" sz="1350" dirty="0"/>
                  <a:t> </a:t>
                </a:r>
                <a:r>
                  <a:rPr lang="de-DE" sz="1350" dirty="0" err="1"/>
                  <a:t>membrane</a:t>
                </a:r>
                <a:r>
                  <a:rPr lang="de-DE" sz="1350" dirty="0"/>
                  <a:t> </a:t>
                </a:r>
                <a:r>
                  <a:rPr lang="de-DE" sz="1350" dirty="0" err="1"/>
                  <a:t>surface</a:t>
                </a:r>
                <a:r>
                  <a:rPr lang="de-DE" sz="1350" dirty="0"/>
                  <a:t> </a:t>
                </a:r>
                <a:r>
                  <a:rPr lang="de-DE" sz="1350" dirty="0" err="1"/>
                  <a:t>can</a:t>
                </a:r>
                <a:r>
                  <a:rPr lang="de-DE" sz="1350" dirty="0"/>
                  <a:t> </a:t>
                </a:r>
                <a:r>
                  <a:rPr lang="de-DE" sz="1350" dirty="0" err="1"/>
                  <a:t>aid</a:t>
                </a:r>
                <a:r>
                  <a:rPr lang="de-DE" sz="1350" dirty="0"/>
                  <a:t> </a:t>
                </a:r>
                <a:r>
                  <a:rPr lang="de-DE" sz="1350" dirty="0" err="1"/>
                  <a:t>investigating</a:t>
                </a:r>
                <a:r>
                  <a:rPr lang="de-DE" sz="1350" dirty="0"/>
                  <a:t> </a:t>
                </a:r>
                <a:r>
                  <a:rPr lang="de-DE" sz="1350" dirty="0" err="1"/>
                  <a:t>coupling</a:t>
                </a:r>
                <a:r>
                  <a:rPr lang="de-DE" sz="1350" dirty="0"/>
                  <a:t> </a:t>
                </a:r>
                <a:r>
                  <a:rPr lang="de-DE" sz="1350" dirty="0" err="1"/>
                  <a:t>effects</a:t>
                </a:r>
                <a:endParaRPr lang="en-DE" sz="1350" dirty="0"/>
              </a:p>
            </p:txBody>
          </p:sp>
        </mc:Choice>
        <mc:Fallback xmlns="">
          <p:sp>
            <p:nvSpPr>
              <p:cNvPr id="8" name="TextBox 7">
                <a:extLst>
                  <a:ext uri="{FF2B5EF4-FFF2-40B4-BE49-F238E27FC236}">
                    <a16:creationId xmlns:a16="http://schemas.microsoft.com/office/drawing/2014/main" id="{12396004-83AC-67AE-F9D1-08194B74FA85}"/>
                  </a:ext>
                </a:extLst>
              </p:cNvPr>
              <p:cNvSpPr txBox="1">
                <a:spLocks noRot="1" noChangeAspect="1" noMove="1" noResize="1" noEditPoints="1" noAdjustHandles="1" noChangeArrowheads="1" noChangeShapeType="1" noTextEdit="1"/>
              </p:cNvSpPr>
              <p:nvPr/>
            </p:nvSpPr>
            <p:spPr>
              <a:xfrm>
                <a:off x="5121793" y="1529618"/>
                <a:ext cx="3240000" cy="2601290"/>
              </a:xfrm>
              <a:prstGeom prst="rect">
                <a:avLst/>
              </a:prstGeom>
              <a:blipFill>
                <a:blip r:embed="rId3"/>
                <a:stretch>
                  <a:fillRect l="-188" t="-468" r="-1128" b="-1405"/>
                </a:stretch>
              </a:blipFill>
            </p:spPr>
            <p:txBody>
              <a:bodyPr/>
              <a:lstStyle/>
              <a:p>
                <a:r>
                  <a:rPr lang="de-DE">
                    <a:noFill/>
                  </a:rPr>
                  <a:t> </a:t>
                </a:r>
              </a:p>
            </p:txBody>
          </p:sp>
        </mc:Fallback>
      </mc:AlternateContent>
      <p:sp>
        <p:nvSpPr>
          <p:cNvPr id="10" name="Rectangle 9">
            <a:extLst>
              <a:ext uri="{FF2B5EF4-FFF2-40B4-BE49-F238E27FC236}">
                <a16:creationId xmlns:a16="http://schemas.microsoft.com/office/drawing/2014/main" id="{53142492-B403-2A9D-F359-DBEA1DE9DFBA}"/>
              </a:ext>
            </a:extLst>
          </p:cNvPr>
          <p:cNvSpPr/>
          <p:nvPr/>
        </p:nvSpPr>
        <p:spPr>
          <a:xfrm>
            <a:off x="522000" y="1829297"/>
            <a:ext cx="1350000" cy="175500"/>
          </a:xfrm>
          <a:prstGeom prst="rect">
            <a:avLst/>
          </a:prstGeom>
          <a:solidFill>
            <a:srgbClr val="FFFFFF"/>
          </a:solidFill>
          <a:ln>
            <a:solidFill>
              <a:schemeClr val="bg1"/>
            </a:solidFill>
          </a:ln>
          <a:effectLst>
            <a:softEdge rad="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sz="1350"/>
          </a:p>
        </p:txBody>
      </p:sp>
      <p:sp>
        <p:nvSpPr>
          <p:cNvPr id="12" name="Rectangle 11">
            <a:extLst>
              <a:ext uri="{FF2B5EF4-FFF2-40B4-BE49-F238E27FC236}">
                <a16:creationId xmlns:a16="http://schemas.microsoft.com/office/drawing/2014/main" id="{C9F903E2-CA39-6643-828D-C7716960852E}"/>
              </a:ext>
            </a:extLst>
          </p:cNvPr>
          <p:cNvSpPr/>
          <p:nvPr/>
        </p:nvSpPr>
        <p:spPr>
          <a:xfrm>
            <a:off x="4032000" y="4918605"/>
            <a:ext cx="1080000" cy="135000"/>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DE" sz="1350"/>
          </a:p>
        </p:txBody>
      </p:sp>
      <p:pic>
        <p:nvPicPr>
          <p:cNvPr id="15" name="Picture 14">
            <a:extLst>
              <a:ext uri="{FF2B5EF4-FFF2-40B4-BE49-F238E27FC236}">
                <a16:creationId xmlns:a16="http://schemas.microsoft.com/office/drawing/2014/main" id="{FB6C528F-51B8-CB56-ABE7-E57FAC17F713}"/>
              </a:ext>
            </a:extLst>
          </p:cNvPr>
          <p:cNvPicPr>
            <a:picLocks noChangeAspect="1"/>
          </p:cNvPicPr>
          <p:nvPr/>
        </p:nvPicPr>
        <p:blipFill>
          <a:blip r:embed="rId4"/>
          <a:stretch>
            <a:fillRect/>
          </a:stretch>
        </p:blipFill>
        <p:spPr>
          <a:xfrm>
            <a:off x="-828000" y="1253040"/>
            <a:ext cx="6750000" cy="3414047"/>
          </a:xfrm>
          <a:prstGeom prst="rect">
            <a:avLst/>
          </a:prstGeom>
        </p:spPr>
      </p:pic>
      <p:sp>
        <p:nvSpPr>
          <p:cNvPr id="16" name="Rectangle 15">
            <a:extLst>
              <a:ext uri="{FF2B5EF4-FFF2-40B4-BE49-F238E27FC236}">
                <a16:creationId xmlns:a16="http://schemas.microsoft.com/office/drawing/2014/main" id="{E4E58C9B-640F-68C7-A7F7-451B5AD7CE2C}"/>
              </a:ext>
            </a:extLst>
          </p:cNvPr>
          <p:cNvSpPr/>
          <p:nvPr/>
        </p:nvSpPr>
        <p:spPr>
          <a:xfrm>
            <a:off x="738000" y="1651796"/>
            <a:ext cx="1134000" cy="177502"/>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sz="1350"/>
          </a:p>
        </p:txBody>
      </p:sp>
      <p:sp>
        <p:nvSpPr>
          <p:cNvPr id="3" name="Date Placeholder 2">
            <a:extLst>
              <a:ext uri="{FF2B5EF4-FFF2-40B4-BE49-F238E27FC236}">
                <a16:creationId xmlns:a16="http://schemas.microsoft.com/office/drawing/2014/main" id="{F64E6864-E1A3-4BC8-B874-A4F8AB32CC87}"/>
              </a:ext>
            </a:extLst>
          </p:cNvPr>
          <p:cNvSpPr>
            <a:spLocks noGrp="1"/>
          </p:cNvSpPr>
          <p:nvPr>
            <p:ph type="dt" sz="half" idx="10"/>
          </p:nvPr>
        </p:nvSpPr>
        <p:spPr/>
        <p:txBody>
          <a:bodyPr/>
          <a:lstStyle/>
          <a:p>
            <a:fld id="{038853E0-008C-4652-B48E-BFD581D0E910}" type="datetime1">
              <a:rPr lang="de-DE" smtClean="0"/>
              <a:t>23.09.2026</a:t>
            </a:fld>
            <a:endParaRPr lang="de-DE" dirty="0"/>
          </a:p>
        </p:txBody>
      </p:sp>
    </p:spTree>
    <p:extLst>
      <p:ext uri="{BB962C8B-B14F-4D97-AF65-F5344CB8AC3E}">
        <p14:creationId xmlns:p14="http://schemas.microsoft.com/office/powerpoint/2010/main" val="174976508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z="2000"/>
              <a:t>Outline </a:t>
            </a:r>
            <a:endParaRPr lang="de-DE" sz="2000" dirty="0"/>
          </a:p>
        </p:txBody>
      </p:sp>
      <p:sp>
        <p:nvSpPr>
          <p:cNvPr id="31" name="Text 3">
            <a:extLst>
              <a:ext uri="{FF2B5EF4-FFF2-40B4-BE49-F238E27FC236}">
                <a16:creationId xmlns:a16="http://schemas.microsoft.com/office/drawing/2014/main" id="{148DBA3A-0CA4-451D-8106-DC509A0FFD87}"/>
              </a:ext>
            </a:extLst>
          </p:cNvPr>
          <p:cNvSpPr txBox="1"/>
          <p:nvPr/>
        </p:nvSpPr>
        <p:spPr>
          <a:xfrm>
            <a:off x="196215" y="973573"/>
            <a:ext cx="822960" cy="841248"/>
          </a:xfrm>
          <a:prstGeom prst="rect">
            <a:avLst/>
          </a:prstGeom>
          <a:noFill/>
          <a:ln/>
        </p:spPr>
        <p:txBody>
          <a:bodyPr wrap="square" lIns="0" tIns="0" rIns="0" bIns="0" rtlCol="0" anchor="ctr"/>
          <a:lstStyle/>
          <a:p>
            <a:pPr marL="0" indent="0" algn="ctr">
              <a:buNone/>
            </a:pPr>
            <a:r>
              <a:rPr lang="en-US" sz="2400" b="1">
                <a:solidFill>
                  <a:srgbClr val="FDBB63"/>
                </a:solidFill>
                <a:ea typeface="Cambria" pitchFamily="34" charset="-122"/>
                <a:cs typeface="Cambria" pitchFamily="34" charset="-120"/>
              </a:rPr>
              <a:t>1</a:t>
            </a:r>
            <a:endParaRPr lang="en-US" sz="2400" dirty="0">
              <a:solidFill>
                <a:srgbClr val="FDBB63"/>
              </a:solidFill>
            </a:endParaRPr>
          </a:p>
        </p:txBody>
      </p:sp>
      <p:sp>
        <p:nvSpPr>
          <p:cNvPr id="33" name="Text 5">
            <a:extLst>
              <a:ext uri="{FF2B5EF4-FFF2-40B4-BE49-F238E27FC236}">
                <a16:creationId xmlns:a16="http://schemas.microsoft.com/office/drawing/2014/main" id="{45261A84-6021-4A5D-BF89-21696374D09B}"/>
              </a:ext>
            </a:extLst>
          </p:cNvPr>
          <p:cNvSpPr txBox="1"/>
          <p:nvPr/>
        </p:nvSpPr>
        <p:spPr>
          <a:xfrm>
            <a:off x="1247775" y="973573"/>
            <a:ext cx="4206240" cy="841248"/>
          </a:xfrm>
          <a:prstGeom prst="rect">
            <a:avLst/>
          </a:prstGeom>
          <a:noFill/>
          <a:ln/>
        </p:spPr>
        <p:txBody>
          <a:bodyPr wrap="square" lIns="0" tIns="0" rIns="0" bIns="0" rtlCol="0" anchor="ctr"/>
          <a:lstStyle/>
          <a:p>
            <a:pPr marL="0" indent="0">
              <a:buNone/>
            </a:pPr>
            <a:r>
              <a:rPr lang="en-US" sz="1600" b="1" dirty="0">
                <a:ea typeface="Calibri" pitchFamily="34" charset="-122"/>
                <a:cs typeface="Calibri" pitchFamily="34" charset="-120"/>
              </a:rPr>
              <a:t>Motivation &amp; Background</a:t>
            </a:r>
            <a:endParaRPr lang="en-US" sz="1600" dirty="0"/>
          </a:p>
        </p:txBody>
      </p:sp>
      <p:sp>
        <p:nvSpPr>
          <p:cNvPr id="34" name="Text 6">
            <a:extLst>
              <a:ext uri="{FF2B5EF4-FFF2-40B4-BE49-F238E27FC236}">
                <a16:creationId xmlns:a16="http://schemas.microsoft.com/office/drawing/2014/main" id="{AE6A1F4B-EE4F-4C46-B342-AED75776BDF1}"/>
              </a:ext>
            </a:extLst>
          </p:cNvPr>
          <p:cNvSpPr txBox="1"/>
          <p:nvPr/>
        </p:nvSpPr>
        <p:spPr>
          <a:xfrm>
            <a:off x="4173855" y="973573"/>
            <a:ext cx="4663440" cy="841248"/>
          </a:xfrm>
          <a:prstGeom prst="rect">
            <a:avLst/>
          </a:prstGeom>
          <a:noFill/>
          <a:ln/>
        </p:spPr>
        <p:txBody>
          <a:bodyPr wrap="square" lIns="0" tIns="0" rIns="0" bIns="0" rtlCol="0" anchor="ctr"/>
          <a:lstStyle/>
          <a:p>
            <a:pPr marL="0" indent="0">
              <a:buNone/>
            </a:pPr>
            <a:r>
              <a:rPr lang="en-US" sz="1400" dirty="0">
                <a:solidFill>
                  <a:srgbClr val="3A3F52"/>
                </a:solidFill>
                <a:ea typeface="Calibri" pitchFamily="34" charset="-122"/>
                <a:cs typeface="Calibri" pitchFamily="34" charset="-120"/>
              </a:rPr>
              <a:t>Blue energy, nRED principle, bullet-shaped nanochannels</a:t>
            </a:r>
            <a:endParaRPr lang="en-US" sz="1400" dirty="0"/>
          </a:p>
        </p:txBody>
      </p:sp>
      <p:sp>
        <p:nvSpPr>
          <p:cNvPr id="36" name="Text 8">
            <a:extLst>
              <a:ext uri="{FF2B5EF4-FFF2-40B4-BE49-F238E27FC236}">
                <a16:creationId xmlns:a16="http://schemas.microsoft.com/office/drawing/2014/main" id="{2DE3E733-7F76-4860-A21C-ED86B393EC68}"/>
              </a:ext>
            </a:extLst>
          </p:cNvPr>
          <p:cNvSpPr txBox="1"/>
          <p:nvPr/>
        </p:nvSpPr>
        <p:spPr>
          <a:xfrm>
            <a:off x="196215" y="1677661"/>
            <a:ext cx="822960" cy="841248"/>
          </a:xfrm>
          <a:prstGeom prst="rect">
            <a:avLst/>
          </a:prstGeom>
          <a:noFill/>
          <a:ln/>
        </p:spPr>
        <p:txBody>
          <a:bodyPr wrap="square" lIns="0" tIns="0" rIns="0" bIns="0" rtlCol="0" anchor="ctr"/>
          <a:lstStyle/>
          <a:p>
            <a:pPr marL="0" indent="0" algn="ctr">
              <a:buNone/>
            </a:pPr>
            <a:r>
              <a:rPr lang="en-US" sz="2400" b="1">
                <a:solidFill>
                  <a:srgbClr val="FDBB63"/>
                </a:solidFill>
                <a:ea typeface="Cambria" pitchFamily="34" charset="-122"/>
                <a:cs typeface="Cambria" pitchFamily="34" charset="-120"/>
              </a:rPr>
              <a:t>2</a:t>
            </a:r>
            <a:endParaRPr lang="en-US" sz="2400" dirty="0">
              <a:solidFill>
                <a:srgbClr val="FDBB63"/>
              </a:solidFill>
            </a:endParaRPr>
          </a:p>
        </p:txBody>
      </p:sp>
      <p:sp>
        <p:nvSpPr>
          <p:cNvPr id="38" name="Text 10">
            <a:extLst>
              <a:ext uri="{FF2B5EF4-FFF2-40B4-BE49-F238E27FC236}">
                <a16:creationId xmlns:a16="http://schemas.microsoft.com/office/drawing/2014/main" id="{A137C59F-5D73-49B7-8E27-70677FA4CF11}"/>
              </a:ext>
            </a:extLst>
          </p:cNvPr>
          <p:cNvSpPr txBox="1"/>
          <p:nvPr/>
        </p:nvSpPr>
        <p:spPr>
          <a:xfrm>
            <a:off x="1247775" y="1677661"/>
            <a:ext cx="4206240" cy="841248"/>
          </a:xfrm>
          <a:prstGeom prst="rect">
            <a:avLst/>
          </a:prstGeom>
          <a:noFill/>
          <a:ln/>
        </p:spPr>
        <p:txBody>
          <a:bodyPr wrap="square" lIns="0" tIns="0" rIns="0" bIns="0" rtlCol="0" anchor="ctr"/>
          <a:lstStyle/>
          <a:p>
            <a:pPr marL="0" indent="0">
              <a:buNone/>
            </a:pPr>
            <a:r>
              <a:rPr lang="en-US" sz="1600" b="1" dirty="0">
                <a:ea typeface="Calibri" pitchFamily="34" charset="-122"/>
                <a:cs typeface="Calibri" pitchFamily="34" charset="-120"/>
              </a:rPr>
              <a:t>Fabrication &amp; Methods</a:t>
            </a:r>
            <a:endParaRPr lang="en-US" sz="1600" dirty="0"/>
          </a:p>
        </p:txBody>
      </p:sp>
      <p:sp>
        <p:nvSpPr>
          <p:cNvPr id="39" name="Text 11">
            <a:extLst>
              <a:ext uri="{FF2B5EF4-FFF2-40B4-BE49-F238E27FC236}">
                <a16:creationId xmlns:a16="http://schemas.microsoft.com/office/drawing/2014/main" id="{08AADE3A-F4CC-4CA5-A09B-C7D1255C43DC}"/>
              </a:ext>
            </a:extLst>
          </p:cNvPr>
          <p:cNvSpPr txBox="1"/>
          <p:nvPr/>
        </p:nvSpPr>
        <p:spPr>
          <a:xfrm>
            <a:off x="4173855" y="1677661"/>
            <a:ext cx="4663440" cy="841248"/>
          </a:xfrm>
          <a:prstGeom prst="rect">
            <a:avLst/>
          </a:prstGeom>
          <a:noFill/>
          <a:ln/>
        </p:spPr>
        <p:txBody>
          <a:bodyPr wrap="square" lIns="0" tIns="0" rIns="0" bIns="0" rtlCol="0" anchor="ctr"/>
          <a:lstStyle/>
          <a:p>
            <a:pPr marL="0" indent="0">
              <a:buNone/>
            </a:pPr>
            <a:r>
              <a:rPr lang="en-US" sz="1400" dirty="0">
                <a:solidFill>
                  <a:srgbClr val="3A3F52"/>
                </a:solidFill>
                <a:ea typeface="Calibri" pitchFamily="34" charset="-122"/>
                <a:cs typeface="Calibri" pitchFamily="34" charset="-120"/>
              </a:rPr>
              <a:t>Ion-track etching, electrochemical characterization</a:t>
            </a:r>
            <a:endParaRPr lang="en-US" sz="1400" dirty="0"/>
          </a:p>
        </p:txBody>
      </p:sp>
      <p:sp>
        <p:nvSpPr>
          <p:cNvPr id="41" name="Text 13">
            <a:extLst>
              <a:ext uri="{FF2B5EF4-FFF2-40B4-BE49-F238E27FC236}">
                <a16:creationId xmlns:a16="http://schemas.microsoft.com/office/drawing/2014/main" id="{18F8FBEB-1D81-4A9A-A49F-2B230FA1E814}"/>
              </a:ext>
            </a:extLst>
          </p:cNvPr>
          <p:cNvSpPr txBox="1"/>
          <p:nvPr/>
        </p:nvSpPr>
        <p:spPr>
          <a:xfrm>
            <a:off x="196215" y="2381749"/>
            <a:ext cx="822960" cy="841248"/>
          </a:xfrm>
          <a:prstGeom prst="rect">
            <a:avLst/>
          </a:prstGeom>
          <a:noFill/>
          <a:ln/>
        </p:spPr>
        <p:txBody>
          <a:bodyPr wrap="square" lIns="0" tIns="0" rIns="0" bIns="0" rtlCol="0" anchor="ctr"/>
          <a:lstStyle/>
          <a:p>
            <a:pPr marL="0" indent="0" algn="ctr">
              <a:buNone/>
            </a:pPr>
            <a:r>
              <a:rPr lang="en-US" sz="2400" b="1">
                <a:solidFill>
                  <a:srgbClr val="FDBB63"/>
                </a:solidFill>
                <a:ea typeface="Cambria" pitchFamily="34" charset="-122"/>
                <a:cs typeface="Cambria" pitchFamily="34" charset="-120"/>
              </a:rPr>
              <a:t>3</a:t>
            </a:r>
            <a:endParaRPr lang="en-US" sz="2400" dirty="0">
              <a:solidFill>
                <a:srgbClr val="FDBB63"/>
              </a:solidFill>
            </a:endParaRPr>
          </a:p>
        </p:txBody>
      </p:sp>
      <p:sp>
        <p:nvSpPr>
          <p:cNvPr id="43" name="Text 15">
            <a:extLst>
              <a:ext uri="{FF2B5EF4-FFF2-40B4-BE49-F238E27FC236}">
                <a16:creationId xmlns:a16="http://schemas.microsoft.com/office/drawing/2014/main" id="{A1F000F0-25CC-4433-9772-E480BFF0A159}"/>
              </a:ext>
            </a:extLst>
          </p:cNvPr>
          <p:cNvSpPr txBox="1"/>
          <p:nvPr/>
        </p:nvSpPr>
        <p:spPr>
          <a:xfrm>
            <a:off x="1247775" y="2381749"/>
            <a:ext cx="4206240" cy="841248"/>
          </a:xfrm>
          <a:prstGeom prst="rect">
            <a:avLst/>
          </a:prstGeom>
          <a:noFill/>
          <a:ln/>
        </p:spPr>
        <p:txBody>
          <a:bodyPr wrap="square" lIns="0" tIns="0" rIns="0" bIns="0" rtlCol="0" anchor="ctr"/>
          <a:lstStyle/>
          <a:p>
            <a:pPr marL="0" indent="0">
              <a:buNone/>
            </a:pPr>
            <a:r>
              <a:rPr lang="en-US" sz="1600" b="1">
                <a:ea typeface="Calibri" pitchFamily="34" charset="-122"/>
                <a:cs typeface="Calibri" pitchFamily="34" charset="-120"/>
              </a:rPr>
              <a:t>Single </a:t>
            </a:r>
            <a:r>
              <a:rPr lang="en-US" sz="1600" b="1" dirty="0">
                <a:ea typeface="Calibri" pitchFamily="34" charset="-122"/>
                <a:cs typeface="Calibri" pitchFamily="34" charset="-120"/>
              </a:rPr>
              <a:t>Nanochannels</a:t>
            </a:r>
            <a:endParaRPr lang="en-US" sz="1600" dirty="0"/>
          </a:p>
        </p:txBody>
      </p:sp>
      <p:sp>
        <p:nvSpPr>
          <p:cNvPr id="44" name="Text 16">
            <a:extLst>
              <a:ext uri="{FF2B5EF4-FFF2-40B4-BE49-F238E27FC236}">
                <a16:creationId xmlns:a16="http://schemas.microsoft.com/office/drawing/2014/main" id="{E2BDAE29-8506-4147-B472-6CBD492F1ECE}"/>
              </a:ext>
            </a:extLst>
          </p:cNvPr>
          <p:cNvSpPr txBox="1"/>
          <p:nvPr/>
        </p:nvSpPr>
        <p:spPr>
          <a:xfrm>
            <a:off x="4173855" y="2381749"/>
            <a:ext cx="4663440" cy="841248"/>
          </a:xfrm>
          <a:prstGeom prst="rect">
            <a:avLst/>
          </a:prstGeom>
          <a:noFill/>
          <a:ln/>
        </p:spPr>
        <p:txBody>
          <a:bodyPr wrap="square" lIns="0" tIns="0" rIns="0" bIns="0" rtlCol="0" anchor="ctr"/>
          <a:lstStyle/>
          <a:p>
            <a:pPr marL="0" indent="0">
              <a:buNone/>
            </a:pPr>
            <a:r>
              <a:rPr lang="en-US" sz="1400" dirty="0">
                <a:solidFill>
                  <a:srgbClr val="3A3F52"/>
                </a:solidFill>
                <a:ea typeface="Calibri" pitchFamily="34" charset="-122"/>
                <a:cs typeface="Calibri" pitchFamily="34" charset="-120"/>
              </a:rPr>
              <a:t>Geometry, rectification, energy conversion, pH effects</a:t>
            </a:r>
            <a:endParaRPr lang="en-US" sz="1400" dirty="0"/>
          </a:p>
        </p:txBody>
      </p:sp>
      <p:sp>
        <p:nvSpPr>
          <p:cNvPr id="46" name="Text 18">
            <a:extLst>
              <a:ext uri="{FF2B5EF4-FFF2-40B4-BE49-F238E27FC236}">
                <a16:creationId xmlns:a16="http://schemas.microsoft.com/office/drawing/2014/main" id="{0675AE12-F339-40AC-927E-A8A8DAB1F14F}"/>
              </a:ext>
            </a:extLst>
          </p:cNvPr>
          <p:cNvSpPr txBox="1"/>
          <p:nvPr/>
        </p:nvSpPr>
        <p:spPr>
          <a:xfrm>
            <a:off x="196215" y="3085837"/>
            <a:ext cx="822960" cy="841248"/>
          </a:xfrm>
          <a:prstGeom prst="rect">
            <a:avLst/>
          </a:prstGeom>
          <a:noFill/>
          <a:ln/>
        </p:spPr>
        <p:txBody>
          <a:bodyPr wrap="square" lIns="0" tIns="0" rIns="0" bIns="0" rtlCol="0" anchor="ctr"/>
          <a:lstStyle/>
          <a:p>
            <a:pPr marL="0" indent="0" algn="ctr">
              <a:buNone/>
            </a:pPr>
            <a:r>
              <a:rPr lang="en-US" sz="2400" b="1">
                <a:solidFill>
                  <a:srgbClr val="FDBB63"/>
                </a:solidFill>
                <a:ea typeface="Cambria" pitchFamily="34" charset="-122"/>
                <a:cs typeface="Cambria" pitchFamily="34" charset="-120"/>
              </a:rPr>
              <a:t>4</a:t>
            </a:r>
            <a:endParaRPr lang="en-US" sz="2400" dirty="0">
              <a:solidFill>
                <a:srgbClr val="FDBB63"/>
              </a:solidFill>
            </a:endParaRPr>
          </a:p>
        </p:txBody>
      </p:sp>
      <p:sp>
        <p:nvSpPr>
          <p:cNvPr id="48" name="Text 20">
            <a:extLst>
              <a:ext uri="{FF2B5EF4-FFF2-40B4-BE49-F238E27FC236}">
                <a16:creationId xmlns:a16="http://schemas.microsoft.com/office/drawing/2014/main" id="{C9D0D875-3D92-4D39-B632-044D43AAED20}"/>
              </a:ext>
            </a:extLst>
          </p:cNvPr>
          <p:cNvSpPr txBox="1"/>
          <p:nvPr/>
        </p:nvSpPr>
        <p:spPr>
          <a:xfrm>
            <a:off x="1247775" y="3085837"/>
            <a:ext cx="4206240" cy="841248"/>
          </a:xfrm>
          <a:prstGeom prst="rect">
            <a:avLst/>
          </a:prstGeom>
          <a:noFill/>
          <a:ln/>
        </p:spPr>
        <p:txBody>
          <a:bodyPr wrap="square" lIns="0" tIns="0" rIns="0" bIns="0" rtlCol="0" anchor="ctr"/>
          <a:lstStyle/>
          <a:p>
            <a:pPr marL="0" indent="0">
              <a:buNone/>
            </a:pPr>
            <a:r>
              <a:rPr lang="en-US" sz="1600" b="1" dirty="0">
                <a:ea typeface="Calibri" pitchFamily="34" charset="-122"/>
                <a:cs typeface="Calibri" pitchFamily="34" charset="-120"/>
              </a:rPr>
              <a:t>Low-Fluence Scaling Study</a:t>
            </a:r>
            <a:endParaRPr lang="en-US" sz="1600" dirty="0"/>
          </a:p>
        </p:txBody>
      </p:sp>
      <p:sp>
        <p:nvSpPr>
          <p:cNvPr id="49" name="Text 21">
            <a:extLst>
              <a:ext uri="{FF2B5EF4-FFF2-40B4-BE49-F238E27FC236}">
                <a16:creationId xmlns:a16="http://schemas.microsoft.com/office/drawing/2014/main" id="{C965BC4B-A90F-4559-A9F7-67D2FAF68B6A}"/>
              </a:ext>
            </a:extLst>
          </p:cNvPr>
          <p:cNvSpPr txBox="1"/>
          <p:nvPr/>
        </p:nvSpPr>
        <p:spPr>
          <a:xfrm>
            <a:off x="4173854" y="3085837"/>
            <a:ext cx="4798695" cy="841248"/>
          </a:xfrm>
          <a:prstGeom prst="rect">
            <a:avLst/>
          </a:prstGeom>
          <a:noFill/>
          <a:ln/>
        </p:spPr>
        <p:txBody>
          <a:bodyPr wrap="square" lIns="0" tIns="0" rIns="0" bIns="0" rtlCol="0" anchor="ctr"/>
          <a:lstStyle/>
          <a:p>
            <a:pPr marL="0" indent="0">
              <a:buNone/>
            </a:pPr>
            <a:r>
              <a:rPr lang="en-US" sz="1400" dirty="0">
                <a:solidFill>
                  <a:srgbClr val="3A3F52"/>
                </a:solidFill>
                <a:ea typeface="Calibri" pitchFamily="34" charset="-122"/>
                <a:cs typeface="Calibri" pitchFamily="34" charset="-120"/>
              </a:rPr>
              <a:t>Pore-density dependence of power output (1 – 10⁷ ions/cm²)</a:t>
            </a:r>
            <a:endParaRPr lang="en-US" sz="1400" dirty="0"/>
          </a:p>
        </p:txBody>
      </p:sp>
      <p:sp>
        <p:nvSpPr>
          <p:cNvPr id="51" name="Text 23">
            <a:extLst>
              <a:ext uri="{FF2B5EF4-FFF2-40B4-BE49-F238E27FC236}">
                <a16:creationId xmlns:a16="http://schemas.microsoft.com/office/drawing/2014/main" id="{12AFB3DF-FF51-452D-9B55-C1E2EF609765}"/>
              </a:ext>
            </a:extLst>
          </p:cNvPr>
          <p:cNvSpPr txBox="1"/>
          <p:nvPr/>
        </p:nvSpPr>
        <p:spPr>
          <a:xfrm>
            <a:off x="196215" y="3789925"/>
            <a:ext cx="822960" cy="841248"/>
          </a:xfrm>
          <a:prstGeom prst="rect">
            <a:avLst/>
          </a:prstGeom>
          <a:noFill/>
          <a:ln/>
        </p:spPr>
        <p:txBody>
          <a:bodyPr wrap="square" lIns="0" tIns="0" rIns="0" bIns="0" rtlCol="0" anchor="ctr"/>
          <a:lstStyle/>
          <a:p>
            <a:pPr marL="0" indent="0" algn="ctr">
              <a:buNone/>
            </a:pPr>
            <a:r>
              <a:rPr lang="en-US" sz="2400" b="1">
                <a:solidFill>
                  <a:srgbClr val="FDBB63"/>
                </a:solidFill>
                <a:ea typeface="Cambria" pitchFamily="34" charset="-122"/>
                <a:cs typeface="Cambria" pitchFamily="34" charset="-120"/>
              </a:rPr>
              <a:t>5</a:t>
            </a:r>
            <a:endParaRPr lang="en-US" sz="2400" dirty="0">
              <a:solidFill>
                <a:srgbClr val="FDBB63"/>
              </a:solidFill>
            </a:endParaRPr>
          </a:p>
        </p:txBody>
      </p:sp>
      <p:sp>
        <p:nvSpPr>
          <p:cNvPr id="53" name="Text 25">
            <a:extLst>
              <a:ext uri="{FF2B5EF4-FFF2-40B4-BE49-F238E27FC236}">
                <a16:creationId xmlns:a16="http://schemas.microsoft.com/office/drawing/2014/main" id="{ECC57CCD-0463-43FE-90C4-EE8564E846F0}"/>
              </a:ext>
            </a:extLst>
          </p:cNvPr>
          <p:cNvSpPr txBox="1"/>
          <p:nvPr/>
        </p:nvSpPr>
        <p:spPr>
          <a:xfrm>
            <a:off x="1247775" y="3789925"/>
            <a:ext cx="4206240" cy="841248"/>
          </a:xfrm>
          <a:prstGeom prst="rect">
            <a:avLst/>
          </a:prstGeom>
          <a:noFill/>
          <a:ln/>
        </p:spPr>
        <p:txBody>
          <a:bodyPr wrap="square" lIns="0" tIns="0" rIns="0" bIns="0" rtlCol="0" anchor="ctr"/>
          <a:lstStyle/>
          <a:p>
            <a:pPr marL="0" indent="0">
              <a:buNone/>
            </a:pPr>
            <a:r>
              <a:rPr lang="en-US" sz="1600" b="1" dirty="0">
                <a:ea typeface="Calibri" pitchFamily="34" charset="-122"/>
                <a:cs typeface="Calibri" pitchFamily="34" charset="-120"/>
              </a:rPr>
              <a:t>Conclusions &amp; Outlook</a:t>
            </a:r>
            <a:endParaRPr lang="en-US" sz="1600" dirty="0"/>
          </a:p>
        </p:txBody>
      </p:sp>
      <p:sp>
        <p:nvSpPr>
          <p:cNvPr id="54" name="Text 26">
            <a:extLst>
              <a:ext uri="{FF2B5EF4-FFF2-40B4-BE49-F238E27FC236}">
                <a16:creationId xmlns:a16="http://schemas.microsoft.com/office/drawing/2014/main" id="{E6EA7021-F073-434D-997F-DC09E4BFC062}"/>
              </a:ext>
            </a:extLst>
          </p:cNvPr>
          <p:cNvSpPr txBox="1"/>
          <p:nvPr/>
        </p:nvSpPr>
        <p:spPr>
          <a:xfrm>
            <a:off x="4173855" y="3789925"/>
            <a:ext cx="4663440" cy="841248"/>
          </a:xfrm>
          <a:prstGeom prst="rect">
            <a:avLst/>
          </a:prstGeom>
          <a:noFill/>
          <a:ln/>
        </p:spPr>
        <p:txBody>
          <a:bodyPr wrap="square" lIns="0" tIns="0" rIns="0" bIns="0" rtlCol="0" anchor="ctr"/>
          <a:lstStyle/>
          <a:p>
            <a:pPr marL="0" indent="0">
              <a:buNone/>
            </a:pPr>
            <a:r>
              <a:rPr lang="en-US" sz="1400" dirty="0">
                <a:solidFill>
                  <a:srgbClr val="3A3F52"/>
                </a:solidFill>
                <a:ea typeface="Calibri" pitchFamily="34" charset="-122"/>
                <a:cs typeface="Calibri" pitchFamily="34" charset="-120"/>
              </a:rPr>
              <a:t>Key findings and future directions</a:t>
            </a:r>
            <a:endParaRPr lang="en-US" sz="1400" dirty="0"/>
          </a:p>
        </p:txBody>
      </p:sp>
      <p:sp>
        <p:nvSpPr>
          <p:cNvPr id="3" name="Date Placeholder 2">
            <a:extLst>
              <a:ext uri="{FF2B5EF4-FFF2-40B4-BE49-F238E27FC236}">
                <a16:creationId xmlns:a16="http://schemas.microsoft.com/office/drawing/2014/main" id="{BACF4AE4-4AB9-41F8-A1B2-CE61F70A03DA}"/>
              </a:ext>
            </a:extLst>
          </p:cNvPr>
          <p:cNvSpPr>
            <a:spLocks noGrp="1"/>
          </p:cNvSpPr>
          <p:nvPr>
            <p:ph type="dt" sz="half" idx="2"/>
          </p:nvPr>
        </p:nvSpPr>
        <p:spPr/>
        <p:txBody>
          <a:bodyPr/>
          <a:lstStyle/>
          <a:p>
            <a:fld id="{E1D97E56-8A66-4B49-A0EA-3A62E1E0737F}" type="datetime1">
              <a:rPr lang="de-DE" smtClean="0"/>
              <a:t>23.09.2026</a:t>
            </a:fld>
            <a:endParaRPr lang="de-DE" dirty="0"/>
          </a:p>
        </p:txBody>
      </p:sp>
      <p:sp>
        <p:nvSpPr>
          <p:cNvPr id="5" name="Slide Number Placeholder 4">
            <a:extLst>
              <a:ext uri="{FF2B5EF4-FFF2-40B4-BE49-F238E27FC236}">
                <a16:creationId xmlns:a16="http://schemas.microsoft.com/office/drawing/2014/main" id="{69357962-8288-4F08-8CE5-9006D08A5313}"/>
              </a:ext>
            </a:extLst>
          </p:cNvPr>
          <p:cNvSpPr>
            <a:spLocks noGrp="1"/>
          </p:cNvSpPr>
          <p:nvPr>
            <p:ph type="sldNum" sz="quarter" idx="12"/>
          </p:nvPr>
        </p:nvSpPr>
        <p:spPr/>
        <p:txBody>
          <a:bodyPr/>
          <a:lstStyle/>
          <a:p>
            <a:fld id="{125CBDDA-5CCF-8748-8988-9DC6C8981774}" type="slidenum">
              <a:rPr lang="de-DE" smtClean="0"/>
              <a:t>24</a:t>
            </a:fld>
            <a:endParaRPr lang="de-DE"/>
          </a:p>
        </p:txBody>
      </p:sp>
    </p:spTree>
    <p:extLst>
      <p:ext uri="{BB962C8B-B14F-4D97-AF65-F5344CB8AC3E}">
        <p14:creationId xmlns:p14="http://schemas.microsoft.com/office/powerpoint/2010/main" val="290044209"/>
      </p:ext>
    </p:extLst>
  </p:cSld>
  <p:clrMapOvr>
    <a:masterClrMapping/>
  </p:clrMapOvr>
</p:sld>
</file>

<file path=ppt/theme/theme1.xml><?xml version="1.0" encoding="utf-8"?>
<a:theme xmlns:a="http://schemas.openxmlformats.org/drawingml/2006/main" name="fair-gsi-folienmaster_2017_onering">
  <a:themeElements>
    <a:clrScheme name="Benutzerdefiniert 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666666"/>
      </a:hlink>
      <a:folHlink>
        <a:srgbClr val="800080"/>
      </a:folHlink>
    </a:clrScheme>
    <a:fontScheme name="Office Klassisch 2">
      <a:maj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DBB63"/>
        </a:solidFill>
        <a:ln>
          <a:noFill/>
        </a:ln>
        <a:effectLst/>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a:defPPr>
      </a:lstStyle>
      <a:style>
        <a:lnRef idx="1">
          <a:schemeClr val="accent1"/>
        </a:lnRef>
        <a:fillRef idx="3">
          <a:schemeClr val="accent1"/>
        </a:fillRef>
        <a:effectRef idx="2">
          <a:schemeClr val="accent1"/>
        </a:effectRef>
        <a:fontRef idx="minor">
          <a:schemeClr val="lt1"/>
        </a:fontRef>
      </a:style>
    </a:spDef>
    <a:lnDef>
      <a:spPr>
        <a:ln>
          <a:solidFill>
            <a:schemeClr val="tx1"/>
          </a:solidFill>
        </a:ln>
        <a:effectLst/>
      </a:spPr>
      <a:bodyPr/>
      <a:lstStyle/>
      <a:style>
        <a:lnRef idx="2">
          <a:schemeClr val="accent1"/>
        </a:lnRef>
        <a:fillRef idx="0">
          <a:schemeClr val="accent1"/>
        </a:fillRef>
        <a:effectRef idx="1">
          <a:schemeClr val="accent1"/>
        </a:effectRef>
        <a:fontRef idx="minor">
          <a:schemeClr val="tx1"/>
        </a:fontRef>
      </a:style>
    </a:lnDef>
    <a:txDef>
      <a:spPr/>
      <a:bodyPr vert="horz" lIns="91440" tIns="45720" rIns="91440" bIns="45720" rtlCol="0" anchor="t"/>
      <a:lstStyle>
        <a:defPPr algn="l">
          <a:defRPr dirty="0" smtClean="0"/>
        </a:defPPr>
      </a:lstStyle>
    </a:txDef>
  </a:objectDefaults>
  <a:extraClrSchemeLst/>
  <a:extLst>
    <a:ext uri="{05A4C25C-085E-4340-85A3-A5531E510DB2}">
      <thm15:themeFamily xmlns:thm15="http://schemas.microsoft.com/office/thememl/2012/main" name="Präsentation8" id="{88F67082-FAA7-774F-81ED-C94DAF9F09F3}" vid="{76C6051D-27C6-564A-8764-CCBC0645D37F}"/>
    </a:ext>
  </a:extLst>
</a:theme>
</file>

<file path=ppt/theme/theme2.xml><?xml version="1.0" encoding="utf-8"?>
<a:theme xmlns:a="http://schemas.openxmlformats.org/drawingml/2006/main" name="Office-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fair-gsi-folienmaster_2019_16zu9</Template>
  <TotalTime>0</TotalTime>
  <Words>2325</Words>
  <Application>Microsoft Office PowerPoint</Application>
  <PresentationFormat>On-screen Show (16:9)</PresentationFormat>
  <Paragraphs>287</Paragraphs>
  <Slides>24</Slides>
  <Notes>24</Notes>
  <HiddenSlides>1</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24</vt:i4>
      </vt:variant>
    </vt:vector>
  </HeadingPairs>
  <TitlesOfParts>
    <vt:vector size="35" baseType="lpstr">
      <vt:lpstr>ＭＳ Ｐゴシック</vt:lpstr>
      <vt:lpstr>Aptos</vt:lpstr>
      <vt:lpstr>Arial</vt:lpstr>
      <vt:lpstr>Arial Black</vt:lpstr>
      <vt:lpstr>Calibri</vt:lpstr>
      <vt:lpstr>Cambria</vt:lpstr>
      <vt:lpstr>Cambria Math</vt:lpstr>
      <vt:lpstr>Roboto</vt:lpstr>
      <vt:lpstr>Times New Roman</vt:lpstr>
      <vt:lpstr>Wingdings</vt:lpstr>
      <vt:lpstr>fair-gsi-folienmaster_2017_onering</vt:lpstr>
      <vt:lpstr>Insights into Scaling of Osmotic Power in  Bullet-Shaped Nanochannels</vt:lpstr>
      <vt:lpstr>Power from Salinity Gradients</vt:lpstr>
      <vt:lpstr>Scalability of Osmotic Energy Harvesting </vt:lpstr>
      <vt:lpstr>Fabrication of Bullet-Shaped Nanochannels</vt:lpstr>
      <vt:lpstr>Energy Conversion Measurements</vt:lpstr>
      <vt:lpstr>Electrochemical Characterization</vt:lpstr>
      <vt:lpstr>Single Nanochannel Power Output</vt:lpstr>
      <vt:lpstr>Single Nanochannel Power Output</vt:lpstr>
      <vt:lpstr>1 – 100 Nanochannels</vt:lpstr>
      <vt:lpstr>1 – 100 Nanochannels</vt:lpstr>
      <vt:lpstr>Extending to Higher Fluences</vt:lpstr>
      <vt:lpstr>Extending to Higher Fluences</vt:lpstr>
      <vt:lpstr>Power Density Comparison</vt:lpstr>
      <vt:lpstr>Conclusions and Outlook</vt:lpstr>
      <vt:lpstr>THANK YOU!</vt:lpstr>
      <vt:lpstr>PowerPoint Presentation</vt:lpstr>
      <vt:lpstr>PowerPoint Presentation</vt:lpstr>
      <vt:lpstr>Concentration gradient on Vrev and i0</vt:lpstr>
      <vt:lpstr>Cell-etching curves of low-fluence cylindrical PET nanochannels</vt:lpstr>
      <vt:lpstr>Cell-etching curves of low-fluence cylindrical PET nanochannels</vt:lpstr>
      <vt:lpstr>Cell-etching curves of low-fluence cylindrical PET nanochannels</vt:lpstr>
      <vt:lpstr>Energy conversion performance of low-fluence (1-100) bullet-shaped nanochannels  </vt:lpstr>
      <vt:lpstr>Energy conversion performance of low-fluence (1-102 ions/cm2) bullet-shaped PET nanochannels  </vt:lpstr>
      <vt:lpstr>Outline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Kaya, Dila</dc:creator>
  <cp:lastModifiedBy>Kaya, Dila</cp:lastModifiedBy>
  <cp:revision>167</cp:revision>
  <cp:lastPrinted>2026-09-22T08:36:59Z</cp:lastPrinted>
  <dcterms:created xsi:type="dcterms:W3CDTF">2026-09-03T11:15:05Z</dcterms:created>
  <dcterms:modified xsi:type="dcterms:W3CDTF">2026-09-23T10:51:19Z</dcterms:modified>
</cp:coreProperties>
</file>