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8"/>
  </p:notesMasterIdLst>
  <p:sldIdLst>
    <p:sldId id="263" r:id="rId2"/>
    <p:sldId id="273" r:id="rId3"/>
    <p:sldId id="264" r:id="rId4"/>
    <p:sldId id="258" r:id="rId5"/>
    <p:sldId id="270" r:id="rId6"/>
    <p:sldId id="260" r:id="rId7"/>
    <p:sldId id="279" r:id="rId8"/>
    <p:sldId id="265" r:id="rId9"/>
    <p:sldId id="278" r:id="rId10"/>
    <p:sldId id="262" r:id="rId11"/>
    <p:sldId id="277" r:id="rId12"/>
    <p:sldId id="266" r:id="rId13"/>
    <p:sldId id="276" r:id="rId14"/>
    <p:sldId id="272" r:id="rId15"/>
    <p:sldId id="271" r:id="rId16"/>
    <p:sldId id="269" r:id="rId17"/>
  </p:sldIdLst>
  <p:sldSz cx="12192000" cy="6858000"/>
  <p:notesSz cx="6858000" cy="9144000"/>
  <p:embeddedFontLst>
    <p:embeddedFont>
      <p:font typeface="Helvetica" panose="020B0604020202020204" pitchFamily="34" charset="0"/>
      <p:regular r:id="rId19"/>
      <p:bold r:id="rId20"/>
      <p:italic r:id="rId21"/>
      <p:boldItalic r:id="rId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9" d="100"/>
          <a:sy n="59" d="100"/>
        </p:scale>
        <p:origin x="940" y="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5CFDE-3E5E-4B12-9506-F8681D5FA12E}" type="datetimeFigureOut">
              <a:rPr lang="en-IN" smtClean="0"/>
              <a:t>25-09-2026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8A7F37-A563-4A33-9CA8-C6E7F56573FC}" type="slidenum">
              <a:rPr lang="en-IN" smtClean="0"/>
              <a:t>‹#›</a:t>
            </a:fld>
            <a:endParaRPr lang="en-IN"/>
          </a:p>
        </p:txBody>
      </p:sp>
    </p:spTree>
    <p:extLst>
      <p:ext uri="{BB962C8B-B14F-4D97-AF65-F5344CB8AC3E}">
        <p14:creationId xmlns:p14="http://schemas.microsoft.com/office/powerpoint/2010/main" val="2767158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B69F5-8A5D-48D2-2F90-D54F0C2F944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E064BE1-8FF7-94EE-F57F-5C7242B73A56}"/>
              </a:ext>
            </a:extLst>
          </p:cNvPr>
          <p:cNvSpPr txBox="1"/>
          <p:nvPr/>
        </p:nvSpPr>
        <p:spPr>
          <a:xfrm>
            <a:off x="1337391" y="-229325"/>
            <a:ext cx="9328195" cy="3370153"/>
          </a:xfrm>
          <a:prstGeom prst="rect">
            <a:avLst/>
          </a:prstGeom>
          <a:noFill/>
        </p:spPr>
        <p:txBody>
          <a:bodyPr wrap="none" rtlCol="0">
            <a:spAutoFit/>
          </a:bodyPr>
          <a:lstStyle/>
          <a:p>
            <a:pPr algn="ctr"/>
            <a:endParaRPr lang="en-US" sz="4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lnSpc>
                <a:spcPct val="125000"/>
              </a:lnSpc>
            </a:pPr>
            <a:r>
              <a:rPr lang="en-US" sz="3600" b="1" dirty="0">
                <a:solidFill>
                  <a:srgbClr val="00B050"/>
                </a:solidFill>
                <a:latin typeface="Times New Roman" panose="02020603050405020304" pitchFamily="18" charset="0"/>
                <a:cs typeface="Times New Roman" panose="02020603050405020304" pitchFamily="18" charset="0"/>
              </a:rPr>
              <a:t>An Expression of Interest</a:t>
            </a:r>
            <a:endParaRPr lang="en-US"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r>
              <a:rPr lang="en-US" sz="40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In-situ</a:t>
            </a:r>
            <a:r>
              <a:rPr lang="en-US"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investigation of tuning of magnetic</a:t>
            </a:r>
          </a:p>
          <a:p>
            <a:pPr algn="ctr"/>
            <a:r>
              <a:rPr lang="en-US" sz="4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properties during ion irradiation</a:t>
            </a:r>
          </a:p>
          <a:p>
            <a:pPr algn="ctr"/>
            <a:endParaRPr lang="en-US" sz="4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01C1466-FBC8-2E50-AA44-C96E0ED08868}"/>
              </a:ext>
            </a:extLst>
          </p:cNvPr>
          <p:cNvSpPr txBox="1"/>
          <p:nvPr/>
        </p:nvSpPr>
        <p:spPr>
          <a:xfrm>
            <a:off x="1778535" y="2546584"/>
            <a:ext cx="8229600" cy="3053144"/>
          </a:xfrm>
          <a:prstGeom prst="rect">
            <a:avLst/>
          </a:prstGeom>
          <a:noFill/>
        </p:spPr>
        <p:txBody>
          <a:bodyPr wrap="square" lIns="27432" tIns="18288" rIns="27432" bIns="18288">
            <a:spAutoFit/>
          </a:bodyPr>
          <a:lstStyle/>
          <a:p>
            <a:pPr algn="ctr">
              <a:lnSpc>
                <a:spcPct val="150000"/>
              </a:lnSpc>
            </a:pPr>
            <a:r>
              <a:rPr sz="2800" b="1" dirty="0">
                <a:solidFill>
                  <a:srgbClr val="00B0F0"/>
                </a:solidFill>
                <a:latin typeface="Times New Roman"/>
              </a:rPr>
              <a:t>Sachin Pathak  •  Ajay Gupta  •  D. K. Avasthi</a:t>
            </a:r>
            <a:r>
              <a:rPr lang="en-IN" sz="2800" b="1" dirty="0">
                <a:solidFill>
                  <a:srgbClr val="00B0F0"/>
                </a:solidFill>
                <a:latin typeface="Times New Roman"/>
              </a:rPr>
              <a:t> </a:t>
            </a:r>
          </a:p>
          <a:p>
            <a:pPr algn="ctr">
              <a:lnSpc>
                <a:spcPct val="150000"/>
              </a:lnSpc>
            </a:pPr>
            <a:r>
              <a:rPr lang="en-IN" sz="2800" dirty="0">
                <a:solidFill>
                  <a:srgbClr val="00B0F0"/>
                </a:solidFill>
                <a:latin typeface="Times New Roman"/>
              </a:rPr>
              <a:t>UPES Dehradun, India</a:t>
            </a:r>
          </a:p>
          <a:p>
            <a:pPr algn="ctr">
              <a:lnSpc>
                <a:spcPct val="200000"/>
              </a:lnSpc>
            </a:pPr>
            <a:r>
              <a:rPr lang="en-IN" sz="2800" dirty="0">
                <a:solidFill>
                  <a:srgbClr val="00B050"/>
                </a:solidFill>
                <a:latin typeface="Times New Roman"/>
              </a:rPr>
              <a:t>• </a:t>
            </a:r>
            <a:r>
              <a:rPr lang="en-IN" sz="2800" b="1" dirty="0">
                <a:solidFill>
                  <a:srgbClr val="00B050"/>
                </a:solidFill>
                <a:latin typeface="Times New Roman"/>
              </a:rPr>
              <a:t>Ranjeeta Gupta</a:t>
            </a:r>
          </a:p>
          <a:p>
            <a:pPr algn="ctr"/>
            <a:r>
              <a:rPr lang="en-US" sz="2800" dirty="0">
                <a:solidFill>
                  <a:srgbClr val="00B050"/>
                </a:solidFill>
                <a:latin typeface="Times New Roman" panose="02020603050405020304" pitchFamily="18" charset="0"/>
                <a:cs typeface="Times New Roman" panose="02020603050405020304" pitchFamily="18" charset="0"/>
              </a:rPr>
              <a:t>SSJ Subodh PG College, Jaipur</a:t>
            </a:r>
          </a:p>
          <a:p>
            <a:pPr algn="ctr"/>
            <a:endParaRPr lang="en-US" sz="2800" b="1" dirty="0">
              <a:solidFill>
                <a:srgbClr val="00B050"/>
              </a:solidFill>
              <a:latin typeface="Times New Roman" panose="02020603050405020304" pitchFamily="18" charset="0"/>
              <a:cs typeface="Times New Roman" panose="02020603050405020304" pitchFamily="18" charset="0"/>
            </a:endParaRPr>
          </a:p>
        </p:txBody>
      </p:sp>
      <p:pic>
        <p:nvPicPr>
          <p:cNvPr id="3" name="Picture 2" descr="A picture containing graphics, logo, graphic design, colorfulness&#10;&#10;Description automatically generated">
            <a:extLst>
              <a:ext uri="{FF2B5EF4-FFF2-40B4-BE49-F238E27FC236}">
                <a16:creationId xmlns:a16="http://schemas.microsoft.com/office/drawing/2014/main" id="{03FA5E2C-584B-47B9-1BDA-F69CB130D0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7022" y="2618"/>
            <a:ext cx="2158943" cy="839429"/>
          </a:xfrm>
          <a:prstGeom prst="rect">
            <a:avLst/>
          </a:prstGeom>
        </p:spPr>
      </p:pic>
      <p:pic>
        <p:nvPicPr>
          <p:cNvPr id="5" name="Picture 4" descr="A red and blue sign with white text&#10;&#10;Description automatically generated">
            <a:extLst>
              <a:ext uri="{FF2B5EF4-FFF2-40B4-BE49-F238E27FC236}">
                <a16:creationId xmlns:a16="http://schemas.microsoft.com/office/drawing/2014/main" id="{2DB1BE0F-7C6A-6B82-B1E7-626A11166D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36" y="153479"/>
            <a:ext cx="1002783" cy="1633614"/>
          </a:xfrm>
          <a:prstGeom prst="rect">
            <a:avLst/>
          </a:prstGeom>
        </p:spPr>
      </p:pic>
      <p:pic>
        <p:nvPicPr>
          <p:cNvPr id="6" name="Picture 5" descr="A black rectangular object with white text&#10;&#10;Description automatically generated">
            <a:extLst>
              <a:ext uri="{FF2B5EF4-FFF2-40B4-BE49-F238E27FC236}">
                <a16:creationId xmlns:a16="http://schemas.microsoft.com/office/drawing/2014/main" id="{2DD13633-C27F-8229-E5BB-7A3460C9AF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36" y="5285722"/>
            <a:ext cx="11810906" cy="1569660"/>
          </a:xfrm>
          <a:prstGeom prst="rect">
            <a:avLst/>
          </a:prstGeom>
        </p:spPr>
      </p:pic>
    </p:spTree>
    <p:extLst>
      <p:ext uri="{BB962C8B-B14F-4D97-AF65-F5344CB8AC3E}">
        <p14:creationId xmlns:p14="http://schemas.microsoft.com/office/powerpoint/2010/main" val="1695933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753EE-DDF9-C765-A3C9-E860708CABF5}"/>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EBB14BEA-489C-154D-A77F-583F634BC9CB}"/>
              </a:ext>
            </a:extLst>
          </p:cNvPr>
          <p:cNvPicPr>
            <a:picLocks noChangeAspect="1"/>
          </p:cNvPicPr>
          <p:nvPr/>
        </p:nvPicPr>
        <p:blipFill>
          <a:blip r:embed="rId2"/>
          <a:stretch>
            <a:fillRect/>
          </a:stretch>
        </p:blipFill>
        <p:spPr>
          <a:xfrm>
            <a:off x="6705600" y="0"/>
            <a:ext cx="5486400" cy="6858000"/>
          </a:xfrm>
          <a:prstGeom prst="rect">
            <a:avLst/>
          </a:prstGeom>
        </p:spPr>
      </p:pic>
      <p:sp>
        <p:nvSpPr>
          <p:cNvPr id="6" name="TextBox 5">
            <a:extLst>
              <a:ext uri="{FF2B5EF4-FFF2-40B4-BE49-F238E27FC236}">
                <a16:creationId xmlns:a16="http://schemas.microsoft.com/office/drawing/2014/main" id="{A1AC91B2-881B-C32E-2C4A-3A8C2CE6C8F8}"/>
              </a:ext>
            </a:extLst>
          </p:cNvPr>
          <p:cNvSpPr txBox="1"/>
          <p:nvPr/>
        </p:nvSpPr>
        <p:spPr>
          <a:xfrm>
            <a:off x="1004363" y="1088832"/>
            <a:ext cx="4298421" cy="492443"/>
          </a:xfrm>
          <a:prstGeom prst="rect">
            <a:avLst/>
          </a:prstGeom>
          <a:noFill/>
        </p:spPr>
        <p:txBody>
          <a:bodyPr wrap="none" lIns="0" tIns="0" rIns="0" bIns="0" anchor="t">
            <a:spAutoFit/>
          </a:bodyPr>
          <a:lstStyle/>
          <a:p>
            <a:pPr algn="l"/>
            <a:r>
              <a:rPr sz="3200" b="1" i="0" u="none" dirty="0">
                <a:solidFill>
                  <a:srgbClr val="0EA5E9"/>
                </a:solidFill>
                <a:latin typeface="Times New Roman" panose="02020603050405020304" pitchFamily="18" charset="0"/>
                <a:cs typeface="Times New Roman" panose="02020603050405020304" pitchFamily="18" charset="0"/>
              </a:rPr>
              <a:t>FACILITY PROPOSAL</a:t>
            </a:r>
          </a:p>
        </p:txBody>
      </p:sp>
      <p:sp>
        <p:nvSpPr>
          <p:cNvPr id="7" name="TextBox 6">
            <a:extLst>
              <a:ext uri="{FF2B5EF4-FFF2-40B4-BE49-F238E27FC236}">
                <a16:creationId xmlns:a16="http://schemas.microsoft.com/office/drawing/2014/main" id="{4AE37283-8213-B204-6B31-F1FEC2FC1FB4}"/>
              </a:ext>
            </a:extLst>
          </p:cNvPr>
          <p:cNvSpPr txBox="1"/>
          <p:nvPr/>
        </p:nvSpPr>
        <p:spPr>
          <a:xfrm>
            <a:off x="1164908" y="1620696"/>
            <a:ext cx="5540692" cy="593881"/>
          </a:xfrm>
          <a:prstGeom prst="rect">
            <a:avLst/>
          </a:prstGeom>
          <a:noFill/>
        </p:spPr>
        <p:txBody>
          <a:bodyPr wrap="square" lIns="0" tIns="0" rIns="0" bIns="0" anchor="t">
            <a:spAutoFit/>
          </a:bodyPr>
          <a:lstStyle/>
          <a:p>
            <a:pPr algn="l">
              <a:lnSpc>
                <a:spcPts val="5280"/>
              </a:lnSpc>
            </a:pPr>
            <a:r>
              <a:rPr sz="2800" b="1" i="1" u="none" dirty="0">
                <a:latin typeface="Times New Roman" panose="02020603050405020304" pitchFamily="18" charset="0"/>
                <a:cs typeface="Times New Roman" panose="02020603050405020304" pitchFamily="18" charset="0"/>
              </a:rPr>
              <a:t>In-Situ</a:t>
            </a:r>
            <a:r>
              <a:rPr sz="2800" b="1" i="0" u="none" dirty="0">
                <a:latin typeface="Times New Roman" panose="02020603050405020304" pitchFamily="18" charset="0"/>
                <a:cs typeface="Times New Roman" panose="02020603050405020304" pitchFamily="18" charset="0"/>
              </a:rPr>
              <a:t> MOKE Integration</a:t>
            </a:r>
          </a:p>
        </p:txBody>
      </p:sp>
      <p:sp>
        <p:nvSpPr>
          <p:cNvPr id="8" name="TextBox 7">
            <a:extLst>
              <a:ext uri="{FF2B5EF4-FFF2-40B4-BE49-F238E27FC236}">
                <a16:creationId xmlns:a16="http://schemas.microsoft.com/office/drawing/2014/main" id="{DCD55346-5117-C237-604A-01F5ED74BC6B}"/>
              </a:ext>
            </a:extLst>
          </p:cNvPr>
          <p:cNvSpPr txBox="1"/>
          <p:nvPr/>
        </p:nvSpPr>
        <p:spPr>
          <a:xfrm>
            <a:off x="384592" y="2443912"/>
            <a:ext cx="6027939" cy="1041632"/>
          </a:xfrm>
          <a:prstGeom prst="rect">
            <a:avLst/>
          </a:prstGeom>
          <a:noFill/>
        </p:spPr>
        <p:txBody>
          <a:bodyPr wrap="square" lIns="0" tIns="0" rIns="0" bIns="0" anchor="t">
            <a:spAutoFit/>
          </a:bodyPr>
          <a:lstStyle/>
          <a:p>
            <a:pPr algn="ctr">
              <a:lnSpc>
                <a:spcPct val="150000"/>
              </a:lnSpc>
            </a:pPr>
            <a:r>
              <a:rPr sz="2400" b="1" i="0" u="none" dirty="0">
                <a:latin typeface="Times New Roman" panose="02020603050405020304" pitchFamily="18" charset="0"/>
                <a:cs typeface="Times New Roman" panose="02020603050405020304" pitchFamily="18" charset="0"/>
              </a:rPr>
              <a:t>Real-time magneto-optic Kerr effect</a:t>
            </a:r>
            <a:r>
              <a:rPr lang="en-IN" sz="2400" b="1" i="0" u="none" dirty="0">
                <a:latin typeface="Times New Roman" panose="02020603050405020304" pitchFamily="18" charset="0"/>
                <a:cs typeface="Times New Roman" panose="02020603050405020304" pitchFamily="18" charset="0"/>
              </a:rPr>
              <a:t> (MOKE)</a:t>
            </a:r>
            <a:r>
              <a:rPr sz="2400" b="1" i="0" u="none" dirty="0">
                <a:latin typeface="Times New Roman" panose="02020603050405020304" pitchFamily="18" charset="0"/>
                <a:cs typeface="Times New Roman" panose="02020603050405020304" pitchFamily="18" charset="0"/>
              </a:rPr>
              <a:t> tracking </a:t>
            </a:r>
            <a:r>
              <a:rPr lang="en-US" sz="2400" b="1" dirty="0">
                <a:latin typeface="Times New Roman" panose="02020603050405020304" pitchFamily="18" charset="0"/>
                <a:cs typeface="Times New Roman" panose="02020603050405020304" pitchFamily="18" charset="0"/>
              </a:rPr>
              <a:t>@</a:t>
            </a:r>
            <a:r>
              <a:rPr sz="2400" b="1" i="0" u="none"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ion accelerator </a:t>
            </a:r>
            <a:r>
              <a:rPr sz="2400" b="1" i="0" u="none" dirty="0">
                <a:latin typeface="Times New Roman" panose="02020603050405020304" pitchFamily="18" charset="0"/>
                <a:cs typeface="Times New Roman" panose="02020603050405020304" pitchFamily="18" charset="0"/>
              </a:rPr>
              <a:t> beamline</a:t>
            </a:r>
          </a:p>
        </p:txBody>
      </p:sp>
      <p:sp>
        <p:nvSpPr>
          <p:cNvPr id="15" name="TextBox 14">
            <a:extLst>
              <a:ext uri="{FF2B5EF4-FFF2-40B4-BE49-F238E27FC236}">
                <a16:creationId xmlns:a16="http://schemas.microsoft.com/office/drawing/2014/main" id="{D1C5E326-F7CE-257E-26DB-CF9804906695}"/>
              </a:ext>
            </a:extLst>
          </p:cNvPr>
          <p:cNvSpPr txBox="1"/>
          <p:nvPr/>
        </p:nvSpPr>
        <p:spPr>
          <a:xfrm>
            <a:off x="186813" y="3835273"/>
            <a:ext cx="6096000" cy="1695144"/>
          </a:xfrm>
          <a:prstGeom prst="rect">
            <a:avLst/>
          </a:prstGeom>
          <a:noFill/>
        </p:spPr>
        <p:txBody>
          <a:bodyPr wrap="square">
            <a:spAutoFit/>
          </a:bodyPr>
          <a:lstStyle/>
          <a:p>
            <a:pPr marL="285750" indent="-285750" algn="ctr">
              <a:lnSpc>
                <a:spcPct val="150000"/>
              </a:lnSpc>
              <a:buFont typeface="Arial" panose="020B0604020202020204" pitchFamily="34" charset="0"/>
              <a:buChar char="•"/>
            </a:pPr>
            <a:r>
              <a:rPr lang="en-IN" sz="2400" b="1" i="0" u="none" dirty="0">
                <a:solidFill>
                  <a:srgbClr val="0EA5E9"/>
                </a:solidFill>
                <a:latin typeface="Times New Roman" panose="02020603050405020304" pitchFamily="18" charset="0"/>
                <a:cs typeface="Times New Roman" panose="02020603050405020304" pitchFamily="18" charset="0"/>
              </a:rPr>
              <a:t>High-vacuum compatible installation</a:t>
            </a:r>
          </a:p>
          <a:p>
            <a:pPr marL="285750" indent="-285750" algn="ctr">
              <a:lnSpc>
                <a:spcPct val="150000"/>
              </a:lnSpc>
              <a:buFont typeface="Arial" panose="020B0604020202020204" pitchFamily="34" charset="0"/>
              <a:buChar char="•"/>
            </a:pPr>
            <a:r>
              <a:rPr lang="en-IN" sz="2400" b="1" dirty="0">
                <a:solidFill>
                  <a:srgbClr val="0EA5E9"/>
                </a:solidFill>
                <a:latin typeface="Times New Roman" panose="02020603050405020304" pitchFamily="18" charset="0"/>
                <a:cs typeface="Times New Roman" panose="02020603050405020304" pitchFamily="18" charset="0"/>
              </a:rPr>
              <a:t>Real-time magnetic parameter extraction</a:t>
            </a:r>
          </a:p>
          <a:p>
            <a:pPr marL="285750" indent="-285750" algn="ctr">
              <a:lnSpc>
                <a:spcPct val="150000"/>
              </a:lnSpc>
              <a:buFont typeface="Arial" panose="020B0604020202020204" pitchFamily="34" charset="0"/>
              <a:buChar char="•"/>
            </a:pPr>
            <a:r>
              <a:rPr lang="en-IN" sz="2400" b="1" dirty="0">
                <a:solidFill>
                  <a:srgbClr val="0EA5E9"/>
                </a:solidFill>
                <a:latin typeface="Times New Roman" panose="02020603050405020304" pitchFamily="18" charset="0"/>
                <a:cs typeface="Times New Roman" panose="02020603050405020304" pitchFamily="18" charset="0"/>
              </a:rPr>
              <a:t>Non-destructive target probing</a:t>
            </a:r>
            <a:endParaRPr lang="en-IN" sz="2400" dirty="0"/>
          </a:p>
        </p:txBody>
      </p:sp>
    </p:spTree>
    <p:extLst>
      <p:ext uri="{BB962C8B-B14F-4D97-AF65-F5344CB8AC3E}">
        <p14:creationId xmlns:p14="http://schemas.microsoft.com/office/powerpoint/2010/main" val="2180174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C7633B9-4277-237D-C261-9B96DA777705}"/>
            </a:ext>
          </a:extLst>
        </p:cNvPr>
        <p:cNvGrpSpPr/>
        <p:nvPr/>
      </p:nvGrpSpPr>
      <p:grpSpPr>
        <a:xfrm>
          <a:off x="0" y="0"/>
          <a:ext cx="0" cy="0"/>
          <a:chOff x="0" y="0"/>
          <a:chExt cx="0" cy="0"/>
        </a:xfrm>
      </p:grpSpPr>
      <p:sp>
        <p:nvSpPr>
          <p:cNvPr id="2" name="TextBox 1"/>
          <p:cNvSpPr txBox="1"/>
          <p:nvPr/>
        </p:nvSpPr>
        <p:spPr>
          <a:xfrm>
            <a:off x="2973525" y="212351"/>
            <a:ext cx="5346336" cy="584775"/>
          </a:xfrm>
          <a:prstGeom prst="rect">
            <a:avLst/>
          </a:prstGeom>
          <a:noFill/>
        </p:spPr>
        <p:txBody>
          <a:bodyPr wrap="none">
            <a:spAutoFit/>
          </a:bodyPr>
          <a:lstStyle/>
          <a:p>
            <a:pPr algn="ctr"/>
            <a:r>
              <a:rPr lang="en-IN" sz="3200" b="1" dirty="0">
                <a:solidFill>
                  <a:srgbClr val="00B0F0"/>
                </a:solidFill>
                <a:latin typeface="Times New Roman"/>
              </a:rPr>
              <a:t>Significance of</a:t>
            </a:r>
            <a:r>
              <a:rPr sz="3200" b="1" dirty="0">
                <a:solidFill>
                  <a:srgbClr val="00B0F0"/>
                </a:solidFill>
                <a:latin typeface="Times New Roman"/>
              </a:rPr>
              <a:t> </a:t>
            </a:r>
            <a:r>
              <a:rPr lang="en-IN" sz="3200" b="1" i="1" dirty="0" err="1">
                <a:solidFill>
                  <a:srgbClr val="00B0F0"/>
                </a:solidFill>
                <a:latin typeface="Times New Roman"/>
              </a:rPr>
              <a:t>i</a:t>
            </a:r>
            <a:r>
              <a:rPr sz="3200" b="1" i="1" dirty="0">
                <a:solidFill>
                  <a:srgbClr val="00B0F0"/>
                </a:solidFill>
                <a:latin typeface="Times New Roman"/>
              </a:rPr>
              <a:t>n-</a:t>
            </a:r>
            <a:r>
              <a:rPr lang="en-IN" sz="3200" b="1" i="1" dirty="0">
                <a:solidFill>
                  <a:srgbClr val="00B0F0"/>
                </a:solidFill>
                <a:latin typeface="Times New Roman"/>
              </a:rPr>
              <a:t>s</a:t>
            </a:r>
            <a:r>
              <a:rPr sz="3200" b="1" i="1" dirty="0" err="1">
                <a:solidFill>
                  <a:srgbClr val="00B0F0"/>
                </a:solidFill>
                <a:latin typeface="Times New Roman"/>
              </a:rPr>
              <a:t>itu</a:t>
            </a:r>
            <a:r>
              <a:rPr sz="3200" b="1" dirty="0">
                <a:solidFill>
                  <a:srgbClr val="00B0F0"/>
                </a:solidFill>
                <a:latin typeface="Times New Roman"/>
              </a:rPr>
              <a:t> MOKE</a:t>
            </a:r>
          </a:p>
        </p:txBody>
      </p:sp>
      <p:sp>
        <p:nvSpPr>
          <p:cNvPr id="13" name="TextBox 12"/>
          <p:cNvSpPr txBox="1"/>
          <p:nvPr/>
        </p:nvSpPr>
        <p:spPr>
          <a:xfrm>
            <a:off x="858429" y="803502"/>
            <a:ext cx="10149840" cy="1297343"/>
          </a:xfrm>
          <a:prstGeom prst="rect">
            <a:avLst/>
          </a:prstGeom>
          <a:noFill/>
        </p:spPr>
        <p:txBody>
          <a:bodyPr wrap="square" lIns="27432" tIns="18288" rIns="27432" bIns="18288">
            <a:spAutoFit/>
          </a:bodyPr>
          <a:lstStyle/>
          <a:p>
            <a:pPr algn="ctr"/>
            <a:r>
              <a:rPr sz="2400" b="1" dirty="0">
                <a:solidFill>
                  <a:srgbClr val="0F172A"/>
                </a:solidFill>
                <a:latin typeface="Times New Roman"/>
              </a:rPr>
              <a:t>MOKE provides a sensitive route to follow magnetic anisotropy, coercivity and related hysteretic parameters during ion irradiation</a:t>
            </a:r>
            <a:endParaRPr lang="en-IN" sz="2400" b="1" dirty="0">
              <a:solidFill>
                <a:srgbClr val="0F172A"/>
              </a:solidFill>
              <a:latin typeface="Times New Roman"/>
            </a:endParaRPr>
          </a:p>
          <a:p>
            <a:pPr algn="ctr">
              <a:lnSpc>
                <a:spcPct val="200000"/>
              </a:lnSpc>
            </a:pPr>
            <a:r>
              <a:rPr lang="en-IN" sz="2000" i="1" dirty="0">
                <a:solidFill>
                  <a:srgbClr val="00B0F0"/>
                </a:solidFill>
                <a:latin typeface="Times New Roman" panose="02020603050405020304" pitchFamily="18" charset="0"/>
                <a:cs typeface="Times New Roman" panose="02020603050405020304" pitchFamily="18" charset="0"/>
              </a:rPr>
              <a:t>Journal of Magnetism and Magnetic Materials </a:t>
            </a:r>
            <a:r>
              <a:rPr lang="en-IN" sz="2000" b="1" dirty="0">
                <a:solidFill>
                  <a:srgbClr val="00B0F0"/>
                </a:solidFill>
                <a:latin typeface="Times New Roman" panose="02020603050405020304" pitchFamily="18" charset="0"/>
                <a:cs typeface="Times New Roman" panose="02020603050405020304" pitchFamily="18" charset="0"/>
              </a:rPr>
              <a:t>310</a:t>
            </a:r>
            <a:r>
              <a:rPr lang="en-IN" sz="2000" dirty="0">
                <a:solidFill>
                  <a:srgbClr val="00B0F0"/>
                </a:solidFill>
                <a:latin typeface="Times New Roman" panose="02020603050405020304" pitchFamily="18" charset="0"/>
                <a:cs typeface="Times New Roman" panose="02020603050405020304" pitchFamily="18" charset="0"/>
              </a:rPr>
              <a:t> (2007) 2491-2493</a:t>
            </a:r>
            <a:endParaRPr sz="2000" b="1" dirty="0">
              <a:solidFill>
                <a:srgbClr val="00B0F0"/>
              </a:solidFill>
              <a:latin typeface="Times New Roman" panose="02020603050405020304" pitchFamily="18" charset="0"/>
              <a:cs typeface="Times New Roman" panose="02020603050405020304" pitchFamily="18" charset="0"/>
            </a:endParaRPr>
          </a:p>
        </p:txBody>
      </p:sp>
      <p:sp>
        <p:nvSpPr>
          <p:cNvPr id="16" name="Rectangle: Rounded Corners 15">
            <a:extLst>
              <a:ext uri="{FF2B5EF4-FFF2-40B4-BE49-F238E27FC236}">
                <a16:creationId xmlns:a16="http://schemas.microsoft.com/office/drawing/2014/main" id="{91F3804C-51C8-13BD-5BE1-7D6E4B526D5F}"/>
              </a:ext>
            </a:extLst>
          </p:cNvPr>
          <p:cNvSpPr/>
          <p:nvPr/>
        </p:nvSpPr>
        <p:spPr>
          <a:xfrm>
            <a:off x="250610" y="2394204"/>
            <a:ext cx="3584448" cy="3914775"/>
          </a:xfrm>
          <a:prstGeom prst="round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200"/>
              </a:spcAft>
            </a:pPr>
            <a:r>
              <a:rPr lang="en-IN" sz="2000" b="1" dirty="0">
                <a:solidFill>
                  <a:srgbClr val="00B0F0"/>
                </a:solidFill>
                <a:latin typeface="Times New Roman" panose="02020603050405020304" pitchFamily="18" charset="0"/>
                <a:ea typeface="Tahoma" panose="020B0604030504040204" pitchFamily="34" charset="0"/>
                <a:cs typeface="Times New Roman" panose="02020603050405020304" pitchFamily="18" charset="0"/>
              </a:rPr>
              <a:t>Conventional </a:t>
            </a:r>
            <a:r>
              <a:rPr lang="en-IN" sz="2000" b="1" i="1" dirty="0">
                <a:solidFill>
                  <a:srgbClr val="00B0F0"/>
                </a:solidFill>
                <a:latin typeface="Times New Roman" panose="02020603050405020304" pitchFamily="18" charset="0"/>
                <a:ea typeface="Tahoma" panose="020B0604030504040204" pitchFamily="34" charset="0"/>
                <a:cs typeface="Times New Roman" panose="02020603050405020304" pitchFamily="18" charset="0"/>
              </a:rPr>
              <a:t>ex-situ </a:t>
            </a:r>
            <a:r>
              <a:rPr lang="en-IN" sz="2000" b="1" dirty="0">
                <a:solidFill>
                  <a:srgbClr val="00B0F0"/>
                </a:solidFill>
                <a:latin typeface="Times New Roman" panose="02020603050405020304" pitchFamily="18" charset="0"/>
                <a:ea typeface="Tahoma" panose="020B0604030504040204" pitchFamily="34" charset="0"/>
                <a:cs typeface="Times New Roman" panose="02020603050405020304" pitchFamily="18" charset="0"/>
              </a:rPr>
              <a:t>approach</a:t>
            </a:r>
          </a:p>
          <a:p>
            <a:pPr algn="ctr">
              <a:spcAft>
                <a:spcPts val="400"/>
              </a:spcAft>
              <a:defRPr sz="1450">
                <a:solidFill>
                  <a:srgbClr val="475569"/>
                </a:solidFill>
                <a:latin typeface="Times New Roman"/>
              </a:defRPr>
            </a:pPr>
            <a:r>
              <a:rPr lang="en-US" sz="2000" dirty="0"/>
              <a:t>• Irradiation and characterization are performed as separate steps.</a:t>
            </a:r>
          </a:p>
          <a:p>
            <a:pPr algn="ctr">
              <a:spcAft>
                <a:spcPts val="400"/>
              </a:spcAft>
              <a:defRPr sz="1450">
                <a:solidFill>
                  <a:srgbClr val="475569"/>
                </a:solidFill>
                <a:latin typeface="Times New Roman"/>
              </a:defRPr>
            </a:pPr>
            <a:r>
              <a:rPr lang="en-US" sz="2000" dirty="0"/>
              <a:t>• Intermediate magnetic states can be missed.</a:t>
            </a:r>
          </a:p>
          <a:p>
            <a:pPr algn="ctr">
              <a:spcAft>
                <a:spcPts val="400"/>
              </a:spcAft>
              <a:defRPr sz="1450">
                <a:solidFill>
                  <a:srgbClr val="475569"/>
                </a:solidFill>
                <a:latin typeface="Times New Roman"/>
              </a:defRPr>
            </a:pPr>
            <a:r>
              <a:rPr lang="en-US" sz="2000" dirty="0"/>
              <a:t>• Repeated handling can introduce uncertainty or contamination.</a:t>
            </a:r>
            <a:endParaRPr lang="en-US" sz="20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a:p>
            <a:pPr algn="ctr"/>
            <a:endParaRPr lang="en-IN" sz="2000" b="1" dirty="0">
              <a:solidFill>
                <a:srgbClr val="0F172A"/>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8" name="Rectangle: Rounded Corners 17">
            <a:extLst>
              <a:ext uri="{FF2B5EF4-FFF2-40B4-BE49-F238E27FC236}">
                <a16:creationId xmlns:a16="http://schemas.microsoft.com/office/drawing/2014/main" id="{7AA1355A-359F-98A8-4972-1095E16BEA32}"/>
              </a:ext>
            </a:extLst>
          </p:cNvPr>
          <p:cNvSpPr/>
          <p:nvPr/>
        </p:nvSpPr>
        <p:spPr>
          <a:xfrm>
            <a:off x="3835059" y="2383578"/>
            <a:ext cx="4579666" cy="3914775"/>
          </a:xfrm>
          <a:prstGeom prst="round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200"/>
              </a:spcAft>
            </a:pPr>
            <a:r>
              <a:rPr lang="en-IN" sz="2000" b="1" i="1" dirty="0">
                <a:solidFill>
                  <a:srgbClr val="00B0F0"/>
                </a:solidFill>
                <a:latin typeface="Times New Roman" panose="02020603050405020304" pitchFamily="18" charset="0"/>
                <a:ea typeface="Tahoma" panose="020B0604030504040204" pitchFamily="34" charset="0"/>
                <a:cs typeface="Times New Roman" panose="02020603050405020304" pitchFamily="18" charset="0"/>
              </a:rPr>
              <a:t>in-situ</a:t>
            </a:r>
            <a:r>
              <a:rPr lang="en-IN" sz="2000" b="1" dirty="0">
                <a:solidFill>
                  <a:srgbClr val="00B0F0"/>
                </a:solidFill>
                <a:latin typeface="Times New Roman" panose="02020603050405020304" pitchFamily="18" charset="0"/>
                <a:ea typeface="Tahoma" panose="020B0604030504040204" pitchFamily="34" charset="0"/>
                <a:cs typeface="Times New Roman" panose="02020603050405020304" pitchFamily="18" charset="0"/>
              </a:rPr>
              <a:t> </a:t>
            </a:r>
            <a:r>
              <a:rPr lang="en-IN" sz="2000" b="1" dirty="0">
                <a:solidFill>
                  <a:srgbClr val="00B0F0"/>
                </a:solidFill>
                <a:latin typeface="Times New Roman"/>
              </a:rPr>
              <a:t>MOKE approach</a:t>
            </a:r>
          </a:p>
          <a:p>
            <a:pPr algn="ctr">
              <a:spcAft>
                <a:spcPts val="400"/>
              </a:spcAft>
              <a:defRPr sz="1450">
                <a:solidFill>
                  <a:srgbClr val="475569"/>
                </a:solidFill>
                <a:latin typeface="Times New Roman"/>
              </a:defRPr>
            </a:pPr>
            <a:r>
              <a:rPr lang="en-US" sz="2000" dirty="0"/>
              <a:t>•  Hysteresis response </a:t>
            </a:r>
            <a:r>
              <a:rPr lang="en-US" sz="2000" dirty="0" err="1"/>
              <a:t>analysed</a:t>
            </a:r>
            <a:r>
              <a:rPr lang="en-US" sz="2000" dirty="0"/>
              <a:t> as a function of ion fluence.</a:t>
            </a:r>
          </a:p>
          <a:p>
            <a:pPr marL="342900" indent="-342900" algn="ctr">
              <a:spcAft>
                <a:spcPts val="400"/>
              </a:spcAft>
              <a:buFont typeface="Arial" panose="020B0604020202020204" pitchFamily="34" charset="0"/>
              <a:buChar char="•"/>
              <a:defRPr sz="1450">
                <a:solidFill>
                  <a:srgbClr val="475569"/>
                </a:solidFill>
                <a:latin typeface="Times New Roman"/>
              </a:defRPr>
            </a:pPr>
            <a:r>
              <a:rPr lang="en-US" sz="2000" dirty="0"/>
              <a:t>Non-contact monitoring inside the irradiation chamber.</a:t>
            </a:r>
          </a:p>
          <a:p>
            <a:pPr marL="342900" indent="-342900" algn="ctr">
              <a:spcAft>
                <a:spcPts val="400"/>
              </a:spcAft>
              <a:buFont typeface="Arial" panose="020B0604020202020204" pitchFamily="34" charset="0"/>
              <a:buChar char="•"/>
              <a:defRPr sz="1450">
                <a:solidFill>
                  <a:srgbClr val="475569"/>
                </a:solidFill>
                <a:latin typeface="Times New Roman"/>
              </a:defRPr>
            </a:pPr>
            <a:r>
              <a:rPr lang="en-US" sz="2000" dirty="0"/>
              <a:t>Fluence dependence of processes like, stress relaxation, phase transformation, morphological changes: </a:t>
            </a:r>
            <a:r>
              <a:rPr lang="en-US" sz="2000"/>
              <a:t>correlation with </a:t>
            </a:r>
            <a:r>
              <a:rPr lang="en-US" sz="2000" dirty="0"/>
              <a:t>the associated changes in the magnetic properties</a:t>
            </a:r>
          </a:p>
          <a:p>
            <a:pPr algn="ctr"/>
            <a:endParaRPr lang="en-IN" sz="2000" b="1" dirty="0">
              <a:solidFill>
                <a:srgbClr val="0F172A"/>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20" name="Rectangle: Rounded Corners 19">
            <a:extLst>
              <a:ext uri="{FF2B5EF4-FFF2-40B4-BE49-F238E27FC236}">
                <a16:creationId xmlns:a16="http://schemas.microsoft.com/office/drawing/2014/main" id="{002911BD-AE77-7355-5D94-7C9CF33D26E2}"/>
              </a:ext>
            </a:extLst>
          </p:cNvPr>
          <p:cNvSpPr/>
          <p:nvPr/>
        </p:nvSpPr>
        <p:spPr>
          <a:xfrm>
            <a:off x="8489147" y="2356928"/>
            <a:ext cx="3584448" cy="3914775"/>
          </a:xfrm>
          <a:prstGeom prst="roundRect">
            <a:avLst/>
          </a:prstGeom>
          <a:solidFill>
            <a:schemeClr val="accent5">
              <a:lumMod val="20000"/>
              <a:lumOff val="80000"/>
            </a:schemeClr>
          </a:solidFill>
          <a:ln>
            <a:solidFill>
              <a:schemeClr val="accent5">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spcAft>
                <a:spcPts val="200"/>
              </a:spcAft>
            </a:pPr>
            <a:r>
              <a:rPr lang="en-IN" sz="2000" b="1" dirty="0">
                <a:solidFill>
                  <a:srgbClr val="00B0F0"/>
                </a:solidFill>
                <a:latin typeface="Times New Roman" panose="02020603050405020304" pitchFamily="18" charset="0"/>
                <a:ea typeface="Tahoma" panose="020B0604030504040204" pitchFamily="34" charset="0"/>
                <a:cs typeface="Times New Roman" panose="02020603050405020304" pitchFamily="18" charset="0"/>
              </a:rPr>
              <a:t>Other Advantages</a:t>
            </a:r>
            <a:endParaRPr lang="en-IN" sz="2000" b="1" dirty="0">
              <a:solidFill>
                <a:srgbClr val="00B0F0"/>
              </a:solidFill>
              <a:latin typeface="Times New Roman"/>
            </a:endParaRPr>
          </a:p>
          <a:p>
            <a:pPr algn="ctr">
              <a:spcAft>
                <a:spcPts val="400"/>
              </a:spcAft>
              <a:defRPr sz="1450">
                <a:solidFill>
                  <a:srgbClr val="475569"/>
                </a:solidFill>
                <a:latin typeface="Times New Roman"/>
              </a:defRPr>
            </a:pPr>
            <a:r>
              <a:rPr lang="en-US" sz="2000" dirty="0"/>
              <a:t>• Direct correlation between ion dose and magnetic evolution.</a:t>
            </a:r>
          </a:p>
          <a:p>
            <a:pPr algn="ctr">
              <a:spcAft>
                <a:spcPts val="400"/>
              </a:spcAft>
              <a:defRPr sz="1450">
                <a:solidFill>
                  <a:srgbClr val="475569"/>
                </a:solidFill>
                <a:latin typeface="Times New Roman"/>
              </a:defRPr>
            </a:pPr>
            <a:r>
              <a:rPr lang="en-US" sz="2000" dirty="0"/>
              <a:t>• Identification of transition/optimization fluence.</a:t>
            </a:r>
          </a:p>
          <a:p>
            <a:pPr algn="ctr">
              <a:spcAft>
                <a:spcPts val="400"/>
              </a:spcAft>
              <a:defRPr sz="1450">
                <a:solidFill>
                  <a:srgbClr val="475569"/>
                </a:solidFill>
                <a:latin typeface="Times New Roman"/>
              </a:defRPr>
            </a:pPr>
            <a:r>
              <a:rPr lang="en-US" sz="2000" dirty="0"/>
              <a:t>• Real-time feedback for engineering of magnetic materials</a:t>
            </a:r>
          </a:p>
          <a:p>
            <a:pPr algn="ctr"/>
            <a:endParaRPr lang="en-IN" sz="2000" b="1" dirty="0">
              <a:solidFill>
                <a:srgbClr val="0F172A"/>
              </a:solidFill>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66959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TextBox 8"/>
          <p:cNvSpPr txBox="1"/>
          <p:nvPr/>
        </p:nvSpPr>
        <p:spPr>
          <a:xfrm>
            <a:off x="762000" y="677704"/>
            <a:ext cx="5184111" cy="492443"/>
          </a:xfrm>
          <a:prstGeom prst="rect">
            <a:avLst/>
          </a:prstGeom>
          <a:noFill/>
        </p:spPr>
        <p:txBody>
          <a:bodyPr wrap="none" lIns="0" tIns="0" rIns="0" bIns="0" anchor="t">
            <a:spAutoFit/>
          </a:bodyPr>
          <a:lstStyle/>
          <a:p>
            <a:pPr algn="l"/>
            <a:r>
              <a:rPr sz="3200" b="1" i="0" u="none" dirty="0">
                <a:solidFill>
                  <a:srgbClr val="00B0F0"/>
                </a:solidFill>
                <a:latin typeface="Times New Roman" panose="02020603050405020304" pitchFamily="18" charset="0"/>
                <a:cs typeface="Times New Roman" panose="02020603050405020304" pitchFamily="18" charset="0"/>
              </a:rPr>
              <a:t>Instrument Purpose &amp; Utility</a:t>
            </a:r>
          </a:p>
        </p:txBody>
      </p:sp>
      <p:sp>
        <p:nvSpPr>
          <p:cNvPr id="6" name="Rectangle: Rounded Corners 5">
            <a:extLst>
              <a:ext uri="{FF2B5EF4-FFF2-40B4-BE49-F238E27FC236}">
                <a16:creationId xmlns:a16="http://schemas.microsoft.com/office/drawing/2014/main" id="{4F0901B3-FB6E-5B2D-5E92-3FA2A80BC91F}"/>
              </a:ext>
            </a:extLst>
          </p:cNvPr>
          <p:cNvSpPr/>
          <p:nvPr/>
        </p:nvSpPr>
        <p:spPr>
          <a:xfrm>
            <a:off x="762000" y="2181224"/>
            <a:ext cx="3352800" cy="3914775"/>
          </a:xfrm>
          <a:prstGeom prst="round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r>
              <a:rPr lang="en-IN" sz="2400" b="1" dirty="0">
                <a:solidFill>
                  <a:srgbClr val="00B0F0"/>
                </a:solidFill>
                <a:latin typeface="Times New Roman" panose="02020603050405020304" pitchFamily="18" charset="0"/>
                <a:ea typeface="Tahoma" panose="020B0604030504040204" pitchFamily="34" charset="0"/>
                <a:cs typeface="Times New Roman" panose="02020603050405020304" pitchFamily="18" charset="0"/>
              </a:rPr>
              <a:t>Real-Time Tracking</a:t>
            </a:r>
          </a:p>
          <a:p>
            <a:pPr marL="285750" indent="-285750" algn="ctr">
              <a:buFont typeface="Arial" panose="020B0604020202020204" pitchFamily="34" charset="0"/>
              <a:buChar char="•"/>
            </a:pPr>
            <a:r>
              <a:rPr lang="en-IN" sz="24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Monitoring anisotropy during irradiation.</a:t>
            </a:r>
          </a:p>
          <a:p>
            <a:pPr marL="285750" indent="-285750" algn="ctr">
              <a:buFont typeface="Arial" panose="020B0604020202020204" pitchFamily="34" charset="0"/>
              <a:buChar char="•"/>
            </a:pPr>
            <a:r>
              <a:rPr lang="en-US" sz="24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Tracking coercivity and saturation fields.</a:t>
            </a:r>
          </a:p>
          <a:p>
            <a:endParaRPr lang="en-IN" sz="2000" b="1" dirty="0">
              <a:solidFill>
                <a:srgbClr val="0F172A"/>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05A597CF-DD63-DFC4-F66D-B44B80A6AA3B}"/>
              </a:ext>
            </a:extLst>
          </p:cNvPr>
          <p:cNvSpPr/>
          <p:nvPr/>
        </p:nvSpPr>
        <p:spPr>
          <a:xfrm>
            <a:off x="4524375" y="2181225"/>
            <a:ext cx="3352800" cy="3914775"/>
          </a:xfrm>
          <a:prstGeom prst="round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r>
              <a:rPr lang="en-IN" sz="2400" b="1" dirty="0">
                <a:solidFill>
                  <a:srgbClr val="00B0F0"/>
                </a:solidFill>
                <a:latin typeface="Times New Roman" panose="02020603050405020304" pitchFamily="18" charset="0"/>
                <a:ea typeface="Tahoma" panose="020B0604030504040204" pitchFamily="34" charset="0"/>
                <a:cs typeface="Times New Roman" panose="02020603050405020304" pitchFamily="18" charset="0"/>
              </a:rPr>
              <a:t>Vacuum Preservation</a:t>
            </a:r>
          </a:p>
          <a:p>
            <a:pPr marL="285750" indent="-285750" algn="ctr">
              <a:buFont typeface="Arial" panose="020B0604020202020204" pitchFamily="34" charset="0"/>
              <a:buChar char="•"/>
            </a:pPr>
            <a:r>
              <a:rPr lang="en-US" sz="24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Tuning materials inside the end-station.</a:t>
            </a:r>
          </a:p>
          <a:p>
            <a:pPr marL="285750" indent="-285750" algn="ctr">
              <a:buFont typeface="Arial" panose="020B0604020202020204" pitchFamily="34" charset="0"/>
              <a:buChar char="•"/>
            </a:pPr>
            <a:r>
              <a:rPr lang="en-US" sz="24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Eliminating post-process contamination.</a:t>
            </a:r>
          </a:p>
          <a:p>
            <a:endParaRPr lang="en-IN" sz="2000" b="1" dirty="0">
              <a:solidFill>
                <a:srgbClr val="0F172A"/>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26" name="Rectangle: Rounded Corners 25">
            <a:extLst>
              <a:ext uri="{FF2B5EF4-FFF2-40B4-BE49-F238E27FC236}">
                <a16:creationId xmlns:a16="http://schemas.microsoft.com/office/drawing/2014/main" id="{4852B3F2-C4C1-3C92-113E-5C165BE3810C}"/>
              </a:ext>
            </a:extLst>
          </p:cNvPr>
          <p:cNvSpPr/>
          <p:nvPr/>
        </p:nvSpPr>
        <p:spPr>
          <a:xfrm>
            <a:off x="8286750" y="2181223"/>
            <a:ext cx="3352800" cy="3914775"/>
          </a:xfrm>
          <a:prstGeom prst="round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r>
              <a:rPr lang="en-IN" sz="2400" b="1" dirty="0">
                <a:solidFill>
                  <a:srgbClr val="00B0F0"/>
                </a:solidFill>
                <a:latin typeface="Times New Roman" panose="02020603050405020304" pitchFamily="18" charset="0"/>
                <a:ea typeface="Tahoma" panose="020B0604030504040204" pitchFamily="34" charset="0"/>
                <a:cs typeface="Times New Roman" panose="02020603050405020304" pitchFamily="18" charset="0"/>
              </a:rPr>
              <a:t>Diverse User Base</a:t>
            </a:r>
          </a:p>
          <a:p>
            <a:pPr marL="285750" indent="-285750" algn="ctr">
              <a:buFont typeface="Arial" panose="020B0604020202020204" pitchFamily="34" charset="0"/>
              <a:buChar char="•"/>
            </a:pPr>
            <a:r>
              <a:rPr lang="en-US" sz="24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Serving cutting-edge spintronics groups.</a:t>
            </a:r>
          </a:p>
          <a:p>
            <a:pPr marL="285750" indent="-285750" algn="ctr">
              <a:buFont typeface="Arial" panose="020B0604020202020204" pitchFamily="34" charset="0"/>
              <a:buChar char="•"/>
            </a:pPr>
            <a:r>
              <a:rPr lang="en-US" sz="24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Enabling novel quantum materials research.</a:t>
            </a:r>
          </a:p>
          <a:p>
            <a:endParaRPr lang="en-IN" sz="2000" b="1" dirty="0">
              <a:solidFill>
                <a:srgbClr val="0F172A"/>
              </a:solidFill>
              <a:latin typeface="Times New Roman" panose="02020603050405020304" pitchFamily="18" charset="0"/>
              <a:ea typeface="Tahoma" panose="020B0604030504040204" pitchFamily="34"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C03DC-2E17-672E-E6FB-D047F7D54D6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5B7FB10-423B-AD40-90E2-361594C6D73B}"/>
              </a:ext>
            </a:extLst>
          </p:cNvPr>
          <p:cNvSpPr txBox="1"/>
          <p:nvPr/>
        </p:nvSpPr>
        <p:spPr>
          <a:xfrm>
            <a:off x="730727" y="172536"/>
            <a:ext cx="9937276" cy="984885"/>
          </a:xfrm>
          <a:prstGeom prst="rect">
            <a:avLst/>
          </a:prstGeom>
          <a:noFill/>
        </p:spPr>
        <p:txBody>
          <a:bodyPr wrap="square" lIns="0" tIns="0" rIns="0" bIns="0" anchor="t">
            <a:spAutoFit/>
          </a:bodyPr>
          <a:lstStyle/>
          <a:p>
            <a:pPr algn="ctr"/>
            <a:r>
              <a:rPr lang="en-IN" sz="3200" b="1" i="0" u="none" dirty="0">
                <a:solidFill>
                  <a:srgbClr val="00B0F0"/>
                </a:solidFill>
                <a:latin typeface="Times New Roman" panose="02020603050405020304" pitchFamily="18" charset="0"/>
                <a:cs typeface="Times New Roman" panose="02020603050405020304" pitchFamily="18" charset="0"/>
              </a:rPr>
              <a:t>Role</a:t>
            </a:r>
            <a:r>
              <a:rPr sz="3200" b="1" i="0" u="none" dirty="0">
                <a:solidFill>
                  <a:srgbClr val="00B0F0"/>
                </a:solidFill>
                <a:latin typeface="Times New Roman" panose="02020603050405020304" pitchFamily="18" charset="0"/>
                <a:cs typeface="Times New Roman" panose="02020603050405020304" pitchFamily="18" charset="0"/>
              </a:rPr>
              <a:t> of </a:t>
            </a:r>
            <a:r>
              <a:rPr lang="en-IN" sz="3200" b="1" i="0" u="none" dirty="0">
                <a:solidFill>
                  <a:srgbClr val="00B0F0"/>
                </a:solidFill>
                <a:latin typeface="Times New Roman" panose="02020603050405020304" pitchFamily="18" charset="0"/>
                <a:cs typeface="Times New Roman" panose="02020603050405020304" pitchFamily="18" charset="0"/>
              </a:rPr>
              <a:t>Ion </a:t>
            </a:r>
            <a:r>
              <a:rPr lang="en-IN" sz="3200" b="1" dirty="0">
                <a:solidFill>
                  <a:srgbClr val="00B0F0"/>
                </a:solidFill>
                <a:latin typeface="Times New Roman" panose="02020603050405020304" pitchFamily="18" charset="0"/>
                <a:cs typeface="Times New Roman" panose="02020603050405020304" pitchFamily="18" charset="0"/>
              </a:rPr>
              <a:t>Irradiation in magnetic nanoparticles embedded in Silica matrix: an example </a:t>
            </a:r>
            <a:endParaRPr sz="3200" b="1" i="0" u="none" dirty="0">
              <a:solidFill>
                <a:srgbClr val="00B0F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24EB6C9-5DCE-F7C7-A027-CC2B17CA736C}"/>
              </a:ext>
            </a:extLst>
          </p:cNvPr>
          <p:cNvSpPr txBox="1"/>
          <p:nvPr/>
        </p:nvSpPr>
        <p:spPr>
          <a:xfrm>
            <a:off x="1229032" y="1468988"/>
            <a:ext cx="8410957" cy="369332"/>
          </a:xfrm>
          <a:prstGeom prst="rect">
            <a:avLst/>
          </a:prstGeom>
          <a:noFill/>
        </p:spPr>
        <p:txBody>
          <a:bodyPr wrap="square" lIns="0" tIns="0" rIns="0" bIns="0" anchor="t">
            <a:spAutoFit/>
          </a:bodyPr>
          <a:lstStyle/>
          <a:p>
            <a:pPr algn="l"/>
            <a:r>
              <a:rPr sz="2400" b="0" i="0" u="none" dirty="0">
                <a:latin typeface="Times New Roman" panose="02020603050405020304" pitchFamily="18" charset="0"/>
                <a:cs typeface="Times New Roman" panose="02020603050405020304" pitchFamily="18" charset="0"/>
              </a:rPr>
              <a:t>Swift heavy ion</a:t>
            </a:r>
            <a:r>
              <a:rPr lang="en-IN" sz="2400" b="0" i="0" u="none" dirty="0">
                <a:latin typeface="Times New Roman" panose="02020603050405020304" pitchFamily="18" charset="0"/>
                <a:cs typeface="Times New Roman" panose="02020603050405020304" pitchFamily="18" charset="0"/>
              </a:rPr>
              <a:t> (SHI)</a:t>
            </a:r>
            <a:r>
              <a:rPr sz="2400" b="0" i="0" u="none" dirty="0">
                <a:latin typeface="Times New Roman" panose="02020603050405020304" pitchFamily="18" charset="0"/>
                <a:cs typeface="Times New Roman" panose="02020603050405020304" pitchFamily="18" charset="0"/>
              </a:rPr>
              <a:t> interactions </a:t>
            </a:r>
            <a:r>
              <a:rPr sz="2400" b="0" i="0" u="none" dirty="0" err="1">
                <a:latin typeface="Times New Roman" panose="02020603050405020304" pitchFamily="18" charset="0"/>
                <a:cs typeface="Times New Roman" panose="02020603050405020304" pitchFamily="18" charset="0"/>
              </a:rPr>
              <a:t>driv</a:t>
            </a:r>
            <a:r>
              <a:rPr lang="en-IN" sz="2400" b="0" i="0" u="none" dirty="0">
                <a:latin typeface="Times New Roman" panose="02020603050405020304" pitchFamily="18" charset="0"/>
                <a:cs typeface="Times New Roman" panose="02020603050405020304" pitchFamily="18" charset="0"/>
              </a:rPr>
              <a:t>e</a:t>
            </a:r>
            <a:r>
              <a:rPr sz="2400" b="0" i="0" u="none" dirty="0">
                <a:latin typeface="Times New Roman" panose="02020603050405020304" pitchFamily="18" charset="0"/>
                <a:cs typeface="Times New Roman" panose="02020603050405020304" pitchFamily="18" charset="0"/>
              </a:rPr>
              <a:t> magnetic property changes.</a:t>
            </a:r>
          </a:p>
        </p:txBody>
      </p:sp>
      <p:sp>
        <p:nvSpPr>
          <p:cNvPr id="25" name="TextBox 24">
            <a:extLst>
              <a:ext uri="{FF2B5EF4-FFF2-40B4-BE49-F238E27FC236}">
                <a16:creationId xmlns:a16="http://schemas.microsoft.com/office/drawing/2014/main" id="{143B5C39-F2F5-3B0A-EDA5-819F94259598}"/>
              </a:ext>
            </a:extLst>
          </p:cNvPr>
          <p:cNvSpPr txBox="1"/>
          <p:nvPr/>
        </p:nvSpPr>
        <p:spPr>
          <a:xfrm>
            <a:off x="249644" y="2249656"/>
            <a:ext cx="1770886" cy="400110"/>
          </a:xfrm>
          <a:prstGeom prst="rect">
            <a:avLst/>
          </a:prstGeom>
          <a:solidFill>
            <a:schemeClr val="bg1">
              <a:lumMod val="95000"/>
            </a:schemeClr>
          </a:solidFill>
          <a:ln w="19050">
            <a:solidFill>
              <a:srgbClr val="002060"/>
            </a:solidFill>
          </a:ln>
        </p:spPr>
        <p:txBody>
          <a:bodyPr wrap="square">
            <a:spAutoFit/>
          </a:bodyPr>
          <a:lstStyle/>
          <a:p>
            <a:r>
              <a:rPr lang="en-IN" sz="2000" dirty="0">
                <a:latin typeface="Times New Roman" panose="02020603050405020304" pitchFamily="18" charset="0"/>
                <a:cs typeface="Times New Roman" panose="02020603050405020304" pitchFamily="18" charset="0"/>
              </a:rPr>
              <a:t>SHI irradiation </a:t>
            </a:r>
          </a:p>
        </p:txBody>
      </p:sp>
      <p:sp>
        <p:nvSpPr>
          <p:cNvPr id="26" name="Arrow: Right 25">
            <a:extLst>
              <a:ext uri="{FF2B5EF4-FFF2-40B4-BE49-F238E27FC236}">
                <a16:creationId xmlns:a16="http://schemas.microsoft.com/office/drawing/2014/main" id="{93766501-EE33-DAC5-0FC4-60A75AC766CE}"/>
              </a:ext>
            </a:extLst>
          </p:cNvPr>
          <p:cNvSpPr/>
          <p:nvPr/>
        </p:nvSpPr>
        <p:spPr>
          <a:xfrm>
            <a:off x="2162138" y="2306922"/>
            <a:ext cx="668594" cy="260882"/>
          </a:xfrm>
          <a:prstGeom prst="rightArrow">
            <a:avLst/>
          </a:prstGeom>
          <a:noFill/>
          <a:ln w="190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445F3CA6-0C15-266D-8023-C397A17D85C3}"/>
              </a:ext>
            </a:extLst>
          </p:cNvPr>
          <p:cNvSpPr txBox="1"/>
          <p:nvPr/>
        </p:nvSpPr>
        <p:spPr>
          <a:xfrm>
            <a:off x="2935889" y="2245552"/>
            <a:ext cx="3168984" cy="400110"/>
          </a:xfrm>
          <a:prstGeom prst="rect">
            <a:avLst/>
          </a:prstGeom>
          <a:solidFill>
            <a:schemeClr val="bg1">
              <a:lumMod val="95000"/>
            </a:schemeClr>
          </a:solidFill>
          <a:ln w="19050">
            <a:solidFill>
              <a:srgbClr val="002060"/>
            </a:solidFill>
          </a:ln>
        </p:spPr>
        <p:txBody>
          <a:bodyPr wrap="square">
            <a:spAutoFit/>
          </a:bodyPr>
          <a:lstStyle/>
          <a:p>
            <a:r>
              <a:rPr lang="en-IN" sz="2000" dirty="0">
                <a:latin typeface="Times New Roman" panose="02020603050405020304" pitchFamily="18" charset="0"/>
                <a:cs typeface="Times New Roman" panose="02020603050405020304" pitchFamily="18" charset="0"/>
              </a:rPr>
              <a:t>Electronic energy Deposition</a:t>
            </a:r>
          </a:p>
        </p:txBody>
      </p:sp>
      <p:sp>
        <p:nvSpPr>
          <p:cNvPr id="30" name="TextBox 29">
            <a:extLst>
              <a:ext uri="{FF2B5EF4-FFF2-40B4-BE49-F238E27FC236}">
                <a16:creationId xmlns:a16="http://schemas.microsoft.com/office/drawing/2014/main" id="{4417526F-6D29-CACC-32D9-49AA5B8F07B5}"/>
              </a:ext>
            </a:extLst>
          </p:cNvPr>
          <p:cNvSpPr txBox="1"/>
          <p:nvPr/>
        </p:nvSpPr>
        <p:spPr>
          <a:xfrm>
            <a:off x="6967053" y="2256512"/>
            <a:ext cx="1770886" cy="400110"/>
          </a:xfrm>
          <a:prstGeom prst="rect">
            <a:avLst/>
          </a:prstGeom>
          <a:solidFill>
            <a:schemeClr val="bg1">
              <a:lumMod val="95000"/>
            </a:schemeClr>
          </a:solidFill>
          <a:ln w="19050">
            <a:solidFill>
              <a:srgbClr val="002060"/>
            </a:solidFill>
          </a:ln>
        </p:spPr>
        <p:txBody>
          <a:bodyPr wrap="square">
            <a:spAutoFit/>
          </a:bodyPr>
          <a:lstStyle/>
          <a:p>
            <a:r>
              <a:rPr lang="en-IN" sz="2000" dirty="0">
                <a:latin typeface="Times New Roman" panose="02020603050405020304" pitchFamily="18" charset="0"/>
                <a:cs typeface="Times New Roman" panose="02020603050405020304" pitchFamily="18" charset="0"/>
              </a:rPr>
              <a:t>Thermal spike</a:t>
            </a:r>
          </a:p>
        </p:txBody>
      </p:sp>
      <p:sp>
        <p:nvSpPr>
          <p:cNvPr id="32" name="Arrow: Right 31">
            <a:extLst>
              <a:ext uri="{FF2B5EF4-FFF2-40B4-BE49-F238E27FC236}">
                <a16:creationId xmlns:a16="http://schemas.microsoft.com/office/drawing/2014/main" id="{E5497504-27EE-C917-CA0E-8D36F85CC697}"/>
              </a:ext>
            </a:extLst>
          </p:cNvPr>
          <p:cNvSpPr/>
          <p:nvPr/>
        </p:nvSpPr>
        <p:spPr>
          <a:xfrm>
            <a:off x="6210030" y="2326126"/>
            <a:ext cx="668594" cy="260882"/>
          </a:xfrm>
          <a:prstGeom prst="rightArrow">
            <a:avLst/>
          </a:prstGeom>
          <a:noFill/>
          <a:ln w="190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0A5F50E8-1A58-145B-2066-67418A244831}"/>
              </a:ext>
            </a:extLst>
          </p:cNvPr>
          <p:cNvSpPr txBox="1"/>
          <p:nvPr/>
        </p:nvSpPr>
        <p:spPr>
          <a:xfrm>
            <a:off x="9600119" y="2153033"/>
            <a:ext cx="2104343" cy="707886"/>
          </a:xfrm>
          <a:prstGeom prst="rect">
            <a:avLst/>
          </a:prstGeom>
          <a:solidFill>
            <a:schemeClr val="bg1">
              <a:lumMod val="95000"/>
            </a:schemeClr>
          </a:solidFill>
          <a:ln w="19050">
            <a:solidFill>
              <a:srgbClr val="002060"/>
            </a:solidFill>
          </a:ln>
        </p:spPr>
        <p:txBody>
          <a:bodyPr wrap="square">
            <a:spAutoFit/>
          </a:bodyPr>
          <a:lstStyle/>
          <a:p>
            <a:pPr algn="ctr"/>
            <a:r>
              <a:rPr lang="en-IN" sz="2000" dirty="0">
                <a:latin typeface="Times New Roman" panose="02020603050405020304" pitchFamily="18" charset="0"/>
                <a:cs typeface="Times New Roman" panose="02020603050405020304" pitchFamily="18" charset="0"/>
              </a:rPr>
              <a:t>Dissolution and Reprecipitation</a:t>
            </a:r>
          </a:p>
        </p:txBody>
      </p:sp>
      <p:sp>
        <p:nvSpPr>
          <p:cNvPr id="36" name="Arrow: Right 35">
            <a:extLst>
              <a:ext uri="{FF2B5EF4-FFF2-40B4-BE49-F238E27FC236}">
                <a16:creationId xmlns:a16="http://schemas.microsoft.com/office/drawing/2014/main" id="{839DD4F2-D0A7-3ABA-3600-5764DC790D70}"/>
              </a:ext>
            </a:extLst>
          </p:cNvPr>
          <p:cNvSpPr/>
          <p:nvPr/>
        </p:nvSpPr>
        <p:spPr>
          <a:xfrm>
            <a:off x="8826369" y="2367683"/>
            <a:ext cx="668594" cy="260882"/>
          </a:xfrm>
          <a:prstGeom prst="rightArrow">
            <a:avLst/>
          </a:prstGeom>
          <a:noFill/>
          <a:ln w="19050">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latin typeface="Times New Roman" panose="02020603050405020304" pitchFamily="18" charset="0"/>
              <a:cs typeface="Times New Roman" panose="02020603050405020304" pitchFamily="18" charset="0"/>
            </a:endParaRPr>
          </a:p>
        </p:txBody>
      </p:sp>
      <p:graphicFrame>
        <p:nvGraphicFramePr>
          <p:cNvPr id="37" name="Table 36">
            <a:extLst>
              <a:ext uri="{FF2B5EF4-FFF2-40B4-BE49-F238E27FC236}">
                <a16:creationId xmlns:a16="http://schemas.microsoft.com/office/drawing/2014/main" id="{5AD0C722-88D5-B78E-0DA8-72DFBAA1D89F}"/>
              </a:ext>
            </a:extLst>
          </p:cNvPr>
          <p:cNvGraphicFramePr>
            <a:graphicFrameLocks noGrp="1"/>
          </p:cNvGraphicFramePr>
          <p:nvPr>
            <p:extLst>
              <p:ext uri="{D42A27DB-BD31-4B8C-83A1-F6EECF244321}">
                <p14:modId xmlns:p14="http://schemas.microsoft.com/office/powerpoint/2010/main" val="1574345628"/>
              </p:ext>
            </p:extLst>
          </p:nvPr>
        </p:nvGraphicFramePr>
        <p:xfrm>
          <a:off x="354801" y="3090794"/>
          <a:ext cx="11454818" cy="3629540"/>
        </p:xfrm>
        <a:graphic>
          <a:graphicData uri="http://schemas.openxmlformats.org/drawingml/2006/table">
            <a:tbl>
              <a:tblPr firstRow="1" bandRow="1">
                <a:tableStyleId>{5C22544A-7EE6-4342-B048-85BDC9FD1C3A}</a:tableStyleId>
              </a:tblPr>
              <a:tblGrid>
                <a:gridCol w="3436614">
                  <a:extLst>
                    <a:ext uri="{9D8B030D-6E8A-4147-A177-3AD203B41FA5}">
                      <a16:colId xmlns:a16="http://schemas.microsoft.com/office/drawing/2014/main" val="2413477879"/>
                    </a:ext>
                  </a:extLst>
                </a:gridCol>
                <a:gridCol w="8018204">
                  <a:extLst>
                    <a:ext uri="{9D8B030D-6E8A-4147-A177-3AD203B41FA5}">
                      <a16:colId xmlns:a16="http://schemas.microsoft.com/office/drawing/2014/main" val="3219498567"/>
                    </a:ext>
                  </a:extLst>
                </a:gridCol>
              </a:tblGrid>
              <a:tr h="717829">
                <a:tc>
                  <a:txBody>
                    <a:bodyPr/>
                    <a:lstStyle/>
                    <a:p>
                      <a:pPr algn="ctr"/>
                      <a:r>
                        <a:rPr lang="en-IN" sz="2000" b="1" dirty="0">
                          <a:solidFill>
                            <a:schemeClr val="tx1"/>
                          </a:solidFill>
                          <a:latin typeface="Times New Roman" panose="02020603050405020304" pitchFamily="18" charset="0"/>
                          <a:cs typeface="Times New Roman" panose="02020603050405020304" pitchFamily="18" charset="0"/>
                        </a:rPr>
                        <a:t>Localized energy deposition</a:t>
                      </a:r>
                      <a:r>
                        <a:rPr lang="en-IN" sz="2000" dirty="0">
                          <a:solidFill>
                            <a:schemeClr val="tx1"/>
                          </a:solidFill>
                          <a:latin typeface="Times New Roman" panose="02020603050405020304" pitchFamily="18" charset="0"/>
                          <a:cs typeface="Times New Roman" panose="02020603050405020304" pitchFamily="18" charset="0"/>
                        </a:rPr>
                        <a:t> </a:t>
                      </a:r>
                      <a:endParaRPr lang="en-IN" sz="2000" dirty="0">
                        <a:solidFill>
                          <a:schemeClr val="tx1"/>
                        </a:solidFill>
                      </a:endParaRPr>
                    </a:p>
                  </a:txBody>
                  <a:tcPr>
                    <a:solidFill>
                      <a:schemeClr val="bg1">
                        <a:lumMod val="85000"/>
                      </a:schemeClr>
                    </a:solidFill>
                  </a:tcPr>
                </a:tc>
                <a:tc>
                  <a:txBody>
                    <a:bodyPr/>
                    <a:lstStyle/>
                    <a:p>
                      <a:pPr algn="ctr"/>
                      <a:r>
                        <a:rPr lang="en-IN" sz="2000" b="0" dirty="0">
                          <a:solidFill>
                            <a:schemeClr val="tx1"/>
                          </a:solidFill>
                          <a:latin typeface="Times New Roman" panose="02020603050405020304" pitchFamily="18" charset="0"/>
                          <a:cs typeface="Times New Roman" panose="02020603050405020304" pitchFamily="18" charset="0"/>
                        </a:rPr>
                        <a:t>intense electronic excitation along the ion trajectory </a:t>
                      </a:r>
                      <a:endParaRPr lang="en-IN" sz="2000" b="0" dirty="0">
                        <a:solidFill>
                          <a:schemeClr val="tx1"/>
                        </a:solidFill>
                      </a:endParaRPr>
                    </a:p>
                  </a:txBody>
                  <a:tcPr>
                    <a:solidFill>
                      <a:schemeClr val="bg1">
                        <a:lumMod val="85000"/>
                      </a:schemeClr>
                    </a:solidFill>
                  </a:tcPr>
                </a:tc>
                <a:extLst>
                  <a:ext uri="{0D108BD9-81ED-4DB2-BD59-A6C34878D82A}">
                    <a16:rowId xmlns:a16="http://schemas.microsoft.com/office/drawing/2014/main" val="2288657614"/>
                  </a:ext>
                </a:extLst>
              </a:tr>
              <a:tr h="363887">
                <a:tc>
                  <a:txBody>
                    <a:bodyPr/>
                    <a:lstStyle/>
                    <a:p>
                      <a:pPr algn="ctr"/>
                      <a:r>
                        <a:rPr lang="en-IN" sz="2000" b="1" dirty="0">
                          <a:solidFill>
                            <a:schemeClr val="tx1"/>
                          </a:solidFill>
                          <a:latin typeface="Times New Roman" panose="02020603050405020304" pitchFamily="18" charset="0"/>
                          <a:cs typeface="Times New Roman" panose="02020603050405020304" pitchFamily="18" charset="0"/>
                        </a:rPr>
                        <a:t>Thermal-spike formation</a:t>
                      </a:r>
                      <a:r>
                        <a:rPr lang="en-IN" sz="2000" dirty="0">
                          <a:solidFill>
                            <a:schemeClr val="tx1"/>
                          </a:solidFill>
                          <a:latin typeface="Times New Roman" panose="02020603050405020304" pitchFamily="18" charset="0"/>
                          <a:cs typeface="Times New Roman" panose="02020603050405020304" pitchFamily="18" charset="0"/>
                        </a:rPr>
                        <a:t> </a:t>
                      </a:r>
                      <a:endParaRPr lang="en-IN" sz="2000" dirty="0">
                        <a:solidFill>
                          <a:schemeClr val="tx1"/>
                        </a:solidFill>
                      </a:endParaRPr>
                    </a:p>
                  </a:txBody>
                  <a:tcPr>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2000" dirty="0">
                          <a:solidFill>
                            <a:schemeClr val="tx1"/>
                          </a:solidFill>
                          <a:latin typeface="Times New Roman" panose="02020603050405020304" pitchFamily="18" charset="0"/>
                          <a:cs typeface="Times New Roman" panose="02020603050405020304" pitchFamily="18" charset="0"/>
                        </a:rPr>
                        <a:t>transient nanometric high-temperature region </a:t>
                      </a:r>
                    </a:p>
                  </a:txBody>
                  <a:tcPr>
                    <a:solidFill>
                      <a:schemeClr val="bg1">
                        <a:lumMod val="85000"/>
                      </a:schemeClr>
                    </a:solidFill>
                  </a:tcPr>
                </a:tc>
                <a:extLst>
                  <a:ext uri="{0D108BD9-81ED-4DB2-BD59-A6C34878D82A}">
                    <a16:rowId xmlns:a16="http://schemas.microsoft.com/office/drawing/2014/main" val="3662777095"/>
                  </a:ext>
                </a:extLst>
              </a:tr>
              <a:tr h="717829">
                <a:tc>
                  <a:txBody>
                    <a:bodyPr/>
                    <a:lstStyle/>
                    <a:p>
                      <a:pPr algn="ctr"/>
                      <a:r>
                        <a:rPr lang="en-IN" sz="2000" b="1" dirty="0">
                          <a:solidFill>
                            <a:schemeClr val="tx1"/>
                          </a:solidFill>
                          <a:latin typeface="Times New Roman" panose="02020603050405020304" pitchFamily="18" charset="0"/>
                          <a:cs typeface="Times New Roman" panose="02020603050405020304" pitchFamily="18" charset="0"/>
                        </a:rPr>
                        <a:t>Defect &amp; interface modification</a:t>
                      </a:r>
                      <a:r>
                        <a:rPr lang="en-IN" sz="2000" dirty="0">
                          <a:solidFill>
                            <a:schemeClr val="tx1"/>
                          </a:solidFill>
                          <a:latin typeface="Times New Roman" panose="02020603050405020304" pitchFamily="18" charset="0"/>
                          <a:cs typeface="Times New Roman" panose="02020603050405020304" pitchFamily="18" charset="0"/>
                        </a:rPr>
                        <a:t> </a:t>
                      </a:r>
                      <a:endParaRPr lang="en-IN" sz="2000" dirty="0">
                        <a:solidFill>
                          <a:schemeClr val="tx1"/>
                        </a:solidFill>
                      </a:endParaRPr>
                    </a:p>
                  </a:txBody>
                  <a:tcPr>
                    <a:solidFill>
                      <a:schemeClr val="bg1">
                        <a:lumMod val="85000"/>
                      </a:schemeClr>
                    </a:solidFill>
                  </a:tcPr>
                </a:tc>
                <a:tc>
                  <a:txBody>
                    <a:bodyPr/>
                    <a:lstStyle/>
                    <a:p>
                      <a:pPr algn="ctr"/>
                      <a:r>
                        <a:rPr lang="en-IN" sz="2000" dirty="0">
                          <a:solidFill>
                            <a:schemeClr val="tx1"/>
                          </a:solidFill>
                          <a:latin typeface="Times New Roman" panose="02020603050405020304" pitchFamily="18" charset="0"/>
                          <a:cs typeface="Times New Roman" panose="02020603050405020304" pitchFamily="18" charset="0"/>
                        </a:rPr>
                        <a:t>defect creation/annihilation, stress relaxation and intermixing </a:t>
                      </a:r>
                      <a:endParaRPr lang="en-IN" sz="2000" dirty="0">
                        <a:solidFill>
                          <a:schemeClr val="tx1"/>
                        </a:solidFill>
                      </a:endParaRPr>
                    </a:p>
                  </a:txBody>
                  <a:tcPr>
                    <a:solidFill>
                      <a:schemeClr val="bg1">
                        <a:lumMod val="85000"/>
                      </a:schemeClr>
                    </a:solidFill>
                  </a:tcPr>
                </a:tc>
                <a:extLst>
                  <a:ext uri="{0D108BD9-81ED-4DB2-BD59-A6C34878D82A}">
                    <a16:rowId xmlns:a16="http://schemas.microsoft.com/office/drawing/2014/main" val="2317453609"/>
                  </a:ext>
                </a:extLst>
              </a:tr>
              <a:tr h="791802">
                <a:tc>
                  <a:txBody>
                    <a:bodyPr/>
                    <a:lstStyle/>
                    <a:p>
                      <a:pPr algn="ctr"/>
                      <a:r>
                        <a:rPr lang="en-IN" sz="2000" b="1" dirty="0">
                          <a:solidFill>
                            <a:schemeClr val="tx1"/>
                          </a:solidFill>
                          <a:latin typeface="Times New Roman" panose="02020603050405020304" pitchFamily="18" charset="0"/>
                          <a:cs typeface="Times New Roman" panose="02020603050405020304" pitchFamily="18" charset="0"/>
                        </a:rPr>
                        <a:t>Nanostructure engineering</a:t>
                      </a:r>
                      <a:r>
                        <a:rPr lang="en-IN" sz="2000" dirty="0">
                          <a:solidFill>
                            <a:schemeClr val="tx1"/>
                          </a:solidFill>
                          <a:latin typeface="Times New Roman" panose="02020603050405020304" pitchFamily="18" charset="0"/>
                          <a:cs typeface="Times New Roman" panose="02020603050405020304" pitchFamily="18" charset="0"/>
                        </a:rPr>
                        <a:t> </a:t>
                      </a:r>
                      <a:endParaRPr lang="en-IN" sz="2000" dirty="0">
                        <a:solidFill>
                          <a:schemeClr val="tx1"/>
                        </a:solidFill>
                      </a:endParaRPr>
                    </a:p>
                  </a:txBody>
                  <a:tcPr>
                    <a:solidFill>
                      <a:schemeClr val="bg1">
                        <a:lumMod val="85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2000" dirty="0">
                          <a:solidFill>
                            <a:schemeClr val="tx1"/>
                          </a:solidFill>
                          <a:latin typeface="Times New Roman" panose="02020603050405020304" pitchFamily="18" charset="0"/>
                          <a:cs typeface="Times New Roman" panose="02020603050405020304" pitchFamily="18" charset="0"/>
                        </a:rPr>
                        <a:t>growth, dissolution, elongation, phase decomposition, reprecipitation and morphological modification </a:t>
                      </a:r>
                      <a:endParaRPr lang="en-IN" sz="2000" dirty="0">
                        <a:solidFill>
                          <a:schemeClr val="tx1"/>
                        </a:solidFill>
                      </a:endParaRPr>
                    </a:p>
                  </a:txBody>
                  <a:tcPr>
                    <a:solidFill>
                      <a:schemeClr val="bg1">
                        <a:lumMod val="85000"/>
                      </a:schemeClr>
                    </a:solidFill>
                  </a:tcPr>
                </a:tc>
                <a:extLst>
                  <a:ext uri="{0D108BD9-81ED-4DB2-BD59-A6C34878D82A}">
                    <a16:rowId xmlns:a16="http://schemas.microsoft.com/office/drawing/2014/main" val="3942992238"/>
                  </a:ext>
                </a:extLst>
              </a:tr>
              <a:tr h="717829">
                <a:tc>
                  <a:txBody>
                    <a:bodyPr/>
                    <a:lstStyle/>
                    <a:p>
                      <a:pPr algn="ctr"/>
                      <a:r>
                        <a:rPr lang="en-IN" sz="2000" b="1" dirty="0">
                          <a:solidFill>
                            <a:schemeClr val="tx1"/>
                          </a:solidFill>
                          <a:latin typeface="Times New Roman" panose="02020603050405020304" pitchFamily="18" charset="0"/>
                          <a:cs typeface="Times New Roman" panose="02020603050405020304" pitchFamily="18" charset="0"/>
                        </a:rPr>
                        <a:t>Property tuning</a:t>
                      </a:r>
                      <a:r>
                        <a:rPr lang="en-IN" sz="2000" dirty="0">
                          <a:solidFill>
                            <a:schemeClr val="tx1"/>
                          </a:solidFill>
                          <a:latin typeface="Times New Roman" panose="02020603050405020304" pitchFamily="18" charset="0"/>
                          <a:cs typeface="Times New Roman" panose="02020603050405020304" pitchFamily="18" charset="0"/>
                        </a:rPr>
                        <a:t> </a:t>
                      </a:r>
                      <a:endParaRPr lang="en-IN" sz="2000" dirty="0">
                        <a:solidFill>
                          <a:schemeClr val="tx1"/>
                        </a:solidFill>
                      </a:endParaRPr>
                    </a:p>
                  </a:txBody>
                  <a:tcPr>
                    <a:solidFill>
                      <a:schemeClr val="bg1">
                        <a:lumMod val="85000"/>
                      </a:schemeClr>
                    </a:solidFill>
                  </a:tcPr>
                </a:tc>
                <a:tc>
                  <a:txBody>
                    <a:bodyPr/>
                    <a:lstStyle/>
                    <a:p>
                      <a:pPr marL="342900" indent="-342900" algn="ctr">
                        <a:buFont typeface="Arial" panose="020B0604020202020204" pitchFamily="34" charset="0"/>
                        <a:buChar char="•"/>
                      </a:pPr>
                      <a:r>
                        <a:rPr lang="en-IN" sz="2000" dirty="0">
                          <a:solidFill>
                            <a:schemeClr val="tx1"/>
                          </a:solidFill>
                          <a:latin typeface="Times New Roman" panose="02020603050405020304" pitchFamily="18" charset="0"/>
                          <a:cs typeface="Times New Roman" panose="02020603050405020304" pitchFamily="18" charset="0"/>
                        </a:rPr>
                        <a:t>Elongation: introduction of magnetic anisotropy in prolate nanoparticles</a:t>
                      </a:r>
                    </a:p>
                    <a:p>
                      <a:pPr marL="0" indent="0" algn="ctr">
                        <a:buFont typeface="Arial" panose="020B0604020202020204" pitchFamily="34" charset="0"/>
                        <a:buNone/>
                      </a:pPr>
                      <a:r>
                        <a:rPr lang="en-IN" sz="2000" b="0" i="1" kern="1200" dirty="0">
                          <a:solidFill>
                            <a:srgbClr val="00B0F0"/>
                          </a:solidFill>
                          <a:effectLst/>
                          <a:latin typeface="Times New Roman" panose="02020603050405020304" pitchFamily="18" charset="0"/>
                          <a:ea typeface="+mn-ea"/>
                          <a:cs typeface="Times New Roman" panose="02020603050405020304" pitchFamily="18" charset="0"/>
                        </a:rPr>
                        <a:t>J. Appl. Phys.</a:t>
                      </a:r>
                      <a:r>
                        <a:rPr lang="en-IN" sz="2000" b="0" i="0" kern="1200" dirty="0">
                          <a:solidFill>
                            <a:srgbClr val="00B0F0"/>
                          </a:solidFill>
                          <a:effectLst/>
                          <a:latin typeface="Times New Roman" panose="02020603050405020304" pitchFamily="18" charset="0"/>
                          <a:ea typeface="+mn-ea"/>
                          <a:cs typeface="Times New Roman" panose="02020603050405020304" pitchFamily="18" charset="0"/>
                        </a:rPr>
                        <a:t> </a:t>
                      </a:r>
                      <a:r>
                        <a:rPr lang="en-IN" sz="2000" b="1" i="0" kern="1200" dirty="0">
                          <a:solidFill>
                            <a:srgbClr val="00B0F0"/>
                          </a:solidFill>
                          <a:effectLst/>
                          <a:latin typeface="Times New Roman" panose="02020603050405020304" pitchFamily="18" charset="0"/>
                          <a:ea typeface="+mn-ea"/>
                          <a:cs typeface="Times New Roman" panose="02020603050405020304" pitchFamily="18" charset="0"/>
                        </a:rPr>
                        <a:t>115</a:t>
                      </a:r>
                      <a:r>
                        <a:rPr lang="en-IN" sz="2000" b="0" i="0" kern="1200" dirty="0">
                          <a:solidFill>
                            <a:srgbClr val="00B0F0"/>
                          </a:solidFill>
                          <a:effectLst/>
                          <a:latin typeface="Times New Roman" panose="02020603050405020304" pitchFamily="18" charset="0"/>
                          <a:ea typeface="+mn-ea"/>
                          <a:cs typeface="Times New Roman" panose="02020603050405020304" pitchFamily="18" charset="0"/>
                        </a:rPr>
                        <a:t> 174304 (2014)</a:t>
                      </a:r>
                      <a:endParaRPr lang="en-IN" sz="2000" dirty="0">
                        <a:solidFill>
                          <a:srgbClr val="00B0F0"/>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en-IN" sz="2000" dirty="0">
                          <a:solidFill>
                            <a:schemeClr val="tx1"/>
                          </a:solidFill>
                          <a:latin typeface="Times New Roman" panose="02020603050405020304" pitchFamily="18" charset="0"/>
                          <a:cs typeface="Times New Roman" panose="02020603050405020304" pitchFamily="18" charset="0"/>
                        </a:rPr>
                        <a:t>Structural and functional properties through ion fluence</a:t>
                      </a:r>
                      <a:endParaRPr lang="en-IN" sz="2000" dirty="0">
                        <a:solidFill>
                          <a:schemeClr val="tx1"/>
                        </a:solidFill>
                      </a:endParaRPr>
                    </a:p>
                  </a:txBody>
                  <a:tcPr>
                    <a:solidFill>
                      <a:schemeClr val="bg1">
                        <a:lumMod val="85000"/>
                      </a:schemeClr>
                    </a:solidFill>
                  </a:tcPr>
                </a:tc>
                <a:extLst>
                  <a:ext uri="{0D108BD9-81ED-4DB2-BD59-A6C34878D82A}">
                    <a16:rowId xmlns:a16="http://schemas.microsoft.com/office/drawing/2014/main" val="2059205747"/>
                  </a:ext>
                </a:extLst>
              </a:tr>
            </a:tbl>
          </a:graphicData>
        </a:graphic>
      </p:graphicFrame>
    </p:spTree>
    <p:extLst>
      <p:ext uri="{BB962C8B-B14F-4D97-AF65-F5344CB8AC3E}">
        <p14:creationId xmlns:p14="http://schemas.microsoft.com/office/powerpoint/2010/main" val="2616750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3308782" y="0"/>
            <a:ext cx="6521337" cy="523220"/>
          </a:xfrm>
          <a:prstGeom prst="rect">
            <a:avLst/>
          </a:prstGeom>
          <a:noFill/>
        </p:spPr>
        <p:txBody>
          <a:bodyPr wrap="none">
            <a:spAutoFit/>
          </a:bodyPr>
          <a:lstStyle/>
          <a:p>
            <a:r>
              <a:rPr lang="en-IN" sz="2800" b="1" dirty="0">
                <a:solidFill>
                  <a:srgbClr val="00B0F0"/>
                </a:solidFill>
                <a:latin typeface="Times New Roman"/>
              </a:rPr>
              <a:t>Some Existing  Results: SHI modification</a:t>
            </a:r>
            <a:endParaRPr sz="2400" b="1" dirty="0">
              <a:solidFill>
                <a:srgbClr val="00B0F0"/>
              </a:solidFill>
              <a:latin typeface="Times New Roman"/>
            </a:endParaRPr>
          </a:p>
        </p:txBody>
      </p:sp>
      <p:pic>
        <p:nvPicPr>
          <p:cNvPr id="26" name="Picture 25">
            <a:extLst>
              <a:ext uri="{FF2B5EF4-FFF2-40B4-BE49-F238E27FC236}">
                <a16:creationId xmlns:a16="http://schemas.microsoft.com/office/drawing/2014/main" id="{8075C235-5C1A-5A91-1A1A-09C3C8415384}"/>
              </a:ext>
            </a:extLst>
          </p:cNvPr>
          <p:cNvPicPr>
            <a:picLocks noChangeAspect="1"/>
          </p:cNvPicPr>
          <p:nvPr/>
        </p:nvPicPr>
        <p:blipFill>
          <a:blip r:embed="rId2"/>
          <a:stretch>
            <a:fillRect/>
          </a:stretch>
        </p:blipFill>
        <p:spPr>
          <a:xfrm>
            <a:off x="353288" y="431742"/>
            <a:ext cx="3659192" cy="2953966"/>
          </a:xfrm>
          <a:prstGeom prst="rect">
            <a:avLst/>
          </a:prstGeom>
        </p:spPr>
      </p:pic>
      <p:pic>
        <p:nvPicPr>
          <p:cNvPr id="28" name="Picture 27">
            <a:extLst>
              <a:ext uri="{FF2B5EF4-FFF2-40B4-BE49-F238E27FC236}">
                <a16:creationId xmlns:a16="http://schemas.microsoft.com/office/drawing/2014/main" id="{33A2D125-C630-BFE6-DEB4-1C99EBED0890}"/>
              </a:ext>
            </a:extLst>
          </p:cNvPr>
          <p:cNvPicPr>
            <a:picLocks noChangeAspect="1"/>
          </p:cNvPicPr>
          <p:nvPr/>
        </p:nvPicPr>
        <p:blipFill>
          <a:blip r:embed="rId3"/>
          <a:stretch>
            <a:fillRect/>
          </a:stretch>
        </p:blipFill>
        <p:spPr>
          <a:xfrm>
            <a:off x="8289000" y="662530"/>
            <a:ext cx="3549712" cy="2812910"/>
          </a:xfrm>
          <a:prstGeom prst="rect">
            <a:avLst/>
          </a:prstGeom>
        </p:spPr>
      </p:pic>
      <p:pic>
        <p:nvPicPr>
          <p:cNvPr id="32" name="Picture 31">
            <a:extLst>
              <a:ext uri="{FF2B5EF4-FFF2-40B4-BE49-F238E27FC236}">
                <a16:creationId xmlns:a16="http://schemas.microsoft.com/office/drawing/2014/main" id="{01ABA09F-14CE-CC8E-3AB1-0FBD8CC78E6C}"/>
              </a:ext>
            </a:extLst>
          </p:cNvPr>
          <p:cNvPicPr>
            <a:picLocks noChangeAspect="1"/>
          </p:cNvPicPr>
          <p:nvPr/>
        </p:nvPicPr>
        <p:blipFill>
          <a:blip r:embed="rId4"/>
          <a:srcRect b="56386"/>
          <a:stretch>
            <a:fillRect/>
          </a:stretch>
        </p:blipFill>
        <p:spPr>
          <a:xfrm>
            <a:off x="549624" y="3855383"/>
            <a:ext cx="6056672" cy="2312547"/>
          </a:xfrm>
          <a:prstGeom prst="rect">
            <a:avLst/>
          </a:prstGeom>
        </p:spPr>
      </p:pic>
      <p:sp>
        <p:nvSpPr>
          <p:cNvPr id="38" name="TextBox 37">
            <a:extLst>
              <a:ext uri="{FF2B5EF4-FFF2-40B4-BE49-F238E27FC236}">
                <a16:creationId xmlns:a16="http://schemas.microsoft.com/office/drawing/2014/main" id="{5C54A4ED-3375-4FE8-75C3-6D94D3EA15F0}"/>
              </a:ext>
            </a:extLst>
          </p:cNvPr>
          <p:cNvSpPr txBox="1"/>
          <p:nvPr/>
        </p:nvSpPr>
        <p:spPr>
          <a:xfrm>
            <a:off x="1199535" y="6369223"/>
            <a:ext cx="9311149" cy="369332"/>
          </a:xfrm>
          <a:prstGeom prst="rect">
            <a:avLst/>
          </a:prstGeom>
          <a:noFill/>
        </p:spPr>
        <p:txBody>
          <a:bodyPr wrap="square">
            <a:spAutoFit/>
          </a:bodyPr>
          <a:lstStyle/>
          <a:p>
            <a:pPr algn="ctr"/>
            <a:r>
              <a:rPr lang="en-US" b="0" i="1" u="none" strike="noStrike" baseline="0" dirty="0">
                <a:solidFill>
                  <a:srgbClr val="00B0F0"/>
                </a:solidFill>
                <a:latin typeface="Times New Roman" panose="02020603050405020304" pitchFamily="18" charset="0"/>
                <a:cs typeface="Times New Roman" panose="02020603050405020304" pitchFamily="18" charset="0"/>
              </a:rPr>
              <a:t>Nuclear Instruments and Methods in Physics Research B </a:t>
            </a:r>
            <a:r>
              <a:rPr lang="en-US" b="1" i="0" u="none" strike="noStrike" baseline="0" dirty="0">
                <a:solidFill>
                  <a:srgbClr val="00B0F0"/>
                </a:solidFill>
                <a:latin typeface="Times New Roman" panose="02020603050405020304" pitchFamily="18" charset="0"/>
                <a:cs typeface="Times New Roman" panose="02020603050405020304" pitchFamily="18" charset="0"/>
              </a:rPr>
              <a:t>379</a:t>
            </a:r>
            <a:r>
              <a:rPr lang="en-US" b="0" i="0" u="none" strike="noStrike" baseline="0" dirty="0">
                <a:solidFill>
                  <a:srgbClr val="00B0F0"/>
                </a:solidFill>
                <a:latin typeface="Times New Roman" panose="02020603050405020304" pitchFamily="18" charset="0"/>
                <a:cs typeface="Times New Roman" panose="02020603050405020304" pitchFamily="18" charset="0"/>
              </a:rPr>
              <a:t> (2016) 206-210</a:t>
            </a:r>
            <a:endParaRPr lang="en-IN" dirty="0">
              <a:solidFill>
                <a:srgbClr val="00B0F0"/>
              </a:solidFill>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8C0AEDCB-8CDD-DF53-B0C2-B3BE095B1038}"/>
              </a:ext>
            </a:extLst>
          </p:cNvPr>
          <p:cNvSpPr txBox="1"/>
          <p:nvPr/>
        </p:nvSpPr>
        <p:spPr>
          <a:xfrm>
            <a:off x="7250787" y="4096269"/>
            <a:ext cx="4325552" cy="923330"/>
          </a:xfrm>
          <a:prstGeom prst="rect">
            <a:avLst/>
          </a:prstGeom>
          <a:solidFill>
            <a:schemeClr val="tx2">
              <a:lumMod val="20000"/>
              <a:lumOff val="80000"/>
            </a:schemeClr>
          </a:solidFill>
        </p:spPr>
        <p:txBody>
          <a:bodyPr wrap="square">
            <a:spAutoFit/>
          </a:bodyPr>
          <a:lstStyle/>
          <a:p>
            <a:pPr algn="ctr"/>
            <a:r>
              <a:rPr lang="en-US" b="0" i="0" u="none" strike="noStrike" baseline="0" dirty="0">
                <a:latin typeface="Times New Roman" panose="02020603050405020304" pitchFamily="18" charset="0"/>
                <a:cs typeface="Times New Roman" panose="02020603050405020304" pitchFamily="18" charset="0"/>
              </a:rPr>
              <a:t>TEM micrographs </a:t>
            </a:r>
            <a:r>
              <a:rPr lang="en-US" b="0" i="0" u="none" strike="noStrike" baseline="0" dirty="0" err="1">
                <a:latin typeface="Times New Roman" panose="02020603050405020304" pitchFamily="18" charset="0"/>
                <a:cs typeface="Times New Roman" panose="02020603050405020304" pitchFamily="18" charset="0"/>
              </a:rPr>
              <a:t>AuFe</a:t>
            </a:r>
            <a:r>
              <a:rPr lang="en-US" b="0" i="0" u="none" strike="noStrike" baseline="0" dirty="0">
                <a:latin typeface="Times New Roman" panose="02020603050405020304" pitchFamily="18" charset="0"/>
                <a:cs typeface="Times New Roman" panose="02020603050405020304" pitchFamily="18" charset="0"/>
              </a:rPr>
              <a:t> film: (a) as deposited thin film (b) irradiated at a fluence of 6×10</a:t>
            </a:r>
            <a:r>
              <a:rPr lang="en-US" b="0" i="0" u="none" strike="noStrike" baseline="30000" dirty="0">
                <a:latin typeface="Times New Roman" panose="02020603050405020304" pitchFamily="18" charset="0"/>
                <a:cs typeface="Times New Roman" panose="02020603050405020304" pitchFamily="18" charset="0"/>
              </a:rPr>
              <a:t>13</a:t>
            </a:r>
            <a:r>
              <a:rPr lang="en-US" b="0" i="0" u="none" strike="noStrike" baseline="0" dirty="0">
                <a:latin typeface="Times New Roman" panose="02020603050405020304" pitchFamily="18" charset="0"/>
                <a:cs typeface="Times New Roman" panose="02020603050405020304" pitchFamily="18" charset="0"/>
              </a:rPr>
              <a:t> ions/cm</a:t>
            </a:r>
            <a:r>
              <a:rPr lang="en-US" b="0" i="0" u="none" strike="noStrike" baseline="30000" dirty="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79404FCA-4E9B-97C4-8AAE-4A3B29C1AB95}"/>
              </a:ext>
            </a:extLst>
          </p:cNvPr>
          <p:cNvSpPr txBox="1"/>
          <p:nvPr/>
        </p:nvSpPr>
        <p:spPr>
          <a:xfrm>
            <a:off x="7250787" y="4091958"/>
            <a:ext cx="4325552" cy="923330"/>
          </a:xfrm>
          <a:prstGeom prst="rect">
            <a:avLst/>
          </a:prstGeom>
          <a:solidFill>
            <a:schemeClr val="bg1">
              <a:lumMod val="85000"/>
            </a:schemeClr>
          </a:solidFill>
        </p:spPr>
        <p:txBody>
          <a:bodyPr wrap="square">
            <a:spAutoFit/>
          </a:bodyPr>
          <a:lstStyle/>
          <a:p>
            <a:pPr algn="ctr"/>
            <a:r>
              <a:rPr lang="en-US" dirty="0">
                <a:latin typeface="Times New Roman" panose="02020603050405020304" pitchFamily="18" charset="0"/>
                <a:cs typeface="Times New Roman" panose="02020603050405020304" pitchFamily="18" charset="0"/>
              </a:rPr>
              <a:t>N</a:t>
            </a:r>
            <a:r>
              <a:rPr lang="en-US" sz="1800" b="0" i="0" u="none" strike="noStrike" baseline="0" dirty="0">
                <a:latin typeface="Times New Roman" panose="02020603050405020304" pitchFamily="18" charset="0"/>
                <a:cs typeface="Times New Roman" panose="02020603050405020304" pitchFamily="18" charset="0"/>
              </a:rPr>
              <a:t>anoparticles size distribution: </a:t>
            </a:r>
            <a:r>
              <a:rPr lang="en-US" dirty="0">
                <a:latin typeface="Times New Roman" panose="02020603050405020304" pitchFamily="18" charset="0"/>
                <a:cs typeface="Times New Roman" panose="02020603050405020304" pitchFamily="18" charset="0"/>
              </a:rPr>
              <a:t>(a) as deposited thin film (b) irradiated at a fluence of 6×10</a:t>
            </a:r>
            <a:r>
              <a:rPr lang="en-US" baseline="30000" dirty="0">
                <a:latin typeface="Times New Roman" panose="02020603050405020304" pitchFamily="18" charset="0"/>
                <a:cs typeface="Times New Roman" panose="02020603050405020304" pitchFamily="18" charset="0"/>
              </a:rPr>
              <a:t>13</a:t>
            </a:r>
            <a:r>
              <a:rPr lang="en-US" dirty="0">
                <a:latin typeface="Times New Roman" panose="02020603050405020304" pitchFamily="18" charset="0"/>
                <a:cs typeface="Times New Roman" panose="02020603050405020304" pitchFamily="18" charset="0"/>
              </a:rPr>
              <a:t> ions/cm</a:t>
            </a:r>
            <a:r>
              <a:rPr lang="en-US" baseline="30000" dirty="0">
                <a:latin typeface="Times New Roman" panose="02020603050405020304" pitchFamily="18" charset="0"/>
                <a:cs typeface="Times New Roman" panose="02020603050405020304" pitchFamily="18" charset="0"/>
              </a:rPr>
              <a:t>2</a:t>
            </a:r>
            <a:endParaRPr lang="en-IN" dirty="0"/>
          </a:p>
        </p:txBody>
      </p:sp>
      <p:pic>
        <p:nvPicPr>
          <p:cNvPr id="44" name="Picture 43">
            <a:extLst>
              <a:ext uri="{FF2B5EF4-FFF2-40B4-BE49-F238E27FC236}">
                <a16:creationId xmlns:a16="http://schemas.microsoft.com/office/drawing/2014/main" id="{9E888ACC-8A16-E694-5956-5D25072CF90A}"/>
              </a:ext>
            </a:extLst>
          </p:cNvPr>
          <p:cNvPicPr>
            <a:picLocks noChangeAspect="1"/>
          </p:cNvPicPr>
          <p:nvPr/>
        </p:nvPicPr>
        <p:blipFill>
          <a:blip r:embed="rId5"/>
          <a:stretch>
            <a:fillRect/>
          </a:stretch>
        </p:blipFill>
        <p:spPr>
          <a:xfrm>
            <a:off x="615661" y="3631788"/>
            <a:ext cx="6048375" cy="2752725"/>
          </a:xfrm>
          <a:prstGeom prst="rect">
            <a:avLst/>
          </a:prstGeom>
        </p:spPr>
      </p:pic>
      <p:sp>
        <p:nvSpPr>
          <p:cNvPr id="45" name="TextBox 44">
            <a:extLst>
              <a:ext uri="{FF2B5EF4-FFF2-40B4-BE49-F238E27FC236}">
                <a16:creationId xmlns:a16="http://schemas.microsoft.com/office/drawing/2014/main" id="{C19FC22C-1169-5FC3-6B71-9A3292C2F341}"/>
              </a:ext>
            </a:extLst>
          </p:cNvPr>
          <p:cNvSpPr txBox="1"/>
          <p:nvPr/>
        </p:nvSpPr>
        <p:spPr>
          <a:xfrm>
            <a:off x="1052051" y="3654090"/>
            <a:ext cx="436338" cy="369332"/>
          </a:xfrm>
          <a:prstGeom prst="rect">
            <a:avLst/>
          </a:prstGeom>
          <a:solidFill>
            <a:schemeClr val="bg1"/>
          </a:solidFill>
        </p:spPr>
        <p:txBody>
          <a:bodyPr wrap="none" rtlCol="0">
            <a:spAutoFit/>
          </a:bodyPr>
          <a:lstStyle/>
          <a:p>
            <a:r>
              <a:rPr lang="en-IN" dirty="0"/>
              <a:t>(a)</a:t>
            </a:r>
          </a:p>
        </p:txBody>
      </p:sp>
      <p:sp>
        <p:nvSpPr>
          <p:cNvPr id="49" name="TextBox 48">
            <a:extLst>
              <a:ext uri="{FF2B5EF4-FFF2-40B4-BE49-F238E27FC236}">
                <a16:creationId xmlns:a16="http://schemas.microsoft.com/office/drawing/2014/main" id="{E07BEE99-B967-BB2E-50CA-F7F6C0452215}"/>
              </a:ext>
            </a:extLst>
          </p:cNvPr>
          <p:cNvSpPr txBox="1"/>
          <p:nvPr/>
        </p:nvSpPr>
        <p:spPr>
          <a:xfrm>
            <a:off x="3562720" y="3632784"/>
            <a:ext cx="447558" cy="369332"/>
          </a:xfrm>
          <a:prstGeom prst="rect">
            <a:avLst/>
          </a:prstGeom>
          <a:solidFill>
            <a:schemeClr val="bg1"/>
          </a:solidFill>
        </p:spPr>
        <p:txBody>
          <a:bodyPr wrap="none" rtlCol="0">
            <a:spAutoFit/>
          </a:bodyPr>
          <a:lstStyle/>
          <a:p>
            <a:r>
              <a:rPr lang="en-IN" dirty="0"/>
              <a:t>(b)</a:t>
            </a:r>
          </a:p>
        </p:txBody>
      </p:sp>
      <p:sp>
        <p:nvSpPr>
          <p:cNvPr id="52" name="Rectangle 51">
            <a:extLst>
              <a:ext uri="{FF2B5EF4-FFF2-40B4-BE49-F238E27FC236}">
                <a16:creationId xmlns:a16="http://schemas.microsoft.com/office/drawing/2014/main" id="{858BC986-4D59-AF2F-80FF-AACE1660CFD0}"/>
              </a:ext>
            </a:extLst>
          </p:cNvPr>
          <p:cNvSpPr/>
          <p:nvPr/>
        </p:nvSpPr>
        <p:spPr>
          <a:xfrm flipH="1" flipV="1">
            <a:off x="4098533" y="3777613"/>
            <a:ext cx="151521" cy="196216"/>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a:p>
        </p:txBody>
      </p:sp>
      <p:sp>
        <p:nvSpPr>
          <p:cNvPr id="54" name="TextBox 53">
            <a:extLst>
              <a:ext uri="{FF2B5EF4-FFF2-40B4-BE49-F238E27FC236}">
                <a16:creationId xmlns:a16="http://schemas.microsoft.com/office/drawing/2014/main" id="{2D8B5B58-F3BB-7199-A873-B59FBDCC725A}"/>
              </a:ext>
            </a:extLst>
          </p:cNvPr>
          <p:cNvSpPr txBox="1"/>
          <p:nvPr/>
        </p:nvSpPr>
        <p:spPr>
          <a:xfrm>
            <a:off x="4299752" y="662530"/>
            <a:ext cx="3823469" cy="1200329"/>
          </a:xfrm>
          <a:prstGeom prst="rect">
            <a:avLst/>
          </a:prstGeom>
          <a:noFill/>
        </p:spPr>
        <p:txBody>
          <a:bodyPr wrap="square">
            <a:spAutoFit/>
          </a:bodyPr>
          <a:lstStyle/>
          <a:p>
            <a:pPr algn="ctr"/>
            <a:r>
              <a:rPr lang="en-US" b="0" i="0" u="none" strike="noStrike" baseline="0" dirty="0">
                <a:latin typeface="Times New Roman" panose="02020603050405020304" pitchFamily="18" charset="0"/>
                <a:cs typeface="Times New Roman" panose="02020603050405020304" pitchFamily="18" charset="0"/>
              </a:rPr>
              <a:t>RBS spectra of as-deposited </a:t>
            </a:r>
            <a:r>
              <a:rPr lang="en-US" b="0" i="0" u="none" strike="noStrike" baseline="0" dirty="0" err="1">
                <a:latin typeface="Times New Roman" panose="02020603050405020304" pitchFamily="18" charset="0"/>
                <a:cs typeface="Times New Roman" panose="02020603050405020304" pitchFamily="18" charset="0"/>
              </a:rPr>
              <a:t>AuFe</a:t>
            </a:r>
            <a:r>
              <a:rPr lang="en-US" b="0" i="0" u="none" strike="noStrike" baseline="0" dirty="0">
                <a:latin typeface="Times New Roman" panose="02020603050405020304" pitchFamily="18" charset="0"/>
                <a:cs typeface="Times New Roman" panose="02020603050405020304" pitchFamily="18" charset="0"/>
              </a:rPr>
              <a:t>/SiO</a:t>
            </a:r>
            <a:r>
              <a:rPr lang="en-US" b="0" i="0" u="none" strike="noStrike" baseline="-25000" dirty="0">
                <a:latin typeface="Times New Roman" panose="02020603050405020304" pitchFamily="18" charset="0"/>
                <a:cs typeface="Times New Roman" panose="02020603050405020304" pitchFamily="18" charset="0"/>
              </a:rPr>
              <a:t>2</a:t>
            </a:r>
            <a:r>
              <a:rPr lang="en-US" b="0" i="0" u="none" strike="noStrike" baseline="0" dirty="0">
                <a:latin typeface="Times New Roman" panose="02020603050405020304" pitchFamily="18" charset="0"/>
                <a:cs typeface="Times New Roman" panose="02020603050405020304" pitchFamily="18" charset="0"/>
              </a:rPr>
              <a:t> nanocomposite thin film.</a:t>
            </a:r>
          </a:p>
          <a:p>
            <a:pPr algn="ctr"/>
            <a:r>
              <a:rPr lang="en-US" b="1" dirty="0">
                <a:latin typeface="Times New Roman" panose="02020603050405020304" pitchFamily="18" charset="0"/>
                <a:cs typeface="Times New Roman" panose="02020603050405020304" pitchFamily="18" charset="0"/>
              </a:rPr>
              <a:t>Metal composition </a:t>
            </a:r>
          </a:p>
          <a:p>
            <a:pPr algn="ctr"/>
            <a:r>
              <a:rPr lang="en-US" dirty="0">
                <a:solidFill>
                  <a:srgbClr val="00B0F0"/>
                </a:solidFill>
                <a:latin typeface="Times New Roman" panose="02020603050405020304" pitchFamily="18" charset="0"/>
                <a:cs typeface="Times New Roman" panose="02020603050405020304" pitchFamily="18" charset="0"/>
              </a:rPr>
              <a:t>Au</a:t>
            </a:r>
            <a:r>
              <a:rPr lang="en-US" dirty="0">
                <a:latin typeface="Times New Roman" panose="02020603050405020304" pitchFamily="18" charset="0"/>
                <a:cs typeface="Times New Roman" panose="02020603050405020304" pitchFamily="18" charset="0"/>
              </a:rPr>
              <a:t> 19 at. % and </a:t>
            </a:r>
            <a:r>
              <a:rPr lang="en-US" dirty="0">
                <a:solidFill>
                  <a:srgbClr val="00B0F0"/>
                </a:solidFill>
                <a:latin typeface="Times New Roman" panose="02020603050405020304" pitchFamily="18" charset="0"/>
                <a:cs typeface="Times New Roman" panose="02020603050405020304" pitchFamily="18" charset="0"/>
              </a:rPr>
              <a:t>Fe </a:t>
            </a:r>
            <a:r>
              <a:rPr lang="en-US" dirty="0">
                <a:latin typeface="Times New Roman" panose="02020603050405020304" pitchFamily="18" charset="0"/>
                <a:cs typeface="Times New Roman" panose="02020603050405020304" pitchFamily="18" charset="0"/>
              </a:rPr>
              <a:t>14 at. %</a:t>
            </a:r>
            <a:endParaRPr lang="en-IN" dirty="0">
              <a:latin typeface="Times New Roman" panose="02020603050405020304" pitchFamily="18" charset="0"/>
              <a:cs typeface="Times New Roman" panose="02020603050405020304" pitchFamily="18" charset="0"/>
            </a:endParaRPr>
          </a:p>
        </p:txBody>
      </p:sp>
      <p:cxnSp>
        <p:nvCxnSpPr>
          <p:cNvPr id="56" name="Straight Arrow Connector 55">
            <a:extLst>
              <a:ext uri="{FF2B5EF4-FFF2-40B4-BE49-F238E27FC236}">
                <a16:creationId xmlns:a16="http://schemas.microsoft.com/office/drawing/2014/main" id="{AD7DB3F4-1DAA-7B07-0AB7-9F015080CD2A}"/>
              </a:ext>
            </a:extLst>
          </p:cNvPr>
          <p:cNvCxnSpPr/>
          <p:nvPr/>
        </p:nvCxnSpPr>
        <p:spPr>
          <a:xfrm flipH="1">
            <a:off x="4010278" y="1128879"/>
            <a:ext cx="906378" cy="0"/>
          </a:xfrm>
          <a:prstGeom prst="straightConnector1">
            <a:avLst/>
          </a:prstGeom>
          <a:ln w="57150">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3177835E-F8E9-7135-769C-04FEA5273BD0}"/>
              </a:ext>
            </a:extLst>
          </p:cNvPr>
          <p:cNvSpPr txBox="1"/>
          <p:nvPr/>
        </p:nvSpPr>
        <p:spPr>
          <a:xfrm>
            <a:off x="4435830" y="2050152"/>
            <a:ext cx="3549712" cy="923330"/>
          </a:xfrm>
          <a:prstGeom prst="rect">
            <a:avLst/>
          </a:prstGeom>
          <a:noFill/>
        </p:spPr>
        <p:txBody>
          <a:bodyPr wrap="square">
            <a:spAutoFit/>
          </a:bodyPr>
          <a:lstStyle/>
          <a:p>
            <a:pPr algn="ctr"/>
            <a:r>
              <a:rPr lang="en-US" b="0" i="0" u="none" strike="noStrike" baseline="0" dirty="0">
                <a:latin typeface="Times New Roman" panose="02020603050405020304" pitchFamily="18" charset="0"/>
                <a:cs typeface="Times New Roman" panose="02020603050405020304" pitchFamily="18" charset="0"/>
              </a:rPr>
              <a:t>GIXRD pattern of as deposited and irradiated thin films at different fluences</a:t>
            </a:r>
            <a:endParaRPr lang="en-IN" sz="6000" dirty="0">
              <a:latin typeface="Times New Roman" panose="02020603050405020304" pitchFamily="18" charset="0"/>
              <a:cs typeface="Times New Roman" panose="02020603050405020304" pitchFamily="18" charset="0"/>
            </a:endParaRPr>
          </a:p>
        </p:txBody>
      </p:sp>
      <p:cxnSp>
        <p:nvCxnSpPr>
          <p:cNvPr id="59" name="Straight Arrow Connector 58">
            <a:extLst>
              <a:ext uri="{FF2B5EF4-FFF2-40B4-BE49-F238E27FC236}">
                <a16:creationId xmlns:a16="http://schemas.microsoft.com/office/drawing/2014/main" id="{E4959875-A39E-F76E-A342-EF6788A91D08}"/>
              </a:ext>
            </a:extLst>
          </p:cNvPr>
          <p:cNvCxnSpPr>
            <a:cxnSpLocks/>
          </p:cNvCxnSpPr>
          <p:nvPr/>
        </p:nvCxnSpPr>
        <p:spPr>
          <a:xfrm>
            <a:off x="7285680" y="2772760"/>
            <a:ext cx="1149555" cy="0"/>
          </a:xfrm>
          <a:prstGeom prst="straightConnector1">
            <a:avLst/>
          </a:prstGeom>
          <a:ln w="57150">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3B9C6D9E-0472-4F16-079C-786D540EC09E}"/>
              </a:ext>
            </a:extLst>
          </p:cNvPr>
          <p:cNvSpPr txBox="1"/>
          <p:nvPr/>
        </p:nvSpPr>
        <p:spPr>
          <a:xfrm>
            <a:off x="6918850" y="3896659"/>
            <a:ext cx="4781892" cy="2345322"/>
          </a:xfrm>
          <a:prstGeom prst="rect">
            <a:avLst/>
          </a:prstGeom>
          <a:solidFill>
            <a:schemeClr val="accent4">
              <a:lumMod val="20000"/>
              <a:lumOff val="80000"/>
            </a:schemeClr>
          </a:solidFill>
          <a:ln w="19050">
            <a:noFill/>
          </a:ln>
        </p:spPr>
        <p:txBody>
          <a:bodyPr wrap="square">
            <a:spAutoFit/>
          </a:bodyPr>
          <a:lstStyle/>
          <a:p>
            <a:pPr lvl="0" algn="ctr">
              <a:lnSpc>
                <a:spcPct val="150000"/>
              </a:lnSpc>
            </a:pPr>
            <a:r>
              <a:rPr lang="en-IN" sz="2000" b="1" dirty="0">
                <a:solidFill>
                  <a:srgbClr val="00B0F0"/>
                </a:solidFill>
                <a:latin typeface="Times New Roman" panose="02020603050405020304" pitchFamily="18" charset="0"/>
                <a:cs typeface="Times New Roman" panose="02020603050405020304" pitchFamily="18" charset="0"/>
              </a:rPr>
              <a:t>SHI induced phase decomposition</a:t>
            </a:r>
          </a:p>
          <a:p>
            <a:pPr marL="342900" lvl="0" indent="-342900" algn="just">
              <a:lnSpc>
                <a:spcPct val="150000"/>
              </a:lnSpc>
              <a:buFont typeface="Arial" panose="020B0604020202020204" pitchFamily="34" charset="0"/>
              <a:buChar char="•"/>
            </a:pPr>
            <a:r>
              <a:rPr lang="en-IN" sz="2000" b="1" dirty="0">
                <a:latin typeface="Times New Roman" panose="02020603050405020304" pitchFamily="18" charset="0"/>
                <a:cs typeface="Times New Roman" panose="02020603050405020304" pitchFamily="18" charset="0"/>
              </a:rPr>
              <a:t>Phase decomposition:</a:t>
            </a:r>
            <a:r>
              <a:rPr lang="en-IN" sz="2000" dirty="0">
                <a:latin typeface="Times New Roman" panose="02020603050405020304" pitchFamily="18" charset="0"/>
                <a:cs typeface="Times New Roman" panose="02020603050405020304" pitchFamily="18" charset="0"/>
              </a:rPr>
              <a:t> Au-Fe → Au + Fe NPs. </a:t>
            </a:r>
          </a:p>
          <a:p>
            <a:pPr marL="342900" lvl="0" indent="-342900" algn="just">
              <a:lnSpc>
                <a:spcPct val="150000"/>
              </a:lnSpc>
              <a:buFont typeface="Arial" panose="020B0604020202020204" pitchFamily="34" charset="0"/>
              <a:buChar char="•"/>
            </a:pPr>
            <a:r>
              <a:rPr lang="en-IN" sz="2000" b="1" dirty="0">
                <a:latin typeface="Times New Roman" panose="02020603050405020304" pitchFamily="18" charset="0"/>
                <a:cs typeface="Times New Roman" panose="02020603050405020304" pitchFamily="18" charset="0"/>
              </a:rPr>
              <a:t>Mechanism:</a:t>
            </a:r>
            <a:r>
              <a:rPr lang="en-IN" sz="2000" dirty="0">
                <a:latin typeface="Times New Roman" panose="02020603050405020304" pitchFamily="18" charset="0"/>
                <a:cs typeface="Times New Roman" panose="02020603050405020304" pitchFamily="18" charset="0"/>
              </a:rPr>
              <a:t> Dissolution → diffusion → reprecipitation.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P spid="45" grpId="0" animBg="1"/>
      <p:bldP spid="49" grpId="0" animBg="1"/>
      <p:bldP spid="52" grpId="0" animBg="1"/>
      <p:bldP spid="58" grpId="0"/>
      <p:bldP spid="6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D498C-54CF-73BD-AA23-918C44E12DB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B76F5A10-E9C9-F79C-5C44-C36FB8AB8585}"/>
              </a:ext>
            </a:extLst>
          </p:cNvPr>
          <p:cNvPicPr>
            <a:picLocks noChangeAspect="1"/>
          </p:cNvPicPr>
          <p:nvPr/>
        </p:nvPicPr>
        <p:blipFill>
          <a:blip r:embed="rId2"/>
          <a:stretch>
            <a:fillRect/>
          </a:stretch>
        </p:blipFill>
        <p:spPr>
          <a:xfrm>
            <a:off x="526788" y="756756"/>
            <a:ext cx="6234920" cy="4662004"/>
          </a:xfrm>
          <a:prstGeom prst="rect">
            <a:avLst/>
          </a:prstGeom>
        </p:spPr>
      </p:pic>
      <p:sp>
        <p:nvSpPr>
          <p:cNvPr id="18" name="TextBox 17">
            <a:extLst>
              <a:ext uri="{FF2B5EF4-FFF2-40B4-BE49-F238E27FC236}">
                <a16:creationId xmlns:a16="http://schemas.microsoft.com/office/drawing/2014/main" id="{E7E2EE92-2090-B744-9AEB-806DBB1E2757}"/>
              </a:ext>
            </a:extLst>
          </p:cNvPr>
          <p:cNvSpPr txBox="1"/>
          <p:nvPr/>
        </p:nvSpPr>
        <p:spPr>
          <a:xfrm>
            <a:off x="198110" y="5699063"/>
            <a:ext cx="11344961" cy="646331"/>
          </a:xfrm>
          <a:prstGeom prst="rect">
            <a:avLst/>
          </a:prstGeom>
          <a:noFill/>
        </p:spPr>
        <p:txBody>
          <a:bodyPr wrap="square">
            <a:spAutoFit/>
          </a:bodyPr>
          <a:lstStyle/>
          <a:p>
            <a:pPr algn="ctr"/>
            <a:r>
              <a:rPr lang="en-US" b="0" i="0" u="none" strike="noStrike" baseline="0" dirty="0">
                <a:latin typeface="Times New Roman" panose="02020603050405020304" pitchFamily="18" charset="0"/>
                <a:cs typeface="Times New Roman" panose="02020603050405020304" pitchFamily="18" charset="0"/>
              </a:rPr>
              <a:t>(a) Hysteresis loops at different azimuthal angles for as-deposited and irradiated film; (b) azimuthal angle dependence of remanence magnetization of as-deposited and irradiated film</a:t>
            </a:r>
            <a:endParaRPr lang="en-IN"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50E1BFFB-188F-6338-7BBD-1CFF3E0857DA}"/>
              </a:ext>
            </a:extLst>
          </p:cNvPr>
          <p:cNvSpPr txBox="1"/>
          <p:nvPr/>
        </p:nvSpPr>
        <p:spPr>
          <a:xfrm>
            <a:off x="9315577" y="2290668"/>
            <a:ext cx="2349635" cy="707886"/>
          </a:xfrm>
          <a:prstGeom prst="rect">
            <a:avLst/>
          </a:prstGeom>
          <a:noFill/>
        </p:spPr>
        <p:txBody>
          <a:bodyPr wrap="square">
            <a:spAutoFit/>
          </a:bodyPr>
          <a:lstStyle/>
          <a:p>
            <a:r>
              <a:rPr lang="en-IN" sz="2000" b="1" i="1" u="none" strike="noStrike" baseline="0" dirty="0">
                <a:solidFill>
                  <a:srgbClr val="00B0F0"/>
                </a:solidFill>
                <a:latin typeface="Times New Roman" panose="02020603050405020304" pitchFamily="18" charset="0"/>
                <a:cs typeface="Times New Roman" panose="02020603050405020304" pitchFamily="18" charset="0"/>
              </a:rPr>
              <a:t>Mater. Res. Express </a:t>
            </a:r>
          </a:p>
          <a:p>
            <a:r>
              <a:rPr lang="en-IN" sz="2000" b="1" i="0" u="none" strike="noStrike" baseline="0" dirty="0">
                <a:solidFill>
                  <a:srgbClr val="00B0F0"/>
                </a:solidFill>
                <a:latin typeface="Times New Roman" panose="02020603050405020304" pitchFamily="18" charset="0"/>
                <a:cs typeface="Times New Roman" panose="02020603050405020304" pitchFamily="18" charset="0"/>
              </a:rPr>
              <a:t>7 (2020) 076102</a:t>
            </a:r>
            <a:endParaRPr lang="en-IN" sz="2000" b="1" dirty="0">
              <a:solidFill>
                <a:srgbClr val="00B0F0"/>
              </a:solidFill>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0D67908C-00F7-EC0C-EF3F-388F2694201A}"/>
              </a:ext>
            </a:extLst>
          </p:cNvPr>
          <p:cNvSpPr txBox="1"/>
          <p:nvPr/>
        </p:nvSpPr>
        <p:spPr>
          <a:xfrm>
            <a:off x="3816952" y="612203"/>
            <a:ext cx="5498625" cy="5109091"/>
          </a:xfrm>
          <a:prstGeom prst="rect">
            <a:avLst/>
          </a:prstGeom>
          <a:solidFill>
            <a:schemeClr val="bg1">
              <a:lumMod val="95000"/>
            </a:schemeClr>
          </a:solidFill>
        </p:spPr>
        <p:txBody>
          <a:bodyPr wrap="square">
            <a:spAutoFit/>
          </a:bodyPr>
          <a:lstStyle/>
          <a:p>
            <a:pPr marL="342900" lvl="0" indent="-342900">
              <a:buFont typeface="Arial" panose="020B0604020202020204" pitchFamily="34" charset="0"/>
              <a:buChar char="•"/>
            </a:pPr>
            <a:endParaRPr lang="en-IN" sz="2000" b="1" dirty="0">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n-IN" sz="2200" b="1" dirty="0">
                <a:latin typeface="Times New Roman" panose="02020603050405020304" pitchFamily="18" charset="0"/>
                <a:cs typeface="Times New Roman" panose="02020603050405020304" pitchFamily="18" charset="0"/>
              </a:rPr>
              <a:t>Au-Fe alloy thin film:</a:t>
            </a:r>
            <a:r>
              <a:rPr lang="en-IN" sz="2200" dirty="0">
                <a:latin typeface="Times New Roman" panose="02020603050405020304" pitchFamily="18" charset="0"/>
                <a:cs typeface="Times New Roman" panose="02020603050405020304" pitchFamily="18" charset="0"/>
              </a:rPr>
              <a:t> MOKE before and after SHI irradiation. </a:t>
            </a:r>
          </a:p>
          <a:p>
            <a:pPr marL="342900" lvl="0" indent="-342900">
              <a:buFont typeface="Arial" panose="020B0604020202020204" pitchFamily="34" charset="0"/>
              <a:buChar char="•"/>
            </a:pPr>
            <a:r>
              <a:rPr lang="en-IN" sz="2200" b="1" dirty="0">
                <a:latin typeface="Times New Roman" panose="02020603050405020304" pitchFamily="18" charset="0"/>
                <a:cs typeface="Times New Roman" panose="02020603050405020304" pitchFamily="18" charset="0"/>
              </a:rPr>
              <a:t>As-deposited:</a:t>
            </a:r>
            <a:r>
              <a:rPr lang="en-IN" sz="2200" dirty="0">
                <a:latin typeface="Times New Roman" panose="02020603050405020304" pitchFamily="18" charset="0"/>
                <a:cs typeface="Times New Roman" panose="02020603050405020304" pitchFamily="18" charset="0"/>
              </a:rPr>
              <a:t> Pronounced uniaxial magnetic anisotropy with Stone-Wohlfarth-type behaviour. </a:t>
            </a:r>
          </a:p>
          <a:p>
            <a:pPr marL="342900" lvl="0" indent="-342900">
              <a:buFont typeface="Arial" panose="020B0604020202020204" pitchFamily="34" charset="0"/>
              <a:buChar char="•"/>
            </a:pPr>
            <a:r>
              <a:rPr lang="en-IN" sz="2200" b="1" dirty="0">
                <a:latin typeface="Times New Roman" panose="02020603050405020304" pitchFamily="18" charset="0"/>
                <a:cs typeface="Times New Roman" panose="02020603050405020304" pitchFamily="18" charset="0"/>
              </a:rPr>
              <a:t>After irradiation:</a:t>
            </a:r>
            <a:r>
              <a:rPr lang="en-IN" sz="2200" dirty="0">
                <a:latin typeface="Times New Roman" panose="02020603050405020304" pitchFamily="18" charset="0"/>
                <a:cs typeface="Times New Roman" panose="02020603050405020304" pitchFamily="18" charset="0"/>
              </a:rPr>
              <a:t> Reduced anisotropy due to irradiation-induced defects. </a:t>
            </a:r>
          </a:p>
          <a:p>
            <a:pPr marL="342900" lvl="0" indent="-342900">
              <a:buFont typeface="Arial" panose="020B0604020202020204" pitchFamily="34" charset="0"/>
              <a:buChar char="•"/>
            </a:pPr>
            <a:r>
              <a:rPr lang="en-IN" sz="2200" b="1" dirty="0">
                <a:latin typeface="Times New Roman" panose="02020603050405020304" pitchFamily="18" charset="0"/>
                <a:cs typeface="Times New Roman" panose="02020603050405020304" pitchFamily="18" charset="0"/>
              </a:rPr>
              <a:t>Remanence:</a:t>
            </a:r>
            <a:r>
              <a:rPr lang="en-IN" sz="2200" dirty="0">
                <a:latin typeface="Times New Roman" panose="02020603050405020304" pitchFamily="18" charset="0"/>
                <a:cs typeface="Times New Roman" panose="02020603050405020304" pitchFamily="18" charset="0"/>
              </a:rPr>
              <a:t> Significant change in azimuthal dependence after irradiation. </a:t>
            </a:r>
          </a:p>
          <a:p>
            <a:pPr marL="342900" lvl="0" indent="-342900">
              <a:buFont typeface="Arial" panose="020B0604020202020204" pitchFamily="34" charset="0"/>
              <a:buChar char="•"/>
            </a:pPr>
            <a:r>
              <a:rPr lang="en-IN" sz="2200" b="1" dirty="0">
                <a:latin typeface="Times New Roman" panose="02020603050405020304" pitchFamily="18" charset="0"/>
                <a:cs typeface="Times New Roman" panose="02020603050405020304" pitchFamily="18" charset="0"/>
              </a:rPr>
              <a:t>Exchange bias:</a:t>
            </a:r>
            <a:r>
              <a:rPr lang="en-IN" sz="2200" dirty="0">
                <a:latin typeface="Times New Roman" panose="02020603050405020304" pitchFamily="18" charset="0"/>
                <a:cs typeface="Times New Roman" panose="02020603050405020304" pitchFamily="18" charset="0"/>
              </a:rPr>
              <a:t> SHI irradiation modifies the exchange-bias response. </a:t>
            </a:r>
          </a:p>
          <a:p>
            <a:pPr marL="342900" lvl="0" indent="-342900">
              <a:buFont typeface="Arial" panose="020B0604020202020204" pitchFamily="34" charset="0"/>
              <a:buChar char="•"/>
            </a:pPr>
            <a:r>
              <a:rPr lang="en-IN" sz="2200" b="1" dirty="0">
                <a:latin typeface="Times New Roman" panose="02020603050405020304" pitchFamily="18" charset="0"/>
                <a:cs typeface="Times New Roman" panose="02020603050405020304" pitchFamily="18" charset="0"/>
              </a:rPr>
              <a:t>Saturation field:</a:t>
            </a:r>
            <a:r>
              <a:rPr lang="en-IN" sz="2200" dirty="0">
                <a:latin typeface="Times New Roman" panose="02020603050405020304" pitchFamily="18" charset="0"/>
                <a:cs typeface="Times New Roman" panose="02020603050405020304" pitchFamily="18" charset="0"/>
              </a:rPr>
              <a:t> &lt; 100 Oe, indicating suitability for low-field applications. </a:t>
            </a:r>
          </a:p>
          <a:p>
            <a:pPr marL="342900" lvl="0" indent="-342900">
              <a:buFont typeface="Arial" panose="020B0604020202020204" pitchFamily="34" charset="0"/>
              <a:buChar char="•"/>
            </a:pP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2174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C1451F3-B2A6-16CF-9EA2-FB6B3E952BD2}"/>
            </a:ext>
          </a:extLst>
        </p:cNvPr>
        <p:cNvGrpSpPr/>
        <p:nvPr/>
      </p:nvGrpSpPr>
      <p:grpSpPr>
        <a:xfrm>
          <a:off x="0" y="0"/>
          <a:ext cx="0" cy="0"/>
          <a:chOff x="0" y="0"/>
          <a:chExt cx="0" cy="0"/>
        </a:xfrm>
      </p:grpSpPr>
      <p:sp>
        <p:nvSpPr>
          <p:cNvPr id="2" name="TextBox 1"/>
          <p:cNvSpPr txBox="1"/>
          <p:nvPr/>
        </p:nvSpPr>
        <p:spPr>
          <a:xfrm>
            <a:off x="2727893" y="-86570"/>
            <a:ext cx="6598858" cy="584775"/>
          </a:xfrm>
          <a:prstGeom prst="rect">
            <a:avLst/>
          </a:prstGeom>
          <a:noFill/>
        </p:spPr>
        <p:txBody>
          <a:bodyPr wrap="none">
            <a:spAutoFit/>
          </a:bodyPr>
          <a:lstStyle/>
          <a:p>
            <a:r>
              <a:rPr sz="3200" b="1" dirty="0">
                <a:solidFill>
                  <a:srgbClr val="00B0F0"/>
                </a:solidFill>
                <a:latin typeface="Times New Roman"/>
              </a:rPr>
              <a:t>Proposed </a:t>
            </a:r>
            <a:r>
              <a:rPr lang="en-IN" sz="3200" b="1" i="1" dirty="0">
                <a:solidFill>
                  <a:srgbClr val="00B0F0"/>
                </a:solidFill>
                <a:latin typeface="Times New Roman"/>
              </a:rPr>
              <a:t>in-situ</a:t>
            </a:r>
            <a:r>
              <a:rPr sz="3200" b="1" dirty="0">
                <a:solidFill>
                  <a:srgbClr val="00B0F0"/>
                </a:solidFill>
                <a:latin typeface="Times New Roman"/>
              </a:rPr>
              <a:t> MOKE </a:t>
            </a:r>
            <a:r>
              <a:rPr lang="en-IN" sz="3200" b="1" dirty="0">
                <a:solidFill>
                  <a:srgbClr val="00B0F0"/>
                </a:solidFill>
                <a:latin typeface="Times New Roman"/>
              </a:rPr>
              <a:t>@beam line</a:t>
            </a:r>
            <a:endParaRPr sz="3200" b="1" dirty="0">
              <a:solidFill>
                <a:srgbClr val="00B0F0"/>
              </a:solidFill>
              <a:latin typeface="Times New Roman"/>
            </a:endParaRPr>
          </a:p>
        </p:txBody>
      </p:sp>
      <p:sp>
        <p:nvSpPr>
          <p:cNvPr id="5" name="Rounded Rectangle 4"/>
          <p:cNvSpPr/>
          <p:nvPr/>
        </p:nvSpPr>
        <p:spPr>
          <a:xfrm>
            <a:off x="203206" y="1232994"/>
            <a:ext cx="5518808" cy="1291024"/>
          </a:xfrm>
          <a:prstGeom prst="roundRect">
            <a:avLst/>
          </a:prstGeom>
          <a:solidFill>
            <a:srgbClr val="F1F5F9"/>
          </a:solidFill>
          <a:ln>
            <a:solidFill>
              <a:srgbClr val="D8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000" b="1" dirty="0">
                <a:solidFill>
                  <a:srgbClr val="00B0F0"/>
                </a:solidFill>
                <a:latin typeface="Times New Roman"/>
              </a:rPr>
              <a:t>Optical module</a:t>
            </a:r>
          </a:p>
          <a:p>
            <a:pPr algn="ctr">
              <a:spcAft>
                <a:spcPts val="400"/>
              </a:spcAft>
              <a:defRPr sz="1450">
                <a:solidFill>
                  <a:srgbClr val="475569"/>
                </a:solidFill>
                <a:latin typeface="Times New Roman"/>
              </a:defRPr>
            </a:pPr>
            <a:r>
              <a:rPr lang="en-IN" sz="2000" dirty="0"/>
              <a:t>• 632.8 nm He-Ne laser; ~ 45° incidence.</a:t>
            </a:r>
          </a:p>
          <a:p>
            <a:pPr algn="ctr">
              <a:spcAft>
                <a:spcPts val="400"/>
              </a:spcAft>
              <a:defRPr sz="1450">
                <a:solidFill>
                  <a:srgbClr val="475569"/>
                </a:solidFill>
                <a:latin typeface="Times New Roman"/>
              </a:defRPr>
            </a:pPr>
            <a:r>
              <a:rPr lang="en-IN" sz="2000" dirty="0"/>
              <a:t>• Polarizer → PEM → sample → </a:t>
            </a:r>
            <a:r>
              <a:rPr lang="en-IN" sz="2000" dirty="0" err="1"/>
              <a:t>analyzer</a:t>
            </a:r>
            <a:r>
              <a:rPr lang="en-IN" sz="2000" dirty="0"/>
              <a:t> → detector.</a:t>
            </a:r>
            <a:endParaRPr lang="en-IN" sz="2000" b="1" dirty="0">
              <a:solidFill>
                <a:srgbClr val="00B0F0"/>
              </a:solidFill>
              <a:latin typeface="Times New Roman"/>
            </a:endParaRPr>
          </a:p>
        </p:txBody>
      </p:sp>
      <p:sp>
        <p:nvSpPr>
          <p:cNvPr id="18" name="Rounded Rectangle 4">
            <a:extLst>
              <a:ext uri="{FF2B5EF4-FFF2-40B4-BE49-F238E27FC236}">
                <a16:creationId xmlns:a16="http://schemas.microsoft.com/office/drawing/2014/main" id="{E9FCE809-B60C-F869-46CC-58F52666F6C0}"/>
              </a:ext>
            </a:extLst>
          </p:cNvPr>
          <p:cNvSpPr/>
          <p:nvPr/>
        </p:nvSpPr>
        <p:spPr>
          <a:xfrm>
            <a:off x="203204" y="2643656"/>
            <a:ext cx="5518809" cy="1291024"/>
          </a:xfrm>
          <a:prstGeom prst="roundRect">
            <a:avLst/>
          </a:prstGeom>
          <a:solidFill>
            <a:srgbClr val="F1F5F9"/>
          </a:solidFill>
          <a:ln>
            <a:solidFill>
              <a:srgbClr val="D8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000" b="1" dirty="0">
                <a:solidFill>
                  <a:srgbClr val="00B0F0"/>
                </a:solidFill>
                <a:latin typeface="Times New Roman"/>
              </a:rPr>
              <a:t>Magnetic module</a:t>
            </a:r>
          </a:p>
          <a:p>
            <a:pPr algn="ctr">
              <a:spcAft>
                <a:spcPts val="400"/>
              </a:spcAft>
              <a:defRPr sz="1450">
                <a:solidFill>
                  <a:srgbClr val="475569"/>
                </a:solidFill>
                <a:latin typeface="Times New Roman"/>
              </a:defRPr>
            </a:pPr>
            <a:r>
              <a:rPr lang="en-US" sz="2000" dirty="0"/>
              <a:t>• Helmholtz coils integrated around the sample.</a:t>
            </a:r>
          </a:p>
          <a:p>
            <a:pPr algn="ctr">
              <a:spcAft>
                <a:spcPts val="400"/>
              </a:spcAft>
              <a:defRPr sz="1450">
                <a:solidFill>
                  <a:srgbClr val="475569"/>
                </a:solidFill>
                <a:latin typeface="Times New Roman"/>
              </a:defRPr>
            </a:pPr>
            <a:r>
              <a:rPr lang="en-US" sz="2000" dirty="0"/>
              <a:t>• In-plane applied magnetic field for longitudinal MOKE.</a:t>
            </a:r>
          </a:p>
        </p:txBody>
      </p:sp>
      <p:sp>
        <p:nvSpPr>
          <p:cNvPr id="20" name="Rounded Rectangle 4">
            <a:extLst>
              <a:ext uri="{FF2B5EF4-FFF2-40B4-BE49-F238E27FC236}">
                <a16:creationId xmlns:a16="http://schemas.microsoft.com/office/drawing/2014/main" id="{7BD19DE7-5AF4-749F-24AC-DA38F62635F3}"/>
              </a:ext>
            </a:extLst>
          </p:cNvPr>
          <p:cNvSpPr/>
          <p:nvPr/>
        </p:nvSpPr>
        <p:spPr>
          <a:xfrm>
            <a:off x="203205" y="4012621"/>
            <a:ext cx="5518809" cy="1390478"/>
          </a:xfrm>
          <a:prstGeom prst="roundRect">
            <a:avLst/>
          </a:prstGeom>
          <a:solidFill>
            <a:srgbClr val="F1F5F9"/>
          </a:solidFill>
          <a:ln>
            <a:solidFill>
              <a:srgbClr val="D8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000" b="1" dirty="0">
                <a:solidFill>
                  <a:srgbClr val="00B0F0"/>
                </a:solidFill>
                <a:latin typeface="Times New Roman"/>
              </a:rPr>
              <a:t>Detection &amp; control</a:t>
            </a:r>
          </a:p>
          <a:p>
            <a:pPr algn="ctr">
              <a:spcAft>
                <a:spcPts val="400"/>
              </a:spcAft>
              <a:defRPr sz="1450">
                <a:solidFill>
                  <a:srgbClr val="475569"/>
                </a:solidFill>
                <a:latin typeface="Times New Roman"/>
              </a:defRPr>
            </a:pPr>
            <a:r>
              <a:rPr lang="en-US" sz="2000" dirty="0"/>
              <a:t>• Photodiode + lock-in amplifier.</a:t>
            </a:r>
          </a:p>
          <a:p>
            <a:pPr algn="ctr">
              <a:spcAft>
                <a:spcPts val="400"/>
              </a:spcAft>
              <a:defRPr sz="1450">
                <a:solidFill>
                  <a:srgbClr val="475569"/>
                </a:solidFill>
                <a:latin typeface="Times New Roman"/>
              </a:defRPr>
            </a:pPr>
            <a:r>
              <a:rPr lang="en-US" sz="2000" dirty="0"/>
              <a:t>• Computer-controlled acquisition synchronized with ion fluence.</a:t>
            </a:r>
          </a:p>
        </p:txBody>
      </p:sp>
      <p:pic>
        <p:nvPicPr>
          <p:cNvPr id="21" name="Picture 20">
            <a:extLst>
              <a:ext uri="{FF2B5EF4-FFF2-40B4-BE49-F238E27FC236}">
                <a16:creationId xmlns:a16="http://schemas.microsoft.com/office/drawing/2014/main" id="{3545482F-91AD-D17C-A842-E4BCD133D946}"/>
              </a:ext>
            </a:extLst>
          </p:cNvPr>
          <p:cNvPicPr>
            <a:picLocks noChangeAspect="1"/>
          </p:cNvPicPr>
          <p:nvPr/>
        </p:nvPicPr>
        <p:blipFill>
          <a:blip r:embed="rId2"/>
          <a:srcRect t="1871"/>
          <a:stretch>
            <a:fillRect/>
          </a:stretch>
        </p:blipFill>
        <p:spPr>
          <a:xfrm>
            <a:off x="6027322" y="890605"/>
            <a:ext cx="5921782" cy="5382376"/>
          </a:xfrm>
          <a:prstGeom prst="rect">
            <a:avLst/>
          </a:prstGeom>
          <a:ln>
            <a:noFill/>
          </a:ln>
          <a:effectLst>
            <a:outerShdw blurRad="292100" dist="139700" dir="2700000" algn="tl" rotWithShape="0">
              <a:srgbClr val="333333">
                <a:alpha val="65000"/>
              </a:srgbClr>
            </a:outerShdw>
          </a:effectLst>
        </p:spPr>
      </p:pic>
      <p:sp>
        <p:nvSpPr>
          <p:cNvPr id="23" name="TextBox 22">
            <a:extLst>
              <a:ext uri="{FF2B5EF4-FFF2-40B4-BE49-F238E27FC236}">
                <a16:creationId xmlns:a16="http://schemas.microsoft.com/office/drawing/2014/main" id="{1774C659-EFCD-BF44-B32B-BA0FE0CC027E}"/>
              </a:ext>
            </a:extLst>
          </p:cNvPr>
          <p:cNvSpPr txBox="1"/>
          <p:nvPr/>
        </p:nvSpPr>
        <p:spPr>
          <a:xfrm>
            <a:off x="7637207" y="6346090"/>
            <a:ext cx="2558845" cy="369332"/>
          </a:xfrm>
          <a:prstGeom prst="rect">
            <a:avLst/>
          </a:prstGeom>
          <a:noFill/>
        </p:spPr>
        <p:txBody>
          <a:bodyPr wrap="square">
            <a:spAutoFit/>
          </a:bodyPr>
          <a:lstStyle/>
          <a:p>
            <a:pPr algn="l"/>
            <a:r>
              <a:rPr lang="en-IN" b="1" i="0" u="none" dirty="0">
                <a:latin typeface="Times New Roman" panose="02020603050405020304" pitchFamily="18" charset="0"/>
                <a:cs typeface="Times New Roman" panose="02020603050405020304" pitchFamily="18" charset="0"/>
              </a:rPr>
              <a:t>Instrument Schematic</a:t>
            </a:r>
          </a:p>
        </p:txBody>
      </p:sp>
      <p:sp>
        <p:nvSpPr>
          <p:cNvPr id="3" name="TextBox 2">
            <a:extLst>
              <a:ext uri="{FF2B5EF4-FFF2-40B4-BE49-F238E27FC236}">
                <a16:creationId xmlns:a16="http://schemas.microsoft.com/office/drawing/2014/main" id="{7108160D-F3A8-B2B1-C69B-265911746785}"/>
              </a:ext>
            </a:extLst>
          </p:cNvPr>
          <p:cNvSpPr txBox="1"/>
          <p:nvPr/>
        </p:nvSpPr>
        <p:spPr>
          <a:xfrm>
            <a:off x="159445" y="425623"/>
            <a:ext cx="6430297" cy="830997"/>
          </a:xfrm>
          <a:prstGeom prst="rect">
            <a:avLst/>
          </a:prstGeom>
          <a:noFill/>
        </p:spPr>
        <p:txBody>
          <a:bodyPr wrap="square" rtlCol="0">
            <a:spAutoFit/>
          </a:bodyPr>
          <a:lstStyle/>
          <a:p>
            <a:r>
              <a:rPr lang="en-US" sz="2400" b="1" dirty="0">
                <a:solidFill>
                  <a:srgbClr val="00B050"/>
                </a:solidFill>
                <a:latin typeface="Times New Roman" panose="02020603050405020304" pitchFamily="18" charset="0"/>
                <a:cs typeface="Times New Roman" panose="02020603050405020304" pitchFamily="18" charset="0"/>
              </a:rPr>
              <a:t>Already tested set up @IUAC: a make shift arrangement: Not permanently installed</a:t>
            </a:r>
          </a:p>
        </p:txBody>
      </p:sp>
      <p:sp>
        <p:nvSpPr>
          <p:cNvPr id="6" name="Rounded Rectangle 4">
            <a:extLst>
              <a:ext uri="{FF2B5EF4-FFF2-40B4-BE49-F238E27FC236}">
                <a16:creationId xmlns:a16="http://schemas.microsoft.com/office/drawing/2014/main" id="{37C8B24E-AFF5-9CCA-71ED-FC6770381A0A}"/>
              </a:ext>
            </a:extLst>
          </p:cNvPr>
          <p:cNvSpPr/>
          <p:nvPr/>
        </p:nvSpPr>
        <p:spPr>
          <a:xfrm>
            <a:off x="158117" y="5424397"/>
            <a:ext cx="5608987" cy="1291025"/>
          </a:xfrm>
          <a:prstGeom prst="roundRect">
            <a:avLst/>
          </a:prstGeom>
          <a:solidFill>
            <a:srgbClr val="F1F5F9"/>
          </a:solidFill>
          <a:ln>
            <a:solidFill>
              <a:srgbClr val="D8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000" b="1" dirty="0">
                <a:solidFill>
                  <a:srgbClr val="00B0F0"/>
                </a:solidFill>
                <a:latin typeface="Times New Roman"/>
              </a:rPr>
              <a:t>Sample stage</a:t>
            </a:r>
          </a:p>
          <a:p>
            <a:pPr algn="ctr">
              <a:spcAft>
                <a:spcPts val="400"/>
              </a:spcAft>
              <a:defRPr sz="1450">
                <a:solidFill>
                  <a:srgbClr val="475569"/>
                </a:solidFill>
                <a:latin typeface="Times New Roman"/>
              </a:defRPr>
            </a:pPr>
            <a:r>
              <a:rPr lang="en-US" sz="2000" dirty="0"/>
              <a:t>• Goniometer head for sample alignment</a:t>
            </a:r>
          </a:p>
          <a:p>
            <a:pPr algn="ctr">
              <a:spcAft>
                <a:spcPts val="400"/>
              </a:spcAft>
              <a:defRPr sz="1450">
                <a:solidFill>
                  <a:srgbClr val="475569"/>
                </a:solidFill>
                <a:latin typeface="Times New Roman"/>
              </a:defRPr>
            </a:pPr>
            <a:r>
              <a:rPr lang="en-US" sz="2000" dirty="0"/>
              <a:t>• In-plane rotation: to study of magnetic anisotropy</a:t>
            </a:r>
          </a:p>
          <a:p>
            <a:pPr algn="ctr">
              <a:spcAft>
                <a:spcPts val="400"/>
              </a:spcAft>
              <a:defRPr sz="1450">
                <a:solidFill>
                  <a:srgbClr val="475569"/>
                </a:solidFill>
                <a:latin typeface="Times New Roman"/>
              </a:defRPr>
            </a:pPr>
            <a:r>
              <a:rPr lang="en-US" sz="2000" dirty="0"/>
              <a:t>• Temperature variation</a:t>
            </a:r>
          </a:p>
        </p:txBody>
      </p:sp>
    </p:spTree>
    <p:extLst>
      <p:ext uri="{BB962C8B-B14F-4D97-AF65-F5344CB8AC3E}">
        <p14:creationId xmlns:p14="http://schemas.microsoft.com/office/powerpoint/2010/main" val="652270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855952F-F559-1F3F-49B9-3026BA4DFA8C}"/>
              </a:ext>
            </a:extLst>
          </p:cNvPr>
          <p:cNvPicPr>
            <a:picLocks noChangeAspect="1"/>
          </p:cNvPicPr>
          <p:nvPr/>
        </p:nvPicPr>
        <p:blipFill>
          <a:blip r:embed="rId2"/>
          <a:stretch>
            <a:fillRect/>
          </a:stretch>
        </p:blipFill>
        <p:spPr>
          <a:xfrm>
            <a:off x="640629" y="604684"/>
            <a:ext cx="6206216" cy="5864942"/>
          </a:xfrm>
          <a:prstGeom prst="rect">
            <a:avLst/>
          </a:prstGeom>
        </p:spPr>
      </p:pic>
      <p:sp>
        <p:nvSpPr>
          <p:cNvPr id="14" name="TextBox 13">
            <a:extLst>
              <a:ext uri="{FF2B5EF4-FFF2-40B4-BE49-F238E27FC236}">
                <a16:creationId xmlns:a16="http://schemas.microsoft.com/office/drawing/2014/main" id="{0D44E179-71BD-C250-2A43-29D4BD9848C7}"/>
              </a:ext>
            </a:extLst>
          </p:cNvPr>
          <p:cNvSpPr txBox="1"/>
          <p:nvPr/>
        </p:nvSpPr>
        <p:spPr>
          <a:xfrm>
            <a:off x="7098890" y="2875435"/>
            <a:ext cx="4621162" cy="1323439"/>
          </a:xfrm>
          <a:prstGeom prst="rect">
            <a:avLst/>
          </a:prstGeom>
          <a:noFill/>
        </p:spPr>
        <p:txBody>
          <a:bodyPr wrap="square">
            <a:spAutoFit/>
          </a:bodyPr>
          <a:lstStyle/>
          <a:p>
            <a:pPr algn="ctr"/>
            <a:r>
              <a:rPr lang="en-US" sz="2000" b="1" i="0" u="none" strike="noStrike" baseline="0" dirty="0">
                <a:latin typeface="Times New Roman" panose="02020603050405020304" pitchFamily="18" charset="0"/>
                <a:cs typeface="Times New Roman" panose="02020603050405020304" pitchFamily="18" charset="0"/>
              </a:rPr>
              <a:t>Photograph of the in-situ MOKE measurement setup integrated with the ion irradiation chamber at the Materials Science Beamline, IUAC, New Delhi.</a:t>
            </a:r>
            <a:endParaRPr lang="en-IN" sz="2000" b="1" i="0" u="none" strike="noStrike" baseline="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8608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348128" y="64988"/>
            <a:ext cx="11008078" cy="523220"/>
          </a:xfrm>
          <a:prstGeom prst="rect">
            <a:avLst/>
          </a:prstGeom>
          <a:noFill/>
        </p:spPr>
        <p:txBody>
          <a:bodyPr wrap="none">
            <a:spAutoFit/>
          </a:bodyPr>
          <a:lstStyle/>
          <a:p>
            <a:pPr algn="ctr"/>
            <a:r>
              <a:rPr lang="en-US" sz="2800" b="1" dirty="0">
                <a:solidFill>
                  <a:srgbClr val="00B0F0"/>
                </a:solidFill>
                <a:latin typeface="Times New Roman"/>
              </a:rPr>
              <a:t>Results from </a:t>
            </a:r>
            <a:r>
              <a:rPr lang="en-US" sz="2800" b="1" i="1" dirty="0">
                <a:solidFill>
                  <a:srgbClr val="00B0F0"/>
                </a:solidFill>
                <a:latin typeface="Times New Roman"/>
              </a:rPr>
              <a:t>In-situ</a:t>
            </a:r>
            <a:r>
              <a:rPr lang="en-US" sz="2800" b="1" dirty="0">
                <a:solidFill>
                  <a:srgbClr val="00B0F0"/>
                </a:solidFill>
                <a:latin typeface="Times New Roman"/>
              </a:rPr>
              <a:t> Moke set up</a:t>
            </a:r>
            <a:r>
              <a:rPr sz="2800" b="1" dirty="0">
                <a:solidFill>
                  <a:srgbClr val="00B0F0"/>
                </a:solidFill>
                <a:latin typeface="Times New Roman"/>
              </a:rPr>
              <a:t>: Magnetic Parameters vs Ion Fluence</a:t>
            </a:r>
          </a:p>
        </p:txBody>
      </p:sp>
      <p:pic>
        <p:nvPicPr>
          <p:cNvPr id="26" name="Picture 25">
            <a:extLst>
              <a:ext uri="{FF2B5EF4-FFF2-40B4-BE49-F238E27FC236}">
                <a16:creationId xmlns:a16="http://schemas.microsoft.com/office/drawing/2014/main" id="{43AC6AE4-DDFD-8435-7B87-1B2A8CA86D78}"/>
              </a:ext>
            </a:extLst>
          </p:cNvPr>
          <p:cNvPicPr>
            <a:picLocks noChangeAspect="1"/>
          </p:cNvPicPr>
          <p:nvPr/>
        </p:nvPicPr>
        <p:blipFill>
          <a:blip r:embed="rId2"/>
          <a:stretch>
            <a:fillRect/>
          </a:stretch>
        </p:blipFill>
        <p:spPr>
          <a:xfrm>
            <a:off x="467027" y="642438"/>
            <a:ext cx="4373640" cy="6047034"/>
          </a:xfrm>
          <a:prstGeom prst="rect">
            <a:avLst/>
          </a:prstGeom>
          <a:ln w="28575">
            <a:solidFill>
              <a:schemeClr val="tx1"/>
            </a:solidFill>
          </a:ln>
        </p:spPr>
      </p:pic>
      <p:sp>
        <p:nvSpPr>
          <p:cNvPr id="31" name="TextBox 30">
            <a:extLst>
              <a:ext uri="{FF2B5EF4-FFF2-40B4-BE49-F238E27FC236}">
                <a16:creationId xmlns:a16="http://schemas.microsoft.com/office/drawing/2014/main" id="{68B95FEF-407E-843B-B67E-1B51CE5A8546}"/>
              </a:ext>
            </a:extLst>
          </p:cNvPr>
          <p:cNvSpPr txBox="1"/>
          <p:nvPr/>
        </p:nvSpPr>
        <p:spPr>
          <a:xfrm>
            <a:off x="5557199" y="642438"/>
            <a:ext cx="3449734" cy="707886"/>
          </a:xfrm>
          <a:prstGeom prst="rect">
            <a:avLst/>
          </a:prstGeom>
          <a:noFill/>
        </p:spPr>
        <p:txBody>
          <a:bodyPr wrap="square">
            <a:spAutoFit/>
          </a:bodyPr>
          <a:lstStyle/>
          <a:p>
            <a:pPr algn="ctr"/>
            <a:r>
              <a:rPr lang="en-US" sz="2000" b="0" i="1" u="none" strike="noStrike" baseline="0" dirty="0">
                <a:latin typeface="Times New Roman" panose="02020603050405020304" pitchFamily="18" charset="0"/>
                <a:cs typeface="Times New Roman" panose="02020603050405020304" pitchFamily="18" charset="0"/>
              </a:rPr>
              <a:t>in-situ</a:t>
            </a:r>
            <a:r>
              <a:rPr lang="en-US" sz="2000" b="0" i="0" u="none" strike="noStrike" baseline="0" dirty="0">
                <a:latin typeface="Times New Roman" panose="02020603050405020304" pitchFamily="18" charset="0"/>
                <a:cs typeface="Times New Roman" panose="02020603050405020304" pitchFamily="18" charset="0"/>
              </a:rPr>
              <a:t> MOKE hysteresis loops as a function of fluence</a:t>
            </a:r>
            <a:endParaRPr lang="en-IN" sz="5400"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A6080ADF-877B-792F-4D5A-9FB1CE516367}"/>
              </a:ext>
            </a:extLst>
          </p:cNvPr>
          <p:cNvSpPr txBox="1"/>
          <p:nvPr/>
        </p:nvSpPr>
        <p:spPr>
          <a:xfrm>
            <a:off x="5557199" y="1685555"/>
            <a:ext cx="5641743" cy="4284634"/>
          </a:xfrm>
          <a:prstGeom prst="rect">
            <a:avLst/>
          </a:prstGeom>
          <a:solidFill>
            <a:schemeClr val="accent5">
              <a:lumMod val="40000"/>
              <a:lumOff val="60000"/>
            </a:schemeClr>
          </a:solidFill>
        </p:spPr>
        <p:txBody>
          <a:bodyPr wrap="square" lIns="45720" rIns="45720">
            <a:spAutoFit/>
          </a:bodyPr>
          <a:lstStyle/>
          <a:p>
            <a:pPr marL="342900" lvl="0" indent="-342900">
              <a:lnSpc>
                <a:spcPct val="125000"/>
              </a:lnSpc>
              <a:buFont typeface="Arial" panose="020B0604020202020204" pitchFamily="34" charset="0"/>
              <a:buChar char="•"/>
            </a:pPr>
            <a:r>
              <a:rPr lang="en-IN" sz="2200" b="1" i="1" dirty="0">
                <a:latin typeface="Times New Roman" panose="02020603050405020304" pitchFamily="18" charset="0"/>
                <a:cs typeface="Times New Roman" panose="02020603050405020304" pitchFamily="18" charset="0"/>
              </a:rPr>
              <a:t>In-situ</a:t>
            </a:r>
            <a:r>
              <a:rPr lang="en-IN" sz="2200" b="1" dirty="0">
                <a:latin typeface="Times New Roman" panose="02020603050405020304" pitchFamily="18" charset="0"/>
                <a:cs typeface="Times New Roman" panose="02020603050405020304" pitchFamily="18" charset="0"/>
              </a:rPr>
              <a:t> MOKE facility</a:t>
            </a:r>
            <a:r>
              <a:rPr lang="en-IN" sz="2200" dirty="0">
                <a:latin typeface="Times New Roman" panose="02020603050405020304" pitchFamily="18" charset="0"/>
                <a:cs typeface="Times New Roman" panose="02020603050405020304" pitchFamily="18" charset="0"/>
              </a:rPr>
              <a:t> developed for real-time monitoring during SHI irradiation. </a:t>
            </a:r>
          </a:p>
          <a:p>
            <a:pPr marL="342900" lvl="0" indent="-342900">
              <a:lnSpc>
                <a:spcPct val="125000"/>
              </a:lnSpc>
              <a:buFont typeface="Arial" panose="020B0604020202020204" pitchFamily="34" charset="0"/>
              <a:buChar char="•"/>
            </a:pPr>
            <a:r>
              <a:rPr lang="en-IN" sz="2200" b="1" dirty="0">
                <a:latin typeface="Times New Roman" panose="02020603050405020304" pitchFamily="18" charset="0"/>
                <a:cs typeface="Times New Roman" panose="02020603050405020304" pitchFamily="18" charset="0"/>
              </a:rPr>
              <a:t>Fe</a:t>
            </a:r>
            <a:r>
              <a:rPr lang="en-IN" sz="2200" b="1" baseline="-25000" dirty="0">
                <a:latin typeface="Times New Roman" panose="02020603050405020304" pitchFamily="18" charset="0"/>
                <a:cs typeface="Times New Roman" panose="02020603050405020304" pitchFamily="18" charset="0"/>
              </a:rPr>
              <a:t>11</a:t>
            </a:r>
            <a:r>
              <a:rPr lang="en-IN" sz="2200" b="1" dirty="0">
                <a:latin typeface="Times New Roman" panose="02020603050405020304" pitchFamily="18" charset="0"/>
                <a:cs typeface="Times New Roman" panose="02020603050405020304" pitchFamily="18" charset="0"/>
              </a:rPr>
              <a:t>Au</a:t>
            </a:r>
            <a:r>
              <a:rPr lang="en-IN" sz="2200" b="1" baseline="-25000" dirty="0">
                <a:latin typeface="Times New Roman" panose="02020603050405020304" pitchFamily="18" charset="0"/>
                <a:cs typeface="Times New Roman" panose="02020603050405020304" pitchFamily="18" charset="0"/>
              </a:rPr>
              <a:t>89</a:t>
            </a:r>
            <a:r>
              <a:rPr lang="en-IN" sz="2200" b="1" dirty="0">
                <a:latin typeface="Times New Roman" panose="02020603050405020304" pitchFamily="18" charset="0"/>
                <a:cs typeface="Times New Roman" panose="02020603050405020304" pitchFamily="18" charset="0"/>
              </a:rPr>
              <a:t> film</a:t>
            </a:r>
            <a:r>
              <a:rPr lang="en-IN" sz="2200" dirty="0">
                <a:latin typeface="Times New Roman" panose="02020603050405020304" pitchFamily="18" charset="0"/>
                <a:cs typeface="Times New Roman" panose="02020603050405020304" pitchFamily="18" charset="0"/>
              </a:rPr>
              <a:t> irradiated with 100 MeV Au ions. </a:t>
            </a:r>
          </a:p>
          <a:p>
            <a:pPr marL="342900" lvl="0" indent="-342900">
              <a:lnSpc>
                <a:spcPct val="125000"/>
              </a:lnSpc>
              <a:buFont typeface="Arial" panose="020B0604020202020204" pitchFamily="34" charset="0"/>
              <a:buChar char="•"/>
            </a:pPr>
            <a:r>
              <a:rPr lang="en-IN" sz="2200" b="1" dirty="0">
                <a:latin typeface="Times New Roman" panose="02020603050405020304" pitchFamily="18" charset="0"/>
                <a:cs typeface="Times New Roman" panose="02020603050405020304" pitchFamily="18" charset="0"/>
              </a:rPr>
              <a:t>Pristine film:</a:t>
            </a:r>
            <a:r>
              <a:rPr lang="en-IN" sz="2200" dirty="0">
                <a:latin typeface="Times New Roman" panose="02020603050405020304" pitchFamily="18" charset="0"/>
                <a:cs typeface="Times New Roman" panose="02020603050405020304" pitchFamily="18" charset="0"/>
              </a:rPr>
              <a:t> In-plane uniaxial magnetic anisotropy due to internal stress. </a:t>
            </a:r>
          </a:p>
          <a:p>
            <a:pPr marL="342900" lvl="0" indent="-342900">
              <a:lnSpc>
                <a:spcPct val="125000"/>
              </a:lnSpc>
              <a:buFont typeface="Arial" panose="020B0604020202020204" pitchFamily="34" charset="0"/>
              <a:buChar char="•"/>
            </a:pPr>
            <a:r>
              <a:rPr lang="en-IN" sz="2200" b="1" dirty="0">
                <a:latin typeface="Times New Roman" panose="02020603050405020304" pitchFamily="18" charset="0"/>
                <a:cs typeface="Times New Roman" panose="02020603050405020304" pitchFamily="18" charset="0"/>
              </a:rPr>
              <a:t>Increasing fluence:</a:t>
            </a:r>
            <a:r>
              <a:rPr lang="en-IN" sz="2200" dirty="0">
                <a:latin typeface="Times New Roman" panose="02020603050405020304" pitchFamily="18" charset="0"/>
                <a:cs typeface="Times New Roman" panose="02020603050405020304" pitchFamily="18" charset="0"/>
              </a:rPr>
              <a:t> Stress relaxation reduces magnetic anisotropy. </a:t>
            </a:r>
          </a:p>
          <a:p>
            <a:pPr marL="342900" lvl="0" indent="-342900">
              <a:lnSpc>
                <a:spcPct val="125000"/>
              </a:lnSpc>
              <a:buFont typeface="Arial" panose="020B0604020202020204" pitchFamily="34" charset="0"/>
              <a:buChar char="•"/>
            </a:pPr>
            <a:r>
              <a:rPr lang="en-IN" sz="2200" b="1" dirty="0">
                <a:latin typeface="Times New Roman" panose="02020603050405020304" pitchFamily="18" charset="0"/>
                <a:cs typeface="Times New Roman" panose="02020603050405020304" pitchFamily="18" charset="0"/>
              </a:rPr>
              <a:t>3 × 10</a:t>
            </a:r>
            <a:r>
              <a:rPr lang="en-IN" sz="2200" b="1" baseline="30000" dirty="0">
                <a:latin typeface="Times New Roman" panose="02020603050405020304" pitchFamily="18" charset="0"/>
                <a:cs typeface="Times New Roman" panose="02020603050405020304" pitchFamily="18" charset="0"/>
              </a:rPr>
              <a:t>13</a:t>
            </a:r>
            <a:r>
              <a:rPr lang="en-IN" sz="2200" b="1" dirty="0">
                <a:latin typeface="Times New Roman" panose="02020603050405020304" pitchFamily="18" charset="0"/>
                <a:cs typeface="Times New Roman" panose="02020603050405020304" pitchFamily="18" charset="0"/>
              </a:rPr>
              <a:t> ions/cm</a:t>
            </a:r>
            <a:r>
              <a:rPr lang="en-IN" sz="2200" b="1" baseline="30000" dirty="0">
                <a:latin typeface="Times New Roman" panose="02020603050405020304" pitchFamily="18" charset="0"/>
                <a:cs typeface="Times New Roman" panose="02020603050405020304" pitchFamily="18" charset="0"/>
              </a:rPr>
              <a:t>2</a:t>
            </a:r>
            <a:r>
              <a:rPr lang="en-IN" sz="2200" b="1" dirty="0">
                <a:latin typeface="Times New Roman" panose="02020603050405020304" pitchFamily="18" charset="0"/>
                <a:cs typeface="Times New Roman" panose="02020603050405020304" pitchFamily="18" charset="0"/>
              </a:rPr>
              <a:t>:</a:t>
            </a:r>
            <a:r>
              <a:rPr lang="en-IN" sz="2200" dirty="0">
                <a:latin typeface="Times New Roman" panose="02020603050405020304" pitchFamily="18" charset="0"/>
                <a:cs typeface="Times New Roman" panose="02020603050405020304" pitchFamily="18" charset="0"/>
              </a:rPr>
              <a:t> Rectangular hysteresis loop due to complete stress relaxation. </a:t>
            </a:r>
          </a:p>
        </p:txBody>
      </p:sp>
      <p:cxnSp>
        <p:nvCxnSpPr>
          <p:cNvPr id="3" name="Straight Arrow Connector 2">
            <a:extLst>
              <a:ext uri="{FF2B5EF4-FFF2-40B4-BE49-F238E27FC236}">
                <a16:creationId xmlns:a16="http://schemas.microsoft.com/office/drawing/2014/main" id="{BE8727F1-2DD5-D7B1-0ACC-A867819EFC1A}"/>
              </a:ext>
            </a:extLst>
          </p:cNvPr>
          <p:cNvCxnSpPr/>
          <p:nvPr/>
        </p:nvCxnSpPr>
        <p:spPr>
          <a:xfrm flipH="1">
            <a:off x="4945789" y="1136881"/>
            <a:ext cx="906378" cy="0"/>
          </a:xfrm>
          <a:prstGeom prst="straightConnector1">
            <a:avLst/>
          </a:prstGeom>
          <a:ln w="57150">
            <a:solidFill>
              <a:srgbClr val="00B05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4963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82E81-0FE9-50E0-33D3-11F847161AA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37DB9FA-E289-62E5-0E00-B6500A2E1654}"/>
              </a:ext>
            </a:extLst>
          </p:cNvPr>
          <p:cNvSpPr txBox="1"/>
          <p:nvPr/>
        </p:nvSpPr>
        <p:spPr>
          <a:xfrm>
            <a:off x="83633" y="64988"/>
            <a:ext cx="11537069" cy="523220"/>
          </a:xfrm>
          <a:prstGeom prst="rect">
            <a:avLst/>
          </a:prstGeom>
          <a:noFill/>
        </p:spPr>
        <p:txBody>
          <a:bodyPr wrap="none">
            <a:spAutoFit/>
          </a:bodyPr>
          <a:lstStyle/>
          <a:p>
            <a:pPr algn="ctr"/>
            <a:r>
              <a:rPr lang="en-US" sz="2800" b="1" dirty="0">
                <a:solidFill>
                  <a:srgbClr val="00B0F0"/>
                </a:solidFill>
                <a:latin typeface="Times New Roman"/>
              </a:rPr>
              <a:t>Results from In-situ set Moke set up</a:t>
            </a:r>
            <a:r>
              <a:rPr sz="2800" b="1" dirty="0">
                <a:solidFill>
                  <a:srgbClr val="00B0F0"/>
                </a:solidFill>
                <a:latin typeface="Times New Roman"/>
              </a:rPr>
              <a:t>: Magnetic Parameters vs Ion Fluence</a:t>
            </a:r>
          </a:p>
        </p:txBody>
      </p:sp>
      <p:pic>
        <p:nvPicPr>
          <p:cNvPr id="13" name="Picture 12">
            <a:extLst>
              <a:ext uri="{FF2B5EF4-FFF2-40B4-BE49-F238E27FC236}">
                <a16:creationId xmlns:a16="http://schemas.microsoft.com/office/drawing/2014/main" id="{FFF0F06E-0CAB-2AC2-1E56-CE2B8DC45EBE}"/>
              </a:ext>
            </a:extLst>
          </p:cNvPr>
          <p:cNvPicPr>
            <a:picLocks noChangeAspect="1"/>
          </p:cNvPicPr>
          <p:nvPr/>
        </p:nvPicPr>
        <p:blipFill>
          <a:blip r:embed="rId2"/>
          <a:stretch>
            <a:fillRect/>
          </a:stretch>
        </p:blipFill>
        <p:spPr>
          <a:xfrm>
            <a:off x="4071446" y="3286365"/>
            <a:ext cx="3602094" cy="3319598"/>
          </a:xfrm>
          <a:prstGeom prst="rect">
            <a:avLst/>
          </a:prstGeom>
          <a:solidFill>
            <a:schemeClr val="accent5">
              <a:lumMod val="40000"/>
              <a:lumOff val="60000"/>
            </a:schemeClr>
          </a:solidFill>
          <a:ln w="28575">
            <a:solidFill>
              <a:schemeClr val="tx1"/>
            </a:solidFill>
          </a:ln>
        </p:spPr>
      </p:pic>
      <p:pic>
        <p:nvPicPr>
          <p:cNvPr id="17" name="Picture 16">
            <a:extLst>
              <a:ext uri="{FF2B5EF4-FFF2-40B4-BE49-F238E27FC236}">
                <a16:creationId xmlns:a16="http://schemas.microsoft.com/office/drawing/2014/main" id="{04878C49-A155-FF7F-6068-B5F0BF401D25}"/>
              </a:ext>
            </a:extLst>
          </p:cNvPr>
          <p:cNvPicPr>
            <a:picLocks noChangeAspect="1"/>
          </p:cNvPicPr>
          <p:nvPr/>
        </p:nvPicPr>
        <p:blipFill>
          <a:blip r:embed="rId3"/>
          <a:stretch>
            <a:fillRect/>
          </a:stretch>
        </p:blipFill>
        <p:spPr>
          <a:xfrm>
            <a:off x="417105" y="748998"/>
            <a:ext cx="3237010" cy="2964106"/>
          </a:xfrm>
          <a:prstGeom prst="rect">
            <a:avLst/>
          </a:prstGeom>
          <a:ln w="28575">
            <a:solidFill>
              <a:schemeClr val="tx1"/>
            </a:solidFill>
          </a:ln>
        </p:spPr>
      </p:pic>
      <p:pic>
        <p:nvPicPr>
          <p:cNvPr id="19" name="Picture 18">
            <a:extLst>
              <a:ext uri="{FF2B5EF4-FFF2-40B4-BE49-F238E27FC236}">
                <a16:creationId xmlns:a16="http://schemas.microsoft.com/office/drawing/2014/main" id="{D02E6600-AA5A-23F9-ADDF-21798136B711}"/>
              </a:ext>
            </a:extLst>
          </p:cNvPr>
          <p:cNvPicPr>
            <a:picLocks noChangeAspect="1"/>
          </p:cNvPicPr>
          <p:nvPr/>
        </p:nvPicPr>
        <p:blipFill>
          <a:blip r:embed="rId4"/>
          <a:stretch>
            <a:fillRect/>
          </a:stretch>
        </p:blipFill>
        <p:spPr>
          <a:xfrm>
            <a:off x="8047363" y="742862"/>
            <a:ext cx="3237010" cy="2983146"/>
          </a:xfrm>
          <a:prstGeom prst="rect">
            <a:avLst/>
          </a:prstGeom>
          <a:solidFill>
            <a:schemeClr val="accent5">
              <a:lumMod val="40000"/>
              <a:lumOff val="60000"/>
            </a:schemeClr>
          </a:solidFill>
          <a:ln w="28575">
            <a:solidFill>
              <a:schemeClr val="tx1"/>
            </a:solidFill>
          </a:ln>
        </p:spPr>
      </p:pic>
      <p:sp>
        <p:nvSpPr>
          <p:cNvPr id="21" name="TextBox 20">
            <a:extLst>
              <a:ext uri="{FF2B5EF4-FFF2-40B4-BE49-F238E27FC236}">
                <a16:creationId xmlns:a16="http://schemas.microsoft.com/office/drawing/2014/main" id="{EE5FD507-A250-F3AD-6BC5-BFE6454D60E9}"/>
              </a:ext>
            </a:extLst>
          </p:cNvPr>
          <p:cNvSpPr txBox="1"/>
          <p:nvPr/>
        </p:nvSpPr>
        <p:spPr>
          <a:xfrm>
            <a:off x="802713" y="4803625"/>
            <a:ext cx="2465791" cy="652486"/>
          </a:xfrm>
          <a:prstGeom prst="rect">
            <a:avLst/>
          </a:prstGeom>
          <a:solidFill>
            <a:schemeClr val="accent5">
              <a:lumMod val="40000"/>
              <a:lumOff val="60000"/>
            </a:schemeClr>
          </a:solidFill>
        </p:spPr>
        <p:txBody>
          <a:bodyPr wrap="square" lIns="27432" tIns="18288" rIns="27432" bIns="18288">
            <a:spAutoFit/>
          </a:bodyPr>
          <a:lstStyle/>
          <a:p>
            <a:pPr algn="ctr"/>
            <a:r>
              <a:rPr sz="2000" b="1" dirty="0">
                <a:solidFill>
                  <a:srgbClr val="00B0F0"/>
                </a:solidFill>
                <a:latin typeface="Times New Roman"/>
              </a:rPr>
              <a:t>Coercivity</a:t>
            </a:r>
            <a:r>
              <a:rPr lang="en-IN" sz="2000" b="1" dirty="0">
                <a:solidFill>
                  <a:srgbClr val="00B0F0"/>
                </a:solidFill>
                <a:latin typeface="Times New Roman"/>
              </a:rPr>
              <a:t> increases with fluence</a:t>
            </a:r>
            <a:endParaRPr sz="2000" b="1" dirty="0">
              <a:solidFill>
                <a:srgbClr val="00B0F0"/>
              </a:solidFill>
              <a:latin typeface="Times New Roman"/>
            </a:endParaRPr>
          </a:p>
        </p:txBody>
      </p:sp>
      <p:sp>
        <p:nvSpPr>
          <p:cNvPr id="22" name="TextBox 21">
            <a:extLst>
              <a:ext uri="{FF2B5EF4-FFF2-40B4-BE49-F238E27FC236}">
                <a16:creationId xmlns:a16="http://schemas.microsoft.com/office/drawing/2014/main" id="{DBDCA583-8DF1-0798-1FEC-8AD255DC78FD}"/>
              </a:ext>
            </a:extLst>
          </p:cNvPr>
          <p:cNvSpPr txBox="1"/>
          <p:nvPr/>
        </p:nvSpPr>
        <p:spPr>
          <a:xfrm>
            <a:off x="8326204" y="4810227"/>
            <a:ext cx="2875974" cy="652486"/>
          </a:xfrm>
          <a:prstGeom prst="rect">
            <a:avLst/>
          </a:prstGeom>
          <a:solidFill>
            <a:schemeClr val="accent5">
              <a:lumMod val="40000"/>
              <a:lumOff val="60000"/>
            </a:schemeClr>
          </a:solidFill>
        </p:spPr>
        <p:txBody>
          <a:bodyPr wrap="square" lIns="27432" tIns="18288" rIns="27432" bIns="18288">
            <a:spAutoFit/>
          </a:bodyPr>
          <a:lstStyle/>
          <a:p>
            <a:pPr algn="ctr"/>
            <a:r>
              <a:rPr sz="2000" b="1" dirty="0">
                <a:solidFill>
                  <a:srgbClr val="00B0F0"/>
                </a:solidFill>
                <a:latin typeface="Times New Roman"/>
              </a:rPr>
              <a:t>Remanence</a:t>
            </a:r>
            <a:r>
              <a:rPr lang="en-IN" sz="2000" b="1" dirty="0">
                <a:solidFill>
                  <a:srgbClr val="00B0F0"/>
                </a:solidFill>
                <a:latin typeface="Times New Roman"/>
              </a:rPr>
              <a:t> increases with fluence</a:t>
            </a:r>
            <a:endParaRPr sz="2000" b="1" dirty="0">
              <a:solidFill>
                <a:srgbClr val="00B0F0"/>
              </a:solidFill>
              <a:latin typeface="Times New Roman"/>
            </a:endParaRPr>
          </a:p>
        </p:txBody>
      </p:sp>
      <p:sp>
        <p:nvSpPr>
          <p:cNvPr id="7" name="TextBox 6">
            <a:extLst>
              <a:ext uri="{FF2B5EF4-FFF2-40B4-BE49-F238E27FC236}">
                <a16:creationId xmlns:a16="http://schemas.microsoft.com/office/drawing/2014/main" id="{AA051F95-D6FD-4381-5CBD-C330FB21B671}"/>
              </a:ext>
            </a:extLst>
          </p:cNvPr>
          <p:cNvSpPr txBox="1"/>
          <p:nvPr/>
        </p:nvSpPr>
        <p:spPr>
          <a:xfrm>
            <a:off x="4423742" y="1457066"/>
            <a:ext cx="2875974" cy="652486"/>
          </a:xfrm>
          <a:prstGeom prst="rect">
            <a:avLst/>
          </a:prstGeom>
          <a:solidFill>
            <a:schemeClr val="accent5">
              <a:lumMod val="40000"/>
              <a:lumOff val="60000"/>
            </a:schemeClr>
          </a:solidFill>
        </p:spPr>
        <p:txBody>
          <a:bodyPr wrap="square" lIns="27432" tIns="18288" rIns="27432" bIns="18288">
            <a:spAutoFit/>
          </a:bodyPr>
          <a:lstStyle/>
          <a:p>
            <a:pPr algn="ctr"/>
            <a:r>
              <a:rPr lang="en-IN" sz="2000" b="1" dirty="0">
                <a:solidFill>
                  <a:srgbClr val="00B0F0"/>
                </a:solidFill>
                <a:latin typeface="Times New Roman"/>
              </a:rPr>
              <a:t>Saturation field decreases with fluence</a:t>
            </a:r>
            <a:endParaRPr sz="2000" b="1" dirty="0">
              <a:solidFill>
                <a:srgbClr val="00B0F0"/>
              </a:solidFill>
              <a:latin typeface="Times New Roman"/>
            </a:endParaRPr>
          </a:p>
        </p:txBody>
      </p:sp>
      <p:cxnSp>
        <p:nvCxnSpPr>
          <p:cNvPr id="8" name="Straight Arrow Connector 7">
            <a:extLst>
              <a:ext uri="{FF2B5EF4-FFF2-40B4-BE49-F238E27FC236}">
                <a16:creationId xmlns:a16="http://schemas.microsoft.com/office/drawing/2014/main" id="{31BB7A23-10EE-C402-6911-15846F53F206}"/>
              </a:ext>
            </a:extLst>
          </p:cNvPr>
          <p:cNvCxnSpPr>
            <a:cxnSpLocks/>
          </p:cNvCxnSpPr>
          <p:nvPr/>
        </p:nvCxnSpPr>
        <p:spPr>
          <a:xfrm flipV="1">
            <a:off x="2035609" y="3843596"/>
            <a:ext cx="0" cy="903446"/>
          </a:xfrm>
          <a:prstGeom prst="straightConnector1">
            <a:avLst/>
          </a:prstGeom>
          <a:ln w="57150">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93A03BB9-3E73-ECAB-E454-97FF1D79029C}"/>
              </a:ext>
            </a:extLst>
          </p:cNvPr>
          <p:cNvCxnSpPr>
            <a:cxnSpLocks/>
          </p:cNvCxnSpPr>
          <p:nvPr/>
        </p:nvCxnSpPr>
        <p:spPr>
          <a:xfrm flipV="1">
            <a:off x="9690780" y="3843596"/>
            <a:ext cx="0" cy="903446"/>
          </a:xfrm>
          <a:prstGeom prst="straightConnector1">
            <a:avLst/>
          </a:prstGeom>
          <a:ln w="57150">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D928362-A81E-062B-E342-0734C516BF80}"/>
              </a:ext>
            </a:extLst>
          </p:cNvPr>
          <p:cNvCxnSpPr>
            <a:cxnSpLocks/>
          </p:cNvCxnSpPr>
          <p:nvPr/>
        </p:nvCxnSpPr>
        <p:spPr>
          <a:xfrm>
            <a:off x="5839748" y="2161104"/>
            <a:ext cx="0" cy="1073709"/>
          </a:xfrm>
          <a:prstGeom prst="straightConnector1">
            <a:avLst/>
          </a:prstGeom>
          <a:ln w="57150">
            <a:solidFill>
              <a:srgbClr val="0070C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8905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769A4F1-F7CA-5BD3-6862-3D125955F6C3}"/>
            </a:ext>
          </a:extLst>
        </p:cNvPr>
        <p:cNvGrpSpPr/>
        <p:nvPr/>
      </p:nvGrpSpPr>
      <p:grpSpPr>
        <a:xfrm>
          <a:off x="0" y="0"/>
          <a:ext cx="0" cy="0"/>
          <a:chOff x="0" y="0"/>
          <a:chExt cx="0" cy="0"/>
        </a:xfrm>
      </p:grpSpPr>
      <p:sp>
        <p:nvSpPr>
          <p:cNvPr id="2" name="TextBox 1"/>
          <p:cNvSpPr txBox="1"/>
          <p:nvPr/>
        </p:nvSpPr>
        <p:spPr>
          <a:xfrm>
            <a:off x="2262771" y="141180"/>
            <a:ext cx="7666458" cy="584775"/>
          </a:xfrm>
          <a:prstGeom prst="rect">
            <a:avLst/>
          </a:prstGeom>
          <a:noFill/>
        </p:spPr>
        <p:txBody>
          <a:bodyPr wrap="none">
            <a:spAutoFit/>
          </a:bodyPr>
          <a:lstStyle/>
          <a:p>
            <a:r>
              <a:rPr sz="3200" b="1" dirty="0">
                <a:solidFill>
                  <a:schemeClr val="accent1"/>
                </a:solidFill>
                <a:latin typeface="Times New Roman"/>
              </a:rPr>
              <a:t>Potential User Base &amp; Collaborative Scope</a:t>
            </a:r>
          </a:p>
        </p:txBody>
      </p:sp>
      <p:sp>
        <p:nvSpPr>
          <p:cNvPr id="4" name="Rounded Rectangle 3"/>
          <p:cNvSpPr/>
          <p:nvPr/>
        </p:nvSpPr>
        <p:spPr>
          <a:xfrm>
            <a:off x="119658" y="1137424"/>
            <a:ext cx="3281464" cy="4581987"/>
          </a:xfrm>
          <a:prstGeom prst="roundRect">
            <a:avLst/>
          </a:prstGeom>
          <a:solidFill>
            <a:srgbClr val="F1F5F9"/>
          </a:solidFill>
          <a:ln>
            <a:solidFill>
              <a:srgbClr val="D8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400" b="1" dirty="0">
                <a:solidFill>
                  <a:srgbClr val="00B050"/>
                </a:solidFill>
                <a:latin typeface="Times New Roman"/>
              </a:rPr>
              <a:t>Spintronics &amp; magnetic materials</a:t>
            </a:r>
          </a:p>
          <a:p>
            <a:pPr marL="342900" indent="-342900" algn="ctr">
              <a:spcAft>
                <a:spcPts val="400"/>
              </a:spcAft>
              <a:buFont typeface="Arial" panose="020B0604020202020204" pitchFamily="34" charset="0"/>
              <a:buChar char="•"/>
              <a:defRPr sz="1450">
                <a:solidFill>
                  <a:srgbClr val="475569"/>
                </a:solidFill>
                <a:latin typeface="Times New Roman"/>
              </a:defRPr>
            </a:pPr>
            <a:r>
              <a:rPr lang="en-US" sz="2000" dirty="0">
                <a:solidFill>
                  <a:schemeClr val="tx1"/>
                </a:solidFill>
              </a:rPr>
              <a:t>Thin films and multilayers</a:t>
            </a:r>
          </a:p>
          <a:p>
            <a:pPr algn="ctr">
              <a:spcAft>
                <a:spcPts val="400"/>
              </a:spcAft>
              <a:defRPr sz="1450">
                <a:solidFill>
                  <a:srgbClr val="475569"/>
                </a:solidFill>
                <a:latin typeface="Times New Roman"/>
              </a:defRPr>
            </a:pPr>
            <a:r>
              <a:rPr lang="en-US" sz="2000" dirty="0">
                <a:solidFill>
                  <a:schemeClr val="tx1"/>
                </a:solidFill>
              </a:rPr>
              <a:t>• Magnetic anisotropy engineering</a:t>
            </a:r>
          </a:p>
          <a:p>
            <a:pPr algn="ctr">
              <a:spcAft>
                <a:spcPts val="400"/>
              </a:spcAft>
              <a:defRPr sz="1450">
                <a:solidFill>
                  <a:srgbClr val="475569"/>
                </a:solidFill>
                <a:latin typeface="Times New Roman"/>
              </a:defRPr>
            </a:pPr>
            <a:r>
              <a:rPr lang="en-US" sz="2000" dirty="0">
                <a:solidFill>
                  <a:schemeClr val="tx1"/>
                </a:solidFill>
              </a:rPr>
              <a:t>• Ion-induced defect and stress modification</a:t>
            </a:r>
          </a:p>
          <a:p>
            <a:pPr algn="ctr">
              <a:spcAft>
                <a:spcPts val="400"/>
              </a:spcAft>
              <a:defRPr sz="1450">
                <a:solidFill>
                  <a:srgbClr val="475569"/>
                </a:solidFill>
                <a:latin typeface="Times New Roman"/>
              </a:defRPr>
            </a:pPr>
            <a:r>
              <a:rPr lang="en-US" sz="2000" dirty="0">
                <a:solidFill>
                  <a:schemeClr val="tx1"/>
                </a:solidFill>
              </a:rPr>
              <a:t>• Real-time coercivity / saturation-field tracking</a:t>
            </a:r>
          </a:p>
          <a:p>
            <a:pPr algn="ctr"/>
            <a:endParaRPr lang="en-IN" sz="2000" b="1" dirty="0">
              <a:solidFill>
                <a:srgbClr val="00B0F0"/>
              </a:solidFill>
              <a:latin typeface="Times New Roman"/>
            </a:endParaRPr>
          </a:p>
        </p:txBody>
      </p:sp>
      <p:sp>
        <p:nvSpPr>
          <p:cNvPr id="13" name="TextBox 12"/>
          <p:cNvSpPr txBox="1"/>
          <p:nvPr/>
        </p:nvSpPr>
        <p:spPr>
          <a:xfrm>
            <a:off x="35711" y="5917075"/>
            <a:ext cx="7536438" cy="775597"/>
          </a:xfrm>
          <a:prstGeom prst="rect">
            <a:avLst/>
          </a:prstGeom>
          <a:noFill/>
        </p:spPr>
        <p:txBody>
          <a:bodyPr wrap="square" lIns="27432" tIns="18288" rIns="27432" bIns="18288">
            <a:spAutoFit/>
          </a:bodyPr>
          <a:lstStyle/>
          <a:p>
            <a:pPr algn="ctr"/>
            <a:r>
              <a:rPr lang="en-US" sz="2400" b="1" dirty="0">
                <a:solidFill>
                  <a:schemeClr val="accent1"/>
                </a:solidFill>
                <a:latin typeface="Times New Roman"/>
              </a:rPr>
              <a:t>D</a:t>
            </a:r>
            <a:r>
              <a:rPr sz="2400" b="1" dirty="0">
                <a:solidFill>
                  <a:schemeClr val="accent1"/>
                </a:solidFill>
                <a:latin typeface="Times New Roman"/>
              </a:rPr>
              <a:t>esigned</a:t>
            </a:r>
            <a:r>
              <a:rPr lang="en-US" sz="2400" b="1" dirty="0">
                <a:solidFill>
                  <a:schemeClr val="accent1"/>
                </a:solidFill>
                <a:latin typeface="Times New Roman"/>
              </a:rPr>
              <a:t> and proposed</a:t>
            </a:r>
            <a:r>
              <a:rPr sz="2400" b="1" dirty="0">
                <a:solidFill>
                  <a:schemeClr val="accent1"/>
                </a:solidFill>
                <a:latin typeface="Times New Roman"/>
              </a:rPr>
              <a:t> as a shared </a:t>
            </a:r>
            <a:r>
              <a:rPr lang="en-IN" sz="2400" b="1" dirty="0">
                <a:solidFill>
                  <a:schemeClr val="accent1"/>
                </a:solidFill>
                <a:latin typeface="Times New Roman"/>
              </a:rPr>
              <a:t>multi-user facility </a:t>
            </a:r>
          </a:p>
          <a:p>
            <a:pPr algn="ctr"/>
            <a:r>
              <a:rPr lang="en-IN" sz="2400" b="1" dirty="0">
                <a:solidFill>
                  <a:srgbClr val="C00000"/>
                </a:solidFill>
                <a:latin typeface="Times New Roman"/>
              </a:rPr>
              <a:t>at the end of beamline after irradiation chamber </a:t>
            </a:r>
            <a:endParaRPr sz="2400" b="1" dirty="0">
              <a:solidFill>
                <a:srgbClr val="C00000"/>
              </a:solidFill>
              <a:latin typeface="Times New Roman"/>
            </a:endParaRPr>
          </a:p>
        </p:txBody>
      </p:sp>
      <p:sp>
        <p:nvSpPr>
          <p:cNvPr id="18" name="Rounded Rectangle 3">
            <a:extLst>
              <a:ext uri="{FF2B5EF4-FFF2-40B4-BE49-F238E27FC236}">
                <a16:creationId xmlns:a16="http://schemas.microsoft.com/office/drawing/2014/main" id="{F91ADF5E-9BF3-9876-DCEB-A0BF3BCB0E00}"/>
              </a:ext>
            </a:extLst>
          </p:cNvPr>
          <p:cNvSpPr/>
          <p:nvPr/>
        </p:nvSpPr>
        <p:spPr>
          <a:xfrm>
            <a:off x="3691996" y="1137421"/>
            <a:ext cx="3780263" cy="4581987"/>
          </a:xfrm>
          <a:prstGeom prst="roundRect">
            <a:avLst/>
          </a:prstGeom>
          <a:solidFill>
            <a:schemeClr val="accent5">
              <a:lumMod val="20000"/>
              <a:lumOff val="80000"/>
            </a:schemeClr>
          </a:solidFill>
          <a:ln>
            <a:solidFill>
              <a:srgbClr val="D8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IN" sz="2400" b="1" dirty="0">
                <a:solidFill>
                  <a:srgbClr val="00B050"/>
                </a:solidFill>
                <a:latin typeface="Times New Roman"/>
              </a:rPr>
              <a:t>Collaborative network</a:t>
            </a:r>
          </a:p>
          <a:p>
            <a:pPr algn="ctr">
              <a:lnSpc>
                <a:spcPct val="150000"/>
              </a:lnSpc>
              <a:spcAft>
                <a:spcPts val="400"/>
              </a:spcAft>
              <a:defRPr sz="1450">
                <a:solidFill>
                  <a:srgbClr val="475569"/>
                </a:solidFill>
                <a:latin typeface="Times New Roman"/>
              </a:defRPr>
            </a:pPr>
            <a:r>
              <a:rPr lang="en-IN" sz="2000" dirty="0">
                <a:solidFill>
                  <a:schemeClr val="tx1"/>
                </a:solidFill>
              </a:rPr>
              <a:t>• UPES Dehradun:</a:t>
            </a:r>
          </a:p>
          <a:p>
            <a:pPr algn="ctr">
              <a:lnSpc>
                <a:spcPct val="150000"/>
              </a:lnSpc>
              <a:spcAft>
                <a:spcPts val="400"/>
              </a:spcAft>
              <a:defRPr sz="1450">
                <a:solidFill>
                  <a:srgbClr val="475569"/>
                </a:solidFill>
                <a:latin typeface="Times New Roman"/>
              </a:defRPr>
            </a:pPr>
            <a:r>
              <a:rPr lang="en-IN" sz="2000" dirty="0">
                <a:solidFill>
                  <a:schemeClr val="tx1"/>
                </a:solidFill>
              </a:rPr>
              <a:t>• DESY, Germany</a:t>
            </a:r>
          </a:p>
          <a:p>
            <a:pPr algn="ctr">
              <a:lnSpc>
                <a:spcPct val="150000"/>
              </a:lnSpc>
              <a:spcAft>
                <a:spcPts val="400"/>
              </a:spcAft>
              <a:defRPr sz="1450">
                <a:solidFill>
                  <a:srgbClr val="475569"/>
                </a:solidFill>
                <a:latin typeface="Times New Roman"/>
              </a:defRPr>
            </a:pPr>
            <a:r>
              <a:rPr lang="en-IN" sz="2000" dirty="0">
                <a:solidFill>
                  <a:schemeClr val="tx1"/>
                </a:solidFill>
              </a:rPr>
              <a:t>• UGC-DAE CSR, Indore</a:t>
            </a:r>
          </a:p>
          <a:p>
            <a:pPr algn="ctr">
              <a:lnSpc>
                <a:spcPct val="150000"/>
              </a:lnSpc>
              <a:spcAft>
                <a:spcPts val="400"/>
              </a:spcAft>
              <a:defRPr sz="1450">
                <a:solidFill>
                  <a:srgbClr val="475569"/>
                </a:solidFill>
                <a:latin typeface="Times New Roman"/>
              </a:defRPr>
            </a:pPr>
            <a:r>
              <a:rPr lang="en-IN" sz="2000" dirty="0">
                <a:solidFill>
                  <a:schemeClr val="tx1"/>
                </a:solidFill>
              </a:rPr>
              <a:t>• IIT Delhi</a:t>
            </a:r>
          </a:p>
          <a:p>
            <a:pPr algn="ctr">
              <a:lnSpc>
                <a:spcPct val="150000"/>
              </a:lnSpc>
              <a:spcAft>
                <a:spcPts val="400"/>
              </a:spcAft>
              <a:defRPr sz="1450">
                <a:solidFill>
                  <a:srgbClr val="475569"/>
                </a:solidFill>
                <a:latin typeface="Times New Roman"/>
              </a:defRPr>
            </a:pPr>
            <a:r>
              <a:rPr lang="en-IN" sz="2000" dirty="0">
                <a:solidFill>
                  <a:schemeClr val="tx1"/>
                </a:solidFill>
              </a:rPr>
              <a:t>• VECC Kolkata</a:t>
            </a:r>
          </a:p>
          <a:p>
            <a:pPr algn="ctr">
              <a:lnSpc>
                <a:spcPct val="150000"/>
              </a:lnSpc>
              <a:spcAft>
                <a:spcPts val="400"/>
              </a:spcAft>
              <a:defRPr sz="1450">
                <a:solidFill>
                  <a:srgbClr val="475569"/>
                </a:solidFill>
                <a:latin typeface="Times New Roman"/>
              </a:defRPr>
            </a:pPr>
            <a:r>
              <a:rPr lang="en-IN" sz="2000" dirty="0">
                <a:solidFill>
                  <a:schemeClr val="tx1"/>
                </a:solidFill>
              </a:rPr>
              <a:t>• Other participating materials-science groups</a:t>
            </a:r>
          </a:p>
          <a:p>
            <a:pPr algn="ctr"/>
            <a:endParaRPr lang="en-IN" sz="2000" b="1" dirty="0">
              <a:solidFill>
                <a:srgbClr val="00B0F0"/>
              </a:solidFill>
              <a:latin typeface="Times New Roman"/>
            </a:endParaRPr>
          </a:p>
        </p:txBody>
      </p:sp>
      <p:sp>
        <p:nvSpPr>
          <p:cNvPr id="24" name="Rounded Rectangle 3">
            <a:extLst>
              <a:ext uri="{FF2B5EF4-FFF2-40B4-BE49-F238E27FC236}">
                <a16:creationId xmlns:a16="http://schemas.microsoft.com/office/drawing/2014/main" id="{A4DE19D5-25E2-8120-428B-0774EEB09699}"/>
              </a:ext>
            </a:extLst>
          </p:cNvPr>
          <p:cNvSpPr/>
          <p:nvPr/>
        </p:nvSpPr>
        <p:spPr>
          <a:xfrm>
            <a:off x="7672039" y="725955"/>
            <a:ext cx="4400303" cy="5697147"/>
          </a:xfrm>
          <a:prstGeom prst="roundRect">
            <a:avLst/>
          </a:prstGeom>
          <a:solidFill>
            <a:schemeClr val="accent5">
              <a:lumMod val="40000"/>
              <a:lumOff val="60000"/>
            </a:schemeClr>
          </a:solidFill>
          <a:ln>
            <a:solidFill>
              <a:srgbClr val="D8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00B050"/>
                </a:solidFill>
                <a:latin typeface="Times New Roman" panose="02020603050405020304" pitchFamily="18" charset="0"/>
                <a:cs typeface="Times New Roman" panose="02020603050405020304" pitchFamily="18" charset="0"/>
              </a:rPr>
              <a:t>Interested Researchers</a:t>
            </a:r>
            <a:endParaRPr lang="en-IN" sz="2400" dirty="0">
              <a:solidFill>
                <a:srgbClr val="00B050"/>
              </a:solidFill>
              <a:latin typeface="Times New Roman" panose="02020603050405020304" pitchFamily="18" charset="0"/>
              <a:cs typeface="Times New Roman" panose="02020603050405020304" pitchFamily="18" charset="0"/>
            </a:endParaRPr>
          </a:p>
          <a:p>
            <a:pPr marL="342900" lvl="0" indent="-342900">
              <a:lnSpc>
                <a:spcPct val="125000"/>
              </a:lnSpc>
              <a:buFont typeface="Arial" panose="020B0604020202020204" pitchFamily="34" charset="0"/>
              <a:buChar char="•"/>
            </a:pPr>
            <a:r>
              <a:rPr lang="en-US" sz="2000" dirty="0">
                <a:solidFill>
                  <a:schemeClr val="tx1"/>
                </a:solidFill>
                <a:latin typeface="Times New Roman" panose="02020603050405020304" pitchFamily="18" charset="0"/>
                <a:cs typeface="Times New Roman" panose="02020603050405020304" pitchFamily="18" charset="0"/>
              </a:rPr>
              <a:t>UPES: Sachin Pathak, A. Gupta, D.K. Avasthi</a:t>
            </a:r>
            <a:endParaRPr lang="en-IN" sz="2000" dirty="0">
              <a:solidFill>
                <a:schemeClr val="tx1"/>
              </a:solidFill>
              <a:latin typeface="Times New Roman" panose="02020603050405020304" pitchFamily="18" charset="0"/>
              <a:cs typeface="Times New Roman" panose="02020603050405020304" pitchFamily="18" charset="0"/>
            </a:endParaRPr>
          </a:p>
          <a:p>
            <a:pPr marL="342900" lvl="0" indent="-342900">
              <a:lnSpc>
                <a:spcPct val="125000"/>
              </a:lnSpc>
              <a:buFont typeface="Arial" panose="020B0604020202020204" pitchFamily="34" charset="0"/>
              <a:buChar char="•"/>
            </a:pPr>
            <a:r>
              <a:rPr lang="en-US" sz="2000" dirty="0">
                <a:solidFill>
                  <a:schemeClr val="tx1"/>
                </a:solidFill>
                <a:latin typeface="Times New Roman" panose="02020603050405020304" pitchFamily="18" charset="0"/>
                <a:cs typeface="Times New Roman" panose="02020603050405020304" pitchFamily="18" charset="0"/>
              </a:rPr>
              <a:t>SSJ Subodh PG College, Jaipur: Ranjeeta Gupta</a:t>
            </a:r>
            <a:endParaRPr lang="en-IN" sz="2000" dirty="0">
              <a:solidFill>
                <a:schemeClr val="tx1"/>
              </a:solidFill>
              <a:latin typeface="Times New Roman" panose="02020603050405020304" pitchFamily="18" charset="0"/>
              <a:cs typeface="Times New Roman" panose="02020603050405020304" pitchFamily="18" charset="0"/>
            </a:endParaRPr>
          </a:p>
          <a:p>
            <a:pPr marL="342900" lvl="0" indent="-342900">
              <a:lnSpc>
                <a:spcPct val="125000"/>
              </a:lnSpc>
              <a:buFont typeface="Arial" panose="020B0604020202020204" pitchFamily="34" charset="0"/>
              <a:buChar char="•"/>
            </a:pPr>
            <a:r>
              <a:rPr lang="en-US" sz="2000" dirty="0">
                <a:solidFill>
                  <a:schemeClr val="tx1"/>
                </a:solidFill>
                <a:latin typeface="Times New Roman" panose="02020603050405020304" pitchFamily="18" charset="0"/>
                <a:cs typeface="Times New Roman" panose="02020603050405020304" pitchFamily="18" charset="0"/>
              </a:rPr>
              <a:t>DESY Germany: </a:t>
            </a:r>
            <a:r>
              <a:rPr lang="en-US" sz="2000" dirty="0" err="1">
                <a:solidFill>
                  <a:schemeClr val="tx1"/>
                </a:solidFill>
                <a:latin typeface="Times New Roman" panose="02020603050405020304" pitchFamily="18" charset="0"/>
                <a:cs typeface="Times New Roman" panose="02020603050405020304" pitchFamily="18" charset="0"/>
              </a:rPr>
              <a:t>Sarathlal</a:t>
            </a:r>
            <a:r>
              <a:rPr lang="en-US" sz="2000" dirty="0">
                <a:solidFill>
                  <a:schemeClr val="tx1"/>
                </a:solidFill>
                <a:latin typeface="Times New Roman" panose="02020603050405020304" pitchFamily="18" charset="0"/>
                <a:cs typeface="Times New Roman" panose="02020603050405020304" pitchFamily="18" charset="0"/>
              </a:rPr>
              <a:t> K V</a:t>
            </a:r>
            <a:endParaRPr lang="en-IN" sz="2000" dirty="0">
              <a:solidFill>
                <a:schemeClr val="tx1"/>
              </a:solidFill>
              <a:latin typeface="Times New Roman" panose="02020603050405020304" pitchFamily="18" charset="0"/>
              <a:cs typeface="Times New Roman" panose="02020603050405020304" pitchFamily="18" charset="0"/>
            </a:endParaRPr>
          </a:p>
          <a:p>
            <a:pPr marL="342900" lvl="0" indent="-342900">
              <a:lnSpc>
                <a:spcPct val="125000"/>
              </a:lnSpc>
              <a:buFont typeface="Arial" panose="020B0604020202020204" pitchFamily="34" charset="0"/>
              <a:buChar char="•"/>
            </a:pPr>
            <a:r>
              <a:rPr lang="en-US" sz="2000" dirty="0">
                <a:solidFill>
                  <a:schemeClr val="tx1"/>
                </a:solidFill>
                <a:latin typeface="Times New Roman" panose="02020603050405020304" pitchFamily="18" charset="0"/>
                <a:cs typeface="Times New Roman" panose="02020603050405020304" pitchFamily="18" charset="0"/>
              </a:rPr>
              <a:t>UGC DAE CSR Indore: Mukul Gupta, V.R. Reddy</a:t>
            </a:r>
            <a:endParaRPr lang="en-IN" sz="2000" dirty="0">
              <a:solidFill>
                <a:schemeClr val="tx1"/>
              </a:solidFill>
              <a:latin typeface="Times New Roman" panose="02020603050405020304" pitchFamily="18" charset="0"/>
              <a:cs typeface="Times New Roman" panose="02020603050405020304" pitchFamily="18" charset="0"/>
            </a:endParaRPr>
          </a:p>
          <a:p>
            <a:pPr marL="342900" lvl="0" indent="-342900">
              <a:lnSpc>
                <a:spcPct val="125000"/>
              </a:lnSpc>
              <a:buFont typeface="Arial" panose="020B0604020202020204" pitchFamily="34" charset="0"/>
              <a:buChar char="•"/>
            </a:pPr>
            <a:r>
              <a:rPr lang="en-US" sz="2000" dirty="0">
                <a:solidFill>
                  <a:schemeClr val="tx1"/>
                </a:solidFill>
                <a:latin typeface="Times New Roman" panose="02020603050405020304" pitchFamily="18" charset="0"/>
                <a:cs typeface="Times New Roman" panose="02020603050405020304" pitchFamily="18" charset="0"/>
              </a:rPr>
              <a:t>Devi Ahilya Vishwavidyalaya: Ratnesh Gupta</a:t>
            </a:r>
            <a:endParaRPr lang="en-IN" sz="2000" dirty="0">
              <a:solidFill>
                <a:schemeClr val="tx1"/>
              </a:solidFill>
              <a:latin typeface="Times New Roman" panose="02020603050405020304" pitchFamily="18" charset="0"/>
              <a:cs typeface="Times New Roman" panose="02020603050405020304" pitchFamily="18" charset="0"/>
            </a:endParaRPr>
          </a:p>
          <a:p>
            <a:pPr marL="342900" lvl="0" indent="-342900">
              <a:lnSpc>
                <a:spcPct val="125000"/>
              </a:lnSpc>
              <a:buFont typeface="Arial" panose="020B0604020202020204" pitchFamily="34" charset="0"/>
              <a:buChar char="•"/>
            </a:pPr>
            <a:r>
              <a:rPr lang="en-US" sz="2000" dirty="0">
                <a:solidFill>
                  <a:schemeClr val="tx1"/>
                </a:solidFill>
                <a:latin typeface="Times New Roman" panose="02020603050405020304" pitchFamily="18" charset="0"/>
                <a:cs typeface="Times New Roman" panose="02020603050405020304" pitchFamily="18" charset="0"/>
              </a:rPr>
              <a:t>IIT Delhi: S. Ghosh</a:t>
            </a:r>
            <a:endParaRPr lang="en-IN" sz="2000" dirty="0">
              <a:solidFill>
                <a:schemeClr val="tx1"/>
              </a:solidFill>
              <a:latin typeface="Times New Roman" panose="02020603050405020304" pitchFamily="18" charset="0"/>
              <a:cs typeface="Times New Roman" panose="02020603050405020304" pitchFamily="18" charset="0"/>
            </a:endParaRPr>
          </a:p>
          <a:p>
            <a:pPr marL="342900" lvl="0" indent="-342900">
              <a:lnSpc>
                <a:spcPct val="125000"/>
              </a:lnSpc>
              <a:buFont typeface="Arial" panose="020B0604020202020204" pitchFamily="34" charset="0"/>
              <a:buChar char="•"/>
            </a:pPr>
            <a:r>
              <a:rPr lang="en-US" sz="2000" dirty="0">
                <a:solidFill>
                  <a:schemeClr val="tx1"/>
                </a:solidFill>
                <a:latin typeface="Times New Roman" panose="02020603050405020304" pitchFamily="18" charset="0"/>
                <a:cs typeface="Times New Roman" panose="02020603050405020304" pitchFamily="18" charset="0"/>
              </a:rPr>
              <a:t>VECC Kolkata: P. Karmakar</a:t>
            </a:r>
            <a:endParaRPr lang="en-IN" sz="2000" dirty="0">
              <a:solidFill>
                <a:schemeClr val="tx1"/>
              </a:solidFill>
              <a:latin typeface="Times New Roman" panose="02020603050405020304" pitchFamily="18" charset="0"/>
              <a:cs typeface="Times New Roman" panose="02020603050405020304" pitchFamily="18" charset="0"/>
            </a:endParaRPr>
          </a:p>
          <a:p>
            <a:pPr marL="342900" lvl="0" indent="-342900">
              <a:lnSpc>
                <a:spcPct val="125000"/>
              </a:lnSpc>
              <a:buFont typeface="Arial" panose="020B0604020202020204" pitchFamily="34" charset="0"/>
              <a:buChar char="•"/>
            </a:pPr>
            <a:r>
              <a:rPr lang="en-US" sz="2000" dirty="0">
                <a:solidFill>
                  <a:schemeClr val="tx1"/>
                </a:solidFill>
                <a:latin typeface="Times New Roman" panose="02020603050405020304" pitchFamily="18" charset="0"/>
                <a:cs typeface="Times New Roman" panose="02020603050405020304" pitchFamily="18" charset="0"/>
              </a:rPr>
              <a:t>Saurashtra University: Utpal Joshi</a:t>
            </a:r>
            <a:endParaRPr lang="en-IN" sz="2000" dirty="0">
              <a:solidFill>
                <a:schemeClr val="tx1"/>
              </a:solidFill>
              <a:latin typeface="Times New Roman" panose="02020603050405020304" pitchFamily="18" charset="0"/>
              <a:cs typeface="Times New Roman" panose="02020603050405020304" pitchFamily="18" charset="0"/>
            </a:endParaRPr>
          </a:p>
          <a:p>
            <a:r>
              <a:rPr lang="en-IN" sz="2000" dirty="0">
                <a:solidFill>
                  <a:schemeClr val="tx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091341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9A4F1-F7CA-5BD3-6862-3D125955F6C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8314729-9D03-1FF4-101A-54D0528A05BA}"/>
              </a:ext>
            </a:extLst>
          </p:cNvPr>
          <p:cNvSpPr txBox="1"/>
          <p:nvPr/>
        </p:nvSpPr>
        <p:spPr>
          <a:xfrm>
            <a:off x="1709056" y="609602"/>
            <a:ext cx="9220201" cy="5201424"/>
          </a:xfrm>
          <a:prstGeom prst="rect">
            <a:avLst/>
          </a:prstGeom>
          <a:noFill/>
        </p:spPr>
        <p:txBody>
          <a:bodyPr wrap="square" rtlCol="0">
            <a:spAutoFit/>
          </a:bodyPr>
          <a:lstStyle/>
          <a:p>
            <a:r>
              <a:rPr lang="en-US" sz="4000" b="1"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Interested Researchers in India</a:t>
            </a:r>
          </a:p>
          <a:p>
            <a:endParaRPr lang="en-US"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UPES Dehradun: Sachin Pathak, A. Gupta, D.K. Avasthi</a:t>
            </a:r>
          </a:p>
          <a:p>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SSJ Subodh PG College, Jaipur: Ranjeeta Gupta</a:t>
            </a:r>
          </a:p>
          <a:p>
            <a:r>
              <a:rPr lang="en-US" sz="28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DESY Germany: </a:t>
            </a:r>
            <a:r>
              <a:rPr lang="en-US" sz="2800" b="1" dirty="0" err="1">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Sarathlal</a:t>
            </a:r>
            <a:r>
              <a:rPr lang="en-US" sz="2800" b="1" dirty="0">
                <a:solidFill>
                  <a:schemeClr val="accent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K V</a:t>
            </a:r>
          </a:p>
          <a:p>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UGC DAE CSR Indore: Mukul Gupta, R. Reddy</a:t>
            </a:r>
          </a:p>
          <a:p>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Devi Ahilya University: Ratnesh Gupta</a:t>
            </a:r>
          </a:p>
          <a:p>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IIT Delhi: S. Ghosh</a:t>
            </a:r>
          </a:p>
          <a:p>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VECC Kolkata: P. Karmakar</a:t>
            </a:r>
          </a:p>
          <a:p>
            <a:r>
              <a:rPr lang="en-US"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Saurashtra University: Utpal Joshi</a:t>
            </a:r>
          </a:p>
          <a:p>
            <a:pPr algn="ct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207E9DE3-EAB3-FA5C-7B43-76BF4B9D3941}"/>
              </a:ext>
            </a:extLst>
          </p:cNvPr>
          <p:cNvPicPr>
            <a:picLocks noChangeAspect="1"/>
          </p:cNvPicPr>
          <p:nvPr/>
        </p:nvPicPr>
        <p:blipFill>
          <a:blip r:embed="rId2"/>
          <a:stretch>
            <a:fillRect/>
          </a:stretch>
        </p:blipFill>
        <p:spPr>
          <a:xfrm>
            <a:off x="6091237" y="3424237"/>
            <a:ext cx="9525" cy="9525"/>
          </a:xfrm>
          <a:prstGeom prst="rect">
            <a:avLst/>
          </a:prstGeom>
        </p:spPr>
      </p:pic>
      <p:sp>
        <p:nvSpPr>
          <p:cNvPr id="4" name="TextBox 3">
            <a:extLst>
              <a:ext uri="{FF2B5EF4-FFF2-40B4-BE49-F238E27FC236}">
                <a16:creationId xmlns:a16="http://schemas.microsoft.com/office/drawing/2014/main" id="{8354510A-A41B-0362-0221-21CFC8A76704}"/>
              </a:ext>
            </a:extLst>
          </p:cNvPr>
          <p:cNvSpPr txBox="1"/>
          <p:nvPr/>
        </p:nvSpPr>
        <p:spPr>
          <a:xfrm>
            <a:off x="287117" y="5527317"/>
            <a:ext cx="11698406" cy="954107"/>
          </a:xfrm>
          <a:prstGeom prst="rect">
            <a:avLst/>
          </a:prstGeom>
          <a:noFill/>
        </p:spPr>
        <p:txBody>
          <a:bodyPr wrap="square" rtlCol="0">
            <a:spAutoFit/>
          </a:bodyPr>
          <a:lstStyle/>
          <a:p>
            <a:pPr algn="ctr"/>
            <a:r>
              <a:rPr lang="en-US" sz="2800" b="1" dirty="0">
                <a:solidFill>
                  <a:schemeClr val="accent1"/>
                </a:solidFill>
                <a:latin typeface="Times New Roman" panose="02020603050405020304" pitchFamily="18" charset="0"/>
                <a:cs typeface="Times New Roman" panose="02020603050405020304" pitchFamily="18" charset="0"/>
              </a:rPr>
              <a:t>Special Thanks to Niladri: PhD </a:t>
            </a:r>
            <a:r>
              <a:rPr lang="en-US" sz="2800" b="1" dirty="0" err="1">
                <a:solidFill>
                  <a:schemeClr val="accent1"/>
                </a:solidFill>
                <a:latin typeface="Times New Roman" panose="02020603050405020304" pitchFamily="18" charset="0"/>
                <a:cs typeface="Times New Roman" panose="02020603050405020304" pitchFamily="18" charset="0"/>
              </a:rPr>
              <a:t>student@UPES</a:t>
            </a:r>
            <a:r>
              <a:rPr lang="en-US" sz="2800" b="1" dirty="0">
                <a:solidFill>
                  <a:schemeClr val="accent1"/>
                </a:solidFill>
                <a:latin typeface="Times New Roman" panose="02020603050405020304" pitchFamily="18" charset="0"/>
                <a:cs typeface="Times New Roman" panose="02020603050405020304" pitchFamily="18" charset="0"/>
              </a:rPr>
              <a:t> for making PPT at short notice</a:t>
            </a:r>
          </a:p>
        </p:txBody>
      </p:sp>
    </p:spTree>
    <p:extLst>
      <p:ext uri="{BB962C8B-B14F-4D97-AF65-F5344CB8AC3E}">
        <p14:creationId xmlns:p14="http://schemas.microsoft.com/office/powerpoint/2010/main" val="1307586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DF9BA-A1B1-9C25-BFF0-CA7AA3E0B54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6493111-DFFF-D9E4-0DDA-7AC5A7D8FAFE}"/>
              </a:ext>
            </a:extLst>
          </p:cNvPr>
          <p:cNvSpPr txBox="1"/>
          <p:nvPr/>
        </p:nvSpPr>
        <p:spPr>
          <a:xfrm>
            <a:off x="640080" y="2331720"/>
            <a:ext cx="10881360" cy="822960"/>
          </a:xfrm>
          <a:prstGeom prst="rect">
            <a:avLst/>
          </a:prstGeom>
          <a:noFill/>
        </p:spPr>
        <p:txBody>
          <a:bodyPr wrap="square" lIns="27432" tIns="18288" rIns="27432" bIns="18288">
            <a:spAutoFit/>
          </a:bodyPr>
          <a:lstStyle/>
          <a:p>
            <a:pPr algn="ctr"/>
            <a:r>
              <a:rPr sz="5200" b="1" dirty="0">
                <a:solidFill>
                  <a:srgbClr val="FFFFFF"/>
                </a:solidFill>
                <a:latin typeface="Times New Roman"/>
              </a:rPr>
              <a:t>Thank you</a:t>
            </a:r>
          </a:p>
        </p:txBody>
      </p:sp>
      <p:sp>
        <p:nvSpPr>
          <p:cNvPr id="7" name="TextBox 6">
            <a:extLst>
              <a:ext uri="{FF2B5EF4-FFF2-40B4-BE49-F238E27FC236}">
                <a16:creationId xmlns:a16="http://schemas.microsoft.com/office/drawing/2014/main" id="{BA6253D7-DE75-D933-E90C-CFABAA70CB78}"/>
              </a:ext>
            </a:extLst>
          </p:cNvPr>
          <p:cNvSpPr txBox="1"/>
          <p:nvPr/>
        </p:nvSpPr>
        <p:spPr>
          <a:xfrm>
            <a:off x="792480" y="2484120"/>
            <a:ext cx="10881360" cy="837152"/>
          </a:xfrm>
          <a:prstGeom prst="rect">
            <a:avLst/>
          </a:prstGeom>
          <a:noFill/>
        </p:spPr>
        <p:txBody>
          <a:bodyPr wrap="square" lIns="27432" tIns="18288" rIns="27432" bIns="18288">
            <a:spAutoFit/>
          </a:bodyPr>
          <a:lstStyle/>
          <a:p>
            <a:pPr algn="ctr"/>
            <a:r>
              <a:rPr sz="5200" b="1" dirty="0">
                <a:solidFill>
                  <a:srgbClr val="00B0F0"/>
                </a:solidFill>
                <a:latin typeface="Times New Roman"/>
              </a:rPr>
              <a:t>Thank you</a:t>
            </a:r>
          </a:p>
        </p:txBody>
      </p:sp>
      <p:sp>
        <p:nvSpPr>
          <p:cNvPr id="11" name="TextBox 10">
            <a:extLst>
              <a:ext uri="{FF2B5EF4-FFF2-40B4-BE49-F238E27FC236}">
                <a16:creationId xmlns:a16="http://schemas.microsoft.com/office/drawing/2014/main" id="{7CE3D9B5-D198-FD9A-353D-A7DCEDCDD594}"/>
              </a:ext>
            </a:extLst>
          </p:cNvPr>
          <p:cNvSpPr txBox="1"/>
          <p:nvPr/>
        </p:nvSpPr>
        <p:spPr>
          <a:xfrm>
            <a:off x="2211287" y="3571374"/>
            <a:ext cx="8229600" cy="406265"/>
          </a:xfrm>
          <a:prstGeom prst="rect">
            <a:avLst/>
          </a:prstGeom>
          <a:noFill/>
        </p:spPr>
        <p:txBody>
          <a:bodyPr wrap="square" lIns="27432" tIns="18288" rIns="27432" bIns="18288">
            <a:spAutoFit/>
          </a:bodyPr>
          <a:lstStyle/>
          <a:p>
            <a:pPr algn="ctr"/>
            <a:r>
              <a:rPr sz="2400" b="0" dirty="0">
                <a:solidFill>
                  <a:srgbClr val="00B050"/>
                </a:solidFill>
                <a:latin typeface="Times New Roman"/>
              </a:rPr>
              <a:t>Sachin Pathak  •  Ajay Gupta  •  D. K. Avasthi</a:t>
            </a:r>
            <a:r>
              <a:rPr lang="en-IN" sz="2400" dirty="0">
                <a:solidFill>
                  <a:srgbClr val="00B050"/>
                </a:solidFill>
                <a:latin typeface="Times New Roman"/>
              </a:rPr>
              <a:t> • Ranjeeta </a:t>
            </a:r>
            <a:r>
              <a:rPr lang="en-IN" sz="2400" b="0" dirty="0">
                <a:solidFill>
                  <a:srgbClr val="00B050"/>
                </a:solidFill>
                <a:latin typeface="Times New Roman"/>
              </a:rPr>
              <a:t>Gupta </a:t>
            </a:r>
            <a:endParaRPr sz="2400" b="0" dirty="0">
              <a:solidFill>
                <a:srgbClr val="00B050"/>
              </a:solidFill>
              <a:latin typeface="Times New Roman"/>
            </a:endParaRPr>
          </a:p>
        </p:txBody>
      </p:sp>
    </p:spTree>
    <p:extLst>
      <p:ext uri="{BB962C8B-B14F-4D97-AF65-F5344CB8AC3E}">
        <p14:creationId xmlns:p14="http://schemas.microsoft.com/office/powerpoint/2010/main" val="4232312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00EC9-C6B2-9E59-443F-C9EE9FBFA3A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2FF5532-3096-B8F8-E348-3657E5F20D1F}"/>
              </a:ext>
            </a:extLst>
          </p:cNvPr>
          <p:cNvPicPr>
            <a:picLocks noChangeAspect="1"/>
          </p:cNvPicPr>
          <p:nvPr/>
        </p:nvPicPr>
        <p:blipFill>
          <a:blip r:embed="rId2"/>
          <a:stretch>
            <a:fillRect/>
          </a:stretch>
        </p:blipFill>
        <p:spPr>
          <a:xfrm>
            <a:off x="1115426" y="766516"/>
            <a:ext cx="8773808" cy="5088194"/>
          </a:xfrm>
          <a:prstGeom prst="rect">
            <a:avLst/>
          </a:prstGeom>
        </p:spPr>
      </p:pic>
      <p:sp>
        <p:nvSpPr>
          <p:cNvPr id="9" name="TextBox 8">
            <a:extLst>
              <a:ext uri="{FF2B5EF4-FFF2-40B4-BE49-F238E27FC236}">
                <a16:creationId xmlns:a16="http://schemas.microsoft.com/office/drawing/2014/main" id="{15B35262-0C9D-0A4B-FB8B-3C3427C9457C}"/>
              </a:ext>
            </a:extLst>
          </p:cNvPr>
          <p:cNvSpPr txBox="1"/>
          <p:nvPr/>
        </p:nvSpPr>
        <p:spPr>
          <a:xfrm>
            <a:off x="1461272" y="5854710"/>
            <a:ext cx="8082116" cy="646331"/>
          </a:xfrm>
          <a:prstGeom prst="rect">
            <a:avLst/>
          </a:prstGeom>
          <a:noFill/>
        </p:spPr>
        <p:txBody>
          <a:bodyPr wrap="square">
            <a:spAutoFit/>
          </a:bodyPr>
          <a:lstStyle/>
          <a:p>
            <a:pPr algn="ctr"/>
            <a:r>
              <a:rPr lang="en-IN" sz="18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Conditions governing the </a:t>
            </a:r>
            <a:r>
              <a:rPr lang="en-IN" kern="0" dirty="0">
                <a:latin typeface="Times New Roman" panose="02020603050405020304" pitchFamily="18" charset="0"/>
                <a:ea typeface="Calibri" panose="020F0502020204030204" pitchFamily="34" charset="0"/>
                <a:cs typeface="Times New Roman" panose="02020603050405020304" pitchFamily="18" charset="0"/>
              </a:rPr>
              <a:t>changes under electronic energy deposition. </a:t>
            </a:r>
            <a:r>
              <a:rPr lang="en-IN" sz="18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IN" sz="1800" kern="0" baseline="-25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a:t>
            </a:r>
            <a:r>
              <a:rPr lang="en-IN" sz="18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1800" kern="0" baseline="-25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8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 the track radius and ‘</a:t>
            </a:r>
            <a:r>
              <a:rPr lang="en-IN" sz="1800" kern="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a:t>
            </a:r>
            <a:r>
              <a:rPr lang="en-IN" sz="1800" kern="0" baseline="-250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a:t>
            </a:r>
            <a:r>
              <a:rPr lang="en-IN" sz="18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1800" kern="0" baseline="-25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1800" kern="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 the radius of spherical nanoparticle</a:t>
            </a:r>
            <a:endParaRPr lang="en-IN"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5982F585-5935-11E3-C723-9FE508C91F68}"/>
              </a:ext>
            </a:extLst>
          </p:cNvPr>
          <p:cNvSpPr txBox="1"/>
          <p:nvPr/>
        </p:nvSpPr>
        <p:spPr>
          <a:xfrm>
            <a:off x="2669458" y="133951"/>
            <a:ext cx="6107441" cy="492443"/>
          </a:xfrm>
          <a:prstGeom prst="rect">
            <a:avLst/>
          </a:prstGeom>
          <a:noFill/>
        </p:spPr>
        <p:txBody>
          <a:bodyPr wrap="none" lIns="0" tIns="0" rIns="0" bIns="0" anchor="t">
            <a:spAutoFit/>
          </a:bodyPr>
          <a:lstStyle/>
          <a:p>
            <a:pPr algn="l"/>
            <a:r>
              <a:rPr lang="en-IN" sz="3200" b="1" i="0" u="none" dirty="0">
                <a:solidFill>
                  <a:srgbClr val="00B0F0"/>
                </a:solidFill>
                <a:latin typeface="Times New Roman" panose="02020603050405020304" pitchFamily="18" charset="0"/>
                <a:cs typeface="Times New Roman" panose="02020603050405020304" pitchFamily="18" charset="0"/>
              </a:rPr>
              <a:t>Role of Ion Irradiation (continued)</a:t>
            </a:r>
            <a:endParaRPr sz="3200" b="1" i="0" u="none"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4342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EF398-DCF4-7204-7128-72E96DD50F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809BCC-BA21-D046-4B22-CB8E662B9E33}"/>
              </a:ext>
            </a:extLst>
          </p:cNvPr>
          <p:cNvSpPr txBox="1"/>
          <p:nvPr/>
        </p:nvSpPr>
        <p:spPr>
          <a:xfrm>
            <a:off x="6132581" y="3275763"/>
            <a:ext cx="356187" cy="830997"/>
          </a:xfrm>
          <a:prstGeom prst="rect">
            <a:avLst/>
          </a:prstGeom>
          <a:noFill/>
        </p:spPr>
        <p:txBody>
          <a:bodyPr wrap="none" rtlCol="0">
            <a:spAutoFit/>
          </a:bodyPr>
          <a:lstStyle/>
          <a:p>
            <a:pPr algn="ctr"/>
            <a:r>
              <a:rPr lang="en-US" sz="4800" b="1" dirty="0">
                <a:effectLst>
                  <a:outerShdw blurRad="38100" dist="38100" dir="2700000" algn="tl">
                    <a:srgbClr val="000000">
                      <a:alpha val="43137"/>
                    </a:srgbClr>
                  </a:outerShdw>
                </a:effectLst>
                <a:latin typeface="Helvetica" pitchFamily="2" charset="0"/>
              </a:rPr>
              <a:t> </a:t>
            </a:r>
          </a:p>
        </p:txBody>
      </p:sp>
      <p:pic>
        <p:nvPicPr>
          <p:cNvPr id="4" name="Picture 3">
            <a:extLst>
              <a:ext uri="{FF2B5EF4-FFF2-40B4-BE49-F238E27FC236}">
                <a16:creationId xmlns:a16="http://schemas.microsoft.com/office/drawing/2014/main" id="{15497DDA-4047-7F3D-6DFF-BA3C75C6F162}"/>
              </a:ext>
            </a:extLst>
          </p:cNvPr>
          <p:cNvPicPr>
            <a:picLocks noChangeAspect="1"/>
          </p:cNvPicPr>
          <p:nvPr/>
        </p:nvPicPr>
        <p:blipFill>
          <a:blip r:embed="rId2"/>
          <a:stretch>
            <a:fillRect/>
          </a:stretch>
        </p:blipFill>
        <p:spPr>
          <a:xfrm>
            <a:off x="1887796" y="841837"/>
            <a:ext cx="7374192" cy="4564728"/>
          </a:xfrm>
          <a:prstGeom prst="rect">
            <a:avLst/>
          </a:prstGeom>
        </p:spPr>
      </p:pic>
      <p:sp>
        <p:nvSpPr>
          <p:cNvPr id="6" name="TextBox 5">
            <a:extLst>
              <a:ext uri="{FF2B5EF4-FFF2-40B4-BE49-F238E27FC236}">
                <a16:creationId xmlns:a16="http://schemas.microsoft.com/office/drawing/2014/main" id="{0C90CF10-B822-2DC5-2B17-385A9C0F70C5}"/>
              </a:ext>
            </a:extLst>
          </p:cNvPr>
          <p:cNvSpPr txBox="1"/>
          <p:nvPr/>
        </p:nvSpPr>
        <p:spPr>
          <a:xfrm>
            <a:off x="240891" y="5445893"/>
            <a:ext cx="11710218" cy="923330"/>
          </a:xfrm>
          <a:prstGeom prst="rect">
            <a:avLst/>
          </a:prstGeom>
          <a:noFill/>
        </p:spPr>
        <p:txBody>
          <a:bodyPr wrap="square">
            <a:spAutoFit/>
          </a:bodyPr>
          <a:lstStyle/>
          <a:p>
            <a:pPr algn="ctr"/>
            <a:r>
              <a:rPr lang="en-US" b="0" i="0" u="none" strike="noStrike" baseline="0" dirty="0">
                <a:latin typeface="Times New Roman" panose="02020603050405020304" pitchFamily="18" charset="0"/>
                <a:cs typeface="Times New Roman" panose="02020603050405020304" pitchFamily="18" charset="0"/>
              </a:rPr>
              <a:t>Schematic of ion track in silica and process of (a) dissolution of alloy nanoparticles (b) diffusion of dissolved atoms from surface of alloy nanoparticles in molten silica and (c) reprecipitation of individual element nanoparticles, D</a:t>
            </a:r>
            <a:r>
              <a:rPr lang="en-US" b="0" i="0" u="none" strike="noStrike" baseline="-25000" dirty="0">
                <a:latin typeface="Times New Roman" panose="02020603050405020304" pitchFamily="18" charset="0"/>
                <a:cs typeface="Times New Roman" panose="02020603050405020304" pitchFamily="18" charset="0"/>
              </a:rPr>
              <a:t>S</a:t>
            </a:r>
            <a:r>
              <a:rPr lang="en-US" b="0" i="0" u="none" strike="noStrike" baseline="0" dirty="0">
                <a:latin typeface="Times New Roman" panose="02020603050405020304" pitchFamily="18" charset="0"/>
                <a:cs typeface="Times New Roman" panose="02020603050405020304" pitchFamily="18" charset="0"/>
              </a:rPr>
              <a:t>, D</a:t>
            </a:r>
            <a:r>
              <a:rPr lang="en-US" b="0" i="0" u="none" strike="noStrike" baseline="-25000" dirty="0">
                <a:latin typeface="Times New Roman" panose="02020603050405020304" pitchFamily="18" charset="0"/>
                <a:cs typeface="Times New Roman" panose="02020603050405020304" pitchFamily="18" charset="0"/>
              </a:rPr>
              <a:t>F</a:t>
            </a:r>
            <a:r>
              <a:rPr lang="en-US" b="0" i="0" u="none" strike="noStrike" baseline="0" dirty="0">
                <a:latin typeface="Times New Roman" panose="02020603050405020304" pitchFamily="18" charset="0"/>
                <a:cs typeface="Times New Roman" panose="02020603050405020304" pitchFamily="18" charset="0"/>
              </a:rPr>
              <a:t> and R</a:t>
            </a:r>
            <a:r>
              <a:rPr lang="en-US" b="0" i="0" u="none" strike="noStrike" baseline="-25000" dirty="0">
                <a:latin typeface="Times New Roman" panose="02020603050405020304" pitchFamily="18" charset="0"/>
                <a:cs typeface="Times New Roman" panose="02020603050405020304" pitchFamily="18" charset="0"/>
              </a:rPr>
              <a:t>P</a:t>
            </a:r>
            <a:r>
              <a:rPr lang="en-US" b="0" i="0" u="none" strike="noStrike" baseline="0" dirty="0">
                <a:latin typeface="Times New Roman" panose="02020603050405020304" pitchFamily="18" charset="0"/>
                <a:cs typeface="Times New Roman" panose="02020603050405020304" pitchFamily="18" charset="0"/>
              </a:rPr>
              <a:t> in the figure stands for dissolution, diffusion and reprecipitation of atomic species.</a:t>
            </a:r>
            <a:endParaRPr lang="en-IN"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D8E2656-E0FE-7C09-AE7F-07613B282C36}"/>
              </a:ext>
            </a:extLst>
          </p:cNvPr>
          <p:cNvSpPr txBox="1"/>
          <p:nvPr/>
        </p:nvSpPr>
        <p:spPr>
          <a:xfrm>
            <a:off x="1199535" y="6369223"/>
            <a:ext cx="9311149" cy="369332"/>
          </a:xfrm>
          <a:prstGeom prst="rect">
            <a:avLst/>
          </a:prstGeom>
          <a:noFill/>
        </p:spPr>
        <p:txBody>
          <a:bodyPr wrap="square">
            <a:spAutoFit/>
          </a:bodyPr>
          <a:lstStyle/>
          <a:p>
            <a:pPr algn="ctr"/>
            <a:r>
              <a:rPr lang="en-US" b="0" i="1" u="none" strike="noStrike" baseline="0" dirty="0">
                <a:solidFill>
                  <a:srgbClr val="00B0F0"/>
                </a:solidFill>
                <a:latin typeface="Times New Roman" panose="02020603050405020304" pitchFamily="18" charset="0"/>
                <a:cs typeface="Times New Roman" panose="02020603050405020304" pitchFamily="18" charset="0"/>
              </a:rPr>
              <a:t>Nuclear Instruments and Methods in Physics Research B </a:t>
            </a:r>
            <a:r>
              <a:rPr lang="en-US" b="1" i="0" u="none" strike="noStrike" baseline="0" dirty="0">
                <a:solidFill>
                  <a:srgbClr val="00B0F0"/>
                </a:solidFill>
                <a:latin typeface="Times New Roman" panose="02020603050405020304" pitchFamily="18" charset="0"/>
                <a:cs typeface="Times New Roman" panose="02020603050405020304" pitchFamily="18" charset="0"/>
              </a:rPr>
              <a:t>379</a:t>
            </a:r>
            <a:r>
              <a:rPr lang="en-US" b="0" i="0" u="none" strike="noStrike" baseline="0" dirty="0">
                <a:solidFill>
                  <a:srgbClr val="00B0F0"/>
                </a:solidFill>
                <a:latin typeface="Times New Roman" panose="02020603050405020304" pitchFamily="18" charset="0"/>
                <a:cs typeface="Times New Roman" panose="02020603050405020304" pitchFamily="18" charset="0"/>
              </a:rPr>
              <a:t> (2016) 206-210</a:t>
            </a:r>
            <a:endParaRPr lang="en-IN" dirty="0">
              <a:solidFill>
                <a:srgbClr val="00B0F0"/>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A13424E9-1957-DF49-FBDE-006DFCD255F2}"/>
              </a:ext>
            </a:extLst>
          </p:cNvPr>
          <p:cNvSpPr txBox="1"/>
          <p:nvPr/>
        </p:nvSpPr>
        <p:spPr>
          <a:xfrm>
            <a:off x="2669458" y="133951"/>
            <a:ext cx="6107441" cy="492443"/>
          </a:xfrm>
          <a:prstGeom prst="rect">
            <a:avLst/>
          </a:prstGeom>
          <a:noFill/>
        </p:spPr>
        <p:txBody>
          <a:bodyPr wrap="none" lIns="0" tIns="0" rIns="0" bIns="0" anchor="t">
            <a:spAutoFit/>
          </a:bodyPr>
          <a:lstStyle/>
          <a:p>
            <a:pPr algn="l"/>
            <a:r>
              <a:rPr lang="en-IN" sz="3200" b="1" i="0" u="none" dirty="0">
                <a:solidFill>
                  <a:srgbClr val="00B0F0"/>
                </a:solidFill>
                <a:latin typeface="Times New Roman" panose="02020603050405020304" pitchFamily="18" charset="0"/>
                <a:cs typeface="Times New Roman" panose="02020603050405020304" pitchFamily="18" charset="0"/>
              </a:rPr>
              <a:t>Role of Ion Irradiation (continued)</a:t>
            </a:r>
            <a:endParaRPr sz="3200" b="1" i="0" u="none"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00371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1431</TotalTime>
  <Words>1178</Words>
  <Application>Microsoft Office PowerPoint</Application>
  <PresentationFormat>Widescreen</PresentationFormat>
  <Paragraphs>153</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Helvetica</vt:lpstr>
      <vt:lpstr>Times New Roman</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PATHAK</dc:creator>
  <cp:keywords/>
  <dc:description>generated using python-pptx</dc:description>
  <cp:lastModifiedBy>Dr. Devesh Kumar Avasthi</cp:lastModifiedBy>
  <cp:revision>133</cp:revision>
  <dcterms:created xsi:type="dcterms:W3CDTF">2013-01-27T09:14:16Z</dcterms:created>
  <dcterms:modified xsi:type="dcterms:W3CDTF">2026-09-25T06:57:58Z</dcterms:modified>
  <cp:category/>
</cp:coreProperties>
</file>