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m4v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369" r:id="rId3"/>
    <p:sldId id="451" r:id="rId4"/>
    <p:sldId id="455" r:id="rId5"/>
    <p:sldId id="453" r:id="rId6"/>
    <p:sldId id="1416" r:id="rId7"/>
    <p:sldId id="381" r:id="rId8"/>
    <p:sldId id="400" r:id="rId9"/>
    <p:sldId id="373" r:id="rId10"/>
    <p:sldId id="1415" r:id="rId11"/>
    <p:sldId id="1421" r:id="rId12"/>
    <p:sldId id="378" r:id="rId13"/>
    <p:sldId id="376" r:id="rId14"/>
    <p:sldId id="409" r:id="rId15"/>
    <p:sldId id="393" r:id="rId16"/>
    <p:sldId id="424" r:id="rId17"/>
    <p:sldId id="1422" r:id="rId18"/>
    <p:sldId id="427" r:id="rId19"/>
    <p:sldId id="399" r:id="rId20"/>
    <p:sldId id="443" r:id="rId21"/>
    <p:sldId id="445" r:id="rId22"/>
    <p:sldId id="441" r:id="rId23"/>
    <p:sldId id="456" r:id="rId24"/>
    <p:sldId id="430" r:id="rId25"/>
    <p:sldId id="454" r:id="rId26"/>
    <p:sldId id="1419" r:id="rId27"/>
    <p:sldId id="1418" r:id="rId28"/>
    <p:sldId id="449" r:id="rId29"/>
    <p:sldId id="388" r:id="rId30"/>
    <p:sldId id="416" r:id="rId31"/>
    <p:sldId id="1420" r:id="rId32"/>
    <p:sldId id="1411" r:id="rId33"/>
    <p:sldId id="1412" r:id="rId34"/>
    <p:sldId id="1413" r:id="rId35"/>
    <p:sldId id="431" r:id="rId36"/>
    <p:sldId id="436" r:id="rId37"/>
    <p:sldId id="434" r:id="rId38"/>
    <p:sldId id="433" r:id="rId39"/>
    <p:sldId id="417" r:id="rId40"/>
    <p:sldId id="419" r:id="rId41"/>
    <p:sldId id="1417" r:id="rId42"/>
    <p:sldId id="385" r:id="rId43"/>
  </p:sldIdLst>
  <p:sldSz cx="9144000" cy="5143500" type="screen16x9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gner, Michael" initials="WM" lastIdx="1" clrIdx="0">
    <p:extLst>
      <p:ext uri="{19B8F6BF-5375-455C-9EA6-DF929625EA0E}">
        <p15:presenceInfo xmlns:p15="http://schemas.microsoft.com/office/powerpoint/2012/main" userId="S-1-5-21-839522115-515967899-725345543-266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CD0D"/>
    <a:srgbClr val="1169DD"/>
    <a:srgbClr val="B177DE"/>
    <a:srgbClr val="FE0707"/>
    <a:srgbClr val="0066FF"/>
    <a:srgbClr val="92D050"/>
    <a:srgbClr val="B4DF87"/>
    <a:srgbClr val="FDBB63"/>
    <a:srgbClr val="FEB341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6" autoAdjust="0"/>
    <p:restoredTop sz="93132" autoAdjust="0"/>
  </p:normalViewPr>
  <p:slideViewPr>
    <p:cSldViewPr snapToGrid="0" snapToObjects="1">
      <p:cViewPr varScale="1">
        <p:scale>
          <a:sx n="197" d="100"/>
          <a:sy n="197" d="100"/>
        </p:scale>
        <p:origin x="1182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7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olienbildplatzhalter 7">
            <a:extLst>
              <a:ext uri="{FF2B5EF4-FFF2-40B4-BE49-F238E27FC236}">
                <a16:creationId xmlns:a16="http://schemas.microsoft.com/office/drawing/2014/main" id="{C3E28768-D798-4CFD-8D68-5DC93AC150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everyone. In my talk I will show you a bit of how we use the template route to fabricate nanowires and also trying to show you some of our recent works on sample fabrication and research activities.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2278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dimensional </a:t>
            </a:r>
            <a:r>
              <a:rPr lang="de-DE" dirty="0" err="1"/>
              <a:t>materials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specific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? </a:t>
            </a:r>
            <a:r>
              <a:rPr lang="de-DE" dirty="0" err="1"/>
              <a:t>Basically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reducing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materials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 </a:t>
            </a:r>
            <a:r>
              <a:rPr lang="de-DE" dirty="0" err="1"/>
              <a:t>materials</a:t>
            </a:r>
            <a:r>
              <a:rPr lang="de-DE" dirty="0"/>
              <a:t> </a:t>
            </a:r>
            <a:r>
              <a:rPr lang="de-DE" dirty="0" err="1"/>
              <a:t>dont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in </a:t>
            </a:r>
            <a:r>
              <a:rPr lang="de-DE" dirty="0" err="1"/>
              <a:t>bulk</a:t>
            </a:r>
            <a:r>
              <a:rPr lang="de-DE" dirty="0"/>
              <a:t> </a:t>
            </a:r>
            <a:r>
              <a:rPr lang="de-DE" dirty="0" err="1"/>
              <a:t>format</a:t>
            </a:r>
            <a:r>
              <a:rPr lang="de-DE" dirty="0"/>
              <a:t>,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whenever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material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lengthscales</a:t>
            </a:r>
            <a:r>
              <a:rPr lang="de-DE" dirty="0"/>
              <a:t> like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mean</a:t>
            </a:r>
            <a:r>
              <a:rPr lang="de-DE" dirty="0"/>
              <a:t> </a:t>
            </a:r>
            <a:r>
              <a:rPr lang="de-DE" dirty="0" err="1"/>
              <a:t>free</a:t>
            </a:r>
            <a:r>
              <a:rPr lang="de-DE" dirty="0"/>
              <a:t> </a:t>
            </a:r>
            <a:r>
              <a:rPr lang="de-DE" dirty="0" err="1"/>
              <a:t>path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carriers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phonons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fermi</a:t>
            </a:r>
            <a:r>
              <a:rPr lang="de-DE" dirty="0"/>
              <a:t> </a:t>
            </a:r>
            <a:r>
              <a:rPr lang="de-DE" dirty="0" err="1"/>
              <a:t>wavelenght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 </a:t>
            </a:r>
            <a:r>
              <a:rPr lang="de-DE" dirty="0" err="1"/>
              <a:t>sizes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 </a:t>
            </a:r>
            <a:r>
              <a:rPr lang="de-DE" dirty="0" err="1"/>
              <a:t>must</a:t>
            </a:r>
            <a:r>
              <a:rPr lang="de-DE" dirty="0"/>
              <a:t> </a:t>
            </a:r>
            <a:r>
              <a:rPr lang="de-DE" dirty="0" err="1"/>
              <a:t>adapt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gives</a:t>
            </a:r>
            <a:r>
              <a:rPr lang="de-DE" dirty="0"/>
              <a:t> </a:t>
            </a:r>
            <a:r>
              <a:rPr lang="de-DE" dirty="0" err="1"/>
              <a:t>rise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different </a:t>
            </a:r>
            <a:r>
              <a:rPr lang="de-DE" dirty="0" err="1"/>
              <a:t>behaviours</a:t>
            </a:r>
            <a:r>
              <a:rPr lang="de-DE" dirty="0"/>
              <a:t>. So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a </a:t>
            </a:r>
            <a:r>
              <a:rPr lang="de-DE" dirty="0" err="1"/>
              <a:t>tuning</a:t>
            </a:r>
            <a:r>
              <a:rPr lang="de-DE" dirty="0"/>
              <a:t> </a:t>
            </a:r>
            <a:r>
              <a:rPr lang="de-DE" dirty="0" err="1"/>
              <a:t>nob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a </a:t>
            </a:r>
            <a:r>
              <a:rPr lang="de-DE" dirty="0" err="1"/>
              <a:t>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sample </a:t>
            </a:r>
            <a:r>
              <a:rPr lang="de-DE" dirty="0" err="1"/>
              <a:t>properties</a:t>
            </a:r>
            <a:r>
              <a:rPr lang="de-DE" dirty="0"/>
              <a:t>.</a:t>
            </a:r>
          </a:p>
          <a:p>
            <a:r>
              <a:rPr lang="de-DE" dirty="0"/>
              <a:t>By </a:t>
            </a:r>
            <a:r>
              <a:rPr lang="de-DE" dirty="0" err="1"/>
              <a:t>reducing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also </a:t>
            </a:r>
            <a:r>
              <a:rPr lang="de-DE" dirty="0" err="1"/>
              <a:t>generate</a:t>
            </a:r>
            <a:r>
              <a:rPr lang="de-DE" dirty="0"/>
              <a:t> </a:t>
            </a:r>
            <a:r>
              <a:rPr lang="de-DE" dirty="0" err="1"/>
              <a:t>matrials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larger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volume</a:t>
            </a:r>
            <a:r>
              <a:rPr lang="de-DE" dirty="0"/>
              <a:t> </a:t>
            </a:r>
            <a:r>
              <a:rPr lang="de-DE" dirty="0" err="1"/>
              <a:t>ration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sensor</a:t>
            </a:r>
            <a:r>
              <a:rPr lang="de-DE" dirty="0"/>
              <a:t> </a:t>
            </a:r>
            <a:r>
              <a:rPr lang="de-DE" dirty="0" err="1"/>
              <a:t>applications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interesting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lead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faster</a:t>
            </a:r>
            <a:r>
              <a:rPr lang="de-DE" dirty="0"/>
              <a:t> </a:t>
            </a:r>
            <a:r>
              <a:rPr lang="de-DE" dirty="0" err="1"/>
              <a:t>response</a:t>
            </a:r>
            <a:r>
              <a:rPr lang="de-DE" dirty="0"/>
              <a:t> </a:t>
            </a:r>
            <a:r>
              <a:rPr lang="de-DE" dirty="0" err="1"/>
              <a:t>times</a:t>
            </a:r>
            <a:r>
              <a:rPr lang="de-DE" dirty="0"/>
              <a:t>,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sensitivities</a:t>
            </a:r>
            <a:r>
              <a:rPr lang="de-DE" dirty="0"/>
              <a:t> and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detection</a:t>
            </a:r>
            <a:r>
              <a:rPr lang="de-DE" dirty="0"/>
              <a:t> </a:t>
            </a:r>
            <a:r>
              <a:rPr lang="de-DE" dirty="0" err="1"/>
              <a:t>limits</a:t>
            </a:r>
            <a:r>
              <a:rPr lang="de-DE" dirty="0"/>
              <a:t>. Also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catalisis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interesting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moreactive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footprint</a:t>
            </a:r>
            <a:r>
              <a:rPr lang="de-DE" dirty="0"/>
              <a:t> </a:t>
            </a:r>
            <a:r>
              <a:rPr lang="de-DE" dirty="0" err="1"/>
              <a:t>area</a:t>
            </a:r>
            <a:r>
              <a:rPr lang="de-DE" dirty="0"/>
              <a:t>.</a:t>
            </a:r>
          </a:p>
          <a:p>
            <a:r>
              <a:rPr lang="de-DE" dirty="0"/>
              <a:t>Last but not least also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safe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amount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conserves</a:t>
            </a:r>
            <a:r>
              <a:rPr lang="de-DE" dirty="0"/>
              <a:t> </a:t>
            </a:r>
            <a:r>
              <a:rPr lang="de-DE" dirty="0" err="1"/>
              <a:t>resources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130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Size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aspect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shoudld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in mind. </a:t>
            </a:r>
            <a:r>
              <a:rPr lang="de-DE" dirty="0" err="1"/>
              <a:t>Geometry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play</a:t>
            </a:r>
            <a:r>
              <a:rPr lang="de-DE" dirty="0"/>
              <a:t> an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role</a:t>
            </a:r>
            <a:r>
              <a:rPr lang="de-DE" dirty="0"/>
              <a:t>. So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axample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tubes</a:t>
            </a:r>
            <a:r>
              <a:rPr lang="de-DE" dirty="0"/>
              <a:t> </a:t>
            </a:r>
            <a:r>
              <a:rPr lang="de-DE" dirty="0" err="1"/>
              <a:t>instead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 material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mechanical</a:t>
            </a:r>
            <a:r>
              <a:rPr lang="de-DE" dirty="0"/>
              <a:t> </a:t>
            </a:r>
            <a:r>
              <a:rPr lang="de-DE" dirty="0" err="1"/>
              <a:t>stable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and </a:t>
            </a:r>
            <a:r>
              <a:rPr lang="de-DE" dirty="0" err="1"/>
              <a:t>thin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tend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bend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worst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break,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down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aspec</a:t>
            </a:r>
            <a:r>
              <a:rPr lang="de-DE" dirty="0"/>
              <a:t> </a:t>
            </a:r>
            <a:r>
              <a:rPr lang="de-DE" dirty="0" err="1"/>
              <a:t>ration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642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Size </a:t>
            </a:r>
            <a:r>
              <a:rPr lang="de-DE" dirty="0" err="1"/>
              <a:t>is</a:t>
            </a:r>
            <a:r>
              <a:rPr lang="de-DE" dirty="0"/>
              <a:t> not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aspect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shoudld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in mind. </a:t>
            </a:r>
            <a:r>
              <a:rPr lang="de-DE" dirty="0" err="1"/>
              <a:t>Geometry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play</a:t>
            </a:r>
            <a:r>
              <a:rPr lang="de-DE" dirty="0"/>
              <a:t> an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role</a:t>
            </a:r>
            <a:r>
              <a:rPr lang="de-DE" dirty="0"/>
              <a:t>. So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axample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tubes</a:t>
            </a:r>
            <a:r>
              <a:rPr lang="de-DE" dirty="0"/>
              <a:t> </a:t>
            </a:r>
            <a:r>
              <a:rPr lang="de-DE" dirty="0" err="1"/>
              <a:t>instead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 material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mechanical</a:t>
            </a:r>
            <a:r>
              <a:rPr lang="de-DE" dirty="0"/>
              <a:t> </a:t>
            </a:r>
            <a:r>
              <a:rPr lang="de-DE" dirty="0" err="1"/>
              <a:t>stable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long</a:t>
            </a:r>
            <a:r>
              <a:rPr lang="de-DE" dirty="0"/>
              <a:t> and </a:t>
            </a:r>
            <a:r>
              <a:rPr lang="de-DE" dirty="0" err="1"/>
              <a:t>thin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tend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bend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worst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break,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down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aspec</a:t>
            </a:r>
            <a:r>
              <a:rPr lang="de-DE" dirty="0"/>
              <a:t> </a:t>
            </a:r>
            <a:r>
              <a:rPr lang="de-DE" dirty="0" err="1"/>
              <a:t>ration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6326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consisting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conical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interconected</a:t>
            </a:r>
            <a:r>
              <a:rPr lang="de-DE" dirty="0"/>
              <a:t> </a:t>
            </a:r>
            <a:r>
              <a:rPr lang="de-DE" dirty="0" err="1"/>
              <a:t>nanowire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in </a:t>
            </a:r>
            <a:r>
              <a:rPr lang="de-DE" dirty="0" err="1"/>
              <a:t>place</a:t>
            </a:r>
            <a:r>
              <a:rPr lang="de-DE" dirty="0"/>
              <a:t>, but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interconnected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also </a:t>
            </a:r>
            <a:r>
              <a:rPr lang="de-DE" dirty="0" err="1"/>
              <a:t>interresting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applications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damage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easily</a:t>
            </a:r>
            <a:r>
              <a:rPr lang="de-DE" dirty="0"/>
              <a:t> </a:t>
            </a:r>
            <a:r>
              <a:rPr lang="de-DE" dirty="0" err="1"/>
              <a:t>compensated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parallel </a:t>
            </a:r>
            <a:r>
              <a:rPr lang="de-DE" dirty="0" err="1"/>
              <a:t>paths</a:t>
            </a:r>
            <a:r>
              <a:rPr lang="de-DE" dirty="0"/>
              <a:t> </a:t>
            </a:r>
            <a:r>
              <a:rPr lang="de-DE" dirty="0" err="1"/>
              <a:t>making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eletrically</a:t>
            </a:r>
            <a:r>
              <a:rPr lang="de-DE" dirty="0"/>
              <a:t> reliable but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interconnections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transport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6062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consisting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conical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interconected</a:t>
            </a:r>
            <a:r>
              <a:rPr lang="de-DE" dirty="0"/>
              <a:t> </a:t>
            </a:r>
            <a:r>
              <a:rPr lang="de-DE" dirty="0" err="1"/>
              <a:t>nanowire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in </a:t>
            </a:r>
            <a:r>
              <a:rPr lang="de-DE" dirty="0" err="1"/>
              <a:t>place</a:t>
            </a:r>
            <a:r>
              <a:rPr lang="de-DE" dirty="0"/>
              <a:t>, but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interconnected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also </a:t>
            </a:r>
            <a:r>
              <a:rPr lang="de-DE" dirty="0" err="1"/>
              <a:t>interresting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applications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damage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easily</a:t>
            </a:r>
            <a:r>
              <a:rPr lang="de-DE" dirty="0"/>
              <a:t> </a:t>
            </a:r>
            <a:r>
              <a:rPr lang="de-DE" dirty="0" err="1"/>
              <a:t>compensated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parallel </a:t>
            </a:r>
            <a:r>
              <a:rPr lang="de-DE" dirty="0" err="1"/>
              <a:t>paths</a:t>
            </a:r>
            <a:r>
              <a:rPr lang="de-DE" dirty="0"/>
              <a:t> </a:t>
            </a:r>
            <a:r>
              <a:rPr lang="de-DE" dirty="0" err="1"/>
              <a:t>making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eletrically</a:t>
            </a:r>
            <a:r>
              <a:rPr lang="de-DE" dirty="0"/>
              <a:t> reliable but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interconnections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transport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00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ideally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like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fabrication</a:t>
            </a:r>
            <a:r>
              <a:rPr lang="de-DE" dirty="0"/>
              <a:t> </a:t>
            </a:r>
            <a:r>
              <a:rPr lang="de-DE" dirty="0" err="1"/>
              <a:t>aproach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access</a:t>
            </a:r>
            <a:r>
              <a:rPr lang="de-DE" dirty="0"/>
              <a:t> </a:t>
            </a:r>
            <a:r>
              <a:rPr lang="de-DE" dirty="0" err="1"/>
              <a:t>alot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different </a:t>
            </a:r>
            <a:r>
              <a:rPr lang="de-DE" dirty="0" err="1"/>
              <a:t>parameters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track </a:t>
            </a:r>
            <a:r>
              <a:rPr lang="de-DE" dirty="0" err="1"/>
              <a:t>techologie</a:t>
            </a:r>
            <a:r>
              <a:rPr lang="de-DE" dirty="0"/>
              <a:t> and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fill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fabricates</a:t>
            </a:r>
            <a:r>
              <a:rPr lang="de-DE" dirty="0"/>
              <a:t> pores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exactly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.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geometrie</a:t>
            </a:r>
            <a:r>
              <a:rPr lang="de-DE" dirty="0"/>
              <a:t>, </a:t>
            </a:r>
            <a:r>
              <a:rPr lang="de-DE" dirty="0" err="1"/>
              <a:t>alignment</a:t>
            </a:r>
            <a:r>
              <a:rPr lang="de-DE" dirty="0"/>
              <a:t> and </a:t>
            </a:r>
            <a:r>
              <a:rPr lang="de-DE" dirty="0" err="1"/>
              <a:t>number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via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template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composition</a:t>
            </a:r>
            <a:r>
              <a:rPr lang="de-DE" dirty="0"/>
              <a:t>, </a:t>
            </a:r>
            <a:r>
              <a:rPr lang="de-DE" dirty="0" err="1"/>
              <a:t>structure</a:t>
            </a:r>
            <a:r>
              <a:rPr lang="de-DE" dirty="0"/>
              <a:t> and </a:t>
            </a:r>
            <a:r>
              <a:rPr lang="de-DE" dirty="0" err="1"/>
              <a:t>morphology</a:t>
            </a:r>
            <a:r>
              <a:rPr lang="de-DE" dirty="0"/>
              <a:t> via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filling</a:t>
            </a:r>
            <a:r>
              <a:rPr lang="de-DE" dirty="0"/>
              <a:t> </a:t>
            </a:r>
            <a:r>
              <a:rPr lang="de-DE" dirty="0" err="1"/>
              <a:t>processes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tailor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3371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For</a:t>
            </a:r>
            <a:r>
              <a:rPr lang="de-DE" dirty="0"/>
              <a:t> Template </a:t>
            </a:r>
            <a:r>
              <a:rPr lang="de-DE" dirty="0" err="1"/>
              <a:t>fabrication</a:t>
            </a:r>
            <a:r>
              <a:rPr lang="de-DE" dirty="0"/>
              <a:t> at </a:t>
            </a:r>
            <a:r>
              <a:rPr lang="de-DE" dirty="0" err="1"/>
              <a:t>gsi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stacks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polymer </a:t>
            </a:r>
            <a:r>
              <a:rPr lang="de-DE" dirty="0" err="1"/>
              <a:t>foils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X0 </a:t>
            </a:r>
            <a:r>
              <a:rPr lang="de-DE" dirty="0" err="1"/>
              <a:t>beamline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an </a:t>
            </a:r>
            <a:r>
              <a:rPr lang="de-DE" dirty="0" err="1"/>
              <a:t>automatic</a:t>
            </a:r>
            <a:r>
              <a:rPr lang="de-DE" dirty="0"/>
              <a:t> sample </a:t>
            </a:r>
            <a:r>
              <a:rPr lang="de-DE" dirty="0" err="1"/>
              <a:t>exchange</a:t>
            </a:r>
            <a:r>
              <a:rPr lang="de-DE" dirty="0"/>
              <a:t> </a:t>
            </a:r>
            <a:r>
              <a:rPr lang="de-DE" dirty="0" err="1"/>
              <a:t>systemm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500 </a:t>
            </a:r>
            <a:r>
              <a:rPr lang="de-DE" dirty="0" err="1"/>
              <a:t>samples</a:t>
            </a:r>
            <a:r>
              <a:rPr lang="de-DE" dirty="0"/>
              <a:t> per </a:t>
            </a:r>
            <a:r>
              <a:rPr lang="de-DE" dirty="0" err="1"/>
              <a:t>hour</a:t>
            </a:r>
            <a:r>
              <a:rPr lang="de-DE" dirty="0"/>
              <a:t>. The </a:t>
            </a:r>
            <a:r>
              <a:rPr lang="de-DE" dirty="0" err="1"/>
              <a:t>foils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clamped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kinds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holders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, </a:t>
            </a:r>
            <a:r>
              <a:rPr lang="de-DE" dirty="0" err="1"/>
              <a:t>depending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holders</a:t>
            </a:r>
            <a:r>
              <a:rPr lang="de-DE" dirty="0"/>
              <a:t> </a:t>
            </a:r>
            <a:r>
              <a:rPr lang="de-DE" dirty="0" err="1"/>
              <a:t>allow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50 mm </a:t>
            </a:r>
            <a:r>
              <a:rPr lang="de-DE" dirty="0" err="1"/>
              <a:t>diameter</a:t>
            </a:r>
            <a:r>
              <a:rPr lang="de-DE" dirty="0"/>
              <a:t> but </a:t>
            </a:r>
            <a:r>
              <a:rPr lang="de-DE" dirty="0" err="1"/>
              <a:t>typically</a:t>
            </a:r>
            <a:r>
              <a:rPr lang="de-DE" dirty="0"/>
              <a:t> 30 mm.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energies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</a:t>
            </a:r>
            <a:r>
              <a:rPr lang="de-DE" dirty="0" err="1"/>
              <a:t>generates</a:t>
            </a:r>
            <a:r>
              <a:rPr lang="de-DE" dirty="0"/>
              <a:t> ist own </a:t>
            </a:r>
            <a:r>
              <a:rPr lang="de-DE" dirty="0" err="1"/>
              <a:t>contious</a:t>
            </a:r>
            <a:r>
              <a:rPr lang="de-DE" dirty="0"/>
              <a:t> track, so fluence and angle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irradiation</a:t>
            </a:r>
            <a:r>
              <a:rPr lang="de-DE" dirty="0"/>
              <a:t> </a:t>
            </a:r>
            <a:r>
              <a:rPr lang="de-DE" dirty="0" err="1"/>
              <a:t>defines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numbers</a:t>
            </a:r>
            <a:r>
              <a:rPr lang="de-DE" dirty="0"/>
              <a:t> and </a:t>
            </a:r>
            <a:r>
              <a:rPr lang="de-DE" dirty="0" err="1"/>
              <a:t>orientations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. So in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irradiete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4 different </a:t>
            </a:r>
            <a:r>
              <a:rPr lang="de-DE" dirty="0" err="1"/>
              <a:t>directions</a:t>
            </a:r>
            <a:r>
              <a:rPr lang="de-DE" dirty="0"/>
              <a:t> at an angle </a:t>
            </a:r>
            <a:r>
              <a:rPr lang="de-DE" dirty="0" err="1"/>
              <a:t>of</a:t>
            </a:r>
            <a:r>
              <a:rPr lang="de-DE" dirty="0"/>
              <a:t> 45°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</a:t>
            </a:r>
            <a:r>
              <a:rPr lang="de-DE" dirty="0"/>
              <a:t> normal.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050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Very </a:t>
            </a:r>
            <a:r>
              <a:rPr lang="de-DE" dirty="0" err="1"/>
              <a:t>important</a:t>
            </a:r>
            <a:r>
              <a:rPr lang="de-DE" dirty="0"/>
              <a:t>,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energies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</a:t>
            </a:r>
            <a:r>
              <a:rPr lang="de-DE" dirty="0" err="1"/>
              <a:t>generates</a:t>
            </a:r>
            <a:r>
              <a:rPr lang="de-DE" dirty="0"/>
              <a:t> ist own </a:t>
            </a:r>
            <a:r>
              <a:rPr lang="de-DE" dirty="0" err="1"/>
              <a:t>contious</a:t>
            </a:r>
            <a:r>
              <a:rPr lang="de-DE" dirty="0"/>
              <a:t> track, so fluence and angle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irradiation</a:t>
            </a:r>
            <a:r>
              <a:rPr lang="de-DE" dirty="0"/>
              <a:t> </a:t>
            </a:r>
            <a:r>
              <a:rPr lang="de-DE" dirty="0" err="1"/>
              <a:t>defines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numbers</a:t>
            </a:r>
            <a:r>
              <a:rPr lang="de-DE" dirty="0"/>
              <a:t> and </a:t>
            </a:r>
            <a:r>
              <a:rPr lang="de-DE" dirty="0" err="1"/>
              <a:t>orientations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. So in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irradiete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4 different </a:t>
            </a:r>
            <a:r>
              <a:rPr lang="de-DE" dirty="0" err="1"/>
              <a:t>directions</a:t>
            </a:r>
            <a:r>
              <a:rPr lang="de-DE" dirty="0"/>
              <a:t> at an angle </a:t>
            </a:r>
            <a:r>
              <a:rPr lang="de-DE" dirty="0" err="1"/>
              <a:t>of</a:t>
            </a:r>
            <a:r>
              <a:rPr lang="de-DE" dirty="0"/>
              <a:t> 45°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</a:t>
            </a:r>
            <a:r>
              <a:rPr lang="de-DE" dirty="0"/>
              <a:t> normal.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2150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For</a:t>
            </a:r>
            <a:r>
              <a:rPr lang="de-DE" dirty="0"/>
              <a:t> Template </a:t>
            </a:r>
            <a:r>
              <a:rPr lang="de-DE" dirty="0" err="1"/>
              <a:t>fabrication</a:t>
            </a:r>
            <a:r>
              <a:rPr lang="de-DE" dirty="0"/>
              <a:t> at </a:t>
            </a:r>
            <a:r>
              <a:rPr lang="de-DE" dirty="0" err="1"/>
              <a:t>gsi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stacks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polymer </a:t>
            </a:r>
            <a:r>
              <a:rPr lang="de-DE" dirty="0" err="1"/>
              <a:t>foils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X0 </a:t>
            </a:r>
            <a:r>
              <a:rPr lang="de-DE" dirty="0" err="1"/>
              <a:t>beamline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an </a:t>
            </a:r>
            <a:r>
              <a:rPr lang="de-DE" dirty="0" err="1"/>
              <a:t>automatic</a:t>
            </a:r>
            <a:r>
              <a:rPr lang="de-DE" dirty="0"/>
              <a:t> sample </a:t>
            </a:r>
            <a:r>
              <a:rPr lang="de-DE" dirty="0" err="1"/>
              <a:t>exchange</a:t>
            </a:r>
            <a:r>
              <a:rPr lang="de-DE" dirty="0"/>
              <a:t> </a:t>
            </a:r>
            <a:r>
              <a:rPr lang="de-DE" dirty="0" err="1"/>
              <a:t>systemm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500 </a:t>
            </a:r>
            <a:r>
              <a:rPr lang="de-DE" dirty="0" err="1"/>
              <a:t>samples</a:t>
            </a:r>
            <a:r>
              <a:rPr lang="de-DE" dirty="0"/>
              <a:t> per </a:t>
            </a:r>
            <a:r>
              <a:rPr lang="de-DE" dirty="0" err="1"/>
              <a:t>hour</a:t>
            </a:r>
            <a:r>
              <a:rPr lang="de-DE" dirty="0"/>
              <a:t>. The </a:t>
            </a:r>
            <a:r>
              <a:rPr lang="de-DE" dirty="0" err="1"/>
              <a:t>foils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clamped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kinds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holders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, </a:t>
            </a:r>
            <a:r>
              <a:rPr lang="de-DE" dirty="0" err="1"/>
              <a:t>depending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holders</a:t>
            </a:r>
            <a:r>
              <a:rPr lang="de-DE" dirty="0"/>
              <a:t> </a:t>
            </a:r>
            <a:r>
              <a:rPr lang="de-DE" dirty="0" err="1"/>
              <a:t>allow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50 mm </a:t>
            </a:r>
            <a:r>
              <a:rPr lang="de-DE" dirty="0" err="1"/>
              <a:t>diameter</a:t>
            </a:r>
            <a:r>
              <a:rPr lang="de-DE" dirty="0"/>
              <a:t> but </a:t>
            </a:r>
            <a:r>
              <a:rPr lang="de-DE" dirty="0" err="1"/>
              <a:t>typically</a:t>
            </a:r>
            <a:r>
              <a:rPr lang="de-DE" dirty="0"/>
              <a:t> 30 mm.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energies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</a:t>
            </a:r>
            <a:r>
              <a:rPr lang="de-DE" dirty="0" err="1"/>
              <a:t>generates</a:t>
            </a:r>
            <a:r>
              <a:rPr lang="de-DE" dirty="0"/>
              <a:t> ist own </a:t>
            </a:r>
            <a:r>
              <a:rPr lang="de-DE" dirty="0" err="1"/>
              <a:t>contious</a:t>
            </a:r>
            <a:r>
              <a:rPr lang="de-DE" dirty="0"/>
              <a:t> track, so fluence and angle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irradiation</a:t>
            </a:r>
            <a:r>
              <a:rPr lang="de-DE" dirty="0"/>
              <a:t> </a:t>
            </a:r>
            <a:r>
              <a:rPr lang="de-DE" dirty="0" err="1"/>
              <a:t>defines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numbers</a:t>
            </a:r>
            <a:r>
              <a:rPr lang="de-DE" dirty="0"/>
              <a:t> and </a:t>
            </a:r>
            <a:r>
              <a:rPr lang="de-DE" dirty="0" err="1"/>
              <a:t>orientations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. So in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irradiete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4 different </a:t>
            </a:r>
            <a:r>
              <a:rPr lang="de-DE" dirty="0" err="1"/>
              <a:t>directions</a:t>
            </a:r>
            <a:r>
              <a:rPr lang="de-DE" dirty="0"/>
              <a:t> at an angle </a:t>
            </a:r>
            <a:r>
              <a:rPr lang="de-DE" dirty="0" err="1"/>
              <a:t>of</a:t>
            </a:r>
            <a:r>
              <a:rPr lang="de-DE" dirty="0"/>
              <a:t> 45°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</a:t>
            </a:r>
            <a:r>
              <a:rPr lang="de-DE" dirty="0"/>
              <a:t> normal.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4162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For</a:t>
            </a:r>
            <a:r>
              <a:rPr lang="de-DE" dirty="0"/>
              <a:t> Template </a:t>
            </a:r>
            <a:r>
              <a:rPr lang="de-DE" dirty="0" err="1"/>
              <a:t>fabrication</a:t>
            </a:r>
            <a:r>
              <a:rPr lang="de-DE" dirty="0"/>
              <a:t> at </a:t>
            </a:r>
            <a:r>
              <a:rPr lang="de-DE" dirty="0" err="1"/>
              <a:t>gsi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stacks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polymer </a:t>
            </a:r>
            <a:r>
              <a:rPr lang="de-DE" dirty="0" err="1"/>
              <a:t>foils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X0 </a:t>
            </a:r>
            <a:r>
              <a:rPr lang="de-DE" dirty="0" err="1"/>
              <a:t>beamline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an </a:t>
            </a:r>
            <a:r>
              <a:rPr lang="de-DE" dirty="0" err="1"/>
              <a:t>automatic</a:t>
            </a:r>
            <a:r>
              <a:rPr lang="de-DE" dirty="0"/>
              <a:t> sample </a:t>
            </a:r>
            <a:r>
              <a:rPr lang="de-DE" dirty="0" err="1"/>
              <a:t>exchange</a:t>
            </a:r>
            <a:r>
              <a:rPr lang="de-DE" dirty="0"/>
              <a:t> </a:t>
            </a:r>
            <a:r>
              <a:rPr lang="de-DE" dirty="0" err="1"/>
              <a:t>systemm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500 </a:t>
            </a:r>
            <a:r>
              <a:rPr lang="de-DE" dirty="0" err="1"/>
              <a:t>samples</a:t>
            </a:r>
            <a:r>
              <a:rPr lang="de-DE" dirty="0"/>
              <a:t> per </a:t>
            </a:r>
            <a:r>
              <a:rPr lang="de-DE" dirty="0" err="1"/>
              <a:t>hour</a:t>
            </a:r>
            <a:r>
              <a:rPr lang="de-DE" dirty="0"/>
              <a:t>. The </a:t>
            </a:r>
            <a:r>
              <a:rPr lang="de-DE" dirty="0" err="1"/>
              <a:t>foils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clamped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kinds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holders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, </a:t>
            </a:r>
            <a:r>
              <a:rPr lang="de-DE" dirty="0" err="1"/>
              <a:t>depending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holders</a:t>
            </a:r>
            <a:r>
              <a:rPr lang="de-DE" dirty="0"/>
              <a:t> </a:t>
            </a:r>
            <a:r>
              <a:rPr lang="de-DE" dirty="0" err="1"/>
              <a:t>allow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irradiate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50 mm </a:t>
            </a:r>
            <a:r>
              <a:rPr lang="de-DE" dirty="0" err="1"/>
              <a:t>diameter</a:t>
            </a:r>
            <a:r>
              <a:rPr lang="de-DE" dirty="0"/>
              <a:t> but </a:t>
            </a:r>
            <a:r>
              <a:rPr lang="de-DE" dirty="0" err="1"/>
              <a:t>typically</a:t>
            </a:r>
            <a:r>
              <a:rPr lang="de-DE" dirty="0"/>
              <a:t> 30 mm.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energies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</a:t>
            </a:r>
            <a:r>
              <a:rPr lang="de-DE" dirty="0" err="1"/>
              <a:t>generates</a:t>
            </a:r>
            <a:r>
              <a:rPr lang="de-DE" dirty="0"/>
              <a:t> ist own </a:t>
            </a:r>
            <a:r>
              <a:rPr lang="de-DE" dirty="0" err="1"/>
              <a:t>contious</a:t>
            </a:r>
            <a:r>
              <a:rPr lang="de-DE" dirty="0"/>
              <a:t> track, so fluence and angle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irradiation</a:t>
            </a:r>
            <a:r>
              <a:rPr lang="de-DE" dirty="0"/>
              <a:t> </a:t>
            </a:r>
            <a:r>
              <a:rPr lang="de-DE" dirty="0" err="1"/>
              <a:t>defines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numbers</a:t>
            </a:r>
            <a:r>
              <a:rPr lang="de-DE" dirty="0"/>
              <a:t> and </a:t>
            </a:r>
            <a:r>
              <a:rPr lang="de-DE" dirty="0" err="1"/>
              <a:t>orientations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. So in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networks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usually</a:t>
            </a:r>
            <a:r>
              <a:rPr lang="de-DE" dirty="0"/>
              <a:t> </a:t>
            </a:r>
            <a:r>
              <a:rPr lang="de-DE" dirty="0" err="1"/>
              <a:t>irradiete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4 different </a:t>
            </a:r>
            <a:r>
              <a:rPr lang="de-DE" dirty="0" err="1"/>
              <a:t>directions</a:t>
            </a:r>
            <a:r>
              <a:rPr lang="de-DE" dirty="0"/>
              <a:t> at an angle </a:t>
            </a:r>
            <a:r>
              <a:rPr lang="de-DE" dirty="0" err="1"/>
              <a:t>of</a:t>
            </a:r>
            <a:r>
              <a:rPr lang="de-DE" dirty="0"/>
              <a:t> 45°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foil</a:t>
            </a:r>
            <a:r>
              <a:rPr lang="de-DE" dirty="0"/>
              <a:t> normal.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000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fill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pores </a:t>
            </a:r>
            <a:r>
              <a:rPr lang="de-DE" dirty="0" err="1"/>
              <a:t>several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like </a:t>
            </a:r>
            <a:r>
              <a:rPr lang="de-DE" dirty="0" err="1"/>
              <a:t>Atomic</a:t>
            </a:r>
            <a:r>
              <a:rPr lang="de-DE" dirty="0"/>
              <a:t> </a:t>
            </a:r>
            <a:r>
              <a:rPr lang="de-DE" dirty="0" err="1"/>
              <a:t>layer</a:t>
            </a:r>
            <a:r>
              <a:rPr lang="de-DE" dirty="0"/>
              <a:t> </a:t>
            </a:r>
            <a:r>
              <a:rPr lang="de-DE" dirty="0" err="1"/>
              <a:t>deposition</a:t>
            </a:r>
            <a:r>
              <a:rPr lang="de-DE" dirty="0"/>
              <a:t> and electroless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electroplating</a:t>
            </a:r>
            <a:r>
              <a:rPr lang="de-DE" dirty="0"/>
              <a:t>. Due </a:t>
            </a:r>
            <a:r>
              <a:rPr lang="de-DE" dirty="0" err="1"/>
              <a:t>to</a:t>
            </a:r>
            <a:r>
              <a:rPr lang="de-DE" dirty="0"/>
              <a:t> time </a:t>
            </a:r>
            <a:r>
              <a:rPr lang="de-DE" dirty="0" err="1"/>
              <a:t>constrains</a:t>
            </a:r>
            <a:r>
              <a:rPr lang="de-DE" dirty="0"/>
              <a:t> I will not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ALD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at GSI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fabricate</a:t>
            </a:r>
            <a:r>
              <a:rPr lang="de-DE" dirty="0"/>
              <a:t> </a:t>
            </a:r>
            <a:r>
              <a:rPr lang="de-DE" dirty="0" err="1"/>
              <a:t>tubes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aluminaoxide</a:t>
            </a:r>
            <a:r>
              <a:rPr lang="de-DE" dirty="0"/>
              <a:t> and </a:t>
            </a:r>
            <a:r>
              <a:rPr lang="de-DE" dirty="0" err="1"/>
              <a:t>titaniaoxide</a:t>
            </a:r>
            <a:r>
              <a:rPr lang="de-DE" dirty="0"/>
              <a:t> and will </a:t>
            </a:r>
            <a:r>
              <a:rPr lang="de-DE" dirty="0" err="1"/>
              <a:t>istead</a:t>
            </a:r>
            <a:r>
              <a:rPr lang="de-DE" dirty="0"/>
              <a:t> </a:t>
            </a:r>
            <a:r>
              <a:rPr lang="de-DE" dirty="0" err="1"/>
              <a:t>focus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electroplating</a:t>
            </a:r>
            <a:r>
              <a:rPr lang="de-DE" dirty="0"/>
              <a:t> part. In oder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electroplating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a </a:t>
            </a:r>
            <a:r>
              <a:rPr lang="de-DE" dirty="0" err="1"/>
              <a:t>metal</a:t>
            </a:r>
            <a:r>
              <a:rPr lang="de-DE" dirty="0"/>
              <a:t> </a:t>
            </a:r>
            <a:r>
              <a:rPr lang="de-DE" dirty="0" err="1"/>
              <a:t>contact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fabricated</a:t>
            </a:r>
            <a:r>
              <a:rPr lang="de-DE" dirty="0"/>
              <a:t> on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template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electroplating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make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three</a:t>
            </a:r>
            <a:r>
              <a:rPr lang="de-DE" dirty="0"/>
              <a:t> </a:t>
            </a:r>
            <a:r>
              <a:rPr lang="de-DE" dirty="0" err="1"/>
              <a:t>electrode</a:t>
            </a:r>
            <a:r>
              <a:rPr lang="de-DE" dirty="0"/>
              <a:t> </a:t>
            </a:r>
            <a:r>
              <a:rPr lang="de-DE" dirty="0" err="1"/>
              <a:t>setup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control</a:t>
            </a:r>
            <a:r>
              <a:rPr lang="de-DE" dirty="0"/>
              <a:t> an </a:t>
            </a:r>
            <a:r>
              <a:rPr lang="de-DE" dirty="0" err="1"/>
              <a:t>applied</a:t>
            </a:r>
            <a:r>
              <a:rPr lang="de-DE" dirty="0"/>
              <a:t> potential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choosen</a:t>
            </a:r>
            <a:r>
              <a:rPr lang="de-DE" dirty="0"/>
              <a:t> </a:t>
            </a:r>
            <a:r>
              <a:rPr lang="de-DE" dirty="0" err="1"/>
              <a:t>electrolyte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7164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nice </a:t>
            </a:r>
            <a:r>
              <a:rPr lang="de-DE" dirty="0" err="1"/>
              <a:t>thing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aproach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follow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observing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.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starts</a:t>
            </a:r>
            <a:r>
              <a:rPr lang="de-DE" dirty="0"/>
              <a:t> high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begining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electric</a:t>
            </a:r>
            <a:r>
              <a:rPr lang="de-DE" dirty="0"/>
              <a:t> double </a:t>
            </a:r>
            <a:r>
              <a:rPr lang="de-DE" dirty="0" err="1"/>
              <a:t>layer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charged</a:t>
            </a:r>
            <a:r>
              <a:rPr lang="de-DE" dirty="0"/>
              <a:t> and a </a:t>
            </a:r>
            <a:r>
              <a:rPr lang="de-DE" dirty="0" err="1"/>
              <a:t>diffusion</a:t>
            </a:r>
            <a:r>
              <a:rPr lang="de-DE" dirty="0"/>
              <a:t> </a:t>
            </a:r>
            <a:r>
              <a:rPr lang="de-DE" dirty="0" err="1"/>
              <a:t>zone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,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becomes</a:t>
            </a:r>
            <a:r>
              <a:rPr lang="de-DE" dirty="0"/>
              <a:t> </a:t>
            </a:r>
            <a:r>
              <a:rPr lang="de-DE" dirty="0" err="1"/>
              <a:t>constant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fill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pores and in </a:t>
            </a:r>
            <a:r>
              <a:rPr lang="de-DE" dirty="0" err="1"/>
              <a:t>the</a:t>
            </a:r>
            <a:r>
              <a:rPr lang="de-DE" dirty="0"/>
              <a:t> end </a:t>
            </a:r>
            <a:r>
              <a:rPr lang="de-DE" dirty="0" err="1"/>
              <a:t>rises</a:t>
            </a:r>
            <a:r>
              <a:rPr lang="de-DE" dirty="0"/>
              <a:t> </a:t>
            </a:r>
            <a:r>
              <a:rPr lang="de-DE" dirty="0" err="1"/>
              <a:t>quickly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not limited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pore</a:t>
            </a:r>
            <a:r>
              <a:rPr lang="de-DE" dirty="0"/>
              <a:t> </a:t>
            </a:r>
            <a:r>
              <a:rPr lang="de-DE" dirty="0" err="1"/>
              <a:t>area</a:t>
            </a:r>
            <a:r>
              <a:rPr lang="de-DE" dirty="0"/>
              <a:t> </a:t>
            </a:r>
            <a:r>
              <a:rPr lang="de-DE" dirty="0" err="1"/>
              <a:t>anymore</a:t>
            </a:r>
            <a:r>
              <a:rPr lang="de-DE" dirty="0"/>
              <a:t> and so </a:t>
            </a:r>
            <a:r>
              <a:rPr lang="de-DE" dirty="0" err="1"/>
              <a:t>called</a:t>
            </a:r>
            <a:r>
              <a:rPr lang="de-DE" dirty="0"/>
              <a:t> </a:t>
            </a:r>
            <a:r>
              <a:rPr lang="de-DE" dirty="0" err="1"/>
              <a:t>caps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formed</a:t>
            </a:r>
            <a:r>
              <a:rPr lang="de-DE" dirty="0"/>
              <a:t>. The nice </a:t>
            </a:r>
            <a:r>
              <a:rPr lang="de-DE" dirty="0" err="1"/>
              <a:t>thing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electroplating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relatively</a:t>
            </a:r>
            <a:r>
              <a:rPr lang="de-DE" dirty="0"/>
              <a:t> easy and </a:t>
            </a:r>
            <a:r>
              <a:rPr lang="de-DE" dirty="0" err="1"/>
              <a:t>low-price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materials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deposited</a:t>
            </a:r>
            <a:r>
              <a:rPr lang="de-DE" dirty="0"/>
              <a:t>. Also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composition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bath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material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later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. </a:t>
            </a:r>
            <a:r>
              <a:rPr lang="de-DE" dirty="0" err="1"/>
              <a:t>Alot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investigating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.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antimony</a:t>
            </a:r>
            <a:r>
              <a:rPr lang="de-DE" dirty="0"/>
              <a:t> </a:t>
            </a:r>
            <a:r>
              <a:rPr lang="de-DE" dirty="0" err="1"/>
              <a:t>nanowire</a:t>
            </a:r>
            <a:r>
              <a:rPr lang="de-DE" dirty="0"/>
              <a:t> </a:t>
            </a:r>
            <a:r>
              <a:rPr lang="de-DE" dirty="0" err="1"/>
              <a:t>cones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273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SEM </a:t>
            </a:r>
            <a:r>
              <a:rPr lang="de-DE" dirty="0" err="1"/>
              <a:t>images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fabricated</a:t>
            </a:r>
            <a:r>
              <a:rPr lang="de-DE" dirty="0"/>
              <a:t> </a:t>
            </a:r>
            <a:r>
              <a:rPr lang="de-DE" dirty="0" err="1"/>
              <a:t>nanocones</a:t>
            </a:r>
            <a:r>
              <a:rPr lang="de-DE" dirty="0"/>
              <a:t>, All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tip</a:t>
            </a:r>
            <a:r>
              <a:rPr lang="de-DE" dirty="0"/>
              <a:t> </a:t>
            </a:r>
            <a:r>
              <a:rPr lang="de-DE" dirty="0" err="1"/>
              <a:t>diameter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~ 50 </a:t>
            </a:r>
            <a:r>
              <a:rPr lang="de-DE" dirty="0" err="1"/>
              <a:t>nm</a:t>
            </a:r>
            <a:r>
              <a:rPr lang="de-DE" dirty="0"/>
              <a:t> and a </a:t>
            </a:r>
            <a:r>
              <a:rPr lang="de-DE" dirty="0" err="1"/>
              <a:t>base</a:t>
            </a:r>
            <a:r>
              <a:rPr lang="de-DE" dirty="0"/>
              <a:t> </a:t>
            </a:r>
            <a:r>
              <a:rPr lang="de-DE" dirty="0" err="1"/>
              <a:t>diameter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3 µm.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 potential was </a:t>
            </a:r>
            <a:r>
              <a:rPr lang="de-DE" dirty="0" err="1"/>
              <a:t>increased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say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and medium </a:t>
            </a:r>
            <a:r>
              <a:rPr lang="de-DE" dirty="0" err="1"/>
              <a:t>overpotential</a:t>
            </a:r>
            <a:r>
              <a:rPr lang="de-DE" dirty="0"/>
              <a:t> platings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smoot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but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caps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overpotential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crystal</a:t>
            </a:r>
            <a:r>
              <a:rPr lang="de-DE" dirty="0"/>
              <a:t> </a:t>
            </a:r>
            <a:r>
              <a:rPr lang="de-DE" dirty="0" err="1"/>
              <a:t>facetes</a:t>
            </a:r>
            <a:r>
              <a:rPr lang="de-DE" dirty="0"/>
              <a:t>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medium </a:t>
            </a:r>
            <a:r>
              <a:rPr lang="de-DE" dirty="0" err="1"/>
              <a:t>overpotential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semi</a:t>
            </a:r>
            <a:r>
              <a:rPr lang="de-DE" dirty="0"/>
              <a:t> </a:t>
            </a:r>
            <a:r>
              <a:rPr lang="de-DE" dirty="0" err="1"/>
              <a:t>spherical</a:t>
            </a:r>
            <a:r>
              <a:rPr lang="de-DE" dirty="0"/>
              <a:t> </a:t>
            </a:r>
            <a:r>
              <a:rPr lang="de-DE" dirty="0" err="1"/>
              <a:t>apperance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high </a:t>
            </a:r>
            <a:r>
              <a:rPr lang="de-DE" dirty="0" err="1"/>
              <a:t>overpottential</a:t>
            </a:r>
            <a:r>
              <a:rPr lang="de-DE" dirty="0"/>
              <a:t> </a:t>
            </a:r>
            <a:r>
              <a:rPr lang="de-DE" dirty="0" err="1"/>
              <a:t>grown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generally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shape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medium </a:t>
            </a:r>
            <a:r>
              <a:rPr lang="de-DE" dirty="0" err="1"/>
              <a:t>wires</a:t>
            </a:r>
            <a:r>
              <a:rPr lang="de-DE" dirty="0"/>
              <a:t>, but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porous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53590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also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crystal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. So down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diffractigrams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planes </a:t>
            </a:r>
            <a:r>
              <a:rPr lang="de-DE" dirty="0" err="1"/>
              <a:t>perpendicular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nanowire</a:t>
            </a:r>
            <a:r>
              <a:rPr lang="de-DE" dirty="0"/>
              <a:t> </a:t>
            </a:r>
            <a:r>
              <a:rPr lang="de-DE" dirty="0" err="1"/>
              <a:t>axis</a:t>
            </a:r>
            <a:r>
              <a:rPr lang="de-DE" dirty="0"/>
              <a:t>. So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measurements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still </a:t>
            </a:r>
            <a:r>
              <a:rPr lang="de-DE" dirty="0" err="1"/>
              <a:t>embedded</a:t>
            </a:r>
            <a:r>
              <a:rPr lang="de-DE" dirty="0"/>
              <a:t> in polymer 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guarantee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orientation</a:t>
            </a:r>
            <a:r>
              <a:rPr lang="de-DE" dirty="0"/>
              <a:t>. And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overpotentials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strong 012 </a:t>
            </a:r>
            <a:r>
              <a:rPr lang="de-DE" dirty="0" err="1"/>
              <a:t>texture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. </a:t>
            </a:r>
            <a:r>
              <a:rPr lang="de-DE" dirty="0" err="1"/>
              <a:t>Whereas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higer</a:t>
            </a:r>
            <a:r>
              <a:rPr lang="de-DE" dirty="0"/>
              <a:t> </a:t>
            </a:r>
            <a:r>
              <a:rPr lang="de-DE" dirty="0" err="1"/>
              <a:t>overpotentials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a </a:t>
            </a:r>
            <a:r>
              <a:rPr lang="de-DE" dirty="0" err="1"/>
              <a:t>bit</a:t>
            </a:r>
            <a:r>
              <a:rPr lang="de-DE" dirty="0"/>
              <a:t> also </a:t>
            </a:r>
            <a:r>
              <a:rPr lang="de-DE" dirty="0" err="1"/>
              <a:t>showing</a:t>
            </a:r>
            <a:r>
              <a:rPr lang="de-DE" dirty="0"/>
              <a:t> </a:t>
            </a:r>
            <a:r>
              <a:rPr lang="de-DE" dirty="0" err="1"/>
              <a:t>stronger</a:t>
            </a:r>
            <a:r>
              <a:rPr lang="de-DE" dirty="0"/>
              <a:t> </a:t>
            </a:r>
            <a:r>
              <a:rPr lang="de-DE" dirty="0" err="1"/>
              <a:t>contributions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104 and 110 planes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443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grown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surfactant</a:t>
            </a:r>
            <a:r>
              <a:rPr lang="de-DE" dirty="0"/>
              <a:t> </a:t>
            </a:r>
            <a:r>
              <a:rPr lang="de-DE" dirty="0" err="1"/>
              <a:t>appear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larger </a:t>
            </a:r>
            <a:r>
              <a:rPr lang="de-DE" dirty="0" err="1"/>
              <a:t>crystals</a:t>
            </a:r>
            <a:r>
              <a:rPr lang="de-DE" dirty="0"/>
              <a:t> and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facetted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,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ones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surfactant</a:t>
            </a:r>
            <a:r>
              <a:rPr lang="de-DE" dirty="0"/>
              <a:t> </a:t>
            </a:r>
            <a:r>
              <a:rPr lang="de-DE" dirty="0" err="1"/>
              <a:t>appear</a:t>
            </a:r>
            <a:r>
              <a:rPr lang="de-DE" dirty="0"/>
              <a:t> smooth and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smaller</a:t>
            </a:r>
            <a:r>
              <a:rPr lang="de-DE" dirty="0"/>
              <a:t> </a:t>
            </a:r>
            <a:r>
              <a:rPr lang="de-DE" dirty="0" err="1"/>
              <a:t>grains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601219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looking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XRD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surfactant</a:t>
            </a:r>
            <a:r>
              <a:rPr lang="de-DE" dirty="0"/>
              <a:t> </a:t>
            </a:r>
            <a:r>
              <a:rPr lang="de-DE" dirty="0" err="1"/>
              <a:t>causes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reflections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vanish</a:t>
            </a:r>
            <a:r>
              <a:rPr lang="de-DE" dirty="0"/>
              <a:t>, </a:t>
            </a:r>
            <a:r>
              <a:rPr lang="de-DE" dirty="0" err="1"/>
              <a:t>alsthough</a:t>
            </a:r>
            <a:r>
              <a:rPr lang="de-DE" dirty="0"/>
              <a:t> at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concentrations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cones</a:t>
            </a:r>
            <a:r>
              <a:rPr lang="de-DE" dirty="0"/>
              <a:t>. But </a:t>
            </a:r>
            <a:r>
              <a:rPr lang="de-DE" dirty="0" err="1"/>
              <a:t>nevertheless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TEM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032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And </a:t>
            </a:r>
            <a:r>
              <a:rPr lang="de-DE" dirty="0" err="1"/>
              <a:t>yess</a:t>
            </a:r>
            <a:r>
              <a:rPr lang="de-DE" dirty="0"/>
              <a:t> wenn </a:t>
            </a:r>
            <a:r>
              <a:rPr lang="de-DE" dirty="0" err="1"/>
              <a:t>looking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not find </a:t>
            </a:r>
            <a:r>
              <a:rPr lang="de-DE" dirty="0" err="1"/>
              <a:t>any</a:t>
            </a:r>
            <a:r>
              <a:rPr lang="de-DE" dirty="0"/>
              <a:t> planes </a:t>
            </a:r>
            <a:r>
              <a:rPr lang="de-DE" dirty="0" err="1"/>
              <a:t>confirming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was </a:t>
            </a:r>
            <a:r>
              <a:rPr lang="de-DE" dirty="0" err="1"/>
              <a:t>amorphous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812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Due </a:t>
            </a:r>
            <a:r>
              <a:rPr lang="de-DE" dirty="0" err="1"/>
              <a:t>to</a:t>
            </a:r>
            <a:r>
              <a:rPr lang="de-DE" dirty="0"/>
              <a:t> beam </a:t>
            </a:r>
            <a:r>
              <a:rPr lang="de-DE" dirty="0" err="1"/>
              <a:t>damage</a:t>
            </a:r>
            <a:r>
              <a:rPr lang="de-DE" dirty="0"/>
              <a:t> </a:t>
            </a:r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also </a:t>
            </a:r>
            <a:r>
              <a:rPr lang="de-DE" dirty="0" err="1"/>
              <a:t>started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recristalize</a:t>
            </a:r>
            <a:r>
              <a:rPr lang="de-DE" dirty="0"/>
              <a:t>, so </a:t>
            </a:r>
            <a:r>
              <a:rPr lang="de-DE" dirty="0" err="1"/>
              <a:t>investigations</a:t>
            </a:r>
            <a:r>
              <a:rPr lang="de-DE" dirty="0"/>
              <a:t> </a:t>
            </a:r>
            <a:r>
              <a:rPr lang="de-DE" dirty="0" err="1"/>
              <a:t>werent</a:t>
            </a:r>
            <a:r>
              <a:rPr lang="de-DE" dirty="0"/>
              <a:t> so easy, and </a:t>
            </a:r>
            <a:r>
              <a:rPr lang="de-DE" dirty="0" err="1"/>
              <a:t>we</a:t>
            </a:r>
            <a:r>
              <a:rPr lang="de-DE" dirty="0"/>
              <a:t> will </a:t>
            </a:r>
            <a:r>
              <a:rPr lang="de-DE" dirty="0" err="1"/>
              <a:t>continue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look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transport</a:t>
            </a:r>
            <a:r>
              <a:rPr lang="de-DE" dirty="0"/>
              <a:t> </a:t>
            </a:r>
            <a:r>
              <a:rPr lang="de-DE" dirty="0" err="1"/>
              <a:t>properties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soon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82416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want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and </a:t>
            </a:r>
            <a:r>
              <a:rPr lang="de-DE" dirty="0" err="1"/>
              <a:t>wire</a:t>
            </a:r>
            <a:r>
              <a:rPr lang="de-DE" dirty="0"/>
              <a:t> </a:t>
            </a:r>
            <a:r>
              <a:rPr lang="de-DE" dirty="0" err="1"/>
              <a:t>fabrication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posters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Esraa</a:t>
            </a:r>
            <a:r>
              <a:rPr lang="de-DE" dirty="0"/>
              <a:t> and Mohan </a:t>
            </a:r>
            <a:r>
              <a:rPr lang="de-DE" dirty="0" err="1"/>
              <a:t>tomorrow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poster</a:t>
            </a:r>
            <a:r>
              <a:rPr lang="de-DE" dirty="0"/>
              <a:t> </a:t>
            </a:r>
            <a:r>
              <a:rPr lang="de-DE" dirty="0" err="1"/>
              <a:t>session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learn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now</a:t>
            </a:r>
            <a:r>
              <a:rPr lang="de-DE" dirty="0"/>
              <a:t> </a:t>
            </a:r>
            <a:r>
              <a:rPr lang="de-DE" dirty="0" err="1"/>
              <a:t>lets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look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investigate</a:t>
            </a:r>
            <a:r>
              <a:rPr lang="de-DE" dirty="0"/>
              <a:t> at </a:t>
            </a:r>
            <a:r>
              <a:rPr lang="de-DE" dirty="0" err="1"/>
              <a:t>at</a:t>
            </a:r>
            <a:r>
              <a:rPr lang="de-DE" dirty="0"/>
              <a:t> GSI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844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We use nanowires as model systems to investigate a rather broad range of questions and applications. On the one hand, we look at their </a:t>
            </a:r>
            <a:r>
              <a:rPr lang="en-US" sz="1400" b="1" dirty="0"/>
              <a:t>energy-related applications</a:t>
            </a:r>
            <a:r>
              <a:rPr lang="en-US" sz="1400" dirty="0"/>
              <a:t>, for example thermoelectrics, photoelectrochemical water splitting, CO₂ reduction, and methanol electrooxidation.</a:t>
            </a:r>
          </a:p>
          <a:p>
            <a:r>
              <a:rPr lang="en-US" sz="1400" dirty="0"/>
              <a:t>But we are also interested in the </a:t>
            </a:r>
            <a:r>
              <a:rPr lang="en-US" sz="1400" b="1" dirty="0"/>
              <a:t>fundamental properties of nanowires</a:t>
            </a:r>
            <a:r>
              <a:rPr lang="en-US" sz="1400" dirty="0"/>
              <a:t> — for example their topological and plasmonic properties, as well as how we can engineer their surfaces to control properties such as wettability.</a:t>
            </a:r>
          </a:p>
          <a:p>
            <a:r>
              <a:rPr lang="en-US" sz="1400" dirty="0"/>
              <a:t>And finally, we use study how their structure and morphology respond to external conditions, such as </a:t>
            </a:r>
            <a:r>
              <a:rPr lang="en-US" sz="1400" b="1" dirty="0"/>
              <a:t>high pressure and ion irradiation</a:t>
            </a:r>
            <a:r>
              <a:rPr lang="en-US" sz="14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660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We use nanowires as model systems to investigate a rather broad range of questions and applications. On the one hand, we look at their </a:t>
            </a:r>
            <a:r>
              <a:rPr lang="en-US" sz="1400" b="1" dirty="0"/>
              <a:t>energy-related applications</a:t>
            </a:r>
            <a:r>
              <a:rPr lang="en-US" sz="1400" dirty="0"/>
              <a:t>, for example thermoelectrics, photoelectrochemical water splitting, CO₂ reduction, and methanol electrooxidation.</a:t>
            </a:r>
          </a:p>
          <a:p>
            <a:r>
              <a:rPr lang="en-US" sz="1400" dirty="0"/>
              <a:t>But we are also interested in the </a:t>
            </a:r>
            <a:r>
              <a:rPr lang="en-US" sz="1400" b="1" dirty="0"/>
              <a:t>fundamental properties of nanowires</a:t>
            </a:r>
            <a:r>
              <a:rPr lang="en-US" sz="1400" dirty="0"/>
              <a:t> — for example their topological and plasmonic properties, as well as how we can engineer their surfaces to control properties such as wettability.</a:t>
            </a:r>
          </a:p>
          <a:p>
            <a:r>
              <a:rPr lang="en-US" sz="1400" dirty="0"/>
              <a:t>And finally, we use study how their structure and morphology respond to external conditions, such as </a:t>
            </a:r>
            <a:r>
              <a:rPr lang="en-US" sz="1400" b="1" dirty="0"/>
              <a:t>high pressure and ion irradiation</a:t>
            </a:r>
            <a:r>
              <a:rPr lang="en-US" sz="1400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96652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those of you specifically interested in the effects of ion irradiation, there will be a talk by Ina on </a:t>
            </a:r>
            <a:r>
              <a:rPr lang="en-US" dirty="0" err="1"/>
              <a:t>THursday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44390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7965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2777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50844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7259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04464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Christopher Schröck </a:t>
            </a:r>
            <a:r>
              <a:rPr lang="de-DE" dirty="0" err="1"/>
              <a:t>investigated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behaviour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Bismuth</a:t>
            </a:r>
            <a:r>
              <a:rPr lang="de-DE" dirty="0"/>
              <a:t> </a:t>
            </a:r>
            <a:r>
              <a:rPr lang="de-DE" dirty="0" err="1"/>
              <a:t>wires</a:t>
            </a:r>
            <a:r>
              <a:rPr lang="de-DE" dirty="0"/>
              <a:t> and </a:t>
            </a:r>
            <a:r>
              <a:rPr lang="de-DE" dirty="0" err="1"/>
              <a:t>microcrystals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high </a:t>
            </a:r>
            <a:r>
              <a:rPr lang="de-DE" dirty="0" err="1"/>
              <a:t>pressure</a:t>
            </a:r>
            <a:r>
              <a:rPr lang="de-DE" dirty="0"/>
              <a:t>. </a:t>
            </a:r>
            <a:r>
              <a:rPr lang="de-DE" dirty="0" err="1"/>
              <a:t>For</a:t>
            </a:r>
            <a:r>
              <a:rPr lang="de-DE" dirty="0"/>
              <a:t> high </a:t>
            </a:r>
            <a:r>
              <a:rPr lang="de-DE" dirty="0" err="1"/>
              <a:t>pressure</a:t>
            </a:r>
            <a:r>
              <a:rPr lang="de-DE" dirty="0"/>
              <a:t> </a:t>
            </a:r>
            <a:r>
              <a:rPr lang="de-DE" dirty="0" err="1"/>
              <a:t>experiments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placed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a </a:t>
            </a:r>
            <a:r>
              <a:rPr lang="de-DE" dirty="0" err="1"/>
              <a:t>dimond</a:t>
            </a:r>
            <a:r>
              <a:rPr lang="de-DE" dirty="0"/>
              <a:t> </a:t>
            </a:r>
            <a:r>
              <a:rPr lang="de-DE" dirty="0" err="1"/>
              <a:t>anvil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depicted</a:t>
            </a:r>
            <a:r>
              <a:rPr lang="de-DE" dirty="0"/>
              <a:t> </a:t>
            </a:r>
            <a:r>
              <a:rPr lang="de-DE" dirty="0" err="1"/>
              <a:t>here</a:t>
            </a:r>
            <a:r>
              <a:rPr lang="de-DE" dirty="0"/>
              <a:t>.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sample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kept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a </a:t>
            </a:r>
            <a:r>
              <a:rPr lang="de-DE" dirty="0" err="1"/>
              <a:t>pressure</a:t>
            </a:r>
            <a:r>
              <a:rPr lang="de-DE" dirty="0"/>
              <a:t> medium and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compressed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dimonds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1742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an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sizes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things</a:t>
            </a:r>
            <a:r>
              <a:rPr lang="de-DE" dirty="0"/>
              <a:t>,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a </a:t>
            </a:r>
            <a:r>
              <a:rPr lang="de-DE" dirty="0" err="1"/>
              <a:t>microskope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 </a:t>
            </a:r>
            <a:r>
              <a:rPr lang="de-DE" dirty="0" err="1"/>
              <a:t>looking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cell</a:t>
            </a:r>
            <a:r>
              <a:rPr lang="de-DE" dirty="0"/>
              <a:t> </a:t>
            </a:r>
            <a:r>
              <a:rPr lang="de-DE" dirty="0" err="1"/>
              <a:t>showing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nanowire</a:t>
            </a:r>
            <a:r>
              <a:rPr lang="de-DE" dirty="0"/>
              <a:t> network </a:t>
            </a:r>
            <a:r>
              <a:rPr lang="de-DE" dirty="0" err="1"/>
              <a:t>samples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rubi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pressure</a:t>
            </a:r>
            <a:r>
              <a:rPr lang="de-DE" dirty="0"/>
              <a:t> </a:t>
            </a:r>
            <a:r>
              <a:rPr lang="de-DE" dirty="0" err="1"/>
              <a:t>reference</a:t>
            </a:r>
            <a:r>
              <a:rPr lang="de-DE" dirty="0"/>
              <a:t>,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5593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9692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summarize</a:t>
            </a:r>
            <a:r>
              <a:rPr lang="de-DE" dirty="0"/>
              <a:t>: Ion track </a:t>
            </a:r>
            <a:r>
              <a:rPr lang="de-DE" dirty="0" err="1"/>
              <a:t>technologie</a:t>
            </a:r>
            <a:r>
              <a:rPr lang="de-DE" dirty="0"/>
              <a:t> </a:t>
            </a:r>
            <a:r>
              <a:rPr lang="de-DE" dirty="0" err="1"/>
              <a:t>combined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electroplating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an ideal Approach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tailor</a:t>
            </a:r>
            <a:r>
              <a:rPr lang="de-DE" dirty="0"/>
              <a:t> </a:t>
            </a:r>
            <a:r>
              <a:rPr lang="de-DE" dirty="0" err="1"/>
              <a:t>nanowires</a:t>
            </a:r>
            <a:r>
              <a:rPr lang="de-DE" dirty="0"/>
              <a:t>. And at GSI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investigate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fundamental </a:t>
            </a:r>
            <a:r>
              <a:rPr lang="de-DE" dirty="0" err="1"/>
              <a:t>properties</a:t>
            </a:r>
            <a:r>
              <a:rPr lang="de-DE" dirty="0"/>
              <a:t>,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en-US" sz="1200" dirty="0"/>
              <a:t>respond to external conditions, such as </a:t>
            </a:r>
            <a:r>
              <a:rPr lang="en-US" sz="1200" b="1" dirty="0"/>
              <a:t>high pressure and ion irradiation and their use for energy-related applications.</a:t>
            </a:r>
            <a:endParaRPr lang="en-US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9560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And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let</a:t>
            </a:r>
            <a:r>
              <a:rPr lang="de-DE" dirty="0"/>
              <a:t> </a:t>
            </a:r>
            <a:r>
              <a:rPr lang="de-DE" dirty="0" err="1"/>
              <a:t>me</a:t>
            </a:r>
            <a:r>
              <a:rPr lang="de-DE" dirty="0"/>
              <a:t> </a:t>
            </a:r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your</a:t>
            </a:r>
            <a:r>
              <a:rPr lang="de-DE" dirty="0"/>
              <a:t> </a:t>
            </a:r>
            <a:r>
              <a:rPr lang="de-DE" dirty="0" err="1"/>
              <a:t>attention</a:t>
            </a:r>
            <a:r>
              <a:rPr lang="de-DE" dirty="0"/>
              <a:t> and </a:t>
            </a:r>
            <a:r>
              <a:rPr lang="de-DE" dirty="0" err="1"/>
              <a:t>wish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a </a:t>
            </a:r>
            <a:r>
              <a:rPr lang="de-DE" dirty="0" err="1"/>
              <a:t>good</a:t>
            </a:r>
            <a:r>
              <a:rPr lang="de-DE" dirty="0"/>
              <a:t> time at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meeting</a:t>
            </a:r>
            <a:r>
              <a:rPr lang="de-DE" dirty="0"/>
              <a:t>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384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040B52E-6118-F844-8FBE-85B6AFDC9E2A}"/>
              </a:ext>
            </a:extLst>
          </p:cNvPr>
          <p:cNvGrpSpPr/>
          <p:nvPr userDrawn="1"/>
        </p:nvGrpSpPr>
        <p:grpSpPr>
          <a:xfrm>
            <a:off x="1657943" y="976199"/>
            <a:ext cx="7426269" cy="3877686"/>
            <a:chOff x="1502578" y="976199"/>
            <a:chExt cx="7426269" cy="3877686"/>
          </a:xfrm>
        </p:grpSpPr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3FAB316F-95F1-6040-AB6B-EF23A5D58FAF}"/>
                </a:ext>
              </a:extLst>
            </p:cNvPr>
            <p:cNvSpPr/>
            <p:nvPr userDrawn="1"/>
          </p:nvSpPr>
          <p:spPr>
            <a:xfrm>
              <a:off x="7781365" y="3854824"/>
              <a:ext cx="1147482" cy="999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de-DE" dirty="0"/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9DE39F29-B8C0-C64D-ADFE-A8AFF963CB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02578" y="976199"/>
              <a:ext cx="6099496" cy="3877686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151529" y="2738074"/>
            <a:ext cx="4303059" cy="584900"/>
          </a:xfrm>
        </p:spPr>
        <p:txBody>
          <a:bodyPr anchor="b" anchorCtr="0">
            <a:noAutofit/>
          </a:bodyPr>
          <a:lstStyle>
            <a:lvl1pPr algn="ctr">
              <a:defRPr sz="2400">
                <a:solidFill>
                  <a:srgbClr val="666666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151529" y="3322973"/>
            <a:ext cx="4303060" cy="531851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>
                    <a:lumMod val="6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4987636"/>
            <a:ext cx="3371273" cy="155864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0622" y="230397"/>
            <a:ext cx="6700979" cy="590668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7" y="4914483"/>
            <a:ext cx="82528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F93ADEA7-CE5F-4DDB-A7FA-65325B20B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62D92188-8F3F-4CFD-BB95-BDD381C4B67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58666" y="22226"/>
            <a:ext cx="1412737" cy="705142"/>
          </a:xfrm>
          <a:prstGeom prst="rect">
            <a:avLst/>
          </a:prstGeom>
        </p:spPr>
      </p:pic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943494DA-FA9D-1447-B70B-2896FD77F5D0}"/>
              </a:ext>
            </a:extLst>
          </p:cNvPr>
          <p:cNvCxnSpPr/>
          <p:nvPr userDrawn="1"/>
        </p:nvCxnSpPr>
        <p:spPr>
          <a:xfrm>
            <a:off x="0" y="5049583"/>
            <a:ext cx="9144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2AC6B5F8-0827-6645-B5C9-ED4385971D8F}"/>
              </a:ext>
            </a:extLst>
          </p:cNvPr>
          <p:cNvCxnSpPr/>
          <p:nvPr userDrawn="1"/>
        </p:nvCxnSpPr>
        <p:spPr>
          <a:xfrm>
            <a:off x="0" y="826224"/>
            <a:ext cx="9144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hteck 23">
            <a:extLst>
              <a:ext uri="{FF2B5EF4-FFF2-40B4-BE49-F238E27FC236}">
                <a16:creationId xmlns:a16="http://schemas.microsoft.com/office/drawing/2014/main" id="{CC9BBC89-C94F-2342-BFB0-0C52DC04C485}"/>
              </a:ext>
            </a:extLst>
          </p:cNvPr>
          <p:cNvSpPr>
            <a:spLocks/>
          </p:cNvSpPr>
          <p:nvPr userDrawn="1"/>
        </p:nvSpPr>
        <p:spPr>
          <a:xfrm>
            <a:off x="-1" y="727074"/>
            <a:ext cx="201600" cy="201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5E807027-043F-224A-B8A1-2EA6FD7AA9B7}"/>
              </a:ext>
            </a:extLst>
          </p:cNvPr>
          <p:cNvSpPr>
            <a:spLocks/>
          </p:cNvSpPr>
          <p:nvPr userDrawn="1"/>
        </p:nvSpPr>
        <p:spPr>
          <a:xfrm>
            <a:off x="-1" y="4949824"/>
            <a:ext cx="203277" cy="203277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17635" y="1088015"/>
            <a:ext cx="8420176" cy="3677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015792" y="4914482"/>
            <a:ext cx="74489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125CBDDA-5CCF-8748-8988-9DC6C8981774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435270" y="4950517"/>
            <a:ext cx="3527133" cy="20774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750" dirty="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17638" y="231075"/>
            <a:ext cx="6129236" cy="5906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51256" y="4914482"/>
            <a:ext cx="84837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333333"/>
                </a:solidFill>
              </a:defRPr>
            </a:lvl1pPr>
          </a:lstStyle>
          <a:p>
            <a:fld id="{A8E1D9EE-3632-45B5-8308-50E81CB6739C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013201" y="4920458"/>
            <a:ext cx="3136599" cy="2678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rgbClr val="333333"/>
                </a:solidFill>
              </a:defRPr>
            </a:lvl1pPr>
          </a:lstStyle>
          <a:p>
            <a:pPr algn="l"/>
            <a:r>
              <a:rPr lang="en-US"/>
              <a:t>Michael Wagner | 244th ECS Meeting Gothenburg 2023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342900" rtl="0" eaLnBrk="1" latinLnBrk="0" hangingPunct="1">
        <a:spcBef>
          <a:spcPct val="0"/>
        </a:spcBef>
        <a:buNone/>
        <a:defRPr sz="18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500" kern="1200">
          <a:solidFill>
            <a:srgbClr val="333333"/>
          </a:solidFill>
          <a:latin typeface="Arial"/>
          <a:ea typeface="+mn-ea"/>
          <a:cs typeface="Arial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350" kern="1200">
          <a:solidFill>
            <a:srgbClr val="333333"/>
          </a:solidFill>
          <a:latin typeface="Arial"/>
          <a:ea typeface="+mn-ea"/>
          <a:cs typeface="Arial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200" kern="1200">
          <a:solidFill>
            <a:srgbClr val="333333"/>
          </a:solidFill>
          <a:latin typeface="Arial"/>
          <a:ea typeface="+mn-ea"/>
          <a:cs typeface="Arial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050" kern="1200">
          <a:solidFill>
            <a:srgbClr val="333333"/>
          </a:solidFill>
          <a:latin typeface="Arial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tif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hyperlink" Target="https://indico.gsi.de/event/23856/contributions/102759/" TargetMode="External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dico.gsi.de/event/23856/contributions/102681/" TargetMode="External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0.png"/><Relationship Id="rId4" Type="http://schemas.openxmlformats.org/officeDocument/2006/relationships/image" Target="../media/image9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74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tiff"/><Relationship Id="rId5" Type="http://schemas.openxmlformats.org/officeDocument/2006/relationships/image" Target="../media/image105.png"/><Relationship Id="rId4" Type="http://schemas.openxmlformats.org/officeDocument/2006/relationships/image" Target="../media/image104.png"/><Relationship Id="rId9" Type="http://schemas.openxmlformats.org/officeDocument/2006/relationships/image" Target="../media/image10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image" Target="../media/image106.tiff"/><Relationship Id="rId5" Type="http://schemas.openxmlformats.org/officeDocument/2006/relationships/image" Target="../media/image108.png"/><Relationship Id="rId4" Type="http://schemas.openxmlformats.org/officeDocument/2006/relationships/notesSlide" Target="../notesSlides/notesSlide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9.png"/><Relationship Id="rId2" Type="http://schemas.microsoft.com/office/2007/relationships/media" Target="../media/media2.m4v"/><Relationship Id="rId1" Type="http://schemas.openxmlformats.org/officeDocument/2006/relationships/video" Target="NULL" TargetMode="External"/><Relationship Id="rId6" Type="http://schemas.openxmlformats.org/officeDocument/2006/relationships/image" Target="../media/image74.png"/><Relationship Id="rId5" Type="http://schemas.openxmlformats.org/officeDocument/2006/relationships/image" Target="../media/image106.tiff"/><Relationship Id="rId4" Type="http://schemas.openxmlformats.org/officeDocument/2006/relationships/notesSlide" Target="../notesSlides/notesSlide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microsoft.com/office/2007/relationships/media" Target="../media/media4.m4v"/><Relationship Id="rId7" Type="http://schemas.openxmlformats.org/officeDocument/2006/relationships/image" Target="../media/image74.png"/><Relationship Id="rId12" Type="http://schemas.openxmlformats.org/officeDocument/2006/relationships/image" Target="../media/image114.jpeg"/><Relationship Id="rId2" Type="http://schemas.microsoft.com/office/2007/relationships/media" Target="../media/media3.m4v"/><Relationship Id="rId1" Type="http://schemas.openxmlformats.org/officeDocument/2006/relationships/video" Target="NULL" TargetMode="External"/><Relationship Id="rId6" Type="http://schemas.openxmlformats.org/officeDocument/2006/relationships/image" Target="../media/image106.tiff"/><Relationship Id="rId11" Type="http://schemas.openxmlformats.org/officeDocument/2006/relationships/image" Target="../media/image113.jpeg"/><Relationship Id="rId5" Type="http://schemas.openxmlformats.org/officeDocument/2006/relationships/notesSlide" Target="../notesSlides/notesSlide28.xml"/><Relationship Id="rId10" Type="http://schemas.openxmlformats.org/officeDocument/2006/relationships/image" Target="../media/image112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hyperlink" Target="https://indico.gsi.de/event/23856/contributions/102607/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33104" y="2571750"/>
            <a:ext cx="4423296" cy="670214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Nanowires by Design: From Size-Dependent Properties to Functional Architectures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609850" y="3323296"/>
            <a:ext cx="3924300" cy="531851"/>
          </a:xfrm>
        </p:spPr>
        <p:txBody>
          <a:bodyPr>
            <a:normAutofit fontScale="77500" lnSpcReduction="20000"/>
          </a:bodyPr>
          <a:lstStyle/>
          <a:p>
            <a:r>
              <a:rPr lang="de-DE" sz="1400" u="sng" dirty="0">
                <a:solidFill>
                  <a:schemeClr val="tx1"/>
                </a:solidFill>
              </a:rPr>
              <a:t>M.F.P. Wagner</a:t>
            </a:r>
            <a:r>
              <a:rPr lang="de-DE" sz="1400" dirty="0">
                <a:solidFill>
                  <a:schemeClr val="tx1"/>
                </a:solidFill>
              </a:rPr>
              <a:t>, M. Li, I. Schubert, E. </a:t>
            </a:r>
            <a:r>
              <a:rPr lang="de-DE" sz="1400" dirty="0" err="1">
                <a:solidFill>
                  <a:schemeClr val="tx1"/>
                </a:solidFill>
              </a:rPr>
              <a:t>Elmorsy</a:t>
            </a:r>
            <a:r>
              <a:rPr lang="de-DE" sz="1400" dirty="0">
                <a:solidFill>
                  <a:schemeClr val="tx1"/>
                </a:solidFill>
              </a:rPr>
              <a:t>, C. Schröck, </a:t>
            </a:r>
          </a:p>
          <a:p>
            <a:r>
              <a:rPr lang="de-DE" sz="1400" dirty="0">
                <a:solidFill>
                  <a:schemeClr val="tx1"/>
                </a:solidFill>
              </a:rPr>
              <a:t>M.E. Toimil Molares</a:t>
            </a:r>
            <a:endParaRPr lang="en-US" sz="1400" dirty="0">
              <a:solidFill>
                <a:schemeClr val="tx1"/>
              </a:solidFill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01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B727A-3977-4385-AF8C-922E81B9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CEFF8B-4148-4E70-A20C-18DCF365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80D499-DCD3-44F3-A49E-B426B8E751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AFDF47-A30F-46F0-94C9-1479A19A2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B16C63-B783-482C-8366-85D9FA794AF4}"/>
              </a:ext>
            </a:extLst>
          </p:cNvPr>
          <p:cNvSpPr/>
          <p:nvPr/>
        </p:nvSpPr>
        <p:spPr>
          <a:xfrm>
            <a:off x="310510" y="1020272"/>
            <a:ext cx="8522979" cy="1212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Low dimensional materials can provide various advantages:</a:t>
            </a:r>
          </a:p>
          <a:p>
            <a:pPr>
              <a:lnSpc>
                <a:spcPct val="150000"/>
              </a:lnSpc>
            </a:pPr>
            <a:r>
              <a:rPr lang="de-DE" sz="1200" b="1" dirty="0">
                <a:solidFill>
                  <a:prstClr val="black"/>
                </a:solidFill>
              </a:rPr>
              <a:t>	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Size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effects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influence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transport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→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Tunability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material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	High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surface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-volume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→ Higher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sensitivity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lower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detection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limits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faster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response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times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more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active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sites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Miniaturization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→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low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material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usage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75DB63E-5BD1-476E-A28E-03171AEB2F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0" y="2830547"/>
            <a:ext cx="3170888" cy="114504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AB52A37-41C1-41A0-88D3-998B690EF2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3242" y="3875203"/>
            <a:ext cx="685800" cy="69532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586B88B-AB28-41DC-AA6A-4668E8AF0D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22235" y="2608897"/>
            <a:ext cx="1181100" cy="6858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D2704C2C-2209-4107-9BFE-2B2E3E1397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11954" y="2595854"/>
            <a:ext cx="804328" cy="698843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7A94C727-8AC5-40A1-B909-27F0B77FC6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03335" y="3858354"/>
            <a:ext cx="879984" cy="733439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929E646C-81A6-4DFD-8728-318CDDE1C652}"/>
              </a:ext>
            </a:extLst>
          </p:cNvPr>
          <p:cNvSpPr txBox="1"/>
          <p:nvPr/>
        </p:nvSpPr>
        <p:spPr>
          <a:xfrm>
            <a:off x="4636850" y="2927986"/>
            <a:ext cx="1098302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Transport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2A87B3F0-E044-4583-A458-AF383D78D8C8}"/>
              </a:ext>
            </a:extLst>
          </p:cNvPr>
          <p:cNvSpPr txBox="1"/>
          <p:nvPr/>
        </p:nvSpPr>
        <p:spPr>
          <a:xfrm>
            <a:off x="6313652" y="2313564"/>
            <a:ext cx="1098302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Surface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8D8F37A-963A-44C2-8653-5A5A2F0A3D0D}"/>
              </a:ext>
            </a:extLst>
          </p:cNvPr>
          <p:cNvSpPr txBox="1"/>
          <p:nvPr/>
        </p:nvSpPr>
        <p:spPr>
          <a:xfrm>
            <a:off x="6352450" y="3544478"/>
            <a:ext cx="1098302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Mass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A646A10-ED83-4E92-AA61-7417AFA2D1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74641" y="3204985"/>
            <a:ext cx="1499450" cy="676158"/>
          </a:xfrm>
          <a:prstGeom prst="rect">
            <a:avLst/>
          </a:prstGeom>
        </p:spPr>
      </p:pic>
      <p:sp>
        <p:nvSpPr>
          <p:cNvPr id="14" name="Geschweifte Klammer links 13">
            <a:extLst>
              <a:ext uri="{FF2B5EF4-FFF2-40B4-BE49-F238E27FC236}">
                <a16:creationId xmlns:a16="http://schemas.microsoft.com/office/drawing/2014/main" id="{5CF70DA0-C85E-AA17-D45C-C145F59D7ED2}"/>
              </a:ext>
            </a:extLst>
          </p:cNvPr>
          <p:cNvSpPr/>
          <p:nvPr/>
        </p:nvSpPr>
        <p:spPr>
          <a:xfrm>
            <a:off x="3696282" y="2313563"/>
            <a:ext cx="539420" cy="2287273"/>
          </a:xfrm>
          <a:prstGeom prst="leftBrace">
            <a:avLst>
              <a:gd name="adj1" fmla="val 8333"/>
              <a:gd name="adj2" fmla="val 48126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234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B727A-3977-4385-AF8C-922E81B9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CEFF8B-4148-4E70-A20C-18DCF365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80D499-DCD3-44F3-A49E-B426B8E751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AFDF47-A30F-46F0-94C9-1479A19A2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B16C63-B783-482C-8366-85D9FA794AF4}"/>
              </a:ext>
            </a:extLst>
          </p:cNvPr>
          <p:cNvSpPr/>
          <p:nvPr/>
        </p:nvSpPr>
        <p:spPr>
          <a:xfrm>
            <a:off x="310510" y="1020272"/>
            <a:ext cx="8522979" cy="658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Geometries and architecture of nanowires can further tune their properties:</a:t>
            </a: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Tubes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even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higher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surface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volume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3B5CE5F-5557-F758-9519-CA6D43C31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337" y="2792284"/>
            <a:ext cx="4578501" cy="194757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67E957A-7D3E-2743-C6B2-E8224F696847}"/>
              </a:ext>
            </a:extLst>
          </p:cNvPr>
          <p:cNvSpPr/>
          <p:nvPr/>
        </p:nvSpPr>
        <p:spPr>
          <a:xfrm>
            <a:off x="2030337" y="2792284"/>
            <a:ext cx="335492" cy="3040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1A54EAC-6F13-779A-5C5F-D71B6E2D160F}"/>
              </a:ext>
            </a:extLst>
          </p:cNvPr>
          <p:cNvSpPr/>
          <p:nvPr/>
        </p:nvSpPr>
        <p:spPr>
          <a:xfrm>
            <a:off x="4319587" y="2741484"/>
            <a:ext cx="335492" cy="3040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B6CC77E-AD94-5A42-FF5E-11C2F262E28B}"/>
              </a:ext>
            </a:extLst>
          </p:cNvPr>
          <p:cNvSpPr txBox="1"/>
          <p:nvPr/>
        </p:nvSpPr>
        <p:spPr>
          <a:xfrm>
            <a:off x="-60291" y="4741462"/>
            <a:ext cx="530050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A.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Spende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, TU Darmstadt, PhD Thesis (2016)</a:t>
            </a:r>
          </a:p>
        </p:txBody>
      </p:sp>
    </p:spTree>
    <p:extLst>
      <p:ext uri="{BB962C8B-B14F-4D97-AF65-F5344CB8AC3E}">
        <p14:creationId xmlns:p14="http://schemas.microsoft.com/office/powerpoint/2010/main" val="992419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B727A-3977-4385-AF8C-922E81B9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CEFF8B-4148-4E70-A20C-18DCF365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80D499-DCD3-44F3-A49E-B426B8E751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AFDF47-A30F-46F0-94C9-1479A19A2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B16C63-B783-482C-8366-85D9FA794AF4}"/>
              </a:ext>
            </a:extLst>
          </p:cNvPr>
          <p:cNvSpPr/>
          <p:nvPr/>
        </p:nvSpPr>
        <p:spPr>
          <a:xfrm>
            <a:off x="310510" y="1020272"/>
            <a:ext cx="8522979" cy="935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Geometries and architecture of nanowires can further tune their properties:</a:t>
            </a: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Tubes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even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higher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surface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volume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Conical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nanowires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networks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mechanically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self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supporting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changes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macro-to-nano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11" descr="468_3_03">
            <a:extLst>
              <a:ext uri="{FF2B5EF4-FFF2-40B4-BE49-F238E27FC236}">
                <a16:creationId xmlns:a16="http://schemas.microsoft.com/office/drawing/2014/main" id="{E6A57BA3-94F3-4A8E-BAB5-7CBDB2259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81" y="3116005"/>
            <a:ext cx="2033989" cy="165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CC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Object 12">
            <a:extLst>
              <a:ext uri="{FF2B5EF4-FFF2-40B4-BE49-F238E27FC236}">
                <a16:creationId xmlns:a16="http://schemas.microsoft.com/office/drawing/2014/main" id="{358872B0-CBEC-429D-84C3-026CE46448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36073" y="3118282"/>
          <a:ext cx="2228744" cy="167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1794281" imgH="1349990" progId="Word.Document.8">
                  <p:embed/>
                </p:oleObj>
              </mc:Choice>
              <mc:Fallback>
                <p:oleObj name="Document" r:id="rId4" imgW="1794281" imgH="1349990" progId="Word.Document.8">
                  <p:embed/>
                  <p:pic>
                    <p:nvPicPr>
                      <p:cNvPr id="12" name="Object 12">
                        <a:extLst>
                          <a:ext uri="{FF2B5EF4-FFF2-40B4-BE49-F238E27FC236}">
                            <a16:creationId xmlns:a16="http://schemas.microsoft.com/office/drawing/2014/main" id="{358872B0-CBEC-429D-84C3-026CE46448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6073" y="3118282"/>
                        <a:ext cx="2228744" cy="16759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7">
            <a:extLst>
              <a:ext uri="{FF2B5EF4-FFF2-40B4-BE49-F238E27FC236}">
                <a16:creationId xmlns:a16="http://schemas.microsoft.com/office/drawing/2014/main" id="{F731BFA3-7764-4AF9-B324-EDD68038CC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4278" y="3147279"/>
          <a:ext cx="2174392" cy="1634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kument" r:id="rId6" imgW="1791360" imgH="1347120" progId="Word.Document.8">
                  <p:embed/>
                </p:oleObj>
              </mc:Choice>
              <mc:Fallback>
                <p:oleObj name="Dokument" r:id="rId6" imgW="1791360" imgH="1347120" progId="Word.Document.8">
                  <p:embed/>
                  <p:pic>
                    <p:nvPicPr>
                      <p:cNvPr id="14" name="Object 7">
                        <a:extLst>
                          <a:ext uri="{FF2B5EF4-FFF2-40B4-BE49-F238E27FC236}">
                            <a16:creationId xmlns:a16="http://schemas.microsoft.com/office/drawing/2014/main" id="{F731BFA3-7764-4AF9-B324-EDD68038CC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4278" y="3147279"/>
                        <a:ext cx="2174392" cy="16345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Pfeil nach rechts 24">
            <a:extLst>
              <a:ext uri="{FF2B5EF4-FFF2-40B4-BE49-F238E27FC236}">
                <a16:creationId xmlns:a16="http://schemas.microsoft.com/office/drawing/2014/main" id="{23D3FF5D-8B44-46DA-9F10-CFBCA3A59A39}"/>
              </a:ext>
            </a:extLst>
          </p:cNvPr>
          <p:cNvSpPr/>
          <p:nvPr/>
        </p:nvSpPr>
        <p:spPr>
          <a:xfrm>
            <a:off x="2670145" y="3839248"/>
            <a:ext cx="476250" cy="333375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350"/>
          </a:p>
        </p:txBody>
      </p:sp>
      <p:sp>
        <p:nvSpPr>
          <p:cNvPr id="17" name="Pfeil nach rechts 25">
            <a:extLst>
              <a:ext uri="{FF2B5EF4-FFF2-40B4-BE49-F238E27FC236}">
                <a16:creationId xmlns:a16="http://schemas.microsoft.com/office/drawing/2014/main" id="{1EAC144F-F139-4397-A1F4-EF3E77A60078}"/>
              </a:ext>
            </a:extLst>
          </p:cNvPr>
          <p:cNvSpPr/>
          <p:nvPr/>
        </p:nvSpPr>
        <p:spPr>
          <a:xfrm>
            <a:off x="5909169" y="3839248"/>
            <a:ext cx="476250" cy="333375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35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15D5055-8078-4470-8F1E-ABB997DC9917}"/>
              </a:ext>
            </a:extLst>
          </p:cNvPr>
          <p:cNvSpPr txBox="1"/>
          <p:nvPr/>
        </p:nvSpPr>
        <p:spPr>
          <a:xfrm>
            <a:off x="2341803" y="3536056"/>
            <a:ext cx="10791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350" dirty="0" err="1">
                <a:solidFill>
                  <a:schemeClr val="accent1">
                    <a:lumMod val="75000"/>
                  </a:schemeClr>
                </a:solidFill>
              </a:rPr>
              <a:t>Increasing</a:t>
            </a:r>
            <a:endParaRPr lang="de-DE" sz="135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de-DE" sz="135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de-DE" sz="135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de-DE" sz="1350" dirty="0" err="1">
                <a:solidFill>
                  <a:schemeClr val="accent1">
                    <a:lumMod val="75000"/>
                  </a:schemeClr>
                </a:solidFill>
              </a:rPr>
              <a:t>aspect</a:t>
            </a:r>
            <a:r>
              <a:rPr lang="de-DE" sz="13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35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endParaRPr lang="en-US" sz="135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F705D1D-94EA-4259-8731-966F772BFB7A}"/>
              </a:ext>
            </a:extLst>
          </p:cNvPr>
          <p:cNvSpPr txBox="1"/>
          <p:nvPr/>
        </p:nvSpPr>
        <p:spPr>
          <a:xfrm>
            <a:off x="5582003" y="3555811"/>
            <a:ext cx="10791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350" dirty="0" err="1">
                <a:solidFill>
                  <a:schemeClr val="accent1">
                    <a:lumMod val="75000"/>
                  </a:schemeClr>
                </a:solidFill>
              </a:rPr>
              <a:t>Increasing</a:t>
            </a:r>
            <a:endParaRPr lang="de-DE" sz="135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de-DE" sz="135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de-DE" sz="135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de-DE" sz="1350" dirty="0" err="1">
                <a:solidFill>
                  <a:schemeClr val="accent1">
                    <a:lumMod val="75000"/>
                  </a:schemeClr>
                </a:solidFill>
              </a:rPr>
              <a:t>aspect</a:t>
            </a:r>
            <a:r>
              <a:rPr lang="de-DE" sz="13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35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endParaRPr lang="en-US" sz="135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222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B727A-3977-4385-AF8C-922E81B9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CEFF8B-4148-4E70-A20C-18DCF365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80D499-DCD3-44F3-A49E-B426B8E751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AFDF47-A30F-46F0-94C9-1479A19A2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B16C63-B783-482C-8366-85D9FA794AF4}"/>
              </a:ext>
            </a:extLst>
          </p:cNvPr>
          <p:cNvSpPr/>
          <p:nvPr/>
        </p:nvSpPr>
        <p:spPr>
          <a:xfrm>
            <a:off x="310510" y="1020272"/>
            <a:ext cx="8522979" cy="1489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Geometries and architecture of nanowires can further tune their properties:</a:t>
            </a: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Tubes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even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higher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surface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volume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Conical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nanowires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networks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mechanically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self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supporting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changes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macro-to-nano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Networks: reliable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electrical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transport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vs.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damage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„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nano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“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in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macroscopic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objects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unique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transport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depending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on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interconnections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74293CA-1DF3-449A-AEA1-C09DC704D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10" y="2511894"/>
            <a:ext cx="2717929" cy="216903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FB0FEC1-3107-4C10-B411-122DD16CC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 flipV="1">
            <a:off x="5004003" y="2546630"/>
            <a:ext cx="3210449" cy="2176689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0F63F35C-AAC1-472B-B696-F9F194383FF7}"/>
              </a:ext>
            </a:extLst>
          </p:cNvPr>
          <p:cNvSpPr txBox="1"/>
          <p:nvPr/>
        </p:nvSpPr>
        <p:spPr>
          <a:xfrm>
            <a:off x="-60291" y="4741462"/>
            <a:ext cx="530050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L. Burr, TU Darmstadt, PhD Thesis (2016) |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M.Li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, TU Darmstadt, PhD Thesis (2025)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FCC1A86-B222-C054-1216-713CEC10C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8881" y="2544106"/>
            <a:ext cx="1325571" cy="105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09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DB727A-3977-4385-AF8C-922E81B99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Motivation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CEFF8B-4148-4E70-A20C-18DCF3657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80D499-DCD3-44F3-A49E-B426B8E751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7AFDF47-A30F-46F0-94C9-1479A19A2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44B16C63-B783-482C-8366-85D9FA794AF4}"/>
              </a:ext>
            </a:extLst>
          </p:cNvPr>
          <p:cNvSpPr/>
          <p:nvPr/>
        </p:nvSpPr>
        <p:spPr>
          <a:xfrm>
            <a:off x="310510" y="1020272"/>
            <a:ext cx="8522979" cy="1489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prstClr val="black"/>
                </a:solidFill>
              </a:rPr>
              <a:t>Geometries and architecture of nanowires can further tune their properties:</a:t>
            </a: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Tubes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even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higher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surface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volume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ratio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Conical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nanowires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networks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mechanically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self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supporting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changes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macro-to-nano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Networks: reliable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electrical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transport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vs.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damage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„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nano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“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in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macroscopic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objects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unique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transport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properties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depending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on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interconnections</a:t>
            </a:r>
            <a:endParaRPr lang="en-US" sz="1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E0E9759-5936-06E0-AD68-6B7F1CE8B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336" y="2571750"/>
            <a:ext cx="4966265" cy="2368546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FC686DED-7627-4DDD-78B5-46A120933FEE}"/>
              </a:ext>
            </a:extLst>
          </p:cNvPr>
          <p:cNvSpPr/>
          <p:nvPr/>
        </p:nvSpPr>
        <p:spPr>
          <a:xfrm>
            <a:off x="-40607" y="4699777"/>
            <a:ext cx="218842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000" dirty="0">
                <a:solidFill>
                  <a:schemeClr val="accent1">
                    <a:lumMod val="75000"/>
                  </a:schemeClr>
                </a:solidFill>
              </a:rPr>
              <a:t>G. Pennelli, Nano </a:t>
            </a:r>
            <a:r>
              <a:rPr lang="it-IT" sz="1000" dirty="0" err="1">
                <a:solidFill>
                  <a:schemeClr val="accent1">
                    <a:lumMod val="75000"/>
                  </a:schemeClr>
                </a:solidFill>
              </a:rPr>
              <a:t>Letters</a:t>
            </a:r>
            <a:r>
              <a:rPr lang="it-IT" sz="1000" dirty="0">
                <a:solidFill>
                  <a:schemeClr val="accent1">
                    <a:lumMod val="75000"/>
                  </a:schemeClr>
                </a:solidFill>
              </a:rPr>
              <a:t> 12 (2013)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70174E5-ED05-FF18-AEAA-CD4813C9ECAF}"/>
              </a:ext>
            </a:extLst>
          </p:cNvPr>
          <p:cNvSpPr txBox="1"/>
          <p:nvPr/>
        </p:nvSpPr>
        <p:spPr>
          <a:xfrm>
            <a:off x="6983269" y="3404628"/>
            <a:ext cx="1894275" cy="55399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From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 D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number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of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 parallel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interconnected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nanowires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increases</a:t>
            </a:r>
            <a:endParaRPr lang="de-DE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619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EDB3A-3074-4E5B-9C28-6BCAC97C5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Functional</a:t>
            </a:r>
            <a:r>
              <a:rPr lang="de-DE" dirty="0"/>
              <a:t> </a:t>
            </a:r>
            <a:r>
              <a:rPr lang="de-DE" dirty="0" err="1"/>
              <a:t>Architectures</a:t>
            </a:r>
            <a:endParaRPr lang="de-DE" dirty="0"/>
          </a:p>
        </p:txBody>
      </p:sp>
      <p:sp>
        <p:nvSpPr>
          <p:cNvPr id="16" name="Fußzeilenplatzhalter 5">
            <a:extLst>
              <a:ext uri="{FF2B5EF4-FFF2-40B4-BE49-F238E27FC236}">
                <a16:creationId xmlns:a16="http://schemas.microsoft.com/office/drawing/2014/main" id="{952A9EB8-C3B6-4BFD-9987-7F0E3FE41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613278B4-2E7A-4F28-B781-6D0DFD30EA9D}"/>
              </a:ext>
            </a:extLst>
          </p:cNvPr>
          <p:cNvSpPr/>
          <p:nvPr/>
        </p:nvSpPr>
        <p:spPr>
          <a:xfrm>
            <a:off x="4759945" y="2076948"/>
            <a:ext cx="3810160" cy="1473930"/>
          </a:xfrm>
          <a:prstGeom prst="rect">
            <a:avLst/>
          </a:prstGeom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de-DE" sz="1400" b="1" dirty="0">
                <a:solidFill>
                  <a:prstClr val="black"/>
                </a:solidFill>
              </a:rPr>
              <a:t>Track </a:t>
            </a:r>
            <a:r>
              <a:rPr lang="de-DE" sz="1400" b="1" dirty="0" err="1">
                <a:solidFill>
                  <a:prstClr val="black"/>
                </a:solidFill>
              </a:rPr>
              <a:t>etched</a:t>
            </a:r>
            <a:r>
              <a:rPr lang="de-DE" sz="1400" b="1" dirty="0">
                <a:solidFill>
                  <a:prstClr val="black"/>
                </a:solidFill>
              </a:rPr>
              <a:t> </a:t>
            </a:r>
            <a:r>
              <a:rPr lang="de-DE" sz="1400" b="1" dirty="0" err="1">
                <a:solidFill>
                  <a:prstClr val="black"/>
                </a:solidFill>
              </a:rPr>
              <a:t>templates</a:t>
            </a:r>
            <a:r>
              <a:rPr lang="de-DE" sz="1400" b="1" dirty="0">
                <a:solidFill>
                  <a:prstClr val="black"/>
                </a:solidFill>
              </a:rPr>
              <a:t> + </a:t>
            </a:r>
            <a:r>
              <a:rPr lang="de-DE" sz="1400" b="1" dirty="0" err="1">
                <a:solidFill>
                  <a:prstClr val="black"/>
                </a:solidFill>
              </a:rPr>
              <a:t>Electroplating</a:t>
            </a:r>
            <a:r>
              <a:rPr lang="de-DE" sz="1400" b="1" dirty="0">
                <a:solidFill>
                  <a:prstClr val="black"/>
                </a:solidFill>
              </a:rPr>
              <a:t> </a:t>
            </a:r>
          </a:p>
          <a:p>
            <a:pPr algn="ctr"/>
            <a:r>
              <a:rPr lang="de-DE" sz="1400" b="1" dirty="0">
                <a:solidFill>
                  <a:prstClr val="black"/>
                </a:solidFill>
              </a:rPr>
              <a:t>=</a:t>
            </a:r>
          </a:p>
          <a:p>
            <a:pPr algn="ctr"/>
            <a:r>
              <a:rPr lang="de-DE" sz="1400" b="1" dirty="0" err="1"/>
              <a:t>Tailored</a:t>
            </a:r>
            <a:r>
              <a:rPr lang="de-DE" sz="1400" b="1" dirty="0"/>
              <a:t> </a:t>
            </a:r>
            <a:r>
              <a:rPr lang="de-DE" sz="1400" b="1" dirty="0" err="1"/>
              <a:t>low</a:t>
            </a:r>
            <a:r>
              <a:rPr lang="de-DE" sz="1400" b="1" dirty="0"/>
              <a:t>-dimensional </a:t>
            </a:r>
            <a:r>
              <a:rPr lang="de-DE" sz="1400" b="1" dirty="0" err="1"/>
              <a:t>materials</a:t>
            </a:r>
            <a:endParaRPr lang="de-DE" sz="1400" b="1" dirty="0"/>
          </a:p>
          <a:p>
            <a:pPr algn="ctr"/>
            <a:endParaRPr lang="de-DE" sz="1400" b="1" dirty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Template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defines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geometry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architecture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de-DE" sz="1200" b="1" dirty="0" err="1">
                <a:solidFill>
                  <a:schemeClr val="accent1">
                    <a:lumMod val="75000"/>
                  </a:schemeClr>
                </a:solidFill>
              </a:rPr>
              <a:t>Filling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accent1">
                    <a:lumMod val="75000"/>
                  </a:schemeClr>
                </a:solidFill>
              </a:rPr>
              <a:t>process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defines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composition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structure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AB6D416-3A3C-4D40-A348-6DF6521C776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72" y="979068"/>
            <a:ext cx="3997692" cy="3602457"/>
          </a:xfrm>
          <a:prstGeom prst="rect">
            <a:avLst/>
          </a:prstGeom>
        </p:spPr>
      </p:pic>
      <p:sp>
        <p:nvSpPr>
          <p:cNvPr id="17" name="mica">
            <a:extLst>
              <a:ext uri="{FF2B5EF4-FFF2-40B4-BE49-F238E27FC236}">
                <a16:creationId xmlns:a16="http://schemas.microsoft.com/office/drawing/2014/main" id="{5D07B448-3DA7-4CB0-88E4-EC0A818137AD}"/>
              </a:ext>
            </a:extLst>
          </p:cNvPr>
          <p:cNvSpPr txBox="1"/>
          <p:nvPr/>
        </p:nvSpPr>
        <p:spPr>
          <a:xfrm>
            <a:off x="762399" y="5414541"/>
            <a:ext cx="344646" cy="30777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2500">
                <a:solidFill>
                  <a:srgbClr val="FFFFFF"/>
                </a:solidFill>
              </a:defRPr>
            </a:lvl1pPr>
          </a:lstStyle>
          <a:p>
            <a:r>
              <a:rPr lang="de-DE" sz="1500" dirty="0">
                <a:solidFill>
                  <a:schemeClr val="accent1">
                    <a:lumMod val="75000"/>
                  </a:schemeClr>
                </a:solidFill>
              </a:rPr>
              <a:t>PC</a:t>
            </a:r>
            <a:endParaRPr sz="15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57135189-8EB6-4CBE-B711-BBE778461EED}"/>
              </a:ext>
            </a:extLst>
          </p:cNvPr>
          <p:cNvSpPr/>
          <p:nvPr/>
        </p:nvSpPr>
        <p:spPr>
          <a:xfrm>
            <a:off x="-13695" y="4724508"/>
            <a:ext cx="268061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Loïc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Burr, PhD Thesis, TU Darmstadt (2016)</a:t>
            </a:r>
          </a:p>
        </p:txBody>
      </p:sp>
      <p:sp>
        <p:nvSpPr>
          <p:cNvPr id="13" name="Foliennummernplatzhalter 3">
            <a:extLst>
              <a:ext uri="{FF2B5EF4-FFF2-40B4-BE49-F238E27FC236}">
                <a16:creationId xmlns:a16="http://schemas.microsoft.com/office/drawing/2014/main" id="{C6363961-2652-4963-AE22-4FFD3CF05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15792" y="4914482"/>
            <a:ext cx="744898" cy="273844"/>
          </a:xfrm>
        </p:spPr>
        <p:txBody>
          <a:bodyPr/>
          <a:lstStyle/>
          <a:p>
            <a:fld id="{125CBDDA-5CCF-8748-8988-9DC6C8981774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6492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44F26BC2-F8EA-409B-9622-8FC477EA3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105" y="946065"/>
            <a:ext cx="2464166" cy="198805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2521FC-4BBF-4DD6-B94C-80061554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b="1" dirty="0"/>
              <a:t>Ion Irradiation at X0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87F726-ADF3-421C-98CD-E14F5442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8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CC8C74-F896-4ED0-95D6-E4D9D52AEB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5" name="Fußzeilenplatzhalter 5">
            <a:extLst>
              <a:ext uri="{FF2B5EF4-FFF2-40B4-BE49-F238E27FC236}">
                <a16:creationId xmlns:a16="http://schemas.microsoft.com/office/drawing/2014/main" id="{F6AA8D20-F24A-4EA9-A5F4-32520570F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B28AD8A-3306-488B-8A6B-D41435574B38}"/>
              </a:ext>
            </a:extLst>
          </p:cNvPr>
          <p:cNvSpPr/>
          <p:nvPr/>
        </p:nvSpPr>
        <p:spPr>
          <a:xfrm>
            <a:off x="6244588" y="946065"/>
            <a:ext cx="139765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 sz="20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Exchange system</a:t>
            </a:r>
          </a:p>
          <a:p>
            <a:pPr algn="ctr">
              <a:defRPr sz="2000">
                <a:latin typeface="Helvetica Light"/>
                <a:ea typeface="Helvetica Light"/>
                <a:cs typeface="Helvetica Light"/>
                <a:sym typeface="Helvetica Light"/>
              </a:defRPr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latin typeface="+mj-lt"/>
                <a:cs typeface="Calibri" panose="020F0502020204030204" pitchFamily="34" charset="0"/>
              </a:rPr>
              <a:t>~ 500 samples/h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CEB2E4D-41E2-4477-ADCB-FF6698610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06" y="1040622"/>
            <a:ext cx="5234978" cy="3825870"/>
          </a:xfrm>
          <a:prstGeom prst="rect">
            <a:avLst/>
          </a:prstGeom>
        </p:spPr>
      </p:pic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B7AC272-7979-4BA0-82A8-D3FC53E37D8F}"/>
              </a:ext>
            </a:extLst>
          </p:cNvPr>
          <p:cNvCxnSpPr>
            <a:cxnSpLocks/>
          </p:cNvCxnSpPr>
          <p:nvPr/>
        </p:nvCxnSpPr>
        <p:spPr>
          <a:xfrm flipV="1">
            <a:off x="2924791" y="1627833"/>
            <a:ext cx="0" cy="1306287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Grafik 14">
            <a:extLst>
              <a:ext uri="{FF2B5EF4-FFF2-40B4-BE49-F238E27FC236}">
                <a16:creationId xmlns:a16="http://schemas.microsoft.com/office/drawing/2014/main" id="{11A97907-3565-43DB-8A59-AC53134F2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59" y="3035735"/>
            <a:ext cx="1785317" cy="1802191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66495B0E-ABC5-47A0-9E2B-50FF5AC4DC42}"/>
              </a:ext>
            </a:extLst>
          </p:cNvPr>
          <p:cNvSpPr txBox="1"/>
          <p:nvPr/>
        </p:nvSpPr>
        <p:spPr>
          <a:xfrm>
            <a:off x="2945365" y="1537296"/>
            <a:ext cx="1591464" cy="4001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+mj-lt"/>
              </a:rPr>
              <a:t>E ~ 11.4 MeV/u </a:t>
            </a:r>
            <a:r>
              <a:rPr lang="de-DE" sz="1000" dirty="0" err="1">
                <a:latin typeface="+mj-lt"/>
              </a:rPr>
              <a:t>max</a:t>
            </a:r>
            <a:endParaRPr lang="de-DE" sz="1000" dirty="0">
              <a:latin typeface="+mj-lt"/>
            </a:endParaRPr>
          </a:p>
          <a:p>
            <a:pPr algn="l"/>
            <a:r>
              <a:rPr lang="de-DE" sz="1000" dirty="0">
                <a:latin typeface="+mj-lt"/>
              </a:rPr>
              <a:t>f: </a:t>
            </a:r>
            <a:r>
              <a:rPr lang="de-DE" sz="1000" dirty="0" err="1">
                <a:latin typeface="+mj-lt"/>
              </a:rPr>
              <a:t>single</a:t>
            </a:r>
            <a:r>
              <a:rPr lang="de-DE" sz="1000" dirty="0">
                <a:latin typeface="+mj-lt"/>
              </a:rPr>
              <a:t> </a:t>
            </a:r>
            <a:r>
              <a:rPr lang="de-DE" sz="1000" dirty="0" err="1">
                <a:latin typeface="+mj-lt"/>
              </a:rPr>
              <a:t>ion</a:t>
            </a:r>
            <a:r>
              <a:rPr lang="de-DE" sz="1000" dirty="0">
                <a:latin typeface="+mj-lt"/>
              </a:rPr>
              <a:t> </a:t>
            </a:r>
            <a:r>
              <a:rPr lang="de-DE" sz="1000" dirty="0" err="1">
                <a:latin typeface="+mj-lt"/>
              </a:rPr>
              <a:t>to</a:t>
            </a:r>
            <a:r>
              <a:rPr lang="de-DE" sz="1000" dirty="0">
                <a:latin typeface="+mj-lt"/>
              </a:rPr>
              <a:t> 1e10 i/cm</a:t>
            </a:r>
            <a:r>
              <a:rPr lang="de-DE" sz="1000" baseline="30000" dirty="0">
                <a:latin typeface="+mj-lt"/>
              </a:rPr>
              <a:t>2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CBB089EB-5351-45A5-9E38-2B690BBA660C}"/>
              </a:ext>
            </a:extLst>
          </p:cNvPr>
          <p:cNvSpPr txBox="1"/>
          <p:nvPr/>
        </p:nvSpPr>
        <p:spPr>
          <a:xfrm>
            <a:off x="2794163" y="1398467"/>
            <a:ext cx="716863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/>
              <a:t>X0-Cave:</a:t>
            </a:r>
          </a:p>
        </p:txBody>
      </p:sp>
    </p:spTree>
    <p:extLst>
      <p:ext uri="{BB962C8B-B14F-4D97-AF65-F5344CB8AC3E}">
        <p14:creationId xmlns:p14="http://schemas.microsoft.com/office/powerpoint/2010/main" val="1491786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521FC-4BBF-4DD6-B94C-80061554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Template Irradiation at X0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87F726-ADF3-421C-98CD-E14F5442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CC8C74-F896-4ED0-95D6-E4D9D52AEB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8515A700-2D9D-4097-9C3E-E529D7B03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51" y="923172"/>
            <a:ext cx="8341050" cy="1851778"/>
          </a:xfrm>
          <a:prstGeom prst="rect">
            <a:avLst/>
          </a:prstGeom>
        </p:spPr>
      </p:pic>
      <p:pic>
        <p:nvPicPr>
          <p:cNvPr id="24" name="Grafik 5">
            <a:extLst>
              <a:ext uri="{FF2B5EF4-FFF2-40B4-BE49-F238E27FC236}">
                <a16:creationId xmlns:a16="http://schemas.microsoft.com/office/drawing/2014/main" id="{E5AE6F1F-A9CC-4C90-9410-EFC56A1AF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14362">
            <a:off x="265479" y="2817082"/>
            <a:ext cx="2221832" cy="1555028"/>
          </a:xfrm>
          <a:prstGeom prst="rect">
            <a:avLst/>
          </a:prstGeom>
          <a:ln w="19050">
            <a:solidFill>
              <a:schemeClr val="accent2"/>
            </a:solidFill>
          </a:ln>
        </p:spPr>
      </p:pic>
      <p:sp>
        <p:nvSpPr>
          <p:cNvPr id="25" name="Rechteck 24">
            <a:extLst>
              <a:ext uri="{FF2B5EF4-FFF2-40B4-BE49-F238E27FC236}">
                <a16:creationId xmlns:a16="http://schemas.microsoft.com/office/drawing/2014/main" id="{43AB4BDB-4DE7-4717-B3CB-09697E0EE0B6}"/>
              </a:ext>
            </a:extLst>
          </p:cNvPr>
          <p:cNvSpPr/>
          <p:nvPr/>
        </p:nvSpPr>
        <p:spPr>
          <a:xfrm rot="1588575">
            <a:off x="1141978" y="1994933"/>
            <a:ext cx="161538" cy="17651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A598ECDF-B156-4E28-B2F1-9F6132A6DE8E}"/>
              </a:ext>
            </a:extLst>
          </p:cNvPr>
          <p:cNvCxnSpPr>
            <a:cxnSpLocks/>
            <a:endCxn id="25" idx="1"/>
          </p:cNvCxnSpPr>
          <p:nvPr/>
        </p:nvCxnSpPr>
        <p:spPr>
          <a:xfrm flipV="1">
            <a:off x="518593" y="2047183"/>
            <a:ext cx="631856" cy="48044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35A58B8D-18AD-4981-B737-75EB5A120B10}"/>
              </a:ext>
            </a:extLst>
          </p:cNvPr>
          <p:cNvCxnSpPr>
            <a:cxnSpLocks/>
            <a:endCxn id="25" idx="3"/>
          </p:cNvCxnSpPr>
          <p:nvPr/>
        </p:nvCxnSpPr>
        <p:spPr>
          <a:xfrm flipH="1" flipV="1">
            <a:off x="1295045" y="2119201"/>
            <a:ext cx="1382647" cy="1042113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hteck 44">
            <a:extLst>
              <a:ext uri="{FF2B5EF4-FFF2-40B4-BE49-F238E27FC236}">
                <a16:creationId xmlns:a16="http://schemas.microsoft.com/office/drawing/2014/main" id="{9B83768B-AC27-4BF7-83A4-355EB516B144}"/>
              </a:ext>
            </a:extLst>
          </p:cNvPr>
          <p:cNvSpPr/>
          <p:nvPr/>
        </p:nvSpPr>
        <p:spPr>
          <a:xfrm>
            <a:off x="-81482" y="4731979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Fleischer, Nuclear Tracks in Solids, University of California Press (1975) 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DD3F94A0-28D3-4B06-B894-90739E985806}"/>
              </a:ext>
            </a:extLst>
          </p:cNvPr>
          <p:cNvSpPr txBox="1"/>
          <p:nvPr/>
        </p:nvSpPr>
        <p:spPr>
          <a:xfrm>
            <a:off x="2884009" y="3881007"/>
            <a:ext cx="4818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Along ion track: chain scission, creation of unsaturated bonds,</a:t>
            </a:r>
          </a:p>
          <a:p>
            <a:pPr algn="just"/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formation of radicals, outgassing of small molecules (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</a:rPr>
              <a:t>CO</a:t>
            </a:r>
            <a:r>
              <a:rPr lang="en-US" sz="1200" baseline="-25000" dirty="0" err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n-US" sz="1200" baseline="-25000" dirty="0" err="1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1200" dirty="0" err="1">
                <a:solidFill>
                  <a:schemeClr val="accent1">
                    <a:lumMod val="75000"/>
                  </a:schemeClr>
                </a:solidFill>
              </a:rPr>
              <a:t>H</a:t>
            </a:r>
            <a:r>
              <a:rPr lang="en-US" sz="1200" baseline="-25000" dirty="0" err="1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,...)</a:t>
            </a:r>
          </a:p>
          <a:p>
            <a:pPr algn="just"/>
            <a:r>
              <a:rPr lang="en-US" sz="1200" dirty="0">
                <a:solidFill>
                  <a:schemeClr val="accent1">
                    <a:lumMod val="75000"/>
                  </a:schemeClr>
                </a:solidFill>
              </a:rPr>
              <a:t>etc...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287FBC5-60C6-479A-B31D-7E7591D0088F}"/>
              </a:ext>
            </a:extLst>
          </p:cNvPr>
          <p:cNvSpPr txBox="1"/>
          <p:nvPr/>
        </p:nvSpPr>
        <p:spPr>
          <a:xfrm>
            <a:off x="2884009" y="3019540"/>
            <a:ext cx="5669195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1400" b="1" dirty="0" err="1"/>
              <a:t>Each</a:t>
            </a:r>
            <a:r>
              <a:rPr lang="de-DE" sz="1400" b="1" dirty="0"/>
              <a:t> </a:t>
            </a:r>
            <a:r>
              <a:rPr lang="de-DE" sz="1400" b="1" dirty="0" err="1"/>
              <a:t>swift</a:t>
            </a:r>
            <a:r>
              <a:rPr lang="de-DE" sz="1400" b="1" dirty="0"/>
              <a:t> heavy </a:t>
            </a:r>
            <a:r>
              <a:rPr lang="de-DE" sz="1400" b="1" dirty="0" err="1"/>
              <a:t>ions</a:t>
            </a:r>
            <a:r>
              <a:rPr lang="de-DE" sz="1400" b="1" dirty="0"/>
              <a:t> </a:t>
            </a:r>
            <a:r>
              <a:rPr lang="de-DE" sz="1400" b="1" dirty="0" err="1"/>
              <a:t>generate</a:t>
            </a:r>
            <a:r>
              <a:rPr lang="de-DE" sz="1400" b="1" dirty="0"/>
              <a:t> </a:t>
            </a:r>
            <a:r>
              <a:rPr lang="de-DE" sz="1400" b="1" dirty="0" err="1"/>
              <a:t>damage</a:t>
            </a:r>
            <a:r>
              <a:rPr lang="de-DE" sz="1400" b="1" dirty="0"/>
              <a:t> </a:t>
            </a:r>
            <a:r>
              <a:rPr lang="de-DE" sz="1400" b="1" dirty="0" err="1"/>
              <a:t>tracks</a:t>
            </a:r>
            <a:r>
              <a:rPr lang="de-DE" sz="1400" b="1" dirty="0"/>
              <a:t> in </a:t>
            </a:r>
            <a:r>
              <a:rPr lang="de-DE" sz="1400" b="1" dirty="0" err="1"/>
              <a:t>polymers</a:t>
            </a:r>
            <a:endParaRPr lang="de-DE" sz="1400" b="1" dirty="0"/>
          </a:p>
          <a:p>
            <a:pPr algn="just">
              <a:lnSpc>
                <a:spcPct val="150000"/>
              </a:lnSpc>
            </a:pPr>
            <a:r>
              <a:rPr lang="de-DE" sz="1400" b="1" dirty="0"/>
              <a:t>Irradiation </a:t>
            </a:r>
            <a:r>
              <a:rPr lang="de-DE" sz="1400" b="1" dirty="0" err="1"/>
              <a:t>defines</a:t>
            </a:r>
            <a:r>
              <a:rPr lang="de-DE" sz="1400" b="1" dirty="0"/>
              <a:t> </a:t>
            </a:r>
            <a:r>
              <a:rPr lang="de-DE" sz="1400" b="1" dirty="0" err="1"/>
              <a:t>number</a:t>
            </a:r>
            <a:r>
              <a:rPr lang="de-DE" sz="1400" b="1" dirty="0"/>
              <a:t> </a:t>
            </a:r>
            <a:r>
              <a:rPr lang="de-DE" sz="1400" b="1" dirty="0" err="1"/>
              <a:t>density</a:t>
            </a:r>
            <a:r>
              <a:rPr lang="de-DE" sz="1400" b="1" dirty="0"/>
              <a:t> </a:t>
            </a:r>
            <a:r>
              <a:rPr lang="de-DE" sz="1400" b="1" dirty="0" err="1"/>
              <a:t>of</a:t>
            </a:r>
            <a:r>
              <a:rPr lang="de-DE" sz="1400" b="1" dirty="0"/>
              <a:t> pores and </a:t>
            </a:r>
            <a:r>
              <a:rPr lang="de-DE" sz="1400" b="1" dirty="0" err="1"/>
              <a:t>their</a:t>
            </a:r>
            <a:r>
              <a:rPr lang="de-DE" sz="1400" b="1" dirty="0"/>
              <a:t> </a:t>
            </a:r>
            <a:r>
              <a:rPr lang="de-DE" sz="1400" b="1" dirty="0" err="1"/>
              <a:t>alignment</a:t>
            </a:r>
            <a:endParaRPr lang="de-DE" sz="1400" b="1" dirty="0"/>
          </a:p>
        </p:txBody>
      </p:sp>
      <p:sp>
        <p:nvSpPr>
          <p:cNvPr id="17" name="Fußzeilenplatzhalter 5">
            <a:extLst>
              <a:ext uri="{FF2B5EF4-FFF2-40B4-BE49-F238E27FC236}">
                <a16:creationId xmlns:a16="http://schemas.microsoft.com/office/drawing/2014/main" id="{A801815A-1DB1-4561-8136-3DCADA81C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041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2521FC-4BBF-4DD6-B94C-80061554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b="1" dirty="0"/>
              <a:t>Ion Track </a:t>
            </a:r>
            <a:r>
              <a:rPr lang="de-DE" sz="1800" b="1" dirty="0" err="1"/>
              <a:t>Etching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87F726-ADF3-421C-98CD-E14F5442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10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CC8C74-F896-4ED0-95D6-E4D9D52AEB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5" name="Fußzeilenplatzhalter 5">
            <a:extLst>
              <a:ext uri="{FF2B5EF4-FFF2-40B4-BE49-F238E27FC236}">
                <a16:creationId xmlns:a16="http://schemas.microsoft.com/office/drawing/2014/main" id="{F6AA8D20-F24A-4EA9-A5F4-32520570F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DD70C0D-7D56-436F-FADB-5AD254DB3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15" y="1150495"/>
            <a:ext cx="3295964" cy="2656088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6856FA81-C014-2F0A-BA51-125C14617E3C}"/>
              </a:ext>
            </a:extLst>
          </p:cNvPr>
          <p:cNvSpPr/>
          <p:nvPr/>
        </p:nvSpPr>
        <p:spPr>
          <a:xfrm>
            <a:off x="345343" y="3599708"/>
            <a:ext cx="1999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</a:rPr>
              <a:t>A. </a:t>
            </a:r>
            <a:r>
              <a:rPr lang="de-DE" sz="900" b="1" dirty="0" err="1">
                <a:solidFill>
                  <a:schemeClr val="bg1"/>
                </a:solidFill>
                <a:latin typeface="Arial" panose="020B0604020202020204" pitchFamily="34" charset="0"/>
              </a:rPr>
              <a:t>Akimenko</a:t>
            </a:r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</a:rPr>
              <a:t>, JINR, </a:t>
            </a:r>
            <a:r>
              <a:rPr lang="de-DE" sz="900" b="1" dirty="0" err="1">
                <a:solidFill>
                  <a:schemeClr val="bg1"/>
                </a:solidFill>
                <a:latin typeface="Arial" panose="020B0604020202020204" pitchFamily="34" charset="0"/>
              </a:rPr>
              <a:t>Dubna</a:t>
            </a:r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</a:rPr>
              <a:t> (2004)</a:t>
            </a:r>
            <a:endParaRPr lang="de-DE" sz="900" b="1" dirty="0">
              <a:solidFill>
                <a:schemeClr val="bg1"/>
              </a:solidFill>
              <a:latin typeface="Mangal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A94BA16-1478-D4DF-836D-F1C18CFEE4A3}"/>
              </a:ext>
            </a:extLst>
          </p:cNvPr>
          <p:cNvSpPr txBox="1"/>
          <p:nvPr/>
        </p:nvSpPr>
        <p:spPr>
          <a:xfrm>
            <a:off x="200622" y="4005429"/>
            <a:ext cx="3849192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 err="1"/>
              <a:t>Etching</a:t>
            </a:r>
            <a:r>
              <a:rPr lang="de-DE" sz="1400" b="1" dirty="0"/>
              <a:t> </a:t>
            </a:r>
            <a:r>
              <a:rPr lang="de-DE" sz="1400" b="1" dirty="0" err="1"/>
              <a:t>process</a:t>
            </a:r>
            <a:r>
              <a:rPr lang="de-DE" sz="1400" b="1" dirty="0"/>
              <a:t> </a:t>
            </a:r>
            <a:r>
              <a:rPr lang="de-DE" sz="1400" b="1" dirty="0" err="1"/>
              <a:t>defines</a:t>
            </a:r>
            <a:r>
              <a:rPr lang="de-DE" sz="1400" b="1" dirty="0"/>
              <a:t> </a:t>
            </a:r>
            <a:r>
              <a:rPr lang="de-DE" sz="1400" b="1" dirty="0" err="1"/>
              <a:t>shape</a:t>
            </a:r>
            <a:endParaRPr lang="de-DE" sz="1400" b="1" dirty="0"/>
          </a:p>
          <a:p>
            <a:pPr algn="ctr">
              <a:lnSpc>
                <a:spcPct val="150000"/>
              </a:lnSpc>
            </a:pPr>
            <a:r>
              <a:rPr lang="de-DE" sz="1400" b="1" dirty="0" err="1"/>
              <a:t>Etching</a:t>
            </a:r>
            <a:r>
              <a:rPr lang="de-DE" sz="1400" b="1" dirty="0"/>
              <a:t> time </a:t>
            </a:r>
            <a:r>
              <a:rPr lang="de-DE" sz="1400" b="1" dirty="0" err="1"/>
              <a:t>defines</a:t>
            </a:r>
            <a:r>
              <a:rPr lang="de-DE" sz="1400" b="1" dirty="0"/>
              <a:t> </a:t>
            </a:r>
            <a:r>
              <a:rPr lang="de-DE" sz="1400" b="1" dirty="0" err="1"/>
              <a:t>size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693550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>
            <a:extLst>
              <a:ext uri="{FF2B5EF4-FFF2-40B4-BE49-F238E27FC236}">
                <a16:creationId xmlns:a16="http://schemas.microsoft.com/office/drawing/2014/main" id="{9772A7F1-3EA7-070B-2CB8-B3FE7F0E3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90" y="1125877"/>
            <a:ext cx="3362721" cy="27355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52521FC-4BBF-4DD6-B94C-80061554C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1800" b="1" dirty="0"/>
              <a:t>Ion Track </a:t>
            </a:r>
            <a:r>
              <a:rPr lang="de-DE" sz="1800" b="1" dirty="0" err="1"/>
              <a:t>Etching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87F726-ADF3-421C-98CD-E14F54428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11</a:t>
            </a:fld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7CC8C74-F896-4ED0-95D6-E4D9D52AEBB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5" name="Fußzeilenplatzhalter 5">
            <a:extLst>
              <a:ext uri="{FF2B5EF4-FFF2-40B4-BE49-F238E27FC236}">
                <a16:creationId xmlns:a16="http://schemas.microsoft.com/office/drawing/2014/main" id="{F6AA8D20-F24A-4EA9-A5F4-32520570F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6856FA81-C014-2F0A-BA51-125C14617E3C}"/>
              </a:ext>
            </a:extLst>
          </p:cNvPr>
          <p:cNvSpPr/>
          <p:nvPr/>
        </p:nvSpPr>
        <p:spPr>
          <a:xfrm>
            <a:off x="345343" y="3599708"/>
            <a:ext cx="1999265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</a:rPr>
              <a:t>A. </a:t>
            </a:r>
            <a:r>
              <a:rPr lang="de-DE" sz="900" b="1" dirty="0" err="1">
                <a:solidFill>
                  <a:schemeClr val="bg1"/>
                </a:solidFill>
                <a:latin typeface="Arial" panose="020B0604020202020204" pitchFamily="34" charset="0"/>
              </a:rPr>
              <a:t>Akimenko</a:t>
            </a:r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</a:rPr>
              <a:t>, JINR, </a:t>
            </a:r>
            <a:r>
              <a:rPr lang="de-DE" sz="900" b="1" dirty="0" err="1">
                <a:solidFill>
                  <a:schemeClr val="bg1"/>
                </a:solidFill>
                <a:latin typeface="Arial" panose="020B0604020202020204" pitchFamily="34" charset="0"/>
              </a:rPr>
              <a:t>Dubna</a:t>
            </a:r>
            <a:r>
              <a:rPr lang="de-DE" sz="900" b="1" dirty="0">
                <a:solidFill>
                  <a:schemeClr val="bg1"/>
                </a:solidFill>
                <a:latin typeface="Arial" panose="020B0604020202020204" pitchFamily="34" charset="0"/>
              </a:rPr>
              <a:t> (2004)</a:t>
            </a:r>
            <a:endParaRPr lang="de-DE" sz="900" b="1" dirty="0">
              <a:solidFill>
                <a:schemeClr val="bg1"/>
              </a:solidFill>
              <a:latin typeface="Mangal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C3FF71E-382A-0FB0-8D17-DD44627AE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668" y="1153825"/>
            <a:ext cx="2254782" cy="167811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2E6B65C-9AF9-AAE4-9ECA-C3FD259FA7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968" y="3113947"/>
            <a:ext cx="2254782" cy="1803826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066759D8-2575-68EB-A76D-DBD845307A52}"/>
              </a:ext>
            </a:extLst>
          </p:cNvPr>
          <p:cNvSpPr/>
          <p:nvPr/>
        </p:nvSpPr>
        <p:spPr>
          <a:xfrm>
            <a:off x="8388241" y="4761227"/>
            <a:ext cx="208800" cy="690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FAFF699-6952-FB7A-277A-A4158DE71719}"/>
              </a:ext>
            </a:extLst>
          </p:cNvPr>
          <p:cNvSpPr txBox="1"/>
          <p:nvPr/>
        </p:nvSpPr>
        <p:spPr>
          <a:xfrm>
            <a:off x="8222063" y="4503375"/>
            <a:ext cx="671476" cy="29238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300" dirty="0">
                <a:solidFill>
                  <a:schemeClr val="bg1"/>
                </a:solidFill>
              </a:rPr>
              <a:t>2 µm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01A7BEA8-6753-36ED-6074-D0226ADAFB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628" y="3113947"/>
            <a:ext cx="2251836" cy="1800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DC412F5-336E-1EE2-8523-8287C0870B3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30" y="1153825"/>
            <a:ext cx="2256434" cy="167811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FEFE5C9-02A7-27B0-B283-CEA39B29C789}"/>
              </a:ext>
            </a:extLst>
          </p:cNvPr>
          <p:cNvSpPr txBox="1"/>
          <p:nvPr/>
        </p:nvSpPr>
        <p:spPr>
          <a:xfrm>
            <a:off x="4519591" y="889065"/>
            <a:ext cx="1593688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/>
              <a:t>Array / </a:t>
            </a:r>
            <a:r>
              <a:rPr lang="de-DE" sz="1400" dirty="0" err="1"/>
              <a:t>Cylindrical</a:t>
            </a:r>
            <a:endParaRPr lang="de-DE" sz="14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5C3BD6E-F849-F953-779C-961F9AC80DAE}"/>
              </a:ext>
            </a:extLst>
          </p:cNvPr>
          <p:cNvSpPr txBox="1"/>
          <p:nvPr/>
        </p:nvSpPr>
        <p:spPr>
          <a:xfrm>
            <a:off x="4640175" y="2854481"/>
            <a:ext cx="1352520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/>
              <a:t>Array / </a:t>
            </a:r>
            <a:r>
              <a:rPr lang="de-DE" sz="1400" dirty="0" err="1"/>
              <a:t>Conical</a:t>
            </a:r>
            <a:endParaRPr lang="de-DE" sz="14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DA263BE-8C2C-9603-719E-75AD16FE27CA}"/>
              </a:ext>
            </a:extLst>
          </p:cNvPr>
          <p:cNvSpPr txBox="1"/>
          <p:nvPr/>
        </p:nvSpPr>
        <p:spPr>
          <a:xfrm>
            <a:off x="6836974" y="886159"/>
            <a:ext cx="183164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/>
              <a:t>Network / </a:t>
            </a:r>
            <a:r>
              <a:rPr lang="de-DE" sz="1400" dirty="0" err="1"/>
              <a:t>Cylindrical</a:t>
            </a:r>
            <a:endParaRPr lang="de-DE" sz="140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9D606AC-5B66-32A0-BBDF-F8C43C4E57D2}"/>
              </a:ext>
            </a:extLst>
          </p:cNvPr>
          <p:cNvSpPr txBox="1"/>
          <p:nvPr/>
        </p:nvSpPr>
        <p:spPr>
          <a:xfrm>
            <a:off x="7005122" y="2842325"/>
            <a:ext cx="1292632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 err="1"/>
              <a:t>Combinations</a:t>
            </a:r>
            <a:endParaRPr lang="de-DE" sz="14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4A94BA16-1478-D4DF-836D-F1C18CFEE4A3}"/>
              </a:ext>
            </a:extLst>
          </p:cNvPr>
          <p:cNvSpPr txBox="1"/>
          <p:nvPr/>
        </p:nvSpPr>
        <p:spPr>
          <a:xfrm>
            <a:off x="200622" y="4005429"/>
            <a:ext cx="3849192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dirty="0" err="1"/>
              <a:t>Etching</a:t>
            </a:r>
            <a:r>
              <a:rPr lang="de-DE" sz="1400" b="1" dirty="0"/>
              <a:t> </a:t>
            </a:r>
            <a:r>
              <a:rPr lang="de-DE" sz="1400" b="1" dirty="0" err="1"/>
              <a:t>process</a:t>
            </a:r>
            <a:r>
              <a:rPr lang="de-DE" sz="1400" b="1" dirty="0"/>
              <a:t> </a:t>
            </a:r>
            <a:r>
              <a:rPr lang="de-DE" sz="1400" b="1" dirty="0" err="1"/>
              <a:t>defines</a:t>
            </a:r>
            <a:r>
              <a:rPr lang="de-DE" sz="1400" b="1" dirty="0"/>
              <a:t> </a:t>
            </a:r>
            <a:r>
              <a:rPr lang="de-DE" sz="1400" b="1" dirty="0" err="1"/>
              <a:t>shape</a:t>
            </a:r>
            <a:endParaRPr lang="de-DE" sz="1400" b="1" dirty="0"/>
          </a:p>
          <a:p>
            <a:pPr algn="ctr">
              <a:lnSpc>
                <a:spcPct val="150000"/>
              </a:lnSpc>
            </a:pPr>
            <a:r>
              <a:rPr lang="de-DE" sz="1400" b="1" dirty="0" err="1"/>
              <a:t>Etching</a:t>
            </a:r>
            <a:r>
              <a:rPr lang="de-DE" sz="1400" b="1" dirty="0"/>
              <a:t> time </a:t>
            </a:r>
            <a:r>
              <a:rPr lang="de-DE" sz="1400" b="1" dirty="0" err="1"/>
              <a:t>defines</a:t>
            </a:r>
            <a:r>
              <a:rPr lang="de-DE" sz="1400" b="1" dirty="0"/>
              <a:t> </a:t>
            </a:r>
            <a:r>
              <a:rPr lang="de-DE" sz="1400" b="1" dirty="0" err="1"/>
              <a:t>size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3753638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6660DF-3CE9-4AD5-8BB8-5BA3B971A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Channel </a:t>
            </a:r>
            <a:r>
              <a:rPr lang="de-DE" dirty="0" err="1"/>
              <a:t>Filling</a:t>
            </a:r>
            <a:r>
              <a:rPr lang="de-DE" dirty="0"/>
              <a:t> - </a:t>
            </a:r>
            <a:r>
              <a:rPr lang="de-DE" dirty="0" err="1"/>
              <a:t>Atomic</a:t>
            </a:r>
            <a:r>
              <a:rPr lang="de-DE" dirty="0"/>
              <a:t> Layer Deposition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FBA473-1AD0-4A92-80B2-573883BE9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5274E08-A7EF-4A33-8E56-CCA5EADD76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C66E96C-E4A5-4837-87E8-C7FD366C9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2" y="1061024"/>
            <a:ext cx="3416618" cy="26797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CB92E0F6-C4A8-42DD-851A-BC7F77F7C16B}"/>
              </a:ext>
            </a:extLst>
          </p:cNvPr>
          <p:cNvSpPr txBox="1"/>
          <p:nvPr/>
        </p:nvSpPr>
        <p:spPr>
          <a:xfrm>
            <a:off x="-268112" y="3846774"/>
            <a:ext cx="4781550" cy="698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400" b="1" i="0" u="none" strike="noStrike" baseline="0" dirty="0"/>
              <a:t>Self-</a:t>
            </a:r>
            <a:r>
              <a:rPr lang="de-DE" sz="1400" b="1" i="0" u="none" strike="noStrike" baseline="0" dirty="0" err="1"/>
              <a:t>Limiting</a:t>
            </a:r>
            <a:r>
              <a:rPr lang="de-DE" sz="1400" b="1" i="0" u="none" strike="noStrike" baseline="0" dirty="0"/>
              <a:t> </a:t>
            </a:r>
            <a:r>
              <a:rPr lang="de-DE" sz="1400" b="1" i="0" u="none" strike="noStrike" baseline="0" dirty="0" err="1"/>
              <a:t>Reactions</a:t>
            </a:r>
            <a:r>
              <a:rPr lang="de-DE" sz="1400" b="1" i="0" u="none" strike="noStrike" baseline="0" dirty="0"/>
              <a:t> </a:t>
            </a:r>
            <a:r>
              <a:rPr lang="de-DE" sz="1400" b="1" dirty="0"/>
              <a:t>→ </a:t>
            </a:r>
            <a:r>
              <a:rPr lang="de-DE" sz="1400" b="1" i="0" u="none" strike="noStrike" baseline="0" dirty="0" err="1"/>
              <a:t>Homogeneous</a:t>
            </a:r>
            <a:r>
              <a:rPr lang="de-DE" sz="1400" b="1" i="0" u="none" strike="noStrike" baseline="0" dirty="0"/>
              <a:t> Layer</a:t>
            </a:r>
          </a:p>
          <a:p>
            <a:pPr algn="ctr">
              <a:lnSpc>
                <a:spcPct val="150000"/>
              </a:lnSpc>
            </a:pPr>
            <a:r>
              <a:rPr lang="de-DE" sz="1400" b="1" dirty="0"/>
              <a:t>				   → </a:t>
            </a:r>
            <a:r>
              <a:rPr lang="en-US" sz="1400" b="1" i="0" u="none" strike="noStrike" baseline="0" dirty="0" err="1"/>
              <a:t>Controled</a:t>
            </a:r>
            <a:r>
              <a:rPr lang="en-US" sz="1400" b="1" i="0" u="none" strike="noStrike" baseline="0" dirty="0"/>
              <a:t> Thickness</a:t>
            </a:r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C95D6369-3448-42D5-9117-0544C79B5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AFCD96A-C3B6-47B2-8E1F-6FFDD00769CB}"/>
              </a:ext>
            </a:extLst>
          </p:cNvPr>
          <p:cNvSpPr txBox="1"/>
          <p:nvPr/>
        </p:nvSpPr>
        <p:spPr>
          <a:xfrm>
            <a:off x="0" y="4721281"/>
            <a:ext cx="52514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000" dirty="0">
                <a:solidFill>
                  <a:schemeClr val="accent1">
                    <a:lumMod val="75000"/>
                  </a:schemeClr>
                </a:solidFill>
              </a:rPr>
              <a:t>http://cnx.org/content/m25737/1.2/, Jul 13, 2009 | </a:t>
            </a:r>
            <a:r>
              <a:rPr lang="de-DE" sz="1000" b="0" i="0" u="none" strike="noStrike" baseline="0" dirty="0" err="1">
                <a:solidFill>
                  <a:schemeClr val="accent1">
                    <a:lumMod val="75000"/>
                  </a:schemeClr>
                </a:solidFill>
                <a:latin typeface="ArialMT"/>
              </a:rPr>
              <a:t>A.Spende</a:t>
            </a:r>
            <a:r>
              <a:rPr lang="de-DE" sz="1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ArialMT"/>
              </a:rPr>
              <a:t>, Thesis, TU Darmstadt, 2016</a:t>
            </a:r>
            <a:endParaRPr lang="de-DE" sz="1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e-DE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F8AD8FB-F6DE-4BD7-85CB-F82ACEA19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866" y="1076957"/>
            <a:ext cx="4677418" cy="137096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DEB7769C-E63B-4CE0-937F-DEC849104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616" y="2532806"/>
            <a:ext cx="4632968" cy="208585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9FDC24-1166-4326-8167-5167EFF9C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3408" y="1"/>
            <a:ext cx="652281" cy="9271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AC8B2E2-50E3-4694-9D73-EE1D41A3F035}"/>
              </a:ext>
            </a:extLst>
          </p:cNvPr>
          <p:cNvSpPr txBox="1"/>
          <p:nvPr/>
        </p:nvSpPr>
        <p:spPr>
          <a:xfrm>
            <a:off x="6051848" y="484968"/>
            <a:ext cx="7411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A.Spende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98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BE29F-8A1C-474C-805C-DB79F0C0B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Channel </a:t>
            </a:r>
            <a:r>
              <a:rPr lang="de-DE" dirty="0" err="1"/>
              <a:t>Filling</a:t>
            </a:r>
            <a:r>
              <a:rPr lang="de-DE" dirty="0"/>
              <a:t> - </a:t>
            </a:r>
            <a:r>
              <a:rPr lang="de-DE" dirty="0" err="1"/>
              <a:t>Electroplating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79D62E-AD5F-40A2-A876-3269D054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90DEA2-2F05-4186-8C3C-EAEAC1BB4BA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C8E2114-C3A7-47F2-9190-795E392BB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00" y="976182"/>
            <a:ext cx="4657024" cy="1778748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56F4463A-2A49-45FA-A9BC-E62654933D67}"/>
              </a:ext>
            </a:extLst>
          </p:cNvPr>
          <p:cNvSpPr/>
          <p:nvPr/>
        </p:nvSpPr>
        <p:spPr>
          <a:xfrm>
            <a:off x="282742" y="2756021"/>
            <a:ext cx="65752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*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Mangal"/>
              </a:rPr>
              <a:t>Ref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: Reference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Mangal"/>
              </a:rPr>
              <a:t>electrode</a:t>
            </a:r>
            <a:endParaRPr lang="de-DE" sz="1200" dirty="0">
              <a:solidFill>
                <a:schemeClr val="accent1">
                  <a:lumMod val="75000"/>
                </a:schemeClr>
              </a:solidFill>
              <a:latin typeface="Mangal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B3B35AF-0566-473C-BEE1-03CB96EB9926}"/>
              </a:ext>
            </a:extLst>
          </p:cNvPr>
          <p:cNvSpPr txBox="1"/>
          <p:nvPr/>
        </p:nvSpPr>
        <p:spPr>
          <a:xfrm>
            <a:off x="3206777" y="1480904"/>
            <a:ext cx="157163" cy="276999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l"/>
            <a:r>
              <a:rPr lang="de-DE" sz="1350" dirty="0"/>
              <a:t>*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DC27404-AE39-461E-8C2B-C70A357A4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220" y="3195393"/>
            <a:ext cx="1664878" cy="74783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4BF16C6-577A-4F4C-A467-FA209C44E4E1}"/>
              </a:ext>
            </a:extLst>
          </p:cNvPr>
          <p:cNvSpPr txBox="1"/>
          <p:nvPr/>
        </p:nvSpPr>
        <p:spPr>
          <a:xfrm>
            <a:off x="718609" y="3945410"/>
            <a:ext cx="1992841" cy="253916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l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Template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with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metal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layer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5CDDAB0-94E5-43C4-84C4-E41E0AB005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76" y="3195393"/>
            <a:ext cx="1664878" cy="748054"/>
          </a:xfrm>
          <a:prstGeom prst="rect">
            <a:avLst/>
          </a:prstGeom>
        </p:spPr>
      </p:pic>
      <p:sp>
        <p:nvSpPr>
          <p:cNvPr id="15" name="Pfeil nach rechts 29">
            <a:extLst>
              <a:ext uri="{FF2B5EF4-FFF2-40B4-BE49-F238E27FC236}">
                <a16:creationId xmlns:a16="http://schemas.microsoft.com/office/drawing/2014/main" id="{746130AF-DE92-44F8-BEBA-39A11BB71F59}"/>
              </a:ext>
            </a:extLst>
          </p:cNvPr>
          <p:cNvSpPr/>
          <p:nvPr/>
        </p:nvSpPr>
        <p:spPr>
          <a:xfrm>
            <a:off x="2835412" y="3402623"/>
            <a:ext cx="476250" cy="333375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35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7A7A8EA-68F1-49EE-82E1-C2EC12699289}"/>
              </a:ext>
            </a:extLst>
          </p:cNvPr>
          <p:cNvSpPr txBox="1"/>
          <p:nvPr/>
        </p:nvSpPr>
        <p:spPr>
          <a:xfrm>
            <a:off x="3660975" y="3941205"/>
            <a:ext cx="1664878" cy="253916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ctr"/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Electroplating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308DFCFD-0AF7-4356-9B3D-88D9F2F638F9}"/>
              </a:ext>
            </a:extLst>
          </p:cNvPr>
          <p:cNvSpPr/>
          <p:nvPr/>
        </p:nvSpPr>
        <p:spPr>
          <a:xfrm>
            <a:off x="-40607" y="4699777"/>
            <a:ext cx="33073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M.E.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Toimil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-Molares, Beilstein J.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Nanotechnol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. 3 (2012)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9370769-B0A5-4C63-849C-12853B0C2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04A9EE6-BFE2-4295-9619-3AF269E46EFE}"/>
              </a:ext>
            </a:extLst>
          </p:cNvPr>
          <p:cNvSpPr/>
          <p:nvPr/>
        </p:nvSpPr>
        <p:spPr>
          <a:xfrm>
            <a:off x="4260389" y="1098302"/>
            <a:ext cx="713535" cy="57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7C1F88C-994E-19DE-2691-D3EB11EC49C7}"/>
              </a:ext>
            </a:extLst>
          </p:cNvPr>
          <p:cNvSpPr/>
          <p:nvPr/>
        </p:nvSpPr>
        <p:spPr>
          <a:xfrm>
            <a:off x="1498909" y="1092554"/>
            <a:ext cx="987189" cy="57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B786DF6-4A21-A735-BAD1-BD30E5042E18}"/>
              </a:ext>
            </a:extLst>
          </p:cNvPr>
          <p:cNvSpPr/>
          <p:nvPr/>
        </p:nvSpPr>
        <p:spPr>
          <a:xfrm>
            <a:off x="3285358" y="2159794"/>
            <a:ext cx="713535" cy="391454"/>
          </a:xfrm>
          <a:prstGeom prst="rect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112A6206-C754-5FA9-A530-7F938BF95AC3}"/>
              </a:ext>
            </a:extLst>
          </p:cNvPr>
          <p:cNvSpPr/>
          <p:nvPr/>
        </p:nvSpPr>
        <p:spPr>
          <a:xfrm>
            <a:off x="3279315" y="1534070"/>
            <a:ext cx="118784" cy="57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308EE11-8451-A0CF-DBDC-EC9198AB9002}"/>
              </a:ext>
            </a:extLst>
          </p:cNvPr>
          <p:cNvSpPr txBox="1"/>
          <p:nvPr/>
        </p:nvSpPr>
        <p:spPr>
          <a:xfrm rot="16200000">
            <a:off x="2963716" y="1625274"/>
            <a:ext cx="738664" cy="369332"/>
          </a:xfrm>
          <a:prstGeom prst="rect">
            <a:avLst/>
          </a:prstGeom>
        </p:spPr>
        <p:txBody>
          <a:bodyPr vert="vert" wrap="square" lIns="91440" tIns="45720" rIns="91440" bIns="45720" rtlCol="0" anchor="t">
            <a:spAutoFit/>
          </a:bodyPr>
          <a:lstStyle/>
          <a:p>
            <a:pPr algn="ctr"/>
            <a:r>
              <a:rPr lang="de-DE" sz="1200" dirty="0"/>
              <a:t>R</a:t>
            </a:r>
          </a:p>
          <a:p>
            <a:pPr algn="ctr"/>
            <a:r>
              <a:rPr lang="de-DE" sz="1200" dirty="0"/>
              <a:t>e</a:t>
            </a:r>
          </a:p>
          <a:p>
            <a:pPr algn="ctr"/>
            <a:r>
              <a:rPr lang="de-DE" sz="1200" dirty="0"/>
              <a:t>f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9C9A64C4-A737-1A7F-179A-FB9D74376846}"/>
              </a:ext>
            </a:extLst>
          </p:cNvPr>
          <p:cNvSpPr txBox="1"/>
          <p:nvPr/>
        </p:nvSpPr>
        <p:spPr>
          <a:xfrm>
            <a:off x="3148382" y="2179272"/>
            <a:ext cx="850511" cy="2616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>
                <a:solidFill>
                  <a:schemeClr val="bg1"/>
                </a:solidFill>
              </a:rPr>
              <a:t>Electrolyte</a:t>
            </a:r>
            <a:endParaRPr lang="de-D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532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BE29F-8A1C-474C-805C-DB79F0C0B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Channel </a:t>
            </a:r>
            <a:r>
              <a:rPr lang="de-DE" dirty="0" err="1"/>
              <a:t>Filling</a:t>
            </a:r>
            <a:r>
              <a:rPr lang="de-DE" dirty="0"/>
              <a:t> - </a:t>
            </a:r>
            <a:r>
              <a:rPr lang="de-DE" dirty="0" err="1"/>
              <a:t>Electroplating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79D62E-AD5F-40A2-A876-3269D054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290DEA2-2F05-4186-8C3C-EAEAC1BB4BA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DC27404-AE39-461E-8C2B-C70A357A4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220" y="3195393"/>
            <a:ext cx="1664878" cy="74783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4BF16C6-577A-4F4C-A467-FA209C44E4E1}"/>
              </a:ext>
            </a:extLst>
          </p:cNvPr>
          <p:cNvSpPr txBox="1"/>
          <p:nvPr/>
        </p:nvSpPr>
        <p:spPr>
          <a:xfrm>
            <a:off x="718609" y="3945410"/>
            <a:ext cx="1992841" cy="253916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l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Template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with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metal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layer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5CDDAB0-94E5-43C4-84C4-E41E0AB00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976" y="3195393"/>
            <a:ext cx="1664878" cy="748054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F2F8C07-FA2B-408A-87D4-3722FCF636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733" y="3124495"/>
            <a:ext cx="1664878" cy="830158"/>
          </a:xfrm>
          <a:prstGeom prst="rect">
            <a:avLst/>
          </a:prstGeom>
        </p:spPr>
      </p:pic>
      <p:sp>
        <p:nvSpPr>
          <p:cNvPr id="14" name="Pfeil nach rechts 26">
            <a:extLst>
              <a:ext uri="{FF2B5EF4-FFF2-40B4-BE49-F238E27FC236}">
                <a16:creationId xmlns:a16="http://schemas.microsoft.com/office/drawing/2014/main" id="{9F991627-69DE-48F5-B6A2-AB7A95DE2F97}"/>
              </a:ext>
            </a:extLst>
          </p:cNvPr>
          <p:cNvSpPr/>
          <p:nvPr/>
        </p:nvSpPr>
        <p:spPr>
          <a:xfrm>
            <a:off x="5675168" y="3382330"/>
            <a:ext cx="476250" cy="333375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350"/>
          </a:p>
        </p:txBody>
      </p:sp>
      <p:sp>
        <p:nvSpPr>
          <p:cNvPr id="15" name="Pfeil nach rechts 29">
            <a:extLst>
              <a:ext uri="{FF2B5EF4-FFF2-40B4-BE49-F238E27FC236}">
                <a16:creationId xmlns:a16="http://schemas.microsoft.com/office/drawing/2014/main" id="{746130AF-DE92-44F8-BEBA-39A11BB71F59}"/>
              </a:ext>
            </a:extLst>
          </p:cNvPr>
          <p:cNvSpPr/>
          <p:nvPr/>
        </p:nvSpPr>
        <p:spPr>
          <a:xfrm>
            <a:off x="2835412" y="3402623"/>
            <a:ext cx="476250" cy="333375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135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7A7A8EA-68F1-49EE-82E1-C2EC12699289}"/>
              </a:ext>
            </a:extLst>
          </p:cNvPr>
          <p:cNvSpPr txBox="1"/>
          <p:nvPr/>
        </p:nvSpPr>
        <p:spPr>
          <a:xfrm>
            <a:off x="3660975" y="3941205"/>
            <a:ext cx="1664878" cy="253916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ctr"/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Electroplating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E19FBA9-6C78-4E5E-B445-F94C513CD146}"/>
              </a:ext>
            </a:extLst>
          </p:cNvPr>
          <p:cNvSpPr txBox="1"/>
          <p:nvPr/>
        </p:nvSpPr>
        <p:spPr>
          <a:xfrm>
            <a:off x="6500733" y="3943231"/>
            <a:ext cx="1664878" cy="253916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ctr"/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Finished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Sample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308DFCFD-0AF7-4356-9B3D-88D9F2F638F9}"/>
              </a:ext>
            </a:extLst>
          </p:cNvPr>
          <p:cNvSpPr/>
          <p:nvPr/>
        </p:nvSpPr>
        <p:spPr>
          <a:xfrm>
            <a:off x="-40607" y="4699777"/>
            <a:ext cx="330731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M.E.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Toimil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-Molares, Beilstein J.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Nanotechnol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. 3 (2012)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9370769-B0A5-4C63-849C-12853B0C2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D3F64FB6-C015-49EC-962F-1127945D95E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96" y="930120"/>
            <a:ext cx="2512226" cy="210290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7AD3B7D0-9D81-4428-80E1-A52A4B43B4A3}"/>
              </a:ext>
            </a:extLst>
          </p:cNvPr>
          <p:cNvSpPr txBox="1"/>
          <p:nvPr/>
        </p:nvSpPr>
        <p:spPr>
          <a:xfrm>
            <a:off x="882706" y="4237830"/>
            <a:ext cx="7221415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1400" b="1" dirty="0"/>
              <a:t>Parameters must be optimized for homogeneous growth with preferred crystallinity</a:t>
            </a:r>
            <a:endParaRPr lang="de-DE" sz="1400" b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7DEF469-ABBC-2014-D0A2-1C9A158311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6900" y="976182"/>
            <a:ext cx="4657024" cy="1778748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D1C2F3A-118B-BFFA-153A-ECDF15A56E49}"/>
              </a:ext>
            </a:extLst>
          </p:cNvPr>
          <p:cNvSpPr/>
          <p:nvPr/>
        </p:nvSpPr>
        <p:spPr>
          <a:xfrm>
            <a:off x="282742" y="2756021"/>
            <a:ext cx="65752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*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Mangal"/>
              </a:rPr>
              <a:t>Ref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: Reference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Mangal"/>
              </a:rPr>
              <a:t>electrode</a:t>
            </a:r>
            <a:endParaRPr lang="de-DE" sz="1200" dirty="0">
              <a:solidFill>
                <a:schemeClr val="accent1">
                  <a:lumMod val="75000"/>
                </a:schemeClr>
              </a:solidFill>
              <a:latin typeface="Mangal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2A9E145-4B87-D84F-C156-0EF270B65BC9}"/>
              </a:ext>
            </a:extLst>
          </p:cNvPr>
          <p:cNvSpPr txBox="1"/>
          <p:nvPr/>
        </p:nvSpPr>
        <p:spPr>
          <a:xfrm>
            <a:off x="3206777" y="1480904"/>
            <a:ext cx="157163" cy="276999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l"/>
            <a:r>
              <a:rPr lang="de-DE" sz="1350" dirty="0"/>
              <a:t>*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30A7B20D-A2C3-CE78-7C36-FFBBA96B9BEF}"/>
              </a:ext>
            </a:extLst>
          </p:cNvPr>
          <p:cNvSpPr/>
          <p:nvPr/>
        </p:nvSpPr>
        <p:spPr>
          <a:xfrm>
            <a:off x="4260389" y="1098302"/>
            <a:ext cx="713535" cy="57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26695E8-5B2B-EF97-87BB-958B4FC5A0FC}"/>
              </a:ext>
            </a:extLst>
          </p:cNvPr>
          <p:cNvSpPr/>
          <p:nvPr/>
        </p:nvSpPr>
        <p:spPr>
          <a:xfrm>
            <a:off x="1498909" y="1092554"/>
            <a:ext cx="987189" cy="57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B4F48BAF-0026-EECF-1E8C-513B08EC8977}"/>
              </a:ext>
            </a:extLst>
          </p:cNvPr>
          <p:cNvSpPr/>
          <p:nvPr/>
        </p:nvSpPr>
        <p:spPr>
          <a:xfrm>
            <a:off x="3285358" y="2159794"/>
            <a:ext cx="713535" cy="391454"/>
          </a:xfrm>
          <a:prstGeom prst="rect">
            <a:avLst/>
          </a:prstGeom>
          <a:solidFill>
            <a:srgbClr val="00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6AA2EB34-4958-F16E-95AE-F071CCEB215D}"/>
              </a:ext>
            </a:extLst>
          </p:cNvPr>
          <p:cNvSpPr/>
          <p:nvPr/>
        </p:nvSpPr>
        <p:spPr>
          <a:xfrm>
            <a:off x="3279315" y="1534070"/>
            <a:ext cx="118784" cy="577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D7EC77AF-23FC-27A4-EBFD-BCBF5A9524BB}"/>
              </a:ext>
            </a:extLst>
          </p:cNvPr>
          <p:cNvSpPr txBox="1"/>
          <p:nvPr/>
        </p:nvSpPr>
        <p:spPr>
          <a:xfrm rot="16200000">
            <a:off x="2963716" y="1625274"/>
            <a:ext cx="738664" cy="369332"/>
          </a:xfrm>
          <a:prstGeom prst="rect">
            <a:avLst/>
          </a:prstGeom>
        </p:spPr>
        <p:txBody>
          <a:bodyPr vert="vert" wrap="square" lIns="91440" tIns="45720" rIns="91440" bIns="45720" rtlCol="0" anchor="t">
            <a:spAutoFit/>
          </a:bodyPr>
          <a:lstStyle/>
          <a:p>
            <a:pPr algn="ctr"/>
            <a:r>
              <a:rPr lang="de-DE" sz="1200" dirty="0"/>
              <a:t>R</a:t>
            </a:r>
          </a:p>
          <a:p>
            <a:pPr algn="ctr"/>
            <a:r>
              <a:rPr lang="de-DE" sz="1200" dirty="0"/>
              <a:t>e</a:t>
            </a:r>
          </a:p>
          <a:p>
            <a:pPr algn="ctr"/>
            <a:r>
              <a:rPr lang="de-DE" sz="1200" dirty="0"/>
              <a:t>f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5AD66B4-5301-71FC-BB27-069EF9D0595C}"/>
              </a:ext>
            </a:extLst>
          </p:cNvPr>
          <p:cNvSpPr txBox="1"/>
          <p:nvPr/>
        </p:nvSpPr>
        <p:spPr>
          <a:xfrm>
            <a:off x="3148382" y="2179272"/>
            <a:ext cx="850511" cy="2616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>
                <a:solidFill>
                  <a:schemeClr val="bg1"/>
                </a:solidFill>
              </a:rPr>
              <a:t>Electrolyte</a:t>
            </a:r>
            <a:endParaRPr lang="de-DE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72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F1A303CF-99FD-4857-8A98-BDB46AB72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973" y="973832"/>
            <a:ext cx="2778157" cy="1872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645FF1-A803-4B41-8156-DB41C39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Sb - Potential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6190E-7430-4B7D-ACEA-E995465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9D108A-2CD0-4820-AF0D-7F1F5611EF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A52AEA3-DBF5-4B30-A538-247C8DCF4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6" y="964700"/>
            <a:ext cx="2782189" cy="1872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99007D26-2384-4B52-8BA0-A257A8B5A37B}"/>
              </a:ext>
            </a:extLst>
          </p:cNvPr>
          <p:cNvSpPr txBox="1"/>
          <p:nvPr/>
        </p:nvSpPr>
        <p:spPr>
          <a:xfrm>
            <a:off x="2175258" y="2628709"/>
            <a:ext cx="721671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-185mV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86F44C9-87B4-4D55-BA8F-71E39C96CDE5}"/>
              </a:ext>
            </a:extLst>
          </p:cNvPr>
          <p:cNvSpPr txBox="1"/>
          <p:nvPr/>
        </p:nvSpPr>
        <p:spPr>
          <a:xfrm>
            <a:off x="5285600" y="2628711"/>
            <a:ext cx="721672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-215mV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A6F88DBE-2C81-438A-B1FC-7F71B528C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9240" y="973832"/>
            <a:ext cx="2782189" cy="1872000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7FF86E98-C4F1-4760-B8AD-196EE023EB48}"/>
              </a:ext>
            </a:extLst>
          </p:cNvPr>
          <p:cNvSpPr txBox="1"/>
          <p:nvPr/>
        </p:nvSpPr>
        <p:spPr>
          <a:xfrm>
            <a:off x="8392835" y="2628710"/>
            <a:ext cx="721672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-260mV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2875142A-08A8-49D0-8106-2572A26132EC}"/>
              </a:ext>
            </a:extLst>
          </p:cNvPr>
          <p:cNvSpPr txBox="1"/>
          <p:nvPr/>
        </p:nvSpPr>
        <p:spPr>
          <a:xfrm>
            <a:off x="8428755" y="964700"/>
            <a:ext cx="649831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>
                <a:solidFill>
                  <a:srgbClr val="0070C0"/>
                </a:solidFill>
              </a:rPr>
              <a:t>porous</a:t>
            </a:r>
            <a:endParaRPr lang="de-DE" sz="1200" dirty="0">
              <a:solidFill>
                <a:srgbClr val="0070C0"/>
              </a:solidFill>
            </a:endParaRPr>
          </a:p>
        </p:txBody>
      </p:sp>
      <p:sp>
        <p:nvSpPr>
          <p:cNvPr id="33" name="Fußzeilenplatzhalter 5">
            <a:extLst>
              <a:ext uri="{FF2B5EF4-FFF2-40B4-BE49-F238E27FC236}">
                <a16:creationId xmlns:a16="http://schemas.microsoft.com/office/drawing/2014/main" id="{72CD300F-23CB-436C-9113-CF36F93BD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3C4F2682-B9CA-4171-BBE3-A288D38B8186}"/>
              </a:ext>
            </a:extLst>
          </p:cNvPr>
          <p:cNvSpPr txBox="1"/>
          <p:nvPr/>
        </p:nvSpPr>
        <p:spPr>
          <a:xfrm>
            <a:off x="66706" y="964698"/>
            <a:ext cx="74033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200" dirty="0" err="1">
                <a:solidFill>
                  <a:srgbClr val="0070C0"/>
                </a:solidFill>
              </a:rPr>
              <a:t>facetted</a:t>
            </a:r>
            <a:endParaRPr lang="de-DE" sz="1200" dirty="0"/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C371685E-A67C-43C8-891F-950E4F4325FE}"/>
              </a:ext>
            </a:extLst>
          </p:cNvPr>
          <p:cNvSpPr txBox="1"/>
          <p:nvPr/>
        </p:nvSpPr>
        <p:spPr>
          <a:xfrm>
            <a:off x="5234458" y="960630"/>
            <a:ext cx="721672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0070C0"/>
                </a:solidFill>
              </a:rPr>
              <a:t>smooth</a:t>
            </a:r>
            <a:endParaRPr lang="de-DE" sz="1200" dirty="0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A187355C-9B29-D248-3238-C7D5DC80E3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771" y="2866139"/>
            <a:ext cx="1798179" cy="20580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633839D-BA5E-0F9C-34E3-BE9194C7E6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506561" y="3123019"/>
            <a:ext cx="2044949" cy="151698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7F63D1E-D3A8-01A9-D2C8-48CDA04200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632889" y="3201992"/>
            <a:ext cx="2053214" cy="138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19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8F7C0B54-9279-ACF8-657D-4BE095706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7843" y="2881897"/>
            <a:ext cx="4896176" cy="20622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645FF1-A803-4B41-8156-DB41C39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Sb - Potential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6190E-7430-4B7D-ACEA-E995465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9D108A-2CD0-4820-AF0D-7F1F5611EF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33" name="Fußzeilenplatzhalter 5">
            <a:extLst>
              <a:ext uri="{FF2B5EF4-FFF2-40B4-BE49-F238E27FC236}">
                <a16:creationId xmlns:a16="http://schemas.microsoft.com/office/drawing/2014/main" id="{72CD300F-23CB-436C-9113-CF36F93BD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30" name="TextBox 3">
            <a:extLst>
              <a:ext uri="{FF2B5EF4-FFF2-40B4-BE49-F238E27FC236}">
                <a16:creationId xmlns:a16="http://schemas.microsoft.com/office/drawing/2014/main" id="{10FBD5A8-1450-4EDF-8C22-91772116D170}"/>
              </a:ext>
            </a:extLst>
          </p:cNvPr>
          <p:cNvSpPr txBox="1"/>
          <p:nvPr/>
        </p:nvSpPr>
        <p:spPr>
          <a:xfrm>
            <a:off x="5473744" y="2967632"/>
            <a:ext cx="34188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FE0707"/>
                </a:solidFill>
                <a:sym typeface="Wingdings" pitchFamily="2" charset="2"/>
              </a:rPr>
              <a:t>Higher potentials: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  <a:sym typeface="Wingdings" pitchFamily="2" charset="2"/>
              </a:rPr>
              <a:t>Reflections broaden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  <a:sym typeface="Wingdings" pitchFamily="2" charset="2"/>
              </a:rPr>
              <a:t>Texture decreases indicating polycrystallinity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70C0"/>
              </a:solidFill>
              <a:sym typeface="Wingdings" pitchFamily="2" charset="2"/>
            </a:endParaRPr>
          </a:p>
          <a:p>
            <a:r>
              <a:rPr lang="en-US" sz="1200" dirty="0">
                <a:solidFill>
                  <a:srgbClr val="0070C0"/>
                </a:solidFill>
                <a:sym typeface="Wingdings" pitchFamily="2" charset="2"/>
              </a:rPr>
              <a:t> </a:t>
            </a:r>
            <a:r>
              <a:rPr lang="en-US" sz="1200" dirty="0">
                <a:solidFill>
                  <a:srgbClr val="18CD0D"/>
                </a:solidFill>
                <a:sym typeface="Wingdings" pitchFamily="2" charset="2"/>
              </a:rPr>
              <a:t>Lower potential</a:t>
            </a:r>
            <a:r>
              <a:rPr lang="en-US" sz="1200" dirty="0">
                <a:solidFill>
                  <a:srgbClr val="0070C0"/>
                </a:solidFill>
                <a:sym typeface="Wingdings" pitchFamily="2" charset="2"/>
              </a:rPr>
              <a:t>: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  <a:sym typeface="Wingdings" pitchFamily="2" charset="2"/>
              </a:rPr>
              <a:t>Highly textured material</a:t>
            </a:r>
            <a:endParaRPr lang="en-US" sz="135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5BDF4B9-F9DE-EF4A-894B-7F9480565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973" y="973832"/>
            <a:ext cx="2778157" cy="1872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CF4BBF4-1266-75CD-8E2E-B1C4FC7AA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06" y="964700"/>
            <a:ext cx="2782189" cy="187200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A273C868-1125-8058-9C4F-5159610E4CC7}"/>
              </a:ext>
            </a:extLst>
          </p:cNvPr>
          <p:cNvSpPr txBox="1"/>
          <p:nvPr/>
        </p:nvSpPr>
        <p:spPr>
          <a:xfrm>
            <a:off x="2175258" y="2628709"/>
            <a:ext cx="721671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-185mV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2433E54-7EA3-D164-B2CA-DD46D0402EA3}"/>
              </a:ext>
            </a:extLst>
          </p:cNvPr>
          <p:cNvSpPr txBox="1"/>
          <p:nvPr/>
        </p:nvSpPr>
        <p:spPr>
          <a:xfrm>
            <a:off x="5285600" y="2628711"/>
            <a:ext cx="721672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-215mV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7A50C86-C345-DF08-A66B-6E01AC511D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9240" y="973832"/>
            <a:ext cx="2782189" cy="187200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C69B99E-0AA0-8A3C-E49C-C5137F09B545}"/>
              </a:ext>
            </a:extLst>
          </p:cNvPr>
          <p:cNvSpPr txBox="1"/>
          <p:nvPr/>
        </p:nvSpPr>
        <p:spPr>
          <a:xfrm>
            <a:off x="8392835" y="2628710"/>
            <a:ext cx="721672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-260mV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2C623384-969A-7F68-D281-297B4BBCEA28}"/>
              </a:ext>
            </a:extLst>
          </p:cNvPr>
          <p:cNvSpPr txBox="1"/>
          <p:nvPr/>
        </p:nvSpPr>
        <p:spPr>
          <a:xfrm>
            <a:off x="8428755" y="964700"/>
            <a:ext cx="649831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>
                <a:solidFill>
                  <a:srgbClr val="0070C0"/>
                </a:solidFill>
              </a:rPr>
              <a:t>porous</a:t>
            </a:r>
            <a:endParaRPr lang="de-DE" sz="1200" dirty="0">
              <a:solidFill>
                <a:srgbClr val="0070C0"/>
              </a:solidFill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AF9BF3FB-43BD-AB02-DD7D-793E6737EDE8}"/>
              </a:ext>
            </a:extLst>
          </p:cNvPr>
          <p:cNvSpPr txBox="1"/>
          <p:nvPr/>
        </p:nvSpPr>
        <p:spPr>
          <a:xfrm>
            <a:off x="66706" y="964698"/>
            <a:ext cx="74033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200" dirty="0" err="1">
                <a:solidFill>
                  <a:srgbClr val="0070C0"/>
                </a:solidFill>
              </a:rPr>
              <a:t>facetted</a:t>
            </a:r>
            <a:endParaRPr lang="de-DE" sz="120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211685B-8218-8995-370F-E0F6E9CFD4C6}"/>
              </a:ext>
            </a:extLst>
          </p:cNvPr>
          <p:cNvSpPr txBox="1"/>
          <p:nvPr/>
        </p:nvSpPr>
        <p:spPr>
          <a:xfrm>
            <a:off x="5234458" y="960630"/>
            <a:ext cx="721672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0070C0"/>
                </a:solidFill>
              </a:rPr>
              <a:t>smooth</a:t>
            </a:r>
            <a:endParaRPr lang="de-DE" sz="12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A2E3E77-2311-EC76-43D6-BD6F2915B849}"/>
              </a:ext>
            </a:extLst>
          </p:cNvPr>
          <p:cNvSpPr txBox="1"/>
          <p:nvPr/>
        </p:nvSpPr>
        <p:spPr>
          <a:xfrm>
            <a:off x="5473744" y="4296733"/>
            <a:ext cx="3198730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1400" b="1" dirty="0"/>
              <a:t>Potential controls wire crystallinity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1795732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45FF1-A803-4B41-8156-DB41C39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Sb - Bath Additives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6190E-7430-4B7D-ACEA-E995465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9D108A-2CD0-4820-AF0D-7F1F5611EF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3" name="Fußzeilenplatzhalter 5">
            <a:extLst>
              <a:ext uri="{FF2B5EF4-FFF2-40B4-BE49-F238E27FC236}">
                <a16:creationId xmlns:a16="http://schemas.microsoft.com/office/drawing/2014/main" id="{1177DEDB-3C01-4AA6-B07F-37D0CD257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521D3B8-7E7A-54A4-3D52-2C8C1458D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395584" y="1273155"/>
            <a:ext cx="1980994" cy="133484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2E6AF56-8C88-7250-75F0-C0F781B6D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581947" y="1277020"/>
            <a:ext cx="1977528" cy="133058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7C75F24-2FC2-5AED-D5C1-36B94FEDF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773276" y="1275088"/>
            <a:ext cx="1977527" cy="1334445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828052E5-209D-615C-4504-E7EC341F24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-34976" y="3294373"/>
            <a:ext cx="1979634" cy="1332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D7454382-8D5E-D61D-07CC-ABABC34995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-32112" y="1271035"/>
            <a:ext cx="1973906" cy="1332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4D3F110-80BC-F7E6-0FBB-E6E9A7C372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792" y="947214"/>
            <a:ext cx="719138" cy="19126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466E518-680A-8433-C2DF-EF570D879B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8783" y="953547"/>
            <a:ext cx="695325" cy="184927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9B4D3C6-23F9-34C6-6FCD-AB575162A7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4053" y="946487"/>
            <a:ext cx="709965" cy="18882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38A9F0A-EDF4-6F4B-10D6-00B1AC0C13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400000">
            <a:off x="1772933" y="3292441"/>
            <a:ext cx="1979636" cy="133586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59444913-E24B-5071-B416-EF64AE529A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3590673" y="3293408"/>
            <a:ext cx="1979635" cy="133393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421408A0-BD0F-6414-3E3C-2F2FF401FC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5396722" y="3293408"/>
            <a:ext cx="1979634" cy="1333933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F145E712-F911-A004-9FE6-04DDFFBC72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5400000">
            <a:off x="7201803" y="3294374"/>
            <a:ext cx="1979633" cy="1331999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633C3421-8775-9A39-89F4-F1CE846CE61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5400000">
            <a:off x="7203860" y="1268025"/>
            <a:ext cx="1977502" cy="1334428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B76E8CFF-E100-3A81-5945-7B373A44DC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64684" y="946487"/>
            <a:ext cx="666001" cy="189175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0895CBFF-4C91-319F-F589-256451B8ECA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91619" y="943320"/>
            <a:ext cx="692939" cy="19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238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19FCFE69-FFF6-46DD-AB9C-053F9400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01" y="3054196"/>
            <a:ext cx="2761436" cy="185803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5AF218A-59C8-4708-88E6-12998D7FA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00" y="942315"/>
            <a:ext cx="2761434" cy="18580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645FF1-A803-4B41-8156-DB41C39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Plating</a:t>
            </a:r>
            <a:r>
              <a:rPr lang="de-DE" dirty="0"/>
              <a:t> </a:t>
            </a:r>
            <a:r>
              <a:rPr lang="de-DE" dirty="0" err="1"/>
              <a:t>Conditions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Sb - Bath Additives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6190E-7430-4B7D-ACEA-E995465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9D108A-2CD0-4820-AF0D-7F1F5611EF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86F44C9-87B4-4D55-BA8F-71E39C96CDE5}"/>
              </a:ext>
            </a:extLst>
          </p:cNvPr>
          <p:cNvSpPr txBox="1"/>
          <p:nvPr/>
        </p:nvSpPr>
        <p:spPr>
          <a:xfrm>
            <a:off x="1772456" y="2523351"/>
            <a:ext cx="1098378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/>
              <a:t>No</a:t>
            </a:r>
            <a:r>
              <a:rPr lang="de-DE" sz="1200" dirty="0"/>
              <a:t> </a:t>
            </a:r>
            <a:r>
              <a:rPr lang="de-DE" sz="1200" dirty="0" err="1"/>
              <a:t>surfactant</a:t>
            </a:r>
            <a:endParaRPr lang="de-DE" sz="12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2DE4FE2-8810-4857-8AA0-1A79C62E1253}"/>
              </a:ext>
            </a:extLst>
          </p:cNvPr>
          <p:cNvSpPr txBox="1"/>
          <p:nvPr/>
        </p:nvSpPr>
        <p:spPr>
          <a:xfrm>
            <a:off x="1985658" y="4643460"/>
            <a:ext cx="88517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Surfactant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D703228-C5D2-4BC4-A5BC-5D32B0D49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837" y="1276474"/>
            <a:ext cx="4598957" cy="3113140"/>
          </a:xfrm>
          <a:prstGeom prst="rect">
            <a:avLst/>
          </a:prstGeom>
        </p:spPr>
      </p:pic>
      <p:sp>
        <p:nvSpPr>
          <p:cNvPr id="23" name="Fußzeilenplatzhalter 5">
            <a:extLst>
              <a:ext uri="{FF2B5EF4-FFF2-40B4-BE49-F238E27FC236}">
                <a16:creationId xmlns:a16="http://schemas.microsoft.com/office/drawing/2014/main" id="{1177DEDB-3C01-4AA6-B07F-37D0CD257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BC484C3-0C10-4D0D-8323-D8F051C5ED07}"/>
              </a:ext>
            </a:extLst>
          </p:cNvPr>
          <p:cNvSpPr/>
          <p:nvPr/>
        </p:nvSpPr>
        <p:spPr>
          <a:xfrm>
            <a:off x="5955601" y="4712177"/>
            <a:ext cx="3246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J. </a:t>
            </a:r>
            <a:r>
              <a:rPr lang="de-DE" sz="1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Electrochem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. </a:t>
            </a:r>
            <a:r>
              <a:rPr lang="de-DE" sz="1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Soc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.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effectLst/>
              </a:rPr>
              <a:t> 173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(2026)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CDB3EDD-C8D4-595A-0585-B54A58C98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6445" y="4352524"/>
            <a:ext cx="428625" cy="245372"/>
          </a:xfrm>
          <a:prstGeom prst="rect">
            <a:avLst/>
          </a:prstGeom>
        </p:spPr>
      </p:pic>
      <p:sp>
        <p:nvSpPr>
          <p:cNvPr id="15" name="TextBox 5">
            <a:extLst>
              <a:ext uri="{FF2B5EF4-FFF2-40B4-BE49-F238E27FC236}">
                <a16:creationId xmlns:a16="http://schemas.microsoft.com/office/drawing/2014/main" id="{38938600-CF13-4376-B548-5AE8DA858106}"/>
              </a:ext>
            </a:extLst>
          </p:cNvPr>
          <p:cNvSpPr txBox="1"/>
          <p:nvPr/>
        </p:nvSpPr>
        <p:spPr>
          <a:xfrm>
            <a:off x="6973550" y="3029772"/>
            <a:ext cx="201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1169DD"/>
                </a:solidFill>
                <a:sym typeface="Wingdings" pitchFamily="2" charset="2"/>
              </a:rPr>
              <a:t>Low concentration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Highly textured material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EA41A4C-989C-4A62-AF4C-859E76B0E03F}"/>
              </a:ext>
            </a:extLst>
          </p:cNvPr>
          <p:cNvSpPr txBox="1"/>
          <p:nvPr/>
        </p:nvSpPr>
        <p:spPr>
          <a:xfrm>
            <a:off x="6972300" y="1813892"/>
            <a:ext cx="20024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à"/>
            </a:pPr>
            <a:r>
              <a:rPr lang="en-US" sz="1200" dirty="0">
                <a:solidFill>
                  <a:srgbClr val="B177DE"/>
                </a:solidFill>
                <a:sym typeface="Wingdings" pitchFamily="2" charset="2"/>
              </a:rPr>
              <a:t>High concentration</a:t>
            </a:r>
            <a:r>
              <a:rPr lang="en-US" sz="1200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Broad reflections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Low signal to noise ratio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23E7444-10F6-4F41-245F-81827CBB9859}"/>
              </a:ext>
            </a:extLst>
          </p:cNvPr>
          <p:cNvSpPr/>
          <p:nvPr/>
        </p:nvSpPr>
        <p:spPr>
          <a:xfrm>
            <a:off x="7099000" y="4122367"/>
            <a:ext cx="363166" cy="2144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9932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45FF1-A803-4B41-8156-DB41C39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Novel</a:t>
            </a:r>
            <a:r>
              <a:rPr lang="de-DE" dirty="0"/>
              <a:t> </a:t>
            </a:r>
            <a:r>
              <a:rPr lang="de-DE" dirty="0" err="1"/>
              <a:t>Amorphous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Sb </a:t>
            </a:r>
            <a:r>
              <a:rPr lang="de-DE" dirty="0" err="1"/>
              <a:t>Nanowires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6190E-7430-4B7D-ACEA-E995465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19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9D108A-2CD0-4820-AF0D-7F1F5611EF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3" name="Fußzeilenplatzhalter 5">
            <a:extLst>
              <a:ext uri="{FF2B5EF4-FFF2-40B4-BE49-F238E27FC236}">
                <a16:creationId xmlns:a16="http://schemas.microsoft.com/office/drawing/2014/main" id="{1177DEDB-3C01-4AA6-B07F-37D0CD257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829D2F9-EFC6-4C50-A4C1-18485ABCB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459" y="1606670"/>
            <a:ext cx="2688421" cy="268842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2E6ED04-5CE3-4467-898F-A9B459116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134" y="1606669"/>
            <a:ext cx="2688421" cy="2688421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B7124C2-F41B-459A-ACC2-9FC78505E0B3}"/>
              </a:ext>
            </a:extLst>
          </p:cNvPr>
          <p:cNvSpPr/>
          <p:nvPr/>
        </p:nvSpPr>
        <p:spPr>
          <a:xfrm>
            <a:off x="3405459" y="1562100"/>
            <a:ext cx="239441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364EE43-6650-404C-A011-DB9144A08E5B}"/>
              </a:ext>
            </a:extLst>
          </p:cNvPr>
          <p:cNvSpPr/>
          <p:nvPr/>
        </p:nvSpPr>
        <p:spPr>
          <a:xfrm>
            <a:off x="6142988" y="1590795"/>
            <a:ext cx="239441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A1B0250-26FA-46A7-97F9-956FB77D5651}"/>
              </a:ext>
            </a:extLst>
          </p:cNvPr>
          <p:cNvSpPr txBox="1"/>
          <p:nvPr/>
        </p:nvSpPr>
        <p:spPr>
          <a:xfrm>
            <a:off x="4272322" y="1276363"/>
            <a:ext cx="3658360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/>
              <a:t>TEM </a:t>
            </a:r>
            <a:r>
              <a:rPr lang="de-DE" sz="1400" dirty="0" err="1"/>
              <a:t>measurements</a:t>
            </a:r>
            <a:endParaRPr lang="de-DE" sz="14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E6E7BCA8-0D63-450F-805B-AC3F88777465}"/>
              </a:ext>
            </a:extLst>
          </p:cNvPr>
          <p:cNvSpPr/>
          <p:nvPr/>
        </p:nvSpPr>
        <p:spPr>
          <a:xfrm>
            <a:off x="5955601" y="4712177"/>
            <a:ext cx="3246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J. </a:t>
            </a:r>
            <a:r>
              <a:rPr lang="de-DE" sz="1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Electrochem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. </a:t>
            </a:r>
            <a:r>
              <a:rPr lang="de-DE" sz="1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Soc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.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effectLst/>
              </a:rPr>
              <a:t> 173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(2026)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6C465C6-C9C9-AC4D-3F24-596ED672C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01" y="3054196"/>
            <a:ext cx="2761436" cy="185803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26DE6F4-8FD1-7F4B-0145-AF319B6DC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00" y="942315"/>
            <a:ext cx="2761434" cy="185803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81B7B810-0B05-6F6A-0D81-07E64DE94BE1}"/>
              </a:ext>
            </a:extLst>
          </p:cNvPr>
          <p:cNvSpPr txBox="1"/>
          <p:nvPr/>
        </p:nvSpPr>
        <p:spPr>
          <a:xfrm>
            <a:off x="1772456" y="2523351"/>
            <a:ext cx="1098378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/>
              <a:t>No</a:t>
            </a:r>
            <a:r>
              <a:rPr lang="de-DE" sz="1200" dirty="0"/>
              <a:t> </a:t>
            </a:r>
            <a:r>
              <a:rPr lang="de-DE" sz="1200" dirty="0" err="1"/>
              <a:t>surfactant</a:t>
            </a:r>
            <a:endParaRPr lang="de-DE" sz="1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766AA32-775C-D510-C10D-36CF772D3C3B}"/>
              </a:ext>
            </a:extLst>
          </p:cNvPr>
          <p:cNvSpPr txBox="1"/>
          <p:nvPr/>
        </p:nvSpPr>
        <p:spPr>
          <a:xfrm>
            <a:off x="1985658" y="4643460"/>
            <a:ext cx="88517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Surfactant</a:t>
            </a:r>
          </a:p>
        </p:txBody>
      </p:sp>
    </p:spTree>
    <p:extLst>
      <p:ext uri="{BB962C8B-B14F-4D97-AF65-F5344CB8AC3E}">
        <p14:creationId xmlns:p14="http://schemas.microsoft.com/office/powerpoint/2010/main" val="1906258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111B202B-413F-499B-A058-E64A453C1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080" y="1607157"/>
            <a:ext cx="2688422" cy="268842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D2E9BE4-37AC-4429-BBE6-E920A83B7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1134" y="1606669"/>
            <a:ext cx="2688421" cy="268842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645FF1-A803-4B41-8156-DB41C399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Recrystallization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TEM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66190E-7430-4B7D-ACEA-E995465B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29D108A-2CD0-4820-AF0D-7F1F5611EF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3" name="Fußzeilenplatzhalter 5">
            <a:extLst>
              <a:ext uri="{FF2B5EF4-FFF2-40B4-BE49-F238E27FC236}">
                <a16:creationId xmlns:a16="http://schemas.microsoft.com/office/drawing/2014/main" id="{1177DEDB-3C01-4AA6-B07F-37D0CD257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6195FF2-BE82-409E-BBF6-8D1E7CA08FE0}"/>
              </a:ext>
            </a:extLst>
          </p:cNvPr>
          <p:cNvSpPr txBox="1"/>
          <p:nvPr/>
        </p:nvSpPr>
        <p:spPr>
          <a:xfrm>
            <a:off x="4272322" y="1276363"/>
            <a:ext cx="3658360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/>
              <a:t>TEM </a:t>
            </a:r>
            <a:r>
              <a:rPr lang="de-DE" sz="1400" dirty="0" err="1"/>
              <a:t>measurements</a:t>
            </a:r>
            <a:endParaRPr lang="de-DE" sz="14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26F06047-D259-4F67-84FD-F96D543CFE45}"/>
              </a:ext>
            </a:extLst>
          </p:cNvPr>
          <p:cNvSpPr/>
          <p:nvPr/>
        </p:nvSpPr>
        <p:spPr>
          <a:xfrm>
            <a:off x="3405459" y="1562100"/>
            <a:ext cx="239441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5F6D9B2B-50C5-49E3-9CD2-0E6E7D7EF22F}"/>
              </a:ext>
            </a:extLst>
          </p:cNvPr>
          <p:cNvSpPr/>
          <p:nvPr/>
        </p:nvSpPr>
        <p:spPr>
          <a:xfrm>
            <a:off x="6155009" y="1562100"/>
            <a:ext cx="239441" cy="2349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3529B48-157D-4D92-897B-75E0E8A07F6A}"/>
              </a:ext>
            </a:extLst>
          </p:cNvPr>
          <p:cNvSpPr/>
          <p:nvPr/>
        </p:nvSpPr>
        <p:spPr>
          <a:xfrm>
            <a:off x="5955601" y="4712177"/>
            <a:ext cx="32464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J. </a:t>
            </a:r>
            <a:r>
              <a:rPr lang="de-DE" sz="1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Electrochem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. </a:t>
            </a:r>
            <a:r>
              <a:rPr lang="de-DE" sz="1000" i="1" dirty="0" err="1">
                <a:solidFill>
                  <a:schemeClr val="accent1">
                    <a:lumMod val="75000"/>
                  </a:schemeClr>
                </a:solidFill>
                <a:effectLst/>
              </a:rPr>
              <a:t>Soc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effectLst/>
              </a:rPr>
              <a:t>.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effectLst/>
              </a:rPr>
              <a:t> 173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(2026)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76586AE-6C54-EF90-87C7-22CCB7356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01" y="3054196"/>
            <a:ext cx="2761436" cy="18580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1441DB-84CB-8024-B20F-4CF55A0981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00" y="942315"/>
            <a:ext cx="2761434" cy="185803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22074D5-84D1-3E87-2A52-68A59BE68CDD}"/>
              </a:ext>
            </a:extLst>
          </p:cNvPr>
          <p:cNvSpPr txBox="1"/>
          <p:nvPr/>
        </p:nvSpPr>
        <p:spPr>
          <a:xfrm>
            <a:off x="1772456" y="2523351"/>
            <a:ext cx="1098378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/>
              <a:t>No</a:t>
            </a:r>
            <a:r>
              <a:rPr lang="de-DE" sz="1200" dirty="0"/>
              <a:t> </a:t>
            </a:r>
            <a:r>
              <a:rPr lang="de-DE" sz="1200" dirty="0" err="1"/>
              <a:t>surfactant</a:t>
            </a:r>
            <a:endParaRPr lang="de-DE" sz="12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0B93B03-9164-89A6-3490-1D4EAAB2C2BD}"/>
              </a:ext>
            </a:extLst>
          </p:cNvPr>
          <p:cNvSpPr txBox="1"/>
          <p:nvPr/>
        </p:nvSpPr>
        <p:spPr>
          <a:xfrm>
            <a:off x="1985658" y="4643460"/>
            <a:ext cx="885179" cy="276999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Surfactant</a:t>
            </a:r>
          </a:p>
        </p:txBody>
      </p:sp>
    </p:spTree>
    <p:extLst>
      <p:ext uri="{BB962C8B-B14F-4D97-AF65-F5344CB8AC3E}">
        <p14:creationId xmlns:p14="http://schemas.microsoft.com/office/powerpoint/2010/main" val="15032431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0D04A4-1698-4219-961C-90E3D0E2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on </a:t>
            </a:r>
            <a:r>
              <a:rPr lang="de-DE" dirty="0" err="1"/>
              <a:t>Nanowire</a:t>
            </a:r>
            <a:r>
              <a:rPr lang="de-DE" dirty="0"/>
              <a:t> Growth on </a:t>
            </a:r>
            <a:r>
              <a:rPr lang="de-DE" dirty="0" err="1"/>
              <a:t>Thursday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F84038-0541-4DC1-8F5F-EACD5CBFD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A92FCE-88CF-4A1F-9FFC-91862867307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EF1C5C2-3C35-40E2-B3EA-CEBEFECF2344}"/>
              </a:ext>
            </a:extLst>
          </p:cNvPr>
          <p:cNvSpPr txBox="1"/>
          <p:nvPr/>
        </p:nvSpPr>
        <p:spPr>
          <a:xfrm>
            <a:off x="5176679" y="1097066"/>
            <a:ext cx="38937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Fabrication of Hierarchical </a:t>
            </a:r>
            <a:r>
              <a:rPr lang="en-US" b="1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Nanoporous</a:t>
            </a:r>
            <a:r>
              <a:rPr lang="en-US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Au Nanowire Networks with Tunable Electrochemical Functionality </a:t>
            </a:r>
            <a:endParaRPr lang="de-DE" b="1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2EF3FE74-3C24-4F43-8F80-6557131FDD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213" y="2646400"/>
            <a:ext cx="855562" cy="111278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5DEBC465-D39B-4CF6-8D5A-FE8B538BF018}"/>
              </a:ext>
            </a:extLst>
          </p:cNvPr>
          <p:cNvSpPr txBox="1"/>
          <p:nvPr/>
        </p:nvSpPr>
        <p:spPr>
          <a:xfrm>
            <a:off x="3017453" y="3714832"/>
            <a:ext cx="1175657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 err="1"/>
              <a:t>Esraa</a:t>
            </a:r>
            <a:r>
              <a:rPr lang="de-DE" sz="1200" dirty="0"/>
              <a:t> </a:t>
            </a:r>
            <a:r>
              <a:rPr lang="de-DE" sz="1200" dirty="0" err="1"/>
              <a:t>Elmorsy</a:t>
            </a:r>
            <a:endParaRPr lang="de-DE" sz="120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9CCDC0A-4290-47BC-AD3E-6DC9BC311876}"/>
              </a:ext>
            </a:extLst>
          </p:cNvPr>
          <p:cNvSpPr txBox="1"/>
          <p:nvPr/>
        </p:nvSpPr>
        <p:spPr>
          <a:xfrm>
            <a:off x="7645560" y="3759189"/>
            <a:ext cx="1175657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Mohan Li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1790144-C09C-40EF-9282-A7525E960FCD}"/>
              </a:ext>
            </a:extLst>
          </p:cNvPr>
          <p:cNvSpPr txBox="1"/>
          <p:nvPr/>
        </p:nvSpPr>
        <p:spPr>
          <a:xfrm>
            <a:off x="-135653" y="1235565"/>
            <a:ext cx="46222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/>
              <a:t>Engineering 3D Nickel Nanowire Networks for Electrochemical Applications</a:t>
            </a:r>
            <a:endParaRPr lang="de-DE" b="1" u="sng" dirty="0"/>
          </a:p>
        </p:txBody>
      </p:sp>
      <p:sp>
        <p:nvSpPr>
          <p:cNvPr id="13" name="Fußzeilenplatzhalter 5">
            <a:extLst>
              <a:ext uri="{FF2B5EF4-FFF2-40B4-BE49-F238E27FC236}">
                <a16:creationId xmlns:a16="http://schemas.microsoft.com/office/drawing/2014/main" id="{97742E48-B419-41C5-9A9F-9BAC820A98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26BDFD4-FAD4-4DA5-AD71-8C2999F91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6846" y="2684788"/>
            <a:ext cx="768601" cy="110718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AED72D7-0963-C53D-A08A-899BF34FC2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3145" y="2472593"/>
            <a:ext cx="1742904" cy="173593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2420DDB-1D58-6CFE-1B69-DC6619E19A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1562" y="2390537"/>
            <a:ext cx="1212862" cy="1695689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22A3786A-2F78-1DDE-D105-355BBC54F7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5406" y="2337328"/>
            <a:ext cx="1661120" cy="180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336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5069D-768E-4EB3-9AA0-8EC5CC5F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Architectures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Functional</a:t>
            </a:r>
            <a:r>
              <a:rPr lang="de-DE" dirty="0"/>
              <a:t> </a:t>
            </a:r>
            <a:r>
              <a:rPr lang="de-DE" dirty="0" err="1"/>
              <a:t>Nanowires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5E7E41-9F78-4CA8-A9C8-91643B55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4E01EF-47A8-4894-9BA6-F40C3247206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49F2E28-BC48-41DC-B502-8441E991F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330" y="1384110"/>
            <a:ext cx="2114672" cy="144000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C0192DE-4C95-48F1-97E3-63DCB217AA9C}"/>
              </a:ext>
            </a:extLst>
          </p:cNvPr>
          <p:cNvSpPr txBox="1"/>
          <p:nvPr/>
        </p:nvSpPr>
        <p:spPr>
          <a:xfrm>
            <a:off x="1696836" y="968821"/>
            <a:ext cx="2424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Photoelectrochemical </a:t>
            </a:r>
            <a:r>
              <a:rPr lang="de-DE" sz="1200" b="1" dirty="0" err="1"/>
              <a:t>Watersplitting</a:t>
            </a:r>
            <a:endParaRPr lang="en-US" sz="1200" b="1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755CBF-A64B-4AC9-A144-EE424CC25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426" y="1347021"/>
            <a:ext cx="1383629" cy="1440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E5769C8-1AB3-46EA-9448-05FAC001E942}"/>
              </a:ext>
            </a:extLst>
          </p:cNvPr>
          <p:cNvSpPr txBox="1"/>
          <p:nvPr/>
        </p:nvSpPr>
        <p:spPr>
          <a:xfrm>
            <a:off x="269564" y="962678"/>
            <a:ext cx="137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Thermoelectrics</a:t>
            </a:r>
            <a:endParaRPr lang="en-US" sz="1200" b="1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0280072-5801-47D0-A2C1-25AC2D5B1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5922" y="1507401"/>
            <a:ext cx="1661538" cy="108000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3CE43B38-284B-46DA-BBE8-F7373654AABC}"/>
              </a:ext>
            </a:extLst>
          </p:cNvPr>
          <p:cNvSpPr txBox="1"/>
          <p:nvPr/>
        </p:nvSpPr>
        <p:spPr>
          <a:xfrm>
            <a:off x="4309569" y="962679"/>
            <a:ext cx="12782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CO</a:t>
            </a:r>
            <a:r>
              <a:rPr lang="de-DE" sz="1200" b="1" baseline="-25000" dirty="0"/>
              <a:t>2</a:t>
            </a:r>
            <a:r>
              <a:rPr lang="de-DE" sz="1200" b="1" dirty="0"/>
              <a:t> </a:t>
            </a:r>
            <a:r>
              <a:rPr lang="de-DE" sz="1200" b="1" dirty="0" err="1"/>
              <a:t>Reduction</a:t>
            </a:r>
            <a:endParaRPr lang="en-US" sz="1200" b="1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B1AA3E3-18E9-4386-A695-EA93E851B5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6090" y="3419478"/>
            <a:ext cx="1494810" cy="14400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21C31118-89A7-4948-B508-8380BD2F2B66}"/>
              </a:ext>
            </a:extLst>
          </p:cNvPr>
          <p:cNvSpPr txBox="1"/>
          <p:nvPr/>
        </p:nvSpPr>
        <p:spPr>
          <a:xfrm>
            <a:off x="7571981" y="2966779"/>
            <a:ext cx="1218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High </a:t>
            </a:r>
            <a:r>
              <a:rPr lang="de-DE" sz="1200" b="1" dirty="0" err="1"/>
              <a:t>Pressure</a:t>
            </a:r>
            <a:endParaRPr lang="en-US" sz="1200" b="1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4EBBFE8-6A61-4DBC-A667-0BA0C1227B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377" y="3428997"/>
            <a:ext cx="1453006" cy="1515277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E82D1793-5300-4D3D-9733-7F4524A36F81}"/>
              </a:ext>
            </a:extLst>
          </p:cNvPr>
          <p:cNvSpPr/>
          <p:nvPr/>
        </p:nvSpPr>
        <p:spPr>
          <a:xfrm>
            <a:off x="2357469" y="3536949"/>
            <a:ext cx="1509141" cy="143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CCD9311-85D8-425D-BCA5-F72E103A15D3}"/>
              </a:ext>
            </a:extLst>
          </p:cNvPr>
          <p:cNvSpPr txBox="1"/>
          <p:nvPr/>
        </p:nvSpPr>
        <p:spPr>
          <a:xfrm>
            <a:off x="123747" y="2966782"/>
            <a:ext cx="17846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Topological</a:t>
            </a:r>
            <a:r>
              <a:rPr lang="de-DE" sz="1200" b="1" dirty="0"/>
              <a:t> </a:t>
            </a:r>
            <a:r>
              <a:rPr lang="de-DE" sz="1200" b="1" dirty="0" err="1"/>
              <a:t>Insulators</a:t>
            </a:r>
            <a:endParaRPr lang="en-US" sz="1200" b="1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F9BB949-9909-4CE1-BEE3-F86EB14829A5}"/>
              </a:ext>
            </a:extLst>
          </p:cNvPr>
          <p:cNvSpPr txBox="1"/>
          <p:nvPr/>
        </p:nvSpPr>
        <p:spPr>
          <a:xfrm>
            <a:off x="5785908" y="2966782"/>
            <a:ext cx="1218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Ion Irradiation</a:t>
            </a:r>
            <a:endParaRPr lang="en-US" sz="1200" b="1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E51EA705-7314-4F8D-8504-483A454F6E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05501" y="1317049"/>
            <a:ext cx="1228949" cy="1329809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E5827A5A-0CFB-45AD-B38C-B9BE5288E46A}"/>
              </a:ext>
            </a:extLst>
          </p:cNvPr>
          <p:cNvSpPr txBox="1"/>
          <p:nvPr/>
        </p:nvSpPr>
        <p:spPr>
          <a:xfrm>
            <a:off x="7695780" y="966718"/>
            <a:ext cx="1225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Field Emitters</a:t>
            </a:r>
            <a:endParaRPr lang="en-US" sz="1200" b="1" dirty="0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7FEE38B3-6478-49AC-AD6D-B9C469DAFA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1285" y="3419478"/>
            <a:ext cx="1858064" cy="1440000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59817749-EF90-43F8-A623-46DF1BDA8CEB}"/>
              </a:ext>
            </a:extLst>
          </p:cNvPr>
          <p:cNvSpPr txBox="1"/>
          <p:nvPr/>
        </p:nvSpPr>
        <p:spPr>
          <a:xfrm>
            <a:off x="3664733" y="2966780"/>
            <a:ext cx="1674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Surface Engineering</a:t>
            </a:r>
            <a:endParaRPr lang="en-US" sz="1200" b="1" dirty="0"/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5D5C059C-C104-4CE2-92A9-11EF56FA6D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4966" y="1265691"/>
            <a:ext cx="1591677" cy="1440000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2B0F2018-D2E8-4DB9-827A-376389B1426C}"/>
              </a:ext>
            </a:extLst>
          </p:cNvPr>
          <p:cNvSpPr txBox="1"/>
          <p:nvPr/>
        </p:nvSpPr>
        <p:spPr>
          <a:xfrm>
            <a:off x="5868545" y="962679"/>
            <a:ext cx="1665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Methanol Oxidation</a:t>
            </a:r>
            <a:endParaRPr lang="en-US" sz="1200" b="1" dirty="0"/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610EF8E4-1810-44BC-980A-7B1A52148B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9288" y="3428997"/>
            <a:ext cx="1368247" cy="1440000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C401DFFE-DCA1-4CF9-BE44-302A6517A608}"/>
              </a:ext>
            </a:extLst>
          </p:cNvPr>
          <p:cNvSpPr txBox="1"/>
          <p:nvPr/>
        </p:nvSpPr>
        <p:spPr>
          <a:xfrm>
            <a:off x="2077387" y="2966781"/>
            <a:ext cx="1147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 err="1"/>
              <a:t>Plasmonics</a:t>
            </a:r>
            <a:endParaRPr lang="en-US" sz="1200" b="1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74F255B-5156-48BF-AC77-7C04000BFF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30700" y="3428997"/>
            <a:ext cx="1500114" cy="1440000"/>
          </a:xfrm>
          <a:prstGeom prst="rect">
            <a:avLst/>
          </a:prstGeom>
        </p:spPr>
      </p:pic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18FBC0EB-A2D8-4B8E-8818-BBE4370B7403}"/>
              </a:ext>
            </a:extLst>
          </p:cNvPr>
          <p:cNvCxnSpPr>
            <a:cxnSpLocks/>
          </p:cNvCxnSpPr>
          <p:nvPr/>
        </p:nvCxnSpPr>
        <p:spPr>
          <a:xfrm>
            <a:off x="-125604" y="2888901"/>
            <a:ext cx="948334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746B69DF-C211-4B75-B817-FEE72764031E}"/>
              </a:ext>
            </a:extLst>
          </p:cNvPr>
          <p:cNvSpPr/>
          <p:nvPr/>
        </p:nvSpPr>
        <p:spPr>
          <a:xfrm>
            <a:off x="5374242" y="1208899"/>
            <a:ext cx="112086" cy="13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756B6300-026B-47C8-B0A2-334FD9869599}"/>
              </a:ext>
            </a:extLst>
          </p:cNvPr>
          <p:cNvSpPr/>
          <p:nvPr/>
        </p:nvSpPr>
        <p:spPr>
          <a:xfrm>
            <a:off x="147382" y="3405181"/>
            <a:ext cx="193345" cy="2016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0" name="Fußzeilenplatzhalter 5">
            <a:extLst>
              <a:ext uri="{FF2B5EF4-FFF2-40B4-BE49-F238E27FC236}">
                <a16:creationId xmlns:a16="http://schemas.microsoft.com/office/drawing/2014/main" id="{DBCA1FF2-1977-4499-8EC5-6B853A56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6726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85069D-768E-4EB3-9AA0-8EC5CC5F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Architectures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Functional</a:t>
            </a:r>
            <a:r>
              <a:rPr lang="de-DE" dirty="0"/>
              <a:t> </a:t>
            </a:r>
            <a:r>
              <a:rPr lang="de-DE" dirty="0" err="1"/>
              <a:t>Nanowires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5E7E41-9F78-4CA8-A9C8-91643B55C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4E01EF-47A8-4894-9BA6-F40C3247206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D755CBF-A64B-4AC9-A144-EE424CC25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26" y="1347021"/>
            <a:ext cx="1383629" cy="1440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E5769C8-1AB3-46EA-9448-05FAC001E942}"/>
              </a:ext>
            </a:extLst>
          </p:cNvPr>
          <p:cNvSpPr txBox="1"/>
          <p:nvPr/>
        </p:nvSpPr>
        <p:spPr>
          <a:xfrm>
            <a:off x="269564" y="962678"/>
            <a:ext cx="1371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Thermoelectrics</a:t>
            </a:r>
            <a:endParaRPr lang="en-US" sz="1200" b="1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0B1AA3E3-18E9-4386-A695-EA93E851B5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6090" y="3419478"/>
            <a:ext cx="1494810" cy="14400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21C31118-89A7-4948-B508-8380BD2F2B66}"/>
              </a:ext>
            </a:extLst>
          </p:cNvPr>
          <p:cNvSpPr txBox="1"/>
          <p:nvPr/>
        </p:nvSpPr>
        <p:spPr>
          <a:xfrm>
            <a:off x="7571981" y="2966779"/>
            <a:ext cx="12186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High </a:t>
            </a:r>
            <a:r>
              <a:rPr lang="de-DE" sz="1200" b="1" dirty="0" err="1"/>
              <a:t>Pressure</a:t>
            </a:r>
            <a:endParaRPr lang="en-US" sz="1200" b="1" dirty="0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82D1793-5300-4D3D-9733-7F4524A36F81}"/>
              </a:ext>
            </a:extLst>
          </p:cNvPr>
          <p:cNvSpPr/>
          <p:nvPr/>
        </p:nvSpPr>
        <p:spPr>
          <a:xfrm>
            <a:off x="2357469" y="3536949"/>
            <a:ext cx="1509141" cy="1439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7FEE38B3-6478-49AC-AD6D-B9C469DAF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1285" y="3419478"/>
            <a:ext cx="1858064" cy="1440000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59817749-EF90-43F8-A623-46DF1BDA8CEB}"/>
              </a:ext>
            </a:extLst>
          </p:cNvPr>
          <p:cNvSpPr txBox="1"/>
          <p:nvPr/>
        </p:nvSpPr>
        <p:spPr>
          <a:xfrm>
            <a:off x="3664733" y="2966780"/>
            <a:ext cx="16747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Surface Engineering</a:t>
            </a:r>
            <a:endParaRPr lang="en-US" sz="1200" b="1" dirty="0"/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18FBC0EB-A2D8-4B8E-8818-BBE4370B7403}"/>
              </a:ext>
            </a:extLst>
          </p:cNvPr>
          <p:cNvCxnSpPr>
            <a:cxnSpLocks/>
          </p:cNvCxnSpPr>
          <p:nvPr/>
        </p:nvCxnSpPr>
        <p:spPr>
          <a:xfrm>
            <a:off x="-125604" y="2888901"/>
            <a:ext cx="9483347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746B69DF-C211-4B75-B817-FEE72764031E}"/>
              </a:ext>
            </a:extLst>
          </p:cNvPr>
          <p:cNvSpPr/>
          <p:nvPr/>
        </p:nvSpPr>
        <p:spPr>
          <a:xfrm>
            <a:off x="5374242" y="1208899"/>
            <a:ext cx="112086" cy="13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756B6300-026B-47C8-B0A2-334FD9869599}"/>
              </a:ext>
            </a:extLst>
          </p:cNvPr>
          <p:cNvSpPr/>
          <p:nvPr/>
        </p:nvSpPr>
        <p:spPr>
          <a:xfrm>
            <a:off x="147382" y="3405181"/>
            <a:ext cx="193345" cy="20161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0" name="Fußzeilenplatzhalter 5">
            <a:extLst>
              <a:ext uri="{FF2B5EF4-FFF2-40B4-BE49-F238E27FC236}">
                <a16:creationId xmlns:a16="http://schemas.microsoft.com/office/drawing/2014/main" id="{DBCA1FF2-1977-4499-8EC5-6B853A56B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9128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6DAE3-CA43-4D45-A031-F8A44405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on Ion Irradiation </a:t>
            </a:r>
            <a:r>
              <a:rPr lang="de-DE" dirty="0" err="1"/>
              <a:t>by</a:t>
            </a:r>
            <a:r>
              <a:rPr lang="de-DE" dirty="0"/>
              <a:t> Ina on </a:t>
            </a:r>
            <a:r>
              <a:rPr lang="de-DE" dirty="0" err="1"/>
              <a:t>Thursday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5E445-CB3C-4EEC-8292-F5B5CD14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24797-2791-49CC-8094-B70D9274C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C9E889-1591-43B7-BE33-0A0253337FFD}"/>
              </a:ext>
            </a:extLst>
          </p:cNvPr>
          <p:cNvSpPr/>
          <p:nvPr/>
        </p:nvSpPr>
        <p:spPr>
          <a:xfrm>
            <a:off x="-29575" y="4731111"/>
            <a:ext cx="31365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PHD Thesis (2026)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5D417D-F59C-4008-A6DA-42FC9F7CD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558" y="1533485"/>
            <a:ext cx="4305205" cy="28800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4E54FAD-90EA-471B-8328-B0F4F324E880}"/>
              </a:ext>
            </a:extLst>
          </p:cNvPr>
          <p:cNvSpPr txBox="1"/>
          <p:nvPr/>
        </p:nvSpPr>
        <p:spPr>
          <a:xfrm>
            <a:off x="465347" y="1192708"/>
            <a:ext cx="3990109" cy="30777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dirty="0"/>
              <a:t>Bi </a:t>
            </a:r>
            <a:r>
              <a:rPr lang="de-DE" sz="1400" dirty="0" err="1"/>
              <a:t>Nanowire</a:t>
            </a:r>
            <a:r>
              <a:rPr lang="de-DE" sz="1400" dirty="0"/>
              <a:t> Networks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02CE9FD1-16F4-4D9C-A601-01D6D33886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341" y="2386847"/>
            <a:ext cx="915255" cy="10800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D61669C6-ADE4-47EA-8CAC-6A60E37C3F77}"/>
              </a:ext>
            </a:extLst>
          </p:cNvPr>
          <p:cNvSpPr txBox="1"/>
          <p:nvPr/>
        </p:nvSpPr>
        <p:spPr>
          <a:xfrm>
            <a:off x="4583173" y="1522932"/>
            <a:ext cx="4431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Swift Heavy Ion–Induced Modifications in Nanostructures and Thin Films </a:t>
            </a:r>
            <a:endParaRPr lang="de-DE" b="1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45A4DF4-44F6-49E8-8859-DEAD25C82AF1}"/>
              </a:ext>
            </a:extLst>
          </p:cNvPr>
          <p:cNvSpPr txBox="1"/>
          <p:nvPr/>
        </p:nvSpPr>
        <p:spPr>
          <a:xfrm>
            <a:off x="6210891" y="3478399"/>
            <a:ext cx="1175657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Ina Schubert</a:t>
            </a:r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2FE1A43A-B9D6-49C2-AB6C-28836C912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6425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8135" y="944948"/>
            <a:ext cx="4861581" cy="38869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43137D-07EB-41E2-B80D-1211E9A9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Thermoelectrics – Seebeck </a:t>
            </a:r>
            <a:r>
              <a:rPr lang="de-DE" dirty="0" err="1"/>
              <a:t>Coefficient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Bi </a:t>
            </a:r>
            <a:r>
              <a:rPr lang="de-DE" dirty="0" err="1"/>
              <a:t>Nanowires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1B8B0F-4B17-4D93-BD3F-40C24447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4E8A16-989C-4439-8B9D-2E2A6249CE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EA610162-3E9D-4513-B457-08AB64156E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CC5A1A3-35D7-42A4-A6D0-F38B0BE6E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51" y="989761"/>
            <a:ext cx="2634419" cy="3408105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F38C4C86-2109-4939-8506-2B007546F692}"/>
              </a:ext>
            </a:extLst>
          </p:cNvPr>
          <p:cNvSpPr/>
          <p:nvPr/>
        </p:nvSpPr>
        <p:spPr>
          <a:xfrm>
            <a:off x="1952" y="4734825"/>
            <a:ext cx="7256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Scientific Reports 13 (2023) | M. Murata et al., J. Appl. Phys. 121 (2017)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5077626" y="4682630"/>
            <a:ext cx="580606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>
                <a:latin typeface="Symbol" panose="05050102010706020507" pitchFamily="18" charset="2"/>
              </a:rPr>
              <a:t>D</a:t>
            </a:r>
            <a:r>
              <a:rPr lang="de-DE" sz="1100" dirty="0"/>
              <a:t>T [K]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feld 13"/>
              <p:cNvSpPr txBox="1"/>
              <p:nvPr/>
            </p:nvSpPr>
            <p:spPr>
              <a:xfrm>
                <a:off x="5217830" y="4224519"/>
                <a:ext cx="1084399" cy="307777"/>
              </a:xfrm>
              <a:prstGeom prst="rect">
                <a:avLst/>
              </a:prstGeom>
            </p:spPr>
            <p:txBody>
              <a:bodyPr vert="horz" wrap="non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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de-DE" sz="2000" dirty="0"/>
              </a:p>
            </p:txBody>
          </p:sp>
        </mc:Choice>
        <mc:Fallback>
          <p:sp>
            <p:nvSpPr>
              <p:cNvPr id="14" name="Textfeld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830" y="4224519"/>
                <a:ext cx="1084399" cy="307777"/>
              </a:xfrm>
              <a:prstGeom prst="rect">
                <a:avLst/>
              </a:prstGeom>
              <a:blipFill>
                <a:blip r:embed="rId4"/>
                <a:stretch>
                  <a:fillRect l="-4494" r="-3933" b="-1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feld 15"/>
          <p:cNvSpPr txBox="1"/>
          <p:nvPr/>
        </p:nvSpPr>
        <p:spPr>
          <a:xfrm rot="16200000">
            <a:off x="3520725" y="3677704"/>
            <a:ext cx="994819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/>
              <a:t>Voltage</a:t>
            </a:r>
            <a:r>
              <a:rPr lang="de-DE" sz="1100" dirty="0"/>
              <a:t> [µV]</a:t>
            </a:r>
          </a:p>
        </p:txBody>
      </p:sp>
      <p:sp>
        <p:nvSpPr>
          <p:cNvPr id="17" name="Textfeld 16"/>
          <p:cNvSpPr txBox="1"/>
          <p:nvPr/>
        </p:nvSpPr>
        <p:spPr>
          <a:xfrm rot="16200000">
            <a:off x="8411512" y="1603709"/>
            <a:ext cx="994819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/>
              <a:t>Voltage</a:t>
            </a:r>
            <a:r>
              <a:rPr lang="de-DE" sz="1100" dirty="0"/>
              <a:t> [µV]</a:t>
            </a:r>
          </a:p>
        </p:txBody>
      </p:sp>
      <p:sp>
        <p:nvSpPr>
          <p:cNvPr id="18" name="Textfeld 17"/>
          <p:cNvSpPr txBox="1"/>
          <p:nvPr/>
        </p:nvSpPr>
        <p:spPr>
          <a:xfrm rot="16200000">
            <a:off x="7982171" y="3677705"/>
            <a:ext cx="1840142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/>
              <a:t>Seebeck</a:t>
            </a:r>
            <a:r>
              <a:rPr lang="de-DE" sz="1100" dirty="0"/>
              <a:t> </a:t>
            </a:r>
            <a:r>
              <a:rPr lang="de-DE" sz="1100" dirty="0" err="1"/>
              <a:t>coefficient</a:t>
            </a:r>
            <a:r>
              <a:rPr lang="de-DE" sz="1100" dirty="0"/>
              <a:t> [µV/K]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7021113" y="4682076"/>
            <a:ext cx="1261703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/>
              <a:t>Temperature</a:t>
            </a:r>
            <a:r>
              <a:rPr lang="de-DE" sz="1100" dirty="0"/>
              <a:t> [K]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211139" y="2774911"/>
            <a:ext cx="1360857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/>
              <a:t>Time [min]</a:t>
            </a:r>
          </a:p>
        </p:txBody>
      </p:sp>
      <p:sp>
        <p:nvSpPr>
          <p:cNvPr id="23" name="Textfeld 22"/>
          <p:cNvSpPr txBox="1"/>
          <p:nvPr/>
        </p:nvSpPr>
        <p:spPr>
          <a:xfrm>
            <a:off x="4935581" y="2774911"/>
            <a:ext cx="864697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/>
              <a:t>Time [min]</a:t>
            </a:r>
          </a:p>
        </p:txBody>
      </p:sp>
      <p:sp>
        <p:nvSpPr>
          <p:cNvPr id="24" name="Textfeld 23"/>
          <p:cNvSpPr txBox="1"/>
          <p:nvPr/>
        </p:nvSpPr>
        <p:spPr>
          <a:xfrm rot="16200000">
            <a:off x="3358079" y="1705974"/>
            <a:ext cx="1261703" cy="26161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100" dirty="0" err="1"/>
              <a:t>Temperature</a:t>
            </a:r>
            <a:r>
              <a:rPr lang="de-DE" sz="1100" dirty="0"/>
              <a:t> [K]</a:t>
            </a:r>
          </a:p>
        </p:txBody>
      </p:sp>
      <p:sp>
        <p:nvSpPr>
          <p:cNvPr id="25" name="Rechteck 24"/>
          <p:cNvSpPr/>
          <p:nvPr/>
        </p:nvSpPr>
        <p:spPr>
          <a:xfrm>
            <a:off x="3887329" y="2832100"/>
            <a:ext cx="325137" cy="20442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5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3137D-07EB-41E2-B80D-1211E9A9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Thermoelectrics – Seebeck </a:t>
            </a:r>
            <a:r>
              <a:rPr lang="de-DE" dirty="0" err="1"/>
              <a:t>Coefficient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Bi </a:t>
            </a:r>
            <a:r>
              <a:rPr lang="de-DE" dirty="0" err="1"/>
              <a:t>Nanowires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1B8B0F-4B17-4D93-BD3F-40C24447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4E8A16-989C-4439-8B9D-2E2A6249CE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EA610162-3E9D-4513-B457-08AB64156E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CC5A1A3-35D7-42A4-A6D0-F38B0BE6E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762"/>
            <a:ext cx="2023366" cy="261759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C8C5F99-6085-43CC-ACD9-716612104CB7}"/>
              </a:ext>
            </a:extLst>
          </p:cNvPr>
          <p:cNvSpPr txBox="1"/>
          <p:nvPr/>
        </p:nvSpPr>
        <p:spPr>
          <a:xfrm>
            <a:off x="99786" y="3749460"/>
            <a:ext cx="6411546" cy="70634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Negative </a:t>
            </a:r>
            <a:r>
              <a:rPr lang="en-US" sz="1200" b="1" dirty="0" err="1"/>
              <a:t>Seebeck</a:t>
            </a:r>
            <a:r>
              <a:rPr lang="en-US" sz="1200" b="1" dirty="0"/>
              <a:t> coefficient at RT as expected for Bi (n-type)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Sign change of </a:t>
            </a:r>
            <a:r>
              <a:rPr lang="en-US" sz="1200" b="1" dirty="0" err="1"/>
              <a:t>Seebeck</a:t>
            </a:r>
            <a:r>
              <a:rPr lang="en-US" sz="1200" b="1" dirty="0"/>
              <a:t> coefficient with decreasing temperature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200" b="1" dirty="0"/>
              <a:t>The smaller the diameter the larger the temperature for sign change</a:t>
            </a:r>
            <a:endParaRPr lang="de-DE" sz="1200" b="1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82FE717-0C88-40CB-ABD6-E1B13133F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038" y="1047540"/>
            <a:ext cx="4067864" cy="250204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9BE3444-274B-4F30-916D-DED03DF3D1BD}"/>
              </a:ext>
            </a:extLst>
          </p:cNvPr>
          <p:cNvSpPr txBox="1"/>
          <p:nvPr/>
        </p:nvSpPr>
        <p:spPr>
          <a:xfrm>
            <a:off x="4632291" y="2919046"/>
            <a:ext cx="433132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Bulk</a:t>
            </a:r>
            <a:endParaRPr lang="de-DE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F38C4C86-2109-4939-8506-2B007546F692}"/>
              </a:ext>
            </a:extLst>
          </p:cNvPr>
          <p:cNvSpPr/>
          <p:nvPr/>
        </p:nvSpPr>
        <p:spPr>
          <a:xfrm>
            <a:off x="1952" y="4734825"/>
            <a:ext cx="7256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Scientific Reports 13 (2023) | M. Murata et al., J. Appl. Phys. 121 (2017)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289B03-769A-69F6-4BDE-58681F994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453" y="1047540"/>
            <a:ext cx="2471424" cy="27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731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3137D-07EB-41E2-B80D-1211E9A93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Thermoelectrics – Seebeck </a:t>
            </a:r>
            <a:r>
              <a:rPr lang="de-DE" dirty="0" err="1"/>
              <a:t>Coefficient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Bi </a:t>
            </a:r>
            <a:r>
              <a:rPr lang="de-DE" dirty="0" err="1"/>
              <a:t>Nanowires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1B8B0F-4B17-4D93-BD3F-40C244476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14E8A16-989C-4439-8B9D-2E2A6249CE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EA610162-3E9D-4513-B457-08AB64156E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CC5A1A3-35D7-42A4-A6D0-F38B0BE6E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9762"/>
            <a:ext cx="2023366" cy="261759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6C8C5F99-6085-43CC-ACD9-716612104CB7}"/>
              </a:ext>
            </a:extLst>
          </p:cNvPr>
          <p:cNvSpPr txBox="1"/>
          <p:nvPr/>
        </p:nvSpPr>
        <p:spPr>
          <a:xfrm>
            <a:off x="99786" y="3749460"/>
            <a:ext cx="6411546" cy="80855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400" b="1" dirty="0"/>
              <a:t>Negative </a:t>
            </a:r>
            <a:r>
              <a:rPr lang="en-US" sz="1400" b="1" dirty="0" err="1"/>
              <a:t>Seebeck</a:t>
            </a:r>
            <a:r>
              <a:rPr lang="en-US" sz="1400" b="1" dirty="0"/>
              <a:t> coefficient at RT as expected for Bi (n-type)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400" b="1" dirty="0"/>
              <a:t>Sign change of </a:t>
            </a:r>
            <a:r>
              <a:rPr lang="en-US" sz="1400" b="1" dirty="0" err="1"/>
              <a:t>Seebeck</a:t>
            </a:r>
            <a:r>
              <a:rPr lang="en-US" sz="1400" b="1" dirty="0"/>
              <a:t> coefficient with decreasing temperature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sz="1400" b="1" dirty="0"/>
              <a:t>The smaller the diameter the larger the temperature for sign change</a:t>
            </a:r>
            <a:endParaRPr lang="de-DE" sz="1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EE130BDF-EEE0-4DE5-B062-43282498FB64}"/>
                  </a:ext>
                </a:extLst>
              </p:cNvPr>
              <p:cNvSpPr txBox="1"/>
              <p:nvPr/>
            </p:nvSpPr>
            <p:spPr>
              <a:xfrm>
                <a:off x="6671262" y="3084959"/>
                <a:ext cx="1959896" cy="671851"/>
              </a:xfrm>
              <a:prstGeom prst="rect">
                <a:avLst/>
              </a:prstGeom>
            </p:spPr>
            <p:txBody>
              <a:bodyPr vert="horz" wrap="non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de-DE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de-DE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sz="2000" dirty="0"/>
              </a:p>
            </p:txBody>
          </p:sp>
        </mc:Choice>
        <mc:Fallback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EE130BDF-EEE0-4DE5-B062-43282498F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262" y="3084959"/>
                <a:ext cx="1959896" cy="6718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Grafik 12">
            <a:extLst>
              <a:ext uri="{FF2B5EF4-FFF2-40B4-BE49-F238E27FC236}">
                <a16:creationId xmlns:a16="http://schemas.microsoft.com/office/drawing/2014/main" id="{782FE717-0C88-40CB-ABD6-E1B13133F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7038" y="1047540"/>
            <a:ext cx="4067864" cy="250204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9BE3444-274B-4F30-916D-DED03DF3D1BD}"/>
              </a:ext>
            </a:extLst>
          </p:cNvPr>
          <p:cNvSpPr txBox="1"/>
          <p:nvPr/>
        </p:nvSpPr>
        <p:spPr>
          <a:xfrm>
            <a:off x="4632291" y="2919046"/>
            <a:ext cx="433132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Bulk</a:t>
            </a:r>
            <a:endParaRPr lang="de-DE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53EEEE8D-AAAB-4984-AA3C-61DAB31E1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736" y="1147220"/>
            <a:ext cx="2854949" cy="1711572"/>
          </a:xfrm>
          <a:prstGeom prst="rect">
            <a:avLst/>
          </a:prstGeom>
        </p:spPr>
      </p:pic>
      <p:sp>
        <p:nvSpPr>
          <p:cNvPr id="20" name="Rechteck 19">
            <a:extLst>
              <a:ext uri="{FF2B5EF4-FFF2-40B4-BE49-F238E27FC236}">
                <a16:creationId xmlns:a16="http://schemas.microsoft.com/office/drawing/2014/main" id="{F38C4C86-2109-4939-8506-2B007546F692}"/>
              </a:ext>
            </a:extLst>
          </p:cNvPr>
          <p:cNvSpPr/>
          <p:nvPr/>
        </p:nvSpPr>
        <p:spPr>
          <a:xfrm>
            <a:off x="1952" y="4734825"/>
            <a:ext cx="72560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Scientific Reports 13 (2023) | M. Murata et al., J. Appl. Phys. 121 (2017)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984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56539-DB81-4254-A507-FA3C86A4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Thermoelectrics – Sb </a:t>
            </a:r>
            <a:r>
              <a:rPr lang="de-DE" dirty="0" err="1"/>
              <a:t>Nanowire</a:t>
            </a:r>
            <a:r>
              <a:rPr lang="de-DE" dirty="0"/>
              <a:t> Networks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5A0FC4-035F-423A-9C78-D75C4131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875C23-F864-4530-A8D3-2AF863FB49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0801D2E6-262F-45FF-87B4-4B94A445499B}"/>
              </a:ext>
            </a:extLst>
          </p:cNvPr>
          <p:cNvSpPr/>
          <p:nvPr/>
        </p:nvSpPr>
        <p:spPr>
          <a:xfrm>
            <a:off x="1952" y="4734825"/>
            <a:ext cx="58160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M.F.P. Wagner et al.,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Phys.Stat.Soli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. 213 (2016) |  M.F.P. Wagner et al., Scientific Reports 13 (2023)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A0DA7F6-D77B-4C91-AC61-6D4AE605D3A0}"/>
              </a:ext>
            </a:extLst>
          </p:cNvPr>
          <p:cNvSpPr txBox="1"/>
          <p:nvPr/>
        </p:nvSpPr>
        <p:spPr>
          <a:xfrm>
            <a:off x="200622" y="3592591"/>
            <a:ext cx="886125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400" b="1" dirty="0"/>
              <a:t>Networks </a:t>
            </a:r>
            <a:r>
              <a:rPr lang="de-DE" sz="1400" b="1" dirty="0" err="1"/>
              <a:t>have</a:t>
            </a:r>
            <a:r>
              <a:rPr lang="de-DE" sz="1400" b="1" dirty="0"/>
              <a:t> </a:t>
            </a:r>
            <a:r>
              <a:rPr lang="de-DE" sz="1400" b="1" dirty="0" err="1"/>
              <a:t>significantly</a:t>
            </a:r>
            <a:r>
              <a:rPr lang="de-DE" sz="1400" b="1" dirty="0"/>
              <a:t> </a:t>
            </a:r>
            <a:r>
              <a:rPr lang="de-DE" sz="1400" b="1" dirty="0" err="1"/>
              <a:t>reduced</a:t>
            </a:r>
            <a:r>
              <a:rPr lang="de-DE" sz="1400" b="1" dirty="0"/>
              <a:t> thermal </a:t>
            </a:r>
            <a:r>
              <a:rPr lang="de-DE" sz="1400" b="1" dirty="0" err="1"/>
              <a:t>conductivity</a:t>
            </a:r>
            <a:r>
              <a:rPr lang="de-DE" sz="1400" b="1" dirty="0"/>
              <a:t> </a:t>
            </a:r>
            <a:r>
              <a:rPr lang="de-DE" sz="1400" b="1" dirty="0" err="1"/>
              <a:t>compared</a:t>
            </a:r>
            <a:r>
              <a:rPr lang="de-DE" sz="1400" b="1" dirty="0"/>
              <a:t> </a:t>
            </a:r>
            <a:r>
              <a:rPr lang="de-DE" sz="1400" b="1" dirty="0" err="1"/>
              <a:t>to</a:t>
            </a:r>
            <a:r>
              <a:rPr lang="de-DE" sz="1400" b="1" dirty="0"/>
              <a:t> </a:t>
            </a:r>
            <a:r>
              <a:rPr lang="de-DE" sz="1400" b="1" dirty="0" err="1"/>
              <a:t>theorie</a:t>
            </a:r>
            <a:r>
              <a:rPr lang="de-DE" sz="1400" b="1" dirty="0"/>
              <a:t> </a:t>
            </a:r>
            <a:r>
              <a:rPr lang="de-DE" sz="1400" b="1" dirty="0" err="1">
                <a:latin typeface="Symbol" panose="05050102010706020507" pitchFamily="18" charset="2"/>
              </a:rPr>
              <a:t>l</a:t>
            </a:r>
            <a:r>
              <a:rPr lang="de-DE" sz="1400" b="1" baseline="-25000" dirty="0" err="1"/>
              <a:t>eff</a:t>
            </a:r>
            <a:r>
              <a:rPr lang="de-DE" sz="1400" b="1" dirty="0"/>
              <a:t> </a:t>
            </a:r>
            <a:r>
              <a:rPr lang="de-DE" sz="1400" b="1" dirty="0" err="1"/>
              <a:t>value</a:t>
            </a:r>
            <a:r>
              <a:rPr lang="de-DE" sz="1400" b="1" dirty="0"/>
              <a:t> (9.48 W/</a:t>
            </a:r>
            <a:r>
              <a:rPr lang="de-DE" sz="1400" b="1" dirty="0" err="1"/>
              <a:t>mK</a:t>
            </a:r>
            <a:r>
              <a:rPr lang="de-DE" sz="1400" b="1" dirty="0"/>
              <a:t>)</a:t>
            </a:r>
          </a:p>
          <a:p>
            <a:pPr>
              <a:lnSpc>
                <a:spcPct val="150000"/>
              </a:lnSpc>
            </a:pPr>
            <a:r>
              <a:rPr lang="de-DE" sz="1400" dirty="0"/>
              <a:t>→</a:t>
            </a:r>
            <a:r>
              <a:rPr lang="de-DE" sz="1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400" b="1" dirty="0" err="1"/>
              <a:t>increased</a:t>
            </a:r>
            <a:r>
              <a:rPr lang="de-DE" sz="1400" b="1" dirty="0"/>
              <a:t> </a:t>
            </a:r>
            <a:r>
              <a:rPr lang="de-DE" sz="1400" b="1" dirty="0" err="1"/>
              <a:t>thermoelectric</a:t>
            </a:r>
            <a:r>
              <a:rPr lang="de-DE" sz="1400" b="1" dirty="0"/>
              <a:t> </a:t>
            </a:r>
            <a:r>
              <a:rPr lang="de-DE" sz="1400" b="1" dirty="0" err="1"/>
              <a:t>efficiency</a:t>
            </a:r>
            <a:r>
              <a:rPr lang="de-DE" sz="1400" b="1" dirty="0"/>
              <a:t> </a:t>
            </a:r>
          </a:p>
          <a:p>
            <a:endParaRPr lang="de-DE" sz="1500" dirty="0"/>
          </a:p>
        </p:txBody>
      </p:sp>
      <p:sp>
        <p:nvSpPr>
          <p:cNvPr id="31" name="Fußzeilenplatzhalter 5">
            <a:extLst>
              <a:ext uri="{FF2B5EF4-FFF2-40B4-BE49-F238E27FC236}">
                <a16:creationId xmlns:a16="http://schemas.microsoft.com/office/drawing/2014/main" id="{DC73C383-FBAB-49E3-A700-3E7A79191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6D5B00-971D-4612-96AF-12ED4EAF6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38" y="1373122"/>
            <a:ext cx="2678231" cy="139033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5F2B0E2-FCFF-4F6E-AA42-A42388BF5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5119" y="1072976"/>
            <a:ext cx="3319659" cy="2441053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302A4990-3CEF-44FA-9409-77DAE5AA6693}"/>
              </a:ext>
            </a:extLst>
          </p:cNvPr>
          <p:cNvSpPr txBox="1"/>
          <p:nvPr/>
        </p:nvSpPr>
        <p:spPr>
          <a:xfrm>
            <a:off x="6433528" y="2812148"/>
            <a:ext cx="21198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de-DE" sz="1000" baseline="-25000" dirty="0" err="1">
                <a:solidFill>
                  <a:schemeClr val="accent1">
                    <a:lumMod val="75000"/>
                  </a:schemeClr>
                </a:solidFill>
              </a:rPr>
              <a:t>eff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(Array)@RT: 0.49 W/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mK</a:t>
            </a:r>
            <a:endParaRPr lang="de-DE" sz="1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de-DE" sz="1000" baseline="-25000" dirty="0" err="1">
                <a:solidFill>
                  <a:schemeClr val="accent1">
                    <a:lumMod val="75000"/>
                  </a:schemeClr>
                </a:solidFill>
              </a:rPr>
              <a:t>eff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(NWNW)@RT: 9.48 W/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</a:rPr>
              <a:t>mK</a:t>
            </a:r>
            <a:endParaRPr lang="de-DE" dirty="0"/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4F79A1BF-4005-4FFA-B34B-DF34D607D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779" y="1164588"/>
            <a:ext cx="2634467" cy="1037707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CFF34C07-ED21-4A37-8E0A-24B6DDFA35DF}"/>
              </a:ext>
            </a:extLst>
          </p:cNvPr>
          <p:cNvSpPr txBox="1"/>
          <p:nvPr/>
        </p:nvSpPr>
        <p:spPr>
          <a:xfrm>
            <a:off x="6433528" y="2341630"/>
            <a:ext cx="2261072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u="sng" dirty="0" err="1">
                <a:solidFill>
                  <a:schemeClr val="accent1">
                    <a:lumMod val="75000"/>
                  </a:schemeClr>
                </a:solidFill>
              </a:rPr>
              <a:t>Effective</a:t>
            </a:r>
            <a:r>
              <a:rPr lang="de-DE" sz="1000" u="sng" dirty="0">
                <a:solidFill>
                  <a:schemeClr val="accent1">
                    <a:lumMod val="75000"/>
                  </a:schemeClr>
                </a:solidFill>
              </a:rPr>
              <a:t> Medium Theory: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3B6CB758-EB35-486F-979A-12BE131ABF61}"/>
              </a:ext>
            </a:extLst>
          </p:cNvPr>
          <p:cNvSpPr txBox="1"/>
          <p:nvPr/>
        </p:nvSpPr>
        <p:spPr>
          <a:xfrm>
            <a:off x="6433528" y="2571839"/>
            <a:ext cx="238982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de-DE" sz="1200" baseline="-25000" dirty="0" err="1">
                <a:solidFill>
                  <a:schemeClr val="accent1">
                    <a:lumMod val="75000"/>
                  </a:schemeClr>
                </a:solidFill>
              </a:rPr>
              <a:t>eff</a:t>
            </a:r>
            <a:r>
              <a:rPr lang="de-DE" sz="1200" baseline="-25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=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x</a:t>
            </a:r>
            <a:r>
              <a:rPr lang="de-DE" sz="1200" baseline="-25000" dirty="0" err="1">
                <a:solidFill>
                  <a:schemeClr val="accent1">
                    <a:lumMod val="75000"/>
                  </a:schemeClr>
                </a:solidFill>
              </a:rPr>
              <a:t>Sb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de-DE" sz="1200" baseline="-25000" dirty="0" err="1">
                <a:solidFill>
                  <a:schemeClr val="accent1">
                    <a:lumMod val="75000"/>
                  </a:schemeClr>
                </a:solidFill>
              </a:rPr>
              <a:t>Sb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 +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+mj-lt"/>
              </a:rPr>
              <a:t>x</a:t>
            </a:r>
            <a:r>
              <a:rPr lang="de-DE" sz="1200" baseline="-25000" dirty="0" err="1">
                <a:solidFill>
                  <a:schemeClr val="accent1">
                    <a:lumMod val="75000"/>
                  </a:schemeClr>
                </a:solidFill>
              </a:rPr>
              <a:t>PC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de-DE" sz="1200" baseline="-25000" dirty="0" err="1">
                <a:solidFill>
                  <a:schemeClr val="accent1">
                    <a:lumMod val="75000"/>
                  </a:schemeClr>
                </a:solidFill>
              </a:rPr>
              <a:t>PC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de-DE" sz="12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7DACE33F-BEF9-4C2A-962E-CE946D243674}"/>
              </a:ext>
            </a:extLst>
          </p:cNvPr>
          <p:cNvSpPr/>
          <p:nvPr/>
        </p:nvSpPr>
        <p:spPr>
          <a:xfrm>
            <a:off x="5171868" y="4034785"/>
            <a:ext cx="34594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S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: Seebeck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coefficient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; 	  </a:t>
            </a:r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l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:</a:t>
            </a:r>
            <a:r>
              <a:rPr lang="en-US" sz="1000" baseline="-250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Mangal"/>
              </a:rPr>
              <a:t>Thermal conductivity</a:t>
            </a:r>
            <a:endParaRPr lang="de-DE" sz="1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s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: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Electrical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conductivity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; </a:t>
            </a:r>
            <a:r>
              <a:rPr lang="de-DE" sz="1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: Absolute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temperature</a:t>
            </a:r>
            <a:endParaRPr lang="de-DE" sz="1000" dirty="0">
              <a:solidFill>
                <a:schemeClr val="accent1">
                  <a:lumMod val="75000"/>
                </a:schemeClr>
              </a:solidFill>
              <a:latin typeface="Mangal"/>
            </a:endParaRP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Symbol" panose="05050102010706020507" pitchFamily="18" charset="2"/>
              </a:rPr>
              <a:t>          </a:t>
            </a:r>
            <a:endParaRPr lang="en-US" sz="1000" dirty="0">
              <a:solidFill>
                <a:schemeClr val="accent1">
                  <a:lumMod val="75000"/>
                </a:schemeClr>
              </a:solidFill>
              <a:latin typeface="Mang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0D3353E4-AD02-4936-A19F-54F731AC37E2}"/>
                  </a:ext>
                </a:extLst>
              </p:cNvPr>
              <p:cNvSpPr txBox="1"/>
              <p:nvPr/>
            </p:nvSpPr>
            <p:spPr>
              <a:xfrm>
                <a:off x="3620883" y="4002532"/>
                <a:ext cx="1532727" cy="494494"/>
              </a:xfrm>
              <a:prstGeom prst="rect">
                <a:avLst/>
              </a:prstGeom>
            </p:spPr>
            <p:txBody>
              <a:bodyPr vert="horz" wrap="square" lIns="0" tIns="0" rIns="0" bIns="0" rtlCol="0" anchor="t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600" b="0" i="1" smtClean="0">
                          <a:latin typeface="Cambria Math" panose="02040503050406030204" pitchFamily="18" charset="0"/>
                        </a:rPr>
                        <m:t>𝑧𝑇</m:t>
                      </m:r>
                      <m:r>
                        <a:rPr lang="de-DE" sz="16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de-D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de-D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de-DE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de-DE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</m:t>
                          </m:r>
                        </m:den>
                      </m:f>
                      <m:r>
                        <a:rPr lang="de-D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de-DE" sz="1600" dirty="0"/>
              </a:p>
            </p:txBody>
          </p:sp>
        </mc:Choice>
        <mc:Fallback xmlns=""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0D3353E4-AD02-4936-A19F-54F731AC37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0883" y="4002532"/>
                <a:ext cx="1532727" cy="49449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4992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156539-DB81-4254-A507-FA3C86A4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From</a:t>
            </a:r>
            <a:r>
              <a:rPr lang="de-DE" dirty="0"/>
              <a:t> Thermoelectrics </a:t>
            </a:r>
            <a:r>
              <a:rPr lang="de-DE" dirty="0" err="1"/>
              <a:t>to</a:t>
            </a:r>
            <a:r>
              <a:rPr lang="de-DE" dirty="0"/>
              <a:t> IR </a:t>
            </a:r>
            <a:r>
              <a:rPr lang="de-DE" dirty="0" err="1"/>
              <a:t>Sensing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B5A0FC4-035F-423A-9C78-D75C4131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29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875C23-F864-4530-A8D3-2AF863FB49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31" name="Grafik 9">
            <a:extLst>
              <a:ext uri="{FF2B5EF4-FFF2-40B4-BE49-F238E27FC236}">
                <a16:creationId xmlns:a16="http://schemas.microsoft.com/office/drawing/2014/main" id="{23522647-078B-453F-86A8-DEF0598E09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7589" y="1262038"/>
            <a:ext cx="2876068" cy="2171432"/>
          </a:xfrm>
          <a:prstGeom prst="rect">
            <a:avLst/>
          </a:prstGeom>
        </p:spPr>
      </p:pic>
      <p:pic>
        <p:nvPicPr>
          <p:cNvPr id="32" name="Grafik 10">
            <a:extLst>
              <a:ext uri="{FF2B5EF4-FFF2-40B4-BE49-F238E27FC236}">
                <a16:creationId xmlns:a16="http://schemas.microsoft.com/office/drawing/2014/main" id="{F438BAB2-6DED-48C2-BC3B-E763BBF938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2715"/>
            <a:ext cx="3414713" cy="2239520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551905BF-4DD3-4B3A-990A-457FD7AEB806}"/>
              </a:ext>
            </a:extLst>
          </p:cNvPr>
          <p:cNvSpPr/>
          <p:nvPr/>
        </p:nvSpPr>
        <p:spPr>
          <a:xfrm>
            <a:off x="1389646" y="3741761"/>
            <a:ext cx="6069932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/>
              <a:t>Fabrication of nanowire structures and nanowire-based IR-Sensors based on ion-track nanotechnology on a larger scale is feasible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35BFEE07-E646-408C-909E-CA01DF3E49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32" y="1889151"/>
            <a:ext cx="2565300" cy="714008"/>
          </a:xfrm>
          <a:prstGeom prst="rect">
            <a:avLst/>
          </a:prstGeom>
        </p:spPr>
      </p:pic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8ED59A3D-D274-4A63-B49B-44C590BE2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DD4DBF9B-B827-4E88-BF26-B54BDCADDA69}"/>
              </a:ext>
            </a:extLst>
          </p:cNvPr>
          <p:cNvSpPr/>
          <p:nvPr/>
        </p:nvSpPr>
        <p:spPr>
          <a:xfrm>
            <a:off x="-1" y="4696382"/>
            <a:ext cx="639365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M. Lindeberg,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PhD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thesis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, Univ. Uppsala, 2003 | Lindeberg et al., Sens. </a:t>
            </a:r>
            <a:r>
              <a:rPr lang="de-DE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Actuat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. A 105 (2003)</a:t>
            </a:r>
          </a:p>
        </p:txBody>
      </p:sp>
    </p:spTree>
    <p:extLst>
      <p:ext uri="{BB962C8B-B14F-4D97-AF65-F5344CB8AC3E}">
        <p14:creationId xmlns:p14="http://schemas.microsoft.com/office/powerpoint/2010/main" val="955392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255F3-FBD8-42F3-B360-9183F3E7E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Au NWNW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E4AE38-8013-4ADB-B615-C9F094C6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5DA85A-69D2-4775-A903-2E57D554C6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35BBE0E-ACD1-4BC9-89DE-F3D48E38D44B}"/>
              </a:ext>
            </a:extLst>
          </p:cNvPr>
          <p:cNvSpPr/>
          <p:nvPr/>
        </p:nvSpPr>
        <p:spPr>
          <a:xfrm>
            <a:off x="-29575" y="4731111"/>
            <a:ext cx="58493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 Li et al., Small, 21 (2025) |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Liu,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  <a:latin typeface="Arial"/>
              </a:rPr>
              <a:t>Liying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, et al. </a:t>
            </a:r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Adv. Mater. </a:t>
            </a:r>
            <a:r>
              <a:rPr lang="en-US" sz="1000" i="1" dirty="0" err="1">
                <a:solidFill>
                  <a:schemeClr val="accent1">
                    <a:lumMod val="75000"/>
                  </a:schemeClr>
                </a:solidFill>
                <a:latin typeface="Arial"/>
              </a:rPr>
              <a:t>Interf</a:t>
            </a:r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 8 (2021)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338A1D8E-252C-4993-9390-D5F3164D3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22" name="Nils Ulrich">
            <a:extLst>
              <a:ext uri="{FF2B5EF4-FFF2-40B4-BE49-F238E27FC236}">
                <a16:creationId xmlns:a16="http://schemas.microsoft.com/office/drawing/2014/main" id="{3DB17347-83D3-42D6-9691-885996F62897}"/>
              </a:ext>
            </a:extLst>
          </p:cNvPr>
          <p:cNvSpPr txBox="1"/>
          <p:nvPr/>
        </p:nvSpPr>
        <p:spPr>
          <a:xfrm>
            <a:off x="6106425" y="519936"/>
            <a:ext cx="815929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Mohan Li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7393A192-6BB9-4B53-A931-5ACD93FA0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467" y="0"/>
            <a:ext cx="641828" cy="924566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C361DE89-1D85-25A1-9EE1-A507D565ED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" y="1001791"/>
            <a:ext cx="2211115" cy="30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01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9255F3-FBD8-42F3-B360-9183F3E7E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Au NWNW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E4AE38-8013-4ADB-B615-C9F094C6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5DA85A-69D2-4775-A903-2E57D554C6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35BBE0E-ACD1-4BC9-89DE-F3D48E38D44B}"/>
              </a:ext>
            </a:extLst>
          </p:cNvPr>
          <p:cNvSpPr/>
          <p:nvPr/>
        </p:nvSpPr>
        <p:spPr>
          <a:xfrm>
            <a:off x="-29575" y="4731111"/>
            <a:ext cx="58493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 Li et al., Small, 21 (2025) |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Liu,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  <a:latin typeface="Arial"/>
              </a:rPr>
              <a:t>Liying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, et al. </a:t>
            </a:r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Adv. Mater. </a:t>
            </a:r>
            <a:r>
              <a:rPr lang="en-US" sz="1000" i="1" dirty="0" err="1">
                <a:solidFill>
                  <a:schemeClr val="accent1">
                    <a:lumMod val="75000"/>
                  </a:schemeClr>
                </a:solidFill>
                <a:latin typeface="Arial"/>
              </a:rPr>
              <a:t>Interf</a:t>
            </a:r>
            <a:r>
              <a:rPr lang="en-US" sz="1000" i="1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.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/>
              </a:rPr>
              <a:t> 8 (2021)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338A1D8E-252C-4993-9390-D5F3164D3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22" name="Nils Ulrich">
            <a:extLst>
              <a:ext uri="{FF2B5EF4-FFF2-40B4-BE49-F238E27FC236}">
                <a16:creationId xmlns:a16="http://schemas.microsoft.com/office/drawing/2014/main" id="{3DB17347-83D3-42D6-9691-885996F62897}"/>
              </a:ext>
            </a:extLst>
          </p:cNvPr>
          <p:cNvSpPr txBox="1"/>
          <p:nvPr/>
        </p:nvSpPr>
        <p:spPr>
          <a:xfrm>
            <a:off x="6106425" y="519936"/>
            <a:ext cx="815929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Mohan Li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7393A192-6BB9-4B53-A931-5ACD93FA0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1467" y="0"/>
            <a:ext cx="641828" cy="9245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BAA58372-36F4-7DA1-5180-268D30A875B7}"/>
                  </a:ext>
                </a:extLst>
              </p:cNvPr>
              <p:cNvSpPr txBox="1"/>
              <p:nvPr/>
            </p:nvSpPr>
            <p:spPr>
              <a:xfrm>
                <a:off x="6815930" y="2774605"/>
                <a:ext cx="1712777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45718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eqArr>
                        <m:eqArrPr>
                          <m:ctrlPr>
                            <a:rPr lang="en-150" sz="1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</m:ctrlPr>
                        </m:eqArrPr>
                        <m:e>
                          <m:func>
                            <m:funcPr>
                              <m:ctrlPr>
                                <a:rPr lang="de-DE" sz="1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uncPr>
                            <m:fName>
                              <m:r>
                                <a:rPr lang="de-DE" sz="1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  <m:t>𝑐𝑜𝑠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150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150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=</m:t>
                          </m:r>
                          <m:f>
                            <m:fPr>
                              <m:type m:val="lin"/>
                              <m:ctrlPr>
                                <a:rPr lang="en-150" sz="1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MS Mincho" panose="02020609040205080304" pitchFamily="49" charset="-128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de-DE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de-DE" sz="1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1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de-DE" sz="1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𝑆</m:t>
                                      </m:r>
                                    </m:sub>
                                  </m:sSub>
                                  <m:r>
                                    <a:rPr lang="en-US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e-DE" sz="1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1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lang="de-DE" sz="1000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MS Mincho" panose="02020609040205080304" pitchFamily="49" charset="-128"/>
                                        </a:rPr>
                                        <m:t>𝑆𝐿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de-DE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de-DE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de-DE" sz="1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ea typeface="MS Mincho" panose="02020609040205080304" pitchFamily="49" charset="-128"/>
                                    </a:rPr>
                                    <m:t>𝐿</m:t>
                                  </m:r>
                                </m:sub>
                              </m:sSub>
                            </m:den>
                          </m:f>
                          <m:r>
                            <a:rPr lang="de-DE" sz="1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MS Mincho" panose="02020609040205080304" pitchFamily="49" charset="-128"/>
                            </a:rPr>
                            <m:t>#</m:t>
                          </m:r>
                        </m:e>
                      </m:eqArr>
                    </m:oMath>
                  </m:oMathPara>
                </a14:m>
                <a:endParaRPr lang="en-150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BAA58372-36F4-7DA1-5180-268D30A875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5930" y="2774605"/>
                <a:ext cx="1712777" cy="246221"/>
              </a:xfrm>
              <a:prstGeom prst="rect">
                <a:avLst/>
              </a:prstGeom>
              <a:blipFill>
                <a:blip r:embed="rId4"/>
                <a:stretch>
                  <a:fillRect t="-80488" r="-6050" b="-12926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7">
                <a:extLst>
                  <a:ext uri="{FF2B5EF4-FFF2-40B4-BE49-F238E27FC236}">
                    <a16:creationId xmlns:a16="http://schemas.microsoft.com/office/drawing/2014/main" id="{4250294A-E60B-530D-DFC4-84AED699C520}"/>
                  </a:ext>
                </a:extLst>
              </p:cNvPr>
              <p:cNvSpPr txBox="1"/>
              <p:nvPr/>
            </p:nvSpPr>
            <p:spPr>
              <a:xfrm>
                <a:off x="6459277" y="3137447"/>
                <a:ext cx="2426081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457189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𝛾</m:t>
                        </m:r>
                      </m:e>
                      <m:sub>
                        <m: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 : surface energy of the solid</a:t>
                </a:r>
              </a:p>
              <a:p>
                <a:pPr algn="ctr" defTabSz="457189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𝛾</m:t>
                        </m:r>
                      </m:e>
                      <m:sub>
                        <m: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 : surface energy of the liquid</a:t>
                </a:r>
              </a:p>
              <a:p>
                <a:pPr algn="ctr" defTabSz="457189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</m:ctrlPr>
                      </m:sSubPr>
                      <m:e>
                        <m: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𝛾</m:t>
                        </m:r>
                      </m:e>
                      <m:sub>
                        <m:r>
                          <a:rPr lang="de-DE" sz="1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MS Mincho" panose="02020609040205080304" pitchFamily="49" charset="-128"/>
                          </a:rPr>
                          <m:t>𝑆𝐿</m:t>
                        </m:r>
                      </m:sub>
                    </m:sSub>
                  </m:oMath>
                </a14:m>
                <a:r>
                  <a:rPr lang="en-US" sz="1000" dirty="0">
                    <a:solidFill>
                      <a:prstClr val="black"/>
                    </a:solidFill>
                    <a:latin typeface="Arial"/>
                  </a:rPr>
                  <a:t> : energy of the solid-liquid interface</a:t>
                </a:r>
                <a:endParaRPr lang="en-150" sz="1000" dirty="0">
                  <a:solidFill>
                    <a:prstClr val="black"/>
                  </a:solidFill>
                  <a:latin typeface="Arial"/>
                </a:endParaRPr>
              </a:p>
            </p:txBody>
          </p:sp>
        </mc:Choice>
        <mc:Fallback>
          <p:sp>
            <p:nvSpPr>
              <p:cNvPr id="15" name="TextBox 7">
                <a:extLst>
                  <a:ext uri="{FF2B5EF4-FFF2-40B4-BE49-F238E27FC236}">
                    <a16:creationId xmlns:a16="http://schemas.microsoft.com/office/drawing/2014/main" id="{4250294A-E60B-530D-DFC4-84AED699C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277" y="3137447"/>
                <a:ext cx="2426081" cy="553998"/>
              </a:xfrm>
              <a:prstGeom prst="rect">
                <a:avLst/>
              </a:prstGeom>
              <a:blipFill>
                <a:blip r:embed="rId5"/>
                <a:stretch>
                  <a:fillRect t="-1099" b="-329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4">
            <a:extLst>
              <a:ext uri="{FF2B5EF4-FFF2-40B4-BE49-F238E27FC236}">
                <a16:creationId xmlns:a16="http://schemas.microsoft.com/office/drawing/2014/main" id="{CB32B206-F089-8BE0-9528-56892EBCA73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61" t="8339" r="7460"/>
          <a:stretch/>
        </p:blipFill>
        <p:spPr>
          <a:xfrm>
            <a:off x="2110680" y="1001791"/>
            <a:ext cx="4290120" cy="3278507"/>
          </a:xfrm>
          <a:prstGeom prst="rect">
            <a:avLst/>
          </a:prstGeom>
        </p:spPr>
      </p:pic>
      <p:pic>
        <p:nvPicPr>
          <p:cNvPr id="3" name="Content Placeholder 10">
            <a:extLst>
              <a:ext uri="{FF2B5EF4-FFF2-40B4-BE49-F238E27FC236}">
                <a16:creationId xmlns:a16="http://schemas.microsoft.com/office/drawing/2014/main" id="{AD59A1B1-CF1E-F23D-E60E-B3DE15FC48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066" y="1207781"/>
            <a:ext cx="2853612" cy="1464427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C361DE89-1D85-25A1-9EE1-A507D565ED7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62" y="1001791"/>
            <a:ext cx="2211115" cy="300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01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3124-2Video">
            <a:hlinkClick r:id="" action="ppaction://media"/>
            <a:extLst>
              <a:ext uri="{FF2B5EF4-FFF2-40B4-BE49-F238E27FC236}">
                <a16:creationId xmlns:a16="http://schemas.microsoft.com/office/drawing/2014/main" id="{F30DFEDE-2E3F-7BC8-4712-0466E513DB5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4896" t="40261" r="16915" b="4944"/>
          <a:stretch/>
        </p:blipFill>
        <p:spPr>
          <a:xfrm>
            <a:off x="4809890" y="1619329"/>
            <a:ext cx="4093673" cy="2595600"/>
          </a:xfrm>
          <a:prstGeom prst="rect">
            <a:avLst/>
          </a:prstGeom>
          <a:ln w="19050">
            <a:solidFill>
              <a:srgbClr val="FDBB63"/>
            </a:solidFill>
          </a:ln>
        </p:spPr>
      </p:pic>
      <p:pic>
        <p:nvPicPr>
          <p:cNvPr id="30" name="图片 4">
            <a:extLst>
              <a:ext uri="{FF2B5EF4-FFF2-40B4-BE49-F238E27FC236}">
                <a16:creationId xmlns:a16="http://schemas.microsoft.com/office/drawing/2014/main" id="{045FD831-91FE-778D-F9D4-65BBCCD0765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61" t="8339" r="7460"/>
          <a:stretch/>
        </p:blipFill>
        <p:spPr>
          <a:xfrm>
            <a:off x="0" y="951996"/>
            <a:ext cx="4555356" cy="34812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9255F3-FBD8-42F3-B360-9183F3E7E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Au NWNW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E4AE38-8013-4ADB-B615-C9F094C6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32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5DA85A-69D2-4775-A903-2E57D554C6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35BBE0E-ACD1-4BC9-89DE-F3D48E38D44B}"/>
              </a:ext>
            </a:extLst>
          </p:cNvPr>
          <p:cNvSpPr/>
          <p:nvPr/>
        </p:nvSpPr>
        <p:spPr>
          <a:xfrm>
            <a:off x="-29575" y="4731111"/>
            <a:ext cx="31365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 Li et al., Small, 21 (2025)</a:t>
            </a:r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338A1D8E-252C-4993-9390-D5F3164D3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22" name="Nils Ulrich">
            <a:extLst>
              <a:ext uri="{FF2B5EF4-FFF2-40B4-BE49-F238E27FC236}">
                <a16:creationId xmlns:a16="http://schemas.microsoft.com/office/drawing/2014/main" id="{3DB17347-83D3-42D6-9691-885996F62897}"/>
              </a:ext>
            </a:extLst>
          </p:cNvPr>
          <p:cNvSpPr txBox="1"/>
          <p:nvPr/>
        </p:nvSpPr>
        <p:spPr>
          <a:xfrm>
            <a:off x="6106425" y="519936"/>
            <a:ext cx="815929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Mohan Li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7393A192-6BB9-4B53-A931-5ACD93FA0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1467" y="0"/>
            <a:ext cx="641828" cy="924566"/>
          </a:xfrm>
          <a:prstGeom prst="rect">
            <a:avLst/>
          </a:prstGeom>
        </p:spPr>
      </p:pic>
      <p:sp>
        <p:nvSpPr>
          <p:cNvPr id="26" name="文本框 14">
            <a:extLst>
              <a:ext uri="{FF2B5EF4-FFF2-40B4-BE49-F238E27FC236}">
                <a16:creationId xmlns:a16="http://schemas.microsoft.com/office/drawing/2014/main" id="{F3F37434-9B4E-5E5F-A66F-5312BECEF2C1}"/>
              </a:ext>
            </a:extLst>
          </p:cNvPr>
          <p:cNvSpPr txBox="1"/>
          <p:nvPr/>
        </p:nvSpPr>
        <p:spPr>
          <a:xfrm>
            <a:off x="4809889" y="1286834"/>
            <a:ext cx="4093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de-DE" sz="1400" b="1" dirty="0"/>
              <a:t>Low </a:t>
            </a:r>
            <a:r>
              <a:rPr lang="de-DE" sz="1400" b="1" dirty="0" err="1"/>
              <a:t>porosity</a:t>
            </a:r>
            <a:r>
              <a:rPr lang="de-DE" sz="1400" b="1" dirty="0"/>
              <a:t> → 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cs typeface="Calibri" panose="020F0502020204030204" pitchFamily="34" charset="0"/>
              </a:rPr>
              <a:t>Hydrophilic </a:t>
            </a:r>
            <a:r>
              <a:rPr lang="de-DE" sz="1400" b="1" dirty="0"/>
              <a:t>(</a:t>
            </a:r>
            <a:r>
              <a:rPr lang="de-DE" sz="1400" b="1" dirty="0" err="1"/>
              <a:t>imbibition</a:t>
            </a:r>
            <a:r>
              <a:rPr lang="de-DE" sz="1400" b="1" dirty="0"/>
              <a:t>) 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7" name="Rounded Rectangle 7">
            <a:extLst>
              <a:ext uri="{FF2B5EF4-FFF2-40B4-BE49-F238E27FC236}">
                <a16:creationId xmlns:a16="http://schemas.microsoft.com/office/drawing/2014/main" id="{7B5509F4-4396-B847-24ED-E57BF1D092F9}"/>
              </a:ext>
            </a:extLst>
          </p:cNvPr>
          <p:cNvSpPr/>
          <p:nvPr/>
        </p:nvSpPr>
        <p:spPr>
          <a:xfrm>
            <a:off x="1057275" y="2998470"/>
            <a:ext cx="1559719" cy="556736"/>
          </a:xfrm>
          <a:prstGeom prst="roundRect">
            <a:avLst/>
          </a:prstGeom>
          <a:solidFill>
            <a:srgbClr val="FDBB63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92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4">
            <a:extLst>
              <a:ext uri="{FF2B5EF4-FFF2-40B4-BE49-F238E27FC236}">
                <a16:creationId xmlns:a16="http://schemas.microsoft.com/office/drawing/2014/main" id="{8E10091E-DA4E-44B0-DB22-053570B2A0A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61" t="8339" r="7460"/>
          <a:stretch/>
        </p:blipFill>
        <p:spPr>
          <a:xfrm>
            <a:off x="0" y="951996"/>
            <a:ext cx="4555356" cy="34812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9255F3-FBD8-42F3-B360-9183F3E7E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Au NWNW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E4AE38-8013-4ADB-B615-C9F094C6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33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5DA85A-69D2-4775-A903-2E57D554C6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35BBE0E-ACD1-4BC9-89DE-F3D48E38D44B}"/>
              </a:ext>
            </a:extLst>
          </p:cNvPr>
          <p:cNvSpPr/>
          <p:nvPr/>
        </p:nvSpPr>
        <p:spPr>
          <a:xfrm>
            <a:off x="-29575" y="4731111"/>
            <a:ext cx="31365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 Li et al., Small, 21 (2025)</a:t>
            </a:r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338A1D8E-252C-4993-9390-D5F3164D3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22" name="Nils Ulrich">
            <a:extLst>
              <a:ext uri="{FF2B5EF4-FFF2-40B4-BE49-F238E27FC236}">
                <a16:creationId xmlns:a16="http://schemas.microsoft.com/office/drawing/2014/main" id="{3DB17347-83D3-42D6-9691-885996F62897}"/>
              </a:ext>
            </a:extLst>
          </p:cNvPr>
          <p:cNvSpPr txBox="1"/>
          <p:nvPr/>
        </p:nvSpPr>
        <p:spPr>
          <a:xfrm>
            <a:off x="6106425" y="519936"/>
            <a:ext cx="815929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Mohan Li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7393A192-6BB9-4B53-A931-5ACD93FA0E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1467" y="0"/>
            <a:ext cx="641828" cy="924566"/>
          </a:xfrm>
          <a:prstGeom prst="rect">
            <a:avLst/>
          </a:prstGeom>
        </p:spPr>
      </p:pic>
      <p:pic>
        <p:nvPicPr>
          <p:cNvPr id="8" name="3128-1Video">
            <a:hlinkClick r:id="" action="ppaction://media"/>
            <a:extLst>
              <a:ext uri="{FF2B5EF4-FFF2-40B4-BE49-F238E27FC236}">
                <a16:creationId xmlns:a16="http://schemas.microsoft.com/office/drawing/2014/main" id="{D7BF1F92-3ED8-E9C3-535D-07EA06E1CDB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2087"/>
                </p14:media>
              </p:ext>
            </p:extLst>
          </p:nvPr>
        </p:nvPicPr>
        <p:blipFill rotWithShape="1">
          <a:blip r:embed="rId7"/>
          <a:srcRect l="10471" t="40111" r="20089"/>
          <a:stretch/>
        </p:blipFill>
        <p:spPr>
          <a:xfrm>
            <a:off x="4922612" y="1611162"/>
            <a:ext cx="3867280" cy="2595146"/>
          </a:xfrm>
          <a:prstGeom prst="rect">
            <a:avLst/>
          </a:prstGeom>
          <a:ln w="19050">
            <a:solidFill>
              <a:srgbClr val="FDBB63"/>
            </a:solidFill>
          </a:ln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48DA9FB1-409D-894E-2AF2-7F257E71543D}"/>
              </a:ext>
            </a:extLst>
          </p:cNvPr>
          <p:cNvSpPr/>
          <p:nvPr/>
        </p:nvSpPr>
        <p:spPr>
          <a:xfrm>
            <a:off x="2613691" y="3499161"/>
            <a:ext cx="1032003" cy="253916"/>
          </a:xfrm>
          <a:prstGeom prst="roundRect">
            <a:avLst/>
          </a:prstGeom>
          <a:solidFill>
            <a:srgbClr val="FDBB63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sp>
        <p:nvSpPr>
          <p:cNvPr id="12" name="文本框 14">
            <a:extLst>
              <a:ext uri="{FF2B5EF4-FFF2-40B4-BE49-F238E27FC236}">
                <a16:creationId xmlns:a16="http://schemas.microsoft.com/office/drawing/2014/main" id="{06464D64-0453-6F4D-E7BE-B475E46FAC7F}"/>
              </a:ext>
            </a:extLst>
          </p:cNvPr>
          <p:cNvSpPr txBox="1"/>
          <p:nvPr/>
        </p:nvSpPr>
        <p:spPr>
          <a:xfrm>
            <a:off x="4626746" y="1286834"/>
            <a:ext cx="4485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cs typeface="Calibri" panose="020F0502020204030204" pitchFamily="34" charset="0"/>
              </a:rPr>
              <a:t>Medium </a:t>
            </a:r>
            <a:r>
              <a:rPr kumimoji="0" lang="en-US" altLang="zh-CN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cs typeface="Calibri" panose="020F0502020204030204" pitchFamily="34" charset="0"/>
              </a:rPr>
              <a:t>prositity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cs typeface="Calibri" panose="020F0502020204030204" pitchFamily="34" charset="0"/>
              </a:rPr>
              <a:t> </a:t>
            </a:r>
            <a:r>
              <a:rPr lang="de-DE" sz="1400" b="1" dirty="0"/>
              <a:t>→</a:t>
            </a: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黑体" panose="02010609060101010101" pitchFamily="49" charset="-122"/>
                <a:cs typeface="Calibri" panose="020F0502020204030204" pitchFamily="34" charset="0"/>
              </a:rPr>
              <a:t> Super-hydrophilic (</a:t>
            </a:r>
            <a:r>
              <a:rPr lang="de-DE" sz="1400" b="1" dirty="0" err="1"/>
              <a:t>imbibition</a:t>
            </a:r>
            <a:r>
              <a:rPr lang="de-DE" sz="1400" b="1" dirty="0"/>
              <a:t>) 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1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4">
            <a:extLst>
              <a:ext uri="{FF2B5EF4-FFF2-40B4-BE49-F238E27FC236}">
                <a16:creationId xmlns:a16="http://schemas.microsoft.com/office/drawing/2014/main" id="{C811B60D-9DE3-092A-4475-CC5D98F0D0E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61" t="8339" r="7460"/>
          <a:stretch/>
        </p:blipFill>
        <p:spPr>
          <a:xfrm>
            <a:off x="0" y="951996"/>
            <a:ext cx="4555356" cy="34812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B9255F3-FBD8-42F3-B360-9183F3E7E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Tailored</a:t>
            </a:r>
            <a:r>
              <a:rPr lang="de-DE" dirty="0"/>
              <a:t> </a:t>
            </a:r>
            <a:r>
              <a:rPr lang="de-DE" dirty="0" err="1"/>
              <a:t>Wetting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Au NWNW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E4AE38-8013-4ADB-B615-C9F094C65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34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5DA85A-69D2-4775-A903-2E57D554C6C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035BBE0E-ACD1-4BC9-89DE-F3D48E38D44B}"/>
              </a:ext>
            </a:extLst>
          </p:cNvPr>
          <p:cNvSpPr/>
          <p:nvPr/>
        </p:nvSpPr>
        <p:spPr>
          <a:xfrm>
            <a:off x="-29575" y="4731111"/>
            <a:ext cx="313659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M. Li et al., Small, 21 (2025)</a:t>
            </a:r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338A1D8E-252C-4993-9390-D5F3164D3B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sp>
        <p:nvSpPr>
          <p:cNvPr id="22" name="Nils Ulrich">
            <a:extLst>
              <a:ext uri="{FF2B5EF4-FFF2-40B4-BE49-F238E27FC236}">
                <a16:creationId xmlns:a16="http://schemas.microsoft.com/office/drawing/2014/main" id="{3DB17347-83D3-42D6-9691-885996F62897}"/>
              </a:ext>
            </a:extLst>
          </p:cNvPr>
          <p:cNvSpPr txBox="1"/>
          <p:nvPr/>
        </p:nvSpPr>
        <p:spPr>
          <a:xfrm>
            <a:off x="6106425" y="519936"/>
            <a:ext cx="815929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Mohan Li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7393A192-6BB9-4B53-A931-5ACD93FA0E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1467" y="0"/>
            <a:ext cx="641828" cy="924566"/>
          </a:xfrm>
          <a:prstGeom prst="rect">
            <a:avLst/>
          </a:prstGeom>
        </p:spPr>
      </p:pic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CE2E1DBC-62BA-1ED6-F3AB-04EACC754AE8}"/>
              </a:ext>
            </a:extLst>
          </p:cNvPr>
          <p:cNvSpPr/>
          <p:nvPr/>
        </p:nvSpPr>
        <p:spPr>
          <a:xfrm>
            <a:off x="3460750" y="1583711"/>
            <a:ext cx="626146" cy="627530"/>
          </a:xfrm>
          <a:prstGeom prst="roundRect">
            <a:avLst/>
          </a:prstGeom>
          <a:solidFill>
            <a:srgbClr val="92D050">
              <a:alpha val="3882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378">
              <a:defRPr/>
            </a:pPr>
            <a:endParaRPr lang="en-US">
              <a:solidFill>
                <a:prstClr val="white"/>
              </a:solidFill>
              <a:latin typeface="Arial"/>
            </a:endParaRPr>
          </a:p>
        </p:txBody>
      </p:sp>
      <p:pic>
        <p:nvPicPr>
          <p:cNvPr id="11" name="Nwnw Tilt">
            <a:hlinkClick r:id="" action="ppaction://media"/>
            <a:extLst>
              <a:ext uri="{FF2B5EF4-FFF2-40B4-BE49-F238E27FC236}">
                <a16:creationId xmlns:a16="http://schemas.microsoft.com/office/drawing/2014/main" id="{4F9C9253-C256-7442-BF45-469D2743F91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19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309222" y="2276386"/>
            <a:ext cx="2382393" cy="237744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12" name="Petal Tilt 4">
            <a:hlinkClick r:id="" action="ppaction://media"/>
            <a:extLst>
              <a:ext uri="{FF2B5EF4-FFF2-40B4-BE49-F238E27FC236}">
                <a16:creationId xmlns:a16="http://schemas.microsoft.com/office/drawing/2014/main" id="{59CEAA1C-1D29-2771-0FF8-B2CFB5E5258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5091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735132" y="2276386"/>
            <a:ext cx="2435771" cy="2377440"/>
          </a:xfrm>
          <a:prstGeom prst="rect">
            <a:avLst/>
          </a:prstGeom>
          <a:ln w="28575">
            <a:solidFill>
              <a:srgbClr val="F8C4E0"/>
            </a:solidFill>
          </a:ln>
        </p:spPr>
      </p:pic>
      <p:pic>
        <p:nvPicPr>
          <p:cNvPr id="13" name="图片 10">
            <a:extLst>
              <a:ext uri="{FF2B5EF4-FFF2-40B4-BE49-F238E27FC236}">
                <a16:creationId xmlns:a16="http://schemas.microsoft.com/office/drawing/2014/main" id="{09903922-F13B-5EB6-CDBB-0154BD375D1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6025" y="1429172"/>
            <a:ext cx="1828800" cy="1371600"/>
          </a:xfrm>
          <a:prstGeom prst="rect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</p:pic>
      <p:pic>
        <p:nvPicPr>
          <p:cNvPr id="14" name="图片 12">
            <a:extLst>
              <a:ext uri="{FF2B5EF4-FFF2-40B4-BE49-F238E27FC236}">
                <a16:creationId xmlns:a16="http://schemas.microsoft.com/office/drawing/2014/main" id="{13192AA6-C575-A415-8CEF-2F298544F2E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721" y="1417919"/>
            <a:ext cx="1828799" cy="1371600"/>
          </a:xfrm>
          <a:prstGeom prst="rect">
            <a:avLst/>
          </a:prstGeom>
          <a:ln w="19050">
            <a:solidFill>
              <a:srgbClr val="F8C4E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DFDDD4C-A162-AAF6-7924-F08CE444194B}"/>
              </a:ext>
            </a:extLst>
          </p:cNvPr>
          <p:cNvSpPr txBox="1"/>
          <p:nvPr/>
        </p:nvSpPr>
        <p:spPr>
          <a:xfrm>
            <a:off x="4298985" y="1074731"/>
            <a:ext cx="4806124" cy="307777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defTabSz="914378">
              <a:defRPr/>
            </a:pP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High Porosity </a:t>
            </a:r>
            <a:r>
              <a:rPr lang="de-DE" sz="1400" b="1" dirty="0"/>
              <a:t>→ </a:t>
            </a:r>
            <a:r>
              <a:rPr lang="en-US" sz="1400" b="1" dirty="0">
                <a:solidFill>
                  <a:prstClr val="black"/>
                </a:solidFill>
                <a:cs typeface="Calibri" panose="020F0502020204030204" pitchFamily="34" charset="0"/>
              </a:rPr>
              <a:t>Superhydrophobic (Rose-Petal effect)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EEE6F8-0ADB-9428-EBFA-019C0103D320}"/>
              </a:ext>
            </a:extLst>
          </p:cNvPr>
          <p:cNvSpPr txBox="1"/>
          <p:nvPr/>
        </p:nvSpPr>
        <p:spPr>
          <a:xfrm>
            <a:off x="4552032" y="1351259"/>
            <a:ext cx="118192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defTabSz="914378">
              <a:defRPr/>
            </a:pPr>
            <a:r>
              <a:rPr lang="en-US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nanowires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09E397CA-BCFD-DAEC-AD68-A4C01C3D0E42}"/>
              </a:ext>
            </a:extLst>
          </p:cNvPr>
          <p:cNvSpPr txBox="1"/>
          <p:nvPr/>
        </p:nvSpPr>
        <p:spPr>
          <a:xfrm>
            <a:off x="7034009" y="1344704"/>
            <a:ext cx="1131785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defTabSz="914378">
              <a:defRPr/>
            </a:pPr>
            <a:r>
              <a:rPr lang="en-US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rose petal</a:t>
            </a:r>
          </a:p>
        </p:txBody>
      </p:sp>
      <p:sp>
        <p:nvSpPr>
          <p:cNvPr id="19" name="文本框 14">
            <a:extLst>
              <a:ext uri="{FF2B5EF4-FFF2-40B4-BE49-F238E27FC236}">
                <a16:creationId xmlns:a16="http://schemas.microsoft.com/office/drawing/2014/main" id="{D15AADE0-79D3-E5DF-E818-F71163C5CB30}"/>
              </a:ext>
            </a:extLst>
          </p:cNvPr>
          <p:cNvSpPr txBox="1"/>
          <p:nvPr/>
        </p:nvSpPr>
        <p:spPr>
          <a:xfrm>
            <a:off x="826870" y="2031610"/>
            <a:ext cx="2444579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8">
              <a:buClr>
                <a:prstClr val="black"/>
              </a:buClr>
              <a:defRPr/>
            </a:pPr>
            <a:r>
              <a:rPr lang="en-US" altLang="zh-CN" sz="1400" dirty="0">
                <a:solidFill>
                  <a:prstClr val="black"/>
                </a:solidFill>
                <a:latin typeface="Dubai" panose="020B0503030403030204" pitchFamily="34" charset="-78"/>
                <a:ea typeface="黑体" panose="02010609060101010101" pitchFamily="49" charset="-122"/>
                <a:cs typeface="Dubai" panose="020B0503030403030204" pitchFamily="34" charset="-78"/>
                <a:sym typeface="Symbol" panose="05050102010706020507" pitchFamily="18" charset="2"/>
              </a:rPr>
              <a:t> </a:t>
            </a:r>
            <a:r>
              <a:rPr lang="en-US" altLang="zh-CN" sz="1400" dirty="0">
                <a:solidFill>
                  <a:prstClr val="black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High contact-angle</a:t>
            </a:r>
          </a:p>
          <a:p>
            <a:pPr defTabSz="914378">
              <a:buClr>
                <a:prstClr val="black"/>
              </a:buClr>
              <a:defRPr/>
            </a:pPr>
            <a:r>
              <a:rPr lang="en-US" altLang="zh-CN" sz="1400" dirty="0">
                <a:solidFill>
                  <a:prstClr val="black"/>
                </a:solidFill>
                <a:latin typeface="Dubai" panose="020B0503030403030204" pitchFamily="34" charset="-78"/>
                <a:ea typeface="黑体" panose="02010609060101010101" pitchFamily="49" charset="-122"/>
                <a:cs typeface="Dubai" panose="020B0503030403030204" pitchFamily="34" charset="-78"/>
                <a:sym typeface="Symbol" panose="05050102010706020507" pitchFamily="18" charset="2"/>
              </a:rPr>
              <a:t> </a:t>
            </a:r>
            <a:r>
              <a:rPr lang="en-US" altLang="zh-CN" sz="1400" dirty="0">
                <a:solidFill>
                  <a:prstClr val="black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High contact-angle hysteresis</a:t>
            </a:r>
          </a:p>
          <a:p>
            <a:pPr defTabSz="914378">
              <a:buClr>
                <a:prstClr val="black"/>
              </a:buClr>
              <a:defRPr/>
            </a:pPr>
            <a:r>
              <a:rPr lang="en-US" altLang="zh-CN" sz="1400" dirty="0">
                <a:solidFill>
                  <a:prstClr val="black"/>
                </a:solidFill>
                <a:latin typeface="Dubai" panose="020B0503030403030204" pitchFamily="34" charset="-78"/>
                <a:ea typeface="黑体" panose="02010609060101010101" pitchFamily="49" charset="-122"/>
                <a:cs typeface="Dubai" panose="020B0503030403030204" pitchFamily="34" charset="-78"/>
                <a:sym typeface="Symbol" panose="05050102010706020507" pitchFamily="18" charset="2"/>
              </a:rPr>
              <a:t> </a:t>
            </a:r>
            <a:r>
              <a:rPr lang="en-US" altLang="zh-CN" sz="1400" dirty="0">
                <a:solidFill>
                  <a:prstClr val="black"/>
                </a:solidFill>
                <a:latin typeface="Calibri" panose="020F0502020204030204" pitchFamily="34" charset="0"/>
                <a:ea typeface="黑体" panose="02010609060101010101" pitchFamily="49" charset="-122"/>
                <a:cs typeface="Calibri" panose="020F0502020204030204" pitchFamily="34" charset="0"/>
              </a:rPr>
              <a:t>High adhesion </a:t>
            </a:r>
            <a:endParaRPr lang="zh-CN" altLang="en-US" sz="1400" dirty="0">
              <a:solidFill>
                <a:prstClr val="black"/>
              </a:solidFill>
              <a:latin typeface="Calibri" panose="020F0502020204030204" pitchFamily="34" charset="0"/>
              <a:ea typeface="黑体" panose="02010609060101010101" pitchFamily="49" charset="-122"/>
              <a:cs typeface="Calibri" panose="020F0502020204030204" pitchFamily="34" charset="0"/>
            </a:endParaRPr>
          </a:p>
        </p:txBody>
      </p:sp>
      <p:pic>
        <p:nvPicPr>
          <p:cNvPr id="20" name="图片 1">
            <a:extLst>
              <a:ext uri="{FF2B5EF4-FFF2-40B4-BE49-F238E27FC236}">
                <a16:creationId xmlns:a16="http://schemas.microsoft.com/office/drawing/2014/main" id="{8F7FE77C-5961-6389-5A2D-72323C194A0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5245" y="2307611"/>
            <a:ext cx="791807" cy="496352"/>
          </a:xfrm>
          <a:prstGeom prst="rect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40289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30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6DAE3-CA43-4D45-A031-F8A44405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Model Systems – High </a:t>
            </a:r>
            <a:r>
              <a:rPr lang="de-DE" dirty="0" err="1"/>
              <a:t>Pressure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5E445-CB3C-4EEC-8292-F5B5CD14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35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24797-2791-49CC-8094-B70D9274C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7195A49-68F2-407A-8CDD-E3E3525FE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22" y="1616257"/>
            <a:ext cx="2596901" cy="250168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94C9E889-1591-43B7-BE33-0A0253337FFD}"/>
              </a:ext>
            </a:extLst>
          </p:cNvPr>
          <p:cNvSpPr/>
          <p:nvPr/>
        </p:nvSpPr>
        <p:spPr>
          <a:xfrm>
            <a:off x="-29575" y="4731111"/>
            <a:ext cx="5879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PHD Thesis (2026) | 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Physical Review B 112 (2025)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4B4BA18-A153-4DD2-B454-A332814EA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320" y="0"/>
            <a:ext cx="604946" cy="924448"/>
          </a:xfrm>
          <a:prstGeom prst="rect">
            <a:avLst/>
          </a:prstGeom>
        </p:spPr>
      </p:pic>
      <p:sp>
        <p:nvSpPr>
          <p:cNvPr id="11" name="Nils Ulrich">
            <a:extLst>
              <a:ext uri="{FF2B5EF4-FFF2-40B4-BE49-F238E27FC236}">
                <a16:creationId xmlns:a16="http://schemas.microsoft.com/office/drawing/2014/main" id="{2A6B488D-F010-4F8C-A313-05D916987444}"/>
              </a:ext>
            </a:extLst>
          </p:cNvPr>
          <p:cNvSpPr txBox="1"/>
          <p:nvPr/>
        </p:nvSpPr>
        <p:spPr>
          <a:xfrm>
            <a:off x="5996602" y="360659"/>
            <a:ext cx="815929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pPr algn="ctr"/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Christopher Schröck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AA7BAE5D-BCF5-4BE6-A9A9-7A440A37E4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6560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F7A84493-9F41-4B88-8668-A1509BFEF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9" y="1549397"/>
            <a:ext cx="2607104" cy="26454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D6DAE3-CA43-4D45-A031-F8A44405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Model Systems – High </a:t>
            </a:r>
            <a:r>
              <a:rPr lang="de-DE" dirty="0" err="1"/>
              <a:t>Pressure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5E445-CB3C-4EEC-8292-F5B5CD14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36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24797-2791-49CC-8094-B70D9274C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C9E889-1591-43B7-BE33-0A0253337FFD}"/>
              </a:ext>
            </a:extLst>
          </p:cNvPr>
          <p:cNvSpPr/>
          <p:nvPr/>
        </p:nvSpPr>
        <p:spPr>
          <a:xfrm>
            <a:off x="-29575" y="4731111"/>
            <a:ext cx="5879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PHD Thesis (2026) | 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Physical Review B 112 (2025)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8BCF920-6FDD-40C8-8173-D36DB42E8B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320" y="0"/>
            <a:ext cx="604946" cy="924448"/>
          </a:xfrm>
          <a:prstGeom prst="rect">
            <a:avLst/>
          </a:prstGeom>
        </p:spPr>
      </p:pic>
      <p:sp>
        <p:nvSpPr>
          <p:cNvPr id="10" name="Nils Ulrich">
            <a:extLst>
              <a:ext uri="{FF2B5EF4-FFF2-40B4-BE49-F238E27FC236}">
                <a16:creationId xmlns:a16="http://schemas.microsoft.com/office/drawing/2014/main" id="{E302E557-26A1-4A72-990D-56F9CE1D4C5E}"/>
              </a:ext>
            </a:extLst>
          </p:cNvPr>
          <p:cNvSpPr txBox="1"/>
          <p:nvPr/>
        </p:nvSpPr>
        <p:spPr>
          <a:xfrm>
            <a:off x="5996602" y="360659"/>
            <a:ext cx="815929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pPr algn="ctr"/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Christopher Schröck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3A6AB07D-2B2C-4319-9F51-3E84D09320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70446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6DAE3-CA43-4D45-A031-F8A44405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Model Systems – High </a:t>
            </a:r>
            <a:r>
              <a:rPr lang="de-DE" dirty="0" err="1"/>
              <a:t>Pressure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5E445-CB3C-4EEC-8292-F5B5CD14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37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24797-2791-49CC-8094-B70D9274C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C9E889-1591-43B7-BE33-0A0253337FFD}"/>
              </a:ext>
            </a:extLst>
          </p:cNvPr>
          <p:cNvSpPr/>
          <p:nvPr/>
        </p:nvSpPr>
        <p:spPr>
          <a:xfrm>
            <a:off x="-29575" y="4731111"/>
            <a:ext cx="5879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PHD Thesis (2026) | 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Physical Review B 112 (2025)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E68AFB9-A1B4-497C-9E4F-941D7B659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320" y="0"/>
            <a:ext cx="604946" cy="924448"/>
          </a:xfrm>
          <a:prstGeom prst="rect">
            <a:avLst/>
          </a:prstGeom>
        </p:spPr>
      </p:pic>
      <p:sp>
        <p:nvSpPr>
          <p:cNvPr id="14" name="Nils Ulrich">
            <a:extLst>
              <a:ext uri="{FF2B5EF4-FFF2-40B4-BE49-F238E27FC236}">
                <a16:creationId xmlns:a16="http://schemas.microsoft.com/office/drawing/2014/main" id="{354D02FB-BFBB-46E0-BF33-F00AB9BC0DC9}"/>
              </a:ext>
            </a:extLst>
          </p:cNvPr>
          <p:cNvSpPr txBox="1"/>
          <p:nvPr/>
        </p:nvSpPr>
        <p:spPr>
          <a:xfrm>
            <a:off x="5996602" y="360659"/>
            <a:ext cx="815929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pPr algn="ctr"/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Christopher Schröck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Fußzeilenplatzhalter 5">
            <a:extLst>
              <a:ext uri="{FF2B5EF4-FFF2-40B4-BE49-F238E27FC236}">
                <a16:creationId xmlns:a16="http://schemas.microsoft.com/office/drawing/2014/main" id="{E22A1BB2-E56C-4C93-AF89-09137704A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B6F51FD1-DBBB-4C8C-938B-AF6DD095A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9" y="1549397"/>
            <a:ext cx="2607104" cy="264544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55B30F0-4598-4FD4-A052-C16D795FB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195" y="1016409"/>
            <a:ext cx="2752996" cy="371470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E5CD9875-5076-4C1E-AC80-78658BC6B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0313" y="1434421"/>
            <a:ext cx="3702674" cy="1624855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3D878A14-3C04-421F-98BD-9ACAE3A7710B}"/>
              </a:ext>
            </a:extLst>
          </p:cNvPr>
          <p:cNvSpPr txBox="1"/>
          <p:nvPr/>
        </p:nvSpPr>
        <p:spPr>
          <a:xfrm>
            <a:off x="6393190" y="3711812"/>
            <a:ext cx="2225710" cy="73866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just"/>
            <a:r>
              <a:rPr lang="de-DE" sz="1400" b="1" dirty="0"/>
              <a:t>Phase </a:t>
            </a:r>
            <a:r>
              <a:rPr lang="de-DE" sz="1400" b="1" dirty="0" err="1"/>
              <a:t>transition</a:t>
            </a:r>
            <a:r>
              <a:rPr lang="de-DE" sz="1400" b="1" dirty="0"/>
              <a:t> </a:t>
            </a:r>
            <a:r>
              <a:rPr lang="de-DE" sz="1400" b="1" dirty="0" err="1"/>
              <a:t>sets</a:t>
            </a:r>
            <a:r>
              <a:rPr lang="de-DE" sz="1400" b="1" dirty="0"/>
              <a:t> in at </a:t>
            </a:r>
            <a:r>
              <a:rPr lang="de-DE" sz="1400" b="1" dirty="0" err="1"/>
              <a:t>higher</a:t>
            </a:r>
            <a:r>
              <a:rPr lang="de-DE" sz="1400" b="1" dirty="0"/>
              <a:t> </a:t>
            </a:r>
            <a:r>
              <a:rPr lang="de-DE" sz="1400" b="1" dirty="0" err="1"/>
              <a:t>pressures</a:t>
            </a:r>
            <a:r>
              <a:rPr lang="de-DE" sz="1400" b="1" dirty="0"/>
              <a:t> </a:t>
            </a:r>
            <a:r>
              <a:rPr lang="de-DE" sz="1400" b="1" dirty="0" err="1"/>
              <a:t>the</a:t>
            </a:r>
            <a:r>
              <a:rPr lang="de-DE" sz="1400" b="1" dirty="0"/>
              <a:t> </a:t>
            </a:r>
            <a:r>
              <a:rPr lang="de-DE" sz="1400" b="1" dirty="0" err="1"/>
              <a:t>smaller</a:t>
            </a:r>
            <a:r>
              <a:rPr lang="de-DE" sz="1400" b="1" dirty="0"/>
              <a:t> </a:t>
            </a:r>
            <a:r>
              <a:rPr lang="de-DE" sz="1400" b="1" dirty="0" err="1"/>
              <a:t>the</a:t>
            </a:r>
            <a:r>
              <a:rPr lang="de-DE" sz="1400" b="1" dirty="0"/>
              <a:t> </a:t>
            </a:r>
            <a:r>
              <a:rPr lang="de-DE" sz="1400" b="1" dirty="0" err="1"/>
              <a:t>nanowire</a:t>
            </a:r>
            <a:r>
              <a:rPr lang="de-DE" sz="1400" b="1" dirty="0"/>
              <a:t> </a:t>
            </a:r>
            <a:r>
              <a:rPr lang="de-DE" sz="1400" b="1" dirty="0" err="1"/>
              <a:t>is</a:t>
            </a:r>
            <a:endParaRPr lang="de-DE" sz="1400" b="1" dirty="0"/>
          </a:p>
        </p:txBody>
      </p:sp>
    </p:spTree>
    <p:extLst>
      <p:ext uri="{BB962C8B-B14F-4D97-AF65-F5344CB8AC3E}">
        <p14:creationId xmlns:p14="http://schemas.microsoft.com/office/powerpoint/2010/main" val="3289649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6DAE3-CA43-4D45-A031-F8A44405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Model Systems – High </a:t>
            </a:r>
            <a:r>
              <a:rPr lang="de-DE" dirty="0" err="1"/>
              <a:t>Pressure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5E445-CB3C-4EEC-8292-F5B5CD14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38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24797-2791-49CC-8094-B70D9274C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C9E889-1591-43B7-BE33-0A0253337FFD}"/>
              </a:ext>
            </a:extLst>
          </p:cNvPr>
          <p:cNvSpPr/>
          <p:nvPr/>
        </p:nvSpPr>
        <p:spPr>
          <a:xfrm>
            <a:off x="-29575" y="4731111"/>
            <a:ext cx="58793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PHD Thesis (2026) | 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Physical Review B 112 (2025)</a:t>
            </a: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733C561-25FB-4A68-9604-7B7D2F267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320" y="0"/>
            <a:ext cx="604946" cy="924448"/>
          </a:xfrm>
          <a:prstGeom prst="rect">
            <a:avLst/>
          </a:prstGeom>
        </p:spPr>
      </p:pic>
      <p:sp>
        <p:nvSpPr>
          <p:cNvPr id="14" name="Nils Ulrich">
            <a:extLst>
              <a:ext uri="{FF2B5EF4-FFF2-40B4-BE49-F238E27FC236}">
                <a16:creationId xmlns:a16="http://schemas.microsoft.com/office/drawing/2014/main" id="{02B2EDD0-7B6E-4173-9A57-E66E4543CEC5}"/>
              </a:ext>
            </a:extLst>
          </p:cNvPr>
          <p:cNvSpPr txBox="1"/>
          <p:nvPr/>
        </p:nvSpPr>
        <p:spPr>
          <a:xfrm>
            <a:off x="5996602" y="360659"/>
            <a:ext cx="815929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2000"/>
            </a:lvl1pPr>
          </a:lstStyle>
          <a:p>
            <a:pPr algn="ctr"/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Christopher Schröck</a:t>
            </a:r>
            <a:endParaRPr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Fußzeilenplatzhalter 5">
            <a:extLst>
              <a:ext uri="{FF2B5EF4-FFF2-40B4-BE49-F238E27FC236}">
                <a16:creationId xmlns:a16="http://schemas.microsoft.com/office/drawing/2014/main" id="{5ED9BB7F-5DEC-46E7-A82C-BEAC86037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089B0688-35F3-4584-B27E-C0324FCD9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95" y="1016409"/>
            <a:ext cx="2752996" cy="371470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97892A8E-8CDA-4DCD-822A-DCFA88B4AD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460" y="1062503"/>
            <a:ext cx="3073833" cy="2574209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409CBDC4-A55D-4B96-862C-51451293675E}"/>
              </a:ext>
            </a:extLst>
          </p:cNvPr>
          <p:cNvSpPr txBox="1"/>
          <p:nvPr/>
        </p:nvSpPr>
        <p:spPr>
          <a:xfrm>
            <a:off x="6393190" y="3711812"/>
            <a:ext cx="2225710" cy="73866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just"/>
            <a:r>
              <a:rPr lang="de-DE" sz="1400" b="1" dirty="0"/>
              <a:t>Phase </a:t>
            </a:r>
            <a:r>
              <a:rPr lang="de-DE" sz="1400" b="1" dirty="0" err="1"/>
              <a:t>transition</a:t>
            </a:r>
            <a:r>
              <a:rPr lang="de-DE" sz="1400" b="1" dirty="0"/>
              <a:t> </a:t>
            </a:r>
            <a:r>
              <a:rPr lang="de-DE" sz="1400" b="1" dirty="0" err="1"/>
              <a:t>sets</a:t>
            </a:r>
            <a:r>
              <a:rPr lang="de-DE" sz="1400" b="1" dirty="0"/>
              <a:t> in at </a:t>
            </a:r>
            <a:r>
              <a:rPr lang="de-DE" sz="1400" b="1" dirty="0" err="1"/>
              <a:t>higher</a:t>
            </a:r>
            <a:r>
              <a:rPr lang="de-DE" sz="1400" b="1" dirty="0"/>
              <a:t> </a:t>
            </a:r>
            <a:r>
              <a:rPr lang="de-DE" sz="1400" b="1" dirty="0" err="1"/>
              <a:t>pressures</a:t>
            </a:r>
            <a:r>
              <a:rPr lang="de-DE" sz="1400" b="1" dirty="0"/>
              <a:t> </a:t>
            </a:r>
            <a:r>
              <a:rPr lang="de-DE" sz="1400" b="1" dirty="0" err="1"/>
              <a:t>the</a:t>
            </a:r>
            <a:r>
              <a:rPr lang="de-DE" sz="1400" b="1" dirty="0"/>
              <a:t> </a:t>
            </a:r>
            <a:r>
              <a:rPr lang="de-DE" sz="1400" b="1" dirty="0" err="1"/>
              <a:t>smaller</a:t>
            </a:r>
            <a:r>
              <a:rPr lang="de-DE" sz="1400" b="1" dirty="0"/>
              <a:t> </a:t>
            </a:r>
            <a:r>
              <a:rPr lang="de-DE" sz="1400" b="1" dirty="0" err="1"/>
              <a:t>the</a:t>
            </a:r>
            <a:r>
              <a:rPr lang="de-DE" sz="1400" b="1" dirty="0"/>
              <a:t> </a:t>
            </a:r>
            <a:r>
              <a:rPr lang="de-DE" sz="1400" b="1" dirty="0" err="1"/>
              <a:t>nanowire</a:t>
            </a:r>
            <a:r>
              <a:rPr lang="de-DE" sz="1400" b="1" dirty="0"/>
              <a:t> </a:t>
            </a:r>
            <a:r>
              <a:rPr lang="de-DE" sz="1400" b="1" dirty="0" err="1"/>
              <a:t>is</a:t>
            </a:r>
            <a:endParaRPr lang="de-DE" sz="1400" b="1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A4EC6036-F6C7-4B49-AB5A-693027D8D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19" y="1549397"/>
            <a:ext cx="2607104" cy="26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4999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D6DAE3-CA43-4D45-A031-F8A44405C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on Extreme Environments </a:t>
            </a:r>
            <a:r>
              <a:rPr lang="de-DE" dirty="0" err="1"/>
              <a:t>by</a:t>
            </a:r>
            <a:r>
              <a:rPr lang="de-DE" dirty="0"/>
              <a:t> Christopher on Friday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55E445-CB3C-4EEC-8292-F5B5CD148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39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24797-2791-49CC-8094-B70D9274CF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4C9E889-1591-43B7-BE33-0A0253337FFD}"/>
              </a:ext>
            </a:extLst>
          </p:cNvPr>
          <p:cNvSpPr/>
          <p:nvPr/>
        </p:nvSpPr>
        <p:spPr>
          <a:xfrm>
            <a:off x="-29575" y="4546961"/>
            <a:ext cx="58793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PHD Thesis (2026) | C.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Schröck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al., Physical Review B 112 (2025)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I.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Tzifas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 et </a:t>
            </a:r>
            <a:r>
              <a:rPr lang="en-US" sz="1000" dirty="0" err="1">
                <a:solidFill>
                  <a:schemeClr val="accent1">
                    <a:lumMod val="75000"/>
                  </a:schemeClr>
                </a:solidFill>
              </a:rPr>
              <a:t>al.,Phys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</a:rPr>
              <a:t>. Rev. Research 8 (2026) | J. Liang </a:t>
            </a:r>
            <a:r>
              <a:rPr lang="de-DE" sz="1000" dirty="0">
                <a:solidFill>
                  <a:schemeClr val="accent1">
                    <a:lumMod val="75000"/>
                  </a:schemeClr>
                </a:solidFill>
              </a:rPr>
              <a:t>Phys. Chem. Chem. Phys. 28 (2026)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6" name="Grafik 25">
            <a:extLst>
              <a:ext uri="{FF2B5EF4-FFF2-40B4-BE49-F238E27FC236}">
                <a16:creationId xmlns:a16="http://schemas.microsoft.com/office/drawing/2014/main" id="{36481861-DEBD-4FFF-88EB-F0AF2B383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276" y="2503771"/>
            <a:ext cx="706736" cy="1080000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E8A61EC-7C50-440C-ADD7-CA60C4B155F5}"/>
              </a:ext>
            </a:extLst>
          </p:cNvPr>
          <p:cNvSpPr txBox="1"/>
          <p:nvPr/>
        </p:nvSpPr>
        <p:spPr>
          <a:xfrm>
            <a:off x="4227110" y="1391093"/>
            <a:ext cx="46373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Materials In Coupled Extreme Environments: High-Pressure and Swift Heavy Ion Irradiation </a:t>
            </a:r>
            <a:endParaRPr lang="de-DE" b="1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3199542-351F-485B-8111-47617A0DB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876" y="1410492"/>
            <a:ext cx="3797525" cy="2610119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722A3075-5BFC-4073-85D7-5798DFE5611F}"/>
              </a:ext>
            </a:extLst>
          </p:cNvPr>
          <p:cNvSpPr txBox="1"/>
          <p:nvPr/>
        </p:nvSpPr>
        <p:spPr>
          <a:xfrm>
            <a:off x="5932092" y="3583771"/>
            <a:ext cx="1702020" cy="276999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Christopher Schröck</a:t>
            </a:r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4016E0C6-4407-498E-8B18-188CB5A95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76978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B8F2A7-376C-4230-9B8A-B6A105F1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 – </a:t>
            </a:r>
            <a:r>
              <a:rPr lang="de-DE" dirty="0" err="1"/>
              <a:t>Nanowires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Design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E31205-9B2B-4FD5-B708-959A6FD99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40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BC1F80-E9C2-44C3-A71C-8DC5DA606AC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493CAE8C-EE49-4812-83FE-8FA643A94DEF}"/>
              </a:ext>
            </a:extLst>
          </p:cNvPr>
          <p:cNvGrpSpPr/>
          <p:nvPr/>
        </p:nvGrpSpPr>
        <p:grpSpPr>
          <a:xfrm>
            <a:off x="200622" y="1208512"/>
            <a:ext cx="3676785" cy="3364181"/>
            <a:chOff x="206370" y="1319813"/>
            <a:chExt cx="3344741" cy="3060368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09899C76-8EB4-4E5D-A28F-51F5FB19876C}"/>
                </a:ext>
              </a:extLst>
            </p:cNvPr>
            <p:cNvSpPr txBox="1"/>
            <p:nvPr/>
          </p:nvSpPr>
          <p:spPr>
            <a:xfrm>
              <a:off x="913196" y="1319813"/>
              <a:ext cx="2141783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Tailored</a:t>
              </a:r>
              <a:r>
                <a:rPr lang="de-DE" sz="1200" dirty="0"/>
                <a:t> Ion-Track Templates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C75145B9-5672-4317-93D2-3F48C8E8CD77}"/>
                </a:ext>
              </a:extLst>
            </p:cNvPr>
            <p:cNvSpPr txBox="1"/>
            <p:nvPr/>
          </p:nvSpPr>
          <p:spPr>
            <a:xfrm>
              <a:off x="480558" y="1997067"/>
              <a:ext cx="865276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Geometry</a:t>
              </a:r>
              <a:endParaRPr lang="de-DE" sz="1200" dirty="0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1408DB76-0EB7-4BED-9B2A-28B72661B45B}"/>
                </a:ext>
              </a:extLst>
            </p:cNvPr>
            <p:cNvSpPr txBox="1"/>
            <p:nvPr/>
          </p:nvSpPr>
          <p:spPr>
            <a:xfrm>
              <a:off x="1600490" y="1997067"/>
              <a:ext cx="767194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/>
                <a:t>Material</a:t>
              </a: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22F1B4C-71BA-4F6F-A702-1D7E309C11FF}"/>
                </a:ext>
              </a:extLst>
            </p:cNvPr>
            <p:cNvSpPr txBox="1"/>
            <p:nvPr/>
          </p:nvSpPr>
          <p:spPr>
            <a:xfrm>
              <a:off x="2622341" y="1997066"/>
              <a:ext cx="794588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/>
                <a:t>Interface</a:t>
              </a:r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28BBDBE9-1D7E-4EC1-9C73-30D811E45581}"/>
                </a:ext>
              </a:extLst>
            </p:cNvPr>
            <p:cNvSpPr txBox="1"/>
            <p:nvPr/>
          </p:nvSpPr>
          <p:spPr>
            <a:xfrm>
              <a:off x="1092295" y="2697028"/>
              <a:ext cx="1783583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Nanowire</a:t>
              </a:r>
              <a:r>
                <a:rPr lang="de-DE" sz="1200" dirty="0"/>
                <a:t> </a:t>
              </a:r>
              <a:r>
                <a:rPr lang="de-DE" sz="1200" dirty="0" err="1"/>
                <a:t>Architectures</a:t>
              </a:r>
              <a:endParaRPr lang="de-DE" sz="1200" dirty="0"/>
            </a:p>
          </p:txBody>
        </p: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F2BC8292-C3F2-492E-A0E1-60A8DA9E2A5A}"/>
                </a:ext>
              </a:extLst>
            </p:cNvPr>
            <p:cNvSpPr txBox="1"/>
            <p:nvPr/>
          </p:nvSpPr>
          <p:spPr>
            <a:xfrm>
              <a:off x="484623" y="3406205"/>
              <a:ext cx="1241218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/>
                <a:t>Model Systems</a:t>
              </a: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89DBD9C8-7702-4D44-B806-AC8AA5DBA6C0}"/>
                </a:ext>
              </a:extLst>
            </p:cNvPr>
            <p:cNvSpPr txBox="1"/>
            <p:nvPr/>
          </p:nvSpPr>
          <p:spPr>
            <a:xfrm>
              <a:off x="1837841" y="3403220"/>
              <a:ext cx="1579087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Functional</a:t>
              </a:r>
              <a:r>
                <a:rPr lang="de-DE" sz="1200" dirty="0"/>
                <a:t> Materials</a:t>
              </a:r>
            </a:p>
          </p:txBody>
        </p: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231E0796-7148-4ED1-829E-03618C8D30BF}"/>
                </a:ext>
              </a:extLst>
            </p:cNvPr>
            <p:cNvSpPr txBox="1"/>
            <p:nvPr/>
          </p:nvSpPr>
          <p:spPr>
            <a:xfrm>
              <a:off x="206370" y="4103182"/>
              <a:ext cx="675078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/>
                <a:t>Energy</a:t>
              </a: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3808CB6B-7561-4D44-8C79-3FDEF6A9B1C0}"/>
                </a:ext>
              </a:extLst>
            </p:cNvPr>
            <p:cNvSpPr txBox="1"/>
            <p:nvPr/>
          </p:nvSpPr>
          <p:spPr>
            <a:xfrm>
              <a:off x="993448" y="4103182"/>
              <a:ext cx="732393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Sensing</a:t>
              </a:r>
              <a:endParaRPr lang="de-DE" sz="1200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:a16="http://schemas.microsoft.com/office/drawing/2014/main" id="{7D6E298A-5DF3-4DEE-A833-E0EFEDCA286D}"/>
                </a:ext>
              </a:extLst>
            </p:cNvPr>
            <p:cNvSpPr txBox="1"/>
            <p:nvPr/>
          </p:nvSpPr>
          <p:spPr>
            <a:xfrm>
              <a:off x="2749610" y="4103182"/>
              <a:ext cx="801501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Catalysis</a:t>
              </a:r>
              <a:endParaRPr lang="de-DE" sz="1200" dirty="0"/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119313BD-1384-4D99-A8BF-25FE4580EF21}"/>
                </a:ext>
              </a:extLst>
            </p:cNvPr>
            <p:cNvSpPr txBox="1"/>
            <p:nvPr/>
          </p:nvSpPr>
          <p:spPr>
            <a:xfrm>
              <a:off x="1837841" y="4103182"/>
              <a:ext cx="799769" cy="276999"/>
            </a:xfrm>
            <a:prstGeom prst="rect">
              <a:avLst/>
            </a:prstGeom>
            <a:solidFill>
              <a:srgbClr val="FEB341"/>
            </a:solidFill>
            <a:ln w="6350">
              <a:solidFill>
                <a:schemeClr val="tx1"/>
              </a:solidFill>
            </a:ln>
            <a:effectLst>
              <a:innerShdw blurRad="63500" dist="381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 err="1"/>
                <a:t>Surfaces</a:t>
              </a:r>
              <a:endParaRPr lang="de-DE" sz="1200" dirty="0"/>
            </a:p>
          </p:txBody>
        </p:sp>
        <p:cxnSp>
          <p:nvCxnSpPr>
            <p:cNvPr id="51" name="Verbinder: gewinkelt 50">
              <a:extLst>
                <a:ext uri="{FF2B5EF4-FFF2-40B4-BE49-F238E27FC236}">
                  <a16:creationId xmlns:a16="http://schemas.microsoft.com/office/drawing/2014/main" id="{0FEA954B-B240-47D2-9689-126566A7AB2A}"/>
                </a:ext>
              </a:extLst>
            </p:cNvPr>
            <p:cNvCxnSpPr>
              <a:cxnSpLocks/>
              <a:endCxn id="24" idx="0"/>
            </p:cNvCxnSpPr>
            <p:nvPr/>
          </p:nvCxnSpPr>
          <p:spPr>
            <a:xfrm>
              <a:off x="1984086" y="1771650"/>
              <a:ext cx="1035549" cy="225416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Verbinder: gewinkelt 52">
              <a:extLst>
                <a:ext uri="{FF2B5EF4-FFF2-40B4-BE49-F238E27FC236}">
                  <a16:creationId xmlns:a16="http://schemas.microsoft.com/office/drawing/2014/main" id="{A33E1957-8499-48BC-B07A-A5928E610360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 rot="10800000" flipV="1">
              <a:off x="913196" y="1771649"/>
              <a:ext cx="1070890" cy="225418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Verbinder: gewinkelt 56">
              <a:extLst>
                <a:ext uri="{FF2B5EF4-FFF2-40B4-BE49-F238E27FC236}">
                  <a16:creationId xmlns:a16="http://schemas.microsoft.com/office/drawing/2014/main" id="{E37A0FFF-BE63-47D7-92FF-0973ADC2FCAD}"/>
                </a:ext>
              </a:extLst>
            </p:cNvPr>
            <p:cNvCxnSpPr>
              <a:stCxn id="10" idx="2"/>
              <a:endCxn id="23" idx="0"/>
            </p:cNvCxnSpPr>
            <p:nvPr/>
          </p:nvCxnSpPr>
          <p:spPr>
            <a:xfrm rot="5400000">
              <a:off x="1783961" y="1796939"/>
              <a:ext cx="400255" cy="1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Verbinder: gewinkelt 58">
              <a:extLst>
                <a:ext uri="{FF2B5EF4-FFF2-40B4-BE49-F238E27FC236}">
                  <a16:creationId xmlns:a16="http://schemas.microsoft.com/office/drawing/2014/main" id="{4FFE7A85-F9E0-4EEA-B599-9352F78053AB}"/>
                </a:ext>
              </a:extLst>
            </p:cNvPr>
            <p:cNvCxnSpPr>
              <a:stCxn id="22" idx="2"/>
              <a:endCxn id="25" idx="0"/>
            </p:cNvCxnSpPr>
            <p:nvPr/>
          </p:nvCxnSpPr>
          <p:spPr>
            <a:xfrm rot="16200000" flipH="1">
              <a:off x="1237160" y="1950101"/>
              <a:ext cx="422962" cy="1070891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Verbinder: gewinkelt 64">
              <a:extLst>
                <a:ext uri="{FF2B5EF4-FFF2-40B4-BE49-F238E27FC236}">
                  <a16:creationId xmlns:a16="http://schemas.microsoft.com/office/drawing/2014/main" id="{C2A4A273-7D81-42BC-A433-C43E92E8967C}"/>
                </a:ext>
              </a:extLst>
            </p:cNvPr>
            <p:cNvCxnSpPr>
              <a:stCxn id="24" idx="2"/>
              <a:endCxn id="25" idx="0"/>
            </p:cNvCxnSpPr>
            <p:nvPr/>
          </p:nvCxnSpPr>
          <p:spPr>
            <a:xfrm rot="5400000">
              <a:off x="2290380" y="1967772"/>
              <a:ext cx="422963" cy="1035548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mit Pfeil 66">
              <a:extLst>
                <a:ext uri="{FF2B5EF4-FFF2-40B4-BE49-F238E27FC236}">
                  <a16:creationId xmlns:a16="http://schemas.microsoft.com/office/drawing/2014/main" id="{E196F653-5E44-42BA-9F75-2959A96565E9}"/>
                </a:ext>
              </a:extLst>
            </p:cNvPr>
            <p:cNvCxnSpPr>
              <a:stCxn id="23" idx="2"/>
              <a:endCxn id="25" idx="0"/>
            </p:cNvCxnSpPr>
            <p:nvPr/>
          </p:nvCxnSpPr>
          <p:spPr>
            <a:xfrm>
              <a:off x="1984087" y="2274066"/>
              <a:ext cx="0" cy="42296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Verbinder: gewinkelt 68">
              <a:extLst>
                <a:ext uri="{FF2B5EF4-FFF2-40B4-BE49-F238E27FC236}">
                  <a16:creationId xmlns:a16="http://schemas.microsoft.com/office/drawing/2014/main" id="{1CB6AA6A-957F-4288-AA84-19820EAE0830}"/>
                </a:ext>
              </a:extLst>
            </p:cNvPr>
            <p:cNvCxnSpPr>
              <a:stCxn id="25" idx="2"/>
              <a:endCxn id="38" idx="0"/>
            </p:cNvCxnSpPr>
            <p:nvPr/>
          </p:nvCxnSpPr>
          <p:spPr>
            <a:xfrm rot="5400000">
              <a:off x="1328571" y="2750689"/>
              <a:ext cx="432178" cy="878855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Verbinder: gewinkelt 70">
              <a:extLst>
                <a:ext uri="{FF2B5EF4-FFF2-40B4-BE49-F238E27FC236}">
                  <a16:creationId xmlns:a16="http://schemas.microsoft.com/office/drawing/2014/main" id="{0A0D67F3-755D-411B-8844-3F077B27818D}"/>
                </a:ext>
              </a:extLst>
            </p:cNvPr>
            <p:cNvCxnSpPr>
              <a:stCxn id="25" idx="2"/>
              <a:endCxn id="39" idx="0"/>
            </p:cNvCxnSpPr>
            <p:nvPr/>
          </p:nvCxnSpPr>
          <p:spPr>
            <a:xfrm rot="16200000" flipH="1">
              <a:off x="2091140" y="2866974"/>
              <a:ext cx="429193" cy="643298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Verbinder: gewinkelt 72">
              <a:extLst>
                <a:ext uri="{FF2B5EF4-FFF2-40B4-BE49-F238E27FC236}">
                  <a16:creationId xmlns:a16="http://schemas.microsoft.com/office/drawing/2014/main" id="{25FC774A-0C06-44F0-9FDF-609CF63CF3D1}"/>
                </a:ext>
              </a:extLst>
            </p:cNvPr>
            <p:cNvCxnSpPr>
              <a:stCxn id="39" idx="2"/>
              <a:endCxn id="40" idx="0"/>
            </p:cNvCxnSpPr>
            <p:nvPr/>
          </p:nvCxnSpPr>
          <p:spPr>
            <a:xfrm rot="5400000">
              <a:off x="1374166" y="2849962"/>
              <a:ext cx="422963" cy="2083476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Verbinder: gewinkelt 74">
              <a:extLst>
                <a:ext uri="{FF2B5EF4-FFF2-40B4-BE49-F238E27FC236}">
                  <a16:creationId xmlns:a16="http://schemas.microsoft.com/office/drawing/2014/main" id="{00C858A5-E147-4B56-806B-8DE505B7CE1D}"/>
                </a:ext>
              </a:extLst>
            </p:cNvPr>
            <p:cNvCxnSpPr>
              <a:stCxn id="39" idx="2"/>
              <a:endCxn id="41" idx="0"/>
            </p:cNvCxnSpPr>
            <p:nvPr/>
          </p:nvCxnSpPr>
          <p:spPr>
            <a:xfrm rot="5400000">
              <a:off x="1782034" y="3257830"/>
              <a:ext cx="422963" cy="1267740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Verbinder: gewinkelt 76">
              <a:extLst>
                <a:ext uri="{FF2B5EF4-FFF2-40B4-BE49-F238E27FC236}">
                  <a16:creationId xmlns:a16="http://schemas.microsoft.com/office/drawing/2014/main" id="{3B01998D-6BA2-4136-ABB0-794F9FA7457E}"/>
                </a:ext>
              </a:extLst>
            </p:cNvPr>
            <p:cNvCxnSpPr>
              <a:stCxn id="39" idx="2"/>
              <a:endCxn id="43" idx="0"/>
            </p:cNvCxnSpPr>
            <p:nvPr/>
          </p:nvCxnSpPr>
          <p:spPr>
            <a:xfrm rot="5400000">
              <a:off x="2221075" y="3696871"/>
              <a:ext cx="422963" cy="389659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Verbinder: gewinkelt 78">
              <a:extLst>
                <a:ext uri="{FF2B5EF4-FFF2-40B4-BE49-F238E27FC236}">
                  <a16:creationId xmlns:a16="http://schemas.microsoft.com/office/drawing/2014/main" id="{44809C7F-5705-4F37-8228-4DCE79DF3226}"/>
                </a:ext>
              </a:extLst>
            </p:cNvPr>
            <p:cNvCxnSpPr>
              <a:stCxn id="39" idx="2"/>
              <a:endCxn id="42" idx="0"/>
            </p:cNvCxnSpPr>
            <p:nvPr/>
          </p:nvCxnSpPr>
          <p:spPr>
            <a:xfrm rot="16200000" flipH="1">
              <a:off x="2677392" y="3630212"/>
              <a:ext cx="422963" cy="522976"/>
            </a:xfrm>
            <a:prstGeom prst="bentConnector3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feld 87">
            <a:extLst>
              <a:ext uri="{FF2B5EF4-FFF2-40B4-BE49-F238E27FC236}">
                <a16:creationId xmlns:a16="http://schemas.microsoft.com/office/drawing/2014/main" id="{375BA00B-3162-4A7F-BC84-120A4B315037}"/>
              </a:ext>
            </a:extLst>
          </p:cNvPr>
          <p:cNvSpPr txBox="1"/>
          <p:nvPr/>
        </p:nvSpPr>
        <p:spPr>
          <a:xfrm>
            <a:off x="4257460" y="1516297"/>
            <a:ext cx="4334088" cy="715581"/>
          </a:xfrm>
          <a:prstGeom prst="rect">
            <a:avLst/>
          </a:prstGeom>
        </p:spPr>
        <p:txBody>
          <a:bodyPr vert="horz" wrap="square" lIns="68580" tIns="34290" rIns="68580" bIns="34290" rtlCol="0" anchor="t">
            <a:spAutoFit/>
          </a:bodyPr>
          <a:lstStyle/>
          <a:p>
            <a:pPr algn="ctr"/>
            <a:r>
              <a:rPr lang="de-DE" sz="1400" b="1" dirty="0"/>
              <a:t>Ion Track Technology + </a:t>
            </a:r>
            <a:r>
              <a:rPr lang="de-DE" sz="1400" b="1" dirty="0" err="1"/>
              <a:t>Electroplating</a:t>
            </a:r>
            <a:endParaRPr lang="de-DE" sz="1400" b="1" dirty="0"/>
          </a:p>
          <a:p>
            <a:pPr algn="ctr"/>
            <a:r>
              <a:rPr lang="de-DE" sz="1400" b="1" dirty="0"/>
              <a:t>= </a:t>
            </a:r>
          </a:p>
          <a:p>
            <a:pPr algn="ctr"/>
            <a:r>
              <a:rPr lang="de-DE" sz="1400" b="1" dirty="0" err="1"/>
              <a:t>Tailored</a:t>
            </a:r>
            <a:r>
              <a:rPr lang="de-DE" sz="1400" b="1" dirty="0"/>
              <a:t> Low-Dimensional Materials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7989FAD2-ECF5-48DD-97A2-A6D04FB83FCE}"/>
              </a:ext>
            </a:extLst>
          </p:cNvPr>
          <p:cNvSpPr txBox="1"/>
          <p:nvPr/>
        </p:nvSpPr>
        <p:spPr>
          <a:xfrm>
            <a:off x="4223652" y="2737737"/>
            <a:ext cx="4401704" cy="156966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400" b="1" dirty="0"/>
              <a:t>Model </a:t>
            </a:r>
            <a:r>
              <a:rPr lang="de-DE" sz="1400" b="1" dirty="0" err="1"/>
              <a:t>systems</a:t>
            </a:r>
            <a:r>
              <a:rPr lang="de-DE" sz="1400" b="1" dirty="0"/>
              <a:t> →</a:t>
            </a:r>
            <a:r>
              <a:rPr lang="de-DE" sz="1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sz="1400" b="1" dirty="0"/>
              <a:t>Size-Property </a:t>
            </a:r>
            <a:r>
              <a:rPr lang="de-DE" sz="1400" b="1" dirty="0" err="1"/>
              <a:t>Relationships</a:t>
            </a:r>
            <a:endParaRPr lang="de-DE" sz="1400" b="1" dirty="0"/>
          </a:p>
          <a:p>
            <a:pPr algn="ctr"/>
            <a:endParaRPr lang="de-DE" sz="1400" dirty="0"/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Transport and Phase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Stability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de-DE" sz="1400" dirty="0"/>
          </a:p>
          <a:p>
            <a:pPr algn="ctr"/>
            <a:r>
              <a:rPr lang="de-DE" sz="1400" b="1" dirty="0" err="1"/>
              <a:t>Applications</a:t>
            </a:r>
            <a:r>
              <a:rPr lang="de-DE" sz="1400" dirty="0"/>
              <a:t> </a:t>
            </a:r>
          </a:p>
          <a:p>
            <a:pPr algn="ctr"/>
            <a:endParaRPr lang="de-DE" sz="1400" dirty="0"/>
          </a:p>
          <a:p>
            <a:pPr algn="ctr"/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Energy,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Sensing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Catalysis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de-DE" sz="1200" dirty="0" err="1">
                <a:solidFill>
                  <a:schemeClr val="accent1">
                    <a:lumMod val="75000"/>
                  </a:schemeClr>
                </a:solidFill>
              </a:rPr>
              <a:t>more</a:t>
            </a:r>
            <a:endParaRPr lang="de-DE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Fußzeilenplatzhalter 5">
            <a:extLst>
              <a:ext uri="{FF2B5EF4-FFF2-40B4-BE49-F238E27FC236}">
                <a16:creationId xmlns:a16="http://schemas.microsoft.com/office/drawing/2014/main" id="{F6010247-7D25-45CC-A23F-71BEA829F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62401" y="4920459"/>
            <a:ext cx="3136599" cy="267868"/>
          </a:xfrm>
        </p:spPr>
        <p:txBody>
          <a:bodyPr/>
          <a:lstStyle/>
          <a:p>
            <a:pPr algn="l"/>
            <a:r>
              <a:rPr lang="en-US" dirty="0"/>
              <a:t>Michael Wagner | MAT Collaboration Meeting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995267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EFA210-F223-259C-0ED8-7CF266A7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Acknowledgements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DEA834-682C-A8B5-C49D-DD55C8E6E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41</a:t>
            </a:fld>
            <a:endParaRPr lang="de-DE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F95CEBE-94A4-3C36-D13E-805C567257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29AB4C1-705D-4851-8066-811BB7E9E502}" type="datetime1">
              <a:rPr lang="de-DE" smtClean="0"/>
              <a:t>23.09.2026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7648D61-7E69-12DC-A423-CA63753144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en-US"/>
              <a:t>Michael Wagner | MAT Collaboration Meeting 2026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72A8A3C-DDFD-402C-3C1E-27F330BE604D}"/>
              </a:ext>
            </a:extLst>
          </p:cNvPr>
          <p:cNvSpPr txBox="1"/>
          <p:nvPr/>
        </p:nvSpPr>
        <p:spPr>
          <a:xfrm>
            <a:off x="1856620" y="2094696"/>
            <a:ext cx="60052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effectLst/>
                <a:latin typeface="Arial" panose="020B0604020202020204" pitchFamily="34" charset="0"/>
              </a:rPr>
              <a:t>The results presented here are based on experiments, which were performed at the X0 beamline at the GSI </a:t>
            </a:r>
            <a:r>
              <a:rPr lang="en-US" sz="1400" dirty="0" err="1">
                <a:effectLst/>
                <a:latin typeface="Arial" panose="020B0604020202020204" pitchFamily="34" charset="0"/>
              </a:rPr>
              <a:t>Helmholtzzentrum</a:t>
            </a:r>
            <a:r>
              <a:rPr lang="en-US" sz="1400" dirty="0">
                <a:effectLst/>
                <a:latin typeface="Arial" panose="020B0604020202020204" pitchFamily="34" charset="0"/>
              </a:rPr>
              <a:t> für </a:t>
            </a:r>
            <a:r>
              <a:rPr lang="en-US" sz="1400" dirty="0" err="1">
                <a:effectLst/>
                <a:latin typeface="Arial" panose="020B0604020202020204" pitchFamily="34" charset="0"/>
              </a:rPr>
              <a:t>Schwerionenforschung</a:t>
            </a:r>
            <a:r>
              <a:rPr lang="en-US" sz="1400" dirty="0">
                <a:effectLst/>
                <a:latin typeface="Arial" panose="020B0604020202020204" pitchFamily="34" charset="0"/>
              </a:rPr>
              <a:t> GmbH, Darmstadt (Germany) in the frame of </a:t>
            </a:r>
            <a:r>
              <a:rPr lang="en-US" sz="1400" b="1" dirty="0">
                <a:effectLst/>
                <a:latin typeface="Arial" panose="020B0604020202020204" pitchFamily="34" charset="0"/>
              </a:rPr>
              <a:t>FAIR Phase-0</a:t>
            </a:r>
            <a:r>
              <a:rPr lang="en-US" sz="1400" dirty="0">
                <a:effectLst/>
                <a:latin typeface="Arial" panose="020B0604020202020204" pitchFamily="34" charset="0"/>
              </a:rPr>
              <a:t>.</a:t>
            </a:r>
            <a:endParaRPr lang="en-US" sz="1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69408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ACA3A65-1066-4FEF-B41D-30EAA1D262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7" t="7542" r="8791" b="1"/>
          <a:stretch/>
        </p:blipFill>
        <p:spPr>
          <a:xfrm>
            <a:off x="0" y="-822668"/>
            <a:ext cx="9144000" cy="663687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5435FD3-FEE2-4F1C-BC6B-1C2640607473}"/>
              </a:ext>
            </a:extLst>
          </p:cNvPr>
          <p:cNvSpPr txBox="1"/>
          <p:nvPr/>
        </p:nvSpPr>
        <p:spPr>
          <a:xfrm>
            <a:off x="0" y="655960"/>
            <a:ext cx="5479405" cy="107721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3200" b="1" dirty="0" err="1">
                <a:solidFill>
                  <a:schemeClr val="bg1"/>
                </a:solidFill>
              </a:rPr>
              <a:t>Thank</a:t>
            </a:r>
            <a:r>
              <a:rPr lang="de-DE" sz="3200" b="1" dirty="0">
                <a:solidFill>
                  <a:schemeClr val="bg1"/>
                </a:solidFill>
              </a:rPr>
              <a:t> </a:t>
            </a:r>
            <a:r>
              <a:rPr lang="de-DE" sz="3200" b="1" dirty="0" err="1">
                <a:solidFill>
                  <a:schemeClr val="bg1"/>
                </a:solidFill>
              </a:rPr>
              <a:t>you</a:t>
            </a:r>
            <a:r>
              <a:rPr lang="de-DE" sz="3200" b="1" dirty="0">
                <a:solidFill>
                  <a:schemeClr val="bg1"/>
                </a:solidFill>
              </a:rPr>
              <a:t> and </a:t>
            </a:r>
            <a:r>
              <a:rPr lang="de-DE" sz="3200" b="1" dirty="0" err="1">
                <a:solidFill>
                  <a:schemeClr val="bg1"/>
                </a:solidFill>
              </a:rPr>
              <a:t>have</a:t>
            </a:r>
            <a:r>
              <a:rPr lang="de-DE" sz="3200" b="1" dirty="0">
                <a:solidFill>
                  <a:schemeClr val="bg1"/>
                </a:solidFill>
              </a:rPr>
              <a:t> a </a:t>
            </a:r>
            <a:r>
              <a:rPr lang="de-DE" sz="3200" b="1" dirty="0" err="1">
                <a:solidFill>
                  <a:schemeClr val="bg1"/>
                </a:solidFill>
              </a:rPr>
              <a:t>good</a:t>
            </a:r>
            <a:r>
              <a:rPr lang="de-DE" sz="3200" b="1" dirty="0">
                <a:solidFill>
                  <a:schemeClr val="bg1"/>
                </a:solidFill>
              </a:rPr>
              <a:t> time!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6CD58BC-352A-48BC-BC55-8AC2E2925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94" b="95249" l="1851" r="95951">
                        <a14:foregroundMark x1="93175" y1="71958" x2="93175" y2="71958"/>
                        <a14:foregroundMark x1="69578" y1="6489" x2="69578" y2="6489"/>
                        <a14:foregroundMark x1="76171" y1="9154" x2="76171" y2="9154"/>
                        <a14:foregroundMark x1="63852" y1="5794" x2="63852" y2="5794"/>
                        <a14:foregroundMark x1="96067" y1="73001" x2="96067" y2="73001"/>
                        <a14:foregroundMark x1="29960" y1="31170" x2="29960" y2="31170"/>
                        <a14:foregroundMark x1="22556" y1="31518" x2="22556" y2="31518"/>
                        <a14:foregroundMark x1="1851" y1="63615" x2="1851" y2="63615"/>
                        <a14:foregroundMark x1="22209" y1="70336" x2="22209" y2="70336"/>
                        <a14:foregroundMark x1="29786" y1="69641" x2="29786" y2="69641"/>
                        <a14:foregroundMark x1="52053" y1="89571" x2="52053" y2="89571"/>
                        <a14:foregroundMark x1="71429" y1="86211" x2="71429" y2="86211"/>
                        <a14:foregroundMark x1="81029" y1="95249" x2="81029" y2="95249"/>
                        <a14:foregroundMark x1="91151" y1="90614" x2="91151" y2="90614"/>
                        <a14:foregroundMark x1="61307" y1="38934" x2="61307" y2="38934"/>
                        <a14:foregroundMark x1="77848" y1="43685" x2="77848" y2="43685"/>
                        <a14:foregroundMark x1="91845" y1="43917" x2="91845" y2="43917"/>
                      </a14:backgroundRemoval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40802" y="230398"/>
            <a:ext cx="3131589" cy="156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65692"/>
      </p:ext>
    </p:extLst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8" id="{88F67082-FAA7-774F-81ED-C94DAF9F09F3}" vid="{76C6051D-27C6-564A-8764-CCBC0645D37F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fair-gsi-folienmaster_2019_16zu9</Template>
  <TotalTime>0</TotalTime>
  <Words>4168</Words>
  <Application>Microsoft Office PowerPoint</Application>
  <PresentationFormat>Bildschirmpräsentation (16:9)</PresentationFormat>
  <Paragraphs>463</Paragraphs>
  <Slides>42</Slides>
  <Notes>33</Notes>
  <HiddenSlides>0</HiddenSlides>
  <MMClips>4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42</vt:i4>
      </vt:variant>
    </vt:vector>
  </HeadingPairs>
  <TitlesOfParts>
    <vt:vector size="54" baseType="lpstr">
      <vt:lpstr>黑体</vt:lpstr>
      <vt:lpstr>Arial</vt:lpstr>
      <vt:lpstr>ArialMT</vt:lpstr>
      <vt:lpstr>Calibri</vt:lpstr>
      <vt:lpstr>Cambria Math</vt:lpstr>
      <vt:lpstr>Dubai</vt:lpstr>
      <vt:lpstr>Mangal</vt:lpstr>
      <vt:lpstr>Symbol</vt:lpstr>
      <vt:lpstr>Wingdings</vt:lpstr>
      <vt:lpstr>fair-gsi-folienmaster_2017_onering</vt:lpstr>
      <vt:lpstr>Document</vt:lpstr>
      <vt:lpstr>Dokument</vt:lpstr>
      <vt:lpstr>Nanowires by Design: From Size-Dependent Properties to Functional Architectures</vt:lpstr>
      <vt:lpstr>Motivation</vt:lpstr>
      <vt:lpstr>Motivation</vt:lpstr>
      <vt:lpstr>Motivation</vt:lpstr>
      <vt:lpstr>Motivation</vt:lpstr>
      <vt:lpstr>Motivation</vt:lpstr>
      <vt:lpstr>Nanowires for Functional Architectures</vt:lpstr>
      <vt:lpstr>Ion Irradiation at X0</vt:lpstr>
      <vt:lpstr>Template Irradiation at X0</vt:lpstr>
      <vt:lpstr>Ion Track Etching</vt:lpstr>
      <vt:lpstr>Ion Track Etching</vt:lpstr>
      <vt:lpstr>Channel Filling - Atomic Layer Deposition</vt:lpstr>
      <vt:lpstr>Channel Filling - Electroplating</vt:lpstr>
      <vt:lpstr>Channel Filling - Electroplating</vt:lpstr>
      <vt:lpstr>Effects of Plating Conditions for Sb - Potential</vt:lpstr>
      <vt:lpstr>Effects of Plating Conditions for Sb - Potential</vt:lpstr>
      <vt:lpstr>Effects of Plating Conditions for Sb - Bath Additives</vt:lpstr>
      <vt:lpstr>Effects of Plating Conditions for Sb - Bath Additives</vt:lpstr>
      <vt:lpstr>Novel Amorphous Structure of Sb Nanowires</vt:lpstr>
      <vt:lpstr>Recrystallization during TEM</vt:lpstr>
      <vt:lpstr>More on Nanowire Growth on Thursday</vt:lpstr>
      <vt:lpstr>From Tailored Architectures to Functional Nanowires</vt:lpstr>
      <vt:lpstr>From Tailored Architectures to Functional Nanowires</vt:lpstr>
      <vt:lpstr>More on Ion Irradiation by Ina on Thursday</vt:lpstr>
      <vt:lpstr>Thermoelectrics – Seebeck Coefficient of Bi Nanowires</vt:lpstr>
      <vt:lpstr>Thermoelectrics – Seebeck Coefficient of Bi Nanowires</vt:lpstr>
      <vt:lpstr>Thermoelectrics – Seebeck Coefficient of Bi Nanowires</vt:lpstr>
      <vt:lpstr>Thermoelectrics – Sb Nanowire Networks</vt:lpstr>
      <vt:lpstr>From Thermoelectrics to IR Sensing</vt:lpstr>
      <vt:lpstr>Tailored Wetting Using Au NWNW</vt:lpstr>
      <vt:lpstr>Tailored Wetting Using Au NWNW</vt:lpstr>
      <vt:lpstr>Tailored Wetting with Au NWNW</vt:lpstr>
      <vt:lpstr>Tailored Wetting with Au NWNW</vt:lpstr>
      <vt:lpstr>Tailored Wetting with Au NWNW</vt:lpstr>
      <vt:lpstr>Nanowires as Model Systems – High Pressure</vt:lpstr>
      <vt:lpstr>Nanowires as Model Systems – High Pressure</vt:lpstr>
      <vt:lpstr>Nanowires as Model Systems – High Pressure</vt:lpstr>
      <vt:lpstr>Nanowires as Model Systems – High Pressure</vt:lpstr>
      <vt:lpstr>More on Extreme Environments by Christopher on Friday</vt:lpstr>
      <vt:lpstr>Summary – Nanowires by Design</vt:lpstr>
      <vt:lpstr>Acknowledgements</vt:lpstr>
      <vt:lpstr>PowerPoint-Präsentation</vt:lpstr>
    </vt:vector>
  </TitlesOfParts>
  <Company>GSI Helmholtzzentrum für Schwerionenforschung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Surfactants on the Morphology and Structure of Sb Nanowire Arrays Grown in Ion Track-Etched Membranes</dc:title>
  <dc:creator>Wagner, Michael</dc:creator>
  <cp:lastModifiedBy>Wagner, Michael</cp:lastModifiedBy>
  <cp:revision>415</cp:revision>
  <cp:lastPrinted>2026-09-17T14:42:14Z</cp:lastPrinted>
  <dcterms:created xsi:type="dcterms:W3CDTF">2023-08-01T08:11:42Z</dcterms:created>
  <dcterms:modified xsi:type="dcterms:W3CDTF">2026-09-23T10:56:00Z</dcterms:modified>
</cp:coreProperties>
</file>