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3"/>
  </p:notesMasterIdLst>
  <p:handoutMasterIdLst>
    <p:handoutMasterId r:id="rId44"/>
  </p:handoutMasterIdLst>
  <p:sldIdLst>
    <p:sldId id="257" r:id="rId5"/>
    <p:sldId id="2146849239" r:id="rId6"/>
    <p:sldId id="2146849240" r:id="rId7"/>
    <p:sldId id="2146849241" r:id="rId8"/>
    <p:sldId id="2146849242" r:id="rId9"/>
    <p:sldId id="2146849243" r:id="rId10"/>
    <p:sldId id="2146849244" r:id="rId11"/>
    <p:sldId id="2146849245" r:id="rId12"/>
    <p:sldId id="2146849246" r:id="rId13"/>
    <p:sldId id="2146849247" r:id="rId14"/>
    <p:sldId id="2146849248" r:id="rId15"/>
    <p:sldId id="2146849253" r:id="rId16"/>
    <p:sldId id="2146849249" r:id="rId17"/>
    <p:sldId id="2146849250" r:id="rId18"/>
    <p:sldId id="2146849251" r:id="rId19"/>
    <p:sldId id="2146849252" r:id="rId20"/>
    <p:sldId id="1478" r:id="rId21"/>
    <p:sldId id="1477" r:id="rId22"/>
    <p:sldId id="1455" r:id="rId23"/>
    <p:sldId id="1460" r:id="rId24"/>
    <p:sldId id="1469" r:id="rId25"/>
    <p:sldId id="1466" r:id="rId26"/>
    <p:sldId id="1467" r:id="rId27"/>
    <p:sldId id="1475" r:id="rId28"/>
    <p:sldId id="1448" r:id="rId29"/>
    <p:sldId id="1463" r:id="rId30"/>
    <p:sldId id="1445" r:id="rId31"/>
    <p:sldId id="1423" r:id="rId32"/>
    <p:sldId id="1441" r:id="rId33"/>
    <p:sldId id="1355" r:id="rId34"/>
    <p:sldId id="1409" r:id="rId35"/>
    <p:sldId id="1336" r:id="rId36"/>
    <p:sldId id="1411" r:id="rId37"/>
    <p:sldId id="1410" r:id="rId38"/>
    <p:sldId id="1424" r:id="rId39"/>
    <p:sldId id="1321" r:id="rId40"/>
    <p:sldId id="1405" r:id="rId41"/>
    <p:sldId id="1429" r:id="rId42"/>
  </p:sldIdLst>
  <p:sldSz cx="12192000" cy="6858000"/>
  <p:notesSz cx="6958013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FFFCB7F4-7623-4FA0-8C97-675C0C45BFD4}">
          <p14:sldIdLst>
            <p14:sldId id="257"/>
            <p14:sldId id="2146849239"/>
            <p14:sldId id="2146849240"/>
            <p14:sldId id="2146849241"/>
            <p14:sldId id="2146849242"/>
            <p14:sldId id="2146849243"/>
            <p14:sldId id="2146849244"/>
            <p14:sldId id="2146849245"/>
            <p14:sldId id="2146849246"/>
            <p14:sldId id="2146849247"/>
            <p14:sldId id="2146849248"/>
            <p14:sldId id="2146849253"/>
            <p14:sldId id="2146849249"/>
            <p14:sldId id="2146849250"/>
            <p14:sldId id="2146849251"/>
            <p14:sldId id="2146849252"/>
          </p14:sldIdLst>
        </p14:section>
        <p14:section name="Backup" id="{F57FCAC6-1DC1-49F6-8A85-50B3F460F768}">
          <p14:sldIdLst>
            <p14:sldId id="1478"/>
            <p14:sldId id="1477"/>
            <p14:sldId id="1455"/>
            <p14:sldId id="1460"/>
            <p14:sldId id="1469"/>
            <p14:sldId id="1466"/>
            <p14:sldId id="1467"/>
            <p14:sldId id="1475"/>
            <p14:sldId id="1448"/>
            <p14:sldId id="1463"/>
            <p14:sldId id="1445"/>
            <p14:sldId id="1423"/>
            <p14:sldId id="1441"/>
            <p14:sldId id="1355"/>
            <p14:sldId id="1409"/>
            <p14:sldId id="1336"/>
            <p14:sldId id="1411"/>
            <p14:sldId id="1410"/>
            <p14:sldId id="1424"/>
            <p14:sldId id="1321"/>
            <p14:sldId id="1405"/>
            <p14:sldId id="142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frese" initials="df" lastIdx="58" clrIdx="0">
    <p:extLst>
      <p:ext uri="{19B8F6BF-5375-455C-9EA6-DF929625EA0E}">
        <p15:presenceInfo xmlns:p15="http://schemas.microsoft.com/office/powerpoint/2012/main" userId="david frese" providerId="None"/>
      </p:ext>
    </p:extLst>
  </p:cmAuthor>
  <p:cmAuthor id="2" name="Rodenbeck, Caroline (IAP)" initials="RC(" lastIdx="81" clrIdx="1">
    <p:extLst>
      <p:ext uri="{19B8F6BF-5375-455C-9EA6-DF929625EA0E}">
        <p15:presenceInfo xmlns:p15="http://schemas.microsoft.com/office/powerpoint/2012/main" userId="S::it9311@kit.edu::7b018f04-dd61-4b8f-b1b2-b2e0032226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4FF"/>
    <a:srgbClr val="A6A6A6"/>
    <a:srgbClr val="1A8D1A"/>
    <a:srgbClr val="888888"/>
    <a:srgbClr val="187AAA"/>
    <a:srgbClr val="818181"/>
    <a:srgbClr val="FF0000"/>
    <a:srgbClr val="E6DECC"/>
    <a:srgbClr val="FFCCFF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3" autoAdjust="0"/>
  </p:normalViewPr>
  <p:slideViewPr>
    <p:cSldViewPr showGuides="1">
      <p:cViewPr>
        <p:scale>
          <a:sx n="66" d="100"/>
          <a:sy n="66" d="100"/>
        </p:scale>
        <p:origin x="32" y="-88"/>
      </p:cViewPr>
      <p:guideLst/>
    </p:cSldViewPr>
  </p:slideViewPr>
  <p:outlineViewPr>
    <p:cViewPr>
      <p:scale>
        <a:sx n="33" d="100"/>
        <a:sy n="33" d="100"/>
      </p:scale>
      <p:origin x="0" y="-3234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448"/>
    </p:cViewPr>
  </p:sorterViewPr>
  <p:notesViewPr>
    <p:cSldViewPr showGuides="1">
      <p:cViewPr varScale="1">
        <p:scale>
          <a:sx n="108" d="100"/>
          <a:sy n="108" d="100"/>
        </p:scale>
        <p:origin x="528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pfzeilenplatzhalter 1">
            <a:extLst>
              <a:ext uri="{FF2B5EF4-FFF2-40B4-BE49-F238E27FC236}">
                <a16:creationId xmlns:a16="http://schemas.microsoft.com/office/drawing/2014/main" id="{7021594F-60AF-5030-27F4-B919E0755C05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gray">
          <a:xfrm>
            <a:off x="184640" y="0"/>
            <a:ext cx="5886653" cy="499091"/>
          </a:xfrm>
          <a:prstGeom prst="rect">
            <a:avLst/>
          </a:prstGeom>
        </p:spPr>
        <p:txBody>
          <a:bodyPr vert="horz" lIns="0" tIns="144000" rIns="0" bIns="0" rtlCol="0"/>
          <a:lstStyle>
            <a:lvl1pPr algn="l">
              <a:defRPr sz="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45C4C54D-5268-2170-0B7D-70659D206B08}"/>
              </a:ext>
            </a:extLst>
          </p:cNvPr>
          <p:cNvSpPr>
            <a:spLocks noGrp="1"/>
          </p:cNvSpPr>
          <p:nvPr>
            <p:ph type="dt" idx="1"/>
          </p:nvPr>
        </p:nvSpPr>
        <p:spPr bwMode="gray">
          <a:xfrm>
            <a:off x="6071293" y="0"/>
            <a:ext cx="700471" cy="499091"/>
          </a:xfrm>
          <a:prstGeom prst="rect">
            <a:avLst/>
          </a:prstGeom>
        </p:spPr>
        <p:txBody>
          <a:bodyPr vert="horz" lIns="0" tIns="144000" rIns="0" bIns="0" rtlCol="0"/>
          <a:lstStyle>
            <a:lvl1pPr algn="r">
              <a:defRPr sz="700">
                <a:solidFill>
                  <a:schemeClr val="bg2"/>
                </a:solidFill>
              </a:defRPr>
            </a:lvl1pPr>
          </a:lstStyle>
          <a:p>
            <a:fld id="{0530C102-DC59-4ADF-BCE9-B21E5AA1F1ED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8" name="Fußzeilenplatzhalter 5">
            <a:extLst>
              <a:ext uri="{FF2B5EF4-FFF2-40B4-BE49-F238E27FC236}">
                <a16:creationId xmlns:a16="http://schemas.microsoft.com/office/drawing/2014/main" id="{A7568FAF-32D5-F797-5874-241DEBC3A7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 bwMode="gray">
          <a:xfrm>
            <a:off x="184640" y="9448185"/>
            <a:ext cx="5886653" cy="499090"/>
          </a:xfrm>
          <a:prstGeom prst="rect">
            <a:avLst/>
          </a:prstGeom>
        </p:spPr>
        <p:txBody>
          <a:bodyPr vert="horz" lIns="0" tIns="0" rIns="0" bIns="144000" rtlCol="0" anchor="b"/>
          <a:lstStyle>
            <a:lvl1pPr algn="l">
              <a:defRPr sz="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liennummernplatzhalter 6">
            <a:extLst>
              <a:ext uri="{FF2B5EF4-FFF2-40B4-BE49-F238E27FC236}">
                <a16:creationId xmlns:a16="http://schemas.microsoft.com/office/drawing/2014/main" id="{6A11AFD2-EF91-BDDC-349A-DB1934250B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 bwMode="gray">
          <a:xfrm>
            <a:off x="6071293" y="9448185"/>
            <a:ext cx="700471" cy="499090"/>
          </a:xfrm>
          <a:prstGeom prst="rect">
            <a:avLst/>
          </a:prstGeom>
        </p:spPr>
        <p:txBody>
          <a:bodyPr vert="horz" lIns="0" tIns="0" rIns="0" bIns="144000" rtlCol="0" anchor="b"/>
          <a:lstStyle>
            <a:lvl1pPr algn="r">
              <a:defRPr sz="700">
                <a:solidFill>
                  <a:schemeClr val="bg2"/>
                </a:solidFill>
              </a:defRPr>
            </a:lvl1pPr>
          </a:lstStyle>
          <a:p>
            <a:fld id="{8D601724-35E3-4B40-B93F-B7E192B7FF5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1043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704" userDrawn="1">
          <p15:clr>
            <a:srgbClr val="F26B43"/>
          </p15:clr>
        </p15:guide>
        <p15:guide id="2" pos="219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184640" y="0"/>
            <a:ext cx="5886653" cy="499091"/>
          </a:xfrm>
          <a:prstGeom prst="rect">
            <a:avLst/>
          </a:prstGeom>
        </p:spPr>
        <p:txBody>
          <a:bodyPr vert="horz" lIns="0" tIns="144000" rIns="0" bIns="0" rtlCol="0"/>
          <a:lstStyle>
            <a:lvl1pPr algn="l">
              <a:defRPr sz="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6071293" y="0"/>
            <a:ext cx="700471" cy="499091"/>
          </a:xfrm>
          <a:prstGeom prst="rect">
            <a:avLst/>
          </a:prstGeom>
        </p:spPr>
        <p:txBody>
          <a:bodyPr vert="horz" lIns="0" tIns="144000" rIns="0" bIns="0" rtlCol="0"/>
          <a:lstStyle>
            <a:lvl1pPr algn="r">
              <a:defRPr sz="700">
                <a:solidFill>
                  <a:schemeClr val="bg2"/>
                </a:solidFill>
              </a:defRPr>
            </a:lvl1pPr>
          </a:lstStyle>
          <a:p>
            <a:fld id="{0530C102-DC59-4ADF-BCE9-B21E5AA1F1ED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184640" y="499091"/>
            <a:ext cx="6588732" cy="3707147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txBody>
          <a:bodyPr vert="horz" lIns="96597" tIns="48299" rIns="96597" bIns="48299" rtlCol="0" anchor="ctr"/>
          <a:lstStyle/>
          <a:p>
            <a:endParaRPr lang="en-US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192088" y="4398211"/>
            <a:ext cx="6581284" cy="4679883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6"/>
            <a:r>
              <a:rPr lang="en-US" dirty="0"/>
              <a:t>Eighth level</a:t>
            </a:r>
          </a:p>
          <a:p>
            <a:pPr lvl="7"/>
            <a:r>
              <a:rPr lang="en-US" dirty="0"/>
              <a:t>Ninth level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184640" y="9448185"/>
            <a:ext cx="5886653" cy="499090"/>
          </a:xfrm>
          <a:prstGeom prst="rect">
            <a:avLst/>
          </a:prstGeom>
        </p:spPr>
        <p:txBody>
          <a:bodyPr vert="horz" lIns="0" tIns="0" rIns="0" bIns="144000" rtlCol="0" anchor="b"/>
          <a:lstStyle>
            <a:lvl1pPr algn="l">
              <a:defRPr sz="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6071293" y="9448185"/>
            <a:ext cx="700471" cy="499090"/>
          </a:xfrm>
          <a:prstGeom prst="rect">
            <a:avLst/>
          </a:prstGeom>
        </p:spPr>
        <p:txBody>
          <a:bodyPr vert="horz" lIns="0" tIns="0" rIns="0" bIns="144000" rtlCol="0" anchor="b"/>
          <a:lstStyle>
            <a:lvl1pPr algn="r">
              <a:defRPr sz="700">
                <a:solidFill>
                  <a:schemeClr val="bg2"/>
                </a:solidFill>
              </a:defRPr>
            </a:lvl1pPr>
          </a:lstStyle>
          <a:p>
            <a:fld id="{8D601724-35E3-4B40-B93F-B7E192B7FF5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57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defRPr sz="1200" kern="1200">
        <a:solidFill>
          <a:srgbClr val="000000"/>
        </a:solidFill>
        <a:latin typeface="+mn-lt"/>
        <a:ea typeface="+mn-ea"/>
        <a:cs typeface="+mn-cs"/>
      </a:defRPr>
    </a:lvl1pPr>
    <a:lvl2pPr marL="252000" indent="-25200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buClr>
        <a:schemeClr val="accent1"/>
      </a:buClr>
      <a:buFont typeface="Wingdings" panose="05000000000000000000" pitchFamily="2" charset="2"/>
      <a:buChar char="§"/>
      <a:defRPr sz="1200" kern="1200">
        <a:solidFill>
          <a:srgbClr val="000000"/>
        </a:solidFill>
        <a:latin typeface="+mn-lt"/>
        <a:ea typeface="+mn-ea"/>
        <a:cs typeface="+mn-cs"/>
      </a:defRPr>
    </a:lvl2pPr>
    <a:lvl3pPr marL="252000" indent="-25200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buClr>
        <a:schemeClr val="accent1"/>
      </a:buClr>
      <a:buFont typeface="+mj-lt"/>
      <a:buAutoNum type="arabicPeriod"/>
      <a:defRPr sz="1200" kern="1200">
        <a:solidFill>
          <a:srgbClr val="000000"/>
        </a:solidFill>
        <a:latin typeface="+mn-lt"/>
        <a:ea typeface="+mn-ea"/>
        <a:cs typeface="+mn-cs"/>
      </a:defRPr>
    </a:lvl3pPr>
    <a:lvl4pPr marL="504000" indent="-252000" algn="l" defTabSz="914400" rtl="0" eaLnBrk="1" latinLnBrk="0" hangingPunct="1">
      <a:lnSpc>
        <a:spcPct val="110000"/>
      </a:lnSpc>
      <a:spcBef>
        <a:spcPts val="0"/>
      </a:spcBef>
      <a:spcAft>
        <a:spcPts val="300"/>
      </a:spcAft>
      <a:buClr>
        <a:schemeClr val="accent1"/>
      </a:buClr>
      <a:buFont typeface="Symbol" panose="05050102010706020507" pitchFamily="18" charset="2"/>
      <a:buChar char="-"/>
      <a:defRPr sz="1200" kern="1200">
        <a:solidFill>
          <a:srgbClr val="000000"/>
        </a:solidFill>
        <a:latin typeface="+mn-lt"/>
        <a:ea typeface="+mn-ea"/>
        <a:cs typeface="+mn-cs"/>
      </a:defRPr>
    </a:lvl4pPr>
    <a:lvl5pPr marL="504000" indent="-252000" algn="l" defTabSz="914400" rtl="0" eaLnBrk="1" latinLnBrk="0" hangingPunct="1">
      <a:lnSpc>
        <a:spcPct val="110000"/>
      </a:lnSpc>
      <a:spcBef>
        <a:spcPts val="0"/>
      </a:spcBef>
      <a:spcAft>
        <a:spcPts val="300"/>
      </a:spcAft>
      <a:buClr>
        <a:schemeClr val="accent1"/>
      </a:buClr>
      <a:buFont typeface="+mj-lt"/>
      <a:buAutoNum type="alphaLcPeriod"/>
      <a:defRPr sz="1200" kern="1200">
        <a:solidFill>
          <a:srgbClr val="000000"/>
        </a:solidFill>
        <a:latin typeface="+mn-lt"/>
        <a:ea typeface="+mn-ea"/>
        <a:cs typeface="+mn-cs"/>
      </a:defRPr>
    </a:lvl5pPr>
    <a:lvl6pPr marL="0" indent="0" algn="l" defTabSz="914400" rtl="0" eaLnBrk="1" latinLnBrk="0" hangingPunct="1">
      <a:lnSpc>
        <a:spcPct val="110000"/>
      </a:lnSpc>
      <a:spcBef>
        <a:spcPts val="1000"/>
      </a:spcBef>
      <a:spcAft>
        <a:spcPts val="600"/>
      </a:spcAft>
      <a:defRPr sz="1600" b="1" kern="1200">
        <a:solidFill>
          <a:schemeClr val="accent1"/>
        </a:solidFill>
        <a:latin typeface="+mn-lt"/>
        <a:ea typeface="+mn-ea"/>
        <a:cs typeface="+mn-cs"/>
      </a:defRPr>
    </a:lvl6pPr>
    <a:lvl7pPr marL="0" indent="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defRPr sz="800" kern="1200">
        <a:solidFill>
          <a:srgbClr val="000000"/>
        </a:solidFill>
        <a:latin typeface="+mn-lt"/>
        <a:ea typeface="+mn-ea"/>
        <a:cs typeface="+mn-cs"/>
      </a:defRPr>
    </a:lvl7pPr>
    <a:lvl8pPr marL="0" indent="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defRPr sz="800" kern="1200">
        <a:solidFill>
          <a:srgbClr val="000000"/>
        </a:solidFill>
        <a:latin typeface="+mn-lt"/>
        <a:ea typeface="+mn-ea"/>
        <a:cs typeface="+mn-cs"/>
      </a:defRPr>
    </a:lvl8pPr>
    <a:lvl9pPr marL="0" indent="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defRPr sz="800" kern="1200">
        <a:solidFill>
          <a:srgbClr val="000000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772" userDrawn="1">
          <p15:clr>
            <a:srgbClr val="F26B43"/>
          </p15:clr>
        </p15:guide>
        <p15:guide id="2" pos="121" userDrawn="1">
          <p15:clr>
            <a:srgbClr val="F26B43"/>
          </p15:clr>
        </p15:guide>
        <p15:guide id="3" pos="427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84150" y="498475"/>
            <a:ext cx="6589713" cy="3708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01724-35E3-4B40-B93F-B7E192B7FF5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410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84150" y="498475"/>
            <a:ext cx="6589713" cy="3708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601724-35E3-4B40-B93F-B7E192B7FF5D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25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60EB3CE-8FA7-6B59-50FD-F65D29AB330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4988" y="1592263"/>
            <a:ext cx="10585538" cy="345757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sz="12000" b="1" dirty="0">
                <a:solidFill>
                  <a:schemeClr val="bg1"/>
                </a:solidFill>
              </a:rPr>
              <a:t>Title Slides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C9806C6D-0905-EEEA-0B68-C996F2964FF2}"/>
              </a:ext>
            </a:extLst>
          </p:cNvPr>
          <p:cNvGrpSpPr/>
          <p:nvPr userDrawn="1"/>
        </p:nvGrpSpPr>
        <p:grpSpPr>
          <a:xfrm>
            <a:off x="9749847" y="2816226"/>
            <a:ext cx="1207276" cy="1009648"/>
            <a:chOff x="9336214" y="2528900"/>
            <a:chExt cx="1980368" cy="1656188"/>
          </a:xfrm>
        </p:grpSpPr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5E157EA1-ECC1-A9AA-1AF8-CA75A4644506}"/>
                </a:ext>
              </a:extLst>
            </p:cNvPr>
            <p:cNvCxnSpPr>
              <a:cxnSpLocks/>
            </p:cNvCxnSpPr>
            <p:nvPr userDrawn="1"/>
          </p:nvCxnSpPr>
          <p:spPr bwMode="gray">
            <a:xfrm>
              <a:off x="9336214" y="3356994"/>
              <a:ext cx="1980368" cy="0"/>
            </a:xfrm>
            <a:prstGeom prst="line">
              <a:avLst/>
            </a:prstGeom>
            <a:ln w="152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aute 4">
              <a:extLst>
                <a:ext uri="{FF2B5EF4-FFF2-40B4-BE49-F238E27FC236}">
                  <a16:creationId xmlns:a16="http://schemas.microsoft.com/office/drawing/2014/main" id="{FDC88BE7-F254-7F88-E4BE-4948376941CA}"/>
                </a:ext>
              </a:extLst>
            </p:cNvPr>
            <p:cNvSpPr/>
            <p:nvPr userDrawn="1"/>
          </p:nvSpPr>
          <p:spPr bwMode="gray">
            <a:xfrm>
              <a:off x="10488488" y="2528900"/>
              <a:ext cx="828094" cy="1656188"/>
            </a:xfrm>
            <a:custGeom>
              <a:avLst/>
              <a:gdLst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0 w 648072"/>
                <a:gd name="connsiteY4" fmla="*/ 32403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91440 w 648072"/>
                <a:gd name="connsiteY4" fmla="*/ 41547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0" fmla="*/ 0 w 324036"/>
                <a:gd name="connsiteY0" fmla="*/ 0 h 648072"/>
                <a:gd name="connsiteX1" fmla="*/ 324036 w 324036"/>
                <a:gd name="connsiteY1" fmla="*/ 324036 h 648072"/>
                <a:gd name="connsiteX2" fmla="*/ 0 w 324036"/>
                <a:gd name="connsiteY2" fmla="*/ 648072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36" h="648072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42467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E617D12E-D9F2-FE30-962E-F646556116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5988051" y="1"/>
            <a:ext cx="4103687" cy="6858000"/>
          </a:xfrm>
        </p:spPr>
        <p:txBody>
          <a:bodyPr tIns="936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14472A9-C746-414B-A339-17009C086F0C}"/>
              </a:ext>
            </a:extLst>
          </p:cNvPr>
          <p:cNvSpPr/>
          <p:nvPr userDrawn="1"/>
        </p:nvSpPr>
        <p:spPr bwMode="gray">
          <a:xfrm>
            <a:off x="0" y="0"/>
            <a:ext cx="59880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46F4A2-1BBD-C6A2-7866-B5B1968C94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371475" y="368300"/>
            <a:ext cx="5616575" cy="4681538"/>
          </a:xfrm>
        </p:spPr>
        <p:txBody>
          <a:bodyPr rIns="360000" anchor="t"/>
          <a:lstStyle>
            <a:lvl1pPr algn="l">
              <a:defRPr sz="5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7604293-CF1F-A295-5586-92D0F86F4A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371475" y="5265738"/>
            <a:ext cx="5616575" cy="1011236"/>
          </a:xfrm>
        </p:spPr>
        <p:txBody>
          <a:bodyPr rIns="360000" anchor="b"/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600">
                <a:solidFill>
                  <a:schemeClr val="bg1"/>
                </a:solidFill>
              </a:defRPr>
            </a:lvl1pPr>
            <a:lvl2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2pPr>
            <a:lvl3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3pPr>
            <a:lvl4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4pPr>
            <a:lvl5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5pPr>
            <a:lvl6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6pPr>
            <a:lvl7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7pPr>
            <a:lvl8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8pPr>
            <a:lvl9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6250CC-595F-56CB-920B-A07D0AF8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DA3C7E9C-D763-4F5C-9EDB-C774C3531173}" type="datetime3">
              <a:rPr lang="de-DE" smtClean="0"/>
              <a:t>20/09/26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012934-337B-04B6-BBA6-336DE7455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7DF1B2-42B7-5543-6886-E7938EDBE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484C6BD-91DB-46E4-D1D8-D75CEFB669AE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0710878" y="368659"/>
            <a:ext cx="861983" cy="309203"/>
            <a:chOff x="11189494" y="381000"/>
            <a:chExt cx="621506" cy="222941"/>
          </a:xfrm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59D79EA9-159E-AF02-E8D2-0E0E2BFCBD4B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D0DC72A4-EA66-1D2C-67F7-6C89ECA758CD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Inhaltsplatzhalter 18">
            <a:extLst>
              <a:ext uri="{FF2B5EF4-FFF2-40B4-BE49-F238E27FC236}">
                <a16:creationId xmlns:a16="http://schemas.microsoft.com/office/drawing/2014/main" id="{EA0F1769-10E8-A988-F711-DB28498A25E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gray">
          <a:xfrm>
            <a:off x="10488487" y="5553236"/>
            <a:ext cx="1332038" cy="7205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noFill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noFill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9pPr>
          </a:lstStyle>
          <a:p>
            <a:pPr lvl="0"/>
            <a:r>
              <a:rPr lang="en-US" noProof="1"/>
              <a:t>OE Logoplatzhalter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9DC890DB-CD17-4A1F-BD79-44804CD60EB3}"/>
              </a:ext>
            </a:extLst>
          </p:cNvPr>
          <p:cNvSpPr/>
          <p:nvPr userDrawn="1"/>
        </p:nvSpPr>
        <p:spPr bwMode="gray">
          <a:xfrm>
            <a:off x="12233756" y="5553236"/>
            <a:ext cx="1640680" cy="720564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OE-Logo (optional)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Insert with a click on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image icon</a:t>
            </a:r>
            <a:endParaRPr lang="en-US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44573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14472A9-C746-414B-A339-17009C086F0C}"/>
              </a:ext>
            </a:extLst>
          </p:cNvPr>
          <p:cNvSpPr/>
          <p:nvPr userDrawn="1"/>
        </p:nvSpPr>
        <p:spPr bwMode="gray">
          <a:xfrm>
            <a:off x="5988050" y="0"/>
            <a:ext cx="620395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46F4A2-1BBD-C6A2-7866-B5B1968C94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371475" y="368300"/>
            <a:ext cx="5616575" cy="4681538"/>
          </a:xfrm>
        </p:spPr>
        <p:txBody>
          <a:bodyPr rIns="360000" anchor="t"/>
          <a:lstStyle>
            <a:lvl1pPr algn="l">
              <a:defRPr sz="5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7604293-CF1F-A295-5586-92D0F86F4A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371475" y="5265738"/>
            <a:ext cx="5616575" cy="1011236"/>
          </a:xfrm>
        </p:spPr>
        <p:txBody>
          <a:bodyPr rIns="360000" anchor="b"/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600">
                <a:solidFill>
                  <a:schemeClr val="bg1"/>
                </a:solidFill>
              </a:defRPr>
            </a:lvl1pPr>
            <a:lvl2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2pPr>
            <a:lvl3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3pPr>
            <a:lvl4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4pPr>
            <a:lvl5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5pPr>
            <a:lvl6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6pPr>
            <a:lvl7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7pPr>
            <a:lvl8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8pPr>
            <a:lvl9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E617D12E-D9F2-FE30-962E-F646556116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5988051" y="1"/>
            <a:ext cx="4103687" cy="6858000"/>
          </a:xfrm>
        </p:spPr>
        <p:txBody>
          <a:bodyPr tIns="864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B13F734F-93E9-EAAB-2752-52949F41370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9FD35257-F2B4-434B-8BC3-554B910F2754}" type="datetime3">
              <a:rPr lang="de-DE" smtClean="0"/>
              <a:t>20/09/26</a:t>
            </a:fld>
            <a:endParaRPr lang="en-US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7037DF08-8E92-E882-4AEB-B9E96AA7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29264F0A-C45F-9937-0433-4CE92B3ED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black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4" name="Gruppieren 8">
            <a:extLst>
              <a:ext uri="{FF2B5EF4-FFF2-40B4-BE49-F238E27FC236}">
                <a16:creationId xmlns:a16="http://schemas.microsoft.com/office/drawing/2014/main" id="{A1532E2A-0AD5-78A6-C7F4-C16B026BA9BB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1136560" y="213698"/>
            <a:ext cx="861983" cy="309203"/>
            <a:chOff x="11189494" y="381000"/>
            <a:chExt cx="621506" cy="222941"/>
          </a:xfrm>
          <a:solidFill>
            <a:schemeClr val="bg1"/>
          </a:solidFill>
        </p:grpSpPr>
        <p:sp>
          <p:nvSpPr>
            <p:cNvPr id="5" name="Freihandform: Form 9">
              <a:extLst>
                <a:ext uri="{FF2B5EF4-FFF2-40B4-BE49-F238E27FC236}">
                  <a16:creationId xmlns:a16="http://schemas.microsoft.com/office/drawing/2014/main" id="{1126D6D5-2B7D-390E-6320-C8E356BB57B9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ihandform: Form 10">
              <a:extLst>
                <a:ext uri="{FF2B5EF4-FFF2-40B4-BE49-F238E27FC236}">
                  <a16:creationId xmlns:a16="http://schemas.microsoft.com/office/drawing/2014/main" id="{E48DCF6E-1E81-A530-130D-A40052D29E56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10" name="Grafik 9">
            <a:extLst>
              <a:ext uri="{FF2B5EF4-FFF2-40B4-BE49-F238E27FC236}">
                <a16:creationId xmlns:a16="http://schemas.microsoft.com/office/drawing/2014/main" id="{6A7AA069-31D5-464E-9C1D-F9AA353CB2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4218" y="168399"/>
            <a:ext cx="992341" cy="4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574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horizonta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E617D12E-D9F2-FE30-962E-F64655611604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 bwMode="gray">
          <a:xfrm>
            <a:off x="0" y="1"/>
            <a:ext cx="12191999" cy="3824287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46F4A2-1BBD-C6A2-7866-B5B1968C94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371475" y="4041775"/>
            <a:ext cx="5616575" cy="1691479"/>
          </a:xfrm>
        </p:spPr>
        <p:txBody>
          <a:bodyPr rIns="0" anchor="t"/>
          <a:lstStyle>
            <a:lvl1pPr algn="l">
              <a:defRPr sz="5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7604293-CF1F-A295-5586-92D0F86F4A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371475" y="5733256"/>
            <a:ext cx="5616575" cy="543718"/>
          </a:xfrm>
        </p:spPr>
        <p:txBody>
          <a:bodyPr rIns="0" anchor="b"/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600">
                <a:solidFill>
                  <a:schemeClr val="bg1"/>
                </a:solidFill>
              </a:defRPr>
            </a:lvl1pPr>
            <a:lvl2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2pPr>
            <a:lvl3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3pPr>
            <a:lvl4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4pPr>
            <a:lvl5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5pPr>
            <a:lvl6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6pPr>
            <a:lvl7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7pPr>
            <a:lvl8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8pPr>
            <a:lvl9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E52B5CC-CF21-9E7E-CADE-8B782F3AF80F}"/>
              </a:ext>
            </a:extLst>
          </p:cNvPr>
          <p:cNvSpPr/>
          <p:nvPr userDrawn="1"/>
        </p:nvSpPr>
        <p:spPr bwMode="gray">
          <a:xfrm>
            <a:off x="12233756" y="1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613673CC-527A-F7FD-F4BB-EFB8EDA92E70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CCC6B9E5-9414-48B5-B748-6A5DD7EA76F8}" type="datetime3">
              <a:rPr lang="de-DE" smtClean="0"/>
              <a:t>20/09/26</a:t>
            </a:fld>
            <a:endParaRPr lang="en-US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2973810-AFA0-E19F-E5A5-A7F82CD72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51AF4981-2A51-01C8-FC65-7C68623E4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black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SmartArt-Platzhalter 10">
            <a:extLst>
              <a:ext uri="{FF2B5EF4-FFF2-40B4-BE49-F238E27FC236}">
                <a16:creationId xmlns:a16="http://schemas.microsoft.com/office/drawing/2014/main" id="{B8A25F18-5A38-86C1-D835-316B836320E1}"/>
              </a:ext>
            </a:extLst>
          </p:cNvPr>
          <p:cNvSpPr>
            <a:spLocks noGrp="1" noChangeAspect="1"/>
          </p:cNvSpPr>
          <p:nvPr>
            <p:ph type="dgm" sz="quarter" idx="20" hasCustomPrompt="1"/>
          </p:nvPr>
        </p:nvSpPr>
        <p:spPr bwMode="gray">
          <a:xfrm>
            <a:off x="10710878" y="368661"/>
            <a:ext cx="861983" cy="309203"/>
          </a:xfrm>
          <a:custGeom>
            <a:avLst/>
            <a:gdLst>
              <a:gd name="connsiteX0" fmla="*/ 672615 w 881062"/>
              <a:gd name="connsiteY0" fmla="*/ 316 h 316047"/>
              <a:gd name="connsiteX1" fmla="*/ 881062 w 881062"/>
              <a:gd name="connsiteY1" fmla="*/ 316 h 316047"/>
              <a:gd name="connsiteX2" fmla="*/ 881062 w 881062"/>
              <a:gd name="connsiteY2" fmla="*/ 71315 h 316047"/>
              <a:gd name="connsiteX3" fmla="*/ 820105 w 881062"/>
              <a:gd name="connsiteY3" fmla="*/ 71315 h 316047"/>
              <a:gd name="connsiteX4" fmla="*/ 820105 w 881062"/>
              <a:gd name="connsiteY4" fmla="*/ 316047 h 316047"/>
              <a:gd name="connsiteX5" fmla="*/ 733572 w 881062"/>
              <a:gd name="connsiteY5" fmla="*/ 316047 h 316047"/>
              <a:gd name="connsiteX6" fmla="*/ 733572 w 881062"/>
              <a:gd name="connsiteY6" fmla="*/ 71315 h 316047"/>
              <a:gd name="connsiteX7" fmla="*/ 672615 w 881062"/>
              <a:gd name="connsiteY7" fmla="*/ 71315 h 316047"/>
              <a:gd name="connsiteX8" fmla="*/ 565331 w 881062"/>
              <a:gd name="connsiteY8" fmla="*/ 316 h 316047"/>
              <a:gd name="connsiteX9" fmla="*/ 651859 w 881062"/>
              <a:gd name="connsiteY9" fmla="*/ 316 h 316047"/>
              <a:gd name="connsiteX10" fmla="*/ 651859 w 881062"/>
              <a:gd name="connsiteY10" fmla="*/ 315733 h 316047"/>
              <a:gd name="connsiteX11" fmla="*/ 565331 w 881062"/>
              <a:gd name="connsiteY11" fmla="*/ 315733 h 316047"/>
              <a:gd name="connsiteX12" fmla="*/ 316992 w 881062"/>
              <a:gd name="connsiteY12" fmla="*/ 316 h 316047"/>
              <a:gd name="connsiteX13" fmla="*/ 319603 w 881062"/>
              <a:gd name="connsiteY13" fmla="*/ 316 h 316047"/>
              <a:gd name="connsiteX14" fmla="*/ 319289 w 881062"/>
              <a:gd name="connsiteY14" fmla="*/ 315733 h 316047"/>
              <a:gd name="connsiteX15" fmla="*/ 319243 w 881062"/>
              <a:gd name="connsiteY15" fmla="*/ 315733 h 316047"/>
              <a:gd name="connsiteX16" fmla="*/ 319243 w 881062"/>
              <a:gd name="connsiteY16" fmla="*/ 315729 h 316047"/>
              <a:gd name="connsiteX17" fmla="*/ 0 w 881062"/>
              <a:gd name="connsiteY17" fmla="*/ 315729 h 316047"/>
              <a:gd name="connsiteX18" fmla="*/ 10040 w 881062"/>
              <a:gd name="connsiteY18" fmla="*/ 238565 h 316047"/>
              <a:gd name="connsiteX19" fmla="*/ 319239 w 881062"/>
              <a:gd name="connsiteY19" fmla="*/ 315718 h 316047"/>
              <a:gd name="connsiteX20" fmla="*/ 319236 w 881062"/>
              <a:gd name="connsiteY20" fmla="*/ 315705 h 316047"/>
              <a:gd name="connsiteX21" fmla="*/ 30795 w 881062"/>
              <a:gd name="connsiteY21" fmla="*/ 181522 h 316047"/>
              <a:gd name="connsiteX22" fmla="*/ 72618 w 881062"/>
              <a:gd name="connsiteY22" fmla="*/ 115703 h 316047"/>
              <a:gd name="connsiteX23" fmla="*/ 319230 w 881062"/>
              <a:gd name="connsiteY23" fmla="*/ 315681 h 316047"/>
              <a:gd name="connsiteX24" fmla="*/ 319204 w 881062"/>
              <a:gd name="connsiteY24" fmla="*/ 315579 h 316047"/>
              <a:gd name="connsiteX25" fmla="*/ 118629 w 881062"/>
              <a:gd name="connsiteY25" fmla="*/ 70321 h 316047"/>
              <a:gd name="connsiteX26" fmla="*/ 184766 w 881062"/>
              <a:gd name="connsiteY26" fmla="*/ 29486 h 316047"/>
              <a:gd name="connsiteX27" fmla="*/ 319187 w 881062"/>
              <a:gd name="connsiteY27" fmla="*/ 315512 h 316047"/>
              <a:gd name="connsiteX28" fmla="*/ 242439 w 881062"/>
              <a:gd name="connsiteY28" fmla="*/ 9408 h 316047"/>
              <a:gd name="connsiteX29" fmla="*/ 316992 w 881062"/>
              <a:gd name="connsiteY29" fmla="*/ 316 h 316047"/>
              <a:gd name="connsiteX30" fmla="*/ 450887 w 881062"/>
              <a:gd name="connsiteY30" fmla="*/ 0 h 316047"/>
              <a:gd name="connsiteX31" fmla="*/ 550067 w 881062"/>
              <a:gd name="connsiteY31" fmla="*/ 0 h 316047"/>
              <a:gd name="connsiteX32" fmla="*/ 422343 w 881062"/>
              <a:gd name="connsiteY32" fmla="*/ 158833 h 316047"/>
              <a:gd name="connsiteX33" fmla="*/ 550698 w 881062"/>
              <a:gd name="connsiteY33" fmla="*/ 315733 h 316047"/>
              <a:gd name="connsiteX34" fmla="*/ 454488 w 881062"/>
              <a:gd name="connsiteY34" fmla="*/ 315733 h 316047"/>
              <a:gd name="connsiteX35" fmla="*/ 340045 w 881062"/>
              <a:gd name="connsiteY35" fmla="*/ 192869 h 316047"/>
              <a:gd name="connsiteX36" fmla="*/ 340045 w 881062"/>
              <a:gd name="connsiteY36" fmla="*/ 122548 h 31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81062" h="316047">
                <a:moveTo>
                  <a:pt x="672615" y="316"/>
                </a:moveTo>
                <a:lnTo>
                  <a:pt x="881062" y="316"/>
                </a:lnTo>
                <a:lnTo>
                  <a:pt x="881062" y="71315"/>
                </a:lnTo>
                <a:lnTo>
                  <a:pt x="820105" y="71315"/>
                </a:lnTo>
                <a:lnTo>
                  <a:pt x="820105" y="316047"/>
                </a:lnTo>
                <a:lnTo>
                  <a:pt x="733572" y="316047"/>
                </a:lnTo>
                <a:lnTo>
                  <a:pt x="733572" y="71315"/>
                </a:lnTo>
                <a:lnTo>
                  <a:pt x="672615" y="71315"/>
                </a:lnTo>
                <a:close/>
                <a:moveTo>
                  <a:pt x="565331" y="316"/>
                </a:moveTo>
                <a:lnTo>
                  <a:pt x="651859" y="316"/>
                </a:lnTo>
                <a:lnTo>
                  <a:pt x="651859" y="315733"/>
                </a:lnTo>
                <a:lnTo>
                  <a:pt x="565331" y="315733"/>
                </a:lnTo>
                <a:close/>
                <a:moveTo>
                  <a:pt x="316992" y="316"/>
                </a:moveTo>
                <a:lnTo>
                  <a:pt x="319603" y="316"/>
                </a:lnTo>
                <a:lnTo>
                  <a:pt x="319289" y="315733"/>
                </a:lnTo>
                <a:lnTo>
                  <a:pt x="319243" y="315733"/>
                </a:lnTo>
                <a:lnTo>
                  <a:pt x="319243" y="315729"/>
                </a:lnTo>
                <a:lnTo>
                  <a:pt x="0" y="315729"/>
                </a:lnTo>
                <a:cubicBezTo>
                  <a:pt x="314" y="289122"/>
                  <a:pt x="3556" y="263191"/>
                  <a:pt x="10040" y="238565"/>
                </a:cubicBezTo>
                <a:lnTo>
                  <a:pt x="319239" y="315718"/>
                </a:lnTo>
                <a:lnTo>
                  <a:pt x="319236" y="315705"/>
                </a:lnTo>
                <a:lnTo>
                  <a:pt x="30795" y="181522"/>
                </a:lnTo>
                <a:cubicBezTo>
                  <a:pt x="41825" y="157842"/>
                  <a:pt x="56097" y="135780"/>
                  <a:pt x="72618" y="115703"/>
                </a:cubicBezTo>
                <a:lnTo>
                  <a:pt x="319230" y="315681"/>
                </a:lnTo>
                <a:lnTo>
                  <a:pt x="319204" y="315579"/>
                </a:lnTo>
                <a:lnTo>
                  <a:pt x="118629" y="70321"/>
                </a:lnTo>
                <a:cubicBezTo>
                  <a:pt x="138754" y="54114"/>
                  <a:pt x="160770" y="40518"/>
                  <a:pt x="184766" y="29486"/>
                </a:cubicBezTo>
                <a:lnTo>
                  <a:pt x="319187" y="315512"/>
                </a:lnTo>
                <a:lnTo>
                  <a:pt x="242439" y="9408"/>
                </a:lnTo>
                <a:cubicBezTo>
                  <a:pt x="266435" y="3556"/>
                  <a:pt x="291376" y="316"/>
                  <a:pt x="316992" y="316"/>
                </a:cubicBezTo>
                <a:close/>
                <a:moveTo>
                  <a:pt x="450887" y="0"/>
                </a:moveTo>
                <a:lnTo>
                  <a:pt x="550067" y="0"/>
                </a:lnTo>
                <a:lnTo>
                  <a:pt x="422343" y="158833"/>
                </a:lnTo>
                <a:lnTo>
                  <a:pt x="550698" y="315733"/>
                </a:lnTo>
                <a:lnTo>
                  <a:pt x="454488" y="315733"/>
                </a:lnTo>
                <a:lnTo>
                  <a:pt x="340045" y="192869"/>
                </a:lnTo>
                <a:lnTo>
                  <a:pt x="340045" y="12254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non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39227382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horizonta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E617D12E-D9F2-FE30-962E-F64655611604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 bwMode="gray">
          <a:xfrm>
            <a:off x="0" y="1"/>
            <a:ext cx="12191999" cy="3824287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46F4A2-1BBD-C6A2-7866-B5B1968C94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371475" y="4038599"/>
            <a:ext cx="5616575" cy="1694655"/>
          </a:xfrm>
        </p:spPr>
        <p:txBody>
          <a:bodyPr rIns="0" anchor="t"/>
          <a:lstStyle>
            <a:lvl1pPr algn="l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7604293-CF1F-A295-5586-92D0F86F4A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371475" y="5733256"/>
            <a:ext cx="5616575" cy="543718"/>
          </a:xfrm>
        </p:spPr>
        <p:txBody>
          <a:bodyPr rIns="0" anchor="b"/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2pPr>
            <a:lvl3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3pPr>
            <a:lvl4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4pPr>
            <a:lvl5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5pPr>
            <a:lvl6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6pPr>
            <a:lvl7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7pPr>
            <a:lvl8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8pPr>
            <a:lvl9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19" name="Inhaltsplatzhalter 18">
            <a:extLst>
              <a:ext uri="{FF2B5EF4-FFF2-40B4-BE49-F238E27FC236}">
                <a16:creationId xmlns:a16="http://schemas.microsoft.com/office/drawing/2014/main" id="{EA0F1769-10E8-A988-F711-DB28498A25E4}"/>
              </a:ext>
            </a:extLst>
          </p:cNvPr>
          <p:cNvSpPr>
            <a:spLocks noGrp="1"/>
          </p:cNvSpPr>
          <p:nvPr userDrawn="1">
            <p:ph sz="quarter" idx="14" hasCustomPrompt="1"/>
          </p:nvPr>
        </p:nvSpPr>
        <p:spPr bwMode="black">
          <a:xfrm>
            <a:off x="10488487" y="5553236"/>
            <a:ext cx="1332038" cy="7205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noFill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noFill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9pPr>
          </a:lstStyle>
          <a:p>
            <a:pPr lvl="0"/>
            <a:r>
              <a:rPr lang="en-US" noProof="1"/>
              <a:t>OE Logoplatzhalter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CDC56E0-CC7D-87E3-D66D-6BEE83D8AE75}"/>
              </a:ext>
            </a:extLst>
          </p:cNvPr>
          <p:cNvSpPr/>
          <p:nvPr userDrawn="1"/>
        </p:nvSpPr>
        <p:spPr bwMode="gray">
          <a:xfrm>
            <a:off x="12233756" y="5553236"/>
            <a:ext cx="1640680" cy="720564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OE-Logo (optional)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Insert with a click on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image icon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B05E904A-C9EA-86A7-9664-F1BEB574F064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vert="horz" wrap="none" lIns="0" tIns="36000" rIns="0" bIns="0" rtlCol="0" anchor="ctr">
            <a:normAutofit fontScale="25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Datum aus technischen Gründen nicht deaktivieren!</a:t>
            </a:r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146CC5CD-AF6B-4EF0-3308-79576A9AD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4EF9ED98-5AE0-9DB9-A2FD-AB2BDC2F8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black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6" name="SmartArt-Platzhalter 10">
            <a:extLst>
              <a:ext uri="{FF2B5EF4-FFF2-40B4-BE49-F238E27FC236}">
                <a16:creationId xmlns:a16="http://schemas.microsoft.com/office/drawing/2014/main" id="{A96C0EF9-BA74-F815-E094-6E6D6E1F1198}"/>
              </a:ext>
            </a:extLst>
          </p:cNvPr>
          <p:cNvSpPr>
            <a:spLocks noGrp="1" noChangeAspect="1"/>
          </p:cNvSpPr>
          <p:nvPr>
            <p:ph type="dgm" sz="quarter" idx="20" hasCustomPrompt="1"/>
          </p:nvPr>
        </p:nvSpPr>
        <p:spPr bwMode="gray">
          <a:xfrm>
            <a:off x="10710878" y="368661"/>
            <a:ext cx="861983" cy="309203"/>
          </a:xfrm>
          <a:custGeom>
            <a:avLst/>
            <a:gdLst>
              <a:gd name="connsiteX0" fmla="*/ 672615 w 881062"/>
              <a:gd name="connsiteY0" fmla="*/ 316 h 316047"/>
              <a:gd name="connsiteX1" fmla="*/ 881062 w 881062"/>
              <a:gd name="connsiteY1" fmla="*/ 316 h 316047"/>
              <a:gd name="connsiteX2" fmla="*/ 881062 w 881062"/>
              <a:gd name="connsiteY2" fmla="*/ 71315 h 316047"/>
              <a:gd name="connsiteX3" fmla="*/ 820105 w 881062"/>
              <a:gd name="connsiteY3" fmla="*/ 71315 h 316047"/>
              <a:gd name="connsiteX4" fmla="*/ 820105 w 881062"/>
              <a:gd name="connsiteY4" fmla="*/ 316047 h 316047"/>
              <a:gd name="connsiteX5" fmla="*/ 733572 w 881062"/>
              <a:gd name="connsiteY5" fmla="*/ 316047 h 316047"/>
              <a:gd name="connsiteX6" fmla="*/ 733572 w 881062"/>
              <a:gd name="connsiteY6" fmla="*/ 71315 h 316047"/>
              <a:gd name="connsiteX7" fmla="*/ 672615 w 881062"/>
              <a:gd name="connsiteY7" fmla="*/ 71315 h 316047"/>
              <a:gd name="connsiteX8" fmla="*/ 565331 w 881062"/>
              <a:gd name="connsiteY8" fmla="*/ 316 h 316047"/>
              <a:gd name="connsiteX9" fmla="*/ 651859 w 881062"/>
              <a:gd name="connsiteY9" fmla="*/ 316 h 316047"/>
              <a:gd name="connsiteX10" fmla="*/ 651859 w 881062"/>
              <a:gd name="connsiteY10" fmla="*/ 315733 h 316047"/>
              <a:gd name="connsiteX11" fmla="*/ 565331 w 881062"/>
              <a:gd name="connsiteY11" fmla="*/ 315733 h 316047"/>
              <a:gd name="connsiteX12" fmla="*/ 316992 w 881062"/>
              <a:gd name="connsiteY12" fmla="*/ 316 h 316047"/>
              <a:gd name="connsiteX13" fmla="*/ 319603 w 881062"/>
              <a:gd name="connsiteY13" fmla="*/ 316 h 316047"/>
              <a:gd name="connsiteX14" fmla="*/ 319289 w 881062"/>
              <a:gd name="connsiteY14" fmla="*/ 315733 h 316047"/>
              <a:gd name="connsiteX15" fmla="*/ 319243 w 881062"/>
              <a:gd name="connsiteY15" fmla="*/ 315733 h 316047"/>
              <a:gd name="connsiteX16" fmla="*/ 319243 w 881062"/>
              <a:gd name="connsiteY16" fmla="*/ 315729 h 316047"/>
              <a:gd name="connsiteX17" fmla="*/ 0 w 881062"/>
              <a:gd name="connsiteY17" fmla="*/ 315729 h 316047"/>
              <a:gd name="connsiteX18" fmla="*/ 10040 w 881062"/>
              <a:gd name="connsiteY18" fmla="*/ 238565 h 316047"/>
              <a:gd name="connsiteX19" fmla="*/ 319239 w 881062"/>
              <a:gd name="connsiteY19" fmla="*/ 315718 h 316047"/>
              <a:gd name="connsiteX20" fmla="*/ 319236 w 881062"/>
              <a:gd name="connsiteY20" fmla="*/ 315705 h 316047"/>
              <a:gd name="connsiteX21" fmla="*/ 30795 w 881062"/>
              <a:gd name="connsiteY21" fmla="*/ 181522 h 316047"/>
              <a:gd name="connsiteX22" fmla="*/ 72618 w 881062"/>
              <a:gd name="connsiteY22" fmla="*/ 115703 h 316047"/>
              <a:gd name="connsiteX23" fmla="*/ 319230 w 881062"/>
              <a:gd name="connsiteY23" fmla="*/ 315681 h 316047"/>
              <a:gd name="connsiteX24" fmla="*/ 319204 w 881062"/>
              <a:gd name="connsiteY24" fmla="*/ 315579 h 316047"/>
              <a:gd name="connsiteX25" fmla="*/ 118629 w 881062"/>
              <a:gd name="connsiteY25" fmla="*/ 70321 h 316047"/>
              <a:gd name="connsiteX26" fmla="*/ 184766 w 881062"/>
              <a:gd name="connsiteY26" fmla="*/ 29486 h 316047"/>
              <a:gd name="connsiteX27" fmla="*/ 319187 w 881062"/>
              <a:gd name="connsiteY27" fmla="*/ 315512 h 316047"/>
              <a:gd name="connsiteX28" fmla="*/ 242439 w 881062"/>
              <a:gd name="connsiteY28" fmla="*/ 9408 h 316047"/>
              <a:gd name="connsiteX29" fmla="*/ 316992 w 881062"/>
              <a:gd name="connsiteY29" fmla="*/ 316 h 316047"/>
              <a:gd name="connsiteX30" fmla="*/ 450887 w 881062"/>
              <a:gd name="connsiteY30" fmla="*/ 0 h 316047"/>
              <a:gd name="connsiteX31" fmla="*/ 550067 w 881062"/>
              <a:gd name="connsiteY31" fmla="*/ 0 h 316047"/>
              <a:gd name="connsiteX32" fmla="*/ 422343 w 881062"/>
              <a:gd name="connsiteY32" fmla="*/ 158833 h 316047"/>
              <a:gd name="connsiteX33" fmla="*/ 550698 w 881062"/>
              <a:gd name="connsiteY33" fmla="*/ 315733 h 316047"/>
              <a:gd name="connsiteX34" fmla="*/ 454488 w 881062"/>
              <a:gd name="connsiteY34" fmla="*/ 315733 h 316047"/>
              <a:gd name="connsiteX35" fmla="*/ 340045 w 881062"/>
              <a:gd name="connsiteY35" fmla="*/ 192869 h 316047"/>
              <a:gd name="connsiteX36" fmla="*/ 340045 w 881062"/>
              <a:gd name="connsiteY36" fmla="*/ 122548 h 31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81062" h="316047">
                <a:moveTo>
                  <a:pt x="672615" y="316"/>
                </a:moveTo>
                <a:lnTo>
                  <a:pt x="881062" y="316"/>
                </a:lnTo>
                <a:lnTo>
                  <a:pt x="881062" y="71315"/>
                </a:lnTo>
                <a:lnTo>
                  <a:pt x="820105" y="71315"/>
                </a:lnTo>
                <a:lnTo>
                  <a:pt x="820105" y="316047"/>
                </a:lnTo>
                <a:lnTo>
                  <a:pt x="733572" y="316047"/>
                </a:lnTo>
                <a:lnTo>
                  <a:pt x="733572" y="71315"/>
                </a:lnTo>
                <a:lnTo>
                  <a:pt x="672615" y="71315"/>
                </a:lnTo>
                <a:close/>
                <a:moveTo>
                  <a:pt x="565331" y="316"/>
                </a:moveTo>
                <a:lnTo>
                  <a:pt x="651859" y="316"/>
                </a:lnTo>
                <a:lnTo>
                  <a:pt x="651859" y="315733"/>
                </a:lnTo>
                <a:lnTo>
                  <a:pt x="565331" y="315733"/>
                </a:lnTo>
                <a:close/>
                <a:moveTo>
                  <a:pt x="316992" y="316"/>
                </a:moveTo>
                <a:lnTo>
                  <a:pt x="319603" y="316"/>
                </a:lnTo>
                <a:lnTo>
                  <a:pt x="319289" y="315733"/>
                </a:lnTo>
                <a:lnTo>
                  <a:pt x="319243" y="315733"/>
                </a:lnTo>
                <a:lnTo>
                  <a:pt x="319243" y="315729"/>
                </a:lnTo>
                <a:lnTo>
                  <a:pt x="0" y="315729"/>
                </a:lnTo>
                <a:cubicBezTo>
                  <a:pt x="314" y="289122"/>
                  <a:pt x="3556" y="263191"/>
                  <a:pt x="10040" y="238565"/>
                </a:cubicBezTo>
                <a:lnTo>
                  <a:pt x="319239" y="315718"/>
                </a:lnTo>
                <a:lnTo>
                  <a:pt x="319236" y="315705"/>
                </a:lnTo>
                <a:lnTo>
                  <a:pt x="30795" y="181522"/>
                </a:lnTo>
                <a:cubicBezTo>
                  <a:pt x="41825" y="157842"/>
                  <a:pt x="56097" y="135780"/>
                  <a:pt x="72618" y="115703"/>
                </a:cubicBezTo>
                <a:lnTo>
                  <a:pt x="319230" y="315681"/>
                </a:lnTo>
                <a:lnTo>
                  <a:pt x="319204" y="315579"/>
                </a:lnTo>
                <a:lnTo>
                  <a:pt x="118629" y="70321"/>
                </a:lnTo>
                <a:cubicBezTo>
                  <a:pt x="138754" y="54114"/>
                  <a:pt x="160770" y="40518"/>
                  <a:pt x="184766" y="29486"/>
                </a:cubicBezTo>
                <a:lnTo>
                  <a:pt x="319187" y="315512"/>
                </a:lnTo>
                <a:lnTo>
                  <a:pt x="242439" y="9408"/>
                </a:lnTo>
                <a:cubicBezTo>
                  <a:pt x="266435" y="3556"/>
                  <a:pt x="291376" y="316"/>
                  <a:pt x="316992" y="316"/>
                </a:cubicBezTo>
                <a:close/>
                <a:moveTo>
                  <a:pt x="450887" y="0"/>
                </a:moveTo>
                <a:lnTo>
                  <a:pt x="550067" y="0"/>
                </a:lnTo>
                <a:lnTo>
                  <a:pt x="422343" y="158833"/>
                </a:lnTo>
                <a:lnTo>
                  <a:pt x="550698" y="315733"/>
                </a:lnTo>
                <a:lnTo>
                  <a:pt x="454488" y="315733"/>
                </a:lnTo>
                <a:lnTo>
                  <a:pt x="340045" y="192869"/>
                </a:lnTo>
                <a:lnTo>
                  <a:pt x="340045" y="12254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non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3854709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60EB3CE-8FA7-6B59-50FD-F65D29AB330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4988" y="1592263"/>
            <a:ext cx="10585538" cy="345757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sz="12000" b="1" dirty="0">
                <a:solidFill>
                  <a:schemeClr val="bg1"/>
                </a:solidFill>
              </a:rPr>
              <a:t>Agenda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5244B92-11CA-AA31-8AB9-45C253E1FCD6}"/>
              </a:ext>
            </a:extLst>
          </p:cNvPr>
          <p:cNvGrpSpPr/>
          <p:nvPr userDrawn="1"/>
        </p:nvGrpSpPr>
        <p:grpSpPr>
          <a:xfrm>
            <a:off x="9749847" y="2816226"/>
            <a:ext cx="1207276" cy="1009648"/>
            <a:chOff x="9336214" y="2528900"/>
            <a:chExt cx="1980368" cy="1656188"/>
          </a:xfrm>
        </p:grpSpPr>
        <p:cxnSp>
          <p:nvCxnSpPr>
            <p:cNvPr id="7" name="Gerader Verbinder 6">
              <a:extLst>
                <a:ext uri="{FF2B5EF4-FFF2-40B4-BE49-F238E27FC236}">
                  <a16:creationId xmlns:a16="http://schemas.microsoft.com/office/drawing/2014/main" id="{92178F17-D259-CFA4-628D-049EBD28B82E}"/>
                </a:ext>
              </a:extLst>
            </p:cNvPr>
            <p:cNvCxnSpPr>
              <a:cxnSpLocks/>
            </p:cNvCxnSpPr>
            <p:nvPr userDrawn="1"/>
          </p:nvCxnSpPr>
          <p:spPr bwMode="gray">
            <a:xfrm>
              <a:off x="9336214" y="3356994"/>
              <a:ext cx="1980368" cy="0"/>
            </a:xfrm>
            <a:prstGeom prst="line">
              <a:avLst/>
            </a:prstGeom>
            <a:ln w="152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aute 4">
              <a:extLst>
                <a:ext uri="{FF2B5EF4-FFF2-40B4-BE49-F238E27FC236}">
                  <a16:creationId xmlns:a16="http://schemas.microsoft.com/office/drawing/2014/main" id="{27EC8CEF-7F13-B3B5-1CA9-5784DB43CE28}"/>
                </a:ext>
              </a:extLst>
            </p:cNvPr>
            <p:cNvSpPr/>
            <p:nvPr userDrawn="1"/>
          </p:nvSpPr>
          <p:spPr bwMode="gray">
            <a:xfrm>
              <a:off x="10488488" y="2528900"/>
              <a:ext cx="828094" cy="1656188"/>
            </a:xfrm>
            <a:custGeom>
              <a:avLst/>
              <a:gdLst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0 w 648072"/>
                <a:gd name="connsiteY4" fmla="*/ 32403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91440 w 648072"/>
                <a:gd name="connsiteY4" fmla="*/ 41547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0" fmla="*/ 0 w 324036"/>
                <a:gd name="connsiteY0" fmla="*/ 0 h 648072"/>
                <a:gd name="connsiteX1" fmla="*/ 324036 w 324036"/>
                <a:gd name="connsiteY1" fmla="*/ 324036 h 648072"/>
                <a:gd name="connsiteX2" fmla="*/ 0 w 324036"/>
                <a:gd name="connsiteY2" fmla="*/ 648072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36" h="648072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0089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CD1E56A9-7120-0C1B-1DFE-FB4F2B9F90B7}"/>
              </a:ext>
            </a:extLst>
          </p:cNvPr>
          <p:cNvSpPr/>
          <p:nvPr userDrawn="1"/>
        </p:nvSpPr>
        <p:spPr bwMode="gray">
          <a:xfrm>
            <a:off x="10091738" y="1"/>
            <a:ext cx="2100262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F5B4F9-46BC-DCE2-AB96-AC7CB76E8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71475" y="368299"/>
            <a:ext cx="1728788" cy="1008063"/>
          </a:xfrm>
        </p:spPr>
        <p:txBody>
          <a:bodyPr tIns="25200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A62E724-8D8E-017B-D237-54AB651DA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16163" y="368300"/>
            <a:ext cx="6588125" cy="4681538"/>
          </a:xfrm>
        </p:spPr>
        <p:txBody>
          <a:bodyPr tIns="252000"/>
          <a:lstStyle>
            <a:lvl1pPr marL="540000" indent="-540000">
              <a:lnSpc>
                <a:spcPct val="85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  <a:defRPr sz="350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buFont typeface="+mj-lt"/>
              <a:buAutoNum type="alphaLcPeriod"/>
              <a:defRPr sz="1600">
                <a:solidFill>
                  <a:schemeClr val="bg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6pPr>
            <a:lvl7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7pPr>
            <a:lvl8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8pPr>
            <a:lvl9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AA1E83E6-0784-7D15-05B6-ECA93ACB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C24C96CE-57C8-4893-BBB9-11D750138B37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64CFC666-FAD5-95CE-AB04-8312C38E5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E88CBA03-8F50-B545-A32B-4EB8051F1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6" name="Gruppieren 8">
            <a:extLst>
              <a:ext uri="{FF2B5EF4-FFF2-40B4-BE49-F238E27FC236}">
                <a16:creationId xmlns:a16="http://schemas.microsoft.com/office/drawing/2014/main" id="{4F193AEC-6C33-5D16-E8BD-11008ABD0D26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1173115" y="213697"/>
            <a:ext cx="861983" cy="309203"/>
            <a:chOff x="11189494" y="381000"/>
            <a:chExt cx="621506" cy="222941"/>
          </a:xfrm>
        </p:grpSpPr>
        <p:sp>
          <p:nvSpPr>
            <p:cNvPr id="12" name="Freihandform: Form 9">
              <a:extLst>
                <a:ext uri="{FF2B5EF4-FFF2-40B4-BE49-F238E27FC236}">
                  <a16:creationId xmlns:a16="http://schemas.microsoft.com/office/drawing/2014/main" id="{BA3CA40A-7851-2B35-5B5A-35D208E18409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ihandform: Form 10">
              <a:extLst>
                <a:ext uri="{FF2B5EF4-FFF2-40B4-BE49-F238E27FC236}">
                  <a16:creationId xmlns:a16="http://schemas.microsoft.com/office/drawing/2014/main" id="{E7EC9A8E-93DF-7D38-89A8-78C0093850F3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4" name="Grafik 13">
            <a:extLst>
              <a:ext uri="{FF2B5EF4-FFF2-40B4-BE49-F238E27FC236}">
                <a16:creationId xmlns:a16="http://schemas.microsoft.com/office/drawing/2014/main" id="{7E19BA4F-B07C-4377-8D4C-2B25D084F6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0808" b="18712"/>
          <a:stretch/>
        </p:blipFill>
        <p:spPr>
          <a:xfrm>
            <a:off x="10126556" y="93965"/>
            <a:ext cx="920794" cy="55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0791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CD1E56A9-7120-0C1B-1DFE-FB4F2B9F90B7}"/>
              </a:ext>
            </a:extLst>
          </p:cNvPr>
          <p:cNvSpPr/>
          <p:nvPr userDrawn="1"/>
        </p:nvSpPr>
        <p:spPr bwMode="gray">
          <a:xfrm>
            <a:off x="10091738" y="0"/>
            <a:ext cx="2100262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F5B4F9-46BC-DCE2-AB96-AC7CB76E8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71475" y="368300"/>
            <a:ext cx="1728788" cy="1008063"/>
          </a:xfrm>
        </p:spPr>
        <p:txBody>
          <a:bodyPr tIns="25200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C2C08001-0F3C-B494-75F8-9E71BBFF6810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B3806E2C-1A14-4752-B806-D0148094636C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B6259812-E65C-E700-2748-83B9B6FC5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09484FD1-E4AD-217E-F687-4A210DD2A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4" name="Gruppieren 8">
            <a:extLst>
              <a:ext uri="{FF2B5EF4-FFF2-40B4-BE49-F238E27FC236}">
                <a16:creationId xmlns:a16="http://schemas.microsoft.com/office/drawing/2014/main" id="{76DED8B8-EFA6-718F-9119-0912343D0EB1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1141869" y="213698"/>
            <a:ext cx="861983" cy="309203"/>
            <a:chOff x="11189494" y="381000"/>
            <a:chExt cx="621506" cy="222941"/>
          </a:xfrm>
          <a:solidFill>
            <a:schemeClr val="bg1"/>
          </a:solidFill>
        </p:grpSpPr>
        <p:sp>
          <p:nvSpPr>
            <p:cNvPr id="5" name="Freihandform: Form 9">
              <a:extLst>
                <a:ext uri="{FF2B5EF4-FFF2-40B4-BE49-F238E27FC236}">
                  <a16:creationId xmlns:a16="http://schemas.microsoft.com/office/drawing/2014/main" id="{234776EF-E104-BAD6-7E97-FEE9CFC66A6D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ihandform: Form 10">
              <a:extLst>
                <a:ext uri="{FF2B5EF4-FFF2-40B4-BE49-F238E27FC236}">
                  <a16:creationId xmlns:a16="http://schemas.microsoft.com/office/drawing/2014/main" id="{AB56C35B-7BF5-A86F-9241-BB993C9B0B83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158AFF2-074B-D1FB-1C41-F829102F48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16163" y="368300"/>
            <a:ext cx="6588125" cy="4681538"/>
          </a:xfrm>
        </p:spPr>
        <p:txBody>
          <a:bodyPr tIns="252000"/>
          <a:lstStyle>
            <a:lvl1pPr marL="540000" indent="-540000">
              <a:lnSpc>
                <a:spcPct val="85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  <a:defRPr sz="350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buFont typeface="+mj-lt"/>
              <a:buAutoNum type="alphaLcPeriod"/>
              <a:defRPr sz="1600">
                <a:solidFill>
                  <a:schemeClr val="bg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6pPr>
            <a:lvl7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7pPr>
            <a:lvl8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8pPr>
            <a:lvl9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38877918-5558-40D4-9B03-BF143ADD56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4218" y="168399"/>
            <a:ext cx="992341" cy="4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0532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colum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CD1E56A9-7120-0C1B-1DFE-FB4F2B9F90B7}"/>
              </a:ext>
            </a:extLst>
          </p:cNvPr>
          <p:cNvSpPr/>
          <p:nvPr userDrawn="1"/>
        </p:nvSpPr>
        <p:spPr bwMode="gray">
          <a:xfrm>
            <a:off x="10091738" y="0"/>
            <a:ext cx="2100262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F5B4F9-46BC-DCE2-AB96-AC7CB76E8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71475" y="368299"/>
            <a:ext cx="1728788" cy="1008063"/>
          </a:xfrm>
        </p:spPr>
        <p:txBody>
          <a:bodyPr tIns="25200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</a:t>
            </a:r>
          </a:p>
        </p:txBody>
      </p: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9BE5E7D9-65C6-9061-D956-2409B92B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C289A96B-13AD-4125-8DCC-36C3A6BB8F6C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6AE2B0FA-73E6-CDD3-8A4F-6051AF035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03FB7E51-B660-A4E3-16CE-5C9FC11BF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12" name="Gruppieren 8">
            <a:extLst>
              <a:ext uri="{FF2B5EF4-FFF2-40B4-BE49-F238E27FC236}">
                <a16:creationId xmlns:a16="http://schemas.microsoft.com/office/drawing/2014/main" id="{59902170-140E-DD1B-0ABE-04793B9D1C0F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0710878" y="368659"/>
            <a:ext cx="861983" cy="309203"/>
            <a:chOff x="11189494" y="381000"/>
            <a:chExt cx="621506" cy="222941"/>
          </a:xfrm>
        </p:grpSpPr>
        <p:sp>
          <p:nvSpPr>
            <p:cNvPr id="13" name="Freihandform: Form 9">
              <a:extLst>
                <a:ext uri="{FF2B5EF4-FFF2-40B4-BE49-F238E27FC236}">
                  <a16:creationId xmlns:a16="http://schemas.microsoft.com/office/drawing/2014/main" id="{C5FE5ADF-144A-6881-EE4F-B970B5A2EAE1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ihandform: Form 10">
              <a:extLst>
                <a:ext uri="{FF2B5EF4-FFF2-40B4-BE49-F238E27FC236}">
                  <a16:creationId xmlns:a16="http://schemas.microsoft.com/office/drawing/2014/main" id="{A0DD601B-ADFA-837B-6B1A-5F76F3B3FCB5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D1336DF-F71A-7856-88D0-0CE77A6C8D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16163" y="368300"/>
            <a:ext cx="6588125" cy="4681538"/>
          </a:xfrm>
        </p:spPr>
        <p:txBody>
          <a:bodyPr tIns="252000"/>
          <a:lstStyle>
            <a:lvl1pPr marL="540000" indent="-540000">
              <a:lnSpc>
                <a:spcPct val="85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  <a:defRPr sz="350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buFont typeface="+mj-lt"/>
              <a:buAutoNum type="alphaLcPeriod"/>
              <a:defRPr sz="1600">
                <a:solidFill>
                  <a:schemeClr val="bg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6pPr>
            <a:lvl7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7pPr>
            <a:lvl8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8pPr>
            <a:lvl9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415739620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column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CD1E56A9-7120-0C1B-1DFE-FB4F2B9F90B7}"/>
              </a:ext>
            </a:extLst>
          </p:cNvPr>
          <p:cNvSpPr/>
          <p:nvPr userDrawn="1"/>
        </p:nvSpPr>
        <p:spPr bwMode="gray">
          <a:xfrm>
            <a:off x="10091738" y="0"/>
            <a:ext cx="2100262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F5B4F9-46BC-DCE2-AB96-AC7CB76E8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71475" y="368659"/>
            <a:ext cx="1728788" cy="1007704"/>
          </a:xfrm>
        </p:spPr>
        <p:txBody>
          <a:bodyPr tIns="25200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</a:t>
            </a:r>
          </a:p>
        </p:txBody>
      </p: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7AE8D194-9EDA-738A-DC32-F2142FF7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6BA3A865-B05C-4858-879F-128F3427615E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05649568-1C2D-B202-63ED-CEE7405FD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39B9F8B5-CDA2-B101-8FD8-AD3CDBA0C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FB31B9B-7A37-361D-F7F6-4E6344A8A4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16163" y="368300"/>
            <a:ext cx="6588125" cy="4681538"/>
          </a:xfrm>
        </p:spPr>
        <p:txBody>
          <a:bodyPr tIns="252000"/>
          <a:lstStyle>
            <a:lvl1pPr marL="540000" indent="-540000">
              <a:lnSpc>
                <a:spcPct val="85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  <a:defRPr sz="350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buFont typeface="+mj-lt"/>
              <a:buAutoNum type="alphaLcPeriod"/>
              <a:defRPr sz="1600">
                <a:solidFill>
                  <a:schemeClr val="bg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6pPr>
            <a:lvl7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7pPr>
            <a:lvl8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8pPr>
            <a:lvl9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grpSp>
        <p:nvGrpSpPr>
          <p:cNvPr id="15" name="Gruppieren 8">
            <a:extLst>
              <a:ext uri="{FF2B5EF4-FFF2-40B4-BE49-F238E27FC236}">
                <a16:creationId xmlns:a16="http://schemas.microsoft.com/office/drawing/2014/main" id="{6062A489-3304-4973-89F3-D9521D55A16F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1141869" y="213698"/>
            <a:ext cx="861983" cy="309203"/>
            <a:chOff x="11189494" y="381000"/>
            <a:chExt cx="621506" cy="222941"/>
          </a:xfrm>
          <a:solidFill>
            <a:schemeClr val="bg1"/>
          </a:solidFill>
        </p:grpSpPr>
        <p:sp>
          <p:nvSpPr>
            <p:cNvPr id="16" name="Freihandform: Form 9">
              <a:extLst>
                <a:ext uri="{FF2B5EF4-FFF2-40B4-BE49-F238E27FC236}">
                  <a16:creationId xmlns:a16="http://schemas.microsoft.com/office/drawing/2014/main" id="{2F01AB7D-848C-46BF-8D49-BC1616CC5082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ihandform: Form 10">
              <a:extLst>
                <a:ext uri="{FF2B5EF4-FFF2-40B4-BE49-F238E27FC236}">
                  <a16:creationId xmlns:a16="http://schemas.microsoft.com/office/drawing/2014/main" id="{25AC332D-D0E4-4EA6-B3C1-ABFDE88A9929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8E2B1628-7943-461A-8612-F0ACE8DF40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4218" y="168399"/>
            <a:ext cx="992341" cy="4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8436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60EB3CE-8FA7-6B59-50FD-F65D29AB330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4988" y="1592263"/>
            <a:ext cx="10585538" cy="345757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sz="12000" b="1" dirty="0">
                <a:solidFill>
                  <a:schemeClr val="bg1"/>
                </a:solidFill>
              </a:rPr>
              <a:t>Divider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583ADA49-B8A9-2D5D-A571-94E5F1DD0F54}"/>
              </a:ext>
            </a:extLst>
          </p:cNvPr>
          <p:cNvGrpSpPr/>
          <p:nvPr userDrawn="1"/>
        </p:nvGrpSpPr>
        <p:grpSpPr>
          <a:xfrm>
            <a:off x="9749847" y="2816226"/>
            <a:ext cx="1207276" cy="1009648"/>
            <a:chOff x="9336214" y="2528900"/>
            <a:chExt cx="1980368" cy="1656188"/>
          </a:xfrm>
        </p:grpSpPr>
        <p:cxnSp>
          <p:nvCxnSpPr>
            <p:cNvPr id="7" name="Gerader Verbinder 6">
              <a:extLst>
                <a:ext uri="{FF2B5EF4-FFF2-40B4-BE49-F238E27FC236}">
                  <a16:creationId xmlns:a16="http://schemas.microsoft.com/office/drawing/2014/main" id="{E2251FA2-90EB-2A45-FC37-A0304FBAD85F}"/>
                </a:ext>
              </a:extLst>
            </p:cNvPr>
            <p:cNvCxnSpPr>
              <a:cxnSpLocks/>
            </p:cNvCxnSpPr>
            <p:nvPr userDrawn="1"/>
          </p:nvCxnSpPr>
          <p:spPr bwMode="gray">
            <a:xfrm>
              <a:off x="9336214" y="3356994"/>
              <a:ext cx="1980368" cy="0"/>
            </a:xfrm>
            <a:prstGeom prst="line">
              <a:avLst/>
            </a:prstGeom>
            <a:ln w="152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aute 4">
              <a:extLst>
                <a:ext uri="{FF2B5EF4-FFF2-40B4-BE49-F238E27FC236}">
                  <a16:creationId xmlns:a16="http://schemas.microsoft.com/office/drawing/2014/main" id="{61D9F5AD-F0AD-2CAA-880D-C238F5A4CFA7}"/>
                </a:ext>
              </a:extLst>
            </p:cNvPr>
            <p:cNvSpPr/>
            <p:nvPr userDrawn="1"/>
          </p:nvSpPr>
          <p:spPr bwMode="gray">
            <a:xfrm>
              <a:off x="10488488" y="2528900"/>
              <a:ext cx="828094" cy="1656188"/>
            </a:xfrm>
            <a:custGeom>
              <a:avLst/>
              <a:gdLst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0 w 648072"/>
                <a:gd name="connsiteY4" fmla="*/ 32403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91440 w 648072"/>
                <a:gd name="connsiteY4" fmla="*/ 41547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0" fmla="*/ 0 w 324036"/>
                <a:gd name="connsiteY0" fmla="*/ 0 h 648072"/>
                <a:gd name="connsiteX1" fmla="*/ 324036 w 324036"/>
                <a:gd name="connsiteY1" fmla="*/ 324036 h 648072"/>
                <a:gd name="connsiteX2" fmla="*/ 0 w 324036"/>
                <a:gd name="connsiteY2" fmla="*/ 648072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36" h="648072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515969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F49F37-C71A-F97E-E3A7-139DDD7F9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71475" y="4041774"/>
            <a:ext cx="7561263" cy="2232025"/>
          </a:xfrm>
        </p:spPr>
        <p:txBody>
          <a:bodyPr tIns="72000"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377F9694-8382-FAAE-BF69-4C4EF7EA399C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504130B7-0A69-4791-9994-9FCB7A27244A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1ACFB753-502E-F3E6-F47F-279E23DC2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1960B388-4E4A-DE89-37D5-609461BF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FF8578ED-5C80-7F30-EAC9-58EF35B5425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"/>
            <a:ext cx="12191999" cy="3824287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02A2A9F0-A69F-C43F-A107-E3FA32B328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10091738" y="4041776"/>
            <a:ext cx="1726244" cy="365518"/>
          </a:xfrm>
        </p:spPr>
        <p:txBody>
          <a:bodyPr wrap="none" tIns="108000"/>
          <a:lstStyle>
            <a:lvl1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2pPr>
            <a:lvl3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3pPr>
            <a:lvl4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6pPr>
            <a:lvl7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7pPr>
            <a:lvl8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8pPr>
            <a:lvl9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Chapter</a:t>
            </a:r>
          </a:p>
        </p:txBody>
      </p:sp>
      <p:sp>
        <p:nvSpPr>
          <p:cNvPr id="17" name="Textplatzhalter 13">
            <a:extLst>
              <a:ext uri="{FF2B5EF4-FFF2-40B4-BE49-F238E27FC236}">
                <a16:creationId xmlns:a16="http://schemas.microsoft.com/office/drawing/2014/main" id="{4FC48BF4-7798-9F53-9DFC-ED348CD6B0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10091738" y="4407464"/>
            <a:ext cx="1726244" cy="858274"/>
          </a:xfrm>
        </p:spPr>
        <p:txBody>
          <a:bodyPr wrap="none" tIns="0"/>
          <a:lstStyle>
            <a:lvl1pPr marL="0" indent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bg1">
                    <a:alpha val="60000"/>
                  </a:schemeClr>
                </a:solidFill>
                <a:latin typeface="+mj-lt"/>
              </a:defRPr>
            </a:lvl1pPr>
            <a:lvl2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2pPr>
            <a:lvl3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5pPr>
            <a:lvl6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6pPr>
            <a:lvl7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7pPr>
            <a:lvl8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8pPr>
            <a:lvl9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8A65190-0278-D712-7185-458914BDE89A}"/>
              </a:ext>
            </a:extLst>
          </p:cNvPr>
          <p:cNvSpPr/>
          <p:nvPr userDrawn="1"/>
        </p:nvSpPr>
        <p:spPr bwMode="gray">
          <a:xfrm>
            <a:off x="12252684" y="4041774"/>
            <a:ext cx="1908212" cy="18354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Divider Slide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a better overview, the color of the chapter separator can be adjusted.</a:t>
            </a:r>
          </a:p>
          <a:p>
            <a:pPr algn="l"/>
            <a:endParaRPr lang="en-US" sz="1000" dirty="0">
              <a:solidFill>
                <a:schemeClr val="tx1"/>
              </a:solidFill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Right-click next to the slide, </a:t>
            </a:r>
            <a:r>
              <a:rPr lang="en-US" sz="1000" b="1" dirty="0">
                <a:solidFill>
                  <a:schemeClr val="tx1"/>
                </a:solidFill>
              </a:rPr>
              <a:t>Format background</a:t>
            </a:r>
            <a:r>
              <a:rPr lang="en-US" sz="1000" dirty="0">
                <a:solidFill>
                  <a:schemeClr val="tx1"/>
                </a:solidFill>
              </a:rPr>
              <a:t>, select </a:t>
            </a:r>
            <a:r>
              <a:rPr lang="en-US" sz="1000" b="1" dirty="0">
                <a:solidFill>
                  <a:schemeClr val="tx1"/>
                </a:solidFill>
              </a:rPr>
              <a:t>Theme Colors</a:t>
            </a:r>
            <a:r>
              <a:rPr lang="en-US" sz="1000" dirty="0">
                <a:solidFill>
                  <a:schemeClr val="tx1"/>
                </a:solidFill>
              </a:rPr>
              <a:t>.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60105423-6B46-120A-0BA8-0B71D20B9EDB}"/>
              </a:ext>
            </a:extLst>
          </p:cNvPr>
          <p:cNvSpPr/>
          <p:nvPr userDrawn="1"/>
        </p:nvSpPr>
        <p:spPr bwMode="gray">
          <a:xfrm>
            <a:off x="12396701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C49502F4-B000-C269-8071-9A63E2A72653}"/>
              </a:ext>
            </a:extLst>
          </p:cNvPr>
          <p:cNvSpPr/>
          <p:nvPr userDrawn="1"/>
        </p:nvSpPr>
        <p:spPr bwMode="gray">
          <a:xfrm>
            <a:off x="12616451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7E2FD37A-1CC6-89FD-5DDD-E6570ACC76CE}"/>
              </a:ext>
            </a:extLst>
          </p:cNvPr>
          <p:cNvSpPr/>
          <p:nvPr userDrawn="1"/>
        </p:nvSpPr>
        <p:spPr bwMode="gray">
          <a:xfrm>
            <a:off x="12836201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F39F4507-52B0-54F8-D940-968CA169441A}"/>
              </a:ext>
            </a:extLst>
          </p:cNvPr>
          <p:cNvSpPr/>
          <p:nvPr userDrawn="1"/>
        </p:nvSpPr>
        <p:spPr bwMode="gray">
          <a:xfrm>
            <a:off x="13055951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1057D053-9A95-35E0-0244-4F994B98FF23}"/>
              </a:ext>
            </a:extLst>
          </p:cNvPr>
          <p:cNvSpPr/>
          <p:nvPr userDrawn="1"/>
        </p:nvSpPr>
        <p:spPr bwMode="gray">
          <a:xfrm>
            <a:off x="13275701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4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3F5C6E84-2A68-9158-2D5F-E1AB8B02124C}"/>
              </a:ext>
            </a:extLst>
          </p:cNvPr>
          <p:cNvSpPr/>
          <p:nvPr userDrawn="1"/>
        </p:nvSpPr>
        <p:spPr bwMode="gray">
          <a:xfrm>
            <a:off x="13495450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0AE386D5-4201-6C21-55BF-AE30828A74FF}"/>
              </a:ext>
            </a:extLst>
          </p:cNvPr>
          <p:cNvSpPr/>
          <p:nvPr userDrawn="1"/>
        </p:nvSpPr>
        <p:spPr bwMode="gray">
          <a:xfrm>
            <a:off x="13715202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FCCD13C-13DF-D323-4F51-3921028E77C1}"/>
              </a:ext>
            </a:extLst>
          </p:cNvPr>
          <p:cNvSpPr>
            <a:spLocks/>
          </p:cNvSpPr>
          <p:nvPr/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658049 w 861983"/>
              <a:gd name="connsiteY0" fmla="*/ 308 h 309203"/>
              <a:gd name="connsiteX1" fmla="*/ 861983 w 861983"/>
              <a:gd name="connsiteY1" fmla="*/ 308 h 309203"/>
              <a:gd name="connsiteX2" fmla="*/ 861983 w 861983"/>
              <a:gd name="connsiteY2" fmla="*/ 69770 h 309203"/>
              <a:gd name="connsiteX3" fmla="*/ 802345 w 861983"/>
              <a:gd name="connsiteY3" fmla="*/ 69770 h 309203"/>
              <a:gd name="connsiteX4" fmla="*/ 802345 w 861983"/>
              <a:gd name="connsiteY4" fmla="*/ 309203 h 309203"/>
              <a:gd name="connsiteX5" fmla="*/ 717687 w 861983"/>
              <a:gd name="connsiteY5" fmla="*/ 309203 h 309203"/>
              <a:gd name="connsiteX6" fmla="*/ 717687 w 861983"/>
              <a:gd name="connsiteY6" fmla="*/ 69770 h 309203"/>
              <a:gd name="connsiteX7" fmla="*/ 658049 w 861983"/>
              <a:gd name="connsiteY7" fmla="*/ 69770 h 309203"/>
              <a:gd name="connsiteX8" fmla="*/ 553088 w 861983"/>
              <a:gd name="connsiteY8" fmla="*/ 308 h 309203"/>
              <a:gd name="connsiteX9" fmla="*/ 637743 w 861983"/>
              <a:gd name="connsiteY9" fmla="*/ 308 h 309203"/>
              <a:gd name="connsiteX10" fmla="*/ 637743 w 861983"/>
              <a:gd name="connsiteY10" fmla="*/ 308895 h 309203"/>
              <a:gd name="connsiteX11" fmla="*/ 553088 w 861983"/>
              <a:gd name="connsiteY11" fmla="*/ 308895 h 309203"/>
              <a:gd name="connsiteX12" fmla="*/ 310128 w 861983"/>
              <a:gd name="connsiteY12" fmla="*/ 308 h 309203"/>
              <a:gd name="connsiteX13" fmla="*/ 312683 w 861983"/>
              <a:gd name="connsiteY13" fmla="*/ 308 h 309203"/>
              <a:gd name="connsiteX14" fmla="*/ 312375 w 861983"/>
              <a:gd name="connsiteY14" fmla="*/ 308893 h 309203"/>
              <a:gd name="connsiteX15" fmla="*/ 312376 w 861983"/>
              <a:gd name="connsiteY15" fmla="*/ 308894 h 309203"/>
              <a:gd name="connsiteX16" fmla="*/ 312375 w 861983"/>
              <a:gd name="connsiteY16" fmla="*/ 308894 h 309203"/>
              <a:gd name="connsiteX17" fmla="*/ 312375 w 861983"/>
              <a:gd name="connsiteY17" fmla="*/ 308895 h 309203"/>
              <a:gd name="connsiteX18" fmla="*/ 312330 w 861983"/>
              <a:gd name="connsiteY18" fmla="*/ 308895 h 309203"/>
              <a:gd name="connsiteX19" fmla="*/ 312330 w 861983"/>
              <a:gd name="connsiteY19" fmla="*/ 308894 h 309203"/>
              <a:gd name="connsiteX20" fmla="*/ 0 w 861983"/>
              <a:gd name="connsiteY20" fmla="*/ 308894 h 309203"/>
              <a:gd name="connsiteX21" fmla="*/ 9822 w 861983"/>
              <a:gd name="connsiteY21" fmla="*/ 233400 h 309203"/>
              <a:gd name="connsiteX22" fmla="*/ 312327 w 861983"/>
              <a:gd name="connsiteY22" fmla="*/ 308882 h 309203"/>
              <a:gd name="connsiteX23" fmla="*/ 312324 w 861983"/>
              <a:gd name="connsiteY23" fmla="*/ 308870 h 309203"/>
              <a:gd name="connsiteX24" fmla="*/ 30128 w 861983"/>
              <a:gd name="connsiteY24" fmla="*/ 177592 h 309203"/>
              <a:gd name="connsiteX25" fmla="*/ 71047 w 861983"/>
              <a:gd name="connsiteY25" fmla="*/ 113197 h 309203"/>
              <a:gd name="connsiteX26" fmla="*/ 312318 w 861983"/>
              <a:gd name="connsiteY26" fmla="*/ 308847 h 309203"/>
              <a:gd name="connsiteX27" fmla="*/ 312293 w 861983"/>
              <a:gd name="connsiteY27" fmla="*/ 308749 h 309203"/>
              <a:gd name="connsiteX28" fmla="*/ 116061 w 861983"/>
              <a:gd name="connsiteY28" fmla="*/ 68799 h 309203"/>
              <a:gd name="connsiteX29" fmla="*/ 180765 w 861983"/>
              <a:gd name="connsiteY29" fmla="*/ 28848 h 309203"/>
              <a:gd name="connsiteX30" fmla="*/ 312277 w 861983"/>
              <a:gd name="connsiteY30" fmla="*/ 308685 h 309203"/>
              <a:gd name="connsiteX31" fmla="*/ 237188 w 861983"/>
              <a:gd name="connsiteY31" fmla="*/ 9205 h 309203"/>
              <a:gd name="connsiteX32" fmla="*/ 310128 w 861983"/>
              <a:gd name="connsiteY32" fmla="*/ 308 h 309203"/>
              <a:gd name="connsiteX33" fmla="*/ 441123 w 861983"/>
              <a:gd name="connsiteY33" fmla="*/ 0 h 309203"/>
              <a:gd name="connsiteX34" fmla="*/ 538155 w 861983"/>
              <a:gd name="connsiteY34" fmla="*/ 0 h 309203"/>
              <a:gd name="connsiteX35" fmla="*/ 413197 w 861983"/>
              <a:gd name="connsiteY35" fmla="*/ 155394 h 309203"/>
              <a:gd name="connsiteX36" fmla="*/ 538772 w 861983"/>
              <a:gd name="connsiteY36" fmla="*/ 308895 h 309203"/>
              <a:gd name="connsiteX37" fmla="*/ 444646 w 861983"/>
              <a:gd name="connsiteY37" fmla="*/ 308895 h 309203"/>
              <a:gd name="connsiteX38" fmla="*/ 332681 w 861983"/>
              <a:gd name="connsiteY38" fmla="*/ 188693 h 309203"/>
              <a:gd name="connsiteX39" fmla="*/ 332681 w 861983"/>
              <a:gd name="connsiteY39" fmla="*/ 119895 h 309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61983" h="309203">
                <a:moveTo>
                  <a:pt x="658049" y="308"/>
                </a:moveTo>
                <a:lnTo>
                  <a:pt x="861983" y="308"/>
                </a:lnTo>
                <a:lnTo>
                  <a:pt x="861983" y="69770"/>
                </a:lnTo>
                <a:lnTo>
                  <a:pt x="802345" y="69770"/>
                </a:lnTo>
                <a:lnTo>
                  <a:pt x="802345" y="309203"/>
                </a:lnTo>
                <a:lnTo>
                  <a:pt x="717687" y="309203"/>
                </a:lnTo>
                <a:lnTo>
                  <a:pt x="717687" y="69770"/>
                </a:lnTo>
                <a:lnTo>
                  <a:pt x="658049" y="69770"/>
                </a:lnTo>
                <a:close/>
                <a:moveTo>
                  <a:pt x="553088" y="308"/>
                </a:moveTo>
                <a:lnTo>
                  <a:pt x="637743" y="308"/>
                </a:lnTo>
                <a:lnTo>
                  <a:pt x="637743" y="308895"/>
                </a:lnTo>
                <a:lnTo>
                  <a:pt x="553088" y="308895"/>
                </a:lnTo>
                <a:close/>
                <a:moveTo>
                  <a:pt x="310128" y="308"/>
                </a:moveTo>
                <a:lnTo>
                  <a:pt x="312683" y="308"/>
                </a:lnTo>
                <a:lnTo>
                  <a:pt x="312375" y="308893"/>
                </a:lnTo>
                <a:lnTo>
                  <a:pt x="312376" y="308894"/>
                </a:lnTo>
                <a:lnTo>
                  <a:pt x="312375" y="308894"/>
                </a:lnTo>
                <a:lnTo>
                  <a:pt x="312375" y="308895"/>
                </a:lnTo>
                <a:lnTo>
                  <a:pt x="312330" y="308895"/>
                </a:lnTo>
                <a:lnTo>
                  <a:pt x="312330" y="308894"/>
                </a:lnTo>
                <a:lnTo>
                  <a:pt x="0" y="308894"/>
                </a:lnTo>
                <a:cubicBezTo>
                  <a:pt x="308" y="282863"/>
                  <a:pt x="3480" y="257493"/>
                  <a:pt x="9822" y="233400"/>
                </a:cubicBezTo>
                <a:lnTo>
                  <a:pt x="312327" y="308882"/>
                </a:lnTo>
                <a:lnTo>
                  <a:pt x="312324" y="308870"/>
                </a:lnTo>
                <a:lnTo>
                  <a:pt x="30128" y="177592"/>
                </a:lnTo>
                <a:cubicBezTo>
                  <a:pt x="40920" y="154425"/>
                  <a:pt x="54882" y="132842"/>
                  <a:pt x="71047" y="113197"/>
                </a:cubicBezTo>
                <a:lnTo>
                  <a:pt x="312318" y="308847"/>
                </a:lnTo>
                <a:lnTo>
                  <a:pt x="312293" y="308749"/>
                </a:lnTo>
                <a:lnTo>
                  <a:pt x="116061" y="68799"/>
                </a:lnTo>
                <a:cubicBezTo>
                  <a:pt x="135750" y="52942"/>
                  <a:pt x="157289" y="39640"/>
                  <a:pt x="180765" y="28848"/>
                </a:cubicBezTo>
                <a:lnTo>
                  <a:pt x="312277" y="308685"/>
                </a:lnTo>
                <a:lnTo>
                  <a:pt x="237188" y="9205"/>
                </a:lnTo>
                <a:cubicBezTo>
                  <a:pt x="260665" y="3480"/>
                  <a:pt x="285066" y="308"/>
                  <a:pt x="310128" y="308"/>
                </a:cubicBezTo>
                <a:close/>
                <a:moveTo>
                  <a:pt x="441123" y="0"/>
                </a:moveTo>
                <a:lnTo>
                  <a:pt x="538155" y="0"/>
                </a:lnTo>
                <a:lnTo>
                  <a:pt x="413197" y="155394"/>
                </a:lnTo>
                <a:lnTo>
                  <a:pt x="538772" y="308895"/>
                </a:lnTo>
                <a:lnTo>
                  <a:pt x="444646" y="308895"/>
                </a:lnTo>
                <a:lnTo>
                  <a:pt x="332681" y="188693"/>
                </a:lnTo>
                <a:lnTo>
                  <a:pt x="332681" y="11989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723BAB73-B5B2-4043-8432-D45B6DF2D8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8178" y="6315329"/>
            <a:ext cx="992341" cy="4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4130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Slid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60EB3CE-8FA7-6B59-50FD-F65D29AB330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4988" y="1592263"/>
            <a:ext cx="10585538" cy="345757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sz="12000" b="1" dirty="0">
                <a:solidFill>
                  <a:schemeClr val="bg1"/>
                </a:solidFill>
              </a:rPr>
              <a:t>Text Slides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96487C8-3898-9A0D-C9F9-756ABF29CC7A}"/>
              </a:ext>
            </a:extLst>
          </p:cNvPr>
          <p:cNvGrpSpPr/>
          <p:nvPr userDrawn="1"/>
        </p:nvGrpSpPr>
        <p:grpSpPr>
          <a:xfrm>
            <a:off x="9749847" y="2816226"/>
            <a:ext cx="1207276" cy="1009648"/>
            <a:chOff x="9336214" y="2528900"/>
            <a:chExt cx="1980368" cy="1656188"/>
          </a:xfrm>
        </p:grpSpPr>
        <p:cxnSp>
          <p:nvCxnSpPr>
            <p:cNvPr id="7" name="Gerader Verbinder 6">
              <a:extLst>
                <a:ext uri="{FF2B5EF4-FFF2-40B4-BE49-F238E27FC236}">
                  <a16:creationId xmlns:a16="http://schemas.microsoft.com/office/drawing/2014/main" id="{BB845C91-C89E-338E-C9EA-4C39346DFA55}"/>
                </a:ext>
              </a:extLst>
            </p:cNvPr>
            <p:cNvCxnSpPr>
              <a:cxnSpLocks/>
            </p:cNvCxnSpPr>
            <p:nvPr userDrawn="1"/>
          </p:nvCxnSpPr>
          <p:spPr bwMode="gray">
            <a:xfrm>
              <a:off x="9336214" y="3356994"/>
              <a:ext cx="1980368" cy="0"/>
            </a:xfrm>
            <a:prstGeom prst="line">
              <a:avLst/>
            </a:prstGeom>
            <a:ln w="152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aute 4">
              <a:extLst>
                <a:ext uri="{FF2B5EF4-FFF2-40B4-BE49-F238E27FC236}">
                  <a16:creationId xmlns:a16="http://schemas.microsoft.com/office/drawing/2014/main" id="{176FA26C-F202-41D1-CD6E-898DF2DEBB09}"/>
                </a:ext>
              </a:extLst>
            </p:cNvPr>
            <p:cNvSpPr/>
            <p:nvPr userDrawn="1"/>
          </p:nvSpPr>
          <p:spPr bwMode="gray">
            <a:xfrm>
              <a:off x="10488488" y="2528900"/>
              <a:ext cx="828094" cy="1656188"/>
            </a:xfrm>
            <a:custGeom>
              <a:avLst/>
              <a:gdLst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0 w 648072"/>
                <a:gd name="connsiteY4" fmla="*/ 32403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91440 w 648072"/>
                <a:gd name="connsiteY4" fmla="*/ 41547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0" fmla="*/ 0 w 324036"/>
                <a:gd name="connsiteY0" fmla="*/ 0 h 648072"/>
                <a:gd name="connsiteX1" fmla="*/ 324036 w 324036"/>
                <a:gd name="connsiteY1" fmla="*/ 324036 h 648072"/>
                <a:gd name="connsiteX2" fmla="*/ 0 w 324036"/>
                <a:gd name="connsiteY2" fmla="*/ 648072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36" h="648072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09343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7561264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7" name="Fußzeilenplatzhalter 4">
            <a:extLst>
              <a:ext uri="{FF2B5EF4-FFF2-40B4-BE49-F238E27FC236}">
                <a16:creationId xmlns:a16="http://schemas.microsoft.com/office/drawing/2014/main" id="{6CF1CD82-B7B5-4339-A6E8-244648F3DF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622798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0A329084-3823-4A6D-8ACD-AA674E9B0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371475" y="6273800"/>
            <a:ext cx="575953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19" name="Datumsplatzhalter 6">
            <a:extLst>
              <a:ext uri="{FF2B5EF4-FFF2-40B4-BE49-F238E27FC236}">
                <a16:creationId xmlns:a16="http://schemas.microsoft.com/office/drawing/2014/main" id="{F5BD58B4-098F-4A91-AAB3-5C41207397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7428" y="6269038"/>
            <a:ext cx="1152835" cy="584200"/>
          </a:xfrm>
          <a:prstGeom prst="rect">
            <a:avLst/>
          </a:prstGeom>
        </p:spPr>
        <p:txBody>
          <a:bodyPr vert="horz" lIns="0" tIns="36000" rIns="0" bIns="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55380263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561657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03953" y="1592263"/>
            <a:ext cx="561657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89038B4-FE9D-E75E-CBA7-A4AFDD61FFE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7FDCAA6-F5F3-4F0B-BC48-A574B17BF4DB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BC8FCD27-29AE-82EA-3746-DBEB0532798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9CAEB45-FD9D-49A5-8C91-15F49F75B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622798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David Frese – Characterization of atomic hydrogen beams with graphene</a:t>
            </a:r>
          </a:p>
        </p:txBody>
      </p:sp>
    </p:spTree>
    <p:extLst>
      <p:ext uri="{BB962C8B-B14F-4D97-AF65-F5344CB8AC3E}">
        <p14:creationId xmlns:p14="http://schemas.microsoft.com/office/powerpoint/2010/main" val="325996826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59263" y="1598217"/>
            <a:ext cx="367188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5FAB14BE-0A96-B2A6-1E7C-652A5A235D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155944" y="1592263"/>
            <a:ext cx="3664582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FCF9B44-89CE-5C78-E17A-E0D8DDD8AA0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06AD649-B3F0-47ED-BAA9-BD266915FCF1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EEE605EC-0BAE-E682-2FEE-959934696D4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E2984F44-9078-43C6-AE0B-97B4DA80C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622798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David Frese – </a:t>
            </a:r>
            <a:r>
              <a:rPr lang="en-US" dirty="0"/>
              <a:t>Characterization of low-energy particle beams using Raman microscopy on graphene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43807566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270033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87713" y="1598217"/>
            <a:ext cx="270033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5FAB14BE-0A96-B2A6-1E7C-652A5A235D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03949" y="1592263"/>
            <a:ext cx="270033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A18B540B-0C8C-E249-F263-396FA418CF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9120188" y="1592263"/>
            <a:ext cx="270033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F6F2C2F2-A469-FDA9-4694-B14CE4D2B83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3A086CDF-62AA-4168-AFDF-CBE90966F536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FC6255C4-5E26-8F03-0093-3FE830E79CD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7E7EDF4F-4243-438E-A35A-41E9F89B19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622798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David Frese – </a:t>
            </a:r>
            <a:r>
              <a:rPr lang="en-US" dirty="0"/>
              <a:t>Characterization of low-energy particle beams using Raman microscopy on graphene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645193020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60EB3CE-8FA7-6B59-50FD-F65D29AB330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4988" y="1592263"/>
            <a:ext cx="10585538" cy="345757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sz="12000" b="1" dirty="0">
                <a:solidFill>
                  <a:schemeClr val="bg1"/>
                </a:solidFill>
              </a:rPr>
              <a:t>Text &amp; </a:t>
            </a:r>
            <a:br>
              <a:rPr lang="en-US" sz="12000" b="1" dirty="0">
                <a:solidFill>
                  <a:schemeClr val="bg1"/>
                </a:solidFill>
              </a:rPr>
            </a:br>
            <a:r>
              <a:rPr lang="en-US" sz="12000" b="1" dirty="0" err="1">
                <a:solidFill>
                  <a:schemeClr val="bg1"/>
                </a:solidFill>
              </a:rPr>
              <a:t>Pictue</a:t>
            </a:r>
            <a:endParaRPr lang="en-US" sz="12000" b="1" dirty="0">
              <a:solidFill>
                <a:schemeClr val="bg1"/>
              </a:solidFill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ED91CF98-7E64-A92D-A585-8CE7EB1112F2}"/>
              </a:ext>
            </a:extLst>
          </p:cNvPr>
          <p:cNvGrpSpPr/>
          <p:nvPr userDrawn="1"/>
        </p:nvGrpSpPr>
        <p:grpSpPr>
          <a:xfrm>
            <a:off x="9749847" y="2816226"/>
            <a:ext cx="1207276" cy="1009648"/>
            <a:chOff x="9336214" y="2528900"/>
            <a:chExt cx="1980368" cy="1656188"/>
          </a:xfrm>
        </p:grpSpPr>
        <p:cxnSp>
          <p:nvCxnSpPr>
            <p:cNvPr id="7" name="Gerader Verbinder 6">
              <a:extLst>
                <a:ext uri="{FF2B5EF4-FFF2-40B4-BE49-F238E27FC236}">
                  <a16:creationId xmlns:a16="http://schemas.microsoft.com/office/drawing/2014/main" id="{0DC14551-5FA4-58A0-A5D0-4712444E529A}"/>
                </a:ext>
              </a:extLst>
            </p:cNvPr>
            <p:cNvCxnSpPr>
              <a:cxnSpLocks/>
            </p:cNvCxnSpPr>
            <p:nvPr userDrawn="1"/>
          </p:nvCxnSpPr>
          <p:spPr bwMode="gray">
            <a:xfrm>
              <a:off x="9336214" y="3356994"/>
              <a:ext cx="1980368" cy="0"/>
            </a:xfrm>
            <a:prstGeom prst="line">
              <a:avLst/>
            </a:prstGeom>
            <a:ln w="152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aute 4">
              <a:extLst>
                <a:ext uri="{FF2B5EF4-FFF2-40B4-BE49-F238E27FC236}">
                  <a16:creationId xmlns:a16="http://schemas.microsoft.com/office/drawing/2014/main" id="{CA816A33-7090-9599-A875-ED901DF398EA}"/>
                </a:ext>
              </a:extLst>
            </p:cNvPr>
            <p:cNvSpPr/>
            <p:nvPr userDrawn="1"/>
          </p:nvSpPr>
          <p:spPr bwMode="gray">
            <a:xfrm>
              <a:off x="10488488" y="2528900"/>
              <a:ext cx="828094" cy="1656188"/>
            </a:xfrm>
            <a:custGeom>
              <a:avLst/>
              <a:gdLst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0 w 648072"/>
                <a:gd name="connsiteY4" fmla="*/ 32403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91440 w 648072"/>
                <a:gd name="connsiteY4" fmla="*/ 41547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0" fmla="*/ 0 w 324036"/>
                <a:gd name="connsiteY0" fmla="*/ 0 h 648072"/>
                <a:gd name="connsiteX1" fmla="*/ 324036 w 324036"/>
                <a:gd name="connsiteY1" fmla="*/ 324036 h 648072"/>
                <a:gd name="connsiteX2" fmla="*/ 0 w 324036"/>
                <a:gd name="connsiteY2" fmla="*/ 648072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36" h="648072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138540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x Text and Picture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7561263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60849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8148638" y="1"/>
            <a:ext cx="4043361" cy="6857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70B73C-0CF1-5C0D-6E7E-0F2140886ACB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F79FA06E-4A79-9BE7-7176-0CDABBFDEA0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F49DA67-DF49-4C80-8A98-D18599808424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4930C461-1671-0A4D-6841-C1DA8B5BA1B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EA6D74CA-A6BA-B921-DEB9-D6A49E43D2ED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ED4F63E2-0DA3-4EA2-8857-2B357C765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583247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53679442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x Text and 2x Picture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7561263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60849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8148638" y="0"/>
            <a:ext cx="4043361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Bildplatzhalter 15">
            <a:extLst>
              <a:ext uri="{FF2B5EF4-FFF2-40B4-BE49-F238E27FC236}">
                <a16:creationId xmlns:a16="http://schemas.microsoft.com/office/drawing/2014/main" id="{8F5116AB-EDC8-4AAB-4B23-B0F880D3116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8148638" y="3429000"/>
            <a:ext cx="4043361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76EE313-5AAA-A0EA-8444-811EFE1191D0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A1FC182A-F96F-5221-873F-3B2B5AAB8E5D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459C28F-5F8F-421F-BA78-F16045143D08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1294EBFA-1C3B-20E4-7E18-EADCA4BF01E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687767C0-1F3D-3EB7-C35E-3DFC7F453FED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73BAACD1-9844-4FEC-843A-29D027A4B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583247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209034911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5616575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561657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0" y="1"/>
            <a:ext cx="5988049" cy="6857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6D641E1-639F-0493-BBF6-89BD42031440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2E680-3FF9-ABDB-21FE-FBA027792160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0C315EB2-8664-4946-973D-56EE0D1912DE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BF4C557-2716-4BAC-1F79-F528FD3982D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9" name="SmartArt Placeholder 8">
            <a:extLst>
              <a:ext uri="{FF2B5EF4-FFF2-40B4-BE49-F238E27FC236}">
                <a16:creationId xmlns:a16="http://schemas.microsoft.com/office/drawing/2014/main" id="{644C98EE-B3A7-7238-F3DE-A4EEE986D320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402C49D6-F467-4966-9DB0-3424F3D014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3929543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44357380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2x Picture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5616575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561657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277424FD-F9EC-9D50-76B7-A15217260B9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2" y="0"/>
            <a:ext cx="5988047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E6670E1C-5A99-3F90-22DA-92683344E10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203952" y="3429000"/>
            <a:ext cx="5988047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E029FC3-CCFD-6807-4B07-283D6D2E4AC3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4BE23FB-82F9-256A-844F-E66CF0B11694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C59235AF-F0E5-42EB-8755-03E3D9BEA5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5CD544-922E-96F9-8EAB-ABE0DF7E74C1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10" name="SmartArt Placeholder 9">
            <a:extLst>
              <a:ext uri="{FF2B5EF4-FFF2-40B4-BE49-F238E27FC236}">
                <a16:creationId xmlns:a16="http://schemas.microsoft.com/office/drawing/2014/main" id="{C80D2BB3-E138-B7DD-31BD-76E8F71E4E39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6BDA9033-4A21-462C-A00A-D7B401092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4103689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522758344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3671889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59264" y="1"/>
            <a:ext cx="7932736" cy="6857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CC92567-845B-5A16-AD42-AF8D88C03086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1EFE2-E8B5-56D7-6032-6F049A14EA64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D1AE8436-62CB-41A8-A60E-53F0ACB63C37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9CFE138-5A56-42D1-CEDB-6704D5C323D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9" name="SmartArt Placeholder 8">
            <a:extLst>
              <a:ext uri="{FF2B5EF4-FFF2-40B4-BE49-F238E27FC236}">
                <a16:creationId xmlns:a16="http://schemas.microsoft.com/office/drawing/2014/main" id="{F2824E2A-4652-0276-77D5-E2F7A17236EF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6925D18E-0AA0-4400-8016-E69D482028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211724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886544958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2x Pictur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21C31316-62F6-D18F-1737-CCC5C0FA2D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59263" y="0"/>
            <a:ext cx="7932737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9ECB9B22-62D9-8BEF-B4AF-E3D501B30B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4259263" y="3429000"/>
            <a:ext cx="7932737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3671889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7364D22-E1CE-D3E5-45DB-66B9F8D3C95C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125E92D-EEDF-41E0-AFB0-5B7CA56902F1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51AAF198-8E06-4713-B051-25568A530F4C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A4FC51-B5D1-EA2C-4520-8FBD7D0AD4F4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10" name="SmartArt Placeholder 9">
            <a:extLst>
              <a:ext uri="{FF2B5EF4-FFF2-40B4-BE49-F238E27FC236}">
                <a16:creationId xmlns:a16="http://schemas.microsoft.com/office/drawing/2014/main" id="{25AC6484-86DB-2DAB-BB62-A5745F449A7D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8CF47ABA-E9EE-4429-85DC-D92C2BC50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4" y="6273800"/>
            <a:ext cx="2117244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- </a:t>
            </a:r>
            <a:r>
              <a:rPr lang="de-DE" dirty="0" err="1"/>
              <a:t>Commissioning</a:t>
            </a:r>
            <a:r>
              <a:rPr lang="de-DE" dirty="0"/>
              <a:t> and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636307233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2x Picture vertic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21C31316-62F6-D18F-1737-CCC5C0FA2D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59263" y="0"/>
            <a:ext cx="3967200" cy="6858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9ECB9B22-62D9-8BEF-B4AF-E3D501B30B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8224800" y="0"/>
            <a:ext cx="3967200" cy="6858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3671889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946D4BB-B535-21BF-5706-F2593173BAA1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2913EC-AA64-42F8-7D39-B16842087DFD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462EBA8D-E7DA-4606-81F4-1FDF70697B7D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E0DADB-FC3F-095E-4791-75B52230B02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100264" y="6273800"/>
            <a:ext cx="1943100" cy="584200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Name - Title of Presentation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A1CFBF2-D69A-34C8-B3BD-C059BF951A1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10" name="SmartArt Placeholder 9">
            <a:extLst>
              <a:ext uri="{FF2B5EF4-FFF2-40B4-BE49-F238E27FC236}">
                <a16:creationId xmlns:a16="http://schemas.microsoft.com/office/drawing/2014/main" id="{B89CE0D6-653F-7F8C-F948-4496D414E60D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2099785044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4x Pictur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21C31316-62F6-D18F-1737-CCC5C0FA2D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59263" y="0"/>
            <a:ext cx="3967200" cy="3429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9ECB9B22-62D9-8BEF-B4AF-E3D501B30B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8224800" y="0"/>
            <a:ext cx="3967200" cy="3429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3671889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0" name="Bildplatzhalter 15">
            <a:extLst>
              <a:ext uri="{FF2B5EF4-FFF2-40B4-BE49-F238E27FC236}">
                <a16:creationId xmlns:a16="http://schemas.microsoft.com/office/drawing/2014/main" id="{7F82C154-C2F8-0DAB-C0BD-5339CDD093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259263" y="3429000"/>
            <a:ext cx="3967200" cy="3429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Bildplatzhalter 15">
            <a:extLst>
              <a:ext uri="{FF2B5EF4-FFF2-40B4-BE49-F238E27FC236}">
                <a16:creationId xmlns:a16="http://schemas.microsoft.com/office/drawing/2014/main" id="{20C756FA-7475-759D-D898-FED49EC21C6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8224800" y="3429000"/>
            <a:ext cx="3967200" cy="3429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3376BD9-6CCE-719E-7D39-A434E6F082BA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230D9CD-2193-97AA-1758-B1FC1421DAAF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35473911-1243-4555-939C-9790306EDE84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9C73A4-0550-88A3-B15C-D839D27C3A4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2100264" y="6273800"/>
            <a:ext cx="1943100" cy="584200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Name - Title of Presentation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09BE537-47E8-E28E-E31C-569B375CD31F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12" name="SmartArt Placeholder 11">
            <a:extLst>
              <a:ext uri="{FF2B5EF4-FFF2-40B4-BE49-F238E27FC236}">
                <a16:creationId xmlns:a16="http://schemas.microsoft.com/office/drawing/2014/main" id="{CC855A49-14E5-453A-4AAE-9D55DDBC3682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240119587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xt and Picture horizontal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2816225"/>
            <a:ext cx="3671889" cy="3460748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255615" y="2816225"/>
            <a:ext cx="3671889" cy="346074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144990" y="2816225"/>
            <a:ext cx="3671889" cy="346074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-1"/>
            <a:ext cx="12191999" cy="26003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38BCFDEC-EEB4-FB94-494B-7A6B7C8104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5FF2368-933F-4EFD-97C0-3F62304D64CD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38CEE48-7318-2C48-A4DB-0374240E6DC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E2A6EAAC-D781-C247-456C-6DDB93810F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420440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horizontal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4041775"/>
            <a:ext cx="5616575" cy="2235198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203949" y="4041775"/>
            <a:ext cx="5616575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-1"/>
            <a:ext cx="12191999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9EC190A-F91D-A63D-5DE6-284075CC06D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8E51881-B415-4ED8-8A94-5E79A8AD4EEB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7D6DBFAC-7948-6CD4-F795-0F657587514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1806FD95-1722-01B2-D054-0F1C46053F9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66583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x Picture horizontal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4041775"/>
            <a:ext cx="5616575" cy="2235198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203949" y="4041775"/>
            <a:ext cx="5616575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-1"/>
            <a:ext cx="6203948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203950" y="-1"/>
            <a:ext cx="5988050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E289A028-6BAD-57D6-0C99-2E2EE8D2385C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7BF95EB-5FD7-4E20-B97E-B2F44FAE5DDC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FF70BBC8-26C8-72F5-7017-C4E9ADC5110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14220114-93CE-7986-FBD4-6B87CC84D15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615363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x Picture horizontal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4041775"/>
            <a:ext cx="5616575" cy="2235198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4041775"/>
            <a:ext cx="3671886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-1"/>
            <a:ext cx="4259261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59263" y="-1"/>
            <a:ext cx="3889375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B0C0D4B8-0642-DA51-02B4-CD518D792A1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8148638" y="-1"/>
            <a:ext cx="4043360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94F7FD17-6F08-455B-89F3-014E426ED5A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4BE2E04-D34B-4A2D-A69A-D18282C375F9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295BB98B-CA7B-1291-9702-334ACEEE83D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49F8E6D6-952F-6259-CB3F-D9FD0CF614A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45613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203949" y="5265738"/>
            <a:ext cx="5616575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-1"/>
            <a:ext cx="12191999" cy="504983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C3AEDD-A574-4DAF-D1EC-A27C2292DE6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700F70D-144D-40B0-B892-387EB5177E8D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CF58EBD7-6711-442F-F11B-AEE90C03C90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8F5ADB7-1DE3-CF4C-2772-4A7CBBB483E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548939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x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203949" y="5265738"/>
            <a:ext cx="5616575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08F79B48-DA81-CB7D-4184-C12044C471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-1"/>
            <a:ext cx="6203948" cy="504983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73DB8F0C-439C-6E68-E1D6-2CD9C93ACE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203950" y="-1"/>
            <a:ext cx="5988049" cy="504983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C26F2CC-FD06-0D05-F9BC-EA3577B02BA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E576F680-445A-41E1-9A28-326698074911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4B56F4D1-3BED-CF11-4CA9-195A2857302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82BB5B3-0CF3-C297-3B12-70918709FF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338502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x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5265738"/>
            <a:ext cx="3671886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D81F5719-88F7-8122-30E7-C4EDDE47BE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0"/>
            <a:ext cx="4259262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DF833069-8A51-2788-517E-244A50E9A0E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59263" y="0"/>
            <a:ext cx="3889375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8FBD7F7D-0AAE-6C8E-E25F-AD0146EE9DC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8" y="0"/>
            <a:ext cx="4043362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CC866A8-34DE-9962-F35F-CD5302351129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B1E30A2D-1630-4E82-AE93-699486A85BFB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CD73AD41-5895-7F97-5F11-9EE28D61761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C39AA92-697F-9C87-7391-FD2148F379B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39744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4x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5265738"/>
            <a:ext cx="3671886" cy="1008062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1" name="Bildplatzhalter 15">
            <a:extLst>
              <a:ext uri="{FF2B5EF4-FFF2-40B4-BE49-F238E27FC236}">
                <a16:creationId xmlns:a16="http://schemas.microsoft.com/office/drawing/2014/main" id="{57221ED0-08B5-804A-A5D3-858C1FBF65E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0"/>
            <a:ext cx="4259262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2C1B9B64-2441-8357-F153-985A05DAB7A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59263" y="0"/>
            <a:ext cx="3889375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Bildplatzhalter 15">
            <a:extLst>
              <a:ext uri="{FF2B5EF4-FFF2-40B4-BE49-F238E27FC236}">
                <a16:creationId xmlns:a16="http://schemas.microsoft.com/office/drawing/2014/main" id="{3B17586A-9CCE-8295-2F97-E528DD0C3C8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8" y="0"/>
            <a:ext cx="4043362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4" name="Bildplatzhalter 15">
            <a:extLst>
              <a:ext uri="{FF2B5EF4-FFF2-40B4-BE49-F238E27FC236}">
                <a16:creationId xmlns:a16="http://schemas.microsoft.com/office/drawing/2014/main" id="{0C7BBDAF-B20D-60D9-3199-BC0FA5A0FEA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-1" y="2528900"/>
            <a:ext cx="4259263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B07C1E-75AF-D661-9B0E-FB6406930C72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9920405A-DF27-445A-9B1E-E25F315C369F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6F2A8345-FC50-948A-F811-0B4575026B2F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AA0923-C682-650B-E243-7EC5A1EB5715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2368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5x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5265738"/>
            <a:ext cx="3671886" cy="1008062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5DC53031-0D17-F341-B556-CAB21B21AD9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0"/>
            <a:ext cx="4259262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7621CD60-0EEE-8EE1-2413-15ACFBB4FD0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59263" y="0"/>
            <a:ext cx="3889375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7834F377-608A-1764-2D89-CC39A31EDCC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8" y="0"/>
            <a:ext cx="4043362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Bildplatzhalter 15">
            <a:extLst>
              <a:ext uri="{FF2B5EF4-FFF2-40B4-BE49-F238E27FC236}">
                <a16:creationId xmlns:a16="http://schemas.microsoft.com/office/drawing/2014/main" id="{4C11F33F-4952-0822-BD29-5112BEE9D3D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-1" y="2528900"/>
            <a:ext cx="4259263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E636C18E-9864-2F8B-F6CA-5E977141C9D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8148638" y="2528900"/>
            <a:ext cx="4043362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481462F4-7E9B-9816-7A91-CD63748EFFA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29FD500D-545E-468B-9256-6493776BE1C7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C2F10F94-6302-EFB2-67BF-534AEC1DF94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3E4D86CD-F0F0-D953-FC70-25716FFC7015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0553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6x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5265738"/>
            <a:ext cx="3671886" cy="1008062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3" name="Bildplatzhalter 15">
            <a:extLst>
              <a:ext uri="{FF2B5EF4-FFF2-40B4-BE49-F238E27FC236}">
                <a16:creationId xmlns:a16="http://schemas.microsoft.com/office/drawing/2014/main" id="{06B3F9A9-7D44-E3D9-34C3-186B5CE72C7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0"/>
            <a:ext cx="4259262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4" name="Bildplatzhalter 15">
            <a:extLst>
              <a:ext uri="{FF2B5EF4-FFF2-40B4-BE49-F238E27FC236}">
                <a16:creationId xmlns:a16="http://schemas.microsoft.com/office/drawing/2014/main" id="{487580F0-10F0-597D-B74B-3AA53C72CB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59263" y="0"/>
            <a:ext cx="3889375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5" name="Bildplatzhalter 15">
            <a:extLst>
              <a:ext uri="{FF2B5EF4-FFF2-40B4-BE49-F238E27FC236}">
                <a16:creationId xmlns:a16="http://schemas.microsoft.com/office/drawing/2014/main" id="{479D4CF8-3CF2-33EE-3E52-E67D33D232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8" y="0"/>
            <a:ext cx="4043362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681FE394-9FBF-7254-E399-7BF501CFF5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-1" y="2528900"/>
            <a:ext cx="4259263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7" name="Bildplatzhalter 15">
            <a:extLst>
              <a:ext uri="{FF2B5EF4-FFF2-40B4-BE49-F238E27FC236}">
                <a16:creationId xmlns:a16="http://schemas.microsoft.com/office/drawing/2014/main" id="{2EC1BE5C-58BE-A28F-D48F-AACC647D303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4259262" y="2528900"/>
            <a:ext cx="3889375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8" name="Bildplatzhalter 15">
            <a:extLst>
              <a:ext uri="{FF2B5EF4-FFF2-40B4-BE49-F238E27FC236}">
                <a16:creationId xmlns:a16="http://schemas.microsoft.com/office/drawing/2014/main" id="{A1CE0C82-8D00-6128-A723-75FB35F9E4B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8148638" y="2528900"/>
            <a:ext cx="4043362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1D9D3A7-656E-5EF8-DC21-9E4100AD724C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E434E89-14FB-46A6-A224-983CFBADFA08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115DD17-D1C2-CAD1-2B57-987C840DD93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FC4E6F-39C1-2BF6-B3CD-824ACF396079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833482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-1"/>
            <a:ext cx="12191999" cy="6858001"/>
          </a:xfrm>
        </p:spPr>
        <p:txBody>
          <a:bodyPr tIns="90000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7561263" cy="1011236"/>
          </a:xfrm>
        </p:spPr>
        <p:txBody>
          <a:bodyPr t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4A93AEE-C09B-11EE-62B2-D258B26B0D2C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A26D7894-F140-1F47-D2F6-229CD2C494F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7B6143-EB0E-4DC9-A99F-8D079C11963D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60435903-70F1-B75C-C10A-BC04CBD3B6F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5C091A42-6A7C-132E-E5ED-A7A2F10231A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AF2A633C-85DA-E08F-E985-EE1D753E33BE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39578022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xt und 2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5" y="5265738"/>
            <a:ext cx="5616575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4" y="1592263"/>
            <a:ext cx="5616575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203949" y="1592263"/>
            <a:ext cx="5616575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6203950" y="5265738"/>
            <a:ext cx="5616575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EE3343F-20F8-0E46-42FA-821D2026B50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978A4F4-3801-4398-8B8D-712F6B1E6429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57DF4F2F-5D04-4C9E-307B-30037ABC94A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D81DB6B4-64B1-EEDE-D757-88A82845A33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192315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Text und 3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5" y="5265738"/>
            <a:ext cx="3671889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4" y="1592263"/>
            <a:ext cx="3671889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60848" y="1592263"/>
            <a:ext cx="3671889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260849" y="5265738"/>
            <a:ext cx="3671889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8" y="1592263"/>
            <a:ext cx="3671889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8148639" y="5265738"/>
            <a:ext cx="3671889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CDF1D0DD-152A-CD72-F7A9-948FA54C791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3221D18-5724-406D-85A2-7A4F6FA0F1BE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10188A5A-13A0-E431-44B3-E58A8A6D0DD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79C41ECA-AF89-1BAD-40AE-C421974015D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95132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Text und 4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6" y="5265738"/>
            <a:ext cx="2700338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5" y="1592263"/>
            <a:ext cx="2700338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285826" y="1592263"/>
            <a:ext cx="2700338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85827" y="5265738"/>
            <a:ext cx="2700338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205686" y="1592263"/>
            <a:ext cx="2700338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205687" y="5265738"/>
            <a:ext cx="2700338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C4D4B916-72EE-D72A-5C96-51535BE77B0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9120186" y="1592263"/>
            <a:ext cx="2700338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37F1E17B-BC6D-5885-9A9E-8DFC4EE2BF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9120187" y="5265738"/>
            <a:ext cx="2700338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15DC6279-864D-E5B0-0BBF-962E9E50B6FD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FF19D275-0E0F-4C75-B269-C29911E2E6BA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3CF6C9B7-B599-4BE6-52FB-051D2A0B3B4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6" name="Foliennummernplatzhalter 15">
            <a:extLst>
              <a:ext uri="{FF2B5EF4-FFF2-40B4-BE49-F238E27FC236}">
                <a16:creationId xmlns:a16="http://schemas.microsoft.com/office/drawing/2014/main" id="{9EAF3799-0F9B-7F03-53B6-D30505ED8E7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97891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x Text und 5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6" y="4041775"/>
            <a:ext cx="2116800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5" y="1592263"/>
            <a:ext cx="2116800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2704537" y="1592263"/>
            <a:ext cx="2116800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907"/>
            <a:ext cx="11449050" cy="1007455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4538" y="4041775"/>
            <a:ext cx="2116800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5037599" y="1592263"/>
            <a:ext cx="2116800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037600" y="4041775"/>
            <a:ext cx="2116800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C4D4B916-72EE-D72A-5C96-51535BE77B0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7370661" y="1592263"/>
            <a:ext cx="2116800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37F1E17B-BC6D-5885-9A9E-8DFC4EE2BF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370662" y="4041775"/>
            <a:ext cx="2116800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4" name="Bildplatzhalter 15">
            <a:extLst>
              <a:ext uri="{FF2B5EF4-FFF2-40B4-BE49-F238E27FC236}">
                <a16:creationId xmlns:a16="http://schemas.microsoft.com/office/drawing/2014/main" id="{290663F7-C01E-A524-14EE-F495697580C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9703724" y="1592263"/>
            <a:ext cx="2116800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4A722441-C52C-1DE3-6900-FAF58B44C94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9703725" y="4041775"/>
            <a:ext cx="2116800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99193BC6-5DE5-F84B-817B-E27F95FD4E36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75BFBD47-1ECB-44E3-883D-93C5451F657B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7" name="Fußzeilenplatzhalter 16">
            <a:extLst>
              <a:ext uri="{FF2B5EF4-FFF2-40B4-BE49-F238E27FC236}">
                <a16:creationId xmlns:a16="http://schemas.microsoft.com/office/drawing/2014/main" id="{A4281E8C-1C19-EF23-952B-CD22CCC9F3BE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C9F951DB-FC7A-C00E-DAB8-004CEF0ABB38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587118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x Text und 6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6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5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2314574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314575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259262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259263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C4D4B916-72EE-D72A-5C96-51535BE77B0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6203949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37F1E17B-BC6D-5885-9A9E-8DFC4EE2BF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6203950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4" name="Bildplatzhalter 15">
            <a:extLst>
              <a:ext uri="{FF2B5EF4-FFF2-40B4-BE49-F238E27FC236}">
                <a16:creationId xmlns:a16="http://schemas.microsoft.com/office/drawing/2014/main" id="{290663F7-C01E-A524-14EE-F495697580C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8149231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4A722441-C52C-1DE3-6900-FAF58B44C94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148638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CDB5A221-6B48-924B-A1FD-6D62179C207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10090049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EB10AE12-A5D0-F238-1264-88B90FA440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10090050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8" name="Datumsplatzhalter 17">
            <a:extLst>
              <a:ext uri="{FF2B5EF4-FFF2-40B4-BE49-F238E27FC236}">
                <a16:creationId xmlns:a16="http://schemas.microsoft.com/office/drawing/2014/main" id="{79DD9CB7-7539-1828-FADA-78A66F2349FA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29B904E6-258A-4103-A288-8F271E0B1313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9" name="Fußzeilenplatzhalter 18">
            <a:extLst>
              <a:ext uri="{FF2B5EF4-FFF2-40B4-BE49-F238E27FC236}">
                <a16:creationId xmlns:a16="http://schemas.microsoft.com/office/drawing/2014/main" id="{63BDBE70-17B1-8520-1846-0D0FF5DC7FC7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20" name="Foliennummernplatzhalter 19">
            <a:extLst>
              <a:ext uri="{FF2B5EF4-FFF2-40B4-BE49-F238E27FC236}">
                <a16:creationId xmlns:a16="http://schemas.microsoft.com/office/drawing/2014/main" id="{7D5DEFA5-487F-8348-320F-F21E99551105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403977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Picture and 4x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5" y="3360814"/>
            <a:ext cx="5616575" cy="463474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5" y="1592262"/>
            <a:ext cx="5616574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203948" y="1592262"/>
            <a:ext cx="5616575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6203950" y="3360814"/>
            <a:ext cx="5616575" cy="463474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371475" y="4041775"/>
            <a:ext cx="5616573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371474" y="5805774"/>
            <a:ext cx="5616573" cy="464400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C4D4B916-72EE-D72A-5C96-51535BE77B0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6203949" y="4041774"/>
            <a:ext cx="5616575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37F1E17B-BC6D-5885-9A9E-8DFC4EE2BF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6203950" y="5805774"/>
            <a:ext cx="5616573" cy="464400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17649989-D9AA-435F-7A4A-0B2A5E1ECF2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2B07B1B3-8065-4297-AC2B-EBA9AF59EAE6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C9F316C1-96F5-A67B-AF23-9ACC6CA9F2A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6" name="Foliennummernplatzhalter 15">
            <a:extLst>
              <a:ext uri="{FF2B5EF4-FFF2-40B4-BE49-F238E27FC236}">
                <a16:creationId xmlns:a16="http://schemas.microsoft.com/office/drawing/2014/main" id="{D2A681F8-D362-068B-DB53-4422E123610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13593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Picture and 6x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5" y="3360814"/>
            <a:ext cx="3671888" cy="463474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5" y="1592262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60846" y="1592262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260848" y="3360814"/>
            <a:ext cx="3671888" cy="463474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7" y="1594869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8148637" y="3358868"/>
            <a:ext cx="3671888" cy="464400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C4D4B916-72EE-D72A-5C96-51535BE77B0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371475" y="4041774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37F1E17B-BC6D-5885-9A9E-8DFC4EE2BF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371474" y="5805774"/>
            <a:ext cx="3671888" cy="464400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4" name="Bildplatzhalter 15">
            <a:extLst>
              <a:ext uri="{FF2B5EF4-FFF2-40B4-BE49-F238E27FC236}">
                <a16:creationId xmlns:a16="http://schemas.microsoft.com/office/drawing/2014/main" id="{DC1FEB43-DE82-8732-4F57-F71B0E7269D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4259260" y="4044948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1677C5CF-B71C-20E0-5EC4-77FF60F7CBC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259262" y="5813500"/>
            <a:ext cx="3671888" cy="463474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DFEEF33F-FBF4-3DE9-D0E5-00A10C7FC56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8148637" y="4041773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A36A8A1C-5BB2-98A0-32C5-38F2E40CEFE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8148637" y="5805773"/>
            <a:ext cx="3671888" cy="464400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8" name="Datumsplatzhalter 17">
            <a:extLst>
              <a:ext uri="{FF2B5EF4-FFF2-40B4-BE49-F238E27FC236}">
                <a16:creationId xmlns:a16="http://schemas.microsoft.com/office/drawing/2014/main" id="{A5232473-C891-573E-C486-121FF378F57C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DABA1D1C-A056-4480-95D6-6646263C8269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9" name="Fußzeilenplatzhalter 18">
            <a:extLst>
              <a:ext uri="{FF2B5EF4-FFF2-40B4-BE49-F238E27FC236}">
                <a16:creationId xmlns:a16="http://schemas.microsoft.com/office/drawing/2014/main" id="{7302FC03-B491-A207-7DBA-127BB90729DD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20" name="Foliennummernplatzhalter 19">
            <a:extLst>
              <a:ext uri="{FF2B5EF4-FFF2-40B4-BE49-F238E27FC236}">
                <a16:creationId xmlns:a16="http://schemas.microsoft.com/office/drawing/2014/main" id="{8B67C2D4-3135-E49A-5148-63257685678A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20574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300"/>
            <a:ext cx="7561263" cy="4681537"/>
          </a:xfrm>
        </p:spPr>
        <p:txBody>
          <a:bodyPr/>
          <a:lstStyle>
            <a:lvl1pPr marL="432000" indent="-432000">
              <a:buClrTx/>
              <a:buFont typeface="Franklin Gothic Medium" panose="020B0603020102020204" pitchFamily="34" charset="0"/>
              <a:buChar char="”"/>
              <a:defRPr sz="5000"/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259262" y="5265738"/>
            <a:ext cx="3673475" cy="1011236"/>
          </a:xfrm>
        </p:spPr>
        <p:txBody>
          <a:bodyPr anchor="b"/>
          <a:lstStyle>
            <a:lvl1pPr algn="r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defRPr sz="1800" b="1">
                <a:solidFill>
                  <a:schemeClr val="accent1"/>
                </a:solidFill>
              </a:defRPr>
            </a:lvl1pPr>
            <a:lvl2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2pPr>
            <a:lvl3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3pPr>
            <a:lvl4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 b="0">
                <a:solidFill>
                  <a:schemeClr val="tx1"/>
                </a:solidFill>
              </a:defRPr>
            </a:lvl4pPr>
            <a:lvl5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5pPr>
            <a:lvl6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6pPr>
            <a:lvl7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8148638" y="1"/>
            <a:ext cx="4043362" cy="6857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A2B4EB0-6F81-8A92-AEB6-3A876DF968E9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0B1A5CA9-F444-9ABD-A3CA-65CB055B04B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7F353E3-4F92-4BE3-9449-142A8898D359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110DDBB-783E-176F-3138-CDB539444CF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C1568248-D3ED-9CDD-8765-05A7F7D909A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CD118D49-289F-F3C3-A4F7-A7BAA877B06B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3156005636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0"/>
            <a:ext cx="12192000" cy="6857999"/>
          </a:xfrm>
          <a:solidFill>
            <a:schemeClr val="tx1"/>
          </a:solidFill>
        </p:spPr>
        <p:txBody>
          <a:bodyPr tIns="0" rIns="360000" anchor="ctr"/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Copy the image to the clipboard,</a:t>
            </a:r>
            <a:br>
              <a:rPr lang="en-US" dirty="0"/>
            </a:br>
            <a:r>
              <a:rPr lang="en-US" dirty="0"/>
              <a:t> select the placeholder </a:t>
            </a:r>
            <a:br>
              <a:rPr lang="en-US" dirty="0"/>
            </a:br>
            <a:r>
              <a:rPr lang="en-US" dirty="0"/>
              <a:t>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" y="0"/>
            <a:ext cx="9875838" cy="6858000"/>
          </a:xfrm>
          <a:gradFill>
            <a:gsLst>
              <a:gs pos="0">
                <a:schemeClr val="tx1">
                  <a:alpha val="50000"/>
                </a:schemeClr>
              </a:gs>
              <a:gs pos="45000">
                <a:schemeClr val="tx1">
                  <a:alpha val="0"/>
                </a:schemeClr>
              </a:gs>
            </a:gsLst>
            <a:lin ang="3600000" scaled="0"/>
          </a:gradFill>
        </p:spPr>
        <p:txBody>
          <a:bodyPr lIns="370800" tIns="367200"/>
          <a:lstStyle>
            <a:lvl1pPr marL="0" indent="0">
              <a:buClrTx/>
              <a:buFont typeface="Franklin Gothic Medium" panose="020B0603020102020204" pitchFamily="34" charset="0"/>
              <a:buNone/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5265738"/>
            <a:ext cx="3671887" cy="1011236"/>
          </a:xfrm>
        </p:spPr>
        <p:txBody>
          <a:bodyPr anchor="t"/>
          <a:lstStyle>
            <a:lvl1pPr algn="r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defRPr sz="2000" b="1">
                <a:solidFill>
                  <a:schemeClr val="bg1"/>
                </a:solidFill>
              </a:defRPr>
            </a:lvl1pPr>
            <a:lvl2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2pPr>
            <a:lvl3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3pPr>
            <a:lvl4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6pPr>
            <a:lvl7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7pPr>
            <a:lvl8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8pPr>
            <a:lvl9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5E8BE99-BBFE-1166-A5A4-5E8F865BC339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475F87F0-97BD-75C5-3B01-5453495E2DA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405C30-C26B-4C8B-B6E7-0B2B8F78477A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69DC4A23-8BC7-B256-93F3-F3D72EA72D2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12BEC3C-F478-347A-87BC-A57694C03C4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5CFA640E-0C3B-EC08-4180-576AB4B63F75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1128622433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0"/>
            <a:ext cx="12192000" cy="6857999"/>
          </a:xfrm>
          <a:solidFill>
            <a:schemeClr val="tx1"/>
          </a:solidFill>
        </p:spPr>
        <p:txBody>
          <a:bodyPr tIns="0" rIns="360000" anchor="ctr"/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Copy the image to the clipboard,</a:t>
            </a:r>
            <a:br>
              <a:rPr lang="en-US" dirty="0"/>
            </a:br>
            <a:r>
              <a:rPr lang="en-US" dirty="0"/>
              <a:t> select the placeholder </a:t>
            </a:r>
            <a:br>
              <a:rPr lang="en-US" dirty="0"/>
            </a:br>
            <a:r>
              <a:rPr lang="en-US" dirty="0"/>
              <a:t>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" y="0"/>
            <a:ext cx="9875838" cy="6858000"/>
          </a:xfrm>
          <a:gradFill>
            <a:gsLst>
              <a:gs pos="0">
                <a:schemeClr val="tx1">
                  <a:alpha val="50000"/>
                </a:schemeClr>
              </a:gs>
              <a:gs pos="45000">
                <a:schemeClr val="tx1">
                  <a:alpha val="0"/>
                </a:schemeClr>
              </a:gs>
            </a:gsLst>
            <a:lin ang="3600000" scaled="0"/>
          </a:gradFill>
        </p:spPr>
        <p:txBody>
          <a:bodyPr lIns="370800" tIns="367200"/>
          <a:lstStyle>
            <a:lvl1pPr marL="0" indent="0">
              <a:buClrTx/>
              <a:buFont typeface="Franklin Gothic Medium" panose="020B0603020102020204" pitchFamily="34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4B639C-9221-9BDD-0103-AF80E5F4FC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475" y="2816225"/>
            <a:ext cx="3671888" cy="22336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EA6A5AB-5F58-422C-FC11-9570CAC5B5E8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980954-6FA1-FA07-4041-D754784A207D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3764F5-E62B-4690-BB50-7A8DEF669E11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BB377EE-E522-561C-164E-DE25C9BDA1C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544A298-CA43-241E-F64B-02F6BEC45A0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5EB352FB-5D9C-29FF-9EFE-4F1988C355BE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1354465971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300"/>
            <a:ext cx="7561263" cy="4681538"/>
          </a:xfrm>
        </p:spPr>
        <p:txBody>
          <a:bodyPr/>
          <a:lstStyle>
            <a:lvl1pPr marL="0" indent="0">
              <a:buClrTx/>
              <a:buFont typeface="Franklin Gothic Medium" panose="020B0603020102020204" pitchFamily="34" charset="0"/>
              <a:buNone/>
              <a:defRPr sz="5000"/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7" y="5265738"/>
            <a:ext cx="3671887" cy="1011236"/>
          </a:xfrm>
        </p:spPr>
        <p:txBody>
          <a:bodyPr anchor="t"/>
          <a:lstStyle>
            <a:lvl1pPr algn="r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defRPr sz="2000" b="1">
                <a:solidFill>
                  <a:schemeClr val="accent1"/>
                </a:solidFill>
              </a:defRPr>
            </a:lvl1pPr>
            <a:lvl2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2pPr>
            <a:lvl3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3pPr>
            <a:lvl4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600" b="0">
                <a:solidFill>
                  <a:schemeClr val="tx1"/>
                </a:solidFill>
              </a:defRPr>
            </a:lvl4pPr>
            <a:lvl5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5pPr>
            <a:lvl6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6pPr>
            <a:lvl7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7pPr>
            <a:lvl8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8pPr>
            <a:lvl9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F98A4DE-C74C-4808-FDCB-EBF6770F28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C20DC8C-422E-4461-B379-B3A1BB987C1F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D1B3FA-E430-88B7-E277-5600359CFE9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21F58DB-2C93-B018-29B4-F68DDB674B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942051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DF83F67C-6F11-812D-C9A9-0CCF3FAD3E1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78C7A78A-C1EA-450E-95D6-0AE8212DE4C5}" type="datetime3">
              <a:rPr lang="de-DE" smtClean="0"/>
              <a:t>20/09/26</a:t>
            </a:fld>
            <a:endParaRPr lang="en-US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07D85C20-697F-36B4-27AB-4369535E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1AD7C5E3-7820-0372-2225-AD27411D8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E4CDB45-9507-051E-FC07-208E38906803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5484000" y="3209400"/>
            <a:ext cx="1224000" cy="439200"/>
            <a:chOff x="11189494" y="381000"/>
            <a:chExt cx="621506" cy="222941"/>
          </a:xfrm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7E21D00-0F9F-CF9A-2404-7B982CA99715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B7C94D0-DD91-0D9E-E79B-7B7E82C21C56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7831357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2AC8670-2373-ACE7-1748-0B4F79D1DCA9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71475" y="368907"/>
            <a:ext cx="11449050" cy="10074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/>
              <a:t>Add Title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AF615B8-B68C-BFF2-C357-D019188813E1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371475" y="1592262"/>
            <a:ext cx="11449050" cy="46815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6"/>
            <a:r>
              <a:rPr lang="en-US" dirty="0"/>
              <a:t>Eighth level</a:t>
            </a:r>
          </a:p>
          <a:p>
            <a:pPr lvl="7"/>
            <a:r>
              <a:rPr lang="en-US" dirty="0"/>
              <a:t>Ninth level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5839F2-D397-6E48-3A61-2C5024B4E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371475" y="6273800"/>
            <a:ext cx="575953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890F709B-A2DC-57A5-E7E6-8518482A8044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1140463" y="6437457"/>
            <a:ext cx="689586" cy="247362"/>
            <a:chOff x="11189494" y="381000"/>
            <a:chExt cx="621506" cy="222941"/>
          </a:xfrm>
        </p:grpSpPr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5EBFDC3C-E9B5-878F-6873-AAF6A36E7689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6035EDC6-B9F4-55AD-87D2-DD2E60B1592D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A50F823-CF9B-29C2-AD0C-5871331358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7428" y="6269038"/>
            <a:ext cx="1152835" cy="584200"/>
          </a:xfrm>
          <a:prstGeom prst="rect">
            <a:avLst/>
          </a:prstGeom>
        </p:spPr>
        <p:txBody>
          <a:bodyPr vert="horz" lIns="0" tIns="36000" rIns="0" bIns="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0B9AA06-1B07-45FD-98E7-D679A40383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1"/>
          <a:srcRect t="20808" b="18712"/>
          <a:stretch/>
        </p:blipFill>
        <p:spPr>
          <a:xfrm>
            <a:off x="10357676" y="6365048"/>
            <a:ext cx="686203" cy="415010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CD2EA8B9-8E65-4045-9CFC-483C21753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622798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David Frese – Characterization of atomic hydrogen beams</a:t>
            </a:r>
          </a:p>
        </p:txBody>
      </p:sp>
    </p:spTree>
    <p:extLst>
      <p:ext uri="{BB962C8B-B14F-4D97-AF65-F5344CB8AC3E}">
        <p14:creationId xmlns:p14="http://schemas.microsoft.com/office/powerpoint/2010/main" val="123452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49" r:id="rId2"/>
    <p:sldLayoutId id="2147483650" r:id="rId3"/>
    <p:sldLayoutId id="2147483651" r:id="rId4"/>
    <p:sldLayoutId id="2147483652" r:id="rId5"/>
    <p:sldLayoutId id="2147483694" r:id="rId6"/>
    <p:sldLayoutId id="2147483653" r:id="rId7"/>
    <p:sldLayoutId id="2147483654" r:id="rId8"/>
    <p:sldLayoutId id="2147483655" r:id="rId9"/>
    <p:sldLayoutId id="2147483656" r:id="rId10"/>
    <p:sldLayoutId id="2147483695" r:id="rId11"/>
    <p:sldLayoutId id="2147483657" r:id="rId12"/>
    <p:sldLayoutId id="2147483696" r:id="rId13"/>
    <p:sldLayoutId id="2147483658" r:id="rId14"/>
    <p:sldLayoutId id="2147483659" r:id="rId15"/>
    <p:sldLayoutId id="2147483660" r:id="rId16"/>
    <p:sldLayoutId id="2147483661" r:id="rId17"/>
    <p:sldLayoutId id="2147483697" r:id="rId18"/>
    <p:sldLayoutId id="2147483662" r:id="rId19"/>
    <p:sldLayoutId id="2147483663" r:id="rId20"/>
    <p:sldLayoutId id="2147483664" r:id="rId21"/>
    <p:sldLayoutId id="2147483665" r:id="rId22"/>
    <p:sldLayoutId id="2147483666" r:id="rId23"/>
    <p:sldLayoutId id="2147483667" r:id="rId24"/>
    <p:sldLayoutId id="2147483668" r:id="rId25"/>
    <p:sldLayoutId id="2147483669" r:id="rId26"/>
    <p:sldLayoutId id="2147483670" r:id="rId27"/>
    <p:sldLayoutId id="2147483671" r:id="rId28"/>
    <p:sldLayoutId id="2147483672" r:id="rId29"/>
    <p:sldLayoutId id="2147483673" r:id="rId30"/>
    <p:sldLayoutId id="2147483674" r:id="rId31"/>
    <p:sldLayoutId id="2147483675" r:id="rId32"/>
    <p:sldLayoutId id="2147483676" r:id="rId33"/>
    <p:sldLayoutId id="2147483677" r:id="rId34"/>
    <p:sldLayoutId id="2147483678" r:id="rId35"/>
    <p:sldLayoutId id="2147483679" r:id="rId36"/>
    <p:sldLayoutId id="2147483680" r:id="rId37"/>
    <p:sldLayoutId id="2147483681" r:id="rId38"/>
    <p:sldLayoutId id="2147483682" r:id="rId39"/>
    <p:sldLayoutId id="2147483683" r:id="rId40"/>
    <p:sldLayoutId id="2147483684" r:id="rId41"/>
    <p:sldLayoutId id="2147483685" r:id="rId42"/>
    <p:sldLayoutId id="2147483686" r:id="rId43"/>
    <p:sldLayoutId id="2147483687" r:id="rId44"/>
    <p:sldLayoutId id="2147483688" r:id="rId45"/>
    <p:sldLayoutId id="2147483689" r:id="rId46"/>
    <p:sldLayoutId id="2147483690" r:id="rId47"/>
    <p:sldLayoutId id="2147483691" r:id="rId48"/>
    <p:sldLayoutId id="2147483692" r:id="rId49"/>
  </p:sldLayoutIdLst>
  <p:transition>
    <p:fade/>
  </p:transition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85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200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pos="1323" userDrawn="1">
          <p15:clr>
            <a:srgbClr val="F26B43"/>
          </p15:clr>
        </p15:guide>
        <p15:guide id="5" pos="1459" userDrawn="1">
          <p15:clr>
            <a:srgbClr val="F26B43"/>
          </p15:clr>
        </p15:guide>
        <p15:guide id="6" pos="2547" userDrawn="1">
          <p15:clr>
            <a:srgbClr val="F26B43"/>
          </p15:clr>
        </p15:guide>
        <p15:guide id="7" pos="2683" userDrawn="1">
          <p15:clr>
            <a:srgbClr val="F26B43"/>
          </p15:clr>
        </p15:guide>
        <p15:guide id="8" pos="3772" userDrawn="1">
          <p15:clr>
            <a:srgbClr val="F26B43"/>
          </p15:clr>
        </p15:guide>
        <p15:guide id="9" pos="3908" userDrawn="1">
          <p15:clr>
            <a:srgbClr val="F26B43"/>
          </p15:clr>
        </p15:guide>
        <p15:guide id="10" pos="4997" userDrawn="1">
          <p15:clr>
            <a:srgbClr val="F26B43"/>
          </p15:clr>
        </p15:guide>
        <p15:guide id="11" pos="5133" userDrawn="1">
          <p15:clr>
            <a:srgbClr val="F26B43"/>
          </p15:clr>
        </p15:guide>
        <p15:guide id="12" pos="6221" userDrawn="1">
          <p15:clr>
            <a:srgbClr val="F26B43"/>
          </p15:clr>
        </p15:guide>
        <p15:guide id="13" pos="6357" userDrawn="1">
          <p15:clr>
            <a:srgbClr val="F26B43"/>
          </p15:clr>
        </p15:guide>
        <p15:guide id="14" pos="1935" userDrawn="1">
          <p15:clr>
            <a:srgbClr val="5ACBF0"/>
          </p15:clr>
        </p15:guide>
        <p15:guide id="15" pos="2071" userDrawn="1">
          <p15:clr>
            <a:srgbClr val="5ACBF0"/>
          </p15:clr>
        </p15:guide>
        <p15:guide id="16" pos="5609" userDrawn="1">
          <p15:clr>
            <a:srgbClr val="5ACBF0"/>
          </p15:clr>
        </p15:guide>
        <p15:guide id="17" pos="5745" userDrawn="1">
          <p15:clr>
            <a:srgbClr val="5ACBF0"/>
          </p15:clr>
        </p15:guide>
        <p15:guide id="18" orient="horz" pos="867" userDrawn="1">
          <p15:clr>
            <a:srgbClr val="F26B43"/>
          </p15:clr>
        </p15:guide>
        <p15:guide id="19" orient="horz" pos="1003" userDrawn="1">
          <p15:clr>
            <a:srgbClr val="F26B43"/>
          </p15:clr>
        </p15:guide>
        <p15:guide id="20" orient="horz" pos="1638" userDrawn="1">
          <p15:clr>
            <a:srgbClr val="F26B43"/>
          </p15:clr>
        </p15:guide>
        <p15:guide id="21" orient="horz" pos="1774" userDrawn="1">
          <p15:clr>
            <a:srgbClr val="F26B43"/>
          </p15:clr>
        </p15:guide>
        <p15:guide id="22" orient="horz" pos="2409" userDrawn="1">
          <p15:clr>
            <a:srgbClr val="F26B43"/>
          </p15:clr>
        </p15:guide>
        <p15:guide id="23" orient="horz" pos="2546" userDrawn="1">
          <p15:clr>
            <a:srgbClr val="F26B43"/>
          </p15:clr>
        </p15:guide>
        <p15:guide id="24" orient="horz" pos="3181" userDrawn="1">
          <p15:clr>
            <a:srgbClr val="F26B43"/>
          </p15:clr>
        </p15:guide>
        <p15:guide id="25" orient="horz" pos="3317" userDrawn="1">
          <p15:clr>
            <a:srgbClr val="F26B43"/>
          </p15:clr>
        </p15:guide>
        <p15:guide id="26" orient="horz" pos="39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10" Type="http://schemas.openxmlformats.org/officeDocument/2006/relationships/image" Target="../media/image16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38.png"/><Relationship Id="rId10" Type="http://schemas.openxmlformats.org/officeDocument/2006/relationships/image" Target="../media/image48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0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0.png"/><Relationship Id="rId7" Type="http://schemas.openxmlformats.org/officeDocument/2006/relationships/image" Target="../media/image33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10" Type="http://schemas.openxmlformats.org/officeDocument/2006/relationships/image" Target="../media/image51.png"/><Relationship Id="rId4" Type="http://schemas.openxmlformats.org/officeDocument/2006/relationships/image" Target="../media/image47.png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5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8.png"/><Relationship Id="rId5" Type="http://schemas.openxmlformats.org/officeDocument/2006/relationships/image" Target="../media/image55.png"/><Relationship Id="rId10" Type="http://schemas.openxmlformats.org/officeDocument/2006/relationships/image" Target="../media/image62.png"/><Relationship Id="rId4" Type="http://schemas.openxmlformats.org/officeDocument/2006/relationships/image" Target="../media/image54.png"/><Relationship Id="rId9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8.jpeg"/><Relationship Id="rId7" Type="http://schemas.openxmlformats.org/officeDocument/2006/relationships/image" Target="../media/image6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3.png"/><Relationship Id="rId5" Type="http://schemas.openxmlformats.org/officeDocument/2006/relationships/image" Target="../media/image482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7" Type="http://schemas.openxmlformats.org/officeDocument/2006/relationships/image" Target="../media/image33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7.png"/><Relationship Id="rId10" Type="http://schemas.openxmlformats.org/officeDocument/2006/relationships/image" Target="../media/image53.pn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3" Type="http://schemas.openxmlformats.org/officeDocument/2006/relationships/image" Target="../media/image72.png"/><Relationship Id="rId7" Type="http://schemas.openxmlformats.org/officeDocument/2006/relationships/image" Target="../media/image5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3.png"/><Relationship Id="rId5" Type="http://schemas.openxmlformats.org/officeDocument/2006/relationships/image" Target="../media/image400.png"/><Relationship Id="rId10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11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5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4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0.svg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7.png"/><Relationship Id="rId34" Type="http://schemas.openxmlformats.org/officeDocument/2006/relationships/image" Target="../media/image530.png"/><Relationship Id="rId33" Type="http://schemas.openxmlformats.org/officeDocument/2006/relationships/image" Target="../media/image84.png"/><Relationship Id="rId2" Type="http://schemas.openxmlformats.org/officeDocument/2006/relationships/image" Target="../media/image82.png"/><Relationship Id="rId29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32" Type="http://schemas.openxmlformats.org/officeDocument/2006/relationships/image" Target="../media/image52.png"/><Relationship Id="rId28" Type="http://schemas.openxmlformats.org/officeDocument/2006/relationships/image" Target="../media/image32.png"/><Relationship Id="rId31" Type="http://schemas.openxmlformats.org/officeDocument/2006/relationships/image" Target="../media/image500.png"/><Relationship Id="rId27" Type="http://schemas.openxmlformats.org/officeDocument/2006/relationships/image" Target="../media/image208.png"/><Relationship Id="rId30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4.png"/><Relationship Id="rId18" Type="http://schemas.openxmlformats.org/officeDocument/2006/relationships/image" Target="../media/image360.png"/><Relationship Id="rId17" Type="http://schemas.openxmlformats.org/officeDocument/2006/relationships/image" Target="../media/image227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15" Type="http://schemas.openxmlformats.org/officeDocument/2006/relationships/image" Target="../media/image226.png"/><Relationship Id="rId19" Type="http://schemas.openxmlformats.org/officeDocument/2006/relationships/image" Target="../media/image611.png"/><Relationship Id="rId14" Type="http://schemas.openxmlformats.org/officeDocument/2006/relationships/image" Target="../media/image225.png"/></Relationships>
</file>

<file path=ppt/slides/_rels/slide30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40.png"/><Relationship Id="rId3" Type="http://schemas.openxmlformats.org/officeDocument/2006/relationships/image" Target="../media/image380.png"/><Relationship Id="rId17" Type="http://schemas.openxmlformats.org/officeDocument/2006/relationships/image" Target="../media/image4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63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0.png"/><Relationship Id="rId4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svg"/><Relationship Id="rId3" Type="http://schemas.openxmlformats.org/officeDocument/2006/relationships/image" Target="../media/image4.png"/><Relationship Id="rId7" Type="http://schemas.openxmlformats.org/officeDocument/2006/relationships/image" Target="../media/image87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6.png"/><Relationship Id="rId5" Type="http://schemas.openxmlformats.org/officeDocument/2006/relationships/image" Target="../media/image64.png"/><Relationship Id="rId10" Type="http://schemas.openxmlformats.org/officeDocument/2006/relationships/image" Target="../media/image720.png"/><Relationship Id="rId4" Type="http://schemas.openxmlformats.org/officeDocument/2006/relationships/image" Target="../media/image63.png"/><Relationship Id="rId9" Type="http://schemas.openxmlformats.org/officeDocument/2006/relationships/image" Target="../media/image480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40.png"/><Relationship Id="rId18" Type="http://schemas.openxmlformats.org/officeDocument/2006/relationships/image" Target="../media/image2340.png"/><Relationship Id="rId17" Type="http://schemas.openxmlformats.org/officeDocument/2006/relationships/image" Target="../media/image2270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15" Type="http://schemas.openxmlformats.org/officeDocument/2006/relationships/image" Target="../media/image2260.png"/><Relationship Id="rId19" Type="http://schemas.openxmlformats.org/officeDocument/2006/relationships/image" Target="../media/image610.png"/><Relationship Id="rId14" Type="http://schemas.openxmlformats.org/officeDocument/2006/relationships/image" Target="../media/image2250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10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11" Type="http://schemas.openxmlformats.org/officeDocument/2006/relationships/image" Target="../media/image252.png"/><Relationship Id="rId15" Type="http://schemas.openxmlformats.org/officeDocument/2006/relationships/image" Target="../media/image89.png"/><Relationship Id="rId14" Type="http://schemas.openxmlformats.org/officeDocument/2006/relationships/image" Target="../media/image1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1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10.png"/><Relationship Id="rId5" Type="http://schemas.openxmlformats.org/officeDocument/2006/relationships/image" Target="../media/image2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20.png"/><Relationship Id="rId4" Type="http://schemas.openxmlformats.org/officeDocument/2006/relationships/image" Target="../media/image9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7" Type="http://schemas.openxmlformats.org/officeDocument/2006/relationships/image" Target="../media/image18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40.png"/><Relationship Id="rId11" Type="http://schemas.openxmlformats.org/officeDocument/2006/relationships/image" Target="../media/image491.png"/><Relationship Id="rId10" Type="http://schemas.openxmlformats.org/officeDocument/2006/relationships/image" Target="../media/image481.png"/><Relationship Id="rId9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70.png"/><Relationship Id="rId21" Type="http://schemas.openxmlformats.org/officeDocument/2006/relationships/image" Target="../media/image32.png"/><Relationship Id="rId25" Type="http://schemas.openxmlformats.org/officeDocument/2006/relationships/image" Target="../media/image82.png"/><Relationship Id="rId20" Type="http://schemas.openxmlformats.org/officeDocument/2006/relationships/image" Target="../media/image96.png"/><Relationship Id="rId16" Type="http://schemas.openxmlformats.org/officeDocument/2006/relationships/image" Target="../media/image203.png"/><Relationship Id="rId1" Type="http://schemas.openxmlformats.org/officeDocument/2006/relationships/slideLayout" Target="../slideLayouts/slideLayout14.xml"/><Relationship Id="rId24" Type="http://schemas.openxmlformats.org/officeDocument/2006/relationships/image" Target="../media/image52.png"/><Relationship Id="rId23" Type="http://schemas.openxmlformats.org/officeDocument/2006/relationships/image" Target="../media/image84.png"/><Relationship Id="rId15" Type="http://schemas.openxmlformats.org/officeDocument/2006/relationships/image" Target="../media/image199.png"/><Relationship Id="rId28" Type="http://schemas.openxmlformats.org/officeDocument/2006/relationships/image" Target="../media/image209.png"/><Relationship Id="rId19" Type="http://schemas.openxmlformats.org/officeDocument/2006/relationships/image" Target="../media/image206.png"/><Relationship Id="rId22" Type="http://schemas.openxmlformats.org/officeDocument/2006/relationships/image" Target="../media/image97.png"/><Relationship Id="rId27" Type="http://schemas.openxmlformats.org/officeDocument/2006/relationships/image" Target="../media/image20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A611DC4-07F5-4E10-AA84-B2BBCAFAD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605" y="2232118"/>
            <a:ext cx="6118411" cy="4190335"/>
          </a:xfrm>
        </p:spPr>
        <p:txBody>
          <a:bodyPr/>
          <a:lstStyle/>
          <a:p>
            <a:r>
              <a:rPr lang="en-US" sz="4000" dirty="0"/>
              <a:t>Characterization of atomic hydrogen beams for future neutrino mass experiments</a:t>
            </a:r>
            <a:br>
              <a:rPr lang="de-DE" sz="4000" dirty="0"/>
            </a:br>
            <a:endParaRPr lang="de-DE" sz="4000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26FC8C79-2A4B-46CD-A60A-619E983AD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496" y="4221088"/>
            <a:ext cx="5974396" cy="376017"/>
          </a:xfrm>
        </p:spPr>
        <p:txBody>
          <a:bodyPr/>
          <a:lstStyle/>
          <a:p>
            <a:r>
              <a:rPr lang="de-DE" sz="2000" b="1" dirty="0"/>
              <a:t>David Frese</a:t>
            </a:r>
            <a:r>
              <a:rPr lang="de-DE" dirty="0"/>
              <a:t>, Genrich Zeller, Caroline Rodenbeck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5B38AAF-BDCE-4636-837A-FA7E7B422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 fontScale="25000" lnSpcReduction="20000"/>
          </a:bodyPr>
          <a:lstStyle/>
          <a:p>
            <a:fld id="{DA3C7E9C-D763-4F5C-9EDB-C774C3531173}" type="datetime3">
              <a:rPr lang="de-DE" smtClean="0"/>
              <a:t>20/09/26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B8D0343-AF6C-463A-9B18-154BE56C5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CA58F29-4D46-477F-BCA5-92F0DF95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25000" lnSpcReduction="20000"/>
          </a:bodyPr>
          <a:lstStyle/>
          <a:p>
            <a:fld id="{776FC98F-84AD-404B-BCCB-49E092AA6DE0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5B93650-BE61-4AA8-8982-BEC515A48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988596" y="5414305"/>
            <a:ext cx="4005133" cy="1443696"/>
          </a:xfrm>
          <a:prstGeom prst="rect">
            <a:avLst/>
          </a:prstGeom>
          <a:ln w="57150"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03F5A66-A2AD-46B8-871B-94C495B4F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596" y="2735554"/>
            <a:ext cx="2987724" cy="2678750"/>
          </a:xfrm>
          <a:prstGeom prst="rect">
            <a:avLst/>
          </a:prstGeom>
        </p:spPr>
      </p:pic>
      <p:pic>
        <p:nvPicPr>
          <p:cNvPr id="12" name="Picture 2" descr="Ein Bild, das Kreis enthält.&#10;&#10;Automatisch generierte Beschreibung">
            <a:extLst>
              <a:ext uri="{FF2B5EF4-FFF2-40B4-BE49-F238E27FC236}">
                <a16:creationId xmlns:a16="http://schemas.microsoft.com/office/drawing/2014/main" id="{2EC948C4-444F-4B88-A44F-747955A66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302" y="2735553"/>
            <a:ext cx="3229699" cy="267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FBF2BE1-0ABC-4EB2-996A-AF5F434485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295"/>
          <a:stretch/>
        </p:blipFill>
        <p:spPr>
          <a:xfrm>
            <a:off x="9993730" y="5414304"/>
            <a:ext cx="2207063" cy="14436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30649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56CB0E9-BED4-4749-BB3E-2C0F92A1EA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666990A-0D48-4000-B54E-D55588E421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C9C2948-07A4-4A09-8A18-8816C33B9F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8" name="Rechteck: eine Ecke abgerundet 7">
            <a:extLst>
              <a:ext uri="{FF2B5EF4-FFF2-40B4-BE49-F238E27FC236}">
                <a16:creationId xmlns:a16="http://schemas.microsoft.com/office/drawing/2014/main" id="{6EA8374A-B843-4147-BEBE-CB2A483C8DCC}"/>
              </a:ext>
            </a:extLst>
          </p:cNvPr>
          <p:cNvSpPr/>
          <p:nvPr/>
        </p:nvSpPr>
        <p:spPr>
          <a:xfrm>
            <a:off x="6535502" y="1569413"/>
            <a:ext cx="4965290" cy="803056"/>
          </a:xfrm>
          <a:prstGeom prst="round1Rect">
            <a:avLst/>
          </a:prstGeom>
          <a:solidFill>
            <a:srgbClr val="A3107C"/>
          </a:solidFill>
          <a:ln w="38100" cap="flat" cmpd="sng" algn="ctr">
            <a:solidFill>
              <a:srgbClr val="A3107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Measure</a:t>
            </a:r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</a:t>
            </a:r>
            <a:r>
              <a:rPr kumimoji="0" lang="de-DE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shape</a:t>
            </a:r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</a:t>
            </a:r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</a:t>
            </a:r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endpoint</a:t>
            </a:r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region</a:t>
            </a:r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</a:t>
            </a:r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</a:t>
            </a:r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spectrum</a:t>
            </a:r>
            <a:endParaRPr kumimoji="0" lang="de-DE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2BFA807-DE10-4621-9B3E-2AE3036E2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47" y="2878851"/>
            <a:ext cx="4965290" cy="338542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D00C8E1-3CFC-4A8F-A949-F187F38E30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08" t="7421" r="7719" b="53998"/>
          <a:stretch/>
        </p:blipFill>
        <p:spPr>
          <a:xfrm>
            <a:off x="4112320" y="2909373"/>
            <a:ext cx="1237338" cy="1118586"/>
          </a:xfrm>
          <a:prstGeom prst="rect">
            <a:avLst/>
          </a:prstGeom>
        </p:spPr>
      </p:pic>
      <p:pic>
        <p:nvPicPr>
          <p:cNvPr id="11" name="Grafik 10" descr="Lupe">
            <a:extLst>
              <a:ext uri="{FF2B5EF4-FFF2-40B4-BE49-F238E27FC236}">
                <a16:creationId xmlns:a16="http://schemas.microsoft.com/office/drawing/2014/main" id="{F0033913-53C1-421A-BF25-94468F03AB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7715" y="4857755"/>
            <a:ext cx="1375999" cy="1375999"/>
          </a:xfrm>
          <a:prstGeom prst="rect">
            <a:avLst/>
          </a:prstGeom>
        </p:spPr>
      </p:pic>
      <p:pic>
        <p:nvPicPr>
          <p:cNvPr id="12" name="Picture 3" descr="C:\SchlösserM\Documents\Talks\Eigene Vorträge\Junge Talente\Graphik\molecularer-zerfall.png">
            <a:extLst>
              <a:ext uri="{FF2B5EF4-FFF2-40B4-BE49-F238E27FC236}">
                <a16:creationId xmlns:a16="http://schemas.microsoft.com/office/drawing/2014/main" id="{66541DA8-1708-452A-A5CD-5B24D869DCD4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00" y="1594446"/>
            <a:ext cx="5128500" cy="767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urved Down Arrow 19">
            <a:extLst>
              <a:ext uri="{FF2B5EF4-FFF2-40B4-BE49-F238E27FC236}">
                <a16:creationId xmlns:a16="http://schemas.microsoft.com/office/drawing/2014/main" id="{1DC11EA9-7635-429F-87ED-CBC716B52F25}"/>
              </a:ext>
            </a:extLst>
          </p:cNvPr>
          <p:cNvSpPr/>
          <p:nvPr/>
        </p:nvSpPr>
        <p:spPr bwMode="auto">
          <a:xfrm>
            <a:off x="2284326" y="1401042"/>
            <a:ext cx="718849" cy="386808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9682"/>
          </a:solidFill>
          <a:ln w="12700" cap="flat" cmpd="sng" algn="ctr">
            <a:solidFill>
              <a:srgbClr val="4664AA">
                <a:shade val="50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Pfeil nach links und rechts 5">
            <a:extLst>
              <a:ext uri="{FF2B5EF4-FFF2-40B4-BE49-F238E27FC236}">
                <a16:creationId xmlns:a16="http://schemas.microsoft.com/office/drawing/2014/main" id="{9BB7569E-6300-4080-82C7-0A63956EE0B2}"/>
              </a:ext>
            </a:extLst>
          </p:cNvPr>
          <p:cNvSpPr/>
          <p:nvPr/>
        </p:nvSpPr>
        <p:spPr>
          <a:xfrm rot="19231178">
            <a:off x="2444368" y="2288399"/>
            <a:ext cx="528021" cy="222726"/>
          </a:xfrm>
          <a:prstGeom prst="leftRightArrow">
            <a:avLst/>
          </a:prstGeom>
          <a:solidFill>
            <a:srgbClr val="009682"/>
          </a:solidFill>
          <a:ln w="12700" cap="flat" cmpd="sng" algn="ctr">
            <a:solidFill>
              <a:srgbClr val="4664AA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A341297-F9C0-497D-81D2-35FCC25D9BE4}"/>
              </a:ext>
            </a:extLst>
          </p:cNvPr>
          <p:cNvSpPr txBox="1"/>
          <p:nvPr/>
        </p:nvSpPr>
        <p:spPr>
          <a:xfrm rot="19100817">
            <a:off x="2756265" y="1927143"/>
            <a:ext cx="386176" cy="329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)))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11A72AB-2941-4608-BB4A-1D026D497B5E}"/>
              </a:ext>
            </a:extLst>
          </p:cNvPr>
          <p:cNvSpPr txBox="1"/>
          <p:nvPr/>
        </p:nvSpPr>
        <p:spPr>
          <a:xfrm rot="19100817">
            <a:off x="2086298" y="2494599"/>
            <a:ext cx="381808" cy="329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(((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F07497E-42AC-403F-8526-C9EB6010A90E}"/>
              </a:ext>
            </a:extLst>
          </p:cNvPr>
          <p:cNvSpPr/>
          <p:nvPr/>
        </p:nvSpPr>
        <p:spPr bwMode="gray">
          <a:xfrm>
            <a:off x="4730989" y="1594446"/>
            <a:ext cx="790479" cy="767747"/>
          </a:xfrm>
          <a:prstGeom prst="ellipse">
            <a:avLst/>
          </a:prstGeom>
          <a:noFill/>
          <a:ln w="50800">
            <a:solidFill>
              <a:srgbClr val="A310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93E35B11-2216-4B34-9290-A563B0A2FA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" t="427" r="1151" b="976"/>
          <a:stretch/>
        </p:blipFill>
        <p:spPr>
          <a:xfrm>
            <a:off x="6299137" y="2858115"/>
            <a:ext cx="4921729" cy="3351405"/>
          </a:xfrm>
          <a:prstGeom prst="rect">
            <a:avLst/>
          </a:prstGeom>
        </p:spPr>
      </p:pic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3A995B7C-67F0-43F8-B8D9-6C3780A1702B}"/>
              </a:ext>
            </a:extLst>
          </p:cNvPr>
          <p:cNvCxnSpPr>
            <a:cxnSpLocks/>
          </p:cNvCxnSpPr>
          <p:nvPr/>
        </p:nvCxnSpPr>
        <p:spPr bwMode="gray">
          <a:xfrm flipV="1">
            <a:off x="5305715" y="2909373"/>
            <a:ext cx="1942413" cy="2164856"/>
          </a:xfrm>
          <a:prstGeom prst="line">
            <a:avLst/>
          </a:prstGeom>
          <a:ln w="571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686C2C1C-BA76-4EFC-B22D-D5EE0FFA82D5}"/>
              </a:ext>
            </a:extLst>
          </p:cNvPr>
          <p:cNvCxnSpPr>
            <a:cxnSpLocks/>
          </p:cNvCxnSpPr>
          <p:nvPr/>
        </p:nvCxnSpPr>
        <p:spPr bwMode="gray">
          <a:xfrm flipV="1">
            <a:off x="5521468" y="5543700"/>
            <a:ext cx="1726660" cy="79105"/>
          </a:xfrm>
          <a:prstGeom prst="line">
            <a:avLst/>
          </a:prstGeom>
          <a:ln w="571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 20">
            <a:extLst>
              <a:ext uri="{FF2B5EF4-FFF2-40B4-BE49-F238E27FC236}">
                <a16:creationId xmlns:a16="http://schemas.microsoft.com/office/drawing/2014/main" id="{6C47DF40-AE92-412E-A19C-86DEFBEF5445}"/>
              </a:ext>
            </a:extLst>
          </p:cNvPr>
          <p:cNvSpPr/>
          <p:nvPr/>
        </p:nvSpPr>
        <p:spPr bwMode="gray">
          <a:xfrm>
            <a:off x="9414398" y="2999872"/>
            <a:ext cx="1506138" cy="146345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77A8CEA4-17C8-4814-9D64-B14668FD029B}"/>
              </a:ext>
            </a:extLst>
          </p:cNvPr>
          <p:cNvSpPr/>
          <p:nvPr/>
        </p:nvSpPr>
        <p:spPr bwMode="gray">
          <a:xfrm>
            <a:off x="9371400" y="2777259"/>
            <a:ext cx="2486607" cy="182937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r>
              <a:rPr lang="de-DE" sz="2000" b="1" dirty="0">
                <a:solidFill>
                  <a:schemeClr val="bg1"/>
                </a:solidFill>
              </a:rPr>
              <a:t>More </a:t>
            </a:r>
            <a:r>
              <a:rPr lang="de-DE" sz="2000" b="1" dirty="0" err="1">
                <a:solidFill>
                  <a:schemeClr val="bg1"/>
                </a:solidFill>
              </a:rPr>
              <a:t>details</a:t>
            </a:r>
            <a:r>
              <a:rPr lang="de-DE" sz="2000" b="1" dirty="0">
                <a:solidFill>
                  <a:schemeClr val="bg1"/>
                </a:solidFill>
              </a:rPr>
              <a:t> in </a:t>
            </a:r>
            <a:r>
              <a:rPr lang="de-DE" sz="2000" b="1" dirty="0" err="1">
                <a:solidFill>
                  <a:schemeClr val="bg1"/>
                </a:solidFill>
              </a:rPr>
              <a:t>the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  <a:r>
              <a:rPr lang="de-DE" sz="2000" b="1" dirty="0" err="1">
                <a:solidFill>
                  <a:schemeClr val="bg1"/>
                </a:solidFill>
              </a:rPr>
              <a:t>slides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  <a:r>
              <a:rPr lang="de-DE" sz="2000" b="1" dirty="0" err="1">
                <a:solidFill>
                  <a:schemeClr val="bg1"/>
                </a:solidFill>
              </a:rPr>
              <a:t>of</a:t>
            </a:r>
            <a:r>
              <a:rPr lang="de-DE" sz="1400" b="1" dirty="0">
                <a:solidFill>
                  <a:schemeClr val="bg1"/>
                </a:solidFill>
              </a:rPr>
              <a:t>:</a:t>
            </a:r>
          </a:p>
          <a:p>
            <a:r>
              <a:rPr lang="de-DE" sz="1400" b="1" dirty="0">
                <a:solidFill>
                  <a:schemeClr val="bg1"/>
                </a:solidFill>
              </a:rPr>
              <a:t>Juliana </a:t>
            </a:r>
            <a:r>
              <a:rPr lang="de-DE" sz="1400" b="1" dirty="0" err="1">
                <a:solidFill>
                  <a:schemeClr val="bg1"/>
                </a:solidFill>
              </a:rPr>
              <a:t>Stachurska</a:t>
            </a:r>
            <a:endParaRPr lang="de-DE" sz="1400" b="1" dirty="0">
              <a:solidFill>
                <a:schemeClr val="bg1"/>
              </a:solidFill>
            </a:endParaRPr>
          </a:p>
          <a:p>
            <a:r>
              <a:rPr lang="de-DE" sz="1400" b="1" dirty="0">
                <a:solidFill>
                  <a:schemeClr val="bg1"/>
                </a:solidFill>
              </a:rPr>
              <a:t>Francesca Maria </a:t>
            </a:r>
            <a:r>
              <a:rPr lang="de-DE" sz="1400" b="1" dirty="0" err="1">
                <a:solidFill>
                  <a:schemeClr val="bg1"/>
                </a:solidFill>
              </a:rPr>
              <a:t>Pofi</a:t>
            </a:r>
            <a:endParaRPr lang="de-DE" sz="1400" b="1" dirty="0">
              <a:solidFill>
                <a:schemeClr val="bg1"/>
              </a:solidFill>
            </a:endParaRPr>
          </a:p>
          <a:p>
            <a:r>
              <a:rPr lang="de-DE" sz="1400" b="1" dirty="0">
                <a:solidFill>
                  <a:schemeClr val="bg1"/>
                </a:solidFill>
              </a:rPr>
              <a:t>Christian Weinheimer</a:t>
            </a:r>
          </a:p>
          <a:p>
            <a:r>
              <a:rPr lang="de-DE" sz="1400" b="1" dirty="0">
                <a:solidFill>
                  <a:schemeClr val="bg1"/>
                </a:solidFill>
              </a:rPr>
              <a:t>Sonja Schneidewind</a:t>
            </a:r>
          </a:p>
          <a:p>
            <a:r>
              <a:rPr lang="de-DE" sz="1400" b="1" dirty="0">
                <a:solidFill>
                  <a:schemeClr val="bg1"/>
                </a:solidFill>
              </a:rPr>
              <a:t>Karo Erhardt</a:t>
            </a:r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FB229050-B274-4C5F-87FD-9FF4276CE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(Überschriften)"/>
              </a:rPr>
              <a:t>Tritium </a:t>
            </a:r>
            <a:r>
              <a:rPr kumimoji="0" lang="de-DE" sz="3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(Überschriften)"/>
              </a:rPr>
              <a:t>based</a:t>
            </a: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(Überschriften)"/>
              </a:rPr>
              <a:t> </a:t>
            </a:r>
            <a:r>
              <a:rPr kumimoji="0" lang="de-DE" sz="3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(Überschriften)"/>
              </a:rPr>
              <a:t>neutrino</a:t>
            </a: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(Überschriften)"/>
              </a:rPr>
              <a:t> </a:t>
            </a:r>
            <a:r>
              <a:rPr kumimoji="0" lang="de-DE" sz="3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(Überschriften)"/>
              </a:rPr>
              <a:t>mass</a:t>
            </a: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(Überschriften)"/>
              </a:rPr>
              <a:t> </a:t>
            </a:r>
            <a:r>
              <a:rPr kumimoji="0" lang="de-DE" sz="3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(Überschriften)"/>
              </a:rPr>
              <a:t>measurements</a:t>
            </a:r>
            <a:b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Franklin Gothic Medium (Überschriften)"/>
              </a:rPr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31809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E1E24A3-3783-4F27-8A17-34F1DFA18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910496-E0A2-49FA-818C-AC98D5DC30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3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A9D2F9A-47D1-4929-A43D-39AD0E9F52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2C9F7B1D-B508-43F0-B82A-54CC1CDD8C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1475" y="236933"/>
            <a:ext cx="11449050" cy="6469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199" b="1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de-DE" sz="3500" b="0" dirty="0" err="1">
                <a:solidFill>
                  <a:srgbClr val="000000"/>
                </a:solidFill>
              </a:rPr>
              <a:t>Increasing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sensitivity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for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future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neutrino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mass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experiments</a:t>
            </a:r>
            <a:endParaRPr lang="de-DE" sz="3500" b="0" dirty="0">
              <a:solidFill>
                <a:srgbClr val="000000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54B4E49-8BDD-4531-9CFE-0F9873076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2" y="1872345"/>
            <a:ext cx="4481242" cy="424538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3A98555-9C53-49B4-98D2-17C26A58E9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68" t="19140" r="58697" b="2644"/>
          <a:stretch/>
        </p:blipFill>
        <p:spPr>
          <a:xfrm>
            <a:off x="4357831" y="3786897"/>
            <a:ext cx="1360102" cy="1745617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1836C6B0-F67C-493C-80D4-29968A8DD410}"/>
              </a:ext>
            </a:extLst>
          </p:cNvPr>
          <p:cNvCxnSpPr/>
          <p:nvPr/>
        </p:nvCxnSpPr>
        <p:spPr bwMode="gray">
          <a:xfrm flipH="1" flipV="1">
            <a:off x="2628636" y="4245523"/>
            <a:ext cx="1729195" cy="14401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17907830-86CC-4101-95C3-C153E27D2F59}"/>
              </a:ext>
            </a:extLst>
          </p:cNvPr>
          <p:cNvCxnSpPr>
            <a:cxnSpLocks/>
          </p:cNvCxnSpPr>
          <p:nvPr/>
        </p:nvCxnSpPr>
        <p:spPr bwMode="gray">
          <a:xfrm flipH="1">
            <a:off x="3348716" y="3246564"/>
            <a:ext cx="1009134" cy="239012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CF25C18B-1B79-4258-B680-FE9CA396B2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390" t="21271" r="10422" b="8496"/>
          <a:stretch/>
        </p:blipFill>
        <p:spPr>
          <a:xfrm>
            <a:off x="4284820" y="1965125"/>
            <a:ext cx="1413314" cy="1641268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3C3FCD73-3933-4A26-8686-A99A4FF9F348}"/>
              </a:ext>
            </a:extLst>
          </p:cNvPr>
          <p:cNvSpPr txBox="1"/>
          <p:nvPr/>
        </p:nvSpPr>
        <p:spPr bwMode="gray">
          <a:xfrm>
            <a:off x="865476" y="5203307"/>
            <a:ext cx="1331614" cy="32920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 err="1">
                <a:solidFill>
                  <a:schemeClr val="bg1">
                    <a:lumMod val="65000"/>
                  </a:schemeClr>
                </a:solidFill>
              </a:rPr>
              <a:t>Credit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: S. Heyns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80928519-39B8-4B99-8794-3413DB7027BD}"/>
              </a:ext>
            </a:extLst>
          </p:cNvPr>
          <p:cNvGrpSpPr/>
          <p:nvPr/>
        </p:nvGrpSpPr>
        <p:grpSpPr>
          <a:xfrm>
            <a:off x="5951984" y="1767326"/>
            <a:ext cx="6013754" cy="4455424"/>
            <a:chOff x="5951984" y="1767326"/>
            <a:chExt cx="6013754" cy="4455424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C1F5EA43-8282-4656-825D-AA476B85A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51984" y="1767326"/>
              <a:ext cx="6013754" cy="4455424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E378FC58-914B-4D19-AD9F-A8F521DFAC30}"/>
                </a:ext>
              </a:extLst>
            </p:cNvPr>
            <p:cNvSpPr txBox="1"/>
            <p:nvPr/>
          </p:nvSpPr>
          <p:spPr bwMode="gray">
            <a:xfrm>
              <a:off x="6918858" y="4869160"/>
              <a:ext cx="2040003" cy="225385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1200" dirty="0" err="1">
                  <a:solidFill>
                    <a:schemeClr val="bg1">
                      <a:lumMod val="65000"/>
                    </a:schemeClr>
                  </a:solidFill>
                </a:rPr>
                <a:t>Sensitivity</a:t>
              </a:r>
              <a:r>
                <a:rPr lang="de-DE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bg1">
                      <a:lumMod val="65000"/>
                    </a:schemeClr>
                  </a:solidFill>
                </a:rPr>
                <a:t>study</a:t>
              </a:r>
              <a:r>
                <a:rPr lang="de-DE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de-DE" sz="1200" dirty="0" err="1">
                  <a:solidFill>
                    <a:schemeClr val="bg1">
                      <a:lumMod val="65000"/>
                    </a:schemeClr>
                  </a:solidFill>
                </a:rPr>
                <a:t>by</a:t>
              </a:r>
              <a:r>
                <a:rPr lang="de-DE" sz="1200" dirty="0">
                  <a:solidFill>
                    <a:schemeClr val="bg1">
                      <a:lumMod val="65000"/>
                    </a:schemeClr>
                  </a:solidFill>
                </a:rPr>
                <a:t> S. Heyns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68133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43C7051-BF8C-42A0-8FF3-C94E7C81B9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714A897-6251-43F1-9A85-EEBCDBFC3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4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6B898BF-70F5-4C81-A758-E708DD4BCBF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80ADC3C6-824A-4820-8822-A4ED5837EA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1475" y="236933"/>
            <a:ext cx="11449050" cy="6469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199" b="1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de-DE" sz="3500" b="0" dirty="0" err="1">
                <a:solidFill>
                  <a:srgbClr val="000000"/>
                </a:solidFill>
              </a:rPr>
              <a:t>Improving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sensitivity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for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future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neutrino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mass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experiments</a:t>
            </a:r>
            <a:endParaRPr lang="de-DE" sz="3500" b="0" dirty="0">
              <a:solidFill>
                <a:srgbClr val="000000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6EC0981-54F1-4AAF-BBDB-DEFAE0AC6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84" y="1767326"/>
            <a:ext cx="6013754" cy="445542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8C662448-701D-4C78-B0A2-69FD235AB053}"/>
              </a:ext>
            </a:extLst>
          </p:cNvPr>
          <p:cNvSpPr txBox="1"/>
          <p:nvPr/>
        </p:nvSpPr>
        <p:spPr bwMode="gray">
          <a:xfrm>
            <a:off x="6918858" y="4869160"/>
            <a:ext cx="2040003" cy="22538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 err="1">
                <a:solidFill>
                  <a:schemeClr val="bg1">
                    <a:lumMod val="65000"/>
                  </a:schemeClr>
                </a:solidFill>
              </a:rPr>
              <a:t>Sensitivity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bg1">
                    <a:lumMod val="65000"/>
                  </a:schemeClr>
                </a:solidFill>
              </a:rPr>
              <a:t>study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bg1">
                    <a:lumMod val="65000"/>
                  </a:schemeClr>
                </a:solidFill>
              </a:rPr>
              <a:t>by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Heyns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C5FB9F6-EC84-49B8-89BF-298AD8D88853}"/>
              </a:ext>
            </a:extLst>
          </p:cNvPr>
          <p:cNvSpPr txBox="1"/>
          <p:nvPr/>
        </p:nvSpPr>
        <p:spPr bwMode="gray">
          <a:xfrm>
            <a:off x="337434" y="2243189"/>
            <a:ext cx="5215346" cy="29141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500" dirty="0"/>
              <a:t>Development </a:t>
            </a:r>
            <a:r>
              <a:rPr lang="de-DE" sz="2500" dirty="0" err="1"/>
              <a:t>of</a:t>
            </a:r>
            <a:r>
              <a:rPr lang="de-DE" sz="2500" dirty="0"/>
              <a:t> </a:t>
            </a:r>
            <a:r>
              <a:rPr lang="de-DE" sz="2500" dirty="0" err="1"/>
              <a:t>new</a:t>
            </a:r>
            <a:r>
              <a:rPr lang="de-DE" sz="2500" dirty="0"/>
              <a:t> </a:t>
            </a:r>
            <a:r>
              <a:rPr lang="de-DE" sz="2500" dirty="0" err="1"/>
              <a:t>technologies</a:t>
            </a:r>
            <a:r>
              <a:rPr lang="de-DE" sz="2500" dirty="0"/>
              <a:t> </a:t>
            </a:r>
            <a:r>
              <a:rPr lang="de-DE" sz="2500" dirty="0" err="1"/>
              <a:t>is</a:t>
            </a:r>
            <a:r>
              <a:rPr lang="de-DE" sz="2500" dirty="0"/>
              <a:t> </a:t>
            </a:r>
            <a:r>
              <a:rPr lang="de-DE" sz="2500" dirty="0" err="1"/>
              <a:t>necessary</a:t>
            </a:r>
            <a:r>
              <a:rPr lang="de-DE" sz="2500" dirty="0"/>
              <a:t> </a:t>
            </a:r>
            <a:r>
              <a:rPr lang="de-DE" sz="2500" dirty="0" err="1"/>
              <a:t>to</a:t>
            </a:r>
            <a:r>
              <a:rPr lang="de-DE" sz="2500" dirty="0"/>
              <a:t> </a:t>
            </a:r>
            <a:r>
              <a:rPr lang="de-DE" sz="2500" dirty="0" err="1"/>
              <a:t>reach</a:t>
            </a:r>
            <a:r>
              <a:rPr lang="de-DE" sz="2500" dirty="0"/>
              <a:t> </a:t>
            </a:r>
            <a:r>
              <a:rPr lang="de-DE" sz="2500" dirty="0" err="1"/>
              <a:t>below</a:t>
            </a:r>
            <a:r>
              <a:rPr lang="de-DE" sz="2500" dirty="0"/>
              <a:t> </a:t>
            </a:r>
            <a:r>
              <a:rPr lang="de-DE" sz="2500" dirty="0" err="1"/>
              <a:t>inverted</a:t>
            </a:r>
            <a:r>
              <a:rPr lang="de-DE" sz="2500" dirty="0"/>
              <a:t> </a:t>
            </a:r>
            <a:r>
              <a:rPr lang="de-DE" sz="2500" dirty="0" err="1"/>
              <a:t>mass</a:t>
            </a:r>
            <a:r>
              <a:rPr lang="de-DE" sz="2500" dirty="0"/>
              <a:t> </a:t>
            </a:r>
            <a:r>
              <a:rPr lang="de-DE" sz="2500" dirty="0" err="1"/>
              <a:t>ordering</a:t>
            </a:r>
            <a:endParaRPr lang="de-DE" sz="2500" dirty="0"/>
          </a:p>
          <a:p>
            <a:pPr marL="342900" indent="-34290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+mj-lt"/>
              <a:buAutoNum type="arabicPeriod"/>
            </a:pPr>
            <a:r>
              <a:rPr lang="de-DE" sz="2500" dirty="0"/>
              <a:t>Differential </a:t>
            </a:r>
            <a:r>
              <a:rPr lang="de-DE" sz="2500" dirty="0" err="1"/>
              <a:t>detector</a:t>
            </a:r>
            <a:endParaRPr lang="de-DE" sz="2500" dirty="0"/>
          </a:p>
          <a:p>
            <a:pPr marL="342900" indent="-34290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+mj-lt"/>
              <a:buAutoNum type="arabicPeriod"/>
            </a:pPr>
            <a:r>
              <a:rPr lang="de-DE" sz="2500" dirty="0" err="1"/>
              <a:t>Atomic</a:t>
            </a:r>
            <a:r>
              <a:rPr lang="de-DE" sz="2500" dirty="0"/>
              <a:t> </a:t>
            </a:r>
            <a:r>
              <a:rPr lang="de-DE" sz="2500" dirty="0" err="1"/>
              <a:t>tritium</a:t>
            </a:r>
            <a:endParaRPr lang="de-DE" sz="2500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44374F3-85AA-4DC8-8EFA-A0894AEAD336}"/>
              </a:ext>
            </a:extLst>
          </p:cNvPr>
          <p:cNvSpPr/>
          <p:nvPr/>
        </p:nvSpPr>
        <p:spPr bwMode="gray">
          <a:xfrm>
            <a:off x="71346" y="3995038"/>
            <a:ext cx="3276253" cy="646993"/>
          </a:xfrm>
          <a:prstGeom prst="ellipse">
            <a:avLst/>
          </a:prstGeom>
          <a:noFill/>
          <a:ln w="50800">
            <a:solidFill>
              <a:srgbClr val="A310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C8999DC-50E5-41D2-909D-12DEE2F6A372}"/>
              </a:ext>
            </a:extLst>
          </p:cNvPr>
          <p:cNvSpPr/>
          <p:nvPr/>
        </p:nvSpPr>
        <p:spPr bwMode="gray">
          <a:xfrm>
            <a:off x="3547201" y="3157755"/>
            <a:ext cx="2486607" cy="224857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r>
              <a:rPr lang="de-DE" sz="2000" b="1" dirty="0">
                <a:solidFill>
                  <a:schemeClr val="bg1"/>
                </a:solidFill>
              </a:rPr>
              <a:t>More </a:t>
            </a:r>
            <a:r>
              <a:rPr lang="de-DE" sz="2000" b="1" dirty="0" err="1">
                <a:solidFill>
                  <a:schemeClr val="bg1"/>
                </a:solidFill>
              </a:rPr>
              <a:t>details</a:t>
            </a:r>
            <a:r>
              <a:rPr lang="de-DE" sz="2000" b="1" dirty="0">
                <a:solidFill>
                  <a:schemeClr val="bg1"/>
                </a:solidFill>
              </a:rPr>
              <a:t> in </a:t>
            </a:r>
            <a:r>
              <a:rPr lang="de-DE" sz="2000" b="1" dirty="0" err="1">
                <a:solidFill>
                  <a:schemeClr val="bg1"/>
                </a:solidFill>
              </a:rPr>
              <a:t>the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  <a:r>
              <a:rPr lang="de-DE" sz="2000" b="1" dirty="0" err="1">
                <a:solidFill>
                  <a:schemeClr val="bg1"/>
                </a:solidFill>
              </a:rPr>
              <a:t>slides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  <a:r>
              <a:rPr lang="de-DE" sz="2000" b="1" dirty="0" err="1">
                <a:solidFill>
                  <a:schemeClr val="bg1"/>
                </a:solidFill>
              </a:rPr>
              <a:t>of</a:t>
            </a:r>
            <a:r>
              <a:rPr lang="de-DE" sz="1400" b="1" dirty="0">
                <a:solidFill>
                  <a:schemeClr val="bg1"/>
                </a:solidFill>
              </a:rPr>
              <a:t>:</a:t>
            </a:r>
          </a:p>
          <a:p>
            <a:r>
              <a:rPr lang="de-DE" sz="1400" b="1" dirty="0">
                <a:solidFill>
                  <a:schemeClr val="bg1"/>
                </a:solidFill>
              </a:rPr>
              <a:t>Juliana </a:t>
            </a:r>
            <a:r>
              <a:rPr lang="de-DE" sz="1400" b="1" dirty="0" err="1">
                <a:solidFill>
                  <a:schemeClr val="bg1"/>
                </a:solidFill>
              </a:rPr>
              <a:t>Stachurska</a:t>
            </a:r>
            <a:endParaRPr lang="de-DE" sz="1400" b="1" dirty="0">
              <a:solidFill>
                <a:schemeClr val="bg1"/>
              </a:solidFill>
            </a:endParaRPr>
          </a:p>
          <a:p>
            <a:r>
              <a:rPr lang="de-DE" sz="1400" b="1" dirty="0">
                <a:solidFill>
                  <a:schemeClr val="bg1"/>
                </a:solidFill>
              </a:rPr>
              <a:t>Francesca Maria </a:t>
            </a:r>
            <a:r>
              <a:rPr lang="de-DE" sz="1400" b="1" dirty="0" err="1">
                <a:solidFill>
                  <a:schemeClr val="bg1"/>
                </a:solidFill>
              </a:rPr>
              <a:t>Pofi</a:t>
            </a:r>
            <a:endParaRPr lang="de-DE" sz="1400" b="1" dirty="0">
              <a:solidFill>
                <a:schemeClr val="bg1"/>
              </a:solidFill>
            </a:endParaRPr>
          </a:p>
          <a:p>
            <a:r>
              <a:rPr lang="de-DE" sz="1400" b="1" dirty="0">
                <a:solidFill>
                  <a:schemeClr val="bg1"/>
                </a:solidFill>
              </a:rPr>
              <a:t>Christian Weinheimer</a:t>
            </a:r>
          </a:p>
          <a:p>
            <a:r>
              <a:rPr lang="de-DE" sz="1400" b="1" dirty="0">
                <a:solidFill>
                  <a:schemeClr val="bg1"/>
                </a:solidFill>
              </a:rPr>
              <a:t>Svitlana </a:t>
            </a:r>
            <a:r>
              <a:rPr lang="de-DE" sz="1400" b="1" dirty="0" err="1">
                <a:solidFill>
                  <a:schemeClr val="bg1"/>
                </a:solidFill>
              </a:rPr>
              <a:t>Hoienko</a:t>
            </a:r>
            <a:endParaRPr lang="de-DE" sz="1400" b="1" dirty="0">
              <a:solidFill>
                <a:schemeClr val="bg1"/>
              </a:solidFill>
            </a:endParaRPr>
          </a:p>
          <a:p>
            <a:r>
              <a:rPr lang="de-DE" sz="1400" b="1" dirty="0">
                <a:solidFill>
                  <a:schemeClr val="bg1"/>
                </a:solidFill>
              </a:rPr>
              <a:t>Jan </a:t>
            </a:r>
            <a:r>
              <a:rPr lang="de-DE" sz="1400" b="1" dirty="0" err="1">
                <a:solidFill>
                  <a:schemeClr val="bg1"/>
                </a:solidFill>
              </a:rPr>
              <a:t>Küpperbusch</a:t>
            </a:r>
            <a:endParaRPr lang="de-DE" sz="1400" b="1" dirty="0">
              <a:solidFill>
                <a:schemeClr val="bg1"/>
              </a:solidFill>
            </a:endParaRPr>
          </a:p>
          <a:p>
            <a:r>
              <a:rPr lang="de-DE" sz="1400" b="1" dirty="0">
                <a:solidFill>
                  <a:schemeClr val="bg1"/>
                </a:solidFill>
              </a:rPr>
              <a:t>Lorenzo </a:t>
            </a:r>
            <a:r>
              <a:rPr lang="de-DE" sz="1400" b="1" dirty="0" err="1">
                <a:solidFill>
                  <a:schemeClr val="bg1"/>
                </a:solidFill>
              </a:rPr>
              <a:t>Calza</a:t>
            </a:r>
            <a:endParaRPr lang="de-DE" sz="1400" b="1" dirty="0">
              <a:solidFill>
                <a:schemeClr val="bg1"/>
              </a:solidFill>
            </a:endParaRPr>
          </a:p>
          <a:p>
            <a:r>
              <a:rPr lang="de-DE" sz="1400" b="1" dirty="0" err="1">
                <a:solidFill>
                  <a:schemeClr val="bg1"/>
                </a:solidFill>
              </a:rPr>
              <a:t>Raghav</a:t>
            </a:r>
            <a:r>
              <a:rPr lang="de-DE" sz="1400" b="1" dirty="0">
                <a:solidFill>
                  <a:schemeClr val="bg1"/>
                </a:solidFill>
              </a:rPr>
              <a:t> Pandey</a:t>
            </a:r>
          </a:p>
        </p:txBody>
      </p:sp>
    </p:spTree>
    <p:extLst>
      <p:ext uri="{BB962C8B-B14F-4D97-AF65-F5344CB8AC3E}">
        <p14:creationId xmlns:p14="http://schemas.microsoft.com/office/powerpoint/2010/main" val="19863292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AFBC5E7-93F4-448D-AB35-87C09E3F9B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D8475EA-B6CB-48D9-8457-92996D613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5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FE6BF68A-9061-4277-9387-6270270023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BA5710C3-D11D-4F60-BCD5-DD0A78B3CC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1475" y="236933"/>
            <a:ext cx="11449050" cy="6469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199" b="1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3500" b="0" dirty="0" err="1">
                <a:solidFill>
                  <a:srgbClr val="000000"/>
                </a:solidFill>
              </a:rPr>
              <a:t>Improving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sensitivity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with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atomic</a:t>
            </a:r>
            <a:r>
              <a:rPr lang="de-DE" sz="3500" b="0" dirty="0">
                <a:solidFill>
                  <a:srgbClr val="000000"/>
                </a:solidFill>
              </a:rPr>
              <a:t> </a:t>
            </a:r>
            <a:r>
              <a:rPr lang="de-DE" sz="3500" b="0" dirty="0" err="1">
                <a:solidFill>
                  <a:srgbClr val="000000"/>
                </a:solidFill>
              </a:rPr>
              <a:t>tritium</a:t>
            </a:r>
            <a:endParaRPr lang="de-DE" sz="3500" b="0" dirty="0">
              <a:solidFill>
                <a:srgbClr val="000000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10A93BA-2DA2-4B0B-990B-C3DD20E3F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84" y="1767326"/>
            <a:ext cx="6013754" cy="445542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AD4794C-2477-4F84-BED9-926C8AAF6512}"/>
              </a:ext>
            </a:extLst>
          </p:cNvPr>
          <p:cNvSpPr txBox="1"/>
          <p:nvPr/>
        </p:nvSpPr>
        <p:spPr bwMode="gray">
          <a:xfrm>
            <a:off x="6918858" y="4869160"/>
            <a:ext cx="2040003" cy="22538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 err="1">
                <a:solidFill>
                  <a:schemeClr val="bg1">
                    <a:lumMod val="65000"/>
                  </a:schemeClr>
                </a:solidFill>
              </a:rPr>
              <a:t>Sensitivity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bg1">
                    <a:lumMod val="65000"/>
                  </a:schemeClr>
                </a:solidFill>
              </a:rPr>
              <a:t>study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bg1">
                    <a:lumMod val="65000"/>
                  </a:schemeClr>
                </a:solidFill>
              </a:rPr>
              <a:t>by</a:t>
            </a:r>
            <a:r>
              <a:rPr lang="de-DE" sz="1200" dirty="0">
                <a:solidFill>
                  <a:schemeClr val="bg1">
                    <a:lumMod val="65000"/>
                  </a:schemeClr>
                </a:solidFill>
              </a:rPr>
              <a:t> S. Heyns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9D50D1A0-E248-4A44-BE37-C4CCBACB43D8}"/>
              </a:ext>
            </a:extLst>
          </p:cNvPr>
          <p:cNvGrpSpPr/>
          <p:nvPr/>
        </p:nvGrpSpPr>
        <p:grpSpPr>
          <a:xfrm>
            <a:off x="371475" y="946003"/>
            <a:ext cx="5128500" cy="1423111"/>
            <a:chOff x="596867" y="2281332"/>
            <a:chExt cx="5128500" cy="1423111"/>
          </a:xfrm>
        </p:grpSpPr>
        <p:pic>
          <p:nvPicPr>
            <p:cNvPr id="11" name="Picture 3" descr="C:\SchlösserM\Documents\Talks\Eigene Vorträge\Junge Talente\Graphik\molecularer-zerfall.png">
              <a:extLst>
                <a:ext uri="{FF2B5EF4-FFF2-40B4-BE49-F238E27FC236}">
                  <a16:creationId xmlns:a16="http://schemas.microsoft.com/office/drawing/2014/main" id="{C6601218-7200-4C84-8A0A-45F35E23991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867" y="2474736"/>
              <a:ext cx="5128500" cy="76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Curved Down Arrow 19">
              <a:extLst>
                <a:ext uri="{FF2B5EF4-FFF2-40B4-BE49-F238E27FC236}">
                  <a16:creationId xmlns:a16="http://schemas.microsoft.com/office/drawing/2014/main" id="{BD889435-0E5A-4ECD-8E0F-375FBF231532}"/>
                </a:ext>
              </a:extLst>
            </p:cNvPr>
            <p:cNvSpPr/>
            <p:nvPr/>
          </p:nvSpPr>
          <p:spPr bwMode="auto">
            <a:xfrm>
              <a:off x="2353193" y="2281332"/>
              <a:ext cx="718849" cy="386808"/>
            </a:xfrm>
            <a:prstGeom prst="curvedDownArrow">
              <a:avLst>
                <a:gd name="adj1" fmla="val 25000"/>
                <a:gd name="adj2" fmla="val 50000"/>
                <a:gd name="adj3" fmla="val 25000"/>
              </a:avLst>
            </a:prstGeom>
            <a:solidFill>
              <a:srgbClr val="009682"/>
            </a:solidFill>
            <a:ln w="12700" cap="flat" cmpd="sng" algn="ctr">
              <a:solidFill>
                <a:srgbClr val="4664AA">
                  <a:shade val="5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Pfeil nach links und rechts 5">
              <a:extLst>
                <a:ext uri="{FF2B5EF4-FFF2-40B4-BE49-F238E27FC236}">
                  <a16:creationId xmlns:a16="http://schemas.microsoft.com/office/drawing/2014/main" id="{DBE77D11-45C2-4FDE-A2ED-1D05C40932B7}"/>
                </a:ext>
              </a:extLst>
            </p:cNvPr>
            <p:cNvSpPr/>
            <p:nvPr/>
          </p:nvSpPr>
          <p:spPr>
            <a:xfrm rot="19231178">
              <a:off x="2513235" y="3168689"/>
              <a:ext cx="528021" cy="222726"/>
            </a:xfrm>
            <a:prstGeom prst="leftRightArrow">
              <a:avLst/>
            </a:prstGeom>
            <a:solidFill>
              <a:srgbClr val="009682"/>
            </a:solidFill>
            <a:ln w="12700" cap="flat" cmpd="sng" algn="ctr">
              <a:solidFill>
                <a:srgbClr val="4664AA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482A46F5-1BCE-4A6E-95C6-45F40A48E788}"/>
                </a:ext>
              </a:extLst>
            </p:cNvPr>
            <p:cNvSpPr txBox="1"/>
            <p:nvPr/>
          </p:nvSpPr>
          <p:spPr>
            <a:xfrm rot="19100817">
              <a:off x="2825132" y="2807433"/>
              <a:ext cx="386176" cy="329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)))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D986F064-21F8-4897-B91D-EB97AD949F36}"/>
                </a:ext>
              </a:extLst>
            </p:cNvPr>
            <p:cNvSpPr txBox="1"/>
            <p:nvPr/>
          </p:nvSpPr>
          <p:spPr>
            <a:xfrm rot="19100817">
              <a:off x="2155165" y="3374889"/>
              <a:ext cx="381808" cy="329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(((</a:t>
              </a:r>
            </a:p>
          </p:txBody>
        </p:sp>
      </p:grp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46E75C72-FB4C-4438-97A5-A0F2AEA4E8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7351" y="5911997"/>
            <a:ext cx="7236693" cy="413763"/>
          </a:xfrm>
        </p:spPr>
        <p:txBody>
          <a:bodyPr/>
          <a:lstStyle/>
          <a:p>
            <a:pPr marR="0" lvl="0" algn="l" defTabSz="914347" rtl="0" eaLnBrk="1" fontAlgn="auto" latinLnBrk="0" hangingPunct="1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Tx/>
              <a:buSzPct val="200000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Intrinsic broadening of ground state (FWHM 1 eV)</a:t>
            </a:r>
          </a:p>
          <a:p>
            <a:endParaRPr lang="de-DE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BEBFED1B-435F-46ED-8597-8F441A201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856" y="2385202"/>
            <a:ext cx="3795943" cy="340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550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65A4FF-8365-482B-A6F4-461FA0441A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4D9983F-A73C-4FAE-A26E-382CD7BB9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6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1745022-FA34-47E2-A6B0-F4D99B4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AC012AB-C883-42FA-A4CA-B896B3D798F6}"/>
              </a:ext>
            </a:extLst>
          </p:cNvPr>
          <p:cNvSpPr/>
          <p:nvPr/>
        </p:nvSpPr>
        <p:spPr bwMode="gray">
          <a:xfrm>
            <a:off x="6651399" y="954266"/>
            <a:ext cx="3454449" cy="5833808"/>
          </a:xfrm>
          <a:prstGeom prst="rect">
            <a:avLst/>
          </a:prstGeom>
          <a:ln>
            <a:solidFill>
              <a:srgbClr val="29235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76CD82C0-81DE-44AC-A7D8-2B33C1719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907"/>
            <a:ext cx="11449050" cy="1007455"/>
          </a:xfrm>
        </p:spPr>
        <p:txBody>
          <a:bodyPr/>
          <a:lstStyle/>
          <a:p>
            <a:r>
              <a:rPr lang="en-US" dirty="0"/>
              <a:t>Steps toward an atomic tritium source</a:t>
            </a:r>
          </a:p>
        </p:txBody>
      </p:sp>
      <p:sp>
        <p:nvSpPr>
          <p:cNvPr id="9" name="Textplatzhalter 37">
            <a:extLst>
              <a:ext uri="{FF2B5EF4-FFF2-40B4-BE49-F238E27FC236}">
                <a16:creationId xmlns:a16="http://schemas.microsoft.com/office/drawing/2014/main" id="{6495AEC4-7BC8-463B-8610-2CD8D813FE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4" y="1592263"/>
            <a:ext cx="5688584" cy="4684711"/>
          </a:xfrm>
        </p:spPr>
        <p:txBody>
          <a:bodyPr/>
          <a:lstStyle/>
          <a:p>
            <a:pPr lvl="1"/>
            <a:r>
              <a:rPr lang="en-US" b="1" dirty="0"/>
              <a:t>Aim: </a:t>
            </a:r>
            <a:r>
              <a:rPr lang="en-US" dirty="0"/>
              <a:t>Generate a source of </a:t>
            </a:r>
            <a:r>
              <a:rPr lang="en-US" dirty="0" err="1"/>
              <a:t>mK</a:t>
            </a:r>
            <a:r>
              <a:rPr lang="en-US" dirty="0"/>
              <a:t>-cold tritium atoms with </a:t>
            </a:r>
            <a:br>
              <a:rPr lang="en-US" dirty="0"/>
            </a:br>
            <a:r>
              <a:rPr lang="en-US" dirty="0"/>
              <a:t>high activity (ultimately &gt;10</a:t>
            </a:r>
            <a:r>
              <a:rPr lang="en-US" baseline="30000" dirty="0"/>
              <a:t>11</a:t>
            </a:r>
            <a:r>
              <a:rPr lang="en-US" dirty="0"/>
              <a:t>Bq ≈ KATRIN)</a:t>
            </a:r>
          </a:p>
          <a:p>
            <a:pPr lvl="1"/>
            <a:r>
              <a:rPr lang="en-US" dirty="0"/>
              <a:t>Efficiency of each processing step needs to be optimized to achieve a high total efficiency</a:t>
            </a:r>
          </a:p>
          <a:p>
            <a:pPr lvl="1"/>
            <a:r>
              <a:rPr lang="en-US" i="1" dirty="0"/>
              <a:t>Solve challenges together! </a:t>
            </a:r>
            <a:r>
              <a:rPr lang="en-US" dirty="0"/>
              <a:t>Ongoing collaborative effort: </a:t>
            </a:r>
            <a:r>
              <a:rPr lang="de-DE" dirty="0"/>
              <a:t>Karlsruhe Mainz </a:t>
            </a:r>
            <a:r>
              <a:rPr lang="de-DE" dirty="0" err="1"/>
              <a:t>Atomic</a:t>
            </a:r>
            <a:r>
              <a:rPr lang="de-DE" dirty="0"/>
              <a:t> Tritium Experiment: KAMATE</a:t>
            </a:r>
            <a:endParaRPr lang="en-US" dirty="0"/>
          </a:p>
          <a:p>
            <a:endParaRPr lang="en-US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8C6189F-AB58-4656-AA5D-FF38B1F469DD}"/>
              </a:ext>
            </a:extLst>
          </p:cNvPr>
          <p:cNvSpPr/>
          <p:nvPr/>
        </p:nvSpPr>
        <p:spPr>
          <a:xfrm>
            <a:off x="2722485" y="4073325"/>
            <a:ext cx="1913683" cy="68311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Established technology at</a:t>
            </a:r>
            <a:r>
              <a:rPr kumimoji="0" lang="en-US" sz="1600" b="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TLK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A4856CB-C8CB-41E6-AF8C-0BD858633895}"/>
              </a:ext>
            </a:extLst>
          </p:cNvPr>
          <p:cNvSpPr/>
          <p:nvPr/>
        </p:nvSpPr>
        <p:spPr>
          <a:xfrm>
            <a:off x="10725830" y="2486724"/>
            <a:ext cx="1094695" cy="636883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Future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44E0F31-2D84-4341-B436-A01597120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391" y="880989"/>
            <a:ext cx="3526457" cy="2493343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8FB2B40-D4EB-42B9-9838-26E0DA817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01769" y="3509765"/>
            <a:ext cx="8535554" cy="249334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0D52A873-F865-4C85-AFF2-790E10138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115" y="5868040"/>
            <a:ext cx="1633060" cy="81152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AD0F5BF-A250-4278-BE21-5C7A896873A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8306"/>
          <a:stretch/>
        </p:blipFill>
        <p:spPr>
          <a:xfrm>
            <a:off x="8858175" y="5917359"/>
            <a:ext cx="705884" cy="66493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6DB02B9-37D3-4290-BE4F-E8B3B486E1EC}"/>
              </a:ext>
            </a:extLst>
          </p:cNvPr>
          <p:cNvSpPr txBox="1"/>
          <p:nvPr/>
        </p:nvSpPr>
        <p:spPr bwMode="gray">
          <a:xfrm>
            <a:off x="10419500" y="98215"/>
            <a:ext cx="1707354" cy="2603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/>
              <a:t>Slide </a:t>
            </a:r>
            <a:r>
              <a:rPr lang="de-DE" sz="1200" dirty="0" err="1"/>
              <a:t>from</a:t>
            </a:r>
            <a:r>
              <a:rPr lang="de-DE" sz="1200" dirty="0"/>
              <a:t> C. Rodenbeck</a:t>
            </a:r>
          </a:p>
        </p:txBody>
      </p:sp>
    </p:spTree>
    <p:extLst>
      <p:ext uri="{BB962C8B-B14F-4D97-AF65-F5344CB8AC3E}">
        <p14:creationId xmlns:p14="http://schemas.microsoft.com/office/powerpoint/2010/main" val="6790736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5079B7-A7C3-460C-8E29-07078AEB1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D6952B-40DE-4A18-B36D-DAEA9C9F34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7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00FCA6E-0398-491F-8CD3-68B269416B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164235C-C450-4873-8320-CF254428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907"/>
            <a:ext cx="11449050" cy="1007455"/>
          </a:xfrm>
        </p:spPr>
        <p:txBody>
          <a:bodyPr/>
          <a:lstStyle/>
          <a:p>
            <a:r>
              <a:rPr lang="en-US"/>
              <a:t>Milestones within KAMATE</a:t>
            </a:r>
            <a:endParaRPr lang="en-US" dirty="0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E565D10-E7CB-4FDF-A90C-596738873C8E}"/>
              </a:ext>
            </a:extLst>
          </p:cNvPr>
          <p:cNvCxnSpPr>
            <a:cxnSpLocks/>
            <a:stCxn id="9" idx="1"/>
          </p:cNvCxnSpPr>
          <p:nvPr/>
        </p:nvCxnSpPr>
        <p:spPr bwMode="gray">
          <a:xfrm>
            <a:off x="371475" y="1980582"/>
            <a:ext cx="11269141" cy="0"/>
          </a:xfrm>
          <a:prstGeom prst="line">
            <a:avLst/>
          </a:prstGeom>
          <a:ln w="31750">
            <a:solidFill>
              <a:schemeClr val="bg2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hteck 8">
            <a:extLst>
              <a:ext uri="{FF2B5EF4-FFF2-40B4-BE49-F238E27FC236}">
                <a16:creationId xmlns:a16="http://schemas.microsoft.com/office/drawing/2014/main" id="{013859CB-DB2D-44DC-B9FF-C076E7AB1073}"/>
              </a:ext>
            </a:extLst>
          </p:cNvPr>
          <p:cNvSpPr/>
          <p:nvPr/>
        </p:nvSpPr>
        <p:spPr bwMode="gray">
          <a:xfrm>
            <a:off x="371475" y="1592263"/>
            <a:ext cx="776638" cy="776638"/>
          </a:xfrm>
          <a:prstGeom prst="rect">
            <a:avLst/>
          </a:prstGeom>
          <a:solidFill>
            <a:srgbClr val="C100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2EB14C8-E236-4D96-922D-3F57CADFEE52}"/>
              </a:ext>
            </a:extLst>
          </p:cNvPr>
          <p:cNvSpPr/>
          <p:nvPr/>
        </p:nvSpPr>
        <p:spPr bwMode="gray">
          <a:xfrm>
            <a:off x="6219823" y="1592263"/>
            <a:ext cx="776638" cy="776638"/>
          </a:xfrm>
          <a:prstGeom prst="rect">
            <a:avLst/>
          </a:prstGeom>
          <a:solidFill>
            <a:srgbClr val="2923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B4A5E13-E7E2-4FF8-8E3B-8D354E72443C}"/>
              </a:ext>
            </a:extLst>
          </p:cNvPr>
          <p:cNvSpPr/>
          <p:nvPr/>
        </p:nvSpPr>
        <p:spPr bwMode="gray">
          <a:xfrm>
            <a:off x="9153003" y="1592263"/>
            <a:ext cx="776638" cy="776638"/>
          </a:xfrm>
          <a:prstGeom prst="rect">
            <a:avLst/>
          </a:prstGeom>
          <a:solidFill>
            <a:srgbClr val="C100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D903E847-266A-4A99-8336-18E93CC6A36F}"/>
              </a:ext>
            </a:extLst>
          </p:cNvPr>
          <p:cNvSpPr/>
          <p:nvPr/>
        </p:nvSpPr>
        <p:spPr bwMode="gray">
          <a:xfrm>
            <a:off x="3294174" y="1592263"/>
            <a:ext cx="776638" cy="7766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F91875DE-89C0-4381-9BCB-8188A728556A}"/>
              </a:ext>
            </a:extLst>
          </p:cNvPr>
          <p:cNvSpPr txBox="1">
            <a:spLocks/>
          </p:cNvSpPr>
          <p:nvPr/>
        </p:nvSpPr>
        <p:spPr bwMode="gray">
          <a:xfrm>
            <a:off x="371475" y="2604153"/>
            <a:ext cx="1728788" cy="536813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KAMATE 0.5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DCE46ED7-DDD8-4B40-8385-B16C353BDA4B}"/>
              </a:ext>
            </a:extLst>
          </p:cNvPr>
          <p:cNvSpPr txBox="1">
            <a:spLocks/>
          </p:cNvSpPr>
          <p:nvPr/>
        </p:nvSpPr>
        <p:spPr bwMode="gray">
          <a:xfrm>
            <a:off x="3287868" y="2604153"/>
            <a:ext cx="1728788" cy="536813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KAMATE 1.0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385E3F36-5AFA-4F6F-A662-0D8B86E4C81F}"/>
              </a:ext>
            </a:extLst>
          </p:cNvPr>
          <p:cNvSpPr txBox="1">
            <a:spLocks/>
          </p:cNvSpPr>
          <p:nvPr/>
        </p:nvSpPr>
        <p:spPr bwMode="gray">
          <a:xfrm>
            <a:off x="6236610" y="2604153"/>
            <a:ext cx="1728788" cy="536813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KAMATE 2.0</a:t>
            </a:r>
          </a:p>
        </p:txBody>
      </p:sp>
      <p:sp>
        <p:nvSpPr>
          <p:cNvPr id="16" name="Textplatzhalter 12">
            <a:extLst>
              <a:ext uri="{FF2B5EF4-FFF2-40B4-BE49-F238E27FC236}">
                <a16:creationId xmlns:a16="http://schemas.microsoft.com/office/drawing/2014/main" id="{5F68A523-26D7-4EBF-825E-8A71C02901CB}"/>
              </a:ext>
            </a:extLst>
          </p:cNvPr>
          <p:cNvSpPr txBox="1">
            <a:spLocks/>
          </p:cNvSpPr>
          <p:nvPr/>
        </p:nvSpPr>
        <p:spPr bwMode="gray">
          <a:xfrm>
            <a:off x="9153003" y="2604153"/>
            <a:ext cx="1728788" cy="536813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KAMATE 3.0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ACE26455-F407-4F46-A503-4874311863F7}"/>
              </a:ext>
            </a:extLst>
          </p:cNvPr>
          <p:cNvSpPr txBox="1">
            <a:spLocks/>
          </p:cNvSpPr>
          <p:nvPr/>
        </p:nvSpPr>
        <p:spPr bwMode="gray">
          <a:xfrm>
            <a:off x="371475" y="3669652"/>
            <a:ext cx="2592000" cy="260414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Identify the best dissociation technology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rgbClr val="002D4C"/>
                </a:solidFill>
                <a:latin typeface="Arial"/>
              </a:rPr>
              <a:t>Thermal </a:t>
            </a:r>
            <a:r>
              <a:rPr lang="en-US" sz="1600" dirty="0" err="1">
                <a:solidFill>
                  <a:srgbClr val="002D4C"/>
                </a:solidFill>
                <a:latin typeface="Arial"/>
              </a:rPr>
              <a:t>dissociator</a:t>
            </a:r>
            <a:endParaRPr lang="en-US" sz="1600" dirty="0">
              <a:solidFill>
                <a:srgbClr val="002D4C"/>
              </a:solidFill>
              <a:latin typeface="Arial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Plasma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dissociator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002D4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Tx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Using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nonradioactive hydrogen</a:t>
            </a:r>
          </a:p>
          <a:p>
            <a:pPr marL="285750" indent="-285750">
              <a:buClr>
                <a:srgbClr val="009682"/>
              </a:buClr>
              <a:buFont typeface="Arial" panose="020B0604020202020204" pitchFamily="34" charset="0"/>
              <a:buChar char="•"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02D4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platzhalter 12">
            <a:extLst>
              <a:ext uri="{FF2B5EF4-FFF2-40B4-BE49-F238E27FC236}">
                <a16:creationId xmlns:a16="http://schemas.microsoft.com/office/drawing/2014/main" id="{623142B7-326F-4C47-A924-C223DCD8D0F4}"/>
              </a:ext>
            </a:extLst>
          </p:cNvPr>
          <p:cNvSpPr txBox="1">
            <a:spLocks/>
          </p:cNvSpPr>
          <p:nvPr/>
        </p:nvSpPr>
        <p:spPr bwMode="gray">
          <a:xfrm>
            <a:off x="3298651" y="3669652"/>
            <a:ext cx="2592000" cy="260414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Tritium operation.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Operate KAMATE 0.5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setup at TLK with tritium.</a:t>
            </a:r>
          </a:p>
        </p:txBody>
      </p: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4CEDD396-F4D1-49E6-A6E4-F3488F6FD6F1}"/>
              </a:ext>
            </a:extLst>
          </p:cNvPr>
          <p:cNvSpPr txBox="1">
            <a:spLocks/>
          </p:cNvSpPr>
          <p:nvPr/>
        </p:nvSpPr>
        <p:spPr bwMode="gray">
          <a:xfrm>
            <a:off x="6225827" y="3669652"/>
            <a:ext cx="2592000" cy="260414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Cooling I.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Add accommodator to achieve atoms of O(100K).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8AC5ED65-9818-43C5-8BC0-926D65168B65}"/>
              </a:ext>
            </a:extLst>
          </p:cNvPr>
          <p:cNvSpPr txBox="1">
            <a:spLocks/>
          </p:cNvSpPr>
          <p:nvPr/>
        </p:nvSpPr>
        <p:spPr bwMode="gray">
          <a:xfrm>
            <a:off x="9153003" y="3669652"/>
            <a:ext cx="2592000" cy="260414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Symbol" panose="05050102010706020507" pitchFamily="18" charset="2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Cooling II.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Add nozzle to achieve atoms of O(1 K).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D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Add beam-temperature measurement setup using time of flight.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CDF81AF8-BB0E-4E45-8355-7B5BE14C446B}"/>
              </a:ext>
            </a:extLst>
          </p:cNvPr>
          <p:cNvCxnSpPr>
            <a:cxnSpLocks/>
          </p:cNvCxnSpPr>
          <p:nvPr/>
        </p:nvCxnSpPr>
        <p:spPr bwMode="gray">
          <a:xfrm>
            <a:off x="371475" y="3356992"/>
            <a:ext cx="2592000" cy="0"/>
          </a:xfrm>
          <a:prstGeom prst="line">
            <a:avLst/>
          </a:prstGeom>
          <a:ln w="9525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E811DCC0-365E-4805-BA2F-E11A91ED3F97}"/>
              </a:ext>
            </a:extLst>
          </p:cNvPr>
          <p:cNvCxnSpPr>
            <a:cxnSpLocks/>
          </p:cNvCxnSpPr>
          <p:nvPr/>
        </p:nvCxnSpPr>
        <p:spPr bwMode="gray">
          <a:xfrm>
            <a:off x="3298651" y="3356992"/>
            <a:ext cx="2592000" cy="0"/>
          </a:xfrm>
          <a:prstGeom prst="line">
            <a:avLst/>
          </a:prstGeom>
          <a:ln w="9525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6BF8CB9F-2058-46CC-AD85-24AE8FE54A65}"/>
              </a:ext>
            </a:extLst>
          </p:cNvPr>
          <p:cNvCxnSpPr>
            <a:cxnSpLocks/>
          </p:cNvCxnSpPr>
          <p:nvPr/>
        </p:nvCxnSpPr>
        <p:spPr bwMode="gray">
          <a:xfrm>
            <a:off x="6225827" y="3356992"/>
            <a:ext cx="2592000" cy="0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F0A45ACD-C419-4469-8906-3C8916E266A2}"/>
              </a:ext>
            </a:extLst>
          </p:cNvPr>
          <p:cNvCxnSpPr>
            <a:cxnSpLocks/>
          </p:cNvCxnSpPr>
          <p:nvPr/>
        </p:nvCxnSpPr>
        <p:spPr bwMode="gray">
          <a:xfrm>
            <a:off x="9153003" y="3356992"/>
            <a:ext cx="2592000" cy="0"/>
          </a:xfrm>
          <a:prstGeom prst="line">
            <a:avLst/>
          </a:prstGeom>
          <a:ln w="9525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Grafik 24" descr="Waage der Justitia mit einfarbiger Füllung">
            <a:extLst>
              <a:ext uri="{FF2B5EF4-FFF2-40B4-BE49-F238E27FC236}">
                <a16:creationId xmlns:a16="http://schemas.microsoft.com/office/drawing/2014/main" id="{CD02CDF8-CB12-4095-83A9-C2C53E8DB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376" y="1700808"/>
            <a:ext cx="554700" cy="5547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4A2B04C6-A703-432B-B609-007EDBC9F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50871" y="1670074"/>
            <a:ext cx="663245" cy="621016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E2CC76E7-1EFA-480D-9FC3-E1B43C4E89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74980" y="1744996"/>
            <a:ext cx="466324" cy="466324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E5E85028-A1C9-4124-B537-2E6D6C072F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66031" y="1699359"/>
            <a:ext cx="550581" cy="550581"/>
          </a:xfrm>
          <a:prstGeom prst="rect">
            <a:avLst/>
          </a:prstGeom>
        </p:spPr>
      </p:pic>
      <p:sp>
        <p:nvSpPr>
          <p:cNvPr id="29" name="Rechteck: abgerundete Ecken 28">
            <a:extLst>
              <a:ext uri="{FF2B5EF4-FFF2-40B4-BE49-F238E27FC236}">
                <a16:creationId xmlns:a16="http://schemas.microsoft.com/office/drawing/2014/main" id="{F9F1C4B4-5012-406A-BE4F-6446C942F07D}"/>
              </a:ext>
            </a:extLst>
          </p:cNvPr>
          <p:cNvSpPr/>
          <p:nvPr/>
        </p:nvSpPr>
        <p:spPr bwMode="gray">
          <a:xfrm>
            <a:off x="191344" y="1412776"/>
            <a:ext cx="2824351" cy="4392488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DA389698-A1C2-495E-89BA-45237EE8E6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28477" y="88322"/>
            <a:ext cx="1831356" cy="1294840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0444A644-0A44-407C-99DA-B067AFDB527D}"/>
              </a:ext>
            </a:extLst>
          </p:cNvPr>
          <p:cNvSpPr txBox="1"/>
          <p:nvPr/>
        </p:nvSpPr>
        <p:spPr bwMode="gray">
          <a:xfrm>
            <a:off x="9801412" y="44597"/>
            <a:ext cx="2358421" cy="2603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/>
              <a:t>Slide </a:t>
            </a:r>
            <a:r>
              <a:rPr lang="de-DE" sz="1200" dirty="0" err="1"/>
              <a:t>adapted</a:t>
            </a:r>
            <a:r>
              <a:rPr lang="de-DE" sz="1200" dirty="0"/>
              <a:t> </a:t>
            </a:r>
            <a:r>
              <a:rPr lang="de-DE" sz="1200" dirty="0" err="1"/>
              <a:t>from</a:t>
            </a:r>
            <a:r>
              <a:rPr lang="de-DE" sz="1200" dirty="0"/>
              <a:t> C. Rodenbeck</a:t>
            </a:r>
          </a:p>
        </p:txBody>
      </p:sp>
    </p:spTree>
    <p:extLst>
      <p:ext uri="{BB962C8B-B14F-4D97-AF65-F5344CB8AC3E}">
        <p14:creationId xmlns:p14="http://schemas.microsoft.com/office/powerpoint/2010/main" val="30603155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167AC90-6FB2-46C1-A60B-ACC27B563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1A3D45F-90AB-48C7-8250-4C3FD6C84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8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E3BACCF-2F5A-41E3-B685-AD20F8CD7E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C27943AB-2728-4DF5-BCDB-8E8763755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907"/>
            <a:ext cx="11449050" cy="1007455"/>
          </a:xfrm>
        </p:spPr>
        <p:txBody>
          <a:bodyPr/>
          <a:lstStyle/>
          <a:p>
            <a:r>
              <a:rPr lang="de-DE" dirty="0" err="1"/>
              <a:t>Techniques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characterize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 </a:t>
            </a:r>
            <a:r>
              <a:rPr lang="de-DE" dirty="0" err="1"/>
              <a:t>beams</a:t>
            </a:r>
            <a:endParaRPr lang="de-DE" dirty="0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A5BD61C5-CE51-418D-ACEE-3490B8DFB7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4" y="1124745"/>
            <a:ext cx="6300590" cy="515223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Laser </a:t>
            </a:r>
            <a:r>
              <a:rPr lang="de-DE" sz="2000" dirty="0" err="1"/>
              <a:t>ionisation</a:t>
            </a: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Quadrupole </a:t>
            </a:r>
            <a:r>
              <a:rPr lang="de-DE" sz="2000" dirty="0" err="1"/>
              <a:t>Mass</a:t>
            </a:r>
            <a:r>
              <a:rPr lang="de-DE" sz="2000" dirty="0"/>
              <a:t> </a:t>
            </a:r>
            <a:r>
              <a:rPr lang="de-DE" sz="2000" dirty="0" err="1"/>
              <a:t>Spectrometer</a:t>
            </a:r>
            <a:r>
              <a:rPr lang="de-DE" sz="2000" dirty="0"/>
              <a:t> (QMS)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Calorimetric</a:t>
            </a:r>
            <a:r>
              <a:rPr lang="de-DE" sz="2000" dirty="0"/>
              <a:t> </a:t>
            </a:r>
            <a:r>
              <a:rPr lang="de-DE" sz="2000" dirty="0" err="1"/>
              <a:t>methods</a:t>
            </a: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err="1"/>
              <a:t>Hydrogenation</a:t>
            </a:r>
            <a:r>
              <a:rPr lang="de-DE" sz="2000" b="1" dirty="0"/>
              <a:t> </a:t>
            </a:r>
            <a:r>
              <a:rPr lang="de-DE" sz="2000" b="1" dirty="0" err="1"/>
              <a:t>of</a:t>
            </a:r>
            <a:r>
              <a:rPr lang="de-DE" sz="2000" b="1" dirty="0"/>
              <a:t> </a:t>
            </a:r>
            <a:r>
              <a:rPr lang="de-DE" sz="2000" b="1" dirty="0" err="1"/>
              <a:t>graphene</a:t>
            </a:r>
            <a:r>
              <a:rPr lang="de-DE" sz="2000" b="1" dirty="0"/>
              <a:t> (H-</a:t>
            </a:r>
            <a:r>
              <a:rPr lang="de-DE" sz="2000" b="1" dirty="0" err="1"/>
              <a:t>Gr</a:t>
            </a:r>
            <a:r>
              <a:rPr lang="de-DE" sz="2000" b="1" dirty="0"/>
              <a:t>)</a:t>
            </a:r>
            <a:endParaRPr lang="de-DE" sz="2000" dirty="0"/>
          </a:p>
          <a:p>
            <a:endParaRPr lang="de-DE" sz="2000" b="1" dirty="0"/>
          </a:p>
          <a:p>
            <a:r>
              <a:rPr lang="de-DE" sz="2000" dirty="0"/>
              <a:t>Advantages </a:t>
            </a:r>
            <a:r>
              <a:rPr lang="de-DE" sz="2000" dirty="0" err="1"/>
              <a:t>of</a:t>
            </a:r>
            <a:r>
              <a:rPr lang="de-DE" sz="2000" dirty="0"/>
              <a:t> H-</a:t>
            </a:r>
            <a:r>
              <a:rPr lang="de-DE" sz="2000" dirty="0" err="1"/>
              <a:t>Gr</a:t>
            </a:r>
            <a:r>
              <a:rPr lang="de-DE" sz="20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Large beam </a:t>
            </a:r>
            <a:r>
              <a:rPr lang="de-DE" sz="2000" dirty="0" err="1"/>
              <a:t>coverage</a:t>
            </a:r>
            <a:r>
              <a:rPr lang="de-DE" sz="2000" dirty="0"/>
              <a:t>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Sensitivity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single</a:t>
            </a:r>
            <a:r>
              <a:rPr lang="de-DE" sz="2000" dirty="0"/>
              <a:t> </a:t>
            </a:r>
            <a:r>
              <a:rPr lang="de-DE" sz="2000" dirty="0" err="1"/>
              <a:t>atom</a:t>
            </a:r>
            <a:r>
              <a:rPr lang="de-DE" sz="2000" dirty="0"/>
              <a:t> </a:t>
            </a:r>
            <a:r>
              <a:rPr lang="de-DE" sz="2000" dirty="0" err="1"/>
              <a:t>adsorption</a:t>
            </a:r>
            <a:r>
              <a:rPr lang="de-DE" sz="2000" dirty="0"/>
              <a:t>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0" lang="de-DE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latin typeface="Arial"/>
              </a:rPr>
              <a:t>Adsorption </a:t>
            </a:r>
            <a:r>
              <a:rPr lang="de-DE" sz="2000" dirty="0" err="1">
                <a:latin typeface="Arial"/>
              </a:rPr>
              <a:t>of</a:t>
            </a:r>
            <a:r>
              <a:rPr lang="de-DE" sz="2000" dirty="0">
                <a:latin typeface="Arial"/>
              </a:rPr>
              <a:t> </a:t>
            </a:r>
            <a:r>
              <a:rPr lang="de-DE" sz="2000" dirty="0" err="1">
                <a:latin typeface="Arial"/>
              </a:rPr>
              <a:t>tritium</a:t>
            </a:r>
            <a:r>
              <a:rPr lang="de-DE" sz="2000" dirty="0">
                <a:latin typeface="Arial"/>
              </a:rPr>
              <a:t> </a:t>
            </a:r>
            <a:r>
              <a:rPr lang="de-DE" sz="2000" dirty="0" err="1">
                <a:latin typeface="Arial"/>
              </a:rPr>
              <a:t>demonstrated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  <a:p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DB2CB0A-A1EE-41B1-8AB5-AE3D464B7629}"/>
              </a:ext>
            </a:extLst>
          </p:cNvPr>
          <p:cNvSpPr txBox="1"/>
          <p:nvPr/>
        </p:nvSpPr>
        <p:spPr>
          <a:xfrm>
            <a:off x="551384" y="4088083"/>
            <a:ext cx="33799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defRPr/>
            </a:pPr>
            <a:r>
              <a:rPr lang="fr-FR" sz="1100" i="1" dirty="0">
                <a:solidFill>
                  <a:prstClr val="white">
                    <a:lumMod val="65000"/>
                  </a:prstClr>
                </a:solidFill>
              </a:rPr>
              <a:t>F. </a:t>
            </a:r>
            <a:r>
              <a:rPr lang="fr-FR" sz="1100" i="1" dirty="0" err="1">
                <a:solidFill>
                  <a:prstClr val="white">
                    <a:lumMod val="65000"/>
                  </a:prstClr>
                </a:solidFill>
              </a:rPr>
              <a:t>Schedin</a:t>
            </a:r>
            <a:r>
              <a:rPr lang="fr-FR" sz="1100" i="1" dirty="0">
                <a:solidFill>
                  <a:prstClr val="white">
                    <a:lumMod val="65000"/>
                  </a:prstClr>
                </a:solidFill>
              </a:rPr>
              <a:t> et al. Nature Materials 6(9):652-5 (2007)</a:t>
            </a:r>
            <a:endParaRPr kumimoji="0" lang="fr-FR" sz="11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10C3FA7-2734-4ED1-91F1-CAD6B34255C1}"/>
              </a:ext>
            </a:extLst>
          </p:cNvPr>
          <p:cNvSpPr txBox="1"/>
          <p:nvPr/>
        </p:nvSpPr>
        <p:spPr bwMode="gray">
          <a:xfrm>
            <a:off x="3300733" y="1954264"/>
            <a:ext cx="3597047" cy="2604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347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  <a:buFontTx/>
              <a:buNone/>
              <a:tabLst/>
              <a:defRPr/>
            </a:pPr>
            <a:r>
              <a:rPr lang="en-US" sz="1200" i="1" dirty="0" err="1">
                <a:solidFill>
                  <a:srgbClr val="A6A6A6"/>
                </a:solidFill>
              </a:rPr>
              <a:t>Astaschov</a:t>
            </a:r>
            <a:r>
              <a:rPr lang="en-US" sz="1200" i="1" dirty="0">
                <a:solidFill>
                  <a:srgbClr val="A6A6A6"/>
                </a:solidFill>
              </a:rPr>
              <a:t>, M., et al. Eur. Phys. J. D </a:t>
            </a:r>
            <a:r>
              <a:rPr lang="en-US" sz="1200" b="1" i="1" dirty="0">
                <a:solidFill>
                  <a:srgbClr val="A6A6A6"/>
                </a:solidFill>
              </a:rPr>
              <a:t>79</a:t>
            </a:r>
            <a:r>
              <a:rPr lang="en-US" sz="1200" i="1" dirty="0">
                <a:solidFill>
                  <a:srgbClr val="A6A6A6"/>
                </a:solidFill>
              </a:rPr>
              <a:t>, 60 (2025)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A5114D6-BADB-4140-B174-E91215A4C4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81" t="22770" r="8571" b="21254"/>
          <a:stretch/>
        </p:blipFill>
        <p:spPr>
          <a:xfrm>
            <a:off x="7896200" y="3742014"/>
            <a:ext cx="2592288" cy="2341051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2" descr="Ein Bild, das Kreis enthält.&#10;&#10;Automatisch generierte Beschreibung">
            <a:extLst>
              <a:ext uri="{FF2B5EF4-FFF2-40B4-BE49-F238E27FC236}">
                <a16:creationId xmlns:a16="http://schemas.microsoft.com/office/drawing/2014/main" id="{E2FDEBBB-A646-4BA2-8018-D0E302B73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00" y="1150362"/>
            <a:ext cx="2448272" cy="203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68D6E5D3-1335-42F1-A008-95ACC51C01A1}"/>
              </a:ext>
            </a:extLst>
          </p:cNvPr>
          <p:cNvSpPr txBox="1"/>
          <p:nvPr/>
        </p:nvSpPr>
        <p:spPr bwMode="gray">
          <a:xfrm>
            <a:off x="7868961" y="918659"/>
            <a:ext cx="1944216" cy="30513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 err="1"/>
              <a:t>Hydrogenated</a:t>
            </a:r>
            <a:r>
              <a:rPr lang="de-DE" sz="1400" dirty="0"/>
              <a:t> </a:t>
            </a:r>
            <a:r>
              <a:rPr lang="de-DE" sz="1400" dirty="0" err="1"/>
              <a:t>graphene</a:t>
            </a:r>
            <a:endParaRPr lang="de-DE" sz="14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91234D2-CDE1-480D-A6BD-9E861F398A2C}"/>
              </a:ext>
            </a:extLst>
          </p:cNvPr>
          <p:cNvSpPr txBox="1"/>
          <p:nvPr/>
        </p:nvSpPr>
        <p:spPr bwMode="gray">
          <a:xfrm>
            <a:off x="7907261" y="3519945"/>
            <a:ext cx="1944216" cy="30513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 err="1"/>
              <a:t>Graphene</a:t>
            </a:r>
            <a:r>
              <a:rPr lang="de-DE" sz="1400" dirty="0"/>
              <a:t> </a:t>
            </a:r>
            <a:r>
              <a:rPr lang="de-DE" sz="1400" dirty="0" err="1"/>
              <a:t>exposed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a </a:t>
            </a:r>
            <a:r>
              <a:rPr lang="de-DE" sz="1400" dirty="0" err="1"/>
              <a:t>plasma</a:t>
            </a:r>
            <a:endParaRPr lang="de-DE" sz="140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A5C89EA8-B4D7-44B1-8AD6-0365F8BAF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880" y="1351713"/>
            <a:ext cx="884761" cy="62556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49FD168-28AC-48F7-B235-5B3645BB9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8770" y="1757068"/>
            <a:ext cx="884761" cy="625561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DB9F1B0-6065-4992-863F-2DAEC30A5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393" y="2167017"/>
            <a:ext cx="884761" cy="625561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CB2B6C9C-4542-4FE8-A102-636D55F46970}"/>
              </a:ext>
            </a:extLst>
          </p:cNvPr>
          <p:cNvSpPr txBox="1"/>
          <p:nvPr/>
        </p:nvSpPr>
        <p:spPr>
          <a:xfrm>
            <a:off x="2399773" y="1161970"/>
            <a:ext cx="386119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defRPr/>
            </a:pPr>
            <a:r>
              <a:rPr lang="fr-FR" sz="1100" i="1" dirty="0">
                <a:solidFill>
                  <a:prstClr val="white">
                    <a:lumMod val="65000"/>
                  </a:prstClr>
                </a:solidFill>
              </a:rPr>
              <a:t>Killian et al. (GRASIAN) </a:t>
            </a:r>
            <a:r>
              <a:rPr lang="fr-FR" sz="1100" i="1" dirty="0" err="1">
                <a:solidFill>
                  <a:prstClr val="white">
                    <a:lumMod val="65000"/>
                  </a:prstClr>
                </a:solidFill>
              </a:rPr>
              <a:t>Eur</a:t>
            </a:r>
            <a:r>
              <a:rPr lang="fr-FR" sz="1100" i="1" dirty="0">
                <a:solidFill>
                  <a:prstClr val="white">
                    <a:lumMod val="65000"/>
                  </a:prstClr>
                </a:solidFill>
              </a:rPr>
              <a:t>. Phys. J. D 77, 50 (2023) </a:t>
            </a:r>
            <a:endParaRPr kumimoji="0" lang="fr-FR" sz="11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749B5888-C07E-4A60-9144-BE6989BD88D0}"/>
              </a:ext>
            </a:extLst>
          </p:cNvPr>
          <p:cNvSpPr txBox="1"/>
          <p:nvPr/>
        </p:nvSpPr>
        <p:spPr bwMode="gray">
          <a:xfrm>
            <a:off x="1703512" y="4919416"/>
            <a:ext cx="2086099" cy="26849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100" dirty="0">
                <a:solidFill>
                  <a:schemeClr val="bg1">
                    <a:lumMod val="75000"/>
                  </a:schemeClr>
                </a:solidFill>
              </a:rPr>
              <a:t>Zeller et al, </a:t>
            </a:r>
            <a:r>
              <a:rPr lang="de-DE" sz="1100" dirty="0" err="1">
                <a:solidFill>
                  <a:schemeClr val="bg1">
                    <a:lumMod val="75000"/>
                  </a:schemeClr>
                </a:solidFill>
              </a:rPr>
              <a:t>Nanoscale</a:t>
            </a:r>
            <a:r>
              <a:rPr lang="de-DE" sz="1100" dirty="0">
                <a:solidFill>
                  <a:schemeClr val="bg1">
                    <a:lumMod val="75000"/>
                  </a:schemeClr>
                </a:solidFill>
              </a:rPr>
              <a:t> Adv.,2024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21736697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776DA48-C3EA-4009-A4BD-A46D3FABE6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1B6C95-A697-4720-AC66-D172F812C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9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B8E7960-9BA4-48BD-86CB-FDFEF4A05EE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4ED88D5-4306-4EEC-A873-68336B2021A3}"/>
              </a:ext>
            </a:extLst>
          </p:cNvPr>
          <p:cNvSpPr txBox="1">
            <a:spLocks/>
          </p:cNvSpPr>
          <p:nvPr/>
        </p:nvSpPr>
        <p:spPr>
          <a:xfrm>
            <a:off x="181094" y="1148902"/>
            <a:ext cx="7049523" cy="494439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kern="0" dirty="0">
                <a:solidFill>
                  <a:schemeClr val="tx1"/>
                </a:solidFill>
              </a:rPr>
              <a:t>2D material </a:t>
            </a:r>
            <a:r>
              <a:rPr lang="de-DE" sz="2000" kern="0" dirty="0" err="1">
                <a:solidFill>
                  <a:schemeClr val="tx1"/>
                </a:solidFill>
              </a:rPr>
              <a:t>consisting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of</a:t>
            </a:r>
            <a:r>
              <a:rPr lang="de-DE" sz="2000" kern="0" dirty="0">
                <a:solidFill>
                  <a:schemeClr val="tx1"/>
                </a:solidFill>
              </a:rPr>
              <a:t> C in </a:t>
            </a:r>
            <a:r>
              <a:rPr lang="de-DE" sz="2000" kern="0" dirty="0" err="1">
                <a:solidFill>
                  <a:schemeClr val="tx1"/>
                </a:solidFill>
              </a:rPr>
              <a:t>honey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comb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structure</a:t>
            </a:r>
            <a:endParaRPr lang="de-DE" sz="2000" kern="0" dirty="0">
              <a:solidFill>
                <a:schemeClr val="tx1"/>
              </a:solidFill>
            </a:endParaRPr>
          </a:p>
          <a:p>
            <a:endParaRPr lang="de-DE" sz="2000" kern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kern="0" dirty="0">
                <a:solidFill>
                  <a:schemeClr val="tx1"/>
                </a:solidFill>
              </a:rPr>
              <a:t>Adsorption </a:t>
            </a:r>
            <a:r>
              <a:rPr lang="de-DE" sz="2000" kern="0" dirty="0" err="1">
                <a:solidFill>
                  <a:schemeClr val="tx1"/>
                </a:solidFill>
              </a:rPr>
              <a:t>is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selective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to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atomic</a:t>
            </a:r>
            <a:r>
              <a:rPr lang="de-DE" sz="2000" kern="0" dirty="0">
                <a:solidFill>
                  <a:schemeClr val="tx1"/>
                </a:solidFill>
              </a:rPr>
              <a:t>/</a:t>
            </a:r>
            <a:r>
              <a:rPr lang="de-DE" sz="2000" kern="0" dirty="0" err="1">
                <a:solidFill>
                  <a:schemeClr val="tx1"/>
                </a:solidFill>
              </a:rPr>
              <a:t>ionic</a:t>
            </a:r>
            <a:r>
              <a:rPr lang="de-DE" sz="2000" kern="0" dirty="0">
                <a:solidFill>
                  <a:schemeClr val="tx1"/>
                </a:solidFill>
              </a:rPr>
              <a:t> hydrogen</a:t>
            </a:r>
          </a:p>
          <a:p>
            <a:endParaRPr lang="de-DE" sz="2000" kern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kern="0" dirty="0" err="1">
                <a:solidFill>
                  <a:schemeClr val="tx1"/>
                </a:solidFill>
              </a:rPr>
              <a:t>Two</a:t>
            </a:r>
            <a:r>
              <a:rPr lang="de-DE" sz="2000" kern="0" dirty="0">
                <a:solidFill>
                  <a:schemeClr val="tx1"/>
                </a:solidFill>
              </a:rPr>
              <a:t> type </a:t>
            </a:r>
            <a:r>
              <a:rPr lang="de-DE" sz="2000" kern="0" dirty="0" err="1">
                <a:solidFill>
                  <a:schemeClr val="tx1"/>
                </a:solidFill>
              </a:rPr>
              <a:t>of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defects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occur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mainly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during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exposure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to</a:t>
            </a:r>
            <a:r>
              <a:rPr lang="de-DE" sz="2000" kern="0" dirty="0">
                <a:solidFill>
                  <a:schemeClr val="tx1"/>
                </a:solidFill>
              </a:rPr>
              <a:t> H-</a:t>
            </a:r>
            <a:r>
              <a:rPr lang="de-DE" sz="2000" kern="0" dirty="0" err="1">
                <a:solidFill>
                  <a:schemeClr val="tx1"/>
                </a:solidFill>
              </a:rPr>
              <a:t>beams</a:t>
            </a:r>
            <a:endParaRPr lang="de-DE" sz="2000" kern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kern="0" dirty="0">
              <a:solidFill>
                <a:schemeClr val="tx1"/>
              </a:solidFill>
            </a:endParaRPr>
          </a:p>
          <a:p>
            <a:r>
              <a:rPr lang="de-DE" sz="2000" kern="0" dirty="0" err="1">
                <a:solidFill>
                  <a:schemeClr val="tx1"/>
                </a:solidFill>
              </a:rPr>
              <a:t>Diagnostic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methods</a:t>
            </a:r>
            <a:r>
              <a:rPr lang="de-DE" sz="2000" kern="0" dirty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kern="0" dirty="0">
                <a:solidFill>
                  <a:schemeClr val="tx1"/>
                </a:solidFill>
              </a:rPr>
              <a:t>In-situ: Sheet </a:t>
            </a:r>
            <a:r>
              <a:rPr lang="de-DE" sz="2000" b="1" kern="0" dirty="0" err="1">
                <a:solidFill>
                  <a:schemeClr val="tx1"/>
                </a:solidFill>
              </a:rPr>
              <a:t>resistance</a:t>
            </a:r>
            <a:r>
              <a:rPr lang="de-DE" sz="2000" b="1" kern="0" dirty="0">
                <a:solidFill>
                  <a:schemeClr val="tx1"/>
                </a:solidFill>
              </a:rPr>
              <a:t> </a:t>
            </a:r>
            <a:r>
              <a:rPr lang="de-DE" sz="2000" b="1" kern="0" dirty="0" err="1">
                <a:solidFill>
                  <a:schemeClr val="tx1"/>
                </a:solidFill>
              </a:rPr>
              <a:t>measurement</a:t>
            </a:r>
            <a:endParaRPr lang="de-DE" sz="2000" b="1" kern="0" dirty="0">
              <a:solidFill>
                <a:schemeClr val="tx1"/>
              </a:solidFill>
            </a:endParaRPr>
          </a:p>
          <a:p>
            <a:r>
              <a:rPr lang="de-DE" sz="2000" kern="0" dirty="0" err="1">
                <a:solidFill>
                  <a:schemeClr val="tx1"/>
                </a:solidFill>
              </a:rPr>
              <a:t>Defect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production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removes</a:t>
            </a:r>
            <a:r>
              <a:rPr lang="de-DE" sz="2000" kern="0" dirty="0">
                <a:solidFill>
                  <a:schemeClr val="tx1"/>
                </a:solidFill>
              </a:rPr>
              <a:t> a </a:t>
            </a:r>
            <a:r>
              <a:rPr lang="de-DE" sz="2000" kern="0" dirty="0" err="1">
                <a:solidFill>
                  <a:schemeClr val="tx1"/>
                </a:solidFill>
              </a:rPr>
              <a:t>charge</a:t>
            </a:r>
            <a:r>
              <a:rPr lang="de-DE" sz="2000" kern="0" dirty="0">
                <a:solidFill>
                  <a:schemeClr val="tx1"/>
                </a:solidFill>
              </a:rPr>
              <a:t> </a:t>
            </a:r>
            <a:r>
              <a:rPr lang="de-DE" sz="2000" kern="0" dirty="0" err="1">
                <a:solidFill>
                  <a:schemeClr val="tx1"/>
                </a:solidFill>
              </a:rPr>
              <a:t>carrier</a:t>
            </a:r>
            <a:endParaRPr lang="de-DE" sz="2000" kern="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kern="0" dirty="0">
                <a:solidFill>
                  <a:schemeClr val="tx1"/>
                </a:solidFill>
              </a:rPr>
              <a:t>Ex-situ: Raman </a:t>
            </a:r>
            <a:r>
              <a:rPr lang="de-DE" sz="2000" b="1" kern="0" dirty="0" err="1">
                <a:solidFill>
                  <a:schemeClr val="tx1"/>
                </a:solidFill>
              </a:rPr>
              <a:t>Microscopy</a:t>
            </a:r>
            <a:endParaRPr lang="de-DE" sz="2000" b="1" kern="0" dirty="0">
              <a:solidFill>
                <a:schemeClr val="tx1"/>
              </a:solidFill>
            </a:endParaRPr>
          </a:p>
          <a:p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Complex</a:t>
            </a: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dedicated</a:t>
            </a: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optical</a:t>
            </a: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setup</a:t>
            </a: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for</a:t>
            </a:r>
            <a:r>
              <a:rPr lang="de-DE" sz="2000" dirty="0">
                <a:solidFill>
                  <a:schemeClr val="tx1"/>
                </a:solidFill>
                <a:latin typeface="Arial" panose="020B0604020202020204" pitchFamily="34" charset="0"/>
              </a:rPr>
              <a:t> Raman </a:t>
            </a:r>
            <a:r>
              <a:rPr lang="de-DE" sz="2000" dirty="0" err="1">
                <a:solidFill>
                  <a:schemeClr val="tx1"/>
                </a:solidFill>
                <a:latin typeface="Arial" panose="020B0604020202020204" pitchFamily="34" charset="0"/>
              </a:rPr>
              <a:t>microscopy</a:t>
            </a:r>
            <a:endParaRPr lang="de-DE" sz="2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de-DE" sz="2000" kern="0" dirty="0">
              <a:solidFill>
                <a:schemeClr val="tx1"/>
              </a:solidFill>
            </a:endParaRPr>
          </a:p>
          <a:p>
            <a:endParaRPr lang="de-DE" sz="2000" kern="0" dirty="0">
              <a:solidFill>
                <a:schemeClr val="tx1"/>
              </a:solidFill>
            </a:endParaRPr>
          </a:p>
        </p:txBody>
      </p:sp>
      <p:pic>
        <p:nvPicPr>
          <p:cNvPr id="8" name="Picture 2" descr="Ein Bild, das Kreis enthält.&#10;&#10;Automatisch generierte Beschreibung">
            <a:extLst>
              <a:ext uri="{FF2B5EF4-FFF2-40B4-BE49-F238E27FC236}">
                <a16:creationId xmlns:a16="http://schemas.microsoft.com/office/drawing/2014/main" id="{4130F57D-7464-45D3-8F2E-BF3FF9127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325" y="246454"/>
            <a:ext cx="1708747" cy="1417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Ein Bild, das Kreis, Farbigkeit, Kunst enthält.&#10;&#10;Automatisch generierte Beschreibung">
            <a:extLst>
              <a:ext uri="{FF2B5EF4-FFF2-40B4-BE49-F238E27FC236}">
                <a16:creationId xmlns:a16="http://schemas.microsoft.com/office/drawing/2014/main" id="{F421EF4A-2487-429E-A2F7-A479A887C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496" y="253551"/>
            <a:ext cx="2157652" cy="13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6593FC71-DD06-42D1-BDFA-98CABD1BDCD7}"/>
                  </a:ext>
                </a:extLst>
              </p:cNvPr>
              <p:cNvSpPr txBox="1"/>
              <p:nvPr/>
            </p:nvSpPr>
            <p:spPr bwMode="gray">
              <a:xfrm>
                <a:off x="7583041" y="1686548"/>
                <a:ext cx="2079975" cy="4549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ctr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2000" dirty="0">
                    <a:solidFill>
                      <a:srgbClr val="000000"/>
                    </a:solidFill>
                  </a:rPr>
                  <a:t>desired:</a:t>
                </a:r>
                <a:br>
                  <a:rPr lang="de-DE" sz="2000" dirty="0">
                    <a:solidFill>
                      <a:srgbClr val="000000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20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</m:t>
                    </m:r>
                    <m:sSup>
                      <m:sSupPr>
                        <m:ctrlPr>
                          <a:rPr lang="de-DE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de-DE" sz="20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p>
                        <m:r>
                          <a:rPr lang="de-DE" sz="20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de-DE" sz="2000" dirty="0">
                    <a:solidFill>
                      <a:srgbClr val="000000"/>
                    </a:solidFill>
                  </a:rPr>
                  <a:t>-type </a:t>
                </a:r>
                <a:r>
                  <a:rPr lang="de-DE" sz="2000" dirty="0" err="1">
                    <a:solidFill>
                      <a:srgbClr val="000000"/>
                    </a:solidFill>
                  </a:rPr>
                  <a:t>defects</a:t>
                </a:r>
                <a:endParaRPr lang="de-DE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6593FC71-DD06-42D1-BDFA-98CABD1BDC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7583041" y="1686548"/>
                <a:ext cx="2079975" cy="454908"/>
              </a:xfrm>
              <a:prstGeom prst="rect">
                <a:avLst/>
              </a:prstGeom>
              <a:blipFill>
                <a:blip r:embed="rId4"/>
                <a:stretch>
                  <a:fillRect t="-16216" r="-1173" b="-7702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feld 10">
            <a:extLst>
              <a:ext uri="{FF2B5EF4-FFF2-40B4-BE49-F238E27FC236}">
                <a16:creationId xmlns:a16="http://schemas.microsoft.com/office/drawing/2014/main" id="{A07AD650-BAE0-470B-96F8-7AA434E4B35A}"/>
              </a:ext>
            </a:extLst>
          </p:cNvPr>
          <p:cNvSpPr txBox="1"/>
          <p:nvPr/>
        </p:nvSpPr>
        <p:spPr bwMode="gray">
          <a:xfrm>
            <a:off x="9431257" y="1677590"/>
            <a:ext cx="2896129" cy="4549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>
                <a:solidFill>
                  <a:srgbClr val="000000"/>
                </a:solidFill>
              </a:rPr>
              <a:t>undesired</a:t>
            </a:r>
            <a:r>
              <a:rPr lang="de-DE" sz="2000" dirty="0">
                <a:solidFill>
                  <a:srgbClr val="000000"/>
                </a:solidFill>
              </a:rPr>
              <a:t>:</a:t>
            </a:r>
            <a:br>
              <a:rPr lang="de-DE" sz="2000" dirty="0">
                <a:solidFill>
                  <a:srgbClr val="000000"/>
                </a:solidFill>
              </a:rPr>
            </a:br>
            <a:r>
              <a:rPr lang="de-DE" sz="2000" dirty="0" err="1">
                <a:solidFill>
                  <a:srgbClr val="000000"/>
                </a:solidFill>
              </a:rPr>
              <a:t>vacancy</a:t>
            </a:r>
            <a:r>
              <a:rPr lang="de-DE" sz="2000" dirty="0">
                <a:solidFill>
                  <a:srgbClr val="000000"/>
                </a:solidFill>
              </a:rPr>
              <a:t>-type </a:t>
            </a:r>
            <a:r>
              <a:rPr lang="de-DE" sz="2000" dirty="0" err="1">
                <a:solidFill>
                  <a:srgbClr val="000000"/>
                </a:solidFill>
              </a:rPr>
              <a:t>defects</a:t>
            </a:r>
            <a:endParaRPr lang="de-DE" sz="2000" dirty="0">
              <a:solidFill>
                <a:srgbClr val="000000"/>
              </a:solidFill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0693D9C-89E3-40B6-9898-A56D4A0657B2}"/>
              </a:ext>
            </a:extLst>
          </p:cNvPr>
          <p:cNvSpPr txBox="1">
            <a:spLocks/>
          </p:cNvSpPr>
          <p:nvPr/>
        </p:nvSpPr>
        <p:spPr>
          <a:xfrm>
            <a:off x="181094" y="113043"/>
            <a:ext cx="11449050" cy="58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69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de-DE" sz="3500" b="1" kern="0" dirty="0" err="1">
                <a:solidFill>
                  <a:schemeClr val="tx1"/>
                </a:solidFill>
              </a:rPr>
              <a:t>Hydrogenation</a:t>
            </a:r>
            <a:r>
              <a:rPr lang="de-DE" sz="3500" b="1" kern="0" dirty="0">
                <a:solidFill>
                  <a:schemeClr val="tx1"/>
                </a:solidFill>
              </a:rPr>
              <a:t> </a:t>
            </a:r>
            <a:r>
              <a:rPr lang="de-DE" sz="3500" b="1" kern="0" dirty="0" err="1">
                <a:solidFill>
                  <a:schemeClr val="tx1"/>
                </a:solidFill>
              </a:rPr>
              <a:t>of</a:t>
            </a:r>
            <a:r>
              <a:rPr lang="de-DE" sz="3500" b="1" kern="0" dirty="0">
                <a:solidFill>
                  <a:schemeClr val="tx1"/>
                </a:solidFill>
              </a:rPr>
              <a:t> </a:t>
            </a:r>
            <a:r>
              <a:rPr lang="de-DE" sz="3500" b="1" kern="0" dirty="0" err="1">
                <a:solidFill>
                  <a:schemeClr val="tx1"/>
                </a:solidFill>
              </a:rPr>
              <a:t>graphene</a:t>
            </a:r>
            <a:r>
              <a:rPr lang="de-DE" sz="3500" b="1" kern="0" dirty="0">
                <a:solidFill>
                  <a:schemeClr val="tx1"/>
                </a:solidFill>
              </a:rPr>
              <a:t>: H-</a:t>
            </a:r>
            <a:r>
              <a:rPr lang="de-DE" sz="3500" b="1" kern="0" dirty="0" err="1">
                <a:solidFill>
                  <a:schemeClr val="tx1"/>
                </a:solidFill>
              </a:rPr>
              <a:t>Gr</a:t>
            </a:r>
            <a:endParaRPr lang="de-DE" sz="3500" b="1" kern="0" dirty="0">
              <a:solidFill>
                <a:schemeClr val="tx1"/>
              </a:solidFill>
            </a:endParaRP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39AC5B02-681C-4409-8B1E-60B4F08CF2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5186" y="4878122"/>
            <a:ext cx="3555111" cy="1887007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E4DE943A-94EC-46BD-B45A-C3BEEAF48F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9135" y="2741191"/>
            <a:ext cx="3594919" cy="1880028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BB502D73-B568-4A8E-85FB-D372F9B3F033}"/>
              </a:ext>
            </a:extLst>
          </p:cNvPr>
          <p:cNvSpPr txBox="1"/>
          <p:nvPr/>
        </p:nvSpPr>
        <p:spPr bwMode="gray">
          <a:xfrm>
            <a:off x="8499321" y="5082650"/>
            <a:ext cx="1656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>
                    <a:lumMod val="75000"/>
                  </a:schemeClr>
                </a:solidFill>
              </a:rPr>
              <a:t>Neumann and Stampfer, Springer, 2018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73D29D93-3226-48B7-906C-30CC79F82D4F}"/>
              </a:ext>
            </a:extLst>
          </p:cNvPr>
          <p:cNvSpPr txBox="1"/>
          <p:nvPr/>
        </p:nvSpPr>
        <p:spPr bwMode="gray">
          <a:xfrm>
            <a:off x="8411565" y="2623368"/>
            <a:ext cx="1440160" cy="2126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 err="1">
                <a:solidFill>
                  <a:srgbClr val="000000"/>
                </a:solidFill>
              </a:rPr>
              <a:t>pristine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err="1">
                <a:solidFill>
                  <a:srgbClr val="000000"/>
                </a:solidFill>
              </a:rPr>
              <a:t>graphene</a:t>
            </a:r>
            <a:endParaRPr lang="de-DE" sz="1400" dirty="0">
              <a:solidFill>
                <a:srgbClr val="000000"/>
              </a:solidFill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7A24FF04-2526-4207-9A39-C8E445DF14B4}"/>
              </a:ext>
            </a:extLst>
          </p:cNvPr>
          <p:cNvSpPr txBox="1"/>
          <p:nvPr/>
        </p:nvSpPr>
        <p:spPr bwMode="gray">
          <a:xfrm>
            <a:off x="8480618" y="4704831"/>
            <a:ext cx="1440160" cy="2126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 err="1">
                <a:solidFill>
                  <a:srgbClr val="000000"/>
                </a:solidFill>
              </a:rPr>
              <a:t>defective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err="1">
                <a:solidFill>
                  <a:srgbClr val="000000"/>
                </a:solidFill>
              </a:rPr>
              <a:t>graphene</a:t>
            </a:r>
            <a:endParaRPr lang="de-DE" sz="1400" dirty="0">
              <a:solidFill>
                <a:srgbClr val="000000"/>
              </a:solidFill>
            </a:endParaRP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8B9FA238-4119-4387-920E-9B0A36D56DBB}"/>
              </a:ext>
            </a:extLst>
          </p:cNvPr>
          <p:cNvSpPr txBox="1"/>
          <p:nvPr/>
        </p:nvSpPr>
        <p:spPr bwMode="gray">
          <a:xfrm>
            <a:off x="324448" y="4856915"/>
            <a:ext cx="2847906" cy="2684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100" dirty="0" err="1">
                <a:solidFill>
                  <a:schemeClr val="bg1">
                    <a:lumMod val="75000"/>
                  </a:schemeClr>
                </a:solidFill>
              </a:rPr>
              <a:t>Barrero</a:t>
            </a:r>
            <a:r>
              <a:rPr lang="de-DE" sz="1100" dirty="0">
                <a:solidFill>
                  <a:schemeClr val="bg1">
                    <a:lumMod val="75000"/>
                  </a:schemeClr>
                </a:solidFill>
              </a:rPr>
              <a:t> et al. Sensors 2022, 22(24),101013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617171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33" grpId="0"/>
      <p:bldP spid="34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6EF93CA-0DB8-452B-A239-450AB4E6F7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CD3C54-D944-4076-9BDC-3939348EB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10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3D0D8492-06C4-4ABD-8B93-2F0B612775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D060A607-BFD9-43A3-BFC5-A8BF16CCC1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4" y="1124745"/>
            <a:ext cx="6732638" cy="5152230"/>
          </a:xfrm>
        </p:spPr>
        <p:txBody>
          <a:bodyPr/>
          <a:lstStyle/>
          <a:p>
            <a:pPr marL="342900" indent="-342900" algn="l" rtl="0" eaLnBrk="1" latinLnBrk="0" hangingPunct="1">
              <a:spcBef>
                <a:spcPts val="300"/>
              </a:spcBef>
              <a:spcAft>
                <a:spcPts val="300"/>
              </a:spcAft>
              <a:buClrTx/>
              <a:buSzPts val="2000"/>
              <a:buFont typeface="+mj-lt"/>
              <a:buAutoNum type="arabicPeriod"/>
            </a:pPr>
            <a:r>
              <a:rPr lang="de-DE" sz="1800" kern="1200" dirty="0">
                <a:solidFill>
                  <a:srgbClr val="002D4C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2D/G </a:t>
            </a:r>
            <a:r>
              <a:rPr lang="de-DE" sz="1800" kern="1200" dirty="0" err="1">
                <a:solidFill>
                  <a:srgbClr val="002D4C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intensity</a:t>
            </a:r>
            <a:r>
              <a:rPr lang="de-DE" sz="1800" kern="1200" dirty="0">
                <a:solidFill>
                  <a:srgbClr val="002D4C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de-DE" sz="1800" kern="1200" dirty="0" err="1">
                <a:solidFill>
                  <a:srgbClr val="002D4C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ratio</a:t>
            </a:r>
            <a:r>
              <a:rPr lang="de-DE" sz="1800" kern="1200" dirty="0">
                <a:solidFill>
                  <a:srgbClr val="002D4C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lang="de-DE" sz="1800" b="1" kern="1200" dirty="0" err="1">
                <a:solidFill>
                  <a:srgbClr val="002D4C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existence</a:t>
            </a:r>
            <a:r>
              <a:rPr lang="de-DE" sz="1800" b="1" kern="1200" dirty="0">
                <a:solidFill>
                  <a:srgbClr val="002D4C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srgbClr val="002D4C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of</a:t>
            </a:r>
            <a:r>
              <a:rPr lang="de-DE" sz="1800" b="1" kern="1200" dirty="0">
                <a:solidFill>
                  <a:srgbClr val="002D4C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de-DE" sz="1800" b="1" kern="1200" dirty="0" err="1">
                <a:solidFill>
                  <a:srgbClr val="002D4C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graphene</a:t>
            </a:r>
            <a:endParaRPr lang="de-DE" sz="1800" b="1" kern="1200" dirty="0">
              <a:solidFill>
                <a:srgbClr val="002D4C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marL="342900" indent="-342900">
              <a:buSzPts val="2000"/>
              <a:buFont typeface="+mj-lt"/>
              <a:buAutoNum type="arabicPeriod"/>
            </a:pPr>
            <a:r>
              <a:rPr lang="de-DE" sz="1800" dirty="0">
                <a:solidFill>
                  <a:srgbClr val="002D4C"/>
                </a:solidFill>
                <a:latin typeface="Arial" panose="020B0604020202020204" pitchFamily="34" charset="0"/>
              </a:rPr>
              <a:t>D/D‘ </a:t>
            </a:r>
            <a:r>
              <a:rPr lang="de-DE" sz="1800" dirty="0" err="1">
                <a:solidFill>
                  <a:srgbClr val="002D4C"/>
                </a:solidFill>
                <a:latin typeface="Arial" panose="020B0604020202020204" pitchFamily="34" charset="0"/>
              </a:rPr>
              <a:t>intensity</a:t>
            </a:r>
            <a:r>
              <a:rPr lang="de-DE" sz="1800" dirty="0">
                <a:solidFill>
                  <a:srgbClr val="002D4C"/>
                </a:solidFill>
                <a:latin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rgbClr val="002D4C"/>
                </a:solidFill>
                <a:latin typeface="Arial" panose="020B0604020202020204" pitchFamily="34" charset="0"/>
              </a:rPr>
              <a:t>ratio</a:t>
            </a:r>
            <a:r>
              <a:rPr lang="de-DE" sz="1800" dirty="0">
                <a:solidFill>
                  <a:srgbClr val="002D4C"/>
                </a:solidFill>
                <a:latin typeface="Arial" panose="020B0604020202020204" pitchFamily="34" charset="0"/>
              </a:rPr>
              <a:t>: </a:t>
            </a:r>
            <a:r>
              <a:rPr lang="de-DE" sz="1800" b="1" dirty="0" err="1">
                <a:solidFill>
                  <a:srgbClr val="002D4C"/>
                </a:solidFill>
                <a:latin typeface="Arial" panose="020B0604020202020204" pitchFamily="34" charset="0"/>
              </a:rPr>
              <a:t>defect</a:t>
            </a:r>
            <a:r>
              <a:rPr lang="de-DE" sz="1800" b="1" dirty="0">
                <a:solidFill>
                  <a:srgbClr val="002D4C"/>
                </a:solidFill>
                <a:latin typeface="Arial" panose="020B0604020202020204" pitchFamily="34" charset="0"/>
              </a:rPr>
              <a:t> type</a:t>
            </a:r>
            <a:endParaRPr lang="de-DE" sz="1800" b="1" kern="1200" dirty="0">
              <a:solidFill>
                <a:srgbClr val="002D4C"/>
              </a:solidFill>
              <a:effectLst/>
              <a:latin typeface="Arial" panose="020B0604020202020204" pitchFamily="34" charset="0"/>
            </a:endParaRPr>
          </a:p>
          <a:p>
            <a:pPr marL="342900" indent="-342900">
              <a:buSzPts val="2000"/>
              <a:buFont typeface="+mj-lt"/>
              <a:buAutoNum type="arabicPeriod"/>
            </a:pPr>
            <a:r>
              <a:rPr lang="de-DE" sz="1800" dirty="0">
                <a:solidFill>
                  <a:srgbClr val="002D4C"/>
                </a:solidFill>
                <a:latin typeface="Arial" panose="020B0604020202020204" pitchFamily="34" charset="0"/>
              </a:rPr>
              <a:t>D/G </a:t>
            </a:r>
            <a:r>
              <a:rPr lang="de-DE" sz="1800" dirty="0" err="1">
                <a:solidFill>
                  <a:srgbClr val="002D4C"/>
                </a:solidFill>
                <a:latin typeface="Arial" panose="020B0604020202020204" pitchFamily="34" charset="0"/>
              </a:rPr>
              <a:t>intensity</a:t>
            </a:r>
            <a:r>
              <a:rPr lang="de-DE" sz="1800" dirty="0">
                <a:solidFill>
                  <a:srgbClr val="002D4C"/>
                </a:solidFill>
                <a:latin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rgbClr val="002D4C"/>
                </a:solidFill>
                <a:latin typeface="Arial" panose="020B0604020202020204" pitchFamily="34" charset="0"/>
              </a:rPr>
              <a:t>ratio</a:t>
            </a:r>
            <a:r>
              <a:rPr lang="de-DE" sz="1800" dirty="0">
                <a:solidFill>
                  <a:srgbClr val="002D4C"/>
                </a:solidFill>
                <a:latin typeface="Arial" panose="020B0604020202020204" pitchFamily="34" charset="0"/>
              </a:rPr>
              <a:t>: </a:t>
            </a:r>
            <a:r>
              <a:rPr lang="de-DE" sz="1800" b="1" dirty="0" err="1">
                <a:solidFill>
                  <a:srgbClr val="002D4C"/>
                </a:solidFill>
                <a:latin typeface="Arial" panose="020B0604020202020204" pitchFamily="34" charset="0"/>
              </a:rPr>
              <a:t>defect</a:t>
            </a:r>
            <a:r>
              <a:rPr lang="de-DE" sz="1800" b="1" dirty="0">
                <a:solidFill>
                  <a:srgbClr val="002D4C"/>
                </a:solidFill>
                <a:latin typeface="Arial" panose="020B0604020202020204" pitchFamily="34" charset="0"/>
              </a:rPr>
              <a:t> </a:t>
            </a:r>
            <a:r>
              <a:rPr lang="de-DE" sz="1800" b="1" dirty="0" err="1">
                <a:solidFill>
                  <a:srgbClr val="002D4C"/>
                </a:solidFill>
                <a:latin typeface="Arial" panose="020B0604020202020204" pitchFamily="34" charset="0"/>
              </a:rPr>
              <a:t>density</a:t>
            </a:r>
            <a:r>
              <a:rPr lang="de-DE" sz="1800" b="1" dirty="0">
                <a:solidFill>
                  <a:srgbClr val="002D4C"/>
                </a:solidFill>
                <a:latin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rgbClr val="002D4C"/>
                </a:solidFill>
                <a:latin typeface="Arial" panose="020B0604020202020204" pitchFamily="34" charset="0"/>
              </a:rPr>
              <a:t>is</a:t>
            </a:r>
            <a:r>
              <a:rPr lang="de-DE" sz="1800" dirty="0">
                <a:solidFill>
                  <a:srgbClr val="002D4C"/>
                </a:solidFill>
                <a:latin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rgbClr val="002D4C"/>
                </a:solidFill>
                <a:latin typeface="Arial" panose="020B0604020202020204" pitchFamily="34" charset="0"/>
              </a:rPr>
              <a:t>determined</a:t>
            </a:r>
            <a:r>
              <a:rPr lang="de-DE" sz="1800" dirty="0">
                <a:solidFill>
                  <a:srgbClr val="002D4C"/>
                </a:solidFill>
                <a:latin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rgbClr val="002D4C"/>
                </a:solidFill>
                <a:latin typeface="Arial" panose="020B0604020202020204" pitchFamily="34" charset="0"/>
              </a:rPr>
              <a:t>from</a:t>
            </a:r>
            <a:r>
              <a:rPr lang="de-DE" sz="1800" dirty="0">
                <a:solidFill>
                  <a:srgbClr val="002D4C"/>
                </a:solidFill>
                <a:latin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rgbClr val="002D4C"/>
                </a:solidFill>
                <a:latin typeface="Arial" panose="020B0604020202020204" pitchFamily="34" charset="0"/>
              </a:rPr>
              <a:t>theoretical</a:t>
            </a:r>
            <a:r>
              <a:rPr lang="de-DE" sz="1800" dirty="0">
                <a:solidFill>
                  <a:srgbClr val="002D4C"/>
                </a:solidFill>
                <a:latin typeface="Arial" panose="020B0604020202020204" pitchFamily="34" charset="0"/>
              </a:rPr>
              <a:t> (=</a:t>
            </a:r>
            <a:r>
              <a:rPr lang="de-DE" sz="1800" dirty="0" err="1">
                <a:solidFill>
                  <a:srgbClr val="002D4C"/>
                </a:solidFill>
                <a:latin typeface="Arial" panose="020B0604020202020204" pitchFamily="34" charset="0"/>
              </a:rPr>
              <a:t>idealized</a:t>
            </a:r>
            <a:r>
              <a:rPr lang="de-DE" sz="1800" dirty="0">
                <a:solidFill>
                  <a:srgbClr val="002D4C"/>
                </a:solidFill>
                <a:latin typeface="Arial" panose="020B0604020202020204" pitchFamily="34" charset="0"/>
              </a:rPr>
              <a:t>) </a:t>
            </a:r>
            <a:r>
              <a:rPr lang="de-DE" sz="1800" dirty="0" err="1">
                <a:solidFill>
                  <a:srgbClr val="002D4C"/>
                </a:solidFill>
                <a:latin typeface="Arial" panose="020B0604020202020204" pitchFamily="34" charset="0"/>
              </a:rPr>
              <a:t>calculations</a:t>
            </a:r>
            <a:endParaRPr lang="de-DE" sz="1800" b="1" dirty="0">
              <a:solidFill>
                <a:srgbClr val="002D4C"/>
              </a:solidFill>
              <a:latin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20D4ADF-62EA-448A-AA93-64268B7EB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300"/>
            <a:ext cx="11449050" cy="584201"/>
          </a:xfrm>
        </p:spPr>
        <p:txBody>
          <a:bodyPr/>
          <a:lstStyle/>
          <a:p>
            <a:r>
              <a:rPr lang="de-DE" dirty="0"/>
              <a:t>Ex-situ </a:t>
            </a:r>
            <a:r>
              <a:rPr lang="de-DE" dirty="0" err="1"/>
              <a:t>diagnostic</a:t>
            </a:r>
            <a:r>
              <a:rPr lang="de-DE" dirty="0"/>
              <a:t>: Raman </a:t>
            </a:r>
            <a:r>
              <a:rPr lang="de-DE" dirty="0" err="1"/>
              <a:t>spectroscopy</a:t>
            </a:r>
            <a:endParaRPr lang="de-DE" dirty="0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3791EB1-4D7A-4CD1-AC07-93D60533B1E5}"/>
              </a:ext>
            </a:extLst>
          </p:cNvPr>
          <p:cNvGrpSpPr/>
          <p:nvPr/>
        </p:nvGrpSpPr>
        <p:grpSpPr>
          <a:xfrm>
            <a:off x="8335429" y="111211"/>
            <a:ext cx="3555111" cy="2060298"/>
            <a:chOff x="761451" y="4024488"/>
            <a:chExt cx="3555111" cy="2060298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28D43761-3A3E-466B-8733-B2EF091F2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1451" y="4197779"/>
              <a:ext cx="3555111" cy="1887007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F8D29EC-158D-4E74-9B60-8C6F5F93D824}"/>
                </a:ext>
              </a:extLst>
            </p:cNvPr>
            <p:cNvSpPr txBox="1"/>
            <p:nvPr/>
          </p:nvSpPr>
          <p:spPr bwMode="gray">
            <a:xfrm>
              <a:off x="1015586" y="4402307"/>
              <a:ext cx="165618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1000" dirty="0">
                  <a:solidFill>
                    <a:schemeClr val="bg1">
                      <a:lumMod val="65000"/>
                    </a:schemeClr>
                  </a:solidFill>
                </a:rPr>
                <a:t>Neumann and Stampfer, Springer, 2018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696E91A7-AB60-44BA-ACD2-CB875327C394}"/>
                </a:ext>
              </a:extLst>
            </p:cNvPr>
            <p:cNvSpPr txBox="1"/>
            <p:nvPr/>
          </p:nvSpPr>
          <p:spPr bwMode="gray">
            <a:xfrm>
              <a:off x="996883" y="4024488"/>
              <a:ext cx="1440160" cy="2126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1400" dirty="0" err="1"/>
                <a:t>defective</a:t>
              </a:r>
              <a:r>
                <a:rPr lang="de-DE" sz="1400" dirty="0"/>
                <a:t> </a:t>
              </a:r>
              <a:r>
                <a:rPr lang="de-DE" sz="1400" dirty="0" err="1"/>
                <a:t>graphene</a:t>
              </a:r>
              <a:endParaRPr lang="de-DE" sz="1400" dirty="0"/>
            </a:p>
          </p:txBody>
        </p:sp>
      </p:grpSp>
      <p:pic>
        <p:nvPicPr>
          <p:cNvPr id="13" name="Grafik 12">
            <a:extLst>
              <a:ext uri="{FF2B5EF4-FFF2-40B4-BE49-F238E27FC236}">
                <a16:creationId xmlns:a16="http://schemas.microsoft.com/office/drawing/2014/main" id="{BC970CB6-E82C-4CA1-8ACB-A39E9EC94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477" y="2171509"/>
            <a:ext cx="5205882" cy="4210640"/>
          </a:xfrm>
          <a:prstGeom prst="rect">
            <a:avLst/>
          </a:prstGeom>
        </p:spPr>
      </p:pic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8934B43D-CBC6-4271-90A1-9434DEDFD81D}"/>
              </a:ext>
            </a:extLst>
          </p:cNvPr>
          <p:cNvCxnSpPr/>
          <p:nvPr/>
        </p:nvCxnSpPr>
        <p:spPr bwMode="gray">
          <a:xfrm flipH="1">
            <a:off x="9615641" y="4727658"/>
            <a:ext cx="576064" cy="360040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 descr="Ein Bild, das Kreis, Farbigkeit, Kunst enthält.&#10;&#10;Automatisch generierte Beschreibung">
            <a:extLst>
              <a:ext uri="{FF2B5EF4-FFF2-40B4-BE49-F238E27FC236}">
                <a16:creationId xmlns:a16="http://schemas.microsoft.com/office/drawing/2014/main" id="{A4DA2CE5-2A96-4236-8E05-F552A651A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782" y="4065510"/>
            <a:ext cx="1697116" cy="104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Ein Bild, das Kreis enthält.&#10;&#10;Automatisch generierte Beschreibung">
            <a:extLst>
              <a:ext uri="{FF2B5EF4-FFF2-40B4-BE49-F238E27FC236}">
                <a16:creationId xmlns:a16="http://schemas.microsoft.com/office/drawing/2014/main" id="{D5DBB17F-9557-4F5C-B482-54C6FB4EC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953" y="4741004"/>
            <a:ext cx="1337141" cy="110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6DC6B601-4571-4EF9-88D6-3BAFD7DF8C2D}"/>
              </a:ext>
            </a:extLst>
          </p:cNvPr>
          <p:cNvSpPr txBox="1"/>
          <p:nvPr/>
        </p:nvSpPr>
        <p:spPr bwMode="gray">
          <a:xfrm>
            <a:off x="10059054" y="3339899"/>
            <a:ext cx="1656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>
                    <a:lumMod val="75000"/>
                  </a:schemeClr>
                </a:solidFill>
              </a:rPr>
              <a:t>T Fournier et al., Carbon 244 (2025) 120657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EC70FD28-2CE7-4FF8-8192-4FF259BB4C15}"/>
              </a:ext>
            </a:extLst>
          </p:cNvPr>
          <p:cNvCxnSpPr>
            <a:cxnSpLocks/>
          </p:cNvCxnSpPr>
          <p:nvPr/>
        </p:nvCxnSpPr>
        <p:spPr bwMode="gray">
          <a:xfrm>
            <a:off x="6529423" y="5313225"/>
            <a:ext cx="998720" cy="317990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DBF72059-E5FF-41D6-AED8-1D52DDB1F081}"/>
              </a:ext>
            </a:extLst>
          </p:cNvPr>
          <p:cNvSpPr/>
          <p:nvPr/>
        </p:nvSpPr>
        <p:spPr bwMode="gray">
          <a:xfrm>
            <a:off x="653438" y="3582581"/>
            <a:ext cx="4932439" cy="1067511"/>
          </a:xfrm>
          <a:prstGeom prst="roundRect">
            <a:avLst/>
          </a:prstGeom>
          <a:solidFill>
            <a:srgbClr val="A3107C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  <a:buSzPts val="1100"/>
            </a:pPr>
            <a:r>
              <a:rPr lang="en-US" sz="2000" b="1" kern="0" dirty="0">
                <a:solidFill>
                  <a:srgbClr val="FFFFFF"/>
                </a:solidFill>
                <a:cs typeface="Arial"/>
                <a:sym typeface="Arial"/>
              </a:rPr>
              <a:t>Interpretation of Raman spectra can be non trivial</a:t>
            </a:r>
          </a:p>
        </p:txBody>
      </p:sp>
    </p:spTree>
    <p:extLst>
      <p:ext uri="{BB962C8B-B14F-4D97-AF65-F5344CB8AC3E}">
        <p14:creationId xmlns:p14="http://schemas.microsoft.com/office/powerpoint/2010/main" val="25307935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500E3F-D28D-4B66-B0B7-4B398DA0A9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279E4B1-17C4-414A-94F3-98DCA44E8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11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0FBB08C-7411-4A03-A6FD-DDB716D88C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itel 133">
            <a:extLst>
              <a:ext uri="{FF2B5EF4-FFF2-40B4-BE49-F238E27FC236}">
                <a16:creationId xmlns:a16="http://schemas.microsoft.com/office/drawing/2014/main" id="{70194B9C-7673-4A4E-AD6E-26559C94A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907"/>
            <a:ext cx="11449050" cy="1007455"/>
          </a:xfrm>
        </p:spPr>
        <p:txBody>
          <a:bodyPr/>
          <a:lstStyle/>
          <a:p>
            <a:r>
              <a:rPr lang="de-DE" dirty="0"/>
              <a:t>Experimental </a:t>
            </a:r>
            <a:r>
              <a:rPr lang="de-DE" dirty="0" err="1"/>
              <a:t>setup</a:t>
            </a:r>
            <a:endParaRPr lang="de-DE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26F735D-74AA-44FD-9FA1-26D993C02730}"/>
              </a:ext>
            </a:extLst>
          </p:cNvPr>
          <p:cNvGrpSpPr/>
          <p:nvPr/>
        </p:nvGrpSpPr>
        <p:grpSpPr>
          <a:xfrm>
            <a:off x="2566631" y="1882797"/>
            <a:ext cx="4477310" cy="2219254"/>
            <a:chOff x="3624634" y="2284166"/>
            <a:chExt cx="5877506" cy="2800370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2038FC06-2D0C-46CF-9ED1-6EA96B5313AE}"/>
                </a:ext>
              </a:extLst>
            </p:cNvPr>
            <p:cNvGrpSpPr/>
            <p:nvPr/>
          </p:nvGrpSpPr>
          <p:grpSpPr>
            <a:xfrm>
              <a:off x="3624634" y="2284167"/>
              <a:ext cx="5877506" cy="2800369"/>
              <a:chOff x="5217214" y="2474119"/>
              <a:chExt cx="5877506" cy="2800369"/>
            </a:xfrm>
          </p:grpSpPr>
          <p:pic>
            <p:nvPicPr>
              <p:cNvPr id="12" name="Grafik 11">
                <a:extLst>
                  <a:ext uri="{FF2B5EF4-FFF2-40B4-BE49-F238E27FC236}">
                    <a16:creationId xmlns:a16="http://schemas.microsoft.com/office/drawing/2014/main" id="{46B8DA6D-D257-4F5A-ABBF-F4E44925F6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217214" y="2503242"/>
                <a:ext cx="5808000" cy="2771246"/>
              </a:xfrm>
              <a:prstGeom prst="rect">
                <a:avLst/>
              </a:prstGeom>
            </p:spPr>
          </p:pic>
          <p:sp>
            <p:nvSpPr>
              <p:cNvPr id="13" name="Rechteck 12">
                <a:extLst>
                  <a:ext uri="{FF2B5EF4-FFF2-40B4-BE49-F238E27FC236}">
                    <a16:creationId xmlns:a16="http://schemas.microsoft.com/office/drawing/2014/main" id="{0CE35C07-0BCB-4ED2-A9EC-7CCCA1B2FCE0}"/>
                  </a:ext>
                </a:extLst>
              </p:cNvPr>
              <p:cNvSpPr/>
              <p:nvPr/>
            </p:nvSpPr>
            <p:spPr>
              <a:xfrm>
                <a:off x="8656320" y="2960443"/>
                <a:ext cx="297180" cy="418552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" name="Rechteck 13">
                <a:extLst>
                  <a:ext uri="{FF2B5EF4-FFF2-40B4-BE49-F238E27FC236}">
                    <a16:creationId xmlns:a16="http://schemas.microsoft.com/office/drawing/2014/main" id="{496298D4-7EC6-455C-8C4D-61F88FE2635E}"/>
                  </a:ext>
                </a:extLst>
              </p:cNvPr>
              <p:cNvSpPr/>
              <p:nvPr/>
            </p:nvSpPr>
            <p:spPr>
              <a:xfrm>
                <a:off x="8344376" y="2474119"/>
                <a:ext cx="554355" cy="45720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93BD330E-ED70-4723-9A53-41639A2E0BDA}"/>
                  </a:ext>
                </a:extLst>
              </p:cNvPr>
              <p:cNvSpPr/>
              <p:nvPr/>
            </p:nvSpPr>
            <p:spPr>
              <a:xfrm>
                <a:off x="8344377" y="3409950"/>
                <a:ext cx="518636" cy="40957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EF7EF089-53FE-4E09-80AB-2438A4AE0731}"/>
                  </a:ext>
                </a:extLst>
              </p:cNvPr>
              <p:cNvSpPr/>
              <p:nvPr/>
            </p:nvSpPr>
            <p:spPr>
              <a:xfrm>
                <a:off x="10744200" y="2800222"/>
                <a:ext cx="350520" cy="76593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E86B80B7-7E1C-479F-8AD6-E05B642C7920}"/>
                  </a:ext>
                </a:extLst>
              </p:cNvPr>
              <p:cNvSpPr/>
              <p:nvPr/>
            </p:nvSpPr>
            <p:spPr>
              <a:xfrm>
                <a:off x="10629437" y="2512767"/>
                <a:ext cx="297180" cy="418552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412BF41F-1CB7-4BE1-A43F-99AF18AF636B}"/>
                </a:ext>
              </a:extLst>
            </p:cNvPr>
            <p:cNvSpPr/>
            <p:nvPr/>
          </p:nvSpPr>
          <p:spPr>
            <a:xfrm>
              <a:off x="8117654" y="2284167"/>
              <a:ext cx="297180" cy="41855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788089D7-2577-496C-AA86-2E883C2C9135}"/>
                </a:ext>
              </a:extLst>
            </p:cNvPr>
            <p:cNvSpPr/>
            <p:nvPr/>
          </p:nvSpPr>
          <p:spPr>
            <a:xfrm>
              <a:off x="4683922" y="2284166"/>
              <a:ext cx="297180" cy="5428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A8002432-C2F7-4CE1-82CA-D5B84E1552DE}"/>
              </a:ext>
            </a:extLst>
          </p:cNvPr>
          <p:cNvGrpSpPr/>
          <p:nvPr/>
        </p:nvGrpSpPr>
        <p:grpSpPr>
          <a:xfrm>
            <a:off x="2207568" y="1564752"/>
            <a:ext cx="4368726" cy="2079990"/>
            <a:chOff x="6346317" y="960195"/>
            <a:chExt cx="8503682" cy="4535728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081047BA-FD7B-444C-A274-1D53EAC0D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99000"/>
            </a:blip>
            <a:stretch>
              <a:fillRect/>
            </a:stretch>
          </p:blipFill>
          <p:spPr>
            <a:xfrm>
              <a:off x="11582467" y="960195"/>
              <a:ext cx="3267532" cy="3839111"/>
            </a:xfrm>
            <a:prstGeom prst="rect">
              <a:avLst/>
            </a:prstGeom>
            <a:blipFill dpi="0" rotWithShape="1">
              <a:blip r:embed="rId4">
                <a:alphaModFix amt="99000"/>
              </a:blip>
              <a:srcRect/>
              <a:stretch>
                <a:fillRect/>
              </a:stretch>
            </a:blipFill>
          </p:spPr>
        </p:pic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770D57BB-4130-45CE-B69E-84A53C5A8BB4}"/>
                </a:ext>
              </a:extLst>
            </p:cNvPr>
            <p:cNvSpPr/>
            <p:nvPr/>
          </p:nvSpPr>
          <p:spPr>
            <a:xfrm>
              <a:off x="6361591" y="1509444"/>
              <a:ext cx="945989" cy="50223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4B4E1176-6F70-4C56-A7EB-5DA1ED20811D}"/>
                </a:ext>
              </a:extLst>
            </p:cNvPr>
            <p:cNvSpPr/>
            <p:nvPr/>
          </p:nvSpPr>
          <p:spPr>
            <a:xfrm>
              <a:off x="8673370" y="1988854"/>
              <a:ext cx="945989" cy="50223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FD3CA796-17D3-43A8-900B-FA8109273941}"/>
                </a:ext>
              </a:extLst>
            </p:cNvPr>
            <p:cNvSpPr/>
            <p:nvPr/>
          </p:nvSpPr>
          <p:spPr>
            <a:xfrm>
              <a:off x="6346317" y="4344085"/>
              <a:ext cx="945989" cy="50223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CA383CC2-5534-4A53-8C00-121DAC0EF635}"/>
                </a:ext>
              </a:extLst>
            </p:cNvPr>
            <p:cNvSpPr/>
            <p:nvPr/>
          </p:nvSpPr>
          <p:spPr>
            <a:xfrm>
              <a:off x="6361591" y="4942028"/>
              <a:ext cx="945989" cy="50223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9EF0D60D-7766-48AF-ACB2-D99DEEAA650A}"/>
                </a:ext>
              </a:extLst>
            </p:cNvPr>
            <p:cNvSpPr/>
            <p:nvPr/>
          </p:nvSpPr>
          <p:spPr>
            <a:xfrm>
              <a:off x="8813971" y="4993687"/>
              <a:ext cx="945989" cy="50223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25" name="Grafik 157">
            <a:extLst>
              <a:ext uri="{FF2B5EF4-FFF2-40B4-BE49-F238E27FC236}">
                <a16:creationId xmlns:a16="http://schemas.microsoft.com/office/drawing/2014/main" id="{EACDA1DC-7191-4AFC-960C-F235F8329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585622" y="1557498"/>
            <a:ext cx="1528867" cy="1743630"/>
          </a:xfrm>
          <a:prstGeom prst="rect">
            <a:avLst/>
          </a:prstGeom>
          <a:noFill/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22FC092A-3DF7-49CC-9168-79F8CC36AC84}"/>
              </a:ext>
            </a:extLst>
          </p:cNvPr>
          <p:cNvSpPr/>
          <p:nvPr/>
        </p:nvSpPr>
        <p:spPr>
          <a:xfrm>
            <a:off x="5082599" y="2316252"/>
            <a:ext cx="1289286" cy="198167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E12CCD95-8CFB-43A2-8C8F-EC6602F1D64E}"/>
              </a:ext>
            </a:extLst>
          </p:cNvPr>
          <p:cNvCxnSpPr>
            <a:cxnSpLocks/>
          </p:cNvCxnSpPr>
          <p:nvPr/>
        </p:nvCxnSpPr>
        <p:spPr>
          <a:xfrm>
            <a:off x="5074219" y="2276009"/>
            <a:ext cx="0" cy="286866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8" name="Rechteck 27">
            <a:extLst>
              <a:ext uri="{FF2B5EF4-FFF2-40B4-BE49-F238E27FC236}">
                <a16:creationId xmlns:a16="http://schemas.microsoft.com/office/drawing/2014/main" id="{785BD786-8833-402C-BB27-11F7E64C1F0E}"/>
              </a:ext>
            </a:extLst>
          </p:cNvPr>
          <p:cNvSpPr/>
          <p:nvPr/>
        </p:nvSpPr>
        <p:spPr>
          <a:xfrm>
            <a:off x="7777475" y="2242743"/>
            <a:ext cx="323707" cy="357158"/>
          </a:xfrm>
          <a:prstGeom prst="rect">
            <a:avLst/>
          </a:prstGeom>
          <a:solidFill>
            <a:srgbClr val="23A1E0">
              <a:lumMod val="75000"/>
              <a:alpha val="50000"/>
            </a:srgbClr>
          </a:solidFill>
          <a:ln w="12700" cap="flat" cmpd="sng" algn="ctr">
            <a:solidFill>
              <a:srgbClr val="23A1E0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42787F32-F08B-4A3A-9F6A-BBABD6DB1441}"/>
              </a:ext>
            </a:extLst>
          </p:cNvPr>
          <p:cNvSpPr/>
          <p:nvPr/>
        </p:nvSpPr>
        <p:spPr>
          <a:xfrm>
            <a:off x="7692664" y="2170445"/>
            <a:ext cx="113740" cy="513324"/>
          </a:xfrm>
          <a:prstGeom prst="rect">
            <a:avLst/>
          </a:prstGeom>
          <a:solidFill>
            <a:srgbClr val="23A1E0">
              <a:lumMod val="75000"/>
            </a:srgbClr>
          </a:solidFill>
          <a:ln w="12700" cap="flat" cmpd="sng" algn="ctr">
            <a:solidFill>
              <a:srgbClr val="23A1E0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DE976C75-DF61-4751-8A78-12BFA21EC9E6}"/>
              </a:ext>
            </a:extLst>
          </p:cNvPr>
          <p:cNvSpPr/>
          <p:nvPr/>
        </p:nvSpPr>
        <p:spPr>
          <a:xfrm>
            <a:off x="8114489" y="1931783"/>
            <a:ext cx="155012" cy="983818"/>
          </a:xfrm>
          <a:prstGeom prst="rect">
            <a:avLst/>
          </a:prstGeom>
          <a:solidFill>
            <a:srgbClr val="23A1E0">
              <a:lumMod val="75000"/>
            </a:srgbClr>
          </a:solidFill>
          <a:ln w="12700" cap="flat" cmpd="sng" algn="ctr">
            <a:solidFill>
              <a:srgbClr val="23A1E0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3480A6E0-1A29-474E-9D99-F2C6AA67FB13}"/>
              </a:ext>
            </a:extLst>
          </p:cNvPr>
          <p:cNvSpPr/>
          <p:nvPr/>
        </p:nvSpPr>
        <p:spPr>
          <a:xfrm>
            <a:off x="7638567" y="2291522"/>
            <a:ext cx="45719" cy="254105"/>
          </a:xfrm>
          <a:prstGeom prst="rect">
            <a:avLst/>
          </a:prstGeom>
          <a:solidFill>
            <a:sysClr val="windowText" lastClr="000000">
              <a:lumMod val="95000"/>
              <a:lumOff val="5000"/>
            </a:sysClr>
          </a:solidFill>
          <a:ln w="127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F6823F0E-B397-44D6-B077-53CDD1375524}"/>
              </a:ext>
            </a:extLst>
          </p:cNvPr>
          <p:cNvGrpSpPr/>
          <p:nvPr/>
        </p:nvGrpSpPr>
        <p:grpSpPr>
          <a:xfrm rot="5400000">
            <a:off x="6799208" y="3462901"/>
            <a:ext cx="1092080" cy="749930"/>
            <a:chOff x="8850720" y="2470756"/>
            <a:chExt cx="1092080" cy="749930"/>
          </a:xfrm>
        </p:grpSpPr>
        <p:sp>
          <p:nvSpPr>
            <p:cNvPr id="33" name="Rechteck 175">
              <a:extLst>
                <a:ext uri="{FF2B5EF4-FFF2-40B4-BE49-F238E27FC236}">
                  <a16:creationId xmlns:a16="http://schemas.microsoft.com/office/drawing/2014/main" id="{400406EE-B380-49D1-ACB6-70224EBAB3FC}"/>
                </a:ext>
              </a:extLst>
            </p:cNvPr>
            <p:cNvSpPr/>
            <p:nvPr/>
          </p:nvSpPr>
          <p:spPr bwMode="auto">
            <a:xfrm>
              <a:off x="8850720" y="2470756"/>
              <a:ext cx="1092080" cy="749930"/>
            </a:xfrm>
            <a:prstGeom prst="rect">
              <a:avLst/>
            </a:prstGeom>
            <a:solidFill>
              <a:srgbClr val="00B050"/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A8051018-40C8-429F-94DC-E6EDE2EC6ABD}"/>
                </a:ext>
              </a:extLst>
            </p:cNvPr>
            <p:cNvSpPr/>
            <p:nvPr/>
          </p:nvSpPr>
          <p:spPr>
            <a:xfrm rot="10800000">
              <a:off x="9087835" y="2544211"/>
              <a:ext cx="617848" cy="606527"/>
            </a:xfrm>
            <a:prstGeom prst="ellips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22A736FA-537A-4BA2-8D85-1875489A66A6}"/>
                </a:ext>
              </a:extLst>
            </p:cNvPr>
            <p:cNvCxnSpPr>
              <a:endCxn id="34" idx="7"/>
            </p:cNvCxnSpPr>
            <p:nvPr/>
          </p:nvCxnSpPr>
          <p:spPr>
            <a:xfrm rot="10800000" flipV="1">
              <a:off x="9178317" y="2963706"/>
              <a:ext cx="502262" cy="98209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2455A654-CECF-4CF1-A906-D0EF9ED566A2}"/>
                </a:ext>
              </a:extLst>
            </p:cNvPr>
            <p:cNvCxnSpPr>
              <a:cxnSpLocks/>
              <a:endCxn id="34" idx="5"/>
            </p:cNvCxnSpPr>
            <p:nvPr/>
          </p:nvCxnSpPr>
          <p:spPr>
            <a:xfrm rot="10800000">
              <a:off x="9178317" y="2633034"/>
              <a:ext cx="502263" cy="102472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FFB06160-B363-4FCE-BDC8-CBD267756AFF}"/>
              </a:ext>
            </a:extLst>
          </p:cNvPr>
          <p:cNvGrpSpPr/>
          <p:nvPr/>
        </p:nvGrpSpPr>
        <p:grpSpPr>
          <a:xfrm rot="5400000">
            <a:off x="5190914" y="3475684"/>
            <a:ext cx="1092080" cy="749930"/>
            <a:chOff x="8850720" y="2470756"/>
            <a:chExt cx="1092080" cy="749930"/>
          </a:xfrm>
        </p:grpSpPr>
        <p:sp>
          <p:nvSpPr>
            <p:cNvPr id="38" name="Rechteck 175">
              <a:extLst>
                <a:ext uri="{FF2B5EF4-FFF2-40B4-BE49-F238E27FC236}">
                  <a16:creationId xmlns:a16="http://schemas.microsoft.com/office/drawing/2014/main" id="{73471247-3B9C-4025-AE9E-DC14C76E6172}"/>
                </a:ext>
              </a:extLst>
            </p:cNvPr>
            <p:cNvSpPr/>
            <p:nvPr/>
          </p:nvSpPr>
          <p:spPr bwMode="auto">
            <a:xfrm>
              <a:off x="8850720" y="2470756"/>
              <a:ext cx="1092080" cy="749930"/>
            </a:xfrm>
            <a:prstGeom prst="rect">
              <a:avLst/>
            </a:prstGeom>
            <a:solidFill>
              <a:srgbClr val="00B050"/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BA6150EB-5554-435B-B5BD-6B963764BC81}"/>
                </a:ext>
              </a:extLst>
            </p:cNvPr>
            <p:cNvSpPr/>
            <p:nvPr/>
          </p:nvSpPr>
          <p:spPr>
            <a:xfrm rot="10800000">
              <a:off x="9087835" y="2544211"/>
              <a:ext cx="617848" cy="606527"/>
            </a:xfrm>
            <a:prstGeom prst="ellips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40" name="Gerader Verbinder 39">
              <a:extLst>
                <a:ext uri="{FF2B5EF4-FFF2-40B4-BE49-F238E27FC236}">
                  <a16:creationId xmlns:a16="http://schemas.microsoft.com/office/drawing/2014/main" id="{A269362F-9073-4C4C-A7CC-6A66C3672DBE}"/>
                </a:ext>
              </a:extLst>
            </p:cNvPr>
            <p:cNvCxnSpPr>
              <a:endCxn id="39" idx="7"/>
            </p:cNvCxnSpPr>
            <p:nvPr/>
          </p:nvCxnSpPr>
          <p:spPr>
            <a:xfrm rot="10800000" flipV="1">
              <a:off x="9178317" y="2963706"/>
              <a:ext cx="502262" cy="98209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3564A467-EF48-4251-B9DB-07C91185A291}"/>
                </a:ext>
              </a:extLst>
            </p:cNvPr>
            <p:cNvCxnSpPr>
              <a:cxnSpLocks/>
              <a:endCxn id="39" idx="5"/>
            </p:cNvCxnSpPr>
            <p:nvPr/>
          </p:nvCxnSpPr>
          <p:spPr>
            <a:xfrm rot="10800000">
              <a:off x="9178317" y="2633034"/>
              <a:ext cx="502263" cy="102472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7355FFCB-9FBC-48F1-8F65-C4E2DA4685B4}"/>
              </a:ext>
            </a:extLst>
          </p:cNvPr>
          <p:cNvGrpSpPr/>
          <p:nvPr/>
        </p:nvGrpSpPr>
        <p:grpSpPr>
          <a:xfrm rot="16200000">
            <a:off x="5190914" y="653081"/>
            <a:ext cx="1092080" cy="749930"/>
            <a:chOff x="8850720" y="2470756"/>
            <a:chExt cx="1092080" cy="749930"/>
          </a:xfrm>
        </p:grpSpPr>
        <p:sp>
          <p:nvSpPr>
            <p:cNvPr id="43" name="Rechteck 175">
              <a:extLst>
                <a:ext uri="{FF2B5EF4-FFF2-40B4-BE49-F238E27FC236}">
                  <a16:creationId xmlns:a16="http://schemas.microsoft.com/office/drawing/2014/main" id="{AE781EAA-F92D-4EDD-9EA7-28E39C67D751}"/>
                </a:ext>
              </a:extLst>
            </p:cNvPr>
            <p:cNvSpPr/>
            <p:nvPr/>
          </p:nvSpPr>
          <p:spPr bwMode="auto">
            <a:xfrm>
              <a:off x="8850720" y="2470756"/>
              <a:ext cx="1092080" cy="749930"/>
            </a:xfrm>
            <a:prstGeom prst="rect">
              <a:avLst/>
            </a:prstGeom>
            <a:solidFill>
              <a:srgbClr val="00B050"/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323CA483-F18C-4206-9017-6000EDB3AD7E}"/>
                </a:ext>
              </a:extLst>
            </p:cNvPr>
            <p:cNvSpPr/>
            <p:nvPr/>
          </p:nvSpPr>
          <p:spPr>
            <a:xfrm rot="10800000">
              <a:off x="9087835" y="2544211"/>
              <a:ext cx="617848" cy="606527"/>
            </a:xfrm>
            <a:prstGeom prst="ellips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DE042182-05E2-44CF-8CCF-772EAEC09601}"/>
                </a:ext>
              </a:extLst>
            </p:cNvPr>
            <p:cNvCxnSpPr>
              <a:endCxn id="44" idx="7"/>
            </p:cNvCxnSpPr>
            <p:nvPr/>
          </p:nvCxnSpPr>
          <p:spPr>
            <a:xfrm rot="10800000" flipV="1">
              <a:off x="9178317" y="2963706"/>
              <a:ext cx="502262" cy="98209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cxnSp>
          <p:nvCxnSpPr>
            <p:cNvPr id="46" name="Gerader Verbinder 45">
              <a:extLst>
                <a:ext uri="{FF2B5EF4-FFF2-40B4-BE49-F238E27FC236}">
                  <a16:creationId xmlns:a16="http://schemas.microsoft.com/office/drawing/2014/main" id="{4448FB62-04C7-457A-950F-0C54075C02DC}"/>
                </a:ext>
              </a:extLst>
            </p:cNvPr>
            <p:cNvCxnSpPr>
              <a:cxnSpLocks/>
              <a:endCxn id="44" idx="5"/>
            </p:cNvCxnSpPr>
            <p:nvPr/>
          </p:nvCxnSpPr>
          <p:spPr>
            <a:xfrm rot="10800000">
              <a:off x="9178317" y="2633034"/>
              <a:ext cx="502263" cy="102472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sp>
        <p:nvSpPr>
          <p:cNvPr id="47" name="Rechteck 46">
            <a:extLst>
              <a:ext uri="{FF2B5EF4-FFF2-40B4-BE49-F238E27FC236}">
                <a16:creationId xmlns:a16="http://schemas.microsoft.com/office/drawing/2014/main" id="{70A5EDEF-87F6-4BAD-9E45-325A3E6931A5}"/>
              </a:ext>
            </a:extLst>
          </p:cNvPr>
          <p:cNvSpPr/>
          <p:nvPr/>
        </p:nvSpPr>
        <p:spPr>
          <a:xfrm>
            <a:off x="2309363" y="349390"/>
            <a:ext cx="6245147" cy="4209308"/>
          </a:xfrm>
          <a:prstGeom prst="rect">
            <a:avLst/>
          </a:prstGeom>
          <a:noFill/>
          <a:ln w="50800" cap="rnd" cmpd="sng" algn="ctr">
            <a:noFill/>
            <a:prstDash val="solid"/>
            <a:round/>
          </a:ln>
          <a:effectLst>
            <a:outerShdw blurRad="50800" dist="50800" dir="8760000" algn="ctr" rotWithShape="0">
              <a:srgbClr val="000000">
                <a:alpha val="43137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3E235494-2F98-4D22-BBCE-042506B4DC77}"/>
              </a:ext>
            </a:extLst>
          </p:cNvPr>
          <p:cNvSpPr/>
          <p:nvPr/>
        </p:nvSpPr>
        <p:spPr>
          <a:xfrm>
            <a:off x="4824161" y="1451343"/>
            <a:ext cx="528500" cy="36232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1999FDB5-D875-4146-AF4F-AF1A00E56DEC}"/>
              </a:ext>
            </a:extLst>
          </p:cNvPr>
          <p:cNvSpPr/>
          <p:nvPr/>
        </p:nvSpPr>
        <p:spPr>
          <a:xfrm>
            <a:off x="6082508" y="1786095"/>
            <a:ext cx="451173" cy="22794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12292E62-5D2D-407E-9E6A-4B8B6E671A40}"/>
              </a:ext>
            </a:extLst>
          </p:cNvPr>
          <p:cNvSpPr/>
          <p:nvPr/>
        </p:nvSpPr>
        <p:spPr>
          <a:xfrm>
            <a:off x="4882102" y="2847962"/>
            <a:ext cx="461791" cy="5221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433294A2-FD33-4B82-9E5F-A91B432BC776}"/>
              </a:ext>
            </a:extLst>
          </p:cNvPr>
          <p:cNvSpPr/>
          <p:nvPr/>
        </p:nvSpPr>
        <p:spPr>
          <a:xfrm>
            <a:off x="6138107" y="3018468"/>
            <a:ext cx="461791" cy="52219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E34737FB-F860-472F-98D8-F9C7E08F150B}"/>
              </a:ext>
            </a:extLst>
          </p:cNvPr>
          <p:cNvSpPr/>
          <p:nvPr/>
        </p:nvSpPr>
        <p:spPr bwMode="gray">
          <a:xfrm>
            <a:off x="2554704" y="2700225"/>
            <a:ext cx="2242016" cy="1421461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88D057AD-8A9B-4548-B145-23EE30D54025}"/>
              </a:ext>
            </a:extLst>
          </p:cNvPr>
          <p:cNvSpPr/>
          <p:nvPr/>
        </p:nvSpPr>
        <p:spPr bwMode="gray">
          <a:xfrm>
            <a:off x="3475312" y="2581095"/>
            <a:ext cx="178609" cy="165341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D40FD4D5-88D5-4EE2-961A-60B4ABBB4F32}"/>
              </a:ext>
            </a:extLst>
          </p:cNvPr>
          <p:cNvSpPr/>
          <p:nvPr/>
        </p:nvSpPr>
        <p:spPr>
          <a:xfrm>
            <a:off x="4931058" y="2066061"/>
            <a:ext cx="127938" cy="73703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A83D829A-18F8-4464-BF34-CFD3670E7C93}"/>
              </a:ext>
            </a:extLst>
          </p:cNvPr>
          <p:cNvCxnSpPr>
            <a:cxnSpLocks/>
          </p:cNvCxnSpPr>
          <p:nvPr/>
        </p:nvCxnSpPr>
        <p:spPr>
          <a:xfrm flipV="1">
            <a:off x="3441097" y="2409057"/>
            <a:ext cx="2966717" cy="13512"/>
          </a:xfrm>
          <a:prstGeom prst="straightConnector1">
            <a:avLst/>
          </a:prstGeom>
          <a:noFill/>
          <a:ln w="25400" cap="flat" cmpd="sng" algn="ctr">
            <a:gradFill>
              <a:gsLst>
                <a:gs pos="80000">
                  <a:srgbClr val="D30015"/>
                </a:gs>
                <a:gs pos="30000">
                  <a:schemeClr val="tx1">
                    <a:lumMod val="75000"/>
                    <a:lumOff val="25000"/>
                  </a:schemeClr>
                </a:gs>
                <a:gs pos="0">
                  <a:schemeClr val="tx1">
                    <a:lumMod val="25000"/>
                    <a:lumOff val="75000"/>
                  </a:schemeClr>
                </a:gs>
              </a:gsLst>
              <a:lin ang="0" scaled="0"/>
            </a:gradFill>
            <a:prstDash val="solid"/>
            <a:miter lim="800000"/>
            <a:tailEnd type="triangle"/>
          </a:ln>
          <a:effectLst/>
        </p:spPr>
      </p:cxnSp>
      <p:sp>
        <p:nvSpPr>
          <p:cNvPr id="56" name="Textfeld 55">
            <a:extLst>
              <a:ext uri="{FF2B5EF4-FFF2-40B4-BE49-F238E27FC236}">
                <a16:creationId xmlns:a16="http://schemas.microsoft.com/office/drawing/2014/main" id="{01380869-8F03-4B92-88B9-DCD5362994EF}"/>
              </a:ext>
            </a:extLst>
          </p:cNvPr>
          <p:cNvSpPr txBox="1"/>
          <p:nvPr/>
        </p:nvSpPr>
        <p:spPr bwMode="gray">
          <a:xfrm>
            <a:off x="2252297" y="2231008"/>
            <a:ext cx="1044099" cy="25444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</a:pPr>
            <a:r>
              <a:rPr lang="de-DE" sz="2000" dirty="0">
                <a:latin typeface="Arial"/>
              </a:rPr>
              <a:t>H-gas </a:t>
            </a:r>
            <a:r>
              <a:rPr lang="de-DE" sz="2000" dirty="0" err="1">
                <a:latin typeface="Arial"/>
              </a:rPr>
              <a:t>inlet</a:t>
            </a:r>
            <a:endParaRPr lang="de-DE" sz="2000" dirty="0">
              <a:latin typeface="Arial"/>
            </a:endParaRP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1FE57E9B-2493-4B83-9ACA-BF15E69317F7}"/>
              </a:ext>
            </a:extLst>
          </p:cNvPr>
          <p:cNvSpPr txBox="1"/>
          <p:nvPr/>
        </p:nvSpPr>
        <p:spPr bwMode="gray">
          <a:xfrm>
            <a:off x="1689884" y="3370083"/>
            <a:ext cx="1501727" cy="3800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</a:pPr>
            <a:r>
              <a:rPr lang="de-DE" sz="2000" b="1" dirty="0" err="1">
                <a:latin typeface="Arial"/>
              </a:rPr>
              <a:t>Dissociator</a:t>
            </a:r>
            <a:endParaRPr lang="de-DE" sz="2000" b="1" dirty="0">
              <a:latin typeface="Arial"/>
            </a:endParaRPr>
          </a:p>
        </p:txBody>
      </p: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ECA23E8C-DD04-4DF8-AF4B-F87F1EAD446B}"/>
              </a:ext>
            </a:extLst>
          </p:cNvPr>
          <p:cNvGrpSpPr/>
          <p:nvPr/>
        </p:nvGrpSpPr>
        <p:grpSpPr>
          <a:xfrm>
            <a:off x="6381158" y="2148941"/>
            <a:ext cx="1228015" cy="513324"/>
            <a:chOff x="6273956" y="1546397"/>
            <a:chExt cx="1877405" cy="1080122"/>
          </a:xfrm>
        </p:grpSpPr>
        <p:sp>
          <p:nvSpPr>
            <p:cNvPr id="59" name="Flussdiagramm: Auszug 58">
              <a:extLst>
                <a:ext uri="{FF2B5EF4-FFF2-40B4-BE49-F238E27FC236}">
                  <a16:creationId xmlns:a16="http://schemas.microsoft.com/office/drawing/2014/main" id="{6FC7BFFD-C3D7-4CC2-8F20-3B41C4700C80}"/>
                </a:ext>
              </a:extLst>
            </p:cNvPr>
            <p:cNvSpPr/>
            <p:nvPr/>
          </p:nvSpPr>
          <p:spPr bwMode="gray">
            <a:xfrm rot="16200000">
              <a:off x="6561988" y="1258367"/>
              <a:ext cx="1080120" cy="1656184"/>
            </a:xfrm>
            <a:prstGeom prst="flowChartExtract">
              <a:avLst/>
            </a:prstGeom>
            <a:solidFill>
              <a:srgbClr val="800080">
                <a:alpha val="45000"/>
              </a:srgbClr>
            </a:solidFill>
            <a:ln w="3175" cap="flat" cmpd="sng" algn="ctr">
              <a:solidFill>
                <a:srgbClr val="009682"/>
              </a:solidFill>
              <a:prstDash val="solid"/>
              <a:miter lim="800000"/>
            </a:ln>
            <a:effectLst/>
          </p:spPr>
          <p:txBody>
            <a:bodyPr wrap="square" lIns="144000" tIns="144000" rIns="144000" b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E307848E-2F46-41DF-A1B8-EC41DBE5732A}"/>
                </a:ext>
              </a:extLst>
            </p:cNvPr>
            <p:cNvSpPr/>
            <p:nvPr/>
          </p:nvSpPr>
          <p:spPr bwMode="gray">
            <a:xfrm>
              <a:off x="7719313" y="1546397"/>
              <a:ext cx="432048" cy="1080121"/>
            </a:xfrm>
            <a:prstGeom prst="ellipse">
              <a:avLst/>
            </a:prstGeom>
            <a:solidFill>
              <a:srgbClr val="800080"/>
            </a:solidFill>
            <a:ln w="3175" cap="flat" cmpd="sng" algn="ctr">
              <a:solidFill>
                <a:srgbClr val="009682"/>
              </a:solidFill>
              <a:prstDash val="solid"/>
              <a:miter lim="800000"/>
            </a:ln>
            <a:effectLst/>
          </p:spPr>
          <p:txBody>
            <a:bodyPr wrap="square" lIns="144000" tIns="144000" rIns="144000" bIns="144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61" name="Gerade Verbindung mit Pfeil 60">
            <a:extLst>
              <a:ext uri="{FF2B5EF4-FFF2-40B4-BE49-F238E27FC236}">
                <a16:creationId xmlns:a16="http://schemas.microsoft.com/office/drawing/2014/main" id="{AB6AC90D-3AEB-40FE-A2BB-598F4A572F93}"/>
              </a:ext>
            </a:extLst>
          </p:cNvPr>
          <p:cNvCxnSpPr>
            <a:cxnSpLocks/>
          </p:cNvCxnSpPr>
          <p:nvPr/>
        </p:nvCxnSpPr>
        <p:spPr>
          <a:xfrm flipH="1">
            <a:off x="7520704" y="1712956"/>
            <a:ext cx="468640" cy="397737"/>
          </a:xfrm>
          <a:prstGeom prst="straightConnector1">
            <a:avLst/>
          </a:prstGeom>
          <a:noFill/>
          <a:ln w="63500" cap="flat" cmpd="sng" algn="ctr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prstDash val="solid"/>
            <a:miter lim="800000"/>
            <a:tailEnd type="triangle"/>
          </a:ln>
          <a:effectLst/>
        </p:spPr>
      </p:cxnSp>
      <p:sp>
        <p:nvSpPr>
          <p:cNvPr id="62" name="Textfeld 61">
            <a:extLst>
              <a:ext uri="{FF2B5EF4-FFF2-40B4-BE49-F238E27FC236}">
                <a16:creationId xmlns:a16="http://schemas.microsoft.com/office/drawing/2014/main" id="{801DE30F-3C44-4589-A295-220AEE253317}"/>
              </a:ext>
            </a:extLst>
          </p:cNvPr>
          <p:cNvSpPr txBox="1"/>
          <p:nvPr/>
        </p:nvSpPr>
        <p:spPr bwMode="gray">
          <a:xfrm>
            <a:off x="7865528" y="1375376"/>
            <a:ext cx="1282767" cy="25444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</a:pPr>
            <a:r>
              <a:rPr lang="de-DE" sz="2000" dirty="0">
                <a:latin typeface="Arial"/>
              </a:rPr>
              <a:t>Hydrogen beam</a:t>
            </a:r>
          </a:p>
        </p:txBody>
      </p: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7034256B-D48A-440E-A77F-73F0FF50CB6C}"/>
              </a:ext>
            </a:extLst>
          </p:cNvPr>
          <p:cNvCxnSpPr>
            <a:cxnSpLocks/>
          </p:cNvCxnSpPr>
          <p:nvPr/>
        </p:nvCxnSpPr>
        <p:spPr>
          <a:xfrm flipH="1" flipV="1">
            <a:off x="7672552" y="2527577"/>
            <a:ext cx="1381879" cy="833303"/>
          </a:xfrm>
          <a:prstGeom prst="straightConnector1">
            <a:avLst/>
          </a:prstGeom>
          <a:noFill/>
          <a:ln w="63500" cap="flat" cmpd="sng" algn="ctr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prstDash val="solid"/>
            <a:miter lim="800000"/>
            <a:tailEnd type="triangle"/>
          </a:ln>
          <a:effectLst/>
        </p:spPr>
      </p:cxnSp>
      <p:sp>
        <p:nvSpPr>
          <p:cNvPr id="64" name="Textfeld 63">
            <a:extLst>
              <a:ext uri="{FF2B5EF4-FFF2-40B4-BE49-F238E27FC236}">
                <a16:creationId xmlns:a16="http://schemas.microsoft.com/office/drawing/2014/main" id="{DD574B6D-BE9F-4683-A616-2B6F68F16924}"/>
              </a:ext>
            </a:extLst>
          </p:cNvPr>
          <p:cNvSpPr txBox="1"/>
          <p:nvPr/>
        </p:nvSpPr>
        <p:spPr bwMode="gray">
          <a:xfrm>
            <a:off x="8776201" y="3375370"/>
            <a:ext cx="1717439" cy="30714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</a:pPr>
            <a:r>
              <a:rPr lang="de-DE" sz="2000" b="1" dirty="0" err="1">
                <a:latin typeface="Arial"/>
              </a:rPr>
              <a:t>Graphene</a:t>
            </a:r>
            <a:r>
              <a:rPr lang="de-DE" sz="2000" b="1" dirty="0">
                <a:latin typeface="Arial"/>
              </a:rPr>
              <a:t> </a:t>
            </a:r>
            <a:r>
              <a:rPr lang="de-DE" sz="2000" b="1" dirty="0" err="1">
                <a:latin typeface="Arial"/>
              </a:rPr>
              <a:t>samples</a:t>
            </a:r>
            <a:endParaRPr lang="de-DE" sz="2000" b="1" dirty="0">
              <a:latin typeface="Arial"/>
            </a:endParaRPr>
          </a:p>
        </p:txBody>
      </p:sp>
      <p:cxnSp>
        <p:nvCxnSpPr>
          <p:cNvPr id="65" name="Gerade Verbindung mit Pfeil 64">
            <a:extLst>
              <a:ext uri="{FF2B5EF4-FFF2-40B4-BE49-F238E27FC236}">
                <a16:creationId xmlns:a16="http://schemas.microsoft.com/office/drawing/2014/main" id="{F578202E-CCA9-45F9-A46E-3226F86D5F4A}"/>
              </a:ext>
            </a:extLst>
          </p:cNvPr>
          <p:cNvCxnSpPr>
            <a:cxnSpLocks/>
          </p:cNvCxnSpPr>
          <p:nvPr/>
        </p:nvCxnSpPr>
        <p:spPr>
          <a:xfrm>
            <a:off x="2564528" y="3709018"/>
            <a:ext cx="838552" cy="609465"/>
          </a:xfrm>
          <a:prstGeom prst="straightConnector1">
            <a:avLst/>
          </a:prstGeom>
          <a:noFill/>
          <a:ln w="63500" cap="flat" cmpd="sng" algn="ctr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prstDash val="solid"/>
            <a:miter lim="800000"/>
            <a:tailEnd type="triangle"/>
          </a:ln>
          <a:effectLst/>
        </p:spPr>
      </p:cxnSp>
      <p:pic>
        <p:nvPicPr>
          <p:cNvPr id="66" name="Grafik 65">
            <a:extLst>
              <a:ext uri="{FF2B5EF4-FFF2-40B4-BE49-F238E27FC236}">
                <a16:creationId xmlns:a16="http://schemas.microsoft.com/office/drawing/2014/main" id="{5F7E5B06-7666-413D-8495-ACAE1F4116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388" y="4098378"/>
            <a:ext cx="1874751" cy="1414369"/>
          </a:xfrm>
          <a:prstGeom prst="rect">
            <a:avLst/>
          </a:prstGeom>
          <a:ln>
            <a:noFill/>
          </a:ln>
        </p:spPr>
      </p:pic>
      <p:pic>
        <p:nvPicPr>
          <p:cNvPr id="67" name="Grafik 66">
            <a:extLst>
              <a:ext uri="{FF2B5EF4-FFF2-40B4-BE49-F238E27FC236}">
                <a16:creationId xmlns:a16="http://schemas.microsoft.com/office/drawing/2014/main" id="{174E4FC3-DFCD-4349-ADF3-283E586AAAA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496" t="28846" r="23187" b="39619"/>
          <a:stretch/>
        </p:blipFill>
        <p:spPr>
          <a:xfrm rot="12318227" flipH="1">
            <a:off x="2672772" y="4386683"/>
            <a:ext cx="2339940" cy="797080"/>
          </a:xfrm>
          <a:prstGeom prst="rect">
            <a:avLst/>
          </a:prstGeom>
        </p:spPr>
      </p:pic>
      <p:sp>
        <p:nvSpPr>
          <p:cNvPr id="68" name="Textfeld 67">
            <a:extLst>
              <a:ext uri="{FF2B5EF4-FFF2-40B4-BE49-F238E27FC236}">
                <a16:creationId xmlns:a16="http://schemas.microsoft.com/office/drawing/2014/main" id="{F77DE373-5C3C-4E4B-AAED-51E5F9484460}"/>
              </a:ext>
            </a:extLst>
          </p:cNvPr>
          <p:cNvSpPr txBox="1"/>
          <p:nvPr/>
        </p:nvSpPr>
        <p:spPr bwMode="gray">
          <a:xfrm>
            <a:off x="738328" y="5495664"/>
            <a:ext cx="1361935" cy="36417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</a:pPr>
            <a:r>
              <a:rPr lang="de-DE" sz="2000" dirty="0">
                <a:latin typeface="Arial"/>
              </a:rPr>
              <a:t>Thermal </a:t>
            </a:r>
            <a:r>
              <a:rPr lang="de-DE" sz="2000" dirty="0" err="1">
                <a:latin typeface="Arial"/>
              </a:rPr>
              <a:t>cracker</a:t>
            </a:r>
            <a:endParaRPr lang="de-DE" sz="2000" dirty="0">
              <a:latin typeface="Arial"/>
            </a:endParaRP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70E14E1C-35BA-451B-91FC-41B994E42E54}"/>
              </a:ext>
            </a:extLst>
          </p:cNvPr>
          <p:cNvSpPr txBox="1"/>
          <p:nvPr/>
        </p:nvSpPr>
        <p:spPr bwMode="gray">
          <a:xfrm>
            <a:off x="2737308" y="5507865"/>
            <a:ext cx="3275247" cy="36417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</a:pPr>
            <a:r>
              <a:rPr lang="de-DE" sz="2000" dirty="0">
                <a:latin typeface="Arial"/>
              </a:rPr>
              <a:t>Plasma-</a:t>
            </a:r>
            <a:r>
              <a:rPr lang="de-DE" sz="2000" dirty="0" err="1">
                <a:latin typeface="Arial"/>
              </a:rPr>
              <a:t>based</a:t>
            </a:r>
            <a:r>
              <a:rPr lang="de-DE" sz="2000" dirty="0">
                <a:latin typeface="Arial"/>
              </a:rPr>
              <a:t> </a:t>
            </a:r>
            <a:r>
              <a:rPr lang="de-DE" sz="2000" dirty="0" err="1">
                <a:latin typeface="Arial"/>
              </a:rPr>
              <a:t>dissociation</a:t>
            </a:r>
            <a:endParaRPr lang="de-DE" sz="2000" dirty="0">
              <a:latin typeface="Arial"/>
            </a:endParaRPr>
          </a:p>
        </p:txBody>
      </p:sp>
      <p:pic>
        <p:nvPicPr>
          <p:cNvPr id="70" name="Grafik 69">
            <a:extLst>
              <a:ext uri="{FF2B5EF4-FFF2-40B4-BE49-F238E27FC236}">
                <a16:creationId xmlns:a16="http://schemas.microsoft.com/office/drawing/2014/main" id="{450B1B91-77D7-4782-81DD-4D3CC0ECFB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1141" y="4030317"/>
            <a:ext cx="1279091" cy="1652159"/>
          </a:xfrm>
          <a:prstGeom prst="rect">
            <a:avLst/>
          </a:prstGeom>
        </p:spPr>
      </p:pic>
      <p:pic>
        <p:nvPicPr>
          <p:cNvPr id="71" name="Grafik 70">
            <a:extLst>
              <a:ext uri="{FF2B5EF4-FFF2-40B4-BE49-F238E27FC236}">
                <a16:creationId xmlns:a16="http://schemas.microsoft.com/office/drawing/2014/main" id="{EF0A9705-DD54-4A17-A896-1A928161DE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1080" y="3946203"/>
            <a:ext cx="1158699" cy="17545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feld 71">
                <a:extLst>
                  <a:ext uri="{FF2B5EF4-FFF2-40B4-BE49-F238E27FC236}">
                    <a16:creationId xmlns:a16="http://schemas.microsoft.com/office/drawing/2014/main" id="{27E5C66B-00FA-47B4-99D4-950567F1C0E4}"/>
                  </a:ext>
                </a:extLst>
              </p:cNvPr>
              <p:cNvSpPr txBox="1"/>
              <p:nvPr/>
            </p:nvSpPr>
            <p:spPr bwMode="gray">
              <a:xfrm>
                <a:off x="7506699" y="5810708"/>
                <a:ext cx="2062940" cy="3071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2000" b="0" i="0" smtClean="0">
                        <a:latin typeface="Cambria Math" panose="02040503050406030204" pitchFamily="18" charset="0"/>
                      </a:rPr>
                      <m:t>Si</m:t>
                    </m:r>
                    <m:r>
                      <a:rPr lang="de-DE" sz="20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de-DE" sz="2000" b="0" i="0" smtClean="0">
                        <a:latin typeface="Cambria Math" panose="02040503050406030204" pitchFamily="18" charset="0"/>
                      </a:rPr>
                      <m:t>Si</m:t>
                    </m:r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20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e-DE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2000" dirty="0"/>
                  <a:t> </a:t>
                </a:r>
                <a:r>
                  <a:rPr lang="de-DE" sz="2000" dirty="0" err="1"/>
                  <a:t>substrate</a:t>
                </a:r>
                <a:endParaRPr lang="de-DE" sz="2000" dirty="0"/>
              </a:p>
            </p:txBody>
          </p:sp>
        </mc:Choice>
        <mc:Fallback xmlns="">
          <p:sp>
            <p:nvSpPr>
              <p:cNvPr id="72" name="Textfeld 71">
                <a:extLst>
                  <a:ext uri="{FF2B5EF4-FFF2-40B4-BE49-F238E27FC236}">
                    <a16:creationId xmlns:a16="http://schemas.microsoft.com/office/drawing/2014/main" id="{27E5C66B-00FA-47B4-99D4-950567F1C0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7506699" y="5810708"/>
                <a:ext cx="2062940" cy="307141"/>
              </a:xfrm>
              <a:prstGeom prst="rect">
                <a:avLst/>
              </a:prstGeom>
              <a:blipFill>
                <a:blip r:embed="rId10"/>
                <a:stretch>
                  <a:fillRect l="-4130" t="-23529" b="-5098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feld 72">
            <a:extLst>
              <a:ext uri="{FF2B5EF4-FFF2-40B4-BE49-F238E27FC236}">
                <a16:creationId xmlns:a16="http://schemas.microsoft.com/office/drawing/2014/main" id="{3619DC49-F11F-4588-BB8A-1B447FFCE089}"/>
              </a:ext>
            </a:extLst>
          </p:cNvPr>
          <p:cNvSpPr txBox="1"/>
          <p:nvPr/>
        </p:nvSpPr>
        <p:spPr bwMode="gray">
          <a:xfrm>
            <a:off x="9912424" y="5815420"/>
            <a:ext cx="1976527" cy="3071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/>
              <a:t>Quartz</a:t>
            </a:r>
            <a:r>
              <a:rPr lang="de-DE" sz="2000" dirty="0"/>
              <a:t> </a:t>
            </a:r>
            <a:r>
              <a:rPr lang="de-DE" sz="2000" dirty="0" err="1"/>
              <a:t>substrate</a:t>
            </a:r>
            <a:endParaRPr lang="de-DE" sz="2000" dirty="0"/>
          </a:p>
        </p:txBody>
      </p: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68E27B11-40AD-4875-AD1C-AA2F5F0F412E}"/>
              </a:ext>
            </a:extLst>
          </p:cNvPr>
          <p:cNvCxnSpPr>
            <a:cxnSpLocks/>
          </p:cNvCxnSpPr>
          <p:nvPr/>
        </p:nvCxnSpPr>
        <p:spPr>
          <a:xfrm flipV="1">
            <a:off x="3146378" y="2584355"/>
            <a:ext cx="1848649" cy="803238"/>
          </a:xfrm>
          <a:prstGeom prst="straightConnector1">
            <a:avLst/>
          </a:prstGeom>
          <a:noFill/>
          <a:ln w="63500" cap="flat" cmpd="sng" algn="ctr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prstDash val="solid"/>
            <a:miter lim="800000"/>
            <a:tailEnd type="triangle"/>
          </a:ln>
          <a:effectLst/>
        </p:spPr>
      </p:cxnSp>
      <p:cxnSp>
        <p:nvCxnSpPr>
          <p:cNvPr id="75" name="Gerade Verbindung mit Pfeil 74">
            <a:extLst>
              <a:ext uri="{FF2B5EF4-FFF2-40B4-BE49-F238E27FC236}">
                <a16:creationId xmlns:a16="http://schemas.microsoft.com/office/drawing/2014/main" id="{EBBA3D73-A4F5-49CC-A4A4-803F5EB3BA93}"/>
              </a:ext>
            </a:extLst>
          </p:cNvPr>
          <p:cNvCxnSpPr>
            <a:cxnSpLocks/>
          </p:cNvCxnSpPr>
          <p:nvPr/>
        </p:nvCxnSpPr>
        <p:spPr>
          <a:xfrm flipH="1">
            <a:off x="1432194" y="3709018"/>
            <a:ext cx="948172" cy="609465"/>
          </a:xfrm>
          <a:prstGeom prst="straightConnector1">
            <a:avLst/>
          </a:prstGeom>
          <a:noFill/>
          <a:ln w="63500" cap="flat" cmpd="sng" algn="ctr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prstDash val="solid"/>
            <a:miter lim="800000"/>
            <a:tailEnd type="triangle"/>
          </a:ln>
          <a:effectLst/>
        </p:spPr>
      </p:cxnSp>
      <p:cxnSp>
        <p:nvCxnSpPr>
          <p:cNvPr id="76" name="Gerade Verbindung mit Pfeil 75">
            <a:extLst>
              <a:ext uri="{FF2B5EF4-FFF2-40B4-BE49-F238E27FC236}">
                <a16:creationId xmlns:a16="http://schemas.microsoft.com/office/drawing/2014/main" id="{A4966AAB-D2C3-4D80-B29B-21D6EBDB97ED}"/>
              </a:ext>
            </a:extLst>
          </p:cNvPr>
          <p:cNvCxnSpPr>
            <a:cxnSpLocks/>
          </p:cNvCxnSpPr>
          <p:nvPr/>
        </p:nvCxnSpPr>
        <p:spPr>
          <a:xfrm>
            <a:off x="9907142" y="3750086"/>
            <a:ext cx="692892" cy="903050"/>
          </a:xfrm>
          <a:prstGeom prst="straightConnector1">
            <a:avLst/>
          </a:prstGeom>
          <a:noFill/>
          <a:ln w="63500" cap="flat" cmpd="sng" algn="ctr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prstDash val="solid"/>
            <a:miter lim="800000"/>
            <a:tailEnd type="triangle"/>
          </a:ln>
          <a:effectLst/>
        </p:spPr>
      </p:cxnSp>
      <p:cxnSp>
        <p:nvCxnSpPr>
          <p:cNvPr id="77" name="Gerade Verbindung mit Pfeil 76">
            <a:extLst>
              <a:ext uri="{FF2B5EF4-FFF2-40B4-BE49-F238E27FC236}">
                <a16:creationId xmlns:a16="http://schemas.microsoft.com/office/drawing/2014/main" id="{F881F263-2594-40DA-9D5F-6684BB511090}"/>
              </a:ext>
            </a:extLst>
          </p:cNvPr>
          <p:cNvCxnSpPr>
            <a:cxnSpLocks/>
          </p:cNvCxnSpPr>
          <p:nvPr/>
        </p:nvCxnSpPr>
        <p:spPr>
          <a:xfrm flipH="1">
            <a:off x="8696098" y="3751545"/>
            <a:ext cx="762574" cy="861345"/>
          </a:xfrm>
          <a:prstGeom prst="straightConnector1">
            <a:avLst/>
          </a:prstGeom>
          <a:noFill/>
          <a:ln w="63500" cap="flat" cmpd="sng" algn="ctr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prstDash val="solid"/>
            <a:miter lim="800000"/>
            <a:tailEnd type="triangle"/>
          </a:ln>
          <a:effectLst/>
        </p:spPr>
      </p:cxnSp>
      <p:sp>
        <p:nvSpPr>
          <p:cNvPr id="78" name="Textfeld 77">
            <a:extLst>
              <a:ext uri="{FF2B5EF4-FFF2-40B4-BE49-F238E27FC236}">
                <a16:creationId xmlns:a16="http://schemas.microsoft.com/office/drawing/2014/main" id="{D31E3360-ED61-46C6-A598-13C05CF12E54}"/>
              </a:ext>
            </a:extLst>
          </p:cNvPr>
          <p:cNvSpPr txBox="1"/>
          <p:nvPr/>
        </p:nvSpPr>
        <p:spPr bwMode="gray">
          <a:xfrm>
            <a:off x="8995374" y="5085879"/>
            <a:ext cx="1279091" cy="4389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>
                <a:solidFill>
                  <a:srgbClr val="888888"/>
                </a:solidFill>
              </a:rPr>
              <a:t>Graphenea.com</a:t>
            </a:r>
          </a:p>
        </p:txBody>
      </p:sp>
    </p:spTree>
    <p:extLst>
      <p:ext uri="{BB962C8B-B14F-4D97-AF65-F5344CB8AC3E}">
        <p14:creationId xmlns:p14="http://schemas.microsoft.com/office/powerpoint/2010/main" val="38189308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 animBg="1"/>
      <p:bldP spid="54" grpId="0" animBg="1"/>
      <p:bldP spid="56" grpId="0"/>
      <p:bldP spid="57" grpId="0"/>
      <p:bldP spid="62" grpId="0"/>
      <p:bldP spid="64" grpId="0"/>
      <p:bldP spid="68" grpId="0"/>
      <p:bldP spid="69" grpId="0"/>
      <p:bldP spid="72" grpId="0"/>
      <p:bldP spid="73" grpId="0"/>
      <p:bldP spid="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B47D2974-720F-490D-8D67-75D619DE4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645" y="1078534"/>
            <a:ext cx="5476875" cy="4114800"/>
          </a:xfrm>
          <a:prstGeom prst="rect">
            <a:avLst/>
          </a:prstGeom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8CC23760-08EF-4B81-B965-C161C0B066BF}"/>
              </a:ext>
            </a:extLst>
          </p:cNvPr>
          <p:cNvSpPr txBox="1"/>
          <p:nvPr/>
        </p:nvSpPr>
        <p:spPr bwMode="gray">
          <a:xfrm>
            <a:off x="6929699" y="1182619"/>
            <a:ext cx="1044364" cy="28174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900" dirty="0" err="1">
                <a:solidFill>
                  <a:srgbClr val="FF0000"/>
                </a:solidFill>
              </a:rPr>
              <a:t>Preliminary</a:t>
            </a:r>
            <a:endParaRPr lang="de-DE" sz="2900" dirty="0">
              <a:solidFill>
                <a:srgbClr val="FF0000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C88CDBB-9803-4B99-ADD2-5C414A2FF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Measurement: Sheet </a:t>
            </a:r>
            <a:r>
              <a:rPr lang="de-DE" dirty="0" err="1"/>
              <a:t>resistance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EDD97A-9849-4EA9-BDE7-6EA111C71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 with graphene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378A46-9F39-47BA-A335-885A2C1ED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12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99D7AD9-2738-435C-B12C-08CD6E4D20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9AFB7EA0-0E98-4F97-A6A8-2AAEDC3DE62A}"/>
              </a:ext>
            </a:extLst>
          </p:cNvPr>
          <p:cNvCxnSpPr>
            <a:cxnSpLocks/>
          </p:cNvCxnSpPr>
          <p:nvPr/>
        </p:nvCxnSpPr>
        <p:spPr>
          <a:xfrm flipH="1">
            <a:off x="8129460" y="2073401"/>
            <a:ext cx="68784" cy="1452419"/>
          </a:xfrm>
          <a:prstGeom prst="straightConnector1">
            <a:avLst/>
          </a:prstGeom>
          <a:ln w="63500">
            <a:solidFill>
              <a:srgbClr val="8888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973C40C2-E793-475F-8729-5D8F1B3C79E2}"/>
              </a:ext>
            </a:extLst>
          </p:cNvPr>
          <p:cNvCxnSpPr>
            <a:cxnSpLocks/>
          </p:cNvCxnSpPr>
          <p:nvPr/>
        </p:nvCxnSpPr>
        <p:spPr>
          <a:xfrm>
            <a:off x="8198244" y="2073401"/>
            <a:ext cx="753839" cy="1720913"/>
          </a:xfrm>
          <a:prstGeom prst="straightConnector1">
            <a:avLst/>
          </a:prstGeom>
          <a:ln w="63500">
            <a:solidFill>
              <a:srgbClr val="8888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1906A3EA-A868-42B9-AE87-1F90F093DA1E}"/>
              </a:ext>
            </a:extLst>
          </p:cNvPr>
          <p:cNvCxnSpPr>
            <a:cxnSpLocks/>
          </p:cNvCxnSpPr>
          <p:nvPr/>
        </p:nvCxnSpPr>
        <p:spPr>
          <a:xfrm>
            <a:off x="8198244" y="2073401"/>
            <a:ext cx="1199542" cy="2122075"/>
          </a:xfrm>
          <a:prstGeom prst="straightConnector1">
            <a:avLst/>
          </a:prstGeom>
          <a:ln w="63500">
            <a:solidFill>
              <a:srgbClr val="8888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5BDF73BB-53D8-42A4-A16C-81281C4996C5}"/>
                  </a:ext>
                </a:extLst>
              </p:cNvPr>
              <p:cNvSpPr txBox="1"/>
              <p:nvPr/>
            </p:nvSpPr>
            <p:spPr bwMode="gray">
              <a:xfrm>
                <a:off x="7343527" y="1743434"/>
                <a:ext cx="1709434" cy="281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1600" b="0" i="0" smtClean="0">
                        <a:latin typeface="Cambria Math" panose="02040503050406030204" pitchFamily="18" charset="0"/>
                      </a:rPr>
                      <m:t>Si</m:t>
                    </m:r>
                    <m:r>
                      <a:rPr lang="de-DE" sz="16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de-DE" sz="1600" b="0" i="0" smtClean="0">
                        <a:latin typeface="Cambria Math" panose="02040503050406030204" pitchFamily="18" charset="0"/>
                      </a:rPr>
                      <m:t>Si</m:t>
                    </m:r>
                    <m:sSub>
                      <m:sSubPr>
                        <m:ctrlPr>
                          <a:rPr lang="de-DE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16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e-DE" sz="16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1600" dirty="0"/>
                  <a:t> substrate</a:t>
                </a:r>
                <a:endParaRPr lang="de-DE" sz="1600" dirty="0" err="1"/>
              </a:p>
            </p:txBody>
          </p:sp>
        </mc:Choice>
        <mc:Fallback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5BDF73BB-53D8-42A4-A16C-81281C499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7343527" y="1743434"/>
                <a:ext cx="1709434" cy="281746"/>
              </a:xfrm>
              <a:prstGeom prst="rect">
                <a:avLst/>
              </a:prstGeom>
              <a:blipFill>
                <a:blip r:embed="rId3"/>
                <a:stretch>
                  <a:fillRect l="-4286" t="-21739" b="-3260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184B5DA4-AE24-4DDD-BEDB-925170430868}"/>
              </a:ext>
            </a:extLst>
          </p:cNvPr>
          <p:cNvCxnSpPr>
            <a:cxnSpLocks/>
          </p:cNvCxnSpPr>
          <p:nvPr/>
        </p:nvCxnSpPr>
        <p:spPr>
          <a:xfrm>
            <a:off x="10106753" y="1826639"/>
            <a:ext cx="484611" cy="1061037"/>
          </a:xfrm>
          <a:prstGeom prst="straightConnector1">
            <a:avLst/>
          </a:prstGeom>
          <a:ln w="63500">
            <a:solidFill>
              <a:srgbClr val="343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063DB67F-755E-4599-AABB-B5245DBFF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790" y="1078534"/>
            <a:ext cx="5476875" cy="41148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9070F4D-7A01-4B10-9782-04FE28A4BD76}"/>
              </a:ext>
            </a:extLst>
          </p:cNvPr>
          <p:cNvSpPr txBox="1"/>
          <p:nvPr/>
        </p:nvSpPr>
        <p:spPr bwMode="gray">
          <a:xfrm>
            <a:off x="2431171" y="1571019"/>
            <a:ext cx="1296144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b="1" dirty="0">
                <a:solidFill>
                  <a:srgbClr val="FF0000"/>
                </a:solidFill>
              </a:rPr>
              <a:t>Plasma source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F9F5B68-10EA-4508-8CC1-2AABC6484695}"/>
              </a:ext>
            </a:extLst>
          </p:cNvPr>
          <p:cNvSpPr txBox="1"/>
          <p:nvPr/>
        </p:nvSpPr>
        <p:spPr bwMode="gray">
          <a:xfrm>
            <a:off x="3509158" y="3747965"/>
            <a:ext cx="1296144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b="1" dirty="0">
                <a:solidFill>
                  <a:srgbClr val="1A8D1A"/>
                </a:solidFill>
              </a:rPr>
              <a:t>Thermal </a:t>
            </a:r>
            <a:r>
              <a:rPr lang="de-DE" sz="1400" b="1" dirty="0" err="1">
                <a:solidFill>
                  <a:srgbClr val="1A8D1A"/>
                </a:solidFill>
              </a:rPr>
              <a:t>cracker</a:t>
            </a:r>
            <a:endParaRPr lang="de-DE" sz="1400" b="1" dirty="0">
              <a:solidFill>
                <a:srgbClr val="1A8D1A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EA97FAF7-8438-4DBC-829E-2C4914EB9119}"/>
                  </a:ext>
                </a:extLst>
              </p:cNvPr>
              <p:cNvSpPr txBox="1"/>
              <p:nvPr/>
            </p:nvSpPr>
            <p:spPr bwMode="gray">
              <a:xfrm>
                <a:off x="2861086" y="2169482"/>
                <a:ext cx="1296144" cy="2880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ctr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1400" b="1" i="1" smtClean="0">
                            <a:solidFill>
                              <a:srgbClr val="81818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400" b="1" i="0" smtClean="0">
                            <a:solidFill>
                              <a:srgbClr val="818181"/>
                            </a:solidFill>
                            <a:latin typeface="Cambria Math" panose="02040503050406030204" pitchFamily="18" charset="0"/>
                          </a:rPr>
                          <m:t>𝐓</m:t>
                        </m:r>
                      </m:e>
                      <m:sub>
                        <m:r>
                          <a:rPr lang="de-DE" sz="1400" b="1" i="0" smtClean="0">
                            <a:solidFill>
                              <a:srgbClr val="81818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de-DE" sz="1400" b="1" dirty="0">
                    <a:solidFill>
                      <a:srgbClr val="818181"/>
                    </a:solidFill>
                  </a:rPr>
                  <a:t> gas</a:t>
                </a:r>
              </a:p>
            </p:txBody>
          </p:sp>
        </mc:Choice>
        <mc:Fallback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EA97FAF7-8438-4DBC-829E-2C4914EB9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2861086" y="2169482"/>
                <a:ext cx="1296144" cy="288032"/>
              </a:xfrm>
              <a:prstGeom prst="rect">
                <a:avLst/>
              </a:prstGeom>
              <a:blipFill>
                <a:blip r:embed="rId5"/>
                <a:stretch>
                  <a:fillRect t="-17021" b="-1489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feld 13">
            <a:extLst>
              <a:ext uri="{FF2B5EF4-FFF2-40B4-BE49-F238E27FC236}">
                <a16:creationId xmlns:a16="http://schemas.microsoft.com/office/drawing/2014/main" id="{2F1C5585-2EF0-4A06-9B40-E259F5FE0609}"/>
              </a:ext>
            </a:extLst>
          </p:cNvPr>
          <p:cNvSpPr txBox="1"/>
          <p:nvPr/>
        </p:nvSpPr>
        <p:spPr bwMode="gray">
          <a:xfrm>
            <a:off x="3762252" y="2045004"/>
            <a:ext cx="2086099" cy="26849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100" dirty="0">
                <a:solidFill>
                  <a:schemeClr val="bg1">
                    <a:lumMod val="75000"/>
                  </a:schemeClr>
                </a:solidFill>
              </a:rPr>
              <a:t>Zeller et al, </a:t>
            </a:r>
            <a:r>
              <a:rPr lang="de-DE" sz="1100" dirty="0" err="1">
                <a:solidFill>
                  <a:schemeClr val="bg1">
                    <a:lumMod val="75000"/>
                  </a:schemeClr>
                </a:solidFill>
              </a:rPr>
              <a:t>Nanoscale</a:t>
            </a:r>
            <a:r>
              <a:rPr lang="de-DE" sz="1100" dirty="0">
                <a:solidFill>
                  <a:schemeClr val="bg1">
                    <a:lumMod val="75000"/>
                  </a:schemeClr>
                </a:solidFill>
              </a:rPr>
              <a:t> Adv.,2024</a:t>
            </a:r>
            <a:endParaRPr lang="de-DE" sz="1100" dirty="0"/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607BFCEE-B635-43EC-8494-299C26BA2307}"/>
              </a:ext>
            </a:extLst>
          </p:cNvPr>
          <p:cNvCxnSpPr>
            <a:cxnSpLocks/>
          </p:cNvCxnSpPr>
          <p:nvPr/>
        </p:nvCxnSpPr>
        <p:spPr>
          <a:xfrm>
            <a:off x="5397258" y="2966639"/>
            <a:ext cx="864096" cy="5405"/>
          </a:xfrm>
          <a:prstGeom prst="straightConnector1">
            <a:avLst/>
          </a:prstGeom>
          <a:ln w="63500">
            <a:gradFill>
              <a:gsLst>
                <a:gs pos="95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1080000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6B22FA28-BF71-4379-8C20-7C11E1A182B2}"/>
              </a:ext>
            </a:extLst>
          </p:cNvPr>
          <p:cNvSpPr txBox="1"/>
          <p:nvPr/>
        </p:nvSpPr>
        <p:spPr bwMode="gray">
          <a:xfrm>
            <a:off x="3635048" y="1134058"/>
            <a:ext cx="1044364" cy="28174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900" dirty="0" err="1">
                <a:solidFill>
                  <a:srgbClr val="FF0000"/>
                </a:solidFill>
              </a:rPr>
              <a:t>Preliminary</a:t>
            </a:r>
            <a:endParaRPr lang="de-DE" sz="29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81C159E9-A79A-4D6E-89D9-7691BB5BF00F}"/>
                  </a:ext>
                </a:extLst>
              </p:cNvPr>
              <p:cNvSpPr txBox="1"/>
              <p:nvPr/>
            </p:nvSpPr>
            <p:spPr bwMode="gray">
              <a:xfrm>
                <a:off x="862017" y="872634"/>
                <a:ext cx="2020715" cy="4544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2000" b="0" i="0" smtClean="0">
                        <a:latin typeface="Cambria Math" panose="02040503050406030204" pitchFamily="18" charset="0"/>
                      </a:rPr>
                      <m:t>Si</m:t>
                    </m:r>
                    <m:r>
                      <a:rPr lang="de-DE" sz="20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de-DE" sz="2000" b="0" i="0" smtClean="0">
                        <a:latin typeface="Cambria Math" panose="02040503050406030204" pitchFamily="18" charset="0"/>
                      </a:rPr>
                      <m:t>Si</m:t>
                    </m:r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20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e-DE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2000" dirty="0"/>
                  <a:t> substrate</a:t>
                </a:r>
                <a:endParaRPr lang="de-DE" sz="2000" dirty="0" err="1"/>
              </a:p>
            </p:txBody>
          </p:sp>
        </mc:Choice>
        <mc:Fallback xmlns=""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81C159E9-A79A-4D6E-89D9-7691BB5BF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862017" y="872634"/>
                <a:ext cx="2020715" cy="454447"/>
              </a:xfrm>
              <a:prstGeom prst="rect">
                <a:avLst/>
              </a:prstGeom>
              <a:blipFill>
                <a:blip r:embed="rId6"/>
                <a:stretch>
                  <a:fillRect l="-4217" t="-16000" r="-1807" b="-2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feld 33">
            <a:extLst>
              <a:ext uri="{FF2B5EF4-FFF2-40B4-BE49-F238E27FC236}">
                <a16:creationId xmlns:a16="http://schemas.microsoft.com/office/drawing/2014/main" id="{CC3799E6-1FB1-40EE-A23F-7A279BE5782C}"/>
              </a:ext>
            </a:extLst>
          </p:cNvPr>
          <p:cNvSpPr txBox="1"/>
          <p:nvPr/>
        </p:nvSpPr>
        <p:spPr bwMode="gray">
          <a:xfrm>
            <a:off x="9086597" y="1347349"/>
            <a:ext cx="1586618" cy="5494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>
                <a:solidFill>
                  <a:srgbClr val="3434FF"/>
                </a:solidFill>
              </a:rPr>
              <a:t>H </a:t>
            </a:r>
            <a:r>
              <a:rPr lang="de-DE" sz="1400" dirty="0" err="1">
                <a:solidFill>
                  <a:srgbClr val="3434FF"/>
                </a:solidFill>
              </a:rPr>
              <a:t>from</a:t>
            </a:r>
            <a:r>
              <a:rPr lang="de-DE" sz="1400" dirty="0">
                <a:solidFill>
                  <a:srgbClr val="3434FF"/>
                </a:solidFill>
              </a:rPr>
              <a:t> thermal on </a:t>
            </a:r>
            <a:r>
              <a:rPr lang="de-DE" sz="1400" b="1" dirty="0" err="1">
                <a:solidFill>
                  <a:srgbClr val="3434FF"/>
                </a:solidFill>
              </a:rPr>
              <a:t>quartz</a:t>
            </a:r>
            <a:r>
              <a:rPr lang="de-DE" sz="1400" b="1" dirty="0">
                <a:solidFill>
                  <a:srgbClr val="3434FF"/>
                </a:solidFill>
              </a:rPr>
              <a:t> </a:t>
            </a:r>
            <a:r>
              <a:rPr lang="de-DE" sz="1400" b="1" dirty="0" err="1">
                <a:solidFill>
                  <a:srgbClr val="3434FF"/>
                </a:solidFill>
              </a:rPr>
              <a:t>substrate</a:t>
            </a:r>
            <a:endParaRPr lang="de-DE" sz="1400" b="1" dirty="0">
              <a:solidFill>
                <a:srgbClr val="3434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521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6" grpId="0"/>
      <p:bldP spid="11" grpId="0"/>
      <p:bldP spid="12" grpId="0"/>
      <p:bldP spid="13" grpId="0"/>
      <p:bldP spid="14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4CDF181-0D44-4401-800E-05B3CAAE9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904" y="305809"/>
            <a:ext cx="4667250" cy="2762250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815E647-39B7-4F19-A7AF-9508464DD2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A3D4EDE-3F9A-4B09-97E1-49C2B1ED4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13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D310E74C-241B-4F66-80E4-C1C1472FD79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45" name="Titel 1">
            <a:extLst>
              <a:ext uri="{FF2B5EF4-FFF2-40B4-BE49-F238E27FC236}">
                <a16:creationId xmlns:a16="http://schemas.microsoft.com/office/drawing/2014/main" id="{147EA863-FAA9-465F-92CE-862905C4E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907"/>
            <a:ext cx="11449050" cy="1007455"/>
          </a:xfrm>
        </p:spPr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: Sheet </a:t>
            </a:r>
            <a:r>
              <a:rPr lang="de-DE" dirty="0" err="1"/>
              <a:t>resistance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platzhalter 68">
                <a:extLst>
                  <a:ext uri="{FF2B5EF4-FFF2-40B4-BE49-F238E27FC236}">
                    <a16:creationId xmlns:a16="http://schemas.microsoft.com/office/drawing/2014/main" id="{34E6F43E-66FA-4918-B458-FBBBD9210D07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71474" y="1350987"/>
                <a:ext cx="6792095" cy="4925987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Logistic </a:t>
                </a:r>
                <a:r>
                  <a:rPr lang="de-DE" dirty="0" err="1"/>
                  <a:t>growth</a:t>
                </a:r>
                <a:r>
                  <a:rPr lang="de-DE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  <m:r>
                      <a:rPr lang="de-DE" b="0" i="0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  <m:sup>
                        <m:r>
                          <a:rPr lang="de-DE" b="0" i="0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0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d>
                              <m:d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r>
                              <m:rPr>
                                <m:lit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p>
                                <m: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  <m:r>
                                      <a:rPr lang="de-DE" b="0" i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</a:rPr>
                                      <m:t>γ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de-DE" b="0" i="0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den>
                        </m:f>
                      </m:sup>
                    </m:sSup>
                  </m:oMath>
                </a14:m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Plasma </a:t>
                </a:r>
                <a:r>
                  <a:rPr lang="de-DE" dirty="0" err="1"/>
                  <a:t>damages</a:t>
                </a:r>
                <a:r>
                  <a:rPr lang="de-DE" dirty="0"/>
                  <a:t> and </a:t>
                </a:r>
                <a:r>
                  <a:rPr lang="de-DE" dirty="0" err="1"/>
                  <a:t>removes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graphene</a:t>
                </a:r>
                <a:r>
                  <a:rPr lang="de-DE" dirty="0"/>
                  <a:t> (</a:t>
                </a:r>
                <a:r>
                  <a:rPr lang="de-DE" dirty="0" err="1"/>
                  <a:t>confirmed</a:t>
                </a:r>
                <a:r>
                  <a:rPr lang="de-DE" dirty="0"/>
                  <a:t> </a:t>
                </a:r>
                <a:r>
                  <a:rPr lang="de-DE" dirty="0" err="1"/>
                  <a:t>with</a:t>
                </a:r>
                <a:r>
                  <a:rPr lang="de-DE" dirty="0"/>
                  <a:t> Raman)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Local</a:t>
                </a:r>
                <a:r>
                  <a:rPr lang="de-DE" dirty="0"/>
                  <a:t> maximum </a:t>
                </a:r>
                <a:r>
                  <a:rPr lang="de-DE" dirty="0" err="1"/>
                  <a:t>observed</a:t>
                </a:r>
                <a:r>
                  <a:rPr lang="de-DE" dirty="0"/>
                  <a:t> in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beginning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loading</a:t>
                </a: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Saturation </a:t>
                </a:r>
                <a:r>
                  <a:rPr lang="de-DE" dirty="0" err="1"/>
                  <a:t>seems</a:t>
                </a:r>
                <a:r>
                  <a:rPr lang="de-DE" dirty="0"/>
                  <a:t> </a:t>
                </a:r>
                <a:r>
                  <a:rPr lang="de-DE" dirty="0" err="1"/>
                  <a:t>to</a:t>
                </a:r>
                <a:r>
                  <a:rPr lang="de-DE" dirty="0"/>
                  <a:t> </a:t>
                </a:r>
                <a:r>
                  <a:rPr lang="de-DE" dirty="0" err="1"/>
                  <a:t>depend</a:t>
                </a:r>
                <a:r>
                  <a:rPr lang="de-DE" dirty="0"/>
                  <a:t> on </a:t>
                </a:r>
                <a:r>
                  <a:rPr lang="de-DE" dirty="0" err="1"/>
                  <a:t>substrate</a:t>
                </a: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</p:txBody>
          </p:sp>
        </mc:Choice>
        <mc:Fallback xmlns="">
          <p:sp>
            <p:nvSpPr>
              <p:cNvPr id="46" name="Textplatzhalter 68">
                <a:extLst>
                  <a:ext uri="{FF2B5EF4-FFF2-40B4-BE49-F238E27FC236}">
                    <a16:creationId xmlns:a16="http://schemas.microsoft.com/office/drawing/2014/main" id="{34E6F43E-66FA-4918-B458-FBBBD9210D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71474" y="1350987"/>
                <a:ext cx="6792095" cy="4925987"/>
              </a:xfrm>
              <a:blipFill>
                <a:blip r:embed="rId3"/>
                <a:stretch>
                  <a:fillRect l="-170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Grafik 46">
            <a:extLst>
              <a:ext uri="{FF2B5EF4-FFF2-40B4-BE49-F238E27FC236}">
                <a16:creationId xmlns:a16="http://schemas.microsoft.com/office/drawing/2014/main" id="{121D9AB0-A7B3-430E-8A64-7657CA830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0924" y="3231909"/>
            <a:ext cx="3650117" cy="2714190"/>
          </a:xfrm>
          <a:prstGeom prst="rect">
            <a:avLst/>
          </a:prstGeom>
        </p:spPr>
      </p:pic>
      <p:sp>
        <p:nvSpPr>
          <p:cNvPr id="48" name="Textfeld 47">
            <a:extLst>
              <a:ext uri="{FF2B5EF4-FFF2-40B4-BE49-F238E27FC236}">
                <a16:creationId xmlns:a16="http://schemas.microsoft.com/office/drawing/2014/main" id="{E356DE1F-4DB9-4D25-A5E7-A21748F10671}"/>
              </a:ext>
            </a:extLst>
          </p:cNvPr>
          <p:cNvSpPr txBox="1"/>
          <p:nvPr/>
        </p:nvSpPr>
        <p:spPr>
          <a:xfrm>
            <a:off x="8779245" y="5658494"/>
            <a:ext cx="174903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Relative time (h)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5CB9E913-7405-4736-B7C2-DFCF881D2F20}"/>
              </a:ext>
            </a:extLst>
          </p:cNvPr>
          <p:cNvSpPr txBox="1"/>
          <p:nvPr/>
        </p:nvSpPr>
        <p:spPr>
          <a:xfrm>
            <a:off x="9047531" y="2797654"/>
            <a:ext cx="174903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Relative time (h)</a:t>
            </a:r>
          </a:p>
        </p:txBody>
      </p: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64B42522-064A-4FDD-9891-EFC5F660529D}"/>
              </a:ext>
            </a:extLst>
          </p:cNvPr>
          <p:cNvGrpSpPr/>
          <p:nvPr/>
        </p:nvGrpSpPr>
        <p:grpSpPr>
          <a:xfrm>
            <a:off x="7263282" y="421534"/>
            <a:ext cx="369332" cy="2203452"/>
            <a:chOff x="204359" y="3600450"/>
            <a:chExt cx="369332" cy="22034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feld 50">
                  <a:extLst>
                    <a:ext uri="{FF2B5EF4-FFF2-40B4-BE49-F238E27FC236}">
                      <a16:creationId xmlns:a16="http://schemas.microsoft.com/office/drawing/2014/main" id="{36D17028-4676-4B16-8A7B-30DA6F46E842}"/>
                    </a:ext>
                  </a:extLst>
                </p:cNvPr>
                <p:cNvSpPr txBox="1"/>
                <p:nvPr/>
              </p:nvSpPr>
              <p:spPr>
                <a:xfrm rot="16200000">
                  <a:off x="-712701" y="4517510"/>
                  <a:ext cx="220345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oMath>
                  </a14:m>
                  <a:r>
                    <a:rPr lang="de-DE" dirty="0"/>
                    <a:t> (</a:t>
                  </a:r>
                  <a14:m>
                    <m:oMath xmlns:m="http://schemas.openxmlformats.org/officeDocument/2006/math">
                      <m:r>
                        <a:rPr lang="de-DE" b="0" i="0" dirty="0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de-DE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0" dirty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de-DE" b="0" i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de-DE" b="0" i="0" dirty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de-DE" b="0" i="0" dirty="0" smtClean="0">
                          <a:latin typeface="Cambria Math" panose="02040503050406030204" pitchFamily="18" charset="0"/>
                        </a:rPr>
                        <m:t>/ </m:t>
                      </m:r>
                    </m:oMath>
                  </a14:m>
                  <a:r>
                    <a:rPr lang="de-DE" dirty="0"/>
                    <a:t>  )</a:t>
                  </a:r>
                </a:p>
              </p:txBody>
            </p:sp>
          </mc:Choice>
          <mc:Fallback xmlns="">
            <p:sp>
              <p:nvSpPr>
                <p:cNvPr id="28" name="Textfeld 27">
                  <a:extLst>
                    <a:ext uri="{FF2B5EF4-FFF2-40B4-BE49-F238E27FC236}">
                      <a16:creationId xmlns:a16="http://schemas.microsoft.com/office/drawing/2014/main" id="{6ACA6C06-43A6-4105-8087-328393BA7F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712701" y="4517510"/>
                  <a:ext cx="2203452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8197" r="-24590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8DFD6760-4467-4754-A2BF-AF9BC8FD8BED}"/>
                </a:ext>
              </a:extLst>
            </p:cNvPr>
            <p:cNvSpPr/>
            <p:nvPr/>
          </p:nvSpPr>
          <p:spPr>
            <a:xfrm rot="16200000">
              <a:off x="335339" y="4065299"/>
              <a:ext cx="135466" cy="1418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7410B3E4-BB11-45F4-B347-B5496D2E8758}"/>
              </a:ext>
            </a:extLst>
          </p:cNvPr>
          <p:cNvCxnSpPr>
            <a:cxnSpLocks/>
          </p:cNvCxnSpPr>
          <p:nvPr/>
        </p:nvCxnSpPr>
        <p:spPr>
          <a:xfrm flipV="1">
            <a:off x="8286784" y="2522684"/>
            <a:ext cx="0" cy="85771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hteck 53">
            <a:extLst>
              <a:ext uri="{FF2B5EF4-FFF2-40B4-BE49-F238E27FC236}">
                <a16:creationId xmlns:a16="http://schemas.microsoft.com/office/drawing/2014/main" id="{551F8CBB-C9D6-4667-B5FE-D64C8D1A302A}"/>
              </a:ext>
            </a:extLst>
          </p:cNvPr>
          <p:cNvSpPr/>
          <p:nvPr/>
        </p:nvSpPr>
        <p:spPr>
          <a:xfrm>
            <a:off x="8113556" y="2230867"/>
            <a:ext cx="194311" cy="27516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BC9CB672-E698-4467-B454-A228913D59EB}"/>
              </a:ext>
            </a:extLst>
          </p:cNvPr>
          <p:cNvGrpSpPr/>
          <p:nvPr/>
        </p:nvGrpSpPr>
        <p:grpSpPr>
          <a:xfrm>
            <a:off x="7497113" y="3303561"/>
            <a:ext cx="369332" cy="2203452"/>
            <a:chOff x="204359" y="3600450"/>
            <a:chExt cx="369332" cy="22034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feld 55">
                  <a:extLst>
                    <a:ext uri="{FF2B5EF4-FFF2-40B4-BE49-F238E27FC236}">
                      <a16:creationId xmlns:a16="http://schemas.microsoft.com/office/drawing/2014/main" id="{81C43E14-9DF2-4602-AF1B-38335CAC3BEC}"/>
                    </a:ext>
                  </a:extLst>
                </p:cNvPr>
                <p:cNvSpPr txBox="1"/>
                <p:nvPr/>
              </p:nvSpPr>
              <p:spPr>
                <a:xfrm rot="16200000">
                  <a:off x="-712701" y="4517510"/>
                  <a:ext cx="220345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oMath>
                  </a14:m>
                  <a:r>
                    <a:rPr lang="de-DE" dirty="0"/>
                    <a:t> (</a:t>
                  </a:r>
                  <a14:m>
                    <m:oMath xmlns:m="http://schemas.openxmlformats.org/officeDocument/2006/math">
                      <m:r>
                        <a:rPr lang="de-DE" b="0" i="0" dirty="0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de-DE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0" dirty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de-DE" b="0" i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de-DE" b="0" i="0" dirty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de-DE" b="0" i="0" dirty="0" smtClean="0">
                          <a:latin typeface="Cambria Math" panose="02040503050406030204" pitchFamily="18" charset="0"/>
                        </a:rPr>
                        <m:t>/ </m:t>
                      </m:r>
                    </m:oMath>
                  </a14:m>
                  <a:r>
                    <a:rPr lang="de-DE" dirty="0"/>
                    <a:t>  )</a:t>
                  </a:r>
                </a:p>
              </p:txBody>
            </p:sp>
          </mc:Choice>
          <mc:Fallback xmlns="">
            <p:sp>
              <p:nvSpPr>
                <p:cNvPr id="28" name="Textfeld 27">
                  <a:extLst>
                    <a:ext uri="{FF2B5EF4-FFF2-40B4-BE49-F238E27FC236}">
                      <a16:creationId xmlns:a16="http://schemas.microsoft.com/office/drawing/2014/main" id="{6ACA6C06-43A6-4105-8087-328393BA7F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712701" y="4517510"/>
                  <a:ext cx="2203452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8197" r="-24590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2DEB5536-8E02-46F3-ABCB-A0BE47A56D49}"/>
                </a:ext>
              </a:extLst>
            </p:cNvPr>
            <p:cNvSpPr/>
            <p:nvPr/>
          </p:nvSpPr>
          <p:spPr>
            <a:xfrm rot="16200000">
              <a:off x="335339" y="4065299"/>
              <a:ext cx="135466" cy="1418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60" name="Textfeld 59">
            <a:extLst>
              <a:ext uri="{FF2B5EF4-FFF2-40B4-BE49-F238E27FC236}">
                <a16:creationId xmlns:a16="http://schemas.microsoft.com/office/drawing/2014/main" id="{77AEEF15-6CDC-4235-9AA0-74BF6410922D}"/>
              </a:ext>
            </a:extLst>
          </p:cNvPr>
          <p:cNvSpPr txBox="1"/>
          <p:nvPr/>
        </p:nvSpPr>
        <p:spPr bwMode="gray">
          <a:xfrm>
            <a:off x="10803454" y="153006"/>
            <a:ext cx="1100501" cy="230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Bin </a:t>
            </a:r>
            <a:r>
              <a:rPr lang="de-DE" sz="1400" dirty="0" err="1"/>
              <a:t>width</a:t>
            </a:r>
            <a:r>
              <a:rPr lang="de-DE" sz="1400" dirty="0"/>
              <a:t>: 1h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25549D3C-1042-4FC8-9571-D0BBCCE31B07}"/>
              </a:ext>
            </a:extLst>
          </p:cNvPr>
          <p:cNvSpPr txBox="1"/>
          <p:nvPr/>
        </p:nvSpPr>
        <p:spPr bwMode="gray">
          <a:xfrm>
            <a:off x="7982649" y="63568"/>
            <a:ext cx="1894995" cy="43811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>
                <a:solidFill>
                  <a:srgbClr val="FF0000"/>
                </a:solidFill>
              </a:rPr>
              <a:t>Preliminary</a:t>
            </a:r>
            <a:endParaRPr lang="de-DE" sz="2000" dirty="0">
              <a:solidFill>
                <a:srgbClr val="FF0000"/>
              </a:solidFill>
            </a:endParaRP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A6883050-BA31-46E3-AF37-50F1C0FEFB45}"/>
              </a:ext>
            </a:extLst>
          </p:cNvPr>
          <p:cNvSpPr txBox="1"/>
          <p:nvPr/>
        </p:nvSpPr>
        <p:spPr bwMode="gray">
          <a:xfrm>
            <a:off x="9768408" y="5111736"/>
            <a:ext cx="1894995" cy="43811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>
                <a:solidFill>
                  <a:srgbClr val="FF0000"/>
                </a:solidFill>
              </a:rPr>
              <a:t>Preliminary</a:t>
            </a:r>
            <a:endParaRPr lang="de-DE" sz="2000" dirty="0">
              <a:solidFill>
                <a:srgbClr val="FF0000"/>
              </a:solidFill>
            </a:endParaRPr>
          </a:p>
        </p:txBody>
      </p:sp>
      <p:pic>
        <p:nvPicPr>
          <p:cNvPr id="63" name="Grafik 62">
            <a:extLst>
              <a:ext uri="{FF2B5EF4-FFF2-40B4-BE49-F238E27FC236}">
                <a16:creationId xmlns:a16="http://schemas.microsoft.com/office/drawing/2014/main" id="{ECDCA4BE-CD19-4F91-8F84-718CE0AC65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001" y="3244139"/>
            <a:ext cx="3714750" cy="2762250"/>
          </a:xfrm>
          <a:prstGeom prst="rect">
            <a:avLst/>
          </a:prstGeom>
        </p:spPr>
      </p:pic>
      <p:sp>
        <p:nvSpPr>
          <p:cNvPr id="64" name="Rechteck 63">
            <a:extLst>
              <a:ext uri="{FF2B5EF4-FFF2-40B4-BE49-F238E27FC236}">
                <a16:creationId xmlns:a16="http://schemas.microsoft.com/office/drawing/2014/main" id="{77C030FB-A424-4586-A41A-10D266B3AEBF}"/>
              </a:ext>
            </a:extLst>
          </p:cNvPr>
          <p:cNvSpPr/>
          <p:nvPr/>
        </p:nvSpPr>
        <p:spPr>
          <a:xfrm>
            <a:off x="10301376" y="1999797"/>
            <a:ext cx="330719" cy="27516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5" name="Gerader Verbinder 64">
            <a:extLst>
              <a:ext uri="{FF2B5EF4-FFF2-40B4-BE49-F238E27FC236}">
                <a16:creationId xmlns:a16="http://schemas.microsoft.com/office/drawing/2014/main" id="{31462A09-FD44-4B48-AFE1-95A73201ED3B}"/>
              </a:ext>
            </a:extLst>
          </p:cNvPr>
          <p:cNvCxnSpPr>
            <a:cxnSpLocks/>
          </p:cNvCxnSpPr>
          <p:nvPr/>
        </p:nvCxnSpPr>
        <p:spPr>
          <a:xfrm flipV="1">
            <a:off x="6888088" y="2230868"/>
            <a:ext cx="3416097" cy="11981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hteck 65">
            <a:extLst>
              <a:ext uri="{FF2B5EF4-FFF2-40B4-BE49-F238E27FC236}">
                <a16:creationId xmlns:a16="http://schemas.microsoft.com/office/drawing/2014/main" id="{006D9206-7EDF-437C-8BD8-AC29DD2820DB}"/>
              </a:ext>
            </a:extLst>
          </p:cNvPr>
          <p:cNvSpPr/>
          <p:nvPr/>
        </p:nvSpPr>
        <p:spPr>
          <a:xfrm>
            <a:off x="11064552" y="446715"/>
            <a:ext cx="766906" cy="27516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7" name="Gerader Verbinder 66">
            <a:extLst>
              <a:ext uri="{FF2B5EF4-FFF2-40B4-BE49-F238E27FC236}">
                <a16:creationId xmlns:a16="http://schemas.microsoft.com/office/drawing/2014/main" id="{B833A8FE-40FE-4CA3-A41B-0EC17AD8C177}"/>
              </a:ext>
            </a:extLst>
          </p:cNvPr>
          <p:cNvCxnSpPr>
            <a:cxnSpLocks/>
          </p:cNvCxnSpPr>
          <p:nvPr/>
        </p:nvCxnSpPr>
        <p:spPr>
          <a:xfrm flipV="1">
            <a:off x="11424592" y="721882"/>
            <a:ext cx="0" cy="277912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hteck 67">
            <a:extLst>
              <a:ext uri="{FF2B5EF4-FFF2-40B4-BE49-F238E27FC236}">
                <a16:creationId xmlns:a16="http://schemas.microsoft.com/office/drawing/2014/main" id="{467E7653-DC00-4153-AF7F-22D8ED21C81D}"/>
              </a:ext>
            </a:extLst>
          </p:cNvPr>
          <p:cNvSpPr/>
          <p:nvPr/>
        </p:nvSpPr>
        <p:spPr>
          <a:xfrm>
            <a:off x="8768091" y="1750700"/>
            <a:ext cx="388987" cy="290147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E9B9152D-628F-49A9-AFA0-B0EC23C5EBB3}"/>
              </a:ext>
            </a:extLst>
          </p:cNvPr>
          <p:cNvGrpSpPr/>
          <p:nvPr/>
        </p:nvGrpSpPr>
        <p:grpSpPr>
          <a:xfrm>
            <a:off x="8232535" y="3383394"/>
            <a:ext cx="3815415" cy="2796943"/>
            <a:chOff x="8232535" y="3383394"/>
            <a:chExt cx="3815415" cy="2796943"/>
          </a:xfrm>
        </p:grpSpPr>
        <p:pic>
          <p:nvPicPr>
            <p:cNvPr id="70" name="Grafik 69">
              <a:extLst>
                <a:ext uri="{FF2B5EF4-FFF2-40B4-BE49-F238E27FC236}">
                  <a16:creationId xmlns:a16="http://schemas.microsoft.com/office/drawing/2014/main" id="{928C00E5-CE02-43E5-9485-12E313413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33200" y="3383394"/>
              <a:ext cx="3714750" cy="2752725"/>
            </a:xfrm>
            <a:prstGeom prst="rect">
              <a:avLst/>
            </a:prstGeom>
          </p:spPr>
        </p:pic>
        <p:sp>
          <p:nvSpPr>
            <p:cNvPr id="71" name="Textfeld 70">
              <a:extLst>
                <a:ext uri="{FF2B5EF4-FFF2-40B4-BE49-F238E27FC236}">
                  <a16:creationId xmlns:a16="http://schemas.microsoft.com/office/drawing/2014/main" id="{FAB60488-A14D-4D3D-924A-18593BFE6E5D}"/>
                </a:ext>
              </a:extLst>
            </p:cNvPr>
            <p:cNvSpPr txBox="1"/>
            <p:nvPr/>
          </p:nvSpPr>
          <p:spPr>
            <a:xfrm>
              <a:off x="9514667" y="5872560"/>
              <a:ext cx="174903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Relative time (h)</a:t>
              </a:r>
            </a:p>
          </p:txBody>
        </p:sp>
        <p:grpSp>
          <p:nvGrpSpPr>
            <p:cNvPr id="72" name="Gruppieren 71">
              <a:extLst>
                <a:ext uri="{FF2B5EF4-FFF2-40B4-BE49-F238E27FC236}">
                  <a16:creationId xmlns:a16="http://schemas.microsoft.com/office/drawing/2014/main" id="{E07331AD-E7BD-4BA0-A6AE-1C699A1EBF7F}"/>
                </a:ext>
              </a:extLst>
            </p:cNvPr>
            <p:cNvGrpSpPr/>
            <p:nvPr/>
          </p:nvGrpSpPr>
          <p:grpSpPr>
            <a:xfrm>
              <a:off x="8232535" y="3517627"/>
              <a:ext cx="369332" cy="2203452"/>
              <a:chOff x="204359" y="3600450"/>
              <a:chExt cx="369332" cy="220345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feld 73">
                    <a:extLst>
                      <a:ext uri="{FF2B5EF4-FFF2-40B4-BE49-F238E27FC236}">
                        <a16:creationId xmlns:a16="http://schemas.microsoft.com/office/drawing/2014/main" id="{B3DB4676-0E7A-49F3-A7BE-A07DAB58BF48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-712701" y="4517510"/>
                    <a:ext cx="2203452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</m:sSub>
                      </m:oMath>
                    </a14:m>
                    <a:r>
                      <a:rPr lang="de-DE" dirty="0"/>
                      <a:t> (</a:t>
                    </a:r>
                    <a14:m>
                      <m:oMath xmlns:m="http://schemas.openxmlformats.org/officeDocument/2006/math">
                        <m:r>
                          <a:rPr lang="de-DE" b="0" i="0" dirty="0" smtClean="0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b="0" i="0" dirty="0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de-DE" b="0" i="0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de-DE" b="0" i="0" dirty="0" smtClean="0">
                            <a:latin typeface="Cambria Math" panose="02040503050406030204" pitchFamily="18" charset="0"/>
                          </a:rPr>
                          <m:t>Ω</m:t>
                        </m:r>
                        <m:r>
                          <a:rPr lang="de-DE" b="0" i="0" dirty="0" smtClean="0">
                            <a:latin typeface="Cambria Math" panose="02040503050406030204" pitchFamily="18" charset="0"/>
                          </a:rPr>
                          <m:t>/ </m:t>
                        </m:r>
                      </m:oMath>
                    </a14:m>
                    <a:r>
                      <a:rPr lang="de-DE" dirty="0"/>
                      <a:t>  )</a:t>
                    </a:r>
                  </a:p>
                </p:txBody>
              </p:sp>
            </mc:Choice>
            <mc:Fallback xmlns="">
              <p:sp>
                <p:nvSpPr>
                  <p:cNvPr id="28" name="Textfeld 27">
                    <a:extLst>
                      <a:ext uri="{FF2B5EF4-FFF2-40B4-BE49-F238E27FC236}">
                        <a16:creationId xmlns:a16="http://schemas.microsoft.com/office/drawing/2014/main" id="{6ACA6C06-43A6-4105-8087-328393BA7F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6200000">
                    <a:off x="-712701" y="4517510"/>
                    <a:ext cx="2203452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8197" r="-24590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5" name="Rechteck 74">
                <a:extLst>
                  <a:ext uri="{FF2B5EF4-FFF2-40B4-BE49-F238E27FC236}">
                    <a16:creationId xmlns:a16="http://schemas.microsoft.com/office/drawing/2014/main" id="{B9322E48-E87B-4B3C-8D4C-B6C79C98F0A2}"/>
                  </a:ext>
                </a:extLst>
              </p:cNvPr>
              <p:cNvSpPr/>
              <p:nvPr/>
            </p:nvSpPr>
            <p:spPr>
              <a:xfrm rot="16200000">
                <a:off x="335339" y="4065299"/>
                <a:ext cx="135466" cy="1418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383F55AC-D60A-4F15-B851-7DE70637861E}"/>
                </a:ext>
              </a:extLst>
            </p:cNvPr>
            <p:cNvSpPr txBox="1"/>
            <p:nvPr/>
          </p:nvSpPr>
          <p:spPr bwMode="gray">
            <a:xfrm>
              <a:off x="10632096" y="3629681"/>
              <a:ext cx="1351222" cy="43811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2000" dirty="0" err="1">
                  <a:solidFill>
                    <a:srgbClr val="FF0000"/>
                  </a:solidFill>
                </a:rPr>
                <a:t>Preliminary</a:t>
              </a:r>
              <a:endParaRPr lang="de-DE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76" name="Textfeld 75">
            <a:extLst>
              <a:ext uri="{FF2B5EF4-FFF2-40B4-BE49-F238E27FC236}">
                <a16:creationId xmlns:a16="http://schemas.microsoft.com/office/drawing/2014/main" id="{4174D254-909B-4524-8122-A8021E1BBF98}"/>
              </a:ext>
            </a:extLst>
          </p:cNvPr>
          <p:cNvSpPr txBox="1"/>
          <p:nvPr/>
        </p:nvSpPr>
        <p:spPr bwMode="gray">
          <a:xfrm>
            <a:off x="5517994" y="3398991"/>
            <a:ext cx="1894995" cy="43811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>
                <a:solidFill>
                  <a:srgbClr val="FF0000"/>
                </a:solidFill>
              </a:rPr>
              <a:t>Preliminary</a:t>
            </a:r>
            <a:endParaRPr lang="de-DE" sz="2000" dirty="0">
              <a:solidFill>
                <a:srgbClr val="FF0000"/>
              </a:solidFill>
            </a:endParaRPr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id="{D2E16A45-6534-4F75-8116-79590740FC6C}"/>
              </a:ext>
            </a:extLst>
          </p:cNvPr>
          <p:cNvSpPr txBox="1"/>
          <p:nvPr/>
        </p:nvSpPr>
        <p:spPr>
          <a:xfrm>
            <a:off x="4570221" y="5757917"/>
            <a:ext cx="174903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Relative time (h)</a:t>
            </a:r>
          </a:p>
        </p:txBody>
      </p:sp>
      <p:grpSp>
        <p:nvGrpSpPr>
          <p:cNvPr id="78" name="Gruppieren 77">
            <a:extLst>
              <a:ext uri="{FF2B5EF4-FFF2-40B4-BE49-F238E27FC236}">
                <a16:creationId xmlns:a16="http://schemas.microsoft.com/office/drawing/2014/main" id="{515C2716-D31E-483F-80C5-3DE458E834E1}"/>
              </a:ext>
            </a:extLst>
          </p:cNvPr>
          <p:cNvGrpSpPr/>
          <p:nvPr/>
        </p:nvGrpSpPr>
        <p:grpSpPr>
          <a:xfrm>
            <a:off x="3248623" y="3303561"/>
            <a:ext cx="369332" cy="2203452"/>
            <a:chOff x="204359" y="3600450"/>
            <a:chExt cx="369332" cy="22034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feld 78">
                  <a:extLst>
                    <a:ext uri="{FF2B5EF4-FFF2-40B4-BE49-F238E27FC236}">
                      <a16:creationId xmlns:a16="http://schemas.microsoft.com/office/drawing/2014/main" id="{B94F9C6D-956B-40A7-95ED-44E1CA5BCD39}"/>
                    </a:ext>
                  </a:extLst>
                </p:cNvPr>
                <p:cNvSpPr txBox="1"/>
                <p:nvPr/>
              </p:nvSpPr>
              <p:spPr>
                <a:xfrm rot="16200000">
                  <a:off x="-712701" y="4517510"/>
                  <a:ext cx="220345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oMath>
                  </a14:m>
                  <a:r>
                    <a:rPr lang="de-DE" dirty="0"/>
                    <a:t> (</a:t>
                  </a:r>
                  <a14:m>
                    <m:oMath xmlns:m="http://schemas.openxmlformats.org/officeDocument/2006/math">
                      <m:r>
                        <a:rPr lang="de-DE" b="0" i="0" dirty="0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de-DE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0" dirty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de-DE" b="0" i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de-DE" b="0" i="0" dirty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de-DE" b="0" i="0" dirty="0" smtClean="0">
                          <a:latin typeface="Cambria Math" panose="02040503050406030204" pitchFamily="18" charset="0"/>
                        </a:rPr>
                        <m:t>/ </m:t>
                      </m:r>
                    </m:oMath>
                  </a14:m>
                  <a:r>
                    <a:rPr lang="de-DE" dirty="0"/>
                    <a:t>  )</a:t>
                  </a:r>
                </a:p>
              </p:txBody>
            </p:sp>
          </mc:Choice>
          <mc:Fallback xmlns="">
            <p:sp>
              <p:nvSpPr>
                <p:cNvPr id="28" name="Textfeld 27">
                  <a:extLst>
                    <a:ext uri="{FF2B5EF4-FFF2-40B4-BE49-F238E27FC236}">
                      <a16:creationId xmlns:a16="http://schemas.microsoft.com/office/drawing/2014/main" id="{6ACA6C06-43A6-4105-8087-328393BA7F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712701" y="4517510"/>
                  <a:ext cx="2203452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8197" r="-24590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41712C04-3DA1-4E1B-8C47-CD763B250F5C}"/>
                </a:ext>
              </a:extLst>
            </p:cNvPr>
            <p:cNvSpPr/>
            <p:nvPr/>
          </p:nvSpPr>
          <p:spPr>
            <a:xfrm rot="16200000">
              <a:off x="335339" y="4065299"/>
              <a:ext cx="135466" cy="1418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2" name="Textfeld 41">
            <a:extLst>
              <a:ext uri="{FF2B5EF4-FFF2-40B4-BE49-F238E27FC236}">
                <a16:creationId xmlns:a16="http://schemas.microsoft.com/office/drawing/2014/main" id="{001F15E6-45ED-44D1-9B87-61E80F50BAAD}"/>
              </a:ext>
            </a:extLst>
          </p:cNvPr>
          <p:cNvSpPr txBox="1"/>
          <p:nvPr/>
        </p:nvSpPr>
        <p:spPr bwMode="gray">
          <a:xfrm>
            <a:off x="5117261" y="1220921"/>
            <a:ext cx="2086099" cy="7962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en-US" sz="1100" dirty="0">
                <a:solidFill>
                  <a:schemeClr val="bg1">
                    <a:lumMod val="75000"/>
                  </a:schemeClr>
                </a:solidFill>
              </a:rPr>
              <a:t>Richards, Journal of Experimental Botany, 10.1093, pp. 290–301 (1959)</a:t>
            </a:r>
            <a:endParaRPr lang="de-DE" sz="110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91EDF3E-99B8-47CE-90FB-C9E33F8C6C4C}"/>
              </a:ext>
            </a:extLst>
          </p:cNvPr>
          <p:cNvSpPr>
            <a:spLocks noChangeAspect="1"/>
          </p:cNvSpPr>
          <p:nvPr/>
        </p:nvSpPr>
        <p:spPr bwMode="gray">
          <a:xfrm>
            <a:off x="8161472" y="548131"/>
            <a:ext cx="142126" cy="151437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A8E54D5-40D1-4776-ACB7-B6D78DA3AC37}"/>
              </a:ext>
            </a:extLst>
          </p:cNvPr>
          <p:cNvSpPr txBox="1"/>
          <p:nvPr/>
        </p:nvSpPr>
        <p:spPr bwMode="gray">
          <a:xfrm>
            <a:off x="8334026" y="510007"/>
            <a:ext cx="976015" cy="2657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Data</a:t>
            </a:r>
          </a:p>
        </p:txBody>
      </p:sp>
      <p:sp>
        <p:nvSpPr>
          <p:cNvPr id="82" name="Textfeld 81">
            <a:extLst>
              <a:ext uri="{FF2B5EF4-FFF2-40B4-BE49-F238E27FC236}">
                <a16:creationId xmlns:a16="http://schemas.microsoft.com/office/drawing/2014/main" id="{5C14641E-EC7B-43CD-BA94-326FDD49DD72}"/>
              </a:ext>
            </a:extLst>
          </p:cNvPr>
          <p:cNvSpPr txBox="1"/>
          <p:nvPr/>
        </p:nvSpPr>
        <p:spPr bwMode="gray">
          <a:xfrm>
            <a:off x="8375474" y="771928"/>
            <a:ext cx="976015" cy="2657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Fit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2203CDC-8E00-4C43-BAA3-C949222EC5D0}"/>
              </a:ext>
            </a:extLst>
          </p:cNvPr>
          <p:cNvSpPr/>
          <p:nvPr/>
        </p:nvSpPr>
        <p:spPr bwMode="gray">
          <a:xfrm>
            <a:off x="8079020" y="855932"/>
            <a:ext cx="263382" cy="45719"/>
          </a:xfrm>
          <a:prstGeom prst="rect">
            <a:avLst/>
          </a:prstGeom>
          <a:solidFill>
            <a:srgbClr val="000000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310A2A02-14A2-4708-BC50-33DC0561167A}"/>
              </a:ext>
            </a:extLst>
          </p:cNvPr>
          <p:cNvSpPr txBox="1"/>
          <p:nvPr/>
        </p:nvSpPr>
        <p:spPr bwMode="gray">
          <a:xfrm>
            <a:off x="8416165" y="1473068"/>
            <a:ext cx="1296144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b="1" dirty="0">
                <a:solidFill>
                  <a:srgbClr val="FF0000"/>
                </a:solidFill>
              </a:rPr>
              <a:t>H </a:t>
            </a:r>
            <a:r>
              <a:rPr lang="de-DE" sz="1400" b="1" dirty="0" err="1">
                <a:solidFill>
                  <a:srgbClr val="FF0000"/>
                </a:solidFill>
              </a:rPr>
              <a:t>from</a:t>
            </a:r>
            <a:r>
              <a:rPr lang="de-DE" sz="1400" b="1" dirty="0">
                <a:solidFill>
                  <a:srgbClr val="FF0000"/>
                </a:solidFill>
              </a:rPr>
              <a:t> Plasma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feld 86">
                <a:extLst>
                  <a:ext uri="{FF2B5EF4-FFF2-40B4-BE49-F238E27FC236}">
                    <a16:creationId xmlns:a16="http://schemas.microsoft.com/office/drawing/2014/main" id="{246E8D0B-FED5-40CB-BEBB-C56E08B54B16}"/>
                  </a:ext>
                </a:extLst>
              </p:cNvPr>
              <p:cNvSpPr txBox="1"/>
              <p:nvPr/>
            </p:nvSpPr>
            <p:spPr bwMode="gray">
              <a:xfrm>
                <a:off x="9064237" y="1809777"/>
                <a:ext cx="1296144" cy="2880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ctr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1400" b="1" i="1" smtClean="0">
                            <a:solidFill>
                              <a:srgbClr val="81818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400" b="1" i="0" smtClean="0">
                            <a:solidFill>
                              <a:srgbClr val="818181"/>
                            </a:solidFill>
                            <a:latin typeface="Cambria Math" panose="02040503050406030204" pitchFamily="18" charset="0"/>
                          </a:rPr>
                          <m:t>𝐓</m:t>
                        </m:r>
                      </m:e>
                      <m:sub>
                        <m:r>
                          <a:rPr lang="de-DE" sz="1400" b="1" i="0" smtClean="0">
                            <a:solidFill>
                              <a:srgbClr val="81818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de-DE" sz="1400" b="1" dirty="0">
                    <a:solidFill>
                      <a:srgbClr val="818181"/>
                    </a:solidFill>
                  </a:rPr>
                  <a:t> gas</a:t>
                </a:r>
              </a:p>
            </p:txBody>
          </p:sp>
        </mc:Choice>
        <mc:Fallback xmlns="">
          <p:sp>
            <p:nvSpPr>
              <p:cNvPr id="87" name="Textfeld 86">
                <a:extLst>
                  <a:ext uri="{FF2B5EF4-FFF2-40B4-BE49-F238E27FC236}">
                    <a16:creationId xmlns:a16="http://schemas.microsoft.com/office/drawing/2014/main" id="{246E8D0B-FED5-40CB-BEBB-C56E08B54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9064237" y="1809777"/>
                <a:ext cx="1296144" cy="288032"/>
              </a:xfrm>
              <a:prstGeom prst="rect">
                <a:avLst/>
              </a:prstGeom>
              <a:blipFill>
                <a:blip r:embed="rId10"/>
                <a:stretch>
                  <a:fillRect t="-17021" b="-1489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Textfeld 87">
            <a:extLst>
              <a:ext uri="{FF2B5EF4-FFF2-40B4-BE49-F238E27FC236}">
                <a16:creationId xmlns:a16="http://schemas.microsoft.com/office/drawing/2014/main" id="{C4A91B63-0F26-445B-BBAA-307E37FA6993}"/>
              </a:ext>
            </a:extLst>
          </p:cNvPr>
          <p:cNvSpPr txBox="1"/>
          <p:nvPr/>
        </p:nvSpPr>
        <p:spPr bwMode="gray">
          <a:xfrm>
            <a:off x="10227679" y="2321186"/>
            <a:ext cx="1296144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b="1" dirty="0">
                <a:solidFill>
                  <a:srgbClr val="1A8D1A"/>
                </a:solidFill>
              </a:rPr>
              <a:t>H </a:t>
            </a:r>
            <a:r>
              <a:rPr lang="de-DE" sz="1400" b="1" dirty="0" err="1">
                <a:solidFill>
                  <a:srgbClr val="1A8D1A"/>
                </a:solidFill>
              </a:rPr>
              <a:t>from</a:t>
            </a:r>
            <a:r>
              <a:rPr lang="de-DE" sz="1400" b="1" dirty="0">
                <a:solidFill>
                  <a:srgbClr val="1A8D1A"/>
                </a:solidFill>
              </a:rPr>
              <a:t> thermal</a:t>
            </a:r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30325C8C-F2E1-4B3E-ACF9-7CD8F8548727}"/>
              </a:ext>
            </a:extLst>
          </p:cNvPr>
          <p:cNvSpPr txBox="1"/>
          <p:nvPr/>
        </p:nvSpPr>
        <p:spPr bwMode="gray">
          <a:xfrm>
            <a:off x="9639697" y="466310"/>
            <a:ext cx="1284605" cy="288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b="1" dirty="0">
                <a:solidFill>
                  <a:srgbClr val="3434FF"/>
                </a:solidFill>
              </a:rPr>
              <a:t>H </a:t>
            </a:r>
            <a:r>
              <a:rPr lang="de-DE" sz="1400" b="1" dirty="0" err="1">
                <a:solidFill>
                  <a:srgbClr val="3434FF"/>
                </a:solidFill>
              </a:rPr>
              <a:t>from</a:t>
            </a:r>
            <a:r>
              <a:rPr lang="de-DE" sz="1400" b="1" dirty="0">
                <a:solidFill>
                  <a:srgbClr val="3434FF"/>
                </a:solidFill>
              </a:rPr>
              <a:t> thermal on </a:t>
            </a:r>
            <a:r>
              <a:rPr lang="de-DE" sz="1400" b="1" dirty="0" err="1">
                <a:solidFill>
                  <a:srgbClr val="3434FF"/>
                </a:solidFill>
              </a:rPr>
              <a:t>quartz</a:t>
            </a:r>
            <a:endParaRPr lang="de-DE" sz="1400" b="1" dirty="0">
              <a:solidFill>
                <a:srgbClr val="3434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6897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  <p:bldP spid="54" grpId="0" animBg="1"/>
      <p:bldP spid="54" grpId="1" animBg="1"/>
      <p:bldP spid="62" grpId="0"/>
      <p:bldP spid="62" grpId="1"/>
      <p:bldP spid="64" grpId="0" animBg="1"/>
      <p:bldP spid="66" grpId="0" animBg="1"/>
      <p:bldP spid="68" grpId="0" animBg="1"/>
      <p:bldP spid="76" grpId="0"/>
      <p:bldP spid="77" grpId="0" animBg="1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D47403-8ABE-49A3-80AD-E0F8A5EF45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BFB68F1-D087-4436-9021-016ECE8DD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14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0A1E91D-D46F-4489-B964-AB9EFE03AE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BC5D66E0-4F52-4BFA-8463-AA041427B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13823"/>
            <a:ext cx="11125125" cy="1007455"/>
          </a:xfrm>
        </p:spPr>
        <p:txBody>
          <a:bodyPr/>
          <a:lstStyle/>
          <a:p>
            <a:r>
              <a:rPr lang="de-DE" dirty="0"/>
              <a:t>Raman </a:t>
            </a:r>
            <a:r>
              <a:rPr lang="de-DE" dirty="0" err="1"/>
              <a:t>results</a:t>
            </a:r>
            <a:r>
              <a:rPr lang="de-DE" dirty="0"/>
              <a:t>: </a:t>
            </a:r>
            <a:r>
              <a:rPr lang="de-DE" dirty="0" err="1"/>
              <a:t>Defect</a:t>
            </a:r>
            <a:r>
              <a:rPr lang="de-DE" dirty="0"/>
              <a:t> type &amp; </a:t>
            </a:r>
            <a:r>
              <a:rPr lang="de-DE" dirty="0" err="1"/>
              <a:t>Defect</a:t>
            </a:r>
            <a:r>
              <a:rPr lang="de-DE" dirty="0"/>
              <a:t> </a:t>
            </a:r>
            <a:r>
              <a:rPr lang="de-DE" dirty="0" err="1"/>
              <a:t>density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D09C8C3-8F24-4C55-854E-11581327D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843" y="1209271"/>
            <a:ext cx="3312368" cy="262999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C5A2AF5-B748-4FBD-9A60-3754B5CB2A82}"/>
              </a:ext>
            </a:extLst>
          </p:cNvPr>
          <p:cNvSpPr txBox="1"/>
          <p:nvPr/>
        </p:nvSpPr>
        <p:spPr bwMode="gray">
          <a:xfrm>
            <a:off x="6284747" y="1180238"/>
            <a:ext cx="1284722" cy="36301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>
                <a:solidFill>
                  <a:srgbClr val="000000"/>
                </a:solidFill>
              </a:rPr>
              <a:t>(</a:t>
            </a:r>
            <a:r>
              <a:rPr lang="de-DE" sz="1400" dirty="0" err="1">
                <a:solidFill>
                  <a:srgbClr val="000000"/>
                </a:solidFill>
              </a:rPr>
              <a:t>hydrogenated</a:t>
            </a:r>
            <a:r>
              <a:rPr lang="de-DE" sz="14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DD37CCE-6D4A-4FFC-82E0-811E2D5A72FF}"/>
              </a:ext>
            </a:extLst>
          </p:cNvPr>
          <p:cNvSpPr txBox="1"/>
          <p:nvPr/>
        </p:nvSpPr>
        <p:spPr bwMode="gray">
          <a:xfrm>
            <a:off x="6407614" y="2471930"/>
            <a:ext cx="1725467" cy="36301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>
                <a:solidFill>
                  <a:srgbClr val="000000"/>
                </a:solidFill>
              </a:rPr>
              <a:t>(</a:t>
            </a:r>
            <a:r>
              <a:rPr lang="de-DE" sz="1400" dirty="0" err="1">
                <a:solidFill>
                  <a:srgbClr val="000000"/>
                </a:solidFill>
              </a:rPr>
              <a:t>vacancy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err="1">
                <a:solidFill>
                  <a:srgbClr val="000000"/>
                </a:solidFill>
              </a:rPr>
              <a:t>defects</a:t>
            </a:r>
            <a:r>
              <a:rPr lang="de-DE" sz="1400" dirty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2215FC9-9175-4EB5-9A0E-6B4D956885BF}"/>
              </a:ext>
            </a:extLst>
          </p:cNvPr>
          <p:cNvCxnSpPr>
            <a:cxnSpLocks/>
          </p:cNvCxnSpPr>
          <p:nvPr/>
        </p:nvCxnSpPr>
        <p:spPr bwMode="gray">
          <a:xfrm flipV="1">
            <a:off x="6540104" y="1517611"/>
            <a:ext cx="0" cy="900585"/>
          </a:xfrm>
          <a:prstGeom prst="straightConnector1">
            <a:avLst/>
          </a:prstGeom>
          <a:ln w="38100">
            <a:gradFill>
              <a:gsLst>
                <a:gs pos="0">
                  <a:srgbClr val="A3107C"/>
                </a:gs>
                <a:gs pos="49000">
                  <a:srgbClr val="FF3399"/>
                </a:gs>
                <a:gs pos="100000">
                  <a:srgbClr val="A3107C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13F01CE1-F488-4CA8-9F46-ADA8FCE86AEC}"/>
              </a:ext>
            </a:extLst>
          </p:cNvPr>
          <p:cNvSpPr txBox="1"/>
          <p:nvPr/>
        </p:nvSpPr>
        <p:spPr bwMode="gray">
          <a:xfrm>
            <a:off x="6700346" y="1814437"/>
            <a:ext cx="1683685" cy="26543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>
                <a:solidFill>
                  <a:srgbClr val="000000"/>
                </a:solidFill>
              </a:rPr>
              <a:t>(mix </a:t>
            </a:r>
            <a:r>
              <a:rPr lang="de-DE" sz="1400" dirty="0" err="1">
                <a:solidFill>
                  <a:srgbClr val="000000"/>
                </a:solidFill>
              </a:rPr>
              <a:t>of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err="1">
                <a:solidFill>
                  <a:srgbClr val="000000"/>
                </a:solidFill>
              </a:rPr>
              <a:t>defect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err="1">
                <a:solidFill>
                  <a:srgbClr val="000000"/>
                </a:solidFill>
              </a:rPr>
              <a:t>types</a:t>
            </a:r>
            <a:r>
              <a:rPr lang="de-DE" sz="140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1CA8EB1-C8B4-4041-9F0A-014ED6CA6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098" y="3821898"/>
            <a:ext cx="3247869" cy="2641098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2D0EA143-7229-4CEB-9FF3-922B1B0F473C}"/>
              </a:ext>
            </a:extLst>
          </p:cNvPr>
          <p:cNvSpPr txBox="1"/>
          <p:nvPr/>
        </p:nvSpPr>
        <p:spPr bwMode="gray">
          <a:xfrm>
            <a:off x="1882567" y="5901072"/>
            <a:ext cx="1894995" cy="43811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>
                <a:solidFill>
                  <a:srgbClr val="FF0000"/>
                </a:solidFill>
              </a:rPr>
              <a:t>Preliminary</a:t>
            </a:r>
            <a:endParaRPr lang="de-DE" sz="2000" dirty="0">
              <a:solidFill>
                <a:srgbClr val="FF0000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F16F2E3-7AEE-4661-B1EC-8BB80B2703CA}"/>
              </a:ext>
            </a:extLst>
          </p:cNvPr>
          <p:cNvSpPr txBox="1"/>
          <p:nvPr/>
        </p:nvSpPr>
        <p:spPr bwMode="gray">
          <a:xfrm>
            <a:off x="191344" y="1185889"/>
            <a:ext cx="2757539" cy="24606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90000"/>
            </a:pPr>
            <a:r>
              <a:rPr lang="de-DE" sz="1600" b="1" dirty="0" err="1"/>
              <a:t>Loading</a:t>
            </a:r>
            <a:r>
              <a:rPr lang="de-DE" sz="1600" b="1" dirty="0"/>
              <a:t> </a:t>
            </a:r>
            <a:r>
              <a:rPr lang="de-DE" sz="1600" b="1" dirty="0" err="1"/>
              <a:t>with</a:t>
            </a:r>
            <a:r>
              <a:rPr lang="de-DE" sz="1600" b="1" dirty="0"/>
              <a:t> </a:t>
            </a:r>
            <a:r>
              <a:rPr lang="de-DE" sz="1600" b="1" dirty="0" err="1"/>
              <a:t>plasma</a:t>
            </a:r>
            <a:r>
              <a:rPr lang="de-DE" sz="1600" b="1" dirty="0"/>
              <a:t> </a:t>
            </a:r>
          </a:p>
          <a:p>
            <a:pPr marL="342900" indent="-342900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</a:pPr>
            <a:r>
              <a:rPr lang="de-DE" sz="1600" dirty="0" err="1"/>
              <a:t>Loading</a:t>
            </a:r>
            <a:r>
              <a:rPr lang="de-DE" sz="1600" dirty="0"/>
              <a:t> time: 53 min</a:t>
            </a:r>
          </a:p>
          <a:p>
            <a:pPr marL="342900" indent="-342900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</a:pPr>
            <a:r>
              <a:rPr lang="de-DE" sz="1600" dirty="0"/>
              <a:t>Very </a:t>
            </a:r>
            <a:r>
              <a:rPr lang="de-DE" sz="1600" dirty="0" err="1"/>
              <a:t>little</a:t>
            </a:r>
            <a:r>
              <a:rPr lang="de-DE" sz="1600" dirty="0"/>
              <a:t> </a:t>
            </a:r>
            <a:r>
              <a:rPr lang="de-DE" sz="1600" dirty="0" err="1"/>
              <a:t>hydrogenation</a:t>
            </a:r>
            <a:endParaRPr lang="de-DE" sz="1600" dirty="0"/>
          </a:p>
          <a:p>
            <a:pPr marL="342900" indent="-342900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</a:pPr>
            <a:r>
              <a:rPr lang="de-DE" sz="1600" dirty="0"/>
              <a:t>Many </a:t>
            </a:r>
            <a:r>
              <a:rPr lang="de-DE" sz="1600" dirty="0" err="1"/>
              <a:t>vacancies</a:t>
            </a:r>
            <a:endParaRPr lang="de-DE" sz="1600" dirty="0"/>
          </a:p>
          <a:p>
            <a:pPr marL="342900" indent="-342900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</a:pPr>
            <a:r>
              <a:rPr lang="de-DE" sz="1600" b="1" dirty="0"/>
              <a:t>Beam </a:t>
            </a:r>
            <a:r>
              <a:rPr lang="de-DE" sz="1600" b="1" dirty="0" err="1"/>
              <a:t>profile</a:t>
            </a:r>
            <a:r>
              <a:rPr lang="de-DE" sz="1600" b="1" dirty="0"/>
              <a:t> visible in </a:t>
            </a:r>
            <a:r>
              <a:rPr lang="de-DE" sz="1600" b="1" dirty="0" err="1"/>
              <a:t>defect</a:t>
            </a:r>
            <a:r>
              <a:rPr lang="de-DE" sz="1600" b="1" dirty="0"/>
              <a:t> </a:t>
            </a:r>
            <a:r>
              <a:rPr lang="de-DE" sz="1600" b="1" dirty="0" err="1"/>
              <a:t>density</a:t>
            </a:r>
            <a:endParaRPr lang="de-DE" sz="1600" b="1" dirty="0"/>
          </a:p>
          <a:p>
            <a:pPr marL="342900" indent="-342900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</a:pPr>
            <a:endParaRPr lang="de-DE" sz="160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AABE66F-5DAD-4B4A-BB32-86062A2EB8F7}"/>
              </a:ext>
            </a:extLst>
          </p:cNvPr>
          <p:cNvSpPr txBox="1"/>
          <p:nvPr/>
        </p:nvSpPr>
        <p:spPr bwMode="gray">
          <a:xfrm>
            <a:off x="191344" y="3839263"/>
            <a:ext cx="2886499" cy="20262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90000"/>
            </a:pPr>
            <a:r>
              <a:rPr lang="de-DE" sz="1600" b="1" dirty="0" err="1"/>
              <a:t>Loading</a:t>
            </a:r>
            <a:r>
              <a:rPr lang="de-DE" sz="1600" b="1" dirty="0"/>
              <a:t> </a:t>
            </a:r>
            <a:r>
              <a:rPr lang="de-DE" sz="1600" b="1" dirty="0" err="1"/>
              <a:t>with</a:t>
            </a:r>
            <a:r>
              <a:rPr lang="de-DE" sz="1600" b="1" dirty="0"/>
              <a:t> thermal </a:t>
            </a:r>
            <a:r>
              <a:rPr lang="de-DE" sz="1600" b="1" dirty="0" err="1"/>
              <a:t>cracker</a:t>
            </a:r>
            <a:endParaRPr lang="de-DE" sz="1600" b="1" dirty="0"/>
          </a:p>
          <a:p>
            <a:pPr marL="342900" indent="-342900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</a:pPr>
            <a:r>
              <a:rPr lang="de-DE" sz="1600" dirty="0" err="1"/>
              <a:t>Loading</a:t>
            </a:r>
            <a:r>
              <a:rPr lang="de-DE" sz="1600" dirty="0"/>
              <a:t> time: 48 h</a:t>
            </a:r>
          </a:p>
          <a:p>
            <a:pPr marL="342900" indent="-342900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</a:pPr>
            <a:r>
              <a:rPr lang="de-DE" sz="1600" b="1" dirty="0"/>
              <a:t>Much </a:t>
            </a:r>
            <a:r>
              <a:rPr lang="de-DE" sz="1600" b="1" dirty="0" err="1"/>
              <a:t>more</a:t>
            </a:r>
            <a:r>
              <a:rPr lang="de-DE" sz="1600" b="1" dirty="0"/>
              <a:t> </a:t>
            </a:r>
            <a:r>
              <a:rPr lang="de-DE" sz="1600" b="1" dirty="0" err="1"/>
              <a:t>hydrogenation</a:t>
            </a:r>
            <a:endParaRPr lang="de-DE" sz="1600" b="1" dirty="0"/>
          </a:p>
          <a:p>
            <a:pPr marL="342900" indent="-342900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90000"/>
              <a:buFont typeface="Arial" panose="020B0604020202020204" pitchFamily="34" charset="0"/>
              <a:buChar char="•"/>
            </a:pPr>
            <a:r>
              <a:rPr lang="de-DE" sz="1600" dirty="0" err="1"/>
              <a:t>Beamprofile</a:t>
            </a:r>
            <a:r>
              <a:rPr lang="de-DE" sz="1600" dirty="0"/>
              <a:t>-like </a:t>
            </a:r>
            <a:r>
              <a:rPr lang="de-DE" sz="1600" dirty="0" err="1"/>
              <a:t>structure</a:t>
            </a:r>
            <a:r>
              <a:rPr lang="de-DE" sz="1600" dirty="0"/>
              <a:t> visible in </a:t>
            </a:r>
            <a:r>
              <a:rPr lang="de-DE" sz="1600" dirty="0" err="1"/>
              <a:t>defect</a:t>
            </a:r>
            <a:r>
              <a:rPr lang="de-DE" sz="1600" dirty="0"/>
              <a:t> type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631F67D9-D8E0-4989-A260-6D3F7AD2E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272" y="1234423"/>
            <a:ext cx="2780656" cy="2558573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8A7B9C28-4457-41E3-B1FF-72522F5EAE0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301" b="11690"/>
          <a:stretch/>
        </p:blipFill>
        <p:spPr>
          <a:xfrm>
            <a:off x="11399995" y="1273038"/>
            <a:ext cx="560918" cy="21970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4E0DAA73-2BF5-4618-99AD-1FAB26538121}"/>
                  </a:ext>
                </a:extLst>
              </p:cNvPr>
              <p:cNvSpPr txBox="1"/>
              <p:nvPr/>
            </p:nvSpPr>
            <p:spPr bwMode="gray">
              <a:xfrm rot="16200000">
                <a:off x="11559075" y="1900653"/>
                <a:ext cx="648072" cy="2525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de-DE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m:oMathPara>
                </a14:m>
                <a:endParaRPr lang="de-DE" sz="1200" dirty="0" err="1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4E0DAA73-2BF5-4618-99AD-1FAB26538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 rot="16200000">
                <a:off x="11559075" y="1900653"/>
                <a:ext cx="648072" cy="2525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15EDA376-C754-4C43-A4B9-1FC65187B387}"/>
                  </a:ext>
                </a:extLst>
              </p:cNvPr>
              <p:cNvSpPr txBox="1"/>
              <p:nvPr/>
            </p:nvSpPr>
            <p:spPr bwMode="gray">
              <a:xfrm>
                <a:off x="8764783" y="957760"/>
                <a:ext cx="2152300" cy="2659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pPr algn="ctr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2000" dirty="0"/>
                  <a:t>Defect </a:t>
                </a:r>
                <a:r>
                  <a:rPr lang="de-DE" sz="2000" dirty="0" err="1"/>
                  <a:t>density</a:t>
                </a:r>
                <a:r>
                  <a:rPr lang="de-DE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20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sz="2000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</m:oMath>
                </a14:m>
                <a:endParaRPr lang="de-DE" sz="2000" dirty="0"/>
              </a:p>
            </p:txBody>
          </p:sp>
        </mc:Choice>
        <mc:Fallback xmlns=""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15EDA376-C754-4C43-A4B9-1FC65187B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8764783" y="957760"/>
                <a:ext cx="2152300" cy="265982"/>
              </a:xfrm>
              <a:prstGeom prst="rect">
                <a:avLst/>
              </a:prstGeom>
              <a:blipFill>
                <a:blip r:embed="rId7"/>
                <a:stretch>
                  <a:fillRect l="-3116" t="-27273" b="-75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feld 20">
            <a:extLst>
              <a:ext uri="{FF2B5EF4-FFF2-40B4-BE49-F238E27FC236}">
                <a16:creationId xmlns:a16="http://schemas.microsoft.com/office/drawing/2014/main" id="{2BF84432-72D7-4374-9A91-93035F52B029}"/>
              </a:ext>
            </a:extLst>
          </p:cNvPr>
          <p:cNvSpPr txBox="1"/>
          <p:nvPr/>
        </p:nvSpPr>
        <p:spPr bwMode="gray">
          <a:xfrm>
            <a:off x="3452477" y="955944"/>
            <a:ext cx="1784542" cy="26598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/>
              <a:t>Defect</a:t>
            </a:r>
            <a:r>
              <a:rPr lang="de-DE" sz="2000" dirty="0"/>
              <a:t> type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platzhalter 2">
                <a:extLst>
                  <a:ext uri="{FF2B5EF4-FFF2-40B4-BE49-F238E27FC236}">
                    <a16:creationId xmlns:a16="http://schemas.microsoft.com/office/drawing/2014/main" id="{80F72BB3-28C6-483C-8B3E-B2535B916D05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6798840" y="3948567"/>
                <a:ext cx="5364486" cy="2371206"/>
              </a:xfrm>
            </p:spPr>
            <p:txBody>
              <a:bodyPr/>
              <a:lstStyle/>
              <a:p>
                <a:r>
                  <a:rPr lang="de-DE" b="1" dirty="0" err="1"/>
                  <a:t>Comparison</a:t>
                </a:r>
                <a:r>
                  <a:rPr lang="de-DE" b="1" dirty="0"/>
                  <a:t> </a:t>
                </a:r>
                <a:r>
                  <a:rPr lang="de-DE" b="1" dirty="0" err="1"/>
                  <a:t>to</a:t>
                </a:r>
                <a:r>
                  <a:rPr lang="de-DE" b="1" dirty="0"/>
                  <a:t> </a:t>
                </a:r>
                <a:r>
                  <a:rPr lang="de-DE" b="1" dirty="0" err="1"/>
                  <a:t>literature</a:t>
                </a:r>
                <a:r>
                  <a:rPr lang="de-DE" b="1" dirty="0"/>
                  <a:t>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Theory:</a:t>
                </a:r>
              </a:p>
              <a:p>
                <a:r>
                  <a:rPr lang="de-DE" dirty="0"/>
                  <a:t>Hydrogen </a:t>
                </a:r>
                <a:r>
                  <a:rPr lang="de-DE" dirty="0" err="1"/>
                  <a:t>coverage</a:t>
                </a:r>
                <a:r>
                  <a:rPr lang="de-DE" dirty="0"/>
                  <a:t> &lt; 1 %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Experiment:</a:t>
                </a:r>
              </a:p>
              <a:p>
                <a:r>
                  <a:rPr lang="de-DE" dirty="0"/>
                  <a:t>Hydrogen </a:t>
                </a:r>
                <a:r>
                  <a:rPr lang="de-DE" dirty="0" err="1"/>
                  <a:t>coverage</a:t>
                </a:r>
                <a:r>
                  <a:rPr lang="de-DE" dirty="0"/>
                  <a:t> ~ 15% </a:t>
                </a:r>
                <a:r>
                  <a:rPr lang="de-DE" dirty="0">
                    <a:sym typeface="Wingdings" panose="05000000000000000000" pitchFamily="2" charset="2"/>
                  </a:rPr>
                  <a:t> </a:t>
                </a:r>
                <a:r>
                  <a:rPr lang="de-DE" dirty="0" err="1">
                    <a:sym typeface="Wingdings" panose="05000000000000000000" pitchFamily="2" charset="2"/>
                  </a:rPr>
                  <a:t>Effective</a:t>
                </a:r>
                <a:r>
                  <a:rPr lang="de-DE" dirty="0">
                    <a:sym typeface="Wingdings" panose="05000000000000000000" pitchFamily="2" charset="2"/>
                  </a:rPr>
                  <a:t> Adsorption rate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10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8</m:t>
                        </m:r>
                      </m:sup>
                    </m:sSup>
                  </m:oMath>
                </a14:m>
                <a:r>
                  <a:rPr lang="de-DE" dirty="0">
                    <a:sym typeface="Wingdings" panose="05000000000000000000" pitchFamily="2" charset="2"/>
                  </a:rPr>
                  <a:t>Atoms/s  Efficiency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de-DE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10</m:t>
                        </m:r>
                      </m:e>
                      <m:sup>
                        <m:r>
                          <a:rPr lang="de-DE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de-DE" dirty="0"/>
                  <a:t> % </a:t>
                </a:r>
              </a:p>
            </p:txBody>
          </p:sp>
        </mc:Choice>
        <mc:Fallback>
          <p:sp>
            <p:nvSpPr>
              <p:cNvPr id="22" name="Textplatzhalter 2">
                <a:extLst>
                  <a:ext uri="{FF2B5EF4-FFF2-40B4-BE49-F238E27FC236}">
                    <a16:creationId xmlns:a16="http://schemas.microsoft.com/office/drawing/2014/main" id="{80F72BB3-28C6-483C-8B3E-B2535B916D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6798840" y="3948567"/>
                <a:ext cx="5364486" cy="2371206"/>
              </a:xfrm>
              <a:blipFill>
                <a:blip r:embed="rId8"/>
                <a:stretch>
                  <a:fillRect l="-2273" t="-282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0DEB0B9B-1743-49B9-A6EA-E3DB6447DD04}"/>
                  </a:ext>
                </a:extLst>
              </p:cNvPr>
              <p:cNvSpPr txBox="1"/>
              <p:nvPr/>
            </p:nvSpPr>
            <p:spPr bwMode="gray">
              <a:xfrm>
                <a:off x="5072856" y="983084"/>
                <a:ext cx="664216" cy="2659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pPr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z="1400" b="0" i="0" smtClean="0">
                          <a:latin typeface="Cambria Math" panose="02040503050406030204" pitchFamily="18" charset="0"/>
                        </a:rPr>
                        <m:t>Si</m:t>
                      </m:r>
                      <m:r>
                        <a:rPr lang="de-DE" sz="14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de-DE" sz="1400" b="0" i="0" smtClean="0">
                          <a:latin typeface="Cambria Math" panose="02040503050406030204" pitchFamily="18" charset="0"/>
                        </a:rPr>
                        <m:t>Si</m:t>
                      </m:r>
                      <m:sSub>
                        <m:sSubPr>
                          <m:ctrlPr>
                            <a:rPr lang="de-DE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1400" b="0" i="0" smtClean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de-DE" sz="1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de-DE" sz="1400" dirty="0"/>
              </a:p>
            </p:txBody>
          </p:sp>
        </mc:Choice>
        <mc:Fallback xmlns=""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0DEB0B9B-1743-49B9-A6EA-E3DB6447D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5072856" y="983084"/>
                <a:ext cx="664216" cy="265982"/>
              </a:xfrm>
              <a:prstGeom prst="rect">
                <a:avLst/>
              </a:prstGeom>
              <a:blipFill>
                <a:blip r:embed="rId9"/>
                <a:stretch>
                  <a:fillRect l="-1835" b="-1136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664A759E-1C50-4C94-9724-DD70B57F77B3}"/>
                  </a:ext>
                </a:extLst>
              </p:cNvPr>
              <p:cNvSpPr txBox="1"/>
              <p:nvPr/>
            </p:nvSpPr>
            <p:spPr bwMode="gray">
              <a:xfrm>
                <a:off x="5404964" y="6192954"/>
                <a:ext cx="664216" cy="2659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pPr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z="1400" b="0" i="0" smtClean="0">
                          <a:latin typeface="Cambria Math" panose="02040503050406030204" pitchFamily="18" charset="0"/>
                        </a:rPr>
                        <m:t>Si</m:t>
                      </m:r>
                      <m:r>
                        <a:rPr lang="de-DE" sz="14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de-DE" sz="1400" b="0" i="0" smtClean="0">
                          <a:latin typeface="Cambria Math" panose="02040503050406030204" pitchFamily="18" charset="0"/>
                        </a:rPr>
                        <m:t>Si</m:t>
                      </m:r>
                      <m:sSub>
                        <m:sSubPr>
                          <m:ctrlPr>
                            <a:rPr lang="de-DE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1400" b="0" i="0" smtClean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de-DE" sz="1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de-DE" sz="1400" dirty="0"/>
              </a:p>
            </p:txBody>
          </p:sp>
        </mc:Choice>
        <mc:Fallback xmlns=""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664A759E-1C50-4C94-9724-DD70B57F7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5404964" y="6192954"/>
                <a:ext cx="664216" cy="265982"/>
              </a:xfrm>
              <a:prstGeom prst="rect">
                <a:avLst/>
              </a:prstGeom>
              <a:blipFill>
                <a:blip r:embed="rId10"/>
                <a:stretch>
                  <a:fillRect l="-1835" b="-909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feld 30">
            <a:extLst>
              <a:ext uri="{FF2B5EF4-FFF2-40B4-BE49-F238E27FC236}">
                <a16:creationId xmlns:a16="http://schemas.microsoft.com/office/drawing/2014/main" id="{A11CD9CB-3AFE-4A33-A60F-3C345106CD19}"/>
              </a:ext>
            </a:extLst>
          </p:cNvPr>
          <p:cNvSpPr txBox="1"/>
          <p:nvPr/>
        </p:nvSpPr>
        <p:spPr>
          <a:xfrm>
            <a:off x="8152081" y="4846419"/>
            <a:ext cx="189499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pt-BR" sz="1100" i="1" dirty="0"/>
              <a:t>Son et al., </a:t>
            </a:r>
            <a:r>
              <a:rPr lang="fr-FR" sz="1100" i="1" dirty="0"/>
              <a:t>Nat Commun 7, 13261 (2016)</a:t>
            </a:r>
            <a:endParaRPr lang="de-DE" sz="1100" i="1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22F9B899-FE61-49C3-91DA-3D395086373E}"/>
              </a:ext>
            </a:extLst>
          </p:cNvPr>
          <p:cNvSpPr txBox="1"/>
          <p:nvPr/>
        </p:nvSpPr>
        <p:spPr bwMode="gray">
          <a:xfrm>
            <a:off x="7716180" y="4238035"/>
            <a:ext cx="1656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/>
              <a:t>T Fournier et al., Carbon 244 (2025) 120657</a:t>
            </a:r>
          </a:p>
        </p:txBody>
      </p:sp>
    </p:spTree>
    <p:extLst>
      <p:ext uri="{BB962C8B-B14F-4D97-AF65-F5344CB8AC3E}">
        <p14:creationId xmlns:p14="http://schemas.microsoft.com/office/powerpoint/2010/main" val="5065927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4" grpId="0"/>
      <p:bldP spid="19" grpId="0"/>
      <p:bldP spid="20" grpId="0" animBg="1"/>
      <p:bldP spid="21" grpId="0" animBg="1"/>
      <p:bldP spid="23" grpId="0" animBg="1"/>
      <p:bldP spid="24" grpId="0" animBg="1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9826276-067B-4165-A9A0-CAC047C2DE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3F0DF6-1CDA-4FBC-A468-3A8309DAB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15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23129C3-1724-4EA0-81F4-4A2EAC8BA20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EA450396-AE08-4C60-A529-D540DB5B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907"/>
            <a:ext cx="11449050" cy="1007455"/>
          </a:xfrm>
        </p:spPr>
        <p:txBody>
          <a:bodyPr/>
          <a:lstStyle/>
          <a:p>
            <a:r>
              <a:rPr lang="de-DE" sz="3000" dirty="0"/>
              <a:t>Raman </a:t>
            </a:r>
            <a:r>
              <a:rPr lang="de-DE" sz="3000" dirty="0" err="1"/>
              <a:t>results</a:t>
            </a:r>
            <a:r>
              <a:rPr lang="de-DE" sz="3000" dirty="0"/>
              <a:t> </a:t>
            </a:r>
            <a:r>
              <a:rPr lang="de-DE" sz="3000" dirty="0" err="1"/>
              <a:t>of</a:t>
            </a:r>
            <a:r>
              <a:rPr lang="de-DE" sz="3000" dirty="0"/>
              <a:t> </a:t>
            </a:r>
            <a:r>
              <a:rPr lang="de-DE" sz="3000" dirty="0" err="1"/>
              <a:t>loading</a:t>
            </a:r>
            <a:r>
              <a:rPr lang="de-DE" sz="3000" dirty="0"/>
              <a:t> </a:t>
            </a:r>
            <a:r>
              <a:rPr lang="de-DE" sz="3000" dirty="0" err="1"/>
              <a:t>with</a:t>
            </a:r>
            <a:r>
              <a:rPr lang="de-DE" sz="3000" dirty="0"/>
              <a:t> </a:t>
            </a:r>
            <a:r>
              <a:rPr lang="de-DE" sz="3000" dirty="0" err="1"/>
              <a:t>plasma</a:t>
            </a:r>
            <a:r>
              <a:rPr lang="de-DE" sz="3000" dirty="0"/>
              <a:t>: Beam </a:t>
            </a:r>
            <a:r>
              <a:rPr lang="de-DE" sz="3000" dirty="0" err="1"/>
              <a:t>profile</a:t>
            </a:r>
            <a:r>
              <a:rPr lang="de-DE" sz="3000" dirty="0"/>
              <a:t> in </a:t>
            </a:r>
            <a:r>
              <a:rPr lang="de-DE" sz="3000" dirty="0" err="1"/>
              <a:t>defect</a:t>
            </a:r>
            <a:r>
              <a:rPr lang="de-DE" sz="3000" dirty="0"/>
              <a:t> </a:t>
            </a:r>
            <a:r>
              <a:rPr lang="de-DE" sz="3000" dirty="0" err="1"/>
              <a:t>density</a:t>
            </a:r>
            <a:endParaRPr lang="de-DE" sz="3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platzhalter 2">
                <a:extLst>
                  <a:ext uri="{FF2B5EF4-FFF2-40B4-BE49-F238E27FC236}">
                    <a16:creationId xmlns:a16="http://schemas.microsoft.com/office/drawing/2014/main" id="{040FEAA9-8716-44B8-A15B-7BAEE7745905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71474" y="1119063"/>
                <a:ext cx="3420270" cy="5157911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Observe beam </a:t>
                </a:r>
                <a:r>
                  <a:rPr lang="de-DE" dirty="0" err="1"/>
                  <a:t>profile</a:t>
                </a:r>
                <a:r>
                  <a:rPr lang="de-DE" dirty="0"/>
                  <a:t> in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defect</a:t>
                </a:r>
                <a:r>
                  <a:rPr lang="de-DE" dirty="0"/>
                  <a:t> </a:t>
                </a:r>
                <a:r>
                  <a:rPr lang="de-DE" dirty="0" err="1"/>
                  <a:t>density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</m:oMath>
                </a14:m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Increase</a:t>
                </a:r>
                <a:r>
                  <a:rPr lang="de-DE" dirty="0"/>
                  <a:t> beam </a:t>
                </a:r>
                <a:r>
                  <a:rPr lang="de-DE" dirty="0" err="1"/>
                  <a:t>coverage</a:t>
                </a:r>
                <a:r>
                  <a:rPr lang="de-DE" dirty="0"/>
                  <a:t> </a:t>
                </a:r>
                <a:r>
                  <a:rPr lang="de-DE" dirty="0" err="1"/>
                  <a:t>with</a:t>
                </a:r>
                <a:r>
                  <a:rPr lang="de-DE" dirty="0"/>
                  <a:t> multiple </a:t>
                </a:r>
                <a:r>
                  <a:rPr lang="de-DE" dirty="0" err="1"/>
                  <a:t>samples</a:t>
                </a: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Fit </a:t>
                </a:r>
                <a:r>
                  <a:rPr lang="de-DE" dirty="0" err="1"/>
                  <a:t>three</a:t>
                </a:r>
                <a:r>
                  <a:rPr lang="de-DE" dirty="0"/>
                  <a:t> </a:t>
                </a:r>
                <a:r>
                  <a:rPr lang="de-DE" dirty="0" err="1"/>
                  <a:t>empirical</a:t>
                </a:r>
                <a:r>
                  <a:rPr lang="de-DE" dirty="0"/>
                  <a:t> </a:t>
                </a:r>
                <a:r>
                  <a:rPr lang="de-DE" dirty="0" err="1"/>
                  <a:t>models</a:t>
                </a: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Determine</a:t>
                </a:r>
                <a:r>
                  <a:rPr lang="de-DE" dirty="0"/>
                  <a:t> beam </a:t>
                </a:r>
                <a:r>
                  <a:rPr lang="de-DE" dirty="0" err="1"/>
                  <a:t>profile</a:t>
                </a:r>
                <a:r>
                  <a:rPr lang="de-DE" dirty="0"/>
                  <a:t> </a:t>
                </a:r>
                <a:r>
                  <a:rPr lang="de-DE" dirty="0" err="1"/>
                  <a:t>properties</a:t>
                </a: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</p:txBody>
          </p:sp>
        </mc:Choice>
        <mc:Fallback>
          <p:sp>
            <p:nvSpPr>
              <p:cNvPr id="8" name="Textplatzhalter 2">
                <a:extLst>
                  <a:ext uri="{FF2B5EF4-FFF2-40B4-BE49-F238E27FC236}">
                    <a16:creationId xmlns:a16="http://schemas.microsoft.com/office/drawing/2014/main" id="{040FEAA9-8716-44B8-A15B-7BAEE77459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71474" y="1119063"/>
                <a:ext cx="3420270" cy="5157911"/>
              </a:xfrm>
              <a:blipFill>
                <a:blip r:embed="rId2"/>
                <a:stretch>
                  <a:fillRect l="-3387" t="-1300" r="-231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Grafik 8">
            <a:extLst>
              <a:ext uri="{FF2B5EF4-FFF2-40B4-BE49-F238E27FC236}">
                <a16:creationId xmlns:a16="http://schemas.microsoft.com/office/drawing/2014/main" id="{14BA1DFF-A842-4924-B85A-9A2C82E47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538502" y="1253390"/>
            <a:ext cx="2444804" cy="1986592"/>
          </a:xfrm>
          <a:prstGeom prst="rect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1C3A0BD-E535-424C-8259-FBFC4E6B7FF7}"/>
              </a:ext>
            </a:extLst>
          </p:cNvPr>
          <p:cNvGrpSpPr/>
          <p:nvPr/>
        </p:nvGrpSpPr>
        <p:grpSpPr>
          <a:xfrm>
            <a:off x="7351191" y="1029160"/>
            <a:ext cx="4338816" cy="2305663"/>
            <a:chOff x="4863102" y="1128210"/>
            <a:chExt cx="4338816" cy="2305663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6BA40014-8F9D-47C2-94A8-318F6CE8C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63102" y="1128210"/>
              <a:ext cx="4338816" cy="230566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feld 11">
                  <a:extLst>
                    <a:ext uri="{FF2B5EF4-FFF2-40B4-BE49-F238E27FC236}">
                      <a16:creationId xmlns:a16="http://schemas.microsoft.com/office/drawing/2014/main" id="{477A6F92-4D8B-44FE-B832-67B925FCA30B}"/>
                    </a:ext>
                  </a:extLst>
                </p:cNvPr>
                <p:cNvSpPr txBox="1"/>
                <p:nvPr/>
              </p:nvSpPr>
              <p:spPr bwMode="gray">
                <a:xfrm>
                  <a:off x="5528096" y="1317005"/>
                  <a:ext cx="123485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de-DE" sz="12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de-DE" sz="1200" b="0" i="0" smtClean="0">
                                <a:latin typeface="Cambria Math" panose="02040503050406030204" pitchFamily="18" charset="0"/>
                              </a:rPr>
                              <m:t>res</m:t>
                            </m:r>
                          </m:sub>
                        </m:sSub>
                        <m:r>
                          <a:rPr lang="de-DE" sz="1200" b="0" i="0" smtClean="0">
                            <a:latin typeface="Cambria Math" panose="02040503050406030204" pitchFamily="18" charset="0"/>
                          </a:rPr>
                          <m:t>=87.5 </m:t>
                        </m:r>
                        <m:r>
                          <m:rPr>
                            <m:sty m:val="p"/>
                          </m:rPr>
                          <a:rPr lang="de-DE" sz="1200" b="0" i="0" smtClean="0">
                            <a:latin typeface="Cambria Math" panose="02040503050406030204" pitchFamily="18" charset="0"/>
                          </a:rPr>
                          <m:t>μm</m:t>
                        </m:r>
                      </m:oMath>
                    </m:oMathPara>
                  </a14:m>
                  <a:endParaRPr lang="de-DE" sz="1200" b="0" dirty="0"/>
                </a:p>
              </p:txBody>
            </p:sp>
          </mc:Choice>
          <mc:Fallback xmlns="">
            <p:sp>
              <p:nvSpPr>
                <p:cNvPr id="13" name="Textfeld 12">
                  <a:extLst>
                    <a:ext uri="{FF2B5EF4-FFF2-40B4-BE49-F238E27FC236}">
                      <a16:creationId xmlns:a16="http://schemas.microsoft.com/office/drawing/2014/main" id="{2182506A-E882-4F3C-8061-3D4D9DC1DD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gray">
                <a:xfrm>
                  <a:off x="5528096" y="1317005"/>
                  <a:ext cx="1234850" cy="276999"/>
                </a:xfrm>
                <a:prstGeom prst="rect">
                  <a:avLst/>
                </a:prstGeom>
                <a:blipFill>
                  <a:blip r:embed="rId5"/>
                  <a:stretch>
                    <a:fillRect b="-4444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F3BEDB0-C542-4E73-B86D-A43423E44823}"/>
              </a:ext>
            </a:extLst>
          </p:cNvPr>
          <p:cNvCxnSpPr>
            <a:cxnSpLocks/>
          </p:cNvCxnSpPr>
          <p:nvPr/>
        </p:nvCxnSpPr>
        <p:spPr>
          <a:xfrm>
            <a:off x="7170662" y="1956921"/>
            <a:ext cx="792088" cy="0"/>
          </a:xfrm>
          <a:prstGeom prst="straightConnector1">
            <a:avLst/>
          </a:prstGeom>
          <a:ln w="63500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50860DEF-4305-41FA-8AB1-ECE28E969F0E}"/>
              </a:ext>
            </a:extLst>
          </p:cNvPr>
          <p:cNvSpPr/>
          <p:nvPr/>
        </p:nvSpPr>
        <p:spPr bwMode="gray">
          <a:xfrm rot="20541351">
            <a:off x="4670451" y="1511947"/>
            <a:ext cx="2560249" cy="1192402"/>
          </a:xfrm>
          <a:prstGeom prst="ellipse">
            <a:avLst/>
          </a:prstGeom>
          <a:noFill/>
          <a:ln w="76200">
            <a:solidFill>
              <a:srgbClr val="A310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44A7B7D-9B79-4427-A348-80F9632B846A}"/>
              </a:ext>
            </a:extLst>
          </p:cNvPr>
          <p:cNvSpPr txBox="1"/>
          <p:nvPr/>
        </p:nvSpPr>
        <p:spPr bwMode="gray">
          <a:xfrm>
            <a:off x="7844930" y="891059"/>
            <a:ext cx="1797620" cy="2280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 err="1"/>
              <a:t>Lorentzian</a:t>
            </a:r>
            <a:r>
              <a:rPr lang="de-DE" sz="1400" dirty="0"/>
              <a:t> fit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123BEE8C-7C09-49A7-AE32-C89CE88332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1744" y="3673658"/>
            <a:ext cx="3600400" cy="2564239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63E8E19-BC68-4C5F-B078-186CAC9E29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9708" y="3673658"/>
            <a:ext cx="3616895" cy="2570729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A7797BD3-0091-4A4E-91A7-8364C83B4F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618" y="3212976"/>
            <a:ext cx="3096344" cy="27761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EDFC7344-F8F6-4EBE-86C5-8A13D1284501}"/>
                  </a:ext>
                </a:extLst>
              </p:cNvPr>
              <p:cNvSpPr txBox="1"/>
              <p:nvPr/>
            </p:nvSpPr>
            <p:spPr bwMode="gray">
              <a:xfrm rot="16200000">
                <a:off x="3057814" y="4058000"/>
                <a:ext cx="648072" cy="2525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de-DE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m:oMathPara>
                </a14:m>
                <a:endParaRPr lang="de-DE" sz="1200" dirty="0" err="1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EDFC7344-F8F6-4EBE-86C5-8A13D1284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 rot="16200000">
                <a:off x="3057814" y="4058000"/>
                <a:ext cx="648072" cy="25251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88B496FB-ADEF-4FAD-AA90-13BBC34D2E9B}"/>
                  </a:ext>
                </a:extLst>
              </p:cNvPr>
              <p:cNvSpPr txBox="1"/>
              <p:nvPr/>
            </p:nvSpPr>
            <p:spPr bwMode="gray">
              <a:xfrm rot="16200000">
                <a:off x="11239715" y="1502054"/>
                <a:ext cx="648072" cy="2525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de-DE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m:oMathPara>
                </a14:m>
                <a:endParaRPr lang="de-DE" sz="1200" dirty="0" err="1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88B496FB-ADEF-4FAD-AA90-13BBC34D2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 rot="16200000">
                <a:off x="11239715" y="1502054"/>
                <a:ext cx="648072" cy="25251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4412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A996DB07-0580-4FD7-9BBD-5C6617148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904" y="305809"/>
            <a:ext cx="4667250" cy="2762250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D6DB2A17-AEBA-48EF-B309-BA4BA77CA275}"/>
              </a:ext>
            </a:extLst>
          </p:cNvPr>
          <p:cNvSpPr txBox="1"/>
          <p:nvPr/>
        </p:nvSpPr>
        <p:spPr>
          <a:xfrm>
            <a:off x="9047531" y="2797654"/>
            <a:ext cx="174903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400" dirty="0"/>
              <a:t>Relative time (h)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3919D5CF-9924-4E5E-BB8C-08BFFE6ED6FF}"/>
              </a:ext>
            </a:extLst>
          </p:cNvPr>
          <p:cNvGrpSpPr/>
          <p:nvPr/>
        </p:nvGrpSpPr>
        <p:grpSpPr>
          <a:xfrm>
            <a:off x="7263282" y="421534"/>
            <a:ext cx="369332" cy="2203452"/>
            <a:chOff x="204359" y="3600450"/>
            <a:chExt cx="369332" cy="22034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feld 20">
                  <a:extLst>
                    <a:ext uri="{FF2B5EF4-FFF2-40B4-BE49-F238E27FC236}">
                      <a16:creationId xmlns:a16="http://schemas.microsoft.com/office/drawing/2014/main" id="{84885213-2F51-47BF-B375-FBDA92414CDF}"/>
                    </a:ext>
                  </a:extLst>
                </p:cNvPr>
                <p:cNvSpPr txBox="1"/>
                <p:nvPr/>
              </p:nvSpPr>
              <p:spPr>
                <a:xfrm rot="16200000">
                  <a:off x="-712701" y="4517510"/>
                  <a:ext cx="220345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oMath>
                  </a14:m>
                  <a:r>
                    <a:rPr lang="de-DE" dirty="0"/>
                    <a:t> (</a:t>
                  </a:r>
                  <a14:m>
                    <m:oMath xmlns:m="http://schemas.openxmlformats.org/officeDocument/2006/math">
                      <m:r>
                        <a:rPr lang="de-DE" b="0" i="0" dirty="0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de-DE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0" dirty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de-DE" b="0" i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de-DE" b="0" i="0" dirty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de-DE" b="0" i="0" dirty="0" smtClean="0">
                          <a:latin typeface="Cambria Math" panose="02040503050406030204" pitchFamily="18" charset="0"/>
                        </a:rPr>
                        <m:t>/ </m:t>
                      </m:r>
                    </m:oMath>
                  </a14:m>
                  <a:r>
                    <a:rPr lang="de-DE" dirty="0"/>
                    <a:t>  )</a:t>
                  </a:r>
                </a:p>
              </p:txBody>
            </p:sp>
          </mc:Choice>
          <mc:Fallback xmlns="">
            <p:sp>
              <p:nvSpPr>
                <p:cNvPr id="28" name="Textfeld 27">
                  <a:extLst>
                    <a:ext uri="{FF2B5EF4-FFF2-40B4-BE49-F238E27FC236}">
                      <a16:creationId xmlns:a16="http://schemas.microsoft.com/office/drawing/2014/main" id="{6ACA6C06-43A6-4105-8087-328393BA7F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712701" y="4517510"/>
                  <a:ext cx="2203452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8197" r="-24590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676388D5-0B67-4B68-B86A-7773940248D9}"/>
                </a:ext>
              </a:extLst>
            </p:cNvPr>
            <p:cNvSpPr/>
            <p:nvPr/>
          </p:nvSpPr>
          <p:spPr>
            <a:xfrm rot="16200000">
              <a:off x="335339" y="4065299"/>
              <a:ext cx="135466" cy="1418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460D3986-16DE-47D2-B3D3-20F3FD4BA650}"/>
              </a:ext>
            </a:extLst>
          </p:cNvPr>
          <p:cNvSpPr txBox="1"/>
          <p:nvPr/>
        </p:nvSpPr>
        <p:spPr bwMode="gray">
          <a:xfrm>
            <a:off x="10803454" y="153006"/>
            <a:ext cx="1100501" cy="23009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Bin </a:t>
            </a:r>
            <a:r>
              <a:rPr lang="de-DE" sz="1400" dirty="0" err="1"/>
              <a:t>width</a:t>
            </a:r>
            <a:r>
              <a:rPr lang="de-DE" sz="1400" dirty="0"/>
              <a:t>: 1h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1CAB4E13-7D85-40B4-B339-FA384EFFA896}"/>
              </a:ext>
            </a:extLst>
          </p:cNvPr>
          <p:cNvSpPr txBox="1"/>
          <p:nvPr/>
        </p:nvSpPr>
        <p:spPr bwMode="gray">
          <a:xfrm>
            <a:off x="7982649" y="63568"/>
            <a:ext cx="1894995" cy="43811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>
                <a:solidFill>
                  <a:srgbClr val="FF0000"/>
                </a:solidFill>
              </a:rPr>
              <a:t>Preliminary</a:t>
            </a:r>
            <a:endParaRPr lang="de-DE" sz="2000" dirty="0">
              <a:solidFill>
                <a:srgbClr val="FF0000"/>
              </a:solidFill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2E070A67-7DB1-406C-B3BE-3F0044A37971}"/>
              </a:ext>
            </a:extLst>
          </p:cNvPr>
          <p:cNvSpPr>
            <a:spLocks noChangeAspect="1"/>
          </p:cNvSpPr>
          <p:nvPr/>
        </p:nvSpPr>
        <p:spPr bwMode="gray">
          <a:xfrm>
            <a:off x="8161472" y="548131"/>
            <a:ext cx="142126" cy="151437"/>
          </a:xfrm>
          <a:prstGeom prst="ellipse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ECF80E86-B322-458A-B3CD-5E1F73A4B270}"/>
              </a:ext>
            </a:extLst>
          </p:cNvPr>
          <p:cNvSpPr txBox="1"/>
          <p:nvPr/>
        </p:nvSpPr>
        <p:spPr bwMode="gray">
          <a:xfrm>
            <a:off x="8334026" y="510007"/>
            <a:ext cx="976015" cy="2657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Data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3B1CC52B-7AE0-4C11-AE06-86C5870B0209}"/>
              </a:ext>
            </a:extLst>
          </p:cNvPr>
          <p:cNvSpPr txBox="1"/>
          <p:nvPr/>
        </p:nvSpPr>
        <p:spPr bwMode="gray">
          <a:xfrm>
            <a:off x="8375474" y="771928"/>
            <a:ext cx="976015" cy="26570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Fit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A39E49FD-7AD7-4B70-8EB6-DB631B3697D0}"/>
              </a:ext>
            </a:extLst>
          </p:cNvPr>
          <p:cNvSpPr/>
          <p:nvPr/>
        </p:nvSpPr>
        <p:spPr bwMode="gray">
          <a:xfrm>
            <a:off x="8079020" y="855932"/>
            <a:ext cx="263382" cy="45719"/>
          </a:xfrm>
          <a:prstGeom prst="rect">
            <a:avLst/>
          </a:prstGeom>
          <a:solidFill>
            <a:srgbClr val="000000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660DE50B-8AB0-48F9-8D91-681CF7A17BF5}"/>
              </a:ext>
            </a:extLst>
          </p:cNvPr>
          <p:cNvSpPr txBox="1"/>
          <p:nvPr/>
        </p:nvSpPr>
        <p:spPr bwMode="gray">
          <a:xfrm>
            <a:off x="8239623" y="1614117"/>
            <a:ext cx="1296144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b="1" dirty="0">
                <a:solidFill>
                  <a:srgbClr val="FF0000"/>
                </a:solidFill>
              </a:rPr>
              <a:t>H </a:t>
            </a:r>
            <a:r>
              <a:rPr lang="de-DE" sz="1400" b="1" dirty="0" err="1">
                <a:solidFill>
                  <a:srgbClr val="FF0000"/>
                </a:solidFill>
              </a:rPr>
              <a:t>from</a:t>
            </a:r>
            <a:r>
              <a:rPr lang="de-DE" sz="1400" b="1" dirty="0">
                <a:solidFill>
                  <a:srgbClr val="FF0000"/>
                </a:solidFill>
              </a:rPr>
              <a:t> Plasma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FCFFAF12-78BA-4225-B219-B82CDFA8EF7F}"/>
                  </a:ext>
                </a:extLst>
              </p:cNvPr>
              <p:cNvSpPr txBox="1"/>
              <p:nvPr/>
            </p:nvSpPr>
            <p:spPr bwMode="gray">
              <a:xfrm>
                <a:off x="9064237" y="1809777"/>
                <a:ext cx="1296144" cy="2880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ctr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1400" b="1" i="1" smtClean="0">
                            <a:solidFill>
                              <a:srgbClr val="81818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400" b="1" i="0" smtClean="0">
                            <a:solidFill>
                              <a:srgbClr val="818181"/>
                            </a:solidFill>
                            <a:latin typeface="Cambria Math" panose="02040503050406030204" pitchFamily="18" charset="0"/>
                          </a:rPr>
                          <m:t>𝐓</m:t>
                        </m:r>
                      </m:e>
                      <m:sub>
                        <m:r>
                          <a:rPr lang="de-DE" sz="1400" b="1" i="0" smtClean="0">
                            <a:solidFill>
                              <a:srgbClr val="81818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de-DE" sz="1400" b="1" dirty="0">
                    <a:solidFill>
                      <a:srgbClr val="818181"/>
                    </a:solidFill>
                  </a:rPr>
                  <a:t> gas</a:t>
                </a:r>
              </a:p>
            </p:txBody>
          </p:sp>
        </mc:Choice>
        <mc:Fallback xmlns=""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FCFFAF12-78BA-4225-B219-B82CDFA8EF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9064237" y="1809777"/>
                <a:ext cx="1296144" cy="288032"/>
              </a:xfrm>
              <a:prstGeom prst="rect">
                <a:avLst/>
              </a:prstGeom>
              <a:blipFill>
                <a:blip r:embed="rId8"/>
                <a:stretch>
                  <a:fillRect t="-17021" b="-1489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feld 34">
            <a:extLst>
              <a:ext uri="{FF2B5EF4-FFF2-40B4-BE49-F238E27FC236}">
                <a16:creationId xmlns:a16="http://schemas.microsoft.com/office/drawing/2014/main" id="{C9F1892E-0304-4A74-8855-453A16C7AFA6}"/>
              </a:ext>
            </a:extLst>
          </p:cNvPr>
          <p:cNvSpPr txBox="1"/>
          <p:nvPr/>
        </p:nvSpPr>
        <p:spPr bwMode="gray">
          <a:xfrm>
            <a:off x="10227679" y="2321186"/>
            <a:ext cx="1296144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b="1" dirty="0">
                <a:solidFill>
                  <a:srgbClr val="1A8D1A"/>
                </a:solidFill>
              </a:rPr>
              <a:t>H </a:t>
            </a:r>
            <a:r>
              <a:rPr lang="de-DE" sz="1400" b="1" dirty="0" err="1">
                <a:solidFill>
                  <a:srgbClr val="1A8D1A"/>
                </a:solidFill>
              </a:rPr>
              <a:t>from</a:t>
            </a:r>
            <a:r>
              <a:rPr lang="de-DE" sz="1400" b="1" dirty="0">
                <a:solidFill>
                  <a:srgbClr val="1A8D1A"/>
                </a:solidFill>
              </a:rPr>
              <a:t> thermal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02E416A4-105E-42EF-A607-C86351A45307}"/>
              </a:ext>
            </a:extLst>
          </p:cNvPr>
          <p:cNvSpPr txBox="1"/>
          <p:nvPr/>
        </p:nvSpPr>
        <p:spPr bwMode="gray">
          <a:xfrm>
            <a:off x="9639697" y="466310"/>
            <a:ext cx="1284605" cy="288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b="1" dirty="0">
                <a:solidFill>
                  <a:srgbClr val="3434FF"/>
                </a:solidFill>
              </a:rPr>
              <a:t>H </a:t>
            </a:r>
            <a:r>
              <a:rPr lang="de-DE" sz="1400" b="1" dirty="0" err="1">
                <a:solidFill>
                  <a:srgbClr val="3434FF"/>
                </a:solidFill>
              </a:rPr>
              <a:t>from</a:t>
            </a:r>
            <a:r>
              <a:rPr lang="de-DE" sz="1400" b="1" dirty="0">
                <a:solidFill>
                  <a:srgbClr val="3434FF"/>
                </a:solidFill>
              </a:rPr>
              <a:t> thermal on </a:t>
            </a:r>
            <a:r>
              <a:rPr lang="de-DE" sz="1400" b="1" dirty="0" err="1">
                <a:solidFill>
                  <a:srgbClr val="3434FF"/>
                </a:solidFill>
              </a:rPr>
              <a:t>quartz</a:t>
            </a:r>
            <a:endParaRPr lang="de-DE" sz="1400" b="1" dirty="0">
              <a:solidFill>
                <a:srgbClr val="3434FF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A92DC43-4692-4624-B5CE-5E920C834A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FB47585-C80C-4A16-A0D8-C4AE368192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16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27E6743B-9B4B-4014-A543-81FC1DF2132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EEA881DE-4897-4BB6-8F07-C58AB0543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907"/>
            <a:ext cx="11449050" cy="1007455"/>
          </a:xfrm>
        </p:spPr>
        <p:txBody>
          <a:bodyPr/>
          <a:lstStyle/>
          <a:p>
            <a:r>
              <a:rPr lang="de-DE" dirty="0"/>
              <a:t>Summary &amp; Outlook</a:t>
            </a:r>
            <a:br>
              <a:rPr lang="de-DE" sz="3600" dirty="0"/>
            </a:br>
            <a:endParaRPr lang="de-DE" dirty="0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FC629677-56E1-4991-BBA3-AB6E077E50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3" y="1128797"/>
            <a:ext cx="6853103" cy="514817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A sub-K </a:t>
            </a:r>
            <a:r>
              <a:rPr lang="de-DE" sz="2000" dirty="0" err="1"/>
              <a:t>atomic</a:t>
            </a:r>
            <a:r>
              <a:rPr lang="de-DE" sz="2000" dirty="0"/>
              <a:t> </a:t>
            </a:r>
            <a:r>
              <a:rPr lang="de-DE" sz="2000" dirty="0" err="1"/>
              <a:t>tritium</a:t>
            </a:r>
            <a:r>
              <a:rPr lang="de-DE" sz="2000" dirty="0"/>
              <a:t> source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needed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future</a:t>
            </a:r>
            <a:r>
              <a:rPr lang="de-DE" sz="2000" dirty="0"/>
              <a:t> </a:t>
            </a:r>
            <a:r>
              <a:rPr lang="de-DE" sz="2000" dirty="0" err="1"/>
              <a:t>neutrino</a:t>
            </a:r>
            <a:r>
              <a:rPr lang="de-DE" sz="2000" dirty="0"/>
              <a:t> </a:t>
            </a:r>
            <a:r>
              <a:rPr lang="de-DE" sz="2000" dirty="0" err="1"/>
              <a:t>mass</a:t>
            </a:r>
            <a:r>
              <a:rPr lang="de-DE" sz="2000" dirty="0"/>
              <a:t> </a:t>
            </a:r>
            <a:r>
              <a:rPr lang="de-DE" sz="2000" dirty="0" err="1"/>
              <a:t>experiments</a:t>
            </a: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KAMATE </a:t>
            </a:r>
            <a:r>
              <a:rPr lang="de-DE" sz="2000" dirty="0" err="1"/>
              <a:t>aims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develop</a:t>
            </a:r>
            <a:r>
              <a:rPr lang="de-DE" sz="2000" dirty="0"/>
              <a:t> </a:t>
            </a:r>
            <a:r>
              <a:rPr lang="de-DE" sz="2000" dirty="0" err="1"/>
              <a:t>diagnostics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characterize</a:t>
            </a:r>
            <a:r>
              <a:rPr lang="de-DE" sz="2000" dirty="0"/>
              <a:t> </a:t>
            </a:r>
            <a:r>
              <a:rPr lang="de-DE" sz="2000" dirty="0" err="1"/>
              <a:t>atomic</a:t>
            </a:r>
            <a:r>
              <a:rPr lang="de-DE" sz="2000" dirty="0"/>
              <a:t> </a:t>
            </a:r>
            <a:r>
              <a:rPr lang="de-DE" sz="2000" dirty="0" err="1"/>
              <a:t>tritium</a:t>
            </a:r>
            <a:r>
              <a:rPr lang="de-DE" sz="2000" dirty="0"/>
              <a:t> </a:t>
            </a:r>
            <a:r>
              <a:rPr lang="de-DE" sz="2000" dirty="0" err="1"/>
              <a:t>beams</a:t>
            </a: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Graphene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succesfully</a:t>
            </a:r>
            <a:r>
              <a:rPr lang="de-DE" sz="2000" dirty="0"/>
              <a:t> </a:t>
            </a:r>
            <a:r>
              <a:rPr lang="de-DE" sz="2000" dirty="0" err="1"/>
              <a:t>used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characterize</a:t>
            </a:r>
            <a:r>
              <a:rPr lang="de-DE" sz="2000" dirty="0"/>
              <a:t> </a:t>
            </a:r>
            <a:r>
              <a:rPr lang="de-DE" sz="2000" dirty="0" err="1"/>
              <a:t>hot</a:t>
            </a:r>
            <a:r>
              <a:rPr lang="de-DE" sz="2000" dirty="0"/>
              <a:t> </a:t>
            </a:r>
            <a:r>
              <a:rPr lang="de-DE" sz="2000" dirty="0" err="1"/>
              <a:t>atomic</a:t>
            </a:r>
            <a:r>
              <a:rPr lang="de-DE" sz="2000" dirty="0"/>
              <a:t> hydrogen </a:t>
            </a:r>
            <a:r>
              <a:rPr lang="de-DE" sz="2000" dirty="0" err="1"/>
              <a:t>beams</a:t>
            </a:r>
            <a:r>
              <a:rPr lang="de-DE" sz="2000" dirty="0"/>
              <a:t> (Paper in </a:t>
            </a:r>
            <a:r>
              <a:rPr lang="de-DE" sz="2000" dirty="0" err="1"/>
              <a:t>preparation</a:t>
            </a:r>
            <a:r>
              <a:rPr lang="de-DE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Next </a:t>
            </a:r>
            <a:r>
              <a:rPr lang="de-DE" sz="2000" dirty="0" err="1"/>
              <a:t>up</a:t>
            </a:r>
            <a:r>
              <a:rPr lang="de-DE" sz="2000" dirty="0"/>
              <a:t>: Will </a:t>
            </a:r>
            <a:r>
              <a:rPr lang="de-DE" sz="2000" dirty="0" err="1"/>
              <a:t>this</a:t>
            </a:r>
            <a:r>
              <a:rPr lang="de-DE" sz="2000" dirty="0"/>
              <a:t> also </a:t>
            </a:r>
            <a:r>
              <a:rPr lang="de-DE" sz="2000" dirty="0" err="1"/>
              <a:t>work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cold</a:t>
            </a:r>
            <a:r>
              <a:rPr lang="de-DE" sz="2000" dirty="0"/>
              <a:t> </a:t>
            </a:r>
            <a:r>
              <a:rPr lang="de-DE" sz="2000" dirty="0" err="1"/>
              <a:t>beams</a:t>
            </a:r>
            <a:r>
              <a:rPr lang="de-DE" sz="2000" dirty="0"/>
              <a:t>?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89C52CE-92AD-4C28-8C05-CCB09483EE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5520" y="3665673"/>
            <a:ext cx="4725508" cy="251115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D68C586-9D23-49F6-96A6-6431CD9FE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28302" y="3171348"/>
            <a:ext cx="3695960" cy="30054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F14BAF4E-A8BE-4A3E-8D5E-C8CA230A0D96}"/>
                  </a:ext>
                </a:extLst>
              </p:cNvPr>
              <p:cNvSpPr txBox="1"/>
              <p:nvPr/>
            </p:nvSpPr>
            <p:spPr bwMode="gray">
              <a:xfrm rot="16200000">
                <a:off x="6033372" y="4223794"/>
                <a:ext cx="648072" cy="2525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de-DE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m:oMathPara>
                </a14:m>
                <a:endParaRPr lang="de-DE" sz="1200" dirty="0" err="1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F14BAF4E-A8BE-4A3E-8D5E-C8CA230A0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 rot="16200000">
                <a:off x="6033372" y="4223794"/>
                <a:ext cx="648072" cy="2525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feld 15">
            <a:extLst>
              <a:ext uri="{FF2B5EF4-FFF2-40B4-BE49-F238E27FC236}">
                <a16:creationId xmlns:a16="http://schemas.microsoft.com/office/drawing/2014/main" id="{E52414AE-F3B4-494B-A618-E5D2D1783B1A}"/>
              </a:ext>
            </a:extLst>
          </p:cNvPr>
          <p:cNvSpPr txBox="1"/>
          <p:nvPr/>
        </p:nvSpPr>
        <p:spPr bwMode="gray">
          <a:xfrm>
            <a:off x="10776520" y="3108270"/>
            <a:ext cx="1894995" cy="43811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>
                <a:solidFill>
                  <a:srgbClr val="FF0000"/>
                </a:solidFill>
              </a:rPr>
              <a:t>Preliminary</a:t>
            </a:r>
            <a:endParaRPr lang="de-DE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6315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945C4E-3B19-48EC-B45D-D8BCC929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925272"/>
            <a:ext cx="11449050" cy="1007455"/>
          </a:xfrm>
        </p:spPr>
        <p:txBody>
          <a:bodyPr anchor="ctr"/>
          <a:lstStyle/>
          <a:p>
            <a:pPr algn="ctr"/>
            <a:r>
              <a:rPr lang="de-DE" dirty="0"/>
              <a:t>Backup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29D5A69-0801-49CA-879E-21BB707F3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 with graphene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E49F8B4-22A6-42DF-A475-EF576335AD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17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AF1E85F-9EBF-492A-ACBD-532CC1C642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35064074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8E740-38A4-4C6D-8834-5D665999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Experimental </a:t>
            </a:r>
            <a:r>
              <a:rPr lang="de-DE" dirty="0" err="1"/>
              <a:t>setup</a:t>
            </a:r>
            <a:r>
              <a:rPr lang="de-DE" dirty="0"/>
              <a:t> </a:t>
            </a:r>
            <a:r>
              <a:rPr lang="de-DE" dirty="0" err="1"/>
              <a:t>key</a:t>
            </a:r>
            <a:r>
              <a:rPr lang="de-DE" dirty="0"/>
              <a:t> </a:t>
            </a:r>
            <a:r>
              <a:rPr lang="de-DE" dirty="0" err="1"/>
              <a:t>facts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B8811D63-0C9F-4A0A-BFCF-478C2C01AFA5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/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Vacuum </a:t>
                </a:r>
                <a:r>
                  <a:rPr lang="de-DE" sz="2000" dirty="0" err="1"/>
                  <a:t>background</a:t>
                </a:r>
                <a:r>
                  <a:rPr lang="de-DE" sz="2000" dirty="0"/>
                  <a:t> </a:t>
                </a:r>
                <a:r>
                  <a:rPr lang="de-DE" sz="2000" dirty="0" err="1"/>
                  <a:t>pressure</a:t>
                </a:r>
                <a:r>
                  <a:rPr lang="de-DE" sz="20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000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de-DE" sz="2000" b="0" i="0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de-DE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de-DE" sz="2000" b="0" i="0" smtClean="0">
                        <a:latin typeface="Cambria Math" panose="02040503050406030204" pitchFamily="18" charset="0"/>
                      </a:rPr>
                      <m:t>mbar</m:t>
                    </m:r>
                  </m:oMath>
                </a14:m>
                <a:endParaRPr lang="de-DE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Operating </a:t>
                </a:r>
                <a:r>
                  <a:rPr lang="de-DE" sz="2000" dirty="0" err="1"/>
                  <a:t>flow</a:t>
                </a:r>
                <a:r>
                  <a:rPr lang="de-DE" sz="2000" dirty="0"/>
                  <a:t>: </a:t>
                </a:r>
                <a14:m>
                  <m:oMath xmlns:m="http://schemas.openxmlformats.org/officeDocument/2006/math">
                    <m:r>
                      <a:rPr lang="de-DE" sz="2000" b="0" i="0" smtClean="0">
                        <a:latin typeface="Cambria Math" panose="02040503050406030204" pitchFamily="18" charset="0"/>
                      </a:rPr>
                      <m:t>0.5 </m:t>
                    </m:r>
                    <m:r>
                      <m:rPr>
                        <m:sty m:val="p"/>
                      </m:rPr>
                      <a:rPr lang="de-DE" sz="2000" b="0" i="0" smtClean="0">
                        <a:latin typeface="Cambria Math" panose="02040503050406030204" pitchFamily="18" charset="0"/>
                      </a:rPr>
                      <m:t>sccm</m:t>
                    </m:r>
                  </m:oMath>
                </a14:m>
                <a:endParaRPr lang="de-DE" sz="2000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 err="1"/>
                  <a:t>Temperatures</a:t>
                </a:r>
                <a:r>
                  <a:rPr lang="de-DE" sz="2000" dirty="0"/>
                  <a:t>:</a:t>
                </a:r>
              </a:p>
              <a:p>
                <a:pPr marL="555750" lvl="1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Thermal </a:t>
                </a:r>
                <a:r>
                  <a:rPr lang="de-DE" sz="2000" dirty="0" err="1"/>
                  <a:t>dissociator</a:t>
                </a:r>
                <a:r>
                  <a:rPr lang="de-DE" sz="2000" dirty="0"/>
                  <a:t>: </a:t>
                </a: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≈2500 </m:t>
                    </m:r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de-DE" sz="2000" dirty="0"/>
              </a:p>
              <a:p>
                <a:pPr marL="555750" lvl="1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Plasma </a:t>
                </a:r>
                <a:r>
                  <a:rPr lang="de-DE" sz="2000" dirty="0" err="1"/>
                  <a:t>dissociator</a:t>
                </a:r>
                <a:r>
                  <a:rPr lang="de-DE" sz="2000" dirty="0"/>
                  <a:t>: </a:t>
                </a: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≈800 </m:t>
                    </m:r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de-DE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sz="2000" dirty="0"/>
              </a:p>
            </p:txBody>
          </p:sp>
        </mc:Choice>
        <mc:Fallback xmlns="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B8811D63-0C9F-4A0A-BFCF-478C2C01AF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blipFill>
                <a:blip r:embed="rId2"/>
                <a:stretch>
                  <a:fillRect l="-193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9B9E71-8F19-478C-94A1-501F4B359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 with graphene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94EAD9-4E20-4E4B-9E34-47F7E0AC67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18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B690916-C9C6-460E-A19B-7B88B842E97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655CA5F-17AF-41FD-89A7-F6ADE99BD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77316"/>
            <a:ext cx="4571668" cy="608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6459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C0050E52-1A30-4524-BD8F-5A287578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Graphene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an </a:t>
            </a:r>
            <a:r>
              <a:rPr lang="de-DE" dirty="0" err="1"/>
              <a:t>atomic</a:t>
            </a:r>
            <a:r>
              <a:rPr lang="de-DE" dirty="0"/>
              <a:t> hydrogen </a:t>
            </a:r>
            <a:r>
              <a:rPr lang="de-DE" dirty="0" err="1"/>
              <a:t>sensor</a:t>
            </a:r>
            <a:r>
              <a:rPr lang="de-DE" dirty="0"/>
              <a:t> – In-situ </a:t>
            </a:r>
            <a:r>
              <a:rPr lang="de-DE" dirty="0" err="1"/>
              <a:t>diagnostic</a:t>
            </a:r>
            <a:endParaRPr lang="de-DE" dirty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64487035-A634-4D06-89EF-085DF40F73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4" y="1376363"/>
            <a:ext cx="5616575" cy="4900612"/>
          </a:xfrm>
        </p:spPr>
        <p:txBody>
          <a:bodyPr/>
          <a:lstStyle/>
          <a:p>
            <a:pPr algn="ctr"/>
            <a:r>
              <a:rPr lang="de-DE" sz="2500" b="1" dirty="0" err="1"/>
              <a:t>Idea</a:t>
            </a:r>
            <a:endParaRPr lang="de-DE" sz="25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Sheet </a:t>
            </a:r>
            <a:r>
              <a:rPr lang="de-DE" sz="2000" b="1" dirty="0" err="1"/>
              <a:t>resistance</a:t>
            </a:r>
            <a:r>
              <a:rPr lang="de-DE" sz="2000" b="1" dirty="0"/>
              <a:t> </a:t>
            </a:r>
            <a:r>
              <a:rPr lang="de-DE" sz="2000" dirty="0" err="1"/>
              <a:t>increases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hydrogenation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Thermal </a:t>
            </a:r>
            <a:r>
              <a:rPr lang="de-DE" sz="2000" dirty="0" err="1"/>
              <a:t>annealing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300°C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distinguish</a:t>
            </a:r>
            <a:r>
              <a:rPr lang="de-DE" sz="2000" dirty="0"/>
              <a:t> </a:t>
            </a:r>
            <a:r>
              <a:rPr lang="de-DE" sz="2000" dirty="0" err="1"/>
              <a:t>defect</a:t>
            </a:r>
            <a:r>
              <a:rPr lang="de-DE" sz="2000" dirty="0"/>
              <a:t> type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04B68709-B331-475D-8DC2-1ECB311AA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03953" y="1376363"/>
            <a:ext cx="5616575" cy="4900612"/>
          </a:xfrm>
        </p:spPr>
        <p:txBody>
          <a:bodyPr/>
          <a:lstStyle/>
          <a:p>
            <a:pPr algn="ctr"/>
            <a:r>
              <a:rPr lang="de-DE" sz="2500" b="1" dirty="0"/>
              <a:t>Realisation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Sheet </a:t>
            </a:r>
            <a:r>
              <a:rPr lang="de-DE" sz="2000" dirty="0" err="1"/>
              <a:t>resistance</a:t>
            </a:r>
            <a:r>
              <a:rPr lang="de-DE" sz="2000" dirty="0"/>
              <a:t> via </a:t>
            </a:r>
            <a:r>
              <a:rPr lang="de-DE" sz="2000" b="1" dirty="0"/>
              <a:t>Van der </a:t>
            </a:r>
            <a:r>
              <a:rPr lang="de-DE" sz="2000" b="1" dirty="0" err="1"/>
              <a:t>Pauw</a:t>
            </a:r>
            <a:r>
              <a:rPr lang="de-DE" sz="2000" b="1" dirty="0"/>
              <a:t> (</a:t>
            </a:r>
            <a:r>
              <a:rPr lang="de-DE" sz="2000" b="1" dirty="0" err="1"/>
              <a:t>VdP</a:t>
            </a:r>
            <a:r>
              <a:rPr lang="de-DE" sz="2000" b="1" dirty="0"/>
              <a:t>) </a:t>
            </a:r>
            <a:r>
              <a:rPr lang="de-DE" sz="2000" b="1" dirty="0" err="1"/>
              <a:t>method</a:t>
            </a:r>
            <a:endParaRPr lang="de-DE" sz="2000" b="1" dirty="0"/>
          </a:p>
          <a:p>
            <a:pPr marL="612900" lvl="1" indent="-342900">
              <a:buFont typeface="Arial" panose="020B0604020202020204" pitchFamily="34" charset="0"/>
              <a:buChar char="•"/>
            </a:pPr>
            <a:r>
              <a:rPr lang="de-DE" sz="2000" dirty="0"/>
              <a:t>4 </a:t>
            </a:r>
            <a:r>
              <a:rPr lang="de-DE" sz="2000" dirty="0" err="1"/>
              <a:t>wire</a:t>
            </a:r>
            <a:r>
              <a:rPr lang="de-DE" sz="2000" dirty="0"/>
              <a:t> </a:t>
            </a:r>
            <a:r>
              <a:rPr lang="de-DE" sz="2000" dirty="0" err="1"/>
              <a:t>contact</a:t>
            </a:r>
            <a:r>
              <a:rPr lang="de-DE" sz="2000" dirty="0"/>
              <a:t> </a:t>
            </a:r>
            <a:r>
              <a:rPr lang="de-DE" sz="2000" dirty="0" err="1"/>
              <a:t>method</a:t>
            </a:r>
            <a:endParaRPr lang="de-DE" sz="2000" dirty="0"/>
          </a:p>
          <a:p>
            <a:pPr marL="612900" lvl="1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Averaging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all </a:t>
            </a:r>
            <a:r>
              <a:rPr lang="de-DE" sz="2000" dirty="0" err="1"/>
              <a:t>contacting</a:t>
            </a:r>
            <a:r>
              <a:rPr lang="de-DE" sz="2000" dirty="0"/>
              <a:t> </a:t>
            </a:r>
            <a:r>
              <a:rPr lang="de-DE" sz="2000" dirty="0" err="1"/>
              <a:t>permutations</a:t>
            </a:r>
            <a:endParaRPr lang="de-DE" sz="2000" dirty="0"/>
          </a:p>
          <a:p>
            <a:pPr marL="612900" lvl="1" indent="-342900">
              <a:buFont typeface="Arial" panose="020B0604020202020204" pitchFamily="34" charset="0"/>
              <a:buChar char="•"/>
            </a:pPr>
            <a:r>
              <a:rPr lang="de-DE" sz="2000" dirty="0"/>
              <a:t>Independent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contacting</a:t>
            </a:r>
            <a:r>
              <a:rPr lang="de-DE" sz="2000" dirty="0"/>
              <a:t> </a:t>
            </a:r>
            <a:r>
              <a:rPr lang="de-DE" sz="2000" dirty="0" err="1"/>
              <a:t>quality</a:t>
            </a:r>
            <a:r>
              <a:rPr lang="de-DE" sz="2000" dirty="0"/>
              <a:t> and </a:t>
            </a:r>
            <a:r>
              <a:rPr lang="de-DE" sz="2000" dirty="0" err="1"/>
              <a:t>geometry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Engineering </a:t>
            </a:r>
            <a:r>
              <a:rPr lang="de-DE" sz="2000" dirty="0" err="1"/>
              <a:t>balance</a:t>
            </a:r>
            <a:r>
              <a:rPr lang="de-DE" sz="2000" dirty="0"/>
              <a:t> </a:t>
            </a:r>
            <a:r>
              <a:rPr lang="de-DE" sz="2000" dirty="0" err="1"/>
              <a:t>between</a:t>
            </a:r>
            <a:r>
              <a:rPr lang="de-DE" sz="2000" dirty="0"/>
              <a:t>:</a:t>
            </a:r>
          </a:p>
          <a:p>
            <a:pPr marL="612900" lvl="1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Fullfilling</a:t>
            </a:r>
            <a:r>
              <a:rPr lang="de-DE" sz="2000" dirty="0"/>
              <a:t> </a:t>
            </a:r>
            <a:r>
              <a:rPr lang="de-DE" sz="2000" dirty="0" err="1"/>
              <a:t>VdP</a:t>
            </a:r>
            <a:r>
              <a:rPr lang="de-DE" sz="2000" dirty="0"/>
              <a:t> </a:t>
            </a:r>
            <a:r>
              <a:rPr lang="de-DE" sz="2000" dirty="0" err="1"/>
              <a:t>contacting</a:t>
            </a:r>
            <a:r>
              <a:rPr lang="de-DE" sz="2000" dirty="0"/>
              <a:t> </a:t>
            </a:r>
            <a:r>
              <a:rPr lang="de-DE" sz="2000" dirty="0" err="1"/>
              <a:t>requirements</a:t>
            </a:r>
            <a:endParaRPr lang="de-DE" sz="2000" dirty="0"/>
          </a:p>
          <a:p>
            <a:pPr marL="612900" lvl="1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Contacting</a:t>
            </a:r>
            <a:r>
              <a:rPr lang="de-DE" sz="2000" dirty="0"/>
              <a:t> robust </a:t>
            </a:r>
            <a:r>
              <a:rPr lang="de-DE" sz="2000" dirty="0" err="1"/>
              <a:t>against</a:t>
            </a:r>
            <a:r>
              <a:rPr lang="de-DE" sz="2000" dirty="0"/>
              <a:t> </a:t>
            </a:r>
            <a:r>
              <a:rPr lang="de-DE" sz="2000" dirty="0" err="1"/>
              <a:t>heating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300°C</a:t>
            </a:r>
          </a:p>
          <a:p>
            <a:pPr marL="612900" lvl="1" indent="-342900">
              <a:buFont typeface="Arial" panose="020B0604020202020204" pitchFamily="34" charset="0"/>
              <a:buChar char="•"/>
            </a:pPr>
            <a:r>
              <a:rPr lang="de-DE" sz="2000" dirty="0"/>
              <a:t> UHV </a:t>
            </a:r>
            <a:r>
              <a:rPr lang="de-DE" sz="2000" dirty="0" err="1"/>
              <a:t>compatible</a:t>
            </a:r>
            <a:endParaRPr lang="de-DE" sz="2000" dirty="0"/>
          </a:p>
          <a:p>
            <a:pPr marL="612900" lvl="1" indent="-342900">
              <a:buFont typeface="Arial" panose="020B0604020202020204" pitchFamily="34" charset="0"/>
              <a:buChar char="•"/>
            </a:pPr>
            <a:r>
              <a:rPr lang="de-DE" sz="2000" dirty="0"/>
              <a:t>Tritium </a:t>
            </a:r>
            <a:r>
              <a:rPr lang="de-DE" sz="2000" dirty="0" err="1"/>
              <a:t>compatible</a:t>
            </a:r>
            <a:endParaRPr lang="de-DE" sz="200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4A7E9DC-70D7-47E0-8851-A6E249D2DF8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8D129DC-B47E-4666-9447-7A68174CAC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19</a:t>
            </a:fld>
            <a:endParaRPr lang="en-US" noProof="1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2D547ED-B02C-419E-9764-0B1F5D50E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 with graphene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7EF3BFA4-C5DB-4262-865A-3C2E9CA7965E}"/>
              </a:ext>
            </a:extLst>
          </p:cNvPr>
          <p:cNvGrpSpPr/>
          <p:nvPr/>
        </p:nvGrpSpPr>
        <p:grpSpPr>
          <a:xfrm>
            <a:off x="544204" y="3098354"/>
            <a:ext cx="5083332" cy="3183382"/>
            <a:chOff x="528108" y="2336579"/>
            <a:chExt cx="5083332" cy="3183382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A75DF100-463C-48D1-A50B-212AF655C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8108" y="2336579"/>
              <a:ext cx="5083332" cy="3183382"/>
            </a:xfrm>
            <a:prstGeom prst="rect">
              <a:avLst/>
            </a:prstGeom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EEEF4D34-C3E1-4185-B791-6C954F6A832B}"/>
                </a:ext>
              </a:extLst>
            </p:cNvPr>
            <p:cNvSpPr txBox="1"/>
            <p:nvPr/>
          </p:nvSpPr>
          <p:spPr bwMode="gray">
            <a:xfrm>
              <a:off x="3401600" y="4437112"/>
              <a:ext cx="175159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1100" dirty="0">
                  <a:solidFill>
                    <a:schemeClr val="bg1">
                      <a:lumMod val="65000"/>
                    </a:schemeClr>
                  </a:solidFill>
                </a:rPr>
                <a:t>Cha et al, </a:t>
              </a:r>
              <a:r>
                <a:rPr lang="de-DE" sz="1100" dirty="0" err="1">
                  <a:solidFill>
                    <a:schemeClr val="bg1">
                      <a:lumMod val="65000"/>
                    </a:schemeClr>
                  </a:solidFill>
                </a:rPr>
                <a:t>Appl.Phys</a:t>
              </a:r>
              <a:r>
                <a:rPr lang="de-DE" sz="1100" dirty="0">
                  <a:solidFill>
                    <a:schemeClr val="bg1">
                      <a:lumMod val="65000"/>
                    </a:schemeClr>
                  </a:solidFill>
                </a:rPr>
                <a:t> Express 15.1, 2022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793547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84B4C-4649-401B-A72F-B3D11732E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Ex-situ </a:t>
            </a:r>
            <a:r>
              <a:rPr lang="de-DE" dirty="0" err="1"/>
              <a:t>diagnostic</a:t>
            </a:r>
            <a:r>
              <a:rPr lang="de-DE" dirty="0"/>
              <a:t>: Raman </a:t>
            </a:r>
            <a:r>
              <a:rPr lang="de-DE" dirty="0" err="1"/>
              <a:t>spectroscopy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59D1A1-C59B-4954-9AA9-63E62333E1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4" y="1268761"/>
            <a:ext cx="7772904" cy="5008214"/>
          </a:xfrm>
        </p:spPr>
        <p:txBody>
          <a:bodyPr/>
          <a:lstStyle/>
          <a:p>
            <a:r>
              <a:rPr lang="de-DE" sz="2000" dirty="0" err="1"/>
              <a:t>Graphene-structure-dependend</a:t>
            </a:r>
            <a:r>
              <a:rPr lang="de-DE" sz="2000" dirty="0"/>
              <a:t> </a:t>
            </a:r>
            <a:r>
              <a:rPr lang="de-DE" sz="2000" dirty="0" err="1"/>
              <a:t>wavelength</a:t>
            </a:r>
            <a:r>
              <a:rPr lang="de-DE" sz="2000" dirty="0"/>
              <a:t> shift </a:t>
            </a:r>
            <a:r>
              <a:rPr lang="de-DE" sz="2000" dirty="0" err="1"/>
              <a:t>of</a:t>
            </a:r>
            <a:r>
              <a:rPr lang="de-DE" sz="2000" dirty="0"/>
              <a:t> 532 </a:t>
            </a:r>
            <a:r>
              <a:rPr lang="de-DE" sz="2000" dirty="0" err="1"/>
              <a:t>nm</a:t>
            </a:r>
            <a:r>
              <a:rPr lang="de-DE" sz="2000" dirty="0"/>
              <a:t> </a:t>
            </a:r>
            <a:r>
              <a:rPr lang="de-DE" sz="2000" dirty="0" err="1"/>
              <a:t>laser</a:t>
            </a:r>
            <a:endParaRPr lang="de-DE" sz="20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9185302-14F6-42AE-81B1-BA68031411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 with graphene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6415079-204E-47C6-B2C1-7F54DC0600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20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2562B58-3E7D-4141-9C91-57380904A00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8B24D86-789F-4FA5-B046-E6A321ABAD08}"/>
              </a:ext>
            </a:extLst>
          </p:cNvPr>
          <p:cNvSpPr/>
          <p:nvPr/>
        </p:nvSpPr>
        <p:spPr bwMode="gray">
          <a:xfrm>
            <a:off x="8215473" y="1619450"/>
            <a:ext cx="360040" cy="343043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tx1"/>
              </a:solidFill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FA02E924-2FE3-4BE7-B0DF-E4C910F90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04" y="2058052"/>
            <a:ext cx="4509527" cy="4103035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98DEE692-F461-4E21-9990-D424B1921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458" y="2076921"/>
            <a:ext cx="6590938" cy="4149404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3871CCBF-738D-4214-A554-19A339709136}"/>
              </a:ext>
            </a:extLst>
          </p:cNvPr>
          <p:cNvSpPr txBox="1"/>
          <p:nvPr/>
        </p:nvSpPr>
        <p:spPr bwMode="gray">
          <a:xfrm>
            <a:off x="6746077" y="2358936"/>
            <a:ext cx="1656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>
                    <a:lumMod val="65000"/>
                  </a:schemeClr>
                </a:solidFill>
              </a:rPr>
              <a:t>Neumann and Stampfer, Springer, 2018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F6BDD146-7FF2-454E-8F75-42472C0E00E1}"/>
              </a:ext>
            </a:extLst>
          </p:cNvPr>
          <p:cNvSpPr txBox="1"/>
          <p:nvPr/>
        </p:nvSpPr>
        <p:spPr bwMode="gray">
          <a:xfrm>
            <a:off x="7675413" y="1816841"/>
            <a:ext cx="1440160" cy="2126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b="1" dirty="0" err="1"/>
              <a:t>defective</a:t>
            </a:r>
            <a:r>
              <a:rPr lang="de-DE" sz="2000" b="1" dirty="0"/>
              <a:t> </a:t>
            </a:r>
            <a:r>
              <a:rPr lang="de-DE" sz="2000" b="1" dirty="0" err="1"/>
              <a:t>graphene</a:t>
            </a:r>
            <a:endParaRPr lang="de-DE" sz="2000" b="1" dirty="0"/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B0DBA65F-A6CD-4756-A33D-C5236FD6017B}"/>
              </a:ext>
            </a:extLst>
          </p:cNvPr>
          <p:cNvCxnSpPr/>
          <p:nvPr/>
        </p:nvCxnSpPr>
        <p:spPr bwMode="gray">
          <a:xfrm>
            <a:off x="5015880" y="3082482"/>
            <a:ext cx="576064" cy="0"/>
          </a:xfrm>
          <a:prstGeom prst="straightConnector1">
            <a:avLst/>
          </a:prstGeom>
          <a:ln w="571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8BB9773E-BB88-484B-8A68-233B490973FC}"/>
              </a:ext>
            </a:extLst>
          </p:cNvPr>
          <p:cNvCxnSpPr/>
          <p:nvPr/>
        </p:nvCxnSpPr>
        <p:spPr bwMode="gray">
          <a:xfrm>
            <a:off x="4697131" y="5445224"/>
            <a:ext cx="576064" cy="0"/>
          </a:xfrm>
          <a:prstGeom prst="straightConnector1">
            <a:avLst/>
          </a:prstGeom>
          <a:ln w="571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2A3C539-2389-402F-850D-EF244B56BE4D}"/>
              </a:ext>
            </a:extLst>
          </p:cNvPr>
          <p:cNvSpPr txBox="1"/>
          <p:nvPr/>
        </p:nvSpPr>
        <p:spPr bwMode="gray">
          <a:xfrm>
            <a:off x="1722287" y="1789090"/>
            <a:ext cx="1440160" cy="2126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b="1" dirty="0" err="1"/>
              <a:t>pristine</a:t>
            </a:r>
            <a:r>
              <a:rPr lang="de-DE" sz="2000" b="1" dirty="0"/>
              <a:t> </a:t>
            </a:r>
            <a:r>
              <a:rPr lang="de-DE" sz="2000" b="1" dirty="0" err="1"/>
              <a:t>graphene</a:t>
            </a:r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126833338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fik 49">
            <a:extLst>
              <a:ext uri="{FF2B5EF4-FFF2-40B4-BE49-F238E27FC236}">
                <a16:creationId xmlns:a16="http://schemas.microsoft.com/office/drawing/2014/main" id="{A17BD649-AC04-45B4-ADB7-763A5C5D6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866" y="1000723"/>
            <a:ext cx="4836787" cy="30450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C0D3A8A-4D43-4D06-9C61-0D7DDA8C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16" y="368907"/>
            <a:ext cx="11864456" cy="1007455"/>
          </a:xfrm>
        </p:spPr>
        <p:txBody>
          <a:bodyPr/>
          <a:lstStyle/>
          <a:p>
            <a:r>
              <a:rPr lang="de-DE" dirty="0" err="1"/>
              <a:t>Loading</a:t>
            </a:r>
            <a:r>
              <a:rPr lang="de-DE" dirty="0"/>
              <a:t> </a:t>
            </a:r>
            <a:r>
              <a:rPr lang="de-DE" dirty="0" err="1"/>
              <a:t>experiments</a:t>
            </a:r>
            <a:r>
              <a:rPr lang="de-DE" dirty="0"/>
              <a:t>: </a:t>
            </a:r>
            <a:r>
              <a:rPr lang="de-DE" dirty="0" err="1"/>
              <a:t>Dissociator</a:t>
            </a:r>
            <a:r>
              <a:rPr lang="de-DE" dirty="0"/>
              <a:t> </a:t>
            </a:r>
            <a:r>
              <a:rPr lang="de-DE" dirty="0" err="1"/>
              <a:t>comparison</a:t>
            </a:r>
            <a:r>
              <a:rPr lang="de-DE" dirty="0"/>
              <a:t> – </a:t>
            </a:r>
            <a:r>
              <a:rPr lang="de-DE" dirty="0" err="1"/>
              <a:t>plasma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3931A79-E9F8-48D1-BA72-1D677F68C1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4" y="949990"/>
            <a:ext cx="6958591" cy="532698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Full</a:t>
            </a:r>
            <a:r>
              <a:rPr lang="de-DE" dirty="0"/>
              <a:t> </a:t>
            </a:r>
            <a:r>
              <a:rPr lang="de-DE" dirty="0" err="1"/>
              <a:t>loading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plasma</a:t>
            </a:r>
            <a:r>
              <a:rPr lang="de-DE" dirty="0"/>
              <a:t> </a:t>
            </a:r>
            <a:r>
              <a:rPr lang="de-DE" b="1" dirty="0" err="1"/>
              <a:t>removed</a:t>
            </a:r>
            <a:r>
              <a:rPr lang="de-DE" b="1" dirty="0"/>
              <a:t> </a:t>
            </a:r>
            <a:r>
              <a:rPr lang="de-DE" b="1" dirty="0" err="1"/>
              <a:t>graphene</a:t>
            </a:r>
            <a:r>
              <a:rPr lang="de-DE" b="1" dirty="0"/>
              <a:t>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existence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of</a:t>
            </a:r>
            <a:r>
              <a:rPr lang="de-DE" dirty="0">
                <a:sym typeface="Wingdings" panose="05000000000000000000" pitchFamily="2" charset="2"/>
              </a:rPr>
              <a:t> high </a:t>
            </a:r>
            <a:r>
              <a:rPr lang="de-DE" dirty="0" err="1">
                <a:sym typeface="Wingdings" panose="05000000000000000000" pitchFamily="2" charset="2"/>
              </a:rPr>
              <a:t>energy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species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Defect</a:t>
            </a:r>
            <a:r>
              <a:rPr lang="de-DE" dirty="0"/>
              <a:t> type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loading</a:t>
            </a:r>
            <a:r>
              <a:rPr lang="de-DE" dirty="0"/>
              <a:t> time: 45 min</a:t>
            </a:r>
            <a:endParaRPr lang="de-DE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C7C331-85F5-4934-853F-ABCEF6273F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 with graphene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AEA807D-5A6E-4AB1-B11B-1AD9DE07D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21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51090812-7C9E-43A0-B554-26A47B783EA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B176C3A8-A203-4CDA-BCD6-497D2008069E}"/>
              </a:ext>
            </a:extLst>
          </p:cNvPr>
          <p:cNvGrpSpPr/>
          <p:nvPr/>
        </p:nvGrpSpPr>
        <p:grpSpPr>
          <a:xfrm>
            <a:off x="459125" y="1512470"/>
            <a:ext cx="2592288" cy="2250317"/>
            <a:chOff x="8328248" y="976537"/>
            <a:chExt cx="2592288" cy="2250317"/>
          </a:xfrm>
        </p:grpSpPr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B994C950-BE26-4C09-A205-0591D21F6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28248" y="1183480"/>
              <a:ext cx="2592288" cy="2043374"/>
            </a:xfrm>
            <a:prstGeom prst="rect">
              <a:avLst/>
            </a:prstGeom>
          </p:spPr>
        </p:pic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F2964235-EFFC-46B8-8C3B-FA67A7C4541B}"/>
                </a:ext>
              </a:extLst>
            </p:cNvPr>
            <p:cNvSpPr txBox="1"/>
            <p:nvPr/>
          </p:nvSpPr>
          <p:spPr bwMode="gray">
            <a:xfrm>
              <a:off x="8668594" y="976537"/>
              <a:ext cx="1911596" cy="22984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1400" dirty="0" err="1"/>
                <a:t>Loading</a:t>
              </a:r>
              <a:r>
                <a:rPr lang="de-DE" sz="1400" dirty="0"/>
                <a:t> time: 17h</a:t>
              </a:r>
            </a:p>
          </p:txBody>
        </p:sp>
      </p:grpSp>
      <p:sp>
        <p:nvSpPr>
          <p:cNvPr id="8" name="Textfeld 7">
            <a:extLst>
              <a:ext uri="{FF2B5EF4-FFF2-40B4-BE49-F238E27FC236}">
                <a16:creationId xmlns:a16="http://schemas.microsoft.com/office/drawing/2014/main" id="{5DEF5F73-17FC-448E-9347-972B4DFEACE1}"/>
              </a:ext>
            </a:extLst>
          </p:cNvPr>
          <p:cNvSpPr txBox="1"/>
          <p:nvPr/>
        </p:nvSpPr>
        <p:spPr bwMode="gray">
          <a:xfrm>
            <a:off x="4016183" y="1514909"/>
            <a:ext cx="1797620" cy="2280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 err="1"/>
              <a:t>Loading</a:t>
            </a:r>
            <a:r>
              <a:rPr lang="de-DE" sz="1400" dirty="0"/>
              <a:t> time: 45 min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0CD012F-395D-48EA-B8D4-CF28D7471412}"/>
              </a:ext>
            </a:extLst>
          </p:cNvPr>
          <p:cNvSpPr txBox="1"/>
          <p:nvPr/>
        </p:nvSpPr>
        <p:spPr bwMode="gray">
          <a:xfrm>
            <a:off x="10662202" y="1936176"/>
            <a:ext cx="1526420" cy="33920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b="1" dirty="0">
                <a:solidFill>
                  <a:srgbClr val="FF0000"/>
                </a:solidFill>
              </a:rPr>
              <a:t>Plasma source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09DC2D8B-25B0-4AF5-AA9C-DF7A9B6583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96" t="28846" r="23187" b="39619"/>
          <a:stretch/>
        </p:blipFill>
        <p:spPr>
          <a:xfrm flipH="1">
            <a:off x="10673488" y="2153461"/>
            <a:ext cx="1276007" cy="4346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67912E08-D8F1-484D-8A53-7BA731FB2657}"/>
                  </a:ext>
                </a:extLst>
              </p:cNvPr>
              <p:cNvSpPr txBox="1"/>
              <p:nvPr/>
            </p:nvSpPr>
            <p:spPr bwMode="gray">
              <a:xfrm>
                <a:off x="7972346" y="1105688"/>
                <a:ext cx="1654251" cy="2706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2000" b="0" i="0" smtClean="0">
                        <a:latin typeface="Cambria Math" panose="02040503050406030204" pitchFamily="18" charset="0"/>
                      </a:rPr>
                      <m:t>Si</m:t>
                    </m:r>
                    <m:r>
                      <a:rPr lang="de-DE" sz="20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de-DE" sz="2000" b="0" i="0" smtClean="0">
                        <a:latin typeface="Cambria Math" panose="02040503050406030204" pitchFamily="18" charset="0"/>
                      </a:rPr>
                      <m:t>Si</m:t>
                    </m:r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20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e-DE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2000" dirty="0"/>
                  <a:t> substrate</a:t>
                </a:r>
                <a:endParaRPr lang="de-DE" sz="2000" dirty="0" err="1"/>
              </a:p>
            </p:txBody>
          </p:sp>
        </mc:Choice>
        <mc:Fallback xmlns=""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67912E08-D8F1-484D-8A53-7BA731FB2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7972346" y="1105688"/>
                <a:ext cx="1654251" cy="270674"/>
              </a:xfrm>
              <a:prstGeom prst="rect">
                <a:avLst/>
              </a:prstGeom>
              <a:blipFill>
                <a:blip r:embed="rId5"/>
                <a:stretch>
                  <a:fillRect l="-5535" t="-26667" r="-24354" b="-711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Grafik 11">
            <a:extLst>
              <a:ext uri="{FF2B5EF4-FFF2-40B4-BE49-F238E27FC236}">
                <a16:creationId xmlns:a16="http://schemas.microsoft.com/office/drawing/2014/main" id="{F5A707FA-85B1-46A6-9941-36D7D1E419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1612" y="1747738"/>
            <a:ext cx="2638754" cy="2010972"/>
          </a:xfrm>
          <a:prstGeom prst="rect">
            <a:avLst/>
          </a:prstGeom>
        </p:spPr>
      </p:pic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150D13FF-CF57-4050-867F-4EAF10368C4B}"/>
              </a:ext>
            </a:extLst>
          </p:cNvPr>
          <p:cNvCxnSpPr>
            <a:cxnSpLocks/>
          </p:cNvCxnSpPr>
          <p:nvPr/>
        </p:nvCxnSpPr>
        <p:spPr bwMode="gray">
          <a:xfrm flipV="1">
            <a:off x="3129673" y="4652513"/>
            <a:ext cx="0" cy="770023"/>
          </a:xfrm>
          <a:prstGeom prst="straightConnector1">
            <a:avLst/>
          </a:prstGeom>
          <a:ln w="38100">
            <a:gradFill>
              <a:gsLst>
                <a:gs pos="0">
                  <a:srgbClr val="A3107C"/>
                </a:gs>
                <a:gs pos="49000">
                  <a:srgbClr val="FF3399"/>
                </a:gs>
                <a:gs pos="100000">
                  <a:srgbClr val="A3107C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E8168EB4-9C5D-4F0E-9D6B-AB848C5B3442}"/>
              </a:ext>
            </a:extLst>
          </p:cNvPr>
          <p:cNvSpPr txBox="1"/>
          <p:nvPr/>
        </p:nvSpPr>
        <p:spPr bwMode="gray">
          <a:xfrm>
            <a:off x="3231308" y="4798140"/>
            <a:ext cx="1683685" cy="26543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(mix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defect</a:t>
            </a:r>
            <a:r>
              <a:rPr lang="de-DE" sz="1400" dirty="0"/>
              <a:t> </a:t>
            </a:r>
            <a:r>
              <a:rPr lang="de-DE" sz="1400" dirty="0" err="1"/>
              <a:t>types</a:t>
            </a:r>
            <a:r>
              <a:rPr lang="de-DE" sz="1400" dirty="0"/>
              <a:t>)</a:t>
            </a:r>
          </a:p>
        </p:txBody>
      </p:sp>
      <p:pic>
        <p:nvPicPr>
          <p:cNvPr id="38" name="Grafik 37">
            <a:extLst>
              <a:ext uri="{FF2B5EF4-FFF2-40B4-BE49-F238E27FC236}">
                <a16:creationId xmlns:a16="http://schemas.microsoft.com/office/drawing/2014/main" id="{7B833A01-0BB0-4703-B9D6-535A40530D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149" y="4368020"/>
            <a:ext cx="2656240" cy="2109032"/>
          </a:xfrm>
          <a:prstGeom prst="rect">
            <a:avLst/>
          </a:prstGeom>
        </p:spPr>
      </p:pic>
      <p:sp>
        <p:nvSpPr>
          <p:cNvPr id="41" name="Textfeld 40">
            <a:extLst>
              <a:ext uri="{FF2B5EF4-FFF2-40B4-BE49-F238E27FC236}">
                <a16:creationId xmlns:a16="http://schemas.microsoft.com/office/drawing/2014/main" id="{985A55E2-DFCC-4710-A7EE-E3B74E7B54BF}"/>
              </a:ext>
            </a:extLst>
          </p:cNvPr>
          <p:cNvSpPr txBox="1"/>
          <p:nvPr/>
        </p:nvSpPr>
        <p:spPr bwMode="gray">
          <a:xfrm>
            <a:off x="2874316" y="4315139"/>
            <a:ext cx="1284722" cy="36301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(</a:t>
            </a:r>
            <a:r>
              <a:rPr lang="de-DE" sz="1400" dirty="0" err="1"/>
              <a:t>hydrogenated</a:t>
            </a:r>
            <a:r>
              <a:rPr lang="de-DE" sz="1400" dirty="0"/>
              <a:t>)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B6A64392-CE60-4420-935D-54075CF50697}"/>
              </a:ext>
            </a:extLst>
          </p:cNvPr>
          <p:cNvSpPr txBox="1"/>
          <p:nvPr/>
        </p:nvSpPr>
        <p:spPr bwMode="gray">
          <a:xfrm>
            <a:off x="2905282" y="5469715"/>
            <a:ext cx="1725467" cy="36301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(</a:t>
            </a:r>
            <a:r>
              <a:rPr lang="de-DE" sz="1400" dirty="0" err="1"/>
              <a:t>vacancy</a:t>
            </a:r>
            <a:r>
              <a:rPr lang="de-DE" sz="1400" dirty="0"/>
              <a:t> </a:t>
            </a:r>
            <a:r>
              <a:rPr lang="de-DE" sz="1400" dirty="0" err="1"/>
              <a:t>defects</a:t>
            </a:r>
            <a:r>
              <a:rPr lang="de-DE" sz="1400" dirty="0"/>
              <a:t>)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5BEE0EF6-3AA3-4D81-B6F6-E583DA8B3189}"/>
              </a:ext>
            </a:extLst>
          </p:cNvPr>
          <p:cNvSpPr txBox="1"/>
          <p:nvPr/>
        </p:nvSpPr>
        <p:spPr bwMode="gray">
          <a:xfrm>
            <a:off x="705719" y="4218315"/>
            <a:ext cx="1276860" cy="19364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 err="1"/>
              <a:t>Loading</a:t>
            </a:r>
            <a:r>
              <a:rPr lang="de-DE" sz="1200" dirty="0"/>
              <a:t> time: 45 min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hteck: abgerundete Ecken 44">
                <a:extLst>
                  <a:ext uri="{FF2B5EF4-FFF2-40B4-BE49-F238E27FC236}">
                    <a16:creationId xmlns:a16="http://schemas.microsoft.com/office/drawing/2014/main" id="{2BCC6430-C4A7-4587-B07F-8F2E96DF882F}"/>
                  </a:ext>
                </a:extLst>
              </p:cNvPr>
              <p:cNvSpPr/>
              <p:nvPr/>
            </p:nvSpPr>
            <p:spPr bwMode="gray">
              <a:xfrm>
                <a:off x="4412422" y="4385346"/>
                <a:ext cx="3432325" cy="1905780"/>
              </a:xfrm>
              <a:prstGeom prst="roundRect">
                <a:avLst/>
              </a:prstGeom>
              <a:solidFill>
                <a:srgbClr val="A3107C"/>
              </a:solidFill>
              <a:ln w="317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800"/>
                  </a:spcBef>
                  <a:spcAft>
                    <a:spcPts val="80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en-US" sz="2500" b="1" dirty="0">
                    <a:solidFill>
                      <a:prstClr val="white"/>
                    </a:solidFill>
                    <a:latin typeface="Arial" panose="020B0604020202020204"/>
                  </a:rPr>
                  <a:t>Mixture of vacancies and </a:t>
                </a:r>
                <a14:m>
                  <m:oMath xmlns:m="http://schemas.openxmlformats.org/officeDocument/2006/math">
                    <m:r>
                      <a:rPr lang="de-DE" sz="2500" b="1" i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𝐬</m:t>
                    </m:r>
                    <m:sSup>
                      <m:sSupPr>
                        <m:ctrlPr>
                          <a:rPr lang="de-DE" sz="2500" b="1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500" b="1" i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  <m:sup>
                        <m:r>
                          <a:rPr lang="de-DE" sz="2500" b="1" i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500" b="1" dirty="0">
                    <a:solidFill>
                      <a:prstClr val="white"/>
                    </a:solidFill>
                    <a:latin typeface="Arial" panose="020B0604020202020204"/>
                  </a:rPr>
                  <a:t>-type defects</a:t>
                </a:r>
                <a:br>
                  <a:rPr lang="en-US" sz="2500" b="1" dirty="0">
                    <a:solidFill>
                      <a:prstClr val="white"/>
                    </a:solidFill>
                    <a:latin typeface="Arial" panose="020B0604020202020204"/>
                  </a:rPr>
                </a:br>
                <a:r>
                  <a:rPr lang="en-US" sz="2500" b="1" dirty="0">
                    <a:solidFill>
                      <a:prstClr val="white"/>
                    </a:solidFill>
                    <a:latin typeface="Arial" panose="020B0604020202020204"/>
                    <a:sym typeface="Wingdings" panose="05000000000000000000" pitchFamily="2" charset="2"/>
                  </a:rPr>
                  <a:t> Very few atoms</a:t>
                </a:r>
                <a:endParaRPr kumimoji="0" lang="en-US" sz="2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45" name="Rechteck: abgerundete Ecken 44">
                <a:extLst>
                  <a:ext uri="{FF2B5EF4-FFF2-40B4-BE49-F238E27FC236}">
                    <a16:creationId xmlns:a16="http://schemas.microsoft.com/office/drawing/2014/main" id="{2BCC6430-C4A7-4587-B07F-8F2E96DF88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4412422" y="4385346"/>
                <a:ext cx="3432325" cy="1905780"/>
              </a:xfrm>
              <a:prstGeom prst="roundRect">
                <a:avLst/>
              </a:prstGeom>
              <a:blipFill>
                <a:blip r:embed="rId8"/>
                <a:stretch>
                  <a:fillRect b="-319"/>
                </a:stretch>
              </a:blipFill>
              <a:ln w="3175"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" name="Grafik 51">
            <a:extLst>
              <a:ext uri="{FF2B5EF4-FFF2-40B4-BE49-F238E27FC236}">
                <a16:creationId xmlns:a16="http://schemas.microsoft.com/office/drawing/2014/main" id="{22E5AB34-DA31-42B1-86F5-751B1359DA6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2301" b="11690"/>
          <a:stretch/>
        </p:blipFill>
        <p:spPr>
          <a:xfrm>
            <a:off x="11578525" y="4050092"/>
            <a:ext cx="563635" cy="2207728"/>
          </a:xfrm>
          <a:prstGeom prst="rect">
            <a:avLst/>
          </a:prstGeom>
        </p:spPr>
      </p:pic>
      <p:pic>
        <p:nvPicPr>
          <p:cNvPr id="53" name="Grafik 52">
            <a:extLst>
              <a:ext uri="{FF2B5EF4-FFF2-40B4-BE49-F238E27FC236}">
                <a16:creationId xmlns:a16="http://schemas.microsoft.com/office/drawing/2014/main" id="{93146F92-5F62-4044-9BB8-2AF0D1251F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81632" y="4063313"/>
            <a:ext cx="2954405" cy="2718446"/>
          </a:xfrm>
          <a:prstGeom prst="rect">
            <a:avLst/>
          </a:prstGeom>
        </p:spPr>
      </p:pic>
      <p:sp>
        <p:nvSpPr>
          <p:cNvPr id="55" name="Textfeld 54">
            <a:extLst>
              <a:ext uri="{FF2B5EF4-FFF2-40B4-BE49-F238E27FC236}">
                <a16:creationId xmlns:a16="http://schemas.microsoft.com/office/drawing/2014/main" id="{21719B50-60F8-413B-8B8D-0D6517A5C34B}"/>
              </a:ext>
            </a:extLst>
          </p:cNvPr>
          <p:cNvSpPr txBox="1"/>
          <p:nvPr/>
        </p:nvSpPr>
        <p:spPr bwMode="gray">
          <a:xfrm>
            <a:off x="7646873" y="3952333"/>
            <a:ext cx="1784542" cy="26598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/>
              <a:t>Defect</a:t>
            </a:r>
            <a:r>
              <a:rPr lang="de-DE" sz="2000" dirty="0"/>
              <a:t> </a:t>
            </a:r>
            <a:r>
              <a:rPr lang="de-DE" sz="2000" dirty="0" err="1"/>
              <a:t>density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811818704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4ED0AFE3-7CB7-4459-AFCA-698CCAC18783}"/>
              </a:ext>
            </a:extLst>
          </p:cNvPr>
          <p:cNvGrpSpPr/>
          <p:nvPr/>
        </p:nvGrpSpPr>
        <p:grpSpPr>
          <a:xfrm>
            <a:off x="6213645" y="1078534"/>
            <a:ext cx="5476875" cy="4114800"/>
            <a:chOff x="6213645" y="1078534"/>
            <a:chExt cx="5476875" cy="4114800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B47D2974-720F-490D-8D67-75D619DE4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13645" y="1078534"/>
              <a:ext cx="5476875" cy="4114800"/>
            </a:xfrm>
            <a:prstGeom prst="rect">
              <a:avLst/>
            </a:prstGeom>
          </p:spPr>
        </p:pic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8CC23760-08EF-4B81-B965-C161C0B066BF}"/>
                </a:ext>
              </a:extLst>
            </p:cNvPr>
            <p:cNvSpPr txBox="1"/>
            <p:nvPr/>
          </p:nvSpPr>
          <p:spPr bwMode="gray">
            <a:xfrm>
              <a:off x="6929699" y="1182619"/>
              <a:ext cx="1044364" cy="281745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2900" dirty="0" err="1">
                  <a:solidFill>
                    <a:schemeClr val="bg1">
                      <a:lumMod val="65000"/>
                    </a:schemeClr>
                  </a:solidFill>
                </a:rPr>
                <a:t>Preliminary</a:t>
              </a:r>
              <a:endParaRPr lang="de-DE" sz="2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CC88CDBB-9803-4B99-ADD2-5C414A2FF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Loading</a:t>
            </a:r>
            <a:r>
              <a:rPr lang="de-DE" dirty="0"/>
              <a:t> </a:t>
            </a:r>
            <a:r>
              <a:rPr lang="de-DE" dirty="0" err="1"/>
              <a:t>experiments</a:t>
            </a:r>
            <a:r>
              <a:rPr lang="de-DE" dirty="0"/>
              <a:t>: Substrate </a:t>
            </a:r>
            <a:r>
              <a:rPr lang="de-DE" dirty="0" err="1"/>
              <a:t>comparison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EDD97A-9849-4EA9-BDE7-6EA111C71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 with graphene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378A46-9F39-47BA-A335-885A2C1ED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22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99D7AD9-2738-435C-B12C-08CD6E4D20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9AFB7EA0-0E98-4F97-A6A8-2AAEDC3DE62A}"/>
              </a:ext>
            </a:extLst>
          </p:cNvPr>
          <p:cNvCxnSpPr>
            <a:cxnSpLocks/>
          </p:cNvCxnSpPr>
          <p:nvPr/>
        </p:nvCxnSpPr>
        <p:spPr>
          <a:xfrm flipH="1">
            <a:off x="8129460" y="2073401"/>
            <a:ext cx="68784" cy="1452419"/>
          </a:xfrm>
          <a:prstGeom prst="straightConnector1">
            <a:avLst/>
          </a:prstGeom>
          <a:ln w="63500">
            <a:solidFill>
              <a:srgbClr val="8888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973C40C2-E793-475F-8729-5D8F1B3C79E2}"/>
              </a:ext>
            </a:extLst>
          </p:cNvPr>
          <p:cNvCxnSpPr>
            <a:cxnSpLocks/>
          </p:cNvCxnSpPr>
          <p:nvPr/>
        </p:nvCxnSpPr>
        <p:spPr>
          <a:xfrm>
            <a:off x="8198244" y="2073401"/>
            <a:ext cx="753839" cy="1720913"/>
          </a:xfrm>
          <a:prstGeom prst="straightConnector1">
            <a:avLst/>
          </a:prstGeom>
          <a:ln w="63500">
            <a:solidFill>
              <a:srgbClr val="8888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1906A3EA-A868-42B9-AE87-1F90F093DA1E}"/>
              </a:ext>
            </a:extLst>
          </p:cNvPr>
          <p:cNvCxnSpPr>
            <a:cxnSpLocks/>
          </p:cNvCxnSpPr>
          <p:nvPr/>
        </p:nvCxnSpPr>
        <p:spPr>
          <a:xfrm>
            <a:off x="8198244" y="2073401"/>
            <a:ext cx="1199542" cy="2122075"/>
          </a:xfrm>
          <a:prstGeom prst="straightConnector1">
            <a:avLst/>
          </a:prstGeom>
          <a:ln w="63500">
            <a:solidFill>
              <a:srgbClr val="8888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5BDF73BB-53D8-42A4-A16C-81281C4996C5}"/>
                  </a:ext>
                </a:extLst>
              </p:cNvPr>
              <p:cNvSpPr txBox="1"/>
              <p:nvPr/>
            </p:nvSpPr>
            <p:spPr bwMode="gray">
              <a:xfrm>
                <a:off x="7242649" y="1743432"/>
                <a:ext cx="2020715" cy="4544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2000" b="0" i="0" smtClean="0">
                        <a:latin typeface="Cambria Math" panose="02040503050406030204" pitchFamily="18" charset="0"/>
                      </a:rPr>
                      <m:t>Si</m:t>
                    </m:r>
                    <m:r>
                      <a:rPr lang="de-DE" sz="20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de-DE" sz="2000" b="0" i="0" smtClean="0">
                        <a:latin typeface="Cambria Math" panose="02040503050406030204" pitchFamily="18" charset="0"/>
                      </a:rPr>
                      <m:t>Si</m:t>
                    </m:r>
                    <m:sSub>
                      <m:sSubPr>
                        <m:ctrlPr>
                          <a:rPr lang="de-DE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20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de-DE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DE" sz="2000" dirty="0"/>
                  <a:t> substrate</a:t>
                </a:r>
                <a:endParaRPr lang="de-DE" sz="2000" dirty="0" err="1"/>
              </a:p>
            </p:txBody>
          </p:sp>
        </mc:Choice>
        <mc:Fallback xmlns=""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5BDF73BB-53D8-42A4-A16C-81281C499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7242649" y="1743432"/>
                <a:ext cx="2020715" cy="454447"/>
              </a:xfrm>
              <a:prstGeom prst="rect">
                <a:avLst/>
              </a:prstGeom>
              <a:blipFill>
                <a:blip r:embed="rId3"/>
                <a:stretch>
                  <a:fillRect l="-4217" t="-16000" r="-1807" b="-133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feld 26">
            <a:extLst>
              <a:ext uri="{FF2B5EF4-FFF2-40B4-BE49-F238E27FC236}">
                <a16:creationId xmlns:a16="http://schemas.microsoft.com/office/drawing/2014/main" id="{F28A8557-0909-4A43-8D96-49DBE42C248C}"/>
              </a:ext>
            </a:extLst>
          </p:cNvPr>
          <p:cNvSpPr txBox="1"/>
          <p:nvPr/>
        </p:nvSpPr>
        <p:spPr bwMode="gray">
          <a:xfrm>
            <a:off x="9020866" y="1434006"/>
            <a:ext cx="753839" cy="45444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/>
              <a:t>Quartz</a:t>
            </a:r>
            <a:r>
              <a:rPr lang="de-DE" sz="2000" dirty="0"/>
              <a:t> </a:t>
            </a:r>
            <a:r>
              <a:rPr lang="de-DE" sz="2000" dirty="0" err="1"/>
              <a:t>substrate</a:t>
            </a:r>
            <a:endParaRPr lang="de-DE" sz="2000" dirty="0"/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184B5DA4-AE24-4DDD-BEDB-925170430868}"/>
              </a:ext>
            </a:extLst>
          </p:cNvPr>
          <p:cNvCxnSpPr>
            <a:cxnSpLocks/>
          </p:cNvCxnSpPr>
          <p:nvPr/>
        </p:nvCxnSpPr>
        <p:spPr>
          <a:xfrm>
            <a:off x="10106753" y="1826639"/>
            <a:ext cx="484611" cy="1061037"/>
          </a:xfrm>
          <a:prstGeom prst="straightConnector1">
            <a:avLst/>
          </a:prstGeom>
          <a:ln w="63500">
            <a:solidFill>
              <a:srgbClr val="343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14CE9ACC-0BE2-4907-A5BC-D0745F53E85B}"/>
              </a:ext>
            </a:extLst>
          </p:cNvPr>
          <p:cNvGrpSpPr/>
          <p:nvPr/>
        </p:nvGrpSpPr>
        <p:grpSpPr>
          <a:xfrm>
            <a:off x="196790" y="1078534"/>
            <a:ext cx="5651561" cy="4114800"/>
            <a:chOff x="157808" y="1807604"/>
            <a:chExt cx="5651561" cy="4114800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063DB67F-755E-4599-AABB-B5245DBFF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808" y="1807604"/>
              <a:ext cx="5476875" cy="4114800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D9070F4D-7A01-4B10-9782-04FE28A4BD76}"/>
                </a:ext>
              </a:extLst>
            </p:cNvPr>
            <p:cNvSpPr txBox="1"/>
            <p:nvPr/>
          </p:nvSpPr>
          <p:spPr bwMode="gray">
            <a:xfrm>
              <a:off x="2392189" y="2300089"/>
              <a:ext cx="1296144" cy="2880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1400" b="1" dirty="0">
                  <a:solidFill>
                    <a:srgbClr val="FF0000"/>
                  </a:solidFill>
                </a:rPr>
                <a:t>Plasma source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6F9F5B68-10EA-4508-8CC1-2AABC6484695}"/>
                </a:ext>
              </a:extLst>
            </p:cNvPr>
            <p:cNvSpPr txBox="1"/>
            <p:nvPr/>
          </p:nvSpPr>
          <p:spPr bwMode="gray">
            <a:xfrm>
              <a:off x="3470176" y="4477035"/>
              <a:ext cx="1296144" cy="2880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1400" b="1" dirty="0">
                  <a:solidFill>
                    <a:srgbClr val="1A8D1A"/>
                  </a:solidFill>
                </a:rPr>
                <a:t>Thermal </a:t>
              </a:r>
              <a:r>
                <a:rPr lang="de-DE" sz="1400" b="1" dirty="0" err="1">
                  <a:solidFill>
                    <a:srgbClr val="1A8D1A"/>
                  </a:solidFill>
                </a:rPr>
                <a:t>cracker</a:t>
              </a:r>
              <a:endParaRPr lang="de-DE" sz="1400" b="1" dirty="0">
                <a:solidFill>
                  <a:srgbClr val="1A8D1A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feld 12">
                  <a:extLst>
                    <a:ext uri="{FF2B5EF4-FFF2-40B4-BE49-F238E27FC236}">
                      <a16:creationId xmlns:a16="http://schemas.microsoft.com/office/drawing/2014/main" id="{EA97FAF7-8438-4DBC-829E-2C4914EB9119}"/>
                    </a:ext>
                  </a:extLst>
                </p:cNvPr>
                <p:cNvSpPr txBox="1"/>
                <p:nvPr/>
              </p:nvSpPr>
              <p:spPr bwMode="gray">
                <a:xfrm>
                  <a:off x="2822104" y="2898552"/>
                  <a:ext cx="1296144" cy="2880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 defTabSz="914347">
                    <a:lnSpc>
                      <a:spcPct val="110000"/>
                    </a:lnSpc>
                    <a:spcBef>
                      <a:spcPts val="300"/>
                    </a:spcBef>
                    <a:spcAft>
                      <a:spcPts val="300"/>
                    </a:spcAft>
                    <a:buClr>
                      <a:schemeClr val="accent1"/>
                    </a:buClr>
                    <a:buSzPct val="90000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de-DE" sz="1400" b="1" i="1" smtClean="0">
                              <a:solidFill>
                                <a:srgbClr val="81818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400" b="1" i="0" smtClean="0">
                              <a:solidFill>
                                <a:srgbClr val="818181"/>
                              </a:solidFill>
                              <a:latin typeface="Cambria Math" panose="02040503050406030204" pitchFamily="18" charset="0"/>
                            </a:rPr>
                            <m:t>𝐓</m:t>
                          </m:r>
                        </m:e>
                        <m:sub>
                          <m:r>
                            <a:rPr lang="de-DE" sz="1400" b="1" i="0" smtClean="0">
                              <a:solidFill>
                                <a:srgbClr val="81818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a14:m>
                  <a:r>
                    <a:rPr lang="de-DE" sz="1400" b="1" dirty="0">
                      <a:solidFill>
                        <a:srgbClr val="818181"/>
                      </a:solidFill>
                    </a:rPr>
                    <a:t> gas</a:t>
                  </a:r>
                </a:p>
              </p:txBody>
            </p:sp>
          </mc:Choice>
          <mc:Fallback xmlns="">
            <p:sp>
              <p:nvSpPr>
                <p:cNvPr id="13" name="Textfeld 12">
                  <a:extLst>
                    <a:ext uri="{FF2B5EF4-FFF2-40B4-BE49-F238E27FC236}">
                      <a16:creationId xmlns:a16="http://schemas.microsoft.com/office/drawing/2014/main" id="{EA97FAF7-8438-4DBC-829E-2C4914EB91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gray">
                <a:xfrm>
                  <a:off x="2822104" y="2898552"/>
                  <a:ext cx="1296144" cy="288032"/>
                </a:xfrm>
                <a:prstGeom prst="rect">
                  <a:avLst/>
                </a:prstGeom>
                <a:blipFill>
                  <a:blip r:embed="rId5"/>
                  <a:stretch>
                    <a:fillRect t="-17021" b="-14894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2F1C5585-2EF0-4A06-9B40-E259F5FE0609}"/>
                </a:ext>
              </a:extLst>
            </p:cNvPr>
            <p:cNvSpPr txBox="1"/>
            <p:nvPr/>
          </p:nvSpPr>
          <p:spPr bwMode="gray">
            <a:xfrm>
              <a:off x="3723270" y="2774074"/>
              <a:ext cx="2086099" cy="2684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1100" dirty="0">
                  <a:solidFill>
                    <a:schemeClr val="bg1">
                      <a:lumMod val="75000"/>
                    </a:schemeClr>
                  </a:solidFill>
                </a:rPr>
                <a:t>Zeller et al, </a:t>
              </a:r>
              <a:r>
                <a:rPr lang="de-DE" sz="1100" dirty="0" err="1">
                  <a:solidFill>
                    <a:schemeClr val="bg1">
                      <a:lumMod val="75000"/>
                    </a:schemeClr>
                  </a:solidFill>
                </a:rPr>
                <a:t>Nanoscale</a:t>
              </a:r>
              <a:r>
                <a:rPr lang="de-DE" sz="1100" dirty="0">
                  <a:solidFill>
                    <a:schemeClr val="bg1">
                      <a:lumMod val="75000"/>
                    </a:schemeClr>
                  </a:solidFill>
                </a:rPr>
                <a:t> Adv.,2024</a:t>
              </a:r>
              <a:endParaRPr lang="de-DE" sz="1100" dirty="0"/>
            </a:p>
          </p:txBody>
        </p:sp>
      </p:grp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607BFCEE-B635-43EC-8494-299C26BA2307}"/>
              </a:ext>
            </a:extLst>
          </p:cNvPr>
          <p:cNvCxnSpPr>
            <a:cxnSpLocks/>
          </p:cNvCxnSpPr>
          <p:nvPr/>
        </p:nvCxnSpPr>
        <p:spPr>
          <a:xfrm>
            <a:off x="5397258" y="2966639"/>
            <a:ext cx="864096" cy="5405"/>
          </a:xfrm>
          <a:prstGeom prst="straightConnector1">
            <a:avLst/>
          </a:prstGeom>
          <a:ln w="63500">
            <a:gradFill>
              <a:gsLst>
                <a:gs pos="95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1080000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5CB4E364-89B4-4B92-B2F0-DC63DB5A0EFC}"/>
              </a:ext>
            </a:extLst>
          </p:cNvPr>
          <p:cNvSpPr/>
          <p:nvPr/>
        </p:nvSpPr>
        <p:spPr bwMode="gray">
          <a:xfrm>
            <a:off x="1577006" y="5357632"/>
            <a:ext cx="8542690" cy="724851"/>
          </a:xfrm>
          <a:prstGeom prst="roundRect">
            <a:avLst/>
          </a:prstGeom>
          <a:solidFill>
            <a:srgbClr val="A3107C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/>
              </a:rPr>
              <a:t>Sheet resistance indicates increased hydrogen coverage. Confirmed by first Raman scans (coverage &gt;20%)  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B22FA28-BF71-4379-8C20-7C11E1A182B2}"/>
              </a:ext>
            </a:extLst>
          </p:cNvPr>
          <p:cNvSpPr txBox="1"/>
          <p:nvPr/>
        </p:nvSpPr>
        <p:spPr bwMode="gray">
          <a:xfrm>
            <a:off x="3635048" y="1134058"/>
            <a:ext cx="1044364" cy="28174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900" dirty="0" err="1">
                <a:solidFill>
                  <a:schemeClr val="bg1">
                    <a:lumMod val="65000"/>
                  </a:schemeClr>
                </a:solidFill>
              </a:rPr>
              <a:t>Preliminary</a:t>
            </a:r>
            <a:endParaRPr lang="de-DE" sz="29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8FBBA833-3E35-440F-9D94-C828936EE795}"/>
              </a:ext>
            </a:extLst>
          </p:cNvPr>
          <p:cNvCxnSpPr>
            <a:cxnSpLocks/>
          </p:cNvCxnSpPr>
          <p:nvPr/>
        </p:nvCxnSpPr>
        <p:spPr>
          <a:xfrm>
            <a:off x="5416303" y="2996952"/>
            <a:ext cx="864096" cy="5405"/>
          </a:xfrm>
          <a:prstGeom prst="straightConnector1">
            <a:avLst/>
          </a:prstGeom>
          <a:ln w="63500">
            <a:gradFill>
              <a:gsLst>
                <a:gs pos="95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1080000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594454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820025-82F5-4924-8534-601813472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Outlook: Implementation </a:t>
            </a:r>
            <a:r>
              <a:rPr lang="de-DE" dirty="0" err="1"/>
              <a:t>of</a:t>
            </a:r>
            <a:r>
              <a:rPr lang="de-DE" dirty="0"/>
              <a:t> PTFE </a:t>
            </a:r>
            <a:r>
              <a:rPr lang="de-DE" dirty="0" err="1"/>
              <a:t>tube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9C8752E-40D3-4CF5-A995-399CF7AFF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 with graphene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05424F0-04B7-413F-8A00-8A22DE2774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23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FB1402F-61E2-4F52-B92B-864FFED616C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1F00111F-9753-440F-B3E6-20553D411AAB}"/>
              </a:ext>
            </a:extLst>
          </p:cNvPr>
          <p:cNvGrpSpPr/>
          <p:nvPr/>
        </p:nvGrpSpPr>
        <p:grpSpPr>
          <a:xfrm flipV="1">
            <a:off x="574816" y="1510536"/>
            <a:ext cx="4477310" cy="1832378"/>
            <a:chOff x="3624634" y="2284166"/>
            <a:chExt cx="5877506" cy="2800370"/>
          </a:xfrm>
        </p:grpSpPr>
        <p:grpSp>
          <p:nvGrpSpPr>
            <p:cNvPr id="43" name="Gruppieren 42">
              <a:extLst>
                <a:ext uri="{FF2B5EF4-FFF2-40B4-BE49-F238E27FC236}">
                  <a16:creationId xmlns:a16="http://schemas.microsoft.com/office/drawing/2014/main" id="{8D25F9AB-B0EF-4904-B2B2-70C77527DFAE}"/>
                </a:ext>
              </a:extLst>
            </p:cNvPr>
            <p:cNvGrpSpPr/>
            <p:nvPr/>
          </p:nvGrpSpPr>
          <p:grpSpPr>
            <a:xfrm>
              <a:off x="3624634" y="2284167"/>
              <a:ext cx="5877506" cy="2800369"/>
              <a:chOff x="5217214" y="2474119"/>
              <a:chExt cx="5877506" cy="2800369"/>
            </a:xfrm>
          </p:grpSpPr>
          <p:pic>
            <p:nvPicPr>
              <p:cNvPr id="46" name="Grafik 45">
                <a:extLst>
                  <a:ext uri="{FF2B5EF4-FFF2-40B4-BE49-F238E27FC236}">
                    <a16:creationId xmlns:a16="http://schemas.microsoft.com/office/drawing/2014/main" id="{88CDA26B-C938-4FA4-A6BA-DBDECEAEF6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217214" y="2503242"/>
                <a:ext cx="5808000" cy="2771246"/>
              </a:xfrm>
              <a:prstGeom prst="rect">
                <a:avLst/>
              </a:prstGeom>
            </p:spPr>
          </p:pic>
          <p:sp>
            <p:nvSpPr>
              <p:cNvPr id="47" name="Rechteck 46">
                <a:extLst>
                  <a:ext uri="{FF2B5EF4-FFF2-40B4-BE49-F238E27FC236}">
                    <a16:creationId xmlns:a16="http://schemas.microsoft.com/office/drawing/2014/main" id="{9ADAC6DC-DFC2-48C7-99CD-D5D93289DBBB}"/>
                  </a:ext>
                </a:extLst>
              </p:cNvPr>
              <p:cNvSpPr/>
              <p:nvPr/>
            </p:nvSpPr>
            <p:spPr>
              <a:xfrm>
                <a:off x="8656320" y="2960443"/>
                <a:ext cx="297180" cy="418552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8" name="Rechteck 47">
                <a:extLst>
                  <a:ext uri="{FF2B5EF4-FFF2-40B4-BE49-F238E27FC236}">
                    <a16:creationId xmlns:a16="http://schemas.microsoft.com/office/drawing/2014/main" id="{0DF299CD-D038-4B39-870A-37DC7AD49BF6}"/>
                  </a:ext>
                </a:extLst>
              </p:cNvPr>
              <p:cNvSpPr/>
              <p:nvPr/>
            </p:nvSpPr>
            <p:spPr>
              <a:xfrm>
                <a:off x="8344376" y="2474119"/>
                <a:ext cx="554355" cy="45720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9" name="Rechteck 48">
                <a:extLst>
                  <a:ext uri="{FF2B5EF4-FFF2-40B4-BE49-F238E27FC236}">
                    <a16:creationId xmlns:a16="http://schemas.microsoft.com/office/drawing/2014/main" id="{57A37AA4-B330-465E-99A3-94891D76C1D1}"/>
                  </a:ext>
                </a:extLst>
              </p:cNvPr>
              <p:cNvSpPr/>
              <p:nvPr/>
            </p:nvSpPr>
            <p:spPr>
              <a:xfrm>
                <a:off x="8344377" y="3409950"/>
                <a:ext cx="518636" cy="40957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0" name="Rechteck 49">
                <a:extLst>
                  <a:ext uri="{FF2B5EF4-FFF2-40B4-BE49-F238E27FC236}">
                    <a16:creationId xmlns:a16="http://schemas.microsoft.com/office/drawing/2014/main" id="{555BE0CF-D81A-4431-842E-65CAE5646B6C}"/>
                  </a:ext>
                </a:extLst>
              </p:cNvPr>
              <p:cNvSpPr/>
              <p:nvPr/>
            </p:nvSpPr>
            <p:spPr>
              <a:xfrm>
                <a:off x="10744200" y="2800222"/>
                <a:ext cx="350520" cy="76593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1" name="Rechteck 50">
                <a:extLst>
                  <a:ext uri="{FF2B5EF4-FFF2-40B4-BE49-F238E27FC236}">
                    <a16:creationId xmlns:a16="http://schemas.microsoft.com/office/drawing/2014/main" id="{E081F8D1-AC63-48C4-B32A-02BEAAFC7A11}"/>
                  </a:ext>
                </a:extLst>
              </p:cNvPr>
              <p:cNvSpPr/>
              <p:nvPr/>
            </p:nvSpPr>
            <p:spPr>
              <a:xfrm>
                <a:off x="10629437" y="2512767"/>
                <a:ext cx="297180" cy="418552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6128AFC-CA71-49E3-B21A-D38B5891C875}"/>
                </a:ext>
              </a:extLst>
            </p:cNvPr>
            <p:cNvSpPr/>
            <p:nvPr/>
          </p:nvSpPr>
          <p:spPr>
            <a:xfrm>
              <a:off x="8117654" y="2284167"/>
              <a:ext cx="297180" cy="41855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970320A7-1346-4464-8289-E96E0DF2B231}"/>
                </a:ext>
              </a:extLst>
            </p:cNvPr>
            <p:cNvSpPr/>
            <p:nvPr/>
          </p:nvSpPr>
          <p:spPr>
            <a:xfrm>
              <a:off x="4683922" y="2284166"/>
              <a:ext cx="297180" cy="5428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E82F9513-33A5-4266-9712-270946D34382}"/>
              </a:ext>
            </a:extLst>
          </p:cNvPr>
          <p:cNvGrpSpPr/>
          <p:nvPr/>
        </p:nvGrpSpPr>
        <p:grpSpPr>
          <a:xfrm flipV="1">
            <a:off x="215753" y="1888124"/>
            <a:ext cx="4368726" cy="1717392"/>
            <a:chOff x="6346317" y="960195"/>
            <a:chExt cx="8503682" cy="4535728"/>
          </a:xfrm>
        </p:grpSpPr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0083D767-177C-4D61-A0B7-B3284E357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99000"/>
            </a:blip>
            <a:stretch>
              <a:fillRect/>
            </a:stretch>
          </p:blipFill>
          <p:spPr>
            <a:xfrm>
              <a:off x="11582467" y="960195"/>
              <a:ext cx="3267532" cy="3839111"/>
            </a:xfrm>
            <a:prstGeom prst="rect">
              <a:avLst/>
            </a:prstGeom>
            <a:blipFill dpi="0" rotWithShape="1">
              <a:blip r:embed="rId4">
                <a:alphaModFix amt="99000"/>
              </a:blip>
              <a:srcRect/>
              <a:stretch>
                <a:fillRect/>
              </a:stretch>
            </a:blipFill>
          </p:spPr>
        </p:pic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9B8B660C-F5E6-43D8-877B-9AB241E292D9}"/>
                </a:ext>
              </a:extLst>
            </p:cNvPr>
            <p:cNvSpPr/>
            <p:nvPr/>
          </p:nvSpPr>
          <p:spPr>
            <a:xfrm>
              <a:off x="6361591" y="1509444"/>
              <a:ext cx="945989" cy="50223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0FB434AF-168C-4FDB-886A-E72CD08553D9}"/>
                </a:ext>
              </a:extLst>
            </p:cNvPr>
            <p:cNvSpPr/>
            <p:nvPr/>
          </p:nvSpPr>
          <p:spPr>
            <a:xfrm>
              <a:off x="8673370" y="1988854"/>
              <a:ext cx="945989" cy="50223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DB6AD216-615F-4411-9F1D-DB15A22EA7F9}"/>
                </a:ext>
              </a:extLst>
            </p:cNvPr>
            <p:cNvSpPr/>
            <p:nvPr/>
          </p:nvSpPr>
          <p:spPr>
            <a:xfrm>
              <a:off x="6346317" y="4344085"/>
              <a:ext cx="945989" cy="50223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F4F46666-4820-486C-87F6-7C2E94AD846B}"/>
                </a:ext>
              </a:extLst>
            </p:cNvPr>
            <p:cNvSpPr/>
            <p:nvPr/>
          </p:nvSpPr>
          <p:spPr>
            <a:xfrm>
              <a:off x="6361591" y="4942028"/>
              <a:ext cx="945989" cy="50223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3BDF1117-9E3F-4A82-B770-8F4D0876C896}"/>
                </a:ext>
              </a:extLst>
            </p:cNvPr>
            <p:cNvSpPr/>
            <p:nvPr/>
          </p:nvSpPr>
          <p:spPr>
            <a:xfrm>
              <a:off x="8813971" y="4993687"/>
              <a:ext cx="945989" cy="50223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0" name="Grafik 157">
            <a:extLst>
              <a:ext uri="{FF2B5EF4-FFF2-40B4-BE49-F238E27FC236}">
                <a16:creationId xmlns:a16="http://schemas.microsoft.com/office/drawing/2014/main" id="{8F356BD0-6010-4FE5-97FC-F79D885BA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V="1">
            <a:off x="4593807" y="2171837"/>
            <a:ext cx="1528867" cy="1439668"/>
          </a:xfrm>
          <a:prstGeom prst="rect">
            <a:avLst/>
          </a:prstGeom>
          <a:noFill/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DAF54238-8ECD-4E8B-B4F4-86F478B76927}"/>
              </a:ext>
            </a:extLst>
          </p:cNvPr>
          <p:cNvSpPr/>
          <p:nvPr/>
        </p:nvSpPr>
        <p:spPr>
          <a:xfrm flipV="1">
            <a:off x="3090784" y="2821401"/>
            <a:ext cx="1289286" cy="163621"/>
          </a:xfrm>
          <a:prstGeom prst="rect">
            <a:avLst/>
          </a:prstGeom>
          <a:noFill/>
          <a:ln w="38100" cap="flat" cmpd="sng" algn="ctr">
            <a:solidFill>
              <a:srgbClr val="88888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F6AEE9C-14E7-4F8D-AA72-48E24FD26C5C}"/>
              </a:ext>
            </a:extLst>
          </p:cNvPr>
          <p:cNvCxnSpPr>
            <a:cxnSpLocks/>
          </p:cNvCxnSpPr>
          <p:nvPr/>
        </p:nvCxnSpPr>
        <p:spPr>
          <a:xfrm flipV="1">
            <a:off x="3082404" y="2781392"/>
            <a:ext cx="0" cy="236858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70" name="Gruppieren 69">
            <a:extLst>
              <a:ext uri="{FF2B5EF4-FFF2-40B4-BE49-F238E27FC236}">
                <a16:creationId xmlns:a16="http://schemas.microsoft.com/office/drawing/2014/main" id="{95D4563E-F5B9-471A-AB66-865AAFDF1F3D}"/>
              </a:ext>
            </a:extLst>
          </p:cNvPr>
          <p:cNvGrpSpPr/>
          <p:nvPr/>
        </p:nvGrpSpPr>
        <p:grpSpPr>
          <a:xfrm rot="5400000">
            <a:off x="5040577" y="3043076"/>
            <a:ext cx="630934" cy="812312"/>
            <a:chOff x="5646752" y="2490156"/>
            <a:chExt cx="630934" cy="812312"/>
          </a:xfrm>
        </p:grpSpPr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532AD14D-CD30-4A32-9789-18EBF8B94A56}"/>
                </a:ext>
              </a:extLst>
            </p:cNvPr>
            <p:cNvSpPr/>
            <p:nvPr/>
          </p:nvSpPr>
          <p:spPr>
            <a:xfrm flipV="1">
              <a:off x="5785660" y="2750821"/>
              <a:ext cx="323707" cy="294896"/>
            </a:xfrm>
            <a:prstGeom prst="rect">
              <a:avLst/>
            </a:prstGeom>
            <a:solidFill>
              <a:srgbClr val="23A1E0">
                <a:lumMod val="75000"/>
                <a:alpha val="50000"/>
              </a:srgbClr>
            </a:solidFill>
            <a:ln w="12700" cap="flat" cmpd="sng" algn="ctr">
              <a:solidFill>
                <a:srgbClr val="23A1E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31CD6A69-F090-445F-9B4E-2316D2ECEA50}"/>
                </a:ext>
              </a:extLst>
            </p:cNvPr>
            <p:cNvSpPr/>
            <p:nvPr/>
          </p:nvSpPr>
          <p:spPr>
            <a:xfrm flipV="1">
              <a:off x="5700849" y="2681573"/>
              <a:ext cx="113740" cy="423838"/>
            </a:xfrm>
            <a:prstGeom prst="rect">
              <a:avLst/>
            </a:prstGeom>
            <a:solidFill>
              <a:srgbClr val="23A1E0">
                <a:lumMod val="75000"/>
              </a:srgbClr>
            </a:solidFill>
            <a:ln w="12700" cap="flat" cmpd="sng" algn="ctr">
              <a:solidFill>
                <a:srgbClr val="23A1E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908C902C-DBFC-46A3-9A33-C2773752403B}"/>
                </a:ext>
              </a:extLst>
            </p:cNvPr>
            <p:cNvSpPr/>
            <p:nvPr/>
          </p:nvSpPr>
          <p:spPr>
            <a:xfrm flipV="1">
              <a:off x="6122674" y="2490156"/>
              <a:ext cx="155012" cy="812312"/>
            </a:xfrm>
            <a:prstGeom prst="rect">
              <a:avLst/>
            </a:prstGeom>
            <a:solidFill>
              <a:srgbClr val="23A1E0">
                <a:lumMod val="75000"/>
              </a:srgbClr>
            </a:solidFill>
            <a:ln w="12700" cap="flat" cmpd="sng" algn="ctr">
              <a:solidFill>
                <a:srgbClr val="23A1E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D9ED8E43-F8ED-456A-AA9D-49851B8914C7}"/>
                </a:ext>
              </a:extLst>
            </p:cNvPr>
            <p:cNvSpPr/>
            <p:nvPr/>
          </p:nvSpPr>
          <p:spPr>
            <a:xfrm flipV="1">
              <a:off x="5646752" y="2795633"/>
              <a:ext cx="45719" cy="209808"/>
            </a:xfrm>
            <a:prstGeom prst="rect">
              <a:avLst/>
            </a:prstGeom>
            <a:solidFill>
              <a:sysClr val="windowText" lastClr="000000">
                <a:lumMod val="95000"/>
                <a:lumOff val="5000"/>
              </a:sysClr>
            </a:solidFill>
            <a:ln w="12700" cap="flat" cmpd="sng" algn="ctr">
              <a:solidFill>
                <a:sysClr val="windowText" lastClr="000000">
                  <a:lumMod val="95000"/>
                  <a:lumOff val="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C5785033-EE39-46FA-A2D4-C8CF8A654E02}"/>
              </a:ext>
            </a:extLst>
          </p:cNvPr>
          <p:cNvGrpSpPr/>
          <p:nvPr/>
        </p:nvGrpSpPr>
        <p:grpSpPr>
          <a:xfrm rot="16200000" flipV="1">
            <a:off x="4902583" y="1353702"/>
            <a:ext cx="901701" cy="749930"/>
            <a:chOff x="8850720" y="2470756"/>
            <a:chExt cx="1092080" cy="749930"/>
          </a:xfrm>
        </p:grpSpPr>
        <p:sp>
          <p:nvSpPr>
            <p:cNvPr id="33" name="Rechteck 175">
              <a:extLst>
                <a:ext uri="{FF2B5EF4-FFF2-40B4-BE49-F238E27FC236}">
                  <a16:creationId xmlns:a16="http://schemas.microsoft.com/office/drawing/2014/main" id="{A67F741A-3582-41B2-AA0E-6FCCEABE53E9}"/>
                </a:ext>
              </a:extLst>
            </p:cNvPr>
            <p:cNvSpPr/>
            <p:nvPr/>
          </p:nvSpPr>
          <p:spPr bwMode="auto">
            <a:xfrm>
              <a:off x="8850720" y="2470756"/>
              <a:ext cx="1092080" cy="749930"/>
            </a:xfrm>
            <a:prstGeom prst="rect">
              <a:avLst/>
            </a:prstGeom>
            <a:solidFill>
              <a:srgbClr val="00B050"/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A4537E69-181C-4BB0-BAF3-AF0D3E3105F5}"/>
                </a:ext>
              </a:extLst>
            </p:cNvPr>
            <p:cNvSpPr/>
            <p:nvPr/>
          </p:nvSpPr>
          <p:spPr>
            <a:xfrm rot="10800000">
              <a:off x="9087835" y="2544211"/>
              <a:ext cx="617848" cy="606527"/>
            </a:xfrm>
            <a:prstGeom prst="ellips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594B78E3-38FF-499B-A3C3-20529283D6C0}"/>
                </a:ext>
              </a:extLst>
            </p:cNvPr>
            <p:cNvCxnSpPr>
              <a:endCxn id="34" idx="7"/>
            </p:cNvCxnSpPr>
            <p:nvPr/>
          </p:nvCxnSpPr>
          <p:spPr>
            <a:xfrm rot="10800000" flipV="1">
              <a:off x="9178317" y="2963706"/>
              <a:ext cx="502262" cy="98209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2E7448CD-FCD7-42DA-9C01-4F01AB0B5519}"/>
                </a:ext>
              </a:extLst>
            </p:cNvPr>
            <p:cNvCxnSpPr>
              <a:cxnSpLocks/>
              <a:endCxn id="34" idx="5"/>
            </p:cNvCxnSpPr>
            <p:nvPr/>
          </p:nvCxnSpPr>
          <p:spPr>
            <a:xfrm rot="10800000">
              <a:off x="9178317" y="2633034"/>
              <a:ext cx="502263" cy="102472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5188F0CC-279F-46C9-ACAE-0B6589D063CA}"/>
              </a:ext>
            </a:extLst>
          </p:cNvPr>
          <p:cNvGrpSpPr/>
          <p:nvPr/>
        </p:nvGrpSpPr>
        <p:grpSpPr>
          <a:xfrm rot="16200000" flipV="1">
            <a:off x="3294289" y="1343147"/>
            <a:ext cx="901701" cy="749930"/>
            <a:chOff x="8850720" y="2470756"/>
            <a:chExt cx="1092080" cy="749930"/>
          </a:xfrm>
        </p:grpSpPr>
        <p:sp>
          <p:nvSpPr>
            <p:cNvPr id="29" name="Rechteck 175">
              <a:extLst>
                <a:ext uri="{FF2B5EF4-FFF2-40B4-BE49-F238E27FC236}">
                  <a16:creationId xmlns:a16="http://schemas.microsoft.com/office/drawing/2014/main" id="{7679B196-3721-40BB-8718-2DFD561EFA5A}"/>
                </a:ext>
              </a:extLst>
            </p:cNvPr>
            <p:cNvSpPr/>
            <p:nvPr/>
          </p:nvSpPr>
          <p:spPr bwMode="auto">
            <a:xfrm>
              <a:off x="8850720" y="2470756"/>
              <a:ext cx="1092080" cy="749930"/>
            </a:xfrm>
            <a:prstGeom prst="rect">
              <a:avLst/>
            </a:prstGeom>
            <a:solidFill>
              <a:srgbClr val="00B050"/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C7CE4246-7ED2-4FDF-9E8E-013EA2F60693}"/>
                </a:ext>
              </a:extLst>
            </p:cNvPr>
            <p:cNvSpPr/>
            <p:nvPr/>
          </p:nvSpPr>
          <p:spPr>
            <a:xfrm rot="10800000">
              <a:off x="9087835" y="2544211"/>
              <a:ext cx="617848" cy="606527"/>
            </a:xfrm>
            <a:prstGeom prst="ellips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A08EC733-B955-4F32-8A57-1D45CE669360}"/>
                </a:ext>
              </a:extLst>
            </p:cNvPr>
            <p:cNvCxnSpPr>
              <a:endCxn id="30" idx="7"/>
            </p:cNvCxnSpPr>
            <p:nvPr/>
          </p:nvCxnSpPr>
          <p:spPr>
            <a:xfrm rot="10800000" flipV="1">
              <a:off x="9178317" y="2963706"/>
              <a:ext cx="502262" cy="98209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D0E46F60-55DF-4A82-9B9F-078B5718C166}"/>
                </a:ext>
              </a:extLst>
            </p:cNvPr>
            <p:cNvCxnSpPr>
              <a:cxnSpLocks/>
              <a:endCxn id="30" idx="5"/>
            </p:cNvCxnSpPr>
            <p:nvPr/>
          </p:nvCxnSpPr>
          <p:spPr>
            <a:xfrm rot="10800000">
              <a:off x="9178317" y="2633034"/>
              <a:ext cx="502263" cy="102472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52AA9BA4-79F5-4B16-A70E-CFEB8ABC653F}"/>
              </a:ext>
            </a:extLst>
          </p:cNvPr>
          <p:cNvGrpSpPr/>
          <p:nvPr/>
        </p:nvGrpSpPr>
        <p:grpSpPr>
          <a:xfrm rot="5400000" flipV="1">
            <a:off x="3294289" y="3673694"/>
            <a:ext cx="901701" cy="749930"/>
            <a:chOff x="8850720" y="2470756"/>
            <a:chExt cx="1092080" cy="749930"/>
          </a:xfrm>
        </p:grpSpPr>
        <p:sp>
          <p:nvSpPr>
            <p:cNvPr id="25" name="Rechteck 175">
              <a:extLst>
                <a:ext uri="{FF2B5EF4-FFF2-40B4-BE49-F238E27FC236}">
                  <a16:creationId xmlns:a16="http://schemas.microsoft.com/office/drawing/2014/main" id="{AC678669-589A-43B5-9DB1-1CA518724EBE}"/>
                </a:ext>
              </a:extLst>
            </p:cNvPr>
            <p:cNvSpPr/>
            <p:nvPr/>
          </p:nvSpPr>
          <p:spPr bwMode="auto">
            <a:xfrm>
              <a:off x="8850720" y="2470756"/>
              <a:ext cx="1092080" cy="749930"/>
            </a:xfrm>
            <a:prstGeom prst="rect">
              <a:avLst/>
            </a:prstGeom>
            <a:solidFill>
              <a:srgbClr val="00B050"/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vertOverflow="overflow" horzOverflow="overflow" vert="horz" wrap="square" lIns="91440" tIns="45720" rIns="91440" bIns="45720" numCol="1" spcCol="0" rtlCol="0" fromWordArt="0" anchor="ctr" anchorCtr="0" forceAA="0" compatLnSpc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394F8B6-55EB-40E0-ACD3-E21D4BFCA1E5}"/>
                </a:ext>
              </a:extLst>
            </p:cNvPr>
            <p:cNvSpPr/>
            <p:nvPr/>
          </p:nvSpPr>
          <p:spPr>
            <a:xfrm rot="10800000">
              <a:off x="9087835" y="2544211"/>
              <a:ext cx="617848" cy="606527"/>
            </a:xfrm>
            <a:prstGeom prst="ellips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2D3CEFD6-2003-4832-8B49-ECA892E41D57}"/>
                </a:ext>
              </a:extLst>
            </p:cNvPr>
            <p:cNvCxnSpPr>
              <a:endCxn id="26" idx="7"/>
            </p:cNvCxnSpPr>
            <p:nvPr/>
          </p:nvCxnSpPr>
          <p:spPr>
            <a:xfrm rot="10800000" flipV="1">
              <a:off x="9178317" y="2963706"/>
              <a:ext cx="502262" cy="98209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2564FEC2-3354-4024-9B5A-477E300B9735}"/>
                </a:ext>
              </a:extLst>
            </p:cNvPr>
            <p:cNvCxnSpPr>
              <a:cxnSpLocks/>
              <a:endCxn id="26" idx="5"/>
            </p:cNvCxnSpPr>
            <p:nvPr/>
          </p:nvCxnSpPr>
          <p:spPr>
            <a:xfrm rot="10800000">
              <a:off x="9178317" y="2633034"/>
              <a:ext cx="502263" cy="102472"/>
            </a:xfrm>
            <a:prstGeom prst="line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sp>
        <p:nvSpPr>
          <p:cNvPr id="20" name="Rechteck 19">
            <a:extLst>
              <a:ext uri="{FF2B5EF4-FFF2-40B4-BE49-F238E27FC236}">
                <a16:creationId xmlns:a16="http://schemas.microsoft.com/office/drawing/2014/main" id="{7656590B-CFE0-4133-AD8B-B2793EAFEB1D}"/>
              </a:ext>
            </a:extLst>
          </p:cNvPr>
          <p:cNvSpPr/>
          <p:nvPr/>
        </p:nvSpPr>
        <p:spPr>
          <a:xfrm flipV="1">
            <a:off x="317548" y="1133495"/>
            <a:ext cx="6245147" cy="3475512"/>
          </a:xfrm>
          <a:prstGeom prst="rect">
            <a:avLst/>
          </a:prstGeom>
          <a:noFill/>
          <a:ln w="50800" cap="rnd" cmpd="sng" algn="ctr">
            <a:noFill/>
            <a:prstDash val="solid"/>
            <a:round/>
          </a:ln>
          <a:effectLst>
            <a:outerShdw blurRad="50800" dist="50800" dir="8760000" algn="ctr" rotWithShape="0">
              <a:srgbClr val="000000">
                <a:alpha val="43137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8A743529-6F3C-485C-B705-3DFA8EA2284D}"/>
              </a:ext>
            </a:extLst>
          </p:cNvPr>
          <p:cNvSpPr/>
          <p:nvPr/>
        </p:nvSpPr>
        <p:spPr>
          <a:xfrm flipV="1">
            <a:off x="2832346" y="3399992"/>
            <a:ext cx="528500" cy="299162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7075F210-4B12-40D7-8985-2E4E9FCF0CE1}"/>
              </a:ext>
            </a:extLst>
          </p:cNvPr>
          <p:cNvSpPr/>
          <p:nvPr/>
        </p:nvSpPr>
        <p:spPr>
          <a:xfrm flipV="1">
            <a:off x="4090693" y="3234553"/>
            <a:ext cx="451173" cy="188206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3E848C9C-E6D2-4AA2-9763-09AA8E3D9DCD}"/>
              </a:ext>
            </a:extLst>
          </p:cNvPr>
          <p:cNvSpPr/>
          <p:nvPr/>
        </p:nvSpPr>
        <p:spPr>
          <a:xfrm flipV="1">
            <a:off x="2890287" y="2114842"/>
            <a:ext cx="461791" cy="43116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3EF0CA24-544B-42F8-99B8-102B7FA0142C}"/>
              </a:ext>
            </a:extLst>
          </p:cNvPr>
          <p:cNvSpPr/>
          <p:nvPr/>
        </p:nvSpPr>
        <p:spPr>
          <a:xfrm flipV="1">
            <a:off x="4146292" y="1974060"/>
            <a:ext cx="461791" cy="43116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939E16FF-8CA1-4B72-9040-871C481ED9E8}"/>
              </a:ext>
            </a:extLst>
          </p:cNvPr>
          <p:cNvSpPr/>
          <p:nvPr/>
        </p:nvSpPr>
        <p:spPr bwMode="gray">
          <a:xfrm>
            <a:off x="600881" y="1264637"/>
            <a:ext cx="2242016" cy="1421461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32EBC9A5-8A98-48D7-8B3F-483DD021880E}"/>
              </a:ext>
            </a:extLst>
          </p:cNvPr>
          <p:cNvSpPr/>
          <p:nvPr/>
        </p:nvSpPr>
        <p:spPr bwMode="gray">
          <a:xfrm>
            <a:off x="1531096" y="3068417"/>
            <a:ext cx="178609" cy="165341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2FCF3F42-7003-48AC-8C96-7E4B59E8C505}"/>
              </a:ext>
            </a:extLst>
          </p:cNvPr>
          <p:cNvSpPr/>
          <p:nvPr/>
        </p:nvSpPr>
        <p:spPr>
          <a:xfrm>
            <a:off x="2986842" y="2553383"/>
            <a:ext cx="127938" cy="737033"/>
          </a:xfrm>
          <a:prstGeom prst="rect">
            <a:avLst/>
          </a:prstGeom>
          <a:noFill/>
          <a:ln w="38100" cap="flat" cmpd="sng" algn="ctr">
            <a:solidFill>
              <a:srgbClr val="88888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FD9003CB-8607-4A35-8813-4FD493C6A160}"/>
              </a:ext>
            </a:extLst>
          </p:cNvPr>
          <p:cNvSpPr txBox="1"/>
          <p:nvPr/>
        </p:nvSpPr>
        <p:spPr bwMode="gray">
          <a:xfrm>
            <a:off x="308081" y="2718330"/>
            <a:ext cx="1044099" cy="25444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</a:pPr>
            <a:r>
              <a:rPr lang="de-DE" sz="2000" dirty="0">
                <a:latin typeface="Arial"/>
              </a:rPr>
              <a:t>H-gas </a:t>
            </a:r>
            <a:r>
              <a:rPr lang="de-DE" sz="2000" dirty="0" err="1">
                <a:latin typeface="Arial"/>
              </a:rPr>
              <a:t>inlet</a:t>
            </a:r>
            <a:endParaRPr lang="de-DE" sz="2000" dirty="0">
              <a:latin typeface="Arial"/>
            </a:endParaRP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260C45FD-4383-460D-A69B-029269052FB1}"/>
              </a:ext>
            </a:extLst>
          </p:cNvPr>
          <p:cNvSpPr txBox="1"/>
          <p:nvPr/>
        </p:nvSpPr>
        <p:spPr bwMode="gray">
          <a:xfrm>
            <a:off x="6044769" y="3455693"/>
            <a:ext cx="1717439" cy="30714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</a:pPr>
            <a:r>
              <a:rPr lang="de-DE" sz="2000" b="1" dirty="0" err="1">
                <a:latin typeface="Arial"/>
              </a:rPr>
              <a:t>Graphene</a:t>
            </a:r>
            <a:r>
              <a:rPr lang="de-DE" sz="2000" b="1" dirty="0">
                <a:latin typeface="Arial"/>
              </a:rPr>
              <a:t> sample</a:t>
            </a:r>
          </a:p>
        </p:txBody>
      </p:sp>
      <p:cxnSp>
        <p:nvCxnSpPr>
          <p:cNvPr id="69" name="Gerade Verbindung mit Pfeil 68">
            <a:extLst>
              <a:ext uri="{FF2B5EF4-FFF2-40B4-BE49-F238E27FC236}">
                <a16:creationId xmlns:a16="http://schemas.microsoft.com/office/drawing/2014/main" id="{60243F83-82E9-4A52-A5C5-DADBBED66352}"/>
              </a:ext>
            </a:extLst>
          </p:cNvPr>
          <p:cNvCxnSpPr>
            <a:cxnSpLocks/>
          </p:cNvCxnSpPr>
          <p:nvPr/>
        </p:nvCxnSpPr>
        <p:spPr>
          <a:xfrm flipH="1" flipV="1">
            <a:off x="5593017" y="3187486"/>
            <a:ext cx="523814" cy="287060"/>
          </a:xfrm>
          <a:prstGeom prst="straightConnector1">
            <a:avLst/>
          </a:prstGeom>
          <a:noFill/>
          <a:ln w="63500" cap="flat" cmpd="sng" algn="ctr">
            <a:solidFill>
              <a:srgbClr val="187AAA"/>
            </a:solidFill>
            <a:prstDash val="solid"/>
            <a:miter lim="800000"/>
            <a:tailEnd type="triangle"/>
          </a:ln>
          <a:effectLst/>
        </p:spPr>
      </p:cxnSp>
      <p:sp>
        <p:nvSpPr>
          <p:cNvPr id="71" name="Ellipse 70">
            <a:extLst>
              <a:ext uri="{FF2B5EF4-FFF2-40B4-BE49-F238E27FC236}">
                <a16:creationId xmlns:a16="http://schemas.microsoft.com/office/drawing/2014/main" id="{8E96F575-D6AB-45A5-941D-83D816A7BE0E}"/>
              </a:ext>
            </a:extLst>
          </p:cNvPr>
          <p:cNvSpPr/>
          <p:nvPr/>
        </p:nvSpPr>
        <p:spPr bwMode="gray">
          <a:xfrm>
            <a:off x="4579567" y="2560114"/>
            <a:ext cx="147683" cy="637054"/>
          </a:xfrm>
          <a:prstGeom prst="ellipse">
            <a:avLst/>
          </a:prstGeom>
          <a:solidFill>
            <a:srgbClr val="A3107C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74" name="Bogen 73">
            <a:extLst>
              <a:ext uri="{FF2B5EF4-FFF2-40B4-BE49-F238E27FC236}">
                <a16:creationId xmlns:a16="http://schemas.microsoft.com/office/drawing/2014/main" id="{093AA900-3A8D-43EB-BD0D-78E01712413F}"/>
              </a:ext>
            </a:extLst>
          </p:cNvPr>
          <p:cNvSpPr/>
          <p:nvPr/>
        </p:nvSpPr>
        <p:spPr bwMode="gray">
          <a:xfrm>
            <a:off x="3939117" y="2854056"/>
            <a:ext cx="1426095" cy="517295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BF460BB1-75DF-43BD-8CFA-A78F43F28C7F}"/>
              </a:ext>
            </a:extLst>
          </p:cNvPr>
          <p:cNvSpPr txBox="1"/>
          <p:nvPr/>
        </p:nvSpPr>
        <p:spPr bwMode="gray">
          <a:xfrm>
            <a:off x="998756" y="3457558"/>
            <a:ext cx="1717439" cy="30714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</a:pPr>
            <a:r>
              <a:rPr lang="de-DE" sz="2000" b="1" dirty="0" err="1">
                <a:latin typeface="Arial"/>
              </a:rPr>
              <a:t>dissociator</a:t>
            </a:r>
            <a:endParaRPr lang="de-DE" sz="2000" b="1" dirty="0">
              <a:latin typeface="Arial"/>
            </a:endParaRPr>
          </a:p>
        </p:txBody>
      </p:sp>
      <p:cxnSp>
        <p:nvCxnSpPr>
          <p:cNvPr id="77" name="Gerade Verbindung mit Pfeil 76">
            <a:extLst>
              <a:ext uri="{FF2B5EF4-FFF2-40B4-BE49-F238E27FC236}">
                <a16:creationId xmlns:a16="http://schemas.microsoft.com/office/drawing/2014/main" id="{ED27B9BA-70B2-41AF-B57F-359B0BD152B6}"/>
              </a:ext>
            </a:extLst>
          </p:cNvPr>
          <p:cNvCxnSpPr>
            <a:cxnSpLocks/>
          </p:cNvCxnSpPr>
          <p:nvPr/>
        </p:nvCxnSpPr>
        <p:spPr>
          <a:xfrm flipV="1">
            <a:off x="2416437" y="3151087"/>
            <a:ext cx="590935" cy="352144"/>
          </a:xfrm>
          <a:prstGeom prst="straightConnector1">
            <a:avLst/>
          </a:prstGeom>
          <a:noFill/>
          <a:ln w="63500" cap="flat" cmpd="sng" algn="ctr">
            <a:solidFill>
              <a:srgbClr val="888888"/>
            </a:solidFill>
            <a:prstDash val="solid"/>
            <a:miter lim="800000"/>
            <a:tailEnd type="triangle"/>
          </a:ln>
          <a:effectLst/>
        </p:spPr>
      </p:cxnSp>
      <p:sp>
        <p:nvSpPr>
          <p:cNvPr id="79" name="Textfeld 78">
            <a:extLst>
              <a:ext uri="{FF2B5EF4-FFF2-40B4-BE49-F238E27FC236}">
                <a16:creationId xmlns:a16="http://schemas.microsoft.com/office/drawing/2014/main" id="{5488E4AF-BC93-4F13-9947-73F187F3F128}"/>
              </a:ext>
            </a:extLst>
          </p:cNvPr>
          <p:cNvSpPr txBox="1"/>
          <p:nvPr/>
        </p:nvSpPr>
        <p:spPr bwMode="gray">
          <a:xfrm>
            <a:off x="6000357" y="1572742"/>
            <a:ext cx="1717439" cy="30714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</a:pPr>
            <a:r>
              <a:rPr lang="de-DE" sz="2000" b="1" dirty="0" err="1">
                <a:latin typeface="Arial"/>
              </a:rPr>
              <a:t>skimmer</a:t>
            </a:r>
            <a:endParaRPr lang="de-DE" sz="2000" b="1" dirty="0">
              <a:latin typeface="Arial"/>
            </a:endParaRPr>
          </a:p>
        </p:txBody>
      </p:sp>
      <p:cxnSp>
        <p:nvCxnSpPr>
          <p:cNvPr id="80" name="Gerade Verbindung mit Pfeil 79">
            <a:extLst>
              <a:ext uri="{FF2B5EF4-FFF2-40B4-BE49-F238E27FC236}">
                <a16:creationId xmlns:a16="http://schemas.microsoft.com/office/drawing/2014/main" id="{563F94FC-92CB-4B2B-BB64-4D1FB1CB9F40}"/>
              </a:ext>
            </a:extLst>
          </p:cNvPr>
          <p:cNvCxnSpPr>
            <a:cxnSpLocks/>
            <a:endCxn id="71" idx="7"/>
          </p:cNvCxnSpPr>
          <p:nvPr/>
        </p:nvCxnSpPr>
        <p:spPr>
          <a:xfrm flipH="1">
            <a:off x="4705622" y="1879883"/>
            <a:ext cx="1375270" cy="773525"/>
          </a:xfrm>
          <a:prstGeom prst="straightConnector1">
            <a:avLst/>
          </a:prstGeom>
          <a:noFill/>
          <a:ln w="63500" cap="flat" cmpd="sng" algn="ctr">
            <a:solidFill>
              <a:srgbClr val="A3107C"/>
            </a:solidFill>
            <a:prstDash val="solid"/>
            <a:miter lim="800000"/>
            <a:tailEnd type="triangle"/>
          </a:ln>
          <a:effectLst/>
        </p:spPr>
      </p:cxnSp>
      <p:sp>
        <p:nvSpPr>
          <p:cNvPr id="82" name="Textfeld 81">
            <a:extLst>
              <a:ext uri="{FF2B5EF4-FFF2-40B4-BE49-F238E27FC236}">
                <a16:creationId xmlns:a16="http://schemas.microsoft.com/office/drawing/2014/main" id="{BEAC68BF-1A9B-4096-94A2-9214A97D16FF}"/>
              </a:ext>
            </a:extLst>
          </p:cNvPr>
          <p:cNvSpPr txBox="1"/>
          <p:nvPr/>
        </p:nvSpPr>
        <p:spPr bwMode="gray">
          <a:xfrm>
            <a:off x="6664490" y="2173485"/>
            <a:ext cx="1717439" cy="30714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rgbClr val="009682"/>
              </a:buClr>
              <a:buSzPct val="90000"/>
            </a:pPr>
            <a:r>
              <a:rPr lang="de-DE" sz="2000" b="1" dirty="0">
                <a:latin typeface="Arial"/>
              </a:rPr>
              <a:t>PTFE </a:t>
            </a:r>
            <a:r>
              <a:rPr lang="de-DE" sz="2000" b="1" dirty="0" err="1">
                <a:latin typeface="Arial"/>
              </a:rPr>
              <a:t>tube</a:t>
            </a:r>
            <a:endParaRPr lang="de-DE" sz="2000" b="1" dirty="0">
              <a:latin typeface="Arial"/>
            </a:endParaRPr>
          </a:p>
        </p:txBody>
      </p:sp>
      <p:cxnSp>
        <p:nvCxnSpPr>
          <p:cNvPr id="83" name="Gerade Verbindung mit Pfeil 82">
            <a:extLst>
              <a:ext uri="{FF2B5EF4-FFF2-40B4-BE49-F238E27FC236}">
                <a16:creationId xmlns:a16="http://schemas.microsoft.com/office/drawing/2014/main" id="{929E4EAC-5BBA-4BD6-91ED-D44EFD75EA38}"/>
              </a:ext>
            </a:extLst>
          </p:cNvPr>
          <p:cNvCxnSpPr>
            <a:cxnSpLocks/>
          </p:cNvCxnSpPr>
          <p:nvPr/>
        </p:nvCxnSpPr>
        <p:spPr>
          <a:xfrm flipH="1">
            <a:off x="5164552" y="2486659"/>
            <a:ext cx="1431824" cy="445397"/>
          </a:xfrm>
          <a:prstGeom prst="straightConnector1">
            <a:avLst/>
          </a:prstGeom>
          <a:noFill/>
          <a:ln w="6350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86" name="Grafik 85">
            <a:extLst>
              <a:ext uri="{FF2B5EF4-FFF2-40B4-BE49-F238E27FC236}">
                <a16:creationId xmlns:a16="http://schemas.microsoft.com/office/drawing/2014/main" id="{61B61795-562B-40A0-B377-4188B6806A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724" y="366434"/>
            <a:ext cx="2797326" cy="3725470"/>
          </a:xfrm>
          <a:prstGeom prst="rect">
            <a:avLst/>
          </a:prstGeom>
        </p:spPr>
      </p:pic>
      <p:cxnSp>
        <p:nvCxnSpPr>
          <p:cNvPr id="87" name="Gerade Verbindung mit Pfeil 86">
            <a:extLst>
              <a:ext uri="{FF2B5EF4-FFF2-40B4-BE49-F238E27FC236}">
                <a16:creationId xmlns:a16="http://schemas.microsoft.com/office/drawing/2014/main" id="{56F444D2-F036-4BFA-902D-A87F00705D83}"/>
              </a:ext>
            </a:extLst>
          </p:cNvPr>
          <p:cNvCxnSpPr>
            <a:cxnSpLocks/>
            <a:endCxn id="91" idx="1"/>
          </p:cNvCxnSpPr>
          <p:nvPr/>
        </p:nvCxnSpPr>
        <p:spPr>
          <a:xfrm>
            <a:off x="7147749" y="1779858"/>
            <a:ext cx="2361192" cy="108285"/>
          </a:xfrm>
          <a:prstGeom prst="straightConnector1">
            <a:avLst/>
          </a:prstGeom>
          <a:noFill/>
          <a:ln w="63500" cap="flat" cmpd="sng" algn="ctr">
            <a:solidFill>
              <a:srgbClr val="A3107C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1" name="Ellipse 90">
            <a:extLst>
              <a:ext uri="{FF2B5EF4-FFF2-40B4-BE49-F238E27FC236}">
                <a16:creationId xmlns:a16="http://schemas.microsoft.com/office/drawing/2014/main" id="{4E4EC504-07D9-4400-A8D8-03891554F1D2}"/>
              </a:ext>
            </a:extLst>
          </p:cNvPr>
          <p:cNvSpPr/>
          <p:nvPr/>
        </p:nvSpPr>
        <p:spPr bwMode="gray">
          <a:xfrm>
            <a:off x="9354255" y="1740605"/>
            <a:ext cx="1056264" cy="1007455"/>
          </a:xfrm>
          <a:prstGeom prst="ellipse">
            <a:avLst/>
          </a:prstGeom>
          <a:noFill/>
          <a:ln w="38100">
            <a:solidFill>
              <a:srgbClr val="A310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92" name="Rechteck 91">
            <a:extLst>
              <a:ext uri="{FF2B5EF4-FFF2-40B4-BE49-F238E27FC236}">
                <a16:creationId xmlns:a16="http://schemas.microsoft.com/office/drawing/2014/main" id="{47E0EA87-C2A8-4367-98AC-178CDFD878AF}"/>
              </a:ext>
            </a:extLst>
          </p:cNvPr>
          <p:cNvSpPr/>
          <p:nvPr/>
        </p:nvSpPr>
        <p:spPr bwMode="gray">
          <a:xfrm>
            <a:off x="9690183" y="2076174"/>
            <a:ext cx="360040" cy="8345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cxnSp>
        <p:nvCxnSpPr>
          <p:cNvPr id="93" name="Gerade Verbindung mit Pfeil 92">
            <a:extLst>
              <a:ext uri="{FF2B5EF4-FFF2-40B4-BE49-F238E27FC236}">
                <a16:creationId xmlns:a16="http://schemas.microsoft.com/office/drawing/2014/main" id="{398CC3C9-D059-4652-A80E-206E19E6C3D4}"/>
              </a:ext>
            </a:extLst>
          </p:cNvPr>
          <p:cNvCxnSpPr>
            <a:cxnSpLocks/>
          </p:cNvCxnSpPr>
          <p:nvPr/>
        </p:nvCxnSpPr>
        <p:spPr>
          <a:xfrm flipV="1">
            <a:off x="8275564" y="3024695"/>
            <a:ext cx="1444818" cy="572147"/>
          </a:xfrm>
          <a:prstGeom prst="straightConnector1">
            <a:avLst/>
          </a:prstGeom>
          <a:noFill/>
          <a:ln w="63500" cap="flat" cmpd="sng" algn="ctr">
            <a:solidFill>
              <a:srgbClr val="187AAA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97" name="Grafik 96">
            <a:extLst>
              <a:ext uri="{FF2B5EF4-FFF2-40B4-BE49-F238E27FC236}">
                <a16:creationId xmlns:a16="http://schemas.microsoft.com/office/drawing/2014/main" id="{02118EF2-4E5B-4A4D-851C-94CFAA0DD64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19" t="30476" r="15816" b="51764"/>
          <a:stretch/>
        </p:blipFill>
        <p:spPr>
          <a:xfrm>
            <a:off x="4348304" y="4132718"/>
            <a:ext cx="6531405" cy="2235284"/>
          </a:xfrm>
          <a:prstGeom prst="rect">
            <a:avLst/>
          </a:prstGeom>
        </p:spPr>
      </p:pic>
      <p:sp>
        <p:nvSpPr>
          <p:cNvPr id="99" name="Textfeld 98">
            <a:extLst>
              <a:ext uri="{FF2B5EF4-FFF2-40B4-BE49-F238E27FC236}">
                <a16:creationId xmlns:a16="http://schemas.microsoft.com/office/drawing/2014/main" id="{9981EE63-2AC9-4429-B7A7-11AD295F9445}"/>
              </a:ext>
            </a:extLst>
          </p:cNvPr>
          <p:cNvSpPr txBox="1"/>
          <p:nvPr/>
        </p:nvSpPr>
        <p:spPr bwMode="gray">
          <a:xfrm>
            <a:off x="4377187" y="3884282"/>
            <a:ext cx="2131456" cy="32329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4 </a:t>
            </a:r>
            <a:r>
              <a:rPr lang="de-DE" sz="1400" dirty="0" err="1"/>
              <a:t>wire</a:t>
            </a:r>
            <a:r>
              <a:rPr lang="de-DE" sz="1400" dirty="0"/>
              <a:t> </a:t>
            </a:r>
            <a:r>
              <a:rPr lang="de-DE" sz="1400" dirty="0" err="1"/>
              <a:t>resistance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DAQ</a:t>
            </a:r>
          </a:p>
        </p:txBody>
      </p:sp>
      <p:cxnSp>
        <p:nvCxnSpPr>
          <p:cNvPr id="101" name="Gerader Verbinder 100">
            <a:extLst>
              <a:ext uri="{FF2B5EF4-FFF2-40B4-BE49-F238E27FC236}">
                <a16:creationId xmlns:a16="http://schemas.microsoft.com/office/drawing/2014/main" id="{C6931589-618D-434C-897A-EDD07D8A3F9A}"/>
              </a:ext>
            </a:extLst>
          </p:cNvPr>
          <p:cNvCxnSpPr/>
          <p:nvPr/>
        </p:nvCxnSpPr>
        <p:spPr bwMode="gray">
          <a:xfrm flipV="1">
            <a:off x="5728399" y="4283001"/>
            <a:ext cx="0" cy="166978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feld 101">
            <a:extLst>
              <a:ext uri="{FF2B5EF4-FFF2-40B4-BE49-F238E27FC236}">
                <a16:creationId xmlns:a16="http://schemas.microsoft.com/office/drawing/2014/main" id="{5B128E19-57DB-4627-9042-322CAF8C0839}"/>
              </a:ext>
            </a:extLst>
          </p:cNvPr>
          <p:cNvSpPr txBox="1"/>
          <p:nvPr/>
        </p:nvSpPr>
        <p:spPr bwMode="gray">
          <a:xfrm>
            <a:off x="5200339" y="4284581"/>
            <a:ext cx="1067888" cy="32329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Start </a:t>
            </a:r>
            <a:r>
              <a:rPr lang="de-DE" sz="1400" dirty="0" err="1"/>
              <a:t>loading</a:t>
            </a:r>
            <a:endParaRPr lang="de-DE" sz="1400" dirty="0"/>
          </a:p>
        </p:txBody>
      </p:sp>
      <p:sp>
        <p:nvSpPr>
          <p:cNvPr id="103" name="Bogen 102">
            <a:extLst>
              <a:ext uri="{FF2B5EF4-FFF2-40B4-BE49-F238E27FC236}">
                <a16:creationId xmlns:a16="http://schemas.microsoft.com/office/drawing/2014/main" id="{F4F84733-A54F-4B09-ADC6-5438A5201FEB}"/>
              </a:ext>
            </a:extLst>
          </p:cNvPr>
          <p:cNvSpPr/>
          <p:nvPr/>
        </p:nvSpPr>
        <p:spPr bwMode="gray">
          <a:xfrm>
            <a:off x="3939117" y="2855531"/>
            <a:ext cx="1426095" cy="517295"/>
          </a:xfrm>
          <a:prstGeom prst="arc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89" name="Gerade Verbindung mit Pfeil 88">
            <a:extLst>
              <a:ext uri="{FF2B5EF4-FFF2-40B4-BE49-F238E27FC236}">
                <a16:creationId xmlns:a16="http://schemas.microsoft.com/office/drawing/2014/main" id="{809FF1D2-FA2B-412A-9B99-A62C86F8E78A}"/>
              </a:ext>
            </a:extLst>
          </p:cNvPr>
          <p:cNvCxnSpPr>
            <a:cxnSpLocks/>
            <a:endCxn id="92" idx="1"/>
          </p:cNvCxnSpPr>
          <p:nvPr/>
        </p:nvCxnSpPr>
        <p:spPr>
          <a:xfrm>
            <a:off x="8001921" y="2345812"/>
            <a:ext cx="1688262" cy="147632"/>
          </a:xfrm>
          <a:prstGeom prst="straightConnector1">
            <a:avLst/>
          </a:prstGeom>
          <a:noFill/>
          <a:ln w="6350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489475483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A1488C-6C48-45EB-9DAA-E78D67312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Graphene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cold</a:t>
            </a:r>
            <a:r>
              <a:rPr lang="de-DE" dirty="0"/>
              <a:t> </a:t>
            </a:r>
            <a:r>
              <a:rPr lang="de-DE" dirty="0" err="1"/>
              <a:t>atoms</a:t>
            </a:r>
            <a:r>
              <a:rPr lang="de-DE" dirty="0"/>
              <a:t>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6136D4-BF7A-4ED4-BB73-F3A35EF233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4" y="1196753"/>
            <a:ext cx="6804646" cy="50802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Exact</a:t>
            </a:r>
            <a:r>
              <a:rPr lang="de-DE" sz="2000" dirty="0"/>
              <a:t> </a:t>
            </a:r>
            <a:r>
              <a:rPr lang="de-DE" sz="2000" dirty="0" err="1"/>
              <a:t>adsorption</a:t>
            </a:r>
            <a:r>
              <a:rPr lang="de-DE" sz="2000" dirty="0"/>
              <a:t> potential </a:t>
            </a:r>
            <a:r>
              <a:rPr lang="de-DE" sz="2000" dirty="0" err="1"/>
              <a:t>unclear</a:t>
            </a: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Classical</a:t>
            </a:r>
            <a:r>
              <a:rPr lang="de-DE" sz="2000" dirty="0"/>
              <a:t> </a:t>
            </a:r>
            <a:r>
              <a:rPr lang="de-DE" sz="2000" dirty="0" err="1"/>
              <a:t>chemisoprtion</a:t>
            </a:r>
            <a:r>
              <a:rPr lang="de-DE" sz="2000" dirty="0"/>
              <a:t> </a:t>
            </a:r>
            <a:r>
              <a:rPr lang="de-DE" sz="2000" dirty="0" err="1"/>
              <a:t>probably</a:t>
            </a:r>
            <a:r>
              <a:rPr lang="de-DE" sz="2000" dirty="0"/>
              <a:t> not possible due </a:t>
            </a:r>
            <a:r>
              <a:rPr lang="de-DE" sz="2000" dirty="0" err="1"/>
              <a:t>to</a:t>
            </a:r>
            <a:r>
              <a:rPr lang="de-DE" sz="2000" dirty="0"/>
              <a:t> potential </a:t>
            </a:r>
            <a:r>
              <a:rPr lang="de-DE" sz="2000" dirty="0" err="1"/>
              <a:t>well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~0.1 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Investigate</a:t>
            </a:r>
            <a:r>
              <a:rPr lang="de-DE" sz="2000" dirty="0"/>
              <a:t> </a:t>
            </a:r>
            <a:r>
              <a:rPr lang="de-DE" sz="2000" dirty="0" err="1"/>
              <a:t>adsorption</a:t>
            </a:r>
            <a:r>
              <a:rPr lang="de-DE" sz="2000" dirty="0"/>
              <a:t> </a:t>
            </a:r>
            <a:r>
              <a:rPr lang="de-DE" sz="2000" dirty="0" err="1"/>
              <a:t>mechanisms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measuring</a:t>
            </a:r>
            <a:r>
              <a:rPr lang="de-DE" sz="2000" dirty="0"/>
              <a:t> at different beam </a:t>
            </a:r>
            <a:r>
              <a:rPr lang="de-DE" sz="2000" dirty="0" err="1"/>
              <a:t>temperatures</a:t>
            </a:r>
            <a:r>
              <a:rPr lang="de-DE" sz="2000" dirty="0"/>
              <a:t>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ED249AA-5C62-4154-865B-3231B28A32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 with graphene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103A086-8298-48E3-A311-F9485985F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24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003A885-49A3-41DB-8956-5B2E5FD3A60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145A428-461E-4416-8AA8-82603169E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44" y="429994"/>
            <a:ext cx="4104456" cy="560644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A727253-2251-44F8-98DF-1E2D3FDFD789}"/>
              </a:ext>
            </a:extLst>
          </p:cNvPr>
          <p:cNvSpPr txBox="1"/>
          <p:nvPr/>
        </p:nvSpPr>
        <p:spPr bwMode="gray">
          <a:xfrm>
            <a:off x="10203070" y="2445102"/>
            <a:ext cx="1146900" cy="363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Wu et al. Nuclear Engineering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 and Technology 54 (2022) 4022e4029</a:t>
            </a:r>
            <a:endParaRPr lang="de-DE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CCCA237-18B9-4E1C-B50F-93962291F894}"/>
              </a:ext>
            </a:extLst>
          </p:cNvPr>
          <p:cNvSpPr txBox="1"/>
          <p:nvPr/>
        </p:nvSpPr>
        <p:spPr bwMode="gray">
          <a:xfrm>
            <a:off x="8058162" y="296570"/>
            <a:ext cx="2718358" cy="36301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 err="1"/>
              <a:t>Calculations</a:t>
            </a:r>
            <a:r>
              <a:rPr lang="de-DE" sz="2000" dirty="0"/>
              <a:t> T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Gr</a:t>
            </a:r>
            <a:endParaRPr lang="de-DE" sz="2000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EC056EB-195D-4563-A526-5E5AFBCE772D}"/>
              </a:ext>
            </a:extLst>
          </p:cNvPr>
          <p:cNvSpPr/>
          <p:nvPr/>
        </p:nvSpPr>
        <p:spPr bwMode="gray">
          <a:xfrm>
            <a:off x="8256240" y="3501008"/>
            <a:ext cx="648072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rgbClr val="FF0000"/>
              </a:solidFill>
            </a:endParaRP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D4E16BF5-8E68-4DF1-811E-876A0138455E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11067794" y="429994"/>
            <a:ext cx="320794" cy="310723"/>
          </a:xfrm>
          <a:prstGeom prst="straightConnector1">
            <a:avLst/>
          </a:prstGeom>
          <a:ln w="63500">
            <a:gradFill>
              <a:gsLst>
                <a:gs pos="95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1080000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7CF6E250-2101-4706-AE28-89F8BE857AF4}"/>
              </a:ext>
            </a:extLst>
          </p:cNvPr>
          <p:cNvSpPr txBox="1"/>
          <p:nvPr/>
        </p:nvSpPr>
        <p:spPr bwMode="gray">
          <a:xfrm>
            <a:off x="10776520" y="192637"/>
            <a:ext cx="1224136" cy="23735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 err="1"/>
              <a:t>Gr</a:t>
            </a:r>
            <a:r>
              <a:rPr lang="de-DE" sz="1400" dirty="0"/>
              <a:t> </a:t>
            </a:r>
            <a:r>
              <a:rPr lang="de-DE" sz="1400" dirty="0" err="1"/>
              <a:t>temperature</a:t>
            </a:r>
            <a:endParaRPr lang="de-DE" sz="1400"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815EB42D-C305-413E-B025-FA99E570EF6A}"/>
              </a:ext>
            </a:extLst>
          </p:cNvPr>
          <p:cNvSpPr/>
          <p:nvPr/>
        </p:nvSpPr>
        <p:spPr bwMode="gray">
          <a:xfrm>
            <a:off x="497433" y="4139559"/>
            <a:ext cx="6552728" cy="1007456"/>
          </a:xfrm>
          <a:prstGeom prst="roundRect">
            <a:avLst/>
          </a:prstGeom>
          <a:solidFill>
            <a:srgbClr val="A3107C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" panose="020B0604020202020204"/>
              </a:rPr>
              <a:t>Easy experimental realization…</a:t>
            </a:r>
          </a:p>
        </p:txBody>
      </p:sp>
    </p:spTree>
    <p:extLst>
      <p:ext uri="{BB962C8B-B14F-4D97-AF65-F5344CB8AC3E}">
        <p14:creationId xmlns:p14="http://schemas.microsoft.com/office/powerpoint/2010/main" val="3270202720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E86E8A-0813-417C-8355-D5C17E5DE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</a:t>
            </a:r>
            <a:r>
              <a:rPr lang="en-US" dirty="0"/>
              <a:t>Characterization of low-energy particle beams using Raman microscopy on graphene</a:t>
            </a:r>
            <a:endParaRPr lang="en-US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5D08B77-6DB9-4D6A-84AB-F650B4E1F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25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D3D3C889-9A05-49E3-8937-11F7E1CE45A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6AB59B0-3BD0-41A8-AFF4-B6C143A8A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6547"/>
            <a:ext cx="11449050" cy="1007455"/>
          </a:xfrm>
        </p:spPr>
        <p:txBody>
          <a:bodyPr/>
          <a:lstStyle/>
          <a:p>
            <a:r>
              <a:rPr lang="de-DE" dirty="0"/>
              <a:t>Low-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</a:t>
            </a:r>
            <a:r>
              <a:rPr lang="de-DE" dirty="0" err="1"/>
              <a:t>beams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E82F72F-56B7-4FC2-A0AE-4BD63F8401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1473" y="1210768"/>
            <a:ext cx="5004446" cy="114758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Low </a:t>
            </a:r>
            <a:r>
              <a:rPr lang="de-DE" dirty="0" err="1"/>
              <a:t>energy</a:t>
            </a:r>
            <a:r>
              <a:rPr lang="de-DE" dirty="0"/>
              <a:t>: </a:t>
            </a:r>
            <a:r>
              <a:rPr lang="de-DE" dirty="0" err="1"/>
              <a:t>average</a:t>
            </a:r>
            <a:r>
              <a:rPr lang="de-DE" dirty="0"/>
              <a:t> </a:t>
            </a:r>
            <a:r>
              <a:rPr lang="de-DE" dirty="0" err="1"/>
              <a:t>kinetic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sub</a:t>
            </a:r>
            <a:r>
              <a:rPr lang="de-DE" dirty="0"/>
              <a:t> 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Particles</a:t>
            </a:r>
            <a:r>
              <a:rPr lang="de-DE" dirty="0"/>
              <a:t>: </a:t>
            </a:r>
            <a:r>
              <a:rPr lang="de-DE" dirty="0" err="1"/>
              <a:t>ions</a:t>
            </a:r>
            <a:r>
              <a:rPr lang="de-DE" dirty="0"/>
              <a:t>, </a:t>
            </a:r>
            <a:r>
              <a:rPr lang="de-DE" dirty="0" err="1"/>
              <a:t>molecules</a:t>
            </a:r>
            <a:r>
              <a:rPr lang="de-DE" dirty="0"/>
              <a:t>, </a:t>
            </a:r>
            <a:r>
              <a:rPr lang="de-DE" dirty="0" err="1"/>
              <a:t>atoms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Fields </a:t>
            </a:r>
            <a:r>
              <a:rPr lang="de-DE" sz="2000" b="1" dirty="0" err="1"/>
              <a:t>that</a:t>
            </a:r>
            <a:r>
              <a:rPr lang="de-DE" sz="2000" b="1" dirty="0"/>
              <a:t> </a:t>
            </a:r>
            <a:r>
              <a:rPr lang="de-DE" sz="2000" b="1" dirty="0" err="1"/>
              <a:t>are</a:t>
            </a:r>
            <a:r>
              <a:rPr lang="de-DE" sz="2000" b="1" dirty="0"/>
              <a:t> </a:t>
            </a:r>
            <a:r>
              <a:rPr lang="de-DE" sz="2000" b="1" dirty="0" err="1"/>
              <a:t>interested</a:t>
            </a:r>
            <a:r>
              <a:rPr lang="de-DE" sz="2000" b="1" dirty="0"/>
              <a:t>: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BC141F1-D38F-4774-9519-70FE2C785BA8}"/>
              </a:ext>
            </a:extLst>
          </p:cNvPr>
          <p:cNvSpPr txBox="1"/>
          <p:nvPr/>
        </p:nvSpPr>
        <p:spPr bwMode="gray">
          <a:xfrm>
            <a:off x="7752184" y="179136"/>
            <a:ext cx="1944216" cy="2538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b="1" dirty="0" err="1"/>
              <a:t>Thin</a:t>
            </a:r>
            <a:r>
              <a:rPr lang="de-DE" sz="1400" b="1" dirty="0"/>
              <a:t> film </a:t>
            </a:r>
            <a:r>
              <a:rPr lang="de-DE" sz="1400" b="1" dirty="0" err="1"/>
              <a:t>deposition</a:t>
            </a:r>
            <a:endParaRPr lang="de-DE" sz="1400" b="1" dirty="0"/>
          </a:p>
        </p:txBody>
      </p:sp>
      <p:sp>
        <p:nvSpPr>
          <p:cNvPr id="10" name="Textfeld 30">
            <a:extLst>
              <a:ext uri="{FF2B5EF4-FFF2-40B4-BE49-F238E27FC236}">
                <a16:creationId xmlns:a16="http://schemas.microsoft.com/office/drawing/2014/main" id="{A315091B-8CD5-4BEE-8DE5-30A40731031B}"/>
              </a:ext>
            </a:extLst>
          </p:cNvPr>
          <p:cNvSpPr txBox="1"/>
          <p:nvPr/>
        </p:nvSpPr>
        <p:spPr>
          <a:xfrm>
            <a:off x="6562456" y="3039623"/>
            <a:ext cx="33383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pt-BR" sz="1100" i="1" dirty="0">
                <a:solidFill>
                  <a:schemeClr val="bg1">
                    <a:lumMod val="65000"/>
                  </a:schemeClr>
                </a:solidFill>
              </a:rPr>
              <a:t>Satish, M. J Bio Tribo Corros 9, 35 (2023)</a:t>
            </a:r>
            <a:endParaRPr lang="de-DE" sz="11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761C10B-19D9-4F8F-9729-CE188DFF0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468" y="484746"/>
            <a:ext cx="3744397" cy="243903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698AD72-75FA-4526-B0B4-DAAB2CFB0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750" y="3633568"/>
            <a:ext cx="4053901" cy="266512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EA52A09C-CCB1-4F84-AC95-09C673AEEA65}"/>
              </a:ext>
            </a:extLst>
          </p:cNvPr>
          <p:cNvSpPr txBox="1"/>
          <p:nvPr/>
        </p:nvSpPr>
        <p:spPr>
          <a:xfrm>
            <a:off x="6537212" y="6269038"/>
            <a:ext cx="23372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49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D Lambert et al 1999 </a:t>
            </a:r>
            <a:r>
              <a:rPr kumimoji="0" lang="fr-FR" sz="11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Semicond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  <a:r>
              <a:rPr kumimoji="0" lang="fr-FR" sz="11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Sci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  <a:r>
              <a:rPr kumimoji="0" lang="fr-FR" sz="11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Technol</a:t>
            </a: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14 L1</a:t>
            </a:r>
            <a:endParaRPr kumimoji="0" lang="de-DE" sz="11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6802055-A4BA-4FC3-9DDD-EC5E585BB702}"/>
              </a:ext>
            </a:extLst>
          </p:cNvPr>
          <p:cNvSpPr txBox="1"/>
          <p:nvPr/>
        </p:nvSpPr>
        <p:spPr bwMode="gray">
          <a:xfrm>
            <a:off x="1534521" y="2875107"/>
            <a:ext cx="2745469" cy="2538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b="1" dirty="0" err="1"/>
              <a:t>Atomic</a:t>
            </a:r>
            <a:r>
              <a:rPr lang="de-DE" b="1" dirty="0"/>
              <a:t> </a:t>
            </a:r>
            <a:r>
              <a:rPr lang="de-DE" b="1" dirty="0" err="1"/>
              <a:t>tritium</a:t>
            </a:r>
            <a:r>
              <a:rPr lang="de-DE" b="1" dirty="0"/>
              <a:t> </a:t>
            </a:r>
            <a:r>
              <a:rPr lang="de-DE" b="1" dirty="0" err="1"/>
              <a:t>research</a:t>
            </a:r>
            <a:endParaRPr lang="de-DE" b="1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E3CEF0A-ED30-4FDE-BDF3-4F7E51F70859}"/>
              </a:ext>
            </a:extLst>
          </p:cNvPr>
          <p:cNvSpPr txBox="1"/>
          <p:nvPr/>
        </p:nvSpPr>
        <p:spPr bwMode="gray">
          <a:xfrm>
            <a:off x="7829007" y="3559580"/>
            <a:ext cx="2052762" cy="25384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b="1" dirty="0"/>
              <a:t>Surface </a:t>
            </a:r>
            <a:r>
              <a:rPr lang="de-DE" sz="1400" b="1" dirty="0" err="1"/>
              <a:t>cleaning</a:t>
            </a:r>
            <a:endParaRPr lang="de-DE" sz="1400" b="1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B6DA8832-AAED-461F-BF38-6A31F4F283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4560" y="3405371"/>
            <a:ext cx="5832476" cy="1621088"/>
          </a:xfrm>
          <a:prstGeom prst="rect">
            <a:avLst/>
          </a:prstGeom>
        </p:spPr>
      </p:pic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845241B2-CC80-40FE-BDF1-E5D90F864FED}"/>
              </a:ext>
            </a:extLst>
          </p:cNvPr>
          <p:cNvSpPr txBox="1">
            <a:spLocks/>
          </p:cNvSpPr>
          <p:nvPr/>
        </p:nvSpPr>
        <p:spPr bwMode="gray">
          <a:xfrm>
            <a:off x="388918" y="5166588"/>
            <a:ext cx="5563066" cy="11475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00" indent="-27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0000" indent="-27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85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b="1" dirty="0"/>
              <a:t>Basic beam </a:t>
            </a:r>
            <a:r>
              <a:rPr lang="de-DE" sz="2000" b="1" dirty="0" err="1"/>
              <a:t>properties</a:t>
            </a:r>
            <a:r>
              <a:rPr lang="de-DE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Beam </a:t>
            </a:r>
            <a:r>
              <a:rPr lang="de-DE" dirty="0" err="1"/>
              <a:t>alignment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Opening angle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1677DEEC-F21A-47E0-9868-AD72029B092A}"/>
              </a:ext>
            </a:extLst>
          </p:cNvPr>
          <p:cNvSpPr/>
          <p:nvPr/>
        </p:nvSpPr>
        <p:spPr>
          <a:xfrm>
            <a:off x="41000" y="2591022"/>
            <a:ext cx="6178585" cy="2494161"/>
          </a:xfrm>
          <a:prstGeom prst="roundRect">
            <a:avLst/>
          </a:prstGeom>
          <a:solidFill>
            <a:schemeClr val="bg1">
              <a:lumMod val="65000"/>
              <a:alpha val="21000"/>
            </a:schemeClr>
          </a:solidFill>
          <a:ln w="1016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82374896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7E7EE5-7A98-4D5C-AE41-34E6A9BA7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Raman </a:t>
            </a:r>
            <a:r>
              <a:rPr lang="de-DE" dirty="0" err="1"/>
              <a:t>spectroscopy</a:t>
            </a:r>
            <a:r>
              <a:rPr lang="de-DE" dirty="0"/>
              <a:t> </a:t>
            </a:r>
            <a:r>
              <a:rPr lang="de-DE" dirty="0" err="1"/>
              <a:t>limitations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9E0B1A5E-1DC3-46A8-954E-6397D6316953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71474" y="1196753"/>
                <a:ext cx="7561264" cy="5080222"/>
              </a:xfrm>
            </p:spPr>
            <p:txBody>
              <a:bodyPr/>
              <a:lstStyle/>
              <a:p>
                <a:pPr marL="283464" indent="-283464">
                  <a:buSzPts val="2000"/>
                  <a:buFont typeface="Arial" panose="020B0604020202020204" pitchFamily="34" charset="0"/>
                  <a:buChar char="•"/>
                </a:pPr>
                <a:r>
                  <a:rPr lang="de-DE" sz="1800" kern="1200" dirty="0">
                    <a:solidFill>
                      <a:srgbClr val="002D4C"/>
                    </a:solidFill>
                    <a:effectLst/>
                  </a:rPr>
                  <a:t>Width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1800" b="0" i="0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sz="1800" b="0" i="0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</m:oMath>
                </a14:m>
                <a:r>
                  <a:rPr lang="de-DE" sz="1800" kern="1200" dirty="0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de-DE" sz="1800" kern="1200" dirty="0" err="1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determines</a:t>
                </a:r>
                <a:r>
                  <a:rPr lang="de-DE" sz="1800" kern="1200" dirty="0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de-DE" sz="1800" b="1" kern="1200" dirty="0" err="1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defect</a:t>
                </a:r>
                <a:r>
                  <a:rPr lang="de-DE" sz="1800" b="1" kern="1200" dirty="0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de-DE" sz="1800" b="1" kern="1200" dirty="0" err="1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stage</a:t>
                </a:r>
                <a:endParaRPr lang="de-DE" sz="1800" b="1" kern="1200" dirty="0">
                  <a:solidFill>
                    <a:srgbClr val="002D4C"/>
                  </a:solidFill>
                  <a:effectLst/>
                  <a:latin typeface="Arial" panose="020B0604020202020204" pitchFamily="34" charset="0"/>
                </a:endParaRPr>
              </a:p>
              <a:p>
                <a:pPr marL="553464" lvl="1" indent="-283464">
                  <a:buSzPts val="2000"/>
                  <a:buFont typeface="Arial" panose="020B0604020202020204" pitchFamily="34" charset="0"/>
                  <a:buChar char="•"/>
                </a:pPr>
                <a:r>
                  <a:rPr lang="de-DE" sz="1800" kern="1200" dirty="0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Stage 1: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2000" b="0" i="0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sz="2000" b="0" i="0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  <m:r>
                      <a:rPr lang="de-DE" sz="2000" b="0" i="0" kern="1200" smtClean="0">
                        <a:solidFill>
                          <a:srgbClr val="002D4C"/>
                        </a:solidFill>
                        <a:effectLst/>
                        <a:latin typeface="Cambria Math" panose="02040503050406030204" pitchFamily="18" charset="0"/>
                      </a:rPr>
                      <m:t>&gt;3</m:t>
                    </m:r>
                    <m:r>
                      <m:rPr>
                        <m:lit/>
                      </m:rPr>
                      <a:rPr lang="de-DE" sz="2000" b="0" i="0" kern="1200" smtClean="0">
                        <a:solidFill>
                          <a:srgbClr val="002D4C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de-DE" sz="2000" b="0" i="0" kern="1200" smtClean="0">
                        <a:solidFill>
                          <a:srgbClr val="002D4C"/>
                        </a:solidFill>
                        <a:effectLst/>
                        <a:latin typeface="Cambria Math" panose="02040503050406030204" pitchFamily="18" charset="0"/>
                      </a:rPr>
                      <m:t>nm</m:t>
                    </m:r>
                  </m:oMath>
                </a14:m>
                <a:endParaRPr lang="de-DE" sz="1800" dirty="0">
                  <a:solidFill>
                    <a:srgbClr val="002D4C"/>
                  </a:solidFill>
                  <a:latin typeface="Arial" panose="020B0604020202020204" pitchFamily="34" charset="0"/>
                </a:endParaRPr>
              </a:p>
              <a:p>
                <a:pPr marL="553464" lvl="1" indent="-283464">
                  <a:buSzPts val="2000"/>
                  <a:buFont typeface="Arial" panose="020B0604020202020204" pitchFamily="34" charset="0"/>
                  <a:buChar char="•"/>
                </a:pPr>
                <a:r>
                  <a:rPr lang="de-DE" sz="1800" dirty="0">
                    <a:solidFill>
                      <a:srgbClr val="002D4C"/>
                    </a:solidFill>
                    <a:latin typeface="Arial" panose="020B0604020202020204" pitchFamily="34" charset="0"/>
                  </a:rPr>
                  <a:t>Stage 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800" i="1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1800" b="0" i="0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sz="1800" b="0" i="0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  <m:r>
                      <a:rPr lang="de-DE" sz="1800" b="0" i="0" kern="1200" smtClean="0">
                        <a:solidFill>
                          <a:srgbClr val="002D4C"/>
                        </a:solidFill>
                        <a:effectLst/>
                        <a:latin typeface="Cambria Math" panose="02040503050406030204" pitchFamily="18" charset="0"/>
                      </a:rPr>
                      <m:t>&lt;3</m:t>
                    </m:r>
                    <m:r>
                      <m:rPr>
                        <m:lit/>
                      </m:rPr>
                      <a:rPr lang="de-DE" sz="1800" b="0" i="0" kern="1200" smtClean="0">
                        <a:solidFill>
                          <a:srgbClr val="002D4C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de-DE" sz="1800" b="0" i="0" kern="1200" smtClean="0">
                        <a:solidFill>
                          <a:srgbClr val="002D4C"/>
                        </a:solidFill>
                        <a:effectLst/>
                        <a:latin typeface="Cambria Math" panose="02040503050406030204" pitchFamily="18" charset="0"/>
                      </a:rPr>
                      <m:t>nm</m:t>
                    </m:r>
                  </m:oMath>
                </a14:m>
                <a:endParaRPr lang="de-DE" sz="1800" dirty="0">
                  <a:solidFill>
                    <a:srgbClr val="002D4C"/>
                  </a:solidFill>
                  <a:latin typeface="Arial" panose="020B0604020202020204" pitchFamily="34" charset="0"/>
                </a:endParaRPr>
              </a:p>
              <a:p>
                <a:pPr marL="823464" lvl="3" indent="-283464">
                  <a:buSzPts val="2000"/>
                  <a:buFont typeface="Arial" panose="020B0604020202020204" pitchFamily="34" charset="0"/>
                  <a:buChar char="•"/>
                </a:pPr>
                <a:r>
                  <a:rPr lang="de-DE" sz="1800" b="1" kern="1200" dirty="0" err="1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No</a:t>
                </a:r>
                <a:r>
                  <a:rPr lang="de-DE" sz="1800" b="1" kern="1200" dirty="0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de-DE" sz="1800" b="1" kern="1200" dirty="0" err="1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assignment</a:t>
                </a:r>
                <a:r>
                  <a:rPr lang="de-DE" sz="1800" b="1" kern="1200" dirty="0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de-DE" sz="1800" b="1" kern="1200" dirty="0" err="1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for</a:t>
                </a:r>
                <a:r>
                  <a:rPr lang="de-DE" sz="1800" b="1" kern="1200" dirty="0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:r>
                  <a:rPr lang="de-DE" sz="1800" b="1" kern="1200" dirty="0" err="1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defect</a:t>
                </a:r>
                <a:r>
                  <a:rPr lang="de-DE" sz="1800" b="1" kern="1200" dirty="0">
                    <a:solidFill>
                      <a:srgbClr val="002D4C"/>
                    </a:solidFill>
                    <a:effectLst/>
                    <a:latin typeface="Arial" panose="020B0604020202020204" pitchFamily="34" charset="0"/>
                  </a:rPr>
                  <a:t> type!</a:t>
                </a:r>
              </a:p>
            </p:txBody>
          </p:sp>
        </mc:Choice>
        <mc:Fallback xmlns="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9E0B1A5E-1DC3-46A8-954E-6397D63169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71474" y="1196753"/>
                <a:ext cx="7561264" cy="5080222"/>
              </a:xfrm>
              <a:blipFill>
                <a:blip r:embed="rId2"/>
                <a:stretch>
                  <a:fillRect l="-1935" t="-167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F5BF8F-244B-4838-957A-A270403D88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noProof="1"/>
              <a:t>David Frese – Characterization of atomic hydrogen beams with graphene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38AA4DF-0C05-48A8-AE4F-CD4449AB9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26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2807D6BC-7E6B-4EF6-8EB5-F2EA186BBFE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54BD7E1-8FAE-4A37-8612-DC0FCB2C2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3" y="2900557"/>
            <a:ext cx="4769095" cy="3524431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E0A88D2A-B9F1-4E1D-BAF3-5539755B51E2}"/>
              </a:ext>
            </a:extLst>
          </p:cNvPr>
          <p:cNvGrpSpPr/>
          <p:nvPr/>
        </p:nvGrpSpPr>
        <p:grpSpPr>
          <a:xfrm>
            <a:off x="7267426" y="3349950"/>
            <a:ext cx="3636293" cy="3139143"/>
            <a:chOff x="7267426" y="3349950"/>
            <a:chExt cx="3636293" cy="3139143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D3ED7C0B-F61D-4CF4-BED6-A277D6FB6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67426" y="3349950"/>
              <a:ext cx="3636293" cy="3139143"/>
            </a:xfrm>
            <a:prstGeom prst="rect">
              <a:avLst/>
            </a:prstGeom>
          </p:spPr>
        </p:pic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02594B92-3117-4289-8DCE-8609B0D3A935}"/>
                </a:ext>
              </a:extLst>
            </p:cNvPr>
            <p:cNvSpPr txBox="1"/>
            <p:nvPr/>
          </p:nvSpPr>
          <p:spPr bwMode="gray">
            <a:xfrm>
              <a:off x="8688288" y="3710414"/>
              <a:ext cx="1239874" cy="1795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800" dirty="0">
                  <a:solidFill>
                    <a:schemeClr val="bg1">
                      <a:lumMod val="65000"/>
                    </a:schemeClr>
                  </a:solidFill>
                </a:rPr>
                <a:t>Eckmann et al. Nano Lett.</a:t>
              </a:r>
              <a:br>
                <a:rPr lang="de-DE" sz="800" dirty="0">
                  <a:solidFill>
                    <a:schemeClr val="bg1">
                      <a:lumMod val="65000"/>
                    </a:schemeClr>
                  </a:solidFill>
                </a:rPr>
              </a:br>
              <a:r>
                <a:rPr lang="de-DE" sz="800" dirty="0">
                  <a:solidFill>
                    <a:schemeClr val="bg1">
                      <a:lumMod val="65000"/>
                    </a:schemeClr>
                  </a:solidFill>
                </a:rPr>
                <a:t> 12.8, 2012</a:t>
              </a:r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D8C039EC-22D2-435C-91D3-99F2827BE561}"/>
              </a:ext>
            </a:extLst>
          </p:cNvPr>
          <p:cNvGrpSpPr/>
          <p:nvPr/>
        </p:nvGrpSpPr>
        <p:grpSpPr>
          <a:xfrm>
            <a:off x="7120586" y="64666"/>
            <a:ext cx="3999924" cy="3249938"/>
            <a:chOff x="7120586" y="64666"/>
            <a:chExt cx="3999924" cy="3249938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7FBDA087-A74E-4530-9654-C5B89C898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20586" y="64666"/>
              <a:ext cx="3999924" cy="3249938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A8DC566F-7C1B-4645-ADE0-4F9B6B492515}"/>
                </a:ext>
              </a:extLst>
            </p:cNvPr>
            <p:cNvSpPr txBox="1"/>
            <p:nvPr/>
          </p:nvSpPr>
          <p:spPr bwMode="gray">
            <a:xfrm>
              <a:off x="9240396" y="1111281"/>
              <a:ext cx="165618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1000" dirty="0">
                  <a:solidFill>
                    <a:schemeClr val="bg1">
                      <a:lumMod val="75000"/>
                    </a:schemeClr>
                  </a:solidFill>
                </a:rPr>
                <a:t>T Fournier et al., Carbon 244 (2025) 120657</a:t>
              </a:r>
            </a:p>
          </p:txBody>
        </p:sp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16551FD8-A77C-4670-9515-C02C7FE36ED7}"/>
              </a:ext>
            </a:extLst>
          </p:cNvPr>
          <p:cNvSpPr txBox="1"/>
          <p:nvPr/>
        </p:nvSpPr>
        <p:spPr bwMode="gray">
          <a:xfrm>
            <a:off x="2052729" y="3228945"/>
            <a:ext cx="1656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bg1">
                    <a:lumMod val="75000"/>
                  </a:schemeClr>
                </a:solidFill>
              </a:rPr>
              <a:t>L.G. </a:t>
            </a:r>
            <a:r>
              <a:rPr lang="de-DE" sz="1000" dirty="0" err="1">
                <a:solidFill>
                  <a:schemeClr val="bg1">
                    <a:lumMod val="75000"/>
                  </a:schemeClr>
                </a:solidFill>
              </a:rPr>
              <a:t>Cancado</a:t>
            </a:r>
            <a:r>
              <a:rPr lang="de-DE" sz="1000" dirty="0">
                <a:solidFill>
                  <a:schemeClr val="bg1">
                    <a:lumMod val="75000"/>
                  </a:schemeClr>
                </a:solidFill>
              </a:rPr>
              <a:t> et al., Nano Letters11.8 (2011) </a:t>
            </a:r>
          </a:p>
        </p:txBody>
      </p:sp>
    </p:spTree>
    <p:extLst>
      <p:ext uri="{BB962C8B-B14F-4D97-AF65-F5344CB8AC3E}">
        <p14:creationId xmlns:p14="http://schemas.microsoft.com/office/powerpoint/2010/main" val="3334433133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feld 42">
            <a:extLst>
              <a:ext uri="{FF2B5EF4-FFF2-40B4-BE49-F238E27FC236}">
                <a16:creationId xmlns:a16="http://schemas.microsoft.com/office/drawing/2014/main" id="{43DDCABD-F8B8-47D6-B94F-6ABC0012DDC3}"/>
              </a:ext>
            </a:extLst>
          </p:cNvPr>
          <p:cNvSpPr txBox="1"/>
          <p:nvPr/>
        </p:nvSpPr>
        <p:spPr bwMode="gray">
          <a:xfrm>
            <a:off x="9436988" y="3750577"/>
            <a:ext cx="1423796" cy="19364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/>
              <a:t>D/D‘ </a:t>
            </a:r>
            <a:r>
              <a:rPr lang="de-DE" sz="1200" dirty="0" err="1"/>
              <a:t>intensity</a:t>
            </a:r>
            <a:r>
              <a:rPr lang="de-DE" sz="1200" dirty="0"/>
              <a:t> </a:t>
            </a:r>
            <a:r>
              <a:rPr lang="de-DE" sz="1200" dirty="0" err="1"/>
              <a:t>ratio</a:t>
            </a:r>
            <a:r>
              <a:rPr lang="de-DE" sz="1200" dirty="0"/>
              <a:t> </a:t>
            </a:r>
            <a:r>
              <a:rPr lang="de-DE" sz="1200" dirty="0" err="1"/>
              <a:t>histogram</a:t>
            </a:r>
            <a:endParaRPr lang="de-DE" sz="12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BA2A852-0C0E-44F1-84BD-AF0C9EF02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Observed</a:t>
            </a:r>
            <a:r>
              <a:rPr lang="de-DE" dirty="0"/>
              <a:t> </a:t>
            </a:r>
            <a:r>
              <a:rPr lang="de-DE" dirty="0" err="1"/>
              <a:t>defect</a:t>
            </a:r>
            <a:r>
              <a:rPr lang="de-DE" dirty="0"/>
              <a:t> </a:t>
            </a:r>
            <a:r>
              <a:rPr lang="de-DE" dirty="0" err="1"/>
              <a:t>types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05834BA-FA14-4170-97D9-60180A47CC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27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D20C26E-6E33-477F-B6B4-B9E260279B1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5DF2C33E-D9EF-4D75-A776-AF297580CBC7}"/>
              </a:ext>
            </a:extLst>
          </p:cNvPr>
          <p:cNvGrpSpPr/>
          <p:nvPr/>
        </p:nvGrpSpPr>
        <p:grpSpPr>
          <a:xfrm>
            <a:off x="211995" y="3379237"/>
            <a:ext cx="2512492" cy="2734815"/>
            <a:chOff x="1127448" y="1687053"/>
            <a:chExt cx="2512492" cy="2734815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95A22C4B-05AA-41A7-BF9E-6ABFCAE55FDD}"/>
                </a:ext>
              </a:extLst>
            </p:cNvPr>
            <p:cNvGrpSpPr/>
            <p:nvPr/>
          </p:nvGrpSpPr>
          <p:grpSpPr>
            <a:xfrm>
              <a:off x="1127448" y="1687053"/>
              <a:ext cx="2512492" cy="2734815"/>
              <a:chOff x="775196" y="2436166"/>
              <a:chExt cx="2512492" cy="2734815"/>
            </a:xfrm>
          </p:grpSpPr>
          <p:pic>
            <p:nvPicPr>
              <p:cNvPr id="11" name="Grafik 10">
                <a:extLst>
                  <a:ext uri="{FF2B5EF4-FFF2-40B4-BE49-F238E27FC236}">
                    <a16:creationId xmlns:a16="http://schemas.microsoft.com/office/drawing/2014/main" id="{736E38AA-5D4A-457A-9818-15EB94C770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64394" t="45605" r="3755" b="14107"/>
              <a:stretch/>
            </p:blipFill>
            <p:spPr>
              <a:xfrm>
                <a:off x="1199456" y="2436166"/>
                <a:ext cx="2088232" cy="2280248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feld 11">
                    <a:extLst>
                      <a:ext uri="{FF2B5EF4-FFF2-40B4-BE49-F238E27FC236}">
                        <a16:creationId xmlns:a16="http://schemas.microsoft.com/office/drawing/2014/main" id="{6D50B58F-FE1C-4565-A3BA-99801CE72CB4}"/>
                      </a:ext>
                    </a:extLst>
                  </p:cNvPr>
                  <p:cNvSpPr txBox="1"/>
                  <p:nvPr/>
                </p:nvSpPr>
                <p:spPr bwMode="gray">
                  <a:xfrm>
                    <a:off x="1874819" y="4746721"/>
                    <a:ext cx="899393" cy="4242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noAutofit/>
                  </a:bodyPr>
                  <a:lstStyle/>
                  <a:p>
                    <a:pPr defTabSz="914347">
                      <a:lnSpc>
                        <a:spcPct val="110000"/>
                      </a:lnSpc>
                      <a:spcBef>
                        <a:spcPts val="300"/>
                      </a:spcBef>
                      <a:spcAft>
                        <a:spcPts val="300"/>
                      </a:spcAft>
                      <a:buClr>
                        <a:schemeClr val="accent1"/>
                      </a:buClr>
                      <a:buSzPct val="9000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800" b="0" i="1" kern="1200" smtClean="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de-DE" sz="1800" b="0" i="1" kern="1200" smtClean="0">
                                      <a:solidFill>
                                        <a:srgbClr val="002D4C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1800" b="0" i="0" kern="1200">
                                      <a:solidFill>
                                        <a:srgbClr val="002D4C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</m:t>
                                  </m:r>
                                </m:e>
                                <m:sup>
                                  <m:r>
                                    <a:rPr lang="de-DE" sz="1800" b="0" i="1" kern="1200" smtClean="0">
                                      <a:solidFill>
                                        <a:srgbClr val="002D4C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  <m:r>
                            <a:rPr lang="de-DE" sz="1800" b="0" i="0" kern="1200">
                              <a:solidFill>
                                <a:srgbClr val="002D4C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</m:t>
                          </m:r>
                          <m:sSub>
                            <m:sSubPr>
                              <m:ctrlPr>
                                <a:rPr lang="de-DE" sz="1800" b="0" i="1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G</m:t>
                              </m:r>
                            </m:sub>
                          </m:sSub>
                        </m:oMath>
                      </m:oMathPara>
                    </a14:m>
                    <a:endParaRPr lang="de-DE" sz="1400" dirty="0"/>
                  </a:p>
                </p:txBody>
              </p:sp>
            </mc:Choice>
            <mc:Fallback xmlns="">
              <p:sp>
                <p:nvSpPr>
                  <p:cNvPr id="26" name="Textfeld 25">
                    <a:extLst>
                      <a:ext uri="{FF2B5EF4-FFF2-40B4-BE49-F238E27FC236}">
                        <a16:creationId xmlns:a16="http://schemas.microsoft.com/office/drawing/2014/main" id="{2062EE19-C461-4830-A803-652278FDC41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gray">
                  <a:xfrm>
                    <a:off x="1874819" y="4746721"/>
                    <a:ext cx="899393" cy="424260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feld 12">
                    <a:extLst>
                      <a:ext uri="{FF2B5EF4-FFF2-40B4-BE49-F238E27FC236}">
                        <a16:creationId xmlns:a16="http://schemas.microsoft.com/office/drawing/2014/main" id="{FFA15E6F-3020-4041-9E85-F003BC912941}"/>
                      </a:ext>
                    </a:extLst>
                  </p:cNvPr>
                  <p:cNvSpPr txBox="1"/>
                  <p:nvPr/>
                </p:nvSpPr>
                <p:spPr bwMode="gray">
                  <a:xfrm rot="16200000">
                    <a:off x="537629" y="3228842"/>
                    <a:ext cx="899393" cy="4242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noAutofit/>
                  </a:bodyPr>
                  <a:lstStyle/>
                  <a:p>
                    <a:pPr defTabSz="914347">
                      <a:lnSpc>
                        <a:spcPct val="110000"/>
                      </a:lnSpc>
                      <a:spcBef>
                        <a:spcPts val="300"/>
                      </a:spcBef>
                      <a:spcAft>
                        <a:spcPts val="300"/>
                      </a:spcAft>
                      <a:buClr>
                        <a:schemeClr val="accent1"/>
                      </a:buClr>
                      <a:buSzPct val="9000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800" b="0" i="1" kern="1200" smtClean="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</m:t>
                              </m:r>
                            </m:sub>
                          </m:sSub>
                          <m:r>
                            <a:rPr lang="de-DE" sz="1800" b="0" i="0" kern="1200">
                              <a:solidFill>
                                <a:srgbClr val="002D4C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</m:t>
                          </m:r>
                          <m:sSub>
                            <m:sSubPr>
                              <m:ctrlPr>
                                <a:rPr lang="de-DE" sz="1800" b="0" i="1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G</m:t>
                              </m:r>
                            </m:sub>
                          </m:sSub>
                        </m:oMath>
                      </m:oMathPara>
                    </a14:m>
                    <a:endParaRPr lang="de-DE" sz="1400" dirty="0"/>
                  </a:p>
                </p:txBody>
              </p:sp>
            </mc:Choice>
            <mc:Fallback xmlns="">
              <p:sp>
                <p:nvSpPr>
                  <p:cNvPr id="31" name="Textfeld 30">
                    <a:extLst>
                      <a:ext uri="{FF2B5EF4-FFF2-40B4-BE49-F238E27FC236}">
                        <a16:creationId xmlns:a16="http://schemas.microsoft.com/office/drawing/2014/main" id="{35A701FA-51A0-40AD-BA43-4604C8565F5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gray">
                  <a:xfrm rot="16200000">
                    <a:off x="537629" y="3228842"/>
                    <a:ext cx="899393" cy="424260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57A558B1-5A0F-4F64-A2AB-DE53726FC590}"/>
                </a:ext>
              </a:extLst>
            </p:cNvPr>
            <p:cNvSpPr txBox="1"/>
            <p:nvPr/>
          </p:nvSpPr>
          <p:spPr bwMode="gray">
            <a:xfrm>
              <a:off x="1759782" y="1749462"/>
              <a:ext cx="1239874" cy="1795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800" dirty="0">
                  <a:solidFill>
                    <a:schemeClr val="bg1">
                      <a:lumMod val="65000"/>
                    </a:schemeClr>
                  </a:solidFill>
                </a:rPr>
                <a:t>Eckmann et al. Nano Lett.</a:t>
              </a:r>
              <a:br>
                <a:rPr lang="de-DE" sz="800" dirty="0">
                  <a:solidFill>
                    <a:schemeClr val="bg1">
                      <a:lumMod val="65000"/>
                    </a:schemeClr>
                  </a:solidFill>
                </a:rPr>
              </a:br>
              <a:r>
                <a:rPr lang="de-DE" sz="800" dirty="0">
                  <a:solidFill>
                    <a:schemeClr val="bg1">
                      <a:lumMod val="65000"/>
                    </a:schemeClr>
                  </a:solidFill>
                </a:rPr>
                <a:t> 12.8, 2012</a:t>
              </a:r>
            </a:p>
          </p:txBody>
        </p:sp>
      </p:grpSp>
      <p:pic>
        <p:nvPicPr>
          <p:cNvPr id="14" name="Grafik 13">
            <a:extLst>
              <a:ext uri="{FF2B5EF4-FFF2-40B4-BE49-F238E27FC236}">
                <a16:creationId xmlns:a16="http://schemas.microsoft.com/office/drawing/2014/main" id="{D26F9645-4179-44B1-AF15-27E39954254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959665" y="188640"/>
            <a:ext cx="2880320" cy="1528837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DA95BFFA-FFCD-4789-8A92-DA9D915EEE60}"/>
              </a:ext>
            </a:extLst>
          </p:cNvPr>
          <p:cNvSpPr txBox="1"/>
          <p:nvPr/>
        </p:nvSpPr>
        <p:spPr bwMode="gray">
          <a:xfrm>
            <a:off x="9120336" y="62502"/>
            <a:ext cx="2880320" cy="25227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/>
              <a:t>Raman </a:t>
            </a:r>
            <a:r>
              <a:rPr lang="de-DE" sz="1200" dirty="0" err="1"/>
              <a:t>spectrum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defective</a:t>
            </a:r>
            <a:r>
              <a:rPr lang="de-DE" sz="1200" dirty="0"/>
              <a:t> </a:t>
            </a:r>
            <a:r>
              <a:rPr lang="de-DE" sz="1200" dirty="0" err="1"/>
              <a:t>Graphene</a:t>
            </a:r>
            <a:r>
              <a:rPr lang="de-DE" sz="1200" dirty="0"/>
              <a:t>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44E4C24-5125-495C-AC9C-0F1CEF997BF1}"/>
              </a:ext>
            </a:extLst>
          </p:cNvPr>
          <p:cNvSpPr/>
          <p:nvPr/>
        </p:nvSpPr>
        <p:spPr bwMode="gray">
          <a:xfrm>
            <a:off x="9844216" y="911789"/>
            <a:ext cx="288032" cy="2522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CBA98E9-FBFB-4CBC-ADFF-1043108C8DF1}"/>
              </a:ext>
            </a:extLst>
          </p:cNvPr>
          <p:cNvSpPr/>
          <p:nvPr/>
        </p:nvSpPr>
        <p:spPr bwMode="gray">
          <a:xfrm>
            <a:off x="9211394" y="773376"/>
            <a:ext cx="288032" cy="2522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pic>
        <p:nvPicPr>
          <p:cNvPr id="24" name="Picture 2" descr="Ein Bild, das Kreis enthält.&#10;&#10;Automatisch generierte Beschreibung">
            <a:extLst>
              <a:ext uri="{FF2B5EF4-FFF2-40B4-BE49-F238E27FC236}">
                <a16:creationId xmlns:a16="http://schemas.microsoft.com/office/drawing/2014/main" id="{83C8125E-02E1-4E09-97B8-9898EE06A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405" y="1100210"/>
            <a:ext cx="1791715" cy="148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Ein Bild, das Kreis, Farbigkeit, Kunst enthält.&#10;&#10;Automatisch generierte Beschreibung">
            <a:extLst>
              <a:ext uri="{FF2B5EF4-FFF2-40B4-BE49-F238E27FC236}">
                <a16:creationId xmlns:a16="http://schemas.microsoft.com/office/drawing/2014/main" id="{D9CFDF3D-B775-428D-8DD0-A997DBC4D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080" y="1188260"/>
            <a:ext cx="2202256" cy="136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7C5A12DE-0796-407B-BE38-0F3EAA4503F9}"/>
                  </a:ext>
                </a:extLst>
              </p:cNvPr>
              <p:cNvSpPr txBox="1"/>
              <p:nvPr/>
            </p:nvSpPr>
            <p:spPr bwMode="gray">
              <a:xfrm>
                <a:off x="639327" y="2654735"/>
                <a:ext cx="2936393" cy="2702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1600" dirty="0">
                    <a:solidFill>
                      <a:schemeClr val="tx1"/>
                    </a:solidFill>
                  </a:rPr>
                  <a:t>hydrogenation: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s</m:t>
                    </m:r>
                    <m:sSup>
                      <m:sSupPr>
                        <m:ctrlPr>
                          <a:rPr lang="de-DE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de-DE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p>
                        <m:r>
                          <a:rPr lang="de-DE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de-DE" sz="1600" dirty="0">
                    <a:solidFill>
                      <a:schemeClr val="tx1"/>
                    </a:solidFill>
                  </a:rPr>
                  <a:t>-type </a:t>
                </a:r>
                <a:r>
                  <a:rPr lang="de-DE" sz="1600" dirty="0" err="1">
                    <a:solidFill>
                      <a:schemeClr val="tx1"/>
                    </a:solidFill>
                  </a:rPr>
                  <a:t>defects</a:t>
                </a:r>
                <a:endParaRPr lang="de-DE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7C5A12DE-0796-407B-BE38-0F3EAA4503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639327" y="2654735"/>
                <a:ext cx="2936393" cy="270209"/>
              </a:xfrm>
              <a:prstGeom prst="rect">
                <a:avLst/>
              </a:prstGeom>
              <a:blipFill>
                <a:blip r:embed="rId31"/>
                <a:stretch>
                  <a:fillRect l="-4357" t="-20000" r="-830" b="-3777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feld 26">
            <a:extLst>
              <a:ext uri="{FF2B5EF4-FFF2-40B4-BE49-F238E27FC236}">
                <a16:creationId xmlns:a16="http://schemas.microsoft.com/office/drawing/2014/main" id="{275310DC-61FC-440A-AFA1-9DFFB3D15170}"/>
              </a:ext>
            </a:extLst>
          </p:cNvPr>
          <p:cNvSpPr txBox="1"/>
          <p:nvPr/>
        </p:nvSpPr>
        <p:spPr bwMode="gray">
          <a:xfrm>
            <a:off x="4980241" y="2654735"/>
            <a:ext cx="2088232" cy="3562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600" dirty="0"/>
              <a:t> </a:t>
            </a:r>
            <a:r>
              <a:rPr lang="de-DE" sz="1600" dirty="0" err="1"/>
              <a:t>vacancy</a:t>
            </a:r>
            <a:r>
              <a:rPr lang="de-DE" sz="1600" dirty="0"/>
              <a:t>-type </a:t>
            </a:r>
            <a:r>
              <a:rPr lang="de-DE" sz="1600" dirty="0" err="1"/>
              <a:t>defects</a:t>
            </a:r>
            <a:endParaRPr lang="de-DE" sz="1600" dirty="0"/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990C3E7D-EC42-4DD3-BF02-104D5966BCE5}"/>
              </a:ext>
            </a:extLst>
          </p:cNvPr>
          <p:cNvCxnSpPr>
            <a:cxnSpLocks/>
          </p:cNvCxnSpPr>
          <p:nvPr/>
        </p:nvCxnSpPr>
        <p:spPr>
          <a:xfrm flipV="1">
            <a:off x="3055874" y="4486654"/>
            <a:ext cx="1305778" cy="1"/>
          </a:xfrm>
          <a:prstGeom prst="straightConnector1">
            <a:avLst/>
          </a:prstGeom>
          <a:ln w="88900">
            <a:gradFill>
              <a:gsLst>
                <a:gs pos="0">
                  <a:srgbClr val="800080"/>
                </a:gs>
                <a:gs pos="48000">
                  <a:srgbClr val="FF3399"/>
                </a:gs>
                <a:gs pos="100000">
                  <a:srgbClr val="FFCCFF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D72E3209-B556-4D80-9229-EA4DBD0B1F42}"/>
              </a:ext>
            </a:extLst>
          </p:cNvPr>
          <p:cNvCxnSpPr>
            <a:cxnSpLocks/>
          </p:cNvCxnSpPr>
          <p:nvPr/>
        </p:nvCxnSpPr>
        <p:spPr bwMode="gray">
          <a:xfrm flipV="1">
            <a:off x="7569656" y="4003267"/>
            <a:ext cx="0" cy="770023"/>
          </a:xfrm>
          <a:prstGeom prst="straightConnector1">
            <a:avLst/>
          </a:prstGeom>
          <a:ln w="38100">
            <a:gradFill>
              <a:gsLst>
                <a:gs pos="0">
                  <a:srgbClr val="A3107C"/>
                </a:gs>
                <a:gs pos="49000">
                  <a:srgbClr val="FF3399"/>
                </a:gs>
                <a:gs pos="100000">
                  <a:srgbClr val="A3107C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C7D1EAD3-06DE-40AC-A3A7-653A10076A04}"/>
              </a:ext>
            </a:extLst>
          </p:cNvPr>
          <p:cNvSpPr txBox="1"/>
          <p:nvPr/>
        </p:nvSpPr>
        <p:spPr bwMode="gray">
          <a:xfrm>
            <a:off x="7671291" y="4148894"/>
            <a:ext cx="1683685" cy="26543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(mix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br>
              <a:rPr lang="de-DE" sz="1400" dirty="0"/>
            </a:br>
            <a:r>
              <a:rPr lang="de-DE" sz="1400" dirty="0" err="1"/>
              <a:t>defect</a:t>
            </a:r>
            <a:r>
              <a:rPr lang="de-DE" sz="1400" dirty="0"/>
              <a:t> </a:t>
            </a:r>
            <a:r>
              <a:rPr lang="de-DE" sz="1400" dirty="0" err="1"/>
              <a:t>types</a:t>
            </a:r>
            <a:r>
              <a:rPr lang="de-DE" sz="1400" dirty="0"/>
              <a:t>)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68021787-F0F8-4DE0-8631-B2EFF456C8FF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747132" y="3718774"/>
            <a:ext cx="2656240" cy="2109032"/>
          </a:xfrm>
          <a:prstGeom prst="rect">
            <a:avLst/>
          </a:prstGeom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E6FCCA92-6A16-48E1-A96D-A05D1F9573AC}"/>
              </a:ext>
            </a:extLst>
          </p:cNvPr>
          <p:cNvSpPr txBox="1"/>
          <p:nvPr/>
        </p:nvSpPr>
        <p:spPr bwMode="gray">
          <a:xfrm>
            <a:off x="7314299" y="3665893"/>
            <a:ext cx="1284722" cy="36301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(</a:t>
            </a:r>
            <a:r>
              <a:rPr lang="de-DE" sz="1400" dirty="0" err="1"/>
              <a:t>hydrogenated</a:t>
            </a:r>
            <a:r>
              <a:rPr lang="de-DE" sz="1400" dirty="0"/>
              <a:t>)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B53E8D45-1165-4F71-A8B8-3A82BE907998}"/>
              </a:ext>
            </a:extLst>
          </p:cNvPr>
          <p:cNvSpPr txBox="1"/>
          <p:nvPr/>
        </p:nvSpPr>
        <p:spPr bwMode="gray">
          <a:xfrm>
            <a:off x="7345265" y="4820469"/>
            <a:ext cx="1725467" cy="36301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(</a:t>
            </a:r>
            <a:r>
              <a:rPr lang="de-DE" sz="1400" dirty="0" err="1"/>
              <a:t>vacancy</a:t>
            </a:r>
            <a:r>
              <a:rPr lang="de-DE" sz="1400" dirty="0"/>
              <a:t> </a:t>
            </a:r>
            <a:r>
              <a:rPr lang="de-DE" sz="1400" dirty="0" err="1"/>
              <a:t>defects</a:t>
            </a:r>
            <a:r>
              <a:rPr lang="de-DE" sz="1400" dirty="0"/>
              <a:t>)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4326DF89-AE74-4C47-860C-C00E6135729A}"/>
              </a:ext>
            </a:extLst>
          </p:cNvPr>
          <p:cNvSpPr txBox="1"/>
          <p:nvPr/>
        </p:nvSpPr>
        <p:spPr bwMode="gray">
          <a:xfrm>
            <a:off x="2795230" y="3804624"/>
            <a:ext cx="1951902" cy="54301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 err="1"/>
              <a:t>Defect</a:t>
            </a:r>
            <a:r>
              <a:rPr lang="de-DE" sz="1400" dirty="0"/>
              <a:t> type in </a:t>
            </a:r>
            <a:r>
              <a:rPr lang="de-DE" sz="1400" dirty="0" err="1"/>
              <a:t>the</a:t>
            </a:r>
            <a:r>
              <a:rPr lang="de-DE" sz="1400" dirty="0"/>
              <a:t> D/D‘ </a:t>
            </a:r>
            <a:br>
              <a:rPr lang="de-DE" sz="1400" dirty="0"/>
            </a:br>
            <a:r>
              <a:rPr lang="de-DE" sz="1400" dirty="0" err="1"/>
              <a:t>intensity</a:t>
            </a:r>
            <a:r>
              <a:rPr lang="de-DE" sz="1400" dirty="0"/>
              <a:t> </a:t>
            </a:r>
            <a:r>
              <a:rPr lang="de-DE" sz="1400" dirty="0" err="1"/>
              <a:t>ratio</a:t>
            </a:r>
            <a:endParaRPr lang="de-DE" sz="1400" dirty="0"/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1A4C751B-540F-4E4F-BC44-4F55EAED969C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847339" y="3951452"/>
            <a:ext cx="2902341" cy="1800186"/>
          </a:xfrm>
          <a:prstGeom prst="rect">
            <a:avLst/>
          </a:prstGeom>
        </p:spPr>
      </p:pic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D454BB10-3E95-4901-980D-8701B5B8EC01}"/>
              </a:ext>
            </a:extLst>
          </p:cNvPr>
          <p:cNvGrpSpPr/>
          <p:nvPr/>
        </p:nvGrpSpPr>
        <p:grpSpPr>
          <a:xfrm>
            <a:off x="8808762" y="2393997"/>
            <a:ext cx="2902341" cy="709745"/>
            <a:chOff x="12133274" y="18772423"/>
            <a:chExt cx="17071503" cy="9440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Inhaltsplatzhalter 6">
                  <a:extLst>
                    <a:ext uri="{FF2B5EF4-FFF2-40B4-BE49-F238E27FC236}">
                      <a16:creationId xmlns:a16="http://schemas.microsoft.com/office/drawing/2014/main" id="{22B414C1-6F68-4519-8A41-B768A25A5A32}"/>
                    </a:ext>
                  </a:extLst>
                </p:cNvPr>
                <p:cNvSpPr txBox="1">
                  <a:spLocks/>
                </p:cNvSpPr>
                <p:nvPr/>
              </p:nvSpPr>
              <p:spPr bwMode="gray">
                <a:xfrm>
                  <a:off x="12234506" y="18796435"/>
                  <a:ext cx="16901658" cy="888160"/>
                </a:xfrm>
                <a:prstGeom prst="rect">
                  <a:avLst/>
                </a:prstGeom>
                <a:solidFill>
                  <a:srgbClr val="A3107C"/>
                </a:solidFill>
                <a:ln w="19050">
                  <a:noFill/>
                </a:ln>
              </p:spPr>
              <p:txBody>
                <a:bodyPr vert="horz" lIns="0" tIns="0" rIns="0" bIns="0" rtlCol="0" anchor="ctr">
                  <a:noAutofit/>
                </a:bodyPr>
                <a:lstStyle>
                  <a:lvl1pPr marL="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Font typeface="Arial" panose="020B0604020202020204" pitchFamily="34" charset="0"/>
                    <a:buNone/>
                    <a:defRPr sz="4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None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+mj-lt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ctr" defTabSz="914400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Symbol" panose="05050102010706020507" pitchFamily="18" charset="2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ctr" defTabSz="914400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+mj-lt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ctr" defTabSz="914400" rtl="0" eaLnBrk="1" latinLnBrk="0" hangingPunct="1">
                    <a:lnSpc>
                      <a:spcPct val="85000"/>
                    </a:lnSpc>
                    <a:spcBef>
                      <a:spcPts val="3000"/>
                    </a:spcBef>
                    <a:spcAft>
                      <a:spcPts val="1500"/>
                    </a:spcAft>
                    <a:buFont typeface="Arial" panose="020B0604020202020204" pitchFamily="34" charset="0"/>
                    <a:buNone/>
                    <a:defRPr sz="1600" b="1" kern="120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ctr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ctr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lang="en-US" sz="2000" b="1" dirty="0">
                      <a:solidFill>
                        <a:prstClr val="white"/>
                      </a:solidFill>
                      <a:latin typeface="Arial" panose="020B0604020202020204"/>
                    </a:rPr>
                    <a:t>Mixture of vacancies and </a:t>
                  </a:r>
                  <a14:m>
                    <m:oMath xmlns:m="http://schemas.openxmlformats.org/officeDocument/2006/math">
                      <m:r>
                        <a:rPr lang="de-DE" sz="2000" b="1" i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𝐬</m:t>
                      </m:r>
                      <m:sSup>
                        <m:sSupPr>
                          <m:ctrlPr>
                            <a:rPr lang="de-DE" sz="2000" b="1" i="1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2000" b="1" i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𝐩</m:t>
                          </m:r>
                        </m:e>
                        <m:sup>
                          <m:r>
                            <a:rPr lang="de-DE" sz="2000" b="1" i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a14:m>
                  <a:r>
                    <a:rPr lang="en-US" sz="2000" b="1" dirty="0">
                      <a:solidFill>
                        <a:prstClr val="white"/>
                      </a:solidFill>
                      <a:latin typeface="Arial" panose="020B0604020202020204"/>
                    </a:rPr>
                    <a:t>-type defects</a:t>
                  </a:r>
                  <a:endPara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8" name="Inhaltsplatzhalter 6">
                  <a:extLst>
                    <a:ext uri="{FF2B5EF4-FFF2-40B4-BE49-F238E27FC236}">
                      <a16:creationId xmlns:a16="http://schemas.microsoft.com/office/drawing/2014/main" id="{22B414C1-6F68-4519-8A41-B768A25A5A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gray">
                <a:xfrm>
                  <a:off x="12234506" y="18796435"/>
                  <a:ext cx="16901658" cy="888160"/>
                </a:xfrm>
                <a:prstGeom prst="rect">
                  <a:avLst/>
                </a:prstGeom>
                <a:blipFill>
                  <a:blip r:embed="rId34"/>
                  <a:stretch>
                    <a:fillRect t="-7339" r="-1274" b="-20183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hteck: abgerundete Ecken 38">
              <a:extLst>
                <a:ext uri="{FF2B5EF4-FFF2-40B4-BE49-F238E27FC236}">
                  <a16:creationId xmlns:a16="http://schemas.microsoft.com/office/drawing/2014/main" id="{C19F9795-70DB-4083-AC4E-EF6DEBB402C0}"/>
                </a:ext>
              </a:extLst>
            </p:cNvPr>
            <p:cNvSpPr/>
            <p:nvPr/>
          </p:nvSpPr>
          <p:spPr>
            <a:xfrm>
              <a:off x="12133274" y="18772423"/>
              <a:ext cx="17071503" cy="944005"/>
            </a:xfrm>
            <a:prstGeom prst="roundRect">
              <a:avLst/>
            </a:prstGeom>
            <a:noFill/>
            <a:ln w="101600" cap="flat" cmpd="sng" algn="ctr">
              <a:solidFill>
                <a:srgbClr val="A3107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628BBFB3-5D1E-489F-AC59-EA0962970886}"/>
              </a:ext>
            </a:extLst>
          </p:cNvPr>
          <p:cNvCxnSpPr>
            <a:cxnSpLocks/>
          </p:cNvCxnSpPr>
          <p:nvPr/>
        </p:nvCxnSpPr>
        <p:spPr>
          <a:xfrm flipH="1" flipV="1">
            <a:off x="10219196" y="3226684"/>
            <a:ext cx="1" cy="922210"/>
          </a:xfrm>
          <a:prstGeom prst="straightConnector1">
            <a:avLst/>
          </a:prstGeom>
          <a:ln w="88900">
            <a:gradFill>
              <a:gsLst>
                <a:gs pos="0">
                  <a:srgbClr val="800080"/>
                </a:gs>
                <a:gs pos="48000">
                  <a:srgbClr val="FF3399"/>
                </a:gs>
                <a:gs pos="100000">
                  <a:srgbClr val="FFCCFF"/>
                </a:gs>
              </a:gsLst>
              <a:lin ang="540000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41">
            <a:extLst>
              <a:ext uri="{FF2B5EF4-FFF2-40B4-BE49-F238E27FC236}">
                <a16:creationId xmlns:a16="http://schemas.microsoft.com/office/drawing/2014/main" id="{A22C06B5-3C47-44FE-ACC5-42D000CDB64F}"/>
              </a:ext>
            </a:extLst>
          </p:cNvPr>
          <p:cNvSpPr txBox="1"/>
          <p:nvPr/>
        </p:nvSpPr>
        <p:spPr bwMode="gray">
          <a:xfrm>
            <a:off x="5122838" y="3543909"/>
            <a:ext cx="1276860" cy="19364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/>
              <a:t>D/D‘ </a:t>
            </a:r>
            <a:r>
              <a:rPr lang="de-DE" sz="1200" dirty="0" err="1"/>
              <a:t>intensity</a:t>
            </a:r>
            <a:r>
              <a:rPr lang="de-DE" sz="1200" dirty="0"/>
              <a:t> </a:t>
            </a:r>
            <a:r>
              <a:rPr lang="de-DE" sz="1200" dirty="0" err="1"/>
              <a:t>ratio</a:t>
            </a:r>
            <a:endParaRPr lang="de-DE" sz="1200" dirty="0"/>
          </a:p>
        </p:txBody>
      </p:sp>
      <p:sp>
        <p:nvSpPr>
          <p:cNvPr id="44" name="Fußzeilenplatzhalter 3">
            <a:extLst>
              <a:ext uri="{FF2B5EF4-FFF2-40B4-BE49-F238E27FC236}">
                <a16:creationId xmlns:a16="http://schemas.microsoft.com/office/drawing/2014/main" id="{569EE192-48B7-4063-BEFD-272416087F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00263" y="6273800"/>
            <a:ext cx="6227985" cy="584200"/>
          </a:xfrm>
        </p:spPr>
        <p:txBody>
          <a:bodyPr/>
          <a:lstStyle/>
          <a:p>
            <a:r>
              <a:rPr lang="en-US" noProof="1"/>
              <a:t>David Frese – </a:t>
            </a:r>
            <a:r>
              <a:rPr lang="en-US" dirty="0"/>
              <a:t>Characterization of low-energy particle beams using Raman microscopy on graphene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579053798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7A56F8-5775-4CB3-A7CF-2FEC7D47D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57" y="3140968"/>
            <a:ext cx="11449050" cy="1007455"/>
          </a:xfrm>
        </p:spPr>
        <p:txBody>
          <a:bodyPr anchor="ctr"/>
          <a:lstStyle/>
          <a:p>
            <a:pPr algn="ctr"/>
            <a:r>
              <a:rPr lang="de-DE" dirty="0"/>
              <a:t>Beam </a:t>
            </a:r>
            <a:r>
              <a:rPr lang="de-DE" dirty="0" err="1"/>
              <a:t>profiles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F6F877-FF35-4CB5-B6F5-F0B6FC4F38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noProof="1"/>
              <a:t>Comissioning and c</a:t>
            </a:r>
            <a:r>
              <a:rPr lang="de-DE"/>
              <a:t>haracterization of a plasma source for atomic hydrogen</a:t>
            </a:r>
            <a:br>
              <a:rPr lang="de-DE"/>
            </a:br>
            <a:endParaRPr lang="en-US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2AD91B-C17D-49D7-80F6-5428009AAB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28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46534E8-B283-48D9-944E-0E2FB95C80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617078151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6713AA-F97B-46BB-ABA5-C73D66E2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Empirical</a:t>
            </a:r>
            <a:r>
              <a:rPr lang="de-DE" dirty="0"/>
              <a:t> beam </a:t>
            </a:r>
            <a:r>
              <a:rPr lang="de-DE" dirty="0" err="1"/>
              <a:t>profile</a:t>
            </a:r>
            <a:r>
              <a:rPr lang="de-DE" dirty="0"/>
              <a:t> </a:t>
            </a:r>
            <a:r>
              <a:rPr lang="de-DE" dirty="0" err="1"/>
              <a:t>models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9EBD7803-6518-4EC4-8E52-33CE135C8546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71473" y="1592263"/>
                <a:ext cx="7078539" cy="4684711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Choose</a:t>
                </a:r>
                <a:r>
                  <a:rPr lang="de-DE" dirty="0"/>
                  <a:t> </a:t>
                </a:r>
                <a:r>
                  <a:rPr lang="de-DE" dirty="0" err="1"/>
                  <a:t>models</a:t>
                </a:r>
                <a:r>
                  <a:rPr lang="de-DE" dirty="0"/>
                  <a:t> </a:t>
                </a:r>
                <a:r>
                  <a:rPr lang="de-DE" dirty="0" err="1"/>
                  <a:t>empirically</a:t>
                </a: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Three</a:t>
                </a:r>
                <a:r>
                  <a:rPr lang="de-DE" dirty="0"/>
                  <a:t> </a:t>
                </a:r>
                <a:r>
                  <a:rPr lang="de-DE" dirty="0" err="1"/>
                  <a:t>models</a:t>
                </a:r>
                <a:r>
                  <a:rPr lang="de-DE" dirty="0"/>
                  <a:t> </a:t>
                </a:r>
                <a:r>
                  <a:rPr lang="de-DE" dirty="0" err="1"/>
                  <a:t>evaluated</a:t>
                </a:r>
                <a:r>
                  <a:rPr lang="de-DE" dirty="0"/>
                  <a:t>:</a:t>
                </a:r>
              </a:p>
              <a:p>
                <a:pPr marL="555750" lvl="1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555750" lvl="1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555750" lvl="1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de-DE" dirty="0" err="1"/>
                  <a:t>Gaussian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p</m:t>
                    </m:r>
                    <m:r>
                      <a:rPr lang="de-DE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de-DE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</a:rPr>
                      <m:t>α</m:t>
                    </m:r>
                    <m:r>
                      <a:rPr lang="de-DE" i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de-DE" dirty="0" err="1"/>
                  <a:t>Generalized</a:t>
                </a:r>
                <a:r>
                  <a:rPr lang="de-DE" dirty="0"/>
                  <a:t> Normal </a:t>
                </a:r>
                <a:r>
                  <a:rPr lang="de-DE" dirty="0" err="1"/>
                  <a:t>with</a:t>
                </a:r>
                <a:r>
                  <a:rPr lang="de-DE" dirty="0"/>
                  <a:t> p = </a:t>
                </a:r>
                <a:r>
                  <a:rPr lang="de-DE" dirty="0" err="1"/>
                  <a:t>free</a:t>
                </a:r>
                <a:r>
                  <a:rPr lang="de-DE" dirty="0"/>
                  <a:t> </a:t>
                </a:r>
                <a:r>
                  <a:rPr lang="de-DE" dirty="0" err="1"/>
                  <a:t>parameter</a:t>
                </a:r>
                <a:r>
                  <a:rPr lang="de-DE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</a:rPr>
                      <m:t>α</m:t>
                    </m:r>
                    <m:r>
                      <a:rPr lang="de-DE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de-DE" dirty="0"/>
                  <a:t> </a:t>
                </a:r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de-DE" dirty="0" err="1"/>
                  <a:t>Lorentzian</a:t>
                </a:r>
                <a:r>
                  <a:rPr lang="de-DE" dirty="0"/>
                  <a:t> </a:t>
                </a:r>
              </a:p>
            </p:txBody>
          </p:sp>
        </mc:Choice>
        <mc:Fallback xmlns="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9EBD7803-6518-4EC4-8E52-33CE135C85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71473" y="1592263"/>
                <a:ext cx="7078539" cy="4684711"/>
              </a:xfrm>
              <a:blipFill>
                <a:blip r:embed="rId13"/>
                <a:stretch>
                  <a:fillRect l="-1637" t="-13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0CB74D1-7073-4D30-B4A5-20D17F724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29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F09AA63-7403-4BA2-8DC9-4F135A68256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9A4DC188-CB1D-459C-BDDD-B9308AC79086}"/>
                  </a:ext>
                </a:extLst>
              </p:cNvPr>
              <p:cNvSpPr txBox="1"/>
              <p:nvPr/>
            </p:nvSpPr>
            <p:spPr>
              <a:xfrm>
                <a:off x="914205" y="2291266"/>
                <a:ext cx="5472607" cy="810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e-DE" sz="1800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den>
                                      </m:f>
                                      <m: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  <m:t>⋅</m:t>
                                      </m:r>
                                      <m:sSup>
                                        <m:sSupPr>
                                          <m:ctrlP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de-DE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𝑟</m:t>
                                                  </m:r>
                                                </m:e>
                                              </m:acc>
                                              <m:r>
                                                <a:rPr lang="de-DE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de-DE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de-DE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𝑟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de-DE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0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de-DE" sz="1800" b="0" i="0" smtClean="0">
                                              <a:latin typeface="Cambria Math" panose="02040503050406030204" pitchFamily="18" charset="0"/>
                                            </a:rPr>
                                            <m:t>T</m:t>
                                          </m:r>
                                        </m:sup>
                                      </m:sSup>
                                      <m:r>
                                        <a:rPr lang="de-DE" sz="1800" b="0" i="0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sSup>
                                        <m:sSupPr>
                                          <m:ctrlP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de-DE" sz="1800" b="0" i="0" smtClean="0">
                                              <a:latin typeface="Cambria Math" panose="02040503050406030204" pitchFamily="18" charset="0"/>
                                            </a:rPr>
                                            <m:t>Σ</m:t>
                                          </m:r>
                                        </m:e>
                                        <m:sup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p>
                                      </m:sSup>
                                      <m: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d>
                                        <m:dPr>
                                          <m:ctrlP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de-DE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de-DE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</m:acc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de-DE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𝑟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de-DE" sz="18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9A4DC188-CB1D-459C-BDDD-B9308AC79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205" y="2291266"/>
                <a:ext cx="5472607" cy="81073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C5CC693E-4BEE-423A-8445-FDDF7F10C1E1}"/>
                  </a:ext>
                </a:extLst>
              </p:cNvPr>
              <p:cNvSpPr txBox="1"/>
              <p:nvPr/>
            </p:nvSpPr>
            <p:spPr bwMode="gray">
              <a:xfrm>
                <a:off x="141333" y="4013645"/>
                <a:ext cx="5526649" cy="659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  <m: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de-DE" sz="1800" b="0" i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sup>
                          </m:sSup>
                          <m:r>
                            <a:rPr lang="de-DE" sz="18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de-DE" sz="18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  <m: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d>
                        </m:den>
                      </m:f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de-DE" sz="1800" dirty="0"/>
              </a:p>
            </p:txBody>
          </p:sp>
        </mc:Choice>
        <mc:Fallback xmlns="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C5CC693E-4BEE-423A-8445-FDDF7F10C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141333" y="4013645"/>
                <a:ext cx="5526649" cy="65979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Ellipse 17">
            <a:extLst>
              <a:ext uri="{FF2B5EF4-FFF2-40B4-BE49-F238E27FC236}">
                <a16:creationId xmlns:a16="http://schemas.microsoft.com/office/drawing/2014/main" id="{981BC3F1-D478-4A27-942A-A603787BB2BF}"/>
              </a:ext>
            </a:extLst>
          </p:cNvPr>
          <p:cNvSpPr/>
          <p:nvPr/>
        </p:nvSpPr>
        <p:spPr bwMode="gray">
          <a:xfrm>
            <a:off x="371473" y="4841266"/>
            <a:ext cx="1872208" cy="936104"/>
          </a:xfrm>
          <a:prstGeom prst="ellipse">
            <a:avLst/>
          </a:prstGeom>
          <a:noFill/>
          <a:ln w="57150">
            <a:solidFill>
              <a:srgbClr val="8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AAC829EF-E000-45F8-8FE4-6A4C38927D0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16080" y="2429167"/>
            <a:ext cx="3904580" cy="35007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51702758-D2DC-43C0-9559-5A9A4EEF0EC7}"/>
                  </a:ext>
                </a:extLst>
              </p:cNvPr>
              <p:cNvSpPr txBox="1"/>
              <p:nvPr/>
            </p:nvSpPr>
            <p:spPr bwMode="gray">
              <a:xfrm>
                <a:off x="7655744" y="938945"/>
                <a:ext cx="3096344" cy="12420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18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de-DE" sz="1800" b="0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𝑑𝑖𝑎𝑔</m:t>
                    </m:r>
                    <m:d>
                      <m:dPr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endParaRPr lang="de-DE" sz="1800" b="0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=[</m:t>
                    </m:r>
                    <m:d>
                      <m:dPr>
                        <m:begChr m:val="["/>
                        <m:endChr m:val="]"/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de-DE" sz="18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</m:d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func>
                              <m:funcPr>
                                <m:ctrlPr>
                                  <a:rPr lang="de-DE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de-DE" sz="1800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de-DE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i="1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d>
                  </m:oMath>
                </a14:m>
                <a:endParaRPr lang="de-DE" sz="1800" b="0" i="1" dirty="0">
                  <a:latin typeface="Cambria Math" panose="02040503050406030204" pitchFamily="18" charset="0"/>
                </a:endParaRPr>
              </a:p>
              <a:p>
                <a:r>
                  <a:rPr lang="de-DE" sz="1800" b="0" dirty="0"/>
                  <a:t>              </a:t>
                </a:r>
                <a14:m>
                  <m:oMath xmlns:m="http://schemas.openxmlformats.org/officeDocument/2006/math">
                    <m:r>
                      <a:rPr lang="de-DE" sz="1800">
                        <a:latin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de-DE" sz="1800" b="0" i="0" smtClean="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, </m:t>
                    </m:r>
                    <m:func>
                      <m:funcPr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 sz="18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func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]]</m:t>
                    </m:r>
                  </m:oMath>
                </a14:m>
                <a:endParaRPr lang="de-DE" sz="18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51702758-D2DC-43C0-9559-5A9A4EEF0E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7655744" y="938945"/>
                <a:ext cx="3096344" cy="1242007"/>
              </a:xfrm>
              <a:prstGeom prst="rect">
                <a:avLst/>
              </a:prstGeom>
              <a:blipFill>
                <a:blip r:embed="rId17"/>
                <a:stretch>
                  <a:fillRect l="-1378" t="-490" b="-441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75F0C776-4A6D-4FB4-B6D7-7E76F84AC92D}"/>
                  </a:ext>
                </a:extLst>
              </p:cNvPr>
              <p:cNvSpPr txBox="1"/>
              <p:nvPr/>
            </p:nvSpPr>
            <p:spPr bwMode="gray">
              <a:xfrm>
                <a:off x="7645800" y="5919055"/>
                <a:ext cx="2266624" cy="275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1400" dirty="0">
                    <a:solidFill>
                      <a:schemeClr val="tx1"/>
                    </a:solidFill>
                  </a:rPr>
                  <a:t>Beam </a:t>
                </a:r>
                <a:r>
                  <a:rPr lang="de-DE" sz="1400" dirty="0" err="1">
                    <a:solidFill>
                      <a:schemeClr val="tx1"/>
                    </a:solidFill>
                  </a:rPr>
                  <a:t>profile</a:t>
                </a:r>
                <a:r>
                  <a:rPr lang="de-DE" sz="1400" dirty="0">
                    <a:solidFill>
                      <a:schemeClr val="tx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tx1"/>
                    </a:solidFill>
                  </a:rPr>
                  <a:t>parameters</a:t>
                </a:r>
                <a:r>
                  <a:rPr lang="de-DE" sz="1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e-DE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de-DE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75F0C776-4A6D-4FB4-B6D7-7E76F84AC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7645800" y="5919055"/>
                <a:ext cx="2266624" cy="275578"/>
              </a:xfrm>
              <a:prstGeom prst="rect">
                <a:avLst/>
              </a:prstGeom>
              <a:blipFill>
                <a:blip r:embed="rId18"/>
                <a:stretch>
                  <a:fillRect l="-4839" t="-17778" b="-2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AFEF7B6A-CAF4-4C6C-97EC-BC14F8D98A44}"/>
                  </a:ext>
                </a:extLst>
              </p:cNvPr>
              <p:cNvSpPr txBox="1"/>
              <p:nvPr/>
            </p:nvSpPr>
            <p:spPr bwMode="gray">
              <a:xfrm rot="16200000">
                <a:off x="10250946" y="3552687"/>
                <a:ext cx="648072" cy="2525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m:oMathPara>
                </a14:m>
                <a:endParaRPr lang="de-DE" sz="1400" dirty="0" err="1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AFEF7B6A-CAF4-4C6C-97EC-BC14F8D98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 rot="16200000">
                <a:off x="10250946" y="3552687"/>
                <a:ext cx="648072" cy="252512"/>
              </a:xfrm>
              <a:prstGeom prst="rect">
                <a:avLst/>
              </a:prstGeom>
              <a:blipFill>
                <a:blip r:embed="rId19"/>
                <a:stretch>
                  <a:fillRect r="-487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ußzeilenplatzhalter 3">
            <a:extLst>
              <a:ext uri="{FF2B5EF4-FFF2-40B4-BE49-F238E27FC236}">
                <a16:creationId xmlns:a16="http://schemas.microsoft.com/office/drawing/2014/main" id="{C9551C78-D1CF-4188-B0FC-03E75F3C64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00263" y="6273800"/>
            <a:ext cx="6227985" cy="584200"/>
          </a:xfrm>
        </p:spPr>
        <p:txBody>
          <a:bodyPr/>
          <a:lstStyle/>
          <a:p>
            <a:r>
              <a:rPr lang="en-US" noProof="1"/>
              <a:t>David Frese – </a:t>
            </a:r>
            <a:r>
              <a:rPr lang="en-US" dirty="0"/>
              <a:t>Characterization of low-energy particle beams using Raman microscopy on graphene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575039373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7B79CA-7E86-44F7-B984-D3898873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794" y="107726"/>
            <a:ext cx="11449050" cy="1007455"/>
          </a:xfrm>
        </p:spPr>
        <p:txBody>
          <a:bodyPr/>
          <a:lstStyle/>
          <a:p>
            <a:r>
              <a:rPr lang="de-DE" dirty="0">
                <a:solidFill>
                  <a:srgbClr val="000000"/>
                </a:solidFill>
              </a:rPr>
              <a:t>Fit </a:t>
            </a:r>
            <a:r>
              <a:rPr lang="de-DE" dirty="0" err="1">
                <a:solidFill>
                  <a:srgbClr val="000000"/>
                </a:solidFill>
              </a:rPr>
              <a:t>results</a:t>
            </a:r>
            <a:r>
              <a:rPr lang="de-DE" dirty="0">
                <a:solidFill>
                  <a:srgbClr val="000000"/>
                </a:solidFill>
              </a:rPr>
              <a:t> – 3 </a:t>
            </a:r>
            <a:r>
              <a:rPr lang="de-DE" dirty="0" err="1">
                <a:solidFill>
                  <a:srgbClr val="000000"/>
                </a:solidFill>
              </a:rPr>
              <a:t>models</a:t>
            </a:r>
            <a:endParaRPr lang="de-D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platzhalter 19">
                <a:extLst>
                  <a:ext uri="{FF2B5EF4-FFF2-40B4-BE49-F238E27FC236}">
                    <a16:creationId xmlns:a16="http://schemas.microsoft.com/office/drawing/2014/main" id="{D7DE3131-DC4F-4274-9C8F-0275F788AFB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71474" y="1151110"/>
                <a:ext cx="7561264" cy="5125863"/>
              </a:xfrm>
            </p:spPr>
            <p:txBody>
              <a:bodyPr/>
              <a:lstStyle/>
              <a:p>
                <a:r>
                  <a:rPr lang="de-DE" dirty="0">
                    <a:solidFill>
                      <a:schemeClr val="tx1"/>
                    </a:solidFill>
                  </a:rPr>
                  <a:t>Goodness </a:t>
                </a:r>
                <a:r>
                  <a:rPr lang="de-DE" dirty="0" err="1">
                    <a:solidFill>
                      <a:schemeClr val="tx1"/>
                    </a:solidFill>
                  </a:rPr>
                  <a:t>of</a:t>
                </a:r>
                <a:r>
                  <a:rPr lang="de-DE" dirty="0">
                    <a:solidFill>
                      <a:schemeClr val="tx1"/>
                    </a:solidFill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</a:rPr>
                  <a:t>the</a:t>
                </a:r>
                <a:r>
                  <a:rPr lang="de-DE" dirty="0">
                    <a:solidFill>
                      <a:schemeClr val="tx1"/>
                    </a:solidFill>
                  </a:rPr>
                  <a:t> fit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χ</m:t>
                          </m:r>
                        </m:e>
                        <m:sup>
                          <m:r>
                            <a:rPr lang="de-DE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de-DE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lang="de-DE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de-DE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j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e-DE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f>
                                    <m:fPr>
                                      <m:ctrlPr>
                                        <a:rPr lang="de-DE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de-DE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de-DE" i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de-DE" i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ij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de-DE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de-DE" i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de-DE" i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ij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de-DE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  <a:p>
                <a:r>
                  <a:rPr lang="de-DE" dirty="0">
                    <a:solidFill>
                      <a:schemeClr val="tx1"/>
                    </a:solidFill>
                  </a:rPr>
                  <a:t>And </a:t>
                </a:r>
                <a:r>
                  <a:rPr lang="de-DE" dirty="0" err="1">
                    <a:solidFill>
                      <a:schemeClr val="tx1"/>
                    </a:solidFill>
                  </a:rPr>
                  <a:t>reduced</a:t>
                </a:r>
                <a:r>
                  <a:rPr lang="de-DE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  <m:sup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de-DE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de-D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platzhalter 19">
                <a:extLst>
                  <a:ext uri="{FF2B5EF4-FFF2-40B4-BE49-F238E27FC236}">
                    <a16:creationId xmlns:a16="http://schemas.microsoft.com/office/drawing/2014/main" id="{D7DE3131-DC4F-4274-9C8F-0275F788AF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71474" y="1151110"/>
                <a:ext cx="7561264" cy="5125863"/>
              </a:xfrm>
              <a:blipFill>
                <a:blip r:embed="rId3"/>
                <a:stretch>
                  <a:fillRect l="-1694" t="-130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FD4B08-8C6C-4368-9B22-074BCBD17C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30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82BE3866-A97B-4A91-B51A-C545EA93EB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9EEA76BB-C8E6-4B1F-902B-DDB5B144038D}"/>
              </a:ext>
            </a:extLst>
          </p:cNvPr>
          <p:cNvGrpSpPr/>
          <p:nvPr/>
        </p:nvGrpSpPr>
        <p:grpSpPr>
          <a:xfrm>
            <a:off x="610710" y="5376974"/>
            <a:ext cx="4892665" cy="792088"/>
            <a:chOff x="12133274" y="18772423"/>
            <a:chExt cx="17071503" cy="944005"/>
          </a:xfrm>
        </p:grpSpPr>
        <p:sp>
          <p:nvSpPr>
            <p:cNvPr id="32" name="Inhaltsplatzhalter 6">
              <a:extLst>
                <a:ext uri="{FF2B5EF4-FFF2-40B4-BE49-F238E27FC236}">
                  <a16:creationId xmlns:a16="http://schemas.microsoft.com/office/drawing/2014/main" id="{67BD06EA-5C36-4A75-90C5-F31DC422DFE2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2234506" y="18796435"/>
              <a:ext cx="16901658" cy="888160"/>
            </a:xfrm>
            <a:prstGeom prst="rect">
              <a:avLst/>
            </a:prstGeom>
            <a:solidFill>
              <a:srgbClr val="A3107C"/>
            </a:solidFill>
            <a:ln w="19050">
              <a:noFill/>
            </a:ln>
          </p:spPr>
          <p:txBody>
            <a:bodyPr vert="horz" lIns="0" tIns="0" rIns="0" bIns="0" rtlCol="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1"/>
                </a:buClr>
                <a:buFont typeface="Wingdings" panose="05000000000000000000" pitchFamily="2" charset="2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1"/>
                </a:buClr>
                <a:buFont typeface="+mj-lt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Symbol" panose="05050102010706020507" pitchFamily="18" charset="2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+mj-lt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85000"/>
                </a:lnSpc>
                <a:spcBef>
                  <a:spcPts val="3000"/>
                </a:spcBef>
                <a:spcAft>
                  <a:spcPts val="1500"/>
                </a:spcAft>
                <a:buFont typeface="Arial" panose="020B0604020202020204" pitchFamily="34" charset="0"/>
                <a:buNone/>
                <a:defRPr sz="16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Successful development of graphene </a:t>
              </a:r>
              <a:r>
                <a:rPr lang="en-US" sz="2000" b="1" dirty="0">
                  <a:solidFill>
                    <a:prstClr val="white"/>
                  </a:solidFill>
                  <a:latin typeface="Arial" panose="020B0604020202020204"/>
                </a:rPr>
                <a:t>chips as a new beam diagnostic tool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Rechteck: abgerundete Ecken 32">
              <a:extLst>
                <a:ext uri="{FF2B5EF4-FFF2-40B4-BE49-F238E27FC236}">
                  <a16:creationId xmlns:a16="http://schemas.microsoft.com/office/drawing/2014/main" id="{EADF716C-216F-40E3-9CBE-4FB1B2027E73}"/>
                </a:ext>
              </a:extLst>
            </p:cNvPr>
            <p:cNvSpPr/>
            <p:nvPr/>
          </p:nvSpPr>
          <p:spPr>
            <a:xfrm>
              <a:off x="12133274" y="18772423"/>
              <a:ext cx="17071503" cy="944005"/>
            </a:xfrm>
            <a:prstGeom prst="roundRect">
              <a:avLst/>
            </a:prstGeom>
            <a:noFill/>
            <a:ln w="101600" cap="flat" cmpd="sng" algn="ctr">
              <a:solidFill>
                <a:srgbClr val="A3107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D9415020-7F20-4FDB-82B8-3D6F6CD64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232405"/>
            <a:ext cx="5844082" cy="306558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E073427-23AE-483C-A02E-F4F978008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460" y="349435"/>
            <a:ext cx="5622076" cy="2987592"/>
          </a:xfrm>
          <a:prstGeom prst="rect">
            <a:avLst/>
          </a:prstGeom>
        </p:spPr>
      </p:pic>
      <p:sp>
        <p:nvSpPr>
          <p:cNvPr id="30" name="Textfeld 29">
            <a:extLst>
              <a:ext uri="{FF2B5EF4-FFF2-40B4-BE49-F238E27FC236}">
                <a16:creationId xmlns:a16="http://schemas.microsoft.com/office/drawing/2014/main" id="{837281EB-76A4-4DFE-BEAF-441F3349CC6E}"/>
              </a:ext>
            </a:extLst>
          </p:cNvPr>
          <p:cNvSpPr txBox="1"/>
          <p:nvPr/>
        </p:nvSpPr>
        <p:spPr bwMode="gray">
          <a:xfrm>
            <a:off x="6816080" y="202470"/>
            <a:ext cx="2592288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 err="1"/>
              <a:t>Compare</a:t>
            </a:r>
            <a:r>
              <a:rPr lang="de-DE" sz="1400" dirty="0"/>
              <a:t> </a:t>
            </a:r>
            <a:r>
              <a:rPr lang="de-DE" sz="1400" dirty="0" err="1"/>
              <a:t>data</a:t>
            </a:r>
            <a:r>
              <a:rPr lang="de-DE" sz="1400" dirty="0"/>
              <a:t> and </a:t>
            </a:r>
            <a:r>
              <a:rPr lang="de-DE" sz="1400" dirty="0" err="1"/>
              <a:t>lorentzian</a:t>
            </a:r>
            <a:r>
              <a:rPr lang="de-DE" sz="1400" dirty="0"/>
              <a:t> fit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EBC461A1-0904-4B06-8705-3474D8A09DA5}"/>
              </a:ext>
            </a:extLst>
          </p:cNvPr>
          <p:cNvCxnSpPr>
            <a:cxnSpLocks/>
          </p:cNvCxnSpPr>
          <p:nvPr/>
        </p:nvCxnSpPr>
        <p:spPr>
          <a:xfrm>
            <a:off x="7966677" y="1268905"/>
            <a:ext cx="719113" cy="823262"/>
          </a:xfrm>
          <a:prstGeom prst="straightConnector1">
            <a:avLst/>
          </a:prstGeom>
          <a:ln w="63500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80D71139-D5E3-45DD-AA15-39E3DFAB6C4B}"/>
              </a:ext>
            </a:extLst>
          </p:cNvPr>
          <p:cNvSpPr txBox="1"/>
          <p:nvPr/>
        </p:nvSpPr>
        <p:spPr bwMode="gray">
          <a:xfrm>
            <a:off x="7444266" y="1141891"/>
            <a:ext cx="1044823" cy="254028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>
                <a:solidFill>
                  <a:srgbClr val="000000"/>
                </a:solidFill>
              </a:rPr>
              <a:t>Beam </a:t>
            </a:r>
            <a:r>
              <a:rPr lang="de-DE" sz="1400" dirty="0" err="1">
                <a:solidFill>
                  <a:srgbClr val="000000"/>
                </a:solidFill>
              </a:rPr>
              <a:t>center</a:t>
            </a:r>
            <a:endParaRPr lang="de-DE" sz="1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elle 9">
                <a:extLst>
                  <a:ext uri="{FF2B5EF4-FFF2-40B4-BE49-F238E27FC236}">
                    <a16:creationId xmlns:a16="http://schemas.microsoft.com/office/drawing/2014/main" id="{BADF04DE-222B-45BD-92A7-A89F7CEA015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19336" y="3495913"/>
              <a:ext cx="5859983" cy="1623492"/>
            </p:xfrm>
            <a:graphic>
              <a:graphicData uri="http://schemas.openxmlformats.org/drawingml/2006/table">
                <a:tbl>
                  <a:tblPr firstRow="1" firstCol="1" bandRow="1">
                    <a:tableStyleId>{E8034E78-7F5D-4C2E-B375-FC64B27BC917}</a:tableStyleId>
                  </a:tblPr>
                  <a:tblGrid>
                    <a:gridCol w="1104533">
                      <a:extLst>
                        <a:ext uri="{9D8B030D-6E8A-4147-A177-3AD203B41FA5}">
                          <a16:colId xmlns:a16="http://schemas.microsoft.com/office/drawing/2014/main" val="4231757484"/>
                        </a:ext>
                      </a:extLst>
                    </a:gridCol>
                    <a:gridCol w="1265527">
                      <a:extLst>
                        <a:ext uri="{9D8B030D-6E8A-4147-A177-3AD203B41FA5}">
                          <a16:colId xmlns:a16="http://schemas.microsoft.com/office/drawing/2014/main" val="4016514878"/>
                        </a:ext>
                      </a:extLst>
                    </a:gridCol>
                    <a:gridCol w="2160240">
                      <a:extLst>
                        <a:ext uri="{9D8B030D-6E8A-4147-A177-3AD203B41FA5}">
                          <a16:colId xmlns:a16="http://schemas.microsoft.com/office/drawing/2014/main" val="2284357082"/>
                        </a:ext>
                      </a:extLst>
                    </a:gridCol>
                    <a:gridCol w="1329683">
                      <a:extLst>
                        <a:ext uri="{9D8B030D-6E8A-4147-A177-3AD203B41FA5}">
                          <a16:colId xmlns:a16="http://schemas.microsoft.com/office/drawing/2014/main" val="3055866229"/>
                        </a:ext>
                      </a:extLst>
                    </a:gridCol>
                  </a:tblGrid>
                  <a:tr h="377331">
                    <a:tc>
                      <a:txBody>
                        <a:bodyPr/>
                        <a:lstStyle/>
                        <a:p>
                          <a:endParaRPr lang="de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err="1"/>
                            <a:t>Lorentzian</a:t>
                          </a:r>
                          <a:endParaRPr lang="de-DE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err="1"/>
                            <a:t>Generalized</a:t>
                          </a:r>
                          <a:r>
                            <a:rPr lang="de-DE" sz="1600" dirty="0"/>
                            <a:t> normal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err="1"/>
                            <a:t>Gaussian</a:t>
                          </a:r>
                          <a:endParaRPr lang="de-DE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32124607"/>
                      </a:ext>
                    </a:extLst>
                  </a:tr>
                  <a:tr h="56184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de-DE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de-DE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1600" b="1" i="1" smtClean="0">
                                            <a:latin typeface="Cambria Math" panose="02040503050406030204" pitchFamily="18" charset="0"/>
                                          </a:rPr>
                                          <m:t>𝝌</m:t>
                                        </m:r>
                                      </m:e>
                                      <m:sup>
                                        <m:r>
                                          <a:rPr lang="de-DE" sz="1600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de-DE" sz="1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sSup>
                                      <m:sSupPr>
                                        <m:ctrlPr>
                                          <a:rPr lang="de-DE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1600" b="1" i="1" smtClean="0">
                                            <a:latin typeface="Cambria Math" panose="02040503050406030204" pitchFamily="18" charset="0"/>
                                          </a:rPr>
                                          <m:t>𝟎</m:t>
                                        </m:r>
                                      </m:e>
                                      <m:sup>
                                        <m:r>
                                          <a:rPr lang="de-DE" sz="1600" b="1" i="1" smtClean="0">
                                            <a:latin typeface="Cambria Math" panose="02040503050406030204" pitchFamily="18" charset="0"/>
                                          </a:rPr>
                                          <m:t>𝟒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de-DE" sz="1600" dirty="0"/>
                        </a:p>
                      </a:txBody>
                      <a:tcP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6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7.3±0.93</m:t>
                                </m:r>
                              </m:oMath>
                            </m:oMathPara>
                          </a14:m>
                          <a:endParaRPr lang="de-DE" sz="1600" b="0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6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7.7±0.7</m:t>
                                </m:r>
                              </m:oMath>
                            </m:oMathPara>
                          </a14:m>
                          <a:endParaRPr lang="de-DE" sz="1600" b="0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6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7.4±0.64</m:t>
                                </m:r>
                              </m:oMath>
                            </m:oMathPara>
                          </a14:m>
                          <a:endParaRPr lang="de-DE" sz="1600" b="0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60687855"/>
                      </a:ext>
                    </a:extLst>
                  </a:tr>
                  <a:tr h="65916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de-DE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de-DE" sz="16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1600" b="1" i="1" smtClean="0">
                                            <a:latin typeface="Cambria Math" panose="02040503050406030204" pitchFamily="18" charset="0"/>
                                          </a:rPr>
                                          <m:t>𝝌</m:t>
                                        </m:r>
                                      </m:e>
                                      <m:sup>
                                        <m:r>
                                          <a:rPr lang="de-DE" sz="1600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de-DE" sz="1600" b="1" i="1" smtClean="0">
                                        <a:latin typeface="Cambria Math" panose="02040503050406030204" pitchFamily="18" charset="0"/>
                                      </a:rPr>
                                      <m:t>𝝂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de-DE" sz="1600" dirty="0"/>
                        </a:p>
                      </a:txBody>
                      <a:tcPr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600" b="0" i="1" kern="120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2.35±0.3</m:t>
                                </m:r>
                              </m:oMath>
                            </m:oMathPara>
                          </a14:m>
                          <a:endParaRPr lang="de-DE" sz="1600" b="0" dirty="0">
                            <a:solidFill>
                              <a:srgbClr val="000000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600" b="0" i="1" kern="120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2.34±0.2</m:t>
                                </m:r>
                              </m:oMath>
                            </m:oMathPara>
                          </a14:m>
                          <a:endParaRPr lang="de-DE" sz="1600" b="0" dirty="0">
                            <a:solidFill>
                              <a:srgbClr val="000000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600" b="0" i="1" kern="120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2.37±0.2</m:t>
                                </m:r>
                              </m:oMath>
                            </m:oMathPara>
                          </a14:m>
                          <a:endParaRPr lang="de-DE" sz="1600" b="0" dirty="0">
                            <a:solidFill>
                              <a:srgbClr val="000000"/>
                            </a:solidFill>
                            <a:effectLst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450074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elle 9">
                <a:extLst>
                  <a:ext uri="{FF2B5EF4-FFF2-40B4-BE49-F238E27FC236}">
                    <a16:creationId xmlns:a16="http://schemas.microsoft.com/office/drawing/2014/main" id="{BADF04DE-222B-45BD-92A7-A89F7CEA01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92787220"/>
                  </p:ext>
                </p:extLst>
              </p:nvPr>
            </p:nvGraphicFramePr>
            <p:xfrm>
              <a:off x="119336" y="3495913"/>
              <a:ext cx="5859983" cy="1623492"/>
            </p:xfrm>
            <a:graphic>
              <a:graphicData uri="http://schemas.openxmlformats.org/drawingml/2006/table">
                <a:tbl>
                  <a:tblPr firstRow="1" firstCol="1" bandRow="1">
                    <a:tableStyleId>{E8034E78-7F5D-4C2E-B375-FC64B27BC917}</a:tableStyleId>
                  </a:tblPr>
                  <a:tblGrid>
                    <a:gridCol w="1104533">
                      <a:extLst>
                        <a:ext uri="{9D8B030D-6E8A-4147-A177-3AD203B41FA5}">
                          <a16:colId xmlns:a16="http://schemas.microsoft.com/office/drawing/2014/main" val="4231757484"/>
                        </a:ext>
                      </a:extLst>
                    </a:gridCol>
                    <a:gridCol w="1265527">
                      <a:extLst>
                        <a:ext uri="{9D8B030D-6E8A-4147-A177-3AD203B41FA5}">
                          <a16:colId xmlns:a16="http://schemas.microsoft.com/office/drawing/2014/main" val="4016514878"/>
                        </a:ext>
                      </a:extLst>
                    </a:gridCol>
                    <a:gridCol w="2160240">
                      <a:extLst>
                        <a:ext uri="{9D8B030D-6E8A-4147-A177-3AD203B41FA5}">
                          <a16:colId xmlns:a16="http://schemas.microsoft.com/office/drawing/2014/main" val="2284357082"/>
                        </a:ext>
                      </a:extLst>
                    </a:gridCol>
                    <a:gridCol w="1329683">
                      <a:extLst>
                        <a:ext uri="{9D8B030D-6E8A-4147-A177-3AD203B41FA5}">
                          <a16:colId xmlns:a16="http://schemas.microsoft.com/office/drawing/2014/main" val="3055866229"/>
                        </a:ext>
                      </a:extLst>
                    </a:gridCol>
                  </a:tblGrid>
                  <a:tr h="377331">
                    <a:tc>
                      <a:txBody>
                        <a:bodyPr/>
                        <a:lstStyle/>
                        <a:p>
                          <a:endParaRPr lang="de-DE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err="1"/>
                            <a:t>Lorentzian</a:t>
                          </a:r>
                          <a:endParaRPr lang="de-DE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err="1"/>
                            <a:t>Generalized</a:t>
                          </a:r>
                          <a:r>
                            <a:rPr lang="de-DE" sz="1600" dirty="0"/>
                            <a:t> normal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600" dirty="0" err="1"/>
                            <a:t>Gaussian</a:t>
                          </a:r>
                          <a:endParaRPr lang="de-DE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32124607"/>
                      </a:ext>
                    </a:extLst>
                  </a:tr>
                  <a:tr h="586994"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16"/>
                          <a:stretch>
                            <a:fillRect t="-67010" r="-432597" b="-1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 anchor="ctr">
                        <a:blipFill>
                          <a:blip r:embed="rId16"/>
                          <a:stretch>
                            <a:fillRect l="-87019" t="-67010" r="-276442" b="-1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 anchor="ctr">
                        <a:blipFill>
                          <a:blip r:embed="rId16"/>
                          <a:stretch>
                            <a:fillRect l="-109577" t="-67010" r="-61972" b="-1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 anchor="ctr">
                        <a:blipFill>
                          <a:blip r:embed="rId16"/>
                          <a:stretch>
                            <a:fillRect l="-341284" t="-67010" r="-917" b="-1134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0687855"/>
                      </a:ext>
                    </a:extLst>
                  </a:tr>
                  <a:tr h="659167"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16"/>
                          <a:stretch>
                            <a:fillRect t="-150000" r="-432597" b="-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 anchor="ctr">
                        <a:blipFill>
                          <a:blip r:embed="rId16"/>
                          <a:stretch>
                            <a:fillRect l="-87019" t="-150000" r="-276442" b="-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 anchor="ctr">
                        <a:blipFill>
                          <a:blip r:embed="rId16"/>
                          <a:stretch>
                            <a:fillRect l="-109577" t="-150000" r="-61972" b="-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 anchor="ctr">
                        <a:blipFill>
                          <a:blip r:embed="rId16"/>
                          <a:stretch>
                            <a:fillRect l="-341284" t="-150000" r="-917" b="-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50074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Geschweifte Klammer rechts 34">
            <a:extLst>
              <a:ext uri="{FF2B5EF4-FFF2-40B4-BE49-F238E27FC236}">
                <a16:creationId xmlns:a16="http://schemas.microsoft.com/office/drawing/2014/main" id="{3697A977-48C8-4A00-9D21-1303D631302D}"/>
              </a:ext>
            </a:extLst>
          </p:cNvPr>
          <p:cNvSpPr/>
          <p:nvPr/>
        </p:nvSpPr>
        <p:spPr bwMode="gray">
          <a:xfrm rot="16200000">
            <a:off x="4442911" y="1373255"/>
            <a:ext cx="121926" cy="216024"/>
          </a:xfrm>
          <a:prstGeom prst="rightBrace">
            <a:avLst>
              <a:gd name="adj1" fmla="val 37274"/>
              <a:gd name="adj2" fmla="val 51102"/>
            </a:avLst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feld 35">
                <a:extLst>
                  <a:ext uri="{FF2B5EF4-FFF2-40B4-BE49-F238E27FC236}">
                    <a16:creationId xmlns:a16="http://schemas.microsoft.com/office/drawing/2014/main" id="{40EDC2D6-1384-4FD2-9A6B-76CB39846056}"/>
                  </a:ext>
                </a:extLst>
              </p:cNvPr>
              <p:cNvSpPr txBox="1"/>
              <p:nvPr/>
            </p:nvSpPr>
            <p:spPr bwMode="gray">
              <a:xfrm>
                <a:off x="2760497" y="696503"/>
                <a:ext cx="3324379" cy="570083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1400" b="0" dirty="0">
                    <a:solidFill>
                      <a:schemeClr val="tx1"/>
                    </a:solidFill>
                  </a:rPr>
                  <a:t>Residuals: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1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de-DE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sSub>
                      <m:sSubPr>
                        <m:ctrlPr>
                          <a:rPr lang="de-DE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de-DE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de-DE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de-DE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de-DE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de-DE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de-DE" sz="1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ij</m:t>
                        </m:r>
                        <m:r>
                          <a:rPr lang="de-DE" sz="1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de-DE" sz="1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model</m:t>
                        </m:r>
                      </m:sub>
                    </m:sSub>
                    <m:r>
                      <a:rPr lang="de-DE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de-DE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de-DE" sz="1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de-DE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de-DE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de-DE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de-DE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de-DE" sz="1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ij</m:t>
                        </m:r>
                        <m:r>
                          <a:rPr lang="de-DE" sz="1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  </m:t>
                        </m:r>
                        <m:r>
                          <m:rPr>
                            <m:sty m:val="p"/>
                          </m:rPr>
                          <a:rPr lang="de-DE" sz="1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data</m:t>
                        </m:r>
                        <m:r>
                          <a:rPr lang="de-DE" sz="1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de-DE" sz="1400" dirty="0" err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Textfeld 35">
                <a:extLst>
                  <a:ext uri="{FF2B5EF4-FFF2-40B4-BE49-F238E27FC236}">
                    <a16:creationId xmlns:a16="http://schemas.microsoft.com/office/drawing/2014/main" id="{40EDC2D6-1384-4FD2-9A6B-76CB39846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2760497" y="696503"/>
                <a:ext cx="3324379" cy="57008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000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C9097C3B-EDE4-4F7D-84EA-EE08F06B43C4}"/>
              </a:ext>
            </a:extLst>
          </p:cNvPr>
          <p:cNvCxnSpPr>
            <a:cxnSpLocks/>
          </p:cNvCxnSpPr>
          <p:nvPr/>
        </p:nvCxnSpPr>
        <p:spPr>
          <a:xfrm flipH="1">
            <a:off x="4511824" y="2924944"/>
            <a:ext cx="336747" cy="0"/>
          </a:xfrm>
          <a:prstGeom prst="straightConnector1">
            <a:avLst/>
          </a:prstGeom>
          <a:ln w="28575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>
            <a:extLst>
              <a:ext uri="{FF2B5EF4-FFF2-40B4-BE49-F238E27FC236}">
                <a16:creationId xmlns:a16="http://schemas.microsoft.com/office/drawing/2014/main" id="{09501A24-BCC3-4FF3-8271-6807907F1B72}"/>
              </a:ext>
            </a:extLst>
          </p:cNvPr>
          <p:cNvSpPr txBox="1"/>
          <p:nvPr/>
        </p:nvSpPr>
        <p:spPr bwMode="gray">
          <a:xfrm>
            <a:off x="4880551" y="2744190"/>
            <a:ext cx="939026" cy="4572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/>
              <a:t>Degrees </a:t>
            </a:r>
            <a:r>
              <a:rPr lang="de-DE" sz="1200" dirty="0" err="1"/>
              <a:t>of</a:t>
            </a:r>
            <a:br>
              <a:rPr lang="de-DE" sz="1200" dirty="0"/>
            </a:br>
            <a:r>
              <a:rPr lang="de-DE" sz="1200" dirty="0" err="1"/>
              <a:t>freedom</a:t>
            </a:r>
            <a:r>
              <a:rPr lang="de-DE" sz="12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6C0B74D2-76DF-41D6-B5DF-9B01CA9A1CCB}"/>
                  </a:ext>
                </a:extLst>
              </p:cNvPr>
              <p:cNvSpPr txBox="1"/>
              <p:nvPr/>
            </p:nvSpPr>
            <p:spPr bwMode="gray">
              <a:xfrm rot="16200000">
                <a:off x="11311780" y="1024854"/>
                <a:ext cx="648072" cy="2525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m:oMathPara>
                </a14:m>
                <a:endParaRPr lang="de-DE" sz="1400" dirty="0" err="1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6C0B74D2-76DF-41D6-B5DF-9B01CA9A1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 rot="16200000">
                <a:off x="11311780" y="1024854"/>
                <a:ext cx="648072" cy="252512"/>
              </a:xfrm>
              <a:prstGeom prst="rect">
                <a:avLst/>
              </a:prstGeom>
              <a:blipFill>
                <a:blip r:embed="rId18"/>
                <a:stretch>
                  <a:fillRect r="-487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FC394FB5-5E53-4AD6-B33B-E256E1D17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00263" y="6273800"/>
            <a:ext cx="6227985" cy="584200"/>
          </a:xfrm>
        </p:spPr>
        <p:txBody>
          <a:bodyPr/>
          <a:lstStyle/>
          <a:p>
            <a:r>
              <a:rPr lang="en-US" noProof="1"/>
              <a:t>David Frese – </a:t>
            </a:r>
            <a:r>
              <a:rPr lang="en-US" dirty="0"/>
              <a:t>Characterization of low-energy particle beams using Raman microscopy on graphene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912536627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6377C014-016C-47EF-8E59-42AF91D12132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71474" y="836712"/>
                <a:ext cx="3276254" cy="5440263"/>
              </a:xfrm>
            </p:spPr>
            <p:txBody>
              <a:bodyPr/>
              <a:lstStyle/>
              <a:p>
                <a:r>
                  <a:rPr lang="de-DE" dirty="0">
                    <a:solidFill>
                      <a:schemeClr val="tx1"/>
                    </a:solidFill>
                  </a:rPr>
                  <a:t>Determine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FWHM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de-DE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de-DE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y</m:t>
                        </m:r>
                      </m:sub>
                    </m:sSub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</a:rPr>
                  <a:t>from</a:t>
                </a:r>
                <a:r>
                  <a:rPr lang="de-DE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sub>
                    </m:sSub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y</m:t>
                        </m:r>
                      </m:sub>
                    </m:sSub>
                  </m:oMath>
                </a14:m>
                <a:r>
                  <a:rPr lang="de-DE" dirty="0">
                    <a:solidFill>
                      <a:schemeClr val="tx1"/>
                    </a:solidFill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</a:rPr>
                  <a:t>for</a:t>
                </a:r>
                <a:r>
                  <a:rPr lang="de-DE" dirty="0">
                    <a:solidFill>
                      <a:schemeClr val="tx1"/>
                    </a:solidFill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</a:rPr>
                  <a:t>model</a:t>
                </a:r>
                <a:r>
                  <a:rPr lang="de-DE" dirty="0">
                    <a:solidFill>
                      <a:schemeClr val="tx1"/>
                    </a:solidFill>
                  </a:rPr>
                  <a:t> </a:t>
                </a:r>
                <a:r>
                  <a:rPr lang="de-DE" dirty="0" err="1">
                    <a:solidFill>
                      <a:schemeClr val="tx1"/>
                    </a:solidFill>
                  </a:rPr>
                  <a:t>comparison</a:t>
                </a:r>
                <a:r>
                  <a:rPr lang="de-DE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de-DE" dirty="0">
                  <a:solidFill>
                    <a:schemeClr val="tx1"/>
                  </a:solidFill>
                </a:endParaRPr>
              </a:p>
              <a:p>
                <a:endParaRPr lang="de-D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6377C014-016C-47EF-8E59-42AF91D121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71474" y="836712"/>
                <a:ext cx="3276254" cy="5440263"/>
              </a:xfrm>
              <a:blipFill>
                <a:blip r:embed="rId2"/>
                <a:stretch>
                  <a:fillRect l="-3911" t="-112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68C66FD-EBBC-4FAF-AA33-2B7ECB036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31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58E058A4-8447-4F0C-8220-A54FAF1CD26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48344DA-7331-4D8C-A870-A90B8034A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4" y="116632"/>
            <a:ext cx="3051916" cy="273630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16C2597-9322-4132-81F0-01CADE65B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2252" y="2852936"/>
            <a:ext cx="3600400" cy="256423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673744A-1A59-4294-BDDD-235055F9B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0216" y="2852936"/>
            <a:ext cx="3616895" cy="2570729"/>
          </a:xfrm>
          <a:prstGeom prst="rect">
            <a:avLst/>
          </a:prstGeom>
        </p:spPr>
      </p:pic>
      <p:graphicFrame>
        <p:nvGraphicFramePr>
          <p:cNvPr id="9" name="Tabelle 9">
            <a:extLst>
              <a:ext uri="{FF2B5EF4-FFF2-40B4-BE49-F238E27FC236}">
                <a16:creationId xmlns:a16="http://schemas.microsoft.com/office/drawing/2014/main" id="{DFAEAAC1-ABA0-4DAB-80AB-6B5F387FC29A}"/>
              </a:ext>
            </a:extLst>
          </p:cNvPr>
          <p:cNvGraphicFramePr>
            <a:graphicFrameLocks noGrp="1"/>
          </p:cNvGraphicFramePr>
          <p:nvPr/>
        </p:nvGraphicFramePr>
        <p:xfrm>
          <a:off x="3711042" y="836712"/>
          <a:ext cx="4032448" cy="14833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077824">
                  <a:extLst>
                    <a:ext uri="{9D8B030D-6E8A-4147-A177-3AD203B41FA5}">
                      <a16:colId xmlns:a16="http://schemas.microsoft.com/office/drawing/2014/main" val="2383456960"/>
                    </a:ext>
                  </a:extLst>
                </a:gridCol>
                <a:gridCol w="1954624">
                  <a:extLst>
                    <a:ext uri="{9D8B030D-6E8A-4147-A177-3AD203B41FA5}">
                      <a16:colId xmlns:a16="http://schemas.microsoft.com/office/drawing/2014/main" val="3332211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/>
                        <a:t>Conversion</a:t>
                      </a:r>
                      <a:r>
                        <a:rPr lang="de-DE" sz="1600" dirty="0"/>
                        <a:t> </a:t>
                      </a:r>
                      <a:r>
                        <a:rPr lang="de-DE" sz="1600" dirty="0" err="1"/>
                        <a:t>factor</a:t>
                      </a: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756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/>
                        <a:t>Lorentzian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47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/>
                        <a:t>Generalized</a:t>
                      </a:r>
                      <a:r>
                        <a:rPr lang="de-DE" sz="1600" dirty="0"/>
                        <a:t>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1.98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0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/>
                        <a:t>Gaussian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1.62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41885"/>
                  </a:ext>
                </a:extLst>
              </a:tr>
            </a:tbl>
          </a:graphicData>
        </a:graphic>
      </p:graphicFrame>
      <p:pic>
        <p:nvPicPr>
          <p:cNvPr id="12" name="Grafik 11">
            <a:extLst>
              <a:ext uri="{FF2B5EF4-FFF2-40B4-BE49-F238E27FC236}">
                <a16:creationId xmlns:a16="http://schemas.microsoft.com/office/drawing/2014/main" id="{01B688A7-2134-42C6-9EE7-E2A84CB5F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72" y="2852936"/>
            <a:ext cx="3618670" cy="25707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9E1BB0A-385E-4ACC-8621-8898302F8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39" y="142856"/>
            <a:ext cx="8656066" cy="438170"/>
          </a:xfrm>
        </p:spPr>
        <p:txBody>
          <a:bodyPr/>
          <a:lstStyle/>
          <a:p>
            <a:r>
              <a:rPr lang="de-DE" sz="2500" dirty="0"/>
              <a:t>Determination </a:t>
            </a:r>
            <a:r>
              <a:rPr lang="de-DE" sz="2500" dirty="0" err="1"/>
              <a:t>of</a:t>
            </a:r>
            <a:r>
              <a:rPr lang="de-DE" sz="2500" dirty="0"/>
              <a:t> beam </a:t>
            </a:r>
            <a:r>
              <a:rPr lang="de-DE" sz="2500" dirty="0" err="1"/>
              <a:t>profile</a:t>
            </a:r>
            <a:r>
              <a:rPr lang="de-DE" sz="2500" dirty="0"/>
              <a:t> </a:t>
            </a:r>
            <a:r>
              <a:rPr lang="de-DE" sz="2500" dirty="0" err="1"/>
              <a:t>parameters</a:t>
            </a:r>
            <a:r>
              <a:rPr lang="de-DE" sz="2500" dirty="0"/>
              <a:t> - Model </a:t>
            </a:r>
            <a:r>
              <a:rPr lang="de-DE" sz="2500" dirty="0" err="1"/>
              <a:t>comparison</a:t>
            </a:r>
            <a:endParaRPr lang="de-DE" sz="2500" dirty="0"/>
          </a:p>
        </p:txBody>
      </p:sp>
      <p:pic>
        <p:nvPicPr>
          <p:cNvPr id="16" name="Grafik 15" descr="Häkchen mit einfarbiger Füllung">
            <a:extLst>
              <a:ext uri="{FF2B5EF4-FFF2-40B4-BE49-F238E27FC236}">
                <a16:creationId xmlns:a16="http://schemas.microsoft.com/office/drawing/2014/main" id="{3D1CF00A-7267-4CBD-9434-CFD754D5A3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99929" y="2652615"/>
            <a:ext cx="395880" cy="395880"/>
          </a:xfrm>
          <a:prstGeom prst="rect">
            <a:avLst/>
          </a:prstGeom>
        </p:spPr>
      </p:pic>
      <p:pic>
        <p:nvPicPr>
          <p:cNvPr id="17" name="Grafik 16" descr="Häkchen mit einfarbiger Füllung">
            <a:extLst>
              <a:ext uri="{FF2B5EF4-FFF2-40B4-BE49-F238E27FC236}">
                <a16:creationId xmlns:a16="http://schemas.microsoft.com/office/drawing/2014/main" id="{E1EE7C30-C6FC-4016-8E41-8F63D8B2C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52584" y="2666439"/>
            <a:ext cx="395880" cy="395880"/>
          </a:xfrm>
          <a:prstGeom prst="rect">
            <a:avLst/>
          </a:prstGeom>
        </p:spPr>
      </p:pic>
      <p:sp>
        <p:nvSpPr>
          <p:cNvPr id="20" name="Multiplikationszeichen 19">
            <a:extLst>
              <a:ext uri="{FF2B5EF4-FFF2-40B4-BE49-F238E27FC236}">
                <a16:creationId xmlns:a16="http://schemas.microsoft.com/office/drawing/2014/main" id="{152C21FF-C1A3-4335-8CE6-0FE9E3B6CB19}"/>
              </a:ext>
            </a:extLst>
          </p:cNvPr>
          <p:cNvSpPr/>
          <p:nvPr/>
        </p:nvSpPr>
        <p:spPr bwMode="gray">
          <a:xfrm>
            <a:off x="3375265" y="2652615"/>
            <a:ext cx="467699" cy="472529"/>
          </a:xfrm>
          <a:prstGeom prst="mathMultiply">
            <a:avLst>
              <a:gd name="adj1" fmla="val 12319"/>
            </a:avLst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3F027249-2E45-4286-B5C6-6E413FF454D7}"/>
              </a:ext>
            </a:extLst>
          </p:cNvPr>
          <p:cNvGrpSpPr/>
          <p:nvPr/>
        </p:nvGrpSpPr>
        <p:grpSpPr>
          <a:xfrm>
            <a:off x="2642245" y="5572513"/>
            <a:ext cx="6273057" cy="792088"/>
            <a:chOff x="12133274" y="18772423"/>
            <a:chExt cx="17071503" cy="944005"/>
          </a:xfrm>
        </p:grpSpPr>
        <p:sp>
          <p:nvSpPr>
            <p:cNvPr id="22" name="Inhaltsplatzhalter 6">
              <a:extLst>
                <a:ext uri="{FF2B5EF4-FFF2-40B4-BE49-F238E27FC236}">
                  <a16:creationId xmlns:a16="http://schemas.microsoft.com/office/drawing/2014/main" id="{B4AA30AB-2115-47D1-B221-D4A6FA33047E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2234506" y="18796435"/>
              <a:ext cx="16901658" cy="888160"/>
            </a:xfrm>
            <a:prstGeom prst="rect">
              <a:avLst/>
            </a:prstGeom>
            <a:solidFill>
              <a:srgbClr val="A3107C"/>
            </a:solidFill>
            <a:ln w="19050">
              <a:noFill/>
            </a:ln>
          </p:spPr>
          <p:txBody>
            <a:bodyPr vert="horz" lIns="0" tIns="0" rIns="0" bIns="0" rtlCol="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1"/>
                </a:buClr>
                <a:buFont typeface="Wingdings" panose="05000000000000000000" pitchFamily="2" charset="2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1"/>
                </a:buClr>
                <a:buFont typeface="+mj-lt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Symbol" panose="05050102010706020507" pitchFamily="18" charset="2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+mj-lt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85000"/>
                </a:lnSpc>
                <a:spcBef>
                  <a:spcPts val="3000"/>
                </a:spcBef>
                <a:spcAft>
                  <a:spcPts val="1500"/>
                </a:spcAft>
                <a:buFont typeface="Arial" panose="020B0604020202020204" pitchFamily="34" charset="0"/>
                <a:buNone/>
                <a:defRPr sz="16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Arial" panose="020B0604020202020204"/>
                </a:rPr>
                <a:t>Models are compatible in the determination of beam profile position and size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Rechteck: abgerundete Ecken 22">
              <a:extLst>
                <a:ext uri="{FF2B5EF4-FFF2-40B4-BE49-F238E27FC236}">
                  <a16:creationId xmlns:a16="http://schemas.microsoft.com/office/drawing/2014/main" id="{1E2BFF92-5E4D-4574-B416-FD26ECDFAF31}"/>
                </a:ext>
              </a:extLst>
            </p:cNvPr>
            <p:cNvSpPr/>
            <p:nvPr/>
          </p:nvSpPr>
          <p:spPr>
            <a:xfrm>
              <a:off x="12133274" y="18772423"/>
              <a:ext cx="17071503" cy="944005"/>
            </a:xfrm>
            <a:prstGeom prst="roundRect">
              <a:avLst/>
            </a:prstGeom>
            <a:noFill/>
            <a:ln w="101600" cap="flat" cmpd="sng" algn="ctr">
              <a:solidFill>
                <a:srgbClr val="A3107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0540CD00-C649-466B-9E2D-BB8D1A93698E}"/>
                  </a:ext>
                </a:extLst>
              </p:cNvPr>
              <p:cNvSpPr txBox="1"/>
              <p:nvPr/>
            </p:nvSpPr>
            <p:spPr bwMode="gray">
              <a:xfrm>
                <a:off x="9616994" y="42915"/>
                <a:ext cx="2266624" cy="275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1400" dirty="0">
                    <a:solidFill>
                      <a:schemeClr val="tx1"/>
                    </a:solidFill>
                  </a:rPr>
                  <a:t>Beam </a:t>
                </a:r>
                <a:r>
                  <a:rPr lang="de-DE" sz="1400" dirty="0" err="1">
                    <a:solidFill>
                      <a:schemeClr val="tx1"/>
                    </a:solidFill>
                  </a:rPr>
                  <a:t>profile</a:t>
                </a:r>
                <a:r>
                  <a:rPr lang="de-DE" sz="1400" dirty="0">
                    <a:solidFill>
                      <a:schemeClr val="tx1"/>
                    </a:solidFill>
                  </a:rPr>
                  <a:t> (BP) </a:t>
                </a:r>
                <a:r>
                  <a:rPr lang="de-DE" sz="1400" dirty="0" err="1">
                    <a:solidFill>
                      <a:schemeClr val="tx1"/>
                    </a:solidFill>
                  </a:rPr>
                  <a:t>parameters</a:t>
                </a:r>
                <a:r>
                  <a:rPr lang="de-DE" sz="1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e-DE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de-DE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0540CD00-C649-466B-9E2D-BB8D1A936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9616994" y="42915"/>
                <a:ext cx="2266624" cy="275578"/>
              </a:xfrm>
              <a:prstGeom prst="rect">
                <a:avLst/>
              </a:prstGeom>
              <a:blipFill>
                <a:blip r:embed="rId9"/>
                <a:stretch>
                  <a:fillRect l="-4852" t="-17778" r="-12938" b="-2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B6FED5FA-EB9C-48C9-A548-335F49E6BCC4}"/>
                  </a:ext>
                </a:extLst>
              </p:cNvPr>
              <p:cNvSpPr txBox="1"/>
              <p:nvPr/>
            </p:nvSpPr>
            <p:spPr bwMode="gray">
              <a:xfrm rot="16200000">
                <a:off x="11459331" y="948926"/>
                <a:ext cx="648072" cy="2525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m:oMathPara>
                </a14:m>
                <a:endParaRPr lang="de-DE" sz="1400" dirty="0" err="1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B6FED5FA-EB9C-48C9-A548-335F49E6B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 rot="16200000">
                <a:off x="11459331" y="948926"/>
                <a:ext cx="648072" cy="252512"/>
              </a:xfrm>
              <a:prstGeom prst="rect">
                <a:avLst/>
              </a:prstGeom>
              <a:blipFill>
                <a:blip r:embed="rId10"/>
                <a:stretch>
                  <a:fillRect r="-238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Fußzeilenplatzhalter 3">
            <a:extLst>
              <a:ext uri="{FF2B5EF4-FFF2-40B4-BE49-F238E27FC236}">
                <a16:creationId xmlns:a16="http://schemas.microsoft.com/office/drawing/2014/main" id="{FC69E5A8-0CF3-4CB5-B1F6-B7587A11E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00263" y="6273800"/>
            <a:ext cx="6227985" cy="584200"/>
          </a:xfrm>
        </p:spPr>
        <p:txBody>
          <a:bodyPr/>
          <a:lstStyle/>
          <a:p>
            <a:r>
              <a:rPr lang="en-US" noProof="1"/>
              <a:t>David Frese – </a:t>
            </a:r>
            <a:r>
              <a:rPr lang="en-US" dirty="0"/>
              <a:t>Characterization of low-energy particle beams using Raman microscopy on graphene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53383132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6713AA-F97B-46BB-ABA5-C73D66E2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Beam </a:t>
            </a:r>
            <a:r>
              <a:rPr lang="de-DE" dirty="0" err="1"/>
              <a:t>profile</a:t>
            </a:r>
            <a:r>
              <a:rPr lang="de-DE" dirty="0"/>
              <a:t> </a:t>
            </a:r>
            <a:r>
              <a:rPr lang="de-DE" dirty="0" err="1"/>
              <a:t>models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9EBD7803-6518-4EC4-8E52-33CE135C8546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71473" y="1592263"/>
                <a:ext cx="7078539" cy="4684711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Choose</a:t>
                </a:r>
                <a:r>
                  <a:rPr lang="de-DE" dirty="0"/>
                  <a:t> </a:t>
                </a:r>
                <a:r>
                  <a:rPr lang="de-DE" dirty="0" err="1"/>
                  <a:t>models</a:t>
                </a:r>
                <a:r>
                  <a:rPr lang="de-DE" dirty="0"/>
                  <a:t> </a:t>
                </a:r>
                <a:r>
                  <a:rPr lang="de-DE" dirty="0" err="1"/>
                  <a:t>empirically</a:t>
                </a: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Three</a:t>
                </a:r>
                <a:r>
                  <a:rPr lang="de-DE" dirty="0"/>
                  <a:t> </a:t>
                </a:r>
                <a:r>
                  <a:rPr lang="de-DE" dirty="0" err="1"/>
                  <a:t>models</a:t>
                </a:r>
                <a:r>
                  <a:rPr lang="de-DE" dirty="0"/>
                  <a:t> </a:t>
                </a:r>
                <a:r>
                  <a:rPr lang="de-DE" dirty="0" err="1"/>
                  <a:t>evaluated</a:t>
                </a:r>
                <a:r>
                  <a:rPr lang="de-DE" dirty="0"/>
                  <a:t>:</a:t>
                </a:r>
              </a:p>
              <a:p>
                <a:pPr marL="555750" lvl="1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555750" lvl="1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555750" lvl="1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de-DE" dirty="0" err="1"/>
                  <a:t>Gaussian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p</m:t>
                    </m:r>
                    <m:r>
                      <a:rPr lang="de-DE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de-DE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</a:rPr>
                      <m:t>α</m:t>
                    </m:r>
                    <m:r>
                      <a:rPr lang="de-DE" i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de-DE" dirty="0" err="1"/>
                  <a:t>Generalized</a:t>
                </a:r>
                <a:r>
                  <a:rPr lang="de-DE" dirty="0"/>
                  <a:t> Normal </a:t>
                </a:r>
                <a:r>
                  <a:rPr lang="de-DE" dirty="0" err="1"/>
                  <a:t>with</a:t>
                </a:r>
                <a:r>
                  <a:rPr lang="de-DE" dirty="0"/>
                  <a:t> p = </a:t>
                </a:r>
                <a:r>
                  <a:rPr lang="de-DE" dirty="0" err="1"/>
                  <a:t>free</a:t>
                </a:r>
                <a:r>
                  <a:rPr lang="de-DE" dirty="0"/>
                  <a:t> </a:t>
                </a:r>
                <a:r>
                  <a:rPr lang="de-DE" dirty="0" err="1"/>
                  <a:t>parameter</a:t>
                </a:r>
                <a:r>
                  <a:rPr lang="de-DE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</a:rPr>
                      <m:t>α</m:t>
                    </m:r>
                    <m:r>
                      <a:rPr lang="de-DE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de-DE" dirty="0"/>
                  <a:t> </a:t>
                </a:r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endParaRPr lang="de-DE" dirty="0"/>
              </a:p>
              <a:p>
                <a:pPr marL="612900" lvl="1" indent="-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de-DE" dirty="0" err="1"/>
                  <a:t>Lorentzian</a:t>
                </a:r>
                <a:r>
                  <a:rPr lang="de-DE" dirty="0"/>
                  <a:t> </a:t>
                </a:r>
              </a:p>
            </p:txBody>
          </p:sp>
        </mc:Choice>
        <mc:Fallback xmlns="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9EBD7803-6518-4EC4-8E52-33CE135C85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71473" y="1592263"/>
                <a:ext cx="7078539" cy="4684711"/>
              </a:xfrm>
              <a:blipFill>
                <a:blip r:embed="rId13"/>
                <a:stretch>
                  <a:fillRect l="-1637" t="-13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7253546-5894-4D02-A615-EB0928D5E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noProof="1"/>
          </a:p>
          <a:p>
            <a:r>
              <a:rPr lang="en-US" noProof="1"/>
              <a:t>David Frese - C</a:t>
            </a:r>
            <a:r>
              <a:rPr lang="de-DE" dirty="0" err="1"/>
              <a:t>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0CB74D1-7073-4D30-B4A5-20D17F724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32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F09AA63-7403-4BA2-8DC9-4F135A68256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9A4DC188-CB1D-459C-BDDD-B9308AC79086}"/>
                  </a:ext>
                </a:extLst>
              </p:cNvPr>
              <p:cNvSpPr txBox="1"/>
              <p:nvPr/>
            </p:nvSpPr>
            <p:spPr>
              <a:xfrm>
                <a:off x="914205" y="2291266"/>
                <a:ext cx="5472607" cy="810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e-DE" sz="1800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den>
                                      </m:f>
                                      <m: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  <m:t>⋅</m:t>
                                      </m:r>
                                      <m:sSup>
                                        <m:sSupPr>
                                          <m:ctrlP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de-DE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𝑟</m:t>
                                                  </m:r>
                                                </m:e>
                                              </m:acc>
                                              <m:r>
                                                <a:rPr lang="de-DE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de-DE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de-DE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𝑟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de-DE" sz="1800" b="0" i="1" smtClean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0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de-DE" sz="1800" b="0" i="0" smtClean="0">
                                              <a:latin typeface="Cambria Math" panose="02040503050406030204" pitchFamily="18" charset="0"/>
                                            </a:rPr>
                                            <m:t>T</m:t>
                                          </m:r>
                                        </m:sup>
                                      </m:sSup>
                                      <m:r>
                                        <a:rPr lang="de-DE" sz="1800" b="0" i="0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sSup>
                                        <m:sSupPr>
                                          <m:ctrlP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de-DE" sz="1800" b="0" i="0" smtClean="0">
                                              <a:latin typeface="Cambria Math" panose="02040503050406030204" pitchFamily="18" charset="0"/>
                                            </a:rPr>
                                            <m:t>Σ</m:t>
                                          </m:r>
                                        </m:e>
                                        <m:sup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p>
                                      </m:sSup>
                                      <m: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d>
                                        <m:dPr>
                                          <m:ctrlP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de-DE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de-DE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</m:acc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de-DE" sz="18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𝑟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de-DE" sz="18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de-DE" sz="18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9A4DC188-CB1D-459C-BDDD-B9308AC79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205" y="2291266"/>
                <a:ext cx="5472607" cy="81073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C5CC693E-4BEE-423A-8445-FDDF7F10C1E1}"/>
                  </a:ext>
                </a:extLst>
              </p:cNvPr>
              <p:cNvSpPr txBox="1"/>
              <p:nvPr/>
            </p:nvSpPr>
            <p:spPr bwMode="gray">
              <a:xfrm>
                <a:off x="141333" y="4013645"/>
                <a:ext cx="5526649" cy="659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  <m: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de-DE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de-DE" sz="1800" b="0" i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sup>
                          </m:sSup>
                          <m:r>
                            <a:rPr lang="de-DE" sz="18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de-DE" sz="18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de-DE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  <m:r>
                                <a:rPr lang="de-DE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de-DE" sz="18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d>
                        </m:den>
                      </m:f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sz="1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de-DE" sz="1800" dirty="0"/>
              </a:p>
            </p:txBody>
          </p:sp>
        </mc:Choice>
        <mc:Fallback xmlns="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C5CC693E-4BEE-423A-8445-FDDF7F10C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141333" y="4013645"/>
                <a:ext cx="5526649" cy="65979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Ellipse 17">
            <a:extLst>
              <a:ext uri="{FF2B5EF4-FFF2-40B4-BE49-F238E27FC236}">
                <a16:creationId xmlns:a16="http://schemas.microsoft.com/office/drawing/2014/main" id="{981BC3F1-D478-4A27-942A-A603787BB2BF}"/>
              </a:ext>
            </a:extLst>
          </p:cNvPr>
          <p:cNvSpPr/>
          <p:nvPr/>
        </p:nvSpPr>
        <p:spPr bwMode="gray">
          <a:xfrm>
            <a:off x="371473" y="4841266"/>
            <a:ext cx="1872208" cy="936104"/>
          </a:xfrm>
          <a:prstGeom prst="ellipse">
            <a:avLst/>
          </a:prstGeom>
          <a:noFill/>
          <a:ln w="57150">
            <a:solidFill>
              <a:srgbClr val="8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AAC829EF-E000-45F8-8FE4-6A4C38927D0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16080" y="2429167"/>
            <a:ext cx="3904580" cy="35007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51702758-D2DC-43C0-9559-5A9A4EEF0EC7}"/>
                  </a:ext>
                </a:extLst>
              </p:cNvPr>
              <p:cNvSpPr txBox="1"/>
              <p:nvPr/>
            </p:nvSpPr>
            <p:spPr bwMode="gray">
              <a:xfrm>
                <a:off x="7655744" y="938945"/>
                <a:ext cx="3096344" cy="12420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18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de-DE" sz="1800" b="0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𝑑𝑖𝑎𝑔</m:t>
                    </m:r>
                    <m:d>
                      <m:dPr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endParaRPr lang="de-DE" sz="1800" b="0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=[</m:t>
                    </m:r>
                    <m:d>
                      <m:dPr>
                        <m:begChr m:val="["/>
                        <m:endChr m:val="]"/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de-DE" sz="18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</m:d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func>
                              <m:funcPr>
                                <m:ctrlPr>
                                  <a:rPr lang="de-DE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de-DE" sz="1800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de-DE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i="1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d>
                  </m:oMath>
                </a14:m>
                <a:endParaRPr lang="de-DE" sz="1800" b="0" i="1" dirty="0">
                  <a:latin typeface="Cambria Math" panose="02040503050406030204" pitchFamily="18" charset="0"/>
                </a:endParaRPr>
              </a:p>
              <a:p>
                <a:r>
                  <a:rPr lang="de-DE" sz="1800" b="0" dirty="0"/>
                  <a:t>              </a:t>
                </a:r>
                <a14:m>
                  <m:oMath xmlns:m="http://schemas.openxmlformats.org/officeDocument/2006/math">
                    <m:r>
                      <a:rPr lang="de-DE" sz="1800">
                        <a:latin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de-DE" sz="1800" b="0" i="0" smtClean="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18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, </m:t>
                    </m:r>
                    <m:func>
                      <m:funcPr>
                        <m:ctrlPr>
                          <a:rPr lang="de-DE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 sz="18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8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func>
                    <m:r>
                      <a:rPr lang="de-DE" sz="1800" b="0" i="1" smtClean="0">
                        <a:latin typeface="Cambria Math" panose="02040503050406030204" pitchFamily="18" charset="0"/>
                      </a:rPr>
                      <m:t>]]</m:t>
                    </m:r>
                  </m:oMath>
                </a14:m>
                <a:endParaRPr lang="de-DE" sz="18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51702758-D2DC-43C0-9559-5A9A4EEF0E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7655744" y="938945"/>
                <a:ext cx="3096344" cy="1242007"/>
              </a:xfrm>
              <a:prstGeom prst="rect">
                <a:avLst/>
              </a:prstGeom>
              <a:blipFill>
                <a:blip r:embed="rId17"/>
                <a:stretch>
                  <a:fillRect l="-1378" t="-490" b="-441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75F0C776-4A6D-4FB4-B6D7-7E76F84AC92D}"/>
                  </a:ext>
                </a:extLst>
              </p:cNvPr>
              <p:cNvSpPr txBox="1"/>
              <p:nvPr/>
            </p:nvSpPr>
            <p:spPr bwMode="gray">
              <a:xfrm>
                <a:off x="7645800" y="5919055"/>
                <a:ext cx="2266624" cy="275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1400" dirty="0">
                    <a:solidFill>
                      <a:srgbClr val="000000"/>
                    </a:solidFill>
                  </a:rPr>
                  <a:t>Beam </a:t>
                </a:r>
                <a:r>
                  <a:rPr lang="de-DE" sz="1400" dirty="0" err="1">
                    <a:solidFill>
                      <a:srgbClr val="000000"/>
                    </a:solidFill>
                  </a:rPr>
                  <a:t>profile</a:t>
                </a:r>
                <a:r>
                  <a:rPr lang="de-DE" sz="1400" dirty="0">
                    <a:solidFill>
                      <a:srgbClr val="000000"/>
                    </a:solidFill>
                  </a:rPr>
                  <a:t> </a:t>
                </a:r>
                <a:r>
                  <a:rPr lang="de-DE" sz="1400" dirty="0" err="1">
                    <a:solidFill>
                      <a:srgbClr val="000000"/>
                    </a:solidFill>
                  </a:rPr>
                  <a:t>parameters</a:t>
                </a:r>
                <a:r>
                  <a:rPr lang="de-DE" sz="1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e-DE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de-DE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75F0C776-4A6D-4FB4-B6D7-7E76F84AC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7645800" y="5919055"/>
                <a:ext cx="2266624" cy="275578"/>
              </a:xfrm>
              <a:prstGeom prst="rect">
                <a:avLst/>
              </a:prstGeom>
              <a:blipFill>
                <a:blip r:embed="rId18"/>
                <a:stretch>
                  <a:fillRect l="-4839" t="-17778" b="-2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AFEF7B6A-CAF4-4C6C-97EC-BC14F8D98A44}"/>
                  </a:ext>
                </a:extLst>
              </p:cNvPr>
              <p:cNvSpPr txBox="1"/>
              <p:nvPr/>
            </p:nvSpPr>
            <p:spPr bwMode="gray">
              <a:xfrm rot="16200000">
                <a:off x="10250946" y="3552687"/>
                <a:ext cx="648072" cy="2525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de-D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m:oMathPara>
                </a14:m>
                <a:endParaRPr lang="de-DE" sz="1400" dirty="0" err="1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AFEF7B6A-CAF4-4C6C-97EC-BC14F8D98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 rot="16200000">
                <a:off x="10250946" y="3552687"/>
                <a:ext cx="648072" cy="252512"/>
              </a:xfrm>
              <a:prstGeom prst="rect">
                <a:avLst/>
              </a:prstGeom>
              <a:blipFill>
                <a:blip r:embed="rId19"/>
                <a:stretch>
                  <a:fillRect r="-487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2961013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58B3FB34-2058-4E85-83C5-06D32152108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e-DE" dirty="0"/>
                  <a:t>Fit </a:t>
                </a:r>
                <a:r>
                  <a:rPr lang="de-DE" dirty="0" err="1"/>
                  <a:t>parameter</a:t>
                </a:r>
                <a:r>
                  <a:rPr lang="de-DE" dirty="0"/>
                  <a:t> </a:t>
                </a:r>
                <a:r>
                  <a:rPr lang="de-DE" dirty="0" err="1"/>
                  <a:t>uncertainty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1" i="0" smtClean="0">
                            <a:latin typeface="Cambria Math" panose="02040503050406030204" pitchFamily="18" charset="0"/>
                          </a:rPr>
                          <m:t>𝛔</m:t>
                        </m:r>
                      </m:e>
                      <m:sub>
                        <m:r>
                          <a:rPr lang="de-DE" b="1" i="0" smtClean="0">
                            <a:latin typeface="Cambria Math" panose="02040503050406030204" pitchFamily="18" charset="0"/>
                          </a:rPr>
                          <m:t>𝛉</m:t>
                        </m:r>
                      </m:sub>
                    </m:sSub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58B3FB34-2058-4E85-83C5-06D3215210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11"/>
                <a:stretch>
                  <a:fillRect l="-2396" t="-2484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708E23C-0EF0-40B3-B295-72E6B1D91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noProof="1"/>
          </a:p>
          <a:p>
            <a:r>
              <a:rPr lang="en-US" noProof="1"/>
              <a:t>David Frese - C</a:t>
            </a:r>
            <a:r>
              <a:rPr lang="de-DE" dirty="0" err="1"/>
              <a:t>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B4ED91C-811F-463A-8D8E-8D801B60D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33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5E575B6-B6B1-4B5E-9C34-05754617401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2151D5F-9376-4B2C-B626-E88F30862C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06954" y="188641"/>
            <a:ext cx="3530364" cy="31652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805288DD-9199-4112-B49F-935F587CED0B}"/>
                  </a:ext>
                </a:extLst>
              </p:cNvPr>
              <p:cNvSpPr txBox="1"/>
              <p:nvPr/>
            </p:nvSpPr>
            <p:spPr bwMode="gray">
              <a:xfrm>
                <a:off x="9616994" y="42915"/>
                <a:ext cx="2266624" cy="275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1400" dirty="0">
                    <a:solidFill>
                      <a:srgbClr val="000000"/>
                    </a:solidFill>
                  </a:rPr>
                  <a:t>Beam </a:t>
                </a:r>
                <a:r>
                  <a:rPr lang="de-DE" sz="1400" dirty="0" err="1">
                    <a:solidFill>
                      <a:srgbClr val="000000"/>
                    </a:solidFill>
                  </a:rPr>
                  <a:t>profile</a:t>
                </a:r>
                <a:r>
                  <a:rPr lang="de-DE" sz="1400" dirty="0">
                    <a:solidFill>
                      <a:srgbClr val="000000"/>
                    </a:solidFill>
                  </a:rPr>
                  <a:t> (BP) </a:t>
                </a:r>
                <a:r>
                  <a:rPr lang="de-DE" sz="1400" dirty="0" err="1">
                    <a:solidFill>
                      <a:srgbClr val="000000"/>
                    </a:solidFill>
                  </a:rPr>
                  <a:t>parameters</a:t>
                </a:r>
                <a:r>
                  <a:rPr lang="de-DE" sz="1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e-DE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de-DE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805288DD-9199-4112-B49F-935F587CED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9616994" y="42915"/>
                <a:ext cx="2266624" cy="275578"/>
              </a:xfrm>
              <a:prstGeom prst="rect">
                <a:avLst/>
              </a:prstGeom>
              <a:blipFill>
                <a:blip r:embed="rId13"/>
                <a:stretch>
                  <a:fillRect l="-4852" t="-17778" r="-12938" b="-2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73D62E90-C7F5-4A63-A1B4-BE0BB034FB6F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71474" y="980729"/>
                <a:ext cx="7561264" cy="5296246"/>
              </a:xfrm>
            </p:spPr>
            <p:txBody>
              <a:bodyPr/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de-DE" dirty="0"/>
                  <a:t>Uncertainty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1" i="0" smtClean="0">
                            <a:latin typeface="Cambria Math" panose="02040503050406030204" pitchFamily="18" charset="0"/>
                          </a:rPr>
                          <m:t>𝛔</m:t>
                        </m:r>
                      </m:e>
                      <m:sub>
                        <m:r>
                          <a:rPr lang="de-DE" b="1" i="0" smtClean="0">
                            <a:latin typeface="Cambria Math" panose="02040503050406030204" pitchFamily="18" charset="0"/>
                          </a:rPr>
                          <m:t>𝐢𝐣</m:t>
                        </m:r>
                      </m:sub>
                    </m:sSub>
                  </m:oMath>
                </a14:m>
                <a:r>
                  <a:rPr lang="de-DE" b="1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D-G </a:t>
                </a:r>
                <a:r>
                  <a:rPr lang="de-DE" dirty="0" err="1"/>
                  <a:t>ratio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every</a:t>
                </a:r>
                <a:r>
                  <a:rPr lang="de-DE" dirty="0"/>
                  <a:t> </a:t>
                </a:r>
                <a:r>
                  <a:rPr lang="de-DE" dirty="0" err="1"/>
                  <a:t>pixel</a:t>
                </a:r>
                <a:r>
                  <a:rPr lang="de-DE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i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ij</m:t>
                        </m:r>
                      </m:sub>
                    </m:sSub>
                    <m:r>
                      <a:rPr lang="de-DE" i="0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stat</m:t>
                            </m:r>
                          </m:sub>
                          <m:sup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de-DE" i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sys</m:t>
                            </m:r>
                          </m:sub>
                          <m:sup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endParaRPr lang="de-DE" dirty="0"/>
              </a:p>
              <a:p>
                <a:pPr marL="5557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stat</m:t>
                        </m:r>
                      </m:sub>
                    </m:sSub>
                  </m:oMath>
                </a14:m>
                <a:r>
                  <a:rPr lang="de-DE" b="0" dirty="0"/>
                  <a:t> </a:t>
                </a:r>
                <a:r>
                  <a:rPr lang="de-DE" dirty="0" err="1"/>
                  <a:t>from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fit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D and </a:t>
                </a:r>
                <a:r>
                  <a:rPr lang="de-DE" dirty="0" err="1"/>
                  <a:t>the</a:t>
                </a:r>
                <a:r>
                  <a:rPr lang="de-DE" dirty="0"/>
                  <a:t> G </a:t>
                </a:r>
                <a:r>
                  <a:rPr lang="de-DE" dirty="0" err="1"/>
                  <a:t>peak</a:t>
                </a:r>
                <a:endParaRPr lang="de-DE" b="0" dirty="0"/>
              </a:p>
              <a:p>
                <a:pPr marL="5557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sys</m:t>
                        </m:r>
                      </m:sub>
                    </m:sSub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from</a:t>
                </a:r>
                <a:r>
                  <a:rPr lang="de-DE" dirty="0"/>
                  <a:t>  </a:t>
                </a:r>
                <a:r>
                  <a:rPr lang="de-DE" dirty="0" err="1"/>
                  <a:t>intensity</a:t>
                </a:r>
                <a:r>
                  <a:rPr lang="de-DE" dirty="0"/>
                  <a:t> </a:t>
                </a:r>
                <a:r>
                  <a:rPr lang="de-DE" dirty="0" err="1"/>
                  <a:t>calibration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Confocal</a:t>
                </a:r>
                <a:r>
                  <a:rPr lang="de-DE" dirty="0"/>
                  <a:t> Raman </a:t>
                </a:r>
                <a:r>
                  <a:rPr lang="de-DE" dirty="0" err="1"/>
                  <a:t>Microscope</a:t>
                </a:r>
                <a:endParaRPr lang="de-DE" dirty="0"/>
              </a:p>
              <a:p>
                <a:pPr marL="555750" lvl="1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Propagation via </a:t>
                </a:r>
                <a:r>
                  <a:rPr lang="de-DE" dirty="0" err="1"/>
                  <a:t>approximation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Hessian</a:t>
                </a:r>
                <a:r>
                  <a:rPr lang="de-DE" dirty="0"/>
                  <a:t> </a:t>
                </a:r>
                <a:r>
                  <a:rPr lang="de-DE" dirty="0" err="1"/>
                  <a:t>matrix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de-DE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de-DE" dirty="0"/>
                  <a:t>-</a:t>
                </a:r>
                <a:r>
                  <a:rPr lang="de-DE" dirty="0" err="1"/>
                  <a:t>function</a:t>
                </a:r>
                <a:endParaRPr lang="de-DE" dirty="0"/>
              </a:p>
              <a:p>
                <a:pPr lvl="1" indent="0">
                  <a:buNone/>
                </a:pPr>
                <a:endParaRPr lang="de-DE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de-DE" dirty="0" err="1"/>
                  <a:t>Uncertainty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1" i="0" smtClean="0">
                            <a:latin typeface="Cambria Math" panose="02040503050406030204" pitchFamily="18" charset="0"/>
                          </a:rPr>
                          <m:t>𝛔</m:t>
                        </m:r>
                      </m:e>
                      <m:sub>
                        <m:r>
                          <a:rPr lang="de-DE" b="1" i="0" smtClean="0">
                            <a:latin typeface="Cambria Math" panose="02040503050406030204" pitchFamily="18" charset="0"/>
                          </a:rPr>
                          <m:t>𝐌𝐂</m:t>
                        </m:r>
                      </m:sub>
                    </m:sSub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yielding</a:t>
                </a:r>
                <a:r>
                  <a:rPr lang="de-DE" dirty="0"/>
                  <a:t> </a:t>
                </a:r>
                <a:r>
                  <a:rPr lang="de-DE" dirty="0" err="1"/>
                  <a:t>from</a:t>
                </a:r>
                <a:r>
                  <a:rPr lang="de-DE" dirty="0"/>
                  <a:t> </a:t>
                </a:r>
                <a:r>
                  <a:rPr lang="de-DE" dirty="0" err="1"/>
                  <a:t>variations</a:t>
                </a:r>
                <a:r>
                  <a:rPr lang="de-DE" dirty="0"/>
                  <a:t> in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mapping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Raman </a:t>
                </a:r>
                <a:r>
                  <a:rPr lang="de-DE" dirty="0" err="1"/>
                  <a:t>scans</a:t>
                </a:r>
                <a:r>
                  <a:rPr lang="de-DE" dirty="0"/>
                  <a:t> </a:t>
                </a:r>
                <a:r>
                  <a:rPr lang="de-DE" dirty="0" err="1"/>
                  <a:t>to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photo</a:t>
                </a:r>
                <a:r>
                  <a:rPr lang="de-DE" dirty="0"/>
                  <a:t>.</a:t>
                </a:r>
              </a:p>
              <a:p>
                <a:pPr lvl="1" indent="0">
                  <a:buNone/>
                </a:pP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dirty="0"/>
                  <a:t> Monte Carlo </a:t>
                </a:r>
                <a:r>
                  <a:rPr lang="de-DE" dirty="0" err="1"/>
                  <a:t>uncertainty</a:t>
                </a:r>
                <a:r>
                  <a:rPr lang="de-DE" dirty="0"/>
                  <a:t> </a:t>
                </a:r>
                <a:r>
                  <a:rPr lang="de-DE" dirty="0" err="1"/>
                  <a:t>propagation</a:t>
                </a:r>
                <a:endParaRPr lang="de-DE" dirty="0"/>
              </a:p>
              <a:p>
                <a:pPr marL="612900" lvl="1" indent="-342900">
                  <a:buFont typeface="Arial" panose="020B0604020202020204" pitchFamily="34" charset="0"/>
                  <a:buChar char="•"/>
                </a:pPr>
                <a:r>
                  <a:rPr lang="de-DE" dirty="0"/>
                  <a:t>Shifting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graphene</a:t>
                </a:r>
                <a:r>
                  <a:rPr lang="de-DE" dirty="0"/>
                  <a:t> </a:t>
                </a:r>
                <a:r>
                  <a:rPr lang="de-DE" dirty="0" err="1"/>
                  <a:t>samples</a:t>
                </a:r>
                <a:r>
                  <a:rPr lang="de-DE" dirty="0"/>
                  <a:t> </a:t>
                </a:r>
                <a:r>
                  <a:rPr lang="de-DE" dirty="0" err="1"/>
                  <a:t>by</a:t>
                </a:r>
                <a:r>
                  <a:rPr lang="de-DE" dirty="0"/>
                  <a:t> </a:t>
                </a:r>
                <a:r>
                  <a:rPr lang="de-DE" dirty="0" err="1"/>
                  <a:t>random</a:t>
                </a:r>
                <a:r>
                  <a:rPr lang="de-DE" dirty="0"/>
                  <a:t> </a:t>
                </a:r>
                <a:r>
                  <a:rPr lang="de-DE" dirty="0" err="1"/>
                  <a:t>value</a:t>
                </a:r>
                <a:r>
                  <a:rPr lang="de-DE" dirty="0"/>
                  <a:t> </a:t>
                </a:r>
                <a:r>
                  <a:rPr lang="de-DE" dirty="0" err="1"/>
                  <a:t>from</a:t>
                </a:r>
                <a:r>
                  <a:rPr lang="de-DE" dirty="0"/>
                  <a:t> a uniform </a:t>
                </a:r>
                <a:r>
                  <a:rPr lang="de-DE" dirty="0" err="1"/>
                  <a:t>distribution</a:t>
                </a:r>
                <a:r>
                  <a:rPr lang="de-DE" dirty="0"/>
                  <a:t> </a:t>
                </a:r>
                <a:r>
                  <a:rPr lang="de-DE" dirty="0" err="1"/>
                  <a:t>with</a:t>
                </a:r>
                <a:r>
                  <a:rPr lang="de-DE" dirty="0"/>
                  <a:t> </a:t>
                </a:r>
                <a:r>
                  <a:rPr lang="de-DE" dirty="0" err="1"/>
                  <a:t>limits</a:t>
                </a:r>
                <a:r>
                  <a:rPr lang="de-DE" dirty="0"/>
                  <a:t>:</a:t>
                </a:r>
              </a:p>
              <a:p>
                <a:pPr marL="882900" lvl="3" indent="-342900">
                  <a:buFont typeface="Arial" panose="020B0604020202020204" pitchFamily="34" charset="0"/>
                  <a:buChar char="•"/>
                </a:pPr>
                <a:r>
                  <a:rPr lang="de-DE" dirty="0"/>
                  <a:t>x-position : </a:t>
                </a:r>
                <a14:m>
                  <m:oMath xmlns:m="http://schemas.openxmlformats.org/officeDocument/2006/math">
                    <m:r>
                      <a:rPr lang="de-DE" b="0" i="0" smtClean="0">
                        <a:latin typeface="Cambria Math" panose="02040503050406030204" pitchFamily="18" charset="0"/>
                      </a:rPr>
                      <m:t>±1.065 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endParaRPr lang="de-DE" dirty="0"/>
              </a:p>
              <a:p>
                <a:pPr marL="882900" lvl="3" indent="-342900">
                  <a:buFont typeface="Arial" panose="020B0604020202020204" pitchFamily="34" charset="0"/>
                  <a:buChar char="•"/>
                </a:pPr>
                <a:r>
                  <a:rPr lang="de-DE" dirty="0"/>
                  <a:t>y-position : </a:t>
                </a:r>
                <a14:m>
                  <m:oMath xmlns:m="http://schemas.openxmlformats.org/officeDocument/2006/math">
                    <m:r>
                      <a:rPr lang="de-DE" b="0" i="0" smtClean="0">
                        <a:latin typeface="Cambria Math" panose="02040503050406030204" pitchFamily="18" charset="0"/>
                      </a:rPr>
                      <m:t>±1.065 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endParaRPr lang="de-DE" dirty="0"/>
              </a:p>
              <a:p>
                <a:pPr marL="882900" lvl="3" indent="-342900">
                  <a:buFont typeface="Arial" panose="020B0604020202020204" pitchFamily="34" charset="0"/>
                  <a:buChar char="•"/>
                </a:pPr>
                <a:r>
                  <a:rPr lang="de-DE" dirty="0"/>
                  <a:t>Rotation: </a:t>
                </a:r>
                <a14:m>
                  <m:oMath xmlns:m="http://schemas.openxmlformats.org/officeDocument/2006/math">
                    <m:r>
                      <a:rPr lang="de-DE" b="0" i="0" kern="1200">
                        <a:solidFill>
                          <a:srgbClr val="002D4C"/>
                        </a:solidFill>
                        <a:effectLst/>
                        <a:latin typeface="Cambria Math" panose="02040503050406030204" pitchFamily="18" charset="0"/>
                      </a:rPr>
                      <m:t>±</m:t>
                    </m:r>
                    <m:sSup>
                      <m:sSupPr>
                        <m:ctrlPr>
                          <a:rPr lang="de-DE" b="0" i="1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0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  <m:t>0.21</m:t>
                        </m:r>
                      </m:e>
                      <m:sup>
                        <m:r>
                          <a:rPr lang="de-DE" b="0" i="1" kern="1200" smtClean="0">
                            <a:solidFill>
                              <a:srgbClr val="002D4C"/>
                            </a:solidFill>
                            <a:effectLst/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endParaRPr lang="de-DE" dirty="0"/>
              </a:p>
              <a:p>
                <a:pPr marL="612900" lvl="2" indent="-342900">
                  <a:buFont typeface="Arial" panose="020B0604020202020204" pitchFamily="34" charset="0"/>
                  <a:buChar char="•"/>
                </a:pPr>
                <a:r>
                  <a:rPr lang="de-DE" dirty="0"/>
                  <a:t>Perform 1000 </a:t>
                </a:r>
                <a:r>
                  <a:rPr lang="de-DE" dirty="0" err="1"/>
                  <a:t>fits</a:t>
                </a:r>
                <a:r>
                  <a:rPr lang="de-DE" dirty="0"/>
                  <a:t> </a:t>
                </a:r>
              </a:p>
              <a:p>
                <a:pPr marL="612900" lvl="1" indent="-34290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612900" lvl="1" indent="-34290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612900" lvl="1" indent="-34290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lvl="1" indent="0">
                  <a:buNone/>
                </a:pPr>
                <a:endParaRPr lang="de-DE" b="0" dirty="0"/>
              </a:p>
              <a:p>
                <a:pPr lvl="1" indent="0">
                  <a:buNone/>
                </a:pPr>
                <a:endParaRPr lang="de-DE" dirty="0"/>
              </a:p>
              <a:p>
                <a:pPr lvl="1" indent="0">
                  <a:buNone/>
                </a:pPr>
                <a:endParaRPr lang="de-DE" b="0" dirty="0"/>
              </a:p>
              <a:p>
                <a:pPr lvl="1" indent="0">
                  <a:buNone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</p:txBody>
          </p:sp>
        </mc:Choice>
        <mc:Fallback xmlns="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73D62E90-C7F5-4A63-A1B4-BE0BB034FB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71474" y="980729"/>
                <a:ext cx="7561264" cy="5296246"/>
              </a:xfrm>
              <a:blipFill>
                <a:blip r:embed="rId14"/>
                <a:stretch>
                  <a:fillRect l="-153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Grafik 9">
            <a:extLst>
              <a:ext uri="{FF2B5EF4-FFF2-40B4-BE49-F238E27FC236}">
                <a16:creationId xmlns:a16="http://schemas.microsoft.com/office/drawing/2014/main" id="{897570C9-7FE1-4148-844A-C3C032F8370F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0571"/>
          <a:stretch/>
        </p:blipFill>
        <p:spPr>
          <a:xfrm>
            <a:off x="7932738" y="3469443"/>
            <a:ext cx="3880034" cy="2799595"/>
          </a:xfrm>
          <a:prstGeom prst="rect">
            <a:avLst/>
          </a:prstGeom>
        </p:spPr>
      </p:pic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DF1213E7-7BD9-49AF-85CA-CB7FEF4E88C6}"/>
              </a:ext>
            </a:extLst>
          </p:cNvPr>
          <p:cNvCxnSpPr>
            <a:cxnSpLocks/>
          </p:cNvCxnSpPr>
          <p:nvPr/>
        </p:nvCxnSpPr>
        <p:spPr>
          <a:xfrm>
            <a:off x="9248676" y="4725144"/>
            <a:ext cx="823460" cy="0"/>
          </a:xfrm>
          <a:prstGeom prst="straightConnector1">
            <a:avLst/>
          </a:prstGeom>
          <a:ln w="38100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8B5A53C0-5C3F-49DE-AB50-6053D7B85882}"/>
              </a:ext>
            </a:extLst>
          </p:cNvPr>
          <p:cNvCxnSpPr>
            <a:cxnSpLocks/>
          </p:cNvCxnSpPr>
          <p:nvPr/>
        </p:nvCxnSpPr>
        <p:spPr>
          <a:xfrm>
            <a:off x="10072136" y="4121914"/>
            <a:ext cx="0" cy="603230"/>
          </a:xfrm>
          <a:prstGeom prst="straightConnector1">
            <a:avLst/>
          </a:prstGeom>
          <a:ln w="38100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1000">
                  <a:srgbClr val="FFCCFF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Bogen 23">
            <a:extLst>
              <a:ext uri="{FF2B5EF4-FFF2-40B4-BE49-F238E27FC236}">
                <a16:creationId xmlns:a16="http://schemas.microsoft.com/office/drawing/2014/main" id="{404F8094-9F8B-43C0-BCEF-CAB6062E8C4B}"/>
              </a:ext>
            </a:extLst>
          </p:cNvPr>
          <p:cNvSpPr/>
          <p:nvPr/>
        </p:nvSpPr>
        <p:spPr bwMode="gray">
          <a:xfrm rot="16524450">
            <a:off x="9299310" y="4132454"/>
            <a:ext cx="635369" cy="576064"/>
          </a:xfrm>
          <a:prstGeom prst="arc">
            <a:avLst/>
          </a:prstGeom>
          <a:ln w="38100">
            <a:gradFill>
              <a:gsLst>
                <a:gs pos="0">
                  <a:srgbClr val="FFCCFF"/>
                </a:gs>
                <a:gs pos="52000">
                  <a:srgbClr val="A3107C"/>
                </a:gs>
                <a:gs pos="100000">
                  <a:srgbClr val="FFCCFF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8700241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303841E-97B8-4C5D-9004-742BC93FC9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EC4270D-C497-4F72-8C0C-A291AF7823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noProof="1"/>
          </a:p>
          <a:p>
            <a:r>
              <a:rPr lang="en-US" noProof="1"/>
              <a:t>David Frese - C</a:t>
            </a:r>
            <a:r>
              <a:rPr lang="de-DE"/>
              <a:t>haracterization of a plasma source for atomic hydrogen</a:t>
            </a:r>
            <a:br>
              <a:rPr lang="de-DE"/>
            </a:br>
            <a:endParaRPr lang="en-US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D8E17AB-C250-447C-A3E3-4F035797B6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34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9C5F729-B1FA-43AE-8D34-A3A5099A723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E460013-EB87-48EA-B672-4786FA213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2304" y="116632"/>
            <a:ext cx="3051916" cy="273630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692FFE7-4B2A-41E9-9D30-6436D79DD5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2" r="-1533" b="25061"/>
          <a:stretch/>
        </p:blipFill>
        <p:spPr>
          <a:xfrm>
            <a:off x="35115" y="506815"/>
            <a:ext cx="8393556" cy="61951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A822A818-CCC7-4DC9-B765-44372AAC962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40639" y="183026"/>
                <a:ext cx="8114684" cy="32378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b="1" i="0" smtClean="0">
                            <a:latin typeface="Cambria Math" panose="02040503050406030204" pitchFamily="18" charset="0"/>
                          </a:rPr>
                          <m:t>𝛔</m:t>
                        </m:r>
                      </m:e>
                      <m:sub>
                        <m:r>
                          <a:rPr lang="de-DE" sz="2000" b="1" i="0" smtClean="0">
                            <a:latin typeface="Cambria Math" panose="02040503050406030204" pitchFamily="18" charset="0"/>
                          </a:rPr>
                          <m:t>𝐌𝐂</m:t>
                        </m:r>
                      </m:sub>
                    </m:sSub>
                    <m:r>
                      <a:rPr lang="de-DE" sz="20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sz="2000" dirty="0"/>
                  <a:t>- Monte Carlo </a:t>
                </a:r>
                <a:r>
                  <a:rPr lang="de-DE" sz="2000" dirty="0" err="1"/>
                  <a:t>based</a:t>
                </a:r>
                <a:r>
                  <a:rPr lang="de-DE" sz="2000" dirty="0"/>
                  <a:t> </a:t>
                </a:r>
                <a:r>
                  <a:rPr lang="de-DE" sz="2000" dirty="0" err="1"/>
                  <a:t>uncertainty</a:t>
                </a:r>
                <a:r>
                  <a:rPr lang="de-DE" sz="2000" dirty="0"/>
                  <a:t> </a:t>
                </a:r>
                <a:r>
                  <a:rPr lang="de-DE" sz="2000" dirty="0" err="1"/>
                  <a:t>estimation</a:t>
                </a:r>
                <a:r>
                  <a:rPr lang="de-DE" sz="2000" dirty="0"/>
                  <a:t> </a:t>
                </a:r>
                <a:r>
                  <a:rPr lang="de-DE" sz="2000" dirty="0" err="1"/>
                  <a:t>for</a:t>
                </a:r>
                <a:r>
                  <a:rPr lang="de-DE" sz="2000" dirty="0"/>
                  <a:t> </a:t>
                </a:r>
                <a:r>
                  <a:rPr lang="de-DE" sz="2000" dirty="0" err="1"/>
                  <a:t>the</a:t>
                </a:r>
                <a:r>
                  <a:rPr lang="de-DE" sz="2000" dirty="0"/>
                  <a:t> </a:t>
                </a:r>
                <a:r>
                  <a:rPr lang="de-DE" sz="2000" dirty="0" err="1"/>
                  <a:t>lorentzian</a:t>
                </a:r>
                <a:r>
                  <a:rPr lang="de-DE" sz="2000" dirty="0"/>
                  <a:t> </a:t>
                </a:r>
                <a:r>
                  <a:rPr lang="de-DE" sz="2000" dirty="0" err="1"/>
                  <a:t>model</a:t>
                </a:r>
                <a:endParaRPr lang="de-DE" sz="2000" dirty="0"/>
              </a:p>
            </p:txBody>
          </p:sp>
        </mc:Choice>
        <mc:Fallback xmlns="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A822A818-CCC7-4DC9-B765-44372AAC96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40639" y="183026"/>
                <a:ext cx="8114684" cy="323789"/>
              </a:xfrm>
              <a:blipFill>
                <a:blip r:embed="rId5"/>
                <a:stretch>
                  <a:fillRect l="-826" t="-43396" b="-2452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Grafik 12">
            <a:extLst>
              <a:ext uri="{FF2B5EF4-FFF2-40B4-BE49-F238E27FC236}">
                <a16:creationId xmlns:a16="http://schemas.microsoft.com/office/drawing/2014/main" id="{C7F455F4-7883-4EE5-B2E7-B1192BFBFC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1" t="74631" r="66112" b="981"/>
          <a:stretch/>
        </p:blipFill>
        <p:spPr>
          <a:xfrm>
            <a:off x="8735886" y="2852936"/>
            <a:ext cx="2771601" cy="20162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9F21EE87-E646-4FC4-A01F-BD2155A31628}"/>
                  </a:ext>
                </a:extLst>
              </p:cNvPr>
              <p:cNvSpPr txBox="1"/>
              <p:nvPr/>
            </p:nvSpPr>
            <p:spPr bwMode="gray">
              <a:xfrm>
                <a:off x="9616994" y="42915"/>
                <a:ext cx="2266624" cy="275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1400" dirty="0">
                    <a:solidFill>
                      <a:srgbClr val="000000"/>
                    </a:solidFill>
                  </a:rPr>
                  <a:t>Beam </a:t>
                </a:r>
                <a:r>
                  <a:rPr lang="de-DE" sz="1400" dirty="0" err="1">
                    <a:solidFill>
                      <a:srgbClr val="000000"/>
                    </a:solidFill>
                  </a:rPr>
                  <a:t>profile</a:t>
                </a:r>
                <a:r>
                  <a:rPr lang="de-DE" sz="1400" dirty="0">
                    <a:solidFill>
                      <a:srgbClr val="000000"/>
                    </a:solidFill>
                  </a:rPr>
                  <a:t> (BP) </a:t>
                </a:r>
                <a:r>
                  <a:rPr lang="de-DE" sz="1400" dirty="0" err="1">
                    <a:solidFill>
                      <a:srgbClr val="000000"/>
                    </a:solidFill>
                  </a:rPr>
                  <a:t>parameters</a:t>
                </a:r>
                <a:r>
                  <a:rPr lang="de-DE" sz="1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e-DE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de-DE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9F21EE87-E646-4FC4-A01F-BD2155A31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9616994" y="42915"/>
                <a:ext cx="2266624" cy="275578"/>
              </a:xfrm>
              <a:prstGeom prst="rect">
                <a:avLst/>
              </a:prstGeom>
              <a:blipFill>
                <a:blip r:embed="rId6"/>
                <a:stretch>
                  <a:fillRect l="-4852" t="-17778" r="-12938" b="-2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CBFAA649-77BA-4CC7-80DA-BC1A467014A1}"/>
              </a:ext>
            </a:extLst>
          </p:cNvPr>
          <p:cNvGrpSpPr/>
          <p:nvPr/>
        </p:nvGrpSpPr>
        <p:grpSpPr>
          <a:xfrm>
            <a:off x="8269097" y="5158400"/>
            <a:ext cx="3833366" cy="792088"/>
            <a:chOff x="12133274" y="18772423"/>
            <a:chExt cx="17071503" cy="9440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Inhaltsplatzhalter 6">
                  <a:extLst>
                    <a:ext uri="{FF2B5EF4-FFF2-40B4-BE49-F238E27FC236}">
                      <a16:creationId xmlns:a16="http://schemas.microsoft.com/office/drawing/2014/main" id="{C0080A0A-7860-4EA4-99BB-3EDE5853AD98}"/>
                    </a:ext>
                  </a:extLst>
                </p:cNvPr>
                <p:cNvSpPr txBox="1">
                  <a:spLocks/>
                </p:cNvSpPr>
                <p:nvPr/>
              </p:nvSpPr>
              <p:spPr bwMode="gray">
                <a:xfrm>
                  <a:off x="12234504" y="18796435"/>
                  <a:ext cx="16901660" cy="888160"/>
                </a:xfrm>
                <a:prstGeom prst="rect">
                  <a:avLst/>
                </a:prstGeom>
                <a:solidFill>
                  <a:srgbClr val="A3107C"/>
                </a:solidFill>
                <a:ln w="19050">
                  <a:noFill/>
                </a:ln>
              </p:spPr>
              <p:txBody>
                <a:bodyPr vert="horz" lIns="0" tIns="0" rIns="0" bIns="0" rtlCol="0" anchor="ctr">
                  <a:noAutofit/>
                </a:bodyPr>
                <a:lstStyle>
                  <a:lvl1pPr marL="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Font typeface="Arial" panose="020B0604020202020204" pitchFamily="34" charset="0"/>
                    <a:buNone/>
                    <a:defRPr sz="4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None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+mj-lt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ctr" defTabSz="914400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Symbol" panose="05050102010706020507" pitchFamily="18" charset="2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ctr" defTabSz="914400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+mj-lt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ctr" defTabSz="914400" rtl="0" eaLnBrk="1" latinLnBrk="0" hangingPunct="1">
                    <a:lnSpc>
                      <a:spcPct val="85000"/>
                    </a:lnSpc>
                    <a:spcBef>
                      <a:spcPts val="3000"/>
                    </a:spcBef>
                    <a:spcAft>
                      <a:spcPts val="1500"/>
                    </a:spcAft>
                    <a:buFont typeface="Arial" panose="020B0604020202020204" pitchFamily="34" charset="0"/>
                    <a:buNone/>
                    <a:defRPr sz="1600" b="1" kern="120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ctr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ctr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de-DE" sz="2000" b="1" i="1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b="1" i="1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de-DE" sz="2000" b="1" i="1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de-DE" sz="2000" b="1" i="1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2000" b="1" i="1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𝑴𝑪</m:t>
                          </m:r>
                        </m:sub>
                      </m:sSub>
                    </m:oMath>
                  </a14:m>
                  <a:r>
                    <a:rPr lang="en-US" sz="2000" b="1" dirty="0">
                      <a:solidFill>
                        <a:prstClr val="white"/>
                      </a:solidFill>
                      <a:latin typeface="Arial" panose="020B0604020202020204"/>
                    </a:rPr>
                    <a:t>= std. dev. of parameter 𝜃</a:t>
                  </a:r>
                </a:p>
              </p:txBody>
            </p:sp>
          </mc:Choice>
          <mc:Fallback xmlns="">
            <p:sp>
              <p:nvSpPr>
                <p:cNvPr id="16" name="Inhaltsplatzhalter 6">
                  <a:extLst>
                    <a:ext uri="{FF2B5EF4-FFF2-40B4-BE49-F238E27FC236}">
                      <a16:creationId xmlns:a16="http://schemas.microsoft.com/office/drawing/2014/main" id="{C0080A0A-7860-4EA4-99BB-3EDE5853AD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gray">
                <a:xfrm>
                  <a:off x="12234504" y="18796435"/>
                  <a:ext cx="16901660" cy="888160"/>
                </a:xfrm>
                <a:prstGeom prst="rect">
                  <a:avLst/>
                </a:prstGeom>
                <a:blipFill>
                  <a:blip r:embed="rId7"/>
                  <a:stretch>
                    <a:fillRect l="-161" r="-2247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Rechteck: abgerundete Ecken 16">
              <a:extLst>
                <a:ext uri="{FF2B5EF4-FFF2-40B4-BE49-F238E27FC236}">
                  <a16:creationId xmlns:a16="http://schemas.microsoft.com/office/drawing/2014/main" id="{64476777-8DF5-4868-B9E3-7129C99A127A}"/>
                </a:ext>
              </a:extLst>
            </p:cNvPr>
            <p:cNvSpPr/>
            <p:nvPr/>
          </p:nvSpPr>
          <p:spPr>
            <a:xfrm>
              <a:off x="12133274" y="18772423"/>
              <a:ext cx="17071503" cy="944005"/>
            </a:xfrm>
            <a:prstGeom prst="roundRect">
              <a:avLst/>
            </a:prstGeom>
            <a:noFill/>
            <a:ln w="101600" cap="flat" cmpd="sng" algn="ctr">
              <a:solidFill>
                <a:srgbClr val="A3107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5873955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77C488-2411-45B8-99D9-5F2A2B99D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Correlation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parameters</a:t>
            </a:r>
            <a:r>
              <a:rPr lang="de-DE" dirty="0"/>
              <a:t> - </a:t>
            </a:r>
            <a:r>
              <a:rPr lang="de-DE" dirty="0" err="1"/>
              <a:t>Lorentzian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727000-E94F-4F99-A847-C03406EC97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CCE0FA-B9A3-4A28-BF62-2DA6ED0546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noProof="1"/>
              <a:t>Comissioning and c</a:t>
            </a:r>
            <a:r>
              <a:rPr lang="de-DE"/>
              <a:t>haracterization of a plasma source for atomic hydrogen</a:t>
            </a:r>
            <a:br>
              <a:rPr lang="de-DE"/>
            </a:br>
            <a:endParaRPr lang="en-US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0FCA47-A653-4CDB-8E69-38E10C571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35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DEB25681-84C9-49D6-AC66-D7C81E6DEE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CE19E98-6A08-4691-8E83-F91DA3900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011237"/>
            <a:ext cx="6053886" cy="514963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3A165B4-77F7-4A6E-A2BC-780506B80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072" y="1342922"/>
            <a:ext cx="4653382" cy="41721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4893B6B2-9CAF-4DFB-B33F-33FB22618688}"/>
                  </a:ext>
                </a:extLst>
              </p:cNvPr>
              <p:cNvSpPr txBox="1"/>
              <p:nvPr/>
            </p:nvSpPr>
            <p:spPr bwMode="gray">
              <a:xfrm>
                <a:off x="8904312" y="1205133"/>
                <a:ext cx="2266624" cy="275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1400" dirty="0">
                    <a:solidFill>
                      <a:srgbClr val="000000"/>
                    </a:solidFill>
                  </a:rPr>
                  <a:t>Beam </a:t>
                </a:r>
                <a:r>
                  <a:rPr lang="de-DE" sz="1400" dirty="0" err="1">
                    <a:solidFill>
                      <a:srgbClr val="000000"/>
                    </a:solidFill>
                  </a:rPr>
                  <a:t>profile</a:t>
                </a:r>
                <a:r>
                  <a:rPr lang="de-DE" sz="1400" dirty="0">
                    <a:solidFill>
                      <a:srgbClr val="000000"/>
                    </a:solidFill>
                  </a:rPr>
                  <a:t> (BP) </a:t>
                </a:r>
                <a:r>
                  <a:rPr lang="de-DE" sz="1400" dirty="0" err="1">
                    <a:solidFill>
                      <a:srgbClr val="000000"/>
                    </a:solidFill>
                  </a:rPr>
                  <a:t>parameters</a:t>
                </a:r>
                <a:r>
                  <a:rPr lang="de-DE" sz="1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e-DE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de-DE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4893B6B2-9CAF-4DFB-B33F-33FB22618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8904312" y="1205133"/>
                <a:ext cx="2266624" cy="275578"/>
              </a:xfrm>
              <a:prstGeom prst="rect">
                <a:avLst/>
              </a:prstGeom>
              <a:blipFill>
                <a:blip r:embed="rId4"/>
                <a:stretch>
                  <a:fillRect l="-4839" t="-20000" r="-12634" b="-2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3479237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0CFD72-6C6D-496D-8209-0A12171DD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rgbClr val="000000"/>
                </a:solidFill>
              </a:rPr>
              <a:t>Hydrogenation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>
                <a:solidFill>
                  <a:srgbClr val="000000"/>
                </a:solidFill>
              </a:rPr>
              <a:t>of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>
                <a:solidFill>
                  <a:srgbClr val="000000"/>
                </a:solidFill>
              </a:rPr>
              <a:t>graphene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0D2DBE3-9379-4C7E-82FB-DE8CFF990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noProof="1"/>
          </a:p>
          <a:p>
            <a:r>
              <a:rPr lang="en-US" noProof="1"/>
              <a:t>David Frese - </a:t>
            </a:r>
            <a:r>
              <a:rPr lang="de-DE"/>
              <a:t>Commissioning and characterization of a plasma source for atomic hydrogen</a:t>
            </a:r>
            <a:br>
              <a:rPr lang="de-DE"/>
            </a:br>
            <a:endParaRPr lang="en-US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EA812D-AC0F-45EF-84B7-E8048561E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36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B59736F-25E8-456B-B187-54F65BC5B75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B17B031-75E4-4DE5-9C7F-4BF060FD0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2184" y="3241260"/>
            <a:ext cx="6183213" cy="272173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EBAD55D-5C38-4EC2-88C8-779B7577F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711" y="395636"/>
            <a:ext cx="5772686" cy="2837891"/>
          </a:xfrm>
          <a:prstGeom prst="rect">
            <a:avLst/>
          </a:prstGeom>
        </p:spPr>
      </p:pic>
      <p:sp>
        <p:nvSpPr>
          <p:cNvPr id="11" name="Textfeld 30">
            <a:extLst>
              <a:ext uri="{FF2B5EF4-FFF2-40B4-BE49-F238E27FC236}">
                <a16:creationId xmlns:a16="http://schemas.microsoft.com/office/drawing/2014/main" id="{258A9214-FC85-4158-B906-ED1DA7562C7F}"/>
              </a:ext>
            </a:extLst>
          </p:cNvPr>
          <p:cNvSpPr txBox="1"/>
          <p:nvPr/>
        </p:nvSpPr>
        <p:spPr>
          <a:xfrm>
            <a:off x="5951984" y="6023097"/>
            <a:ext cx="373701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fr-FR" sz="1100" i="1" dirty="0">
                <a:solidFill>
                  <a:schemeClr val="bg1">
                    <a:lumMod val="65000"/>
                  </a:schemeClr>
                </a:solidFill>
              </a:rPr>
              <a:t>Jonathan Guillemette PHD </a:t>
            </a:r>
            <a:r>
              <a:rPr lang="fr-FR" sz="1100" i="1" dirty="0" err="1">
                <a:solidFill>
                  <a:schemeClr val="bg1">
                    <a:lumMod val="65000"/>
                  </a:schemeClr>
                </a:solidFill>
              </a:rPr>
              <a:t>Thesis</a:t>
            </a:r>
            <a:r>
              <a:rPr lang="fr-FR" sz="1100" i="1" dirty="0">
                <a:solidFill>
                  <a:schemeClr val="bg1">
                    <a:lumMod val="65000"/>
                  </a:schemeClr>
                </a:solidFill>
              </a:rPr>
              <a:t> (2014)</a:t>
            </a:r>
            <a:endParaRPr lang="de-DE" sz="1100" i="1" dirty="0">
              <a:solidFill>
                <a:schemeClr val="bg1">
                  <a:lumMod val="6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Inhaltsplatzhalter 1">
                <a:extLst>
                  <a:ext uri="{FF2B5EF4-FFF2-40B4-BE49-F238E27FC236}">
                    <a16:creationId xmlns:a16="http://schemas.microsoft.com/office/drawing/2014/main" id="{062A2EA1-D303-4636-B668-CCF3720E8E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7339" y="1626543"/>
                <a:ext cx="5062993" cy="4486472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271448" indent="-271448" algn="l" defTabSz="914347" rtl="0" eaLnBrk="1" latinLnBrk="0" hangingPunct="1">
                  <a:lnSpc>
                    <a:spcPct val="90000"/>
                  </a:lnSpc>
                  <a:spcBef>
                    <a:spcPts val="480"/>
                  </a:spcBef>
                  <a:buSzPct val="88000"/>
                  <a:buFontTx/>
                  <a:buBlip>
                    <a:blip r:embed="rId4"/>
                  </a:buBlip>
                  <a:defRPr sz="2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27027" indent="-271448" algn="l" defTabSz="914347" rtl="0" eaLnBrk="1" latinLnBrk="0" hangingPunct="1">
                  <a:lnSpc>
                    <a:spcPct val="90000"/>
                  </a:lnSpc>
                  <a:spcBef>
                    <a:spcPts val="480"/>
                  </a:spcBef>
                  <a:buSzPct val="88000"/>
                  <a:buFontTx/>
                  <a:buBlip>
                    <a:blip r:embed="rId4"/>
                  </a:buBlip>
                  <a:defRPr sz="239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82606" indent="-265098" algn="l" defTabSz="898472" rtl="0" eaLnBrk="1" latinLnBrk="0" hangingPunct="1">
                  <a:lnSpc>
                    <a:spcPct val="90000"/>
                  </a:lnSpc>
                  <a:spcBef>
                    <a:spcPts val="480"/>
                  </a:spcBef>
                  <a:buSzPct val="88000"/>
                  <a:buFontTx/>
                  <a:buBlip>
                    <a:blip r:embed="rId4"/>
                  </a:buBlip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44535" indent="-271448" algn="l" defTabSz="914347" rtl="0" eaLnBrk="1" latinLnBrk="0" hangingPunct="1">
                  <a:lnSpc>
                    <a:spcPct val="90000"/>
                  </a:lnSpc>
                  <a:spcBef>
                    <a:spcPts val="480"/>
                  </a:spcBef>
                  <a:buSzPct val="88000"/>
                  <a:buFontTx/>
                  <a:buBlip>
                    <a:blip r:embed="rId4"/>
                  </a:buBlip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700114" indent="-265098" algn="l" defTabSz="914347" rtl="0" eaLnBrk="1" latinLnBrk="0" hangingPunct="1">
                  <a:lnSpc>
                    <a:spcPct val="90000"/>
                  </a:lnSpc>
                  <a:spcBef>
                    <a:spcPts val="480"/>
                  </a:spcBef>
                  <a:buSzPct val="88000"/>
                  <a:buFontTx/>
                  <a:buBlip>
                    <a:blip r:embed="rId4"/>
                  </a:buBlip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453" indent="-228587" algn="l" defTabSz="91434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79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626" indent="-228587" algn="l" defTabSz="91434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79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800" indent="-228587" algn="l" defTabSz="91434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79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5973" indent="-228587" algn="l" defTabSz="914347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799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de-DE" dirty="0">
                    <a:solidFill>
                      <a:sysClr val="windowText" lastClr="000000"/>
                    </a:solidFill>
                    <a:latin typeface="Arial" panose="020B0604020202020204"/>
                  </a:rPr>
                  <a:t>Hydrogen </a:t>
                </a:r>
                <a:r>
                  <a:rPr lang="de-DE" dirty="0" err="1">
                    <a:solidFill>
                      <a:sysClr val="windowText" lastClr="000000"/>
                    </a:solidFill>
                    <a:latin typeface="Arial" panose="020B0604020202020204"/>
                  </a:rPr>
                  <a:t>bonds</a:t>
                </a:r>
                <a:r>
                  <a:rPr lang="de-DE" dirty="0">
                    <a:solidFill>
                      <a:sysClr val="windowText" lastClr="000000"/>
                    </a:solidFill>
                    <a:latin typeface="Arial" panose="020B0604020202020204"/>
                  </a:rPr>
                  <a:t> </a:t>
                </a:r>
                <a:r>
                  <a:rPr lang="de-DE" dirty="0" err="1">
                    <a:solidFill>
                      <a:sysClr val="windowText" lastClr="000000"/>
                    </a:solidFill>
                    <a:latin typeface="Arial" panose="020B0604020202020204"/>
                  </a:rPr>
                  <a:t>covalently</a:t>
                </a:r>
                <a:r>
                  <a:rPr lang="de-DE" dirty="0">
                    <a:solidFill>
                      <a:sysClr val="windowText" lastClr="000000"/>
                    </a:solidFill>
                    <a:latin typeface="Arial" panose="020B0604020202020204"/>
                  </a:rPr>
                  <a:t> </a:t>
                </a:r>
                <a:r>
                  <a:rPr lang="de-DE" dirty="0" err="1">
                    <a:solidFill>
                      <a:sysClr val="windowText" lastClr="000000"/>
                    </a:solidFill>
                    <a:latin typeface="Arial" panose="020B0604020202020204"/>
                  </a:rPr>
                  <a:t>with</a:t>
                </a:r>
                <a:r>
                  <a:rPr lang="de-DE" dirty="0">
                    <a:solidFill>
                      <a:sysClr val="windowText" lastClr="000000"/>
                    </a:solidFill>
                    <a:latin typeface="Arial" panose="020B0604020202020204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sub>
                    </m:sSub>
                  </m:oMath>
                </a14:m>
                <a:r>
                  <a:rPr lang="de-DE" dirty="0">
                    <a:solidFill>
                      <a:sysClr val="windowText" lastClr="000000"/>
                    </a:solidFill>
                    <a:latin typeface="Arial" panose="020B0604020202020204"/>
                  </a:rPr>
                  <a:t> </a:t>
                </a:r>
                <a:r>
                  <a:rPr lang="de-DE" dirty="0" err="1">
                    <a:solidFill>
                      <a:sysClr val="windowText" lastClr="000000"/>
                    </a:solidFill>
                    <a:latin typeface="Arial" panose="020B0604020202020204"/>
                  </a:rPr>
                  <a:t>electron</a:t>
                </a:r>
                <a:r>
                  <a:rPr lang="de-DE" dirty="0">
                    <a:solidFill>
                      <a:sysClr val="windowText" lastClr="000000"/>
                    </a:solidFill>
                    <a:latin typeface="Arial" panose="020B0604020202020204"/>
                  </a:rPr>
                  <a:t> </a:t>
                </a:r>
                <a:r>
                  <a:rPr lang="de-DE" dirty="0" err="1">
                    <a:solidFill>
                      <a:sysClr val="windowText" lastClr="000000"/>
                    </a:solidFill>
                    <a:latin typeface="Arial" panose="020B0604020202020204"/>
                  </a:rPr>
                  <a:t>of</a:t>
                </a:r>
                <a:r>
                  <a:rPr lang="de-DE" dirty="0">
                    <a:solidFill>
                      <a:sysClr val="windowText" lastClr="000000"/>
                    </a:solidFill>
                    <a:latin typeface="Arial" panose="020B0604020202020204"/>
                  </a:rPr>
                  <a:t> </a:t>
                </a:r>
                <a:r>
                  <a:rPr lang="de-DE" dirty="0" err="1">
                    <a:solidFill>
                      <a:sysClr val="windowText" lastClr="000000"/>
                    </a:solidFill>
                    <a:latin typeface="Arial" panose="020B0604020202020204"/>
                  </a:rPr>
                  <a:t>carbon</a:t>
                </a:r>
                <a:r>
                  <a:rPr lang="de-DE" dirty="0">
                    <a:solidFill>
                      <a:sysClr val="windowText" lastClr="000000"/>
                    </a:solidFill>
                    <a:latin typeface="Arial" panose="020B0604020202020204"/>
                  </a:rPr>
                  <a:t> </a:t>
                </a:r>
                <a:r>
                  <a:rPr lang="de-DE" dirty="0" err="1">
                    <a:solidFill>
                      <a:sysClr val="windowText" lastClr="000000"/>
                    </a:solidFill>
                    <a:latin typeface="Arial" panose="020B0604020202020204"/>
                  </a:rPr>
                  <a:t>atom</a:t>
                </a:r>
                <a:endParaRPr lang="de-DE" dirty="0">
                  <a:solidFill>
                    <a:sysClr val="windowText" lastClr="000000"/>
                  </a:solidFill>
                  <a:latin typeface="Arial" panose="020B0604020202020204"/>
                </a:endParaRPr>
              </a:p>
              <a:p>
                <a:pPr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de-DE" sz="2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π</m:t>
                    </m:r>
                  </m:oMath>
                </a14:m>
                <a:r>
                  <a:rPr kumimoji="0" lang="de-DE" sz="2600" b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-bond </a:t>
                </a:r>
                <a:r>
                  <a:rPr kumimoji="0" lang="de-DE" sz="2600" b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misses</a:t>
                </a:r>
                <a:r>
                  <a:rPr kumimoji="0" lang="de-DE" sz="2600" b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an </a:t>
                </a:r>
                <a:r>
                  <a:rPr kumimoji="0" lang="de-DE" sz="2600" b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electron</a:t>
                </a:r>
                <a:endParaRPr kumimoji="0" lang="de-DE" sz="2600" b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271448" marR="0" lvl="0" indent="-271448" algn="l" defTabSz="914347" rtl="0" eaLnBrk="1" fontAlgn="auto" latinLnBrk="0" hangingPunct="1">
                  <a:lnSpc>
                    <a:spcPct val="90000"/>
                  </a:lnSpc>
                  <a:spcBef>
                    <a:spcPts val="480"/>
                  </a:spcBef>
                  <a:spcAft>
                    <a:spcPts val="0"/>
                  </a:spcAft>
                  <a:buClrTx/>
                  <a:buSzPct val="88000"/>
                  <a:buFontTx/>
                  <a:buBlip>
                    <a:blip r:embed="rId4"/>
                  </a:buBlip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de-DE" sz="2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s</m:t>
                    </m:r>
                    <m:sSup>
                      <m:sSupPr>
                        <m:ctrlPr>
                          <a:rPr kumimoji="0" lang="de-DE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de-DE" sz="2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p</m:t>
                        </m:r>
                      </m:e>
                      <m:sup>
                        <m:r>
                          <a:rPr kumimoji="0" lang="de-DE" sz="2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de-DE" sz="2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→</m:t>
                    </m:r>
                    <m:r>
                      <m:rPr>
                        <m:sty m:val="p"/>
                      </m:rPr>
                      <a:rPr kumimoji="0" lang="de-DE" sz="2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s</m:t>
                    </m:r>
                    <m:sSup>
                      <m:sSupPr>
                        <m:ctrlPr>
                          <a:rPr kumimoji="0" lang="de-DE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de-DE" sz="2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p</m:t>
                        </m:r>
                      </m:e>
                      <m:sup>
                        <m:r>
                          <a:rPr kumimoji="0" lang="de-DE" sz="2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sup>
                    </m:sSup>
                  </m:oMath>
                </a14:m>
                <a:endParaRPr kumimoji="0" lang="de-DE" sz="2600" b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271448" marR="0" lvl="0" indent="-271448" algn="l" defTabSz="914347" rtl="0" eaLnBrk="1" fontAlgn="auto" latinLnBrk="0" hangingPunct="1">
                  <a:lnSpc>
                    <a:spcPct val="90000"/>
                  </a:lnSpc>
                  <a:spcBef>
                    <a:spcPts val="480"/>
                  </a:spcBef>
                  <a:spcAft>
                    <a:spcPts val="0"/>
                  </a:spcAft>
                  <a:buClrTx/>
                  <a:buSzPct val="88000"/>
                  <a:buFontTx/>
                  <a:buBlip>
                    <a:blip r:embed="rId4"/>
                  </a:buBlip>
                  <a:tabLst/>
                  <a:defRPr/>
                </a:pPr>
                <a:r>
                  <a:rPr kumimoji="0" lang="de-DE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Band </a:t>
                </a:r>
                <a:r>
                  <a:rPr kumimoji="0" lang="de-DE" sz="2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gap</a:t>
                </a:r>
                <a:r>
                  <a:rPr kumimoji="0" lang="de-DE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</a:t>
                </a:r>
                <a:r>
                  <a:rPr kumimoji="0" lang="de-DE" sz="2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forms</a:t>
                </a:r>
                <a:endParaRPr kumimoji="0" lang="de-DE" sz="2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Inhaltsplatzhalter 1">
                <a:extLst>
                  <a:ext uri="{FF2B5EF4-FFF2-40B4-BE49-F238E27FC236}">
                    <a16:creationId xmlns:a16="http://schemas.microsoft.com/office/drawing/2014/main" id="{062A2EA1-D303-4636-B668-CCF3720E8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39" y="1626543"/>
                <a:ext cx="5062993" cy="4486472"/>
              </a:xfrm>
              <a:prstGeom prst="rect">
                <a:avLst/>
              </a:prstGeom>
              <a:blipFill>
                <a:blip r:embed="rId5"/>
                <a:stretch>
                  <a:fillRect t="-3261" r="-144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0686759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82A117-BCCA-4AEB-A61D-75BF5FEE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907"/>
            <a:ext cx="8427519" cy="1007455"/>
          </a:xfrm>
        </p:spPr>
        <p:txBody>
          <a:bodyPr/>
          <a:lstStyle/>
          <a:p>
            <a:r>
              <a:rPr lang="de-DE" sz="3000" dirty="0" err="1"/>
              <a:t>Correlation</a:t>
            </a:r>
            <a:r>
              <a:rPr lang="de-DE" sz="3000" dirty="0"/>
              <a:t> </a:t>
            </a:r>
            <a:r>
              <a:rPr lang="de-DE" sz="3000" dirty="0" err="1"/>
              <a:t>of</a:t>
            </a:r>
            <a:r>
              <a:rPr lang="de-DE" sz="3000" dirty="0"/>
              <a:t> </a:t>
            </a:r>
            <a:r>
              <a:rPr lang="de-DE" sz="3000" dirty="0" err="1"/>
              <a:t>sheet</a:t>
            </a:r>
            <a:r>
              <a:rPr lang="de-DE" sz="3000" dirty="0"/>
              <a:t> </a:t>
            </a:r>
            <a:r>
              <a:rPr lang="de-DE" sz="3000" dirty="0" err="1"/>
              <a:t>resistance</a:t>
            </a:r>
            <a:r>
              <a:rPr lang="de-DE" sz="3000" dirty="0"/>
              <a:t> (in-situ) and</a:t>
            </a:r>
            <a:br>
              <a:rPr lang="de-DE" sz="3000" dirty="0"/>
            </a:br>
            <a:r>
              <a:rPr lang="de-DE" sz="3000" dirty="0"/>
              <a:t>D-G </a:t>
            </a:r>
            <a:r>
              <a:rPr lang="de-DE" sz="3000" dirty="0" err="1"/>
              <a:t>intensity</a:t>
            </a:r>
            <a:r>
              <a:rPr lang="de-DE" sz="3000" dirty="0"/>
              <a:t> </a:t>
            </a:r>
            <a:r>
              <a:rPr lang="de-DE" sz="3000" dirty="0" err="1"/>
              <a:t>ratio</a:t>
            </a:r>
            <a:r>
              <a:rPr lang="de-DE" sz="3000" dirty="0"/>
              <a:t> </a:t>
            </a:r>
            <a:r>
              <a:rPr lang="de-DE" sz="3000" dirty="0" err="1"/>
              <a:t>from</a:t>
            </a:r>
            <a:r>
              <a:rPr lang="de-DE" sz="3000" dirty="0"/>
              <a:t> Raman </a:t>
            </a:r>
            <a:r>
              <a:rPr lang="de-DE" sz="3000" dirty="0" err="1"/>
              <a:t>scans</a:t>
            </a:r>
            <a:r>
              <a:rPr lang="de-DE" sz="3000" dirty="0"/>
              <a:t> (ex-situ)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5F9476CD-4809-43ED-815C-547B0EACD1ED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71474" y="1592263"/>
                <a:ext cx="4572398" cy="4684711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D-G </a:t>
                </a:r>
                <a:r>
                  <a:rPr lang="de-DE" dirty="0" err="1"/>
                  <a:t>intensity</a:t>
                </a:r>
                <a:r>
                  <a:rPr lang="de-DE" dirty="0"/>
                  <a:t> </a:t>
                </a:r>
                <a:r>
                  <a:rPr lang="de-DE" dirty="0" err="1"/>
                  <a:t>ratio</a:t>
                </a:r>
                <a:r>
                  <a:rPr lang="de-DE" dirty="0"/>
                  <a:t> </a:t>
                </a:r>
                <a:r>
                  <a:rPr lang="de-DE" dirty="0" err="1"/>
                  <a:t>is</a:t>
                </a:r>
                <a:r>
                  <a:rPr lang="de-DE" dirty="0"/>
                  <a:t> proportional </a:t>
                </a:r>
                <a:r>
                  <a:rPr lang="de-DE" dirty="0" err="1"/>
                  <a:t>to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defect</a:t>
                </a:r>
                <a:r>
                  <a:rPr lang="de-DE" dirty="0"/>
                  <a:t> </a:t>
                </a:r>
                <a:r>
                  <a:rPr lang="de-DE" dirty="0" err="1"/>
                  <a:t>density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</m:oMath>
                </a14:m>
                <a:endParaRPr lang="de-DE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  <m:r>
                      <a:rPr lang="de-DE" b="0" i="0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correlates</a:t>
                </a:r>
                <a:r>
                  <a:rPr lang="de-DE" dirty="0"/>
                  <a:t> </a:t>
                </a:r>
                <a:r>
                  <a:rPr lang="de-DE" dirty="0" err="1"/>
                  <a:t>positively</a:t>
                </a:r>
                <a:r>
                  <a:rPr lang="de-DE" dirty="0"/>
                  <a:t> </a:t>
                </a:r>
                <a:r>
                  <a:rPr lang="de-DE" dirty="0" err="1"/>
                  <a:t>with</a:t>
                </a:r>
                <a:r>
                  <a:rPr lang="de-DE" dirty="0"/>
                  <a:t> 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  <m:r>
                      <a:rPr lang="de-DE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>
                            <a:latin typeface="Cambria Math" panose="020405030504060302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</m:oMath>
                </a14:m>
                <a:r>
                  <a:rPr lang="de-DE" dirty="0"/>
                  <a:t> and R  </a:t>
                </a:r>
                <a:r>
                  <a:rPr lang="de-DE" dirty="0" err="1"/>
                  <a:t>correlate</a:t>
                </a:r>
                <a:r>
                  <a:rPr lang="de-DE" dirty="0"/>
                  <a:t> positively </a:t>
                </a:r>
                <a:r>
                  <a:rPr lang="de-DE" dirty="0" err="1"/>
                  <a:t>with</a:t>
                </a:r>
                <a:r>
                  <a:rPr lang="de-DE" dirty="0"/>
                  <a:t> </a:t>
                </a:r>
                <a:r>
                  <a:rPr lang="de-DE" dirty="0" err="1"/>
                  <a:t>loading</a:t>
                </a:r>
                <a:r>
                  <a:rPr lang="de-DE" dirty="0"/>
                  <a:t> time t and </a:t>
                </a:r>
                <a:r>
                  <a:rPr lang="de-DE" dirty="0" err="1"/>
                  <a:t>plasma</a:t>
                </a:r>
                <a:r>
                  <a:rPr lang="de-DE" dirty="0"/>
                  <a:t> </a:t>
                </a:r>
                <a:r>
                  <a:rPr lang="de-DE" dirty="0" err="1"/>
                  <a:t>driving</a:t>
                </a:r>
                <a:r>
                  <a:rPr lang="de-DE" dirty="0"/>
                  <a:t> power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RF</m:t>
                        </m:r>
                      </m:sub>
                    </m:sSub>
                  </m:oMath>
                </a14:m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</p:txBody>
          </p:sp>
        </mc:Choice>
        <mc:Fallback xmlns="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5F9476CD-4809-43ED-815C-547B0EACD1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71474" y="1592263"/>
                <a:ext cx="4572398" cy="4684711"/>
              </a:xfrm>
              <a:blipFill>
                <a:blip r:embed="rId7"/>
                <a:stretch>
                  <a:fillRect l="-2533" t="-13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36DEC0-F11C-4F98-84D9-BFFE0FE90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noProof="1"/>
          </a:p>
          <a:p>
            <a:r>
              <a:rPr lang="en-US" noProof="1"/>
              <a:t>David Frese - C</a:t>
            </a:r>
            <a:r>
              <a:rPr lang="de-DE"/>
              <a:t>haracterization of a plasma source for atomic hydrogen</a:t>
            </a:r>
            <a:br>
              <a:rPr lang="de-DE"/>
            </a:br>
            <a:endParaRPr lang="en-US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4947EC0-E0ED-450A-90F8-58EB26EE3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37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3E77C60E-7F74-44BA-9FC7-A17A2BA9190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6A9B225-10ED-421A-A03C-533866864B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9665" y="188640"/>
            <a:ext cx="2880320" cy="152883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44BC016-D332-49EF-8BB7-81D8B3460CDD}"/>
              </a:ext>
            </a:extLst>
          </p:cNvPr>
          <p:cNvSpPr txBox="1"/>
          <p:nvPr/>
        </p:nvSpPr>
        <p:spPr bwMode="gray">
          <a:xfrm>
            <a:off x="9120336" y="62502"/>
            <a:ext cx="2880320" cy="25227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/>
              <a:t>Raman </a:t>
            </a:r>
            <a:r>
              <a:rPr lang="de-DE" sz="1200" dirty="0" err="1"/>
              <a:t>spectrum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defective</a:t>
            </a:r>
            <a:r>
              <a:rPr lang="de-DE" sz="1200" dirty="0"/>
              <a:t> </a:t>
            </a:r>
            <a:r>
              <a:rPr lang="de-DE" sz="1200" dirty="0" err="1"/>
              <a:t>Graphene</a:t>
            </a:r>
            <a:r>
              <a:rPr lang="de-DE" sz="1200" dirty="0"/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1CA7F21-B3FF-4BE0-9F9B-4D85280B9CF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42516"/>
          <a:stretch/>
        </p:blipFill>
        <p:spPr>
          <a:xfrm>
            <a:off x="272959" y="3230284"/>
            <a:ext cx="4094849" cy="2967936"/>
          </a:xfrm>
          <a:prstGeom prst="rect">
            <a:avLst/>
          </a:prstGeom>
        </p:spPr>
      </p:pic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4B4F7F5E-EA96-428E-90C9-9BE4BB2831A4}"/>
              </a:ext>
            </a:extLst>
          </p:cNvPr>
          <p:cNvGrpSpPr/>
          <p:nvPr/>
        </p:nvGrpSpPr>
        <p:grpSpPr>
          <a:xfrm>
            <a:off x="888945" y="3405189"/>
            <a:ext cx="2758783" cy="1038602"/>
            <a:chOff x="1965807" y="2378267"/>
            <a:chExt cx="4202772" cy="15697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F04F53B9-A60D-46D5-BD1C-1A396B6D56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61766" t="26297" r="33499" b="39609"/>
            <a:stretch/>
          </p:blipFill>
          <p:spPr>
            <a:xfrm>
              <a:off x="1965807" y="2378267"/>
              <a:ext cx="523074" cy="1569211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EC443CD1-A672-42F6-B72F-B3B3D8D1C7E1}"/>
                </a:ext>
              </a:extLst>
            </p:cNvPr>
            <p:cNvSpPr txBox="1"/>
            <p:nvPr/>
          </p:nvSpPr>
          <p:spPr bwMode="gray">
            <a:xfrm>
              <a:off x="2483447" y="2416505"/>
              <a:ext cx="3685132" cy="15315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1200" dirty="0"/>
                <a:t>Gen. 3 </a:t>
              </a:r>
              <a:r>
                <a:rPr lang="de-DE" sz="1200" dirty="0" err="1"/>
                <a:t>pristine</a:t>
              </a:r>
              <a:endParaRPr lang="de-DE" sz="1200" dirty="0"/>
            </a:p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1200" dirty="0"/>
                <a:t>Gen. 3 </a:t>
              </a:r>
              <a:r>
                <a:rPr lang="de-DE" sz="1200" dirty="0" err="1"/>
                <a:t>plasma</a:t>
              </a:r>
              <a:r>
                <a:rPr lang="de-DE" sz="1200" dirty="0"/>
                <a:t> </a:t>
              </a:r>
              <a:r>
                <a:rPr lang="de-DE" sz="1200" dirty="0" err="1"/>
                <a:t>exposed</a:t>
              </a:r>
              <a:r>
                <a:rPr lang="de-DE" sz="1200" dirty="0"/>
                <a:t> and </a:t>
              </a:r>
              <a:r>
                <a:rPr lang="de-DE" sz="1200" dirty="0" err="1"/>
                <a:t>heated</a:t>
              </a:r>
              <a:endParaRPr lang="de-DE" sz="1200" dirty="0"/>
            </a:p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1200" dirty="0"/>
                <a:t>Gen. 4 </a:t>
              </a:r>
              <a:r>
                <a:rPr lang="de-DE" sz="1200" dirty="0" err="1"/>
                <a:t>pristine</a:t>
              </a:r>
              <a:endParaRPr lang="de-DE" sz="1200" dirty="0"/>
            </a:p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1200" dirty="0"/>
                <a:t>Gen. 4 </a:t>
              </a:r>
              <a:r>
                <a:rPr lang="de-DE" sz="1200" dirty="0" err="1"/>
                <a:t>plasma</a:t>
              </a:r>
              <a:r>
                <a:rPr lang="de-DE" sz="1200" dirty="0"/>
                <a:t> </a:t>
              </a:r>
              <a:r>
                <a:rPr lang="de-DE" sz="1200" dirty="0" err="1"/>
                <a:t>exposed</a:t>
              </a:r>
              <a:r>
                <a:rPr lang="de-DE" sz="1200" dirty="0"/>
                <a:t> and </a:t>
              </a:r>
              <a:r>
                <a:rPr lang="de-DE" sz="1200" dirty="0" err="1"/>
                <a:t>heated</a:t>
              </a:r>
              <a:endParaRPr lang="de-DE" sz="12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elle 14">
                <a:extLst>
                  <a:ext uri="{FF2B5EF4-FFF2-40B4-BE49-F238E27FC236}">
                    <a16:creationId xmlns:a16="http://schemas.microsoft.com/office/drawing/2014/main" id="{A4D9494F-9D80-4AC6-95A3-590BE98167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2671404"/>
                  </p:ext>
                </p:extLst>
              </p:nvPr>
            </p:nvGraphicFramePr>
            <p:xfrm>
              <a:off x="5048967" y="1536243"/>
              <a:ext cx="6048672" cy="2194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1551089">
                      <a:extLst>
                        <a:ext uri="{9D8B030D-6E8A-4147-A177-3AD203B41FA5}">
                          <a16:colId xmlns:a16="http://schemas.microsoft.com/office/drawing/2014/main" val="1784382274"/>
                        </a:ext>
                      </a:extLst>
                    </a:gridCol>
                    <a:gridCol w="1473247">
                      <a:extLst>
                        <a:ext uri="{9D8B030D-6E8A-4147-A177-3AD203B41FA5}">
                          <a16:colId xmlns:a16="http://schemas.microsoft.com/office/drawing/2014/main" val="2973175427"/>
                        </a:ext>
                      </a:extLst>
                    </a:gridCol>
                    <a:gridCol w="1512168">
                      <a:extLst>
                        <a:ext uri="{9D8B030D-6E8A-4147-A177-3AD203B41FA5}">
                          <a16:colId xmlns:a16="http://schemas.microsoft.com/office/drawing/2014/main" val="2916144359"/>
                        </a:ext>
                      </a:extLst>
                    </a:gridCol>
                    <a:gridCol w="1512168">
                      <a:extLst>
                        <a:ext uri="{9D8B030D-6E8A-4147-A177-3AD203B41FA5}">
                          <a16:colId xmlns:a16="http://schemas.microsoft.com/office/drawing/2014/main" val="524002036"/>
                        </a:ext>
                      </a:extLst>
                    </a:gridCol>
                  </a:tblGrid>
                  <a:tr h="36040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Generation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t in </a:t>
                          </a:r>
                          <a:r>
                            <a:rPr lang="de-DE" dirty="0" err="1"/>
                            <a:t>minutes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de-DE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b="1" i="0" smtClean="0">
                                      <a:latin typeface="Cambria Math" panose="02040503050406030204" pitchFamily="18" charset="0"/>
                                    </a:rPr>
                                    <m:t>𝐏</m:t>
                                  </m:r>
                                </m:e>
                                <m:sub>
                                  <m:r>
                                    <a:rPr lang="de-DE" b="1" i="0" smtClean="0">
                                      <a:latin typeface="Cambria Math" panose="02040503050406030204" pitchFamily="18" charset="0"/>
                                    </a:rPr>
                                    <m:t>𝐑𝐅</m:t>
                                  </m:r>
                                </m:sub>
                              </m:sSub>
                            </m:oMath>
                          </a14:m>
                          <a:r>
                            <a:rPr lang="de-DE" i="0" dirty="0"/>
                            <a:t> in W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de-DE" b="1" i="0" smtClean="0">
                                  <a:latin typeface="Cambria Math" panose="02040503050406030204" pitchFamily="18" charset="0"/>
                                </a:rPr>
                                <m:t>𝚽</m:t>
                              </m:r>
                            </m:oMath>
                          </a14:m>
                          <a:r>
                            <a:rPr lang="de-DE" dirty="0"/>
                            <a:t> in </a:t>
                          </a:r>
                          <a:r>
                            <a:rPr lang="de-DE" dirty="0" err="1"/>
                            <a:t>sccm</a:t>
                          </a:r>
                          <a:endParaRPr lang="de-D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57351617"/>
                      </a:ext>
                    </a:extLst>
                  </a:tr>
                  <a:tr h="36040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237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250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0.5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694997"/>
                      </a:ext>
                    </a:extLst>
                  </a:tr>
                  <a:tr h="360405">
                    <a:tc>
                      <a:txBody>
                        <a:bodyPr/>
                        <a:lstStyle/>
                        <a:p>
                          <a:pPr algn="r"/>
                          <a:endParaRPr lang="de-DE" dirty="0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1058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350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1.0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664752840"/>
                      </a:ext>
                    </a:extLst>
                  </a:tr>
                  <a:tr h="36040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56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350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0.5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8346275"/>
                      </a:ext>
                    </a:extLst>
                  </a:tr>
                  <a:tr h="36040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4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30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50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0.5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16080312"/>
                      </a:ext>
                    </a:extLst>
                  </a:tr>
                  <a:tr h="360405">
                    <a:tc>
                      <a:txBody>
                        <a:bodyPr/>
                        <a:lstStyle/>
                        <a:p>
                          <a:pPr algn="r"/>
                          <a:endParaRPr lang="de-DE" dirty="0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13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250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0.5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593781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elle 14">
                <a:extLst>
                  <a:ext uri="{FF2B5EF4-FFF2-40B4-BE49-F238E27FC236}">
                    <a16:creationId xmlns:a16="http://schemas.microsoft.com/office/drawing/2014/main" id="{A4D9494F-9D80-4AC6-95A3-590BE98167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2671404"/>
                  </p:ext>
                </p:extLst>
              </p:nvPr>
            </p:nvGraphicFramePr>
            <p:xfrm>
              <a:off x="5048967" y="1536243"/>
              <a:ext cx="6048672" cy="2194560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1551089">
                      <a:extLst>
                        <a:ext uri="{9D8B030D-6E8A-4147-A177-3AD203B41FA5}">
                          <a16:colId xmlns:a16="http://schemas.microsoft.com/office/drawing/2014/main" val="1784382274"/>
                        </a:ext>
                      </a:extLst>
                    </a:gridCol>
                    <a:gridCol w="1473247">
                      <a:extLst>
                        <a:ext uri="{9D8B030D-6E8A-4147-A177-3AD203B41FA5}">
                          <a16:colId xmlns:a16="http://schemas.microsoft.com/office/drawing/2014/main" val="2973175427"/>
                        </a:ext>
                      </a:extLst>
                    </a:gridCol>
                    <a:gridCol w="1512168">
                      <a:extLst>
                        <a:ext uri="{9D8B030D-6E8A-4147-A177-3AD203B41FA5}">
                          <a16:colId xmlns:a16="http://schemas.microsoft.com/office/drawing/2014/main" val="2916144359"/>
                        </a:ext>
                      </a:extLst>
                    </a:gridCol>
                    <a:gridCol w="1512168">
                      <a:extLst>
                        <a:ext uri="{9D8B030D-6E8A-4147-A177-3AD203B41FA5}">
                          <a16:colId xmlns:a16="http://schemas.microsoft.com/office/drawing/2014/main" val="52400203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Generation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t in </a:t>
                          </a:r>
                          <a:r>
                            <a:rPr lang="de-DE" dirty="0" err="1"/>
                            <a:t>minutes</a:t>
                          </a:r>
                          <a:endParaRPr lang="de-D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6"/>
                          <a:stretch>
                            <a:fillRect l="-200806" t="-8333" r="-100806" b="-5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6"/>
                          <a:stretch>
                            <a:fillRect l="-300806" t="-8333" r="-806" b="-5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5735161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2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237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250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0.5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69499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endParaRPr lang="de-DE" dirty="0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1058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350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1.0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66475284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56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350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0.5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834627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4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30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50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0.5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1608031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r"/>
                          <a:endParaRPr lang="de-DE" dirty="0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13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250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de-DE" dirty="0"/>
                            <a:t>0.5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593781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D95C8BB-19A9-4E14-96FD-BC616A674D1B}"/>
              </a:ext>
            </a:extLst>
          </p:cNvPr>
          <p:cNvGrpSpPr/>
          <p:nvPr/>
        </p:nvGrpSpPr>
        <p:grpSpPr>
          <a:xfrm>
            <a:off x="6600056" y="4718365"/>
            <a:ext cx="4320480" cy="1038855"/>
            <a:chOff x="12133274" y="18772423"/>
            <a:chExt cx="17071503" cy="9440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Inhaltsplatzhalter 6">
                  <a:extLst>
                    <a:ext uri="{FF2B5EF4-FFF2-40B4-BE49-F238E27FC236}">
                      <a16:creationId xmlns:a16="http://schemas.microsoft.com/office/drawing/2014/main" id="{90AD014F-E839-47D2-B75C-D6F822CBDD82}"/>
                    </a:ext>
                  </a:extLst>
                </p:cNvPr>
                <p:cNvSpPr txBox="1">
                  <a:spLocks/>
                </p:cNvSpPr>
                <p:nvPr/>
              </p:nvSpPr>
              <p:spPr bwMode="gray">
                <a:xfrm>
                  <a:off x="12234506" y="18796435"/>
                  <a:ext cx="16901658" cy="888160"/>
                </a:xfrm>
                <a:prstGeom prst="rect">
                  <a:avLst/>
                </a:prstGeom>
                <a:solidFill>
                  <a:srgbClr val="A3107C"/>
                </a:solidFill>
                <a:ln w="19050">
                  <a:noFill/>
                </a:ln>
              </p:spPr>
              <p:txBody>
                <a:bodyPr vert="horz" lIns="0" tIns="0" rIns="0" bIns="0" rtlCol="0" anchor="ctr">
                  <a:noAutofit/>
                </a:bodyPr>
                <a:lstStyle>
                  <a:lvl1pPr marL="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Font typeface="Arial" panose="020B0604020202020204" pitchFamily="34" charset="0"/>
                    <a:buNone/>
                    <a:defRPr sz="4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None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+mj-lt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ctr" defTabSz="914400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Symbol" panose="05050102010706020507" pitchFamily="18" charset="2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ctr" defTabSz="914400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+mj-lt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ctr" defTabSz="914400" rtl="0" eaLnBrk="1" latinLnBrk="0" hangingPunct="1">
                    <a:lnSpc>
                      <a:spcPct val="85000"/>
                    </a:lnSpc>
                    <a:spcBef>
                      <a:spcPts val="3000"/>
                    </a:spcBef>
                    <a:spcAft>
                      <a:spcPts val="1500"/>
                    </a:spcAft>
                    <a:buFont typeface="Arial" panose="020B0604020202020204" pitchFamily="34" charset="0"/>
                    <a:buNone/>
                    <a:defRPr sz="1600" b="1" kern="120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ctr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ctr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  <a:t>Sheet resistance R   is an indicator for defect density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de-DE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b="1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𝐋</m:t>
                          </m:r>
                        </m:e>
                        <m:sub>
                          <m:r>
                            <a:rPr lang="de-DE" sz="2000" b="1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𝐃</m:t>
                          </m:r>
                        </m:sub>
                      </m:sSub>
                    </m:oMath>
                  </a14:m>
                  <a:endPara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</a:endParaRPr>
                </a:p>
              </p:txBody>
            </p:sp>
          </mc:Choice>
          <mc:Fallback xmlns="">
            <p:sp>
              <p:nvSpPr>
                <p:cNvPr id="19" name="Inhaltsplatzhalter 6">
                  <a:extLst>
                    <a:ext uri="{FF2B5EF4-FFF2-40B4-BE49-F238E27FC236}">
                      <a16:creationId xmlns:a16="http://schemas.microsoft.com/office/drawing/2014/main" id="{90AD014F-E839-47D2-B75C-D6F822CBDD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gray">
                <a:xfrm>
                  <a:off x="12234506" y="18796435"/>
                  <a:ext cx="16901658" cy="888160"/>
                </a:xfrm>
                <a:prstGeom prst="rect">
                  <a:avLst/>
                </a:prstGeom>
                <a:blipFill>
                  <a:blip r:embed="rId10"/>
                  <a:stretch>
                    <a:fillRect l="-2991" r="-4131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hteck: abgerundete Ecken 19">
              <a:extLst>
                <a:ext uri="{FF2B5EF4-FFF2-40B4-BE49-F238E27FC236}">
                  <a16:creationId xmlns:a16="http://schemas.microsoft.com/office/drawing/2014/main" id="{0BA5FD55-E683-4552-B12E-33FED60D66E1}"/>
                </a:ext>
              </a:extLst>
            </p:cNvPr>
            <p:cNvSpPr/>
            <p:nvPr/>
          </p:nvSpPr>
          <p:spPr>
            <a:xfrm>
              <a:off x="12133274" y="18772423"/>
              <a:ext cx="17071503" cy="944005"/>
            </a:xfrm>
            <a:prstGeom prst="roundRect">
              <a:avLst/>
            </a:prstGeom>
            <a:noFill/>
            <a:ln w="101600" cap="flat" cmpd="sng" algn="ctr">
              <a:solidFill>
                <a:srgbClr val="A3107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3" name="Rechteck 22">
            <a:extLst>
              <a:ext uri="{FF2B5EF4-FFF2-40B4-BE49-F238E27FC236}">
                <a16:creationId xmlns:a16="http://schemas.microsoft.com/office/drawing/2014/main" id="{1A44CE1F-0849-44E5-8AE0-AEC8C320743D}"/>
              </a:ext>
            </a:extLst>
          </p:cNvPr>
          <p:cNvSpPr/>
          <p:nvPr/>
        </p:nvSpPr>
        <p:spPr bwMode="gray">
          <a:xfrm>
            <a:off x="3593281" y="2324497"/>
            <a:ext cx="69082" cy="59134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FC526B8D-15F3-462C-9F0B-D61310814D47}"/>
              </a:ext>
            </a:extLst>
          </p:cNvPr>
          <p:cNvSpPr/>
          <p:nvPr/>
        </p:nvSpPr>
        <p:spPr bwMode="gray">
          <a:xfrm>
            <a:off x="1722562" y="2642908"/>
            <a:ext cx="69082" cy="59134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986F0D8B-328D-447F-B631-672E2B19C85A}"/>
              </a:ext>
            </a:extLst>
          </p:cNvPr>
          <p:cNvSpPr/>
          <p:nvPr/>
        </p:nvSpPr>
        <p:spPr bwMode="gray">
          <a:xfrm>
            <a:off x="8959665" y="5119692"/>
            <a:ext cx="113655" cy="10483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97C980B-D9AC-4F5C-93B8-C5257157999C}"/>
              </a:ext>
            </a:extLst>
          </p:cNvPr>
          <p:cNvSpPr/>
          <p:nvPr/>
        </p:nvSpPr>
        <p:spPr bwMode="gray">
          <a:xfrm>
            <a:off x="9211394" y="773376"/>
            <a:ext cx="288032" cy="2522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1A441FE0-1AAD-4A50-AC02-8BF69F000C3F}"/>
              </a:ext>
            </a:extLst>
          </p:cNvPr>
          <p:cNvSpPr/>
          <p:nvPr/>
        </p:nvSpPr>
        <p:spPr bwMode="gray">
          <a:xfrm>
            <a:off x="9552384" y="607508"/>
            <a:ext cx="288032" cy="2522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E5F558D4-81B1-476C-9B76-141F2495CB5D}"/>
              </a:ext>
            </a:extLst>
          </p:cNvPr>
          <p:cNvSpPr txBox="1"/>
          <p:nvPr/>
        </p:nvSpPr>
        <p:spPr bwMode="gray">
          <a:xfrm>
            <a:off x="9123585" y="344083"/>
            <a:ext cx="209350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bg1">
                    <a:lumMod val="75000"/>
                  </a:schemeClr>
                </a:solidFill>
              </a:rPr>
              <a:t>Neumann and Stampfer, Springer, 2018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94E6CDC6-0ADC-462A-AC84-94D62576D807}"/>
                  </a:ext>
                </a:extLst>
              </p:cNvPr>
              <p:cNvSpPr txBox="1"/>
              <p:nvPr/>
            </p:nvSpPr>
            <p:spPr bwMode="gray">
              <a:xfrm>
                <a:off x="1085508" y="5868156"/>
                <a:ext cx="3334847" cy="3553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:pPr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2000" dirty="0">
                    <a:solidFill>
                      <a:srgbClr val="000000"/>
                    </a:solidFill>
                  </a:rPr>
                  <a:t>Sheet </a:t>
                </a:r>
                <a:r>
                  <a:rPr lang="de-DE" sz="2000" dirty="0" err="1">
                    <a:solidFill>
                      <a:srgbClr val="000000"/>
                    </a:solidFill>
                  </a:rPr>
                  <a:t>resistance</a:t>
                </a:r>
                <a:r>
                  <a:rPr lang="de-DE" sz="2000" dirty="0">
                    <a:solidFill>
                      <a:srgbClr val="000000"/>
                    </a:solidFill>
                  </a:rPr>
                  <a:t>      in 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20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de-DE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</m:oMath>
                </a14:m>
                <a:r>
                  <a:rPr lang="de-DE" sz="2000" dirty="0">
                    <a:solidFill>
                      <a:srgbClr val="000000"/>
                    </a:solidFill>
                  </a:rPr>
                  <a:t>□</a:t>
                </a:r>
              </a:p>
            </p:txBody>
          </p:sp>
        </mc:Choice>
        <mc:Fallback xmlns=""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94E6CDC6-0ADC-462A-AC84-94D62576D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1085508" y="5868156"/>
                <a:ext cx="3334847" cy="355363"/>
              </a:xfrm>
              <a:prstGeom prst="rect">
                <a:avLst/>
              </a:prstGeom>
              <a:blipFill>
                <a:blip r:embed="rId11"/>
                <a:stretch>
                  <a:fillRect l="-4570" t="-20690" b="-3103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feld 20">
            <a:extLst>
              <a:ext uri="{FF2B5EF4-FFF2-40B4-BE49-F238E27FC236}">
                <a16:creationId xmlns:a16="http://schemas.microsoft.com/office/drawing/2014/main" id="{B4C738CD-4A10-4BEB-9EE2-E29C535D9836}"/>
              </a:ext>
            </a:extLst>
          </p:cNvPr>
          <p:cNvSpPr txBox="1"/>
          <p:nvPr/>
        </p:nvSpPr>
        <p:spPr bwMode="gray">
          <a:xfrm>
            <a:off x="3036763" y="5859994"/>
            <a:ext cx="216024" cy="25568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dirty="0">
                <a:solidFill>
                  <a:srgbClr val="000000"/>
                </a:solidFill>
              </a:rPr>
              <a:t>R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CB06F6E8-4FF9-49EF-8F64-D164E94BD86D}"/>
              </a:ext>
            </a:extLst>
          </p:cNvPr>
          <p:cNvSpPr/>
          <p:nvPr/>
        </p:nvSpPr>
        <p:spPr bwMode="gray">
          <a:xfrm>
            <a:off x="3215680" y="6056755"/>
            <a:ext cx="113655" cy="104832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503046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D42D1D-7DC3-4A9E-9A42-72A61FA4E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68907"/>
            <a:ext cx="11449050" cy="572595"/>
          </a:xfrm>
        </p:spPr>
        <p:txBody>
          <a:bodyPr/>
          <a:lstStyle/>
          <a:p>
            <a:r>
              <a:rPr lang="de-DE" dirty="0" err="1"/>
              <a:t>Hydrogenation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graphene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B15ADB1B-2315-4896-878D-DCC5BEE5D7E7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71474" y="1124745"/>
                <a:ext cx="4547212" cy="5152230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Defect </a:t>
                </a:r>
                <a:r>
                  <a:rPr lang="de-DE" dirty="0" err="1"/>
                  <a:t>density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depends</a:t>
                </a:r>
                <a:r>
                  <a:rPr lang="de-DE" dirty="0"/>
                  <a:t> on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defect</a:t>
                </a:r>
                <a:r>
                  <a:rPr lang="de-DE" dirty="0"/>
                  <a:t> type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Distinguish</a:t>
                </a:r>
                <a:r>
                  <a:rPr lang="de-DE" dirty="0"/>
                  <a:t> sp³-defects (</a:t>
                </a:r>
                <a:r>
                  <a:rPr lang="de-DE" dirty="0" err="1"/>
                  <a:t>hydrogenation</a:t>
                </a:r>
                <a:r>
                  <a:rPr lang="de-DE" dirty="0"/>
                  <a:t>) </a:t>
                </a:r>
                <a:r>
                  <a:rPr lang="de-DE" dirty="0" err="1"/>
                  <a:t>from</a:t>
                </a:r>
                <a:r>
                  <a:rPr lang="de-DE" dirty="0"/>
                  <a:t> </a:t>
                </a:r>
                <a:r>
                  <a:rPr lang="de-DE" dirty="0" err="1"/>
                  <a:t>vacancies</a:t>
                </a:r>
                <a:r>
                  <a:rPr lang="de-DE" dirty="0"/>
                  <a:t> </a:t>
                </a:r>
                <a:r>
                  <a:rPr lang="de-DE" dirty="0" err="1"/>
                  <a:t>by</a:t>
                </a:r>
                <a:r>
                  <a:rPr lang="de-DE" dirty="0"/>
                  <a:t> D-D‘ </a:t>
                </a:r>
                <a:r>
                  <a:rPr lang="de-DE" dirty="0" err="1"/>
                  <a:t>intensity</a:t>
                </a:r>
                <a:r>
                  <a:rPr lang="de-DE" dirty="0"/>
                  <a:t> </a:t>
                </a:r>
                <a:r>
                  <a:rPr lang="de-DE" dirty="0" err="1"/>
                  <a:t>ratio</a:t>
                </a: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</p:txBody>
          </p:sp>
        </mc:Choice>
        <mc:Fallback xmlns="">
          <p:sp>
            <p:nvSpPr>
              <p:cNvPr id="3" name="Textplatzhalter 2">
                <a:extLst>
                  <a:ext uri="{FF2B5EF4-FFF2-40B4-BE49-F238E27FC236}">
                    <a16:creationId xmlns:a16="http://schemas.microsoft.com/office/drawing/2014/main" id="{B15ADB1B-2315-4896-878D-DCC5BEE5D7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71474" y="1124745"/>
                <a:ext cx="4547212" cy="5152230"/>
              </a:xfrm>
              <a:blipFill>
                <a:blip r:embed="rId19"/>
                <a:stretch>
                  <a:fillRect l="-2547" t="-130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787825-DB7B-4121-9204-66C46439B6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noProof="1"/>
          </a:p>
          <a:p>
            <a:r>
              <a:rPr lang="en-US" noProof="1"/>
              <a:t>David Frese - C</a:t>
            </a:r>
            <a:r>
              <a:rPr lang="de-DE"/>
              <a:t>haracterization of a plasma source for atomic hydrogen</a:t>
            </a:r>
            <a:br>
              <a:rPr lang="de-DE"/>
            </a:br>
            <a:endParaRPr lang="en-US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F9829C-CD73-4C43-AE55-DB977477C7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38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A4D53D4-FCC0-449E-85F5-6957B751EDA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20/09/26</a:t>
            </a:fld>
            <a:endParaRPr lang="en-US" noProof="1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BCD5A16-D609-4318-8293-7F24B89E61F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63869" y="1568158"/>
            <a:ext cx="2609007" cy="240463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3475308-3A2C-4DC0-843B-114B7615F8F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959665" y="188640"/>
            <a:ext cx="2880320" cy="1528837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1B45FF07-058E-4A69-9A51-952D5D6BAE1C}"/>
              </a:ext>
            </a:extLst>
          </p:cNvPr>
          <p:cNvSpPr txBox="1"/>
          <p:nvPr/>
        </p:nvSpPr>
        <p:spPr bwMode="gray">
          <a:xfrm>
            <a:off x="9120336" y="62502"/>
            <a:ext cx="2880320" cy="25227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200" dirty="0"/>
              <a:t>Raman </a:t>
            </a:r>
            <a:r>
              <a:rPr lang="de-DE" sz="1200" dirty="0" err="1"/>
              <a:t>spectrum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defective</a:t>
            </a:r>
            <a:r>
              <a:rPr lang="de-DE" sz="1200" dirty="0"/>
              <a:t> </a:t>
            </a:r>
            <a:r>
              <a:rPr lang="de-DE" sz="1200" dirty="0" err="1"/>
              <a:t>Graphene</a:t>
            </a:r>
            <a:r>
              <a:rPr lang="de-DE" sz="1200" dirty="0"/>
              <a:t> 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6F908F6-80DD-4BDD-8D36-A69305B695F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481162" y="1739876"/>
            <a:ext cx="3388310" cy="209630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FF6F7194-A745-4D57-ACFE-96C8361E1F9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449993" y="4116877"/>
            <a:ext cx="3419479" cy="212094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85316CE-0A99-44CE-9B73-081D0269AC1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050629" y="4116877"/>
            <a:ext cx="3312368" cy="26299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7627D42C-A837-4F66-A184-0B13A9DF6CF1}"/>
                  </a:ext>
                </a:extLst>
              </p:cNvPr>
              <p:cNvSpPr txBox="1"/>
              <p:nvPr/>
            </p:nvSpPr>
            <p:spPr bwMode="gray">
              <a:xfrm>
                <a:off x="5477669" y="1414513"/>
                <a:ext cx="1911596" cy="2298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1200" dirty="0"/>
                  <a:t>Gen 3 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12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sz="1200" b="0" i="0" smtClean="0">
                            <a:latin typeface="Cambria Math" panose="02040503050406030204" pitchFamily="18" charset="0"/>
                          </a:rPr>
                          <m:t>res</m:t>
                        </m:r>
                      </m:sub>
                    </m:sSub>
                    <m:r>
                      <a:rPr lang="de-DE" sz="1200" b="0" i="0" smtClean="0">
                        <a:latin typeface="Cambria Math" panose="02040503050406030204" pitchFamily="18" charset="0"/>
                      </a:rPr>
                      <m:t>=91.25</m:t>
                    </m:r>
                    <m:r>
                      <m:rPr>
                        <m:sty m:val="p"/>
                      </m:rPr>
                      <a:rPr lang="de-DE" sz="1200" b="0" i="0" smtClean="0">
                        <a:latin typeface="Cambria Math" panose="02040503050406030204" pitchFamily="18" charset="0"/>
                      </a:rPr>
                      <m:t>μm</m:t>
                    </m:r>
                  </m:oMath>
                </a14:m>
                <a:endParaRPr lang="de-DE" sz="1200" dirty="0"/>
              </a:p>
            </p:txBody>
          </p:sp>
        </mc:Choice>
        <mc:Fallback xmlns=""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7627D42C-A837-4F66-A184-0B13A9DF6C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5477669" y="1414513"/>
                <a:ext cx="1911596" cy="229840"/>
              </a:xfrm>
              <a:prstGeom prst="rect">
                <a:avLst/>
              </a:prstGeom>
              <a:blipFill>
                <a:blip r:embed="rId15"/>
                <a:stretch>
                  <a:fillRect l="-5112" t="-21053" b="-2105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8FDF5C3D-C1DC-4C71-83DB-DB7F23421B26}"/>
                  </a:ext>
                </a:extLst>
              </p:cNvPr>
              <p:cNvSpPr txBox="1"/>
              <p:nvPr/>
            </p:nvSpPr>
            <p:spPr bwMode="gray">
              <a:xfrm>
                <a:off x="5477669" y="3977361"/>
                <a:ext cx="1822636" cy="2298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defTabSz="914347">
                  <a:lnSpc>
                    <a:spcPct val="11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accent1"/>
                  </a:buClr>
                  <a:buSzPct val="90000"/>
                </a:pPr>
                <a:r>
                  <a:rPr lang="de-DE" sz="1200" dirty="0"/>
                  <a:t>Gen 4 –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120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sz="1200">
                            <a:latin typeface="Cambria Math" panose="02040503050406030204" pitchFamily="18" charset="0"/>
                          </a:rPr>
                          <m:t>res</m:t>
                        </m:r>
                      </m:sub>
                    </m:sSub>
                    <m:r>
                      <a:rPr lang="de-DE" sz="120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1200" b="0" i="0" smtClean="0">
                        <a:latin typeface="Cambria Math" panose="02040503050406030204" pitchFamily="18" charset="0"/>
                      </a:rPr>
                      <m:t>87.5</m:t>
                    </m:r>
                    <m:r>
                      <m:rPr>
                        <m:sty m:val="p"/>
                      </m:rPr>
                      <a:rPr lang="de-DE" sz="1200">
                        <a:latin typeface="Cambria Math" panose="02040503050406030204" pitchFamily="18" charset="0"/>
                      </a:rPr>
                      <m:t>μm</m:t>
                    </m:r>
                  </m:oMath>
                </a14:m>
                <a:endParaRPr lang="de-DE" sz="1200" dirty="0"/>
              </a:p>
            </p:txBody>
          </p:sp>
        </mc:Choice>
        <mc:Fallback xmlns=""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8FDF5C3D-C1DC-4C71-83DB-DB7F23421B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gray">
              <a:xfrm>
                <a:off x="5477669" y="3977361"/>
                <a:ext cx="1822636" cy="229840"/>
              </a:xfrm>
              <a:prstGeom prst="rect">
                <a:avLst/>
              </a:prstGeom>
              <a:blipFill>
                <a:blip r:embed="rId16"/>
                <a:stretch>
                  <a:fillRect l="-5351" t="-21053" b="-2105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2EF6DC8D-6BF0-4949-90D2-C2C09BC85865}"/>
              </a:ext>
            </a:extLst>
          </p:cNvPr>
          <p:cNvGrpSpPr/>
          <p:nvPr/>
        </p:nvGrpSpPr>
        <p:grpSpPr>
          <a:xfrm>
            <a:off x="1124991" y="2075194"/>
            <a:ext cx="2512492" cy="2734815"/>
            <a:chOff x="1127448" y="1687053"/>
            <a:chExt cx="2512492" cy="2734815"/>
          </a:xfrm>
        </p:grpSpPr>
        <p:grpSp>
          <p:nvGrpSpPr>
            <p:cNvPr id="32" name="Gruppieren 31">
              <a:extLst>
                <a:ext uri="{FF2B5EF4-FFF2-40B4-BE49-F238E27FC236}">
                  <a16:creationId xmlns:a16="http://schemas.microsoft.com/office/drawing/2014/main" id="{9F3F578D-EE15-4066-A651-F8D84B0B8D0D}"/>
                </a:ext>
              </a:extLst>
            </p:cNvPr>
            <p:cNvGrpSpPr/>
            <p:nvPr/>
          </p:nvGrpSpPr>
          <p:grpSpPr>
            <a:xfrm>
              <a:off x="1127448" y="1687053"/>
              <a:ext cx="2512492" cy="2734815"/>
              <a:chOff x="775196" y="2436166"/>
              <a:chExt cx="2512492" cy="2734815"/>
            </a:xfrm>
          </p:grpSpPr>
          <p:pic>
            <p:nvPicPr>
              <p:cNvPr id="18" name="Grafik 17">
                <a:extLst>
                  <a:ext uri="{FF2B5EF4-FFF2-40B4-BE49-F238E27FC236}">
                    <a16:creationId xmlns:a16="http://schemas.microsoft.com/office/drawing/2014/main" id="{7B092228-E3AB-4E17-A8EF-934A280EB86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/>
              <a:srcRect l="64394" t="45605" r="3755" b="14107"/>
              <a:stretch/>
            </p:blipFill>
            <p:spPr>
              <a:xfrm>
                <a:off x="1199456" y="2436166"/>
                <a:ext cx="2088232" cy="2280248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feld 25">
                    <a:extLst>
                      <a:ext uri="{FF2B5EF4-FFF2-40B4-BE49-F238E27FC236}">
                        <a16:creationId xmlns:a16="http://schemas.microsoft.com/office/drawing/2014/main" id="{2062EE19-C461-4830-A803-652278FDC415}"/>
                      </a:ext>
                    </a:extLst>
                  </p:cNvPr>
                  <p:cNvSpPr txBox="1"/>
                  <p:nvPr/>
                </p:nvSpPr>
                <p:spPr bwMode="gray">
                  <a:xfrm>
                    <a:off x="1874819" y="4746721"/>
                    <a:ext cx="899393" cy="4242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noAutofit/>
                  </a:bodyPr>
                  <a:lstStyle/>
                  <a:p>
                    <a:pPr defTabSz="914347">
                      <a:lnSpc>
                        <a:spcPct val="110000"/>
                      </a:lnSpc>
                      <a:spcBef>
                        <a:spcPts val="300"/>
                      </a:spcBef>
                      <a:spcAft>
                        <a:spcPts val="300"/>
                      </a:spcAft>
                      <a:buClr>
                        <a:schemeClr val="accent1"/>
                      </a:buClr>
                      <a:buSzPct val="9000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800" b="0" i="1" kern="1200" smtClean="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de-DE" sz="1800" b="0" i="1" kern="1200" smtClean="0">
                                      <a:solidFill>
                                        <a:srgbClr val="002D4C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1800" b="0" i="0" kern="1200">
                                      <a:solidFill>
                                        <a:srgbClr val="002D4C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</m:t>
                                  </m:r>
                                </m:e>
                                <m:sup>
                                  <m:r>
                                    <a:rPr lang="de-DE" sz="1800" b="0" i="1" kern="1200" smtClean="0">
                                      <a:solidFill>
                                        <a:srgbClr val="002D4C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  <m:r>
                            <a:rPr lang="de-DE" sz="1800" b="0" i="0" kern="1200">
                              <a:solidFill>
                                <a:srgbClr val="002D4C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</m:t>
                          </m:r>
                          <m:sSub>
                            <m:sSubPr>
                              <m:ctrlPr>
                                <a:rPr lang="de-DE" sz="1800" b="0" i="1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G</m:t>
                              </m:r>
                            </m:sub>
                          </m:sSub>
                        </m:oMath>
                      </m:oMathPara>
                    </a14:m>
                    <a:endParaRPr lang="de-DE" sz="1400" dirty="0"/>
                  </a:p>
                </p:txBody>
              </p:sp>
            </mc:Choice>
            <mc:Fallback xmlns="">
              <p:sp>
                <p:nvSpPr>
                  <p:cNvPr id="26" name="Textfeld 25">
                    <a:extLst>
                      <a:ext uri="{FF2B5EF4-FFF2-40B4-BE49-F238E27FC236}">
                        <a16:creationId xmlns:a16="http://schemas.microsoft.com/office/drawing/2014/main" id="{2062EE19-C461-4830-A803-652278FDC41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gray">
                  <a:xfrm>
                    <a:off x="1874819" y="4746721"/>
                    <a:ext cx="899393" cy="424260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feld 30">
                    <a:extLst>
                      <a:ext uri="{FF2B5EF4-FFF2-40B4-BE49-F238E27FC236}">
                        <a16:creationId xmlns:a16="http://schemas.microsoft.com/office/drawing/2014/main" id="{35A701FA-51A0-40AD-BA43-4604C8565F59}"/>
                      </a:ext>
                    </a:extLst>
                  </p:cNvPr>
                  <p:cNvSpPr txBox="1"/>
                  <p:nvPr/>
                </p:nvSpPr>
                <p:spPr bwMode="gray">
                  <a:xfrm rot="16200000">
                    <a:off x="537629" y="3228842"/>
                    <a:ext cx="899393" cy="42426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noAutofit/>
                  </a:bodyPr>
                  <a:lstStyle/>
                  <a:p>
                    <a:pPr defTabSz="914347">
                      <a:lnSpc>
                        <a:spcPct val="110000"/>
                      </a:lnSpc>
                      <a:spcBef>
                        <a:spcPts val="300"/>
                      </a:spcBef>
                      <a:spcAft>
                        <a:spcPts val="300"/>
                      </a:spcAft>
                      <a:buClr>
                        <a:schemeClr val="accent1"/>
                      </a:buClr>
                      <a:buSzPct val="9000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800" b="0" i="1" kern="1200" smtClean="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</m:t>
                              </m:r>
                            </m:sub>
                          </m:sSub>
                          <m:r>
                            <a:rPr lang="de-DE" sz="1800" b="0" i="0" kern="1200">
                              <a:solidFill>
                                <a:srgbClr val="002D4C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</m:t>
                          </m:r>
                          <m:sSub>
                            <m:sSubPr>
                              <m:ctrlPr>
                                <a:rPr lang="de-DE" sz="1800" b="0" i="1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 sz="1800" b="0" i="0" kern="1200">
                                  <a:solidFill>
                                    <a:srgbClr val="002D4C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G</m:t>
                              </m:r>
                            </m:sub>
                          </m:sSub>
                        </m:oMath>
                      </m:oMathPara>
                    </a14:m>
                    <a:endParaRPr lang="de-DE" sz="1400" dirty="0"/>
                  </a:p>
                </p:txBody>
              </p:sp>
            </mc:Choice>
            <mc:Fallback xmlns="">
              <p:sp>
                <p:nvSpPr>
                  <p:cNvPr id="31" name="Textfeld 30">
                    <a:extLst>
                      <a:ext uri="{FF2B5EF4-FFF2-40B4-BE49-F238E27FC236}">
                        <a16:creationId xmlns:a16="http://schemas.microsoft.com/office/drawing/2014/main" id="{35A701FA-51A0-40AD-BA43-4604C8565F5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gray">
                  <a:xfrm rot="16200000">
                    <a:off x="537629" y="3228842"/>
                    <a:ext cx="899393" cy="424260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FAFEBD67-64D2-4246-AEC5-3AE3D51954A9}"/>
                </a:ext>
              </a:extLst>
            </p:cNvPr>
            <p:cNvSpPr txBox="1"/>
            <p:nvPr/>
          </p:nvSpPr>
          <p:spPr bwMode="gray">
            <a:xfrm>
              <a:off x="1759782" y="1749462"/>
              <a:ext cx="1239874" cy="1795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 defTabSz="914347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accent1"/>
                </a:buClr>
                <a:buSzPct val="90000"/>
              </a:pPr>
              <a:r>
                <a:rPr lang="de-DE" sz="800" dirty="0">
                  <a:solidFill>
                    <a:schemeClr val="bg1">
                      <a:lumMod val="65000"/>
                    </a:schemeClr>
                  </a:solidFill>
                </a:rPr>
                <a:t>Eckmann et al. Nano Lett.</a:t>
              </a:r>
              <a:br>
                <a:rPr lang="de-DE" sz="800" dirty="0">
                  <a:solidFill>
                    <a:schemeClr val="bg1">
                      <a:lumMod val="65000"/>
                    </a:schemeClr>
                  </a:solidFill>
                </a:rPr>
              </a:br>
              <a:r>
                <a:rPr lang="de-DE" sz="800" dirty="0">
                  <a:solidFill>
                    <a:schemeClr val="bg1">
                      <a:lumMod val="65000"/>
                    </a:schemeClr>
                  </a:solidFill>
                </a:rPr>
                <a:t> 12.8, 2012</a:t>
              </a:r>
            </a:p>
          </p:txBody>
        </p:sp>
      </p:grpSp>
      <p:sp>
        <p:nvSpPr>
          <p:cNvPr id="34" name="Textfeld 33">
            <a:extLst>
              <a:ext uri="{FF2B5EF4-FFF2-40B4-BE49-F238E27FC236}">
                <a16:creationId xmlns:a16="http://schemas.microsoft.com/office/drawing/2014/main" id="{4427EBBF-EB5D-4957-ADE9-2BCD7ADC5E0A}"/>
              </a:ext>
            </a:extLst>
          </p:cNvPr>
          <p:cNvSpPr txBox="1"/>
          <p:nvPr/>
        </p:nvSpPr>
        <p:spPr bwMode="gray">
          <a:xfrm>
            <a:off x="11005756" y="1861147"/>
            <a:ext cx="706867" cy="17326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100" dirty="0" err="1">
                <a:solidFill>
                  <a:srgbClr val="000000"/>
                </a:solidFill>
              </a:rPr>
              <a:t>data</a:t>
            </a:r>
            <a:r>
              <a:rPr lang="de-DE" sz="1100" dirty="0">
                <a:solidFill>
                  <a:srgbClr val="000000"/>
                </a:solidFill>
              </a:rPr>
              <a:t> gen 3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11EE7246-C79F-4EF6-9C17-85E46DABC9AA}"/>
              </a:ext>
            </a:extLst>
          </p:cNvPr>
          <p:cNvSpPr txBox="1"/>
          <p:nvPr/>
        </p:nvSpPr>
        <p:spPr bwMode="gray">
          <a:xfrm>
            <a:off x="10990172" y="4231092"/>
            <a:ext cx="748094" cy="17326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100" dirty="0" err="1">
                <a:solidFill>
                  <a:srgbClr val="000000"/>
                </a:solidFill>
              </a:rPr>
              <a:t>data</a:t>
            </a:r>
            <a:r>
              <a:rPr lang="de-DE" sz="1100" dirty="0">
                <a:solidFill>
                  <a:srgbClr val="000000"/>
                </a:solidFill>
              </a:rPr>
              <a:t> gen 4</a:t>
            </a:r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DBB4090-07B4-4F35-9DB1-7913A423340C}"/>
              </a:ext>
            </a:extLst>
          </p:cNvPr>
          <p:cNvGrpSpPr/>
          <p:nvPr/>
        </p:nvGrpSpPr>
        <p:grpSpPr>
          <a:xfrm>
            <a:off x="695400" y="4810009"/>
            <a:ext cx="3861969" cy="714528"/>
            <a:chOff x="12133274" y="18772423"/>
            <a:chExt cx="17071503" cy="9440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Inhaltsplatzhalter 6">
                  <a:extLst>
                    <a:ext uri="{FF2B5EF4-FFF2-40B4-BE49-F238E27FC236}">
                      <a16:creationId xmlns:a16="http://schemas.microsoft.com/office/drawing/2014/main" id="{90122511-A53F-4471-AC38-7E91F0715CEA}"/>
                    </a:ext>
                  </a:extLst>
                </p:cNvPr>
                <p:cNvSpPr txBox="1">
                  <a:spLocks/>
                </p:cNvSpPr>
                <p:nvPr/>
              </p:nvSpPr>
              <p:spPr bwMode="gray">
                <a:xfrm>
                  <a:off x="12234506" y="18796435"/>
                  <a:ext cx="16901658" cy="888160"/>
                </a:xfrm>
                <a:prstGeom prst="rect">
                  <a:avLst/>
                </a:prstGeom>
                <a:solidFill>
                  <a:srgbClr val="A3107C"/>
                </a:solidFill>
                <a:ln w="19050">
                  <a:noFill/>
                </a:ln>
              </p:spPr>
              <p:txBody>
                <a:bodyPr vert="horz" lIns="0" tIns="0" rIns="0" bIns="0" rtlCol="0" anchor="ctr">
                  <a:noAutofit/>
                </a:bodyPr>
                <a:lstStyle>
                  <a:lvl1pPr marL="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Font typeface="Arial" panose="020B0604020202020204" pitchFamily="34" charset="0"/>
                    <a:buNone/>
                    <a:defRPr sz="4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None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+mj-lt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ctr" defTabSz="914400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Symbol" panose="05050102010706020507" pitchFamily="18" charset="2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ctr" defTabSz="914400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chemeClr val="accent1"/>
                    </a:buClr>
                    <a:buFont typeface="+mj-lt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 algn="ctr" defTabSz="914400" rtl="0" eaLnBrk="1" latinLnBrk="0" hangingPunct="1">
                    <a:lnSpc>
                      <a:spcPct val="85000"/>
                    </a:lnSpc>
                    <a:spcBef>
                      <a:spcPts val="3000"/>
                    </a:spcBef>
                    <a:spcAft>
                      <a:spcPts val="1500"/>
                    </a:spcAft>
                    <a:buFont typeface="Arial" panose="020B0604020202020204" pitchFamily="34" charset="0"/>
                    <a:buNone/>
                    <a:defRPr sz="1600" b="1" kern="120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 algn="ctr" defTabSz="914400" rtl="0" eaLnBrk="1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 algn="ctr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 algn="ctr" defTabSz="914400" rtl="0" eaLnBrk="1" latinLnBrk="0" hangingPunct="1">
                    <a:lnSpc>
                      <a:spcPct val="100000"/>
                    </a:lnSpc>
                    <a:spcBef>
                      <a:spcPts val="300"/>
                    </a:spcBef>
                    <a:spcAft>
                      <a:spcPts val="300"/>
                    </a:spcAft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800"/>
                    </a:spcBef>
                    <a:spcAft>
                      <a:spcPts val="80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  <a:t>Generation 3 contains mainly vacancies </a:t>
                  </a:r>
                  <a:br>
                    <a:rPr kumimoji="0" lang="en-US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</a:br>
                  <a:r>
                    <a:rPr kumimoji="0" lang="en-US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  <a:t>→ assign defect density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15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5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e>
                        <m:sub>
                          <m:r>
                            <a:rPr kumimoji="0" lang="en-US" sz="15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𝐷</m:t>
                          </m:r>
                        </m:sub>
                      </m:sSub>
                    </m:oMath>
                  </a14:m>
                  <a:r>
                    <a:rPr kumimoji="0" lang="en-US" sz="15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  <a:t>=5.5 nm</a:t>
                  </a:r>
                </a:p>
              </p:txBody>
            </p:sp>
          </mc:Choice>
          <mc:Fallback xmlns="">
            <p:sp>
              <p:nvSpPr>
                <p:cNvPr id="37" name="Inhaltsplatzhalter 6">
                  <a:extLst>
                    <a:ext uri="{FF2B5EF4-FFF2-40B4-BE49-F238E27FC236}">
                      <a16:creationId xmlns:a16="http://schemas.microsoft.com/office/drawing/2014/main" id="{90122511-A53F-4471-AC38-7E91F0715C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gray">
                <a:xfrm>
                  <a:off x="12234506" y="18796435"/>
                  <a:ext cx="16901658" cy="888160"/>
                </a:xfrm>
                <a:prstGeom prst="rect">
                  <a:avLst/>
                </a:prstGeom>
                <a:blipFill>
                  <a:blip r:embed="rId28"/>
                  <a:stretch>
                    <a:fillRect l="-159" r="-1914" b="-1818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Rechteck: abgerundete Ecken 37">
              <a:extLst>
                <a:ext uri="{FF2B5EF4-FFF2-40B4-BE49-F238E27FC236}">
                  <a16:creationId xmlns:a16="http://schemas.microsoft.com/office/drawing/2014/main" id="{4F085F2A-6096-4904-8229-94B66C8BFDC8}"/>
                </a:ext>
              </a:extLst>
            </p:cNvPr>
            <p:cNvSpPr/>
            <p:nvPr/>
          </p:nvSpPr>
          <p:spPr>
            <a:xfrm>
              <a:off x="12133274" y="18772423"/>
              <a:ext cx="17071503" cy="944005"/>
            </a:xfrm>
            <a:prstGeom prst="roundRect">
              <a:avLst/>
            </a:prstGeom>
            <a:noFill/>
            <a:ln w="101600" cap="flat" cmpd="sng" algn="ctr">
              <a:solidFill>
                <a:srgbClr val="A3107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BCE2E1F0-E962-4C1F-BAF5-C2C84AFD9537}"/>
              </a:ext>
            </a:extLst>
          </p:cNvPr>
          <p:cNvGrpSpPr/>
          <p:nvPr/>
        </p:nvGrpSpPr>
        <p:grpSpPr>
          <a:xfrm>
            <a:off x="695400" y="5664984"/>
            <a:ext cx="3861969" cy="720080"/>
            <a:chOff x="12133274" y="18772423"/>
            <a:chExt cx="17071503" cy="944005"/>
          </a:xfrm>
        </p:grpSpPr>
        <p:sp>
          <p:nvSpPr>
            <p:cNvPr id="42" name="Inhaltsplatzhalter 6">
              <a:extLst>
                <a:ext uri="{FF2B5EF4-FFF2-40B4-BE49-F238E27FC236}">
                  <a16:creationId xmlns:a16="http://schemas.microsoft.com/office/drawing/2014/main" id="{320B6A72-DBB7-476E-90BD-6741B852750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2234506" y="18796435"/>
              <a:ext cx="16901658" cy="888160"/>
            </a:xfrm>
            <a:prstGeom prst="rect">
              <a:avLst/>
            </a:prstGeom>
            <a:solidFill>
              <a:srgbClr val="A3107C"/>
            </a:solidFill>
            <a:ln w="19050">
              <a:noFill/>
            </a:ln>
          </p:spPr>
          <p:txBody>
            <a:bodyPr vert="horz" lIns="0" tIns="0" rIns="0" bIns="0" rtlCol="0" anchor="ctr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1"/>
                </a:buClr>
                <a:buFont typeface="Wingdings" panose="05000000000000000000" pitchFamily="2" charset="2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1"/>
                </a:buClr>
                <a:buFont typeface="+mj-lt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Symbol" panose="05050102010706020507" pitchFamily="18" charset="2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+mj-lt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85000"/>
                </a:lnSpc>
                <a:spcBef>
                  <a:spcPts val="3000"/>
                </a:spcBef>
                <a:spcAft>
                  <a:spcPts val="1500"/>
                </a:spcAft>
                <a:buFont typeface="Arial" panose="020B0604020202020204" pitchFamily="34" charset="0"/>
                <a:buNone/>
                <a:defRPr sz="16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en-US" sz="1500" b="1" dirty="0">
                  <a:solidFill>
                    <a:prstClr val="white"/>
                  </a:solidFill>
                </a:rPr>
                <a:t>sp³-defects decrease and vacancies increase with loading time</a:t>
              </a:r>
            </a:p>
          </p:txBody>
        </p:sp>
        <p:sp>
          <p:nvSpPr>
            <p:cNvPr id="43" name="Rechteck: abgerundete Ecken 42">
              <a:extLst>
                <a:ext uri="{FF2B5EF4-FFF2-40B4-BE49-F238E27FC236}">
                  <a16:creationId xmlns:a16="http://schemas.microsoft.com/office/drawing/2014/main" id="{562419E5-5502-4AAC-AAC4-353B0F34DCD0}"/>
                </a:ext>
              </a:extLst>
            </p:cNvPr>
            <p:cNvSpPr/>
            <p:nvPr/>
          </p:nvSpPr>
          <p:spPr>
            <a:xfrm>
              <a:off x="12133274" y="18772423"/>
              <a:ext cx="17071503" cy="944005"/>
            </a:xfrm>
            <a:prstGeom prst="roundRect">
              <a:avLst/>
            </a:prstGeom>
            <a:noFill/>
            <a:ln w="101600" cap="flat" cmpd="sng" algn="ctr">
              <a:solidFill>
                <a:srgbClr val="A3107C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49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44" name="Grafik 43">
            <a:extLst>
              <a:ext uri="{FF2B5EF4-FFF2-40B4-BE49-F238E27FC236}">
                <a16:creationId xmlns:a16="http://schemas.microsoft.com/office/drawing/2014/main" id="{583C4820-7667-4BB4-98BF-D3476A5B901F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82410"/>
          <a:stretch/>
        </p:blipFill>
        <p:spPr>
          <a:xfrm>
            <a:off x="7780338" y="1511747"/>
            <a:ext cx="582659" cy="2629992"/>
          </a:xfrm>
          <a:prstGeom prst="rect">
            <a:avLst/>
          </a:prstGeom>
        </p:spPr>
      </p:pic>
      <p:sp>
        <p:nvSpPr>
          <p:cNvPr id="46" name="Ellipse 45">
            <a:extLst>
              <a:ext uri="{FF2B5EF4-FFF2-40B4-BE49-F238E27FC236}">
                <a16:creationId xmlns:a16="http://schemas.microsoft.com/office/drawing/2014/main" id="{858EF0BD-8519-49C3-9F55-FAE4B7FC8FB8}"/>
              </a:ext>
            </a:extLst>
          </p:cNvPr>
          <p:cNvSpPr/>
          <p:nvPr/>
        </p:nvSpPr>
        <p:spPr bwMode="gray">
          <a:xfrm>
            <a:off x="9844216" y="911789"/>
            <a:ext cx="288032" cy="2522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A269243C-7D3F-4C24-ACB8-B5F939A47EFD}"/>
              </a:ext>
            </a:extLst>
          </p:cNvPr>
          <p:cNvSpPr/>
          <p:nvPr/>
        </p:nvSpPr>
        <p:spPr bwMode="gray">
          <a:xfrm>
            <a:off x="9211394" y="773376"/>
            <a:ext cx="288032" cy="2522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227037FD-644B-41F6-A593-EEA1F20A80CB}"/>
              </a:ext>
            </a:extLst>
          </p:cNvPr>
          <p:cNvSpPr txBox="1"/>
          <p:nvPr/>
        </p:nvSpPr>
        <p:spPr bwMode="gray">
          <a:xfrm>
            <a:off x="9123585" y="344083"/>
            <a:ext cx="209350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bg1">
                    <a:lumMod val="75000"/>
                  </a:schemeClr>
                </a:solidFill>
              </a:rPr>
              <a:t>Neumann and Stampfer, Springer, 2018</a:t>
            </a:r>
          </a:p>
        </p:txBody>
      </p:sp>
    </p:spTree>
    <p:extLst>
      <p:ext uri="{BB962C8B-B14F-4D97-AF65-F5344CB8AC3E}">
        <p14:creationId xmlns:p14="http://schemas.microsoft.com/office/powerpoint/2010/main" val="3921812677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8"/>
</p:tagLst>
</file>

<file path=ppt/theme/theme1.xml><?xml version="1.0" encoding="utf-8"?>
<a:theme xmlns:a="http://schemas.openxmlformats.org/drawingml/2006/main" name="KIT">
  <a:themeElements>
    <a:clrScheme name="KIT">
      <a:dk1>
        <a:srgbClr val="002D4C"/>
      </a:dk1>
      <a:lt1>
        <a:srgbClr val="FFFFFF"/>
      </a:lt1>
      <a:dk2>
        <a:srgbClr val="DAE1E6"/>
      </a:dk2>
      <a:lt2>
        <a:srgbClr val="A8B9C4"/>
      </a:lt2>
      <a:accent1>
        <a:srgbClr val="009682"/>
      </a:accent1>
      <a:accent2>
        <a:srgbClr val="005A50"/>
      </a:accent2>
      <a:accent3>
        <a:srgbClr val="23A1E0"/>
      </a:accent3>
      <a:accent4>
        <a:srgbClr val="0C537E"/>
      </a:accent4>
      <a:accent5>
        <a:srgbClr val="8CB63C"/>
      </a:accent5>
      <a:accent6>
        <a:srgbClr val="276738"/>
      </a:accent6>
      <a:hlink>
        <a:srgbClr val="009682"/>
      </a:hlink>
      <a:folHlink>
        <a:srgbClr val="002D4C"/>
      </a:folHlink>
    </a:clrScheme>
    <a:fontScheme name="KIT">
      <a:majorFont>
        <a:latin typeface="Franklin Gothic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accent1"/>
        </a:solidFill>
        <a:ln w="3175">
          <a:solidFill>
            <a:schemeClr val="accent1"/>
          </a:solidFill>
        </a:ln>
      </a:spPr>
      <a:bodyPr wrap="square" lIns="144000" tIns="144000" rIns="144000" bIns="144000" rtlCol="0" anchor="ctr"/>
      <a:lstStyle>
        <a:defPPr algn="ctr">
          <a:defRPr sz="1400" b="1" dirty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952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180000" indent="-180000" algn="l" defTabSz="914347">
          <a:lnSpc>
            <a:spcPct val="110000"/>
          </a:lnSpc>
          <a:spcBef>
            <a:spcPts val="300"/>
          </a:spcBef>
          <a:spcAft>
            <a:spcPts val="300"/>
          </a:spcAft>
          <a:buClr>
            <a:schemeClr val="accent1"/>
          </a:buClr>
          <a:buSzPct val="90000"/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custClrLst>
    <a:custClr name="Schwarz">
      <a:srgbClr val="000000"/>
    </a:custClr>
    <a:custClr name="Pink">
      <a:srgbClr val="A3107C"/>
    </a:custClr>
    <a:custClr name="Orange">
      <a:srgbClr val="DF9B1B"/>
    </a:custClr>
    <a:custClr name="Gelb">
      <a:srgbClr val="FCE500"/>
    </a:custClr>
    <a:custClr name="Rot">
      <a:srgbClr val="D30015"/>
    </a:custClr>
    <a:custClr name="Braun">
      <a:srgbClr val="A7822E"/>
    </a:custClr>
  </a:custClrLst>
  <a:extLst>
    <a:ext uri="{05A4C25C-085E-4340-85A3-A5531E510DB2}">
      <thm15:themeFamily xmlns:thm15="http://schemas.microsoft.com/office/thememl/2012/main" name="KIT_Template_EN_06_EXP.potx" id="{9D79CB2B-911D-4C6F-9468-0737833AA29D}" vid="{B45BFACE-B4DC-43DC-87D8-5DEC4930479A}"/>
    </a:ext>
  </a:extLst>
</a:theme>
</file>

<file path=ppt/theme/theme2.xml><?xml version="1.0" encoding="utf-8"?>
<a:theme xmlns:a="http://schemas.openxmlformats.org/drawingml/2006/main" name="Office">
  <a:themeElements>
    <a:clrScheme name="KIT">
      <a:dk1>
        <a:srgbClr val="002D4C"/>
      </a:dk1>
      <a:lt1>
        <a:srgbClr val="FFFFFF"/>
      </a:lt1>
      <a:dk2>
        <a:srgbClr val="DAE1E6"/>
      </a:dk2>
      <a:lt2>
        <a:srgbClr val="A8B9C4"/>
      </a:lt2>
      <a:accent1>
        <a:srgbClr val="009682"/>
      </a:accent1>
      <a:accent2>
        <a:srgbClr val="005A50"/>
      </a:accent2>
      <a:accent3>
        <a:srgbClr val="23A1E0"/>
      </a:accent3>
      <a:accent4>
        <a:srgbClr val="0C537E"/>
      </a:accent4>
      <a:accent5>
        <a:srgbClr val="8CB63C"/>
      </a:accent5>
      <a:accent6>
        <a:srgbClr val="276738"/>
      </a:accent6>
      <a:hlink>
        <a:srgbClr val="009682"/>
      </a:hlink>
      <a:folHlink>
        <a:srgbClr val="002D4C"/>
      </a:folHlink>
    </a:clrScheme>
    <a:fontScheme name="KIT">
      <a:majorFont>
        <a:latin typeface="Franklin Gothic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accent1"/>
        </a:solidFill>
        <a:ln w="3175">
          <a:solidFill>
            <a:schemeClr val="accent1"/>
          </a:solidFill>
        </a:ln>
      </a:spPr>
      <a:bodyPr wrap="square" lIns="144000" tIns="144000" rIns="144000" bIns="144000" rtlCol="0" anchor="ctr"/>
      <a:lstStyle>
        <a:defPPr algn="ctr">
          <a:defRPr sz="1200" b="1" dirty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952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180000" indent="-180000" algn="l">
          <a:lnSpc>
            <a:spcPct val="110000"/>
          </a:lnSpc>
          <a:spcBef>
            <a:spcPts val="300"/>
          </a:spcBef>
          <a:spcAft>
            <a:spcPts val="300"/>
          </a:spcAft>
          <a:buClr>
            <a:schemeClr val="accent1"/>
          </a:buClr>
          <a:buFont typeface="Wingdings" panose="05000000000000000000" pitchFamily="2" charset="2"/>
          <a:buChar char="§"/>
          <a:defRPr sz="1200" dirty="0" err="1" smtClean="0">
            <a:solidFill>
              <a:srgbClr val="000000"/>
            </a:solidFill>
          </a:defRPr>
        </a:defPPr>
      </a:lstStyle>
    </a:txDef>
  </a:objectDefaults>
  <a:extraClrSchemeLst/>
  <a:custClrLst>
    <a:custClr name="Schwarz">
      <a:srgbClr val="000000"/>
    </a:custClr>
    <a:custClr name="Pink">
      <a:srgbClr val="A3107C"/>
    </a:custClr>
    <a:custClr name="Orange">
      <a:srgbClr val="DF9B1B"/>
    </a:custClr>
    <a:custClr name="Gelb">
      <a:srgbClr val="FCE500"/>
    </a:custClr>
    <a:custClr name="Rot">
      <a:srgbClr val="D30015"/>
    </a:custClr>
    <a:custClr name="Braun">
      <a:srgbClr val="A7822E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KIT">
      <a:dk1>
        <a:srgbClr val="002D4C"/>
      </a:dk1>
      <a:lt1>
        <a:srgbClr val="FFFFFF"/>
      </a:lt1>
      <a:dk2>
        <a:srgbClr val="DAE1E6"/>
      </a:dk2>
      <a:lt2>
        <a:srgbClr val="A8B9C4"/>
      </a:lt2>
      <a:accent1>
        <a:srgbClr val="009682"/>
      </a:accent1>
      <a:accent2>
        <a:srgbClr val="005A50"/>
      </a:accent2>
      <a:accent3>
        <a:srgbClr val="23A1E0"/>
      </a:accent3>
      <a:accent4>
        <a:srgbClr val="0C537E"/>
      </a:accent4>
      <a:accent5>
        <a:srgbClr val="8CB63C"/>
      </a:accent5>
      <a:accent6>
        <a:srgbClr val="276738"/>
      </a:accent6>
      <a:hlink>
        <a:srgbClr val="009682"/>
      </a:hlink>
      <a:folHlink>
        <a:srgbClr val="002D4C"/>
      </a:folHlink>
    </a:clrScheme>
    <a:fontScheme name="KIT">
      <a:majorFont>
        <a:latin typeface="Franklin Gothic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accent1"/>
        </a:solidFill>
        <a:ln w="3175">
          <a:solidFill>
            <a:schemeClr val="accent1"/>
          </a:solidFill>
        </a:ln>
      </a:spPr>
      <a:bodyPr wrap="square" lIns="144000" tIns="144000" rIns="144000" bIns="144000" rtlCol="0" anchor="ctr"/>
      <a:lstStyle>
        <a:defPPr algn="ctr">
          <a:defRPr sz="1200" b="1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952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180000" indent="-180000" algn="l">
          <a:lnSpc>
            <a:spcPct val="110000"/>
          </a:lnSpc>
          <a:spcBef>
            <a:spcPts val="300"/>
          </a:spcBef>
          <a:spcAft>
            <a:spcPts val="300"/>
          </a:spcAft>
          <a:buClr>
            <a:schemeClr val="accent1"/>
          </a:buClr>
          <a:buFont typeface="Wingdings" panose="05000000000000000000" pitchFamily="2" charset="2"/>
          <a:buChar char="§"/>
          <a:defRPr sz="1200" dirty="0" err="1" smtClean="0">
            <a:solidFill>
              <a:srgbClr val="000000"/>
            </a:solidFill>
          </a:defRPr>
        </a:defPPr>
      </a:lstStyle>
    </a:txDef>
  </a:objectDefaults>
  <a:extraClrSchemeLst/>
  <a:custClrLst>
    <a:custClr name="Schwarz">
      <a:srgbClr val="000000"/>
    </a:custClr>
    <a:custClr name="Pink">
      <a:srgbClr val="A3107C"/>
    </a:custClr>
    <a:custClr name="Orange">
      <a:srgbClr val="DF9B1B"/>
    </a:custClr>
    <a:custClr name="Gelb">
      <a:srgbClr val="FCE500"/>
    </a:custClr>
    <a:custClr name="Rot">
      <a:srgbClr val="D30015"/>
    </a:custClr>
    <a:custClr name="Braun">
      <a:srgbClr val="A7822E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2E5FD0FACC1A441A3B98524628D82BB" ma:contentTypeVersion="18" ma:contentTypeDescription="Ein neues Dokument erstellen." ma:contentTypeScope="" ma:versionID="ca91d1d73b96296e36ac805fd617baf7">
  <xsd:schema xmlns:xsd="http://www.w3.org/2001/XMLSchema" xmlns:xs="http://www.w3.org/2001/XMLSchema" xmlns:p="http://schemas.microsoft.com/office/2006/metadata/properties" xmlns:ns3="81b2a3e8-42da-4da6-905d-11a8afbb605c" xmlns:ns4="a316b092-a2a1-4f3b-b455-46c1e19af03e" targetNamespace="http://schemas.microsoft.com/office/2006/metadata/properties" ma:root="true" ma:fieldsID="c25dfe43a6d077542e50f2e8cf508a91" ns3:_="" ns4:_="">
    <xsd:import namespace="81b2a3e8-42da-4da6-905d-11a8afbb605c"/>
    <xsd:import namespace="a316b092-a2a1-4f3b-b455-46c1e19af03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SearchProperties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b2a3e8-42da-4da6-905d-11a8afbb605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Freigabehinweis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6b092-a2a1-4f3b-b455-46c1e19af0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316b092-a2a1-4f3b-b455-46c1e19af03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9D8DE2-2B91-453A-899A-5D9038445F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b2a3e8-42da-4da6-905d-11a8afbb605c"/>
    <ds:schemaRef ds:uri="a316b092-a2a1-4f3b-b455-46c1e19af0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159617-DEC9-404F-99CE-1D26659791CE}">
  <ds:schemaRefs>
    <ds:schemaRef ds:uri="a316b092-a2a1-4f3b-b455-46c1e19af03e"/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81b2a3e8-42da-4da6-905d-11a8afbb605c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E359DD4-3818-4294-9945-2CC7AB3D12A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KIT_PPT Template_EN</Template>
  <TotalTime>0</TotalTime>
  <Words>2660</Words>
  <Application>Microsoft Office PowerPoint</Application>
  <PresentationFormat>Breitbild</PresentationFormat>
  <Paragraphs>601</Paragraphs>
  <Slides>38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5" baseType="lpstr">
      <vt:lpstr>Arial</vt:lpstr>
      <vt:lpstr>Cambria Math</vt:lpstr>
      <vt:lpstr>Franklin Gothic Medium</vt:lpstr>
      <vt:lpstr>Franklin Gothic Medium (Überschriften)</vt:lpstr>
      <vt:lpstr>Symbol</vt:lpstr>
      <vt:lpstr>Wingdings</vt:lpstr>
      <vt:lpstr>KIT</vt:lpstr>
      <vt:lpstr>Characterization of atomic hydrogen beams for future neutrino mass experiments </vt:lpstr>
      <vt:lpstr>Tritium based neutrino mass measurements </vt:lpstr>
      <vt:lpstr>Increasing sensitivity for future neutrino mass experiments</vt:lpstr>
      <vt:lpstr>Improving sensitivity for future neutrino mass experiments</vt:lpstr>
      <vt:lpstr>Improving sensitivity with atomic tritium</vt:lpstr>
      <vt:lpstr>Steps toward an atomic tritium source</vt:lpstr>
      <vt:lpstr>Milestones within KAMATE</vt:lpstr>
      <vt:lpstr>Techniques to characterize atomic hydrogen beams</vt:lpstr>
      <vt:lpstr>PowerPoint-Präsentation</vt:lpstr>
      <vt:lpstr>Ex-situ diagnostic: Raman spectroscopy</vt:lpstr>
      <vt:lpstr>Experimental setup</vt:lpstr>
      <vt:lpstr>Measurement: Sheet resistance</vt:lpstr>
      <vt:lpstr>Results: Sheet resistance</vt:lpstr>
      <vt:lpstr>Raman results: Defect type &amp; Defect density</vt:lpstr>
      <vt:lpstr>Raman results of loading with plasma: Beam profile in defect density</vt:lpstr>
      <vt:lpstr>Summary &amp; Outlook </vt:lpstr>
      <vt:lpstr>Backup</vt:lpstr>
      <vt:lpstr>Experimental setup key facts</vt:lpstr>
      <vt:lpstr>Graphene as an atomic hydrogen sensor – In-situ diagnostic</vt:lpstr>
      <vt:lpstr>Ex-situ diagnostic: Raman spectroscopy</vt:lpstr>
      <vt:lpstr>Loading experiments: Dissociator comparison – plasma</vt:lpstr>
      <vt:lpstr>Loading experiments: Substrate comparison</vt:lpstr>
      <vt:lpstr>Outlook: Implementation of PTFE tube</vt:lpstr>
      <vt:lpstr>Graphene for cold atoms?</vt:lpstr>
      <vt:lpstr>Low-energy particle beams</vt:lpstr>
      <vt:lpstr>Raman spectroscopy limitations</vt:lpstr>
      <vt:lpstr>Observed defect types</vt:lpstr>
      <vt:lpstr>Beam profiles</vt:lpstr>
      <vt:lpstr>Empirical beam profile models</vt:lpstr>
      <vt:lpstr>Fit results – 3 models</vt:lpstr>
      <vt:lpstr>Determination of beam profile parameters - Model comparison</vt:lpstr>
      <vt:lpstr>Beam profile models</vt:lpstr>
      <vt:lpstr>Fit parameter uncertainty σ_θ</vt:lpstr>
      <vt:lpstr>σ_MC  - Monte Carlo based uncertainty estimation for the lorentzian model</vt:lpstr>
      <vt:lpstr>Correlation of parameters - Lorentzian</vt:lpstr>
      <vt:lpstr>Hydrogenation of graphene</vt:lpstr>
      <vt:lpstr>Correlation of sheet resistance (in-situ) and D-G intensity ratio from Raman scans (ex-situ) </vt:lpstr>
      <vt:lpstr>Hydrogenation of graphene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david frese</dc:creator>
  <cp:lastModifiedBy>david frese</cp:lastModifiedBy>
  <cp:revision>586</cp:revision>
  <dcterms:created xsi:type="dcterms:W3CDTF">2025-03-17T08:50:24Z</dcterms:created>
  <dcterms:modified xsi:type="dcterms:W3CDTF">2026-09-20T12:49:00Z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0x01010092E5FD0FACC1A441A3B98524628D82BB</vt:lpwstr>
  </property>
</Properties>
</file>