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269" r:id="rId4"/>
    <p:sldId id="257" r:id="rId5"/>
    <p:sldId id="258" r:id="rId6"/>
    <p:sldId id="259" r:id="rId7"/>
    <p:sldId id="284" r:id="rId8"/>
    <p:sldId id="266" r:id="rId9"/>
    <p:sldId id="272" r:id="rId10"/>
    <p:sldId id="262" r:id="rId11"/>
    <p:sldId id="261" r:id="rId12"/>
    <p:sldId id="280" r:id="rId13"/>
    <p:sldId id="276" r:id="rId14"/>
    <p:sldId id="268" r:id="rId15"/>
    <p:sldId id="281" r:id="rId16"/>
    <p:sldId id="279" r:id="rId17"/>
    <p:sldId id="270" r:id="rId18"/>
    <p:sldId id="273" r:id="rId19"/>
    <p:sldId id="282" r:id="rId20"/>
    <p:sldId id="275" r:id="rId21"/>
    <p:sldId id="274" r:id="rId22"/>
    <p:sldId id="264" r:id="rId23"/>
    <p:sldId id="283" r:id="rId24"/>
    <p:sldId id="277" r:id="rId25"/>
  </p:sldIdLst>
  <p:sldSz cx="12192000" cy="6858000"/>
  <p:notesSz cx="6858000" cy="9144000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ABFF"/>
    <a:srgbClr val="C04F14"/>
    <a:srgbClr val="C1E5F5"/>
    <a:srgbClr val="E7A8E0"/>
    <a:srgbClr val="E6A7DF"/>
    <a:srgbClr val="F7D8F1"/>
    <a:srgbClr val="F7C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4"/>
    <p:restoredTop sz="88768"/>
  </p:normalViewPr>
  <p:slideViewPr>
    <p:cSldViewPr snapToGrid="0">
      <p:cViewPr varScale="1">
        <p:scale>
          <a:sx n="101" d="100"/>
          <a:sy n="101" d="100"/>
        </p:scale>
        <p:origin x="11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22B80E-7515-43F5-AC36-4D30A547AC2B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AD98BD53-16FB-467C-B3D7-F4F412CF200D}">
          <dgm:prSet/>
          <dgm:spPr/>
          <dgm:t>
            <a:bodyPr/>
            <a:lstStyle/>
            <a:p>
              <a:r>
                <a:rPr lang="en-GB" dirty="0"/>
                <a:t>Any chance to detect the X-rays with the Ge and/or the optical photons generated by the X-rays with the </a:t>
              </a:r>
              <a:r>
                <a:rPr lang="en-GB" dirty="0" err="1"/>
                <a:t>SiPMs</a:t>
              </a:r>
              <a:r>
                <a:rPr lang="en-GB" dirty="0"/>
                <a:t>? Useful for this search and maybe for </a:t>
              </a:r>
              <a:r>
                <a:rPr lang="en-GB" baseline="30000" dirty="0"/>
                <a:t>36</a:t>
              </a:r>
              <a:r>
                <a:rPr lang="en-GB" dirty="0"/>
                <a:t>Ar 2</a:t>
              </a:r>
              <a14:m>
                <m:oMath xmlns:m="http://schemas.openxmlformats.org/officeDocument/2006/math">
                  <m:r>
                    <a:rPr lang="el-GR" b="1" i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𝝂</m:t>
                  </m:r>
                </m:oMath>
              </a14:m>
              <a:r>
                <a:rPr lang="en-GB" dirty="0"/>
                <a:t>DEC search (for which no gamma is emitted, just X-rays or Auger electrons).</a:t>
              </a:r>
              <a:endParaRPr lang="en-US" dirty="0"/>
            </a:p>
          </dgm:t>
        </dgm:pt>
      </mc:Choice>
      <mc:Fallback xmlns="">
        <dgm:pt modelId="{AD98BD53-16FB-467C-B3D7-F4F412CF200D}">
          <dgm:prSet/>
          <dgm:spPr/>
          <dgm:t>
            <a:bodyPr/>
            <a:lstStyle/>
            <a:p>
              <a:r>
                <a:rPr lang="en-GB" dirty="0"/>
                <a:t>Any chance to detect the X-rays with the Ge and/or the optical photons generated by the X-rays with the </a:t>
              </a:r>
              <a:r>
                <a:rPr lang="en-GB" dirty="0" err="1"/>
                <a:t>SiPMs</a:t>
              </a:r>
              <a:r>
                <a:rPr lang="en-GB" dirty="0"/>
                <a:t>? Useful for this search and maybe for </a:t>
              </a:r>
              <a:r>
                <a:rPr lang="en-GB" baseline="30000" dirty="0"/>
                <a:t>36</a:t>
              </a:r>
              <a:r>
                <a:rPr lang="en-GB" dirty="0"/>
                <a:t>Ar 2</a:t>
              </a:r>
              <a:r>
                <a:rPr lang="el-GR" b="1" i="0">
                  <a:latin typeface="Cambria Math" panose="02040503050406030204" pitchFamily="18" charset="0"/>
                  <a:ea typeface="Cambria Math" panose="02040503050406030204" pitchFamily="18" charset="0"/>
                </a:rPr>
                <a:t>𝝂</a:t>
              </a:r>
              <a:r>
                <a:rPr lang="en-GB" dirty="0"/>
                <a:t>DEC search (for which no gamma is emitted, just X-rays or Auger electrons).</a:t>
              </a:r>
              <a:endParaRPr lang="en-US" dirty="0"/>
            </a:p>
          </dgm:t>
        </dgm:pt>
      </mc:Fallback>
    </mc:AlternateContent>
    <dgm:pt modelId="{7D995779-E27F-495A-9D8F-E248C0FFFC92}" type="parTrans" cxnId="{C5C7F11A-A4A7-417D-8063-1AFA74CEA250}">
      <dgm:prSet/>
      <dgm:spPr/>
      <dgm:t>
        <a:bodyPr/>
        <a:lstStyle/>
        <a:p>
          <a:endParaRPr lang="en-US"/>
        </a:p>
      </dgm:t>
    </dgm:pt>
    <dgm:pt modelId="{6E8A74BF-275C-4B81-9775-9D834CF2BAD6}" type="sibTrans" cxnId="{C5C7F11A-A4A7-417D-8063-1AFA74CEA250}">
      <dgm:prSet/>
      <dgm:spPr/>
      <dgm:t>
        <a:bodyPr/>
        <a:lstStyle/>
        <a:p>
          <a:endParaRPr lang="en-US"/>
        </a:p>
      </dgm:t>
    </dgm:pt>
    <dgm:pt modelId="{289A2A12-B348-4C2F-ADD5-EB46C8D9778C}">
      <dgm:prSet/>
      <dgm:spPr/>
      <dgm:t>
        <a:bodyPr/>
        <a:lstStyle/>
        <a:p>
          <a:r>
            <a:rPr lang="en-GB" dirty="0"/>
            <a:t>We simulated 5 million 2.70 keV X-rays (coming from 2.47 keV + 0.23 keV) in the same previous </a:t>
          </a:r>
          <a:r>
            <a:rPr lang="en-GB" dirty="0" err="1"/>
            <a:t>LAr</a:t>
          </a:r>
          <a:r>
            <a:rPr lang="en-GB" dirty="0"/>
            <a:t> cylinder enabling optical physics processes.</a:t>
          </a:r>
          <a:endParaRPr lang="en-US" dirty="0"/>
        </a:p>
      </dgm:t>
    </dgm:pt>
    <dgm:pt modelId="{F971C79E-3078-4153-85F9-32410FE8E55A}" type="parTrans" cxnId="{A9065BB7-DC7E-4AFA-95D7-62B75038A0CD}">
      <dgm:prSet/>
      <dgm:spPr/>
      <dgm:t>
        <a:bodyPr/>
        <a:lstStyle/>
        <a:p>
          <a:endParaRPr lang="en-US"/>
        </a:p>
      </dgm:t>
    </dgm:pt>
    <dgm:pt modelId="{AAB8A963-9683-4607-A2AF-F548010A5563}" type="sibTrans" cxnId="{A9065BB7-DC7E-4AFA-95D7-62B75038A0CD}">
      <dgm:prSet/>
      <dgm:spPr/>
      <dgm:t>
        <a:bodyPr/>
        <a:lstStyle/>
        <a:p>
          <a:endParaRPr lang="en-US"/>
        </a:p>
      </dgm:t>
    </dgm:pt>
    <dgm:pt modelId="{FA84FD46-FFB3-4773-9E9A-7A0D252825E4}">
      <dgm:prSet/>
      <dgm:spPr/>
      <dgm:t>
        <a:bodyPr/>
        <a:lstStyle/>
        <a:p>
          <a:r>
            <a:rPr lang="en-GB"/>
            <a:t>No X-rays reach the Ge and overcome the FCCD layer.</a:t>
          </a:r>
          <a:endParaRPr lang="en-US"/>
        </a:p>
      </dgm:t>
    </dgm:pt>
    <dgm:pt modelId="{A2656325-C69D-4FDF-BD95-DB06E8D2D19C}" type="parTrans" cxnId="{755EE3A7-2C89-4AE5-94E3-07508BE3D301}">
      <dgm:prSet/>
      <dgm:spPr/>
      <dgm:t>
        <a:bodyPr/>
        <a:lstStyle/>
        <a:p>
          <a:endParaRPr lang="en-US"/>
        </a:p>
      </dgm:t>
    </dgm:pt>
    <dgm:pt modelId="{33E0286F-BD4D-4E9C-BB0E-31BA3FBD7538}" type="sibTrans" cxnId="{755EE3A7-2C89-4AE5-94E3-07508BE3D301}">
      <dgm:prSet/>
      <dgm:spPr/>
      <dgm:t>
        <a:bodyPr/>
        <a:lstStyle/>
        <a:p>
          <a:endParaRPr lang="en-US"/>
        </a:p>
      </dgm:t>
    </dgm:pt>
    <dgm:pt modelId="{5F8F7954-2C9C-438C-AFB4-EA745F373838}">
      <dgm:prSet/>
      <dgm:spPr/>
      <dgm:t>
        <a:bodyPr/>
        <a:lstStyle/>
        <a:p>
          <a:r>
            <a:rPr lang="en-GB"/>
            <a:t>For the SiPMs, we found an efficiency (# X-rays for which at least one photon is detected by the SiPMs / # total X-rays simulated) of 2.354 ± 0.007(stat) %.</a:t>
          </a:r>
          <a:endParaRPr lang="en-US"/>
        </a:p>
      </dgm:t>
    </dgm:pt>
    <dgm:pt modelId="{86E4CED4-DBF3-447E-BBD2-D014E8144BB0}" type="parTrans" cxnId="{F50383CF-5727-49EB-9735-E4EAD2106AB2}">
      <dgm:prSet/>
      <dgm:spPr/>
      <dgm:t>
        <a:bodyPr/>
        <a:lstStyle/>
        <a:p>
          <a:endParaRPr lang="en-US"/>
        </a:p>
      </dgm:t>
    </dgm:pt>
    <dgm:pt modelId="{80FDCA3C-6515-43D6-85BC-D549FC554CBA}" type="sibTrans" cxnId="{F50383CF-5727-49EB-9735-E4EAD2106AB2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B0D89ACB-6990-4407-8F98-8E6350A2EB26}">
          <dgm:prSet/>
          <dgm:spPr/>
          <dgm:t>
            <a:bodyPr/>
            <a:lstStyle/>
            <a:p>
              <a:r>
                <a:rPr lang="en-GB" dirty="0"/>
                <a:t>Very low photon-per-event value → this makes a 2</a:t>
              </a:r>
              <a14:m>
                <m:oMath xmlns:m="http://schemas.openxmlformats.org/officeDocument/2006/math">
                  <m:r>
                    <a:rPr lang="el-GR" b="1" i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𝝂</m:t>
                  </m:r>
                </m:oMath>
              </a14:m>
              <a:r>
                <a:rPr lang="en-GB" dirty="0"/>
                <a:t>DEC search very difficult.</a:t>
              </a:r>
              <a:endParaRPr lang="en-US" dirty="0"/>
            </a:p>
          </dgm:t>
        </dgm:pt>
      </mc:Choice>
      <mc:Fallback xmlns="">
        <dgm:pt modelId="{B0D89ACB-6990-4407-8F98-8E6350A2EB26}">
          <dgm:prSet/>
          <dgm:spPr/>
          <dgm:t>
            <a:bodyPr/>
            <a:lstStyle/>
            <a:p>
              <a:r>
                <a:rPr lang="en-GB" dirty="0"/>
                <a:t>Very low photon-per-event value → this makes a 2</a:t>
              </a:r>
              <a:r>
                <a:rPr lang="el-GR" b="1" i="0">
                  <a:latin typeface="Cambria Math" panose="02040503050406030204" pitchFamily="18" charset="0"/>
                  <a:ea typeface="Cambria Math" panose="02040503050406030204" pitchFamily="18" charset="0"/>
                </a:rPr>
                <a:t>𝝂</a:t>
              </a:r>
              <a:r>
                <a:rPr lang="en-GB" dirty="0"/>
                <a:t>DEC search very difficult.</a:t>
              </a:r>
              <a:endParaRPr lang="en-US" dirty="0"/>
            </a:p>
          </dgm:t>
        </dgm:pt>
      </mc:Fallback>
    </mc:AlternateContent>
    <dgm:pt modelId="{39113354-ECF1-40C3-99E5-9F4F68F5099B}" type="parTrans" cxnId="{5E56AF77-8F82-4F54-ADAC-178B006FB48C}">
      <dgm:prSet/>
      <dgm:spPr/>
      <dgm:t>
        <a:bodyPr/>
        <a:lstStyle/>
        <a:p>
          <a:endParaRPr lang="en-US"/>
        </a:p>
      </dgm:t>
    </dgm:pt>
    <dgm:pt modelId="{2FD9577E-B544-4F1E-9FD1-A235803C2B01}" type="sibTrans" cxnId="{5E56AF77-8F82-4F54-ADAC-178B006FB48C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FE766FB2-0002-4FFA-A669-01B9CF3CEE12}">
          <dgm:prSet/>
          <dgm:spPr/>
          <dgm:t>
            <a:bodyPr/>
            <a:lstStyle/>
            <a:p>
              <a:r>
                <a:rPr lang="en-GB" dirty="0"/>
                <a:t>But at least, this tells us how often those X-rays would accidentally veto the 0</a:t>
              </a:r>
              <a14:m>
                <m:oMath xmlns:m="http://schemas.openxmlformats.org/officeDocument/2006/math">
                  <m:r>
                    <a:rPr lang="el-GR" b="1" i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𝝂</m:t>
                  </m:r>
                </m:oMath>
              </a14:m>
              <a:r>
                <a:rPr lang="en-GB" dirty="0"/>
                <a:t>DEC radiative signal.</a:t>
              </a:r>
              <a:endParaRPr lang="en-US" dirty="0"/>
            </a:p>
          </dgm:t>
        </dgm:pt>
      </mc:Choice>
      <mc:Fallback xmlns="">
        <dgm:pt modelId="{FE766FB2-0002-4FFA-A669-01B9CF3CEE12}">
          <dgm:prSet/>
          <dgm:spPr/>
          <dgm:t>
            <a:bodyPr/>
            <a:lstStyle/>
            <a:p>
              <a:r>
                <a:rPr lang="en-GB" dirty="0"/>
                <a:t>But at least, this tells us how often those X-rays would accidentally veto the 0</a:t>
              </a:r>
              <a:r>
                <a:rPr lang="el-GR" b="1" i="0">
                  <a:latin typeface="Cambria Math" panose="02040503050406030204" pitchFamily="18" charset="0"/>
                  <a:ea typeface="Cambria Math" panose="02040503050406030204" pitchFamily="18" charset="0"/>
                </a:rPr>
                <a:t>𝝂</a:t>
              </a:r>
              <a:r>
                <a:rPr lang="en-GB" dirty="0"/>
                <a:t>DEC radiative signal.</a:t>
              </a:r>
              <a:endParaRPr lang="en-US" dirty="0"/>
            </a:p>
          </dgm:t>
        </dgm:pt>
      </mc:Fallback>
    </mc:AlternateContent>
    <dgm:pt modelId="{165A71FB-48B1-4903-801D-09793F921408}" type="parTrans" cxnId="{B3E84690-B83F-4F99-9670-BB2D3B3BD67F}">
      <dgm:prSet/>
      <dgm:spPr/>
      <dgm:t>
        <a:bodyPr/>
        <a:lstStyle/>
        <a:p>
          <a:endParaRPr lang="en-US"/>
        </a:p>
      </dgm:t>
    </dgm:pt>
    <dgm:pt modelId="{525AA21D-06D9-467B-8CE3-1202FC2CD43E}" type="sibTrans" cxnId="{B3E84690-B83F-4F99-9670-BB2D3B3BD67F}">
      <dgm:prSet/>
      <dgm:spPr/>
      <dgm:t>
        <a:bodyPr/>
        <a:lstStyle/>
        <a:p>
          <a:endParaRPr lang="en-US"/>
        </a:p>
      </dgm:t>
    </dgm:pt>
    <dgm:pt modelId="{7047CA64-A027-DF44-BC90-EC7D305D289A}" type="pres">
      <dgm:prSet presAssocID="{DB22B80E-7515-43F5-AC36-4D30A547AC2B}" presName="diagram" presStyleCnt="0">
        <dgm:presLayoutVars>
          <dgm:dir/>
          <dgm:resizeHandles val="exact"/>
        </dgm:presLayoutVars>
      </dgm:prSet>
      <dgm:spPr/>
    </dgm:pt>
    <dgm:pt modelId="{727D65BB-8C36-C94F-96A9-2BB0CC7455F4}" type="pres">
      <dgm:prSet presAssocID="{AD98BD53-16FB-467C-B3D7-F4F412CF200D}" presName="node" presStyleLbl="node1" presStyleIdx="0" presStyleCnt="6">
        <dgm:presLayoutVars>
          <dgm:bulletEnabled val="1"/>
        </dgm:presLayoutVars>
      </dgm:prSet>
      <dgm:spPr/>
    </dgm:pt>
    <dgm:pt modelId="{0E887265-3767-2742-81E5-BB62245A7AC7}" type="pres">
      <dgm:prSet presAssocID="{6E8A74BF-275C-4B81-9775-9D834CF2BAD6}" presName="sibTrans" presStyleCnt="0"/>
      <dgm:spPr/>
    </dgm:pt>
    <dgm:pt modelId="{5638F92D-8F37-1C45-9209-AA1B385414E8}" type="pres">
      <dgm:prSet presAssocID="{289A2A12-B348-4C2F-ADD5-EB46C8D9778C}" presName="node" presStyleLbl="node1" presStyleIdx="1" presStyleCnt="6">
        <dgm:presLayoutVars>
          <dgm:bulletEnabled val="1"/>
        </dgm:presLayoutVars>
      </dgm:prSet>
      <dgm:spPr/>
    </dgm:pt>
    <dgm:pt modelId="{5B52EF67-D94D-8043-8D3A-D552AD86B3A4}" type="pres">
      <dgm:prSet presAssocID="{AAB8A963-9683-4607-A2AF-F548010A5563}" presName="sibTrans" presStyleCnt="0"/>
      <dgm:spPr/>
    </dgm:pt>
    <dgm:pt modelId="{3E20B148-970F-0540-B918-D1415BAA0EBA}" type="pres">
      <dgm:prSet presAssocID="{FA84FD46-FFB3-4773-9E9A-7A0D252825E4}" presName="node" presStyleLbl="node1" presStyleIdx="2" presStyleCnt="6">
        <dgm:presLayoutVars>
          <dgm:bulletEnabled val="1"/>
        </dgm:presLayoutVars>
      </dgm:prSet>
      <dgm:spPr/>
    </dgm:pt>
    <dgm:pt modelId="{5CB8505C-BC67-CA4D-AC9D-5490CEE2D4DD}" type="pres">
      <dgm:prSet presAssocID="{33E0286F-BD4D-4E9C-BB0E-31BA3FBD7538}" presName="sibTrans" presStyleCnt="0"/>
      <dgm:spPr/>
    </dgm:pt>
    <dgm:pt modelId="{9DCE0A4C-9669-2146-AF20-EA03B8064739}" type="pres">
      <dgm:prSet presAssocID="{5F8F7954-2C9C-438C-AFB4-EA745F373838}" presName="node" presStyleLbl="node1" presStyleIdx="3" presStyleCnt="6">
        <dgm:presLayoutVars>
          <dgm:bulletEnabled val="1"/>
        </dgm:presLayoutVars>
      </dgm:prSet>
      <dgm:spPr/>
    </dgm:pt>
    <dgm:pt modelId="{6A70C0DB-59AA-0C43-B347-F7C071C5C36F}" type="pres">
      <dgm:prSet presAssocID="{80FDCA3C-6515-43D6-85BC-D549FC554CBA}" presName="sibTrans" presStyleCnt="0"/>
      <dgm:spPr/>
    </dgm:pt>
    <dgm:pt modelId="{F8D0C0B8-6F28-4148-A9E7-3B3DD2FF73B0}" type="pres">
      <dgm:prSet presAssocID="{B0D89ACB-6990-4407-8F98-8E6350A2EB26}" presName="node" presStyleLbl="node1" presStyleIdx="4" presStyleCnt="6">
        <dgm:presLayoutVars>
          <dgm:bulletEnabled val="1"/>
        </dgm:presLayoutVars>
      </dgm:prSet>
      <dgm:spPr/>
    </dgm:pt>
    <dgm:pt modelId="{7774793A-35DF-5D4E-9045-60DBFB6F8CC1}" type="pres">
      <dgm:prSet presAssocID="{2FD9577E-B544-4F1E-9FD1-A235803C2B01}" presName="sibTrans" presStyleCnt="0"/>
      <dgm:spPr/>
    </dgm:pt>
    <dgm:pt modelId="{FFD96688-D0AA-F946-9793-4A7C432B2EEF}" type="pres">
      <dgm:prSet presAssocID="{FE766FB2-0002-4FFA-A669-01B9CF3CEE12}" presName="node" presStyleLbl="node1" presStyleIdx="5" presStyleCnt="6">
        <dgm:presLayoutVars>
          <dgm:bulletEnabled val="1"/>
        </dgm:presLayoutVars>
      </dgm:prSet>
      <dgm:spPr/>
    </dgm:pt>
  </dgm:ptLst>
  <dgm:cxnLst>
    <dgm:cxn modelId="{512C661A-F622-8A45-92E8-3580BE1450EE}" type="presOf" srcId="{DB22B80E-7515-43F5-AC36-4D30A547AC2B}" destId="{7047CA64-A027-DF44-BC90-EC7D305D289A}" srcOrd="0" destOrd="0" presId="urn:microsoft.com/office/officeart/2005/8/layout/default"/>
    <dgm:cxn modelId="{C5C7F11A-A4A7-417D-8063-1AFA74CEA250}" srcId="{DB22B80E-7515-43F5-AC36-4D30A547AC2B}" destId="{AD98BD53-16FB-467C-B3D7-F4F412CF200D}" srcOrd="0" destOrd="0" parTransId="{7D995779-E27F-495A-9D8F-E248C0FFFC92}" sibTransId="{6E8A74BF-275C-4B81-9775-9D834CF2BAD6}"/>
    <dgm:cxn modelId="{BB859845-8233-314C-BADE-345D6C0E798F}" type="presOf" srcId="{AD98BD53-16FB-467C-B3D7-F4F412CF200D}" destId="{727D65BB-8C36-C94F-96A9-2BB0CC7455F4}" srcOrd="0" destOrd="0" presId="urn:microsoft.com/office/officeart/2005/8/layout/default"/>
    <dgm:cxn modelId="{5E56AF77-8F82-4F54-ADAC-178B006FB48C}" srcId="{DB22B80E-7515-43F5-AC36-4D30A547AC2B}" destId="{B0D89ACB-6990-4407-8F98-8E6350A2EB26}" srcOrd="4" destOrd="0" parTransId="{39113354-ECF1-40C3-99E5-9F4F68F5099B}" sibTransId="{2FD9577E-B544-4F1E-9FD1-A235803C2B01}"/>
    <dgm:cxn modelId="{83EDC68B-0985-7E48-AB50-6327852A3589}" type="presOf" srcId="{B0D89ACB-6990-4407-8F98-8E6350A2EB26}" destId="{F8D0C0B8-6F28-4148-A9E7-3B3DD2FF73B0}" srcOrd="0" destOrd="0" presId="urn:microsoft.com/office/officeart/2005/8/layout/default"/>
    <dgm:cxn modelId="{B3E84690-B83F-4F99-9670-BB2D3B3BD67F}" srcId="{DB22B80E-7515-43F5-AC36-4D30A547AC2B}" destId="{FE766FB2-0002-4FFA-A669-01B9CF3CEE12}" srcOrd="5" destOrd="0" parTransId="{165A71FB-48B1-4903-801D-09793F921408}" sibTransId="{525AA21D-06D9-467B-8CE3-1202FC2CD43E}"/>
    <dgm:cxn modelId="{6818BC9C-1727-1745-BBA0-7292172E848F}" type="presOf" srcId="{5F8F7954-2C9C-438C-AFB4-EA745F373838}" destId="{9DCE0A4C-9669-2146-AF20-EA03B8064739}" srcOrd="0" destOrd="0" presId="urn:microsoft.com/office/officeart/2005/8/layout/default"/>
    <dgm:cxn modelId="{755EE3A7-2C89-4AE5-94E3-07508BE3D301}" srcId="{DB22B80E-7515-43F5-AC36-4D30A547AC2B}" destId="{FA84FD46-FFB3-4773-9E9A-7A0D252825E4}" srcOrd="2" destOrd="0" parTransId="{A2656325-C69D-4FDF-BD95-DB06E8D2D19C}" sibTransId="{33E0286F-BD4D-4E9C-BB0E-31BA3FBD7538}"/>
    <dgm:cxn modelId="{12DB83B1-235E-004A-A6BD-5D8BF6B91AEC}" type="presOf" srcId="{FA84FD46-FFB3-4773-9E9A-7A0D252825E4}" destId="{3E20B148-970F-0540-B918-D1415BAA0EBA}" srcOrd="0" destOrd="0" presId="urn:microsoft.com/office/officeart/2005/8/layout/default"/>
    <dgm:cxn modelId="{A9065BB7-DC7E-4AFA-95D7-62B75038A0CD}" srcId="{DB22B80E-7515-43F5-AC36-4D30A547AC2B}" destId="{289A2A12-B348-4C2F-ADD5-EB46C8D9778C}" srcOrd="1" destOrd="0" parTransId="{F971C79E-3078-4153-85F9-32410FE8E55A}" sibTransId="{AAB8A963-9683-4607-A2AF-F548010A5563}"/>
    <dgm:cxn modelId="{F50383CF-5727-49EB-9735-E4EAD2106AB2}" srcId="{DB22B80E-7515-43F5-AC36-4D30A547AC2B}" destId="{5F8F7954-2C9C-438C-AFB4-EA745F373838}" srcOrd="3" destOrd="0" parTransId="{86E4CED4-DBF3-447E-BBD2-D014E8144BB0}" sibTransId="{80FDCA3C-6515-43D6-85BC-D549FC554CBA}"/>
    <dgm:cxn modelId="{2699B1D9-7270-714A-9EC3-23D48552C2F7}" type="presOf" srcId="{289A2A12-B348-4C2F-ADD5-EB46C8D9778C}" destId="{5638F92D-8F37-1C45-9209-AA1B385414E8}" srcOrd="0" destOrd="0" presId="urn:microsoft.com/office/officeart/2005/8/layout/default"/>
    <dgm:cxn modelId="{009BA6E9-AA55-FD4B-A741-A56CCF2A3DE4}" type="presOf" srcId="{FE766FB2-0002-4FFA-A669-01B9CF3CEE12}" destId="{FFD96688-D0AA-F946-9793-4A7C432B2EEF}" srcOrd="0" destOrd="0" presId="urn:microsoft.com/office/officeart/2005/8/layout/default"/>
    <dgm:cxn modelId="{2FA2D99A-5F05-F74C-95A1-C55BEE3155B5}" type="presParOf" srcId="{7047CA64-A027-DF44-BC90-EC7D305D289A}" destId="{727D65BB-8C36-C94F-96A9-2BB0CC7455F4}" srcOrd="0" destOrd="0" presId="urn:microsoft.com/office/officeart/2005/8/layout/default"/>
    <dgm:cxn modelId="{A68911B7-6A11-2D4E-B923-37AC8271CE2F}" type="presParOf" srcId="{7047CA64-A027-DF44-BC90-EC7D305D289A}" destId="{0E887265-3767-2742-81E5-BB62245A7AC7}" srcOrd="1" destOrd="0" presId="urn:microsoft.com/office/officeart/2005/8/layout/default"/>
    <dgm:cxn modelId="{470C92DD-9A3D-7143-84B4-6804A0F38391}" type="presParOf" srcId="{7047CA64-A027-DF44-BC90-EC7D305D289A}" destId="{5638F92D-8F37-1C45-9209-AA1B385414E8}" srcOrd="2" destOrd="0" presId="urn:microsoft.com/office/officeart/2005/8/layout/default"/>
    <dgm:cxn modelId="{6AD52C35-86B1-D749-86EA-0DDDF3B181D2}" type="presParOf" srcId="{7047CA64-A027-DF44-BC90-EC7D305D289A}" destId="{5B52EF67-D94D-8043-8D3A-D552AD86B3A4}" srcOrd="3" destOrd="0" presId="urn:microsoft.com/office/officeart/2005/8/layout/default"/>
    <dgm:cxn modelId="{A29FF97D-9F1C-AD48-8175-CB3308593108}" type="presParOf" srcId="{7047CA64-A027-DF44-BC90-EC7D305D289A}" destId="{3E20B148-970F-0540-B918-D1415BAA0EBA}" srcOrd="4" destOrd="0" presId="urn:microsoft.com/office/officeart/2005/8/layout/default"/>
    <dgm:cxn modelId="{A588D4B1-BC1C-3A4D-BFC4-6EFA985AEBB4}" type="presParOf" srcId="{7047CA64-A027-DF44-BC90-EC7D305D289A}" destId="{5CB8505C-BC67-CA4D-AC9D-5490CEE2D4DD}" srcOrd="5" destOrd="0" presId="urn:microsoft.com/office/officeart/2005/8/layout/default"/>
    <dgm:cxn modelId="{731148F7-9874-254C-85AB-356B49E8D858}" type="presParOf" srcId="{7047CA64-A027-DF44-BC90-EC7D305D289A}" destId="{9DCE0A4C-9669-2146-AF20-EA03B8064739}" srcOrd="6" destOrd="0" presId="urn:microsoft.com/office/officeart/2005/8/layout/default"/>
    <dgm:cxn modelId="{66D53E0E-0FD1-F944-9610-5F016225B3F6}" type="presParOf" srcId="{7047CA64-A027-DF44-BC90-EC7D305D289A}" destId="{6A70C0DB-59AA-0C43-B347-F7C071C5C36F}" srcOrd="7" destOrd="0" presId="urn:microsoft.com/office/officeart/2005/8/layout/default"/>
    <dgm:cxn modelId="{64304731-F591-8B4F-B5DE-626DDC1EA04D}" type="presParOf" srcId="{7047CA64-A027-DF44-BC90-EC7D305D289A}" destId="{F8D0C0B8-6F28-4148-A9E7-3B3DD2FF73B0}" srcOrd="8" destOrd="0" presId="urn:microsoft.com/office/officeart/2005/8/layout/default"/>
    <dgm:cxn modelId="{AD27DBC1-EB34-EB4C-8AE5-750054BB6BE5}" type="presParOf" srcId="{7047CA64-A027-DF44-BC90-EC7D305D289A}" destId="{7774793A-35DF-5D4E-9045-60DBFB6F8CC1}" srcOrd="9" destOrd="0" presId="urn:microsoft.com/office/officeart/2005/8/layout/default"/>
    <dgm:cxn modelId="{CC019D73-F7D9-7E49-BB58-C1A07CE80B94}" type="presParOf" srcId="{7047CA64-A027-DF44-BC90-EC7D305D289A}" destId="{FFD96688-D0AA-F946-9793-4A7C432B2EE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22B80E-7515-43F5-AC36-4D30A547AC2B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D98BD53-16FB-467C-B3D7-F4F412CF200D}">
      <dgm:prSet/>
      <dgm:spPr>
        <a:blipFill>
          <a:blip xmlns:r="http://schemas.openxmlformats.org/officeDocument/2006/relationships" r:embed="rId1"/>
          <a:stretch>
            <a:fillRect l="-1916" r="-3065"/>
          </a:stretch>
        </a:blipFill>
      </dgm:spPr>
      <dgm:t>
        <a:bodyPr/>
        <a:lstStyle/>
        <a:p>
          <a:r>
            <a:rPr lang="en-GB">
              <a:noFill/>
            </a:rPr>
            <a:t> </a:t>
          </a:r>
        </a:p>
      </dgm:t>
    </dgm:pt>
    <dgm:pt modelId="{7D995779-E27F-495A-9D8F-E248C0FFFC92}" type="parTrans" cxnId="{C5C7F11A-A4A7-417D-8063-1AFA74CEA250}">
      <dgm:prSet/>
      <dgm:spPr/>
      <dgm:t>
        <a:bodyPr/>
        <a:lstStyle/>
        <a:p>
          <a:endParaRPr lang="en-US"/>
        </a:p>
      </dgm:t>
    </dgm:pt>
    <dgm:pt modelId="{6E8A74BF-275C-4B81-9775-9D834CF2BAD6}" type="sibTrans" cxnId="{C5C7F11A-A4A7-417D-8063-1AFA74CEA250}">
      <dgm:prSet/>
      <dgm:spPr/>
      <dgm:t>
        <a:bodyPr/>
        <a:lstStyle/>
        <a:p>
          <a:endParaRPr lang="en-US"/>
        </a:p>
      </dgm:t>
    </dgm:pt>
    <dgm:pt modelId="{289A2A12-B348-4C2F-ADD5-EB46C8D9778C}">
      <dgm:prSet/>
      <dgm:spPr/>
      <dgm:t>
        <a:bodyPr/>
        <a:lstStyle/>
        <a:p>
          <a:r>
            <a:rPr lang="en-GB" dirty="0"/>
            <a:t>We simulated 5 million 2.70 keV X-rays (coming from 2.47 keV + 0.23 keV) in the same previous </a:t>
          </a:r>
          <a:r>
            <a:rPr lang="en-GB" dirty="0" err="1"/>
            <a:t>LAr</a:t>
          </a:r>
          <a:r>
            <a:rPr lang="en-GB" dirty="0"/>
            <a:t> cylinder enabling optical physics processes.</a:t>
          </a:r>
          <a:endParaRPr lang="en-US" dirty="0"/>
        </a:p>
      </dgm:t>
    </dgm:pt>
    <dgm:pt modelId="{F971C79E-3078-4153-85F9-32410FE8E55A}" type="parTrans" cxnId="{A9065BB7-DC7E-4AFA-95D7-62B75038A0CD}">
      <dgm:prSet/>
      <dgm:spPr/>
      <dgm:t>
        <a:bodyPr/>
        <a:lstStyle/>
        <a:p>
          <a:endParaRPr lang="en-US"/>
        </a:p>
      </dgm:t>
    </dgm:pt>
    <dgm:pt modelId="{AAB8A963-9683-4607-A2AF-F548010A5563}" type="sibTrans" cxnId="{A9065BB7-DC7E-4AFA-95D7-62B75038A0CD}">
      <dgm:prSet/>
      <dgm:spPr/>
      <dgm:t>
        <a:bodyPr/>
        <a:lstStyle/>
        <a:p>
          <a:endParaRPr lang="en-US"/>
        </a:p>
      </dgm:t>
    </dgm:pt>
    <dgm:pt modelId="{FA84FD46-FFB3-4773-9E9A-7A0D252825E4}">
      <dgm:prSet/>
      <dgm:spPr/>
      <dgm:t>
        <a:bodyPr/>
        <a:lstStyle/>
        <a:p>
          <a:r>
            <a:rPr lang="en-GB"/>
            <a:t>No X-rays reach the Ge and overcome the FCCD layer.</a:t>
          </a:r>
          <a:endParaRPr lang="en-US"/>
        </a:p>
      </dgm:t>
    </dgm:pt>
    <dgm:pt modelId="{A2656325-C69D-4FDF-BD95-DB06E8D2D19C}" type="parTrans" cxnId="{755EE3A7-2C89-4AE5-94E3-07508BE3D301}">
      <dgm:prSet/>
      <dgm:spPr/>
      <dgm:t>
        <a:bodyPr/>
        <a:lstStyle/>
        <a:p>
          <a:endParaRPr lang="en-US"/>
        </a:p>
      </dgm:t>
    </dgm:pt>
    <dgm:pt modelId="{33E0286F-BD4D-4E9C-BB0E-31BA3FBD7538}" type="sibTrans" cxnId="{755EE3A7-2C89-4AE5-94E3-07508BE3D301}">
      <dgm:prSet/>
      <dgm:spPr/>
      <dgm:t>
        <a:bodyPr/>
        <a:lstStyle/>
        <a:p>
          <a:endParaRPr lang="en-US"/>
        </a:p>
      </dgm:t>
    </dgm:pt>
    <dgm:pt modelId="{5F8F7954-2C9C-438C-AFB4-EA745F373838}">
      <dgm:prSet/>
      <dgm:spPr/>
      <dgm:t>
        <a:bodyPr/>
        <a:lstStyle/>
        <a:p>
          <a:r>
            <a:rPr lang="en-GB"/>
            <a:t>For the SiPMs, we found an efficiency (# X-rays for which at least one photon is detected by the SiPMs / # total X-rays simulated) of 2.354 ± 0.007(stat) %.</a:t>
          </a:r>
          <a:endParaRPr lang="en-US"/>
        </a:p>
      </dgm:t>
    </dgm:pt>
    <dgm:pt modelId="{86E4CED4-DBF3-447E-BBD2-D014E8144BB0}" type="parTrans" cxnId="{F50383CF-5727-49EB-9735-E4EAD2106AB2}">
      <dgm:prSet/>
      <dgm:spPr/>
      <dgm:t>
        <a:bodyPr/>
        <a:lstStyle/>
        <a:p>
          <a:endParaRPr lang="en-US"/>
        </a:p>
      </dgm:t>
    </dgm:pt>
    <dgm:pt modelId="{80FDCA3C-6515-43D6-85BC-D549FC554CBA}" type="sibTrans" cxnId="{F50383CF-5727-49EB-9735-E4EAD2106AB2}">
      <dgm:prSet/>
      <dgm:spPr/>
      <dgm:t>
        <a:bodyPr/>
        <a:lstStyle/>
        <a:p>
          <a:endParaRPr lang="en-US"/>
        </a:p>
      </dgm:t>
    </dgm:pt>
    <dgm:pt modelId="{B0D89ACB-6990-4407-8F98-8E6350A2EB26}">
      <dgm:prSet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GB">
              <a:noFill/>
            </a:rPr>
            <a:t> </a:t>
          </a:r>
        </a:p>
      </dgm:t>
    </dgm:pt>
    <dgm:pt modelId="{39113354-ECF1-40C3-99E5-9F4F68F5099B}" type="parTrans" cxnId="{5E56AF77-8F82-4F54-ADAC-178B006FB48C}">
      <dgm:prSet/>
      <dgm:spPr/>
      <dgm:t>
        <a:bodyPr/>
        <a:lstStyle/>
        <a:p>
          <a:endParaRPr lang="en-US"/>
        </a:p>
      </dgm:t>
    </dgm:pt>
    <dgm:pt modelId="{2FD9577E-B544-4F1E-9FD1-A235803C2B01}" type="sibTrans" cxnId="{5E56AF77-8F82-4F54-ADAC-178B006FB48C}">
      <dgm:prSet/>
      <dgm:spPr/>
      <dgm:t>
        <a:bodyPr/>
        <a:lstStyle/>
        <a:p>
          <a:endParaRPr lang="en-US"/>
        </a:p>
      </dgm:t>
    </dgm:pt>
    <dgm:pt modelId="{FE766FB2-0002-4FFA-A669-01B9CF3CEE12}">
      <dgm:prSet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GB">
              <a:noFill/>
            </a:rPr>
            <a:t> </a:t>
          </a:r>
        </a:p>
      </dgm:t>
    </dgm:pt>
    <dgm:pt modelId="{165A71FB-48B1-4903-801D-09793F921408}" type="parTrans" cxnId="{B3E84690-B83F-4F99-9670-BB2D3B3BD67F}">
      <dgm:prSet/>
      <dgm:spPr/>
      <dgm:t>
        <a:bodyPr/>
        <a:lstStyle/>
        <a:p>
          <a:endParaRPr lang="en-US"/>
        </a:p>
      </dgm:t>
    </dgm:pt>
    <dgm:pt modelId="{525AA21D-06D9-467B-8CE3-1202FC2CD43E}" type="sibTrans" cxnId="{B3E84690-B83F-4F99-9670-BB2D3B3BD67F}">
      <dgm:prSet/>
      <dgm:spPr/>
      <dgm:t>
        <a:bodyPr/>
        <a:lstStyle/>
        <a:p>
          <a:endParaRPr lang="en-US"/>
        </a:p>
      </dgm:t>
    </dgm:pt>
    <dgm:pt modelId="{7047CA64-A027-DF44-BC90-EC7D305D289A}" type="pres">
      <dgm:prSet presAssocID="{DB22B80E-7515-43F5-AC36-4D30A547AC2B}" presName="diagram" presStyleCnt="0">
        <dgm:presLayoutVars>
          <dgm:dir/>
          <dgm:resizeHandles val="exact"/>
        </dgm:presLayoutVars>
      </dgm:prSet>
      <dgm:spPr/>
    </dgm:pt>
    <dgm:pt modelId="{727D65BB-8C36-C94F-96A9-2BB0CC7455F4}" type="pres">
      <dgm:prSet presAssocID="{AD98BD53-16FB-467C-B3D7-F4F412CF200D}" presName="node" presStyleLbl="node1" presStyleIdx="0" presStyleCnt="6">
        <dgm:presLayoutVars>
          <dgm:bulletEnabled val="1"/>
        </dgm:presLayoutVars>
      </dgm:prSet>
      <dgm:spPr/>
    </dgm:pt>
    <dgm:pt modelId="{0E887265-3767-2742-81E5-BB62245A7AC7}" type="pres">
      <dgm:prSet presAssocID="{6E8A74BF-275C-4B81-9775-9D834CF2BAD6}" presName="sibTrans" presStyleCnt="0"/>
      <dgm:spPr/>
    </dgm:pt>
    <dgm:pt modelId="{5638F92D-8F37-1C45-9209-AA1B385414E8}" type="pres">
      <dgm:prSet presAssocID="{289A2A12-B348-4C2F-ADD5-EB46C8D9778C}" presName="node" presStyleLbl="node1" presStyleIdx="1" presStyleCnt="6">
        <dgm:presLayoutVars>
          <dgm:bulletEnabled val="1"/>
        </dgm:presLayoutVars>
      </dgm:prSet>
      <dgm:spPr/>
    </dgm:pt>
    <dgm:pt modelId="{5B52EF67-D94D-8043-8D3A-D552AD86B3A4}" type="pres">
      <dgm:prSet presAssocID="{AAB8A963-9683-4607-A2AF-F548010A5563}" presName="sibTrans" presStyleCnt="0"/>
      <dgm:spPr/>
    </dgm:pt>
    <dgm:pt modelId="{3E20B148-970F-0540-B918-D1415BAA0EBA}" type="pres">
      <dgm:prSet presAssocID="{FA84FD46-FFB3-4773-9E9A-7A0D252825E4}" presName="node" presStyleLbl="node1" presStyleIdx="2" presStyleCnt="6">
        <dgm:presLayoutVars>
          <dgm:bulletEnabled val="1"/>
        </dgm:presLayoutVars>
      </dgm:prSet>
      <dgm:spPr/>
    </dgm:pt>
    <dgm:pt modelId="{5CB8505C-BC67-CA4D-AC9D-5490CEE2D4DD}" type="pres">
      <dgm:prSet presAssocID="{33E0286F-BD4D-4E9C-BB0E-31BA3FBD7538}" presName="sibTrans" presStyleCnt="0"/>
      <dgm:spPr/>
    </dgm:pt>
    <dgm:pt modelId="{9DCE0A4C-9669-2146-AF20-EA03B8064739}" type="pres">
      <dgm:prSet presAssocID="{5F8F7954-2C9C-438C-AFB4-EA745F373838}" presName="node" presStyleLbl="node1" presStyleIdx="3" presStyleCnt="6">
        <dgm:presLayoutVars>
          <dgm:bulletEnabled val="1"/>
        </dgm:presLayoutVars>
      </dgm:prSet>
      <dgm:spPr/>
    </dgm:pt>
    <dgm:pt modelId="{6A70C0DB-59AA-0C43-B347-F7C071C5C36F}" type="pres">
      <dgm:prSet presAssocID="{80FDCA3C-6515-43D6-85BC-D549FC554CBA}" presName="sibTrans" presStyleCnt="0"/>
      <dgm:spPr/>
    </dgm:pt>
    <dgm:pt modelId="{F8D0C0B8-6F28-4148-A9E7-3B3DD2FF73B0}" type="pres">
      <dgm:prSet presAssocID="{B0D89ACB-6990-4407-8F98-8E6350A2EB26}" presName="node" presStyleLbl="node1" presStyleIdx="4" presStyleCnt="6">
        <dgm:presLayoutVars>
          <dgm:bulletEnabled val="1"/>
        </dgm:presLayoutVars>
      </dgm:prSet>
      <dgm:spPr/>
    </dgm:pt>
    <dgm:pt modelId="{7774793A-35DF-5D4E-9045-60DBFB6F8CC1}" type="pres">
      <dgm:prSet presAssocID="{2FD9577E-B544-4F1E-9FD1-A235803C2B01}" presName="sibTrans" presStyleCnt="0"/>
      <dgm:spPr/>
    </dgm:pt>
    <dgm:pt modelId="{FFD96688-D0AA-F946-9793-4A7C432B2EEF}" type="pres">
      <dgm:prSet presAssocID="{FE766FB2-0002-4FFA-A669-01B9CF3CEE12}" presName="node" presStyleLbl="node1" presStyleIdx="5" presStyleCnt="6">
        <dgm:presLayoutVars>
          <dgm:bulletEnabled val="1"/>
        </dgm:presLayoutVars>
      </dgm:prSet>
      <dgm:spPr/>
    </dgm:pt>
  </dgm:ptLst>
  <dgm:cxnLst>
    <dgm:cxn modelId="{512C661A-F622-8A45-92E8-3580BE1450EE}" type="presOf" srcId="{DB22B80E-7515-43F5-AC36-4D30A547AC2B}" destId="{7047CA64-A027-DF44-BC90-EC7D305D289A}" srcOrd="0" destOrd="0" presId="urn:microsoft.com/office/officeart/2005/8/layout/default"/>
    <dgm:cxn modelId="{C5C7F11A-A4A7-417D-8063-1AFA74CEA250}" srcId="{DB22B80E-7515-43F5-AC36-4D30A547AC2B}" destId="{AD98BD53-16FB-467C-B3D7-F4F412CF200D}" srcOrd="0" destOrd="0" parTransId="{7D995779-E27F-495A-9D8F-E248C0FFFC92}" sibTransId="{6E8A74BF-275C-4B81-9775-9D834CF2BAD6}"/>
    <dgm:cxn modelId="{BB859845-8233-314C-BADE-345D6C0E798F}" type="presOf" srcId="{AD98BD53-16FB-467C-B3D7-F4F412CF200D}" destId="{727D65BB-8C36-C94F-96A9-2BB0CC7455F4}" srcOrd="0" destOrd="0" presId="urn:microsoft.com/office/officeart/2005/8/layout/default"/>
    <dgm:cxn modelId="{5E56AF77-8F82-4F54-ADAC-178B006FB48C}" srcId="{DB22B80E-7515-43F5-AC36-4D30A547AC2B}" destId="{B0D89ACB-6990-4407-8F98-8E6350A2EB26}" srcOrd="4" destOrd="0" parTransId="{39113354-ECF1-40C3-99E5-9F4F68F5099B}" sibTransId="{2FD9577E-B544-4F1E-9FD1-A235803C2B01}"/>
    <dgm:cxn modelId="{83EDC68B-0985-7E48-AB50-6327852A3589}" type="presOf" srcId="{B0D89ACB-6990-4407-8F98-8E6350A2EB26}" destId="{F8D0C0B8-6F28-4148-A9E7-3B3DD2FF73B0}" srcOrd="0" destOrd="0" presId="urn:microsoft.com/office/officeart/2005/8/layout/default"/>
    <dgm:cxn modelId="{B3E84690-B83F-4F99-9670-BB2D3B3BD67F}" srcId="{DB22B80E-7515-43F5-AC36-4D30A547AC2B}" destId="{FE766FB2-0002-4FFA-A669-01B9CF3CEE12}" srcOrd="5" destOrd="0" parTransId="{165A71FB-48B1-4903-801D-09793F921408}" sibTransId="{525AA21D-06D9-467B-8CE3-1202FC2CD43E}"/>
    <dgm:cxn modelId="{6818BC9C-1727-1745-BBA0-7292172E848F}" type="presOf" srcId="{5F8F7954-2C9C-438C-AFB4-EA745F373838}" destId="{9DCE0A4C-9669-2146-AF20-EA03B8064739}" srcOrd="0" destOrd="0" presId="urn:microsoft.com/office/officeart/2005/8/layout/default"/>
    <dgm:cxn modelId="{755EE3A7-2C89-4AE5-94E3-07508BE3D301}" srcId="{DB22B80E-7515-43F5-AC36-4D30A547AC2B}" destId="{FA84FD46-FFB3-4773-9E9A-7A0D252825E4}" srcOrd="2" destOrd="0" parTransId="{A2656325-C69D-4FDF-BD95-DB06E8D2D19C}" sibTransId="{33E0286F-BD4D-4E9C-BB0E-31BA3FBD7538}"/>
    <dgm:cxn modelId="{12DB83B1-235E-004A-A6BD-5D8BF6B91AEC}" type="presOf" srcId="{FA84FD46-FFB3-4773-9E9A-7A0D252825E4}" destId="{3E20B148-970F-0540-B918-D1415BAA0EBA}" srcOrd="0" destOrd="0" presId="urn:microsoft.com/office/officeart/2005/8/layout/default"/>
    <dgm:cxn modelId="{A9065BB7-DC7E-4AFA-95D7-62B75038A0CD}" srcId="{DB22B80E-7515-43F5-AC36-4D30A547AC2B}" destId="{289A2A12-B348-4C2F-ADD5-EB46C8D9778C}" srcOrd="1" destOrd="0" parTransId="{F971C79E-3078-4153-85F9-32410FE8E55A}" sibTransId="{AAB8A963-9683-4607-A2AF-F548010A5563}"/>
    <dgm:cxn modelId="{F50383CF-5727-49EB-9735-E4EAD2106AB2}" srcId="{DB22B80E-7515-43F5-AC36-4D30A547AC2B}" destId="{5F8F7954-2C9C-438C-AFB4-EA745F373838}" srcOrd="3" destOrd="0" parTransId="{86E4CED4-DBF3-447E-BBD2-D014E8144BB0}" sibTransId="{80FDCA3C-6515-43D6-85BC-D549FC554CBA}"/>
    <dgm:cxn modelId="{2699B1D9-7270-714A-9EC3-23D48552C2F7}" type="presOf" srcId="{289A2A12-B348-4C2F-ADD5-EB46C8D9778C}" destId="{5638F92D-8F37-1C45-9209-AA1B385414E8}" srcOrd="0" destOrd="0" presId="urn:microsoft.com/office/officeart/2005/8/layout/default"/>
    <dgm:cxn modelId="{009BA6E9-AA55-FD4B-A741-A56CCF2A3DE4}" type="presOf" srcId="{FE766FB2-0002-4FFA-A669-01B9CF3CEE12}" destId="{FFD96688-D0AA-F946-9793-4A7C432B2EEF}" srcOrd="0" destOrd="0" presId="urn:microsoft.com/office/officeart/2005/8/layout/default"/>
    <dgm:cxn modelId="{2FA2D99A-5F05-F74C-95A1-C55BEE3155B5}" type="presParOf" srcId="{7047CA64-A027-DF44-BC90-EC7D305D289A}" destId="{727D65BB-8C36-C94F-96A9-2BB0CC7455F4}" srcOrd="0" destOrd="0" presId="urn:microsoft.com/office/officeart/2005/8/layout/default"/>
    <dgm:cxn modelId="{A68911B7-6A11-2D4E-B923-37AC8271CE2F}" type="presParOf" srcId="{7047CA64-A027-DF44-BC90-EC7D305D289A}" destId="{0E887265-3767-2742-81E5-BB62245A7AC7}" srcOrd="1" destOrd="0" presId="urn:microsoft.com/office/officeart/2005/8/layout/default"/>
    <dgm:cxn modelId="{470C92DD-9A3D-7143-84B4-6804A0F38391}" type="presParOf" srcId="{7047CA64-A027-DF44-BC90-EC7D305D289A}" destId="{5638F92D-8F37-1C45-9209-AA1B385414E8}" srcOrd="2" destOrd="0" presId="urn:microsoft.com/office/officeart/2005/8/layout/default"/>
    <dgm:cxn modelId="{6AD52C35-86B1-D749-86EA-0DDDF3B181D2}" type="presParOf" srcId="{7047CA64-A027-DF44-BC90-EC7D305D289A}" destId="{5B52EF67-D94D-8043-8D3A-D552AD86B3A4}" srcOrd="3" destOrd="0" presId="urn:microsoft.com/office/officeart/2005/8/layout/default"/>
    <dgm:cxn modelId="{A29FF97D-9F1C-AD48-8175-CB3308593108}" type="presParOf" srcId="{7047CA64-A027-DF44-BC90-EC7D305D289A}" destId="{3E20B148-970F-0540-B918-D1415BAA0EBA}" srcOrd="4" destOrd="0" presId="urn:microsoft.com/office/officeart/2005/8/layout/default"/>
    <dgm:cxn modelId="{A588D4B1-BC1C-3A4D-BFC4-6EFA985AEBB4}" type="presParOf" srcId="{7047CA64-A027-DF44-BC90-EC7D305D289A}" destId="{5CB8505C-BC67-CA4D-AC9D-5490CEE2D4DD}" srcOrd="5" destOrd="0" presId="urn:microsoft.com/office/officeart/2005/8/layout/default"/>
    <dgm:cxn modelId="{731148F7-9874-254C-85AB-356B49E8D858}" type="presParOf" srcId="{7047CA64-A027-DF44-BC90-EC7D305D289A}" destId="{9DCE0A4C-9669-2146-AF20-EA03B8064739}" srcOrd="6" destOrd="0" presId="urn:microsoft.com/office/officeart/2005/8/layout/default"/>
    <dgm:cxn modelId="{66D53E0E-0FD1-F944-9610-5F016225B3F6}" type="presParOf" srcId="{7047CA64-A027-DF44-BC90-EC7D305D289A}" destId="{6A70C0DB-59AA-0C43-B347-F7C071C5C36F}" srcOrd="7" destOrd="0" presId="urn:microsoft.com/office/officeart/2005/8/layout/default"/>
    <dgm:cxn modelId="{64304731-F591-8B4F-B5DE-626DDC1EA04D}" type="presParOf" srcId="{7047CA64-A027-DF44-BC90-EC7D305D289A}" destId="{F8D0C0B8-6F28-4148-A9E7-3B3DD2FF73B0}" srcOrd="8" destOrd="0" presId="urn:microsoft.com/office/officeart/2005/8/layout/default"/>
    <dgm:cxn modelId="{AD27DBC1-EB34-EB4C-8AE5-750054BB6BE5}" type="presParOf" srcId="{7047CA64-A027-DF44-BC90-EC7D305D289A}" destId="{7774793A-35DF-5D4E-9045-60DBFB6F8CC1}" srcOrd="9" destOrd="0" presId="urn:microsoft.com/office/officeart/2005/8/layout/default"/>
    <dgm:cxn modelId="{CC019D73-F7D9-7E49-BB58-C1A07CE80B94}" type="presParOf" srcId="{7047CA64-A027-DF44-BC90-EC7D305D289A}" destId="{FFD96688-D0AA-F946-9793-4A7C432B2EE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D65BB-8C36-C94F-96A9-2BB0CC7455F4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Any chance to detect the X-rays with the Ge and/or the optical photons generated by the X-rays with the </a:t>
          </a:r>
          <a:r>
            <a:rPr lang="en-GB" sz="1600" kern="1200" dirty="0" err="1"/>
            <a:t>SiPMs</a:t>
          </a:r>
          <a:r>
            <a:rPr lang="en-GB" sz="1600" kern="1200" dirty="0"/>
            <a:t>? Useful for this search and maybe for </a:t>
          </a:r>
          <a:r>
            <a:rPr lang="en-GB" sz="1600" kern="1200" baseline="30000" dirty="0"/>
            <a:t>36</a:t>
          </a:r>
          <a:r>
            <a:rPr lang="en-GB" sz="1600" kern="1200" dirty="0"/>
            <a:t>Ar 2</a:t>
          </a:r>
          <a14:m xmlns:a14="http://schemas.microsoft.com/office/drawing/2010/main">
            <m:oMath xmlns:m="http://schemas.openxmlformats.org/officeDocument/2006/math">
              <m:r>
                <a:rPr lang="el-GR" sz="1600" b="1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𝝂</m:t>
              </m:r>
            </m:oMath>
          </a14:m>
          <a:r>
            <a:rPr lang="en-GB" sz="1600" kern="1200" dirty="0"/>
            <a:t>DEC search (for which no gamma is emitted, just X-rays or Auger electrons).</a:t>
          </a:r>
          <a:endParaRPr lang="en-US" sz="1600" kern="1200" dirty="0"/>
        </a:p>
      </dsp:txBody>
      <dsp:txXfrm>
        <a:off x="0" y="39687"/>
        <a:ext cx="3286125" cy="1971675"/>
      </dsp:txXfrm>
    </dsp:sp>
    <dsp:sp modelId="{5638F92D-8F37-1C45-9209-AA1B385414E8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We simulated 5 million 2.70 keV X-rays (coming from 2.47 keV + 0.23 keV) in the same previous </a:t>
          </a:r>
          <a:r>
            <a:rPr lang="en-GB" sz="1600" kern="1200" dirty="0" err="1"/>
            <a:t>LAr</a:t>
          </a:r>
          <a:r>
            <a:rPr lang="en-GB" sz="1600" kern="1200" dirty="0"/>
            <a:t> cylinder enabling optical physics processes.</a:t>
          </a:r>
          <a:endParaRPr lang="en-US" sz="1600" kern="1200" dirty="0"/>
        </a:p>
      </dsp:txBody>
      <dsp:txXfrm>
        <a:off x="3614737" y="39687"/>
        <a:ext cx="3286125" cy="1971675"/>
      </dsp:txXfrm>
    </dsp:sp>
    <dsp:sp modelId="{3E20B148-970F-0540-B918-D1415BAA0EBA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No X-rays reach the Ge and overcome the FCCD layer.</a:t>
          </a:r>
          <a:endParaRPr lang="en-US" sz="1600" kern="1200"/>
        </a:p>
      </dsp:txBody>
      <dsp:txXfrm>
        <a:off x="7229475" y="39687"/>
        <a:ext cx="3286125" cy="1971675"/>
      </dsp:txXfrm>
    </dsp:sp>
    <dsp:sp modelId="{9DCE0A4C-9669-2146-AF20-EA03B8064739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For the SiPMs, we found an efficiency (# X-rays for which at least one photon is detected by the SiPMs / # total X-rays simulated) of 2.354 ± 0.007(stat) %.</a:t>
          </a:r>
          <a:endParaRPr lang="en-US" sz="1600" kern="1200"/>
        </a:p>
      </dsp:txBody>
      <dsp:txXfrm>
        <a:off x="0" y="2339975"/>
        <a:ext cx="3286125" cy="1971675"/>
      </dsp:txXfrm>
    </dsp:sp>
    <dsp:sp modelId="{F8D0C0B8-6F28-4148-A9E7-3B3DD2FF73B0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Very low photon-per-event value → this makes a 2</a:t>
          </a:r>
          <a14:m xmlns:a14="http://schemas.microsoft.com/office/drawing/2010/main">
            <m:oMath xmlns:m="http://schemas.openxmlformats.org/officeDocument/2006/math">
              <m:r>
                <a:rPr lang="el-GR" sz="1600" b="1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𝝂</m:t>
              </m:r>
            </m:oMath>
          </a14:m>
          <a:r>
            <a:rPr lang="en-GB" sz="1600" kern="1200" dirty="0"/>
            <a:t>DEC search very difficult.</a:t>
          </a:r>
          <a:endParaRPr lang="en-US" sz="1600" kern="1200" dirty="0"/>
        </a:p>
      </dsp:txBody>
      <dsp:txXfrm>
        <a:off x="3614737" y="2339975"/>
        <a:ext cx="3286125" cy="1971675"/>
      </dsp:txXfrm>
    </dsp:sp>
    <dsp:sp modelId="{FFD96688-D0AA-F946-9793-4A7C432B2EEF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But at least, this tells us how often those X-rays would accidentally veto the 0</a:t>
          </a:r>
          <a14:m xmlns:a14="http://schemas.microsoft.com/office/drawing/2010/main">
            <m:oMath xmlns:m="http://schemas.openxmlformats.org/officeDocument/2006/math">
              <m:r>
                <a:rPr lang="el-GR" sz="1600" b="1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𝝂</m:t>
              </m:r>
            </m:oMath>
          </a14:m>
          <a:r>
            <a:rPr lang="en-GB" sz="1600" kern="1200" dirty="0"/>
            <a:t>DEC radiative signal.</a:t>
          </a:r>
          <a:endParaRPr lang="en-US" sz="1600" kern="1200" dirty="0"/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7D3DBE-058B-5340-B501-9A7954DDCDE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4FF55-C332-0742-91CC-70BCAEC6847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1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24FF55-C332-0742-91CC-70BCAEC6847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890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1C1B7-E594-C5EB-F721-0A1AB822E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077D563-30B5-B77F-1455-A0E571EDA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43C529E-D0E9-A6CA-97FA-90CA562EAB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DB2E19C-0B07-810A-F18E-C38AA2F03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24FF55-C332-0742-91CC-70BCAEC6847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370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24FF55-C332-0742-91CC-70BCAEC684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629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24FF55-C332-0742-91CC-70BCAEC6847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71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9993B-1376-4CC8-A162-ABE808099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7D347DD-76D6-1A8E-537F-BA73B0399B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CAB1E8C-631D-0DF8-0D2C-919EB3ABE5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61D54DC-8ECE-5310-5DB7-5E0B7EAE55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24FF55-C332-0742-91CC-70BCAEC684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119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24FF55-C332-0742-91CC-70BCAEC6847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367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0032A6-9E3A-A1C7-B650-5DCD71E42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C085974-DB01-7B88-6C69-20055E32F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533DF8-F4FF-3240-4AF7-3EC1171321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B9374F-172A-824C-4DA3-BD31BE922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D698F2-D7B2-C356-3B98-4383F2909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63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BB3BC8-D1D3-6D2A-EAEC-4E6E59CB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35BCEF-9501-2547-05F8-3B866F07A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4A82FD-04B9-7B2B-A293-03AD120F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2131" y="6521605"/>
            <a:ext cx="4572000" cy="365125"/>
          </a:xfrm>
        </p:spPr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9AC5A0-A946-B57B-E539-FB6841CE1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32622"/>
            <a:ext cx="2743200" cy="365125"/>
          </a:xfrm>
        </p:spPr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18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A9AC9E-85B3-8C6F-41C0-5A61858D3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DD1A15-BA1E-52F6-6CAC-2BEBF4FF8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EEEF87-C6B4-F1DD-C30F-F6027E15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DFAC39-EBAE-BB5B-D645-0E37EC46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A929D7-0E7A-DD88-D244-588AB04A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488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B8CA52-1F98-9F81-88F8-4437FABD2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362FC9-3730-9E1C-D091-813EC6F05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2AFD6F3-510B-3B87-CE9F-CBDA59B31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6B58BC3-9AA7-487A-6B12-AA86A2DC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C7E743A-4429-81B9-8639-8DB993923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054C3A4-9AAC-DEB0-0E1D-B3DE92762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93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1D6C4A-6297-8CFF-2FB5-FE4897817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513ECD5-E9AA-832C-8A45-FC60409AD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CBAD97-A121-9E87-8D0B-FAB24D721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7E7A9E9-4ABB-0334-A2AF-6371976FFA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C2C515E-7532-CC4B-177A-04BAAF720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0868668-5E06-4B94-8340-402EF12DF4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E6275D1-B86A-6DA4-1801-DF3833E0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342E0C8-BECC-12C9-7968-5A07F9F83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832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324F07-3247-44F6-8B91-043502B5E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3DD4030-D355-A2C2-E819-4EE8A171E3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726AC51-4BF0-72F3-77D9-84D9EF109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05A4B82-AA19-8C3F-62EE-E7E89D320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552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0229E1F-5DD2-AFE4-695D-D9A3522EE8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B667FD4-8C01-F967-274D-DEBC1F160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35CF74F-ADC3-632D-4E05-D8CC754E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85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EECCC8-D85B-9020-E519-62470005A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4507C6-AFFB-06AB-0EBD-CEA836CDA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269DDDC-3B95-F327-9F12-1E69F0E58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3E3422B-D00D-8624-0E4E-F4A21469F0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E369D10-A33D-7F17-4DF5-6AAA8307A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5A68AD5-8A9F-240C-CB81-B94D6766F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027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7C6111-9D61-E1F7-1AE5-6D67F9832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31370FF-5E7B-5DF4-38E4-64A152856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9701573-A075-1A75-6ADA-80C568B60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AAF4D4-5748-7006-6982-5B98D6293B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0596405-2272-B716-3E58-00D60CB1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E0B1301-65DA-F7A9-0534-0F37B5896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568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A8A0D2-6FF7-8A4B-97BE-42BFEAA1B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D6DCDA6-E3C3-FAF4-EBE1-534B8B46B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EFF835-6B0D-7010-13DA-AB1014822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26C8E0-2985-E837-5D35-20AE07CD1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479D7F-B53A-2327-C969-9479948BE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165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C122147-391B-BF6B-06F1-2A5BD14AB7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97FFD51-C65D-1CD5-68DB-C5BD94DFE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EB9510-0301-81BA-A43F-29546DA0E5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0763E9-AC4E-EE5F-86C5-4AFEEA611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ED80B0-09C0-C9CB-0CEF-FEA04461C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93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7EBE7A0-3CFD-5E62-61EE-58EAD681E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93951F9-6B50-5E97-CAEB-A5359AC88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40F736-C686-2357-9E9B-B8FA6275AB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-11022" y="6521605"/>
            <a:ext cx="44296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EC3517-A94E-E75A-A02A-E41E5B602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160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D208B9-8B34-5A42-B776-28598997BC7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55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ournals.aps.org/prl/abstract/10.1103/25tk-nctn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journals.aps.org/prl/abstract/10.1103/25tk-nctn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8.png"/><Relationship Id="rId4" Type="http://schemas.openxmlformats.org/officeDocument/2006/relationships/hyperlink" Target="https://www.nature.com/articles/s41586-019-1124-4" TargetMode="External"/><Relationship Id="rId9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emf"/><Relationship Id="rId7" Type="http://schemas.openxmlformats.org/officeDocument/2006/relationships/image" Target="../media/image8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15.png"/><Relationship Id="rId10" Type="http://schemas.openxmlformats.org/officeDocument/2006/relationships/image" Target="../media/image8.png"/><Relationship Id="rId9" Type="http://schemas.openxmlformats.org/officeDocument/2006/relationships/hyperlink" Target="https://www.nature.com/articles/s41586-019-1124-4" TargetMode="Externa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8.emf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11" Type="http://schemas.openxmlformats.org/officeDocument/2006/relationships/hyperlink" Target="https://link.springer.com/article/10.1140/epjc/s10052-023-12280-6" TargetMode="External"/><Relationship Id="rId5" Type="http://schemas.openxmlformats.org/officeDocument/2006/relationships/image" Target="../media/image15.png"/><Relationship Id="rId1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6.emf"/><Relationship Id="rId14" Type="http://schemas.openxmlformats.org/officeDocument/2006/relationships/hyperlink" Target="https://www.nature.com/articles/s41586-019-1124-4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8.emf"/><Relationship Id="rId12" Type="http://schemas.openxmlformats.org/officeDocument/2006/relationships/hyperlink" Target="https://www.nature.com/articles/s41586-019-1124-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11" Type="http://schemas.openxmlformats.org/officeDocument/2006/relationships/image" Target="../media/image20.png"/><Relationship Id="rId5" Type="http://schemas.openxmlformats.org/officeDocument/2006/relationships/image" Target="../media/image13.png"/><Relationship Id="rId10" Type="http://schemas.openxmlformats.org/officeDocument/2006/relationships/image" Target="../media/image19.png"/><Relationship Id="rId4" Type="http://schemas.openxmlformats.org/officeDocument/2006/relationships/image" Target="../media/image6.emf"/><Relationship Id="rId9" Type="http://schemas.openxmlformats.org/officeDocument/2006/relationships/hyperlink" Target="https://link.springer.com/article/10.1140/epjc/s10052-023-12280-6" TargetMode="External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hyperlink" Target="https://legend-simflow.readthedocs.io/en/latest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5.22479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490.png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E76872-070D-A73F-7C72-98395C7F3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8362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it-CH" b="1" dirty="0">
                <a:latin typeface="Aptos" panose="020B0004020202020204" pitchFamily="34" charset="0"/>
              </a:rPr>
              <a:t>Search for the neutrinoless double electron capture of </a:t>
            </a:r>
            <a:r>
              <a:rPr lang="it-CH" b="1" baseline="30000" dirty="0">
                <a:latin typeface="Aptos" panose="020B0004020202020204" pitchFamily="34" charset="0"/>
              </a:rPr>
              <a:t>36</a:t>
            </a:r>
            <a:r>
              <a:rPr lang="it-CH" b="1" dirty="0">
                <a:latin typeface="Aptos" panose="020B0004020202020204" pitchFamily="34" charset="0"/>
              </a:rPr>
              <a:t>Ar in LEGEND-200</a:t>
            </a:r>
            <a:endParaRPr lang="en-GB" b="1" dirty="0">
              <a:latin typeface="Aptos" panose="020B000402020202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8EA0542-97A2-CDCB-BA1A-1C81FCB5E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0017" y="4124551"/>
            <a:ext cx="10901548" cy="1655762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Aptos" panose="020B0004020202020204" pitchFamily="34" charset="0"/>
              </a:rPr>
              <a:t>Gloria Senatore - University of Zurich</a:t>
            </a:r>
            <a:br>
              <a:rPr lang="en-GB" dirty="0">
                <a:latin typeface="Aptos" panose="020B0004020202020204" pitchFamily="34" charset="0"/>
              </a:rPr>
            </a:br>
            <a:endParaRPr lang="en-GB" dirty="0">
              <a:latin typeface="Aptos" panose="020B00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sz="1900" dirty="0">
                <a:latin typeface="Aptos" panose="020B0004020202020204" pitchFamily="34" charset="0"/>
              </a:rPr>
              <a:t>INTERNATIONAL SCHOOL OF NUCLEAR PHYSICS - </a:t>
            </a:r>
          </a:p>
          <a:p>
            <a:pPr>
              <a:lnSpc>
                <a:spcPct val="70000"/>
              </a:lnSpc>
            </a:pPr>
            <a:r>
              <a:rPr lang="en-GB" sz="1900" dirty="0">
                <a:latin typeface="Aptos" panose="020B0004020202020204" pitchFamily="34" charset="0"/>
              </a:rPr>
              <a:t>           47th Course “Neutrinos in Cosmology, in Astro-, Particle- and Nuclear Physics”, Erice</a:t>
            </a:r>
            <a:br>
              <a:rPr lang="en-GB" sz="1900" dirty="0">
                <a:latin typeface="Aptos" panose="020B0004020202020204" pitchFamily="34" charset="0"/>
              </a:rPr>
            </a:br>
            <a:endParaRPr lang="en-GB" sz="1900" dirty="0">
              <a:latin typeface="Aptos" panose="020B0004020202020204" pitchFamily="34" charset="0"/>
            </a:endParaRPr>
          </a:p>
          <a:p>
            <a:r>
              <a:rPr lang="en-GB" sz="1900" dirty="0">
                <a:latin typeface="Aptos" panose="020B0004020202020204" pitchFamily="34" charset="0"/>
              </a:rPr>
              <a:t>21 September 2026</a:t>
            </a:r>
          </a:p>
        </p:txBody>
      </p:sp>
      <p:pic>
        <p:nvPicPr>
          <p:cNvPr id="5" name="Immagine 4" descr="Immagine che contiene testo, Carattere, logo, design&#10;&#10;Il contenuto generato dall'IA potrebbe non essere corretto.">
            <a:extLst>
              <a:ext uri="{FF2B5EF4-FFF2-40B4-BE49-F238E27FC236}">
                <a16:creationId xmlns:a16="http://schemas.microsoft.com/office/drawing/2014/main" id="{9B7B61C9-9FAD-BC9F-B282-70BF77D92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82" y="155520"/>
            <a:ext cx="1701305" cy="588913"/>
          </a:xfrm>
          <a:prstGeom prst="rect">
            <a:avLst/>
          </a:prstGeom>
        </p:spPr>
      </p:pic>
      <p:pic>
        <p:nvPicPr>
          <p:cNvPr id="9" name="Immagine 8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27262822-684F-64A2-8CB6-47437266D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947" y="155520"/>
            <a:ext cx="1935143" cy="88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15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69FA94F1-0422-D77C-10BD-9F5915FAB6D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0"/>
                <a:ext cx="10515600" cy="1325563"/>
              </a:xfrm>
            </p:spPr>
            <p:txBody>
              <a:bodyPr/>
              <a:lstStyle/>
              <a:p>
                <a:r>
                  <a:rPr lang="en-GB" dirty="0"/>
                  <a:t>LEGEND: searching for 0</a:t>
                </a:r>
                <a14:m>
                  <m:oMath xmlns:m="http://schemas.openxmlformats.org/officeDocument/2006/math">
                    <m:r>
                      <a:rPr lang="en-GB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EB Garamond"/>
                      </a:rPr>
                      <m:t>𝜈𝛽𝛽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69FA94F1-0422-D77C-10BD-9F5915FAB6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0"/>
                <a:ext cx="10515600" cy="1325563"/>
              </a:xfrm>
              <a:blipFill>
                <a:blip r:embed="rId3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po 4">
            <a:extLst>
              <a:ext uri="{FF2B5EF4-FFF2-40B4-BE49-F238E27FC236}">
                <a16:creationId xmlns:a16="http://schemas.microsoft.com/office/drawing/2014/main" id="{4BB238B0-FA77-FEE9-A376-E19A10DB60D1}"/>
              </a:ext>
            </a:extLst>
          </p:cNvPr>
          <p:cNvGrpSpPr/>
          <p:nvPr/>
        </p:nvGrpSpPr>
        <p:grpSpPr>
          <a:xfrm>
            <a:off x="420321" y="1414812"/>
            <a:ext cx="5494821" cy="4717949"/>
            <a:chOff x="3570888" y="995826"/>
            <a:chExt cx="5494821" cy="4717949"/>
          </a:xfrm>
        </p:grpSpPr>
        <p:pic>
          <p:nvPicPr>
            <p:cNvPr id="6" name="Immagine 5" descr="Immagine che contiene interno&#10;&#10;Descrizione generata automaticamente">
              <a:extLst>
                <a:ext uri="{FF2B5EF4-FFF2-40B4-BE49-F238E27FC236}">
                  <a16:creationId xmlns:a16="http://schemas.microsoft.com/office/drawing/2014/main" id="{1FD3A7C0-C41E-0167-2BD2-CD2520AD8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444" r="3881" b="3774"/>
            <a:stretch/>
          </p:blipFill>
          <p:spPr>
            <a:xfrm>
              <a:off x="3570888" y="995826"/>
              <a:ext cx="5050221" cy="4717949"/>
            </a:xfrm>
            <a:prstGeom prst="rect">
              <a:avLst/>
            </a:prstGeom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410817D6-C53C-3907-A445-D4A667A96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1109" y="4824575"/>
              <a:ext cx="444600" cy="88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1C12D59-7CE1-3254-FA35-9014502272DB}"/>
              </a:ext>
            </a:extLst>
          </p:cNvPr>
          <p:cNvSpPr txBox="1"/>
          <p:nvPr/>
        </p:nvSpPr>
        <p:spPr>
          <a:xfrm>
            <a:off x="320814" y="6231135"/>
            <a:ext cx="5149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Montserrat" pitchFamily="2" charset="77"/>
              </a:rPr>
              <a:t>LEGEND-200. Location: Gran Sasso National Laboratory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egnaposto contenuto 2">
                <a:extLst>
                  <a:ext uri="{FF2B5EF4-FFF2-40B4-BE49-F238E27FC236}">
                    <a16:creationId xmlns:a16="http://schemas.microsoft.com/office/drawing/2014/main" id="{2599961D-8E30-B8BF-D764-29DC1EDF33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09503" y="1223320"/>
                <a:ext cx="6025978" cy="5133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lang="en-GB" sz="1500" b="1" dirty="0"/>
                  <a:t>Goal: </a:t>
                </a:r>
                <a:r>
                  <a:rPr lang="en-GB" sz="1500" dirty="0"/>
                  <a:t>Probing the Majorana nature of neutrinos by observing the </a:t>
                </a:r>
                <a:r>
                  <a:rPr lang="en-GB" sz="1500" dirty="0" err="1"/>
                  <a:t>neutrinoless</a:t>
                </a:r>
                <a:r>
                  <a:rPr lang="en-GB" sz="1500" dirty="0"/>
                  <a:t> double beta decay in high purity germanium crystals enriched in </a:t>
                </a:r>
                <a:r>
                  <a:rPr lang="en-GB" sz="1500" baseline="30000" dirty="0"/>
                  <a:t>76</a:t>
                </a:r>
                <a:r>
                  <a:rPr lang="en-GB" sz="1500" dirty="0"/>
                  <a:t>Ge.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500" dirty="0"/>
                  <a:t>Reaction searched for:</a:t>
                </a:r>
              </a:p>
              <a:p>
                <a:pPr marL="0" indent="0" algn="ctr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sz="1500" b="1" baseline="30000"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de-CH" sz="1500" b="1">
                          <a:latin typeface="Cambria Math" panose="02040503050406030204" pitchFamily="18" charset="0"/>
                        </a:rPr>
                        <m:t>𝐆𝐞</m:t>
                      </m:r>
                      <m:r>
                        <a:rPr lang="de-CH" sz="1500" b="1"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de-CH" sz="1500" b="1" baseline="30000"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de-CH" sz="1500" b="1">
                          <a:latin typeface="Cambria Math" panose="02040503050406030204" pitchFamily="18" charset="0"/>
                        </a:rPr>
                        <m:t>𝐒𝐞</m:t>
                      </m:r>
                      <m:r>
                        <a:rPr lang="de-CH" sz="15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CH" sz="1500" b="1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de-CH" sz="15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CH" sz="1500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de-CH" sz="15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sz="1500" b="1" baseline="30000" dirty="0"/>
              </a:p>
              <a:p>
                <a:pPr>
                  <a:lnSpc>
                    <a:spcPct val="100000"/>
                  </a:lnSpc>
                </a:pPr>
                <a:r>
                  <a:rPr lang="en-GB" sz="1500" dirty="0"/>
                  <a:t>Two phases: 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/>
                  <a:t>LEGEND-200 with discovery sensitivity aim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5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GB" sz="15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CH" sz="15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de-CH" sz="15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bSup>
                  </m:oMath>
                </a14:m>
                <a:r>
                  <a:rPr lang="en-GB" sz="1500" dirty="0"/>
                  <a:t>&gt; 10</a:t>
                </a:r>
                <a:r>
                  <a:rPr lang="en-GB" sz="1500" baseline="30000" dirty="0"/>
                  <a:t>27</a:t>
                </a:r>
                <a:r>
                  <a:rPr lang="en-GB" sz="1500" dirty="0"/>
                  <a:t> yr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/>
                  <a:t>LEGEND-1000 with discovery sensitivity aim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5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CH" sz="15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GB" sz="15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CH" sz="15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de-CH" sz="15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de-CH" sz="15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de-CH" sz="1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bSup>
                    <m:r>
                      <a:rPr lang="de-CH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500" dirty="0"/>
                  <a:t>&gt; 10</a:t>
                </a:r>
                <a:r>
                  <a:rPr lang="en-GB" sz="1500" baseline="30000" dirty="0"/>
                  <a:t>28</a:t>
                </a:r>
                <a:r>
                  <a:rPr lang="en-GB" sz="1500" dirty="0"/>
                  <a:t> yr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500" dirty="0"/>
                  <a:t>Very rare event! Experimental key features: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/>
                  <a:t>High active mass 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/>
                  <a:t>Excellent detector energy resolution (FWHM </a:t>
                </a:r>
                <a14:m>
                  <m:oMath xmlns:m="http://schemas.openxmlformats.org/officeDocument/2006/math">
                    <m:r>
                      <a:rPr lang="en-GB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sz="1500" dirty="0"/>
                  <a:t>0.1% @ Q</a:t>
                </a:r>
                <a14:m>
                  <m:oMath xmlns:m="http://schemas.openxmlformats.org/officeDocument/2006/math">
                    <m:r>
                      <a:rPr lang="en-GB" sz="1500" i="1" baseline="-25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𝛽𝛽</m:t>
                    </m:r>
                  </m:oMath>
                </a14:m>
                <a:r>
                  <a:rPr lang="en-GB" sz="1500" dirty="0"/>
                  <a:t>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/>
                  <a:t>Very low background environment (2·10</a:t>
                </a:r>
                <a:r>
                  <a:rPr lang="en-GB" sz="1500" baseline="30000" dirty="0"/>
                  <a:t>-4</a:t>
                </a:r>
                <a:r>
                  <a:rPr lang="en-GB" sz="1500" dirty="0"/>
                  <a:t> counts/(kg keV yr) for LEGEND-200; 20 times less for LEGEND-1000)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/>
                  <a:t>Active background reduction techniques: liquid argon veto &amp; pulse shape discrimination.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500" dirty="0"/>
                  <a:t>Results of LEGEND-200 first science run: [</a:t>
                </a:r>
                <a:r>
                  <a:rPr lang="it-CH" altLang="it-CH" sz="1500" dirty="0">
                    <a:solidFill>
                      <a:srgbClr val="000000"/>
                    </a:solidFill>
                    <a:latin typeface="-webkit-standard"/>
                    <a:hlinkClick r:id="rId6"/>
                  </a:rPr>
                  <a:t>LEGEND Collaboration, </a:t>
                </a:r>
                <a:r>
                  <a:rPr lang="it-CH" altLang="it-CH" sz="1500" i="1" dirty="0">
                    <a:solidFill>
                      <a:srgbClr val="000000"/>
                    </a:solidFill>
                    <a:latin typeface="Google Sans"/>
                    <a:hlinkClick r:id="rId6"/>
                  </a:rPr>
                  <a:t>Phys. Rev. Lett.</a:t>
                </a:r>
                <a:r>
                  <a:rPr lang="it-CH" altLang="it-CH" sz="1500" dirty="0">
                    <a:solidFill>
                      <a:srgbClr val="000000"/>
                    </a:solidFill>
                    <a:latin typeface="-webkit-standard"/>
                    <a:hlinkClick r:id="rId6"/>
                  </a:rPr>
                  <a:t> </a:t>
                </a:r>
                <a:r>
                  <a:rPr lang="it-CH" altLang="it-CH" sz="1500" b="1" dirty="0">
                    <a:solidFill>
                      <a:srgbClr val="000000"/>
                    </a:solidFill>
                    <a:latin typeface="Google Sans"/>
                    <a:hlinkClick r:id="rId6"/>
                  </a:rPr>
                  <a:t>136</a:t>
                </a:r>
                <a:r>
                  <a:rPr lang="it-CH" altLang="it-CH" sz="1500" dirty="0">
                    <a:solidFill>
                      <a:srgbClr val="000000"/>
                    </a:solidFill>
                    <a:latin typeface="-webkit-standard"/>
                    <a:hlinkClick r:id="rId6"/>
                  </a:rPr>
                  <a:t>, 031801 (2026)</a:t>
                </a:r>
                <a:r>
                  <a:rPr lang="it-CH" altLang="it-CH" sz="1500" dirty="0">
                    <a:solidFill>
                      <a:srgbClr val="000000"/>
                    </a:solidFill>
                    <a:latin typeface="-webkit-standard"/>
                  </a:rPr>
                  <a:t>].</a:t>
                </a:r>
                <a:endParaRPr lang="it-CH" altLang="it-CH" sz="1500" dirty="0">
                  <a:latin typeface="Arial" panose="020B0604020202020204" pitchFamily="34" charset="0"/>
                </a:endParaRPr>
              </a:p>
              <a:p>
                <a:pPr>
                  <a:lnSpc>
                    <a:spcPct val="100000"/>
                  </a:lnSpc>
                </a:pPr>
                <a:endParaRPr lang="en-GB" sz="1500" dirty="0"/>
              </a:p>
            </p:txBody>
          </p:sp>
        </mc:Choice>
        <mc:Fallback xmlns="">
          <p:sp>
            <p:nvSpPr>
              <p:cNvPr id="11" name="Segnaposto contenuto 2">
                <a:extLst>
                  <a:ext uri="{FF2B5EF4-FFF2-40B4-BE49-F238E27FC236}">
                    <a16:creationId xmlns:a16="http://schemas.microsoft.com/office/drawing/2014/main" id="{2599961D-8E30-B8BF-D764-29DC1EDF3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9503" y="1223320"/>
                <a:ext cx="6025978" cy="5133030"/>
              </a:xfrm>
              <a:prstGeom prst="rect">
                <a:avLst/>
              </a:prstGeom>
              <a:blipFill>
                <a:blip r:embed="rId7"/>
                <a:stretch>
                  <a:fillRect l="-421" t="-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1D567B09-6C66-E525-F065-740920965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6E709A1F-40FC-42D8-85A1-2934CC4E8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208B9-8B34-5A42-B776-28598997BC70}" type="slidenum">
              <a:rPr lang="en-GB" smtClean="0"/>
              <a:t>1</a:t>
            </a:fld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32FA167-1CC0-A9CC-FB84-3545E46913C5}"/>
              </a:ext>
            </a:extLst>
          </p:cNvPr>
          <p:cNvSpPr txBox="1"/>
          <p:nvPr/>
        </p:nvSpPr>
        <p:spPr>
          <a:xfrm>
            <a:off x="598204" y="2416809"/>
            <a:ext cx="1027845" cy="246221"/>
          </a:xfrm>
          <a:prstGeom prst="rect">
            <a:avLst/>
          </a:prstGeom>
          <a:solidFill>
            <a:schemeClr val="bg1"/>
          </a:solidFill>
          <a:ln w="19050">
            <a:solidFill>
              <a:srgbClr val="30AA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CH" sz="1000" dirty="0">
                <a:latin typeface="Montserrat" pitchFamily="2" charset="77"/>
              </a:rPr>
              <a:t>HPGe strings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8B0350-618E-12FF-AA65-F10B69149892}"/>
              </a:ext>
            </a:extLst>
          </p:cNvPr>
          <p:cNvSpPr txBox="1"/>
          <p:nvPr/>
        </p:nvSpPr>
        <p:spPr>
          <a:xfrm>
            <a:off x="46142" y="3513995"/>
            <a:ext cx="1779218" cy="553998"/>
          </a:xfrm>
          <a:prstGeom prst="rect">
            <a:avLst/>
          </a:prstGeom>
          <a:solidFill>
            <a:schemeClr val="bg1"/>
          </a:solidFill>
          <a:ln w="19050">
            <a:solidFill>
              <a:srgbClr val="30AA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CH" sz="1000" dirty="0">
                <a:latin typeface="Montserrat" pitchFamily="2" charset="77"/>
              </a:rPr>
              <a:t>Cryostat filled with 64 m</a:t>
            </a:r>
            <a:r>
              <a:rPr lang="it-CH" sz="1000" baseline="30000" dirty="0">
                <a:latin typeface="Montserrat" pitchFamily="2" charset="77"/>
              </a:rPr>
              <a:t>3</a:t>
            </a:r>
            <a:r>
              <a:rPr lang="it-CH" sz="1000" dirty="0">
                <a:latin typeface="Montserrat" pitchFamily="2" charset="77"/>
              </a:rPr>
              <a:t> of pure liquid argon (LAr)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DE649E4-721C-817D-A18D-07E0B35DAF9B}"/>
              </a:ext>
            </a:extLst>
          </p:cNvPr>
          <p:cNvSpPr txBox="1"/>
          <p:nvPr/>
        </p:nvSpPr>
        <p:spPr>
          <a:xfrm>
            <a:off x="46142" y="5488705"/>
            <a:ext cx="2131969" cy="400110"/>
          </a:xfrm>
          <a:prstGeom prst="rect">
            <a:avLst/>
          </a:prstGeom>
          <a:solidFill>
            <a:schemeClr val="bg1"/>
          </a:solidFill>
          <a:ln w="19050">
            <a:solidFill>
              <a:srgbClr val="30AA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CH" sz="1000" dirty="0">
                <a:latin typeface="Montserrat" pitchFamily="2" charset="77"/>
              </a:rPr>
              <a:t>Tank with 590 m</a:t>
            </a:r>
            <a:r>
              <a:rPr lang="it-CH" sz="1000" baseline="30000" dirty="0">
                <a:latin typeface="Montserrat" pitchFamily="2" charset="77"/>
              </a:rPr>
              <a:t>3</a:t>
            </a:r>
            <a:r>
              <a:rPr lang="it-CH" sz="1000" dirty="0">
                <a:latin typeface="Montserrat" pitchFamily="2" charset="77"/>
              </a:rPr>
              <a:t> of purified water with PMTs (muon veto)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D948932-1E1F-7B9A-DC1D-B270F7DC0A96}"/>
              </a:ext>
            </a:extLst>
          </p:cNvPr>
          <p:cNvSpPr txBox="1"/>
          <p:nvPr/>
        </p:nvSpPr>
        <p:spPr>
          <a:xfrm>
            <a:off x="3582483" y="1314469"/>
            <a:ext cx="1989807" cy="1323439"/>
          </a:xfrm>
          <a:prstGeom prst="rect">
            <a:avLst/>
          </a:prstGeom>
          <a:solidFill>
            <a:schemeClr val="bg1"/>
          </a:solidFill>
          <a:ln w="19050">
            <a:solidFill>
              <a:srgbClr val="30AA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latin typeface="Montserrat" pitchFamily="2" charset="77"/>
              </a:rPr>
              <a:t>LAr</a:t>
            </a:r>
            <a:r>
              <a:rPr lang="en-GB" sz="1000" dirty="0">
                <a:latin typeface="Montserrat" pitchFamily="2" charset="77"/>
              </a:rPr>
              <a:t> instrumentation:</a:t>
            </a:r>
          </a:p>
          <a:p>
            <a:pPr algn="ctr"/>
            <a:r>
              <a:rPr lang="en-GB" sz="1000" dirty="0">
                <a:latin typeface="Montserrat" pitchFamily="2" charset="77"/>
              </a:rPr>
              <a:t>diffuse wavelength-shifting reflector</a:t>
            </a:r>
          </a:p>
          <a:p>
            <a:pPr algn="ctr"/>
            <a:r>
              <a:rPr lang="it-CH" sz="1000" dirty="0">
                <a:latin typeface="Montserrat" pitchFamily="2" charset="77"/>
              </a:rPr>
              <a:t>+</a:t>
            </a:r>
          </a:p>
          <a:p>
            <a:pPr algn="ctr"/>
            <a:r>
              <a:rPr lang="it-CH" sz="1000" dirty="0">
                <a:latin typeface="Montserrat" pitchFamily="2" charset="77"/>
              </a:rPr>
              <a:t>green wavelength-shifting fibers</a:t>
            </a:r>
          </a:p>
          <a:p>
            <a:pPr algn="ctr"/>
            <a:r>
              <a:rPr lang="it-CH" sz="1000" dirty="0">
                <a:latin typeface="Montserrat" pitchFamily="2" charset="77"/>
              </a:rPr>
              <a:t>+</a:t>
            </a:r>
          </a:p>
          <a:p>
            <a:pPr algn="ctr"/>
            <a:r>
              <a:rPr lang="it-CH" sz="1000" dirty="0">
                <a:latin typeface="Montserrat" pitchFamily="2" charset="77"/>
              </a:rPr>
              <a:t>optical sensors (SiPMs)</a:t>
            </a:r>
          </a:p>
        </p:txBody>
      </p:sp>
      <p:cxnSp>
        <p:nvCxnSpPr>
          <p:cNvPr id="15" name="Connettore diritto a freccia 14">
            <a:extLst>
              <a:ext uri="{FF2B5EF4-FFF2-40B4-BE49-F238E27FC236}">
                <a16:creationId xmlns:a16="http://schemas.microsoft.com/office/drawing/2014/main" id="{8E4497D7-6BA6-04D9-8EAB-CE060F99EC03}"/>
              </a:ext>
            </a:extLst>
          </p:cNvPr>
          <p:cNvCxnSpPr>
            <a:cxnSpLocks/>
          </p:cNvCxnSpPr>
          <p:nvPr/>
        </p:nvCxnSpPr>
        <p:spPr>
          <a:xfrm>
            <a:off x="1626049" y="2637908"/>
            <a:ext cx="1325812" cy="1346263"/>
          </a:xfrm>
          <a:prstGeom prst="straightConnector1">
            <a:avLst/>
          </a:prstGeom>
          <a:ln>
            <a:solidFill>
              <a:srgbClr val="2FAB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a freccia 15">
            <a:extLst>
              <a:ext uri="{FF2B5EF4-FFF2-40B4-BE49-F238E27FC236}">
                <a16:creationId xmlns:a16="http://schemas.microsoft.com/office/drawing/2014/main" id="{FCB6E98B-B956-9D44-2F84-3E170262747F}"/>
              </a:ext>
            </a:extLst>
          </p:cNvPr>
          <p:cNvCxnSpPr>
            <a:cxnSpLocks/>
          </p:cNvCxnSpPr>
          <p:nvPr/>
        </p:nvCxnSpPr>
        <p:spPr>
          <a:xfrm flipH="1">
            <a:off x="3031088" y="2635526"/>
            <a:ext cx="1477483" cy="1044174"/>
          </a:xfrm>
          <a:prstGeom prst="straightConnector1">
            <a:avLst/>
          </a:prstGeom>
          <a:ln>
            <a:solidFill>
              <a:srgbClr val="2FAB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a freccia 19">
            <a:extLst>
              <a:ext uri="{FF2B5EF4-FFF2-40B4-BE49-F238E27FC236}">
                <a16:creationId xmlns:a16="http://schemas.microsoft.com/office/drawing/2014/main" id="{EEDBB7E8-A625-26EF-7976-803553B29D0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1825360" y="3790994"/>
            <a:ext cx="428509" cy="109805"/>
          </a:xfrm>
          <a:prstGeom prst="straightConnector1">
            <a:avLst/>
          </a:prstGeom>
          <a:ln>
            <a:solidFill>
              <a:srgbClr val="2FAB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a freccia 22">
            <a:extLst>
              <a:ext uri="{FF2B5EF4-FFF2-40B4-BE49-F238E27FC236}">
                <a16:creationId xmlns:a16="http://schemas.microsoft.com/office/drawing/2014/main" id="{280BC160-E076-A1D2-AB74-B100513E4F5A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1112127" y="4616961"/>
            <a:ext cx="104352" cy="871744"/>
          </a:xfrm>
          <a:prstGeom prst="straightConnector1">
            <a:avLst/>
          </a:prstGeom>
          <a:ln>
            <a:solidFill>
              <a:srgbClr val="2FAB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90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EEDB2-6094-1E9C-56F0-570D88734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uppo 36">
            <a:extLst>
              <a:ext uri="{FF2B5EF4-FFF2-40B4-BE49-F238E27FC236}">
                <a16:creationId xmlns:a16="http://schemas.microsoft.com/office/drawing/2014/main" id="{895713A3-EBB3-AE6E-A097-BC47724DB200}"/>
              </a:ext>
            </a:extLst>
          </p:cNvPr>
          <p:cNvGrpSpPr/>
          <p:nvPr/>
        </p:nvGrpSpPr>
        <p:grpSpPr>
          <a:xfrm>
            <a:off x="46142" y="1314469"/>
            <a:ext cx="5869000" cy="4818292"/>
            <a:chOff x="46142" y="1314469"/>
            <a:chExt cx="5869000" cy="4818292"/>
          </a:xfrm>
        </p:grpSpPr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57F3EF70-F325-2CD8-58FB-F57A8C4A2FF1}"/>
                </a:ext>
              </a:extLst>
            </p:cNvPr>
            <p:cNvGrpSpPr/>
            <p:nvPr/>
          </p:nvGrpSpPr>
          <p:grpSpPr>
            <a:xfrm>
              <a:off x="420321" y="1414812"/>
              <a:ext cx="5494821" cy="4717949"/>
              <a:chOff x="3570888" y="995826"/>
              <a:chExt cx="5494821" cy="4717949"/>
            </a:xfrm>
          </p:grpSpPr>
          <p:pic>
            <p:nvPicPr>
              <p:cNvPr id="27" name="Immagine 26" descr="Immagine che contiene interno&#10;&#10;Descrizione generata automaticamente">
                <a:extLst>
                  <a:ext uri="{FF2B5EF4-FFF2-40B4-BE49-F238E27FC236}">
                    <a16:creationId xmlns:a16="http://schemas.microsoft.com/office/drawing/2014/main" id="{834F3E74-FDF0-37FB-F4D2-6863C64804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444" r="3881" b="3774"/>
              <a:stretch/>
            </p:blipFill>
            <p:spPr>
              <a:xfrm>
                <a:off x="3570888" y="995826"/>
                <a:ext cx="5050221" cy="4717949"/>
              </a:xfrm>
              <a:prstGeom prst="rect">
                <a:avLst/>
              </a:prstGeom>
            </p:spPr>
          </p:pic>
          <p:pic>
            <p:nvPicPr>
              <p:cNvPr id="28" name="Picture 2">
                <a:extLst>
                  <a:ext uri="{FF2B5EF4-FFF2-40B4-BE49-F238E27FC236}">
                    <a16:creationId xmlns:a16="http://schemas.microsoft.com/office/drawing/2014/main" id="{2ED8D806-A0D1-15F5-2D5C-92DC4784D7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21109" y="4824575"/>
                <a:ext cx="444600" cy="889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F6CAE31B-02B9-6077-A874-F562759C4C48}"/>
                </a:ext>
              </a:extLst>
            </p:cNvPr>
            <p:cNvSpPr txBox="1"/>
            <p:nvPr/>
          </p:nvSpPr>
          <p:spPr>
            <a:xfrm>
              <a:off x="598204" y="2416809"/>
              <a:ext cx="1027845" cy="24622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0AA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it-CH" sz="1000" dirty="0">
                  <a:solidFill>
                    <a:schemeClr val="bg2">
                      <a:lumMod val="50000"/>
                    </a:schemeClr>
                  </a:solidFill>
                  <a:latin typeface="Montserrat" pitchFamily="2" charset="77"/>
                </a:rPr>
                <a:t>HPGe strings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7E23656D-054F-43A8-7538-6103C6D4A7FC}"/>
                </a:ext>
              </a:extLst>
            </p:cNvPr>
            <p:cNvSpPr txBox="1"/>
            <p:nvPr/>
          </p:nvSpPr>
          <p:spPr>
            <a:xfrm>
              <a:off x="46142" y="3513995"/>
              <a:ext cx="1779218" cy="55399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0AA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CH" sz="1000" dirty="0">
                  <a:solidFill>
                    <a:schemeClr val="bg2">
                      <a:lumMod val="50000"/>
                    </a:schemeClr>
                  </a:solidFill>
                  <a:latin typeface="Montserrat" pitchFamily="2" charset="77"/>
                </a:rPr>
                <a:t>Cryostat filled with 64 m</a:t>
              </a:r>
              <a:r>
                <a:rPr lang="it-CH" sz="1000" baseline="30000" dirty="0">
                  <a:solidFill>
                    <a:schemeClr val="bg2">
                      <a:lumMod val="50000"/>
                    </a:schemeClr>
                  </a:solidFill>
                  <a:latin typeface="Montserrat" pitchFamily="2" charset="77"/>
                </a:rPr>
                <a:t>3</a:t>
              </a:r>
              <a:r>
                <a:rPr lang="it-CH" sz="1000" dirty="0">
                  <a:solidFill>
                    <a:schemeClr val="bg2">
                      <a:lumMod val="50000"/>
                    </a:schemeClr>
                  </a:solidFill>
                  <a:latin typeface="Montserrat" pitchFamily="2" charset="77"/>
                </a:rPr>
                <a:t> of pure liquid argon (LAr)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9719CC88-81F3-2F96-7832-5147E4C596C8}"/>
                </a:ext>
              </a:extLst>
            </p:cNvPr>
            <p:cNvSpPr txBox="1"/>
            <p:nvPr/>
          </p:nvSpPr>
          <p:spPr>
            <a:xfrm>
              <a:off x="46142" y="5488705"/>
              <a:ext cx="2131969" cy="4001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0AA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CH" sz="1000" dirty="0">
                  <a:solidFill>
                    <a:schemeClr val="bg2">
                      <a:lumMod val="50000"/>
                    </a:schemeClr>
                  </a:solidFill>
                  <a:latin typeface="Montserrat" pitchFamily="2" charset="77"/>
                </a:rPr>
                <a:t>Tank with 590 m</a:t>
              </a:r>
              <a:r>
                <a:rPr lang="it-CH" sz="1000" baseline="30000" dirty="0">
                  <a:solidFill>
                    <a:schemeClr val="bg2">
                      <a:lumMod val="50000"/>
                    </a:schemeClr>
                  </a:solidFill>
                  <a:latin typeface="Montserrat" pitchFamily="2" charset="77"/>
                </a:rPr>
                <a:t>3</a:t>
              </a:r>
              <a:r>
                <a:rPr lang="it-CH" sz="1000" dirty="0">
                  <a:solidFill>
                    <a:schemeClr val="bg2">
                      <a:lumMod val="50000"/>
                    </a:schemeClr>
                  </a:solidFill>
                  <a:latin typeface="Montserrat" pitchFamily="2" charset="77"/>
                </a:rPr>
                <a:t> of purified water with PMTs (muon veto)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4FCDB6EB-C7F9-8A92-CCB0-335A4396771C}"/>
                </a:ext>
              </a:extLst>
            </p:cNvPr>
            <p:cNvSpPr txBox="1"/>
            <p:nvPr/>
          </p:nvSpPr>
          <p:spPr>
            <a:xfrm>
              <a:off x="3582483" y="1314469"/>
              <a:ext cx="1989807" cy="132343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0AA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 err="1">
                  <a:latin typeface="Montserrat" pitchFamily="2" charset="77"/>
                </a:rPr>
                <a:t>LAr</a:t>
              </a:r>
              <a:r>
                <a:rPr lang="en-GB" sz="1000" dirty="0">
                  <a:latin typeface="Montserrat" pitchFamily="2" charset="77"/>
                </a:rPr>
                <a:t> instrumentation:</a:t>
              </a:r>
            </a:p>
            <a:p>
              <a:pPr algn="ctr"/>
              <a:r>
                <a:rPr lang="en-GB" sz="1000" dirty="0">
                  <a:latin typeface="Montserrat" pitchFamily="2" charset="77"/>
                </a:rPr>
                <a:t>diffuse wavelength-shifting reflector</a:t>
              </a:r>
            </a:p>
            <a:p>
              <a:pPr algn="ctr"/>
              <a:r>
                <a:rPr lang="it-CH" sz="1000" dirty="0">
                  <a:latin typeface="Montserrat" pitchFamily="2" charset="77"/>
                </a:rPr>
                <a:t>+</a:t>
              </a:r>
            </a:p>
            <a:p>
              <a:pPr algn="ctr"/>
              <a:r>
                <a:rPr lang="it-CH" sz="1000" dirty="0">
                  <a:latin typeface="Montserrat" pitchFamily="2" charset="77"/>
                </a:rPr>
                <a:t>green wavelength-shifting fibers</a:t>
              </a:r>
            </a:p>
            <a:p>
              <a:pPr algn="ctr"/>
              <a:r>
                <a:rPr lang="it-CH" sz="1000" dirty="0">
                  <a:latin typeface="Montserrat" pitchFamily="2" charset="77"/>
                </a:rPr>
                <a:t>+</a:t>
              </a:r>
            </a:p>
            <a:p>
              <a:pPr algn="ctr"/>
              <a:r>
                <a:rPr lang="it-CH" sz="1000" dirty="0">
                  <a:latin typeface="Montserrat" pitchFamily="2" charset="77"/>
                </a:rPr>
                <a:t>optical sensors (SiPMs)</a:t>
              </a:r>
            </a:p>
          </p:txBody>
        </p:sp>
        <p:cxnSp>
          <p:nvCxnSpPr>
            <p:cNvPr id="33" name="Connettore diritto a freccia 32">
              <a:extLst>
                <a:ext uri="{FF2B5EF4-FFF2-40B4-BE49-F238E27FC236}">
                  <a16:creationId xmlns:a16="http://schemas.microsoft.com/office/drawing/2014/main" id="{7F85C23F-5F45-6344-AABB-ED2BA10150E8}"/>
                </a:ext>
              </a:extLst>
            </p:cNvPr>
            <p:cNvCxnSpPr>
              <a:cxnSpLocks/>
            </p:cNvCxnSpPr>
            <p:nvPr/>
          </p:nvCxnSpPr>
          <p:spPr>
            <a:xfrm>
              <a:off x="1626049" y="2637908"/>
              <a:ext cx="1325812" cy="1346263"/>
            </a:xfrm>
            <a:prstGeom prst="straightConnector1">
              <a:avLst/>
            </a:prstGeom>
            <a:ln>
              <a:solidFill>
                <a:srgbClr val="2FAB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diritto a freccia 33">
              <a:extLst>
                <a:ext uri="{FF2B5EF4-FFF2-40B4-BE49-F238E27FC236}">
                  <a16:creationId xmlns:a16="http://schemas.microsoft.com/office/drawing/2014/main" id="{1272328D-F442-B3FE-BFBB-32BE853FC8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1088" y="2635526"/>
              <a:ext cx="1477483" cy="1044174"/>
            </a:xfrm>
            <a:prstGeom prst="straightConnector1">
              <a:avLst/>
            </a:prstGeom>
            <a:ln>
              <a:solidFill>
                <a:srgbClr val="2FAB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diritto a freccia 34">
              <a:extLst>
                <a:ext uri="{FF2B5EF4-FFF2-40B4-BE49-F238E27FC236}">
                  <a16:creationId xmlns:a16="http://schemas.microsoft.com/office/drawing/2014/main" id="{ACFA2174-F707-FDCE-E07E-F8A6C649EB3C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1825360" y="3790994"/>
              <a:ext cx="428509" cy="109805"/>
            </a:xfrm>
            <a:prstGeom prst="straightConnector1">
              <a:avLst/>
            </a:prstGeom>
            <a:ln>
              <a:solidFill>
                <a:srgbClr val="2FAB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diritto a freccia 35">
              <a:extLst>
                <a:ext uri="{FF2B5EF4-FFF2-40B4-BE49-F238E27FC236}">
                  <a16:creationId xmlns:a16="http://schemas.microsoft.com/office/drawing/2014/main" id="{77761F37-7686-3201-D230-5C0A391A74B7}"/>
                </a:ext>
              </a:extLst>
            </p:cNvPr>
            <p:cNvCxnSpPr>
              <a:cxnSpLocks/>
              <a:stCxn id="31" idx="0"/>
            </p:cNvCxnSpPr>
            <p:nvPr/>
          </p:nvCxnSpPr>
          <p:spPr>
            <a:xfrm flipV="1">
              <a:off x="1112127" y="4616961"/>
              <a:ext cx="104352" cy="871744"/>
            </a:xfrm>
            <a:prstGeom prst="straightConnector1">
              <a:avLst/>
            </a:prstGeom>
            <a:ln>
              <a:solidFill>
                <a:srgbClr val="2FAB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egnaposto contenuto 2">
                <a:extLst>
                  <a:ext uri="{FF2B5EF4-FFF2-40B4-BE49-F238E27FC236}">
                    <a16:creationId xmlns:a16="http://schemas.microsoft.com/office/drawing/2014/main" id="{F9DEA8F1-85CF-DE24-26FB-9E5AFBBCEC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09503" y="1223320"/>
                <a:ext cx="6025978" cy="5133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</a:pPr>
                <a:r>
                  <a:rPr lang="en-GB" sz="1500" b="1" dirty="0">
                    <a:solidFill>
                      <a:schemeClr val="bg2">
                        <a:lumMod val="50000"/>
                      </a:schemeClr>
                    </a:solidFill>
                  </a:rPr>
                  <a:t>Goal: </a:t>
                </a: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Probing the Majorana nature of neutrinos by observing the </a:t>
                </a:r>
                <a:r>
                  <a:rPr lang="en-GB" sz="1500" dirty="0" err="1">
                    <a:solidFill>
                      <a:schemeClr val="bg2">
                        <a:lumMod val="50000"/>
                      </a:schemeClr>
                    </a:solidFill>
                  </a:rPr>
                  <a:t>neutrinoless</a:t>
                </a: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 double beta decay in high purity germanium crystals enriched in </a:t>
                </a:r>
                <a:r>
                  <a:rPr lang="en-GB" sz="1500" baseline="30000" dirty="0">
                    <a:solidFill>
                      <a:schemeClr val="bg2">
                        <a:lumMod val="50000"/>
                      </a:schemeClr>
                    </a:solidFill>
                  </a:rPr>
                  <a:t>76</a:t>
                </a: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Ge.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Reaction searched for: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sz="1500" b="1" baseline="300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de-CH" sz="15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𝐆𝐞</m:t>
                      </m:r>
                      <m:r>
                        <a:rPr lang="de-CH" sz="15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→</m:t>
                      </m:r>
                      <m:r>
                        <a:rPr lang="de-CH" sz="1500" b="1" baseline="300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de-CH" sz="15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𝐒𝐞</m:t>
                      </m:r>
                      <m:r>
                        <a:rPr lang="de-CH" sz="15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CH" sz="1500" b="1" i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de-CH" sz="1500" b="1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CH" sz="1500" b="1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de-CH" sz="1500" b="1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GB" sz="1500" b="1" baseline="300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Two phases: 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LEGEND-200 with discovery sensitivity aim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50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CH" sz="15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GB" sz="150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CH" sz="1500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de-CH" sz="1500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de-CH" sz="15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de-CH" sz="15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bSup>
                  </m:oMath>
                </a14:m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&gt; 10</a:t>
                </a:r>
                <a:r>
                  <a:rPr lang="en-GB" sz="1500" baseline="30000" dirty="0">
                    <a:solidFill>
                      <a:schemeClr val="bg2">
                        <a:lumMod val="50000"/>
                      </a:schemeClr>
                    </a:solidFill>
                  </a:rPr>
                  <a:t>27</a:t>
                </a: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 yr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LEGEND-1000 with discovery sensitivity aim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5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CH" sz="15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GB" sz="1500" i="1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CH" sz="1500" i="1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de-CH" sz="1500" i="1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  <m:sup>
                        <m:r>
                          <a:rPr lang="de-CH" sz="15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de-CH" sz="15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sup>
                    </m:sSubSup>
                    <m:r>
                      <a:rPr lang="de-CH" sz="1500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&gt; 10</a:t>
                </a:r>
                <a:r>
                  <a:rPr lang="en-GB" sz="1500" baseline="30000" dirty="0">
                    <a:solidFill>
                      <a:schemeClr val="bg2">
                        <a:lumMod val="50000"/>
                      </a:schemeClr>
                    </a:solidFill>
                  </a:rPr>
                  <a:t>28</a:t>
                </a: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 yr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Very rare event! Experimental key features: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High active mass 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Excellent detector energy resolution (FWHM </a:t>
                </a:r>
                <a14:m>
                  <m:oMath xmlns:m="http://schemas.openxmlformats.org/officeDocument/2006/math">
                    <m:r>
                      <a:rPr lang="en-GB" sz="1500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0.1% @ Q</a:t>
                </a:r>
                <a14:m>
                  <m:oMath xmlns:m="http://schemas.openxmlformats.org/officeDocument/2006/math">
                    <m:r>
                      <a:rPr lang="en-GB" sz="1500" i="1" baseline="-2500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𝛽𝛽</m:t>
                    </m:r>
                  </m:oMath>
                </a14:m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Very low background environment (2·10</a:t>
                </a:r>
                <a:r>
                  <a:rPr lang="en-GB" sz="1500" baseline="30000" dirty="0">
                    <a:solidFill>
                      <a:schemeClr val="bg2">
                        <a:lumMod val="50000"/>
                      </a:schemeClr>
                    </a:solidFill>
                  </a:rPr>
                  <a:t>-4</a:t>
                </a: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 counts/(kg keV yr) for LEGEND-200; 20 times less for LEGEND-1000)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Active background reduction techniques: liquid argon veto &amp; pulse shape discrimination.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500" dirty="0">
                    <a:solidFill>
                      <a:schemeClr val="bg2">
                        <a:lumMod val="50000"/>
                      </a:schemeClr>
                    </a:solidFill>
                  </a:rPr>
                  <a:t>Results of LEGEND-200 first science run: [</a:t>
                </a:r>
                <a:r>
                  <a:rPr lang="it-CH" altLang="it-CH" sz="1500" dirty="0">
                    <a:solidFill>
                      <a:schemeClr val="bg2">
                        <a:lumMod val="50000"/>
                      </a:schemeClr>
                    </a:solidFill>
                    <a:latin typeface="-webkit-standard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LEGEND Collaboration, </a:t>
                </a:r>
                <a:r>
                  <a:rPr lang="it-CH" altLang="it-CH" sz="1500" i="1" dirty="0">
                    <a:solidFill>
                      <a:schemeClr val="bg2">
                        <a:lumMod val="50000"/>
                      </a:schemeClr>
                    </a:solidFill>
                    <a:latin typeface="Google Sans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Phys. Rev. Lett.</a:t>
                </a:r>
                <a:r>
                  <a:rPr lang="it-CH" altLang="it-CH" sz="1500" dirty="0">
                    <a:solidFill>
                      <a:schemeClr val="bg2">
                        <a:lumMod val="50000"/>
                      </a:schemeClr>
                    </a:solidFill>
                    <a:latin typeface="-webkit-standard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 </a:t>
                </a:r>
                <a:r>
                  <a:rPr lang="it-CH" altLang="it-CH" sz="1500" b="1" dirty="0">
                    <a:solidFill>
                      <a:schemeClr val="bg2">
                        <a:lumMod val="50000"/>
                      </a:schemeClr>
                    </a:solidFill>
                    <a:latin typeface="Google Sans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136</a:t>
                </a:r>
                <a:r>
                  <a:rPr lang="it-CH" altLang="it-CH" sz="1500" dirty="0">
                    <a:solidFill>
                      <a:schemeClr val="bg2">
                        <a:lumMod val="50000"/>
                      </a:schemeClr>
                    </a:solidFill>
                    <a:latin typeface="-webkit-standard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, 031801 (2026)</a:t>
                </a:r>
                <a:r>
                  <a:rPr lang="it-CH" altLang="it-CH" sz="1500" dirty="0">
                    <a:solidFill>
                      <a:schemeClr val="bg2">
                        <a:lumMod val="50000"/>
                      </a:schemeClr>
                    </a:solidFill>
                    <a:latin typeface="-webkit-standard"/>
                  </a:rPr>
                  <a:t>].</a:t>
                </a:r>
                <a:endParaRPr lang="it-CH" altLang="it-CH" sz="15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</a:endParaRPr>
              </a:p>
              <a:p>
                <a:pPr>
                  <a:lnSpc>
                    <a:spcPct val="100000"/>
                  </a:lnSpc>
                </a:pPr>
                <a:endParaRPr lang="en-GB" sz="1500" dirty="0"/>
              </a:p>
            </p:txBody>
          </p:sp>
        </mc:Choice>
        <mc:Fallback xmlns="">
          <p:sp>
            <p:nvSpPr>
              <p:cNvPr id="13" name="Segnaposto contenuto 2">
                <a:extLst>
                  <a:ext uri="{FF2B5EF4-FFF2-40B4-BE49-F238E27FC236}">
                    <a16:creationId xmlns:a16="http://schemas.microsoft.com/office/drawing/2014/main" id="{F9DEA8F1-85CF-DE24-26FB-9E5AFBBCE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9503" y="1223320"/>
                <a:ext cx="6025978" cy="5133030"/>
              </a:xfrm>
              <a:prstGeom prst="rect">
                <a:avLst/>
              </a:prstGeom>
              <a:blipFill>
                <a:blip r:embed="rId6"/>
                <a:stretch>
                  <a:fillRect l="-421" t="-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C505C0DB-890C-A924-71AC-97BB4DCD97A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0"/>
                <a:ext cx="10515600" cy="1325563"/>
              </a:xfrm>
            </p:spPr>
            <p:txBody>
              <a:bodyPr/>
              <a:lstStyle/>
              <a:p>
                <a:r>
                  <a:rPr lang="en-GB" dirty="0"/>
                  <a:t>LEGEND: searching for 0</a:t>
                </a:r>
                <a14:m>
                  <m:oMath xmlns:m="http://schemas.openxmlformats.org/officeDocument/2006/math">
                    <m:r>
                      <a:rPr lang="en-GB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EB Garamond"/>
                      </a:rPr>
                      <m:t>𝜈𝛽𝛽</m:t>
                    </m:r>
                  </m:oMath>
                </a14:m>
                <a:r>
                  <a:rPr lang="en-GB" dirty="0">
                    <a:sym typeface="Wingdings" pitchFamily="2" charset="2"/>
                  </a:rPr>
                  <a:t>  but not only!</a:t>
                </a:r>
                <a:endParaRPr lang="en-GB" dirty="0"/>
              </a:p>
            </p:txBody>
          </p:sp>
        </mc:Choice>
        <mc:Fallback xmlns="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C505C0DB-890C-A924-71AC-97BB4DCD97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0"/>
                <a:ext cx="10515600" cy="1325563"/>
              </a:xfrm>
              <a:blipFill>
                <a:blip r:embed="rId7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0F1CCC1E-834E-DC47-B6E4-33D2A7EB1DA7}"/>
              </a:ext>
            </a:extLst>
          </p:cNvPr>
          <p:cNvSpPr txBox="1"/>
          <p:nvPr/>
        </p:nvSpPr>
        <p:spPr>
          <a:xfrm>
            <a:off x="320814" y="6231135"/>
            <a:ext cx="5149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Montserrat" pitchFamily="2" charset="77"/>
              </a:rPr>
              <a:t>LEGEND-200. Location: Gran Sasso National Laboratory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F618125-A37C-594B-143E-814A54BFF0C6}"/>
              </a:ext>
            </a:extLst>
          </p:cNvPr>
          <p:cNvSpPr txBox="1"/>
          <p:nvPr/>
        </p:nvSpPr>
        <p:spPr>
          <a:xfrm>
            <a:off x="2018270" y="2705939"/>
            <a:ext cx="8155459" cy="124649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500" dirty="0"/>
              <a:t>The excellent energy resolution, ultra-pure environment and effective background mitigation techniques make LEGEND suitable for other BSM searches!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12696DC2-71BE-7676-8D6D-53CFCF71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3D238122-3226-A347-BB35-5DD03BE61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163962D-70A1-9BC8-BDE8-50EEDB4C0258}"/>
              </a:ext>
            </a:extLst>
          </p:cNvPr>
          <p:cNvSpPr txBox="1"/>
          <p:nvPr/>
        </p:nvSpPr>
        <p:spPr>
          <a:xfrm>
            <a:off x="3582483" y="1314469"/>
            <a:ext cx="1989807" cy="1323439"/>
          </a:xfrm>
          <a:prstGeom prst="rect">
            <a:avLst/>
          </a:prstGeom>
          <a:solidFill>
            <a:schemeClr val="bg1"/>
          </a:solidFill>
          <a:ln w="19050">
            <a:solidFill>
              <a:srgbClr val="30AA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LAr</a:t>
            </a:r>
            <a:r>
              <a:rPr lang="en-GB" sz="1000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 instrumentation:</a:t>
            </a:r>
          </a:p>
          <a:p>
            <a:pPr algn="ctr"/>
            <a:r>
              <a:rPr lang="en-GB" sz="1000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diffuse wavelength-shifting reflector</a:t>
            </a:r>
          </a:p>
          <a:p>
            <a:pPr algn="ctr"/>
            <a:r>
              <a:rPr lang="it-CH" sz="1000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+</a:t>
            </a:r>
          </a:p>
          <a:p>
            <a:pPr algn="ctr"/>
            <a:r>
              <a:rPr lang="it-CH" sz="1000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green wavelength-shifting fibers</a:t>
            </a:r>
          </a:p>
          <a:p>
            <a:pPr algn="ctr"/>
            <a:r>
              <a:rPr lang="it-CH" sz="1000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+</a:t>
            </a:r>
          </a:p>
          <a:p>
            <a:pPr algn="ctr"/>
            <a:r>
              <a:rPr lang="it-CH" sz="1000" dirty="0">
                <a:solidFill>
                  <a:schemeClr val="bg2">
                    <a:lumMod val="50000"/>
                  </a:schemeClr>
                </a:solidFill>
                <a:latin typeface="Montserrat" pitchFamily="2" charset="77"/>
              </a:rPr>
              <a:t>optical sensors (SiPMs)</a:t>
            </a:r>
          </a:p>
        </p:txBody>
      </p:sp>
    </p:spTree>
    <p:extLst>
      <p:ext uri="{BB962C8B-B14F-4D97-AF65-F5344CB8AC3E}">
        <p14:creationId xmlns:p14="http://schemas.microsoft.com/office/powerpoint/2010/main" val="3148023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619D4CA6-1771-00ED-70CC-3C3F85D0D08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817847" y="-131509"/>
                <a:ext cx="4335118" cy="1325563"/>
              </a:xfrm>
            </p:spPr>
            <p:txBody>
              <a:bodyPr/>
              <a:lstStyle/>
              <a:p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2</a:t>
                </a:r>
                <a14:m>
                  <m:oMath xmlns:m="http://schemas.openxmlformats.org/officeDocument/2006/math">
                    <m:r>
                      <a:rPr lang="en-GB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EB Garamond"/>
                      </a:rPr>
                      <m:t>𝜈</m:t>
                    </m:r>
                  </m:oMath>
                </a14:m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DEC</a:t>
                </a:r>
                <a:endParaRPr lang="en-GB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619D4CA6-1771-00ED-70CC-3C3F85D0D0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817847" y="-131509"/>
                <a:ext cx="4335118" cy="1325563"/>
              </a:xfrm>
              <a:blipFill>
                <a:blip r:embed="rId3"/>
                <a:stretch>
                  <a:fillRect l="-58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ABACA50C-63C5-406E-858D-E19F4E7328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8989" y="3896573"/>
                <a:ext cx="5179734" cy="2459777"/>
              </a:xfrm>
            </p:spPr>
            <p:txBody>
              <a:bodyPr>
                <a:normAutofit/>
              </a:bodyPr>
              <a:lstStyle/>
              <a:p>
                <a:r>
                  <a:rPr lang="en-GB" sz="1600" dirty="0"/>
                  <a:t>Standard Model process.</a:t>
                </a:r>
              </a:p>
              <a:p>
                <a:r>
                  <a:rPr lang="en-GB" sz="1600" dirty="0"/>
                  <a:t>Much harder to observe than 2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𝜐𝛽𝛽</m:t>
                    </m:r>
                  </m:oMath>
                </a14:m>
                <a:r>
                  <a:rPr lang="en-GB" sz="1600" dirty="0"/>
                  <a:t> because smaller phase space and low-energy observable signature.</a:t>
                </a:r>
              </a:p>
              <a:p>
                <a:r>
                  <a:rPr lang="en-GB" sz="1600" dirty="0"/>
                  <a:t>First direct observation in 2018 by XENON1T with </a:t>
                </a:r>
                <a:r>
                  <a:rPr lang="en-GB" sz="1600" baseline="30000" dirty="0"/>
                  <a:t>124</a:t>
                </a:r>
                <a:r>
                  <a:rPr lang="en-GB" sz="1600" dirty="0"/>
                  <a:t>Xe [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4"/>
                  </a:rPr>
                  <a:t>XENON Collaboration, </a:t>
                </a:r>
                <a:r>
                  <a:rPr lang="it-CH" altLang="it-CH" sz="1400" i="1" dirty="0">
                    <a:solidFill>
                      <a:srgbClr val="000000"/>
                    </a:solidFill>
                    <a:latin typeface="Google Sans"/>
                    <a:hlinkClick r:id="rId4"/>
                  </a:rPr>
                  <a:t>Nature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4"/>
                  </a:rPr>
                  <a:t> </a:t>
                </a:r>
                <a:r>
                  <a:rPr lang="it-CH" altLang="it-CH" sz="1400" b="1" dirty="0">
                    <a:solidFill>
                      <a:srgbClr val="000000"/>
                    </a:solidFill>
                    <a:latin typeface="Google Sans"/>
                    <a:hlinkClick r:id="rId4"/>
                  </a:rPr>
                  <a:t>568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4"/>
                  </a:rPr>
                  <a:t>, 532–535 (2019)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</a:rPr>
                  <a:t>].</a:t>
                </a:r>
                <a:endParaRPr lang="en-GB" sz="1400" dirty="0"/>
              </a:p>
              <a:p>
                <a:r>
                  <a:rPr lang="en-GB" sz="1600" dirty="0"/>
                  <a:t>So far not observed in </a:t>
                </a:r>
                <a:r>
                  <a:rPr lang="en-GB" sz="1600" baseline="30000" dirty="0"/>
                  <a:t>36</a:t>
                </a:r>
                <a:r>
                  <a:rPr lang="en-GB" sz="1600" dirty="0"/>
                  <a:t>Ar (small X-rays energy).</a:t>
                </a:r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ABACA50C-63C5-406E-858D-E19F4E7328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8989" y="3896573"/>
                <a:ext cx="5179734" cy="2459777"/>
              </a:xfrm>
              <a:blipFill>
                <a:blip r:embed="rId5"/>
                <a:stretch>
                  <a:fillRect l="-489" t="-1538" r="-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uppo 54">
            <a:extLst>
              <a:ext uri="{FF2B5EF4-FFF2-40B4-BE49-F238E27FC236}">
                <a16:creationId xmlns:a16="http://schemas.microsoft.com/office/drawing/2014/main" id="{3BCA800E-7AAF-FFF8-5F9A-9BA62853C16A}"/>
              </a:ext>
            </a:extLst>
          </p:cNvPr>
          <p:cNvGrpSpPr/>
          <p:nvPr/>
        </p:nvGrpSpPr>
        <p:grpSpPr>
          <a:xfrm>
            <a:off x="344119" y="865382"/>
            <a:ext cx="1926771" cy="1781601"/>
            <a:chOff x="6760028" y="681036"/>
            <a:chExt cx="1926771" cy="1781601"/>
          </a:xfrm>
        </p:grpSpPr>
        <p:sp>
          <p:nvSpPr>
            <p:cNvPr id="53" name="Ovale 52">
              <a:extLst>
                <a:ext uri="{FF2B5EF4-FFF2-40B4-BE49-F238E27FC236}">
                  <a16:creationId xmlns:a16="http://schemas.microsoft.com/office/drawing/2014/main" id="{81A2123C-199A-73D6-35ED-F28FC60D692E}"/>
                </a:ext>
              </a:extLst>
            </p:cNvPr>
            <p:cNvSpPr/>
            <p:nvPr/>
          </p:nvSpPr>
          <p:spPr>
            <a:xfrm>
              <a:off x="6760028" y="681036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e 4">
              <a:extLst>
                <a:ext uri="{FF2B5EF4-FFF2-40B4-BE49-F238E27FC236}">
                  <a16:creationId xmlns:a16="http://schemas.microsoft.com/office/drawing/2014/main" id="{33250CF0-6C8B-A030-6A2F-DBB4EA94438A}"/>
                </a:ext>
              </a:extLst>
            </p:cNvPr>
            <p:cNvSpPr/>
            <p:nvPr/>
          </p:nvSpPr>
          <p:spPr>
            <a:xfrm>
              <a:off x="7635834" y="115190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e 5">
              <a:extLst>
                <a:ext uri="{FF2B5EF4-FFF2-40B4-BE49-F238E27FC236}">
                  <a16:creationId xmlns:a16="http://schemas.microsoft.com/office/drawing/2014/main" id="{1A303F0E-E8D1-A6F3-9F7D-E7B5F257EA76}"/>
                </a:ext>
              </a:extLst>
            </p:cNvPr>
            <p:cNvSpPr/>
            <p:nvPr/>
          </p:nvSpPr>
          <p:spPr>
            <a:xfrm>
              <a:off x="7784275" y="1247862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653C8771-C416-9A94-7016-9698E8EEECFD}"/>
                </a:ext>
              </a:extLst>
            </p:cNvPr>
            <p:cNvSpPr/>
            <p:nvPr/>
          </p:nvSpPr>
          <p:spPr>
            <a:xfrm>
              <a:off x="7368929" y="124335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3A595745-10C4-E5B5-79C7-840C19567BB0}"/>
                </a:ext>
              </a:extLst>
            </p:cNvPr>
            <p:cNvSpPr/>
            <p:nvPr/>
          </p:nvSpPr>
          <p:spPr>
            <a:xfrm>
              <a:off x="7754297" y="1439774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E9A5D09A-43F6-5EB6-13A0-D3F9E0EBA660}"/>
                </a:ext>
              </a:extLst>
            </p:cNvPr>
            <p:cNvSpPr/>
            <p:nvPr/>
          </p:nvSpPr>
          <p:spPr>
            <a:xfrm>
              <a:off x="7948792" y="1391796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e 9">
              <a:extLst>
                <a:ext uri="{FF2B5EF4-FFF2-40B4-BE49-F238E27FC236}">
                  <a16:creationId xmlns:a16="http://schemas.microsoft.com/office/drawing/2014/main" id="{C91F1554-50A0-C57D-BECB-BFD0A7ECF136}"/>
                </a:ext>
              </a:extLst>
            </p:cNvPr>
            <p:cNvSpPr/>
            <p:nvPr/>
          </p:nvSpPr>
          <p:spPr>
            <a:xfrm>
              <a:off x="7502382" y="140779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id="{D6FD2C78-B608-6D15-7B1D-C9A2672FD5F4}"/>
                </a:ext>
              </a:extLst>
            </p:cNvPr>
            <p:cNvSpPr/>
            <p:nvPr/>
          </p:nvSpPr>
          <p:spPr>
            <a:xfrm>
              <a:off x="7605855" y="1565401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e 11">
              <a:extLst>
                <a:ext uri="{FF2B5EF4-FFF2-40B4-BE49-F238E27FC236}">
                  <a16:creationId xmlns:a16="http://schemas.microsoft.com/office/drawing/2014/main" id="{378098E8-F491-EC47-4082-CADBC4A8F932}"/>
                </a:ext>
              </a:extLst>
            </p:cNvPr>
            <p:cNvSpPr/>
            <p:nvPr/>
          </p:nvSpPr>
          <p:spPr>
            <a:xfrm>
              <a:off x="7265456" y="1448790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6E71BDDD-DE66-965C-6DED-425B16AF8392}"/>
                </a:ext>
              </a:extLst>
            </p:cNvPr>
            <p:cNvSpPr/>
            <p:nvPr/>
          </p:nvSpPr>
          <p:spPr>
            <a:xfrm>
              <a:off x="7346023" y="1645210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A3170E74-5D8C-4C93-135D-301832C0F411}"/>
                </a:ext>
              </a:extLst>
            </p:cNvPr>
            <p:cNvSpPr/>
            <p:nvPr/>
          </p:nvSpPr>
          <p:spPr>
            <a:xfrm>
              <a:off x="7575031" y="1734498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FA2DF2AD-FD89-7657-74AF-F8AA9FE2763E}"/>
                </a:ext>
              </a:extLst>
            </p:cNvPr>
            <p:cNvSpPr/>
            <p:nvPr/>
          </p:nvSpPr>
          <p:spPr>
            <a:xfrm>
              <a:off x="7842781" y="166135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e 15">
              <a:extLst>
                <a:ext uri="{FF2B5EF4-FFF2-40B4-BE49-F238E27FC236}">
                  <a16:creationId xmlns:a16="http://schemas.microsoft.com/office/drawing/2014/main" id="{501DEC98-5B93-E474-E1CB-13D85385E637}"/>
                </a:ext>
              </a:extLst>
            </p:cNvPr>
            <p:cNvSpPr/>
            <p:nvPr/>
          </p:nvSpPr>
          <p:spPr>
            <a:xfrm>
              <a:off x="7643270" y="685455"/>
              <a:ext cx="141005" cy="132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e</a:t>
              </a:r>
            </a:p>
          </p:txBody>
        </p:sp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680BCF43-9988-92A8-3BDF-5DFE3E792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12673" y="2145137"/>
              <a:ext cx="266700" cy="317500"/>
            </a:xfrm>
            <a:prstGeom prst="rect">
              <a:avLst/>
            </a:prstGeom>
          </p:spPr>
        </p:pic>
        <p:cxnSp>
          <p:nvCxnSpPr>
            <p:cNvPr id="21" name="Connettore diritto a freccia 20">
              <a:extLst>
                <a:ext uri="{FF2B5EF4-FFF2-40B4-BE49-F238E27FC236}">
                  <a16:creationId xmlns:a16="http://schemas.microsoft.com/office/drawing/2014/main" id="{701F1DE5-AC55-726E-5567-1D6D07460917}"/>
                </a:ext>
              </a:extLst>
            </p:cNvPr>
            <p:cNvCxnSpPr>
              <a:stCxn id="16" idx="4"/>
            </p:cNvCxnSpPr>
            <p:nvPr/>
          </p:nvCxnSpPr>
          <p:spPr>
            <a:xfrm flipH="1">
              <a:off x="7713772" y="817855"/>
              <a:ext cx="1" cy="243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a freccia 22">
              <a:extLst>
                <a:ext uri="{FF2B5EF4-FFF2-40B4-BE49-F238E27FC236}">
                  <a16:creationId xmlns:a16="http://schemas.microsoft.com/office/drawing/2014/main" id="{635E7ACB-307C-B14D-1A6C-4A881D36DF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0494" y="2031382"/>
              <a:ext cx="146876" cy="1865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962377DE-7AA8-0DC2-2FCC-65E5CC0768F7}"/>
              </a:ext>
            </a:extLst>
          </p:cNvPr>
          <p:cNvGrpSpPr/>
          <p:nvPr/>
        </p:nvGrpSpPr>
        <p:grpSpPr>
          <a:xfrm>
            <a:off x="3402653" y="863963"/>
            <a:ext cx="1931791" cy="1721241"/>
            <a:chOff x="9145546" y="736497"/>
            <a:chExt cx="1931791" cy="1721241"/>
          </a:xfrm>
        </p:grpSpPr>
        <p:sp>
          <p:nvSpPr>
            <p:cNvPr id="54" name="Ovale 53">
              <a:extLst>
                <a:ext uri="{FF2B5EF4-FFF2-40B4-BE49-F238E27FC236}">
                  <a16:creationId xmlns:a16="http://schemas.microsoft.com/office/drawing/2014/main" id="{B30C77CC-40D9-3E36-A66B-6AD82AA5016A}"/>
                </a:ext>
              </a:extLst>
            </p:cNvPr>
            <p:cNvSpPr/>
            <p:nvPr/>
          </p:nvSpPr>
          <p:spPr>
            <a:xfrm>
              <a:off x="9150566" y="736497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7C8E5A9E-3137-1DB5-C714-CCF3006F6CB2}"/>
                </a:ext>
              </a:extLst>
            </p:cNvPr>
            <p:cNvSpPr/>
            <p:nvPr/>
          </p:nvSpPr>
          <p:spPr>
            <a:xfrm>
              <a:off x="9278896" y="1635596"/>
              <a:ext cx="132923" cy="12976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e 24">
              <a:extLst>
                <a:ext uri="{FF2B5EF4-FFF2-40B4-BE49-F238E27FC236}">
                  <a16:creationId xmlns:a16="http://schemas.microsoft.com/office/drawing/2014/main" id="{DFF3E2A7-D512-D727-1EEB-DA02851AC3D7}"/>
                </a:ext>
              </a:extLst>
            </p:cNvPr>
            <p:cNvSpPr/>
            <p:nvPr/>
          </p:nvSpPr>
          <p:spPr>
            <a:xfrm>
              <a:off x="9950521" y="1177069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14CBC4FA-41DB-73E5-1311-BD77C4B2BDE4}"/>
                </a:ext>
              </a:extLst>
            </p:cNvPr>
            <p:cNvSpPr/>
            <p:nvPr/>
          </p:nvSpPr>
          <p:spPr>
            <a:xfrm>
              <a:off x="10098962" y="1273025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BB9A35F1-A307-28C9-4FCC-E0988C82E6BE}"/>
                </a:ext>
              </a:extLst>
            </p:cNvPr>
            <p:cNvSpPr/>
            <p:nvPr/>
          </p:nvSpPr>
          <p:spPr>
            <a:xfrm>
              <a:off x="9683616" y="126851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2B19E3A6-4893-B2F0-333E-F84852BC0F75}"/>
                </a:ext>
              </a:extLst>
            </p:cNvPr>
            <p:cNvSpPr/>
            <p:nvPr/>
          </p:nvSpPr>
          <p:spPr>
            <a:xfrm>
              <a:off x="10068984" y="1464937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6E78BE2D-0AE1-80EA-73D8-A97424A2D640}"/>
                </a:ext>
              </a:extLst>
            </p:cNvPr>
            <p:cNvSpPr/>
            <p:nvPr/>
          </p:nvSpPr>
          <p:spPr>
            <a:xfrm>
              <a:off x="10263479" y="1416959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D0AA8289-4692-B160-BA47-53271A49FC34}"/>
                </a:ext>
              </a:extLst>
            </p:cNvPr>
            <p:cNvSpPr/>
            <p:nvPr/>
          </p:nvSpPr>
          <p:spPr>
            <a:xfrm>
              <a:off x="9817069" y="143295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771F0515-B6F9-C07B-4312-1378F71FF4F6}"/>
                </a:ext>
              </a:extLst>
            </p:cNvPr>
            <p:cNvSpPr/>
            <p:nvPr/>
          </p:nvSpPr>
          <p:spPr>
            <a:xfrm>
              <a:off x="9920542" y="159056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29C48FC8-E276-A248-ADF6-BD963DEDDD8B}"/>
                </a:ext>
              </a:extLst>
            </p:cNvPr>
            <p:cNvSpPr/>
            <p:nvPr/>
          </p:nvSpPr>
          <p:spPr>
            <a:xfrm>
              <a:off x="9580143" y="147395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e 32">
              <a:extLst>
                <a:ext uri="{FF2B5EF4-FFF2-40B4-BE49-F238E27FC236}">
                  <a16:creationId xmlns:a16="http://schemas.microsoft.com/office/drawing/2014/main" id="{5843E686-417F-4658-5560-553894CAAB28}"/>
                </a:ext>
              </a:extLst>
            </p:cNvPr>
            <p:cNvSpPr/>
            <p:nvPr/>
          </p:nvSpPr>
          <p:spPr>
            <a:xfrm>
              <a:off x="9660710" y="1670373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e 33">
              <a:extLst>
                <a:ext uri="{FF2B5EF4-FFF2-40B4-BE49-F238E27FC236}">
                  <a16:creationId xmlns:a16="http://schemas.microsoft.com/office/drawing/2014/main" id="{EC97098D-5775-2996-5FF1-E6BE67C458B6}"/>
                </a:ext>
              </a:extLst>
            </p:cNvPr>
            <p:cNvSpPr/>
            <p:nvPr/>
          </p:nvSpPr>
          <p:spPr>
            <a:xfrm>
              <a:off x="9889718" y="1759661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e 34">
              <a:extLst>
                <a:ext uri="{FF2B5EF4-FFF2-40B4-BE49-F238E27FC236}">
                  <a16:creationId xmlns:a16="http://schemas.microsoft.com/office/drawing/2014/main" id="{4275A974-10BB-D65E-A9A8-90D7C59C5A7B}"/>
                </a:ext>
              </a:extLst>
            </p:cNvPr>
            <p:cNvSpPr/>
            <p:nvPr/>
          </p:nvSpPr>
          <p:spPr>
            <a:xfrm>
              <a:off x="10157468" y="1686520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71DA1E39-91FD-C288-4ACD-60C4E78B7852}"/>
                    </a:ext>
                  </a:extLst>
                </p:cNvPr>
                <p:cNvSpPr/>
                <p:nvPr/>
              </p:nvSpPr>
              <p:spPr>
                <a:xfrm>
                  <a:off x="10387639" y="906603"/>
                  <a:ext cx="141005" cy="1324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1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71DA1E39-91FD-C288-4ACD-60C4E78B78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7639" y="906603"/>
                  <a:ext cx="141005" cy="132400"/>
                </a:xfrm>
                <a:prstGeom prst="ellipse">
                  <a:avLst/>
                </a:prstGeom>
                <a:blipFill>
                  <a:blip r:embed="rId7"/>
                  <a:stretch>
                    <a:fillRect l="-46154" t="-50000" r="-53846" b="-66667"/>
                  </a:stretch>
                </a:blipFill>
                <a:ln>
                  <a:solidFill>
                    <a:srgbClr val="0070C0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B19111A1-ED39-DF6B-C6CF-D48BC458C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69473" y="2035015"/>
              <a:ext cx="330200" cy="317500"/>
            </a:xfrm>
            <a:prstGeom prst="rect">
              <a:avLst/>
            </a:prstGeom>
          </p:spPr>
        </p:pic>
        <p:cxnSp>
          <p:nvCxnSpPr>
            <p:cNvPr id="44" name="Connettore diritto a freccia 43">
              <a:extLst>
                <a:ext uri="{FF2B5EF4-FFF2-40B4-BE49-F238E27FC236}">
                  <a16:creationId xmlns:a16="http://schemas.microsoft.com/office/drawing/2014/main" id="{B555787A-E1F9-ABF8-45BA-EA9513BC16B6}"/>
                </a:ext>
              </a:extLst>
            </p:cNvPr>
            <p:cNvCxnSpPr>
              <a:cxnSpLocks/>
              <a:stCxn id="40" idx="7"/>
            </p:cNvCxnSpPr>
            <p:nvPr/>
          </p:nvCxnSpPr>
          <p:spPr>
            <a:xfrm flipV="1">
              <a:off x="10507994" y="776468"/>
              <a:ext cx="131343" cy="14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Immagine 45">
              <a:extLst>
                <a:ext uri="{FF2B5EF4-FFF2-40B4-BE49-F238E27FC236}">
                  <a16:creationId xmlns:a16="http://schemas.microsoft.com/office/drawing/2014/main" id="{40A03F08-4B4B-12EB-E046-52C727A57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0394371">
              <a:off x="9390371" y="2216313"/>
              <a:ext cx="228600" cy="241300"/>
            </a:xfrm>
            <a:prstGeom prst="rect">
              <a:avLst/>
            </a:prstGeom>
          </p:spPr>
        </p:pic>
        <p:sp>
          <p:nvSpPr>
            <p:cNvPr id="49" name="Ovale 48">
              <a:extLst>
                <a:ext uri="{FF2B5EF4-FFF2-40B4-BE49-F238E27FC236}">
                  <a16:creationId xmlns:a16="http://schemas.microsoft.com/office/drawing/2014/main" id="{B4AD7B75-01BF-59CD-F69A-8AAB066E3C8B}"/>
                </a:ext>
              </a:extLst>
            </p:cNvPr>
            <p:cNvSpPr/>
            <p:nvPr/>
          </p:nvSpPr>
          <p:spPr>
            <a:xfrm>
              <a:off x="9247345" y="1641078"/>
              <a:ext cx="132923" cy="12976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8" name="Immagine 47">
              <a:extLst>
                <a:ext uri="{FF2B5EF4-FFF2-40B4-BE49-F238E27FC236}">
                  <a16:creationId xmlns:a16="http://schemas.microsoft.com/office/drawing/2014/main" id="{30B0F2CB-69D5-8999-096E-8D9D38BFE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145546" y="1577908"/>
              <a:ext cx="266700" cy="317500"/>
            </a:xfrm>
            <a:prstGeom prst="rect">
              <a:avLst/>
            </a:prstGeom>
          </p:spPr>
        </p:pic>
        <p:sp>
          <p:nvSpPr>
            <p:cNvPr id="51" name="Saetta 50">
              <a:extLst>
                <a:ext uri="{FF2B5EF4-FFF2-40B4-BE49-F238E27FC236}">
                  <a16:creationId xmlns:a16="http://schemas.microsoft.com/office/drawing/2014/main" id="{89988E0F-678A-408A-024C-193F3ABDED8E}"/>
                </a:ext>
              </a:extLst>
            </p:cNvPr>
            <p:cNvSpPr/>
            <p:nvPr/>
          </p:nvSpPr>
          <p:spPr>
            <a:xfrm rot="16896832">
              <a:off x="10649633" y="1129926"/>
              <a:ext cx="450376" cy="296884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0D1BC32F-C712-5A8E-8D7B-8D0E610643B5}"/>
                </a:ext>
              </a:extLst>
            </p:cNvPr>
            <p:cNvSpPr txBox="1"/>
            <p:nvPr/>
          </p:nvSpPr>
          <p:spPr>
            <a:xfrm>
              <a:off x="10680480" y="117294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X</a:t>
              </a:r>
            </a:p>
          </p:txBody>
        </p:sp>
      </p:grp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584A8469-0CE6-E05A-969B-D48435ACC45A}"/>
              </a:ext>
            </a:extLst>
          </p:cNvPr>
          <p:cNvSpPr txBox="1"/>
          <p:nvPr/>
        </p:nvSpPr>
        <p:spPr>
          <a:xfrm>
            <a:off x="378989" y="2642084"/>
            <a:ext cx="193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Electron capture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1DDD19E9-62F6-3428-AC2C-9EA6426F0A60}"/>
              </a:ext>
            </a:extLst>
          </p:cNvPr>
          <p:cNvSpPr txBox="1"/>
          <p:nvPr/>
        </p:nvSpPr>
        <p:spPr>
          <a:xfrm>
            <a:off x="3338820" y="2648662"/>
            <a:ext cx="2219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Neutrino emission</a:t>
            </a:r>
          </a:p>
          <a:p>
            <a:r>
              <a:rPr lang="en-GB" b="1" dirty="0"/>
              <a:t>&amp; atomic relaxation</a:t>
            </a:r>
          </a:p>
        </p:txBody>
      </p:sp>
      <p:sp>
        <p:nvSpPr>
          <p:cNvPr id="62" name="Freccia destra 61">
            <a:extLst>
              <a:ext uri="{FF2B5EF4-FFF2-40B4-BE49-F238E27FC236}">
                <a16:creationId xmlns:a16="http://schemas.microsoft.com/office/drawing/2014/main" id="{77ACE202-A500-00C2-E0D5-FB93434C5508}"/>
              </a:ext>
            </a:extLst>
          </p:cNvPr>
          <p:cNvSpPr/>
          <p:nvPr/>
        </p:nvSpPr>
        <p:spPr>
          <a:xfrm>
            <a:off x="2436776" y="1544425"/>
            <a:ext cx="827902" cy="218637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egnaposto piè di pagina 16">
            <a:extLst>
              <a:ext uri="{FF2B5EF4-FFF2-40B4-BE49-F238E27FC236}">
                <a16:creationId xmlns:a16="http://schemas.microsoft.com/office/drawing/2014/main" id="{2C939BE5-292F-AC10-3CA4-6C03870AD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20" name="Segnaposto numero diapositiva 19">
            <a:extLst>
              <a:ext uri="{FF2B5EF4-FFF2-40B4-BE49-F238E27FC236}">
                <a16:creationId xmlns:a16="http://schemas.microsoft.com/office/drawing/2014/main" id="{FC6CDC6F-AA26-B02D-46E5-F40C0BB51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29449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CFEFE-068E-1908-F4EC-AFC1ADA6E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5068D78B-23F3-BC9C-A0B7-ABD99310CB6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817847" y="-131509"/>
                <a:ext cx="4335118" cy="1325563"/>
              </a:xfrm>
            </p:spPr>
            <p:txBody>
              <a:bodyPr/>
              <a:lstStyle/>
              <a:p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2</a:t>
                </a:r>
                <a14:m>
                  <m:oMath xmlns:m="http://schemas.openxmlformats.org/officeDocument/2006/math">
                    <m:r>
                      <a:rPr lang="en-GB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EB Garamond"/>
                      </a:rPr>
                      <m:t>𝜈</m:t>
                    </m:r>
                  </m:oMath>
                </a14:m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DEC</a:t>
                </a:r>
                <a:endParaRPr lang="en-GB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5068D78B-23F3-BC9C-A0B7-ABD99310CB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817847" y="-131509"/>
                <a:ext cx="4335118" cy="1325563"/>
              </a:xfrm>
              <a:blipFill>
                <a:blip r:embed="rId2"/>
                <a:stretch>
                  <a:fillRect l="-58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uppo 54">
            <a:extLst>
              <a:ext uri="{FF2B5EF4-FFF2-40B4-BE49-F238E27FC236}">
                <a16:creationId xmlns:a16="http://schemas.microsoft.com/office/drawing/2014/main" id="{4938E2C0-0048-D39B-6C01-3EC2A2428F5F}"/>
              </a:ext>
            </a:extLst>
          </p:cNvPr>
          <p:cNvGrpSpPr/>
          <p:nvPr/>
        </p:nvGrpSpPr>
        <p:grpSpPr>
          <a:xfrm>
            <a:off x="344119" y="865382"/>
            <a:ext cx="1926771" cy="1781601"/>
            <a:chOff x="6760028" y="681036"/>
            <a:chExt cx="1926771" cy="1781601"/>
          </a:xfrm>
        </p:grpSpPr>
        <p:sp>
          <p:nvSpPr>
            <p:cNvPr id="53" name="Ovale 52">
              <a:extLst>
                <a:ext uri="{FF2B5EF4-FFF2-40B4-BE49-F238E27FC236}">
                  <a16:creationId xmlns:a16="http://schemas.microsoft.com/office/drawing/2014/main" id="{51AB7A8B-A9DA-9739-6371-0791005DA03E}"/>
                </a:ext>
              </a:extLst>
            </p:cNvPr>
            <p:cNvSpPr/>
            <p:nvPr/>
          </p:nvSpPr>
          <p:spPr>
            <a:xfrm>
              <a:off x="6760028" y="681036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e 4">
              <a:extLst>
                <a:ext uri="{FF2B5EF4-FFF2-40B4-BE49-F238E27FC236}">
                  <a16:creationId xmlns:a16="http://schemas.microsoft.com/office/drawing/2014/main" id="{0B2E18CF-BD1D-BA0C-0206-5EFD5834817D}"/>
                </a:ext>
              </a:extLst>
            </p:cNvPr>
            <p:cNvSpPr/>
            <p:nvPr/>
          </p:nvSpPr>
          <p:spPr>
            <a:xfrm>
              <a:off x="7635834" y="115190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e 5">
              <a:extLst>
                <a:ext uri="{FF2B5EF4-FFF2-40B4-BE49-F238E27FC236}">
                  <a16:creationId xmlns:a16="http://schemas.microsoft.com/office/drawing/2014/main" id="{98D35AFA-3B0A-68A0-8623-DD707ADBE51D}"/>
                </a:ext>
              </a:extLst>
            </p:cNvPr>
            <p:cNvSpPr/>
            <p:nvPr/>
          </p:nvSpPr>
          <p:spPr>
            <a:xfrm>
              <a:off x="7784275" y="1247862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E13644AD-9C96-8F72-902D-EF4F9784FD24}"/>
                </a:ext>
              </a:extLst>
            </p:cNvPr>
            <p:cNvSpPr/>
            <p:nvPr/>
          </p:nvSpPr>
          <p:spPr>
            <a:xfrm>
              <a:off x="7368929" y="124335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2BA536CD-D1C3-1384-A6C2-1EB07EA79C54}"/>
                </a:ext>
              </a:extLst>
            </p:cNvPr>
            <p:cNvSpPr/>
            <p:nvPr/>
          </p:nvSpPr>
          <p:spPr>
            <a:xfrm>
              <a:off x="7754297" y="1439774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CF739DDC-DA29-F289-0A9A-F00943A23EC1}"/>
                </a:ext>
              </a:extLst>
            </p:cNvPr>
            <p:cNvSpPr/>
            <p:nvPr/>
          </p:nvSpPr>
          <p:spPr>
            <a:xfrm>
              <a:off x="7948792" y="1391796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e 9">
              <a:extLst>
                <a:ext uri="{FF2B5EF4-FFF2-40B4-BE49-F238E27FC236}">
                  <a16:creationId xmlns:a16="http://schemas.microsoft.com/office/drawing/2014/main" id="{0E0E37E2-65CA-EAE0-7213-4E3A52ECF339}"/>
                </a:ext>
              </a:extLst>
            </p:cNvPr>
            <p:cNvSpPr/>
            <p:nvPr/>
          </p:nvSpPr>
          <p:spPr>
            <a:xfrm>
              <a:off x="7502382" y="140779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id="{03A419AF-3ECA-AEE2-4CB7-28DD1CB4072D}"/>
                </a:ext>
              </a:extLst>
            </p:cNvPr>
            <p:cNvSpPr/>
            <p:nvPr/>
          </p:nvSpPr>
          <p:spPr>
            <a:xfrm>
              <a:off x="7605855" y="1565401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e 11">
              <a:extLst>
                <a:ext uri="{FF2B5EF4-FFF2-40B4-BE49-F238E27FC236}">
                  <a16:creationId xmlns:a16="http://schemas.microsoft.com/office/drawing/2014/main" id="{6C91E24F-7D5C-CE2F-1E9C-1EF83D065C36}"/>
                </a:ext>
              </a:extLst>
            </p:cNvPr>
            <p:cNvSpPr/>
            <p:nvPr/>
          </p:nvSpPr>
          <p:spPr>
            <a:xfrm>
              <a:off x="7265456" y="1448790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C7E3EAED-9417-6CB6-41F3-9A0AFE3B3E6C}"/>
                </a:ext>
              </a:extLst>
            </p:cNvPr>
            <p:cNvSpPr/>
            <p:nvPr/>
          </p:nvSpPr>
          <p:spPr>
            <a:xfrm>
              <a:off x="7346023" y="1645210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F59C364E-8AE3-71AA-D458-C65033A00732}"/>
                </a:ext>
              </a:extLst>
            </p:cNvPr>
            <p:cNvSpPr/>
            <p:nvPr/>
          </p:nvSpPr>
          <p:spPr>
            <a:xfrm>
              <a:off x="7575031" y="1734498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1558EDEC-E7F0-7C31-5D84-8DD6D131C358}"/>
                </a:ext>
              </a:extLst>
            </p:cNvPr>
            <p:cNvSpPr/>
            <p:nvPr/>
          </p:nvSpPr>
          <p:spPr>
            <a:xfrm>
              <a:off x="7842781" y="166135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e 15">
              <a:extLst>
                <a:ext uri="{FF2B5EF4-FFF2-40B4-BE49-F238E27FC236}">
                  <a16:creationId xmlns:a16="http://schemas.microsoft.com/office/drawing/2014/main" id="{03220362-5C8D-3FAA-1461-0E45579D019F}"/>
                </a:ext>
              </a:extLst>
            </p:cNvPr>
            <p:cNvSpPr/>
            <p:nvPr/>
          </p:nvSpPr>
          <p:spPr>
            <a:xfrm>
              <a:off x="7643270" y="685455"/>
              <a:ext cx="141005" cy="132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e</a:t>
              </a:r>
            </a:p>
          </p:txBody>
        </p:sp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8F6BD626-0128-E8CA-BFE5-959485F9A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12673" y="2145137"/>
              <a:ext cx="266700" cy="317500"/>
            </a:xfrm>
            <a:prstGeom prst="rect">
              <a:avLst/>
            </a:prstGeom>
          </p:spPr>
        </p:pic>
        <p:cxnSp>
          <p:nvCxnSpPr>
            <p:cNvPr id="21" name="Connettore diritto a freccia 20">
              <a:extLst>
                <a:ext uri="{FF2B5EF4-FFF2-40B4-BE49-F238E27FC236}">
                  <a16:creationId xmlns:a16="http://schemas.microsoft.com/office/drawing/2014/main" id="{8C960522-F34B-9E33-B433-9987BA974ED0}"/>
                </a:ext>
              </a:extLst>
            </p:cNvPr>
            <p:cNvCxnSpPr>
              <a:stCxn id="16" idx="4"/>
            </p:cNvCxnSpPr>
            <p:nvPr/>
          </p:nvCxnSpPr>
          <p:spPr>
            <a:xfrm flipH="1">
              <a:off x="7713772" y="817855"/>
              <a:ext cx="1" cy="243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a freccia 22">
              <a:extLst>
                <a:ext uri="{FF2B5EF4-FFF2-40B4-BE49-F238E27FC236}">
                  <a16:creationId xmlns:a16="http://schemas.microsoft.com/office/drawing/2014/main" id="{BDB1D849-3CC7-F7A4-A891-59C7AC04AE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0494" y="2031382"/>
              <a:ext cx="146876" cy="1865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ACFD5CB9-0F01-D8E4-46A8-956BF0293E2A}"/>
              </a:ext>
            </a:extLst>
          </p:cNvPr>
          <p:cNvGrpSpPr/>
          <p:nvPr/>
        </p:nvGrpSpPr>
        <p:grpSpPr>
          <a:xfrm>
            <a:off x="3402653" y="863963"/>
            <a:ext cx="1931791" cy="1721241"/>
            <a:chOff x="9145546" y="736497"/>
            <a:chExt cx="1931791" cy="1721241"/>
          </a:xfrm>
        </p:grpSpPr>
        <p:sp>
          <p:nvSpPr>
            <p:cNvPr id="54" name="Ovale 53">
              <a:extLst>
                <a:ext uri="{FF2B5EF4-FFF2-40B4-BE49-F238E27FC236}">
                  <a16:creationId xmlns:a16="http://schemas.microsoft.com/office/drawing/2014/main" id="{35456AF2-9ED3-0019-4873-02A7F29E3733}"/>
                </a:ext>
              </a:extLst>
            </p:cNvPr>
            <p:cNvSpPr/>
            <p:nvPr/>
          </p:nvSpPr>
          <p:spPr>
            <a:xfrm>
              <a:off x="9150566" y="736497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B2CBF209-9E2F-8238-795E-EE23452608C3}"/>
                </a:ext>
              </a:extLst>
            </p:cNvPr>
            <p:cNvSpPr/>
            <p:nvPr/>
          </p:nvSpPr>
          <p:spPr>
            <a:xfrm>
              <a:off x="9278896" y="1635596"/>
              <a:ext cx="132923" cy="12976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e 24">
              <a:extLst>
                <a:ext uri="{FF2B5EF4-FFF2-40B4-BE49-F238E27FC236}">
                  <a16:creationId xmlns:a16="http://schemas.microsoft.com/office/drawing/2014/main" id="{C55610EF-F402-5BFB-753B-3731B896DD70}"/>
                </a:ext>
              </a:extLst>
            </p:cNvPr>
            <p:cNvSpPr/>
            <p:nvPr/>
          </p:nvSpPr>
          <p:spPr>
            <a:xfrm>
              <a:off x="9950521" y="1177069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66170DDC-8DC9-7A82-D9BB-0481C58FDEFD}"/>
                </a:ext>
              </a:extLst>
            </p:cNvPr>
            <p:cNvSpPr/>
            <p:nvPr/>
          </p:nvSpPr>
          <p:spPr>
            <a:xfrm>
              <a:off x="10098962" y="1273025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A13B0115-91F3-FF8C-0F0A-CDD2639E5E77}"/>
                </a:ext>
              </a:extLst>
            </p:cNvPr>
            <p:cNvSpPr/>
            <p:nvPr/>
          </p:nvSpPr>
          <p:spPr>
            <a:xfrm>
              <a:off x="9683616" y="126851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47B423E2-DBDC-5EFB-8F1B-BBED5DAE7C56}"/>
                </a:ext>
              </a:extLst>
            </p:cNvPr>
            <p:cNvSpPr/>
            <p:nvPr/>
          </p:nvSpPr>
          <p:spPr>
            <a:xfrm>
              <a:off x="10068984" y="1464937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6CA12E2D-95A9-867C-FE67-563840BCF455}"/>
                </a:ext>
              </a:extLst>
            </p:cNvPr>
            <p:cNvSpPr/>
            <p:nvPr/>
          </p:nvSpPr>
          <p:spPr>
            <a:xfrm>
              <a:off x="10263479" y="1416959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6C7D6560-0762-BB0D-082D-55E1040CFB43}"/>
                </a:ext>
              </a:extLst>
            </p:cNvPr>
            <p:cNvSpPr/>
            <p:nvPr/>
          </p:nvSpPr>
          <p:spPr>
            <a:xfrm>
              <a:off x="9817069" y="143295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D7DE9C97-B1E2-B9FA-E573-6F4095006E93}"/>
                </a:ext>
              </a:extLst>
            </p:cNvPr>
            <p:cNvSpPr/>
            <p:nvPr/>
          </p:nvSpPr>
          <p:spPr>
            <a:xfrm>
              <a:off x="9920542" y="159056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142690F0-6D7E-7E14-DA5B-052258DAFCEB}"/>
                </a:ext>
              </a:extLst>
            </p:cNvPr>
            <p:cNvSpPr/>
            <p:nvPr/>
          </p:nvSpPr>
          <p:spPr>
            <a:xfrm>
              <a:off x="9580143" y="147395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e 32">
              <a:extLst>
                <a:ext uri="{FF2B5EF4-FFF2-40B4-BE49-F238E27FC236}">
                  <a16:creationId xmlns:a16="http://schemas.microsoft.com/office/drawing/2014/main" id="{F8535146-FE50-22A1-44B5-8FA847746AB3}"/>
                </a:ext>
              </a:extLst>
            </p:cNvPr>
            <p:cNvSpPr/>
            <p:nvPr/>
          </p:nvSpPr>
          <p:spPr>
            <a:xfrm>
              <a:off x="9660710" y="1670373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e 33">
              <a:extLst>
                <a:ext uri="{FF2B5EF4-FFF2-40B4-BE49-F238E27FC236}">
                  <a16:creationId xmlns:a16="http://schemas.microsoft.com/office/drawing/2014/main" id="{80C56776-423B-9811-688A-0F63BD713D65}"/>
                </a:ext>
              </a:extLst>
            </p:cNvPr>
            <p:cNvSpPr/>
            <p:nvPr/>
          </p:nvSpPr>
          <p:spPr>
            <a:xfrm>
              <a:off x="9889718" y="1759661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e 34">
              <a:extLst>
                <a:ext uri="{FF2B5EF4-FFF2-40B4-BE49-F238E27FC236}">
                  <a16:creationId xmlns:a16="http://schemas.microsoft.com/office/drawing/2014/main" id="{58320416-FB74-35D9-3EFC-A1E43A42371C}"/>
                </a:ext>
              </a:extLst>
            </p:cNvPr>
            <p:cNvSpPr/>
            <p:nvPr/>
          </p:nvSpPr>
          <p:spPr>
            <a:xfrm>
              <a:off x="10157468" y="1686520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AB8B7B6C-E2FE-8FF8-7344-7455864B200F}"/>
                    </a:ext>
                  </a:extLst>
                </p:cNvPr>
                <p:cNvSpPr/>
                <p:nvPr/>
              </p:nvSpPr>
              <p:spPr>
                <a:xfrm>
                  <a:off x="10387639" y="906603"/>
                  <a:ext cx="141005" cy="1324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1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AB8B7B6C-E2FE-8FF8-7344-7455864B20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7639" y="906603"/>
                  <a:ext cx="141005" cy="132400"/>
                </a:xfrm>
                <a:prstGeom prst="ellipse">
                  <a:avLst/>
                </a:prstGeom>
                <a:blipFill>
                  <a:blip r:embed="rId5"/>
                  <a:stretch>
                    <a:fillRect l="-46154" t="-33333" b="-58333"/>
                  </a:stretch>
                </a:blipFill>
                <a:ln>
                  <a:solidFill>
                    <a:srgbClr val="0070C0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E3555A76-FDBD-5988-CF96-7E959D663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69473" y="2035015"/>
              <a:ext cx="330200" cy="317500"/>
            </a:xfrm>
            <a:prstGeom prst="rect">
              <a:avLst/>
            </a:prstGeom>
          </p:spPr>
        </p:pic>
        <p:cxnSp>
          <p:nvCxnSpPr>
            <p:cNvPr id="44" name="Connettore diritto a freccia 43">
              <a:extLst>
                <a:ext uri="{FF2B5EF4-FFF2-40B4-BE49-F238E27FC236}">
                  <a16:creationId xmlns:a16="http://schemas.microsoft.com/office/drawing/2014/main" id="{6DC39938-F629-314E-98A7-8C730210C4B1}"/>
                </a:ext>
              </a:extLst>
            </p:cNvPr>
            <p:cNvCxnSpPr>
              <a:cxnSpLocks/>
              <a:stCxn id="40" idx="7"/>
            </p:cNvCxnSpPr>
            <p:nvPr/>
          </p:nvCxnSpPr>
          <p:spPr>
            <a:xfrm flipV="1">
              <a:off x="10507994" y="776468"/>
              <a:ext cx="131343" cy="14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Immagine 45">
              <a:extLst>
                <a:ext uri="{FF2B5EF4-FFF2-40B4-BE49-F238E27FC236}">
                  <a16:creationId xmlns:a16="http://schemas.microsoft.com/office/drawing/2014/main" id="{B2345FC9-5D91-6B16-6099-0529A99C9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394371">
              <a:off x="9390371" y="2216313"/>
              <a:ext cx="228600" cy="241300"/>
            </a:xfrm>
            <a:prstGeom prst="rect">
              <a:avLst/>
            </a:prstGeom>
          </p:spPr>
        </p:pic>
        <p:sp>
          <p:nvSpPr>
            <p:cNvPr id="49" name="Ovale 48">
              <a:extLst>
                <a:ext uri="{FF2B5EF4-FFF2-40B4-BE49-F238E27FC236}">
                  <a16:creationId xmlns:a16="http://schemas.microsoft.com/office/drawing/2014/main" id="{45367278-B9BA-C357-EE30-80339F72FFA8}"/>
                </a:ext>
              </a:extLst>
            </p:cNvPr>
            <p:cNvSpPr/>
            <p:nvPr/>
          </p:nvSpPr>
          <p:spPr>
            <a:xfrm>
              <a:off x="9247345" y="1641078"/>
              <a:ext cx="132923" cy="12976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8" name="Immagine 47">
              <a:extLst>
                <a:ext uri="{FF2B5EF4-FFF2-40B4-BE49-F238E27FC236}">
                  <a16:creationId xmlns:a16="http://schemas.microsoft.com/office/drawing/2014/main" id="{30EAE3DA-A783-D6DF-50B9-2C019C4E8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145546" y="1577908"/>
              <a:ext cx="266700" cy="317500"/>
            </a:xfrm>
            <a:prstGeom prst="rect">
              <a:avLst/>
            </a:prstGeom>
          </p:spPr>
        </p:pic>
        <p:sp>
          <p:nvSpPr>
            <p:cNvPr id="51" name="Saetta 50">
              <a:extLst>
                <a:ext uri="{FF2B5EF4-FFF2-40B4-BE49-F238E27FC236}">
                  <a16:creationId xmlns:a16="http://schemas.microsoft.com/office/drawing/2014/main" id="{7ECCCA3E-C94C-C43F-A460-DDDA59E3E0DF}"/>
                </a:ext>
              </a:extLst>
            </p:cNvPr>
            <p:cNvSpPr/>
            <p:nvPr/>
          </p:nvSpPr>
          <p:spPr>
            <a:xfrm rot="16896832">
              <a:off x="10649633" y="1129926"/>
              <a:ext cx="450376" cy="296884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B05AA4D7-836C-0524-53CB-8E9C7DF3A603}"/>
                </a:ext>
              </a:extLst>
            </p:cNvPr>
            <p:cNvSpPr txBox="1"/>
            <p:nvPr/>
          </p:nvSpPr>
          <p:spPr>
            <a:xfrm>
              <a:off x="10680480" y="117294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X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itolo 1">
                <a:extLst>
                  <a:ext uri="{FF2B5EF4-FFF2-40B4-BE49-F238E27FC236}">
                    <a16:creationId xmlns:a16="http://schemas.microsoft.com/office/drawing/2014/main" id="{CEFED579-4AE6-E2F5-3339-A3ADEC287B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05647" y="-131509"/>
                <a:ext cx="4335118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0</a:t>
                </a:r>
                <a14:m>
                  <m:oMath xmlns:m="http://schemas.openxmlformats.org/officeDocument/2006/math">
                    <m:r>
                      <a:rPr lang="en-GB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EB Garamond"/>
                      </a:rPr>
                      <m:t>𝜈</m:t>
                    </m:r>
                  </m:oMath>
                </a14:m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DEC</a:t>
                </a:r>
                <a:endParaRPr lang="en-GB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59" name="Titolo 1">
                <a:extLst>
                  <a:ext uri="{FF2B5EF4-FFF2-40B4-BE49-F238E27FC236}">
                    <a16:creationId xmlns:a16="http://schemas.microsoft.com/office/drawing/2014/main" id="{CEFED579-4AE6-E2F5-3339-A3ADEC287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647" y="-131509"/>
                <a:ext cx="4335118" cy="1325563"/>
              </a:xfrm>
              <a:prstGeom prst="rect">
                <a:avLst/>
              </a:prstGeom>
              <a:blipFill>
                <a:blip r:embed="rId8"/>
                <a:stretch>
                  <a:fillRect l="-58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BF4FEE48-F675-AC43-7B79-6A01A4365DB7}"/>
              </a:ext>
            </a:extLst>
          </p:cNvPr>
          <p:cNvSpPr txBox="1"/>
          <p:nvPr/>
        </p:nvSpPr>
        <p:spPr>
          <a:xfrm>
            <a:off x="378989" y="2642084"/>
            <a:ext cx="193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Electron capture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D07B33BE-689C-BDBB-FC9C-D3EDB23F46A8}"/>
              </a:ext>
            </a:extLst>
          </p:cNvPr>
          <p:cNvSpPr txBox="1"/>
          <p:nvPr/>
        </p:nvSpPr>
        <p:spPr>
          <a:xfrm>
            <a:off x="3338820" y="2648662"/>
            <a:ext cx="2219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Neutrino emission</a:t>
            </a:r>
          </a:p>
          <a:p>
            <a:r>
              <a:rPr lang="en-GB" b="1" dirty="0"/>
              <a:t>&amp; atomic relaxation</a:t>
            </a:r>
          </a:p>
        </p:txBody>
      </p:sp>
      <p:sp>
        <p:nvSpPr>
          <p:cNvPr id="62" name="Freccia destra 61">
            <a:extLst>
              <a:ext uri="{FF2B5EF4-FFF2-40B4-BE49-F238E27FC236}">
                <a16:creationId xmlns:a16="http://schemas.microsoft.com/office/drawing/2014/main" id="{82836E10-2275-720A-CB8E-0B638924DFE0}"/>
              </a:ext>
            </a:extLst>
          </p:cNvPr>
          <p:cNvSpPr/>
          <p:nvPr/>
        </p:nvSpPr>
        <p:spPr>
          <a:xfrm>
            <a:off x="2436776" y="1544425"/>
            <a:ext cx="827902" cy="218637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57BA77AB-562B-89DE-DC76-C632F64DF91C}"/>
              </a:ext>
            </a:extLst>
          </p:cNvPr>
          <p:cNvGrpSpPr/>
          <p:nvPr/>
        </p:nvGrpSpPr>
        <p:grpSpPr>
          <a:xfrm>
            <a:off x="6479916" y="865382"/>
            <a:ext cx="1926771" cy="1781601"/>
            <a:chOff x="6760028" y="681036"/>
            <a:chExt cx="1926771" cy="1781601"/>
          </a:xfrm>
        </p:grpSpPr>
        <p:sp>
          <p:nvSpPr>
            <p:cNvPr id="65" name="Ovale 64">
              <a:extLst>
                <a:ext uri="{FF2B5EF4-FFF2-40B4-BE49-F238E27FC236}">
                  <a16:creationId xmlns:a16="http://schemas.microsoft.com/office/drawing/2014/main" id="{F783EEDC-DCD3-9314-36CE-3D1BD805FEDA}"/>
                </a:ext>
              </a:extLst>
            </p:cNvPr>
            <p:cNvSpPr/>
            <p:nvPr/>
          </p:nvSpPr>
          <p:spPr>
            <a:xfrm>
              <a:off x="6760028" y="681036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e 65">
              <a:extLst>
                <a:ext uri="{FF2B5EF4-FFF2-40B4-BE49-F238E27FC236}">
                  <a16:creationId xmlns:a16="http://schemas.microsoft.com/office/drawing/2014/main" id="{C3B7972B-3902-7296-9C9B-F7BC6D61130E}"/>
                </a:ext>
              </a:extLst>
            </p:cNvPr>
            <p:cNvSpPr/>
            <p:nvPr/>
          </p:nvSpPr>
          <p:spPr>
            <a:xfrm>
              <a:off x="7635834" y="115190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e 66">
              <a:extLst>
                <a:ext uri="{FF2B5EF4-FFF2-40B4-BE49-F238E27FC236}">
                  <a16:creationId xmlns:a16="http://schemas.microsoft.com/office/drawing/2014/main" id="{1BDBF31F-CA1A-BBFE-8C2D-F9131878180B}"/>
                </a:ext>
              </a:extLst>
            </p:cNvPr>
            <p:cNvSpPr/>
            <p:nvPr/>
          </p:nvSpPr>
          <p:spPr>
            <a:xfrm>
              <a:off x="7784275" y="1247862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e 67">
              <a:extLst>
                <a:ext uri="{FF2B5EF4-FFF2-40B4-BE49-F238E27FC236}">
                  <a16:creationId xmlns:a16="http://schemas.microsoft.com/office/drawing/2014/main" id="{6CD83DF2-3883-1EC4-6BD6-69C5DB05D0DE}"/>
                </a:ext>
              </a:extLst>
            </p:cNvPr>
            <p:cNvSpPr/>
            <p:nvPr/>
          </p:nvSpPr>
          <p:spPr>
            <a:xfrm>
              <a:off x="7368929" y="124335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e 68">
              <a:extLst>
                <a:ext uri="{FF2B5EF4-FFF2-40B4-BE49-F238E27FC236}">
                  <a16:creationId xmlns:a16="http://schemas.microsoft.com/office/drawing/2014/main" id="{E50FD68F-835E-930A-5B8A-5986EE31CDAF}"/>
                </a:ext>
              </a:extLst>
            </p:cNvPr>
            <p:cNvSpPr/>
            <p:nvPr/>
          </p:nvSpPr>
          <p:spPr>
            <a:xfrm>
              <a:off x="7754297" y="1439774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e 69">
              <a:extLst>
                <a:ext uri="{FF2B5EF4-FFF2-40B4-BE49-F238E27FC236}">
                  <a16:creationId xmlns:a16="http://schemas.microsoft.com/office/drawing/2014/main" id="{559EB3E9-5DBB-D7AD-F23C-18EB739BAD20}"/>
                </a:ext>
              </a:extLst>
            </p:cNvPr>
            <p:cNvSpPr/>
            <p:nvPr/>
          </p:nvSpPr>
          <p:spPr>
            <a:xfrm>
              <a:off x="7948792" y="1391796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e 70">
              <a:extLst>
                <a:ext uri="{FF2B5EF4-FFF2-40B4-BE49-F238E27FC236}">
                  <a16:creationId xmlns:a16="http://schemas.microsoft.com/office/drawing/2014/main" id="{395AC2EA-2041-0808-FD09-2A1F2FF1B024}"/>
                </a:ext>
              </a:extLst>
            </p:cNvPr>
            <p:cNvSpPr/>
            <p:nvPr/>
          </p:nvSpPr>
          <p:spPr>
            <a:xfrm>
              <a:off x="7502382" y="140779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e 71">
              <a:extLst>
                <a:ext uri="{FF2B5EF4-FFF2-40B4-BE49-F238E27FC236}">
                  <a16:creationId xmlns:a16="http://schemas.microsoft.com/office/drawing/2014/main" id="{BAC1C804-41C8-CE9F-9341-BA577701BF41}"/>
                </a:ext>
              </a:extLst>
            </p:cNvPr>
            <p:cNvSpPr/>
            <p:nvPr/>
          </p:nvSpPr>
          <p:spPr>
            <a:xfrm>
              <a:off x="7605855" y="1565401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e 72">
              <a:extLst>
                <a:ext uri="{FF2B5EF4-FFF2-40B4-BE49-F238E27FC236}">
                  <a16:creationId xmlns:a16="http://schemas.microsoft.com/office/drawing/2014/main" id="{862904AD-42F4-6A71-9E63-7CD33BE411DB}"/>
                </a:ext>
              </a:extLst>
            </p:cNvPr>
            <p:cNvSpPr/>
            <p:nvPr/>
          </p:nvSpPr>
          <p:spPr>
            <a:xfrm>
              <a:off x="7265456" y="1448790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744DF7A5-4CE0-105F-2702-A17BEA4CD8CC}"/>
                </a:ext>
              </a:extLst>
            </p:cNvPr>
            <p:cNvSpPr/>
            <p:nvPr/>
          </p:nvSpPr>
          <p:spPr>
            <a:xfrm>
              <a:off x="7346023" y="1645210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e 74">
              <a:extLst>
                <a:ext uri="{FF2B5EF4-FFF2-40B4-BE49-F238E27FC236}">
                  <a16:creationId xmlns:a16="http://schemas.microsoft.com/office/drawing/2014/main" id="{6AF7368E-CE6A-AFEC-DC98-E7054103F197}"/>
                </a:ext>
              </a:extLst>
            </p:cNvPr>
            <p:cNvSpPr/>
            <p:nvPr/>
          </p:nvSpPr>
          <p:spPr>
            <a:xfrm>
              <a:off x="7575031" y="1734498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Ovale 75">
              <a:extLst>
                <a:ext uri="{FF2B5EF4-FFF2-40B4-BE49-F238E27FC236}">
                  <a16:creationId xmlns:a16="http://schemas.microsoft.com/office/drawing/2014/main" id="{7BE0EB7A-FBC4-A063-9982-702205EBF82C}"/>
                </a:ext>
              </a:extLst>
            </p:cNvPr>
            <p:cNvSpPr/>
            <p:nvPr/>
          </p:nvSpPr>
          <p:spPr>
            <a:xfrm>
              <a:off x="7842781" y="166135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Ovale 76">
              <a:extLst>
                <a:ext uri="{FF2B5EF4-FFF2-40B4-BE49-F238E27FC236}">
                  <a16:creationId xmlns:a16="http://schemas.microsoft.com/office/drawing/2014/main" id="{89D0D478-CEDE-34A0-4D98-3E794DAB8AC8}"/>
                </a:ext>
              </a:extLst>
            </p:cNvPr>
            <p:cNvSpPr/>
            <p:nvPr/>
          </p:nvSpPr>
          <p:spPr>
            <a:xfrm>
              <a:off x="7643270" y="685455"/>
              <a:ext cx="141005" cy="132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e</a:t>
              </a:r>
            </a:p>
          </p:txBody>
        </p:sp>
        <p:pic>
          <p:nvPicPr>
            <p:cNvPr id="78" name="Immagine 77">
              <a:extLst>
                <a:ext uri="{FF2B5EF4-FFF2-40B4-BE49-F238E27FC236}">
                  <a16:creationId xmlns:a16="http://schemas.microsoft.com/office/drawing/2014/main" id="{EC9F1BE9-413B-DCBA-0675-E5C403A50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12673" y="2145137"/>
              <a:ext cx="266700" cy="317500"/>
            </a:xfrm>
            <a:prstGeom prst="rect">
              <a:avLst/>
            </a:prstGeom>
          </p:spPr>
        </p:pic>
        <p:cxnSp>
          <p:nvCxnSpPr>
            <p:cNvPr id="79" name="Connettore diritto a freccia 78">
              <a:extLst>
                <a:ext uri="{FF2B5EF4-FFF2-40B4-BE49-F238E27FC236}">
                  <a16:creationId xmlns:a16="http://schemas.microsoft.com/office/drawing/2014/main" id="{83C03D89-73E3-E3C0-9992-8A9C66A60919}"/>
                </a:ext>
              </a:extLst>
            </p:cNvPr>
            <p:cNvCxnSpPr>
              <a:stCxn id="77" idx="4"/>
            </p:cNvCxnSpPr>
            <p:nvPr/>
          </p:nvCxnSpPr>
          <p:spPr>
            <a:xfrm flipH="1">
              <a:off x="7713772" y="817855"/>
              <a:ext cx="1" cy="243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diritto a freccia 79">
              <a:extLst>
                <a:ext uri="{FF2B5EF4-FFF2-40B4-BE49-F238E27FC236}">
                  <a16:creationId xmlns:a16="http://schemas.microsoft.com/office/drawing/2014/main" id="{C8A504CE-C1A5-F74D-8466-1045956A3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0494" y="2031382"/>
              <a:ext cx="146876" cy="1865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0F2B97A5-CD38-5218-802D-DC1B2DEE290C}"/>
              </a:ext>
            </a:extLst>
          </p:cNvPr>
          <p:cNvGrpSpPr/>
          <p:nvPr/>
        </p:nvGrpSpPr>
        <p:grpSpPr>
          <a:xfrm>
            <a:off x="9538450" y="863963"/>
            <a:ext cx="1931791" cy="1721241"/>
            <a:chOff x="9145546" y="736497"/>
            <a:chExt cx="1931791" cy="1721241"/>
          </a:xfrm>
        </p:grpSpPr>
        <p:sp>
          <p:nvSpPr>
            <p:cNvPr id="82" name="Ovale 81">
              <a:extLst>
                <a:ext uri="{FF2B5EF4-FFF2-40B4-BE49-F238E27FC236}">
                  <a16:creationId xmlns:a16="http://schemas.microsoft.com/office/drawing/2014/main" id="{C6EBC7BA-9F84-EE66-5841-B7CFB5304A76}"/>
                </a:ext>
              </a:extLst>
            </p:cNvPr>
            <p:cNvSpPr/>
            <p:nvPr/>
          </p:nvSpPr>
          <p:spPr>
            <a:xfrm>
              <a:off x="9150566" y="736497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e 82">
              <a:extLst>
                <a:ext uri="{FF2B5EF4-FFF2-40B4-BE49-F238E27FC236}">
                  <a16:creationId xmlns:a16="http://schemas.microsoft.com/office/drawing/2014/main" id="{556D48C3-C8D8-5D19-A41C-066CB1C7A861}"/>
                </a:ext>
              </a:extLst>
            </p:cNvPr>
            <p:cNvSpPr/>
            <p:nvPr/>
          </p:nvSpPr>
          <p:spPr>
            <a:xfrm>
              <a:off x="9278896" y="1635596"/>
              <a:ext cx="132923" cy="12976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Ovale 83">
              <a:extLst>
                <a:ext uri="{FF2B5EF4-FFF2-40B4-BE49-F238E27FC236}">
                  <a16:creationId xmlns:a16="http://schemas.microsoft.com/office/drawing/2014/main" id="{ADF8698E-2F5B-9B56-C179-D6286D77D563}"/>
                </a:ext>
              </a:extLst>
            </p:cNvPr>
            <p:cNvSpPr/>
            <p:nvPr/>
          </p:nvSpPr>
          <p:spPr>
            <a:xfrm>
              <a:off x="9950521" y="1177069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e 84">
              <a:extLst>
                <a:ext uri="{FF2B5EF4-FFF2-40B4-BE49-F238E27FC236}">
                  <a16:creationId xmlns:a16="http://schemas.microsoft.com/office/drawing/2014/main" id="{72943934-A1E5-C1C4-A4C3-F17CC2938AE3}"/>
                </a:ext>
              </a:extLst>
            </p:cNvPr>
            <p:cNvSpPr/>
            <p:nvPr/>
          </p:nvSpPr>
          <p:spPr>
            <a:xfrm>
              <a:off x="10098962" y="1273025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e 85">
              <a:extLst>
                <a:ext uri="{FF2B5EF4-FFF2-40B4-BE49-F238E27FC236}">
                  <a16:creationId xmlns:a16="http://schemas.microsoft.com/office/drawing/2014/main" id="{43DF4BA2-F788-7FF7-4F75-C52E0E466E78}"/>
                </a:ext>
              </a:extLst>
            </p:cNvPr>
            <p:cNvSpPr/>
            <p:nvPr/>
          </p:nvSpPr>
          <p:spPr>
            <a:xfrm>
              <a:off x="9683616" y="126851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e 86">
              <a:extLst>
                <a:ext uri="{FF2B5EF4-FFF2-40B4-BE49-F238E27FC236}">
                  <a16:creationId xmlns:a16="http://schemas.microsoft.com/office/drawing/2014/main" id="{8DD64CF9-65A0-5FF8-1DB7-B8895F309138}"/>
                </a:ext>
              </a:extLst>
            </p:cNvPr>
            <p:cNvSpPr/>
            <p:nvPr/>
          </p:nvSpPr>
          <p:spPr>
            <a:xfrm>
              <a:off x="10068984" y="1464937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e 87">
              <a:extLst>
                <a:ext uri="{FF2B5EF4-FFF2-40B4-BE49-F238E27FC236}">
                  <a16:creationId xmlns:a16="http://schemas.microsoft.com/office/drawing/2014/main" id="{DF5E7B23-C553-B4C6-8C35-8B80DEF881FC}"/>
                </a:ext>
              </a:extLst>
            </p:cNvPr>
            <p:cNvSpPr/>
            <p:nvPr/>
          </p:nvSpPr>
          <p:spPr>
            <a:xfrm>
              <a:off x="10263479" y="1416959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Ovale 88">
              <a:extLst>
                <a:ext uri="{FF2B5EF4-FFF2-40B4-BE49-F238E27FC236}">
                  <a16:creationId xmlns:a16="http://schemas.microsoft.com/office/drawing/2014/main" id="{169CA81E-AFF9-BBB2-12E1-8C5BEE64121E}"/>
                </a:ext>
              </a:extLst>
            </p:cNvPr>
            <p:cNvSpPr/>
            <p:nvPr/>
          </p:nvSpPr>
          <p:spPr>
            <a:xfrm>
              <a:off x="9817069" y="143295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e 89">
              <a:extLst>
                <a:ext uri="{FF2B5EF4-FFF2-40B4-BE49-F238E27FC236}">
                  <a16:creationId xmlns:a16="http://schemas.microsoft.com/office/drawing/2014/main" id="{5B35ABFD-D3C9-62C7-CBF0-BBD2EDCF5195}"/>
                </a:ext>
              </a:extLst>
            </p:cNvPr>
            <p:cNvSpPr/>
            <p:nvPr/>
          </p:nvSpPr>
          <p:spPr>
            <a:xfrm>
              <a:off x="9920542" y="159056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e 90">
              <a:extLst>
                <a:ext uri="{FF2B5EF4-FFF2-40B4-BE49-F238E27FC236}">
                  <a16:creationId xmlns:a16="http://schemas.microsoft.com/office/drawing/2014/main" id="{4166BF32-F3B7-7372-AD73-CC73C17FF731}"/>
                </a:ext>
              </a:extLst>
            </p:cNvPr>
            <p:cNvSpPr/>
            <p:nvPr/>
          </p:nvSpPr>
          <p:spPr>
            <a:xfrm>
              <a:off x="9580143" y="147395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e 91">
              <a:extLst>
                <a:ext uri="{FF2B5EF4-FFF2-40B4-BE49-F238E27FC236}">
                  <a16:creationId xmlns:a16="http://schemas.microsoft.com/office/drawing/2014/main" id="{3968F7F3-398C-4339-1166-38E437EFC676}"/>
                </a:ext>
              </a:extLst>
            </p:cNvPr>
            <p:cNvSpPr/>
            <p:nvPr/>
          </p:nvSpPr>
          <p:spPr>
            <a:xfrm>
              <a:off x="9660710" y="1670373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e 92">
              <a:extLst>
                <a:ext uri="{FF2B5EF4-FFF2-40B4-BE49-F238E27FC236}">
                  <a16:creationId xmlns:a16="http://schemas.microsoft.com/office/drawing/2014/main" id="{2C66729A-3337-0ED8-F275-BAD64295D540}"/>
                </a:ext>
              </a:extLst>
            </p:cNvPr>
            <p:cNvSpPr/>
            <p:nvPr/>
          </p:nvSpPr>
          <p:spPr>
            <a:xfrm>
              <a:off x="9889718" y="1759661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e 93">
              <a:extLst>
                <a:ext uri="{FF2B5EF4-FFF2-40B4-BE49-F238E27FC236}">
                  <a16:creationId xmlns:a16="http://schemas.microsoft.com/office/drawing/2014/main" id="{3E231082-30D0-07FB-4C22-46E32502624C}"/>
                </a:ext>
              </a:extLst>
            </p:cNvPr>
            <p:cNvSpPr/>
            <p:nvPr/>
          </p:nvSpPr>
          <p:spPr>
            <a:xfrm>
              <a:off x="10157468" y="1686520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e 98">
              <a:extLst>
                <a:ext uri="{FF2B5EF4-FFF2-40B4-BE49-F238E27FC236}">
                  <a16:creationId xmlns:a16="http://schemas.microsoft.com/office/drawing/2014/main" id="{F3BD4911-F395-39F9-51B4-68FB3E3597E3}"/>
                </a:ext>
              </a:extLst>
            </p:cNvPr>
            <p:cNvSpPr/>
            <p:nvPr/>
          </p:nvSpPr>
          <p:spPr>
            <a:xfrm>
              <a:off x="9247345" y="1641078"/>
              <a:ext cx="132923" cy="12976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0" name="Immagine 99">
              <a:extLst>
                <a:ext uri="{FF2B5EF4-FFF2-40B4-BE49-F238E27FC236}">
                  <a16:creationId xmlns:a16="http://schemas.microsoft.com/office/drawing/2014/main" id="{EFEA59C9-6532-B7E3-FBAE-8A415FD21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145546" y="1577908"/>
              <a:ext cx="266700" cy="317500"/>
            </a:xfrm>
            <a:prstGeom prst="rect">
              <a:avLst/>
            </a:prstGeom>
          </p:spPr>
        </p:pic>
        <p:sp>
          <p:nvSpPr>
            <p:cNvPr id="101" name="Saetta 100">
              <a:extLst>
                <a:ext uri="{FF2B5EF4-FFF2-40B4-BE49-F238E27FC236}">
                  <a16:creationId xmlns:a16="http://schemas.microsoft.com/office/drawing/2014/main" id="{18956E02-FAF7-1EA9-F076-F09E52FC8DA0}"/>
                </a:ext>
              </a:extLst>
            </p:cNvPr>
            <p:cNvSpPr/>
            <p:nvPr/>
          </p:nvSpPr>
          <p:spPr>
            <a:xfrm rot="16896832">
              <a:off x="10649633" y="1129926"/>
              <a:ext cx="450376" cy="296884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asellaDiTesto 101">
              <a:extLst>
                <a:ext uri="{FF2B5EF4-FFF2-40B4-BE49-F238E27FC236}">
                  <a16:creationId xmlns:a16="http://schemas.microsoft.com/office/drawing/2014/main" id="{3646CCAD-7D8D-4F2F-C0DE-C0F612246001}"/>
                </a:ext>
              </a:extLst>
            </p:cNvPr>
            <p:cNvSpPr txBox="1"/>
            <p:nvPr/>
          </p:nvSpPr>
          <p:spPr>
            <a:xfrm>
              <a:off x="10680480" y="117294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X</a:t>
              </a:r>
            </a:p>
          </p:txBody>
        </p:sp>
      </p:grpSp>
      <p:sp>
        <p:nvSpPr>
          <p:cNvPr id="103" name="CasellaDiTesto 102">
            <a:extLst>
              <a:ext uri="{FF2B5EF4-FFF2-40B4-BE49-F238E27FC236}">
                <a16:creationId xmlns:a16="http://schemas.microsoft.com/office/drawing/2014/main" id="{E0DEC40C-13DD-C14B-80A3-220C7174C741}"/>
              </a:ext>
            </a:extLst>
          </p:cNvPr>
          <p:cNvSpPr txBox="1"/>
          <p:nvPr/>
        </p:nvSpPr>
        <p:spPr>
          <a:xfrm>
            <a:off x="6514786" y="2642084"/>
            <a:ext cx="193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Electron capture</a:t>
            </a:r>
          </a:p>
        </p:txBody>
      </p:sp>
      <p:sp>
        <p:nvSpPr>
          <p:cNvPr id="104" name="CasellaDiTesto 103">
            <a:extLst>
              <a:ext uri="{FF2B5EF4-FFF2-40B4-BE49-F238E27FC236}">
                <a16:creationId xmlns:a16="http://schemas.microsoft.com/office/drawing/2014/main" id="{B6AF2F3F-57EF-A64B-C6FE-359CF5E47639}"/>
              </a:ext>
            </a:extLst>
          </p:cNvPr>
          <p:cNvSpPr txBox="1"/>
          <p:nvPr/>
        </p:nvSpPr>
        <p:spPr>
          <a:xfrm>
            <a:off x="9587981" y="2648662"/>
            <a:ext cx="224131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00" b="1" strike="sngStrike" dirty="0"/>
              <a:t>Neutrino emission</a:t>
            </a:r>
          </a:p>
          <a:p>
            <a:r>
              <a:rPr lang="en-GB" sz="1700" b="1" dirty="0"/>
              <a:t>Atomic relaxation</a:t>
            </a:r>
          </a:p>
          <a:p>
            <a:r>
              <a:rPr lang="en-GB" sz="1700" b="1" dirty="0"/>
              <a:t>&amp; additional particle </a:t>
            </a:r>
            <a:br>
              <a:rPr lang="en-GB" sz="1700" b="1" dirty="0"/>
            </a:br>
            <a:r>
              <a:rPr lang="en-GB" sz="1700" b="1" dirty="0"/>
              <a:t>emission</a:t>
            </a:r>
          </a:p>
        </p:txBody>
      </p:sp>
      <p:sp>
        <p:nvSpPr>
          <p:cNvPr id="105" name="Freccia destra 104">
            <a:extLst>
              <a:ext uri="{FF2B5EF4-FFF2-40B4-BE49-F238E27FC236}">
                <a16:creationId xmlns:a16="http://schemas.microsoft.com/office/drawing/2014/main" id="{564B2DBF-CDEA-CDA4-53C2-524D9942E4DB}"/>
              </a:ext>
            </a:extLst>
          </p:cNvPr>
          <p:cNvSpPr/>
          <p:nvPr/>
        </p:nvSpPr>
        <p:spPr>
          <a:xfrm>
            <a:off x="8572573" y="1544425"/>
            <a:ext cx="827902" cy="218637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Ovale 105">
            <a:extLst>
              <a:ext uri="{FF2B5EF4-FFF2-40B4-BE49-F238E27FC236}">
                <a16:creationId xmlns:a16="http://schemas.microsoft.com/office/drawing/2014/main" id="{9E2DA018-44CB-4B1E-CEE9-EA755001FB02}"/>
              </a:ext>
            </a:extLst>
          </p:cNvPr>
          <p:cNvSpPr/>
          <p:nvPr/>
        </p:nvSpPr>
        <p:spPr>
          <a:xfrm>
            <a:off x="10965128" y="2091327"/>
            <a:ext cx="208660" cy="19221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p</a:t>
            </a:r>
          </a:p>
        </p:txBody>
      </p:sp>
      <p:cxnSp>
        <p:nvCxnSpPr>
          <p:cNvPr id="108" name="Connettore diritto a freccia 107">
            <a:extLst>
              <a:ext uri="{FF2B5EF4-FFF2-40B4-BE49-F238E27FC236}">
                <a16:creationId xmlns:a16="http://schemas.microsoft.com/office/drawing/2014/main" id="{61D9F9AE-3B15-0A5D-9489-F85A1686B113}"/>
              </a:ext>
            </a:extLst>
          </p:cNvPr>
          <p:cNvCxnSpPr>
            <a:cxnSpLocks/>
          </p:cNvCxnSpPr>
          <p:nvPr/>
        </p:nvCxnSpPr>
        <p:spPr>
          <a:xfrm>
            <a:off x="11140317" y="2237331"/>
            <a:ext cx="255662" cy="19489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ttore dritto 111">
            <a:extLst>
              <a:ext uri="{FF2B5EF4-FFF2-40B4-BE49-F238E27FC236}">
                <a16:creationId xmlns:a16="http://schemas.microsoft.com/office/drawing/2014/main" id="{15045625-0EB3-1358-9C20-0D02A38CC87F}"/>
              </a:ext>
            </a:extLst>
          </p:cNvPr>
          <p:cNvCxnSpPr>
            <a:cxnSpLocks/>
          </p:cNvCxnSpPr>
          <p:nvPr/>
        </p:nvCxnSpPr>
        <p:spPr>
          <a:xfrm>
            <a:off x="5991828" y="726311"/>
            <a:ext cx="0" cy="5630039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09904513-6636-23E4-0B16-8C6043919776}"/>
              </a:ext>
            </a:extLst>
          </p:cNvPr>
          <p:cNvSpPr txBox="1">
            <a:spLocks/>
          </p:cNvSpPr>
          <p:nvPr/>
        </p:nvSpPr>
        <p:spPr>
          <a:xfrm>
            <a:off x="6514786" y="3896573"/>
            <a:ext cx="5298217" cy="26778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Beyond Standard Model process.</a:t>
            </a:r>
          </a:p>
          <a:p>
            <a:r>
              <a:rPr lang="en-GB" sz="1600" dirty="0"/>
              <a:t>Observation would imply lepton-number violation and the Majorana nature of neutrinos.</a:t>
            </a:r>
          </a:p>
        </p:txBody>
      </p:sp>
      <p:sp>
        <p:nvSpPr>
          <p:cNvPr id="17" name="Segnaposto piè di pagina 16">
            <a:extLst>
              <a:ext uri="{FF2B5EF4-FFF2-40B4-BE49-F238E27FC236}">
                <a16:creationId xmlns:a16="http://schemas.microsoft.com/office/drawing/2014/main" id="{1E9A059E-3CF6-4B55-E0DD-1B4A9A5F4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22" name="Segnaposto numero diapositiva 21">
            <a:extLst>
              <a:ext uri="{FF2B5EF4-FFF2-40B4-BE49-F238E27FC236}">
                <a16:creationId xmlns:a16="http://schemas.microsoft.com/office/drawing/2014/main" id="{7FF1C173-C6D7-4543-69D0-D34DE4A72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Segnaposto contenuto 2">
                <a:extLst>
                  <a:ext uri="{FF2B5EF4-FFF2-40B4-BE49-F238E27FC236}">
                    <a16:creationId xmlns:a16="http://schemas.microsoft.com/office/drawing/2014/main" id="{4D18F185-0C31-96AA-21FD-55BD0CBC87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8989" y="3896573"/>
                <a:ext cx="5179734" cy="245977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600" dirty="0"/>
                  <a:t>Standard Model process.</a:t>
                </a:r>
              </a:p>
              <a:p>
                <a:r>
                  <a:rPr lang="en-GB" sz="1600" dirty="0"/>
                  <a:t>Much harder to observe than 2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𝜐𝛽𝛽</m:t>
                    </m:r>
                  </m:oMath>
                </a14:m>
                <a:r>
                  <a:rPr lang="en-GB" sz="1600" dirty="0"/>
                  <a:t> because smaller phase space and low-energy observable signature.</a:t>
                </a:r>
              </a:p>
              <a:p>
                <a:r>
                  <a:rPr lang="en-GB" sz="1600" dirty="0"/>
                  <a:t>First direct observation in 2018 by XENON1T with </a:t>
                </a:r>
                <a:r>
                  <a:rPr lang="en-GB" sz="1600" baseline="30000" dirty="0"/>
                  <a:t>124</a:t>
                </a:r>
                <a:r>
                  <a:rPr lang="en-GB" sz="1600" dirty="0"/>
                  <a:t>Xe [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9"/>
                  </a:rPr>
                  <a:t>XENON Collaboration, </a:t>
                </a:r>
                <a:r>
                  <a:rPr lang="it-CH" altLang="it-CH" sz="1400" i="1" dirty="0">
                    <a:solidFill>
                      <a:srgbClr val="000000"/>
                    </a:solidFill>
                    <a:latin typeface="Google Sans"/>
                    <a:hlinkClick r:id="rId9"/>
                  </a:rPr>
                  <a:t>Nature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9"/>
                  </a:rPr>
                  <a:t> </a:t>
                </a:r>
                <a:r>
                  <a:rPr lang="it-CH" altLang="it-CH" sz="1400" b="1" dirty="0">
                    <a:solidFill>
                      <a:srgbClr val="000000"/>
                    </a:solidFill>
                    <a:latin typeface="Google Sans"/>
                    <a:hlinkClick r:id="rId9"/>
                  </a:rPr>
                  <a:t>568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9"/>
                  </a:rPr>
                  <a:t>, 532–535 (2019)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</a:rPr>
                  <a:t>].</a:t>
                </a:r>
                <a:endParaRPr lang="en-GB" sz="1400" dirty="0"/>
              </a:p>
              <a:p>
                <a:r>
                  <a:rPr lang="en-GB" sz="1600" dirty="0"/>
                  <a:t>So far not observed in </a:t>
                </a:r>
                <a:r>
                  <a:rPr lang="en-GB" sz="1600" baseline="30000" dirty="0"/>
                  <a:t>36</a:t>
                </a:r>
                <a:r>
                  <a:rPr lang="en-GB" sz="1600" dirty="0"/>
                  <a:t>Ar (small X-rays energy).</a:t>
                </a:r>
              </a:p>
            </p:txBody>
          </p:sp>
        </mc:Choice>
        <mc:Fallback xmlns="">
          <p:sp>
            <p:nvSpPr>
              <p:cNvPr id="24" name="Segnaposto contenuto 2">
                <a:extLst>
                  <a:ext uri="{FF2B5EF4-FFF2-40B4-BE49-F238E27FC236}">
                    <a16:creationId xmlns:a16="http://schemas.microsoft.com/office/drawing/2014/main" id="{4D18F185-0C31-96AA-21FD-55BD0CBC8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89" y="3896573"/>
                <a:ext cx="5179734" cy="2459777"/>
              </a:xfrm>
              <a:prstGeom prst="rect">
                <a:avLst/>
              </a:prstGeom>
              <a:blipFill>
                <a:blip r:embed="rId10"/>
                <a:stretch>
                  <a:fillRect l="-489" t="-1538" r="-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9417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FCFDC-A5F3-AF5F-CB10-FD2071318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8A345ED7-A821-91D5-4E09-4F4DEA50A9E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817847" y="-131509"/>
                <a:ext cx="4335118" cy="1325563"/>
              </a:xfrm>
            </p:spPr>
            <p:txBody>
              <a:bodyPr/>
              <a:lstStyle/>
              <a:p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2</a:t>
                </a:r>
                <a14:m>
                  <m:oMath xmlns:m="http://schemas.openxmlformats.org/officeDocument/2006/math">
                    <m:r>
                      <a:rPr lang="en-GB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EB Garamond"/>
                      </a:rPr>
                      <m:t>𝜈</m:t>
                    </m:r>
                  </m:oMath>
                </a14:m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DEC</a:t>
                </a:r>
                <a:endParaRPr lang="en-GB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8A345ED7-A821-91D5-4E09-4F4DEA50A9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817847" y="-131509"/>
                <a:ext cx="4335118" cy="1325563"/>
              </a:xfrm>
              <a:blipFill>
                <a:blip r:embed="rId3"/>
                <a:stretch>
                  <a:fillRect l="-58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uppo 54">
            <a:extLst>
              <a:ext uri="{FF2B5EF4-FFF2-40B4-BE49-F238E27FC236}">
                <a16:creationId xmlns:a16="http://schemas.microsoft.com/office/drawing/2014/main" id="{401CA65C-5842-DECC-ECD9-C85AFAF4E7CF}"/>
              </a:ext>
            </a:extLst>
          </p:cNvPr>
          <p:cNvGrpSpPr/>
          <p:nvPr/>
        </p:nvGrpSpPr>
        <p:grpSpPr>
          <a:xfrm>
            <a:off x="344119" y="865382"/>
            <a:ext cx="1926771" cy="1781601"/>
            <a:chOff x="6760028" y="681036"/>
            <a:chExt cx="1926771" cy="1781601"/>
          </a:xfrm>
        </p:grpSpPr>
        <p:sp>
          <p:nvSpPr>
            <p:cNvPr id="53" name="Ovale 52">
              <a:extLst>
                <a:ext uri="{FF2B5EF4-FFF2-40B4-BE49-F238E27FC236}">
                  <a16:creationId xmlns:a16="http://schemas.microsoft.com/office/drawing/2014/main" id="{B954E590-C2A6-1D55-F4E0-45BAA1DB39F0}"/>
                </a:ext>
              </a:extLst>
            </p:cNvPr>
            <p:cNvSpPr/>
            <p:nvPr/>
          </p:nvSpPr>
          <p:spPr>
            <a:xfrm>
              <a:off x="6760028" y="681036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e 4">
              <a:extLst>
                <a:ext uri="{FF2B5EF4-FFF2-40B4-BE49-F238E27FC236}">
                  <a16:creationId xmlns:a16="http://schemas.microsoft.com/office/drawing/2014/main" id="{56E3105D-A08C-2629-887C-F853FB4B511F}"/>
                </a:ext>
              </a:extLst>
            </p:cNvPr>
            <p:cNvSpPr/>
            <p:nvPr/>
          </p:nvSpPr>
          <p:spPr>
            <a:xfrm>
              <a:off x="7635834" y="115190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e 5">
              <a:extLst>
                <a:ext uri="{FF2B5EF4-FFF2-40B4-BE49-F238E27FC236}">
                  <a16:creationId xmlns:a16="http://schemas.microsoft.com/office/drawing/2014/main" id="{4A5B60ED-4C3B-5889-10CC-87FC2E47F208}"/>
                </a:ext>
              </a:extLst>
            </p:cNvPr>
            <p:cNvSpPr/>
            <p:nvPr/>
          </p:nvSpPr>
          <p:spPr>
            <a:xfrm>
              <a:off x="7784275" y="1247862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E5CD3CD0-78A0-1990-643A-F65B217E8519}"/>
                </a:ext>
              </a:extLst>
            </p:cNvPr>
            <p:cNvSpPr/>
            <p:nvPr/>
          </p:nvSpPr>
          <p:spPr>
            <a:xfrm>
              <a:off x="7368929" y="124335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05907844-7095-4900-344F-7894F34C4894}"/>
                </a:ext>
              </a:extLst>
            </p:cNvPr>
            <p:cNvSpPr/>
            <p:nvPr/>
          </p:nvSpPr>
          <p:spPr>
            <a:xfrm>
              <a:off x="7754297" y="1439774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79553280-5CBB-12B1-38AE-BC044987BFA6}"/>
                </a:ext>
              </a:extLst>
            </p:cNvPr>
            <p:cNvSpPr/>
            <p:nvPr/>
          </p:nvSpPr>
          <p:spPr>
            <a:xfrm>
              <a:off x="7948792" y="1391796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e 9">
              <a:extLst>
                <a:ext uri="{FF2B5EF4-FFF2-40B4-BE49-F238E27FC236}">
                  <a16:creationId xmlns:a16="http://schemas.microsoft.com/office/drawing/2014/main" id="{4F2BA13C-749D-B71B-4AAB-7A9F983C3776}"/>
                </a:ext>
              </a:extLst>
            </p:cNvPr>
            <p:cNvSpPr/>
            <p:nvPr/>
          </p:nvSpPr>
          <p:spPr>
            <a:xfrm>
              <a:off x="7502382" y="140779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id="{CCBFD6CC-0D3C-201A-EEE0-57EBC68EE15D}"/>
                </a:ext>
              </a:extLst>
            </p:cNvPr>
            <p:cNvSpPr/>
            <p:nvPr/>
          </p:nvSpPr>
          <p:spPr>
            <a:xfrm>
              <a:off x="7605855" y="1565401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e 11">
              <a:extLst>
                <a:ext uri="{FF2B5EF4-FFF2-40B4-BE49-F238E27FC236}">
                  <a16:creationId xmlns:a16="http://schemas.microsoft.com/office/drawing/2014/main" id="{416BDD95-F86F-2636-4CDE-EA97A36ACD81}"/>
                </a:ext>
              </a:extLst>
            </p:cNvPr>
            <p:cNvSpPr/>
            <p:nvPr/>
          </p:nvSpPr>
          <p:spPr>
            <a:xfrm>
              <a:off x="7265456" y="1448790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71D9C0B4-51B2-9BB2-AEB6-A9F77EE58439}"/>
                </a:ext>
              </a:extLst>
            </p:cNvPr>
            <p:cNvSpPr/>
            <p:nvPr/>
          </p:nvSpPr>
          <p:spPr>
            <a:xfrm>
              <a:off x="7346023" y="1645210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F762D4F7-8422-8FD1-76D7-0AAC2A8F9683}"/>
                </a:ext>
              </a:extLst>
            </p:cNvPr>
            <p:cNvSpPr/>
            <p:nvPr/>
          </p:nvSpPr>
          <p:spPr>
            <a:xfrm>
              <a:off x="7575031" y="1734498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F0FA21ED-4D2F-1AB6-3804-7EF5F3E128E7}"/>
                </a:ext>
              </a:extLst>
            </p:cNvPr>
            <p:cNvSpPr/>
            <p:nvPr/>
          </p:nvSpPr>
          <p:spPr>
            <a:xfrm>
              <a:off x="7842781" y="166135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e 15">
              <a:extLst>
                <a:ext uri="{FF2B5EF4-FFF2-40B4-BE49-F238E27FC236}">
                  <a16:creationId xmlns:a16="http://schemas.microsoft.com/office/drawing/2014/main" id="{CE826C11-5829-3548-CDD5-F64630B3D419}"/>
                </a:ext>
              </a:extLst>
            </p:cNvPr>
            <p:cNvSpPr/>
            <p:nvPr/>
          </p:nvSpPr>
          <p:spPr>
            <a:xfrm>
              <a:off x="7643270" y="685455"/>
              <a:ext cx="141005" cy="132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e</a:t>
              </a:r>
            </a:p>
          </p:txBody>
        </p:sp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660339A5-621B-D570-EBE3-A9249840B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2673" y="2145137"/>
              <a:ext cx="266700" cy="317500"/>
            </a:xfrm>
            <a:prstGeom prst="rect">
              <a:avLst/>
            </a:prstGeom>
          </p:spPr>
        </p:pic>
        <p:cxnSp>
          <p:nvCxnSpPr>
            <p:cNvPr id="21" name="Connettore diritto a freccia 20">
              <a:extLst>
                <a:ext uri="{FF2B5EF4-FFF2-40B4-BE49-F238E27FC236}">
                  <a16:creationId xmlns:a16="http://schemas.microsoft.com/office/drawing/2014/main" id="{2F2E93B8-398C-4856-90CD-19A4F4E2BA8D}"/>
                </a:ext>
              </a:extLst>
            </p:cNvPr>
            <p:cNvCxnSpPr>
              <a:stCxn id="16" idx="4"/>
            </p:cNvCxnSpPr>
            <p:nvPr/>
          </p:nvCxnSpPr>
          <p:spPr>
            <a:xfrm flipH="1">
              <a:off x="7713772" y="817855"/>
              <a:ext cx="1" cy="243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a freccia 22">
              <a:extLst>
                <a:ext uri="{FF2B5EF4-FFF2-40B4-BE49-F238E27FC236}">
                  <a16:creationId xmlns:a16="http://schemas.microsoft.com/office/drawing/2014/main" id="{D08BE9DB-A0B3-C044-BBB1-6059E4A8DA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0494" y="2031382"/>
              <a:ext cx="146876" cy="1865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1DE17AD9-F4D4-0DB0-5530-956CFDC0E826}"/>
              </a:ext>
            </a:extLst>
          </p:cNvPr>
          <p:cNvGrpSpPr/>
          <p:nvPr/>
        </p:nvGrpSpPr>
        <p:grpSpPr>
          <a:xfrm>
            <a:off x="3402653" y="863963"/>
            <a:ext cx="1931791" cy="1721241"/>
            <a:chOff x="9145546" y="736497"/>
            <a:chExt cx="1931791" cy="1721241"/>
          </a:xfrm>
        </p:grpSpPr>
        <p:sp>
          <p:nvSpPr>
            <p:cNvPr id="54" name="Ovale 53">
              <a:extLst>
                <a:ext uri="{FF2B5EF4-FFF2-40B4-BE49-F238E27FC236}">
                  <a16:creationId xmlns:a16="http://schemas.microsoft.com/office/drawing/2014/main" id="{BCDD7A1A-0BC9-C02F-06B5-0851A88C017B}"/>
                </a:ext>
              </a:extLst>
            </p:cNvPr>
            <p:cNvSpPr/>
            <p:nvPr/>
          </p:nvSpPr>
          <p:spPr>
            <a:xfrm>
              <a:off x="9150566" y="736497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708CB01A-58FB-56C8-E5C9-19DC15C89458}"/>
                </a:ext>
              </a:extLst>
            </p:cNvPr>
            <p:cNvSpPr/>
            <p:nvPr/>
          </p:nvSpPr>
          <p:spPr>
            <a:xfrm>
              <a:off x="9278896" y="1635596"/>
              <a:ext cx="132923" cy="12976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e 24">
              <a:extLst>
                <a:ext uri="{FF2B5EF4-FFF2-40B4-BE49-F238E27FC236}">
                  <a16:creationId xmlns:a16="http://schemas.microsoft.com/office/drawing/2014/main" id="{29404D6D-E29B-DD9E-067A-A09B7C10CF38}"/>
                </a:ext>
              </a:extLst>
            </p:cNvPr>
            <p:cNvSpPr/>
            <p:nvPr/>
          </p:nvSpPr>
          <p:spPr>
            <a:xfrm>
              <a:off x="9950521" y="1177069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7168C58B-397E-6061-5861-6F6949C38BAE}"/>
                </a:ext>
              </a:extLst>
            </p:cNvPr>
            <p:cNvSpPr/>
            <p:nvPr/>
          </p:nvSpPr>
          <p:spPr>
            <a:xfrm>
              <a:off x="10098962" y="1273025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B1199379-5DE9-74CC-54CC-FCD47FC61F66}"/>
                </a:ext>
              </a:extLst>
            </p:cNvPr>
            <p:cNvSpPr/>
            <p:nvPr/>
          </p:nvSpPr>
          <p:spPr>
            <a:xfrm>
              <a:off x="9683616" y="126851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779EEA3F-5632-61AD-5CA3-6E714ECFA027}"/>
                </a:ext>
              </a:extLst>
            </p:cNvPr>
            <p:cNvSpPr/>
            <p:nvPr/>
          </p:nvSpPr>
          <p:spPr>
            <a:xfrm>
              <a:off x="10068984" y="1464937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8546C97B-B904-E6AB-106E-EB83D724A2B0}"/>
                </a:ext>
              </a:extLst>
            </p:cNvPr>
            <p:cNvSpPr/>
            <p:nvPr/>
          </p:nvSpPr>
          <p:spPr>
            <a:xfrm>
              <a:off x="10263479" y="1416959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5F3CDD6F-797F-3F1C-2987-A86F8156E0D6}"/>
                </a:ext>
              </a:extLst>
            </p:cNvPr>
            <p:cNvSpPr/>
            <p:nvPr/>
          </p:nvSpPr>
          <p:spPr>
            <a:xfrm>
              <a:off x="9817069" y="143295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B1BAFD02-AD04-B23B-3560-3D48EDFF5B00}"/>
                </a:ext>
              </a:extLst>
            </p:cNvPr>
            <p:cNvSpPr/>
            <p:nvPr/>
          </p:nvSpPr>
          <p:spPr>
            <a:xfrm>
              <a:off x="9920542" y="159056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1C73D9FB-93AA-ED5B-4B51-1E4A9426658F}"/>
                </a:ext>
              </a:extLst>
            </p:cNvPr>
            <p:cNvSpPr/>
            <p:nvPr/>
          </p:nvSpPr>
          <p:spPr>
            <a:xfrm>
              <a:off x="9580143" y="147395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e 32">
              <a:extLst>
                <a:ext uri="{FF2B5EF4-FFF2-40B4-BE49-F238E27FC236}">
                  <a16:creationId xmlns:a16="http://schemas.microsoft.com/office/drawing/2014/main" id="{E5E79754-AD69-3F37-0EA5-ADEA5D57A160}"/>
                </a:ext>
              </a:extLst>
            </p:cNvPr>
            <p:cNvSpPr/>
            <p:nvPr/>
          </p:nvSpPr>
          <p:spPr>
            <a:xfrm>
              <a:off x="9660710" y="1670373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e 33">
              <a:extLst>
                <a:ext uri="{FF2B5EF4-FFF2-40B4-BE49-F238E27FC236}">
                  <a16:creationId xmlns:a16="http://schemas.microsoft.com/office/drawing/2014/main" id="{CC82E3CE-48A4-CB08-8D95-08CA2A1C61A3}"/>
                </a:ext>
              </a:extLst>
            </p:cNvPr>
            <p:cNvSpPr/>
            <p:nvPr/>
          </p:nvSpPr>
          <p:spPr>
            <a:xfrm>
              <a:off x="9889718" y="1759661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e 34">
              <a:extLst>
                <a:ext uri="{FF2B5EF4-FFF2-40B4-BE49-F238E27FC236}">
                  <a16:creationId xmlns:a16="http://schemas.microsoft.com/office/drawing/2014/main" id="{3E184CE8-AD1D-A302-8822-6FA632F1C083}"/>
                </a:ext>
              </a:extLst>
            </p:cNvPr>
            <p:cNvSpPr/>
            <p:nvPr/>
          </p:nvSpPr>
          <p:spPr>
            <a:xfrm>
              <a:off x="10157468" y="1686520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7F33BE81-D54C-32B6-E069-63E48C9E9272}"/>
                    </a:ext>
                  </a:extLst>
                </p:cNvPr>
                <p:cNvSpPr/>
                <p:nvPr/>
              </p:nvSpPr>
              <p:spPr>
                <a:xfrm>
                  <a:off x="10387639" y="906603"/>
                  <a:ext cx="141005" cy="1324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1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7F33BE81-D54C-32B6-E069-63E48C9E92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7639" y="906603"/>
                  <a:ext cx="141005" cy="132400"/>
                </a:xfrm>
                <a:prstGeom prst="ellipse">
                  <a:avLst/>
                </a:prstGeom>
                <a:blipFill>
                  <a:blip r:embed="rId5"/>
                  <a:stretch>
                    <a:fillRect l="-46154" t="-33333" b="-58333"/>
                  </a:stretch>
                </a:blipFill>
                <a:ln>
                  <a:solidFill>
                    <a:srgbClr val="0070C0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2773D095-AED1-967E-E617-945CA89C1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69473" y="2035015"/>
              <a:ext cx="330200" cy="317500"/>
            </a:xfrm>
            <a:prstGeom prst="rect">
              <a:avLst/>
            </a:prstGeom>
          </p:spPr>
        </p:pic>
        <p:cxnSp>
          <p:nvCxnSpPr>
            <p:cNvPr id="44" name="Connettore diritto a freccia 43">
              <a:extLst>
                <a:ext uri="{FF2B5EF4-FFF2-40B4-BE49-F238E27FC236}">
                  <a16:creationId xmlns:a16="http://schemas.microsoft.com/office/drawing/2014/main" id="{44930402-FAFB-29E6-2EF5-9B3DB388E296}"/>
                </a:ext>
              </a:extLst>
            </p:cNvPr>
            <p:cNvCxnSpPr>
              <a:cxnSpLocks/>
              <a:stCxn id="40" idx="7"/>
            </p:cNvCxnSpPr>
            <p:nvPr/>
          </p:nvCxnSpPr>
          <p:spPr>
            <a:xfrm flipV="1">
              <a:off x="10507994" y="776468"/>
              <a:ext cx="131343" cy="14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Immagine 45">
              <a:extLst>
                <a:ext uri="{FF2B5EF4-FFF2-40B4-BE49-F238E27FC236}">
                  <a16:creationId xmlns:a16="http://schemas.microsoft.com/office/drawing/2014/main" id="{C7F23187-A727-3EE4-7206-E311B2489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394371">
              <a:off x="9390371" y="2216313"/>
              <a:ext cx="228600" cy="241300"/>
            </a:xfrm>
            <a:prstGeom prst="rect">
              <a:avLst/>
            </a:prstGeom>
          </p:spPr>
        </p:pic>
        <p:sp>
          <p:nvSpPr>
            <p:cNvPr id="49" name="Ovale 48">
              <a:extLst>
                <a:ext uri="{FF2B5EF4-FFF2-40B4-BE49-F238E27FC236}">
                  <a16:creationId xmlns:a16="http://schemas.microsoft.com/office/drawing/2014/main" id="{AF4D691B-1F21-1211-3717-DAC9620E74A4}"/>
                </a:ext>
              </a:extLst>
            </p:cNvPr>
            <p:cNvSpPr/>
            <p:nvPr/>
          </p:nvSpPr>
          <p:spPr>
            <a:xfrm>
              <a:off x="9247345" y="1641078"/>
              <a:ext cx="132923" cy="12976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8" name="Immagine 47">
              <a:extLst>
                <a:ext uri="{FF2B5EF4-FFF2-40B4-BE49-F238E27FC236}">
                  <a16:creationId xmlns:a16="http://schemas.microsoft.com/office/drawing/2014/main" id="{3FBFD4D3-1226-B402-25B0-205F6DE88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145546" y="1577908"/>
              <a:ext cx="266700" cy="317500"/>
            </a:xfrm>
            <a:prstGeom prst="rect">
              <a:avLst/>
            </a:prstGeom>
          </p:spPr>
        </p:pic>
        <p:sp>
          <p:nvSpPr>
            <p:cNvPr id="51" name="Saetta 50">
              <a:extLst>
                <a:ext uri="{FF2B5EF4-FFF2-40B4-BE49-F238E27FC236}">
                  <a16:creationId xmlns:a16="http://schemas.microsoft.com/office/drawing/2014/main" id="{BE218CA7-5108-477A-6087-68E38C41084E}"/>
                </a:ext>
              </a:extLst>
            </p:cNvPr>
            <p:cNvSpPr/>
            <p:nvPr/>
          </p:nvSpPr>
          <p:spPr>
            <a:xfrm rot="16896832">
              <a:off x="10649633" y="1129926"/>
              <a:ext cx="450376" cy="296884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A6925A32-B503-7A0C-B91A-C997EC7D2B13}"/>
                </a:ext>
              </a:extLst>
            </p:cNvPr>
            <p:cNvSpPr txBox="1"/>
            <p:nvPr/>
          </p:nvSpPr>
          <p:spPr>
            <a:xfrm>
              <a:off x="10680480" y="117294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X</a:t>
              </a:r>
            </a:p>
          </p:txBody>
        </p:sp>
      </p:grp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EDE90880-ABF5-4A98-CDAA-6C20E6DCD69F}"/>
              </a:ext>
            </a:extLst>
          </p:cNvPr>
          <p:cNvSpPr txBox="1"/>
          <p:nvPr/>
        </p:nvSpPr>
        <p:spPr>
          <a:xfrm>
            <a:off x="378989" y="2642084"/>
            <a:ext cx="193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Electron capture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25F54F02-2E8D-8C83-0151-0B5EA3BAB9B3}"/>
              </a:ext>
            </a:extLst>
          </p:cNvPr>
          <p:cNvSpPr txBox="1"/>
          <p:nvPr/>
        </p:nvSpPr>
        <p:spPr>
          <a:xfrm>
            <a:off x="3338820" y="2648662"/>
            <a:ext cx="2219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Neutrino emission</a:t>
            </a:r>
          </a:p>
          <a:p>
            <a:r>
              <a:rPr lang="en-GB" b="1" dirty="0"/>
              <a:t>&amp; atomic relaxation</a:t>
            </a:r>
          </a:p>
        </p:txBody>
      </p:sp>
      <p:sp>
        <p:nvSpPr>
          <p:cNvPr id="62" name="Freccia destra 61">
            <a:extLst>
              <a:ext uri="{FF2B5EF4-FFF2-40B4-BE49-F238E27FC236}">
                <a16:creationId xmlns:a16="http://schemas.microsoft.com/office/drawing/2014/main" id="{F44DFE58-E9D1-2526-4F7B-04F9083CB4F8}"/>
              </a:ext>
            </a:extLst>
          </p:cNvPr>
          <p:cNvSpPr/>
          <p:nvPr/>
        </p:nvSpPr>
        <p:spPr>
          <a:xfrm>
            <a:off x="2436776" y="1544425"/>
            <a:ext cx="827902" cy="218637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CA9DAAA7-BF3A-6F2F-3AF3-FA0635DBDF81}"/>
              </a:ext>
            </a:extLst>
          </p:cNvPr>
          <p:cNvGrpSpPr/>
          <p:nvPr/>
        </p:nvGrpSpPr>
        <p:grpSpPr>
          <a:xfrm>
            <a:off x="6479916" y="865382"/>
            <a:ext cx="1926771" cy="1781601"/>
            <a:chOff x="6760028" y="681036"/>
            <a:chExt cx="1926771" cy="1781601"/>
          </a:xfrm>
        </p:grpSpPr>
        <p:sp>
          <p:nvSpPr>
            <p:cNvPr id="65" name="Ovale 64">
              <a:extLst>
                <a:ext uri="{FF2B5EF4-FFF2-40B4-BE49-F238E27FC236}">
                  <a16:creationId xmlns:a16="http://schemas.microsoft.com/office/drawing/2014/main" id="{C9CE9801-A15A-8B8B-C66F-DC74608036FC}"/>
                </a:ext>
              </a:extLst>
            </p:cNvPr>
            <p:cNvSpPr/>
            <p:nvPr/>
          </p:nvSpPr>
          <p:spPr>
            <a:xfrm>
              <a:off x="6760028" y="681036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e 65">
              <a:extLst>
                <a:ext uri="{FF2B5EF4-FFF2-40B4-BE49-F238E27FC236}">
                  <a16:creationId xmlns:a16="http://schemas.microsoft.com/office/drawing/2014/main" id="{DE0C1005-DB36-F354-6AFA-736B7569781A}"/>
                </a:ext>
              </a:extLst>
            </p:cNvPr>
            <p:cNvSpPr/>
            <p:nvPr/>
          </p:nvSpPr>
          <p:spPr>
            <a:xfrm>
              <a:off x="7635834" y="115190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e 66">
              <a:extLst>
                <a:ext uri="{FF2B5EF4-FFF2-40B4-BE49-F238E27FC236}">
                  <a16:creationId xmlns:a16="http://schemas.microsoft.com/office/drawing/2014/main" id="{1F8475B8-FC84-EF1F-20B9-016BF2A14FC7}"/>
                </a:ext>
              </a:extLst>
            </p:cNvPr>
            <p:cNvSpPr/>
            <p:nvPr/>
          </p:nvSpPr>
          <p:spPr>
            <a:xfrm>
              <a:off x="7784275" y="1247862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e 67">
              <a:extLst>
                <a:ext uri="{FF2B5EF4-FFF2-40B4-BE49-F238E27FC236}">
                  <a16:creationId xmlns:a16="http://schemas.microsoft.com/office/drawing/2014/main" id="{DCC6CB0A-33F0-A432-227E-8CD651003CE2}"/>
                </a:ext>
              </a:extLst>
            </p:cNvPr>
            <p:cNvSpPr/>
            <p:nvPr/>
          </p:nvSpPr>
          <p:spPr>
            <a:xfrm>
              <a:off x="7368929" y="124335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e 68">
              <a:extLst>
                <a:ext uri="{FF2B5EF4-FFF2-40B4-BE49-F238E27FC236}">
                  <a16:creationId xmlns:a16="http://schemas.microsoft.com/office/drawing/2014/main" id="{254F6E1E-4223-9CCB-014C-66B4105E5671}"/>
                </a:ext>
              </a:extLst>
            </p:cNvPr>
            <p:cNvSpPr/>
            <p:nvPr/>
          </p:nvSpPr>
          <p:spPr>
            <a:xfrm>
              <a:off x="7754297" y="1439774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e 69">
              <a:extLst>
                <a:ext uri="{FF2B5EF4-FFF2-40B4-BE49-F238E27FC236}">
                  <a16:creationId xmlns:a16="http://schemas.microsoft.com/office/drawing/2014/main" id="{49F0BFD7-3872-7C32-63B3-CE5364D04A21}"/>
                </a:ext>
              </a:extLst>
            </p:cNvPr>
            <p:cNvSpPr/>
            <p:nvPr/>
          </p:nvSpPr>
          <p:spPr>
            <a:xfrm>
              <a:off x="7948792" y="1391796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e 70">
              <a:extLst>
                <a:ext uri="{FF2B5EF4-FFF2-40B4-BE49-F238E27FC236}">
                  <a16:creationId xmlns:a16="http://schemas.microsoft.com/office/drawing/2014/main" id="{438DF755-A4C9-EE7A-A8E0-70D341D091E7}"/>
                </a:ext>
              </a:extLst>
            </p:cNvPr>
            <p:cNvSpPr/>
            <p:nvPr/>
          </p:nvSpPr>
          <p:spPr>
            <a:xfrm>
              <a:off x="7502382" y="140779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e 71">
              <a:extLst>
                <a:ext uri="{FF2B5EF4-FFF2-40B4-BE49-F238E27FC236}">
                  <a16:creationId xmlns:a16="http://schemas.microsoft.com/office/drawing/2014/main" id="{0BAA91E3-ADC3-EF0D-0E2B-7D6D68A5543A}"/>
                </a:ext>
              </a:extLst>
            </p:cNvPr>
            <p:cNvSpPr/>
            <p:nvPr/>
          </p:nvSpPr>
          <p:spPr>
            <a:xfrm>
              <a:off x="7605855" y="1565401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e 72">
              <a:extLst>
                <a:ext uri="{FF2B5EF4-FFF2-40B4-BE49-F238E27FC236}">
                  <a16:creationId xmlns:a16="http://schemas.microsoft.com/office/drawing/2014/main" id="{7537E578-A548-0925-1035-21BDB1FB7F80}"/>
                </a:ext>
              </a:extLst>
            </p:cNvPr>
            <p:cNvSpPr/>
            <p:nvPr/>
          </p:nvSpPr>
          <p:spPr>
            <a:xfrm>
              <a:off x="7265456" y="1448790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BEC56BFD-6CEC-D36A-D9D1-217A8B37739B}"/>
                </a:ext>
              </a:extLst>
            </p:cNvPr>
            <p:cNvSpPr/>
            <p:nvPr/>
          </p:nvSpPr>
          <p:spPr>
            <a:xfrm>
              <a:off x="7346023" y="1645210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e 74">
              <a:extLst>
                <a:ext uri="{FF2B5EF4-FFF2-40B4-BE49-F238E27FC236}">
                  <a16:creationId xmlns:a16="http://schemas.microsoft.com/office/drawing/2014/main" id="{0311534D-D776-43B3-4A2B-76E8DF0CCABA}"/>
                </a:ext>
              </a:extLst>
            </p:cNvPr>
            <p:cNvSpPr/>
            <p:nvPr/>
          </p:nvSpPr>
          <p:spPr>
            <a:xfrm>
              <a:off x="7575031" y="1734498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Ovale 75">
              <a:extLst>
                <a:ext uri="{FF2B5EF4-FFF2-40B4-BE49-F238E27FC236}">
                  <a16:creationId xmlns:a16="http://schemas.microsoft.com/office/drawing/2014/main" id="{77C2A8D9-3959-6E02-174B-A9C184CEE2CB}"/>
                </a:ext>
              </a:extLst>
            </p:cNvPr>
            <p:cNvSpPr/>
            <p:nvPr/>
          </p:nvSpPr>
          <p:spPr>
            <a:xfrm>
              <a:off x="7842781" y="166135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Ovale 76">
              <a:extLst>
                <a:ext uri="{FF2B5EF4-FFF2-40B4-BE49-F238E27FC236}">
                  <a16:creationId xmlns:a16="http://schemas.microsoft.com/office/drawing/2014/main" id="{A4AED2FB-54D6-C0CB-8124-1A73144B422C}"/>
                </a:ext>
              </a:extLst>
            </p:cNvPr>
            <p:cNvSpPr/>
            <p:nvPr/>
          </p:nvSpPr>
          <p:spPr>
            <a:xfrm>
              <a:off x="7643270" y="685455"/>
              <a:ext cx="141005" cy="132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e</a:t>
              </a:r>
            </a:p>
          </p:txBody>
        </p:sp>
        <p:pic>
          <p:nvPicPr>
            <p:cNvPr id="78" name="Immagine 77">
              <a:extLst>
                <a:ext uri="{FF2B5EF4-FFF2-40B4-BE49-F238E27FC236}">
                  <a16:creationId xmlns:a16="http://schemas.microsoft.com/office/drawing/2014/main" id="{E7B17DD8-FDE0-DD54-BA75-7B69A1C85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2673" y="2145137"/>
              <a:ext cx="266700" cy="317500"/>
            </a:xfrm>
            <a:prstGeom prst="rect">
              <a:avLst/>
            </a:prstGeom>
          </p:spPr>
        </p:pic>
        <p:cxnSp>
          <p:nvCxnSpPr>
            <p:cNvPr id="79" name="Connettore diritto a freccia 78">
              <a:extLst>
                <a:ext uri="{FF2B5EF4-FFF2-40B4-BE49-F238E27FC236}">
                  <a16:creationId xmlns:a16="http://schemas.microsoft.com/office/drawing/2014/main" id="{C323B5AF-0B30-16B4-50AB-F3CE450DE749}"/>
                </a:ext>
              </a:extLst>
            </p:cNvPr>
            <p:cNvCxnSpPr>
              <a:stCxn id="77" idx="4"/>
            </p:cNvCxnSpPr>
            <p:nvPr/>
          </p:nvCxnSpPr>
          <p:spPr>
            <a:xfrm flipH="1">
              <a:off x="7713772" y="817855"/>
              <a:ext cx="1" cy="243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diritto a freccia 79">
              <a:extLst>
                <a:ext uri="{FF2B5EF4-FFF2-40B4-BE49-F238E27FC236}">
                  <a16:creationId xmlns:a16="http://schemas.microsoft.com/office/drawing/2014/main" id="{0650D899-8508-5594-F68C-1A28C0CCB5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0494" y="2031382"/>
              <a:ext cx="146876" cy="1865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DE8A645C-434C-679A-4C0B-A97B82B1E0D1}"/>
              </a:ext>
            </a:extLst>
          </p:cNvPr>
          <p:cNvGrpSpPr/>
          <p:nvPr/>
        </p:nvGrpSpPr>
        <p:grpSpPr>
          <a:xfrm>
            <a:off x="9543470" y="863963"/>
            <a:ext cx="1926771" cy="1721241"/>
            <a:chOff x="9150566" y="736497"/>
            <a:chExt cx="1926771" cy="1721241"/>
          </a:xfrm>
        </p:grpSpPr>
        <p:sp>
          <p:nvSpPr>
            <p:cNvPr id="82" name="Ovale 81">
              <a:extLst>
                <a:ext uri="{FF2B5EF4-FFF2-40B4-BE49-F238E27FC236}">
                  <a16:creationId xmlns:a16="http://schemas.microsoft.com/office/drawing/2014/main" id="{5BD0E204-541A-0B2A-8BC1-823BFD9EBBF9}"/>
                </a:ext>
              </a:extLst>
            </p:cNvPr>
            <p:cNvSpPr/>
            <p:nvPr/>
          </p:nvSpPr>
          <p:spPr>
            <a:xfrm>
              <a:off x="9150566" y="736497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Ovale 83">
              <a:extLst>
                <a:ext uri="{FF2B5EF4-FFF2-40B4-BE49-F238E27FC236}">
                  <a16:creationId xmlns:a16="http://schemas.microsoft.com/office/drawing/2014/main" id="{A0976C0E-4333-4372-FC8A-C9FFCCF009A8}"/>
                </a:ext>
              </a:extLst>
            </p:cNvPr>
            <p:cNvSpPr/>
            <p:nvPr/>
          </p:nvSpPr>
          <p:spPr>
            <a:xfrm>
              <a:off x="9950521" y="1177069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e 84">
              <a:extLst>
                <a:ext uri="{FF2B5EF4-FFF2-40B4-BE49-F238E27FC236}">
                  <a16:creationId xmlns:a16="http://schemas.microsoft.com/office/drawing/2014/main" id="{567556FF-264B-3FFD-1B77-74E88C925880}"/>
                </a:ext>
              </a:extLst>
            </p:cNvPr>
            <p:cNvSpPr/>
            <p:nvPr/>
          </p:nvSpPr>
          <p:spPr>
            <a:xfrm>
              <a:off x="10098962" y="1273025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e 85">
              <a:extLst>
                <a:ext uri="{FF2B5EF4-FFF2-40B4-BE49-F238E27FC236}">
                  <a16:creationId xmlns:a16="http://schemas.microsoft.com/office/drawing/2014/main" id="{5639C55D-7EE5-616C-6784-35B03E4E4A0F}"/>
                </a:ext>
              </a:extLst>
            </p:cNvPr>
            <p:cNvSpPr/>
            <p:nvPr/>
          </p:nvSpPr>
          <p:spPr>
            <a:xfrm>
              <a:off x="9683616" y="126851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e 86">
              <a:extLst>
                <a:ext uri="{FF2B5EF4-FFF2-40B4-BE49-F238E27FC236}">
                  <a16:creationId xmlns:a16="http://schemas.microsoft.com/office/drawing/2014/main" id="{75D76ECB-9331-5BC5-85FD-5003FC6683F1}"/>
                </a:ext>
              </a:extLst>
            </p:cNvPr>
            <p:cNvSpPr/>
            <p:nvPr/>
          </p:nvSpPr>
          <p:spPr>
            <a:xfrm>
              <a:off x="10068984" y="1464937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e 87">
              <a:extLst>
                <a:ext uri="{FF2B5EF4-FFF2-40B4-BE49-F238E27FC236}">
                  <a16:creationId xmlns:a16="http://schemas.microsoft.com/office/drawing/2014/main" id="{7D99DE68-8527-37AA-F8C0-5F335D001B13}"/>
                </a:ext>
              </a:extLst>
            </p:cNvPr>
            <p:cNvSpPr/>
            <p:nvPr/>
          </p:nvSpPr>
          <p:spPr>
            <a:xfrm>
              <a:off x="10263479" y="1416959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Ovale 88">
              <a:extLst>
                <a:ext uri="{FF2B5EF4-FFF2-40B4-BE49-F238E27FC236}">
                  <a16:creationId xmlns:a16="http://schemas.microsoft.com/office/drawing/2014/main" id="{FFEFD4FD-0FC2-FC56-2671-9600A1E7EF85}"/>
                </a:ext>
              </a:extLst>
            </p:cNvPr>
            <p:cNvSpPr/>
            <p:nvPr/>
          </p:nvSpPr>
          <p:spPr>
            <a:xfrm>
              <a:off x="9817069" y="143295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e 89">
              <a:extLst>
                <a:ext uri="{FF2B5EF4-FFF2-40B4-BE49-F238E27FC236}">
                  <a16:creationId xmlns:a16="http://schemas.microsoft.com/office/drawing/2014/main" id="{501E9D73-D4FB-D561-8F2E-66E3C28C4DD1}"/>
                </a:ext>
              </a:extLst>
            </p:cNvPr>
            <p:cNvSpPr/>
            <p:nvPr/>
          </p:nvSpPr>
          <p:spPr>
            <a:xfrm>
              <a:off x="9920542" y="159056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e 90">
              <a:extLst>
                <a:ext uri="{FF2B5EF4-FFF2-40B4-BE49-F238E27FC236}">
                  <a16:creationId xmlns:a16="http://schemas.microsoft.com/office/drawing/2014/main" id="{6AB7729E-CB73-DA6C-FA43-B448A16DDC91}"/>
                </a:ext>
              </a:extLst>
            </p:cNvPr>
            <p:cNvSpPr/>
            <p:nvPr/>
          </p:nvSpPr>
          <p:spPr>
            <a:xfrm>
              <a:off x="9580143" y="147395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e 91">
              <a:extLst>
                <a:ext uri="{FF2B5EF4-FFF2-40B4-BE49-F238E27FC236}">
                  <a16:creationId xmlns:a16="http://schemas.microsoft.com/office/drawing/2014/main" id="{D29193FF-672D-B81B-518A-E9F9B5E0024A}"/>
                </a:ext>
              </a:extLst>
            </p:cNvPr>
            <p:cNvSpPr/>
            <p:nvPr/>
          </p:nvSpPr>
          <p:spPr>
            <a:xfrm>
              <a:off x="9660710" y="1670373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e 92">
              <a:extLst>
                <a:ext uri="{FF2B5EF4-FFF2-40B4-BE49-F238E27FC236}">
                  <a16:creationId xmlns:a16="http://schemas.microsoft.com/office/drawing/2014/main" id="{9E7EE43F-6A86-BA70-A7E8-35CD423C4A53}"/>
                </a:ext>
              </a:extLst>
            </p:cNvPr>
            <p:cNvSpPr/>
            <p:nvPr/>
          </p:nvSpPr>
          <p:spPr>
            <a:xfrm>
              <a:off x="9889718" y="1759661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e 93">
              <a:extLst>
                <a:ext uri="{FF2B5EF4-FFF2-40B4-BE49-F238E27FC236}">
                  <a16:creationId xmlns:a16="http://schemas.microsoft.com/office/drawing/2014/main" id="{48779C34-0B83-65EC-7A62-5F780799A52A}"/>
                </a:ext>
              </a:extLst>
            </p:cNvPr>
            <p:cNvSpPr/>
            <p:nvPr/>
          </p:nvSpPr>
          <p:spPr>
            <a:xfrm>
              <a:off x="10157468" y="1686520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Saetta 100">
              <a:extLst>
                <a:ext uri="{FF2B5EF4-FFF2-40B4-BE49-F238E27FC236}">
                  <a16:creationId xmlns:a16="http://schemas.microsoft.com/office/drawing/2014/main" id="{F2A19A22-7231-6D5C-49DE-163A218B65F8}"/>
                </a:ext>
              </a:extLst>
            </p:cNvPr>
            <p:cNvSpPr/>
            <p:nvPr/>
          </p:nvSpPr>
          <p:spPr>
            <a:xfrm rot="16896832">
              <a:off x="10649633" y="1129926"/>
              <a:ext cx="450376" cy="296884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asellaDiTesto 101">
              <a:extLst>
                <a:ext uri="{FF2B5EF4-FFF2-40B4-BE49-F238E27FC236}">
                  <a16:creationId xmlns:a16="http://schemas.microsoft.com/office/drawing/2014/main" id="{1C6EFAB9-2E83-67B2-9459-444A0FC83A6D}"/>
                </a:ext>
              </a:extLst>
            </p:cNvPr>
            <p:cNvSpPr txBox="1"/>
            <p:nvPr/>
          </p:nvSpPr>
          <p:spPr>
            <a:xfrm>
              <a:off x="10658621" y="1165223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X</a:t>
              </a:r>
              <a:r>
                <a:rPr lang="en-GB" sz="1200" baseline="-25000" dirty="0"/>
                <a:t>K</a:t>
              </a:r>
            </a:p>
          </p:txBody>
        </p:sp>
      </p:grpSp>
      <p:sp>
        <p:nvSpPr>
          <p:cNvPr id="103" name="CasellaDiTesto 102">
            <a:extLst>
              <a:ext uri="{FF2B5EF4-FFF2-40B4-BE49-F238E27FC236}">
                <a16:creationId xmlns:a16="http://schemas.microsoft.com/office/drawing/2014/main" id="{34CD9E19-EA60-AFBC-49A7-DFAF62CC2F31}"/>
              </a:ext>
            </a:extLst>
          </p:cNvPr>
          <p:cNvSpPr txBox="1"/>
          <p:nvPr/>
        </p:nvSpPr>
        <p:spPr>
          <a:xfrm>
            <a:off x="6514786" y="2642084"/>
            <a:ext cx="193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Electron capture</a:t>
            </a:r>
          </a:p>
        </p:txBody>
      </p:sp>
      <p:sp>
        <p:nvSpPr>
          <p:cNvPr id="104" name="CasellaDiTesto 103">
            <a:extLst>
              <a:ext uri="{FF2B5EF4-FFF2-40B4-BE49-F238E27FC236}">
                <a16:creationId xmlns:a16="http://schemas.microsoft.com/office/drawing/2014/main" id="{6EA408C2-68F3-CE0C-A808-6E13E7DED86D}"/>
              </a:ext>
            </a:extLst>
          </p:cNvPr>
          <p:cNvSpPr txBox="1"/>
          <p:nvPr/>
        </p:nvSpPr>
        <p:spPr>
          <a:xfrm>
            <a:off x="9587981" y="2648662"/>
            <a:ext cx="206710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00" b="1" strike="sngStrike" dirty="0"/>
              <a:t>Neutrino emission</a:t>
            </a:r>
          </a:p>
          <a:p>
            <a:r>
              <a:rPr lang="en-GB" sz="1700" b="1" dirty="0"/>
              <a:t>Atomic relaxation</a:t>
            </a:r>
          </a:p>
          <a:p>
            <a:r>
              <a:rPr lang="en-GB" sz="1700" b="1" dirty="0"/>
              <a:t>&amp; gamma emission</a:t>
            </a:r>
          </a:p>
        </p:txBody>
      </p:sp>
      <p:sp>
        <p:nvSpPr>
          <p:cNvPr id="105" name="Freccia destra 104">
            <a:extLst>
              <a:ext uri="{FF2B5EF4-FFF2-40B4-BE49-F238E27FC236}">
                <a16:creationId xmlns:a16="http://schemas.microsoft.com/office/drawing/2014/main" id="{2EF71BED-6E78-ED6A-D1E2-2A2E74BEFBFC}"/>
              </a:ext>
            </a:extLst>
          </p:cNvPr>
          <p:cNvSpPr/>
          <p:nvPr/>
        </p:nvSpPr>
        <p:spPr>
          <a:xfrm>
            <a:off x="8572573" y="1544425"/>
            <a:ext cx="827902" cy="218637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2" name="Connettore dritto 111">
            <a:extLst>
              <a:ext uri="{FF2B5EF4-FFF2-40B4-BE49-F238E27FC236}">
                <a16:creationId xmlns:a16="http://schemas.microsoft.com/office/drawing/2014/main" id="{1CAF425E-5812-7515-36A9-32E533AD80E6}"/>
              </a:ext>
            </a:extLst>
          </p:cNvPr>
          <p:cNvCxnSpPr>
            <a:cxnSpLocks/>
          </p:cNvCxnSpPr>
          <p:nvPr/>
        </p:nvCxnSpPr>
        <p:spPr>
          <a:xfrm>
            <a:off x="5991828" y="726311"/>
            <a:ext cx="0" cy="5630039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aetta 16">
            <a:extLst>
              <a:ext uri="{FF2B5EF4-FFF2-40B4-BE49-F238E27FC236}">
                <a16:creationId xmlns:a16="http://schemas.microsoft.com/office/drawing/2014/main" id="{E72CDDE6-DB41-800D-A34B-4C47252B1FC3}"/>
              </a:ext>
            </a:extLst>
          </p:cNvPr>
          <p:cNvSpPr/>
          <p:nvPr/>
        </p:nvSpPr>
        <p:spPr>
          <a:xfrm rot="7200942">
            <a:off x="9637363" y="2230980"/>
            <a:ext cx="450376" cy="296884"/>
          </a:xfrm>
          <a:prstGeom prst="lightningBolt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4D6A3B3-3D72-DEE4-B3E5-A43D85DF1F46}"/>
              </a:ext>
            </a:extLst>
          </p:cNvPr>
          <p:cNvSpPr txBox="1"/>
          <p:nvPr/>
        </p:nvSpPr>
        <p:spPr>
          <a:xfrm>
            <a:off x="9758873" y="2230487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X</a:t>
            </a:r>
            <a:r>
              <a:rPr lang="en-GB" sz="1200" baseline="-25000" dirty="0"/>
              <a:t>L</a:t>
            </a:r>
          </a:p>
        </p:txBody>
      </p:sp>
      <p:cxnSp>
        <p:nvCxnSpPr>
          <p:cNvPr id="22" name="Connettore curvo 21">
            <a:extLst>
              <a:ext uri="{FF2B5EF4-FFF2-40B4-BE49-F238E27FC236}">
                <a16:creationId xmlns:a16="http://schemas.microsoft.com/office/drawing/2014/main" id="{AD6C740E-57EE-82BA-AB51-0A2FD9706543}"/>
              </a:ext>
            </a:extLst>
          </p:cNvPr>
          <p:cNvCxnSpPr>
            <a:cxnSpLocks/>
          </p:cNvCxnSpPr>
          <p:nvPr/>
        </p:nvCxnSpPr>
        <p:spPr>
          <a:xfrm>
            <a:off x="10942115" y="2110178"/>
            <a:ext cx="336903" cy="258808"/>
          </a:xfrm>
          <a:prstGeom prst="curvedConnector3">
            <a:avLst>
              <a:gd name="adj1" fmla="val 2996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EB912DB3-15C2-748E-3EF3-A909A093633B}"/>
                  </a:ext>
                </a:extLst>
              </p:cNvPr>
              <p:cNvSpPr txBox="1"/>
              <p:nvPr/>
            </p:nvSpPr>
            <p:spPr>
              <a:xfrm>
                <a:off x="10978038" y="1998404"/>
                <a:ext cx="30098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GB" sz="1200" dirty="0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EB912DB3-15C2-748E-3EF3-A909A0936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8038" y="1998404"/>
                <a:ext cx="300980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egnaposto contenuto 2">
                <a:extLst>
                  <a:ext uri="{FF2B5EF4-FFF2-40B4-BE49-F238E27FC236}">
                    <a16:creationId xmlns:a16="http://schemas.microsoft.com/office/drawing/2014/main" id="{536C9E3E-3403-5C13-4FF1-C9FCC8E029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14786" y="3896573"/>
                <a:ext cx="5298217" cy="26778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600" dirty="0"/>
                  <a:t>Beyond Standard Model process.</a:t>
                </a:r>
              </a:p>
              <a:p>
                <a:r>
                  <a:rPr lang="en-GB" sz="1600" dirty="0"/>
                  <a:t>Observation would imply lepton-number violation and the Majorana nature of neutrinos.</a:t>
                </a:r>
              </a:p>
              <a:p>
                <a:r>
                  <a:rPr lang="en-GB" sz="1600" dirty="0"/>
                  <a:t>We consider the process (</a:t>
                </a:r>
                <a:r>
                  <a:rPr lang="en-GB" sz="1600" baseline="30000" dirty="0"/>
                  <a:t>36</a:t>
                </a:r>
                <a:r>
                  <a:rPr lang="en-GB" sz="1600" dirty="0"/>
                  <a:t>Ar natural abundance 0.33%):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sz="1600" b="0" i="0" baseline="30000" smtClean="0">
                          <a:latin typeface="Cambria Math" panose="02040503050406030204" pitchFamily="18" charset="0"/>
                        </a:rPr>
                        <m:t>36</m:t>
                      </m:r>
                      <m:r>
                        <m:rPr>
                          <m:sty m:val="p"/>
                        </m:rPr>
                        <a:rPr lang="de-CH" sz="1600" b="0" i="0" smtClean="0">
                          <a:latin typeface="Cambria Math" panose="02040503050406030204" pitchFamily="18" charset="0"/>
                        </a:rPr>
                        <m:t>Ar</m:t>
                      </m:r>
                      <m:r>
                        <a:rPr lang="de-CH" sz="1600" b="0" i="0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de-CH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de-CH" sz="16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de-CH" sz="1600" b="0" i="0" smtClean="0">
                          <a:latin typeface="Cambria Math" panose="02040503050406030204" pitchFamily="18" charset="0"/>
                        </a:rPr>
                        <m:t> ⟶</m:t>
                      </m:r>
                      <m:sPre>
                        <m:sPrePr>
                          <m:ctrlPr>
                            <a:rPr lang="de-CH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de-CH" sz="1600" b="0" i="0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sPre>
                      <m:r>
                        <a:rPr lang="de-CH" sz="16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de-CH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de-CH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CH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</m:t>
                          </m:r>
                        </m:sub>
                      </m:sSub>
                      <m:r>
                        <a:rPr lang="de-CH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CH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</m:oMath>
                  </m:oMathPara>
                </a14:m>
                <a:endParaRPr lang="en-GB" sz="1600" baseline="-25000" dirty="0"/>
              </a:p>
              <a:p>
                <a:pPr marL="0" indent="0" algn="ctr">
                  <a:buNone/>
                </a:pPr>
                <a:r>
                  <a:rPr lang="en-GB" sz="1600" b="1" i="1" dirty="0" err="1"/>
                  <a:t>E</a:t>
                </a:r>
                <a:r>
                  <a:rPr lang="en-GB" sz="1600" b="1" i="1" baseline="-25000" dirty="0" err="1"/>
                  <a:t>ɣ</a:t>
                </a:r>
                <a:r>
                  <a:rPr lang="en-GB" sz="1600" dirty="0"/>
                  <a:t> = (</a:t>
                </a:r>
                <a:r>
                  <a:rPr lang="en-GB" sz="1600" b="1" dirty="0"/>
                  <a:t>429.88</a:t>
                </a:r>
                <a:r>
                  <a:rPr lang="en-GB" sz="1600" dirty="0"/>
                  <a:t> ± 0.19) </a:t>
                </a:r>
                <a:r>
                  <a:rPr lang="en-GB" sz="1600" b="1" dirty="0"/>
                  <a:t>keV</a:t>
                </a:r>
                <a:r>
                  <a:rPr lang="en-GB" sz="1600" dirty="0"/>
                  <a:t>, </a:t>
                </a:r>
                <a:r>
                  <a:rPr lang="en-GB" sz="1600" i="1" dirty="0"/>
                  <a:t>E</a:t>
                </a:r>
                <a:r>
                  <a:rPr lang="en-GB" sz="1600" i="1" baseline="-25000" dirty="0"/>
                  <a:t>K</a:t>
                </a:r>
                <a:r>
                  <a:rPr lang="en-GB" sz="1600" dirty="0"/>
                  <a:t> = 2.47 keV, </a:t>
                </a:r>
                <a:r>
                  <a:rPr lang="en-GB" sz="1600" i="1" dirty="0"/>
                  <a:t>E</a:t>
                </a:r>
                <a:r>
                  <a:rPr lang="en-GB" sz="1600" i="1" baseline="-25000" dirty="0"/>
                  <a:t>L</a:t>
                </a:r>
                <a:r>
                  <a:rPr lang="en-GB" sz="1600" dirty="0"/>
                  <a:t> = 0.23 keV</a:t>
                </a:r>
                <a:endParaRPr lang="en-GB" sz="1600" baseline="-25000" dirty="0"/>
              </a:p>
              <a:p>
                <a:r>
                  <a:rPr lang="en-GB" sz="1600" dirty="0"/>
                  <a:t>GERDA found no signal and 90% C.L. half-life lower limit 1.5 · 10</a:t>
                </a:r>
                <a:r>
                  <a:rPr lang="en-GB" sz="1600" baseline="30000" dirty="0"/>
                  <a:t>22</a:t>
                </a:r>
                <a:r>
                  <a:rPr lang="en-GB" sz="1600" dirty="0"/>
                  <a:t> yr </a:t>
                </a:r>
                <a:r>
                  <a:rPr lang="en-GB" sz="1400" dirty="0"/>
                  <a:t>[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11"/>
                  </a:rPr>
                  <a:t>GERDA Collaboration, </a:t>
                </a:r>
                <a:r>
                  <a:rPr lang="it-CH" altLang="it-CH" sz="1400" i="1" dirty="0">
                    <a:solidFill>
                      <a:srgbClr val="000000"/>
                    </a:solidFill>
                    <a:latin typeface="Google Sans"/>
                    <a:hlinkClick r:id="rId11"/>
                  </a:rPr>
                  <a:t>Eur. Phys. J. C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11"/>
                  </a:rPr>
                  <a:t> </a:t>
                </a:r>
                <a:r>
                  <a:rPr lang="it-CH" altLang="it-CH" sz="1400" b="1" dirty="0">
                    <a:solidFill>
                      <a:srgbClr val="000000"/>
                    </a:solidFill>
                    <a:latin typeface="Google Sans"/>
                    <a:hlinkClick r:id="rId11"/>
                  </a:rPr>
                  <a:t>84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11"/>
                  </a:rPr>
                  <a:t>, 34 (2024)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</a:rPr>
                  <a:t>]</a:t>
                </a:r>
                <a:r>
                  <a:rPr lang="en-GB" sz="1600" dirty="0"/>
                  <a:t>.</a:t>
                </a:r>
              </a:p>
            </p:txBody>
          </p:sp>
        </mc:Choice>
        <mc:Fallback xmlns="">
          <p:sp>
            <p:nvSpPr>
              <p:cNvPr id="20" name="Segnaposto contenuto 2">
                <a:extLst>
                  <a:ext uri="{FF2B5EF4-FFF2-40B4-BE49-F238E27FC236}">
                    <a16:creationId xmlns:a16="http://schemas.microsoft.com/office/drawing/2014/main" id="{536C9E3E-3403-5C13-4FF1-C9FCC8E02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786" y="3896573"/>
                <a:ext cx="5298217" cy="2677847"/>
              </a:xfrm>
              <a:prstGeom prst="rect">
                <a:avLst/>
              </a:prstGeom>
              <a:blipFill>
                <a:blip r:embed="rId12"/>
                <a:stretch>
                  <a:fillRect l="-718" t="-1415" r="-11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itolo 1">
                <a:extLst>
                  <a:ext uri="{FF2B5EF4-FFF2-40B4-BE49-F238E27FC236}">
                    <a16:creationId xmlns:a16="http://schemas.microsoft.com/office/drawing/2014/main" id="{BCB9CA2B-F038-E108-F9CF-F47AC16F4D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45054" y="-131509"/>
                <a:ext cx="6280524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sz="3500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0</a:t>
                </a:r>
                <a14:m>
                  <m:oMath xmlns:m="http://schemas.openxmlformats.org/officeDocument/2006/math">
                    <m:r>
                      <a:rPr lang="en-GB" sz="35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EB Garamond"/>
                      </a:rPr>
                      <m:t>𝜈</m:t>
                    </m:r>
                  </m:oMath>
                </a14:m>
                <a:r>
                  <a:rPr lang="en-GB" sz="3500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DEC </a:t>
                </a:r>
                <a:r>
                  <a:rPr lang="en-GB" sz="3500" kern="0" baseline="3000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36</a:t>
                </a:r>
                <a:r>
                  <a:rPr lang="en-GB" sz="3500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Ar (radiative mode)</a:t>
                </a:r>
                <a:endParaRPr lang="en-GB" sz="3500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36" name="Titolo 1">
                <a:extLst>
                  <a:ext uri="{FF2B5EF4-FFF2-40B4-BE49-F238E27FC236}">
                    <a16:creationId xmlns:a16="http://schemas.microsoft.com/office/drawing/2014/main" id="{BCB9CA2B-F038-E108-F9CF-F47AC16F4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054" y="-131509"/>
                <a:ext cx="6280524" cy="1325563"/>
              </a:xfrm>
              <a:prstGeom prst="rect">
                <a:avLst/>
              </a:prstGeom>
              <a:blipFill>
                <a:blip r:embed="rId13"/>
                <a:stretch>
                  <a:fillRect l="-28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">
            <a:extLst>
              <a:ext uri="{FF2B5EF4-FFF2-40B4-BE49-F238E27FC236}">
                <a16:creationId xmlns:a16="http://schemas.microsoft.com/office/drawing/2014/main" id="{2E65DC05-25F7-F4C1-6890-F1FD93A5A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altLang="it-C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Segnaposto piè di pagina 44">
            <a:extLst>
              <a:ext uri="{FF2B5EF4-FFF2-40B4-BE49-F238E27FC236}">
                <a16:creationId xmlns:a16="http://schemas.microsoft.com/office/drawing/2014/main" id="{00A445A3-2E08-0529-9DC0-084B3D253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57" name="Segnaposto numero diapositiva 56">
            <a:extLst>
              <a:ext uri="{FF2B5EF4-FFF2-40B4-BE49-F238E27FC236}">
                <a16:creationId xmlns:a16="http://schemas.microsoft.com/office/drawing/2014/main" id="{30E8F5EF-6CC3-17B1-ABD9-EEB378EFE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Segnaposto contenuto 2">
                <a:extLst>
                  <a:ext uri="{FF2B5EF4-FFF2-40B4-BE49-F238E27FC236}">
                    <a16:creationId xmlns:a16="http://schemas.microsoft.com/office/drawing/2014/main" id="{EC9D40A0-650F-8262-4A9D-A0979DBAF2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8989" y="3896573"/>
                <a:ext cx="5179734" cy="245977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600" dirty="0"/>
                  <a:t>Standard Model process.</a:t>
                </a:r>
              </a:p>
              <a:p>
                <a:r>
                  <a:rPr lang="en-GB" sz="1600" dirty="0"/>
                  <a:t>Much harder to observe than 2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𝜐𝛽𝛽</m:t>
                    </m:r>
                  </m:oMath>
                </a14:m>
                <a:r>
                  <a:rPr lang="en-GB" sz="1600" dirty="0"/>
                  <a:t> because smaller phase space and low-energy observable signature.</a:t>
                </a:r>
              </a:p>
              <a:p>
                <a:r>
                  <a:rPr lang="en-GB" sz="1600" dirty="0"/>
                  <a:t>First direct observation in 2018 by XENON1T with </a:t>
                </a:r>
                <a:r>
                  <a:rPr lang="en-GB" sz="1600" baseline="30000" dirty="0"/>
                  <a:t>124</a:t>
                </a:r>
                <a:r>
                  <a:rPr lang="en-GB" sz="1600" dirty="0"/>
                  <a:t>Xe [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14"/>
                  </a:rPr>
                  <a:t>XENON Collaboration, </a:t>
                </a:r>
                <a:r>
                  <a:rPr lang="it-CH" altLang="it-CH" sz="1400" i="1" dirty="0">
                    <a:solidFill>
                      <a:srgbClr val="000000"/>
                    </a:solidFill>
                    <a:latin typeface="Google Sans"/>
                    <a:hlinkClick r:id="rId14"/>
                  </a:rPr>
                  <a:t>Nature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14"/>
                  </a:rPr>
                  <a:t> </a:t>
                </a:r>
                <a:r>
                  <a:rPr lang="it-CH" altLang="it-CH" sz="1400" b="1" dirty="0">
                    <a:solidFill>
                      <a:srgbClr val="000000"/>
                    </a:solidFill>
                    <a:latin typeface="Google Sans"/>
                    <a:hlinkClick r:id="rId14"/>
                  </a:rPr>
                  <a:t>568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14"/>
                  </a:rPr>
                  <a:t>, 532–535 (2019)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</a:rPr>
                  <a:t>].</a:t>
                </a:r>
                <a:endParaRPr lang="en-GB" sz="1400" dirty="0"/>
              </a:p>
              <a:p>
                <a:r>
                  <a:rPr lang="en-GB" sz="1600" dirty="0"/>
                  <a:t>So far not observed in </a:t>
                </a:r>
                <a:r>
                  <a:rPr lang="en-GB" sz="1600" baseline="30000" dirty="0"/>
                  <a:t>36</a:t>
                </a:r>
                <a:r>
                  <a:rPr lang="en-GB" sz="1600" dirty="0"/>
                  <a:t>Ar (small X-rays energy).</a:t>
                </a:r>
              </a:p>
            </p:txBody>
          </p:sp>
        </mc:Choice>
        <mc:Fallback xmlns="">
          <p:sp>
            <p:nvSpPr>
              <p:cNvPr id="98" name="Segnaposto contenuto 2">
                <a:extLst>
                  <a:ext uri="{FF2B5EF4-FFF2-40B4-BE49-F238E27FC236}">
                    <a16:creationId xmlns:a16="http://schemas.microsoft.com/office/drawing/2014/main" id="{EC9D40A0-650F-8262-4A9D-A0979DBAF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89" y="3896573"/>
                <a:ext cx="5179734" cy="2459777"/>
              </a:xfrm>
              <a:prstGeom prst="rect">
                <a:avLst/>
              </a:prstGeom>
              <a:blipFill>
                <a:blip r:embed="rId15"/>
                <a:stretch>
                  <a:fillRect l="-489" t="-1538" r="-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5682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16090-FE36-8D04-C312-0634BACEF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82F68541-B257-0384-CA24-A21F4A85EE4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817847" y="-131509"/>
                <a:ext cx="4335118" cy="1325563"/>
              </a:xfrm>
            </p:spPr>
            <p:txBody>
              <a:bodyPr/>
              <a:lstStyle/>
              <a:p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2</a:t>
                </a:r>
                <a14:m>
                  <m:oMath xmlns:m="http://schemas.openxmlformats.org/officeDocument/2006/math">
                    <m:r>
                      <a:rPr lang="en-GB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EB Garamond"/>
                      </a:rPr>
                      <m:t>𝜈</m:t>
                    </m:r>
                  </m:oMath>
                </a14:m>
                <a:r>
                  <a:rPr lang="en-GB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DEC</a:t>
                </a:r>
                <a:endParaRPr lang="en-GB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82F68541-B257-0384-CA24-A21F4A85EE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817847" y="-131509"/>
                <a:ext cx="4335118" cy="1325563"/>
              </a:xfrm>
              <a:blipFill>
                <a:blip r:embed="rId3"/>
                <a:stretch>
                  <a:fillRect l="-58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uppo 54">
            <a:extLst>
              <a:ext uri="{FF2B5EF4-FFF2-40B4-BE49-F238E27FC236}">
                <a16:creationId xmlns:a16="http://schemas.microsoft.com/office/drawing/2014/main" id="{147368BC-2FA2-B319-EA6E-31A9F30A89AC}"/>
              </a:ext>
            </a:extLst>
          </p:cNvPr>
          <p:cNvGrpSpPr/>
          <p:nvPr/>
        </p:nvGrpSpPr>
        <p:grpSpPr>
          <a:xfrm>
            <a:off x="344119" y="865382"/>
            <a:ext cx="1926771" cy="1781601"/>
            <a:chOff x="6760028" y="681036"/>
            <a:chExt cx="1926771" cy="1781601"/>
          </a:xfrm>
        </p:grpSpPr>
        <p:sp>
          <p:nvSpPr>
            <p:cNvPr id="53" name="Ovale 52">
              <a:extLst>
                <a:ext uri="{FF2B5EF4-FFF2-40B4-BE49-F238E27FC236}">
                  <a16:creationId xmlns:a16="http://schemas.microsoft.com/office/drawing/2014/main" id="{EFCF5555-9E98-6814-894C-90B7EE39842C}"/>
                </a:ext>
              </a:extLst>
            </p:cNvPr>
            <p:cNvSpPr/>
            <p:nvPr/>
          </p:nvSpPr>
          <p:spPr>
            <a:xfrm>
              <a:off x="6760028" y="681036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e 4">
              <a:extLst>
                <a:ext uri="{FF2B5EF4-FFF2-40B4-BE49-F238E27FC236}">
                  <a16:creationId xmlns:a16="http://schemas.microsoft.com/office/drawing/2014/main" id="{9A24593D-4614-FC56-8039-1AA72D60477C}"/>
                </a:ext>
              </a:extLst>
            </p:cNvPr>
            <p:cNvSpPr/>
            <p:nvPr/>
          </p:nvSpPr>
          <p:spPr>
            <a:xfrm>
              <a:off x="7635834" y="115190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e 5">
              <a:extLst>
                <a:ext uri="{FF2B5EF4-FFF2-40B4-BE49-F238E27FC236}">
                  <a16:creationId xmlns:a16="http://schemas.microsoft.com/office/drawing/2014/main" id="{A9DD6FD1-6EEE-91F2-F34D-748BF9645D08}"/>
                </a:ext>
              </a:extLst>
            </p:cNvPr>
            <p:cNvSpPr/>
            <p:nvPr/>
          </p:nvSpPr>
          <p:spPr>
            <a:xfrm>
              <a:off x="7784275" y="1247862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7F9AA2F9-5369-340F-51B4-8DDEC96CA104}"/>
                </a:ext>
              </a:extLst>
            </p:cNvPr>
            <p:cNvSpPr/>
            <p:nvPr/>
          </p:nvSpPr>
          <p:spPr>
            <a:xfrm>
              <a:off x="7368929" y="124335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F4D42BDC-6417-47A4-7EEF-04B637CD662A}"/>
                </a:ext>
              </a:extLst>
            </p:cNvPr>
            <p:cNvSpPr/>
            <p:nvPr/>
          </p:nvSpPr>
          <p:spPr>
            <a:xfrm>
              <a:off x="7754297" y="1439774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A8852465-A360-C516-09BA-C3DD7D747C19}"/>
                </a:ext>
              </a:extLst>
            </p:cNvPr>
            <p:cNvSpPr/>
            <p:nvPr/>
          </p:nvSpPr>
          <p:spPr>
            <a:xfrm>
              <a:off x="7948792" y="1391796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e 9">
              <a:extLst>
                <a:ext uri="{FF2B5EF4-FFF2-40B4-BE49-F238E27FC236}">
                  <a16:creationId xmlns:a16="http://schemas.microsoft.com/office/drawing/2014/main" id="{6CC57287-7429-6839-CA10-E6A3DA055DCE}"/>
                </a:ext>
              </a:extLst>
            </p:cNvPr>
            <p:cNvSpPr/>
            <p:nvPr/>
          </p:nvSpPr>
          <p:spPr>
            <a:xfrm>
              <a:off x="7502382" y="140779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id="{44B0DF4F-EB56-9B73-3EC3-77B9E769F0AD}"/>
                </a:ext>
              </a:extLst>
            </p:cNvPr>
            <p:cNvSpPr/>
            <p:nvPr/>
          </p:nvSpPr>
          <p:spPr>
            <a:xfrm>
              <a:off x="7605855" y="1565401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e 11">
              <a:extLst>
                <a:ext uri="{FF2B5EF4-FFF2-40B4-BE49-F238E27FC236}">
                  <a16:creationId xmlns:a16="http://schemas.microsoft.com/office/drawing/2014/main" id="{7456BF89-8C2C-C3A7-5F29-11F3D2C489AC}"/>
                </a:ext>
              </a:extLst>
            </p:cNvPr>
            <p:cNvSpPr/>
            <p:nvPr/>
          </p:nvSpPr>
          <p:spPr>
            <a:xfrm>
              <a:off x="7265456" y="1448790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AE93C10C-72C5-109D-C3B0-C29161F8E342}"/>
                </a:ext>
              </a:extLst>
            </p:cNvPr>
            <p:cNvSpPr/>
            <p:nvPr/>
          </p:nvSpPr>
          <p:spPr>
            <a:xfrm>
              <a:off x="7346023" y="1645210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9DE5AE13-4CC0-E3CA-102A-DE17B7A88769}"/>
                </a:ext>
              </a:extLst>
            </p:cNvPr>
            <p:cNvSpPr/>
            <p:nvPr/>
          </p:nvSpPr>
          <p:spPr>
            <a:xfrm>
              <a:off x="7575031" y="1734498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DD036448-5FA1-8DAF-927E-B957C7233671}"/>
                </a:ext>
              </a:extLst>
            </p:cNvPr>
            <p:cNvSpPr/>
            <p:nvPr/>
          </p:nvSpPr>
          <p:spPr>
            <a:xfrm>
              <a:off x="7842781" y="166135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e 15">
              <a:extLst>
                <a:ext uri="{FF2B5EF4-FFF2-40B4-BE49-F238E27FC236}">
                  <a16:creationId xmlns:a16="http://schemas.microsoft.com/office/drawing/2014/main" id="{D1181CB0-343D-6193-90E6-8E2F7F7529D0}"/>
                </a:ext>
              </a:extLst>
            </p:cNvPr>
            <p:cNvSpPr/>
            <p:nvPr/>
          </p:nvSpPr>
          <p:spPr>
            <a:xfrm>
              <a:off x="7643270" y="685455"/>
              <a:ext cx="141005" cy="132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e</a:t>
              </a:r>
            </a:p>
          </p:txBody>
        </p:sp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0079776A-E6EA-F820-8402-0AAEC82E1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2673" y="2145137"/>
              <a:ext cx="266700" cy="317500"/>
            </a:xfrm>
            <a:prstGeom prst="rect">
              <a:avLst/>
            </a:prstGeom>
          </p:spPr>
        </p:pic>
        <p:cxnSp>
          <p:nvCxnSpPr>
            <p:cNvPr id="21" name="Connettore diritto a freccia 20">
              <a:extLst>
                <a:ext uri="{FF2B5EF4-FFF2-40B4-BE49-F238E27FC236}">
                  <a16:creationId xmlns:a16="http://schemas.microsoft.com/office/drawing/2014/main" id="{376572A0-1B65-C8CA-D7E5-0EE40EFD9833}"/>
                </a:ext>
              </a:extLst>
            </p:cNvPr>
            <p:cNvCxnSpPr>
              <a:stCxn id="16" idx="4"/>
            </p:cNvCxnSpPr>
            <p:nvPr/>
          </p:nvCxnSpPr>
          <p:spPr>
            <a:xfrm flipH="1">
              <a:off x="7713772" y="817855"/>
              <a:ext cx="1" cy="243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a freccia 22">
              <a:extLst>
                <a:ext uri="{FF2B5EF4-FFF2-40B4-BE49-F238E27FC236}">
                  <a16:creationId xmlns:a16="http://schemas.microsoft.com/office/drawing/2014/main" id="{0E6488D1-829F-F31D-2C39-0054DF6F51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0494" y="2031382"/>
              <a:ext cx="146876" cy="1865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0CC19363-4B8D-54D1-8ABE-5AC065A9BC16}"/>
              </a:ext>
            </a:extLst>
          </p:cNvPr>
          <p:cNvGrpSpPr/>
          <p:nvPr/>
        </p:nvGrpSpPr>
        <p:grpSpPr>
          <a:xfrm>
            <a:off x="3402653" y="863963"/>
            <a:ext cx="1931791" cy="1721241"/>
            <a:chOff x="9145546" y="736497"/>
            <a:chExt cx="1931791" cy="1721241"/>
          </a:xfrm>
        </p:grpSpPr>
        <p:sp>
          <p:nvSpPr>
            <p:cNvPr id="54" name="Ovale 53">
              <a:extLst>
                <a:ext uri="{FF2B5EF4-FFF2-40B4-BE49-F238E27FC236}">
                  <a16:creationId xmlns:a16="http://schemas.microsoft.com/office/drawing/2014/main" id="{6D95540C-46F0-AE59-42FC-0F12C4299719}"/>
                </a:ext>
              </a:extLst>
            </p:cNvPr>
            <p:cNvSpPr/>
            <p:nvPr/>
          </p:nvSpPr>
          <p:spPr>
            <a:xfrm>
              <a:off x="9150566" y="736497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C9757E22-9C51-2E60-50A1-1FAC658603FD}"/>
                </a:ext>
              </a:extLst>
            </p:cNvPr>
            <p:cNvSpPr/>
            <p:nvPr/>
          </p:nvSpPr>
          <p:spPr>
            <a:xfrm>
              <a:off x="9278896" y="1635596"/>
              <a:ext cx="132923" cy="12976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e 24">
              <a:extLst>
                <a:ext uri="{FF2B5EF4-FFF2-40B4-BE49-F238E27FC236}">
                  <a16:creationId xmlns:a16="http://schemas.microsoft.com/office/drawing/2014/main" id="{159C56FE-ADCC-0CC3-D1AB-306DE0E12CA3}"/>
                </a:ext>
              </a:extLst>
            </p:cNvPr>
            <p:cNvSpPr/>
            <p:nvPr/>
          </p:nvSpPr>
          <p:spPr>
            <a:xfrm>
              <a:off x="9950521" y="1177069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6EA34CAD-53A7-0CBF-040A-BCBC43272106}"/>
                </a:ext>
              </a:extLst>
            </p:cNvPr>
            <p:cNvSpPr/>
            <p:nvPr/>
          </p:nvSpPr>
          <p:spPr>
            <a:xfrm>
              <a:off x="10098962" y="1273025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F6A29015-C75D-4DA0-195F-BC2A9BD3535A}"/>
                </a:ext>
              </a:extLst>
            </p:cNvPr>
            <p:cNvSpPr/>
            <p:nvPr/>
          </p:nvSpPr>
          <p:spPr>
            <a:xfrm>
              <a:off x="9683616" y="126851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CE173CC7-58AE-8798-B022-E3D2DEC05E48}"/>
                </a:ext>
              </a:extLst>
            </p:cNvPr>
            <p:cNvSpPr/>
            <p:nvPr/>
          </p:nvSpPr>
          <p:spPr>
            <a:xfrm>
              <a:off x="10068984" y="1464937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65DB692B-F1C4-4FD8-A61F-E2AF4C786F52}"/>
                </a:ext>
              </a:extLst>
            </p:cNvPr>
            <p:cNvSpPr/>
            <p:nvPr/>
          </p:nvSpPr>
          <p:spPr>
            <a:xfrm>
              <a:off x="10263479" y="1416959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7B14CEED-D6E4-3A17-2398-FD8B4FEDA7D5}"/>
                </a:ext>
              </a:extLst>
            </p:cNvPr>
            <p:cNvSpPr/>
            <p:nvPr/>
          </p:nvSpPr>
          <p:spPr>
            <a:xfrm>
              <a:off x="9817069" y="143295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e 30">
              <a:extLst>
                <a:ext uri="{FF2B5EF4-FFF2-40B4-BE49-F238E27FC236}">
                  <a16:creationId xmlns:a16="http://schemas.microsoft.com/office/drawing/2014/main" id="{0909FE6A-EC16-3DFB-8837-6AD6D740EADA}"/>
                </a:ext>
              </a:extLst>
            </p:cNvPr>
            <p:cNvSpPr/>
            <p:nvPr/>
          </p:nvSpPr>
          <p:spPr>
            <a:xfrm>
              <a:off x="9920542" y="159056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e 31">
              <a:extLst>
                <a:ext uri="{FF2B5EF4-FFF2-40B4-BE49-F238E27FC236}">
                  <a16:creationId xmlns:a16="http://schemas.microsoft.com/office/drawing/2014/main" id="{49CC0687-5F61-EB1C-5CAC-56E47FBC8E0D}"/>
                </a:ext>
              </a:extLst>
            </p:cNvPr>
            <p:cNvSpPr/>
            <p:nvPr/>
          </p:nvSpPr>
          <p:spPr>
            <a:xfrm>
              <a:off x="9580143" y="147395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e 32">
              <a:extLst>
                <a:ext uri="{FF2B5EF4-FFF2-40B4-BE49-F238E27FC236}">
                  <a16:creationId xmlns:a16="http://schemas.microsoft.com/office/drawing/2014/main" id="{6D6D157E-E7AC-C32C-D7BD-038AB3D725FA}"/>
                </a:ext>
              </a:extLst>
            </p:cNvPr>
            <p:cNvSpPr/>
            <p:nvPr/>
          </p:nvSpPr>
          <p:spPr>
            <a:xfrm>
              <a:off x="9660710" y="1670373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e 33">
              <a:extLst>
                <a:ext uri="{FF2B5EF4-FFF2-40B4-BE49-F238E27FC236}">
                  <a16:creationId xmlns:a16="http://schemas.microsoft.com/office/drawing/2014/main" id="{AAED40E8-5BDE-AE43-F2A6-9371800688E6}"/>
                </a:ext>
              </a:extLst>
            </p:cNvPr>
            <p:cNvSpPr/>
            <p:nvPr/>
          </p:nvSpPr>
          <p:spPr>
            <a:xfrm>
              <a:off x="9889718" y="1759661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e 34">
              <a:extLst>
                <a:ext uri="{FF2B5EF4-FFF2-40B4-BE49-F238E27FC236}">
                  <a16:creationId xmlns:a16="http://schemas.microsoft.com/office/drawing/2014/main" id="{F5C7B0B5-9CD2-0B98-2E31-E2B66A85DCF1}"/>
                </a:ext>
              </a:extLst>
            </p:cNvPr>
            <p:cNvSpPr/>
            <p:nvPr/>
          </p:nvSpPr>
          <p:spPr>
            <a:xfrm>
              <a:off x="10157468" y="1686520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B52A10CD-5537-4161-4499-240C6C627EDC}"/>
                    </a:ext>
                  </a:extLst>
                </p:cNvPr>
                <p:cNvSpPr/>
                <p:nvPr/>
              </p:nvSpPr>
              <p:spPr>
                <a:xfrm>
                  <a:off x="10387639" y="906603"/>
                  <a:ext cx="141005" cy="132400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sz="12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12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40" name="Ovale 39">
                  <a:extLst>
                    <a:ext uri="{FF2B5EF4-FFF2-40B4-BE49-F238E27FC236}">
                      <a16:creationId xmlns:a16="http://schemas.microsoft.com/office/drawing/2014/main" id="{B52A10CD-5537-4161-4499-240C6C627E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7639" y="906603"/>
                  <a:ext cx="141005" cy="132400"/>
                </a:xfrm>
                <a:prstGeom prst="ellipse">
                  <a:avLst/>
                </a:prstGeom>
                <a:blipFill>
                  <a:blip r:embed="rId5"/>
                  <a:stretch>
                    <a:fillRect l="-46154" t="-33333" b="-58333"/>
                  </a:stretch>
                </a:blipFill>
                <a:ln>
                  <a:solidFill>
                    <a:srgbClr val="0070C0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21C27A87-B13B-3CB7-0F7C-EF706F38B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69473" y="2035015"/>
              <a:ext cx="330200" cy="317500"/>
            </a:xfrm>
            <a:prstGeom prst="rect">
              <a:avLst/>
            </a:prstGeom>
          </p:spPr>
        </p:pic>
        <p:cxnSp>
          <p:nvCxnSpPr>
            <p:cNvPr id="44" name="Connettore diritto a freccia 43">
              <a:extLst>
                <a:ext uri="{FF2B5EF4-FFF2-40B4-BE49-F238E27FC236}">
                  <a16:creationId xmlns:a16="http://schemas.microsoft.com/office/drawing/2014/main" id="{AD476EAC-21DE-0FE2-5BC5-A6A6FE462062}"/>
                </a:ext>
              </a:extLst>
            </p:cNvPr>
            <p:cNvCxnSpPr>
              <a:cxnSpLocks/>
              <a:stCxn id="40" idx="7"/>
            </p:cNvCxnSpPr>
            <p:nvPr/>
          </p:nvCxnSpPr>
          <p:spPr>
            <a:xfrm flipV="1">
              <a:off x="10507994" y="776468"/>
              <a:ext cx="131343" cy="14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Immagine 45">
              <a:extLst>
                <a:ext uri="{FF2B5EF4-FFF2-40B4-BE49-F238E27FC236}">
                  <a16:creationId xmlns:a16="http://schemas.microsoft.com/office/drawing/2014/main" id="{3F61DC09-0BED-63B7-A193-405BB4E1C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394371">
              <a:off x="9390371" y="2216313"/>
              <a:ext cx="228600" cy="241300"/>
            </a:xfrm>
            <a:prstGeom prst="rect">
              <a:avLst/>
            </a:prstGeom>
          </p:spPr>
        </p:pic>
        <p:sp>
          <p:nvSpPr>
            <p:cNvPr id="49" name="Ovale 48">
              <a:extLst>
                <a:ext uri="{FF2B5EF4-FFF2-40B4-BE49-F238E27FC236}">
                  <a16:creationId xmlns:a16="http://schemas.microsoft.com/office/drawing/2014/main" id="{C67C2CBD-236B-0BA0-B886-A2DBBD0D6AFE}"/>
                </a:ext>
              </a:extLst>
            </p:cNvPr>
            <p:cNvSpPr/>
            <p:nvPr/>
          </p:nvSpPr>
          <p:spPr>
            <a:xfrm>
              <a:off x="9247345" y="1641078"/>
              <a:ext cx="132923" cy="12976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8" name="Immagine 47">
              <a:extLst>
                <a:ext uri="{FF2B5EF4-FFF2-40B4-BE49-F238E27FC236}">
                  <a16:creationId xmlns:a16="http://schemas.microsoft.com/office/drawing/2014/main" id="{AC74D32B-4B96-D6A6-6417-BBB860566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145546" y="1577908"/>
              <a:ext cx="266700" cy="317500"/>
            </a:xfrm>
            <a:prstGeom prst="rect">
              <a:avLst/>
            </a:prstGeom>
          </p:spPr>
        </p:pic>
        <p:sp>
          <p:nvSpPr>
            <p:cNvPr id="51" name="Saetta 50">
              <a:extLst>
                <a:ext uri="{FF2B5EF4-FFF2-40B4-BE49-F238E27FC236}">
                  <a16:creationId xmlns:a16="http://schemas.microsoft.com/office/drawing/2014/main" id="{B974B4A7-4FB7-4BB3-182E-521D8C7C90A7}"/>
                </a:ext>
              </a:extLst>
            </p:cNvPr>
            <p:cNvSpPr/>
            <p:nvPr/>
          </p:nvSpPr>
          <p:spPr>
            <a:xfrm rot="16896832">
              <a:off x="10649633" y="1129926"/>
              <a:ext cx="450376" cy="296884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18C54C65-6056-C219-E643-FC473A1673AF}"/>
                </a:ext>
              </a:extLst>
            </p:cNvPr>
            <p:cNvSpPr txBox="1"/>
            <p:nvPr/>
          </p:nvSpPr>
          <p:spPr>
            <a:xfrm>
              <a:off x="10680480" y="117294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X</a:t>
              </a:r>
            </a:p>
          </p:txBody>
        </p:sp>
      </p:grp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5FF15D3D-2CB3-1BC3-12E5-12C5202770BA}"/>
              </a:ext>
            </a:extLst>
          </p:cNvPr>
          <p:cNvSpPr txBox="1"/>
          <p:nvPr/>
        </p:nvSpPr>
        <p:spPr>
          <a:xfrm>
            <a:off x="378989" y="2642084"/>
            <a:ext cx="193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Electron capture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65CF98AC-7168-46A6-0E9F-62AA115B6CE5}"/>
              </a:ext>
            </a:extLst>
          </p:cNvPr>
          <p:cNvSpPr txBox="1"/>
          <p:nvPr/>
        </p:nvSpPr>
        <p:spPr>
          <a:xfrm>
            <a:off x="3338820" y="2648662"/>
            <a:ext cx="2219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Neutrino emission</a:t>
            </a:r>
          </a:p>
          <a:p>
            <a:r>
              <a:rPr lang="en-GB" b="1" dirty="0"/>
              <a:t>&amp; atomic relaxation</a:t>
            </a:r>
          </a:p>
        </p:txBody>
      </p:sp>
      <p:sp>
        <p:nvSpPr>
          <p:cNvPr id="62" name="Freccia destra 61">
            <a:extLst>
              <a:ext uri="{FF2B5EF4-FFF2-40B4-BE49-F238E27FC236}">
                <a16:creationId xmlns:a16="http://schemas.microsoft.com/office/drawing/2014/main" id="{3AB7A12E-6B33-B907-5ADB-414FFF29FA2F}"/>
              </a:ext>
            </a:extLst>
          </p:cNvPr>
          <p:cNvSpPr/>
          <p:nvPr/>
        </p:nvSpPr>
        <p:spPr>
          <a:xfrm>
            <a:off x="2436776" y="1544425"/>
            <a:ext cx="827902" cy="218637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C8136E78-086B-F05C-A5F3-ED6AF3D98C1F}"/>
              </a:ext>
            </a:extLst>
          </p:cNvPr>
          <p:cNvGrpSpPr/>
          <p:nvPr/>
        </p:nvGrpSpPr>
        <p:grpSpPr>
          <a:xfrm>
            <a:off x="6479916" y="865382"/>
            <a:ext cx="1926771" cy="1781601"/>
            <a:chOff x="6760028" y="681036"/>
            <a:chExt cx="1926771" cy="1781601"/>
          </a:xfrm>
        </p:grpSpPr>
        <p:sp>
          <p:nvSpPr>
            <p:cNvPr id="65" name="Ovale 64">
              <a:extLst>
                <a:ext uri="{FF2B5EF4-FFF2-40B4-BE49-F238E27FC236}">
                  <a16:creationId xmlns:a16="http://schemas.microsoft.com/office/drawing/2014/main" id="{2E28E13E-1E76-A174-6981-7F1C99D1BE00}"/>
                </a:ext>
              </a:extLst>
            </p:cNvPr>
            <p:cNvSpPr/>
            <p:nvPr/>
          </p:nvSpPr>
          <p:spPr>
            <a:xfrm>
              <a:off x="6760028" y="681036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e 65">
              <a:extLst>
                <a:ext uri="{FF2B5EF4-FFF2-40B4-BE49-F238E27FC236}">
                  <a16:creationId xmlns:a16="http://schemas.microsoft.com/office/drawing/2014/main" id="{28FB96E0-ABF4-6025-9C6C-ABFCAFE5422B}"/>
                </a:ext>
              </a:extLst>
            </p:cNvPr>
            <p:cNvSpPr/>
            <p:nvPr/>
          </p:nvSpPr>
          <p:spPr>
            <a:xfrm>
              <a:off x="7635834" y="115190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e 66">
              <a:extLst>
                <a:ext uri="{FF2B5EF4-FFF2-40B4-BE49-F238E27FC236}">
                  <a16:creationId xmlns:a16="http://schemas.microsoft.com/office/drawing/2014/main" id="{BAF68F0B-D162-F896-4AF2-9824BBD6A794}"/>
                </a:ext>
              </a:extLst>
            </p:cNvPr>
            <p:cNvSpPr/>
            <p:nvPr/>
          </p:nvSpPr>
          <p:spPr>
            <a:xfrm>
              <a:off x="7784275" y="1247862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e 67">
              <a:extLst>
                <a:ext uri="{FF2B5EF4-FFF2-40B4-BE49-F238E27FC236}">
                  <a16:creationId xmlns:a16="http://schemas.microsoft.com/office/drawing/2014/main" id="{CC589578-CC28-2566-61EB-298D41405C98}"/>
                </a:ext>
              </a:extLst>
            </p:cNvPr>
            <p:cNvSpPr/>
            <p:nvPr/>
          </p:nvSpPr>
          <p:spPr>
            <a:xfrm>
              <a:off x="7368929" y="124335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e 68">
              <a:extLst>
                <a:ext uri="{FF2B5EF4-FFF2-40B4-BE49-F238E27FC236}">
                  <a16:creationId xmlns:a16="http://schemas.microsoft.com/office/drawing/2014/main" id="{E37D2B8A-4271-1BC2-1CF9-3DD1FFCDFAF3}"/>
                </a:ext>
              </a:extLst>
            </p:cNvPr>
            <p:cNvSpPr/>
            <p:nvPr/>
          </p:nvSpPr>
          <p:spPr>
            <a:xfrm>
              <a:off x="7754297" y="1439774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e 69">
              <a:extLst>
                <a:ext uri="{FF2B5EF4-FFF2-40B4-BE49-F238E27FC236}">
                  <a16:creationId xmlns:a16="http://schemas.microsoft.com/office/drawing/2014/main" id="{BB70A04D-1F9E-8FF2-F1FD-98538AEBB744}"/>
                </a:ext>
              </a:extLst>
            </p:cNvPr>
            <p:cNvSpPr/>
            <p:nvPr/>
          </p:nvSpPr>
          <p:spPr>
            <a:xfrm>
              <a:off x="7948792" y="1391796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e 70">
              <a:extLst>
                <a:ext uri="{FF2B5EF4-FFF2-40B4-BE49-F238E27FC236}">
                  <a16:creationId xmlns:a16="http://schemas.microsoft.com/office/drawing/2014/main" id="{CCAE66D7-35E5-E635-5945-2A5017F24D31}"/>
                </a:ext>
              </a:extLst>
            </p:cNvPr>
            <p:cNvSpPr/>
            <p:nvPr/>
          </p:nvSpPr>
          <p:spPr>
            <a:xfrm>
              <a:off x="7502382" y="140779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e 71">
              <a:extLst>
                <a:ext uri="{FF2B5EF4-FFF2-40B4-BE49-F238E27FC236}">
                  <a16:creationId xmlns:a16="http://schemas.microsoft.com/office/drawing/2014/main" id="{7D0C89AD-AE95-B8C9-56B4-2173AC8F3C9F}"/>
                </a:ext>
              </a:extLst>
            </p:cNvPr>
            <p:cNvSpPr/>
            <p:nvPr/>
          </p:nvSpPr>
          <p:spPr>
            <a:xfrm>
              <a:off x="7605855" y="1565401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e 72">
              <a:extLst>
                <a:ext uri="{FF2B5EF4-FFF2-40B4-BE49-F238E27FC236}">
                  <a16:creationId xmlns:a16="http://schemas.microsoft.com/office/drawing/2014/main" id="{EB426A1F-B3DC-4801-AA89-297ECC14C82D}"/>
                </a:ext>
              </a:extLst>
            </p:cNvPr>
            <p:cNvSpPr/>
            <p:nvPr/>
          </p:nvSpPr>
          <p:spPr>
            <a:xfrm>
              <a:off x="7265456" y="1448790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840651C0-8E2A-8E43-A774-47BB3788528A}"/>
                </a:ext>
              </a:extLst>
            </p:cNvPr>
            <p:cNvSpPr/>
            <p:nvPr/>
          </p:nvSpPr>
          <p:spPr>
            <a:xfrm>
              <a:off x="7346023" y="1645210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e 74">
              <a:extLst>
                <a:ext uri="{FF2B5EF4-FFF2-40B4-BE49-F238E27FC236}">
                  <a16:creationId xmlns:a16="http://schemas.microsoft.com/office/drawing/2014/main" id="{A2AB8182-6074-2F85-DE22-A4DD54A66C9A}"/>
                </a:ext>
              </a:extLst>
            </p:cNvPr>
            <p:cNvSpPr/>
            <p:nvPr/>
          </p:nvSpPr>
          <p:spPr>
            <a:xfrm>
              <a:off x="7575031" y="1734498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Ovale 75">
              <a:extLst>
                <a:ext uri="{FF2B5EF4-FFF2-40B4-BE49-F238E27FC236}">
                  <a16:creationId xmlns:a16="http://schemas.microsoft.com/office/drawing/2014/main" id="{55A9C3B5-6D6A-C0ED-BE6F-538BF1CAFD3F}"/>
                </a:ext>
              </a:extLst>
            </p:cNvPr>
            <p:cNvSpPr/>
            <p:nvPr/>
          </p:nvSpPr>
          <p:spPr>
            <a:xfrm>
              <a:off x="7842781" y="166135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Ovale 76">
              <a:extLst>
                <a:ext uri="{FF2B5EF4-FFF2-40B4-BE49-F238E27FC236}">
                  <a16:creationId xmlns:a16="http://schemas.microsoft.com/office/drawing/2014/main" id="{91C2E49F-606E-3EBC-1ADF-E66F1C9D0189}"/>
                </a:ext>
              </a:extLst>
            </p:cNvPr>
            <p:cNvSpPr/>
            <p:nvPr/>
          </p:nvSpPr>
          <p:spPr>
            <a:xfrm>
              <a:off x="7643270" y="685455"/>
              <a:ext cx="141005" cy="1324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e</a:t>
              </a:r>
            </a:p>
          </p:txBody>
        </p:sp>
        <p:pic>
          <p:nvPicPr>
            <p:cNvPr id="78" name="Immagine 77">
              <a:extLst>
                <a:ext uri="{FF2B5EF4-FFF2-40B4-BE49-F238E27FC236}">
                  <a16:creationId xmlns:a16="http://schemas.microsoft.com/office/drawing/2014/main" id="{926C92B8-6339-50D1-D794-A4396ACBA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2673" y="2145137"/>
              <a:ext cx="266700" cy="317500"/>
            </a:xfrm>
            <a:prstGeom prst="rect">
              <a:avLst/>
            </a:prstGeom>
          </p:spPr>
        </p:pic>
        <p:cxnSp>
          <p:nvCxnSpPr>
            <p:cNvPr id="79" name="Connettore diritto a freccia 78">
              <a:extLst>
                <a:ext uri="{FF2B5EF4-FFF2-40B4-BE49-F238E27FC236}">
                  <a16:creationId xmlns:a16="http://schemas.microsoft.com/office/drawing/2014/main" id="{AD983695-C550-2FDE-C058-A70EF9CEC92E}"/>
                </a:ext>
              </a:extLst>
            </p:cNvPr>
            <p:cNvCxnSpPr>
              <a:stCxn id="77" idx="4"/>
            </p:cNvCxnSpPr>
            <p:nvPr/>
          </p:nvCxnSpPr>
          <p:spPr>
            <a:xfrm flipH="1">
              <a:off x="7713772" y="817855"/>
              <a:ext cx="1" cy="243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diritto a freccia 79">
              <a:extLst>
                <a:ext uri="{FF2B5EF4-FFF2-40B4-BE49-F238E27FC236}">
                  <a16:creationId xmlns:a16="http://schemas.microsoft.com/office/drawing/2014/main" id="{B04EB281-1733-63D9-2A6B-1B52F613FC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0494" y="2031382"/>
              <a:ext cx="146876" cy="1865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7E164249-2317-F8EA-6F71-3D345DADEBF4}"/>
              </a:ext>
            </a:extLst>
          </p:cNvPr>
          <p:cNvGrpSpPr/>
          <p:nvPr/>
        </p:nvGrpSpPr>
        <p:grpSpPr>
          <a:xfrm>
            <a:off x="9543470" y="863963"/>
            <a:ext cx="1926771" cy="1721241"/>
            <a:chOff x="9150566" y="736497"/>
            <a:chExt cx="1926771" cy="1721241"/>
          </a:xfrm>
        </p:grpSpPr>
        <p:sp>
          <p:nvSpPr>
            <p:cNvPr id="82" name="Ovale 81">
              <a:extLst>
                <a:ext uri="{FF2B5EF4-FFF2-40B4-BE49-F238E27FC236}">
                  <a16:creationId xmlns:a16="http://schemas.microsoft.com/office/drawing/2014/main" id="{078E04D5-6931-FB11-4E8B-BB28E39B6FCA}"/>
                </a:ext>
              </a:extLst>
            </p:cNvPr>
            <p:cNvSpPr/>
            <p:nvPr/>
          </p:nvSpPr>
          <p:spPr>
            <a:xfrm>
              <a:off x="9150566" y="736497"/>
              <a:ext cx="1926771" cy="1721241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Ovale 83">
              <a:extLst>
                <a:ext uri="{FF2B5EF4-FFF2-40B4-BE49-F238E27FC236}">
                  <a16:creationId xmlns:a16="http://schemas.microsoft.com/office/drawing/2014/main" id="{A073A619-6950-483F-2ADB-B2CE3CC56DB4}"/>
                </a:ext>
              </a:extLst>
            </p:cNvPr>
            <p:cNvSpPr/>
            <p:nvPr/>
          </p:nvSpPr>
          <p:spPr>
            <a:xfrm>
              <a:off x="9950521" y="1177069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e 84">
              <a:extLst>
                <a:ext uri="{FF2B5EF4-FFF2-40B4-BE49-F238E27FC236}">
                  <a16:creationId xmlns:a16="http://schemas.microsoft.com/office/drawing/2014/main" id="{0863B794-1A56-FAD9-CA29-C8FECD62461D}"/>
                </a:ext>
              </a:extLst>
            </p:cNvPr>
            <p:cNvSpPr/>
            <p:nvPr/>
          </p:nvSpPr>
          <p:spPr>
            <a:xfrm>
              <a:off x="10098962" y="1273025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e 85">
              <a:extLst>
                <a:ext uri="{FF2B5EF4-FFF2-40B4-BE49-F238E27FC236}">
                  <a16:creationId xmlns:a16="http://schemas.microsoft.com/office/drawing/2014/main" id="{ABD341AC-9374-2FC6-0616-5A02B3206BE9}"/>
                </a:ext>
              </a:extLst>
            </p:cNvPr>
            <p:cNvSpPr/>
            <p:nvPr/>
          </p:nvSpPr>
          <p:spPr>
            <a:xfrm>
              <a:off x="9683616" y="1268517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e 86">
              <a:extLst>
                <a:ext uri="{FF2B5EF4-FFF2-40B4-BE49-F238E27FC236}">
                  <a16:creationId xmlns:a16="http://schemas.microsoft.com/office/drawing/2014/main" id="{C006DA3D-E814-D297-20B5-0380059FF988}"/>
                </a:ext>
              </a:extLst>
            </p:cNvPr>
            <p:cNvSpPr/>
            <p:nvPr/>
          </p:nvSpPr>
          <p:spPr>
            <a:xfrm>
              <a:off x="10068984" y="1464937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e 87">
              <a:extLst>
                <a:ext uri="{FF2B5EF4-FFF2-40B4-BE49-F238E27FC236}">
                  <a16:creationId xmlns:a16="http://schemas.microsoft.com/office/drawing/2014/main" id="{D183E28E-280A-0B7C-0D81-B3F1EDBAA585}"/>
                </a:ext>
              </a:extLst>
            </p:cNvPr>
            <p:cNvSpPr/>
            <p:nvPr/>
          </p:nvSpPr>
          <p:spPr>
            <a:xfrm>
              <a:off x="10263479" y="1416959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Ovale 88">
              <a:extLst>
                <a:ext uri="{FF2B5EF4-FFF2-40B4-BE49-F238E27FC236}">
                  <a16:creationId xmlns:a16="http://schemas.microsoft.com/office/drawing/2014/main" id="{4821DB66-E89D-61C7-AE9D-75020351BF69}"/>
                </a:ext>
              </a:extLst>
            </p:cNvPr>
            <p:cNvSpPr/>
            <p:nvPr/>
          </p:nvSpPr>
          <p:spPr>
            <a:xfrm>
              <a:off x="9817069" y="1432956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e 89">
              <a:extLst>
                <a:ext uri="{FF2B5EF4-FFF2-40B4-BE49-F238E27FC236}">
                  <a16:creationId xmlns:a16="http://schemas.microsoft.com/office/drawing/2014/main" id="{A55DB38D-1CF2-F005-4825-D93F51992823}"/>
                </a:ext>
              </a:extLst>
            </p:cNvPr>
            <p:cNvSpPr/>
            <p:nvPr/>
          </p:nvSpPr>
          <p:spPr>
            <a:xfrm>
              <a:off x="9920542" y="1590564"/>
              <a:ext cx="296883" cy="296884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e 90">
              <a:extLst>
                <a:ext uri="{FF2B5EF4-FFF2-40B4-BE49-F238E27FC236}">
                  <a16:creationId xmlns:a16="http://schemas.microsoft.com/office/drawing/2014/main" id="{DC423565-2400-C5F5-4FE6-107E270C971D}"/>
                </a:ext>
              </a:extLst>
            </p:cNvPr>
            <p:cNvSpPr/>
            <p:nvPr/>
          </p:nvSpPr>
          <p:spPr>
            <a:xfrm>
              <a:off x="9580143" y="1473953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e 91">
              <a:extLst>
                <a:ext uri="{FF2B5EF4-FFF2-40B4-BE49-F238E27FC236}">
                  <a16:creationId xmlns:a16="http://schemas.microsoft.com/office/drawing/2014/main" id="{070B432F-0B30-8874-7E6C-3F6C7088DCE7}"/>
                </a:ext>
              </a:extLst>
            </p:cNvPr>
            <p:cNvSpPr/>
            <p:nvPr/>
          </p:nvSpPr>
          <p:spPr>
            <a:xfrm>
              <a:off x="9660710" y="1670373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e 92">
              <a:extLst>
                <a:ext uri="{FF2B5EF4-FFF2-40B4-BE49-F238E27FC236}">
                  <a16:creationId xmlns:a16="http://schemas.microsoft.com/office/drawing/2014/main" id="{B21635D7-6A07-9C7B-2BA1-2C13C9FF5D6A}"/>
                </a:ext>
              </a:extLst>
            </p:cNvPr>
            <p:cNvSpPr/>
            <p:nvPr/>
          </p:nvSpPr>
          <p:spPr>
            <a:xfrm>
              <a:off x="9889718" y="1759661"/>
              <a:ext cx="296883" cy="29688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e 93">
              <a:extLst>
                <a:ext uri="{FF2B5EF4-FFF2-40B4-BE49-F238E27FC236}">
                  <a16:creationId xmlns:a16="http://schemas.microsoft.com/office/drawing/2014/main" id="{9D436BEE-DFFA-EEEC-369D-01F78E8748B8}"/>
                </a:ext>
              </a:extLst>
            </p:cNvPr>
            <p:cNvSpPr/>
            <p:nvPr/>
          </p:nvSpPr>
          <p:spPr>
            <a:xfrm>
              <a:off x="10157468" y="1686520"/>
              <a:ext cx="296883" cy="296884"/>
            </a:xfrm>
            <a:prstGeom prst="ellipse">
              <a:avLst/>
            </a:prstGeom>
            <a:solidFill>
              <a:srgbClr val="C04F14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Saetta 100">
              <a:extLst>
                <a:ext uri="{FF2B5EF4-FFF2-40B4-BE49-F238E27FC236}">
                  <a16:creationId xmlns:a16="http://schemas.microsoft.com/office/drawing/2014/main" id="{5583DCA9-9985-E577-5CDF-DC65BFAE7A3D}"/>
                </a:ext>
              </a:extLst>
            </p:cNvPr>
            <p:cNvSpPr/>
            <p:nvPr/>
          </p:nvSpPr>
          <p:spPr>
            <a:xfrm rot="16896832">
              <a:off x="10649633" y="1129926"/>
              <a:ext cx="450376" cy="296884"/>
            </a:xfrm>
            <a:prstGeom prst="lightningBolt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2" name="CasellaDiTesto 101">
              <a:extLst>
                <a:ext uri="{FF2B5EF4-FFF2-40B4-BE49-F238E27FC236}">
                  <a16:creationId xmlns:a16="http://schemas.microsoft.com/office/drawing/2014/main" id="{3A2FC310-FAB0-FB3A-BB1C-F88CC7C814EE}"/>
                </a:ext>
              </a:extLst>
            </p:cNvPr>
            <p:cNvSpPr txBox="1"/>
            <p:nvPr/>
          </p:nvSpPr>
          <p:spPr>
            <a:xfrm>
              <a:off x="10658621" y="1165223"/>
              <a:ext cx="327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/>
                <a:t>X</a:t>
              </a:r>
              <a:r>
                <a:rPr lang="en-GB" sz="1200" baseline="-25000" dirty="0"/>
                <a:t>K</a:t>
              </a:r>
            </a:p>
          </p:txBody>
        </p:sp>
      </p:grpSp>
      <p:sp>
        <p:nvSpPr>
          <p:cNvPr id="103" name="CasellaDiTesto 102">
            <a:extLst>
              <a:ext uri="{FF2B5EF4-FFF2-40B4-BE49-F238E27FC236}">
                <a16:creationId xmlns:a16="http://schemas.microsoft.com/office/drawing/2014/main" id="{A13D7CB6-40DB-130D-FE21-BC846A62433A}"/>
              </a:ext>
            </a:extLst>
          </p:cNvPr>
          <p:cNvSpPr txBox="1"/>
          <p:nvPr/>
        </p:nvSpPr>
        <p:spPr>
          <a:xfrm>
            <a:off x="6514786" y="2642084"/>
            <a:ext cx="1931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Electron capture</a:t>
            </a:r>
          </a:p>
        </p:txBody>
      </p:sp>
      <p:sp>
        <p:nvSpPr>
          <p:cNvPr id="104" name="CasellaDiTesto 103">
            <a:extLst>
              <a:ext uri="{FF2B5EF4-FFF2-40B4-BE49-F238E27FC236}">
                <a16:creationId xmlns:a16="http://schemas.microsoft.com/office/drawing/2014/main" id="{EBBEE9AA-A273-15DE-B5BA-F2DC1806EB28}"/>
              </a:ext>
            </a:extLst>
          </p:cNvPr>
          <p:cNvSpPr txBox="1"/>
          <p:nvPr/>
        </p:nvSpPr>
        <p:spPr>
          <a:xfrm>
            <a:off x="9587981" y="2648662"/>
            <a:ext cx="206710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00" b="1" strike="sngStrike" dirty="0"/>
              <a:t>Neutrino emission</a:t>
            </a:r>
          </a:p>
          <a:p>
            <a:r>
              <a:rPr lang="en-GB" sz="1700" b="1" dirty="0"/>
              <a:t>Atomic relaxation</a:t>
            </a:r>
          </a:p>
          <a:p>
            <a:r>
              <a:rPr lang="en-GB" sz="1700" b="1" dirty="0"/>
              <a:t>&amp; gamma emission</a:t>
            </a:r>
          </a:p>
        </p:txBody>
      </p:sp>
      <p:sp>
        <p:nvSpPr>
          <p:cNvPr id="105" name="Freccia destra 104">
            <a:extLst>
              <a:ext uri="{FF2B5EF4-FFF2-40B4-BE49-F238E27FC236}">
                <a16:creationId xmlns:a16="http://schemas.microsoft.com/office/drawing/2014/main" id="{33E96010-8830-D806-6C28-517AE2DCA015}"/>
              </a:ext>
            </a:extLst>
          </p:cNvPr>
          <p:cNvSpPr/>
          <p:nvPr/>
        </p:nvSpPr>
        <p:spPr>
          <a:xfrm>
            <a:off x="8572573" y="1544425"/>
            <a:ext cx="827902" cy="218637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2" name="Connettore dritto 111">
            <a:extLst>
              <a:ext uri="{FF2B5EF4-FFF2-40B4-BE49-F238E27FC236}">
                <a16:creationId xmlns:a16="http://schemas.microsoft.com/office/drawing/2014/main" id="{653EF74B-A474-DB18-E67D-1DEE37C95EBA}"/>
              </a:ext>
            </a:extLst>
          </p:cNvPr>
          <p:cNvCxnSpPr>
            <a:cxnSpLocks/>
          </p:cNvCxnSpPr>
          <p:nvPr/>
        </p:nvCxnSpPr>
        <p:spPr>
          <a:xfrm>
            <a:off x="5991828" y="726311"/>
            <a:ext cx="0" cy="5630039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aetta 16">
            <a:extLst>
              <a:ext uri="{FF2B5EF4-FFF2-40B4-BE49-F238E27FC236}">
                <a16:creationId xmlns:a16="http://schemas.microsoft.com/office/drawing/2014/main" id="{200B5362-BF23-A818-22DB-B22EE2F0FD58}"/>
              </a:ext>
            </a:extLst>
          </p:cNvPr>
          <p:cNvSpPr/>
          <p:nvPr/>
        </p:nvSpPr>
        <p:spPr>
          <a:xfrm rot="7200942">
            <a:off x="9637363" y="2230980"/>
            <a:ext cx="450376" cy="296884"/>
          </a:xfrm>
          <a:prstGeom prst="lightningBolt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3CE1CAD-D453-88C4-11BF-FA5525B71FFC}"/>
              </a:ext>
            </a:extLst>
          </p:cNvPr>
          <p:cNvSpPr txBox="1"/>
          <p:nvPr/>
        </p:nvSpPr>
        <p:spPr>
          <a:xfrm>
            <a:off x="9758873" y="2230487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X</a:t>
            </a:r>
            <a:r>
              <a:rPr lang="en-GB" sz="1200" baseline="-25000" dirty="0"/>
              <a:t>L</a:t>
            </a:r>
          </a:p>
        </p:txBody>
      </p:sp>
      <p:cxnSp>
        <p:nvCxnSpPr>
          <p:cNvPr id="22" name="Connettore curvo 21">
            <a:extLst>
              <a:ext uri="{FF2B5EF4-FFF2-40B4-BE49-F238E27FC236}">
                <a16:creationId xmlns:a16="http://schemas.microsoft.com/office/drawing/2014/main" id="{4066F3B0-5EB4-61E6-8FD9-65B56B2DD2D4}"/>
              </a:ext>
            </a:extLst>
          </p:cNvPr>
          <p:cNvCxnSpPr>
            <a:cxnSpLocks/>
          </p:cNvCxnSpPr>
          <p:nvPr/>
        </p:nvCxnSpPr>
        <p:spPr>
          <a:xfrm>
            <a:off x="10942115" y="2110178"/>
            <a:ext cx="336903" cy="258808"/>
          </a:xfrm>
          <a:prstGeom prst="curvedConnector3">
            <a:avLst>
              <a:gd name="adj1" fmla="val 2996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5268E905-595A-F989-59FC-E39B2A686205}"/>
                  </a:ext>
                </a:extLst>
              </p:cNvPr>
              <p:cNvSpPr txBox="1"/>
              <p:nvPr/>
            </p:nvSpPr>
            <p:spPr>
              <a:xfrm>
                <a:off x="10978038" y="1998404"/>
                <a:ext cx="30098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smtClean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GB" sz="1200" dirty="0">
                  <a:solidFill>
                    <a:schemeClr val="tx2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5268E905-595A-F989-59FC-E39B2A6862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8038" y="1998404"/>
                <a:ext cx="300980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egnaposto contenuto 2">
                <a:extLst>
                  <a:ext uri="{FF2B5EF4-FFF2-40B4-BE49-F238E27FC236}">
                    <a16:creationId xmlns:a16="http://schemas.microsoft.com/office/drawing/2014/main" id="{34D87702-72EE-5F97-567F-5D77FFC4F9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14786" y="3896573"/>
                <a:ext cx="5298217" cy="26778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600" dirty="0"/>
                  <a:t>Beyond Standard Model process.</a:t>
                </a:r>
              </a:p>
              <a:p>
                <a:r>
                  <a:rPr lang="en-GB" sz="1600" dirty="0"/>
                  <a:t>Observation would imply lepton-number violation and the Majorana nature of neutrinos.</a:t>
                </a:r>
              </a:p>
              <a:p>
                <a:r>
                  <a:rPr lang="en-GB" sz="1600" dirty="0"/>
                  <a:t>We consider the process (</a:t>
                </a:r>
                <a:r>
                  <a:rPr lang="en-GB" sz="1600" baseline="30000" dirty="0"/>
                  <a:t>36</a:t>
                </a:r>
                <a:r>
                  <a:rPr lang="en-GB" sz="1600" dirty="0"/>
                  <a:t>Ar natural abundance 0.33%):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sz="1600" b="0" i="0" baseline="30000" smtClean="0">
                          <a:latin typeface="Cambria Math" panose="02040503050406030204" pitchFamily="18" charset="0"/>
                        </a:rPr>
                        <m:t>36</m:t>
                      </m:r>
                      <m:r>
                        <m:rPr>
                          <m:sty m:val="p"/>
                        </m:rPr>
                        <a:rPr lang="de-CH" sz="1600" b="0" i="0" smtClean="0">
                          <a:latin typeface="Cambria Math" panose="02040503050406030204" pitchFamily="18" charset="0"/>
                        </a:rPr>
                        <m:t>Ar</m:t>
                      </m:r>
                      <m:r>
                        <a:rPr lang="de-CH" sz="1600" b="0" i="0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de-CH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de-CH" sz="16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de-CH" sz="1600" b="0" i="0" smtClean="0">
                          <a:latin typeface="Cambria Math" panose="02040503050406030204" pitchFamily="18" charset="0"/>
                        </a:rPr>
                        <m:t> ⟶</m:t>
                      </m:r>
                      <m:sPre>
                        <m:sPrePr>
                          <m:ctrlPr>
                            <a:rPr lang="de-CH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de-CH" sz="1600" b="0" i="0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sPre>
                      <m:r>
                        <a:rPr lang="de-CH" sz="16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de-CH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de-CH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CH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</m:t>
                          </m:r>
                        </m:sub>
                      </m:sSub>
                      <m:r>
                        <a:rPr lang="de-CH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CH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CH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</m:oMath>
                  </m:oMathPara>
                </a14:m>
                <a:endParaRPr lang="en-GB" sz="1600" baseline="-25000" dirty="0"/>
              </a:p>
              <a:p>
                <a:pPr marL="0" indent="0" algn="ctr">
                  <a:buNone/>
                </a:pPr>
                <a:r>
                  <a:rPr lang="en-GB" sz="1600" b="1" i="1" dirty="0" err="1"/>
                  <a:t>E</a:t>
                </a:r>
                <a:r>
                  <a:rPr lang="en-GB" sz="1600" b="1" i="1" baseline="-25000" dirty="0" err="1"/>
                  <a:t>ɣ</a:t>
                </a:r>
                <a:r>
                  <a:rPr lang="en-GB" sz="1600" dirty="0"/>
                  <a:t> = (</a:t>
                </a:r>
                <a:r>
                  <a:rPr lang="en-GB" sz="1600" b="1" dirty="0"/>
                  <a:t>429.88</a:t>
                </a:r>
                <a:r>
                  <a:rPr lang="en-GB" sz="1600" dirty="0"/>
                  <a:t> ± 0.19) </a:t>
                </a:r>
                <a:r>
                  <a:rPr lang="en-GB" sz="1600" b="1" dirty="0"/>
                  <a:t>keV</a:t>
                </a:r>
                <a:r>
                  <a:rPr lang="en-GB" sz="1600" dirty="0"/>
                  <a:t>, </a:t>
                </a:r>
                <a:r>
                  <a:rPr lang="en-GB" sz="1600" i="1" dirty="0"/>
                  <a:t>E</a:t>
                </a:r>
                <a:r>
                  <a:rPr lang="en-GB" sz="1600" i="1" baseline="-25000" dirty="0"/>
                  <a:t>K</a:t>
                </a:r>
                <a:r>
                  <a:rPr lang="en-GB" sz="1600" dirty="0"/>
                  <a:t> = 2.47 keV, </a:t>
                </a:r>
                <a:r>
                  <a:rPr lang="en-GB" sz="1600" i="1" dirty="0"/>
                  <a:t>E</a:t>
                </a:r>
                <a:r>
                  <a:rPr lang="en-GB" sz="1600" i="1" baseline="-25000" dirty="0"/>
                  <a:t>L</a:t>
                </a:r>
                <a:r>
                  <a:rPr lang="en-GB" sz="1600" dirty="0"/>
                  <a:t> = 0.23 keV</a:t>
                </a:r>
                <a:endParaRPr lang="en-GB" sz="1600" baseline="-25000" dirty="0"/>
              </a:p>
              <a:p>
                <a:r>
                  <a:rPr lang="en-GB" sz="1600" dirty="0"/>
                  <a:t>GERDA found no signal and 90% C.L. half-life lower limit 1.5 · 10</a:t>
                </a:r>
                <a:r>
                  <a:rPr lang="en-GB" sz="1600" baseline="30000" dirty="0"/>
                  <a:t>22</a:t>
                </a:r>
                <a:r>
                  <a:rPr lang="en-GB" sz="1600" dirty="0"/>
                  <a:t> yr </a:t>
                </a:r>
                <a:r>
                  <a:rPr lang="en-GB" sz="1400" dirty="0"/>
                  <a:t>[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9"/>
                  </a:rPr>
                  <a:t>GERDA Collaboration, </a:t>
                </a:r>
                <a:r>
                  <a:rPr lang="it-CH" altLang="it-CH" sz="1400" i="1" dirty="0">
                    <a:solidFill>
                      <a:srgbClr val="000000"/>
                    </a:solidFill>
                    <a:latin typeface="Google Sans"/>
                    <a:hlinkClick r:id="rId9"/>
                  </a:rPr>
                  <a:t>Eur. Phys. J. C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9"/>
                  </a:rPr>
                  <a:t> </a:t>
                </a:r>
                <a:r>
                  <a:rPr lang="it-CH" altLang="it-CH" sz="1400" b="1" dirty="0">
                    <a:solidFill>
                      <a:srgbClr val="000000"/>
                    </a:solidFill>
                    <a:latin typeface="Google Sans"/>
                    <a:hlinkClick r:id="rId9"/>
                  </a:rPr>
                  <a:t>84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  <a:hlinkClick r:id="rId9"/>
                  </a:rPr>
                  <a:t>, 34 (2024)</a:t>
                </a:r>
                <a:r>
                  <a:rPr lang="it-CH" altLang="it-CH" sz="1400" dirty="0">
                    <a:solidFill>
                      <a:srgbClr val="000000"/>
                    </a:solidFill>
                    <a:latin typeface="-webkit-standard"/>
                  </a:rPr>
                  <a:t>]</a:t>
                </a:r>
                <a:r>
                  <a:rPr lang="en-GB" sz="1600" dirty="0"/>
                  <a:t>.</a:t>
                </a:r>
              </a:p>
            </p:txBody>
          </p:sp>
        </mc:Choice>
        <mc:Fallback xmlns="">
          <p:sp>
            <p:nvSpPr>
              <p:cNvPr id="20" name="Segnaposto contenuto 2">
                <a:extLst>
                  <a:ext uri="{FF2B5EF4-FFF2-40B4-BE49-F238E27FC236}">
                    <a16:creationId xmlns:a16="http://schemas.microsoft.com/office/drawing/2014/main" id="{34D87702-72EE-5F97-567F-5D77FFC4F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786" y="3896573"/>
                <a:ext cx="5298217" cy="2677847"/>
              </a:xfrm>
              <a:prstGeom prst="rect">
                <a:avLst/>
              </a:prstGeom>
              <a:blipFill>
                <a:blip r:embed="rId10"/>
                <a:stretch>
                  <a:fillRect l="-718" t="-1415" r="-11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itolo 1">
                <a:extLst>
                  <a:ext uri="{FF2B5EF4-FFF2-40B4-BE49-F238E27FC236}">
                    <a16:creationId xmlns:a16="http://schemas.microsoft.com/office/drawing/2014/main" id="{DD97BA5C-4768-0262-C0B3-8A6007E708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45054" y="-131509"/>
                <a:ext cx="6280524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GB" sz="3500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0</a:t>
                </a:r>
                <a14:m>
                  <m:oMath xmlns:m="http://schemas.openxmlformats.org/officeDocument/2006/math">
                    <m:r>
                      <a:rPr lang="en-GB" sz="35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EB Garamond"/>
                      </a:rPr>
                      <m:t>𝜈</m:t>
                    </m:r>
                  </m:oMath>
                </a14:m>
                <a:r>
                  <a:rPr lang="en-GB" sz="3500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DEC </a:t>
                </a:r>
                <a:r>
                  <a:rPr lang="en-GB" sz="3500" kern="0" baseline="3000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36</a:t>
                </a:r>
                <a:r>
                  <a:rPr lang="en-GB" sz="3500" kern="0" dirty="0">
                    <a:solidFill>
                      <a:srgbClr val="000000"/>
                    </a:solidFill>
                    <a:latin typeface="Avenir Book" panose="02000503020000020003" pitchFamily="2" charset="0"/>
                    <a:ea typeface="EB Garamond"/>
                    <a:sym typeface="EB Garamond"/>
                  </a:rPr>
                  <a:t>Ar (radiative mode)</a:t>
                </a:r>
                <a:endParaRPr lang="en-GB" sz="3500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36" name="Titolo 1">
                <a:extLst>
                  <a:ext uri="{FF2B5EF4-FFF2-40B4-BE49-F238E27FC236}">
                    <a16:creationId xmlns:a16="http://schemas.microsoft.com/office/drawing/2014/main" id="{DD97BA5C-4768-0262-C0B3-8A6007E70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054" y="-131509"/>
                <a:ext cx="6280524" cy="1325563"/>
              </a:xfrm>
              <a:prstGeom prst="rect">
                <a:avLst/>
              </a:prstGeom>
              <a:blipFill>
                <a:blip r:embed="rId11"/>
                <a:stretch>
                  <a:fillRect l="-28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">
            <a:extLst>
              <a:ext uri="{FF2B5EF4-FFF2-40B4-BE49-F238E27FC236}">
                <a16:creationId xmlns:a16="http://schemas.microsoft.com/office/drawing/2014/main" id="{EFD5A8FA-358B-4B32-BC00-5D3ECF02A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altLang="it-C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Segnaposto piè di pagina 44">
            <a:extLst>
              <a:ext uri="{FF2B5EF4-FFF2-40B4-BE49-F238E27FC236}">
                <a16:creationId xmlns:a16="http://schemas.microsoft.com/office/drawing/2014/main" id="{EE68D536-D907-4DF5-B0F2-7EB765336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57" name="Segnaposto numero diapositiva 56">
            <a:extLst>
              <a:ext uri="{FF2B5EF4-FFF2-40B4-BE49-F238E27FC236}">
                <a16:creationId xmlns:a16="http://schemas.microsoft.com/office/drawing/2014/main" id="{C2579B5B-2291-B513-D2F7-4AC5A807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Segnaposto contenuto 2">
                <a:extLst>
                  <a:ext uri="{FF2B5EF4-FFF2-40B4-BE49-F238E27FC236}">
                    <a16:creationId xmlns:a16="http://schemas.microsoft.com/office/drawing/2014/main" id="{28F7A6A2-7DFE-5F27-7297-E98A0DEF3C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8989" y="3896573"/>
                <a:ext cx="5179734" cy="245977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600" dirty="0">
                    <a:solidFill>
                      <a:schemeClr val="bg2">
                        <a:lumMod val="50000"/>
                      </a:schemeClr>
                    </a:solidFill>
                  </a:rPr>
                  <a:t>Standard Model process.</a:t>
                </a:r>
              </a:p>
              <a:p>
                <a:r>
                  <a:rPr lang="en-GB" sz="1600" dirty="0">
                    <a:solidFill>
                      <a:schemeClr val="bg2">
                        <a:lumMod val="50000"/>
                      </a:schemeClr>
                    </a:solidFill>
                  </a:rPr>
                  <a:t>Much harder to observe than 2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𝜐𝛽𝛽</m:t>
                    </m:r>
                  </m:oMath>
                </a14:m>
                <a:r>
                  <a:rPr lang="en-GB" sz="1600" dirty="0">
                    <a:solidFill>
                      <a:schemeClr val="bg2">
                        <a:lumMod val="50000"/>
                      </a:schemeClr>
                    </a:solidFill>
                  </a:rPr>
                  <a:t> because smaller phase space and low-energy observable signature.</a:t>
                </a:r>
              </a:p>
              <a:p>
                <a:r>
                  <a:rPr lang="en-GB" sz="1600" dirty="0">
                    <a:solidFill>
                      <a:schemeClr val="bg2">
                        <a:lumMod val="50000"/>
                      </a:schemeClr>
                    </a:solidFill>
                  </a:rPr>
                  <a:t>First direct observation in 2018 by XENON1T with </a:t>
                </a:r>
                <a:r>
                  <a:rPr lang="en-GB" sz="1600" baseline="30000" dirty="0">
                    <a:solidFill>
                      <a:schemeClr val="bg2">
                        <a:lumMod val="50000"/>
                      </a:schemeClr>
                    </a:solidFill>
                  </a:rPr>
                  <a:t>124</a:t>
                </a:r>
                <a:r>
                  <a:rPr lang="en-GB" sz="1600" dirty="0">
                    <a:solidFill>
                      <a:schemeClr val="bg2">
                        <a:lumMod val="50000"/>
                      </a:schemeClr>
                    </a:solidFill>
                  </a:rPr>
                  <a:t>Xe [</a:t>
                </a:r>
                <a:r>
                  <a:rPr lang="it-CH" altLang="it-CH" sz="1400" dirty="0">
                    <a:solidFill>
                      <a:schemeClr val="bg2">
                        <a:lumMod val="50000"/>
                      </a:schemeClr>
                    </a:solidFill>
                    <a:latin typeface="-webkit-standard"/>
                    <a:hlinkClick r:id="rId1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XENON Collaboration, </a:t>
                </a:r>
                <a:r>
                  <a:rPr lang="it-CH" altLang="it-CH" sz="1400" i="1" dirty="0">
                    <a:solidFill>
                      <a:schemeClr val="bg2">
                        <a:lumMod val="50000"/>
                      </a:schemeClr>
                    </a:solidFill>
                    <a:latin typeface="Google Sans"/>
                    <a:hlinkClick r:id="rId1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Nature</a:t>
                </a:r>
                <a:r>
                  <a:rPr lang="it-CH" altLang="it-CH" sz="1400" dirty="0">
                    <a:solidFill>
                      <a:schemeClr val="bg2">
                        <a:lumMod val="50000"/>
                      </a:schemeClr>
                    </a:solidFill>
                    <a:latin typeface="-webkit-standard"/>
                    <a:hlinkClick r:id="rId1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 </a:t>
                </a:r>
                <a:r>
                  <a:rPr lang="it-CH" altLang="it-CH" sz="1400" b="1" dirty="0">
                    <a:solidFill>
                      <a:schemeClr val="bg2">
                        <a:lumMod val="50000"/>
                      </a:schemeClr>
                    </a:solidFill>
                    <a:latin typeface="Google Sans"/>
                    <a:hlinkClick r:id="rId1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568</a:t>
                </a:r>
                <a:r>
                  <a:rPr lang="it-CH" altLang="it-CH" sz="1400" dirty="0">
                    <a:solidFill>
                      <a:schemeClr val="bg2">
                        <a:lumMod val="50000"/>
                      </a:schemeClr>
                    </a:solidFill>
                    <a:latin typeface="-webkit-standard"/>
                    <a:hlinkClick r:id="rId1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, 532–535 (2019)</a:t>
                </a:r>
                <a:r>
                  <a:rPr lang="it-CH" altLang="it-CH" sz="1400" dirty="0">
                    <a:solidFill>
                      <a:schemeClr val="bg2">
                        <a:lumMod val="50000"/>
                      </a:schemeClr>
                    </a:solidFill>
                    <a:latin typeface="-webkit-standard"/>
                  </a:rPr>
                  <a:t>].</a:t>
                </a:r>
                <a:endParaRPr lang="en-GB" sz="14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>
                  <a:tabLst>
                    <a:tab pos="2124075" algn="l"/>
                  </a:tabLst>
                </a:pPr>
                <a:r>
                  <a:rPr lang="en-GB" sz="1600" dirty="0">
                    <a:solidFill>
                      <a:schemeClr val="bg2">
                        <a:lumMod val="50000"/>
                      </a:schemeClr>
                    </a:solidFill>
                  </a:rPr>
                  <a:t>So far not observed in </a:t>
                </a:r>
                <a:r>
                  <a:rPr lang="en-GB" sz="1600" baseline="30000" dirty="0">
                    <a:solidFill>
                      <a:schemeClr val="bg2">
                        <a:lumMod val="50000"/>
                      </a:schemeClr>
                    </a:solidFill>
                  </a:rPr>
                  <a:t>36</a:t>
                </a:r>
                <a:r>
                  <a:rPr lang="en-GB" sz="1600" dirty="0">
                    <a:solidFill>
                      <a:schemeClr val="bg2">
                        <a:lumMod val="50000"/>
                      </a:schemeClr>
                    </a:solidFill>
                  </a:rPr>
                  <a:t>Ar (small X-rays energy).</a:t>
                </a:r>
              </a:p>
            </p:txBody>
          </p:sp>
        </mc:Choice>
        <mc:Fallback xmlns="">
          <p:sp>
            <p:nvSpPr>
              <p:cNvPr id="98" name="Segnaposto contenuto 2">
                <a:extLst>
                  <a:ext uri="{FF2B5EF4-FFF2-40B4-BE49-F238E27FC236}">
                    <a16:creationId xmlns:a16="http://schemas.microsoft.com/office/drawing/2014/main" id="{28F7A6A2-7DFE-5F27-7297-E98A0DEF3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89" y="3896573"/>
                <a:ext cx="5179734" cy="2459777"/>
              </a:xfrm>
              <a:prstGeom prst="rect">
                <a:avLst/>
              </a:prstGeom>
              <a:blipFill>
                <a:blip r:embed="rId13"/>
                <a:stretch>
                  <a:fillRect l="-489" t="-1538" r="-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78AE8BC1-598E-35EB-19B3-7BC7E3B95B92}"/>
                  </a:ext>
                </a:extLst>
              </p:cNvPr>
              <p:cNvSpPr txBox="1"/>
              <p:nvPr/>
            </p:nvSpPr>
            <p:spPr>
              <a:xfrm>
                <a:off x="497482" y="4446604"/>
                <a:ext cx="6280524" cy="1477328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2FABF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Compared to GERDA search, with LEGEND we benefit from:</a:t>
                </a:r>
                <a:br>
                  <a:rPr lang="en-GB" dirty="0"/>
                </a:br>
                <a:r>
                  <a:rPr lang="en-GB" dirty="0"/>
                  <a:t>Higher total </a:t>
                </a:r>
                <a:r>
                  <a:rPr lang="en-GB" dirty="0" err="1"/>
                  <a:t>HPGes</a:t>
                </a:r>
                <a:r>
                  <a:rPr lang="en-GB" dirty="0"/>
                  <a:t> mass (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dirty="0"/>
                  <a:t>35% more) </a:t>
                </a:r>
                <a:r>
                  <a:rPr lang="en-GB" dirty="0">
                    <a:sym typeface="Wingdings" pitchFamily="2" charset="2"/>
                  </a:rPr>
                  <a:t> higher </a:t>
                </a:r>
                <a:r>
                  <a:rPr lang="en-GB" dirty="0"/>
                  <a:t>detection efficiency of 430 keV </a:t>
                </a:r>
                <a:r>
                  <a:rPr lang="en-GB" dirty="0" err="1"/>
                  <a:t>ɣ</a:t>
                </a:r>
                <a:r>
                  <a:rPr lang="en-GB" dirty="0"/>
                  <a:t> (we found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dirty="0"/>
                  <a:t>25% more before PSD cut);</a:t>
                </a:r>
                <a:br>
                  <a:rPr lang="en-GB" dirty="0"/>
                </a:br>
                <a:r>
                  <a:rPr lang="en-GB" dirty="0"/>
                  <a:t>Validated PSD cuts in simulations </a:t>
                </a:r>
                <a:r>
                  <a:rPr lang="en-GB" dirty="0">
                    <a:sym typeface="Wingdings" pitchFamily="2" charset="2"/>
                  </a:rPr>
                  <a:t> application of PSD cuts to real and simulated data enabled (see slide 7).</a:t>
                </a:r>
                <a:endParaRPr lang="en-GB" dirty="0"/>
              </a:p>
            </p:txBody>
          </p:sp>
        </mc:Choice>
        <mc:Fallback xmlns="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78AE8BC1-598E-35EB-19B3-7BC7E3B95B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82" y="4446604"/>
                <a:ext cx="6280524" cy="1477328"/>
              </a:xfrm>
              <a:prstGeom prst="rect">
                <a:avLst/>
              </a:prstGeom>
              <a:blipFill>
                <a:blip r:embed="rId14"/>
                <a:stretch>
                  <a:fillRect l="-602" b="-3306"/>
                </a:stretch>
              </a:blipFill>
              <a:ln w="28575">
                <a:solidFill>
                  <a:srgbClr val="2FABF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ttore diritto a freccia 23">
            <a:extLst>
              <a:ext uri="{FF2B5EF4-FFF2-40B4-BE49-F238E27FC236}">
                <a16:creationId xmlns:a16="http://schemas.microsoft.com/office/drawing/2014/main" id="{7EA53944-A65D-A65D-6084-A0A9B51AAB52}"/>
              </a:ext>
            </a:extLst>
          </p:cNvPr>
          <p:cNvCxnSpPr>
            <a:cxnSpLocks/>
          </p:cNvCxnSpPr>
          <p:nvPr/>
        </p:nvCxnSpPr>
        <p:spPr>
          <a:xfrm flipH="1" flipV="1">
            <a:off x="5558723" y="5997512"/>
            <a:ext cx="956063" cy="232504"/>
          </a:xfrm>
          <a:prstGeom prst="straightConnector1">
            <a:avLst/>
          </a:prstGeom>
          <a:ln w="28575">
            <a:solidFill>
              <a:srgbClr val="2FAB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99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36B5F-B268-D020-FC54-86BE6AF92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Search steps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5EB520EC-5412-EF83-2396-22221D4E2D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  <a:buSzPct val="160000"/>
                  <a:buFont typeface="Font di sistema regolare"/>
                  <a:buChar char="①"/>
                </a:pPr>
                <a:r>
                  <a:rPr lang="en-GB" sz="2400" dirty="0"/>
                  <a:t>Detector grouping</a:t>
                </a:r>
              </a:p>
              <a:p>
                <a:pPr>
                  <a:lnSpc>
                    <a:spcPct val="150000"/>
                  </a:lnSpc>
                  <a:buSzPct val="160000"/>
                  <a:buFont typeface="Font di sistema regolare"/>
                  <a:buChar char="②"/>
                </a:pPr>
                <a:r>
                  <a:rPr lang="en-GB" sz="2400" dirty="0"/>
                  <a:t>Physics data selection</a:t>
                </a:r>
              </a:p>
              <a:p>
                <a:pPr>
                  <a:lnSpc>
                    <a:spcPct val="150000"/>
                  </a:lnSpc>
                  <a:buSzPct val="160000"/>
                  <a:buFont typeface="Font di sistema regolare"/>
                  <a:buChar char="③"/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2400" dirty="0"/>
                  <a:t> detection efficiency estimation</a:t>
                </a:r>
              </a:p>
              <a:p>
                <a:pPr>
                  <a:lnSpc>
                    <a:spcPct val="150000"/>
                  </a:lnSpc>
                  <a:buSzPct val="160000"/>
                  <a:buFont typeface="Font di sistema regolare"/>
                  <a:buChar char="④"/>
                </a:pPr>
                <a:r>
                  <a:rPr lang="en-GB" sz="2400" dirty="0"/>
                  <a:t>Pulse shape discrimination cut</a:t>
                </a:r>
              </a:p>
              <a:p>
                <a:pPr>
                  <a:lnSpc>
                    <a:spcPct val="150000"/>
                  </a:lnSpc>
                  <a:buSzPct val="160000"/>
                  <a:buFont typeface="Font di sistema regolare"/>
                  <a:buChar char="⑤"/>
                </a:pPr>
                <a:r>
                  <a:rPr lang="en-GB" sz="2400" dirty="0">
                    <a:solidFill>
                      <a:schemeClr val="bg2">
                        <a:lumMod val="75000"/>
                      </a:schemeClr>
                    </a:solidFill>
                  </a:rPr>
                  <a:t>Statistical analysis </a:t>
                </a:r>
                <a:r>
                  <a:rPr lang="en-GB" sz="2400" dirty="0">
                    <a:solidFill>
                      <a:schemeClr val="bg2">
                        <a:lumMod val="75000"/>
                      </a:schemeClr>
                    </a:solidFill>
                    <a:sym typeface="Wingdings" pitchFamily="2" charset="2"/>
                  </a:rPr>
                  <a:t> signal discovery or new half-life lower limit </a:t>
                </a:r>
                <a:br>
                  <a:rPr lang="en-GB" sz="2400" dirty="0">
                    <a:solidFill>
                      <a:schemeClr val="bg2">
                        <a:lumMod val="75000"/>
                      </a:schemeClr>
                    </a:solidFill>
                    <a:sym typeface="Wingdings" pitchFamily="2" charset="2"/>
                  </a:rPr>
                </a:br>
                <a:r>
                  <a:rPr lang="en-GB" sz="2400" dirty="0">
                    <a:solidFill>
                      <a:schemeClr val="bg2">
                        <a:lumMod val="75000"/>
                      </a:schemeClr>
                    </a:solidFill>
                    <a:sym typeface="Wingdings" pitchFamily="2" charset="2"/>
                  </a:rPr>
                  <a:t>(in progress)</a:t>
                </a:r>
              </a:p>
              <a:p>
                <a:pPr>
                  <a:lnSpc>
                    <a:spcPct val="150000"/>
                  </a:lnSpc>
                  <a:buSzPct val="160000"/>
                  <a:buFont typeface="Font di sistema regolare"/>
                  <a:buChar char="④"/>
                </a:pPr>
                <a:endParaRPr lang="en-GB" sz="2400" dirty="0"/>
              </a:p>
              <a:p>
                <a:pPr>
                  <a:lnSpc>
                    <a:spcPct val="150000"/>
                  </a:lnSpc>
                  <a:buSzPct val="160000"/>
                  <a:buFont typeface="Font di sistema regolare"/>
                  <a:buChar char="④"/>
                </a:pPr>
                <a:endParaRPr lang="en-GB" sz="26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5EB520EC-5412-EF83-2396-22221D4E2D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blipFill>
                <a:blip r:embed="rId2"/>
                <a:stretch>
                  <a:fillRect l="-2051" t="-37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4CC8F9-05B1-582E-B5FE-AD88C41A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79631" y="6521605"/>
            <a:ext cx="4572000" cy="365125"/>
          </a:xfrm>
        </p:spPr>
        <p:txBody>
          <a:bodyPr/>
          <a:lstStyle/>
          <a:p>
            <a:r>
              <a:rPr lang="en-GB" dirty="0"/>
              <a:t>Gloria Senatore | International School of Nuclear Physics Erice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44AF8F8-0F3E-2EB6-0A36-A6F0A20A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91582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3D9F4C81-D15E-09B0-C393-D026C7890364}"/>
              </a:ext>
            </a:extLst>
          </p:cNvPr>
          <p:cNvSpPr txBox="1">
            <a:spLocks/>
          </p:cNvSpPr>
          <p:nvPr/>
        </p:nvSpPr>
        <p:spPr>
          <a:xfrm>
            <a:off x="838200" y="21780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SzPct val="100000"/>
              <a:buFont typeface="Font di sistema regolare"/>
              <a:buChar char="①"/>
            </a:pPr>
            <a:r>
              <a:rPr lang="en-GB" dirty="0"/>
              <a:t>Detector grouping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D64BF878-6DA9-A6F6-9CE5-9C271F6B0D3C}"/>
              </a:ext>
            </a:extLst>
          </p:cNvPr>
          <p:cNvSpPr txBox="1">
            <a:spLocks/>
          </p:cNvSpPr>
          <p:nvPr/>
        </p:nvSpPr>
        <p:spPr>
          <a:xfrm>
            <a:off x="838200" y="1134913"/>
            <a:ext cx="10515600" cy="44862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Four detector geometries in LEGEND-200 first science run: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pPr marL="0" indent="0">
              <a:buNone/>
            </a:pPr>
            <a:br>
              <a:rPr lang="en-GB" sz="1600" dirty="0"/>
            </a:br>
            <a:br>
              <a:rPr lang="en-GB" sz="1600" dirty="0"/>
            </a:br>
            <a:endParaRPr lang="en-GB" sz="1600" dirty="0"/>
          </a:p>
          <a:p>
            <a:r>
              <a:rPr lang="en-GB" sz="1600" dirty="0"/>
              <a:t>Since they have different features and energy response, analysis is performed in five different detector groups. Each group considers detectors of the same geometry and with similar energy resolution:</a:t>
            </a:r>
          </a:p>
        </p:txBody>
      </p:sp>
      <p:pic>
        <p:nvPicPr>
          <p:cNvPr id="5" name="Segnaposto contenuto 11" descr="Immagine che contiene schermata, Elementi grafici&#10;&#10;Descrizione generata automaticamente">
            <a:extLst>
              <a:ext uri="{FF2B5EF4-FFF2-40B4-BE49-F238E27FC236}">
                <a16:creationId xmlns:a16="http://schemas.microsoft.com/office/drawing/2014/main" id="{EE8ABF57-4C6D-8382-1640-C8743FD74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299" y="1134913"/>
            <a:ext cx="4897401" cy="2754788"/>
          </a:xfrm>
          <a:prstGeom prst="rect">
            <a:avLst/>
          </a:prstGeom>
        </p:spPr>
      </p:pic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471F8FC7-029A-D009-EA28-FB5AB655A0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637446"/>
              </p:ext>
            </p:extLst>
          </p:nvPr>
        </p:nvGraphicFramePr>
        <p:xfrm>
          <a:off x="300942" y="4683209"/>
          <a:ext cx="11551534" cy="169952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40870">
                  <a:extLst>
                    <a:ext uri="{9D8B030D-6E8A-4147-A177-3AD203B41FA5}">
                      <a16:colId xmlns:a16="http://schemas.microsoft.com/office/drawing/2014/main" val="3955269425"/>
                    </a:ext>
                  </a:extLst>
                </a:gridCol>
                <a:gridCol w="2058801">
                  <a:extLst>
                    <a:ext uri="{9D8B030D-6E8A-4147-A177-3AD203B41FA5}">
                      <a16:colId xmlns:a16="http://schemas.microsoft.com/office/drawing/2014/main" val="1873610176"/>
                    </a:ext>
                  </a:extLst>
                </a:gridCol>
                <a:gridCol w="2100262">
                  <a:extLst>
                    <a:ext uri="{9D8B030D-6E8A-4147-A177-3AD203B41FA5}">
                      <a16:colId xmlns:a16="http://schemas.microsoft.com/office/drawing/2014/main" val="3783945663"/>
                    </a:ext>
                  </a:extLst>
                </a:gridCol>
                <a:gridCol w="1243013">
                  <a:extLst>
                    <a:ext uri="{9D8B030D-6E8A-4147-A177-3AD203B41FA5}">
                      <a16:colId xmlns:a16="http://schemas.microsoft.com/office/drawing/2014/main" val="2220099202"/>
                    </a:ext>
                  </a:extLst>
                </a:gridCol>
                <a:gridCol w="1157287">
                  <a:extLst>
                    <a:ext uri="{9D8B030D-6E8A-4147-A177-3AD203B41FA5}">
                      <a16:colId xmlns:a16="http://schemas.microsoft.com/office/drawing/2014/main" val="1564874319"/>
                    </a:ext>
                  </a:extLst>
                </a:gridCol>
                <a:gridCol w="1196871">
                  <a:extLst>
                    <a:ext uri="{9D8B030D-6E8A-4147-A177-3AD203B41FA5}">
                      <a16:colId xmlns:a16="http://schemas.microsoft.com/office/drawing/2014/main" val="2116259010"/>
                    </a:ext>
                  </a:extLst>
                </a:gridCol>
                <a:gridCol w="1254430">
                  <a:extLst>
                    <a:ext uri="{9D8B030D-6E8A-4147-A177-3AD203B41FA5}">
                      <a16:colId xmlns:a16="http://schemas.microsoft.com/office/drawing/2014/main" val="3652602072"/>
                    </a:ext>
                  </a:extLst>
                </a:gridCol>
              </a:tblGrid>
              <a:tr h="780042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ICPC with FWHM @ </a:t>
                      </a:r>
                      <a:br>
                        <a:rPr lang="en-GB" sz="1500" dirty="0"/>
                      </a:br>
                      <a:r>
                        <a:rPr lang="en-GB" sz="1500" dirty="0"/>
                        <a:t>430 keV &lt; 1.6 keV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dirty="0"/>
                        <a:t>ICPC with FWHM @ 430 keV &gt; 1.6 keV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BEGEs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PPCs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COAX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94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500" dirty="0"/>
                        <a:t>Exposure [kg yr]</a:t>
                      </a:r>
                    </a:p>
                  </a:txBody>
                  <a:tcPr>
                    <a:solidFill>
                      <a:srgbClr val="E6A7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26.1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19.8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10.9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74.2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06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500" dirty="0"/>
                        <a:t>Exposure-weighted average FWHM @ 430 keV [keV]</a:t>
                      </a:r>
                    </a:p>
                  </a:txBody>
                  <a:tcPr>
                    <a:solidFill>
                      <a:srgbClr val="F7D8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1.38 ± 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2.29 ± 0.42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1.18 ± 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1.29 ± 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3.92 ± 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5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059955"/>
                  </a:ext>
                </a:extLst>
              </a:tr>
            </a:tbl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AA93F2ED-40AE-83C5-2844-869631B671A0}"/>
              </a:ext>
            </a:extLst>
          </p:cNvPr>
          <p:cNvSpPr txBox="1"/>
          <p:nvPr/>
        </p:nvSpPr>
        <p:spPr>
          <a:xfrm>
            <a:off x="3647299" y="3429000"/>
            <a:ext cx="1295547" cy="32316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500" dirty="0"/>
              <a:t>Semi-Coaxial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6FABE36-187B-FBF5-41FE-E9AC6F671B27}"/>
              </a:ext>
            </a:extLst>
          </p:cNvPr>
          <p:cNvSpPr txBox="1"/>
          <p:nvPr/>
        </p:nvSpPr>
        <p:spPr>
          <a:xfrm>
            <a:off x="4910786" y="1701478"/>
            <a:ext cx="1272143" cy="553998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500" dirty="0"/>
              <a:t>Broad Energy</a:t>
            </a:r>
            <a:br>
              <a:rPr lang="en-GB" sz="1500" dirty="0"/>
            </a:br>
            <a:r>
              <a:rPr lang="en-GB" sz="1500" dirty="0"/>
              <a:t>Germanium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EDC5EAA-337E-6E3A-5028-BFDFC81C4246}"/>
              </a:ext>
            </a:extLst>
          </p:cNvPr>
          <p:cNvSpPr txBox="1"/>
          <p:nvPr/>
        </p:nvSpPr>
        <p:spPr>
          <a:xfrm>
            <a:off x="5817237" y="3428999"/>
            <a:ext cx="1885131" cy="32316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500" dirty="0"/>
              <a:t>P-type Point Contact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9EE05C5-9922-33A1-C83C-57C40F4F17BC}"/>
              </a:ext>
            </a:extLst>
          </p:cNvPr>
          <p:cNvSpPr txBox="1"/>
          <p:nvPr/>
        </p:nvSpPr>
        <p:spPr>
          <a:xfrm>
            <a:off x="8353393" y="1226894"/>
            <a:ext cx="1896673" cy="553998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1500" dirty="0"/>
              <a:t>Inverted Coaxial</a:t>
            </a:r>
          </a:p>
          <a:p>
            <a:r>
              <a:rPr lang="en-GB" sz="1500" dirty="0"/>
              <a:t>Point Contact (ICPC)</a:t>
            </a:r>
          </a:p>
        </p:txBody>
      </p:sp>
      <p:sp>
        <p:nvSpPr>
          <p:cNvPr id="13" name="Segnaposto piè di pagina 12">
            <a:extLst>
              <a:ext uri="{FF2B5EF4-FFF2-40B4-BE49-F238E27FC236}">
                <a16:creationId xmlns:a16="http://schemas.microsoft.com/office/drawing/2014/main" id="{477F5B70-9AE3-68DB-D5CF-9F8245975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Gloria Senatore | International School of Nuclear Physics Erice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CA9D2D1C-7EA0-9ADF-F15C-A99884604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32567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Immagine che contiene testo, diagramma, linea, schermata&#10;&#10;Il contenuto generato dall'IA potrebbe non essere corretto.">
            <a:extLst>
              <a:ext uri="{FF2B5EF4-FFF2-40B4-BE49-F238E27FC236}">
                <a16:creationId xmlns:a16="http://schemas.microsoft.com/office/drawing/2014/main" id="{93DED3E2-0543-12C0-5CF3-92F816B17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4929" y="3393713"/>
            <a:ext cx="5197460" cy="3442546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ABE9F96-9D52-18D3-4225-D46FDDB43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1732"/>
            <a:ext cx="10515600" cy="1325563"/>
          </a:xfrm>
        </p:spPr>
        <p:txBody>
          <a:bodyPr/>
          <a:lstStyle/>
          <a:p>
            <a:pPr marL="571500" indent="-571500">
              <a:buFont typeface="Font di sistema regolare"/>
              <a:buChar char="②"/>
            </a:pPr>
            <a:r>
              <a:rPr lang="en-GB" dirty="0"/>
              <a:t>Physics data selection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C05BD1FA-FC39-6569-F739-786BC19354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44071" y="1085572"/>
                <a:ext cx="10515600" cy="518693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GB" sz="1600" dirty="0"/>
                  <a:t>Research is performed on physics data acquired between March 2023 and February 2024 (LEGEND-200 first science run).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600" dirty="0"/>
                  <a:t>Cuts applied: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600" dirty="0"/>
                  <a:t>Quality cuts: only physical events with good-quality waveforms are selected </a:t>
                </a:r>
                <a:br>
                  <a:rPr lang="en-GB" sz="1600" dirty="0"/>
                </a:br>
                <a:r>
                  <a:rPr lang="en-GB" sz="1600" dirty="0"/>
                  <a:t>(no discharges, pile-up, …)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600" dirty="0"/>
                  <a:t>Multiplicity cut: only events recorded in a single </a:t>
                </a:r>
                <a:r>
                  <a:rPr lang="en-GB" sz="1600" dirty="0" err="1"/>
                  <a:t>HPGe</a:t>
                </a:r>
                <a:r>
                  <a:rPr lang="en-GB" sz="1600" dirty="0"/>
                  <a:t> are selected, also called m1;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600" dirty="0"/>
                  <a:t>Muon cut: muon-coincident events are discarded;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sz="1600" dirty="0"/>
                  <a:t>Liquid argon anti-coincidence cut: events are rejected if there is a coincident </a:t>
                </a:r>
                <a:br>
                  <a:rPr lang="en-GB" sz="1600" dirty="0"/>
                </a:br>
                <a:r>
                  <a:rPr lang="en-GB" sz="1600" dirty="0"/>
                  <a:t>energy deposit in </a:t>
                </a:r>
                <a:r>
                  <a:rPr lang="en-GB" sz="1600" dirty="0" err="1"/>
                  <a:t>LAr</a:t>
                </a:r>
                <a:r>
                  <a:rPr lang="en-GB" sz="1600" dirty="0"/>
                  <a:t>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600" dirty="0"/>
                  <a:t>Events in ±5 keV around the expected signal </a:t>
                </a:r>
                <a:br>
                  <a:rPr lang="en-GB" sz="1600" dirty="0"/>
                </a:br>
                <a:r>
                  <a:rPr lang="en-GB" sz="1600" dirty="0"/>
                  <a:t>energy are hidden not to be influenced by possible </a:t>
                </a:r>
                <a:br>
                  <a:rPr lang="en-GB" sz="1600" dirty="0"/>
                </a:br>
                <a:r>
                  <a:rPr lang="en-GB" sz="1600" dirty="0"/>
                  <a:t>presence of the signal.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600" dirty="0"/>
                  <a:t>Main background events in [410, 450] keV interval:</a:t>
                </a:r>
                <a:br>
                  <a:rPr lang="en-GB" sz="1600" dirty="0"/>
                </a:br>
                <a:r>
                  <a:rPr lang="en-GB" sz="1600" baseline="30000" dirty="0"/>
                  <a:t>39</a:t>
                </a:r>
                <a:r>
                  <a:rPr lang="en-GB" sz="1600" dirty="0"/>
                  <a:t>Ar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/>
                  <a:t> decay and </a:t>
                </a:r>
                <a:r>
                  <a:rPr lang="en-GB" sz="1600" baseline="30000" dirty="0"/>
                  <a:t>76</a:t>
                </a:r>
                <a:r>
                  <a:rPr lang="en-GB" sz="1600" dirty="0"/>
                  <a:t>Ge 2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pPr>
                  <a:lnSpc>
                    <a:spcPct val="100000"/>
                  </a:lnSpc>
                </a:pPr>
                <a:endParaRPr lang="en-GB" sz="1900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C05BD1FA-FC39-6569-F739-786BC19354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4071" y="1085572"/>
                <a:ext cx="10515600" cy="5186933"/>
              </a:xfrm>
              <a:blipFill>
                <a:blip r:embed="rId3"/>
                <a:stretch>
                  <a:fillRect l="-241" t="-244" r="-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DCD2DB-F196-DE54-32DF-F246A16EA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CC21AC-EEE3-364C-D13F-5E7648B0B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  <p:pic>
        <p:nvPicPr>
          <p:cNvPr id="6" name="Immagine 5" descr="Immagine che contiene design&#10;&#10;Il contenuto generato dall'IA potrebbe non essere corretto.">
            <a:extLst>
              <a:ext uri="{FF2B5EF4-FFF2-40B4-BE49-F238E27FC236}">
                <a16:creationId xmlns:a16="http://schemas.microsoft.com/office/drawing/2014/main" id="{EC1F04D6-221C-1B3A-B558-0AF5989FA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222" y="1386137"/>
            <a:ext cx="1433102" cy="1946088"/>
          </a:xfrm>
          <a:prstGeom prst="rect">
            <a:avLst/>
          </a:prstGeom>
        </p:spPr>
      </p:pic>
      <p:pic>
        <p:nvPicPr>
          <p:cNvPr id="9" name="Immagine 8" descr="Immagine che contiene schermata, design, testo&#10;&#10;Il contenuto generato dall'IA potrebbe non essere corretto.">
            <a:extLst>
              <a:ext uri="{FF2B5EF4-FFF2-40B4-BE49-F238E27FC236}">
                <a16:creationId xmlns:a16="http://schemas.microsoft.com/office/drawing/2014/main" id="{68D39BB4-E4CB-2CF0-A167-C3693559C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0174" y="1395334"/>
            <a:ext cx="1408675" cy="187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47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 descr="Immagine che contiene testo, schermata, Diagramma, diagramma&#10;&#10;Il contenuto generato dall'IA potrebbe non essere corretto.">
            <a:extLst>
              <a:ext uri="{FF2B5EF4-FFF2-40B4-BE49-F238E27FC236}">
                <a16:creationId xmlns:a16="http://schemas.microsoft.com/office/drawing/2014/main" id="{A068B2E5-CB17-8CA0-964D-F16F4C839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745" y="3366619"/>
            <a:ext cx="4619936" cy="34177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2978C385-8CE1-EB01-4F02-B5BBEA673A1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-91656"/>
                <a:ext cx="10515600" cy="1325563"/>
              </a:xfrm>
            </p:spPr>
            <p:txBody>
              <a:bodyPr/>
              <a:lstStyle/>
              <a:p>
                <a:pPr marL="571500" indent="-571500">
                  <a:buSzPct val="100000"/>
                  <a:buFont typeface="Font di sistema regolare"/>
                  <a:buChar char="③"/>
                </a:pPr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dirty="0"/>
                  <a:t> detection efficiency estimation</a:t>
                </a:r>
              </a:p>
            </p:txBody>
          </p:sp>
        </mc:Choice>
        <mc:Fallback xmlns="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2978C385-8CE1-EB01-4F02-B5BBEA673A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-91656"/>
                <a:ext cx="10515600" cy="1325563"/>
              </a:xfrm>
              <a:blipFill>
                <a:blip r:embed="rId3"/>
                <a:stretch>
                  <a:fillRect l="-24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7FA2982D-50EF-9A7A-B95D-6966FC556E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013890"/>
                <a:ext cx="10718913" cy="4486275"/>
              </a:xfrm>
            </p:spPr>
            <p:txBody>
              <a:bodyPr>
                <a:normAutofit/>
              </a:bodyPr>
              <a:lstStyle/>
              <a:p>
                <a:r>
                  <a:rPr lang="en-GB" sz="1575" dirty="0"/>
                  <a:t>We cannot estimate full signal efficiency: X-rays cannot reach </a:t>
                </a:r>
                <a:r>
                  <a:rPr lang="en-GB" sz="1575" dirty="0" err="1"/>
                  <a:t>HPGes</a:t>
                </a:r>
                <a:r>
                  <a:rPr lang="en-GB" sz="1575" dirty="0"/>
                  <a:t> or overcome their energy threshold.</a:t>
                </a:r>
                <a:r>
                  <a:rPr lang="en-GB" sz="1575" dirty="0">
                    <a:sym typeface="Wingdings" pitchFamily="2" charset="2"/>
                  </a:rPr>
                  <a:t> However, we can estimate the </a:t>
                </a:r>
                <a14:m>
                  <m:oMath xmlns:m="http://schemas.openxmlformats.org/officeDocument/2006/math">
                    <m:r>
                      <a:rPr lang="en-GB" sz="1575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de-CH" sz="1575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575" dirty="0"/>
                  <a:t>detection efficiency.</a:t>
                </a:r>
              </a:p>
              <a:p>
                <a:r>
                  <a:rPr lang="en-GB" sz="1575" dirty="0"/>
                  <a:t>Estimated by simulating 500 million 429.88 keV </a:t>
                </a:r>
                <a14:m>
                  <m:oMath xmlns:m="http://schemas.openxmlformats.org/officeDocument/2006/math">
                    <m:r>
                      <a:rPr lang="en-GB" sz="1575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575" dirty="0"/>
                  <a:t> in a liquid argon cylinder surrounding the </a:t>
                </a:r>
                <a:r>
                  <a:rPr lang="en-GB" sz="1575" dirty="0" err="1"/>
                  <a:t>HPGe</a:t>
                </a:r>
                <a:r>
                  <a:rPr lang="en-GB" sz="1575" dirty="0"/>
                  <a:t> detectors considering detector statuses and </a:t>
                </a:r>
                <a:r>
                  <a:rPr lang="en-GB" sz="1575" dirty="0" err="1"/>
                  <a:t>livetimes</a:t>
                </a:r>
                <a:r>
                  <a:rPr lang="en-GB" sz="1575" dirty="0"/>
                  <a:t> in the first science run. </a:t>
                </a:r>
                <a:br>
                  <a:rPr lang="en-GB" sz="1575" dirty="0"/>
                </a:br>
                <a:r>
                  <a:rPr lang="en-GB" sz="1575" dirty="0"/>
                  <a:t>Steps for</a:t>
                </a:r>
                <a:r>
                  <a:rPr lang="de-CH" sz="1575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575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575" dirty="0"/>
                  <a:t> detection efficiency estimation:</a:t>
                </a:r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7FA2982D-50EF-9A7A-B95D-6966FC556E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013890"/>
                <a:ext cx="10718913" cy="4486275"/>
              </a:xfrm>
              <a:blipFill>
                <a:blip r:embed="rId4"/>
                <a:stretch>
                  <a:fillRect l="-236" t="-8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8677263F-C8B4-146E-92D3-B22FBC6E3716}"/>
                  </a:ext>
                </a:extLst>
              </p:cNvPr>
              <p:cNvSpPr txBox="1"/>
              <p:nvPr/>
            </p:nvSpPr>
            <p:spPr>
              <a:xfrm>
                <a:off x="1381532" y="2459229"/>
                <a:ext cx="3976328" cy="1123712"/>
              </a:xfrm>
              <a:prstGeom prst="roundRect">
                <a:avLst/>
              </a:prstGeom>
              <a:noFill/>
              <a:ln w="38100">
                <a:solidFill>
                  <a:srgbClr val="FFC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500" dirty="0"/>
                  <a:t>Simulation of raw events:</a:t>
                </a:r>
              </a:p>
              <a:p>
                <a:r>
                  <a:rPr lang="en-GB" sz="1500" dirty="0"/>
                  <a:t>Sampling of </a:t>
                </a:r>
                <a14:m>
                  <m:oMath xmlns:m="http://schemas.openxmlformats.org/officeDocument/2006/math">
                    <m:r>
                      <a:rPr lang="en-GB" sz="15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500" dirty="0"/>
                  <a:t> vertices inside the </a:t>
                </a:r>
                <a:r>
                  <a:rPr lang="en-GB" sz="1500" dirty="0" err="1"/>
                  <a:t>LAr</a:t>
                </a:r>
                <a:r>
                  <a:rPr lang="en-GB" sz="1500" dirty="0"/>
                  <a:t> cylinder </a:t>
                </a:r>
                <a:br>
                  <a:rPr lang="en-GB" sz="1500" dirty="0"/>
                </a:br>
                <a:r>
                  <a:rPr lang="en-GB" sz="1500" dirty="0"/>
                  <a:t>and transport simulation </a:t>
                </a:r>
                <a:r>
                  <a:rPr lang="en-GB" sz="1500" dirty="0">
                    <a:sym typeface="Wingdings" pitchFamily="2" charset="2"/>
                  </a:rPr>
                  <a:t> raw energy</a:t>
                </a:r>
                <a:br>
                  <a:rPr lang="en-GB" sz="1500" dirty="0">
                    <a:sym typeface="Wingdings" pitchFamily="2" charset="2"/>
                  </a:rPr>
                </a:br>
                <a:r>
                  <a:rPr lang="en-GB" sz="1500" dirty="0">
                    <a:sym typeface="Wingdings" pitchFamily="2" charset="2"/>
                  </a:rPr>
                  <a:t>deposition in detectors.</a:t>
                </a:r>
                <a:endParaRPr lang="en-GB" sz="1500" dirty="0"/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8677263F-C8B4-146E-92D3-B22FBC6E3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532" y="2459229"/>
                <a:ext cx="3976328" cy="1123712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9E156C0-BFF5-9A74-70B3-C3DB02CA71EA}"/>
                  </a:ext>
                </a:extLst>
              </p:cNvPr>
              <p:cNvSpPr txBox="1"/>
              <p:nvPr/>
            </p:nvSpPr>
            <p:spPr>
              <a:xfrm>
                <a:off x="1006951" y="3977982"/>
                <a:ext cx="5961007" cy="1522183"/>
              </a:xfrm>
              <a:prstGeom prst="roundRect">
                <a:avLst/>
              </a:prstGeom>
              <a:noFill/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txBody>
              <a:bodyPr wrap="none" rtlCol="0">
                <a:noAutofit/>
              </a:bodyPr>
              <a:lstStyle/>
              <a:p>
                <a:r>
                  <a:rPr lang="en-GB" sz="1500" dirty="0"/>
                  <a:t>Analysis of post-processed events: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500" dirty="0"/>
                  <a:t>Only events with no coincident energy deposition &gt; 10 keV </a:t>
                </a:r>
                <a:br>
                  <a:rPr lang="en-GB" sz="1500" dirty="0"/>
                </a:br>
                <a:r>
                  <a:rPr lang="en-GB" sz="1500" dirty="0"/>
                  <a:t>in another </a:t>
                </a:r>
                <a:r>
                  <a:rPr lang="en-GB" sz="1500" dirty="0" err="1"/>
                  <a:t>HPGe</a:t>
                </a:r>
                <a:r>
                  <a:rPr lang="en-GB" sz="1500" dirty="0"/>
                  <a:t> and no energy deposition in </a:t>
                </a:r>
                <a:r>
                  <a:rPr lang="en-GB" sz="1500" dirty="0" err="1"/>
                  <a:t>LAr</a:t>
                </a:r>
                <a:r>
                  <a:rPr lang="en-GB" sz="1500" dirty="0"/>
                  <a:t> are selected;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500" dirty="0"/>
                  <a:t>Fitting of energy spectra with gaussian + linear model;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500" dirty="0"/>
                  <a:t>Estimation of detection efficiency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𝑢𝑛𝑑𝑒𝑟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𝑔𝑎𝑢𝑠𝑠𝑖𝑎𝑛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𝑓𝑖𝑡</m:t>
                        </m:r>
                      </m:num>
                      <m:den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𝑛𝑢𝑚𝑏𝑒𝑟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𝑠𝑖𝑚𝑢𝑙𝑎𝑡𝑒𝑑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sz="1500" b="0" i="1" smtClean="0">
                            <a:latin typeface="Cambria Math" panose="02040503050406030204" pitchFamily="18" charset="0"/>
                          </a:rPr>
                          <m:t>𝑒𝑣𝑒𝑛𝑡𝑠</m:t>
                        </m:r>
                      </m:den>
                    </m:f>
                  </m:oMath>
                </a14:m>
                <a:endParaRPr lang="en-GB" sz="15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500" dirty="0"/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9E156C0-BFF5-9A74-70B3-C3DB02CA7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951" y="3977982"/>
                <a:ext cx="5961007" cy="1522183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6518BE4-B36A-BD4B-26A3-E9D4DD181D6F}"/>
              </a:ext>
            </a:extLst>
          </p:cNvPr>
          <p:cNvSpPr txBox="1"/>
          <p:nvPr/>
        </p:nvSpPr>
        <p:spPr>
          <a:xfrm>
            <a:off x="1009591" y="2404543"/>
            <a:ext cx="308098" cy="36933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852F498-0A6B-2A87-CD89-5E3AD3D22FC3}"/>
              </a:ext>
            </a:extLst>
          </p:cNvPr>
          <p:cNvSpPr txBox="1"/>
          <p:nvPr/>
        </p:nvSpPr>
        <p:spPr>
          <a:xfrm>
            <a:off x="6453174" y="1995973"/>
            <a:ext cx="308098" cy="36933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E3E248F-1F80-3C74-DA29-6A794B694623}"/>
              </a:ext>
            </a:extLst>
          </p:cNvPr>
          <p:cNvSpPr txBox="1"/>
          <p:nvPr/>
        </p:nvSpPr>
        <p:spPr>
          <a:xfrm>
            <a:off x="634887" y="3910947"/>
            <a:ext cx="308098" cy="369332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3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F9A05EB-0C59-52E6-F836-098A44E46A80}"/>
              </a:ext>
            </a:extLst>
          </p:cNvPr>
          <p:cNvSpPr/>
          <p:nvPr/>
        </p:nvSpPr>
        <p:spPr>
          <a:xfrm>
            <a:off x="9601200" y="3260882"/>
            <a:ext cx="831273" cy="264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27EFAC2-5736-233A-BBE6-D44C57AD6748}"/>
              </a:ext>
            </a:extLst>
          </p:cNvPr>
          <p:cNvSpPr txBox="1"/>
          <p:nvPr/>
        </p:nvSpPr>
        <p:spPr>
          <a:xfrm>
            <a:off x="6821052" y="2065455"/>
            <a:ext cx="3971892" cy="1379101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en-GB" sz="1500" dirty="0"/>
              <a:t>Post-processing of raw events: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Energy resolution smearing;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/>
              <a:t>Correction for </a:t>
            </a:r>
            <a:r>
              <a:rPr lang="en-GB" sz="1500" dirty="0" err="1"/>
              <a:t>HPGe</a:t>
            </a:r>
            <a:r>
              <a:rPr lang="en-GB" sz="1500" dirty="0"/>
              <a:t> dead- and</a:t>
            </a:r>
            <a:br>
              <a:rPr lang="en-GB" sz="1500" dirty="0"/>
            </a:br>
            <a:r>
              <a:rPr lang="en-GB" sz="1500" dirty="0"/>
              <a:t>transition layers, where charge collection</a:t>
            </a:r>
            <a:br>
              <a:rPr lang="en-GB" sz="1500" dirty="0"/>
            </a:br>
            <a:r>
              <a:rPr lang="en-GB" sz="1500" dirty="0"/>
              <a:t>is not possible or inefficient.</a:t>
            </a:r>
          </a:p>
        </p:txBody>
      </p:sp>
      <p:cxnSp>
        <p:nvCxnSpPr>
          <p:cNvPr id="21" name="Connettore diritto a freccia 20">
            <a:extLst>
              <a:ext uri="{FF2B5EF4-FFF2-40B4-BE49-F238E27FC236}">
                <a16:creationId xmlns:a16="http://schemas.microsoft.com/office/drawing/2014/main" id="{7B01603F-0D9B-B6F8-4CFB-D18AD40452FC}"/>
              </a:ext>
            </a:extLst>
          </p:cNvPr>
          <p:cNvCxnSpPr>
            <a:cxnSpLocks/>
          </p:cNvCxnSpPr>
          <p:nvPr/>
        </p:nvCxnSpPr>
        <p:spPr>
          <a:xfrm flipV="1">
            <a:off x="6096000" y="4810539"/>
            <a:ext cx="1357745" cy="105845"/>
          </a:xfrm>
          <a:prstGeom prst="straightConnector1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F56780B-8F28-F6BD-8AF8-91CA362B65B8}"/>
              </a:ext>
            </a:extLst>
          </p:cNvPr>
          <p:cNvSpPr txBox="1"/>
          <p:nvPr/>
        </p:nvSpPr>
        <p:spPr>
          <a:xfrm>
            <a:off x="0" y="6049004"/>
            <a:ext cx="56247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>
                <a:solidFill>
                  <a:schemeClr val="bg2">
                    <a:lumMod val="50000"/>
                  </a:schemeClr>
                </a:solidFill>
              </a:rPr>
              <a:t>Steps 1 &amp; 2 performed with </a:t>
            </a:r>
            <a:r>
              <a:rPr lang="en-GB" sz="1500" i="1" dirty="0">
                <a:solidFill>
                  <a:schemeClr val="bg2">
                    <a:lumMod val="50000"/>
                  </a:schemeClr>
                </a:solidFill>
              </a:rPr>
              <a:t>legend-</a:t>
            </a:r>
            <a:r>
              <a:rPr lang="en-GB" sz="1500" i="1" dirty="0" err="1">
                <a:solidFill>
                  <a:schemeClr val="bg2">
                    <a:lumMod val="50000"/>
                  </a:schemeClr>
                </a:solidFill>
              </a:rPr>
              <a:t>simflow</a:t>
            </a:r>
            <a:r>
              <a:rPr lang="en-GB" sz="15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500" dirty="0">
                <a:solidFill>
                  <a:schemeClr val="bg2">
                    <a:lumMod val="50000"/>
                  </a:schemeClr>
                </a:solidFill>
              </a:rPr>
              <a:t>package</a:t>
            </a:r>
            <a:br>
              <a:rPr lang="en-GB" sz="15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1500" dirty="0">
                <a:solidFill>
                  <a:schemeClr val="bg2">
                    <a:lumMod val="50000"/>
                  </a:schemeClr>
                </a:solidFill>
              </a:rPr>
              <a:t>Documentation: </a:t>
            </a:r>
            <a:r>
              <a:rPr lang="en-GB" sz="1500" dirty="0">
                <a:hlinkClick r:id="rId7"/>
              </a:rPr>
              <a:t>https://legend-simflow.readthedocs.io/en/latest/</a:t>
            </a:r>
            <a:endParaRPr lang="en-GB" sz="1500" i="1" dirty="0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74378BBF-B4F5-29D6-CF51-4000815078B9}"/>
              </a:ext>
            </a:extLst>
          </p:cNvPr>
          <p:cNvSpPr txBox="1"/>
          <p:nvPr/>
        </p:nvSpPr>
        <p:spPr>
          <a:xfrm>
            <a:off x="10294708" y="3541162"/>
            <a:ext cx="17789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Example of spectrum fitting for </a:t>
            </a:r>
            <a:r>
              <a:rPr lang="en-GB" sz="1100" dirty="0" err="1"/>
              <a:t>BEGes</a:t>
            </a:r>
            <a:r>
              <a:rPr lang="en-GB" sz="1100" dirty="0"/>
              <a:t> detectors 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799E4E-E269-FA19-93EC-FD4250C32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Gloria Senatore | International School of Nuclear Physics Erice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CC626BE-2DA3-4C11-7DCA-7F3DFD7B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98523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130F2-320E-6A47-128C-610CA8EBA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F6EF05-3D50-A999-8B1A-81A4BB24A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4528"/>
            <a:ext cx="10515600" cy="1325563"/>
          </a:xfrm>
        </p:spPr>
        <p:txBody>
          <a:bodyPr>
            <a:normAutofit/>
          </a:bodyPr>
          <a:lstStyle/>
          <a:p>
            <a:pPr marL="571500" indent="-571500">
              <a:buFont typeface="Font di sistema regolare"/>
              <a:buChar char="④"/>
            </a:pPr>
            <a:r>
              <a:rPr lang="en-GB" sz="4000" dirty="0"/>
              <a:t>Pulse shape discrimination cut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C3332D5-4342-1849-73D9-860303B998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6836" y="787053"/>
                <a:ext cx="10515600" cy="313254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GB" sz="1400" dirty="0"/>
                  <a:t>Events in </a:t>
                </a:r>
                <a:r>
                  <a:rPr lang="en-GB" sz="1400" dirty="0" err="1"/>
                  <a:t>HPGe</a:t>
                </a:r>
                <a:r>
                  <a:rPr lang="en-GB" sz="1400" dirty="0"/>
                  <a:t> can be single-site, multi-site or surface events (βs, ⍺s). </a:t>
                </a:r>
                <a:br>
                  <a:rPr lang="en-GB" sz="1400" dirty="0"/>
                </a:br>
                <a:r>
                  <a:rPr lang="en-GB" sz="1400" dirty="0"/>
                  <a:t>Pulse shape discrimination (PSD) cuts are developed to discriminate among these types. </a:t>
                </a:r>
                <a:br>
                  <a:rPr lang="en-GB" sz="1400" dirty="0"/>
                </a:br>
                <a:r>
                  <a:rPr lang="en-GB" sz="1400" dirty="0"/>
                  <a:t>An important PSD figure of merit: A/E (max event current / charge collected).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400" dirty="0"/>
                  <a:t>430 keV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400" dirty="0"/>
                  <a:t> in </a:t>
                </a:r>
                <a:r>
                  <a:rPr lang="en-GB" sz="1400" dirty="0" err="1"/>
                  <a:t>HPGe</a:t>
                </a:r>
                <a:r>
                  <a:rPr lang="en-GB" sz="1400" dirty="0"/>
                  <a:t> </a:t>
                </a:r>
                <a:r>
                  <a:rPr lang="en-GB" sz="1400" dirty="0">
                    <a:sym typeface="Wingdings" pitchFamily="2" charset="2"/>
                  </a:rPr>
                  <a:t>give rise to a mixture of multi-site and single-site events, depending on the </a:t>
                </a:r>
                <a:br>
                  <a:rPr lang="en-GB" sz="1400" dirty="0">
                    <a:sym typeface="Wingdings" pitchFamily="2" charset="2"/>
                  </a:rPr>
                </a:br>
                <a:r>
                  <a:rPr lang="en-GB" sz="1400" dirty="0">
                    <a:sym typeface="Wingdings" pitchFamily="2" charset="2"/>
                  </a:rPr>
                  <a:t>interaction type (Compton scattering or photoelectric effect).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400" dirty="0">
                    <a:sym typeface="Wingdings" pitchFamily="2" charset="2"/>
                  </a:rPr>
                  <a:t>Compared to GERDA, we now benefit from thoroughly studied PSD cuts via special detectors </a:t>
                </a:r>
                <a:br>
                  <a:rPr lang="en-GB" sz="1400" dirty="0">
                    <a:sym typeface="Wingdings" pitchFamily="2" charset="2"/>
                  </a:rPr>
                </a:br>
                <a:r>
                  <a:rPr lang="en-GB" sz="1400" dirty="0">
                    <a:sym typeface="Wingdings" pitchFamily="2" charset="2"/>
                  </a:rPr>
                  <a:t>characterization runs, that enabled the implementation and validation of PSD modelling in simulation.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400" dirty="0">
                    <a:sym typeface="Wingdings" pitchFamily="2" charset="2"/>
                  </a:rPr>
                  <a:t>Dominant backgrounds are mainly single-site  investigated if it’s advantageous to apply a PSD cut </a:t>
                </a:r>
                <a:br>
                  <a:rPr lang="en-GB" sz="1400" dirty="0">
                    <a:sym typeface="Wingdings" pitchFamily="2" charset="2"/>
                  </a:rPr>
                </a:br>
                <a:r>
                  <a:rPr lang="en-GB" sz="1400" dirty="0">
                    <a:sym typeface="Wingdings" pitchFamily="2" charset="2"/>
                  </a:rPr>
                  <a:t>(A/E) to </a:t>
                </a:r>
                <a:r>
                  <a:rPr lang="en-GB" sz="1400" b="1" dirty="0">
                    <a:sym typeface="Wingdings" pitchFamily="2" charset="2"/>
                  </a:rPr>
                  <a:t>select only multi-site events</a:t>
                </a:r>
                <a:r>
                  <a:rPr lang="en-GB" sz="1400" dirty="0">
                    <a:sym typeface="Wingdings" pitchFamily="2" charset="2"/>
                  </a:rPr>
                  <a:t>.</a:t>
                </a:r>
              </a:p>
              <a:p>
                <a:pPr>
                  <a:lnSpc>
                    <a:spcPct val="100000"/>
                  </a:lnSpc>
                </a:pPr>
                <a:r>
                  <a:rPr lang="en-GB" sz="1400" dirty="0"/>
                  <a:t>A/E cut applied to </a:t>
                </a:r>
                <a:r>
                  <a:rPr lang="en-GB" sz="1400" b="1" dirty="0"/>
                  <a:t>both simulated and real events </a:t>
                </a:r>
                <a:r>
                  <a:rPr lang="en-GB" sz="1400" dirty="0"/>
                  <a:t>recorded by ICPCs and </a:t>
                </a:r>
                <a:r>
                  <a:rPr lang="en-GB" sz="1400" dirty="0" err="1"/>
                  <a:t>BEGes</a:t>
                </a:r>
                <a:r>
                  <a:rPr lang="en-GB" sz="1400" dirty="0"/>
                  <a:t> (geometries for which special characterization runs were acquired, and PSD modelling was developed and validated).</a:t>
                </a:r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C3332D5-4342-1849-73D9-860303B998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6836" y="787053"/>
                <a:ext cx="10515600" cy="3132540"/>
              </a:xfrm>
              <a:blipFill>
                <a:blip r:embed="rId2"/>
                <a:stretch>
                  <a:fillRect l="-121" t="-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po 4">
            <a:extLst>
              <a:ext uri="{FF2B5EF4-FFF2-40B4-BE49-F238E27FC236}">
                <a16:creationId xmlns:a16="http://schemas.microsoft.com/office/drawing/2014/main" id="{506C9C9F-40AF-E66E-6527-B7CBD904ABC5}"/>
              </a:ext>
            </a:extLst>
          </p:cNvPr>
          <p:cNvGrpSpPr/>
          <p:nvPr/>
        </p:nvGrpSpPr>
        <p:grpSpPr>
          <a:xfrm>
            <a:off x="8883366" y="463814"/>
            <a:ext cx="3185632" cy="1327345"/>
            <a:chOff x="6357552" y="1830011"/>
            <a:chExt cx="4665517" cy="1943963"/>
          </a:xfrm>
        </p:grpSpPr>
        <p:pic>
          <p:nvPicPr>
            <p:cNvPr id="6" name="Google Shape;5532;p88">
              <a:extLst>
                <a:ext uri="{FF2B5EF4-FFF2-40B4-BE49-F238E27FC236}">
                  <a16:creationId xmlns:a16="http://schemas.microsoft.com/office/drawing/2014/main" id="{D5BC1FFC-76C7-BF30-B3D4-310944E34757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357552" y="1830011"/>
              <a:ext cx="4665517" cy="19439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D8967479-B322-7A22-0AB3-F47D30364744}"/>
                </a:ext>
              </a:extLst>
            </p:cNvPr>
            <p:cNvSpPr txBox="1"/>
            <p:nvPr/>
          </p:nvSpPr>
          <p:spPr>
            <a:xfrm>
              <a:off x="8545422" y="1925390"/>
              <a:ext cx="1469479" cy="765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Montserrat" pitchFamily="2" charset="77"/>
                </a:rPr>
                <a:t>charge</a:t>
              </a:r>
            </a:p>
            <a:p>
              <a:r>
                <a:rPr lang="en-GB" sz="1200" dirty="0">
                  <a:solidFill>
                    <a:srgbClr val="FF940E"/>
                  </a:solidFill>
                  <a:latin typeface="Montserrat" pitchFamily="2" charset="77"/>
                </a:rPr>
                <a:t>current</a:t>
              </a:r>
            </a:p>
          </p:txBody>
        </p:sp>
      </p:grpSp>
      <p:pic>
        <p:nvPicPr>
          <p:cNvPr id="8" name="Google Shape;5674;p100">
            <a:extLst>
              <a:ext uri="{FF2B5EF4-FFF2-40B4-BE49-F238E27FC236}">
                <a16:creationId xmlns:a16="http://schemas.microsoft.com/office/drawing/2014/main" id="{FD1A3E12-D422-E311-373A-0F8A6D73186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10626" y="1721563"/>
            <a:ext cx="3315880" cy="12168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EDB800D-938B-8751-F0B9-4DBD7DB18BA4}"/>
              </a:ext>
            </a:extLst>
          </p:cNvPr>
          <p:cNvSpPr txBox="1"/>
          <p:nvPr/>
        </p:nvSpPr>
        <p:spPr>
          <a:xfrm rot="5400000">
            <a:off x="11409005" y="888278"/>
            <a:ext cx="105734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Single-site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2D81849-2F5A-A644-4065-0D53DD5B1430}"/>
              </a:ext>
            </a:extLst>
          </p:cNvPr>
          <p:cNvSpPr txBox="1"/>
          <p:nvPr/>
        </p:nvSpPr>
        <p:spPr>
          <a:xfrm rot="5400000">
            <a:off x="11470183" y="2139543"/>
            <a:ext cx="9707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Multi-site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51EE48D5-6CE0-47A7-6EAC-C6702570BAEF}"/>
              </a:ext>
            </a:extLst>
          </p:cNvPr>
          <p:cNvGrpSpPr/>
          <p:nvPr/>
        </p:nvGrpSpPr>
        <p:grpSpPr>
          <a:xfrm>
            <a:off x="640551" y="3795822"/>
            <a:ext cx="4453082" cy="2951661"/>
            <a:chOff x="508420" y="3665378"/>
            <a:chExt cx="4653058" cy="3084212"/>
          </a:xfrm>
        </p:grpSpPr>
        <p:grpSp>
          <p:nvGrpSpPr>
            <p:cNvPr id="24" name="Gruppo 23">
              <a:extLst>
                <a:ext uri="{FF2B5EF4-FFF2-40B4-BE49-F238E27FC236}">
                  <a16:creationId xmlns:a16="http://schemas.microsoft.com/office/drawing/2014/main" id="{FC571305-59F8-9691-3C2F-F79706E7EFF8}"/>
                </a:ext>
              </a:extLst>
            </p:cNvPr>
            <p:cNvGrpSpPr/>
            <p:nvPr/>
          </p:nvGrpSpPr>
          <p:grpSpPr>
            <a:xfrm>
              <a:off x="508420" y="3665378"/>
              <a:ext cx="4653058" cy="3084212"/>
              <a:chOff x="7074613" y="4166646"/>
              <a:chExt cx="3930703" cy="2605408"/>
            </a:xfrm>
          </p:grpSpPr>
          <p:pic>
            <p:nvPicPr>
              <p:cNvPr id="12" name="Immagine 11" descr="Immagine che contiene testo, diagramma, linea, schermata&#10;&#10;Il contenuto generato dall'IA potrebbe non essere corretto.">
                <a:extLst>
                  <a:ext uri="{FF2B5EF4-FFF2-40B4-BE49-F238E27FC236}">
                    <a16:creationId xmlns:a16="http://schemas.microsoft.com/office/drawing/2014/main" id="{D1083906-4732-4AA4-B158-C046001C6A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74613" y="4166646"/>
                <a:ext cx="3930703" cy="2605408"/>
              </a:xfrm>
              <a:prstGeom prst="rect">
                <a:avLst/>
              </a:prstGeom>
            </p:spPr>
          </p:pic>
          <p:cxnSp>
            <p:nvCxnSpPr>
              <p:cNvPr id="17" name="Connettore diritto a freccia 16">
                <a:extLst>
                  <a:ext uri="{FF2B5EF4-FFF2-40B4-BE49-F238E27FC236}">
                    <a16:creationId xmlns:a16="http://schemas.microsoft.com/office/drawing/2014/main" id="{AFC587ED-F148-294E-F5B9-239813A0AA58}"/>
                  </a:ext>
                </a:extLst>
              </p:cNvPr>
              <p:cNvCxnSpPr/>
              <p:nvPr/>
            </p:nvCxnSpPr>
            <p:spPr>
              <a:xfrm>
                <a:off x="7726166" y="5496674"/>
                <a:ext cx="0" cy="42124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84BE6C30-78AC-7C88-CFF6-8D930023B539}"/>
                  </a:ext>
                </a:extLst>
              </p:cNvPr>
              <p:cNvSpPr txBox="1"/>
              <p:nvPr/>
            </p:nvSpPr>
            <p:spPr>
              <a:xfrm>
                <a:off x="7685070" y="5515465"/>
                <a:ext cx="617477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500" b="1" dirty="0">
                    <a:solidFill>
                      <a:srgbClr val="FF0000"/>
                    </a:solidFill>
                  </a:rPr>
                  <a:t>-87%</a:t>
                </a:r>
              </a:p>
            </p:txBody>
          </p:sp>
        </p:grp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D8064BD6-90F6-2116-037D-A15F803D8365}"/>
                </a:ext>
              </a:extLst>
            </p:cNvPr>
            <p:cNvSpPr txBox="1"/>
            <p:nvPr/>
          </p:nvSpPr>
          <p:spPr>
            <a:xfrm>
              <a:off x="949768" y="3755362"/>
              <a:ext cx="1443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Physics data</a:t>
              </a:r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77D5D6F5-10B7-FDDB-58D2-B216960AD049}"/>
              </a:ext>
            </a:extLst>
          </p:cNvPr>
          <p:cNvGrpSpPr/>
          <p:nvPr/>
        </p:nvGrpSpPr>
        <p:grpSpPr>
          <a:xfrm>
            <a:off x="5215302" y="4072946"/>
            <a:ext cx="6772394" cy="2195734"/>
            <a:chOff x="5215302" y="3860292"/>
            <a:chExt cx="6772394" cy="2195734"/>
          </a:xfrm>
        </p:grpSpPr>
        <p:pic>
          <p:nvPicPr>
            <p:cNvPr id="13" name="Immagine 12" descr="Immagine che contiene linea, Diagramma, testo, diagramma&#10;&#10;Il contenuto generato dall'IA potrebbe non essere corretto.">
              <a:extLst>
                <a:ext uri="{FF2B5EF4-FFF2-40B4-BE49-F238E27FC236}">
                  <a16:creationId xmlns:a16="http://schemas.microsoft.com/office/drawing/2014/main" id="{94EA6F8C-D527-A19E-F873-1301F0170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15302" y="4075991"/>
              <a:ext cx="6772394" cy="1980035"/>
            </a:xfrm>
            <a:prstGeom prst="rect">
              <a:avLst/>
            </a:prstGeom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3E601D3D-A9D3-07D5-7A99-775D884A6036}"/>
                </a:ext>
              </a:extLst>
            </p:cNvPr>
            <p:cNvSpPr txBox="1"/>
            <p:nvPr/>
          </p:nvSpPr>
          <p:spPr>
            <a:xfrm>
              <a:off x="5491258" y="3860292"/>
              <a:ext cx="3171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A/E distribution – physics data</a:t>
              </a:r>
            </a:p>
          </p:txBody>
        </p:sp>
      </p:grpSp>
      <p:sp>
        <p:nvSpPr>
          <p:cNvPr id="20" name="Segnaposto numero diapositiva 19">
            <a:extLst>
              <a:ext uri="{FF2B5EF4-FFF2-40B4-BE49-F238E27FC236}">
                <a16:creationId xmlns:a16="http://schemas.microsoft.com/office/drawing/2014/main" id="{71A10290-C566-650F-C38A-3B94C9986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96302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5D65B-D63C-B5D0-61C8-E857E9716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879063-47A2-1FF0-FA8D-3280478B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166" y="-141166"/>
            <a:ext cx="11039667" cy="1325563"/>
          </a:xfrm>
        </p:spPr>
        <p:txBody>
          <a:bodyPr>
            <a:normAutofit/>
          </a:bodyPr>
          <a:lstStyle/>
          <a:p>
            <a:pPr marL="571500" indent="-571500">
              <a:buFont typeface="Font di sistema regolare"/>
              <a:buChar char="④"/>
            </a:pPr>
            <a:r>
              <a:rPr lang="en-GB" sz="3500" dirty="0"/>
              <a:t>Pulse shape discrimination cut: impact on the sensitivity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la 12">
                <a:extLst>
                  <a:ext uri="{FF2B5EF4-FFF2-40B4-BE49-F238E27FC236}">
                    <a16:creationId xmlns:a16="http://schemas.microsoft.com/office/drawing/2014/main" id="{8A8260B2-85AA-B5B1-41A2-5A5069346D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2954029"/>
                  </p:ext>
                </p:extLst>
              </p:nvPr>
            </p:nvGraphicFramePr>
            <p:xfrm>
              <a:off x="1125634" y="1177504"/>
              <a:ext cx="10228167" cy="3902933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777720">
                      <a:extLst>
                        <a:ext uri="{9D8B030D-6E8A-4147-A177-3AD203B41FA5}">
                          <a16:colId xmlns:a16="http://schemas.microsoft.com/office/drawing/2014/main" val="3970632634"/>
                        </a:ext>
                      </a:extLst>
                    </a:gridCol>
                    <a:gridCol w="2001155">
                      <a:extLst>
                        <a:ext uri="{9D8B030D-6E8A-4147-A177-3AD203B41FA5}">
                          <a16:colId xmlns:a16="http://schemas.microsoft.com/office/drawing/2014/main" val="297189290"/>
                        </a:ext>
                      </a:extLst>
                    </a:gridCol>
                    <a:gridCol w="2006930">
                      <a:extLst>
                        <a:ext uri="{9D8B030D-6E8A-4147-A177-3AD203B41FA5}">
                          <a16:colId xmlns:a16="http://schemas.microsoft.com/office/drawing/2014/main" val="2799575720"/>
                        </a:ext>
                      </a:extLst>
                    </a:gridCol>
                    <a:gridCol w="1413164">
                      <a:extLst>
                        <a:ext uri="{9D8B030D-6E8A-4147-A177-3AD203B41FA5}">
                          <a16:colId xmlns:a16="http://schemas.microsoft.com/office/drawing/2014/main" val="4255548497"/>
                        </a:ext>
                      </a:extLst>
                    </a:gridCol>
                    <a:gridCol w="1531916">
                      <a:extLst>
                        <a:ext uri="{9D8B030D-6E8A-4147-A177-3AD203B41FA5}">
                          <a16:colId xmlns:a16="http://schemas.microsoft.com/office/drawing/2014/main" val="4256124537"/>
                        </a:ext>
                      </a:extLst>
                    </a:gridCol>
                    <a:gridCol w="1497282">
                      <a:extLst>
                        <a:ext uri="{9D8B030D-6E8A-4147-A177-3AD203B41FA5}">
                          <a16:colId xmlns:a16="http://schemas.microsoft.com/office/drawing/2014/main" val="4037772600"/>
                        </a:ext>
                      </a:extLst>
                    </a:gridCol>
                  </a:tblGrid>
                  <a:tr h="534557"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ICPC with FWHM @ 430 keV &lt; 1.6 keV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/>
                            <a:t>ICPC with FWHM @ 430 keV &gt; 1.6 keV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BEGEs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PPCs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COAX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558127"/>
                      </a:ext>
                    </a:extLst>
                  </a:tr>
                  <a:tr h="723209">
                    <a:tc>
                      <a:txBody>
                        <a:bodyPr/>
                        <a:lstStyle/>
                        <a:p>
                          <a:r>
                            <a:rPr lang="en-GB" sz="1400" dirty="0" err="1"/>
                            <a:t>Bkg</a:t>
                          </a:r>
                          <a:r>
                            <a:rPr lang="en-GB" sz="1400" dirty="0"/>
                            <a:t> events in [410, 450] keV </a:t>
                          </a:r>
                          <a:r>
                            <a:rPr lang="en-GB" sz="1400" b="1" dirty="0"/>
                            <a:t>before</a:t>
                          </a:r>
                          <a:r>
                            <a:rPr lang="en-GB" sz="1400" dirty="0"/>
                            <a:t> PSD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2080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1311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1030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741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1511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36391099"/>
                      </a:ext>
                    </a:extLst>
                  </a:tr>
                  <a:tr h="64757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err="1"/>
                            <a:t>Bkg</a:t>
                          </a:r>
                          <a:r>
                            <a:rPr lang="en-GB" sz="1400" dirty="0"/>
                            <a:t> events in [410, 450] keV </a:t>
                          </a:r>
                          <a:r>
                            <a:rPr lang="en-GB" sz="1400" b="1" dirty="0"/>
                            <a:t>after</a:t>
                          </a:r>
                          <a:r>
                            <a:rPr lang="en-GB" sz="1400" dirty="0"/>
                            <a:t> PSD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282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166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cut not applied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cut not applied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7612927"/>
                      </a:ext>
                    </a:extLst>
                  </a:tr>
                  <a:tr h="720059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GB" sz="1400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de-CH" sz="1400" b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400" dirty="0"/>
                            <a:t>detection efficiency </a:t>
                          </a:r>
                          <a:r>
                            <a:rPr lang="en-GB" sz="1400" b="1" dirty="0"/>
                            <a:t>before</a:t>
                          </a:r>
                          <a:r>
                            <a:rPr lang="en-GB" sz="1400" dirty="0"/>
                            <a:t> PSD</a:t>
                          </a:r>
                        </a:p>
                      </a:txBody>
                      <a:tcPr>
                        <a:solidFill>
                          <a:srgbClr val="E6A7D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16.3e-5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11.8e-5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5.9e-5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5.9e-5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4.1e-5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67483564"/>
                      </a:ext>
                    </a:extLst>
                  </a:tr>
                  <a:tr h="5345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GB" sz="1400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de-CH" sz="1400" b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400" dirty="0"/>
                            <a:t>detection efficiency </a:t>
                          </a:r>
                          <a:r>
                            <a:rPr lang="en-GB" sz="1400" b="1" dirty="0"/>
                            <a:t>after</a:t>
                          </a:r>
                          <a:r>
                            <a:rPr lang="en-GB" sz="1400" dirty="0"/>
                            <a:t> PSD</a:t>
                          </a:r>
                        </a:p>
                      </a:txBody>
                      <a:tcPr>
                        <a:solidFill>
                          <a:srgbClr val="E6A7D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11.4e-5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6.4e-5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2.6e-5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cut not applied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cut not applied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3249130"/>
                      </a:ext>
                    </a:extLst>
                  </a:tr>
                  <a:tr h="534557">
                    <a:tc>
                      <a:txBody>
                        <a:bodyPr/>
                        <a:lstStyle/>
                        <a:p>
                          <a:r>
                            <a:rPr lang="en-GB" sz="1400" b="1" dirty="0"/>
                            <a:t>Estimated impact on half-life sensitivity</a:t>
                          </a:r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/>
                            <a:t>+87%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/>
                            <a:t>+50%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/>
                            <a:t>+25%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03538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la 12">
                <a:extLst>
                  <a:ext uri="{FF2B5EF4-FFF2-40B4-BE49-F238E27FC236}">
                    <a16:creationId xmlns:a16="http://schemas.microsoft.com/office/drawing/2014/main" id="{8A8260B2-85AA-B5B1-41A2-5A5069346D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2954029"/>
                  </p:ext>
                </p:extLst>
              </p:nvPr>
            </p:nvGraphicFramePr>
            <p:xfrm>
              <a:off x="1125634" y="1177504"/>
              <a:ext cx="10228167" cy="3902933"/>
            </p:xfrm>
            <a:graphic>
              <a:graphicData uri="http://schemas.openxmlformats.org/drawingml/2006/table">
                <a:tbl>
                  <a:tblPr firstRow="1" bandRow="1">
                    <a:tableStyleId>{93296810-A885-4BE3-A3E7-6D5BEEA58F35}</a:tableStyleId>
                  </a:tblPr>
                  <a:tblGrid>
                    <a:gridCol w="1777720">
                      <a:extLst>
                        <a:ext uri="{9D8B030D-6E8A-4147-A177-3AD203B41FA5}">
                          <a16:colId xmlns:a16="http://schemas.microsoft.com/office/drawing/2014/main" val="3970632634"/>
                        </a:ext>
                      </a:extLst>
                    </a:gridCol>
                    <a:gridCol w="2001155">
                      <a:extLst>
                        <a:ext uri="{9D8B030D-6E8A-4147-A177-3AD203B41FA5}">
                          <a16:colId xmlns:a16="http://schemas.microsoft.com/office/drawing/2014/main" val="297189290"/>
                        </a:ext>
                      </a:extLst>
                    </a:gridCol>
                    <a:gridCol w="2006930">
                      <a:extLst>
                        <a:ext uri="{9D8B030D-6E8A-4147-A177-3AD203B41FA5}">
                          <a16:colId xmlns:a16="http://schemas.microsoft.com/office/drawing/2014/main" val="2799575720"/>
                        </a:ext>
                      </a:extLst>
                    </a:gridCol>
                    <a:gridCol w="1413164">
                      <a:extLst>
                        <a:ext uri="{9D8B030D-6E8A-4147-A177-3AD203B41FA5}">
                          <a16:colId xmlns:a16="http://schemas.microsoft.com/office/drawing/2014/main" val="4255548497"/>
                        </a:ext>
                      </a:extLst>
                    </a:gridCol>
                    <a:gridCol w="1531916">
                      <a:extLst>
                        <a:ext uri="{9D8B030D-6E8A-4147-A177-3AD203B41FA5}">
                          <a16:colId xmlns:a16="http://schemas.microsoft.com/office/drawing/2014/main" val="4256124537"/>
                        </a:ext>
                      </a:extLst>
                    </a:gridCol>
                    <a:gridCol w="1497282">
                      <a:extLst>
                        <a:ext uri="{9D8B030D-6E8A-4147-A177-3AD203B41FA5}">
                          <a16:colId xmlns:a16="http://schemas.microsoft.com/office/drawing/2014/main" val="4037772600"/>
                        </a:ext>
                      </a:extLst>
                    </a:gridCol>
                  </a:tblGrid>
                  <a:tr h="534557">
                    <a:tc>
                      <a:txBody>
                        <a:bodyPr/>
                        <a:lstStyle/>
                        <a:p>
                          <a:endParaRPr lang="en-GB" sz="1400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ICPC with FWHM @ 430 keV &lt; 1.6 keV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/>
                            <a:t>ICPC with FWHM @ 430 keV &gt; 1.6 keV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BEGEs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PPCs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COAX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558127"/>
                      </a:ext>
                    </a:extLst>
                  </a:tr>
                  <a:tr h="723209">
                    <a:tc>
                      <a:txBody>
                        <a:bodyPr/>
                        <a:lstStyle/>
                        <a:p>
                          <a:r>
                            <a:rPr lang="en-GB" sz="1400" dirty="0" err="1"/>
                            <a:t>Bkg</a:t>
                          </a:r>
                          <a:r>
                            <a:rPr lang="en-GB" sz="1400" dirty="0"/>
                            <a:t> events in [410, 450] keV </a:t>
                          </a:r>
                          <a:r>
                            <a:rPr lang="en-GB" sz="1400" b="1" dirty="0"/>
                            <a:t>before</a:t>
                          </a:r>
                          <a:r>
                            <a:rPr lang="en-GB" sz="1400" dirty="0"/>
                            <a:t> PSD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2080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1311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1030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741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1511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36391099"/>
                      </a:ext>
                    </a:extLst>
                  </a:tr>
                  <a:tr h="64757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dirty="0" err="1"/>
                            <a:t>Bkg</a:t>
                          </a:r>
                          <a:r>
                            <a:rPr lang="en-GB" sz="1400" dirty="0"/>
                            <a:t> events in [410, 450] keV </a:t>
                          </a:r>
                          <a:r>
                            <a:rPr lang="en-GB" sz="1400" b="1" dirty="0"/>
                            <a:t>after</a:t>
                          </a:r>
                          <a:r>
                            <a:rPr lang="en-GB" sz="1400" dirty="0"/>
                            <a:t> PSD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282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166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129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cut not applied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cut not applied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27612927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endParaRPr lang="it-CH"/>
                        </a:p>
                      </a:txBody>
                      <a:tcPr>
                        <a:blipFill>
                          <a:blip r:embed="rId2"/>
                          <a:stretch>
                            <a:fillRect l="-714" t="-262069" r="-477857" b="-18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16.3e-5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11.8e-5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5.9e-5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5.9e-5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4.1e-5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67483564"/>
                      </a:ext>
                    </a:extLst>
                  </a:tr>
                  <a:tr h="534557">
                    <a:tc>
                      <a:txBody>
                        <a:bodyPr/>
                        <a:lstStyle/>
                        <a:p>
                          <a:endParaRPr lang="it-CH"/>
                        </a:p>
                      </a:txBody>
                      <a:tcPr>
                        <a:blipFill>
                          <a:blip r:embed="rId2"/>
                          <a:stretch>
                            <a:fillRect l="-714" t="-500000" r="-477857" b="-1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11.4e-5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6.4e-5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2.6e-5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cut not applied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dirty="0"/>
                            <a:t>cut not applied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3249130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GB" sz="1400" b="1" dirty="0"/>
                            <a:t>Estimated impact on half-life sensitivity</a:t>
                          </a:r>
                        </a:p>
                      </a:txBody>
                      <a:tcPr>
                        <a:solidFill>
                          <a:srgbClr val="92D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/>
                            <a:t>+87%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/>
                            <a:t>+50%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dirty="0"/>
                            <a:t>+25%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035382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9" name="Connettore diritto a freccia 18">
            <a:extLst>
              <a:ext uri="{FF2B5EF4-FFF2-40B4-BE49-F238E27FC236}">
                <a16:creationId xmlns:a16="http://schemas.microsoft.com/office/drawing/2014/main" id="{5C89C1F4-0C1C-9A0C-3EC7-79749BD4012D}"/>
              </a:ext>
            </a:extLst>
          </p:cNvPr>
          <p:cNvCxnSpPr/>
          <p:nvPr/>
        </p:nvCxnSpPr>
        <p:spPr>
          <a:xfrm>
            <a:off x="3814525" y="3349557"/>
            <a:ext cx="0" cy="531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EEA68E0-237B-44C4-A5DF-526EF454F9A5}"/>
              </a:ext>
            </a:extLst>
          </p:cNvPr>
          <p:cNvSpPr txBox="1"/>
          <p:nvPr/>
        </p:nvSpPr>
        <p:spPr>
          <a:xfrm>
            <a:off x="3814525" y="3419736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-30%</a:t>
            </a:r>
          </a:p>
        </p:txBody>
      </p:sp>
      <p:cxnSp>
        <p:nvCxnSpPr>
          <p:cNvPr id="21" name="Connettore diritto a freccia 20">
            <a:extLst>
              <a:ext uri="{FF2B5EF4-FFF2-40B4-BE49-F238E27FC236}">
                <a16:creationId xmlns:a16="http://schemas.microsoft.com/office/drawing/2014/main" id="{493F5005-66BA-45DA-2E77-72B1CE75291B}"/>
              </a:ext>
            </a:extLst>
          </p:cNvPr>
          <p:cNvCxnSpPr/>
          <p:nvPr/>
        </p:nvCxnSpPr>
        <p:spPr>
          <a:xfrm>
            <a:off x="5827955" y="3326031"/>
            <a:ext cx="0" cy="531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53F9156-6278-8480-4953-D22025E491CC}"/>
              </a:ext>
            </a:extLst>
          </p:cNvPr>
          <p:cNvSpPr txBox="1"/>
          <p:nvPr/>
        </p:nvSpPr>
        <p:spPr>
          <a:xfrm>
            <a:off x="5827955" y="3396210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-46%</a:t>
            </a:r>
          </a:p>
        </p:txBody>
      </p:sp>
      <p:cxnSp>
        <p:nvCxnSpPr>
          <p:cNvPr id="23" name="Connettore diritto a freccia 22">
            <a:extLst>
              <a:ext uri="{FF2B5EF4-FFF2-40B4-BE49-F238E27FC236}">
                <a16:creationId xmlns:a16="http://schemas.microsoft.com/office/drawing/2014/main" id="{24A55242-39A5-F365-EA51-D5486716F58C}"/>
              </a:ext>
            </a:extLst>
          </p:cNvPr>
          <p:cNvCxnSpPr/>
          <p:nvPr/>
        </p:nvCxnSpPr>
        <p:spPr>
          <a:xfrm>
            <a:off x="7556377" y="3349557"/>
            <a:ext cx="0" cy="531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2EA0C7C-DF90-E173-A7DD-67A681A85D0E}"/>
              </a:ext>
            </a:extLst>
          </p:cNvPr>
          <p:cNvSpPr txBox="1"/>
          <p:nvPr/>
        </p:nvSpPr>
        <p:spPr>
          <a:xfrm>
            <a:off x="7556377" y="3419736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-55%</a:t>
            </a:r>
          </a:p>
        </p:txBody>
      </p:sp>
      <p:cxnSp>
        <p:nvCxnSpPr>
          <p:cNvPr id="25" name="Connettore diritto a freccia 24">
            <a:extLst>
              <a:ext uri="{FF2B5EF4-FFF2-40B4-BE49-F238E27FC236}">
                <a16:creationId xmlns:a16="http://schemas.microsoft.com/office/drawing/2014/main" id="{2B465289-CF3E-FFA0-0053-83F7A0FCEB2F}"/>
              </a:ext>
            </a:extLst>
          </p:cNvPr>
          <p:cNvCxnSpPr/>
          <p:nvPr/>
        </p:nvCxnSpPr>
        <p:spPr>
          <a:xfrm>
            <a:off x="3917164" y="1938910"/>
            <a:ext cx="0" cy="531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89FB91B-E15A-57FC-5A8B-5A3FC6CDC167}"/>
              </a:ext>
            </a:extLst>
          </p:cNvPr>
          <p:cNvSpPr txBox="1"/>
          <p:nvPr/>
        </p:nvSpPr>
        <p:spPr>
          <a:xfrm>
            <a:off x="3917164" y="2009089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-86%</a:t>
            </a:r>
          </a:p>
        </p:txBody>
      </p:sp>
      <p:cxnSp>
        <p:nvCxnSpPr>
          <p:cNvPr id="27" name="Connettore diritto a freccia 26">
            <a:extLst>
              <a:ext uri="{FF2B5EF4-FFF2-40B4-BE49-F238E27FC236}">
                <a16:creationId xmlns:a16="http://schemas.microsoft.com/office/drawing/2014/main" id="{2DEFA141-49CA-04F6-72A8-E20C523E7880}"/>
              </a:ext>
            </a:extLst>
          </p:cNvPr>
          <p:cNvCxnSpPr/>
          <p:nvPr/>
        </p:nvCxnSpPr>
        <p:spPr>
          <a:xfrm>
            <a:off x="5930594" y="1938910"/>
            <a:ext cx="0" cy="531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08932586-4103-8D16-59ED-3519FC520237}"/>
              </a:ext>
            </a:extLst>
          </p:cNvPr>
          <p:cNvSpPr txBox="1"/>
          <p:nvPr/>
        </p:nvSpPr>
        <p:spPr>
          <a:xfrm>
            <a:off x="5930594" y="2009089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-87%</a:t>
            </a:r>
          </a:p>
        </p:txBody>
      </p:sp>
      <p:cxnSp>
        <p:nvCxnSpPr>
          <p:cNvPr id="29" name="Connettore diritto a freccia 28">
            <a:extLst>
              <a:ext uri="{FF2B5EF4-FFF2-40B4-BE49-F238E27FC236}">
                <a16:creationId xmlns:a16="http://schemas.microsoft.com/office/drawing/2014/main" id="{D2597A5E-24E3-D149-24ED-21E80B43BA6F}"/>
              </a:ext>
            </a:extLst>
          </p:cNvPr>
          <p:cNvCxnSpPr/>
          <p:nvPr/>
        </p:nvCxnSpPr>
        <p:spPr>
          <a:xfrm>
            <a:off x="7659016" y="1970393"/>
            <a:ext cx="0" cy="531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7283A67-1F55-E262-DE42-213B3DC79FBC}"/>
              </a:ext>
            </a:extLst>
          </p:cNvPr>
          <p:cNvSpPr txBox="1"/>
          <p:nvPr/>
        </p:nvSpPr>
        <p:spPr>
          <a:xfrm>
            <a:off x="7659016" y="2040572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-87%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AAF192BA-8C1C-2D3D-348C-D4357D451E4D}"/>
                  </a:ext>
                </a:extLst>
              </p:cNvPr>
              <p:cNvSpPr txBox="1"/>
              <p:nvPr/>
            </p:nvSpPr>
            <p:spPr>
              <a:xfrm>
                <a:off x="1125634" y="5202515"/>
                <a:ext cx="9524980" cy="9955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Considering that the experimental sensitivity to the decay half-life scales 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CH" sz="1600" b="0" i="1" smtClean="0">
                            <a:latin typeface="Cambria Math" panose="02040503050406030204" pitchFamily="18" charset="0"/>
                          </a:rPr>
                          <m:t>𝑑𝑒𝑡𝑒𝑐𝑡𝑖𝑜𝑛</m:t>
                        </m:r>
                        <m:r>
                          <a:rPr lang="de-CH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sz="1600" b="0" i="1" smtClean="0">
                            <a:latin typeface="Cambria Math" panose="02040503050406030204" pitchFamily="18" charset="0"/>
                          </a:rPr>
                          <m:t>𝑒𝑓𝑓𝑖𝑐𝑖𝑒𝑛𝑐𝑦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16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de-CH" sz="1600" b="0" i="1" smtClean="0">
                                <a:latin typeface="Cambria Math" panose="02040503050406030204" pitchFamily="18" charset="0"/>
                              </a:rPr>
                              <m:t>𝑏𝑎𝑐𝑘𝑔𝑟𝑜𝑢𝑛𝑑</m:t>
                            </m:r>
                            <m:r>
                              <a:rPr lang="de-CH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de-CH" sz="1600" b="0" i="1" smtClean="0">
                                <a:latin typeface="Cambria Math" panose="02040503050406030204" pitchFamily="18" charset="0"/>
                              </a:rPr>
                              <m:t>𝑒𝑣𝑒𝑛𝑡𝑠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sz="1600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600" dirty="0"/>
                  <a:t>Based on these results, it seems advantageous to apply PSD cut discarding single-site events collected</a:t>
                </a:r>
                <a:br>
                  <a:rPr lang="en-GB" sz="1600" dirty="0"/>
                </a:br>
                <a:r>
                  <a:rPr lang="en-GB" sz="1600" dirty="0"/>
                  <a:t>by ICPCs and </a:t>
                </a:r>
                <a:r>
                  <a:rPr lang="en-GB" sz="1600" dirty="0" err="1"/>
                  <a:t>BEGes</a:t>
                </a:r>
                <a:r>
                  <a:rPr lang="en-GB" sz="1600" dirty="0"/>
                  <a:t> detectors.</a:t>
                </a:r>
              </a:p>
            </p:txBody>
          </p:sp>
        </mc:Choice>
        <mc:Fallback xmlns="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AAF192BA-8C1C-2D3D-348C-D4357D451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634" y="5202515"/>
                <a:ext cx="9524980" cy="995594"/>
              </a:xfrm>
              <a:prstGeom prst="rect">
                <a:avLst/>
              </a:prstGeom>
              <a:blipFill>
                <a:blip r:embed="rId3"/>
                <a:stretch>
                  <a:fillRect l="-26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AEC3602C-670A-1C38-A48F-25EBA61CAAF3}"/>
              </a:ext>
            </a:extLst>
          </p:cNvPr>
          <p:cNvSpPr txBox="1"/>
          <p:nvPr/>
        </p:nvSpPr>
        <p:spPr>
          <a:xfrm rot="16200000">
            <a:off x="161801" y="3567936"/>
            <a:ext cx="137819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00" dirty="0"/>
              <a:t>Simulated signal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990EF729-E9AC-DE78-CF28-89474274D915}"/>
              </a:ext>
            </a:extLst>
          </p:cNvPr>
          <p:cNvSpPr txBox="1"/>
          <p:nvPr/>
        </p:nvSpPr>
        <p:spPr>
          <a:xfrm rot="16200000">
            <a:off x="304053" y="2293205"/>
            <a:ext cx="109369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00" dirty="0"/>
              <a:t>Physics data</a:t>
            </a:r>
          </a:p>
        </p:txBody>
      </p:sp>
      <p:cxnSp>
        <p:nvCxnSpPr>
          <p:cNvPr id="37" name="Connettore diritto a freccia 36">
            <a:extLst>
              <a:ext uri="{FF2B5EF4-FFF2-40B4-BE49-F238E27FC236}">
                <a16:creationId xmlns:a16="http://schemas.microsoft.com/office/drawing/2014/main" id="{E6E44AD6-27EF-F73C-5599-4156BE103B97}"/>
              </a:ext>
            </a:extLst>
          </p:cNvPr>
          <p:cNvCxnSpPr/>
          <p:nvPr/>
        </p:nvCxnSpPr>
        <p:spPr>
          <a:xfrm>
            <a:off x="2127380" y="4926563"/>
            <a:ext cx="335902" cy="4105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139FBE7E-6DD2-C896-FA88-7784310E9689}"/>
              </a:ext>
            </a:extLst>
          </p:cNvPr>
          <p:cNvSpPr/>
          <p:nvPr/>
        </p:nvSpPr>
        <p:spPr>
          <a:xfrm>
            <a:off x="576166" y="3094477"/>
            <a:ext cx="549468" cy="1242392"/>
          </a:xfrm>
          <a:prstGeom prst="rect">
            <a:avLst/>
          </a:prstGeom>
          <a:noFill/>
          <a:ln w="28575">
            <a:solidFill>
              <a:srgbClr val="E7A8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95BBC14-A5C0-CD52-4147-C56EC8DE3411}"/>
              </a:ext>
            </a:extLst>
          </p:cNvPr>
          <p:cNvSpPr/>
          <p:nvPr/>
        </p:nvSpPr>
        <p:spPr>
          <a:xfrm>
            <a:off x="576166" y="1737360"/>
            <a:ext cx="549468" cy="1325563"/>
          </a:xfrm>
          <a:prstGeom prst="rect">
            <a:avLst/>
          </a:prstGeom>
          <a:noFill/>
          <a:ln w="28575">
            <a:solidFill>
              <a:srgbClr val="C1E5F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153A9F-DEBA-AD12-6A26-EF081EB32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B25CD09F-7BAF-E0A6-E65B-2ACFFE3DD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322066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42E006-980F-DC68-C0F9-1A417A7E5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65" y="-152304"/>
            <a:ext cx="10515600" cy="1325563"/>
          </a:xfrm>
        </p:spPr>
        <p:txBody>
          <a:bodyPr/>
          <a:lstStyle/>
          <a:p>
            <a:r>
              <a:rPr lang="en-GB" dirty="0"/>
              <a:t>Summary &amp; next steps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B775B8A4-C437-2CAA-F2DB-63B16AFEC0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7863" y="1025296"/>
                <a:ext cx="7298093" cy="5503747"/>
              </a:xfrm>
            </p:spPr>
            <p:txBody>
              <a:bodyPr>
                <a:normAutofit/>
              </a:bodyPr>
              <a:lstStyle/>
              <a:p>
                <a:r>
                  <a:rPr lang="en-GB" sz="1700" dirty="0"/>
                  <a:t>We are designing a search for the 0</a:t>
                </a:r>
                <a14:m>
                  <m:oMath xmlns:m="http://schemas.openxmlformats.org/officeDocument/2006/math">
                    <m:r>
                      <a:rPr lang="en-GB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GB" sz="1700" dirty="0"/>
                  <a:t>DEC of </a:t>
                </a:r>
                <a:r>
                  <a:rPr lang="en-GB" sz="1700" baseline="30000" dirty="0"/>
                  <a:t>36</a:t>
                </a:r>
                <a:r>
                  <a:rPr lang="en-GB" sz="1700" dirty="0"/>
                  <a:t>Ar in LEGEND-200 with data from the first science run.</a:t>
                </a:r>
              </a:p>
              <a:p>
                <a:r>
                  <a:rPr lang="en-GB" sz="1700" dirty="0"/>
                  <a:t>Detector grouping, physics data selection, </a:t>
                </a:r>
                <a14:m>
                  <m:oMath xmlns:m="http://schemas.openxmlformats.org/officeDocument/2006/math">
                    <m:r>
                      <a:rPr lang="en-GB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700" dirty="0"/>
                  <a:t> detection efficiency estimation steps are completed.</a:t>
                </a:r>
              </a:p>
              <a:p>
                <a:r>
                  <a:rPr lang="en-GB" sz="1700" dirty="0"/>
                  <a:t>We studied whether the application of a PSD cut discarding single-site events has a positive impact on the half-life experimental sensitivity. Results are that the loss in signal efficiency seems to be overcome by the gain in background rejection.</a:t>
                </a:r>
                <a:br>
                  <a:rPr lang="en-GB" sz="1700" dirty="0"/>
                </a:br>
                <a:endParaRPr lang="en-GB" sz="1700" dirty="0"/>
              </a:p>
              <a:p>
                <a:pPr marL="0" indent="0">
                  <a:buNone/>
                </a:pPr>
                <a:r>
                  <a:rPr lang="en-GB" sz="1700" dirty="0"/>
                  <a:t>Next steps:</a:t>
                </a:r>
              </a:p>
              <a:p>
                <a:r>
                  <a:rPr lang="en-GB" sz="1700" dirty="0"/>
                  <a:t>The A/E cut was optimized at high energies (for the </a:t>
                </a:r>
                <a:r>
                  <a:rPr lang="en-GB" sz="1700" baseline="30000" dirty="0"/>
                  <a:t>76</a:t>
                </a:r>
                <a:r>
                  <a:rPr lang="en-GB" sz="1700" dirty="0"/>
                  <a:t>Ge 0</a:t>
                </a:r>
                <a14:m>
                  <m:oMath xmlns:m="http://schemas.openxmlformats.org/officeDocument/2006/math">
                    <m:r>
                      <a:rPr lang="en-GB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GB" sz="1700" dirty="0"/>
                  <a:t> search @ </a:t>
                </a:r>
                <a:br>
                  <a:rPr lang="en-GB" sz="1700" dirty="0"/>
                </a:br>
                <a14:m>
                  <m:oMath xmlns:m="http://schemas.openxmlformats.org/officeDocument/2006/math">
                    <m:r>
                      <a:rPr lang="en-GB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sz="1700" dirty="0"/>
                  <a:t>2 MeV) </a:t>
                </a:r>
                <a:r>
                  <a:rPr lang="en-GB" sz="1700" dirty="0">
                    <a:sym typeface="Wingdings" pitchFamily="2" charset="2"/>
                  </a:rPr>
                  <a:t> validation at low energies is needed.</a:t>
                </a:r>
              </a:p>
              <a:p>
                <a:r>
                  <a:rPr lang="en-GB" sz="1700" dirty="0">
                    <a:sym typeface="Wingdings" pitchFamily="2" charset="2"/>
                  </a:rPr>
                  <a:t>Systematics estimation: we expect dominant syst. to be caused by </a:t>
                </a:r>
                <a:r>
                  <a:rPr lang="en-GB" sz="1700" dirty="0" err="1">
                    <a:sym typeface="Wingdings" pitchFamily="2" charset="2"/>
                  </a:rPr>
                  <a:t>HPGes</a:t>
                </a:r>
                <a:r>
                  <a:rPr lang="en-GB" sz="1700" dirty="0">
                    <a:sym typeface="Wingdings" pitchFamily="2" charset="2"/>
                  </a:rPr>
                  <a:t> dead-layers (impacting the </a:t>
                </a:r>
                <a14:m>
                  <m:oMath xmlns:m="http://schemas.openxmlformats.org/officeDocument/2006/math">
                    <m:r>
                      <a:rPr lang="en-GB" sz="17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700" dirty="0"/>
                  <a:t> detection efficiency by 5%–10%</a:t>
                </a:r>
                <a:r>
                  <a:rPr lang="en-GB" sz="1700" dirty="0">
                    <a:sym typeface="Wingdings" pitchFamily="2" charset="2"/>
                  </a:rPr>
                  <a:t>).</a:t>
                </a:r>
              </a:p>
              <a:p>
                <a:r>
                  <a:rPr lang="en-GB" sz="1700" dirty="0">
                    <a:sym typeface="Wingdings" pitchFamily="2" charset="2"/>
                  </a:rPr>
                  <a:t>Performing the statistical analysis. Planned analysis strategy: simultaneous </a:t>
                </a:r>
                <a:r>
                  <a:rPr lang="en-GB" sz="1700" dirty="0" err="1">
                    <a:sym typeface="Wingdings" pitchFamily="2" charset="2"/>
                  </a:rPr>
                  <a:t>bayesian</a:t>
                </a:r>
                <a:r>
                  <a:rPr lang="en-GB" sz="1700" dirty="0">
                    <a:sym typeface="Wingdings" pitchFamily="2" charset="2"/>
                  </a:rPr>
                  <a:t> binned likelihood fit of the physics data energy spectra of the five detector groups, by modelling the expected signal as a gaussian peak and the background as a linear function in the interval </a:t>
                </a:r>
                <a:br>
                  <a:rPr lang="en-GB" sz="1700" dirty="0">
                    <a:sym typeface="Wingdings" pitchFamily="2" charset="2"/>
                  </a:rPr>
                </a:br>
                <a:r>
                  <a:rPr lang="en-GB" sz="1700" dirty="0">
                    <a:sym typeface="Wingdings" pitchFamily="2" charset="2"/>
                  </a:rPr>
                  <a:t>[410, 450] keV.</a:t>
                </a:r>
              </a:p>
              <a:p>
                <a:endParaRPr lang="en-GB" sz="1700" dirty="0">
                  <a:sym typeface="Wingdings" pitchFamily="2" charset="2"/>
                </a:endParaRPr>
              </a:p>
              <a:p>
                <a:endParaRPr lang="en-GB" sz="1800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B775B8A4-C437-2CAA-F2DB-63B16AFEC0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7863" y="1025296"/>
                <a:ext cx="7298093" cy="5503747"/>
              </a:xfrm>
              <a:blipFill>
                <a:blip r:embed="rId2"/>
                <a:stretch>
                  <a:fillRect l="-522" t="-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 descr="Immagine che contiene interno, Fast food, Trasformazione alimentare, persona&#10;&#10;Descrizione generata automaticamente">
            <a:extLst>
              <a:ext uri="{FF2B5EF4-FFF2-40B4-BE49-F238E27FC236}">
                <a16:creationId xmlns:a16="http://schemas.microsoft.com/office/drawing/2014/main" id="{37ED4E7C-1E7B-E41E-CE9A-68525CB039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20"/>
          <a:stretch/>
        </p:blipFill>
        <p:spPr>
          <a:xfrm rot="16200000">
            <a:off x="7371673" y="1465475"/>
            <a:ext cx="5503746" cy="4136909"/>
          </a:xfrm>
          <a:prstGeom prst="rect">
            <a:avLst/>
          </a:prstGeom>
        </p:spPr>
      </p:pic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24D9D5D-FBA2-CE08-AB5D-E81EC962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DBD9D8A-0AFE-14BC-B47F-C7BE88F7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147920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8A4E6-BD59-CF9B-422B-9153D4A52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4307AAAC-BAFA-442D-13D7-55BF629A77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7863" y="1025296"/>
                <a:ext cx="7298093" cy="5503747"/>
              </a:xfrm>
            </p:spPr>
            <p:txBody>
              <a:bodyPr>
                <a:normAutofit/>
              </a:bodyPr>
              <a:lstStyle/>
              <a:p>
                <a:r>
                  <a:rPr lang="en-GB" sz="1700" dirty="0"/>
                  <a:t>We are designing a search for the 0</a:t>
                </a:r>
                <a14:m>
                  <m:oMath xmlns:m="http://schemas.openxmlformats.org/officeDocument/2006/math">
                    <m:r>
                      <a:rPr lang="en-GB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GB" sz="1700" dirty="0"/>
                  <a:t>DEC of </a:t>
                </a:r>
                <a:r>
                  <a:rPr lang="en-GB" sz="1700" baseline="30000" dirty="0"/>
                  <a:t>36</a:t>
                </a:r>
                <a:r>
                  <a:rPr lang="en-GB" sz="1700" dirty="0"/>
                  <a:t>Ar in LEGEND-200 with data from the first science run.</a:t>
                </a:r>
              </a:p>
              <a:p>
                <a:r>
                  <a:rPr lang="en-GB" sz="1700" dirty="0"/>
                  <a:t>Detector grouping, physics data selection, </a:t>
                </a:r>
                <a14:m>
                  <m:oMath xmlns:m="http://schemas.openxmlformats.org/officeDocument/2006/math">
                    <m:r>
                      <a:rPr lang="en-GB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700" dirty="0"/>
                  <a:t> detection efficiency estimation steps are completed.</a:t>
                </a:r>
              </a:p>
              <a:p>
                <a:r>
                  <a:rPr lang="en-GB" sz="1700" dirty="0"/>
                  <a:t>We studied whether the application of a PSD cut discarding single-site events has a positive impact on the half-life experimental sensitivity. Results are that the loss in signal efficiency seems to be overcome by the gain in background rejection.</a:t>
                </a:r>
                <a:br>
                  <a:rPr lang="en-GB" sz="1700" dirty="0"/>
                </a:br>
                <a:endParaRPr lang="en-GB" sz="1700" dirty="0"/>
              </a:p>
              <a:p>
                <a:pPr marL="0" indent="0">
                  <a:buNone/>
                </a:pPr>
                <a:r>
                  <a:rPr lang="en-GB" sz="1700" dirty="0"/>
                  <a:t>Next steps:</a:t>
                </a:r>
              </a:p>
              <a:p>
                <a:r>
                  <a:rPr lang="en-GB" sz="1700" dirty="0"/>
                  <a:t>The A/E cut was optimized at high energies (for the </a:t>
                </a:r>
                <a:r>
                  <a:rPr lang="en-GB" sz="1700" baseline="30000" dirty="0"/>
                  <a:t>76</a:t>
                </a:r>
                <a:r>
                  <a:rPr lang="en-GB" sz="1700" dirty="0"/>
                  <a:t>Ge 0</a:t>
                </a:r>
                <a14:m>
                  <m:oMath xmlns:m="http://schemas.openxmlformats.org/officeDocument/2006/math">
                    <m:r>
                      <a:rPr lang="en-GB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GB" sz="1700" dirty="0"/>
                  <a:t> search @ </a:t>
                </a:r>
                <a:br>
                  <a:rPr lang="en-GB" sz="1700" dirty="0"/>
                </a:br>
                <a14:m>
                  <m:oMath xmlns:m="http://schemas.openxmlformats.org/officeDocument/2006/math">
                    <m:r>
                      <a:rPr lang="en-GB" sz="17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sz="1700" dirty="0"/>
                  <a:t>2 MeV) </a:t>
                </a:r>
                <a:r>
                  <a:rPr lang="en-GB" sz="1700" dirty="0">
                    <a:sym typeface="Wingdings" pitchFamily="2" charset="2"/>
                  </a:rPr>
                  <a:t> validation at low energies is needed.</a:t>
                </a:r>
              </a:p>
              <a:p>
                <a:r>
                  <a:rPr lang="en-GB" sz="1700" dirty="0">
                    <a:sym typeface="Wingdings" pitchFamily="2" charset="2"/>
                  </a:rPr>
                  <a:t>Systematics estimation: we expect dominant syst. to be caused by </a:t>
                </a:r>
                <a:r>
                  <a:rPr lang="en-GB" sz="1700" dirty="0" err="1">
                    <a:sym typeface="Wingdings" pitchFamily="2" charset="2"/>
                  </a:rPr>
                  <a:t>HPGes</a:t>
                </a:r>
                <a:r>
                  <a:rPr lang="en-GB" sz="1700" dirty="0">
                    <a:sym typeface="Wingdings" pitchFamily="2" charset="2"/>
                  </a:rPr>
                  <a:t> dead-layers (impacting the </a:t>
                </a:r>
                <a14:m>
                  <m:oMath xmlns:m="http://schemas.openxmlformats.org/officeDocument/2006/math">
                    <m:r>
                      <a:rPr lang="en-GB" sz="17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700" dirty="0"/>
                  <a:t> detection efficiency by 5%–10%</a:t>
                </a:r>
                <a:r>
                  <a:rPr lang="en-GB" sz="1700" dirty="0">
                    <a:sym typeface="Wingdings" pitchFamily="2" charset="2"/>
                  </a:rPr>
                  <a:t>).</a:t>
                </a:r>
              </a:p>
              <a:p>
                <a:r>
                  <a:rPr lang="en-GB" sz="1700" dirty="0">
                    <a:sym typeface="Wingdings" pitchFamily="2" charset="2"/>
                  </a:rPr>
                  <a:t>Performing the statistical analysis. Planned analysis strategy: simultaneous </a:t>
                </a:r>
                <a:r>
                  <a:rPr lang="en-GB" sz="1700" dirty="0" err="1">
                    <a:sym typeface="Wingdings" pitchFamily="2" charset="2"/>
                  </a:rPr>
                  <a:t>bayesian</a:t>
                </a:r>
                <a:r>
                  <a:rPr lang="en-GB" sz="1700" dirty="0">
                    <a:sym typeface="Wingdings" pitchFamily="2" charset="2"/>
                  </a:rPr>
                  <a:t> binned likelihood fit of the physics data energy spectra of the five detector groups, by modelling the expected signal as a gaussian peak and the background as a linear function in the interval </a:t>
                </a:r>
                <a:br>
                  <a:rPr lang="en-GB" sz="1700" dirty="0">
                    <a:sym typeface="Wingdings" pitchFamily="2" charset="2"/>
                  </a:rPr>
                </a:br>
                <a:r>
                  <a:rPr lang="en-GB" sz="1700" dirty="0">
                    <a:sym typeface="Wingdings" pitchFamily="2" charset="2"/>
                  </a:rPr>
                  <a:t>[410, 450] keV.</a:t>
                </a:r>
              </a:p>
              <a:p>
                <a:endParaRPr lang="en-GB" sz="1700" dirty="0">
                  <a:sym typeface="Wingdings" pitchFamily="2" charset="2"/>
                </a:endParaRPr>
              </a:p>
              <a:p>
                <a:endParaRPr lang="en-GB" sz="1800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4307AAAC-BAFA-442D-13D7-55BF629A77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7863" y="1025296"/>
                <a:ext cx="7298093" cy="5503747"/>
              </a:xfrm>
              <a:blipFill>
                <a:blip r:embed="rId2"/>
                <a:stretch>
                  <a:fillRect l="-522" t="-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olo 1">
            <a:extLst>
              <a:ext uri="{FF2B5EF4-FFF2-40B4-BE49-F238E27FC236}">
                <a16:creationId xmlns:a16="http://schemas.microsoft.com/office/drawing/2014/main" id="{A9EA951A-E5AE-C3C9-41C2-E2E76855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265" y="-152304"/>
            <a:ext cx="10515600" cy="1325563"/>
          </a:xfrm>
        </p:spPr>
        <p:txBody>
          <a:bodyPr/>
          <a:lstStyle/>
          <a:p>
            <a:r>
              <a:rPr lang="en-GB" dirty="0"/>
              <a:t>Summary &amp; next steps</a:t>
            </a:r>
          </a:p>
        </p:txBody>
      </p:sp>
      <p:pic>
        <p:nvPicPr>
          <p:cNvPr id="5" name="Immagine 4" descr="Immagine che contiene interno, Fast food, Trasformazione alimentare, persona&#10;&#10;Descrizione generata automaticamente">
            <a:extLst>
              <a:ext uri="{FF2B5EF4-FFF2-40B4-BE49-F238E27FC236}">
                <a16:creationId xmlns:a16="http://schemas.microsoft.com/office/drawing/2014/main" id="{5192481C-21CF-E74A-0970-CE40C127DE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20"/>
          <a:stretch/>
        </p:blipFill>
        <p:spPr>
          <a:xfrm rot="16200000">
            <a:off x="7371673" y="1465475"/>
            <a:ext cx="5503746" cy="413690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A6735A6-68AB-4383-A268-221E42889B0B}"/>
              </a:ext>
            </a:extLst>
          </p:cNvPr>
          <p:cNvSpPr txBox="1"/>
          <p:nvPr/>
        </p:nvSpPr>
        <p:spPr>
          <a:xfrm>
            <a:off x="2253869" y="6044551"/>
            <a:ext cx="409919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i="1" dirty="0">
                <a:solidFill>
                  <a:schemeClr val="tx2">
                    <a:lumMod val="50000"/>
                    <a:lumOff val="50000"/>
                  </a:schemeClr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Thank you very much!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735B9DD4-751D-6614-508B-3D0802EB0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Gloria Senatore | International School of Nuclear Physics Erice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FA9A4B1-DA55-2D93-F61E-92632308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48856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FF1EC3-66EE-8572-87C7-90047E82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Backup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2417DB-4B75-4B15-324A-4DDE9575A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470015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F467C-F02B-88E3-08E9-837653227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8D311C09-4BEA-A5E0-F620-13DC8839E35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29367"/>
                <a:ext cx="10515600" cy="1325563"/>
              </a:xfrm>
            </p:spPr>
            <p:txBody>
              <a:bodyPr>
                <a:normAutofit/>
              </a:bodyPr>
              <a:lstStyle/>
              <a:p>
                <a:pPr>
                  <a:buSzPct val="100000"/>
                </a:pPr>
                <a:r>
                  <a:rPr lang="en-GB" sz="4000" dirty="0"/>
                  <a:t>More about </a:t>
                </a:r>
                <a14:m>
                  <m:oMath xmlns:m="http://schemas.openxmlformats.org/officeDocument/2006/math">
                    <m:r>
                      <a:rPr lang="en-GB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4000" dirty="0"/>
                  <a:t> simulation</a:t>
                </a:r>
              </a:p>
            </p:txBody>
          </p:sp>
        </mc:Choice>
        <mc:Fallback xmlns="">
          <p:sp>
            <p:nvSpPr>
              <p:cNvPr id="2" name="Titolo 1">
                <a:extLst>
                  <a:ext uri="{FF2B5EF4-FFF2-40B4-BE49-F238E27FC236}">
                    <a16:creationId xmlns:a16="http://schemas.microsoft.com/office/drawing/2014/main" id="{8D311C09-4BEA-A5E0-F620-13DC8839E3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29367"/>
                <a:ext cx="10515600" cy="1325563"/>
              </a:xfrm>
              <a:blipFill>
                <a:blip r:embed="rId2"/>
                <a:stretch>
                  <a:fillRect l="-2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1A89B511-0AD7-CCAF-409A-5682CE714E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34913"/>
                <a:ext cx="10515600" cy="4486275"/>
              </a:xfrm>
            </p:spPr>
            <p:txBody>
              <a:bodyPr>
                <a:normAutofit/>
              </a:bodyPr>
              <a:lstStyle/>
              <a:p>
                <a:r>
                  <a:rPr lang="en-GB" sz="1800" dirty="0"/>
                  <a:t>Reconstructed </a:t>
                </a:r>
                <a14:m>
                  <m:oMath xmlns:m="http://schemas.openxmlformats.org/officeDocument/2006/math">
                    <m:r>
                      <a:rPr lang="en-GB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800" dirty="0"/>
                  <a:t> efficiency estimated by simulating 500 million 429.88 keV </a:t>
                </a:r>
                <a14:m>
                  <m:oMath xmlns:m="http://schemas.openxmlformats.org/officeDocument/2006/math">
                    <m:r>
                      <a:rPr lang="en-GB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1800" dirty="0"/>
                  <a:t> in a liquid argon cylinder surrounding the </a:t>
                </a:r>
                <a:r>
                  <a:rPr lang="en-GB" sz="1800" dirty="0" err="1"/>
                  <a:t>HPGe</a:t>
                </a:r>
                <a:r>
                  <a:rPr lang="en-GB" sz="1800" dirty="0"/>
                  <a:t> detectors.</a:t>
                </a:r>
              </a:p>
              <a:p>
                <a:r>
                  <a:rPr lang="en-GB" sz="1800" dirty="0"/>
                  <a:t>The sampling cylinder dimensions (1.5 m radius, 2.5 m height) are chosen such that vertices of gammas depositing all their energy in a single </a:t>
                </a:r>
                <a:r>
                  <a:rPr lang="en-GB" sz="1800" dirty="0" err="1"/>
                  <a:t>HPGe</a:t>
                </a:r>
                <a:r>
                  <a:rPr lang="en-GB" sz="1800" dirty="0"/>
                  <a:t> are completely contained.</a:t>
                </a:r>
              </a:p>
              <a:p>
                <a:pPr marL="2743200" lvl="6" indent="0">
                  <a:buNone/>
                </a:pPr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1A89B511-0AD7-CCAF-409A-5682CE714E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34913"/>
                <a:ext cx="10515600" cy="4486275"/>
              </a:xfrm>
              <a:blipFill>
                <a:blip r:embed="rId3"/>
                <a:stretch>
                  <a:fillRect l="-483" t="-11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oogle Shape;122;p4" descr="Immagine che contiene schermata, cerchio, diagramma, Policromia&#10;&#10;Il contenuto generato dall'IA potrebbe non essere corretto.">
            <a:extLst>
              <a:ext uri="{FF2B5EF4-FFF2-40B4-BE49-F238E27FC236}">
                <a16:creationId xmlns:a16="http://schemas.microsoft.com/office/drawing/2014/main" id="{3B371A7A-0981-89E4-B03B-0BD43BBBBB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7100" y="2605679"/>
            <a:ext cx="3295650" cy="31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5;p4">
            <a:extLst>
              <a:ext uri="{FF2B5EF4-FFF2-40B4-BE49-F238E27FC236}">
                <a16:creationId xmlns:a16="http://schemas.microsoft.com/office/drawing/2014/main" id="{C0D513FE-76FB-9206-D349-F06EC116AF61}"/>
              </a:ext>
            </a:extLst>
          </p:cNvPr>
          <p:cNvSpPr txBox="1"/>
          <p:nvPr/>
        </p:nvSpPr>
        <p:spPr>
          <a:xfrm>
            <a:off x="3961168" y="5695167"/>
            <a:ext cx="4887878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444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40000"/>
              <a:buFont typeface="Arial"/>
              <a:buChar char="•"/>
            </a:pPr>
            <a:r>
              <a:rPr lang="en-GB" sz="1300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Detector centres</a:t>
            </a:r>
            <a:endParaRPr sz="1300" dirty="0"/>
          </a:p>
          <a:p>
            <a:pPr marL="285750" marR="0" lvl="0" indent="-2444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40000"/>
              <a:buFont typeface="Arial"/>
              <a:buChar char="•"/>
            </a:pPr>
            <a:r>
              <a:rPr lang="en-GB" sz="1300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Vertices of gammas depositing some energy in the Ge</a:t>
            </a:r>
            <a:endParaRPr sz="1300" dirty="0"/>
          </a:p>
          <a:p>
            <a:pPr marL="285750" marR="0" lvl="0" indent="-2444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0000"/>
              <a:buFont typeface="Arial"/>
              <a:buChar char="•"/>
            </a:pPr>
            <a:r>
              <a:rPr lang="en-GB" sz="1300" dirty="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Vertices of gammas depositing all their energy in a single Ge (black points superimposed on the blue points) </a:t>
            </a:r>
            <a:endParaRPr sz="13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C8F01E7-37DE-316D-2B7F-AD52AC231B5B}"/>
              </a:ext>
            </a:extLst>
          </p:cNvPr>
          <p:cNvSpPr txBox="1"/>
          <p:nvPr/>
        </p:nvSpPr>
        <p:spPr>
          <a:xfrm>
            <a:off x="5055521" y="2334684"/>
            <a:ext cx="1910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LEGEND top view</a:t>
            </a:r>
          </a:p>
        </p:txBody>
      </p:sp>
      <p:sp>
        <p:nvSpPr>
          <p:cNvPr id="11" name="Google Shape;128;p4">
            <a:extLst>
              <a:ext uri="{FF2B5EF4-FFF2-40B4-BE49-F238E27FC236}">
                <a16:creationId xmlns:a16="http://schemas.microsoft.com/office/drawing/2014/main" id="{40671CC5-A745-74B3-1B56-49B9EC1C7A35}"/>
              </a:ext>
            </a:extLst>
          </p:cNvPr>
          <p:cNvSpPr/>
          <p:nvPr/>
        </p:nvSpPr>
        <p:spPr>
          <a:xfrm>
            <a:off x="8428398" y="4915329"/>
            <a:ext cx="2435700" cy="646330"/>
          </a:xfrm>
          <a:prstGeom prst="foldedCorner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</a:pPr>
            <a:r>
              <a:rPr lang="en-GB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Mean free path of 430 keV </a:t>
            </a:r>
            <a:r>
              <a:rPr lang="en-GB" sz="12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ɣ</a:t>
            </a:r>
            <a:r>
              <a:rPr lang="en-GB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</a:t>
            </a:r>
            <a:r>
              <a:rPr lang="en-GB" sz="12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LAr</a:t>
            </a:r>
            <a:r>
              <a:rPr lang="en-GB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GB" sz="1200" dirty="0">
                <a:solidFill>
                  <a:srgbClr val="040C2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~</a:t>
            </a:r>
            <a:r>
              <a:rPr lang="en-GB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10 cm</a:t>
            </a:r>
            <a:endParaRPr sz="1200" dirty="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2DFEE30-C0F8-0666-3E23-5BEA17DE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6046D1DA-F67A-8DAC-ADB6-AAB8FE2B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76576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F5E6C2-5AFF-C4AE-1B98-065753919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40936"/>
            <a:ext cx="10515600" cy="1325563"/>
          </a:xfrm>
        </p:spPr>
        <p:txBody>
          <a:bodyPr>
            <a:normAutofit/>
          </a:bodyPr>
          <a:lstStyle/>
          <a:p>
            <a:r>
              <a:rPr lang="en-GB" sz="4200" dirty="0"/>
              <a:t>LEGEND-200 detectors during first science run</a:t>
            </a:r>
          </a:p>
        </p:txBody>
      </p:sp>
      <p:pic>
        <p:nvPicPr>
          <p:cNvPr id="7" name="Segnaposto contenuto 11" descr="Immagine che contiene schermata, Elementi grafici&#10;&#10;Descrizione generata automaticamente">
            <a:extLst>
              <a:ext uri="{FF2B5EF4-FFF2-40B4-BE49-F238E27FC236}">
                <a16:creationId xmlns:a16="http://schemas.microsoft.com/office/drawing/2014/main" id="{75C9E31A-A0D8-85E6-4D9E-8B96DB979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143" y="910431"/>
            <a:ext cx="7735712" cy="435133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703B380-BA05-7AA1-66B1-6EBF5BC6C4B8}"/>
              </a:ext>
            </a:extLst>
          </p:cNvPr>
          <p:cNvSpPr txBox="1"/>
          <p:nvPr/>
        </p:nvSpPr>
        <p:spPr>
          <a:xfrm>
            <a:off x="8885979" y="4574830"/>
            <a:ext cx="3030717" cy="1169551"/>
          </a:xfrm>
          <a:prstGeom prst="rect">
            <a:avLst/>
          </a:prstGeom>
          <a:solidFill>
            <a:schemeClr val="bg1"/>
          </a:solidFill>
          <a:ln w="19050">
            <a:solidFill>
              <a:srgbClr val="30AAFF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dirty="0">
                <a:latin typeface="Montserrat" pitchFamily="2" charset="77"/>
              </a:rPr>
              <a:t>Inverted Coaxial Point Contact: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large mass (2-4 kg)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86.7 kg in total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excellent PSD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high energy resolution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54A0FB4-9416-2FE6-33DB-4FA52456DA72}"/>
              </a:ext>
            </a:extLst>
          </p:cNvPr>
          <p:cNvSpPr txBox="1"/>
          <p:nvPr/>
        </p:nvSpPr>
        <p:spPr>
          <a:xfrm>
            <a:off x="5573247" y="4572397"/>
            <a:ext cx="2947218" cy="954107"/>
          </a:xfrm>
          <a:prstGeom prst="rect">
            <a:avLst/>
          </a:prstGeom>
          <a:solidFill>
            <a:schemeClr val="bg1"/>
          </a:solidFill>
          <a:ln w="19050">
            <a:solidFill>
              <a:srgbClr val="30AAFF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dirty="0">
                <a:latin typeface="Montserrat" pitchFamily="2" charset="77"/>
              </a:rPr>
              <a:t>P-type Point Contact: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mass &lt; 1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22.1 kg in total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high energy resolution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2E7518F-2EB2-9215-D758-D43B1D0C8EBC}"/>
              </a:ext>
            </a:extLst>
          </p:cNvPr>
          <p:cNvSpPr txBox="1"/>
          <p:nvPr/>
        </p:nvSpPr>
        <p:spPr>
          <a:xfrm>
            <a:off x="4276543" y="1216511"/>
            <a:ext cx="2770313" cy="1169551"/>
          </a:xfrm>
          <a:prstGeom prst="rect">
            <a:avLst/>
          </a:prstGeom>
          <a:solidFill>
            <a:schemeClr val="bg1"/>
          </a:solidFill>
          <a:ln w="19050">
            <a:solidFill>
              <a:srgbClr val="30AAFF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dirty="0">
                <a:latin typeface="Montserrat" pitchFamily="2" charset="77"/>
              </a:rPr>
              <a:t>Broad Energy Germanium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mass &lt; 1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19 kg in total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good PSD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high energy resolution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60DE22B-4FA0-E084-F902-6C9D0ADBAD7E}"/>
              </a:ext>
            </a:extLst>
          </p:cNvPr>
          <p:cNvSpPr txBox="1"/>
          <p:nvPr/>
        </p:nvSpPr>
        <p:spPr>
          <a:xfrm>
            <a:off x="703582" y="4467283"/>
            <a:ext cx="3093421" cy="1384995"/>
          </a:xfrm>
          <a:prstGeom prst="rect">
            <a:avLst/>
          </a:prstGeom>
          <a:solidFill>
            <a:schemeClr val="bg1"/>
          </a:solidFill>
          <a:ln w="19050">
            <a:solidFill>
              <a:srgbClr val="30AAFF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dirty="0">
                <a:latin typeface="Montserrat" pitchFamily="2" charset="77"/>
              </a:rPr>
              <a:t>Semi-coaxial: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mass &lt; 3 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14.7 kg in total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not extremely good PSD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>
                <a:latin typeface="Montserrat" pitchFamily="2" charset="77"/>
              </a:rPr>
              <a:t>quite high energy resolution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72522E7-14DA-1FFE-D300-55E6E4C6B82A}"/>
              </a:ext>
            </a:extLst>
          </p:cNvPr>
          <p:cNvSpPr txBox="1"/>
          <p:nvPr/>
        </p:nvSpPr>
        <p:spPr>
          <a:xfrm>
            <a:off x="9982200" y="3469492"/>
            <a:ext cx="2019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dirty="0"/>
              <a:t>p+ readout contact (boron implantation)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947A275-60C6-D440-C114-DCBF58044038}"/>
              </a:ext>
            </a:extLst>
          </p:cNvPr>
          <p:cNvSpPr txBox="1"/>
          <p:nvPr/>
        </p:nvSpPr>
        <p:spPr>
          <a:xfrm>
            <a:off x="10196944" y="854874"/>
            <a:ext cx="18048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dirty="0"/>
              <a:t>n+ high voltage contact (lithium layer)</a:t>
            </a:r>
          </a:p>
        </p:txBody>
      </p:sp>
      <p:cxnSp>
        <p:nvCxnSpPr>
          <p:cNvPr id="14" name="Connettore 2 24">
            <a:extLst>
              <a:ext uri="{FF2B5EF4-FFF2-40B4-BE49-F238E27FC236}">
                <a16:creationId xmlns:a16="http://schemas.microsoft.com/office/drawing/2014/main" id="{FE759183-5F9D-456D-9D57-00AA46354C1F}"/>
              </a:ext>
            </a:extLst>
          </p:cNvPr>
          <p:cNvCxnSpPr>
            <a:stCxn id="12" idx="1"/>
          </p:cNvCxnSpPr>
          <p:nvPr/>
        </p:nvCxnSpPr>
        <p:spPr>
          <a:xfrm flipH="1">
            <a:off x="8885979" y="3931157"/>
            <a:ext cx="1096221" cy="310643"/>
          </a:xfrm>
          <a:prstGeom prst="straightConnector1">
            <a:avLst/>
          </a:prstGeom>
          <a:ln w="28575">
            <a:solidFill>
              <a:srgbClr val="FF94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25">
            <a:extLst>
              <a:ext uri="{FF2B5EF4-FFF2-40B4-BE49-F238E27FC236}">
                <a16:creationId xmlns:a16="http://schemas.microsoft.com/office/drawing/2014/main" id="{E9047E16-8A4C-2302-4DA5-C13801251116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9434089" y="1316539"/>
            <a:ext cx="762855" cy="754053"/>
          </a:xfrm>
          <a:prstGeom prst="straightConnector1">
            <a:avLst/>
          </a:prstGeom>
          <a:ln w="28575">
            <a:solidFill>
              <a:srgbClr val="FF94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28">
            <a:extLst>
              <a:ext uri="{FF2B5EF4-FFF2-40B4-BE49-F238E27FC236}">
                <a16:creationId xmlns:a16="http://schemas.microsoft.com/office/drawing/2014/main" id="{12168578-90D0-FEB1-5B39-7F42A7786C08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9615942" y="1316539"/>
            <a:ext cx="581002" cy="1386169"/>
          </a:xfrm>
          <a:prstGeom prst="straightConnector1">
            <a:avLst/>
          </a:prstGeom>
          <a:ln w="28575">
            <a:solidFill>
              <a:srgbClr val="FF94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31">
            <a:extLst>
              <a:ext uri="{FF2B5EF4-FFF2-40B4-BE49-F238E27FC236}">
                <a16:creationId xmlns:a16="http://schemas.microsoft.com/office/drawing/2014/main" id="{5C6365CD-FFBE-566B-2DA2-8FA120C06137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8885979" y="1316539"/>
            <a:ext cx="1310965" cy="974011"/>
          </a:xfrm>
          <a:prstGeom prst="straightConnector1">
            <a:avLst/>
          </a:prstGeom>
          <a:ln w="28575">
            <a:solidFill>
              <a:srgbClr val="FF940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1242DC9-0AF1-51A0-442E-D88F5C027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A336EE-78FB-4D4B-21F9-55FF1A15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929766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71ACE65E-45B7-B7C2-BCCE-2827A31FF5BD}"/>
              </a:ext>
            </a:extLst>
          </p:cNvPr>
          <p:cNvSpPr txBox="1">
            <a:spLocks/>
          </p:cNvSpPr>
          <p:nvPr/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Energy resolution estimation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17582F1-D347-0615-CD3B-B050E3B810A9}"/>
              </a:ext>
            </a:extLst>
          </p:cNvPr>
          <p:cNvSpPr txBox="1"/>
          <p:nvPr/>
        </p:nvSpPr>
        <p:spPr>
          <a:xfrm>
            <a:off x="577489" y="802745"/>
            <a:ext cx="110370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We estimated the energy resolution of our detector groups by extrapolating the resolution @ photo-peak of each detector from its energy resolution curve and then combining energy resolutions of detectors in the same group with an exposure-weighted average.</a:t>
            </a:r>
            <a:br>
              <a:rPr lang="en-GB" sz="1600" dirty="0"/>
            </a:br>
            <a:endParaRPr lang="en-GB" sz="1600" dirty="0"/>
          </a:p>
          <a:p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145C043F-FA72-6F4D-85BF-5A26151978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968654"/>
              </p:ext>
            </p:extLst>
          </p:nvPr>
        </p:nvGraphicFramePr>
        <p:xfrm>
          <a:off x="838200" y="4221373"/>
          <a:ext cx="10515600" cy="741680"/>
        </p:xfrm>
        <a:graphic>
          <a:graphicData uri="http://schemas.openxmlformats.org/drawingml/2006/table">
            <a:tbl>
              <a:tblPr firstRow="1" bandRow="1"/>
              <a:tblGrid>
                <a:gridCol w="1949824">
                  <a:extLst>
                    <a:ext uri="{9D8B030D-6E8A-4147-A177-3AD203B41FA5}">
                      <a16:colId xmlns:a16="http://schemas.microsoft.com/office/drawing/2014/main" val="2328946760"/>
                    </a:ext>
                  </a:extLst>
                </a:gridCol>
                <a:gridCol w="2052917">
                  <a:extLst>
                    <a:ext uri="{9D8B030D-6E8A-4147-A177-3AD203B41FA5}">
                      <a16:colId xmlns:a16="http://schemas.microsoft.com/office/drawing/2014/main" val="1685478906"/>
                    </a:ext>
                  </a:extLst>
                </a:gridCol>
                <a:gridCol w="2017059">
                  <a:extLst>
                    <a:ext uri="{9D8B030D-6E8A-4147-A177-3AD203B41FA5}">
                      <a16:colId xmlns:a16="http://schemas.microsoft.com/office/drawing/2014/main" val="2406181555"/>
                    </a:ext>
                  </a:extLst>
                </a:gridCol>
                <a:gridCol w="1461247">
                  <a:extLst>
                    <a:ext uri="{9D8B030D-6E8A-4147-A177-3AD203B41FA5}">
                      <a16:colId xmlns:a16="http://schemas.microsoft.com/office/drawing/2014/main" val="1193166912"/>
                    </a:ext>
                  </a:extLst>
                </a:gridCol>
                <a:gridCol w="1443318">
                  <a:extLst>
                    <a:ext uri="{9D8B030D-6E8A-4147-A177-3AD203B41FA5}">
                      <a16:colId xmlns:a16="http://schemas.microsoft.com/office/drawing/2014/main" val="1261075522"/>
                    </a:ext>
                  </a:extLst>
                </a:gridCol>
                <a:gridCol w="1591235">
                  <a:extLst>
                    <a:ext uri="{9D8B030D-6E8A-4147-A177-3AD203B41FA5}">
                      <a16:colId xmlns:a16="http://schemas.microsoft.com/office/drawing/2014/main" val="304239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500" b="1" dirty="0"/>
                        <a:t>@ 430 keV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ICPC FWHM &gt; 1.6 keV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ICPC FWHM &lt; 1.6 keV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BEGE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PPC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COAX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1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/>
                        <a:t>FWHM [keV]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/>
                        <a:t>2.29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/>
                        <a:t>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/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/>
                        <a:t>1.29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/>
                        <a:t>3.92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7629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ella 9">
                <a:extLst>
                  <a:ext uri="{FF2B5EF4-FFF2-40B4-BE49-F238E27FC236}">
                    <a16:creationId xmlns:a16="http://schemas.microsoft.com/office/drawing/2014/main" id="{E3FB5A25-5963-1437-555C-CB2E23A521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1234216"/>
                  </p:ext>
                </p:extLst>
              </p:nvPr>
            </p:nvGraphicFramePr>
            <p:xfrm>
              <a:off x="2824051" y="5721591"/>
              <a:ext cx="6998025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399605">
                      <a:extLst>
                        <a:ext uri="{9D8B030D-6E8A-4147-A177-3AD203B41FA5}">
                          <a16:colId xmlns:a16="http://schemas.microsoft.com/office/drawing/2014/main" val="2328946760"/>
                        </a:ext>
                      </a:extLst>
                    </a:gridCol>
                    <a:gridCol w="1399605">
                      <a:extLst>
                        <a:ext uri="{9D8B030D-6E8A-4147-A177-3AD203B41FA5}">
                          <a16:colId xmlns:a16="http://schemas.microsoft.com/office/drawing/2014/main" val="1685478906"/>
                        </a:ext>
                      </a:extLst>
                    </a:gridCol>
                    <a:gridCol w="1399605">
                      <a:extLst>
                        <a:ext uri="{9D8B030D-6E8A-4147-A177-3AD203B41FA5}">
                          <a16:colId xmlns:a16="http://schemas.microsoft.com/office/drawing/2014/main" val="1193166912"/>
                        </a:ext>
                      </a:extLst>
                    </a:gridCol>
                    <a:gridCol w="1399605">
                      <a:extLst>
                        <a:ext uri="{9D8B030D-6E8A-4147-A177-3AD203B41FA5}">
                          <a16:colId xmlns:a16="http://schemas.microsoft.com/office/drawing/2014/main" val="1261075522"/>
                        </a:ext>
                      </a:extLst>
                    </a:gridCol>
                    <a:gridCol w="1399605">
                      <a:extLst>
                        <a:ext uri="{9D8B030D-6E8A-4147-A177-3AD203B41FA5}">
                          <a16:colId xmlns:a16="http://schemas.microsoft.com/office/drawing/2014/main" val="304239094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300" b="1" dirty="0"/>
                            <a:t>@ </a:t>
                          </a:r>
                          <a:r>
                            <a:rPr lang="en-GB" sz="1400" dirty="0"/>
                            <a:t>Q</a:t>
                          </a:r>
                          <a14:m>
                            <m:oMath xmlns:m="http://schemas.openxmlformats.org/officeDocument/2006/math">
                              <m:r>
                                <a:rPr lang="en-GB" sz="1400" i="1" baseline="-250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𝛽𝛽</m:t>
                              </m:r>
                            </m:oMath>
                          </a14:m>
                          <a:r>
                            <a:rPr lang="en-GB" sz="1400" dirty="0"/>
                            <a:t> </a:t>
                          </a:r>
                          <a:endParaRPr lang="en-GB" sz="1300" b="1" dirty="0"/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ICPC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BEGE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PPC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COAX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5142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FWHM [keV]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2.63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2.09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2.55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4.42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6776298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ella 9">
                <a:extLst>
                  <a:ext uri="{FF2B5EF4-FFF2-40B4-BE49-F238E27FC236}">
                    <a16:creationId xmlns:a16="http://schemas.microsoft.com/office/drawing/2014/main" id="{E3FB5A25-5963-1437-555C-CB2E23A521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91234216"/>
                  </p:ext>
                </p:extLst>
              </p:nvPr>
            </p:nvGraphicFramePr>
            <p:xfrm>
              <a:off x="2824051" y="5721591"/>
              <a:ext cx="6998025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399605">
                      <a:extLst>
                        <a:ext uri="{9D8B030D-6E8A-4147-A177-3AD203B41FA5}">
                          <a16:colId xmlns:a16="http://schemas.microsoft.com/office/drawing/2014/main" val="2328946760"/>
                        </a:ext>
                      </a:extLst>
                    </a:gridCol>
                    <a:gridCol w="1399605">
                      <a:extLst>
                        <a:ext uri="{9D8B030D-6E8A-4147-A177-3AD203B41FA5}">
                          <a16:colId xmlns:a16="http://schemas.microsoft.com/office/drawing/2014/main" val="1685478906"/>
                        </a:ext>
                      </a:extLst>
                    </a:gridCol>
                    <a:gridCol w="1399605">
                      <a:extLst>
                        <a:ext uri="{9D8B030D-6E8A-4147-A177-3AD203B41FA5}">
                          <a16:colId xmlns:a16="http://schemas.microsoft.com/office/drawing/2014/main" val="1193166912"/>
                        </a:ext>
                      </a:extLst>
                    </a:gridCol>
                    <a:gridCol w="1399605">
                      <a:extLst>
                        <a:ext uri="{9D8B030D-6E8A-4147-A177-3AD203B41FA5}">
                          <a16:colId xmlns:a16="http://schemas.microsoft.com/office/drawing/2014/main" val="1261075522"/>
                        </a:ext>
                      </a:extLst>
                    </a:gridCol>
                    <a:gridCol w="1399605">
                      <a:extLst>
                        <a:ext uri="{9D8B030D-6E8A-4147-A177-3AD203B41FA5}">
                          <a16:colId xmlns:a16="http://schemas.microsoft.com/office/drawing/2014/main" val="304239094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it-CH"/>
                        </a:p>
                      </a:txBody>
                      <a:tcPr>
                        <a:blipFill>
                          <a:blip r:embed="rId2"/>
                          <a:stretch>
                            <a:fillRect l="-909" t="-3333" r="-402727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ICPC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BEGE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PPC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COAX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5142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FWHM [keV]</a:t>
                          </a:r>
                        </a:p>
                      </a:txBody>
                      <a:tcP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2.63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2.09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2.55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300" dirty="0"/>
                            <a:t>4.42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6776298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5D998599-DD07-4497-87D7-83A0EEBE07DE}"/>
                  </a:ext>
                </a:extLst>
              </p:cNvPr>
              <p:cNvSpPr txBox="1"/>
              <p:nvPr/>
            </p:nvSpPr>
            <p:spPr>
              <a:xfrm>
                <a:off x="838200" y="5294329"/>
                <a:ext cx="8706999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500" dirty="0"/>
                  <a:t>FWHM @ Q</a:t>
                </a:r>
                <a14:m>
                  <m:oMath xmlns:m="http://schemas.openxmlformats.org/officeDocument/2006/math">
                    <m:r>
                      <a:rPr lang="en-GB" sz="150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𝛽𝛽</m:t>
                    </m:r>
                  </m:oMath>
                </a14:m>
                <a:r>
                  <a:rPr lang="en-GB" sz="1500" dirty="0"/>
                  <a:t> reported in the LEGEND paper </a:t>
                </a:r>
                <a:r>
                  <a:rPr lang="en-GB" sz="1500" dirty="0">
                    <a:hlinkClick r:id="rId3"/>
                  </a:rPr>
                  <a:t>The LEGEND Collaboration et al. (2026), arXiv:2605.22479 </a:t>
                </a:r>
                <a:r>
                  <a:rPr lang="en-GB" sz="1500" dirty="0"/>
                  <a:t>:</a:t>
                </a:r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5D998599-DD07-4497-87D7-83A0EEBE0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94329"/>
                <a:ext cx="8706999" cy="323165"/>
              </a:xfrm>
              <a:prstGeom prst="rect">
                <a:avLst/>
              </a:prstGeom>
              <a:blipFill>
                <a:blip r:embed="rId4"/>
                <a:stretch>
                  <a:fillRect l="-437" t="-3704" b="-18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uppo 12">
            <a:extLst>
              <a:ext uri="{FF2B5EF4-FFF2-40B4-BE49-F238E27FC236}">
                <a16:creationId xmlns:a16="http://schemas.microsoft.com/office/drawing/2014/main" id="{0762E7DC-06A9-0DF9-6BC4-23552DA56B44}"/>
              </a:ext>
            </a:extLst>
          </p:cNvPr>
          <p:cNvGrpSpPr/>
          <p:nvPr/>
        </p:nvGrpSpPr>
        <p:grpSpPr>
          <a:xfrm>
            <a:off x="2426160" y="1540603"/>
            <a:ext cx="7793806" cy="2654287"/>
            <a:chOff x="6752455" y="1462088"/>
            <a:chExt cx="5346884" cy="1820955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2BE7A456-E912-40A6-3D4F-C9BA8D40B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2455" y="1462088"/>
              <a:ext cx="5346884" cy="1593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D94FD9DB-B479-BC30-1C29-90BFD0BDFAD2}"/>
                </a:ext>
              </a:extLst>
            </p:cNvPr>
            <p:cNvSpPr txBox="1"/>
            <p:nvPr/>
          </p:nvSpPr>
          <p:spPr>
            <a:xfrm>
              <a:off x="8235182" y="2990655"/>
              <a:ext cx="2689647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00" dirty="0"/>
                <a:t>Example of energy resolution curve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CasellaDiTesto 6">
                  <a:extLst>
                    <a:ext uri="{FF2B5EF4-FFF2-40B4-BE49-F238E27FC236}">
                      <a16:creationId xmlns:a16="http://schemas.microsoft.com/office/drawing/2014/main" id="{01C222F3-F26E-4B87-943D-E110E044D316}"/>
                    </a:ext>
                  </a:extLst>
                </p:cNvPr>
                <p:cNvSpPr txBox="1"/>
                <p:nvPr/>
              </p:nvSpPr>
              <p:spPr>
                <a:xfrm>
                  <a:off x="8001000" y="1617418"/>
                  <a:ext cx="1821076" cy="31995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CH" sz="1300" b="0" i="1" smtClean="0">
                            <a:latin typeface="Cambria Math" panose="02040503050406030204" pitchFamily="18" charset="0"/>
                          </a:rPr>
                          <m:t>𝐹𝑊𝐻𝑀</m:t>
                        </m:r>
                        <m:d>
                          <m:dPr>
                            <m:ctrlPr>
                              <a:rPr lang="de-CH" sz="13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CH" sz="13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de-CH" sz="13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de-CH" sz="13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de-CH" sz="13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de-CH" sz="13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de-CH" sz="1300" b="0" i="1" smtClean="0">
                                <a:latin typeface="Cambria Math" panose="02040503050406030204" pitchFamily="18" charset="0"/>
                              </a:rPr>
                              <m:t>𝑏𝐸</m:t>
                            </m:r>
                          </m:e>
                        </m:rad>
                      </m:oMath>
                    </m:oMathPara>
                  </a14:m>
                  <a:endParaRPr lang="en-GB" sz="1300" dirty="0"/>
                </a:p>
              </p:txBody>
            </p:sp>
          </mc:Choice>
          <mc:Fallback xmlns="">
            <p:sp>
              <p:nvSpPr>
                <p:cNvPr id="7" name="CasellaDiTesto 6">
                  <a:extLst>
                    <a:ext uri="{FF2B5EF4-FFF2-40B4-BE49-F238E27FC236}">
                      <a16:creationId xmlns:a16="http://schemas.microsoft.com/office/drawing/2014/main" id="{01C222F3-F26E-4B87-943D-E110E044D3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1000" y="1617418"/>
                  <a:ext cx="1821076" cy="31995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Segnaposto piè di pagina 14">
            <a:extLst>
              <a:ext uri="{FF2B5EF4-FFF2-40B4-BE49-F238E27FC236}">
                <a16:creationId xmlns:a16="http://schemas.microsoft.com/office/drawing/2014/main" id="{710F3D8D-8400-C89C-2006-A1B0BD3FE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75F0A629-1A98-84B6-4578-EAC081B4A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005568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schermata, linea, testo, Diagramma&#10;&#10;Il contenuto generato dall'IA potrebbe non essere corretto.">
            <a:extLst>
              <a:ext uri="{FF2B5EF4-FFF2-40B4-BE49-F238E27FC236}">
                <a16:creationId xmlns:a16="http://schemas.microsoft.com/office/drawing/2014/main" id="{844685FD-B44A-993A-8680-06ABC3982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015" y="1391256"/>
            <a:ext cx="8134257" cy="2119118"/>
          </a:xfrm>
          <a:prstGeom prst="rect">
            <a:avLst/>
          </a:prstGeom>
        </p:spPr>
      </p:pic>
      <p:pic>
        <p:nvPicPr>
          <p:cNvPr id="4" name="Immagine 3" descr="Immagine che contiene linea, schermata, Diagramma, Policromia&#10;&#10;Il contenuto generato dall'IA potrebbe non essere corretto.">
            <a:extLst>
              <a:ext uri="{FF2B5EF4-FFF2-40B4-BE49-F238E27FC236}">
                <a16:creationId xmlns:a16="http://schemas.microsoft.com/office/drawing/2014/main" id="{E6670DCE-B8C2-14D3-8064-00B3AB4D7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819" y="3591310"/>
            <a:ext cx="8208648" cy="221819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FB58A6E-CB39-6732-C199-9C060EA54380}"/>
              </a:ext>
            </a:extLst>
          </p:cNvPr>
          <p:cNvSpPr txBox="1"/>
          <p:nvPr/>
        </p:nvSpPr>
        <p:spPr>
          <a:xfrm>
            <a:off x="1602619" y="136525"/>
            <a:ext cx="9895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Energy resolution of detector groups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CDB1E94-C7FB-4D2C-8CD5-DA88AF06B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AD60FE70-A94F-3AAB-D01A-42AFC490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843838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linea, Diagramma, diagramma&#10;&#10;Il contenuto generato dall'IA potrebbe non essere corretto.">
            <a:extLst>
              <a:ext uri="{FF2B5EF4-FFF2-40B4-BE49-F238E27FC236}">
                <a16:creationId xmlns:a16="http://schemas.microsoft.com/office/drawing/2014/main" id="{8C86DE59-63A6-CE5B-E2BE-49BC59248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3258691"/>
          </a:xfrm>
          <a:prstGeom prst="rect">
            <a:avLst/>
          </a:prstGeom>
        </p:spPr>
      </p:pic>
      <p:pic>
        <p:nvPicPr>
          <p:cNvPr id="4" name="Immagine 3" descr="Immagine che contiene linea, Diagramma, testo, diagramma&#10;&#10;Il contenuto generato dall'IA potrebbe non essere corretto.">
            <a:extLst>
              <a:ext uri="{FF2B5EF4-FFF2-40B4-BE49-F238E27FC236}">
                <a16:creationId xmlns:a16="http://schemas.microsoft.com/office/drawing/2014/main" id="{2A5EB3D0-8B8B-0B71-CA8B-F625F4333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140" y="-6215"/>
            <a:ext cx="5995860" cy="3264906"/>
          </a:xfrm>
          <a:prstGeom prst="rect">
            <a:avLst/>
          </a:prstGeom>
        </p:spPr>
      </p:pic>
      <p:pic>
        <p:nvPicPr>
          <p:cNvPr id="5" name="Immagine 4" descr="Immagine che contiene linea, Diagramma, testo, diagramma&#10;&#10;Il contenuto generato dall'IA potrebbe non essere corretto.">
            <a:extLst>
              <a:ext uri="{FF2B5EF4-FFF2-40B4-BE49-F238E27FC236}">
                <a16:creationId xmlns:a16="http://schemas.microsoft.com/office/drawing/2014/main" id="{D6109236-B631-D43E-E4EE-786269183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521" y="3293327"/>
            <a:ext cx="6562957" cy="3488473"/>
          </a:xfrm>
          <a:prstGeom prst="rect">
            <a:avLst/>
          </a:prstGeom>
        </p:spPr>
      </p:pic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14A4DD7B-93AE-B29A-BA1F-0EE1CE64C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679262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393601-2F64-AD79-7EBB-7E26A8B66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48058"/>
            <a:ext cx="10995411" cy="1325563"/>
          </a:xfrm>
        </p:spPr>
        <p:txBody>
          <a:bodyPr>
            <a:normAutofit/>
          </a:bodyPr>
          <a:lstStyle/>
          <a:p>
            <a:r>
              <a:rPr lang="en-GB" sz="3500" dirty="0"/>
              <a:t>More on pulse shape discrimination cut applied to sim data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775472-3C53-AA39-B8FC-5C93A7898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53" y="924509"/>
            <a:ext cx="10515600" cy="5738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600" dirty="0"/>
              <a:t>Exemplary plot of A/E cut applied to simulated data: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584DACF5-628D-EA2A-F680-767FA92A8D7D}"/>
              </a:ext>
            </a:extLst>
          </p:cNvPr>
          <p:cNvGrpSpPr/>
          <p:nvPr/>
        </p:nvGrpSpPr>
        <p:grpSpPr>
          <a:xfrm>
            <a:off x="6985070" y="805118"/>
            <a:ext cx="5064426" cy="3376283"/>
            <a:chOff x="1644084" y="4166646"/>
            <a:chExt cx="3982064" cy="2654709"/>
          </a:xfrm>
        </p:grpSpPr>
        <p:pic>
          <p:nvPicPr>
            <p:cNvPr id="23" name="Immagine 22" descr="Immagine che contiene testo, Diagramma, linea, schermata&#10;&#10;Il contenuto generato dall'IA potrebbe non essere corretto.">
              <a:extLst>
                <a:ext uri="{FF2B5EF4-FFF2-40B4-BE49-F238E27FC236}">
                  <a16:creationId xmlns:a16="http://schemas.microsoft.com/office/drawing/2014/main" id="{4004EC04-24CC-13D5-6A5D-414AE3D4E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44084" y="4166646"/>
              <a:ext cx="3982064" cy="2654709"/>
            </a:xfrm>
            <a:prstGeom prst="rect">
              <a:avLst/>
            </a:prstGeom>
          </p:spPr>
        </p:pic>
        <p:cxnSp>
          <p:nvCxnSpPr>
            <p:cNvPr id="26" name="Connettore diritto a freccia 25">
              <a:extLst>
                <a:ext uri="{FF2B5EF4-FFF2-40B4-BE49-F238E27FC236}">
                  <a16:creationId xmlns:a16="http://schemas.microsoft.com/office/drawing/2014/main" id="{4DCEADA4-5845-8DDF-1954-91E50FCE8CF5}"/>
                </a:ext>
              </a:extLst>
            </p:cNvPr>
            <p:cNvCxnSpPr/>
            <p:nvPr/>
          </p:nvCxnSpPr>
          <p:spPr>
            <a:xfrm>
              <a:off x="3379304" y="5334326"/>
              <a:ext cx="0" cy="36580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6571AC32-47AD-0214-EEEE-1E99D4EDBAAA}"/>
                </a:ext>
              </a:extLst>
            </p:cNvPr>
            <p:cNvSpPr txBox="1"/>
            <p:nvPr/>
          </p:nvSpPr>
          <p:spPr>
            <a:xfrm>
              <a:off x="3416587" y="5456103"/>
              <a:ext cx="614271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500" b="1" dirty="0">
                  <a:solidFill>
                    <a:srgbClr val="FF0000"/>
                  </a:solidFill>
                </a:rPr>
                <a:t>-48%</a:t>
              </a:r>
            </a:p>
          </p:txBody>
        </p:sp>
      </p:grpSp>
      <p:pic>
        <p:nvPicPr>
          <p:cNvPr id="18" name="Immagine 17" descr="Immagine che contiene testo, diagramm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594925A6-C255-2052-6F25-835011BEC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80" y="3104784"/>
            <a:ext cx="5891624" cy="3414812"/>
          </a:xfrm>
          <a:prstGeom prst="rect">
            <a:avLst/>
          </a:prstGeom>
        </p:spPr>
      </p:pic>
      <p:sp>
        <p:nvSpPr>
          <p:cNvPr id="20" name="Segnaposto contenuto 2">
            <a:extLst>
              <a:ext uri="{FF2B5EF4-FFF2-40B4-BE49-F238E27FC236}">
                <a16:creationId xmlns:a16="http://schemas.microsoft.com/office/drawing/2014/main" id="{F906101E-F2F6-9C55-6344-67C92F24B4AD}"/>
              </a:ext>
            </a:extLst>
          </p:cNvPr>
          <p:cNvSpPr txBox="1">
            <a:spLocks/>
          </p:cNvSpPr>
          <p:nvPr/>
        </p:nvSpPr>
        <p:spPr>
          <a:xfrm>
            <a:off x="718153" y="2255896"/>
            <a:ext cx="10515600" cy="1078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1600" dirty="0"/>
              <a:t>Effect of A/E cut applied to different detector types (apart from </a:t>
            </a:r>
            <a:br>
              <a:rPr lang="en-GB" sz="1600" dirty="0"/>
            </a:br>
            <a:r>
              <a:rPr lang="en-GB" sz="1600" dirty="0"/>
              <a:t>PPCs and COAX, for which the cut is not applied):</a:t>
            </a:r>
            <a:br>
              <a:rPr lang="en-GB" sz="1600" dirty="0"/>
            </a:br>
            <a:r>
              <a:rPr lang="en-GB" sz="1600" dirty="0"/>
              <a:t>In the legend “SS-cut” is the PSD cut applied.</a:t>
            </a:r>
          </a:p>
        </p:txBody>
      </p:sp>
      <p:sp>
        <p:nvSpPr>
          <p:cNvPr id="21" name="Segnaposto piè di pagina 20">
            <a:extLst>
              <a:ext uri="{FF2B5EF4-FFF2-40B4-BE49-F238E27FC236}">
                <a16:creationId xmlns:a16="http://schemas.microsoft.com/office/drawing/2014/main" id="{14E768D1-939F-B16B-5D03-EBC923F90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25" name="Segnaposto numero diapositiva 24">
            <a:extLst>
              <a:ext uri="{FF2B5EF4-FFF2-40B4-BE49-F238E27FC236}">
                <a16:creationId xmlns:a16="http://schemas.microsoft.com/office/drawing/2014/main" id="{18FECED3-F2F7-4905-0D60-88735B089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59339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F15D0A-EAE9-F577-4598-689842CF2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FCCD: full charge collection depth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F5CF264-4207-C125-B01E-784B703078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sz="1900" dirty="0">
                    <a:latin typeface="Avenir Book" panose="02000503020000020003" pitchFamily="2" charset="0"/>
                  </a:rPr>
                  <a:t>FCCD: thickness of the outer region of a </a:t>
                </a:r>
                <a:r>
                  <a:rPr lang="en-GB" sz="1900" dirty="0" err="1">
                    <a:latin typeface="Avenir Book" panose="02000503020000020003" pitchFamily="2" charset="0"/>
                  </a:rPr>
                  <a:t>HPGe</a:t>
                </a:r>
                <a:r>
                  <a:rPr lang="en-GB" sz="1900" dirty="0">
                    <a:latin typeface="Avenir Book" panose="02000503020000020003" pitchFamily="2" charset="0"/>
                  </a:rPr>
                  <a:t> where charge collection is incomplete or inefficient (dead layer + transition layer. In total usually </a:t>
                </a:r>
                <a14:m>
                  <m:oMath xmlns:m="http://schemas.openxmlformats.org/officeDocument/2006/math">
                    <m:r>
                      <a:rPr lang="en-GB" sz="19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sz="1900" dirty="0">
                    <a:latin typeface="Avenir Book" panose="02000503020000020003" pitchFamily="2" charset="0"/>
                  </a:rPr>
                  <a:t>0.5 mm – 1.5 mm thick). 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F5CF264-4207-C125-B01E-784B703078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83" t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C7D195F9-9BC5-46B1-1FFC-09EAF8563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810" y="2918246"/>
            <a:ext cx="3453190" cy="2051894"/>
          </a:xfrm>
          <a:prstGeom prst="rect">
            <a:avLst/>
          </a:prstGeom>
        </p:spPr>
      </p:pic>
      <p:pic>
        <p:nvPicPr>
          <p:cNvPr id="7" name="Immagine 6" descr="Immagine che contiene testo, schermata, Carattere, diagramma&#10;&#10;Il contenuto generato dall'IA potrebbe non essere corretto.">
            <a:extLst>
              <a:ext uri="{FF2B5EF4-FFF2-40B4-BE49-F238E27FC236}">
                <a16:creationId xmlns:a16="http://schemas.microsoft.com/office/drawing/2014/main" id="{7E7081AC-6CD9-F485-8CD4-BAAF79377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7" y="2918246"/>
            <a:ext cx="2931952" cy="2807606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7A58821-101F-705A-3812-A473837F3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448411E6-4DC6-AB23-C12C-F73E60FF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344822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747234-5210-A02E-6780-C9F0A8564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126"/>
            <a:ext cx="10515600" cy="1325563"/>
          </a:xfrm>
        </p:spPr>
        <p:txBody>
          <a:bodyPr/>
          <a:lstStyle/>
          <a:p>
            <a:r>
              <a:rPr lang="en-GB" dirty="0"/>
              <a:t>X-rays detection</a:t>
            </a:r>
          </a:p>
        </p:txBody>
      </p:sp>
      <p:sp>
        <p:nvSpPr>
          <p:cNvPr id="5" name="Google Shape;248;g3d263fc5cc7_0_22">
            <a:extLst>
              <a:ext uri="{FF2B5EF4-FFF2-40B4-BE49-F238E27FC236}">
                <a16:creationId xmlns:a16="http://schemas.microsoft.com/office/drawing/2014/main" id="{D277B2ED-E686-3697-3B27-83D57FCD4BBE}"/>
              </a:ext>
            </a:extLst>
          </p:cNvPr>
          <p:cNvSpPr/>
          <p:nvPr/>
        </p:nvSpPr>
        <p:spPr>
          <a:xfrm>
            <a:off x="8009300" y="628299"/>
            <a:ext cx="2435700" cy="570300"/>
          </a:xfrm>
          <a:prstGeom prst="foldedCorner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0000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</a:pPr>
            <a:r>
              <a:rPr lang="en-GB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Mean free path of 2.7 keV </a:t>
            </a:r>
            <a:br>
              <a:rPr lang="en-GB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GB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X-ray in </a:t>
            </a:r>
            <a:r>
              <a:rPr lang="en-GB" sz="12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LAr</a:t>
            </a:r>
            <a:r>
              <a:rPr lang="en-GB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GB" sz="1200" dirty="0">
                <a:solidFill>
                  <a:srgbClr val="040C2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~</a:t>
            </a:r>
            <a:r>
              <a:rPr lang="en-GB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20 </a:t>
            </a:r>
            <a:r>
              <a:rPr lang="en-GB" sz="1200" dirty="0" err="1">
                <a:solidFill>
                  <a:srgbClr val="1F1F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μ</a:t>
            </a:r>
            <a:r>
              <a:rPr lang="en-GB" sz="1200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endParaRPr sz="1200" dirty="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Segnaposto contenuto 2">
                <a:extLst>
                  <a:ext uri="{FF2B5EF4-FFF2-40B4-BE49-F238E27FC236}">
                    <a16:creationId xmlns:a16="http://schemas.microsoft.com/office/drawing/2014/main" id="{E4378DFA-2315-59CA-7908-F56D4C5D016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78010019"/>
                  </p:ext>
                </p:extLst>
              </p:nvPr>
            </p:nvGraphicFramePr>
            <p:xfrm>
              <a:off x="990600" y="1978025"/>
              <a:ext cx="10515600" cy="435133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Segnaposto contenuto 2">
                <a:extLst>
                  <a:ext uri="{FF2B5EF4-FFF2-40B4-BE49-F238E27FC236}">
                    <a16:creationId xmlns:a16="http://schemas.microsoft.com/office/drawing/2014/main" id="{E4378DFA-2315-59CA-7908-F56D4C5D016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78010019"/>
                  </p:ext>
                </p:extLst>
              </p:nvPr>
            </p:nvGraphicFramePr>
            <p:xfrm>
              <a:off x="990600" y="1978025"/>
              <a:ext cx="10515600" cy="435133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sp>
        <p:nvSpPr>
          <p:cNvPr id="9" name="Ovale 8">
            <a:extLst>
              <a:ext uri="{FF2B5EF4-FFF2-40B4-BE49-F238E27FC236}">
                <a16:creationId xmlns:a16="http://schemas.microsoft.com/office/drawing/2014/main" id="{E3C4C066-A12F-EDF1-4C39-492821760B8E}"/>
              </a:ext>
            </a:extLst>
          </p:cNvPr>
          <p:cNvSpPr/>
          <p:nvPr/>
        </p:nvSpPr>
        <p:spPr>
          <a:xfrm>
            <a:off x="2890608" y="1280200"/>
            <a:ext cx="1068779" cy="5055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E8C9DB1F-7AA0-9AEF-9AAE-39A7AABF5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Gloria Senatore | International School of Nuclear Physics Erice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20486FD3-EE00-2A41-C187-B014992B5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9122DF0A-20F4-2A68-F487-4F72AD21D501}"/>
                  </a:ext>
                </a:extLst>
              </p:cNvPr>
              <p:cNvSpPr txBox="1"/>
              <p:nvPr/>
            </p:nvSpPr>
            <p:spPr>
              <a:xfrm>
                <a:off x="-803095" y="1291955"/>
                <a:ext cx="6113928" cy="406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sz="1800" b="0" i="0" baseline="30000" smtClean="0">
                          <a:latin typeface="Cambria Math" panose="02040503050406030204" pitchFamily="18" charset="0"/>
                        </a:rPr>
                        <m:t>36</m:t>
                      </m:r>
                      <m:r>
                        <m:rPr>
                          <m:sty m:val="p"/>
                        </m:rPr>
                        <a:rPr lang="de-CH" sz="1800" b="0" i="0" smtClean="0">
                          <a:latin typeface="Cambria Math" panose="02040503050406030204" pitchFamily="18" charset="0"/>
                        </a:rPr>
                        <m:t>Ar</m:t>
                      </m:r>
                      <m:r>
                        <a:rPr lang="de-CH" sz="1800" b="0" i="0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de-CH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de-CH" sz="1800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de-CH" sz="1800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de-CH" sz="1800" b="0" i="0" smtClean="0">
                          <a:latin typeface="Cambria Math" panose="02040503050406030204" pitchFamily="18" charset="0"/>
                        </a:rPr>
                        <m:t> ⟶</m:t>
                      </m:r>
                      <m:sPre>
                        <m:sPrePr>
                          <m:ctrlPr>
                            <a:rPr lang="de-CH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de-CH" sz="1800" b="0" i="0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de-CH" sz="18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sPre>
                      <m:r>
                        <a:rPr lang="de-CH" sz="18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de-CH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de-CH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CH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CH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CH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</m:t>
                          </m:r>
                        </m:sub>
                      </m:sSub>
                      <m:r>
                        <a:rPr lang="de-CH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CH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CH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CH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9122DF0A-20F4-2A68-F487-4F72AD21D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03095" y="1291955"/>
                <a:ext cx="6113928" cy="406330"/>
              </a:xfrm>
              <a:prstGeom prst="rect">
                <a:avLst/>
              </a:prstGeom>
              <a:blipFill>
                <a:blip r:embed="rId11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06838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1911</TotalTime>
  <Words>3105</Words>
  <Application>Microsoft Macintosh PowerPoint</Application>
  <PresentationFormat>Widescreen</PresentationFormat>
  <Paragraphs>407</Paragraphs>
  <Slides>24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9" baseType="lpstr">
      <vt:lpstr>-webkit-standard</vt:lpstr>
      <vt:lpstr>Aptos</vt:lpstr>
      <vt:lpstr>Aptos Display</vt:lpstr>
      <vt:lpstr>Arial</vt:lpstr>
      <vt:lpstr>Avenir</vt:lpstr>
      <vt:lpstr>Avenir Book</vt:lpstr>
      <vt:lpstr>Cambria Math</vt:lpstr>
      <vt:lpstr>Cavolini</vt:lpstr>
      <vt:lpstr>Font di sistema regolare</vt:lpstr>
      <vt:lpstr>Google Sans</vt:lpstr>
      <vt:lpstr>Helvetica Neue</vt:lpstr>
      <vt:lpstr>Montserrat</vt:lpstr>
      <vt:lpstr>Verdana</vt:lpstr>
      <vt:lpstr>Wingdings</vt:lpstr>
      <vt:lpstr>Tema di Office</vt:lpstr>
      <vt:lpstr>Search for the neutrinoless double electron capture of 36Ar in LEGEND-200</vt:lpstr>
      <vt:lpstr>LEGEND: searching for 0νββ</vt:lpstr>
      <vt:lpstr>LEGEND: searching for 0νββ  but not only!</vt:lpstr>
      <vt:lpstr>2νDEC</vt:lpstr>
      <vt:lpstr>2νDEC</vt:lpstr>
      <vt:lpstr>2νDEC</vt:lpstr>
      <vt:lpstr>2νDEC</vt:lpstr>
      <vt:lpstr>Search steps</vt:lpstr>
      <vt:lpstr>Presentazione standard di PowerPoint</vt:lpstr>
      <vt:lpstr>Physics data selection</vt:lpstr>
      <vt:lpstr> γ detection efficiency estimation</vt:lpstr>
      <vt:lpstr>Pulse shape discrimination cut</vt:lpstr>
      <vt:lpstr>Pulse shape discrimination cut: impact on the sensitivity</vt:lpstr>
      <vt:lpstr>Summary &amp; next steps</vt:lpstr>
      <vt:lpstr>Summary &amp; next steps</vt:lpstr>
      <vt:lpstr>Backup</vt:lpstr>
      <vt:lpstr>More about γ simulation</vt:lpstr>
      <vt:lpstr>LEGEND-200 detectors during first science run</vt:lpstr>
      <vt:lpstr>Presentazione standard di PowerPoint</vt:lpstr>
      <vt:lpstr>Presentazione standard di PowerPoint</vt:lpstr>
      <vt:lpstr>Presentazione standard di PowerPoint</vt:lpstr>
      <vt:lpstr>More on pulse shape discrimination cut applied to sim data</vt:lpstr>
      <vt:lpstr>FCCD: full charge collection depth</vt:lpstr>
      <vt:lpstr>X-rays detection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Gloria Senatore</dc:creator>
  <cp:lastModifiedBy>Gloria Senatore</cp:lastModifiedBy>
  <cp:revision>580</cp:revision>
  <dcterms:created xsi:type="dcterms:W3CDTF">2026-09-08T07:25:27Z</dcterms:created>
  <dcterms:modified xsi:type="dcterms:W3CDTF">2026-09-17T14:45:53Z</dcterms:modified>
</cp:coreProperties>
</file>