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7" r:id="rId2"/>
    <p:sldId id="268" r:id="rId3"/>
    <p:sldId id="325" r:id="rId4"/>
    <p:sldId id="327" r:id="rId5"/>
    <p:sldId id="326" r:id="rId6"/>
    <p:sldId id="328" r:id="rId7"/>
    <p:sldId id="312" r:id="rId8"/>
    <p:sldId id="314" r:id="rId9"/>
    <p:sldId id="320" r:id="rId10"/>
    <p:sldId id="318" r:id="rId11"/>
    <p:sldId id="329" r:id="rId12"/>
    <p:sldId id="315" r:id="rId13"/>
    <p:sldId id="276" r:id="rId14"/>
    <p:sldId id="278" r:id="rId15"/>
    <p:sldId id="317" r:id="rId16"/>
    <p:sldId id="290" r:id="rId17"/>
    <p:sldId id="330" r:id="rId18"/>
    <p:sldId id="279" r:id="rId19"/>
    <p:sldId id="280" r:id="rId20"/>
    <p:sldId id="323" r:id="rId21"/>
    <p:sldId id="281" r:id="rId22"/>
    <p:sldId id="301" r:id="rId23"/>
    <p:sldId id="322" r:id="rId2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99"/>
    <a:srgbClr val="00FFCC"/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5176" autoAdjust="0"/>
  </p:normalViewPr>
  <p:slideViewPr>
    <p:cSldViewPr snapToGrid="0">
      <p:cViewPr varScale="1">
        <p:scale>
          <a:sx n="82" d="100"/>
          <a:sy n="82" d="100"/>
        </p:scale>
        <p:origin x="1572" y="84"/>
      </p:cViewPr>
      <p:guideLst/>
    </p:cSldViewPr>
  </p:slideViewPr>
  <p:notesTextViewPr>
    <p:cViewPr>
      <p:scale>
        <a:sx n="1" d="1"/>
        <a:sy n="1" d="1"/>
      </p:scale>
      <p:origin x="0" y="-378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DD2F2-0291-4C5B-9116-DE03E3F5486B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D56570-A7AE-4621-A0D2-D5AD74E12D2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3815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b="1" dirty="0"/>
              <a:t>Good afternoon, everyone.</a:t>
            </a:r>
            <a:endParaRPr lang="en-US" altLang="zh-TW" sz="2800" dirty="0"/>
          </a:p>
          <a:p>
            <a:r>
              <a:rPr lang="en-US" altLang="zh-TW" sz="2800" b="1" dirty="0"/>
              <a:t>My name is Shih-Jie Huang, and I am a PhD student at National Taiwan University, working at the Institute of Physics, Academia </a:t>
            </a:r>
            <a:r>
              <a:rPr lang="en-US" altLang="zh-TW" sz="2800" b="1" dirty="0" err="1"/>
              <a:t>Sinica</a:t>
            </a:r>
            <a:r>
              <a:rPr lang="en-US" altLang="zh-TW" sz="2800" b="1" dirty="0"/>
              <a:t>, in Taiwan.</a:t>
            </a:r>
            <a:endParaRPr lang="en-US" altLang="zh-TW" sz="2800" dirty="0"/>
          </a:p>
          <a:p>
            <a:r>
              <a:rPr lang="en-US" altLang="zh-TW" sz="2800" b="1" dirty="0"/>
              <a:t>Today, I would like to share with you some results from our recent work on collective neutrino-antineutrino pairing oscillations.</a:t>
            </a:r>
            <a:endParaRPr lang="en-US" altLang="zh-TW" sz="2800" dirty="0"/>
          </a:p>
          <a:p>
            <a:r>
              <a:rPr lang="en-US" altLang="zh-TW" sz="2800" b="1" dirty="0"/>
              <a:t>This work is available as an </a:t>
            </a:r>
            <a:r>
              <a:rPr lang="en-US" altLang="zh-TW" sz="2800" b="1" dirty="0" err="1"/>
              <a:t>arXiv</a:t>
            </a:r>
            <a:r>
              <a:rPr lang="en-US" altLang="zh-TW" sz="2800" b="1" dirty="0"/>
              <a:t> preprint, and the QR code on the left will take you directly to the paper if you are interested in more details.</a:t>
            </a:r>
            <a:endParaRPr lang="en-US" altLang="zh-TW" sz="2800" dirty="0"/>
          </a:p>
          <a:p>
            <a:r>
              <a:rPr lang="en-US" altLang="zh-TW" sz="2800" b="1" dirty="0"/>
              <a:t>With that, let me start with the physical motivation.</a:t>
            </a:r>
            <a:endParaRPr lang="en-US" altLang="zh-TW" sz="28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6031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Dense neutrino gases naturally occur in extreme environments such as core-collapse supernovae and binary neutron-star mergers.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 these environments, the neutrino density is enormous, so even though the weak interaction is weak, neutrino-neutrino forward scattering becomes important.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As a result, the evolution of one neutrino depends on the whole neutrino ensemble, leading to nonlinear collective phenomena.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 particular, collective flavor evolution can affect the dynamics of the system and the resulting element abundances.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Most studies, however, have focused on flavor evolution.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Here, we explore a different collective channel: neutrino-antineutrino pairing.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0136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Before discussing the pairing instability, let me first illustrate the two types of correlations that we are interested in.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On the left, we have the familiar neutrino-neutrino forward scattering.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Two neutrinos interact through the weak interaction, and this neutrino-neutrino interaction is the basic ingredient behind collective flavor evolution in a dense neutrino gas.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9378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b="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usual collective evolution is associated with neutrino-neutrino flavor correlations</a:t>
            </a:r>
            <a:r>
              <a:rPr lang="zh-TW" altLang="en-US" sz="1800" b="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 </a:t>
            </a:r>
            <a:r>
              <a:rPr lang="en-US" altLang="zh-TW" sz="1800" b="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 the mean-field description.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But the more general mean-field description should also contains a neutrino-antineutrino pairing channel.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pairing correlation was identified in the work of </a:t>
            </a:r>
            <a:r>
              <a:rPr lang="en-US" altLang="zh-TW" sz="1800" b="0" dirty="0" err="1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Serreau</a:t>
            </a:r>
            <a:r>
              <a:rPr lang="en-US" altLang="zh-TW" sz="1800" b="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 and Volpe.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Our question is: can this correlation itself become collectively unstable?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9590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To see where this pairing degree of freedom comes from, let me briefly compare the conventional and extended mean-field descriptions.</a:t>
            </a:r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use density matrix formalism to describe the flavor evolution.</a:t>
            </a:r>
            <a:b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</a:br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For a two-flavor system, the diagonal elements represent the occupation numbers of each flavor, while the off-diagonal elements encode flavor correlations.</a:t>
            </a:r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 the conventional treatment, we keep separate density matrices for neutrinos and antineutrinos, \rho and \bar\rho.</a:t>
            </a:r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8903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 the extended mean-field framework developed by </a:t>
            </a:r>
            <a:r>
              <a:rPr lang="en-US" altLang="zh-TW" sz="1200" dirty="0" err="1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Serreau</a:t>
            </a:r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 and Volpe, </a:t>
            </a:r>
          </a:p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density matrix is enlarged by including an off-diagonal block, κ\kappa.</a:t>
            </a:r>
          </a:p>
          <a:p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9115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\kappa describes a neutrino-antineutrino pairing correlation.</a:t>
            </a:r>
          </a:p>
          <a:p>
            <a:endParaRPr lang="en-US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Notice that </a:t>
            </a:r>
            <a:r>
              <a:rPr lang="en-US" altLang="zh-TW" sz="120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pairing correlation </a:t>
            </a:r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is defined as a coupling of annihilation operator between neutrino and antineutrino with opposite momentum.</a:t>
            </a:r>
          </a:p>
          <a:p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An important result of the earlier work is that these correlations can be sourced by the ordinary neutrino and antineutrino densities when the medium is anisotropic.</a:t>
            </a:r>
          </a:p>
          <a:p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200" strike="sngStrike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For today's talk, I will not go into the details of the extended quantum kinetic equations.</a:t>
            </a:r>
            <a:endParaRPr lang="zh-TW" altLang="zh-TW" sz="1200" strike="sngStrike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200" strike="sngStrike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Instead, I want to focus on the next question:</a:t>
            </a:r>
            <a:endParaRPr lang="zh-TW" altLang="zh-TW" sz="1200" strike="sngStrike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200" b="1" strike="sngStrike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Once this pairing degree of freedom is present, can it become unstable and evolve collectively?</a:t>
            </a:r>
            <a:endParaRPr lang="zh-TW" altLang="zh-TW" sz="1200" strike="sngStrike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7032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/>
              <a:t>However, another previous study also suggested that neutrino-antineutrino pairing correlations should be very small, based on a stationary estimate.</a:t>
            </a:r>
          </a:p>
          <a:p>
            <a:r>
              <a:rPr lang="en-US" altLang="zh-TW" sz="2800" dirty="0"/>
              <a:t>But a small correlation does not necessarily mean a small effect.</a:t>
            </a:r>
          </a:p>
          <a:p>
            <a:r>
              <a:rPr lang="en-US" altLang="zh-TW" sz="2800" dirty="0"/>
              <a:t>If the system is unstable, even a tiny perturbation can grow exponentially.</a:t>
            </a:r>
          </a:p>
          <a:p>
            <a:r>
              <a:rPr lang="en-US" altLang="zh-TW" sz="2800" dirty="0"/>
              <a:t>So we ask:</a:t>
            </a:r>
          </a:p>
          <a:p>
            <a:r>
              <a:rPr lang="en-US" altLang="zh-TW" sz="2800" b="1" dirty="0"/>
              <a:t>Can neutrino–antineutrino pairing correlations become collectively unstable?</a:t>
            </a:r>
            <a:endParaRPr lang="en-US" altLang="zh-TW" sz="2800" dirty="0"/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6084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So there are three questions we would like to answer.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First, what condition triggers the pairing instability?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Second, how fast does it grow?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And third, what happens after the instability develops?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To isolate the essential physics, we start from the simplest possible system.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consider a toy model with discretized neutrino-antineutrino momentum pairs.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allows us to identify the basic mechanism of the instability.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1744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There is one important point before we define the model.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system has to be at least two-dimensional.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reason is geometric.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00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pairing part of the Hamiltonian contains a polarization vector that is perpendicular to the neutrino momentum.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If all neutrinos propagate in the same direction, the relevant geometric coupling vanishes.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Therefore, a strictly one-dimensional setup cannot capture the pairing effect.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therefore need at least two different momentum directions.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0303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4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Here is the simplest model we consider.</a:t>
            </a:r>
            <a:endParaRPr lang="zh-TW" altLang="zh-TW" sz="24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24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take two single-flavor neutrino-antineutrino pairs propagating in two different momentum directions: one along the xx-axis and the other along the </a:t>
            </a:r>
            <a:r>
              <a:rPr lang="en-US" altLang="zh-TW" sz="2400" dirty="0" err="1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zz</a:t>
            </a:r>
            <a:r>
              <a:rPr lang="en-US" altLang="zh-TW" sz="24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-axis.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dirty="0">
                <a:latin typeface="Perpetua" panose="02020502060401020303" pitchFamily="18" charset="0"/>
              </a:rPr>
              <a:t>For the fist step, we consider the </a:t>
            </a:r>
            <a:r>
              <a:rPr lang="en-US" altLang="zh-TW" sz="2400" b="1" dirty="0">
                <a:latin typeface="Perpetua" panose="02020502060401020303" pitchFamily="18" charset="0"/>
              </a:rPr>
              <a:t>single-energy</a:t>
            </a:r>
            <a:r>
              <a:rPr lang="en-US" altLang="zh-TW" sz="2400" dirty="0">
                <a:latin typeface="Perpetua" panose="02020502060401020303" pitchFamily="18" charset="0"/>
              </a:rPr>
              <a:t> neutrino.</a:t>
            </a:r>
            <a:endParaRPr lang="zh-TW" altLang="en-US" sz="2400" dirty="0">
              <a:latin typeface="Perpetua" panose="02020502060401020303" pitchFamily="18" charset="0"/>
            </a:endParaRPr>
          </a:p>
          <a:p>
            <a:endParaRPr lang="zh-TW" altLang="zh-TW" sz="24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24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gives us the minimal system in which the pairing interaction can operate.</a:t>
            </a:r>
            <a:endParaRPr lang="zh-TW" altLang="zh-TW" sz="24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2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To answer the questions what condition triggers the pairing instability? And how fast does it grow?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then linearize the equations of motion.</a:t>
            </a: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pairing correlation κ\kappa can be decomposed into its real and imaginary components, giving a linear equation of the form</a:t>
            </a:r>
            <a:r>
              <a:rPr lang="en-US" altLang="zh-TW" sz="1800" kern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 l</a:t>
            </a:r>
            <a:r>
              <a: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ike this</a:t>
            </a:r>
            <a:endParaRPr lang="zh-TW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 </a:t>
            </a:r>
            <a:endParaRPr lang="zh-TW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important point is that the eigenvalues of matrix A determine the stability.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If an eigenvalue has a positive real part, the pairing correlation grows exponentially.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So the question of whether a pairing instability exists becomes an eigenvalue problem.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Also, one crucial feature is the presence of a constant term in the equation.</a:t>
            </a:r>
            <a:b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</a:b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means that even if kappa is initially zero, a small value can still be generated dynamically.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1002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Now we come to the main result of the linear analysis.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define the </a:t>
            </a:r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excessive pair-occupation number</a:t>
            </a: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, or EPN, as the sum of the neutrino and antineutrino initial occupation numbers of a pair, minus one</a:t>
            </a: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subscript alpha here denotes the direction neutrino propagate.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For the two-pair system, we find a very simple criterion.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pairing instability occurs when the EPNs of the two momentum modes have </a:t>
            </a:r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opposite signs</a:t>
            </a: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 other words,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an EPN crossing is the signature of the pairing instability.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Once this condition is satisfied, a small initial pairing correlation grows exponentially,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growth rate gamma is </a:t>
            </a:r>
            <a:r>
              <a:rPr lang="en-US" altLang="zh-TW" sz="180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detremined </a:t>
            </a: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by the neutrino coupling strength.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Here we define the coupling strength mu like this, and mu0 is mu times a constant.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So this gives us a simple diagnostic: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to look for pairing instabilities, we should look for an EPN crossing in momentum space.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8872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But an instability is only the beginning.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now ask what happens in the nonlinear regime.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use the same two-pair model.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Initially, the pair propagating along the xx-direction is fully occupied, while the pair along the </a:t>
            </a:r>
            <a:r>
              <a:rPr lang="en-US" altLang="zh-TW" sz="1800" dirty="0" err="1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zz</a:t>
            </a: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-direction is empty.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And kappa are initially zeros.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8665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Now we can see what the instability actually does.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With the extended mean-field equation, we did a non-linear simulation for this two-pair model.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On the left panel, we show the magnitude of the pairing correlation, ∣κ∣.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At early times, it grows exponentially, and the numerical evolution agrees well with the growth rate predicted by the linear stability analysis, shown by the red line.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en-US" altLang="zh-TW" dirty="0"/>
          </a:p>
          <a:p>
            <a:r>
              <a:rPr lang="en-US" altLang="zh-TW" dirty="0"/>
              <a:t>So the linear analysis correctly predicts the growth of the nonlinear collective evolution.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5814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Next is the time evolution for neutrino and antineutrino occupation. </a:t>
            </a:r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Let’s look at the left panel.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solid lines show the neutrino occupations, while the dashed lines show the antineutrino occupations.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neutrino and antineutrino curves almost overlap throughout the evolution, indicating coherent evolution in the pairing channel.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More importantly, the occupation initially stored in one momentum pair is transferred to the other momentum pair.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pairing instability produces a collective conversion between different momentum modes.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is what we call </a:t>
            </a:r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collective neutrino-antineutrino pair oscillation</a:t>
            </a: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4197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So let me finish with two take-home messages.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First</a:t>
            </a: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, neutrino–antineutrino pairing correlations can introduce a new type of instability,</a:t>
            </a:r>
            <a:b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</a:br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Second,</a:t>
            </a:r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 this pairing instability can trigger collective pairing conversions.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en-US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pPr algn="just"/>
            <a:r>
              <a:rPr lang="en-US" altLang="zh-TW" sz="1800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Extend the toy model to more realistic condition, and examine whether the instability can still survive. </a:t>
            </a:r>
          </a:p>
          <a:p>
            <a:pPr algn="just"/>
            <a:r>
              <a:rPr lang="en-US" altLang="zh-TW" sz="1800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If so, then it could have the potential influence in supernova dynamics.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Thank you very much for your attention.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4140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characterize the strength of the neutrino-neutrino interaction by the coupling μ\mu.</a:t>
            </a:r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2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This provides the characteristic scale for the collective evolution.</a:t>
            </a:r>
            <a:endParaRPr lang="zh-TW" altLang="zh-TW" sz="12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8215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Of course, the two-pair model is only a starting point.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We therefore extend the system to multiple angular and energy modes.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For multiple angular modes, the qualitative picture remains the same: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b="1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pairing instabilities are associated with EPN crossings.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However, the multi-energy case gives us an important new effect.</a:t>
            </a:r>
          </a:p>
          <a:p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The instability can become restricted to particular energy regions, rather than developing coherently across the whole spectrum.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r>
              <a:rPr lang="en-US" altLang="zh-TW" sz="1800" dirty="0"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新細明體" panose="02020500000000000000" pitchFamily="18" charset="-120"/>
              </a:rPr>
              <a:t>As a result, increasing the number of energy bins can strongly suppress the overall pairing conversion.</a:t>
            </a:r>
            <a:endParaRPr lang="zh-TW" altLang="zh-TW" sz="1800" dirty="0">
              <a:effectLst/>
              <a:latin typeface="新細明體" panose="02020500000000000000" pitchFamily="18" charset="-120"/>
              <a:ea typeface="新細明體" panose="02020500000000000000" pitchFamily="18" charset="-120"/>
              <a:cs typeface="新細明體" panose="02020500000000000000" pitchFamily="18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D56570-A7AE-4621-A0D2-D5AD74E12D2B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0565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B6307ED-A08B-4F6B-BE0E-7E47CD26E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949B141-C7F0-4B74-A123-7A9DF0ADA4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291266B-BC31-45FD-9AB2-AFC9F7599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824207-B5E2-44C8-A031-02ED33E6A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110CE4A-09FA-4D23-A77A-D49048A5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317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FE3172B-EB82-47F4-B4BA-C61FB0BD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403DA9E-7EAF-4AAD-9138-A5C4F49F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C6B10DB-6534-4FA9-8EC6-6EE17DFDA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DE77387-29C2-48D5-8731-B65210924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ED5725C-AC32-4E6E-9F75-3FC20BCD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1269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398A83-F8CE-4C24-87CF-A51FF6CFB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07323E3-AA72-4B14-A32A-17E9E49908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B8D580-69EE-4094-AD85-342BB050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0CE0561-4744-4837-AFA3-BFDDDB5F8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6DC8FAD-EEB3-4D35-9778-DB3833D07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350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A803DE-A5BB-4E8E-BB0B-4A83D8C3A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9D1D4DD-BD10-45FE-9157-7B7694DFFE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45016E6-69A3-4F16-9E4B-ADD29391C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781ECBB-D186-4309-B7C3-EC94D5FF0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7BD23D5-CFF2-423B-A010-D05EBEA0A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A3A53D4-8B1D-4E94-A732-DFBEC6ADB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967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C7E9D37-1249-4E59-B364-AA999B05A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794D1A6-BF1B-40ED-9490-B3D5A97FE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6543634-CB40-4D9B-AA38-68C21392E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BD70689-B422-4104-B185-634D989FF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F0DBD10-73F0-4EEC-9C7A-F2D9EDB128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C58A0E5-33AE-4BBC-887E-6873EEFBB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03DCB15F-0826-4A7C-BB71-DD4E97E88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2DA1DAE-93C0-4F4E-8E40-6D4BB3780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9729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AA2313-8066-4984-AD2F-96C493E4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56242B7-C2FF-4513-B778-53A937032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680B7BB-5364-4C2A-BC5A-9621834A4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3F19BB9-BFE0-4A0A-BD62-ACF6646A6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229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63A01F6-A7A3-49E3-88E5-32ADCDCE4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3361A147-683A-46FF-8D02-DF6AAE3F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54842F1-7D0A-472A-8391-0E91EE18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93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FCB0402-0A7A-4AB8-BD67-F3C4A2368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F23259D-0B81-4DCC-A08C-D17872E2F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0DA2B7E-325E-4C40-A0F8-B8C926AAD0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D1572A0-031B-4690-AF28-AA773054A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2ECEA29-E50A-47FE-982E-BFC7E30F1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D1363E3-4A65-468F-8C53-2676F5253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134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CB4ED15-3F16-4D04-9290-0CE99E1EE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3CE4BB3-E1A7-4A5D-90D4-E1883882B0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A35A0A9-F05F-4D6E-B06C-8C93FE630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AAA412E-A684-4841-B762-A018DD067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51D21A0-401E-4708-AD5E-A7E2972A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5DFEC2E-EEED-4061-94DE-A416555FE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668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92EF249-EE6E-4145-8DB8-C08FF464F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007DE27-D5B8-4540-8C18-55F643D4DE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F4CA966-B413-4A9B-AAFA-DA9E9F952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D6B9D68-0D54-4C3F-8BCF-087177892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2331706-5EF9-47E6-AAD6-B1DAC32C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784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AF94EB40-BB60-45BC-878A-A962FB07DB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902AF82-675D-4771-91D4-2BDDC2D2DB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742D513-DF8B-4622-A0DC-A185BE32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A2EC0AB-5085-4997-B7C9-5E50EA2CE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D86CBCE-B9E2-4D26-9226-E1FFAEB2F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5482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1B49229-7674-47C4-9000-80366F9C1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65CD449-3FDD-408E-A3E1-E6E610594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79773DC-08DC-406C-B47B-88CFF6510C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70FBF-5CE9-4416-A77F-98A5F89B5F41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411332C-1062-48FE-B2DE-E1C4AA8DB8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F560CE8-852F-4342-8724-F6CF28688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873C4-D092-4F31-B47A-DAC40AEE950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62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4.png"/><Relationship Id="rId3" Type="http://schemas.openxmlformats.org/officeDocument/2006/relationships/image" Target="../media/image41.png"/><Relationship Id="rId7" Type="http://schemas.openxmlformats.org/officeDocument/2006/relationships/image" Target="../media/image8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12.png"/><Relationship Id="rId5" Type="http://schemas.openxmlformats.org/officeDocument/2006/relationships/image" Target="../media/image60.png"/><Relationship Id="rId10" Type="http://schemas.openxmlformats.org/officeDocument/2006/relationships/image" Target="../media/image11.png"/><Relationship Id="rId4" Type="http://schemas.openxmlformats.org/officeDocument/2006/relationships/image" Target="../media/image50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4.png"/><Relationship Id="rId3" Type="http://schemas.openxmlformats.org/officeDocument/2006/relationships/image" Target="../media/image41.png"/><Relationship Id="rId7" Type="http://schemas.openxmlformats.org/officeDocument/2006/relationships/image" Target="../media/image8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12.png"/><Relationship Id="rId5" Type="http://schemas.openxmlformats.org/officeDocument/2006/relationships/image" Target="../media/image60.png"/><Relationship Id="rId10" Type="http://schemas.openxmlformats.org/officeDocument/2006/relationships/image" Target="../media/image11.png"/><Relationship Id="rId4" Type="http://schemas.openxmlformats.org/officeDocument/2006/relationships/image" Target="../media/image50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0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0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0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10.png"/><Relationship Id="rId4" Type="http://schemas.openxmlformats.org/officeDocument/2006/relationships/image" Target="../media/image20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0.png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ECEEEB-1BBB-42EA-BDEC-73625C314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33610" y="1684356"/>
            <a:ext cx="5871259" cy="3974484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TW" sz="3600" dirty="0">
                <a:effectLst/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</a:br>
            <a:r>
              <a:rPr lang="en-US" altLang="zh-TW" sz="4000" dirty="0">
                <a:effectLst/>
                <a:latin typeface="Perpetua Titling MT" panose="020205020605050208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Collective Neutrino-Antineutrino</a:t>
            </a:r>
            <a:br>
              <a:rPr lang="en-US" altLang="zh-TW" sz="4000" dirty="0">
                <a:effectLst/>
                <a:latin typeface="Perpetua Titling MT" panose="020205020605050208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</a:br>
            <a:r>
              <a:rPr lang="en-US" altLang="zh-TW" sz="4000" dirty="0">
                <a:effectLst/>
                <a:latin typeface="Perpetua Titling MT" panose="02020502060505020804" pitchFamily="18" charset="0"/>
                <a:ea typeface="Microsoft YaHei UI Light" panose="020B0502040204020203" pitchFamily="34" charset="-122"/>
                <a:cs typeface="Times New Roman" panose="02020603050405020304" pitchFamily="18" charset="0"/>
              </a:rPr>
              <a:t>Pairing Oscillations </a:t>
            </a:r>
            <a:br>
              <a:rPr lang="en-US" altLang="zh-TW" sz="3600" dirty="0">
                <a:effectLst/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</a:br>
            <a:br>
              <a:rPr lang="en-US" altLang="zh-TW" sz="3600" dirty="0">
                <a:effectLst/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</a:br>
            <a:br>
              <a:rPr lang="en-US" altLang="zh-TW" sz="3600" dirty="0">
                <a:effectLst/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</a:br>
            <a:br>
              <a:rPr lang="en-US" altLang="zh-TW" sz="3600" dirty="0">
                <a:effectLst/>
                <a:latin typeface="Microsoft YaHei UI Light" panose="020B0502040204020203" pitchFamily="34" charset="-122"/>
                <a:ea typeface="Microsoft YaHei UI Light" panose="020B0502040204020203" pitchFamily="34" charset="-122"/>
                <a:cs typeface="Times New Roman" panose="02020603050405020304" pitchFamily="18" charset="0"/>
              </a:rPr>
            </a:br>
            <a:r>
              <a:rPr lang="en-US" altLang="zh-TW" sz="3100" dirty="0">
                <a:latin typeface="Perpetua" panose="02020502060401020303" pitchFamily="18" charset="0"/>
                <a:ea typeface="Microsoft JhengHei UI" panose="020B0604030504040204" pitchFamily="34" charset="-120"/>
                <a:cs typeface="Times New Roman" panose="02020603050405020304" pitchFamily="18" charset="0"/>
              </a:rPr>
              <a:t>Shih-Jie Huang</a:t>
            </a:r>
            <a:br>
              <a:rPr lang="en-US" altLang="zh-TW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Perpetua Titling MT" panose="02020502060505020804" pitchFamily="18" charset="0"/>
                <a:ea typeface="Microsoft JhengHei UI" panose="020B0604030504040204" pitchFamily="34" charset="-120"/>
                <a:cs typeface="Courier New" panose="02070309020205020404" pitchFamily="49" charset="0"/>
              </a:rPr>
            </a:br>
            <a:br>
              <a:rPr lang="en-US" altLang="zh-TW" sz="2200" dirty="0">
                <a:solidFill>
                  <a:schemeClr val="tx1">
                    <a:lumMod val="50000"/>
                    <a:lumOff val="50000"/>
                  </a:schemeClr>
                </a:solidFill>
                <a:latin typeface="Perpetua Titling MT" panose="02020502060505020804" pitchFamily="18" charset="0"/>
                <a:ea typeface="Microsoft JhengHei UI" panose="020B0604030504040204" pitchFamily="34" charset="-120"/>
                <a:cs typeface="Courier New" panose="02070309020205020404" pitchFamily="49" charset="0"/>
              </a:rPr>
            </a:br>
            <a:r>
              <a:rPr lang="en-US" altLang="zh-TW" sz="1800" dirty="0">
                <a:latin typeface="Perpetua Titling MT" panose="02020502060505020804" pitchFamily="18" charset="0"/>
                <a:ea typeface="Microsoft YaHei UI Light" panose="020B0502040204020203" pitchFamily="34" charset="-122"/>
                <a:cs typeface="Courier New" panose="02070309020205020404" pitchFamily="49" charset="0"/>
              </a:rPr>
              <a:t>National Taiwan University</a:t>
            </a:r>
            <a:br>
              <a:rPr lang="en-US" altLang="zh-TW" sz="1800" dirty="0">
                <a:latin typeface="Perpetua Titling MT" panose="02020502060505020804" pitchFamily="18" charset="0"/>
                <a:ea typeface="Microsoft YaHei UI Light" panose="020B0502040204020203" pitchFamily="34" charset="-122"/>
                <a:cs typeface="Courier New" panose="02070309020205020404" pitchFamily="49" charset="0"/>
              </a:rPr>
            </a:br>
            <a:r>
              <a:rPr lang="en-US" altLang="zh-TW" sz="1800" dirty="0">
                <a:latin typeface="Perpetua Titling MT" panose="02020502060505020804" pitchFamily="18" charset="0"/>
                <a:ea typeface="Microsoft YaHei UI Light" panose="020B0502040204020203" pitchFamily="34" charset="-122"/>
                <a:cs typeface="Courier New" panose="02070309020205020404" pitchFamily="49" charset="0"/>
              </a:rPr>
              <a:t>Institute of Physics Academia </a:t>
            </a:r>
            <a:r>
              <a:rPr lang="en-US" altLang="zh-TW" sz="1800" dirty="0" err="1">
                <a:latin typeface="Perpetua Titling MT" panose="02020502060505020804" pitchFamily="18" charset="0"/>
                <a:ea typeface="Microsoft YaHei UI Light" panose="020B0502040204020203" pitchFamily="34" charset="-122"/>
                <a:cs typeface="Courier New" panose="02070309020205020404" pitchFamily="49" charset="0"/>
              </a:rPr>
              <a:t>Sinica</a:t>
            </a:r>
            <a:endParaRPr lang="zh-TW" altLang="en-US" sz="3600" dirty="0">
              <a:latin typeface="Perpetua Titling MT" panose="02020502060505020804" pitchFamily="18" charset="0"/>
              <a:ea typeface="Microsoft YaHei UI Light" panose="020B0502040204020203" pitchFamily="34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5F093C9-D515-4F36-B49F-1FF5814733DA}"/>
              </a:ext>
            </a:extLst>
          </p:cNvPr>
          <p:cNvSpPr txBox="1"/>
          <p:nvPr/>
        </p:nvSpPr>
        <p:spPr>
          <a:xfrm>
            <a:off x="6414976" y="199028"/>
            <a:ext cx="57561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 err="1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YaHei UI Light" panose="020B0502040204020203" pitchFamily="34" charset="-122"/>
              </a:rPr>
              <a:t>Erice</a:t>
            </a:r>
            <a:r>
              <a:rPr lang="en-US" altLang="zh-TW" sz="1100" dirty="0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YaHei UI Light" panose="020B0502040204020203" pitchFamily="34" charset="-122"/>
              </a:rPr>
              <a:t> </a:t>
            </a:r>
            <a:r>
              <a:rPr lang="en-US" altLang="zh-TW" sz="1100" i="0" dirty="0">
                <a:solidFill>
                  <a:schemeClr val="bg1">
                    <a:lumMod val="50000"/>
                  </a:schemeClr>
                </a:solidFill>
                <a:effectLst/>
                <a:latin typeface="Perpetua Titling MT" panose="02020502060505020804" pitchFamily="18" charset="0"/>
              </a:rPr>
              <a:t>INTERNATIONAL SCHOOL OF NUCLEAR PHYSICS, 47th Course</a:t>
            </a:r>
            <a:r>
              <a:rPr lang="en-US" altLang="zh-TW" sz="1100" i="0" dirty="0">
                <a:effectLst/>
                <a:latin typeface="Perpetua Titling MT" panose="02020502060505020804" pitchFamily="18" charset="0"/>
              </a:rPr>
              <a:t> </a:t>
            </a:r>
            <a:r>
              <a:rPr lang="en-US" altLang="zh-TW" sz="1100" b="0" i="0" dirty="0">
                <a:effectLst/>
                <a:latin typeface="Perpetua Titling MT" panose="02020502060505020804" pitchFamily="18" charset="0"/>
              </a:rPr>
              <a:t>  </a:t>
            </a:r>
            <a:r>
              <a:rPr lang="en-US" altLang="zh-TW" sz="1100" dirty="0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YaHei UI Light" panose="020B0502040204020203" pitchFamily="34" charset="-122"/>
              </a:rPr>
              <a:t>2026/9/17</a:t>
            </a:r>
            <a:endParaRPr lang="zh-TW" altLang="en-US" sz="1200" dirty="0">
              <a:solidFill>
                <a:schemeClr val="bg1">
                  <a:lumMod val="50000"/>
                </a:schemeClr>
              </a:solidFill>
              <a:latin typeface="Perpetua Titling MT" panose="02020502060505020804" pitchFamily="18" charset="0"/>
              <a:ea typeface="Microsoft YaHei UI Light" panose="020B0502040204020203" pitchFamily="34" charset="-122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4626064-3DDC-4B07-B098-CB047634F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1669" y="6320874"/>
            <a:ext cx="2743200" cy="365125"/>
          </a:xfrm>
        </p:spPr>
        <p:txBody>
          <a:bodyPr/>
          <a:lstStyle/>
          <a:p>
            <a:fld id="{95E37EDC-9559-46E7-ABFC-A96911B25D72}" type="slidenum">
              <a:rPr lang="zh-TW" altLang="en-US" smtClean="0"/>
              <a:t>1</a:t>
            </a:fld>
            <a:endParaRPr lang="zh-TW" altLang="en-US" dirty="0"/>
          </a:p>
        </p:txBody>
      </p:sp>
      <p:pic>
        <p:nvPicPr>
          <p:cNvPr id="8" name="圖片 7" descr="一張含有 文字, 標誌 的圖片&#10;&#10;自動產生的描述">
            <a:extLst>
              <a:ext uri="{FF2B5EF4-FFF2-40B4-BE49-F238E27FC236}">
                <a16:creationId xmlns:a16="http://schemas.microsoft.com/office/drawing/2014/main" id="{E533D7D6-0DD3-4AF2-B422-94C9ECCE3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30" y="211860"/>
            <a:ext cx="775513" cy="77551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CA2C1CE-D35D-4788-8194-BA8FB47C2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199028"/>
            <a:ext cx="775514" cy="768962"/>
          </a:xfrm>
          <a:prstGeom prst="ellipse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1CF93D12-5B8C-4E74-B904-1B1ACAD09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91" y="211860"/>
            <a:ext cx="775514" cy="758950"/>
          </a:xfrm>
          <a:prstGeom prst="rect">
            <a:avLst/>
          </a:prstGeom>
        </p:spPr>
      </p:pic>
      <p:grpSp>
        <p:nvGrpSpPr>
          <p:cNvPr id="14" name="群組 13">
            <a:extLst>
              <a:ext uri="{FF2B5EF4-FFF2-40B4-BE49-F238E27FC236}">
                <a16:creationId xmlns:a16="http://schemas.microsoft.com/office/drawing/2014/main" id="{06FFFE71-F6E8-47D8-BC83-C2CEEDB2BB9E}"/>
              </a:ext>
            </a:extLst>
          </p:cNvPr>
          <p:cNvGrpSpPr/>
          <p:nvPr/>
        </p:nvGrpSpPr>
        <p:grpSpPr>
          <a:xfrm>
            <a:off x="609826" y="1514174"/>
            <a:ext cx="3960000" cy="3960000"/>
            <a:chOff x="7263783" y="2505428"/>
            <a:chExt cx="4286250" cy="4286250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0702D74B-64CE-4988-9DC1-CA41D0EB8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3783" y="2505428"/>
              <a:ext cx="4286250" cy="4286250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0ECC33D6-DEEA-4261-8780-EF0CEEA14E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2" t="33443" r="35774" b="34415"/>
            <a:stretch/>
          </p:blipFill>
          <p:spPr>
            <a:xfrm>
              <a:off x="8996517" y="4159046"/>
              <a:ext cx="845574" cy="947816"/>
            </a:xfrm>
            <a:prstGeom prst="rect">
              <a:avLst/>
            </a:prstGeom>
          </p:spPr>
        </p:pic>
      </p:grp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B10C2BBD-E6BB-4B70-8771-0EA1418FF48A}"/>
              </a:ext>
            </a:extLst>
          </p:cNvPr>
          <p:cNvSpPr txBox="1"/>
          <p:nvPr/>
        </p:nvSpPr>
        <p:spPr>
          <a:xfrm>
            <a:off x="787131" y="5151008"/>
            <a:ext cx="3692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Corbel" panose="020B0503020204020204" pitchFamily="34" charset="0"/>
              </a:rPr>
              <a:t>Huang &amp; Wu 2026 [arxiv:2604.25687] under review</a:t>
            </a:r>
            <a:endParaRPr lang="zh-TW" altLang="en-US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26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577258-D9CA-A19A-535C-6F2D2EB37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835" y="203581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Why Dense Neutrino Gases</a:t>
            </a:r>
            <a:endParaRPr lang="zh-TW" altLang="en-US" sz="3200" dirty="0">
              <a:latin typeface="Perpetua Titling MT" panose="02020502060505020804" pitchFamily="18" charset="0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F2053D2-D960-7C3F-E423-4E8F540AB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FF28A-293E-4B8B-84C3-656EA230A6B5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7BA09C75-456E-4EE3-98EB-96FB5499C13C}"/>
              </a:ext>
            </a:extLst>
          </p:cNvPr>
          <p:cNvSpPr txBox="1"/>
          <p:nvPr/>
        </p:nvSpPr>
        <p:spPr>
          <a:xfrm>
            <a:off x="6991350" y="2043271"/>
            <a:ext cx="46863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Perpetua" panose="02020502060401020303" pitchFamily="18" charset="0"/>
              </a:rPr>
              <a:t>Extreme environments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Perpetua" panose="02020502060401020303" pitchFamily="18" charset="0"/>
              </a:rPr>
              <a:t>  Core-collapse supernovae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Perpetua" panose="02020502060401020303" pitchFamily="18" charset="0"/>
              </a:rPr>
              <a:t>  Binary neutron-star mergers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zh-TW" sz="2800" dirty="0">
              <a:latin typeface="Perpetua" panose="02020502060401020303" pitchFamily="18" charset="0"/>
            </a:endParaRPr>
          </a:p>
          <a:p>
            <a:r>
              <a:rPr lang="en-US" altLang="zh-TW" sz="2800" b="1" dirty="0">
                <a:latin typeface="Perpetua" panose="02020502060401020303" pitchFamily="18" charset="0"/>
              </a:rPr>
              <a:t>Consequence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Perpetua" panose="02020502060401020303" pitchFamily="18" charset="0"/>
              </a:rPr>
              <a:t>  Neutrinos oscillate collectively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Perpetua" panose="02020502060401020303" pitchFamily="18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  S</a:t>
            </a:r>
            <a:r>
              <a:rPr lang="en-US" altLang="zh-TW" sz="2800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haping the dynamics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Perpetua" panose="02020502060401020303" pitchFamily="18" charset="0"/>
              </a:rPr>
              <a:t>  </a:t>
            </a:r>
            <a:r>
              <a:rPr lang="en-US" altLang="zh-TW" sz="2800" dirty="0">
                <a:latin typeface="Perpetua" panose="02020502060401020303" pitchFamily="18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E</a:t>
            </a:r>
            <a:r>
              <a:rPr lang="en-US" altLang="zh-TW" sz="2800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Times New Roman" panose="02020603050405020304" pitchFamily="18" charset="0"/>
              </a:rPr>
              <a:t>lement compositions</a:t>
            </a:r>
            <a:endParaRPr lang="en-US" altLang="zh-TW" sz="2800" dirty="0">
              <a:latin typeface="Perpetua" panose="02020502060401020303" pitchFamily="18" charset="0"/>
            </a:endParaRPr>
          </a:p>
          <a:p>
            <a:endParaRPr lang="en-US" altLang="zh-TW" sz="2800" dirty="0">
              <a:latin typeface="Perpetua" panose="02020502060401020303" pitchFamily="18" charset="0"/>
            </a:endParaRPr>
          </a:p>
          <a:p>
            <a:endParaRPr lang="en-US" altLang="zh-TW" sz="2800" dirty="0">
              <a:latin typeface="Perpetua" panose="02020502060401020303" pitchFamily="18" charset="0"/>
            </a:endParaRPr>
          </a:p>
          <a:p>
            <a:endParaRPr lang="zh-TW" altLang="en-US" dirty="0"/>
          </a:p>
        </p:txBody>
      </p:sp>
      <p:pic>
        <p:nvPicPr>
          <p:cNvPr id="6" name="內容版面配置區 5" descr="一張含有 星星, 大自然, 夜空, 室外物品 的圖片&#10;&#10;自動產生的描述">
            <a:extLst>
              <a:ext uri="{FF2B5EF4-FFF2-40B4-BE49-F238E27FC236}">
                <a16:creationId xmlns:a16="http://schemas.microsoft.com/office/drawing/2014/main" id="{547BDC35-3895-4EE0-AA26-8904AD91F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97" y="2465043"/>
            <a:ext cx="5363769" cy="301712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D0446214-E234-4159-A431-4F3620145049}"/>
              </a:ext>
            </a:extLst>
          </p:cNvPr>
          <p:cNvSpPr txBox="1"/>
          <p:nvPr/>
        </p:nvSpPr>
        <p:spPr>
          <a:xfrm>
            <a:off x="919797" y="5144078"/>
            <a:ext cx="2532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  <a:latin typeface="Perpetua" panose="02020502060401020303" pitchFamily="18" charset="0"/>
              </a:rPr>
              <a:t>Credit: NASA, </a:t>
            </a:r>
            <a:r>
              <a:rPr lang="en-US" altLang="zh-TW" b="0" i="0" dirty="0">
                <a:solidFill>
                  <a:schemeClr val="bg1">
                    <a:lumMod val="65000"/>
                  </a:schemeClr>
                </a:solidFill>
                <a:effectLst/>
                <a:latin typeface="Perpetua" panose="02020502060401020303" pitchFamily="18" charset="0"/>
              </a:rPr>
              <a:t>AAVSO</a:t>
            </a:r>
          </a:p>
          <a:p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09961CAA-2360-488C-A005-3D60884CFC29}"/>
              </a:ext>
            </a:extLst>
          </p:cNvPr>
          <p:cNvGrpSpPr/>
          <p:nvPr/>
        </p:nvGrpSpPr>
        <p:grpSpPr>
          <a:xfrm>
            <a:off x="4832892" y="2664855"/>
            <a:ext cx="1126303" cy="1231175"/>
            <a:chOff x="4704510" y="2482561"/>
            <a:chExt cx="1126303" cy="1231175"/>
          </a:xfrm>
        </p:grpSpPr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5F83D8FF-11AD-40EF-9506-E3EF0F31D320}"/>
                </a:ext>
              </a:extLst>
            </p:cNvPr>
            <p:cNvGrpSpPr/>
            <p:nvPr/>
          </p:nvGrpSpPr>
          <p:grpSpPr>
            <a:xfrm>
              <a:off x="4704510" y="2909235"/>
              <a:ext cx="349734" cy="369332"/>
              <a:chOff x="4704510" y="2909235"/>
              <a:chExt cx="349734" cy="369332"/>
            </a:xfrm>
          </p:grpSpPr>
          <p:sp>
            <p:nvSpPr>
              <p:cNvPr id="5" name="橢圓 4">
                <a:extLst>
                  <a:ext uri="{FF2B5EF4-FFF2-40B4-BE49-F238E27FC236}">
                    <a16:creationId xmlns:a16="http://schemas.microsoft.com/office/drawing/2014/main" id="{ACFC4A18-EEF6-4665-B572-716B3175F5EC}"/>
                  </a:ext>
                </a:extLst>
              </p:cNvPr>
              <p:cNvSpPr/>
              <p:nvPr/>
            </p:nvSpPr>
            <p:spPr>
              <a:xfrm>
                <a:off x="4730244" y="2954567"/>
                <a:ext cx="324000" cy="3240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文字方塊 10">
                    <a:extLst>
                      <a:ext uri="{FF2B5EF4-FFF2-40B4-BE49-F238E27FC236}">
                        <a16:creationId xmlns:a16="http://schemas.microsoft.com/office/drawing/2014/main" id="{5ACF0DA0-1848-4BE4-B612-7C635D73BF7B}"/>
                      </a:ext>
                    </a:extLst>
                  </p:cNvPr>
                  <p:cNvSpPr txBox="1"/>
                  <p:nvPr/>
                </p:nvSpPr>
                <p:spPr>
                  <a:xfrm>
                    <a:off x="4704510" y="2909235"/>
                    <a:ext cx="324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TW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1" name="文字方塊 10">
                    <a:extLst>
                      <a:ext uri="{FF2B5EF4-FFF2-40B4-BE49-F238E27FC236}">
                        <a16:creationId xmlns:a16="http://schemas.microsoft.com/office/drawing/2014/main" id="{5ACF0DA0-1848-4BE4-B612-7C635D73BF7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04510" y="2909235"/>
                    <a:ext cx="324000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1887"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01F17253-2855-4668-B714-5D381CA2F58D}"/>
                </a:ext>
              </a:extLst>
            </p:cNvPr>
            <p:cNvGrpSpPr/>
            <p:nvPr/>
          </p:nvGrpSpPr>
          <p:grpSpPr>
            <a:xfrm>
              <a:off x="5478819" y="2482561"/>
              <a:ext cx="351994" cy="392195"/>
              <a:chOff x="5482410" y="2489529"/>
              <a:chExt cx="351994" cy="392195"/>
            </a:xfrm>
          </p:grpSpPr>
          <p:sp>
            <p:nvSpPr>
              <p:cNvPr id="10" name="橢圓 9">
                <a:extLst>
                  <a:ext uri="{FF2B5EF4-FFF2-40B4-BE49-F238E27FC236}">
                    <a16:creationId xmlns:a16="http://schemas.microsoft.com/office/drawing/2014/main" id="{FF5D3A14-0C9D-4052-AB43-CF47E15C4574}"/>
                  </a:ext>
                </a:extLst>
              </p:cNvPr>
              <p:cNvSpPr/>
              <p:nvPr/>
            </p:nvSpPr>
            <p:spPr>
              <a:xfrm>
                <a:off x="5510404" y="2557724"/>
                <a:ext cx="324000" cy="324000"/>
              </a:xfrm>
              <a:prstGeom prst="ellipse">
                <a:avLst/>
              </a:prstGeom>
              <a:solidFill>
                <a:srgbClr val="00CC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文字方塊 13">
                    <a:extLst>
                      <a:ext uri="{FF2B5EF4-FFF2-40B4-BE49-F238E27FC236}">
                        <a16:creationId xmlns:a16="http://schemas.microsoft.com/office/drawing/2014/main" id="{2076B8D3-68ED-4098-AB1D-714CF96082B3}"/>
                      </a:ext>
                    </a:extLst>
                  </p:cNvPr>
                  <p:cNvSpPr txBox="1"/>
                  <p:nvPr/>
                </p:nvSpPr>
                <p:spPr>
                  <a:xfrm>
                    <a:off x="5482410" y="2489529"/>
                    <a:ext cx="324000" cy="39164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TW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zh-TW" alt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4" name="文字方塊 13">
                    <a:extLst>
                      <a:ext uri="{FF2B5EF4-FFF2-40B4-BE49-F238E27FC236}">
                        <a16:creationId xmlns:a16="http://schemas.microsoft.com/office/drawing/2014/main" id="{2076B8D3-68ED-4098-AB1D-714CF96082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82410" y="2489529"/>
                    <a:ext cx="324000" cy="391646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1321" b="-4688"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CC874AB9-CCC8-438D-833E-DEF3371E5CD4}"/>
                </a:ext>
              </a:extLst>
            </p:cNvPr>
            <p:cNvGrpSpPr/>
            <p:nvPr/>
          </p:nvGrpSpPr>
          <p:grpSpPr>
            <a:xfrm>
              <a:off x="5427837" y="3337933"/>
              <a:ext cx="354585" cy="375803"/>
              <a:chOff x="5413146" y="3341684"/>
              <a:chExt cx="354585" cy="375803"/>
            </a:xfrm>
          </p:grpSpPr>
          <p:sp>
            <p:nvSpPr>
              <p:cNvPr id="9" name="橢圓 8">
                <a:extLst>
                  <a:ext uri="{FF2B5EF4-FFF2-40B4-BE49-F238E27FC236}">
                    <a16:creationId xmlns:a16="http://schemas.microsoft.com/office/drawing/2014/main" id="{102A9CEA-8B22-4E18-BBDA-5F1AD8A5495A}"/>
                  </a:ext>
                </a:extLst>
              </p:cNvPr>
              <p:cNvSpPr/>
              <p:nvPr/>
            </p:nvSpPr>
            <p:spPr>
              <a:xfrm>
                <a:off x="5443731" y="3393487"/>
                <a:ext cx="324000" cy="324000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文字方塊 14">
                    <a:extLst>
                      <a:ext uri="{FF2B5EF4-FFF2-40B4-BE49-F238E27FC236}">
                        <a16:creationId xmlns:a16="http://schemas.microsoft.com/office/drawing/2014/main" id="{63940CE7-4FAB-440E-BD88-4B52A7A5C68E}"/>
                      </a:ext>
                    </a:extLst>
                  </p:cNvPr>
                  <p:cNvSpPr txBox="1"/>
                  <p:nvPr/>
                </p:nvSpPr>
                <p:spPr>
                  <a:xfrm>
                    <a:off x="5413146" y="3341684"/>
                    <a:ext cx="3240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TW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zh-TW" altLang="en-US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</m:oMath>
                      </m:oMathPara>
                    </a14:m>
                    <a:endParaRPr lang="zh-TW" altLang="en-US" dirty="0"/>
                  </a:p>
                </p:txBody>
              </p:sp>
            </mc:Choice>
            <mc:Fallback xmlns="">
              <p:sp>
                <p:nvSpPr>
                  <p:cNvPr id="15" name="文字方塊 14">
                    <a:extLst>
                      <a:ext uri="{FF2B5EF4-FFF2-40B4-BE49-F238E27FC236}">
                        <a16:creationId xmlns:a16="http://schemas.microsoft.com/office/drawing/2014/main" id="{63940CE7-4FAB-440E-BD88-4B52A7A5C68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13146" y="3341684"/>
                    <a:ext cx="32400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TW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3" name="群組 52">
              <a:extLst>
                <a:ext uri="{FF2B5EF4-FFF2-40B4-BE49-F238E27FC236}">
                  <a16:creationId xmlns:a16="http://schemas.microsoft.com/office/drawing/2014/main" id="{5E037ED4-E58B-4A8D-B4F9-D83610E47A22}"/>
                </a:ext>
              </a:extLst>
            </p:cNvPr>
            <p:cNvGrpSpPr/>
            <p:nvPr/>
          </p:nvGrpSpPr>
          <p:grpSpPr>
            <a:xfrm>
              <a:off x="5146418" y="2905427"/>
              <a:ext cx="564227" cy="519363"/>
              <a:chOff x="5146418" y="2905427"/>
              <a:chExt cx="564227" cy="519363"/>
            </a:xfrm>
          </p:grpSpPr>
          <p:sp>
            <p:nvSpPr>
              <p:cNvPr id="8" name="等腰三角形 7">
                <a:extLst>
                  <a:ext uri="{FF2B5EF4-FFF2-40B4-BE49-F238E27FC236}">
                    <a16:creationId xmlns:a16="http://schemas.microsoft.com/office/drawing/2014/main" id="{8E789E3A-67A8-493D-98C4-F5EC76440928}"/>
                  </a:ext>
                </a:extLst>
              </p:cNvPr>
              <p:cNvSpPr/>
              <p:nvPr/>
            </p:nvSpPr>
            <p:spPr>
              <a:xfrm rot="9215775">
                <a:off x="5146418" y="2956790"/>
                <a:ext cx="564227" cy="468000"/>
              </a:xfrm>
              <a:prstGeom prst="triangle">
                <a:avLst/>
              </a:prstGeom>
              <a:no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1" name="等腰三角形 30">
                <a:extLst>
                  <a:ext uri="{FF2B5EF4-FFF2-40B4-BE49-F238E27FC236}">
                    <a16:creationId xmlns:a16="http://schemas.microsoft.com/office/drawing/2014/main" id="{0D627BFA-C05A-4E82-968A-DCBA58192E84}"/>
                  </a:ext>
                </a:extLst>
              </p:cNvPr>
              <p:cNvSpPr/>
              <p:nvPr/>
            </p:nvSpPr>
            <p:spPr>
              <a:xfrm rot="14573736">
                <a:off x="5205752" y="2986939"/>
                <a:ext cx="57715" cy="720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5" name="等腰三角形 34">
                <a:extLst>
                  <a:ext uri="{FF2B5EF4-FFF2-40B4-BE49-F238E27FC236}">
                    <a16:creationId xmlns:a16="http://schemas.microsoft.com/office/drawing/2014/main" id="{9ADA447C-94F9-4AEB-B883-3298D768B941}"/>
                  </a:ext>
                </a:extLst>
              </p:cNvPr>
              <p:cNvSpPr/>
              <p:nvPr/>
            </p:nvSpPr>
            <p:spPr>
              <a:xfrm rot="3720811">
                <a:off x="5384288" y="2898240"/>
                <a:ext cx="57715" cy="720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6" name="等腰三角形 35">
                <a:extLst>
                  <a:ext uri="{FF2B5EF4-FFF2-40B4-BE49-F238E27FC236}">
                    <a16:creationId xmlns:a16="http://schemas.microsoft.com/office/drawing/2014/main" id="{638E2AED-4184-4AE5-9311-352C215A0DBB}"/>
                  </a:ext>
                </a:extLst>
              </p:cNvPr>
              <p:cNvSpPr/>
              <p:nvPr/>
            </p:nvSpPr>
            <p:spPr>
              <a:xfrm rot="378039">
                <a:off x="5528829" y="2995538"/>
                <a:ext cx="57715" cy="720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7" name="等腰三角形 36">
                <a:extLst>
                  <a:ext uri="{FF2B5EF4-FFF2-40B4-BE49-F238E27FC236}">
                    <a16:creationId xmlns:a16="http://schemas.microsoft.com/office/drawing/2014/main" id="{2C5BCC3B-1FFD-42BE-ADAC-C261FC2B41DC}"/>
                  </a:ext>
                </a:extLst>
              </p:cNvPr>
              <p:cNvSpPr/>
              <p:nvPr/>
            </p:nvSpPr>
            <p:spPr>
              <a:xfrm rot="11076365">
                <a:off x="5517431" y="3188586"/>
                <a:ext cx="57715" cy="720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8" name="等腰三角形 37">
                <a:extLst>
                  <a:ext uri="{FF2B5EF4-FFF2-40B4-BE49-F238E27FC236}">
                    <a16:creationId xmlns:a16="http://schemas.microsoft.com/office/drawing/2014/main" id="{83F66026-7714-481B-98DE-C7371A52E495}"/>
                  </a:ext>
                </a:extLst>
              </p:cNvPr>
              <p:cNvSpPr/>
              <p:nvPr/>
            </p:nvSpPr>
            <p:spPr>
              <a:xfrm rot="7573533">
                <a:off x="5353542" y="3270584"/>
                <a:ext cx="57715" cy="720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39" name="等腰三角形 38">
                <a:extLst>
                  <a:ext uri="{FF2B5EF4-FFF2-40B4-BE49-F238E27FC236}">
                    <a16:creationId xmlns:a16="http://schemas.microsoft.com/office/drawing/2014/main" id="{455C8E04-D2BB-4CF5-B6BB-B1A6BE067C78}"/>
                  </a:ext>
                </a:extLst>
              </p:cNvPr>
              <p:cNvSpPr/>
              <p:nvPr/>
            </p:nvSpPr>
            <p:spPr>
              <a:xfrm rot="18119259">
                <a:off x="5178036" y="3150340"/>
                <a:ext cx="57715" cy="72090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grpSp>
        <p:nvGrpSpPr>
          <p:cNvPr id="71" name="群組 70">
            <a:extLst>
              <a:ext uri="{FF2B5EF4-FFF2-40B4-BE49-F238E27FC236}">
                <a16:creationId xmlns:a16="http://schemas.microsoft.com/office/drawing/2014/main" id="{A346FE4C-35FB-454D-829C-E128C7563CC1}"/>
              </a:ext>
            </a:extLst>
          </p:cNvPr>
          <p:cNvGrpSpPr/>
          <p:nvPr/>
        </p:nvGrpSpPr>
        <p:grpSpPr>
          <a:xfrm>
            <a:off x="3992997" y="2578861"/>
            <a:ext cx="2237784" cy="1440000"/>
            <a:chOff x="3992997" y="2578861"/>
            <a:chExt cx="2237784" cy="1440000"/>
          </a:xfrm>
        </p:grpSpPr>
        <p:sp>
          <p:nvSpPr>
            <p:cNvPr id="56" name="橢圓 55">
              <a:extLst>
                <a:ext uri="{FF2B5EF4-FFF2-40B4-BE49-F238E27FC236}">
                  <a16:creationId xmlns:a16="http://schemas.microsoft.com/office/drawing/2014/main" id="{EB049FF1-C51E-4F29-B0D6-55D861915094}"/>
                </a:ext>
              </a:extLst>
            </p:cNvPr>
            <p:cNvSpPr/>
            <p:nvPr/>
          </p:nvSpPr>
          <p:spPr>
            <a:xfrm>
              <a:off x="4790781" y="2578861"/>
              <a:ext cx="1440000" cy="144000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橢圓 56">
              <a:extLst>
                <a:ext uri="{FF2B5EF4-FFF2-40B4-BE49-F238E27FC236}">
                  <a16:creationId xmlns:a16="http://schemas.microsoft.com/office/drawing/2014/main" id="{3D26A99E-C1CB-4D47-87E9-281FD186639F}"/>
                </a:ext>
              </a:extLst>
            </p:cNvPr>
            <p:cNvSpPr/>
            <p:nvPr/>
          </p:nvSpPr>
          <p:spPr>
            <a:xfrm>
              <a:off x="3992997" y="3567280"/>
              <a:ext cx="180000" cy="180000"/>
            </a:xfrm>
            <a:prstGeom prst="ellipse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59" name="直線接點 58">
              <a:extLst>
                <a:ext uri="{FF2B5EF4-FFF2-40B4-BE49-F238E27FC236}">
                  <a16:creationId xmlns:a16="http://schemas.microsoft.com/office/drawing/2014/main" id="{423607C8-CB20-4350-8318-22E7E340A48D}"/>
                </a:ext>
              </a:extLst>
            </p:cNvPr>
            <p:cNvCxnSpPr>
              <a:stCxn id="57" idx="0"/>
              <a:endCxn id="56" idx="1"/>
            </p:cNvCxnSpPr>
            <p:nvPr/>
          </p:nvCxnSpPr>
          <p:spPr>
            <a:xfrm flipV="1">
              <a:off x="4082997" y="2789744"/>
              <a:ext cx="918667" cy="77753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線接點 59">
              <a:extLst>
                <a:ext uri="{FF2B5EF4-FFF2-40B4-BE49-F238E27FC236}">
                  <a16:creationId xmlns:a16="http://schemas.microsoft.com/office/drawing/2014/main" id="{86556EE0-2257-4297-B3DE-F53A146DD1E7}"/>
                </a:ext>
              </a:extLst>
            </p:cNvPr>
            <p:cNvCxnSpPr>
              <a:cxnSpLocks/>
              <a:stCxn id="57" idx="4"/>
            </p:cNvCxnSpPr>
            <p:nvPr/>
          </p:nvCxnSpPr>
          <p:spPr>
            <a:xfrm>
              <a:off x="4082997" y="3747280"/>
              <a:ext cx="1234760" cy="247267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7813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3F6E2A-9154-4DA5-BEFD-F5B0B1D3D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neutrino-neutrino forward scattering</a:t>
            </a:r>
            <a:endParaRPr lang="zh-TW" altLang="en-US" sz="6600" dirty="0">
              <a:latin typeface="Perpetua Titling MT" panose="02020502060505020804" pitchFamily="18" charset="0"/>
            </a:endParaRP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5860705B-AEC6-4862-A9B7-4C1EECD05F92}"/>
              </a:ext>
            </a:extLst>
          </p:cNvPr>
          <p:cNvGrpSpPr/>
          <p:nvPr/>
        </p:nvGrpSpPr>
        <p:grpSpPr>
          <a:xfrm>
            <a:off x="516564" y="2907138"/>
            <a:ext cx="5452208" cy="1922838"/>
            <a:chOff x="681684" y="3092062"/>
            <a:chExt cx="5452208" cy="19228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字方塊 19">
                  <a:extLst>
                    <a:ext uri="{FF2B5EF4-FFF2-40B4-BE49-F238E27FC236}">
                      <a16:creationId xmlns:a16="http://schemas.microsoft.com/office/drawing/2014/main" id="{FDAD5329-2078-4881-8929-F620BBD40BE4}"/>
                    </a:ext>
                  </a:extLst>
                </p:cNvPr>
                <p:cNvSpPr txBox="1"/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0" name="文字方塊 19">
                  <a:extLst>
                    <a:ext uri="{FF2B5EF4-FFF2-40B4-BE49-F238E27FC236}">
                      <a16:creationId xmlns:a16="http://schemas.microsoft.com/office/drawing/2014/main" id="{FDAD5329-2078-4881-8929-F620BBD40B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blipFill>
                  <a:blip r:embed="rId3"/>
                  <a:stretch>
                    <a:fillRect r="-8904" b="-18667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字方塊 20">
                  <a:extLst>
                    <a:ext uri="{FF2B5EF4-FFF2-40B4-BE49-F238E27FC236}">
                      <a16:creationId xmlns:a16="http://schemas.microsoft.com/office/drawing/2014/main" id="{BCA66EE4-C8F7-48D7-8BEF-1EAD8D5FE8DF}"/>
                    </a:ext>
                  </a:extLst>
                </p:cNvPr>
                <p:cNvSpPr txBox="1"/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1" name="文字方塊 20">
                  <a:extLst>
                    <a:ext uri="{FF2B5EF4-FFF2-40B4-BE49-F238E27FC236}">
                      <a16:creationId xmlns:a16="http://schemas.microsoft.com/office/drawing/2014/main" id="{BCA66EE4-C8F7-48D7-8BEF-1EAD8D5FE8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字方塊 21">
                  <a:extLst>
                    <a:ext uri="{FF2B5EF4-FFF2-40B4-BE49-F238E27FC236}">
                      <a16:creationId xmlns:a16="http://schemas.microsoft.com/office/drawing/2014/main" id="{DBA754AE-517E-4EC3-8B49-E466331EA91F}"/>
                    </a:ext>
                  </a:extLst>
                </p:cNvPr>
                <p:cNvSpPr txBox="1"/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2" name="文字方塊 21">
                  <a:extLst>
                    <a:ext uri="{FF2B5EF4-FFF2-40B4-BE49-F238E27FC236}">
                      <a16:creationId xmlns:a16="http://schemas.microsoft.com/office/drawing/2014/main" id="{DBA754AE-517E-4EC3-8B49-E466331EA9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blipFill>
                  <a:blip r:embed="rId5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字方塊 22">
                  <a:extLst>
                    <a:ext uri="{FF2B5EF4-FFF2-40B4-BE49-F238E27FC236}">
                      <a16:creationId xmlns:a16="http://schemas.microsoft.com/office/drawing/2014/main" id="{C5B15B17-E174-4635-AFAD-A4CCECC8364C}"/>
                    </a:ext>
                  </a:extLst>
                </p:cNvPr>
                <p:cNvSpPr txBox="1"/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3" name="文字方塊 22">
                  <a:extLst>
                    <a:ext uri="{FF2B5EF4-FFF2-40B4-BE49-F238E27FC236}">
                      <a16:creationId xmlns:a16="http://schemas.microsoft.com/office/drawing/2014/main" id="{C5B15B17-E174-4635-AFAD-A4CCECC836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blipFill>
                  <a:blip r:embed="rId6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ABF76477-7049-4526-9C0B-32124C83D972}"/>
                </a:ext>
              </a:extLst>
            </p:cNvPr>
            <p:cNvGrpSpPr/>
            <p:nvPr/>
          </p:nvGrpSpPr>
          <p:grpSpPr>
            <a:xfrm>
              <a:off x="2048691" y="3223259"/>
              <a:ext cx="2662646" cy="1662249"/>
              <a:chOff x="2048691" y="3223259"/>
              <a:chExt cx="2662646" cy="1662249"/>
            </a:xfrm>
          </p:grpSpPr>
          <p:grpSp>
            <p:nvGrpSpPr>
              <p:cNvPr id="19" name="群組 18">
                <a:extLst>
                  <a:ext uri="{FF2B5EF4-FFF2-40B4-BE49-F238E27FC236}">
                    <a16:creationId xmlns:a16="http://schemas.microsoft.com/office/drawing/2014/main" id="{527997B7-E9E1-46E9-8C8F-BE12A4302B03}"/>
                  </a:ext>
                </a:extLst>
              </p:cNvPr>
              <p:cNvGrpSpPr/>
              <p:nvPr/>
            </p:nvGrpSpPr>
            <p:grpSpPr>
              <a:xfrm>
                <a:off x="2048691" y="3223259"/>
                <a:ext cx="2662646" cy="1662249"/>
                <a:chOff x="1332411" y="2891243"/>
                <a:chExt cx="3169920" cy="1647807"/>
              </a:xfrm>
            </p:grpSpPr>
            <p:grpSp>
              <p:nvGrpSpPr>
                <p:cNvPr id="11" name="群組 10">
                  <a:extLst>
                    <a:ext uri="{FF2B5EF4-FFF2-40B4-BE49-F238E27FC236}">
                      <a16:creationId xmlns:a16="http://schemas.microsoft.com/office/drawing/2014/main" id="{AD8E895E-82A7-44E4-8A24-8EA3FE780B8E}"/>
                    </a:ext>
                  </a:extLst>
                </p:cNvPr>
                <p:cNvGrpSpPr/>
                <p:nvPr/>
              </p:nvGrpSpPr>
              <p:grpSpPr>
                <a:xfrm>
                  <a:off x="1332411" y="2891243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5" name="直線接點 4">
                    <a:extLst>
                      <a:ext uri="{FF2B5EF4-FFF2-40B4-BE49-F238E27FC236}">
                        <a16:creationId xmlns:a16="http://schemas.microsoft.com/office/drawing/2014/main" id="{D831117B-53E2-4607-BC32-BE3EEA406B25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直線接點 6">
                    <a:extLst>
                      <a:ext uri="{FF2B5EF4-FFF2-40B4-BE49-F238E27FC236}">
                        <a16:creationId xmlns:a16="http://schemas.microsoft.com/office/drawing/2014/main" id="{99F32273-FA81-4E6B-90CB-775248B82A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" name="群組 11">
                  <a:extLst>
                    <a:ext uri="{FF2B5EF4-FFF2-40B4-BE49-F238E27FC236}">
                      <a16:creationId xmlns:a16="http://schemas.microsoft.com/office/drawing/2014/main" id="{50C3BBDC-1FD1-4041-8127-654704E1861A}"/>
                    </a:ext>
                  </a:extLst>
                </p:cNvPr>
                <p:cNvGrpSpPr/>
                <p:nvPr/>
              </p:nvGrpSpPr>
              <p:grpSpPr>
                <a:xfrm rot="10800000">
                  <a:off x="1332411" y="4001294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13" name="直線接點 12">
                    <a:extLst>
                      <a:ext uri="{FF2B5EF4-FFF2-40B4-BE49-F238E27FC236}">
                        <a16:creationId xmlns:a16="http://schemas.microsoft.com/office/drawing/2014/main" id="{2978833E-F4E1-4B41-AF01-A2FBCC56999A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線接點 13">
                    <a:extLst>
                      <a:ext uri="{FF2B5EF4-FFF2-40B4-BE49-F238E27FC236}">
                        <a16:creationId xmlns:a16="http://schemas.microsoft.com/office/drawing/2014/main" id="{2058500F-1457-4F3D-800D-669FD91361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" name="直線接點 17">
                  <a:extLst>
                    <a:ext uri="{FF2B5EF4-FFF2-40B4-BE49-F238E27FC236}">
                      <a16:creationId xmlns:a16="http://schemas.microsoft.com/office/drawing/2014/main" id="{1E4C8396-4F54-4A1E-A408-9B919DE69F6B}"/>
                    </a:ext>
                  </a:extLst>
                </p:cNvPr>
                <p:cNvCxnSpPr/>
                <p:nvPr/>
              </p:nvCxnSpPr>
              <p:spPr>
                <a:xfrm>
                  <a:off x="2917371" y="3429000"/>
                  <a:ext cx="0" cy="572294"/>
                </a:xfrm>
                <a:prstGeom prst="line">
                  <a:avLst/>
                </a:prstGeom>
                <a:ln w="38100"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等腰三角形 23">
                <a:extLst>
                  <a:ext uri="{FF2B5EF4-FFF2-40B4-BE49-F238E27FC236}">
                    <a16:creationId xmlns:a16="http://schemas.microsoft.com/office/drawing/2014/main" id="{BF4B2706-07DB-4485-ABD2-094014E7FB06}"/>
                  </a:ext>
                </a:extLst>
              </p:cNvPr>
              <p:cNvSpPr/>
              <p:nvPr/>
            </p:nvSpPr>
            <p:spPr>
              <a:xfrm rot="6823213">
                <a:off x="2624782" y="3386217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AB11A221-2BD0-4526-837E-D9774316E0D5}"/>
                  </a:ext>
                </a:extLst>
              </p:cNvPr>
              <p:cNvSpPr/>
              <p:nvPr/>
            </p:nvSpPr>
            <p:spPr>
              <a:xfrm rot="6823213">
                <a:off x="4055567" y="453762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EF935E54-4A64-45EA-AFE0-D18F73C4F0F4}"/>
                  </a:ext>
                </a:extLst>
              </p:cNvPr>
              <p:cNvSpPr/>
              <p:nvPr/>
            </p:nvSpPr>
            <p:spPr>
              <a:xfrm rot="3737036">
                <a:off x="4053217" y="3348730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7" name="等腰三角形 26">
                <a:extLst>
                  <a:ext uri="{FF2B5EF4-FFF2-40B4-BE49-F238E27FC236}">
                    <a16:creationId xmlns:a16="http://schemas.microsoft.com/office/drawing/2014/main" id="{08AF6088-8B6F-438C-AE28-733925728181}"/>
                  </a:ext>
                </a:extLst>
              </p:cNvPr>
              <p:cNvSpPr/>
              <p:nvPr/>
            </p:nvSpPr>
            <p:spPr>
              <a:xfrm rot="3737036">
                <a:off x="2681468" y="449191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字方塊 29">
                  <a:extLst>
                    <a:ext uri="{FF2B5EF4-FFF2-40B4-BE49-F238E27FC236}">
                      <a16:creationId xmlns:a16="http://schemas.microsoft.com/office/drawing/2014/main" id="{20A14826-959A-43E6-B5D2-00CFAC79332B}"/>
                    </a:ext>
                  </a:extLst>
                </p:cNvPr>
                <p:cNvSpPr txBox="1"/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a14:m>
                  <a:r>
                    <a:rPr lang="zh-TW" alt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30" name="文字方塊 29">
                  <a:extLst>
                    <a:ext uri="{FF2B5EF4-FFF2-40B4-BE49-F238E27FC236}">
                      <a16:creationId xmlns:a16="http://schemas.microsoft.com/office/drawing/2014/main" id="{20A14826-959A-43E6-B5D2-00CFAC7933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BA9C48C6-7B2B-469F-8598-1F15F5606B89}"/>
              </a:ext>
            </a:extLst>
          </p:cNvPr>
          <p:cNvGrpSpPr/>
          <p:nvPr/>
        </p:nvGrpSpPr>
        <p:grpSpPr>
          <a:xfrm>
            <a:off x="5999694" y="2907138"/>
            <a:ext cx="5452208" cy="1922838"/>
            <a:chOff x="681684" y="3092062"/>
            <a:chExt cx="5452208" cy="19228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字方塊 32">
                  <a:extLst>
                    <a:ext uri="{FF2B5EF4-FFF2-40B4-BE49-F238E27FC236}">
                      <a16:creationId xmlns:a16="http://schemas.microsoft.com/office/drawing/2014/main" id="{8056624E-909E-43D5-9CFC-95DF527396AC}"/>
                    </a:ext>
                  </a:extLst>
                </p:cNvPr>
                <p:cNvSpPr txBox="1"/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3" name="文字方塊 32">
                  <a:extLst>
                    <a:ext uri="{FF2B5EF4-FFF2-40B4-BE49-F238E27FC236}">
                      <a16:creationId xmlns:a16="http://schemas.microsoft.com/office/drawing/2014/main" id="{8056624E-909E-43D5-9CFC-95DF5273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blipFill>
                  <a:blip r:embed="rId8"/>
                  <a:stretch>
                    <a:fillRect r="-9589" b="-18667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字方塊 33">
                  <a:extLst>
                    <a:ext uri="{FF2B5EF4-FFF2-40B4-BE49-F238E27FC236}">
                      <a16:creationId xmlns:a16="http://schemas.microsoft.com/office/drawing/2014/main" id="{B0F9C2ED-4873-4AC6-BFFB-3D8734B2AB8D}"/>
                    </a:ext>
                  </a:extLst>
                </p:cNvPr>
                <p:cNvSpPr txBox="1"/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TW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4" name="文字方塊 33">
                  <a:extLst>
                    <a:ext uri="{FF2B5EF4-FFF2-40B4-BE49-F238E27FC236}">
                      <a16:creationId xmlns:a16="http://schemas.microsoft.com/office/drawing/2014/main" id="{B0F9C2ED-4873-4AC6-BFFB-3D8734B2AB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8421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字方塊 34">
                  <a:extLst>
                    <a:ext uri="{FF2B5EF4-FFF2-40B4-BE49-F238E27FC236}">
                      <a16:creationId xmlns:a16="http://schemas.microsoft.com/office/drawing/2014/main" id="{A790B479-512A-4194-A05E-F60A6CB6B9D7}"/>
                    </a:ext>
                  </a:extLst>
                </p:cNvPr>
                <p:cNvSpPr txBox="1"/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TW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5" name="文字方塊 34">
                  <a:extLst>
                    <a:ext uri="{FF2B5EF4-FFF2-40B4-BE49-F238E27FC236}">
                      <a16:creationId xmlns:a16="http://schemas.microsoft.com/office/drawing/2014/main" id="{A790B479-512A-4194-A05E-F60A6CB6B9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blipFill>
                  <a:blip r:embed="rId10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字方塊 35">
                  <a:extLst>
                    <a:ext uri="{FF2B5EF4-FFF2-40B4-BE49-F238E27FC236}">
                      <a16:creationId xmlns:a16="http://schemas.microsoft.com/office/drawing/2014/main" id="{09836DEC-D28F-48A5-9438-7D792A27B783}"/>
                    </a:ext>
                  </a:extLst>
                </p:cNvPr>
                <p:cNvSpPr txBox="1"/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6" name="文字方塊 35">
                  <a:extLst>
                    <a:ext uri="{FF2B5EF4-FFF2-40B4-BE49-F238E27FC236}">
                      <a16:creationId xmlns:a16="http://schemas.microsoft.com/office/drawing/2014/main" id="{09836DEC-D28F-48A5-9438-7D792A27B7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blipFill>
                  <a:blip r:embed="rId11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id="{B96F4EC4-3CFB-42F0-81C6-A2CE9E7FFDA9}"/>
                </a:ext>
              </a:extLst>
            </p:cNvPr>
            <p:cNvGrpSpPr/>
            <p:nvPr/>
          </p:nvGrpSpPr>
          <p:grpSpPr>
            <a:xfrm>
              <a:off x="2048691" y="3223259"/>
              <a:ext cx="2662646" cy="1662249"/>
              <a:chOff x="2048691" y="3223259"/>
              <a:chExt cx="2662646" cy="1662249"/>
            </a:xfrm>
          </p:grpSpPr>
          <p:grpSp>
            <p:nvGrpSpPr>
              <p:cNvPr id="39" name="群組 38">
                <a:extLst>
                  <a:ext uri="{FF2B5EF4-FFF2-40B4-BE49-F238E27FC236}">
                    <a16:creationId xmlns:a16="http://schemas.microsoft.com/office/drawing/2014/main" id="{E8E929BF-EE97-47A3-A915-F7E10B10B06E}"/>
                  </a:ext>
                </a:extLst>
              </p:cNvPr>
              <p:cNvGrpSpPr/>
              <p:nvPr/>
            </p:nvGrpSpPr>
            <p:grpSpPr>
              <a:xfrm>
                <a:off x="2048691" y="3223259"/>
                <a:ext cx="2662646" cy="1662249"/>
                <a:chOff x="1332411" y="2891243"/>
                <a:chExt cx="3169920" cy="1647807"/>
              </a:xfrm>
            </p:grpSpPr>
            <p:grpSp>
              <p:nvGrpSpPr>
                <p:cNvPr id="44" name="群組 43">
                  <a:extLst>
                    <a:ext uri="{FF2B5EF4-FFF2-40B4-BE49-F238E27FC236}">
                      <a16:creationId xmlns:a16="http://schemas.microsoft.com/office/drawing/2014/main" id="{554A1134-90EE-4CB8-8AB5-1A9173F62EBD}"/>
                    </a:ext>
                  </a:extLst>
                </p:cNvPr>
                <p:cNvGrpSpPr/>
                <p:nvPr/>
              </p:nvGrpSpPr>
              <p:grpSpPr>
                <a:xfrm>
                  <a:off x="1332411" y="2891243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49" name="直線接點 48">
                    <a:extLst>
                      <a:ext uri="{FF2B5EF4-FFF2-40B4-BE49-F238E27FC236}">
                        <a16:creationId xmlns:a16="http://schemas.microsoft.com/office/drawing/2014/main" id="{3E344560-77F0-4D12-BBFA-009D3F111A17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線接點 49">
                    <a:extLst>
                      <a:ext uri="{FF2B5EF4-FFF2-40B4-BE49-F238E27FC236}">
                        <a16:creationId xmlns:a16="http://schemas.microsoft.com/office/drawing/2014/main" id="{782A873D-95D8-48AC-8323-AB236872A2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群組 44">
                  <a:extLst>
                    <a:ext uri="{FF2B5EF4-FFF2-40B4-BE49-F238E27FC236}">
                      <a16:creationId xmlns:a16="http://schemas.microsoft.com/office/drawing/2014/main" id="{1258B070-4252-446C-87ED-AF7C0CFEC96C}"/>
                    </a:ext>
                  </a:extLst>
                </p:cNvPr>
                <p:cNvGrpSpPr/>
                <p:nvPr/>
              </p:nvGrpSpPr>
              <p:grpSpPr>
                <a:xfrm rot="10800000">
                  <a:off x="1332411" y="4001294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47" name="直線接點 46">
                    <a:extLst>
                      <a:ext uri="{FF2B5EF4-FFF2-40B4-BE49-F238E27FC236}">
                        <a16:creationId xmlns:a16="http://schemas.microsoft.com/office/drawing/2014/main" id="{394DC3F5-A7E7-4790-908E-0B2DF94712DD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線接點 47">
                    <a:extLst>
                      <a:ext uri="{FF2B5EF4-FFF2-40B4-BE49-F238E27FC236}">
                        <a16:creationId xmlns:a16="http://schemas.microsoft.com/office/drawing/2014/main" id="{10878B2F-0A78-4166-A349-CCE6C9DBB3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6" name="直線接點 45">
                  <a:extLst>
                    <a:ext uri="{FF2B5EF4-FFF2-40B4-BE49-F238E27FC236}">
                      <a16:creationId xmlns:a16="http://schemas.microsoft.com/office/drawing/2014/main" id="{69F2912C-0AED-4BE2-9FF3-8E78B0222E07}"/>
                    </a:ext>
                  </a:extLst>
                </p:cNvPr>
                <p:cNvCxnSpPr/>
                <p:nvPr/>
              </p:nvCxnSpPr>
              <p:spPr>
                <a:xfrm>
                  <a:off x="2917371" y="3429000"/>
                  <a:ext cx="0" cy="572294"/>
                </a:xfrm>
                <a:prstGeom prst="line">
                  <a:avLst/>
                </a:prstGeom>
                <a:ln w="38100"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等腰三角形 39">
                <a:extLst>
                  <a:ext uri="{FF2B5EF4-FFF2-40B4-BE49-F238E27FC236}">
                    <a16:creationId xmlns:a16="http://schemas.microsoft.com/office/drawing/2014/main" id="{599266E0-4EEB-4AA3-8925-ECA56B63552F}"/>
                  </a:ext>
                </a:extLst>
              </p:cNvPr>
              <p:cNvSpPr/>
              <p:nvPr/>
            </p:nvSpPr>
            <p:spPr>
              <a:xfrm rot="6823213">
                <a:off x="2624782" y="3386217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1" name="等腰三角形 40">
                <a:extLst>
                  <a:ext uri="{FF2B5EF4-FFF2-40B4-BE49-F238E27FC236}">
                    <a16:creationId xmlns:a16="http://schemas.microsoft.com/office/drawing/2014/main" id="{BF564F2E-2438-421B-8E4D-F49E99FECD51}"/>
                  </a:ext>
                </a:extLst>
              </p:cNvPr>
              <p:cNvSpPr/>
              <p:nvPr/>
            </p:nvSpPr>
            <p:spPr>
              <a:xfrm rot="6823213">
                <a:off x="4055567" y="453762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等腰三角形 41">
                <a:extLst>
                  <a:ext uri="{FF2B5EF4-FFF2-40B4-BE49-F238E27FC236}">
                    <a16:creationId xmlns:a16="http://schemas.microsoft.com/office/drawing/2014/main" id="{0A03525F-463E-4732-8217-8506D580B4DE}"/>
                  </a:ext>
                </a:extLst>
              </p:cNvPr>
              <p:cNvSpPr/>
              <p:nvPr/>
            </p:nvSpPr>
            <p:spPr>
              <a:xfrm rot="3737036">
                <a:off x="4053217" y="3348730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3" name="等腰三角形 42">
                <a:extLst>
                  <a:ext uri="{FF2B5EF4-FFF2-40B4-BE49-F238E27FC236}">
                    <a16:creationId xmlns:a16="http://schemas.microsoft.com/office/drawing/2014/main" id="{D075F0B9-4F22-40BD-85A6-A8FE979D1A2A}"/>
                  </a:ext>
                </a:extLst>
              </p:cNvPr>
              <p:cNvSpPr/>
              <p:nvPr/>
            </p:nvSpPr>
            <p:spPr>
              <a:xfrm rot="3737036">
                <a:off x="2681468" y="449191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字方塊 37">
                  <a:extLst>
                    <a:ext uri="{FF2B5EF4-FFF2-40B4-BE49-F238E27FC236}">
                      <a16:creationId xmlns:a16="http://schemas.microsoft.com/office/drawing/2014/main" id="{E8F55840-D490-4882-ABB7-5D62D61AA05F}"/>
                    </a:ext>
                  </a:extLst>
                </p:cNvPr>
                <p:cNvSpPr txBox="1"/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a14:m>
                  <a:r>
                    <a:rPr lang="zh-TW" alt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38" name="文字方塊 37">
                  <a:extLst>
                    <a:ext uri="{FF2B5EF4-FFF2-40B4-BE49-F238E27FC236}">
                      <a16:creationId xmlns:a16="http://schemas.microsoft.com/office/drawing/2014/main" id="{E8F55840-D490-4882-ABB7-5D62D61AA0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B35C2E39-F74C-4461-8BCF-62C3B396AD50}"/>
              </a:ext>
            </a:extLst>
          </p:cNvPr>
          <p:cNvSpPr txBox="1"/>
          <p:nvPr/>
        </p:nvSpPr>
        <p:spPr>
          <a:xfrm>
            <a:off x="1897952" y="5068697"/>
            <a:ext cx="2816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Flavor correlation</a:t>
            </a:r>
            <a:endParaRPr lang="zh-TW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字方塊 51">
                <a:extLst>
                  <a:ext uri="{FF2B5EF4-FFF2-40B4-BE49-F238E27FC236}">
                    <a16:creationId xmlns:a16="http://schemas.microsoft.com/office/drawing/2014/main" id="{88D2F57B-6542-45D7-8CCB-C61522FE68CD}"/>
                  </a:ext>
                </a:extLst>
              </p:cNvPr>
              <p:cNvSpPr txBox="1"/>
              <p:nvPr/>
            </p:nvSpPr>
            <p:spPr>
              <a:xfrm>
                <a:off x="7088810" y="5042880"/>
                <a:ext cx="33605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𝝂</m:t>
                    </m:r>
                  </m:oMath>
                </a14:m>
                <a:r>
                  <a:rPr lang="en-US" altLang="zh-TW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zh-TW" altLang="en-US" sz="24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𝝂</m:t>
                        </m:r>
                        <m:r>
                          <a:rPr lang="en-US" altLang="zh-TW" sz="24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altLang="zh-TW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Pairing correlation</a:t>
                </a:r>
                <a:endParaRPr lang="zh-TW" alt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文字方塊 51">
                <a:extLst>
                  <a:ext uri="{FF2B5EF4-FFF2-40B4-BE49-F238E27FC236}">
                    <a16:creationId xmlns:a16="http://schemas.microsoft.com/office/drawing/2014/main" id="{88D2F57B-6542-45D7-8CCB-C61522FE6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810" y="5042880"/>
                <a:ext cx="3360522" cy="461665"/>
              </a:xfrm>
              <a:prstGeom prst="rect">
                <a:avLst/>
              </a:prstGeom>
              <a:blipFill>
                <a:blip r:embed="rId1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文字方塊 57">
            <a:extLst>
              <a:ext uri="{FF2B5EF4-FFF2-40B4-BE49-F238E27FC236}">
                <a16:creationId xmlns:a16="http://schemas.microsoft.com/office/drawing/2014/main" id="{AC849AB5-4A0F-4138-8458-ABCE78647670}"/>
              </a:ext>
            </a:extLst>
          </p:cNvPr>
          <p:cNvSpPr txBox="1"/>
          <p:nvPr/>
        </p:nvSpPr>
        <p:spPr>
          <a:xfrm>
            <a:off x="8032361" y="5473749"/>
            <a:ext cx="4159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C. Volpe,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D.</a:t>
            </a:r>
            <a:r>
              <a:rPr lang="zh-TW" altLang="en-US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Vaananen,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C. Espinoza 2013</a:t>
            </a:r>
            <a:endParaRPr lang="zh-TW" altLang="en-US" dirty="0">
              <a:latin typeface="Corbel" panose="020B0503020204020204" pitchFamily="34" charset="0"/>
            </a:endParaRP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A6798D55-9633-481F-8CB7-81810C305076}"/>
              </a:ext>
            </a:extLst>
          </p:cNvPr>
          <p:cNvSpPr txBox="1"/>
          <p:nvPr/>
        </p:nvSpPr>
        <p:spPr>
          <a:xfrm>
            <a:off x="8032361" y="5773768"/>
            <a:ext cx="37922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zh-TW" sz="1800" dirty="0">
                <a:latin typeface="Corbel" panose="020B0503020204020204" pitchFamily="34" charset="0"/>
              </a:rPr>
              <a:t>J. </a:t>
            </a:r>
            <a:r>
              <a:rPr lang="fr-FR" altLang="zh-TW" sz="1800" dirty="0" err="1">
                <a:latin typeface="Corbel" panose="020B0503020204020204" pitchFamily="34" charset="0"/>
              </a:rPr>
              <a:t>Serreau</a:t>
            </a:r>
            <a:r>
              <a:rPr lang="fr-FR" altLang="zh-TW" sz="1800" dirty="0">
                <a:latin typeface="Corbel" panose="020B0503020204020204" pitchFamily="34" charset="0"/>
              </a:rPr>
              <a:t> &amp; C. </a:t>
            </a:r>
            <a:r>
              <a:rPr lang="fr-FR" altLang="zh-TW" sz="1800" dirty="0" err="1">
                <a:latin typeface="Corbel" panose="020B0503020204020204" pitchFamily="34" charset="0"/>
              </a:rPr>
              <a:t>Volpe</a:t>
            </a:r>
            <a:r>
              <a:rPr lang="fr-FR" altLang="zh-TW" sz="1800" dirty="0">
                <a:latin typeface="Corbel" panose="020B0503020204020204" pitchFamily="34" charset="0"/>
              </a:rPr>
              <a:t> </a:t>
            </a:r>
            <a:r>
              <a:rPr lang="en-US" altLang="zh-TW" sz="1800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2014</a:t>
            </a:r>
            <a:endParaRPr lang="zh-TW" altLang="en-US" dirty="0">
              <a:latin typeface="Corbel" panose="020B0503020204020204" pitchFamily="34" charset="0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2791F435-BDBC-4A7A-AD09-A2F44319EB06}"/>
              </a:ext>
            </a:extLst>
          </p:cNvPr>
          <p:cNvSpPr/>
          <p:nvPr/>
        </p:nvSpPr>
        <p:spPr>
          <a:xfrm>
            <a:off x="6353075" y="2640433"/>
            <a:ext cx="5718864" cy="380896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1892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3F6E2A-9154-4DA5-BEFD-F5B0B1D3D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neutrino-neutrino forward scattering</a:t>
            </a:r>
            <a:endParaRPr lang="zh-TW" altLang="en-US" sz="6600" dirty="0">
              <a:latin typeface="Perpetua Titling MT" panose="02020502060505020804" pitchFamily="18" charset="0"/>
            </a:endParaRPr>
          </a:p>
        </p:txBody>
      </p: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5860705B-AEC6-4862-A9B7-4C1EECD05F92}"/>
              </a:ext>
            </a:extLst>
          </p:cNvPr>
          <p:cNvGrpSpPr/>
          <p:nvPr/>
        </p:nvGrpSpPr>
        <p:grpSpPr>
          <a:xfrm>
            <a:off x="516564" y="2907138"/>
            <a:ext cx="5452208" cy="1922838"/>
            <a:chOff x="681684" y="3092062"/>
            <a:chExt cx="5452208" cy="19228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字方塊 19">
                  <a:extLst>
                    <a:ext uri="{FF2B5EF4-FFF2-40B4-BE49-F238E27FC236}">
                      <a16:creationId xmlns:a16="http://schemas.microsoft.com/office/drawing/2014/main" id="{FDAD5329-2078-4881-8929-F620BBD40BE4}"/>
                    </a:ext>
                  </a:extLst>
                </p:cNvPr>
                <p:cNvSpPr txBox="1"/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0" name="文字方塊 19">
                  <a:extLst>
                    <a:ext uri="{FF2B5EF4-FFF2-40B4-BE49-F238E27FC236}">
                      <a16:creationId xmlns:a16="http://schemas.microsoft.com/office/drawing/2014/main" id="{FDAD5329-2078-4881-8929-F620BBD40B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blipFill>
                  <a:blip r:embed="rId3"/>
                  <a:stretch>
                    <a:fillRect r="-8904" b="-18667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字方塊 20">
                  <a:extLst>
                    <a:ext uri="{FF2B5EF4-FFF2-40B4-BE49-F238E27FC236}">
                      <a16:creationId xmlns:a16="http://schemas.microsoft.com/office/drawing/2014/main" id="{BCA66EE4-C8F7-48D7-8BEF-1EAD8D5FE8DF}"/>
                    </a:ext>
                  </a:extLst>
                </p:cNvPr>
                <p:cNvSpPr txBox="1"/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1" name="文字方塊 20">
                  <a:extLst>
                    <a:ext uri="{FF2B5EF4-FFF2-40B4-BE49-F238E27FC236}">
                      <a16:creationId xmlns:a16="http://schemas.microsoft.com/office/drawing/2014/main" id="{BCA66EE4-C8F7-48D7-8BEF-1EAD8D5FE8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7105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字方塊 21">
                  <a:extLst>
                    <a:ext uri="{FF2B5EF4-FFF2-40B4-BE49-F238E27FC236}">
                      <a16:creationId xmlns:a16="http://schemas.microsoft.com/office/drawing/2014/main" id="{DBA754AE-517E-4EC3-8B49-E466331EA91F}"/>
                    </a:ext>
                  </a:extLst>
                </p:cNvPr>
                <p:cNvSpPr txBox="1"/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2" name="文字方塊 21">
                  <a:extLst>
                    <a:ext uri="{FF2B5EF4-FFF2-40B4-BE49-F238E27FC236}">
                      <a16:creationId xmlns:a16="http://schemas.microsoft.com/office/drawing/2014/main" id="{DBA754AE-517E-4EC3-8B49-E466331EA9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blipFill>
                  <a:blip r:embed="rId5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字方塊 22">
                  <a:extLst>
                    <a:ext uri="{FF2B5EF4-FFF2-40B4-BE49-F238E27FC236}">
                      <a16:creationId xmlns:a16="http://schemas.microsoft.com/office/drawing/2014/main" id="{C5B15B17-E174-4635-AFAD-A4CCECC8364C}"/>
                    </a:ext>
                  </a:extLst>
                </p:cNvPr>
                <p:cNvSpPr txBox="1"/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3" name="文字方塊 22">
                  <a:extLst>
                    <a:ext uri="{FF2B5EF4-FFF2-40B4-BE49-F238E27FC236}">
                      <a16:creationId xmlns:a16="http://schemas.microsoft.com/office/drawing/2014/main" id="{C5B15B17-E174-4635-AFAD-A4CCECC836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blipFill>
                  <a:blip r:embed="rId6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ABF76477-7049-4526-9C0B-32124C83D972}"/>
                </a:ext>
              </a:extLst>
            </p:cNvPr>
            <p:cNvGrpSpPr/>
            <p:nvPr/>
          </p:nvGrpSpPr>
          <p:grpSpPr>
            <a:xfrm>
              <a:off x="2048691" y="3223259"/>
              <a:ext cx="2662646" cy="1662249"/>
              <a:chOff x="2048691" y="3223259"/>
              <a:chExt cx="2662646" cy="1662249"/>
            </a:xfrm>
          </p:grpSpPr>
          <p:grpSp>
            <p:nvGrpSpPr>
              <p:cNvPr id="19" name="群組 18">
                <a:extLst>
                  <a:ext uri="{FF2B5EF4-FFF2-40B4-BE49-F238E27FC236}">
                    <a16:creationId xmlns:a16="http://schemas.microsoft.com/office/drawing/2014/main" id="{527997B7-E9E1-46E9-8C8F-BE12A4302B03}"/>
                  </a:ext>
                </a:extLst>
              </p:cNvPr>
              <p:cNvGrpSpPr/>
              <p:nvPr/>
            </p:nvGrpSpPr>
            <p:grpSpPr>
              <a:xfrm>
                <a:off x="2048691" y="3223259"/>
                <a:ext cx="2662646" cy="1662249"/>
                <a:chOff x="1332411" y="2891243"/>
                <a:chExt cx="3169920" cy="1647807"/>
              </a:xfrm>
            </p:grpSpPr>
            <p:grpSp>
              <p:nvGrpSpPr>
                <p:cNvPr id="11" name="群組 10">
                  <a:extLst>
                    <a:ext uri="{FF2B5EF4-FFF2-40B4-BE49-F238E27FC236}">
                      <a16:creationId xmlns:a16="http://schemas.microsoft.com/office/drawing/2014/main" id="{AD8E895E-82A7-44E4-8A24-8EA3FE780B8E}"/>
                    </a:ext>
                  </a:extLst>
                </p:cNvPr>
                <p:cNvGrpSpPr/>
                <p:nvPr/>
              </p:nvGrpSpPr>
              <p:grpSpPr>
                <a:xfrm>
                  <a:off x="1332411" y="2891243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5" name="直線接點 4">
                    <a:extLst>
                      <a:ext uri="{FF2B5EF4-FFF2-40B4-BE49-F238E27FC236}">
                        <a16:creationId xmlns:a16="http://schemas.microsoft.com/office/drawing/2014/main" id="{D831117B-53E2-4607-BC32-BE3EEA406B25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直線接點 6">
                    <a:extLst>
                      <a:ext uri="{FF2B5EF4-FFF2-40B4-BE49-F238E27FC236}">
                        <a16:creationId xmlns:a16="http://schemas.microsoft.com/office/drawing/2014/main" id="{99F32273-FA81-4E6B-90CB-775248B82AF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" name="群組 11">
                  <a:extLst>
                    <a:ext uri="{FF2B5EF4-FFF2-40B4-BE49-F238E27FC236}">
                      <a16:creationId xmlns:a16="http://schemas.microsoft.com/office/drawing/2014/main" id="{50C3BBDC-1FD1-4041-8127-654704E1861A}"/>
                    </a:ext>
                  </a:extLst>
                </p:cNvPr>
                <p:cNvGrpSpPr/>
                <p:nvPr/>
              </p:nvGrpSpPr>
              <p:grpSpPr>
                <a:xfrm rot="10800000">
                  <a:off x="1332411" y="4001294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13" name="直線接點 12">
                    <a:extLst>
                      <a:ext uri="{FF2B5EF4-FFF2-40B4-BE49-F238E27FC236}">
                        <a16:creationId xmlns:a16="http://schemas.microsoft.com/office/drawing/2014/main" id="{2978833E-F4E1-4B41-AF01-A2FBCC56999A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線接點 13">
                    <a:extLst>
                      <a:ext uri="{FF2B5EF4-FFF2-40B4-BE49-F238E27FC236}">
                        <a16:creationId xmlns:a16="http://schemas.microsoft.com/office/drawing/2014/main" id="{2058500F-1457-4F3D-800D-669FD91361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8" name="直線接點 17">
                  <a:extLst>
                    <a:ext uri="{FF2B5EF4-FFF2-40B4-BE49-F238E27FC236}">
                      <a16:creationId xmlns:a16="http://schemas.microsoft.com/office/drawing/2014/main" id="{1E4C8396-4F54-4A1E-A408-9B919DE69F6B}"/>
                    </a:ext>
                  </a:extLst>
                </p:cNvPr>
                <p:cNvCxnSpPr/>
                <p:nvPr/>
              </p:nvCxnSpPr>
              <p:spPr>
                <a:xfrm>
                  <a:off x="2917371" y="3429000"/>
                  <a:ext cx="0" cy="572294"/>
                </a:xfrm>
                <a:prstGeom prst="line">
                  <a:avLst/>
                </a:prstGeom>
                <a:ln w="38100"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等腰三角形 23">
                <a:extLst>
                  <a:ext uri="{FF2B5EF4-FFF2-40B4-BE49-F238E27FC236}">
                    <a16:creationId xmlns:a16="http://schemas.microsoft.com/office/drawing/2014/main" id="{BF4B2706-07DB-4485-ABD2-094014E7FB06}"/>
                  </a:ext>
                </a:extLst>
              </p:cNvPr>
              <p:cNvSpPr/>
              <p:nvPr/>
            </p:nvSpPr>
            <p:spPr>
              <a:xfrm rot="6823213">
                <a:off x="2624782" y="3386217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等腰三角形 24">
                <a:extLst>
                  <a:ext uri="{FF2B5EF4-FFF2-40B4-BE49-F238E27FC236}">
                    <a16:creationId xmlns:a16="http://schemas.microsoft.com/office/drawing/2014/main" id="{AB11A221-2BD0-4526-837E-D9774316E0D5}"/>
                  </a:ext>
                </a:extLst>
              </p:cNvPr>
              <p:cNvSpPr/>
              <p:nvPr/>
            </p:nvSpPr>
            <p:spPr>
              <a:xfrm rot="6823213">
                <a:off x="4055567" y="453762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等腰三角形 25">
                <a:extLst>
                  <a:ext uri="{FF2B5EF4-FFF2-40B4-BE49-F238E27FC236}">
                    <a16:creationId xmlns:a16="http://schemas.microsoft.com/office/drawing/2014/main" id="{EF935E54-4A64-45EA-AFE0-D18F73C4F0F4}"/>
                  </a:ext>
                </a:extLst>
              </p:cNvPr>
              <p:cNvSpPr/>
              <p:nvPr/>
            </p:nvSpPr>
            <p:spPr>
              <a:xfrm rot="3737036">
                <a:off x="4053217" y="3348730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7" name="等腰三角形 26">
                <a:extLst>
                  <a:ext uri="{FF2B5EF4-FFF2-40B4-BE49-F238E27FC236}">
                    <a16:creationId xmlns:a16="http://schemas.microsoft.com/office/drawing/2014/main" id="{08AF6088-8B6F-438C-AE28-733925728181}"/>
                  </a:ext>
                </a:extLst>
              </p:cNvPr>
              <p:cNvSpPr/>
              <p:nvPr/>
            </p:nvSpPr>
            <p:spPr>
              <a:xfrm rot="3737036">
                <a:off x="2681468" y="449191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字方塊 29">
                  <a:extLst>
                    <a:ext uri="{FF2B5EF4-FFF2-40B4-BE49-F238E27FC236}">
                      <a16:creationId xmlns:a16="http://schemas.microsoft.com/office/drawing/2014/main" id="{20A14826-959A-43E6-B5D2-00CFAC79332B}"/>
                    </a:ext>
                  </a:extLst>
                </p:cNvPr>
                <p:cNvSpPr txBox="1"/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a14:m>
                  <a:r>
                    <a:rPr lang="zh-TW" alt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30" name="文字方塊 29">
                  <a:extLst>
                    <a:ext uri="{FF2B5EF4-FFF2-40B4-BE49-F238E27FC236}">
                      <a16:creationId xmlns:a16="http://schemas.microsoft.com/office/drawing/2014/main" id="{20A14826-959A-43E6-B5D2-00CFAC7933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群組 31">
            <a:extLst>
              <a:ext uri="{FF2B5EF4-FFF2-40B4-BE49-F238E27FC236}">
                <a16:creationId xmlns:a16="http://schemas.microsoft.com/office/drawing/2014/main" id="{BA9C48C6-7B2B-469F-8598-1F15F5606B89}"/>
              </a:ext>
            </a:extLst>
          </p:cNvPr>
          <p:cNvGrpSpPr/>
          <p:nvPr/>
        </p:nvGrpSpPr>
        <p:grpSpPr>
          <a:xfrm>
            <a:off x="5999694" y="2907138"/>
            <a:ext cx="5452208" cy="1922838"/>
            <a:chOff x="681684" y="3092062"/>
            <a:chExt cx="5452208" cy="19228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字方塊 32">
                  <a:extLst>
                    <a:ext uri="{FF2B5EF4-FFF2-40B4-BE49-F238E27FC236}">
                      <a16:creationId xmlns:a16="http://schemas.microsoft.com/office/drawing/2014/main" id="{8056624E-909E-43D5-9CFC-95DF527396AC}"/>
                    </a:ext>
                  </a:extLst>
                </p:cNvPr>
                <p:cNvSpPr txBox="1"/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3" name="文字方塊 32">
                  <a:extLst>
                    <a:ext uri="{FF2B5EF4-FFF2-40B4-BE49-F238E27FC236}">
                      <a16:creationId xmlns:a16="http://schemas.microsoft.com/office/drawing/2014/main" id="{8056624E-909E-43D5-9CFC-95DF527396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8101" y="3096521"/>
                  <a:ext cx="890587" cy="461665"/>
                </a:xfrm>
                <a:prstGeom prst="rect">
                  <a:avLst/>
                </a:prstGeom>
                <a:blipFill>
                  <a:blip r:embed="rId8"/>
                  <a:stretch>
                    <a:fillRect r="-9589" b="-18667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文字方塊 33">
                  <a:extLst>
                    <a:ext uri="{FF2B5EF4-FFF2-40B4-BE49-F238E27FC236}">
                      <a16:creationId xmlns:a16="http://schemas.microsoft.com/office/drawing/2014/main" id="{B0F9C2ED-4873-4AC6-BFFB-3D8734B2AB8D}"/>
                    </a:ext>
                  </a:extLst>
                </p:cNvPr>
                <p:cNvSpPr txBox="1"/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TW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4" name="文字方塊 33">
                  <a:extLst>
                    <a:ext uri="{FF2B5EF4-FFF2-40B4-BE49-F238E27FC236}">
                      <a16:creationId xmlns:a16="http://schemas.microsoft.com/office/drawing/2014/main" id="{B0F9C2ED-4873-4AC6-BFFB-3D8734B2AB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985" y="3092062"/>
                  <a:ext cx="1822675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8421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文字方塊 34">
                  <a:extLst>
                    <a:ext uri="{FF2B5EF4-FFF2-40B4-BE49-F238E27FC236}">
                      <a16:creationId xmlns:a16="http://schemas.microsoft.com/office/drawing/2014/main" id="{A790B479-512A-4194-A05E-F60A6CB6B9D7}"/>
                    </a:ext>
                  </a:extLst>
                </p:cNvPr>
                <p:cNvSpPr txBox="1"/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TW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5" name="文字方塊 34">
                  <a:extLst>
                    <a:ext uri="{FF2B5EF4-FFF2-40B4-BE49-F238E27FC236}">
                      <a16:creationId xmlns:a16="http://schemas.microsoft.com/office/drawing/2014/main" id="{A790B479-512A-4194-A05E-F60A6CB6B9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84" y="4520341"/>
                  <a:ext cx="1822675" cy="494559"/>
                </a:xfrm>
                <a:prstGeom prst="rect">
                  <a:avLst/>
                </a:prstGeom>
                <a:blipFill>
                  <a:blip r:embed="rId10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文字方塊 35">
                  <a:extLst>
                    <a:ext uri="{FF2B5EF4-FFF2-40B4-BE49-F238E27FC236}">
                      <a16:creationId xmlns:a16="http://schemas.microsoft.com/office/drawing/2014/main" id="{09836DEC-D28F-48A5-9438-7D792A27B783}"/>
                    </a:ext>
                  </a:extLst>
                </p:cNvPr>
                <p:cNvSpPr txBox="1"/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′)</m:t>
                        </m:r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6" name="文字方塊 35">
                  <a:extLst>
                    <a:ext uri="{FF2B5EF4-FFF2-40B4-BE49-F238E27FC236}">
                      <a16:creationId xmlns:a16="http://schemas.microsoft.com/office/drawing/2014/main" id="{09836DEC-D28F-48A5-9438-7D792A27B7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11217" y="4482560"/>
                  <a:ext cx="1822675" cy="494559"/>
                </a:xfrm>
                <a:prstGeom prst="rect">
                  <a:avLst/>
                </a:prstGeom>
                <a:blipFill>
                  <a:blip r:embed="rId11"/>
                  <a:stretch>
                    <a:fillRect b="-1234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id="{B96F4EC4-3CFB-42F0-81C6-A2CE9E7FFDA9}"/>
                </a:ext>
              </a:extLst>
            </p:cNvPr>
            <p:cNvGrpSpPr/>
            <p:nvPr/>
          </p:nvGrpSpPr>
          <p:grpSpPr>
            <a:xfrm>
              <a:off x="2048691" y="3223259"/>
              <a:ext cx="2662646" cy="1662249"/>
              <a:chOff x="2048691" y="3223259"/>
              <a:chExt cx="2662646" cy="1662249"/>
            </a:xfrm>
          </p:grpSpPr>
          <p:grpSp>
            <p:nvGrpSpPr>
              <p:cNvPr id="39" name="群組 38">
                <a:extLst>
                  <a:ext uri="{FF2B5EF4-FFF2-40B4-BE49-F238E27FC236}">
                    <a16:creationId xmlns:a16="http://schemas.microsoft.com/office/drawing/2014/main" id="{E8E929BF-EE97-47A3-A915-F7E10B10B06E}"/>
                  </a:ext>
                </a:extLst>
              </p:cNvPr>
              <p:cNvGrpSpPr/>
              <p:nvPr/>
            </p:nvGrpSpPr>
            <p:grpSpPr>
              <a:xfrm>
                <a:off x="2048691" y="3223259"/>
                <a:ext cx="2662646" cy="1662249"/>
                <a:chOff x="1332411" y="2891243"/>
                <a:chExt cx="3169920" cy="1647807"/>
              </a:xfrm>
            </p:grpSpPr>
            <p:grpSp>
              <p:nvGrpSpPr>
                <p:cNvPr id="44" name="群組 43">
                  <a:extLst>
                    <a:ext uri="{FF2B5EF4-FFF2-40B4-BE49-F238E27FC236}">
                      <a16:creationId xmlns:a16="http://schemas.microsoft.com/office/drawing/2014/main" id="{554A1134-90EE-4CB8-8AB5-1A9173F62EBD}"/>
                    </a:ext>
                  </a:extLst>
                </p:cNvPr>
                <p:cNvGrpSpPr/>
                <p:nvPr/>
              </p:nvGrpSpPr>
              <p:grpSpPr>
                <a:xfrm>
                  <a:off x="1332411" y="2891243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49" name="直線接點 48">
                    <a:extLst>
                      <a:ext uri="{FF2B5EF4-FFF2-40B4-BE49-F238E27FC236}">
                        <a16:creationId xmlns:a16="http://schemas.microsoft.com/office/drawing/2014/main" id="{3E344560-77F0-4D12-BBFA-009D3F111A17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線接點 49">
                    <a:extLst>
                      <a:ext uri="{FF2B5EF4-FFF2-40B4-BE49-F238E27FC236}">
                        <a16:creationId xmlns:a16="http://schemas.microsoft.com/office/drawing/2014/main" id="{782A873D-95D8-48AC-8323-AB236872A2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群組 44">
                  <a:extLst>
                    <a:ext uri="{FF2B5EF4-FFF2-40B4-BE49-F238E27FC236}">
                      <a16:creationId xmlns:a16="http://schemas.microsoft.com/office/drawing/2014/main" id="{1258B070-4252-446C-87ED-AF7C0CFEC96C}"/>
                    </a:ext>
                  </a:extLst>
                </p:cNvPr>
                <p:cNvGrpSpPr/>
                <p:nvPr/>
              </p:nvGrpSpPr>
              <p:grpSpPr>
                <a:xfrm rot="10800000">
                  <a:off x="1332411" y="4001294"/>
                  <a:ext cx="3169920" cy="537756"/>
                  <a:chOff x="1332411" y="2891246"/>
                  <a:chExt cx="3169920" cy="537756"/>
                </a:xfrm>
              </p:grpSpPr>
              <p:cxnSp>
                <p:nvCxnSpPr>
                  <p:cNvPr id="47" name="直線接點 46">
                    <a:extLst>
                      <a:ext uri="{FF2B5EF4-FFF2-40B4-BE49-F238E27FC236}">
                        <a16:creationId xmlns:a16="http://schemas.microsoft.com/office/drawing/2014/main" id="{394DC3F5-A7E7-4790-908E-0B2DF94712DD}"/>
                      </a:ext>
                    </a:extLst>
                  </p:cNvPr>
                  <p:cNvCxnSpPr/>
                  <p:nvPr/>
                </p:nvCxnSpPr>
                <p:spPr>
                  <a:xfrm>
                    <a:off x="1332411" y="2891246"/>
                    <a:ext cx="1584960" cy="537754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線接點 47">
                    <a:extLst>
                      <a:ext uri="{FF2B5EF4-FFF2-40B4-BE49-F238E27FC236}">
                        <a16:creationId xmlns:a16="http://schemas.microsoft.com/office/drawing/2014/main" id="{10878B2F-0A78-4166-A349-CCE6C9DBB3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917371" y="2891246"/>
                    <a:ext cx="1584960" cy="537756"/>
                  </a:xfrm>
                  <a:prstGeom prst="line">
                    <a:avLst/>
                  </a:prstGeom>
                  <a:ln w="381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6" name="直線接點 45">
                  <a:extLst>
                    <a:ext uri="{FF2B5EF4-FFF2-40B4-BE49-F238E27FC236}">
                      <a16:creationId xmlns:a16="http://schemas.microsoft.com/office/drawing/2014/main" id="{69F2912C-0AED-4BE2-9FF3-8E78B0222E07}"/>
                    </a:ext>
                  </a:extLst>
                </p:cNvPr>
                <p:cNvCxnSpPr/>
                <p:nvPr/>
              </p:nvCxnSpPr>
              <p:spPr>
                <a:xfrm>
                  <a:off x="2917371" y="3429000"/>
                  <a:ext cx="0" cy="572294"/>
                </a:xfrm>
                <a:prstGeom prst="line">
                  <a:avLst/>
                </a:prstGeom>
                <a:ln w="38100">
                  <a:prstDash val="sysDot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等腰三角形 39">
                <a:extLst>
                  <a:ext uri="{FF2B5EF4-FFF2-40B4-BE49-F238E27FC236}">
                    <a16:creationId xmlns:a16="http://schemas.microsoft.com/office/drawing/2014/main" id="{599266E0-4EEB-4AA3-8925-ECA56B63552F}"/>
                  </a:ext>
                </a:extLst>
              </p:cNvPr>
              <p:cNvSpPr/>
              <p:nvPr/>
            </p:nvSpPr>
            <p:spPr>
              <a:xfrm rot="6823213">
                <a:off x="2624782" y="3386217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1" name="等腰三角形 40">
                <a:extLst>
                  <a:ext uri="{FF2B5EF4-FFF2-40B4-BE49-F238E27FC236}">
                    <a16:creationId xmlns:a16="http://schemas.microsoft.com/office/drawing/2014/main" id="{BF564F2E-2438-421B-8E4D-F49E99FECD51}"/>
                  </a:ext>
                </a:extLst>
              </p:cNvPr>
              <p:cNvSpPr/>
              <p:nvPr/>
            </p:nvSpPr>
            <p:spPr>
              <a:xfrm rot="6823213">
                <a:off x="4055567" y="453762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2" name="等腰三角形 41">
                <a:extLst>
                  <a:ext uri="{FF2B5EF4-FFF2-40B4-BE49-F238E27FC236}">
                    <a16:creationId xmlns:a16="http://schemas.microsoft.com/office/drawing/2014/main" id="{0A03525F-463E-4732-8217-8506D580B4DE}"/>
                  </a:ext>
                </a:extLst>
              </p:cNvPr>
              <p:cNvSpPr/>
              <p:nvPr/>
            </p:nvSpPr>
            <p:spPr>
              <a:xfrm rot="3737036">
                <a:off x="4053217" y="3348730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43" name="等腰三角形 42">
                <a:extLst>
                  <a:ext uri="{FF2B5EF4-FFF2-40B4-BE49-F238E27FC236}">
                    <a16:creationId xmlns:a16="http://schemas.microsoft.com/office/drawing/2014/main" id="{D075F0B9-4F22-40BD-85A6-A8FE979D1A2A}"/>
                  </a:ext>
                </a:extLst>
              </p:cNvPr>
              <p:cNvSpPr/>
              <p:nvPr/>
            </p:nvSpPr>
            <p:spPr>
              <a:xfrm rot="3737036">
                <a:off x="2681468" y="4491915"/>
                <a:ext cx="179138" cy="216549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字方塊 37">
                  <a:extLst>
                    <a:ext uri="{FF2B5EF4-FFF2-40B4-BE49-F238E27FC236}">
                      <a16:creationId xmlns:a16="http://schemas.microsoft.com/office/drawing/2014/main" id="{E8F55840-D490-4882-ABB7-5D62D61AA05F}"/>
                    </a:ext>
                  </a:extLst>
                </p:cNvPr>
                <p:cNvSpPr txBox="1"/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a14:m>
                  <a:r>
                    <a:rPr lang="zh-TW" alt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38" name="文字方塊 37">
                  <a:extLst>
                    <a:ext uri="{FF2B5EF4-FFF2-40B4-BE49-F238E27FC236}">
                      <a16:creationId xmlns:a16="http://schemas.microsoft.com/office/drawing/2014/main" id="{E8F55840-D490-4882-ABB7-5D62D61AA0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8315" y="3762291"/>
                  <a:ext cx="438240" cy="51328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B35C2E39-F74C-4461-8BCF-62C3B396AD50}"/>
              </a:ext>
            </a:extLst>
          </p:cNvPr>
          <p:cNvSpPr txBox="1"/>
          <p:nvPr/>
        </p:nvSpPr>
        <p:spPr>
          <a:xfrm>
            <a:off x="1897952" y="5068697"/>
            <a:ext cx="2816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Flavor correlation</a:t>
            </a:r>
            <a:endParaRPr lang="zh-TW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字方塊 51">
                <a:extLst>
                  <a:ext uri="{FF2B5EF4-FFF2-40B4-BE49-F238E27FC236}">
                    <a16:creationId xmlns:a16="http://schemas.microsoft.com/office/drawing/2014/main" id="{88D2F57B-6542-45D7-8CCB-C61522FE68CD}"/>
                  </a:ext>
                </a:extLst>
              </p:cNvPr>
              <p:cNvSpPr txBox="1"/>
              <p:nvPr/>
            </p:nvSpPr>
            <p:spPr>
              <a:xfrm>
                <a:off x="7088810" y="5042880"/>
                <a:ext cx="33605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𝝂</m:t>
                    </m:r>
                  </m:oMath>
                </a14:m>
                <a:r>
                  <a:rPr lang="en-US" altLang="zh-TW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zh-TW" altLang="en-US" sz="24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𝝂</m:t>
                        </m:r>
                        <m:r>
                          <a:rPr lang="en-US" altLang="zh-TW" sz="2400" b="1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altLang="zh-TW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Pairing correlation</a:t>
                </a:r>
                <a:endParaRPr lang="zh-TW" alt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文字方塊 51">
                <a:extLst>
                  <a:ext uri="{FF2B5EF4-FFF2-40B4-BE49-F238E27FC236}">
                    <a16:creationId xmlns:a16="http://schemas.microsoft.com/office/drawing/2014/main" id="{88D2F57B-6542-45D7-8CCB-C61522FE6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810" y="5042880"/>
                <a:ext cx="3360522" cy="461665"/>
              </a:xfrm>
              <a:prstGeom prst="rect">
                <a:avLst/>
              </a:prstGeom>
              <a:blipFill>
                <a:blip r:embed="rId1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文字方塊 53">
            <a:extLst>
              <a:ext uri="{FF2B5EF4-FFF2-40B4-BE49-F238E27FC236}">
                <a16:creationId xmlns:a16="http://schemas.microsoft.com/office/drawing/2014/main" id="{44D11783-3CCC-4362-A381-75128D6C3AB2}"/>
              </a:ext>
            </a:extLst>
          </p:cNvPr>
          <p:cNvSpPr txBox="1"/>
          <p:nvPr/>
        </p:nvSpPr>
        <p:spPr>
          <a:xfrm>
            <a:off x="8032361" y="5473749"/>
            <a:ext cx="5255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C. Volpe,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D.</a:t>
            </a:r>
            <a:r>
              <a:rPr lang="zh-TW" altLang="en-US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Vaananen,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C. Espinoza 2013</a:t>
            </a:r>
            <a:endParaRPr lang="zh-TW" altLang="en-US" dirty="0">
              <a:latin typeface="Corbel" panose="020B0503020204020204" pitchFamily="34" charset="0"/>
            </a:endParaRP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506CB742-7DF8-425A-84F7-C6451C40D53D}"/>
              </a:ext>
            </a:extLst>
          </p:cNvPr>
          <p:cNvSpPr txBox="1"/>
          <p:nvPr/>
        </p:nvSpPr>
        <p:spPr>
          <a:xfrm>
            <a:off x="8032361" y="5773768"/>
            <a:ext cx="4057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zh-TW" sz="1800" dirty="0">
                <a:latin typeface="Corbel" panose="020B0503020204020204" pitchFamily="34" charset="0"/>
              </a:rPr>
              <a:t>J. </a:t>
            </a:r>
            <a:r>
              <a:rPr lang="fr-FR" altLang="zh-TW" sz="1800" dirty="0" err="1">
                <a:latin typeface="Corbel" panose="020B0503020204020204" pitchFamily="34" charset="0"/>
              </a:rPr>
              <a:t>Serreau</a:t>
            </a:r>
            <a:r>
              <a:rPr lang="fr-FR" altLang="zh-TW" sz="1800" dirty="0">
                <a:latin typeface="Corbel" panose="020B0503020204020204" pitchFamily="34" charset="0"/>
              </a:rPr>
              <a:t> &amp; C. </a:t>
            </a:r>
            <a:r>
              <a:rPr lang="fr-FR" altLang="zh-TW" sz="1800" dirty="0" err="1">
                <a:latin typeface="Corbel" panose="020B0503020204020204" pitchFamily="34" charset="0"/>
              </a:rPr>
              <a:t>Volpe</a:t>
            </a:r>
            <a:r>
              <a:rPr lang="fr-FR" altLang="zh-TW" sz="1800" dirty="0">
                <a:latin typeface="Corbel" panose="020B0503020204020204" pitchFamily="34" charset="0"/>
              </a:rPr>
              <a:t> </a:t>
            </a:r>
            <a:r>
              <a:rPr lang="en-US" altLang="zh-TW" sz="1800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2014</a:t>
            </a:r>
            <a:endParaRPr lang="zh-TW" altLang="en-US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08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0CD25B-C30A-44F4-A94C-856CA743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000" dirty="0">
                <a:latin typeface="Perpetua Titling MT" panose="02020502060505020804" pitchFamily="18" charset="0"/>
              </a:rPr>
              <a:t>Beyond Flavor: Neutrino–Antineutrino Pairing</a:t>
            </a:r>
            <a:endParaRPr lang="zh-TW" altLang="en-US" sz="3000" dirty="0">
              <a:latin typeface="Perpetua Titling MT" panose="020205020605050208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7737181B-188C-4539-B808-09F6BA42A97A}"/>
                  </a:ext>
                </a:extLst>
              </p:cNvPr>
              <p:cNvSpPr txBox="1"/>
              <p:nvPr/>
            </p:nvSpPr>
            <p:spPr>
              <a:xfrm>
                <a:off x="1567544" y="1968138"/>
                <a:ext cx="3954367" cy="4328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b="1" dirty="0">
                    <a:latin typeface="Perpetua" panose="02020502060401020303" pitchFamily="18" charset="0"/>
                  </a:rPr>
                  <a:t>Conventional mean-field</a:t>
                </a:r>
              </a:p>
              <a:p>
                <a:endParaRPr lang="en-US" altLang="zh-TW" sz="1400" b="1" dirty="0">
                  <a:latin typeface="Perpetua" panose="02020502060401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b="0" i="1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𝑒𝑒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TW" sz="2400" b="0" dirty="0"/>
              </a:p>
              <a:p>
                <a:endParaRPr lang="en-US" altLang="zh-TW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sz="2000" dirty="0"/>
              </a:p>
              <a:p>
                <a:endParaRPr lang="en-US" altLang="zh-TW" sz="7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sz="2000" dirty="0"/>
              </a:p>
              <a:p>
                <a:pPr algn="ctr"/>
                <a:endParaRPr lang="en-US" altLang="zh-TW" sz="2000" dirty="0"/>
              </a:p>
              <a:p>
                <a:pPr algn="ctr"/>
                <a:r>
                  <a:rPr lang="en-US" altLang="zh-TW" sz="24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  <a:endParaRPr lang="zh-TW" altLang="en-US" sz="2400" b="1" dirty="0">
                  <a:latin typeface="Maiandra GD" panose="020E0502030308020204" pitchFamily="34" charset="0"/>
                </a:endParaRPr>
              </a:p>
              <a:p>
                <a:pPr algn="ctr"/>
                <a:endParaRPr lang="en-US" altLang="zh-TW" sz="11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</m:acc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TW" altLang="en-US" sz="2800" dirty="0"/>
              </a:p>
              <a:p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7737181B-188C-4539-B808-09F6BA42A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544" y="1968138"/>
                <a:ext cx="3954367" cy="4328685"/>
              </a:xfrm>
              <a:prstGeom prst="rect">
                <a:avLst/>
              </a:prstGeom>
              <a:blipFill>
                <a:blip r:embed="rId3"/>
                <a:stretch>
                  <a:fillRect l="-3082" t="-1549" r="-200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9EAC84DC-7A13-46B9-B86F-E45277DAC99B}"/>
                  </a:ext>
                </a:extLst>
              </p:cNvPr>
              <p:cNvSpPr txBox="1"/>
              <p:nvPr/>
            </p:nvSpPr>
            <p:spPr>
              <a:xfrm>
                <a:off x="6670091" y="1968138"/>
                <a:ext cx="4023107" cy="4351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800" b="1" dirty="0">
                    <a:latin typeface="Perpetua" panose="02020502060401020303" pitchFamily="18" charset="0"/>
                  </a:rPr>
                  <a:t>Extended mean-field</a:t>
                </a:r>
              </a:p>
              <a:p>
                <a:endParaRPr lang="en-US" altLang="zh-TW" sz="1100" dirty="0"/>
              </a:p>
              <a:p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zh-TW" altLang="en-US" sz="240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zh-TW" altLang="en-US" sz="240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TW" altLang="en-US" sz="2400" i="1" smtClean="0"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p>
                                  <m:r>
                                    <a:rPr lang="el-GR" altLang="zh-TW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TW" alt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sz="2400" dirty="0"/>
                  <a:t> </a:t>
                </a:r>
              </a:p>
              <a:p>
                <a:endParaRPr lang="en-US" altLang="zh-TW" sz="1200" b="1" dirty="0">
                  <a:latin typeface="Perpetua" panose="02020502060401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dirty="0"/>
              </a:p>
              <a:p>
                <a:endParaRPr lang="en-US" altLang="zh-TW" sz="7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  <a:p>
                <a:endParaRPr lang="en-US" altLang="zh-TW" sz="2000" b="1" dirty="0">
                  <a:latin typeface="Perpetua" panose="02020502060401020303" pitchFamily="18" charset="0"/>
                </a:endParaRPr>
              </a:p>
              <a:p>
                <a:pPr algn="ctr"/>
                <a:r>
                  <a:rPr lang="en-US" altLang="zh-TW" sz="24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</a:p>
              <a:p>
                <a:pPr algn="ctr"/>
                <a:endParaRPr lang="en-US" altLang="zh-TW" sz="1100" b="1" dirty="0">
                  <a:latin typeface="Perpetua" panose="02020502060401020303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𝑖</m:t>
                    </m:r>
                    <m:acc>
                      <m:accPr>
                        <m:chr m:val="̇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</m:acc>
                    <m:r>
                      <a:rPr lang="en-US" altLang="zh-TW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ℋ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TW" sz="2400" dirty="0"/>
                  <a:t> </a:t>
                </a:r>
              </a:p>
              <a:p>
                <a:endParaRPr lang="zh-TW" altLang="en-US" sz="2800" b="1" dirty="0">
                  <a:latin typeface="Perpetua" panose="02020502060401020303" pitchFamily="18" charset="0"/>
                </a:endParaRPr>
              </a:p>
            </p:txBody>
          </p:sp>
        </mc:Choice>
        <mc:Fallback xmlns="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9EAC84DC-7A13-46B9-B86F-E45277DAC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091" y="1968138"/>
                <a:ext cx="4023107" cy="4351128"/>
              </a:xfrm>
              <a:prstGeom prst="rect">
                <a:avLst/>
              </a:prstGeom>
              <a:blipFill>
                <a:blip r:embed="rId4"/>
                <a:stretch>
                  <a:fillRect l="-3030" t="-15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字方塊 8">
            <a:extLst>
              <a:ext uri="{FF2B5EF4-FFF2-40B4-BE49-F238E27FC236}">
                <a16:creationId xmlns:a16="http://schemas.microsoft.com/office/drawing/2014/main" id="{C098A091-B3E7-4D67-B63C-B66B7427C860}"/>
              </a:ext>
            </a:extLst>
          </p:cNvPr>
          <p:cNvSpPr txBox="1"/>
          <p:nvPr/>
        </p:nvSpPr>
        <p:spPr>
          <a:xfrm>
            <a:off x="8942439" y="6277402"/>
            <a:ext cx="3067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 </a:t>
            </a:r>
            <a:r>
              <a:rPr lang="fr-FR" altLang="zh-TW" dirty="0">
                <a:latin typeface="Corbel" panose="020B0503020204020204" pitchFamily="34" charset="0"/>
              </a:rPr>
              <a:t>J. </a:t>
            </a:r>
            <a:r>
              <a:rPr lang="fr-FR" altLang="zh-TW" dirty="0" err="1">
                <a:latin typeface="Corbel" panose="020B0503020204020204" pitchFamily="34" charset="0"/>
              </a:rPr>
              <a:t>Serreau</a:t>
            </a:r>
            <a:r>
              <a:rPr lang="fr-FR" altLang="zh-TW" dirty="0">
                <a:latin typeface="Corbel" panose="020B0503020204020204" pitchFamily="34" charset="0"/>
              </a:rPr>
              <a:t> &amp; C. </a:t>
            </a:r>
            <a:r>
              <a:rPr lang="fr-FR" altLang="zh-TW" dirty="0" err="1">
                <a:latin typeface="Corbel" panose="020B0503020204020204" pitchFamily="34" charset="0"/>
              </a:rPr>
              <a:t>Volpe</a:t>
            </a:r>
            <a:r>
              <a:rPr lang="fr-FR" altLang="zh-TW" dirty="0">
                <a:latin typeface="Corbel" panose="020B0503020204020204" pitchFamily="34" charset="0"/>
              </a:rPr>
              <a:t> </a:t>
            </a:r>
            <a:r>
              <a:rPr lang="en-US" altLang="zh-TW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2014 </a:t>
            </a:r>
            <a:endParaRPr lang="zh-TW" altLang="en-US" sz="2000" dirty="0">
              <a:latin typeface="Corbel" panose="020B0503020204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A84E8D3-2810-4F6A-A500-1A8469C75F80}"/>
              </a:ext>
            </a:extLst>
          </p:cNvPr>
          <p:cNvSpPr txBox="1"/>
          <p:nvPr/>
        </p:nvSpPr>
        <p:spPr>
          <a:xfrm>
            <a:off x="7653026" y="6011911"/>
            <a:ext cx="4057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C. Volpe,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D.</a:t>
            </a:r>
            <a:r>
              <a:rPr lang="zh-TW" altLang="en-US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Vaananen,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C. Espinoza 2013</a:t>
            </a:r>
            <a:endParaRPr lang="zh-TW" altLang="en-US" dirty="0">
              <a:latin typeface="Corbel" panose="020B0503020204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E9EA511-6CC9-4BB4-8EDF-20C0CDD4EBE1}"/>
              </a:ext>
            </a:extLst>
          </p:cNvPr>
          <p:cNvSpPr/>
          <p:nvPr/>
        </p:nvSpPr>
        <p:spPr>
          <a:xfrm>
            <a:off x="6468937" y="1853838"/>
            <a:ext cx="5339208" cy="49060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089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0CD25B-C30A-44F4-A94C-856CA743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000" dirty="0">
                <a:latin typeface="Perpetua Titling MT" panose="02020502060505020804" pitchFamily="18" charset="0"/>
              </a:rPr>
              <a:t>Beyond Flavor: Neutrino–Antineutrino Pairing</a:t>
            </a:r>
            <a:endParaRPr lang="zh-TW" altLang="en-US" sz="3000" dirty="0">
              <a:latin typeface="Perpetua Titling MT" panose="020205020605050208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7737181B-188C-4539-B808-09F6BA42A97A}"/>
                  </a:ext>
                </a:extLst>
              </p:cNvPr>
              <p:cNvSpPr txBox="1"/>
              <p:nvPr/>
            </p:nvSpPr>
            <p:spPr>
              <a:xfrm>
                <a:off x="1567544" y="1968138"/>
                <a:ext cx="3954367" cy="4328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b="1" dirty="0">
                    <a:latin typeface="Perpetua" panose="02020502060401020303" pitchFamily="18" charset="0"/>
                  </a:rPr>
                  <a:t>Conventional mean-field</a:t>
                </a:r>
              </a:p>
              <a:p>
                <a:endParaRPr lang="en-US" altLang="zh-TW" sz="1400" b="1" dirty="0">
                  <a:latin typeface="Perpetua" panose="02020502060401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b="0" i="1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𝑒𝑒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TW" sz="2400" b="0" dirty="0"/>
              </a:p>
              <a:p>
                <a:endParaRPr lang="en-US" altLang="zh-TW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sz="2000" dirty="0"/>
              </a:p>
              <a:p>
                <a:endParaRPr lang="en-US" altLang="zh-TW" sz="7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sz="2000" dirty="0"/>
              </a:p>
              <a:p>
                <a:pPr algn="ctr"/>
                <a:endParaRPr lang="en-US" altLang="zh-TW" sz="2000" dirty="0"/>
              </a:p>
              <a:p>
                <a:pPr algn="ctr"/>
                <a:r>
                  <a:rPr lang="en-US" altLang="zh-TW" sz="24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  <a:endParaRPr lang="zh-TW" altLang="en-US" sz="2400" b="1" dirty="0">
                  <a:latin typeface="Maiandra GD" panose="020E0502030308020204" pitchFamily="34" charset="0"/>
                </a:endParaRPr>
              </a:p>
              <a:p>
                <a:pPr algn="ctr"/>
                <a:endParaRPr lang="en-US" altLang="zh-TW" sz="11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</m:acc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TW" altLang="en-US" sz="2800" dirty="0"/>
              </a:p>
              <a:p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7737181B-188C-4539-B808-09F6BA42A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544" y="1968138"/>
                <a:ext cx="3954367" cy="4328685"/>
              </a:xfrm>
              <a:prstGeom prst="rect">
                <a:avLst/>
              </a:prstGeom>
              <a:blipFill>
                <a:blip r:embed="rId3"/>
                <a:stretch>
                  <a:fillRect l="-3082" t="-1549" r="-200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9EAC84DC-7A13-46B9-B86F-E45277DAC99B}"/>
                  </a:ext>
                </a:extLst>
              </p:cNvPr>
              <p:cNvSpPr txBox="1"/>
              <p:nvPr/>
            </p:nvSpPr>
            <p:spPr>
              <a:xfrm>
                <a:off x="6670091" y="1968138"/>
                <a:ext cx="4023107" cy="4351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800" b="1" dirty="0">
                    <a:latin typeface="Perpetua" panose="02020502060401020303" pitchFamily="18" charset="0"/>
                  </a:rPr>
                  <a:t>Extended mean-field</a:t>
                </a:r>
              </a:p>
              <a:p>
                <a:endParaRPr lang="en-US" altLang="zh-TW" sz="1100" dirty="0"/>
              </a:p>
              <a:p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zh-TW" altLang="en-US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zh-TW" altLang="en-US" sz="240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altLang="zh-TW" sz="24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TW" altLang="en-US" sz="24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p>
                                  <m:r>
                                    <a:rPr lang="el-GR" altLang="zh-TW" sz="24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TW" alt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sz="2400" dirty="0"/>
                  <a:t> </a:t>
                </a:r>
              </a:p>
              <a:p>
                <a:endParaRPr lang="en-US" altLang="zh-TW" sz="1200" b="1" dirty="0">
                  <a:latin typeface="Perpetua" panose="02020502060401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dirty="0">
                  <a:solidFill>
                    <a:srgbClr val="0070C0"/>
                  </a:solidFill>
                </a:endParaRPr>
              </a:p>
              <a:p>
                <a:endParaRPr lang="en-US" altLang="zh-TW" sz="7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TW" alt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  <a:p>
                <a:endParaRPr lang="en-US" altLang="zh-TW" sz="2000" b="1" dirty="0">
                  <a:latin typeface="Perpetua" panose="02020502060401020303" pitchFamily="18" charset="0"/>
                </a:endParaRPr>
              </a:p>
              <a:p>
                <a:pPr algn="ctr"/>
                <a:r>
                  <a:rPr lang="en-US" altLang="zh-TW" sz="24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</a:p>
              <a:p>
                <a:pPr algn="ctr"/>
                <a:endParaRPr lang="en-US" altLang="zh-TW" sz="1100" b="1" dirty="0">
                  <a:latin typeface="Perpetua" panose="02020502060401020303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𝑖</m:t>
                    </m:r>
                    <m:acc>
                      <m:accPr>
                        <m:chr m:val="̇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</m:acc>
                    <m:r>
                      <a:rPr lang="en-US" altLang="zh-TW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ℋ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TW" sz="2400" dirty="0"/>
                  <a:t> </a:t>
                </a:r>
              </a:p>
              <a:p>
                <a:endParaRPr lang="zh-TW" altLang="en-US" sz="2800" b="1" dirty="0">
                  <a:latin typeface="Perpetua" panose="02020502060401020303" pitchFamily="18" charset="0"/>
                </a:endParaRPr>
              </a:p>
            </p:txBody>
          </p:sp>
        </mc:Choice>
        <mc:Fallback xmlns="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9EAC84DC-7A13-46B9-B86F-E45277DAC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091" y="1968138"/>
                <a:ext cx="4023107" cy="4351128"/>
              </a:xfrm>
              <a:prstGeom prst="rect">
                <a:avLst/>
              </a:prstGeom>
              <a:blipFill>
                <a:blip r:embed="rId4"/>
                <a:stretch>
                  <a:fillRect l="-3030" t="-15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字方塊 7">
            <a:extLst>
              <a:ext uri="{FF2B5EF4-FFF2-40B4-BE49-F238E27FC236}">
                <a16:creationId xmlns:a16="http://schemas.microsoft.com/office/drawing/2014/main" id="{16A2EDF8-CCA3-4303-9E0B-5972516BA3E3}"/>
              </a:ext>
            </a:extLst>
          </p:cNvPr>
          <p:cNvSpPr txBox="1"/>
          <p:nvPr/>
        </p:nvSpPr>
        <p:spPr>
          <a:xfrm>
            <a:off x="8942439" y="6277402"/>
            <a:ext cx="3067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 </a:t>
            </a:r>
            <a:r>
              <a:rPr lang="fr-FR" altLang="zh-TW" dirty="0">
                <a:latin typeface="Corbel" panose="020B0503020204020204" pitchFamily="34" charset="0"/>
              </a:rPr>
              <a:t>J. </a:t>
            </a:r>
            <a:r>
              <a:rPr lang="fr-FR" altLang="zh-TW" dirty="0" err="1">
                <a:latin typeface="Corbel" panose="020B0503020204020204" pitchFamily="34" charset="0"/>
              </a:rPr>
              <a:t>Serreau</a:t>
            </a:r>
            <a:r>
              <a:rPr lang="fr-FR" altLang="zh-TW" dirty="0">
                <a:latin typeface="Corbel" panose="020B0503020204020204" pitchFamily="34" charset="0"/>
              </a:rPr>
              <a:t> &amp; C. </a:t>
            </a:r>
            <a:r>
              <a:rPr lang="fr-FR" altLang="zh-TW" dirty="0" err="1">
                <a:latin typeface="Corbel" panose="020B0503020204020204" pitchFamily="34" charset="0"/>
              </a:rPr>
              <a:t>Volpe</a:t>
            </a:r>
            <a:r>
              <a:rPr lang="fr-FR" altLang="zh-TW" dirty="0">
                <a:latin typeface="Corbel" panose="020B0503020204020204" pitchFamily="34" charset="0"/>
              </a:rPr>
              <a:t> </a:t>
            </a:r>
            <a:r>
              <a:rPr lang="en-US" altLang="zh-TW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2014 </a:t>
            </a:r>
            <a:endParaRPr lang="zh-TW" altLang="en-US" sz="2000" dirty="0">
              <a:latin typeface="Corbel" panose="020B0503020204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047CA27-92BA-4ED7-8E8F-39DC29AC7A2E}"/>
              </a:ext>
            </a:extLst>
          </p:cNvPr>
          <p:cNvSpPr txBox="1"/>
          <p:nvPr/>
        </p:nvSpPr>
        <p:spPr>
          <a:xfrm>
            <a:off x="7653026" y="6011911"/>
            <a:ext cx="4057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C. Volpe,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D.</a:t>
            </a:r>
            <a:r>
              <a:rPr lang="zh-TW" altLang="en-US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Vaananen,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C. Espinoza 2013</a:t>
            </a:r>
            <a:endParaRPr lang="zh-TW" altLang="en-US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710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0CD25B-C30A-44F4-A94C-856CA743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000" dirty="0">
                <a:latin typeface="Perpetua Titling MT" panose="02020502060505020804" pitchFamily="18" charset="0"/>
              </a:rPr>
              <a:t>Beyond Flavor: Neutrino–Antineutrino Pairing</a:t>
            </a:r>
            <a:endParaRPr lang="zh-TW" altLang="en-US" sz="3000" dirty="0">
              <a:latin typeface="Perpetua Titling MT" panose="020205020605050208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7737181B-188C-4539-B808-09F6BA42A97A}"/>
                  </a:ext>
                </a:extLst>
              </p:cNvPr>
              <p:cNvSpPr txBox="1"/>
              <p:nvPr/>
            </p:nvSpPr>
            <p:spPr>
              <a:xfrm>
                <a:off x="1567544" y="1968138"/>
                <a:ext cx="3954367" cy="4328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b="1" dirty="0">
                    <a:latin typeface="Perpetua" panose="02020502060401020303" pitchFamily="18" charset="0"/>
                  </a:rPr>
                  <a:t>Conventional mean-field</a:t>
                </a:r>
              </a:p>
              <a:p>
                <a:endParaRPr lang="en-US" altLang="zh-TW" sz="1400" b="1" dirty="0">
                  <a:latin typeface="Perpetua" panose="02020502060401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b="0" i="1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𝑒𝑒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altLang="zh-TW" sz="2400" b="0" i="1" smtClean="0"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TW" sz="2400" b="0" dirty="0"/>
              </a:p>
              <a:p>
                <a:endParaRPr lang="en-US" altLang="zh-TW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sz="2000" dirty="0"/>
              </a:p>
              <a:p>
                <a:endParaRPr lang="en-US" altLang="zh-TW" sz="7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altLang="zh-TW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sz="2000" dirty="0"/>
              </a:p>
              <a:p>
                <a:pPr algn="ctr"/>
                <a:endParaRPr lang="en-US" altLang="zh-TW" sz="2000" dirty="0"/>
              </a:p>
              <a:p>
                <a:pPr algn="ctr"/>
                <a:r>
                  <a:rPr lang="en-US" altLang="zh-TW" sz="24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  <a:endParaRPr lang="zh-TW" altLang="en-US" sz="2400" b="1" dirty="0">
                  <a:latin typeface="Maiandra GD" panose="020E0502030308020204" pitchFamily="34" charset="0"/>
                </a:endParaRPr>
              </a:p>
              <a:p>
                <a:pPr algn="ctr"/>
                <a:endParaRPr lang="en-US" altLang="zh-TW" sz="110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</m:acc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zh-TW" altLang="en-US" sz="2800" dirty="0"/>
              </a:p>
              <a:p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7737181B-188C-4539-B808-09F6BA42A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544" y="1968138"/>
                <a:ext cx="3954367" cy="4328685"/>
              </a:xfrm>
              <a:prstGeom prst="rect">
                <a:avLst/>
              </a:prstGeom>
              <a:blipFill>
                <a:blip r:embed="rId3"/>
                <a:stretch>
                  <a:fillRect l="-3082" t="-1549" r="-200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9EAC84DC-7A13-46B9-B86F-E45277DAC99B}"/>
                  </a:ext>
                </a:extLst>
              </p:cNvPr>
              <p:cNvSpPr txBox="1"/>
              <p:nvPr/>
            </p:nvSpPr>
            <p:spPr>
              <a:xfrm>
                <a:off x="6670091" y="1968138"/>
                <a:ext cx="4023107" cy="43511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800" b="1" dirty="0">
                    <a:latin typeface="Perpetua" panose="02020502060401020303" pitchFamily="18" charset="0"/>
                  </a:rPr>
                  <a:t>Extended mean-field</a:t>
                </a:r>
              </a:p>
              <a:p>
                <a:endParaRPr lang="en-US" altLang="zh-TW" sz="1100" dirty="0"/>
              </a:p>
              <a:p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zh-TW" altLang="en-US" sz="240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zh-TW" altLang="en-US" sz="240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TW" altLang="en-US" sz="2400" i="1" smtClean="0"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p>
                                  <m:r>
                                    <a:rPr lang="el-GR" altLang="zh-TW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TW" alt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4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sz="2400" dirty="0"/>
                  <a:t> </a:t>
                </a:r>
              </a:p>
              <a:p>
                <a:endParaRPr lang="en-US" altLang="zh-TW" sz="1200" b="1" dirty="0">
                  <a:latin typeface="Perpetua" panose="02020502060401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altLang="zh-TW" dirty="0"/>
              </a:p>
              <a:p>
                <a:endParaRPr lang="en-US" altLang="zh-TW" sz="7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bSup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  <a:p>
                <a:endParaRPr lang="en-US" altLang="zh-TW" sz="2000" b="1" dirty="0">
                  <a:latin typeface="Perpetua" panose="02020502060401020303" pitchFamily="18" charset="0"/>
                </a:endParaRPr>
              </a:p>
              <a:p>
                <a:pPr algn="ctr"/>
                <a:r>
                  <a:rPr lang="en-US" altLang="zh-TW" sz="24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</a:p>
              <a:p>
                <a:pPr algn="ctr"/>
                <a:endParaRPr lang="en-US" altLang="zh-TW" sz="1100" b="1" dirty="0">
                  <a:latin typeface="Perpetua" panose="02020502060401020303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𝑖</m:t>
                    </m:r>
                    <m:acc>
                      <m:accPr>
                        <m:chr m:val="̇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</m:acc>
                    <m:r>
                      <a:rPr lang="en-US" altLang="zh-TW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400" i="1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ℋ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TW" sz="2400" dirty="0"/>
                  <a:t> </a:t>
                </a:r>
              </a:p>
              <a:p>
                <a:endParaRPr lang="zh-TW" altLang="en-US" sz="2800" b="1" dirty="0">
                  <a:latin typeface="Perpetua" panose="02020502060401020303" pitchFamily="18" charset="0"/>
                </a:endParaRPr>
              </a:p>
            </p:txBody>
          </p:sp>
        </mc:Choice>
        <mc:Fallback xmlns="">
          <p:sp>
            <p:nvSpPr>
              <p:cNvPr id="7" name="文字方塊 6">
                <a:extLst>
                  <a:ext uri="{FF2B5EF4-FFF2-40B4-BE49-F238E27FC236}">
                    <a16:creationId xmlns:a16="http://schemas.microsoft.com/office/drawing/2014/main" id="{9EAC84DC-7A13-46B9-B86F-E45277DAC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091" y="1968138"/>
                <a:ext cx="4023107" cy="4351128"/>
              </a:xfrm>
              <a:prstGeom prst="rect">
                <a:avLst/>
              </a:prstGeom>
              <a:blipFill>
                <a:blip r:embed="rId4"/>
                <a:stretch>
                  <a:fillRect l="-3030" t="-154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: 圓角 2">
            <a:extLst>
              <a:ext uri="{FF2B5EF4-FFF2-40B4-BE49-F238E27FC236}">
                <a16:creationId xmlns:a16="http://schemas.microsoft.com/office/drawing/2014/main" id="{402F323F-B70C-474F-B275-E4A4257FFC9E}"/>
              </a:ext>
            </a:extLst>
          </p:cNvPr>
          <p:cNvSpPr/>
          <p:nvPr/>
        </p:nvSpPr>
        <p:spPr>
          <a:xfrm>
            <a:off x="7148935" y="3533718"/>
            <a:ext cx="3065417" cy="109728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184EC22-1A17-4CF4-AAFD-51CAFBBFBD20}"/>
              </a:ext>
            </a:extLst>
          </p:cNvPr>
          <p:cNvSpPr txBox="1"/>
          <p:nvPr/>
        </p:nvSpPr>
        <p:spPr>
          <a:xfrm>
            <a:off x="10253830" y="3666859"/>
            <a:ext cx="18364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Perpetua" panose="02020502060401020303" pitchFamily="18" charset="0"/>
              </a:rPr>
              <a:t>Pairing correlation</a:t>
            </a:r>
            <a:endParaRPr lang="zh-TW" altLang="en-US" sz="2400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E014831-FF55-463E-B8DA-B19EB526845A}"/>
              </a:ext>
            </a:extLst>
          </p:cNvPr>
          <p:cNvSpPr txBox="1"/>
          <p:nvPr/>
        </p:nvSpPr>
        <p:spPr>
          <a:xfrm>
            <a:off x="8942439" y="6277402"/>
            <a:ext cx="30675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 </a:t>
            </a:r>
            <a:r>
              <a:rPr lang="fr-FR" altLang="zh-TW" dirty="0">
                <a:latin typeface="Corbel" panose="020B0503020204020204" pitchFamily="34" charset="0"/>
              </a:rPr>
              <a:t>J. </a:t>
            </a:r>
            <a:r>
              <a:rPr lang="fr-FR" altLang="zh-TW" dirty="0" err="1">
                <a:latin typeface="Corbel" panose="020B0503020204020204" pitchFamily="34" charset="0"/>
              </a:rPr>
              <a:t>Serreau</a:t>
            </a:r>
            <a:r>
              <a:rPr lang="fr-FR" altLang="zh-TW" dirty="0">
                <a:latin typeface="Corbel" panose="020B0503020204020204" pitchFamily="34" charset="0"/>
              </a:rPr>
              <a:t> &amp; C. </a:t>
            </a:r>
            <a:r>
              <a:rPr lang="fr-FR" altLang="zh-TW" dirty="0" err="1">
                <a:latin typeface="Corbel" panose="020B0503020204020204" pitchFamily="34" charset="0"/>
              </a:rPr>
              <a:t>Volpe</a:t>
            </a:r>
            <a:r>
              <a:rPr lang="fr-FR" altLang="zh-TW" dirty="0">
                <a:latin typeface="Corbel" panose="020B0503020204020204" pitchFamily="34" charset="0"/>
              </a:rPr>
              <a:t> </a:t>
            </a:r>
            <a:r>
              <a:rPr lang="en-US" altLang="zh-TW" i="0" u="none" strike="noStrike" baseline="0" dirty="0">
                <a:latin typeface="Corbel" panose="020B0503020204020204" pitchFamily="34" charset="0"/>
                <a:ea typeface="Microsoft JhengHei UI Light" panose="020B0304030504040204" pitchFamily="34" charset="-120"/>
              </a:rPr>
              <a:t>2014 </a:t>
            </a:r>
            <a:endParaRPr lang="zh-TW" altLang="en-US" sz="2000" dirty="0">
              <a:latin typeface="Corbel" panose="020B0503020204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451E6DB-2566-4564-9C76-BF56B6AD12CF}"/>
              </a:ext>
            </a:extLst>
          </p:cNvPr>
          <p:cNvSpPr txBox="1"/>
          <p:nvPr/>
        </p:nvSpPr>
        <p:spPr>
          <a:xfrm>
            <a:off x="7653026" y="6011911"/>
            <a:ext cx="4057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C. Volpe,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D.</a:t>
            </a:r>
            <a:r>
              <a:rPr lang="zh-TW" altLang="en-US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Vaananen,</a:t>
            </a:r>
            <a:r>
              <a:rPr lang="en-US" altLang="zh-TW" b="0" i="0" u="none" strike="noStrike" baseline="0" dirty="0">
                <a:solidFill>
                  <a:srgbClr val="0000FF"/>
                </a:solidFill>
                <a:latin typeface="Corbel" panose="020B0503020204020204" pitchFamily="34" charset="0"/>
              </a:rPr>
              <a:t> </a:t>
            </a:r>
            <a:r>
              <a:rPr lang="en-US" altLang="zh-TW" b="0" i="0" u="none" strike="noStrike" baseline="0" dirty="0">
                <a:solidFill>
                  <a:srgbClr val="000000"/>
                </a:solidFill>
                <a:latin typeface="Corbel" panose="020B0503020204020204" pitchFamily="34" charset="0"/>
              </a:rPr>
              <a:t> C. Espinoza 2013</a:t>
            </a:r>
            <a:endParaRPr lang="zh-TW" altLang="en-US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311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E998007D-2F9B-4049-9F50-8A15E0875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723" y="4820899"/>
            <a:ext cx="9114692" cy="1244844"/>
          </a:xfrm>
        </p:spPr>
        <p:txBody>
          <a:bodyPr>
            <a:noAutofit/>
          </a:bodyPr>
          <a:lstStyle/>
          <a:p>
            <a:r>
              <a:rPr lang="en-US" altLang="zh-TW" sz="2800" dirty="0">
                <a:latin typeface="Perpetua Titling MT" panose="02020502060505020804" pitchFamily="18" charset="0"/>
              </a:rPr>
              <a:t>Can neutrino–antineutrino pairing correlations become collectively unstable</a:t>
            </a:r>
            <a:r>
              <a:rPr lang="en-US" altLang="zh-TW" sz="3200" dirty="0">
                <a:latin typeface="Perpetua" panose="02020502060401020303" pitchFamily="18" charset="0"/>
              </a:rPr>
              <a:t>?</a:t>
            </a:r>
            <a:endParaRPr lang="zh-TW" altLang="en-US" sz="2800" dirty="0">
              <a:latin typeface="Perpetua" panose="02020502060401020303" pitchFamily="18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49EA9F0-017B-49AD-9907-ACE75530B9B6}"/>
              </a:ext>
            </a:extLst>
          </p:cNvPr>
          <p:cNvSpPr txBox="1"/>
          <p:nvPr/>
        </p:nvSpPr>
        <p:spPr>
          <a:xfrm>
            <a:off x="1916723" y="1168495"/>
            <a:ext cx="8358554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>
                <a:latin typeface="Perpetua" panose="02020502060401020303" pitchFamily="18" charset="0"/>
              </a:rPr>
              <a:t>Pairing correlations are expected to be small.</a:t>
            </a:r>
          </a:p>
          <a:p>
            <a:r>
              <a:rPr lang="en-US" altLang="zh-TW" sz="3600" dirty="0">
                <a:latin typeface="Perpetua" panose="02020502060401020303" pitchFamily="18" charset="0"/>
              </a:rPr>
              <a:t>But the estimate assumes a </a:t>
            </a:r>
            <a:r>
              <a:rPr lang="en-US" altLang="zh-TW" sz="3600" b="1" dirty="0">
                <a:latin typeface="Perpetua" panose="02020502060401020303" pitchFamily="18" charset="0"/>
              </a:rPr>
              <a:t>stationary</a:t>
            </a:r>
            <a:r>
              <a:rPr lang="en-US" altLang="zh-TW" sz="3600" dirty="0">
                <a:latin typeface="Perpetua" panose="02020502060401020303" pitchFamily="18" charset="0"/>
              </a:rPr>
              <a:t> evolution.</a:t>
            </a:r>
          </a:p>
          <a:p>
            <a:endParaRPr lang="en-US" altLang="zh-TW" sz="2400" dirty="0">
              <a:latin typeface="Perpetua" panose="02020502060401020303" pitchFamily="18" charset="0"/>
            </a:endParaRPr>
          </a:p>
          <a:p>
            <a:pPr algn="r"/>
            <a:r>
              <a:rPr lang="en-US" altLang="zh-TW" sz="2400" dirty="0">
                <a:latin typeface="Corbel" panose="020B0503020204020204" pitchFamily="34" charset="0"/>
              </a:rPr>
              <a:t>A. </a:t>
            </a:r>
            <a:r>
              <a:rPr lang="en-US" altLang="zh-TW" sz="2400" dirty="0" err="1">
                <a:latin typeface="Corbel" panose="020B0503020204020204" pitchFamily="34" charset="0"/>
              </a:rPr>
              <a:t>Kartavtsev</a:t>
            </a:r>
            <a:r>
              <a:rPr lang="en-US" altLang="zh-TW" sz="2400" dirty="0">
                <a:latin typeface="Corbel" panose="020B0503020204020204" pitchFamily="34" charset="0"/>
              </a:rPr>
              <a:t>, G. </a:t>
            </a:r>
            <a:r>
              <a:rPr lang="en-US" altLang="zh-TW" sz="2400" dirty="0" err="1">
                <a:latin typeface="Corbel" panose="020B0503020204020204" pitchFamily="34" charset="0"/>
              </a:rPr>
              <a:t>Raffelt</a:t>
            </a:r>
            <a:r>
              <a:rPr lang="en-US" altLang="zh-TW" sz="2400" dirty="0">
                <a:latin typeface="Corbel" panose="020B0503020204020204" pitchFamily="34" charset="0"/>
              </a:rPr>
              <a:t> &amp; H. Vogel 2015</a:t>
            </a:r>
            <a:endParaRPr lang="zh-TW" altLang="en-US" sz="2400" dirty="0">
              <a:latin typeface="Corbel" panose="020B0503020204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0FA248D-27D5-4358-BB6D-A3D6B5E4CA1C}"/>
              </a:ext>
            </a:extLst>
          </p:cNvPr>
          <p:cNvSpPr txBox="1"/>
          <p:nvPr/>
        </p:nvSpPr>
        <p:spPr>
          <a:xfrm>
            <a:off x="1424354" y="4385584"/>
            <a:ext cx="32472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>
                <a:latin typeface="Perpetua" panose="02020502060401020303" pitchFamily="18" charset="0"/>
              </a:rPr>
              <a:t>Our question:</a:t>
            </a:r>
            <a:endParaRPr lang="zh-TW" altLang="en-US" sz="36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65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8498BA6-B4B8-40A9-ACCB-CF49ACB30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1977" y="2572743"/>
            <a:ext cx="6833121" cy="1977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erpetua" panose="02020502060401020303" pitchFamily="18" charset="0"/>
              </a:rPr>
              <a:t>What </a:t>
            </a:r>
            <a:r>
              <a:rPr kumimoji="0" lang="en-US" alt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erpetua" panose="02020502060401020303" pitchFamily="18" charset="0"/>
              </a:rPr>
              <a:t>condition </a:t>
            </a:r>
            <a:r>
              <a:rPr kumimoji="0" lang="zh-TW" alt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erpetua" panose="02020502060401020303" pitchFamily="18" charset="0"/>
              </a:rPr>
              <a:t>triggers the instability?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erpetua" panose="02020502060401020303" pitchFamily="18" charset="0"/>
              </a:rPr>
              <a:t>How fast does it grow? </a:t>
            </a:r>
          </a:p>
          <a:p>
            <a:pPr marL="457200" marR="0" lvl="0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zh-TW" altLang="zh-TW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erpetua" panose="02020502060401020303" pitchFamily="18" charset="0"/>
              </a:rPr>
              <a:t>What does the nonlinear evolution look like? 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F8359F4-9878-45CA-8791-0BD704EDAD29}"/>
              </a:ext>
            </a:extLst>
          </p:cNvPr>
          <p:cNvSpPr txBox="1"/>
          <p:nvPr/>
        </p:nvSpPr>
        <p:spPr>
          <a:xfrm>
            <a:off x="1937723" y="1750731"/>
            <a:ext cx="8861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3600" dirty="0">
                <a:latin typeface="Perpetua" panose="02020502060401020303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T</a:t>
            </a:r>
            <a:r>
              <a:rPr lang="en-US" altLang="zh-TW" sz="3600" dirty="0">
                <a:effectLst/>
                <a:latin typeface="Perpetua" panose="02020502060401020303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here are three questions we would like to answer</a:t>
            </a:r>
            <a:endParaRPr lang="zh-TW" altLang="en-US" sz="3600" dirty="0">
              <a:latin typeface="Perpetua" panose="02020502060401020303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DDBA4E5-E9B2-424A-8183-12852FDFD36B}"/>
              </a:ext>
            </a:extLst>
          </p:cNvPr>
          <p:cNvSpPr txBox="1"/>
          <p:nvPr/>
        </p:nvSpPr>
        <p:spPr>
          <a:xfrm>
            <a:off x="2760429" y="5124756"/>
            <a:ext cx="66584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Perpetua" panose="02020502060401020303" pitchFamily="18" charset="0"/>
              </a:rPr>
              <a:t>We try to consider </a:t>
            </a:r>
            <a:r>
              <a:rPr lang="en-US" altLang="zh-TW" sz="2800" b="1" dirty="0">
                <a:latin typeface="Perpetua" panose="02020502060401020303" pitchFamily="18" charset="0"/>
              </a:rPr>
              <a:t>the simplest</a:t>
            </a:r>
            <a:r>
              <a:rPr lang="en-US" altLang="zh-TW" sz="2800" dirty="0">
                <a:latin typeface="Perpetua" panose="02020502060401020303" pitchFamily="18" charset="0"/>
              </a:rPr>
              <a:t> possible system.</a:t>
            </a:r>
            <a:endParaRPr lang="zh-TW" altLang="en-US" sz="28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0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35BEB1-8FFB-40CB-9D07-7C47A11E4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008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b="0" i="0" u="none" strike="noStrike" baseline="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  <a:t>We need to consider the model at least </a:t>
            </a:r>
            <a:br>
              <a:rPr lang="en-US" altLang="zh-TW" sz="3200" b="0" i="0" u="none" strike="noStrike" baseline="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</a:br>
            <a:r>
              <a:rPr lang="en-US" altLang="zh-TW" sz="3200" b="1" i="0" u="none" strike="noStrike" baseline="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  <a:t>2D in space</a:t>
            </a:r>
            <a:endParaRPr lang="zh-TW" altLang="en-US" sz="4000" b="1" dirty="0">
              <a:latin typeface="Perpetua Titling MT" panose="02020502060505020804" pitchFamily="18" charset="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10</a:t>
            </a:fld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9E6A1AA1-0684-4265-AE43-9BB9F10E5EF8}"/>
                  </a:ext>
                </a:extLst>
              </p:cNvPr>
              <p:cNvSpPr txBox="1"/>
              <p:nvPr/>
            </p:nvSpPr>
            <p:spPr>
              <a:xfrm>
                <a:off x="4650376" y="2177703"/>
                <a:ext cx="6884689" cy="1471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TW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𝜐</m:t>
                          </m:r>
                          <m:acc>
                            <m:accPr>
                              <m:chr m:val="̅"/>
                              <m:ctrlPr>
                                <a:rPr lang="zh-TW" alt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e>
                          </m:acc>
                        </m:sup>
                      </m:sSup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)=−</m:t>
                      </m:r>
                      <m:sSubSup>
                        <m:sSubSupPr>
                          <m:ctrlPr>
                            <a:rPr lang="en-US" altLang="zh-TW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US" altLang="zh-TW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</m:acc>
                        </m:e>
                        <m:sub>
                          <m:r>
                            <a:rPr lang="en-US" altLang="zh-TW" sz="24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  <m:sup>
                          <m:r>
                            <a:rPr lang="en-US" altLang="zh-TW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zh-TW" alt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d>
                        <m:dPr>
                          <m:begChr m:val="["/>
                          <m:endChr m:val="]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  <m:d>
                            <m:d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altLang="zh-TW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</m:acc>
                      <m:r>
                        <a:rPr lang="en-US" altLang="zh-TW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altLang="zh-TW" sz="2400" b="1" dirty="0"/>
              </a:p>
              <a:p>
                <a:r>
                  <a:rPr lang="en-US" altLang="zh-TW" dirty="0"/>
                  <a:t>                              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[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𝑜𝑡h𝑒𝑟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𝑡𝑒𝑟𝑚𝑠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𝑖𝑛𝑐𝑙𝑢𝑑𝑖𝑛𝑔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400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9E6A1AA1-0684-4265-AE43-9BB9F10E5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376" y="2177703"/>
                <a:ext cx="6884689" cy="1471237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6BADD270-C6FF-469C-AD58-2C4110B5F886}"/>
                  </a:ext>
                </a:extLst>
              </p:cNvPr>
              <p:cNvSpPr txBox="1"/>
              <p:nvPr/>
            </p:nvSpPr>
            <p:spPr>
              <a:xfrm>
                <a:off x="656935" y="2431811"/>
                <a:ext cx="3888939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ℋ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𝜐𝜐</m:t>
                                    </m:r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𝜐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𝜐</m:t>
                                    </m:r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6BADD270-C6FF-469C-AD58-2C4110B5F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35" y="2431811"/>
                <a:ext cx="3888939" cy="922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群組 19">
            <a:extLst>
              <a:ext uri="{FF2B5EF4-FFF2-40B4-BE49-F238E27FC236}">
                <a16:creationId xmlns:a16="http://schemas.microsoft.com/office/drawing/2014/main" id="{E2AA651A-7FE1-4170-BE44-07207C4B65B6}"/>
              </a:ext>
            </a:extLst>
          </p:cNvPr>
          <p:cNvGrpSpPr/>
          <p:nvPr/>
        </p:nvGrpSpPr>
        <p:grpSpPr>
          <a:xfrm>
            <a:off x="7311514" y="3982484"/>
            <a:ext cx="3034327" cy="2217943"/>
            <a:chOff x="5163172" y="4369669"/>
            <a:chExt cx="3034327" cy="2217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字方塊 20">
                  <a:extLst>
                    <a:ext uri="{FF2B5EF4-FFF2-40B4-BE49-F238E27FC236}">
                      <a16:creationId xmlns:a16="http://schemas.microsoft.com/office/drawing/2014/main" id="{64179479-232E-4C01-A893-564F1677A8B4}"/>
                    </a:ext>
                  </a:extLst>
                </p:cNvPr>
                <p:cNvSpPr txBox="1"/>
                <p:nvPr/>
              </p:nvSpPr>
              <p:spPr>
                <a:xfrm>
                  <a:off x="5163172" y="4740994"/>
                  <a:ext cx="3034327" cy="67922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endParaRPr lang="en-US" altLang="zh-TW" sz="1200" b="0" dirty="0">
                    <a:solidFill>
                      <a:schemeClr val="tx1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sub>
                        </m:sSub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4" name="文字方塊 23">
                  <a:extLst>
                    <a:ext uri="{FF2B5EF4-FFF2-40B4-BE49-F238E27FC236}">
                      <a16:creationId xmlns:a16="http://schemas.microsoft.com/office/drawing/2014/main" id="{C6DFD39C-DB13-4DFD-9A55-1164863BA1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172" y="4740994"/>
                  <a:ext cx="3034327" cy="679225"/>
                </a:xfrm>
                <a:prstGeom prst="rect">
                  <a:avLst/>
                </a:prstGeom>
                <a:blipFill>
                  <a:blip r:embed="rId6"/>
                  <a:stretch>
                    <a:fillRect b="-803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字方塊 21">
                  <a:extLst>
                    <a:ext uri="{FF2B5EF4-FFF2-40B4-BE49-F238E27FC236}">
                      <a16:creationId xmlns:a16="http://schemas.microsoft.com/office/drawing/2014/main" id="{98DC9574-4E8C-41AD-866E-9A12CBDDA845}"/>
                    </a:ext>
                  </a:extLst>
                </p:cNvPr>
                <p:cNvSpPr txBox="1"/>
                <p:nvPr/>
              </p:nvSpPr>
              <p:spPr>
                <a:xfrm>
                  <a:off x="5705242" y="5340052"/>
                  <a:ext cx="1950186" cy="11519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endParaRPr lang="en-US" altLang="zh-TW" sz="900" i="1" dirty="0">
                    <a:solidFill>
                      <a:schemeClr val="tx1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TW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  <m:sup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altLang="zh-TW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̂"/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r>
                          <a:rPr lang="en-US" altLang="zh-TW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=0</m:t>
                        </m:r>
                      </m:oMath>
                    </m:oMathPara>
                  </a14:m>
                  <a:endParaRPr lang="en-US" altLang="zh-TW" sz="2400" dirty="0"/>
                </a:p>
                <a:p>
                  <a:endParaRPr lang="en-US" altLang="zh-TW" sz="10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altLang="zh-TW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̂"/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altLang="zh-TW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=</m:t>
                        </m:r>
                        <m:r>
                          <a:rPr lang="en-US" altLang="zh-TW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zh-TW" altLang="en-US" i="1" dirty="0"/>
                </a:p>
              </p:txBody>
            </p:sp>
          </mc:Choice>
          <mc:Fallback xmlns="">
            <p:sp>
              <p:nvSpPr>
                <p:cNvPr id="26" name="文字方塊 25">
                  <a:extLst>
                    <a:ext uri="{FF2B5EF4-FFF2-40B4-BE49-F238E27FC236}">
                      <a16:creationId xmlns:a16="http://schemas.microsoft.com/office/drawing/2014/main" id="{7DBDED54-3522-410F-AFEC-58BA456B94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5242" y="5340052"/>
                  <a:ext cx="1950186" cy="1151918"/>
                </a:xfrm>
                <a:prstGeom prst="rect">
                  <a:avLst/>
                </a:prstGeom>
                <a:blipFill>
                  <a:blip r:embed="rId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矩形: 圓角 22">
              <a:extLst>
                <a:ext uri="{FF2B5EF4-FFF2-40B4-BE49-F238E27FC236}">
                  <a16:creationId xmlns:a16="http://schemas.microsoft.com/office/drawing/2014/main" id="{3FDA361E-B2B4-455B-9FED-34A7F25092CD}"/>
                </a:ext>
              </a:extLst>
            </p:cNvPr>
            <p:cNvSpPr/>
            <p:nvPr/>
          </p:nvSpPr>
          <p:spPr>
            <a:xfrm>
              <a:off x="5348748" y="4876613"/>
              <a:ext cx="2654692" cy="1710999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F76F10CB-5A02-4219-8BE8-1BAE8BC90A36}"/>
                </a:ext>
              </a:extLst>
            </p:cNvPr>
            <p:cNvSpPr txBox="1"/>
            <p:nvPr/>
          </p:nvSpPr>
          <p:spPr>
            <a:xfrm>
              <a:off x="5348748" y="4369669"/>
              <a:ext cx="747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>
                  <a:latin typeface="Perpetua" panose="02020502060401020303" pitchFamily="18" charset="0"/>
                </a:rPr>
                <a:t>e.g.</a:t>
              </a:r>
            </a:p>
            <a:p>
              <a:endParaRPr lang="zh-TW" altLang="en-US" dirty="0"/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3262424A-8A52-4B4D-80B9-06691E943937}"/>
              </a:ext>
            </a:extLst>
          </p:cNvPr>
          <p:cNvSpPr/>
          <p:nvPr/>
        </p:nvSpPr>
        <p:spPr>
          <a:xfrm>
            <a:off x="7311514" y="3831502"/>
            <a:ext cx="3382579" cy="270741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9635B67B-3800-4B80-9BE0-F4784CA0782D}"/>
                  </a:ext>
                </a:extLst>
              </p:cNvPr>
              <p:cNvSpPr txBox="1"/>
              <p:nvPr/>
            </p:nvSpPr>
            <p:spPr>
              <a:xfrm>
                <a:off x="1557156" y="5170646"/>
                <a:ext cx="3363856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TW" altLang="en-US" sz="2000" i="1" smtClean="0"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p>
                                  <m:r>
                                    <a:rPr lang="el-GR" altLang="zh-TW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TW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sz="1800" dirty="0"/>
                  <a:t> </a:t>
                </a: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9635B67B-3800-4B80-9BE0-F4784CA078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56" y="5170646"/>
                <a:ext cx="3363856" cy="783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EDD7977E-AAA0-4C74-BF72-198616CFDB72}"/>
                  </a:ext>
                </a:extLst>
              </p:cNvPr>
              <p:cNvSpPr txBox="1"/>
              <p:nvPr/>
            </p:nvSpPr>
            <p:spPr>
              <a:xfrm>
                <a:off x="838200" y="4037894"/>
                <a:ext cx="3888939" cy="903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sz="20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</a:p>
              <a:p>
                <a:pPr algn="ctr"/>
                <a:endParaRPr lang="en-US" altLang="zh-TW" sz="1000" b="1" dirty="0">
                  <a:latin typeface="Perpetua" panose="02020502060401020303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acc>
                      <m:accPr>
                        <m:chr m:val="̇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</m:acc>
                    <m:r>
                      <a:rPr lang="en-US" altLang="zh-TW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ℋ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TW" sz="2000" dirty="0"/>
                  <a:t> </a:t>
                </a:r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EDD7977E-AAA0-4C74-BF72-198616CFD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037894"/>
                <a:ext cx="3888939" cy="903068"/>
              </a:xfrm>
              <a:prstGeom prst="rect">
                <a:avLst/>
              </a:prstGeom>
              <a:blipFill>
                <a:blip r:embed="rId9"/>
                <a:stretch>
                  <a:fillRect t="-3356" b="-268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148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35BEB1-8FFB-40CB-9D07-7C47A11E4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008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b="0" i="0" u="none" strike="noStrike" baseline="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  <a:t>We need to consider the model at least </a:t>
            </a:r>
            <a:br>
              <a:rPr lang="en-US" altLang="zh-TW" sz="3200" b="0" i="0" u="none" strike="noStrike" baseline="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</a:br>
            <a:r>
              <a:rPr lang="en-US" altLang="zh-TW" sz="3200" b="1" i="0" u="none" strike="noStrike" baseline="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  <a:t>2D in space</a:t>
            </a:r>
            <a:endParaRPr lang="zh-TW" altLang="en-US" sz="4000" b="1" dirty="0">
              <a:latin typeface="Perpetua Titling MT" panose="02020502060505020804" pitchFamily="18" charset="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11</a:t>
            </a:fld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9E6A1AA1-0684-4265-AE43-9BB9F10E5EF8}"/>
                  </a:ext>
                </a:extLst>
              </p:cNvPr>
              <p:cNvSpPr txBox="1"/>
              <p:nvPr/>
            </p:nvSpPr>
            <p:spPr>
              <a:xfrm>
                <a:off x="4650376" y="2177703"/>
                <a:ext cx="6884689" cy="1471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TW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p>
                          <m:r>
                            <a:rPr lang="zh-TW" altLang="en-US" sz="2400" i="1">
                              <a:latin typeface="Cambria Math" panose="02040503050406030204" pitchFamily="18" charset="0"/>
                            </a:rPr>
                            <m:t>𝜐</m:t>
                          </m:r>
                          <m:acc>
                            <m:accPr>
                              <m:chr m:val="̅"/>
                              <m:ctrlPr>
                                <a:rPr lang="zh-TW" alt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e>
                          </m:acc>
                        </m:sup>
                      </m:sSup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q</m:t>
                      </m:r>
                      <m:r>
                        <a:rPr lang="en-US" altLang="zh-TW" sz="2400" b="0" i="0" smtClean="0">
                          <a:latin typeface="Cambria Math" panose="02040503050406030204" pitchFamily="18" charset="0"/>
                        </a:rPr>
                        <m:t>)=−</m:t>
                      </m:r>
                      <m:sSubSup>
                        <m:sSubSupPr>
                          <m:ctrlPr>
                            <a:rPr lang="en-US" altLang="zh-TW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̂"/>
                              <m:ctrlPr>
                                <a:rPr lang="en-US" altLang="zh-TW" sz="24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</m:acc>
                        </m:e>
                        <m:sub>
                          <m:r>
                            <a:rPr lang="en-US" altLang="zh-TW" sz="2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sub>
                        <m:sup>
                          <m:r>
                            <a:rPr lang="en-US" altLang="zh-TW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ad>
                        <m:radPr>
                          <m:degHide m:val="on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altLang="zh-TW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TW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zh-TW" alt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d>
                        <m:dPr>
                          <m:begChr m:val="["/>
                          <m:endChr m:val="]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̅"/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  <m:d>
                            <m:dPr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zh-TW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altLang="zh-TW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</m:acc>
                      <m:r>
                        <a:rPr lang="en-US" altLang="zh-TW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 </m:t>
                      </m:r>
                    </m:oMath>
                  </m:oMathPara>
                </a14:m>
                <a:endParaRPr lang="en-US" altLang="zh-TW" sz="2400" b="1" dirty="0"/>
              </a:p>
              <a:p>
                <a:r>
                  <a:rPr lang="en-US" altLang="zh-TW" dirty="0"/>
                  <a:t>                               </a:t>
                </a: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[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𝑜𝑡h𝑒𝑟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𝑡𝑒𝑟𝑚𝑠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𝑖𝑛𝑐𝑙𝑢𝑑𝑖𝑛𝑔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TW" altLang="en-US" sz="2400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9E6A1AA1-0684-4265-AE43-9BB9F10E5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376" y="2177703"/>
                <a:ext cx="6884689" cy="1471237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6BADD270-C6FF-469C-AD58-2C4110B5F886}"/>
                  </a:ext>
                </a:extLst>
              </p:cNvPr>
              <p:cNvSpPr txBox="1"/>
              <p:nvPr/>
            </p:nvSpPr>
            <p:spPr>
              <a:xfrm>
                <a:off x="656935" y="2431811"/>
                <a:ext cx="3888939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ℋ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TW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𝜐𝜐</m:t>
                                    </m:r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𝜐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  <m:r>
                                      <a:rPr lang="zh-TW" altLang="en-US" sz="2400" i="1">
                                        <a:latin typeface="Cambria Math" panose="02040503050406030204" pitchFamily="18" charset="0"/>
                                      </a:rPr>
                                      <m:t>𝜐</m:t>
                                    </m:r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altLang="zh-TW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altLang="zh-TW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Γ</m:t>
                                    </m:r>
                                  </m:e>
                                  <m:sup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  <m:acc>
                                      <m:accPr>
                                        <m:chr m:val="̅"/>
                                        <m:ctrlP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TW" altLang="en-US" sz="2400" i="1">
                                            <a:latin typeface="Cambria Math" panose="02040503050406030204" pitchFamily="18" charset="0"/>
                                          </a:rPr>
                                          <m:t>𝜐</m:t>
                                        </m:r>
                                      </m:e>
                                    </m:acc>
                                  </m:sup>
                                </m:sSup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q</m:t>
                                </m:r>
                                <m:r>
                                  <a:rPr lang="en-US" altLang="zh-TW" sz="240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6BADD270-C6FF-469C-AD58-2C4110B5F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35" y="2431811"/>
                <a:ext cx="3888939" cy="922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24420B7C-ECB5-4543-AED7-40BD2F9D3AF6}"/>
              </a:ext>
            </a:extLst>
          </p:cNvPr>
          <p:cNvSpPr/>
          <p:nvPr/>
        </p:nvSpPr>
        <p:spPr>
          <a:xfrm>
            <a:off x="4650376" y="2168179"/>
            <a:ext cx="6817724" cy="1636684"/>
          </a:xfrm>
          <a:custGeom>
            <a:avLst/>
            <a:gdLst>
              <a:gd name="connsiteX0" fmla="*/ 1758362 w 6817724"/>
              <a:gd name="connsiteY0" fmla="*/ 374996 h 1636684"/>
              <a:gd name="connsiteX1" fmla="*/ 1693273 w 6817724"/>
              <a:gd name="connsiteY1" fmla="*/ 440085 h 1636684"/>
              <a:gd name="connsiteX2" fmla="*/ 1693273 w 6817724"/>
              <a:gd name="connsiteY2" fmla="*/ 700432 h 1636684"/>
              <a:gd name="connsiteX3" fmla="*/ 1758362 w 6817724"/>
              <a:gd name="connsiteY3" fmla="*/ 765521 h 1636684"/>
              <a:gd name="connsiteX4" fmla="*/ 2056809 w 6817724"/>
              <a:gd name="connsiteY4" fmla="*/ 765521 h 1636684"/>
              <a:gd name="connsiteX5" fmla="*/ 2121898 w 6817724"/>
              <a:gd name="connsiteY5" fmla="*/ 700432 h 1636684"/>
              <a:gd name="connsiteX6" fmla="*/ 2121898 w 6817724"/>
              <a:gd name="connsiteY6" fmla="*/ 440085 h 1636684"/>
              <a:gd name="connsiteX7" fmla="*/ 2056809 w 6817724"/>
              <a:gd name="connsiteY7" fmla="*/ 374996 h 1636684"/>
              <a:gd name="connsiteX8" fmla="*/ 6370050 w 6817724"/>
              <a:gd name="connsiteY8" fmla="*/ 354617 h 1636684"/>
              <a:gd name="connsiteX9" fmla="*/ 6322424 w 6817724"/>
              <a:gd name="connsiteY9" fmla="*/ 402243 h 1636684"/>
              <a:gd name="connsiteX10" fmla="*/ 6322424 w 6817724"/>
              <a:gd name="connsiteY10" fmla="*/ 697516 h 1636684"/>
              <a:gd name="connsiteX11" fmla="*/ 6370050 w 6817724"/>
              <a:gd name="connsiteY11" fmla="*/ 745142 h 1636684"/>
              <a:gd name="connsiteX12" fmla="*/ 6560548 w 6817724"/>
              <a:gd name="connsiteY12" fmla="*/ 745142 h 1636684"/>
              <a:gd name="connsiteX13" fmla="*/ 6608174 w 6817724"/>
              <a:gd name="connsiteY13" fmla="*/ 697516 h 1636684"/>
              <a:gd name="connsiteX14" fmla="*/ 6608174 w 6817724"/>
              <a:gd name="connsiteY14" fmla="*/ 402243 h 1636684"/>
              <a:gd name="connsiteX15" fmla="*/ 6560548 w 6817724"/>
              <a:gd name="connsiteY15" fmla="*/ 354617 h 1636684"/>
              <a:gd name="connsiteX16" fmla="*/ 0 w 6817724"/>
              <a:gd name="connsiteY16" fmla="*/ 0 h 1636684"/>
              <a:gd name="connsiteX17" fmla="*/ 6817724 w 6817724"/>
              <a:gd name="connsiteY17" fmla="*/ 0 h 1636684"/>
              <a:gd name="connsiteX18" fmla="*/ 6817724 w 6817724"/>
              <a:gd name="connsiteY18" fmla="*/ 1636684 h 1636684"/>
              <a:gd name="connsiteX19" fmla="*/ 0 w 6817724"/>
              <a:gd name="connsiteY19" fmla="*/ 1636684 h 163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17724" h="1636684">
                <a:moveTo>
                  <a:pt x="1758362" y="374996"/>
                </a:moveTo>
                <a:cubicBezTo>
                  <a:pt x="1722414" y="374996"/>
                  <a:pt x="1693273" y="404137"/>
                  <a:pt x="1693273" y="440085"/>
                </a:cubicBezTo>
                <a:lnTo>
                  <a:pt x="1693273" y="700432"/>
                </a:lnTo>
                <a:cubicBezTo>
                  <a:pt x="1693273" y="736380"/>
                  <a:pt x="1722414" y="765521"/>
                  <a:pt x="1758362" y="765521"/>
                </a:cubicBezTo>
                <a:lnTo>
                  <a:pt x="2056809" y="765521"/>
                </a:lnTo>
                <a:cubicBezTo>
                  <a:pt x="2092757" y="765521"/>
                  <a:pt x="2121898" y="736380"/>
                  <a:pt x="2121898" y="700432"/>
                </a:cubicBezTo>
                <a:lnTo>
                  <a:pt x="2121898" y="440085"/>
                </a:lnTo>
                <a:cubicBezTo>
                  <a:pt x="2121898" y="404137"/>
                  <a:pt x="2092757" y="374996"/>
                  <a:pt x="2056809" y="374996"/>
                </a:cubicBezTo>
                <a:close/>
                <a:moveTo>
                  <a:pt x="6370050" y="354617"/>
                </a:moveTo>
                <a:cubicBezTo>
                  <a:pt x="6343747" y="354617"/>
                  <a:pt x="6322424" y="375940"/>
                  <a:pt x="6322424" y="402243"/>
                </a:cubicBezTo>
                <a:lnTo>
                  <a:pt x="6322424" y="697516"/>
                </a:lnTo>
                <a:cubicBezTo>
                  <a:pt x="6322424" y="723819"/>
                  <a:pt x="6343747" y="745142"/>
                  <a:pt x="6370050" y="745142"/>
                </a:cubicBezTo>
                <a:lnTo>
                  <a:pt x="6560548" y="745142"/>
                </a:lnTo>
                <a:cubicBezTo>
                  <a:pt x="6586851" y="745142"/>
                  <a:pt x="6608174" y="723819"/>
                  <a:pt x="6608174" y="697516"/>
                </a:cubicBezTo>
                <a:lnTo>
                  <a:pt x="6608174" y="402243"/>
                </a:lnTo>
                <a:cubicBezTo>
                  <a:pt x="6608174" y="375940"/>
                  <a:pt x="6586851" y="354617"/>
                  <a:pt x="6560548" y="354617"/>
                </a:cubicBezTo>
                <a:close/>
                <a:moveTo>
                  <a:pt x="0" y="0"/>
                </a:moveTo>
                <a:lnTo>
                  <a:pt x="6817724" y="0"/>
                </a:lnTo>
                <a:lnTo>
                  <a:pt x="6817724" y="1636684"/>
                </a:lnTo>
                <a:lnTo>
                  <a:pt x="0" y="1636684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E4C8DA98-F738-47E7-9DC6-9008E94FAB36}"/>
              </a:ext>
            </a:extLst>
          </p:cNvPr>
          <p:cNvGrpSpPr/>
          <p:nvPr/>
        </p:nvGrpSpPr>
        <p:grpSpPr>
          <a:xfrm>
            <a:off x="7311514" y="3982484"/>
            <a:ext cx="3034327" cy="2217943"/>
            <a:chOff x="5163172" y="4369669"/>
            <a:chExt cx="3034327" cy="2217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字方塊 23">
                  <a:extLst>
                    <a:ext uri="{FF2B5EF4-FFF2-40B4-BE49-F238E27FC236}">
                      <a16:creationId xmlns:a16="http://schemas.microsoft.com/office/drawing/2014/main" id="{C6DFD39C-DB13-4DFD-9A55-1164863BA171}"/>
                    </a:ext>
                  </a:extLst>
                </p:cNvPr>
                <p:cNvSpPr txBox="1"/>
                <p:nvPr/>
              </p:nvSpPr>
              <p:spPr>
                <a:xfrm>
                  <a:off x="5163172" y="4740994"/>
                  <a:ext cx="3034327" cy="67922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endParaRPr lang="en-US" altLang="zh-TW" sz="1200" b="0" dirty="0">
                    <a:solidFill>
                      <a:schemeClr val="tx1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TW" sz="24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zh-TW" altLang="en-US" sz="240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sub>
                        </m:sSub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24" name="文字方塊 23">
                  <a:extLst>
                    <a:ext uri="{FF2B5EF4-FFF2-40B4-BE49-F238E27FC236}">
                      <a16:creationId xmlns:a16="http://schemas.microsoft.com/office/drawing/2014/main" id="{C6DFD39C-DB13-4DFD-9A55-1164863BA1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63172" y="4740994"/>
                  <a:ext cx="3034327" cy="679225"/>
                </a:xfrm>
                <a:prstGeom prst="rect">
                  <a:avLst/>
                </a:prstGeom>
                <a:blipFill>
                  <a:blip r:embed="rId6"/>
                  <a:stretch>
                    <a:fillRect b="-8036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字方塊 25">
                  <a:extLst>
                    <a:ext uri="{FF2B5EF4-FFF2-40B4-BE49-F238E27FC236}">
                      <a16:creationId xmlns:a16="http://schemas.microsoft.com/office/drawing/2014/main" id="{7DBDED54-3522-410F-AFEC-58BA456B9415}"/>
                    </a:ext>
                  </a:extLst>
                </p:cNvPr>
                <p:cNvSpPr txBox="1"/>
                <p:nvPr/>
              </p:nvSpPr>
              <p:spPr>
                <a:xfrm>
                  <a:off x="5705242" y="5340052"/>
                  <a:ext cx="1950186" cy="115191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endParaRPr lang="en-US" altLang="zh-TW" sz="900" i="1" dirty="0">
                    <a:solidFill>
                      <a:schemeClr val="tx1"/>
                    </a:solidFill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TW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  <m:sup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altLang="zh-TW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̂"/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r>
                          <a:rPr lang="en-US" altLang="zh-TW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=0</m:t>
                        </m:r>
                      </m:oMath>
                    </m:oMathPara>
                  </a14:m>
                  <a:endParaRPr lang="en-US" altLang="zh-TW" sz="2400" dirty="0"/>
                </a:p>
                <a:p>
                  <a:endParaRPr lang="en-US" altLang="zh-TW" sz="100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̂"/>
                                <m:ctrlPr>
                                  <a:rPr lang="en-US" altLang="zh-TW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zh-TW" alt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altLang="zh-TW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acc>
                          <m:accPr>
                            <m:chr m:val="̂"/>
                            <m:ctrlPr>
                              <a:rPr lang="en-US" altLang="zh-TW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altLang="zh-TW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=</m:t>
                        </m:r>
                        <m:r>
                          <a:rPr lang="en-US" altLang="zh-TW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oMath>
                    </m:oMathPara>
                  </a14:m>
                  <a:endParaRPr lang="zh-TW" altLang="en-US" i="1" dirty="0"/>
                </a:p>
              </p:txBody>
            </p:sp>
          </mc:Choice>
          <mc:Fallback xmlns="">
            <p:sp>
              <p:nvSpPr>
                <p:cNvPr id="26" name="文字方塊 25">
                  <a:extLst>
                    <a:ext uri="{FF2B5EF4-FFF2-40B4-BE49-F238E27FC236}">
                      <a16:creationId xmlns:a16="http://schemas.microsoft.com/office/drawing/2014/main" id="{7DBDED54-3522-410F-AFEC-58BA456B94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5242" y="5340052"/>
                  <a:ext cx="1950186" cy="1151918"/>
                </a:xfrm>
                <a:prstGeom prst="rect">
                  <a:avLst/>
                </a:prstGeom>
                <a:blipFill>
                  <a:blip r:embed="rId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D4EF3B09-03E9-4BEE-8A01-7249A76C5756}"/>
                </a:ext>
              </a:extLst>
            </p:cNvPr>
            <p:cNvSpPr/>
            <p:nvPr/>
          </p:nvSpPr>
          <p:spPr>
            <a:xfrm>
              <a:off x="5348748" y="4876613"/>
              <a:ext cx="2654692" cy="1710999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E4C2CB34-A922-4B7C-9C6F-683B7CB65ABA}"/>
                </a:ext>
              </a:extLst>
            </p:cNvPr>
            <p:cNvSpPr txBox="1"/>
            <p:nvPr/>
          </p:nvSpPr>
          <p:spPr>
            <a:xfrm>
              <a:off x="5348748" y="4369669"/>
              <a:ext cx="747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dirty="0">
                  <a:latin typeface="Perpetua" panose="02020502060401020303" pitchFamily="18" charset="0"/>
                </a:rPr>
                <a:t>e.g.</a:t>
              </a:r>
            </a:p>
            <a:p>
              <a:endParaRPr lang="zh-TW" alt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DF44FB59-60D8-46A5-A7C2-697167DEE7EB}"/>
                  </a:ext>
                </a:extLst>
              </p:cNvPr>
              <p:cNvSpPr txBox="1"/>
              <p:nvPr/>
            </p:nvSpPr>
            <p:spPr>
              <a:xfrm>
                <a:off x="1557156" y="5170646"/>
                <a:ext cx="3363856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zh-TW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zh-TW" altLang="en-US" sz="2000" i="1" smtClean="0"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p>
                                  <m:r>
                                    <a:rPr lang="el-GR" altLang="zh-TW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acc>
                                <m:accPr>
                                  <m:chr m:val="̅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TW" alt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  <m:r>
                                <a:rPr lang="en-US" altLang="zh-TW" sz="20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TW" altLang="en-US" sz="1800" dirty="0"/>
                  <a:t> </a:t>
                </a: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DF44FB59-60D8-46A5-A7C2-697167DEE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156" y="5170646"/>
                <a:ext cx="3363856" cy="783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0F090989-0DB9-4050-AECD-84C364A8913A}"/>
                  </a:ext>
                </a:extLst>
              </p:cNvPr>
              <p:cNvSpPr txBox="1"/>
              <p:nvPr/>
            </p:nvSpPr>
            <p:spPr>
              <a:xfrm>
                <a:off x="838200" y="4037894"/>
                <a:ext cx="3888939" cy="9030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sz="2000" b="1" dirty="0">
                    <a:latin typeface="Maiandra GD" panose="020E0502030308020204" pitchFamily="34" charset="0"/>
                    <a:ea typeface="Microsoft YaHei UI Light" panose="020B0502040204020203" pitchFamily="34" charset="-122"/>
                  </a:rPr>
                  <a:t>EOM</a:t>
                </a:r>
              </a:p>
              <a:p>
                <a:pPr algn="ctr"/>
                <a:endParaRPr lang="en-US" altLang="zh-TW" sz="1000" b="1" dirty="0">
                  <a:latin typeface="Perpetua" panose="02020502060401020303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𝑖</m:t>
                    </m:r>
                    <m:acc>
                      <m:accPr>
                        <m:chr m:val="̇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</m:e>
                    </m:acc>
                    <m:r>
                      <a:rPr lang="en-US" altLang="zh-TW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)=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ℋ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),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ℛ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 altLang="zh-TW" sz="2000" dirty="0"/>
                  <a:t> </a:t>
                </a:r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0F090989-0DB9-4050-AECD-84C364A89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037894"/>
                <a:ext cx="3888939" cy="903068"/>
              </a:xfrm>
              <a:prstGeom prst="rect">
                <a:avLst/>
              </a:prstGeom>
              <a:blipFill>
                <a:blip r:embed="rId9"/>
                <a:stretch>
                  <a:fillRect t="-3356" b="-268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7674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583B30-1968-4DE7-8F4A-09EDE4EE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the simplest possible system</a:t>
            </a:r>
            <a:endParaRPr lang="zh-TW" altLang="en-US" sz="3200" dirty="0">
              <a:latin typeface="Perpetua Titling MT" panose="02020502060505020804" pitchFamily="18" charset="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1806FBC3-7562-4242-9AF1-BBA656E59E37}"/>
              </a:ext>
            </a:extLst>
          </p:cNvPr>
          <p:cNvGrpSpPr/>
          <p:nvPr/>
        </p:nvGrpSpPr>
        <p:grpSpPr>
          <a:xfrm>
            <a:off x="3568163" y="2396397"/>
            <a:ext cx="3634692" cy="3429439"/>
            <a:chOff x="1214843" y="2334562"/>
            <a:chExt cx="3634692" cy="3429439"/>
          </a:xfrm>
        </p:grpSpPr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B72AF63C-18CD-4651-9596-BCCEB58020C4}"/>
                </a:ext>
              </a:extLst>
            </p:cNvPr>
            <p:cNvGrpSpPr/>
            <p:nvPr/>
          </p:nvGrpSpPr>
          <p:grpSpPr>
            <a:xfrm>
              <a:off x="1214843" y="2812660"/>
              <a:ext cx="3291840" cy="2951341"/>
              <a:chOff x="1349829" y="2413139"/>
              <a:chExt cx="3291840" cy="2951341"/>
            </a:xfrm>
          </p:grpSpPr>
          <p:cxnSp>
            <p:nvCxnSpPr>
              <p:cNvPr id="13" name="直線單箭頭接點 12">
                <a:extLst>
                  <a:ext uri="{FF2B5EF4-FFF2-40B4-BE49-F238E27FC236}">
                    <a16:creationId xmlns:a16="http://schemas.microsoft.com/office/drawing/2014/main" id="{03F93B64-AAF0-4707-B7E6-1F3FB74019AE}"/>
                  </a:ext>
                </a:extLst>
              </p:cNvPr>
              <p:cNvCxnSpPr/>
              <p:nvPr/>
            </p:nvCxnSpPr>
            <p:spPr>
              <a:xfrm>
                <a:off x="1410789" y="4014651"/>
                <a:ext cx="3230880" cy="0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線單箭頭接點 13">
                <a:extLst>
                  <a:ext uri="{FF2B5EF4-FFF2-40B4-BE49-F238E27FC236}">
                    <a16:creationId xmlns:a16="http://schemas.microsoft.com/office/drawing/2014/main" id="{2CCF77DE-9351-4674-9526-7A3CF47949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49829" y="3875674"/>
                <a:ext cx="3261360" cy="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線單箭頭接點 14">
                <a:extLst>
                  <a:ext uri="{FF2B5EF4-FFF2-40B4-BE49-F238E27FC236}">
                    <a16:creationId xmlns:a16="http://schemas.microsoft.com/office/drawing/2014/main" id="{6B8164FE-EE77-4646-8999-4D984B1DB7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76155" y="2413139"/>
                <a:ext cx="0" cy="2951341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線單箭頭接點 15">
                <a:extLst>
                  <a:ext uri="{FF2B5EF4-FFF2-40B4-BE49-F238E27FC236}">
                    <a16:creationId xmlns:a16="http://schemas.microsoft.com/office/drawing/2014/main" id="{48C6E485-1872-49A1-9C86-3B6615C1EA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38994" y="2413139"/>
                <a:ext cx="1" cy="295134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字方塊 6">
                  <a:extLst>
                    <a:ext uri="{FF2B5EF4-FFF2-40B4-BE49-F238E27FC236}">
                      <a16:creationId xmlns:a16="http://schemas.microsoft.com/office/drawing/2014/main" id="{E4984D32-7C9D-4F73-B832-7A3A73CE9EB1}"/>
                    </a:ext>
                  </a:extLst>
                </p:cNvPr>
                <p:cNvSpPr txBox="1"/>
                <p:nvPr/>
              </p:nvSpPr>
              <p:spPr>
                <a:xfrm>
                  <a:off x="1415197" y="4354727"/>
                  <a:ext cx="46154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7" name="文字方塊 6">
                  <a:extLst>
                    <a:ext uri="{FF2B5EF4-FFF2-40B4-BE49-F238E27FC236}">
                      <a16:creationId xmlns:a16="http://schemas.microsoft.com/office/drawing/2014/main" id="{E4984D32-7C9D-4F73-B832-7A3A73CE9E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5197" y="4354727"/>
                  <a:ext cx="461549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字方塊 7">
                  <a:extLst>
                    <a:ext uri="{FF2B5EF4-FFF2-40B4-BE49-F238E27FC236}">
                      <a16:creationId xmlns:a16="http://schemas.microsoft.com/office/drawing/2014/main" id="{F80BA504-965D-4958-8C26-B6C0BD008B78}"/>
                    </a:ext>
                  </a:extLst>
                </p:cNvPr>
                <p:cNvSpPr txBox="1"/>
                <p:nvPr/>
              </p:nvSpPr>
              <p:spPr>
                <a:xfrm>
                  <a:off x="1433689" y="3840334"/>
                  <a:ext cx="4184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8" name="文字方塊 7">
                  <a:extLst>
                    <a:ext uri="{FF2B5EF4-FFF2-40B4-BE49-F238E27FC236}">
                      <a16:creationId xmlns:a16="http://schemas.microsoft.com/office/drawing/2014/main" id="{F80BA504-965D-4958-8C26-B6C0BD008B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3689" y="3840334"/>
                  <a:ext cx="418495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字方塊 8">
                  <a:extLst>
                    <a:ext uri="{FF2B5EF4-FFF2-40B4-BE49-F238E27FC236}">
                      <a16:creationId xmlns:a16="http://schemas.microsoft.com/office/drawing/2014/main" id="{01E191D2-86D0-47FC-9BCF-394BE459FCF2}"/>
                    </a:ext>
                  </a:extLst>
                </p:cNvPr>
                <p:cNvSpPr txBox="1"/>
                <p:nvPr/>
              </p:nvSpPr>
              <p:spPr>
                <a:xfrm>
                  <a:off x="2274229" y="5119007"/>
                  <a:ext cx="46154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9" name="文字方塊 8">
                  <a:extLst>
                    <a:ext uri="{FF2B5EF4-FFF2-40B4-BE49-F238E27FC236}">
                      <a16:creationId xmlns:a16="http://schemas.microsoft.com/office/drawing/2014/main" id="{01E191D2-86D0-47FC-9BCF-394BE459F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4229" y="5119007"/>
                  <a:ext cx="461549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字方塊 9">
                  <a:extLst>
                    <a:ext uri="{FF2B5EF4-FFF2-40B4-BE49-F238E27FC236}">
                      <a16:creationId xmlns:a16="http://schemas.microsoft.com/office/drawing/2014/main" id="{EEDABB0A-35DB-440C-A242-33DDE32A77D1}"/>
                    </a:ext>
                  </a:extLst>
                </p:cNvPr>
                <p:cNvSpPr txBox="1"/>
                <p:nvPr/>
              </p:nvSpPr>
              <p:spPr>
                <a:xfrm>
                  <a:off x="2817787" y="5119007"/>
                  <a:ext cx="46154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10" name="文字方塊 9">
                  <a:extLst>
                    <a:ext uri="{FF2B5EF4-FFF2-40B4-BE49-F238E27FC236}">
                      <a16:creationId xmlns:a16="http://schemas.microsoft.com/office/drawing/2014/main" id="{EEDABB0A-35DB-440C-A242-33DDE32A77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7787" y="5119007"/>
                  <a:ext cx="461549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910A07F8-A692-470D-9D57-32B22D0461DB}"/>
                </a:ext>
              </a:extLst>
            </p:cNvPr>
            <p:cNvSpPr txBox="1"/>
            <p:nvPr/>
          </p:nvSpPr>
          <p:spPr>
            <a:xfrm>
              <a:off x="4499759" y="4101944"/>
              <a:ext cx="3497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x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C9A9A28F-2C65-4096-AA67-2DDCF07CCBAE}"/>
                </a:ext>
              </a:extLst>
            </p:cNvPr>
            <p:cNvSpPr txBox="1"/>
            <p:nvPr/>
          </p:nvSpPr>
          <p:spPr>
            <a:xfrm>
              <a:off x="2579172" y="2334562"/>
              <a:ext cx="3161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z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FE2E8F95-4770-4CC5-AF55-6B05AD6E7854}"/>
              </a:ext>
            </a:extLst>
          </p:cNvPr>
          <p:cNvSpPr txBox="1"/>
          <p:nvPr/>
        </p:nvSpPr>
        <p:spPr>
          <a:xfrm>
            <a:off x="2745136" y="1912309"/>
            <a:ext cx="55493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erpetua" panose="02020502060401020303" pitchFamily="18" charset="0"/>
                <a:ea typeface="Microsoft JhengHei UI Light" panose="020B0304030504040204" pitchFamily="34" charset="-120"/>
              </a:rPr>
              <a:t>A single-flavor two-pair model</a:t>
            </a:r>
            <a:endParaRPr lang="zh-TW" altLang="en-US" sz="2800" b="1" dirty="0">
              <a:latin typeface="Perpetua" panose="02020502060401020303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C412ED9-2EA2-4559-86B7-D2CD2D1DBC0D}"/>
              </a:ext>
            </a:extLst>
          </p:cNvPr>
          <p:cNvSpPr txBox="1"/>
          <p:nvPr/>
        </p:nvSpPr>
        <p:spPr>
          <a:xfrm>
            <a:off x="7272325" y="5026953"/>
            <a:ext cx="3651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Perpetua" panose="02020502060401020303" pitchFamily="18" charset="0"/>
              </a:rPr>
              <a:t>For the fist step, we consider the </a:t>
            </a:r>
            <a:r>
              <a:rPr lang="en-US" altLang="zh-TW" sz="2400" b="1" dirty="0">
                <a:latin typeface="Perpetua" panose="02020502060401020303" pitchFamily="18" charset="0"/>
              </a:rPr>
              <a:t>single-energy</a:t>
            </a:r>
            <a:r>
              <a:rPr lang="en-US" altLang="zh-TW" sz="2400" dirty="0">
                <a:latin typeface="Perpetua" panose="02020502060401020303" pitchFamily="18" charset="0"/>
              </a:rPr>
              <a:t> neutrino.</a:t>
            </a:r>
            <a:endParaRPr lang="zh-TW" altLang="en-US" sz="24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612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35BEB1-8FFB-40CB-9D07-7C47A11E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  <a:t>Linearized Instability Analysis</a:t>
            </a:r>
            <a:endParaRPr lang="zh-TW" altLang="en-US" sz="3200" dirty="0">
              <a:latin typeface="Perpetua Titling MT" panose="02020502060505020804" pitchFamily="18" charset="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30FB0D1-7654-4495-BC37-C11835980994}"/>
              </a:ext>
            </a:extLst>
          </p:cNvPr>
          <p:cNvSpPr txBox="1"/>
          <p:nvPr/>
        </p:nvSpPr>
        <p:spPr>
          <a:xfrm>
            <a:off x="1998630" y="3318981"/>
            <a:ext cx="50466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TW" sz="2800" b="0" i="0" u="none" strike="noStrike" baseline="0" dirty="0">
                <a:latin typeface="Perpetua" panose="02020502060401020303" pitchFamily="18" charset="0"/>
                <a:ea typeface="Microsoft JhengHei UI Light" panose="020B0304030504040204" pitchFamily="34" charset="-120"/>
              </a:rPr>
              <a:t>The discretized linear EOM :</a:t>
            </a:r>
            <a:endParaRPr lang="zh-TW" altLang="en-US" sz="3200" dirty="0">
              <a:latin typeface="Perpetua" panose="02020502060401020303" pitchFamily="18" charset="0"/>
              <a:ea typeface="Microsoft JhengHei UI Light" panose="020B03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F39E2A4-B65F-4830-B8C3-1FDC41E46F84}"/>
              </a:ext>
            </a:extLst>
          </p:cNvPr>
          <p:cNvSpPr txBox="1"/>
          <p:nvPr/>
        </p:nvSpPr>
        <p:spPr>
          <a:xfrm>
            <a:off x="838200" y="1368000"/>
            <a:ext cx="9977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JhengHei UI Light" panose="020B0304030504040204" pitchFamily="34" charset="-120"/>
                <a:cs typeface="Courier New" panose="02070309020205020404" pitchFamily="49" charset="0"/>
              </a:rPr>
              <a:t>Monochromatic, Two Pair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  <a:latin typeface="Perpetua Titling MT" panose="02020502060505020804" pitchFamily="18" charset="0"/>
              <a:ea typeface="Microsoft JhengHei UI Light" panose="020B0304030504040204" pitchFamily="34" charset="-12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B881E574-E202-4116-9F84-AE0312A4FD31}"/>
                  </a:ext>
                </a:extLst>
              </p:cNvPr>
              <p:cNvSpPr txBox="1"/>
              <p:nvPr/>
            </p:nvSpPr>
            <p:spPr>
              <a:xfrm>
                <a:off x="3646503" y="4860077"/>
                <a:ext cx="59527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4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Where</a:t>
                </a:r>
                <a:r>
                  <a:rPr lang="en-US" altLang="zh-TW" sz="2400" dirty="0">
                    <a:latin typeface="Microsoft JhengHei UI Light" panose="020B0304030504040204" pitchFamily="34" charset="-120"/>
                    <a:ea typeface="Microsoft JhengHei UI Light" panose="020B0304030504040204" pitchFamily="34" charset="-12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sz="2400" b="0" i="1" smtClean="0"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sz="2400" i="1"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US" altLang="zh-TW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d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𝐼𝑚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sz="2400" i="1"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𝐼𝑚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sz="2400" i="1">
                                    <a:latin typeface="Cambria Math" panose="02040503050406030204" pitchFamily="18" charset="0"/>
                                  </a:rPr>
                                  <m:t>𝜅</m:t>
                                </m:r>
                              </m:e>
                              <m:sub>
                                <m:r>
                                  <a:rPr lang="en-US" altLang="zh-TW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d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B881E574-E202-4116-9F84-AE0312A4F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503" y="4860077"/>
                <a:ext cx="5952783" cy="461665"/>
              </a:xfrm>
              <a:prstGeom prst="rect">
                <a:avLst/>
              </a:prstGeom>
              <a:blipFill>
                <a:blip r:embed="rId3"/>
                <a:stretch>
                  <a:fillRect l="-1535" t="-9211" b="-3026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EDE19265-D2F4-48C4-A9C6-D5A13DFD5FC5}"/>
                  </a:ext>
                </a:extLst>
              </p:cNvPr>
              <p:cNvSpPr txBox="1"/>
              <p:nvPr/>
            </p:nvSpPr>
            <p:spPr>
              <a:xfrm>
                <a:off x="3646503" y="3985334"/>
                <a:ext cx="4551311" cy="510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</m:ctrlPr>
                      </m:accPr>
                      <m:e>
                        <m:acc>
                          <m:accPr>
                            <m:chr m:val="⃑"/>
                            <m:ctrlPr>
                              <a:rPr lang="en-US" altLang="zh-TW" sz="2400" b="0" i="1" smtClean="0">
                                <a:latin typeface="Cambria Math" panose="02040503050406030204" pitchFamily="18" charset="0"/>
                                <a:ea typeface="Microsoft JhengHei UI Light" panose="020B0304030504040204" pitchFamily="34" charset="-12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  <a:ea typeface="Microsoft JhengHei UI Light" panose="020B0304030504040204" pitchFamily="34" charset="-120"/>
                              </a:rPr>
                              <m:t>𝑦</m:t>
                            </m:r>
                          </m:e>
                        </m:acc>
                      </m:e>
                    </m:acc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A</m:t>
                    </m:r>
                    <m:acc>
                      <m:accPr>
                        <m:chr m:val="⃑"/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c</m:t>
                    </m:r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,</m:t>
                    </m:r>
                  </m:oMath>
                </a14:m>
                <a:r>
                  <a:rPr lang="en-US" altLang="zh-TW" sz="2400" dirty="0">
                    <a:latin typeface="Microsoft JhengHei UI Light" panose="020B0304030504040204" pitchFamily="34" charset="-120"/>
                    <a:ea typeface="Microsoft JhengHei UI Light" panose="020B0304030504040204" pitchFamily="34" charset="-120"/>
                  </a:rPr>
                  <a:t>  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zh-TW" sz="2400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</m:ctrlPr>
                      </m:d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  <m:t>𝑡</m:t>
                        </m:r>
                      </m:e>
                    </m:d>
                    <m:r>
                      <a:rPr lang="en-US" altLang="zh-TW" sz="2400" i="1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=</m:t>
                    </m:r>
                    <m:sSup>
                      <m:sSup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  <m:t>𝑒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altLang="zh-TW" sz="240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  <m:t>A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  <m:t>𝑡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 </m:t>
                    </m:r>
                    <m:sSub>
                      <m:sSubPr>
                        <m:ctrlPr>
                          <a:rPr lang="en-US" altLang="zh-TW" sz="2400" i="1" smtClean="0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  <m:t>0</m:t>
                        </m:r>
                      </m:sub>
                    </m:sSub>
                    <m:r>
                      <a:rPr lang="en-US" altLang="zh-TW" sz="240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c</m:t>
                    </m:r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t</m:t>
                    </m:r>
                    <m:r>
                      <a:rPr lang="en-US" altLang="zh-TW" sz="2400" b="0" i="0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.</m:t>
                    </m:r>
                  </m:oMath>
                </a14:m>
                <a:endParaRPr lang="zh-TW" altLang="en-US" sz="2000" dirty="0">
                  <a:latin typeface="Microsoft JhengHei UI Light" panose="020B0304030504040204" pitchFamily="34" charset="-120"/>
                  <a:ea typeface="Microsoft JhengHei UI Light" panose="020B0304030504040204" pitchFamily="34" charset="-120"/>
                </a:endParaRPr>
              </a:p>
            </p:txBody>
          </p:sp>
        </mc:Choice>
        <mc:Fallback xmlns="">
          <p:sp>
            <p:nvSpPr>
              <p:cNvPr id="12" name="文字方塊 11">
                <a:extLst>
                  <a:ext uri="{FF2B5EF4-FFF2-40B4-BE49-F238E27FC236}">
                    <a16:creationId xmlns:a16="http://schemas.microsoft.com/office/drawing/2014/main" id="{EDE19265-D2F4-48C4-A9C6-D5A13DFD5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503" y="3985334"/>
                <a:ext cx="4551311" cy="510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47ECFF3E-20C9-4EA2-BA30-3656CDFA08E2}"/>
                  </a:ext>
                </a:extLst>
              </p:cNvPr>
              <p:cNvSpPr txBox="1"/>
              <p:nvPr/>
            </p:nvSpPr>
            <p:spPr>
              <a:xfrm>
                <a:off x="1998630" y="5726485"/>
                <a:ext cx="915000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The </a:t>
                </a:r>
                <a:r>
                  <a:rPr lang="en-US" altLang="zh-TW" sz="2800" b="1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growth rate</a:t>
                </a:r>
                <a:r>
                  <a:rPr lang="en-US" altLang="zh-TW" sz="28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 is the real part eigenvalues of the matrix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8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A</m:t>
                    </m:r>
                  </m:oMath>
                </a14:m>
                <a:r>
                  <a:rPr lang="en-US" altLang="zh-TW" sz="28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. </a:t>
                </a:r>
                <a:endParaRPr lang="zh-TW" altLang="en-US" sz="2800" dirty="0">
                  <a:latin typeface="Perpetua" panose="02020502060401020303" pitchFamily="18" charset="0"/>
                  <a:ea typeface="Microsoft JhengHei UI Light" panose="020B0304030504040204" pitchFamily="34" charset="-120"/>
                </a:endParaRP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47ECFF3E-20C9-4EA2-BA30-3656CDFA0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630" y="5726485"/>
                <a:ext cx="9150001" cy="523220"/>
              </a:xfrm>
              <a:prstGeom prst="rect">
                <a:avLst/>
              </a:prstGeom>
              <a:blipFill>
                <a:blip r:embed="rId5"/>
                <a:stretch>
                  <a:fillRect l="-1399" t="-10465" b="-32558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58325D5E-55BE-4ED4-8A99-4A41312995A4}"/>
                  </a:ext>
                </a:extLst>
              </p:cNvPr>
              <p:cNvSpPr txBox="1"/>
              <p:nvPr/>
            </p:nvSpPr>
            <p:spPr>
              <a:xfrm>
                <a:off x="3048000" y="2467630"/>
                <a:ext cx="6096000" cy="537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800" b="0" i="1" smtClean="0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</m:e>
                      </m:acc>
                      <m:r>
                        <a:rPr lang="en-US" altLang="zh-TW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8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800" i="1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US" altLang="zh-TW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10" name="文字方塊 9">
                <a:extLst>
                  <a:ext uri="{FF2B5EF4-FFF2-40B4-BE49-F238E27FC236}">
                    <a16:creationId xmlns:a16="http://schemas.microsoft.com/office/drawing/2014/main" id="{58325D5E-55BE-4ED4-8A99-4A4131299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467630"/>
                <a:ext cx="6096000" cy="5378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0146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14</a:t>
            </a:fld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9D2AEC3B-B22B-4C5F-BA48-B4C8ED77FE76}"/>
                  </a:ext>
                </a:extLst>
              </p:cNvPr>
              <p:cNvSpPr txBox="1"/>
              <p:nvPr/>
            </p:nvSpPr>
            <p:spPr>
              <a:xfrm>
                <a:off x="6875540" y="2796745"/>
                <a:ext cx="31066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𝐸𝑃𝑁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𝐸𝑃𝑁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zh-TW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altLang="zh-TW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TW" sz="2400" dirty="0"/>
                  <a:t>    </a:t>
                </a:r>
                <a:endParaRPr lang="zh-TW" altLang="en-US" sz="2400" dirty="0"/>
              </a:p>
            </p:txBody>
          </p:sp>
        </mc:Choice>
        <mc:Fallback xmlns="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9D2AEC3B-B22B-4C5F-BA48-B4C8ED77F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540" y="2796745"/>
                <a:ext cx="3106660" cy="461665"/>
              </a:xfrm>
              <a:prstGeom prst="rect">
                <a:avLst/>
              </a:prstGeom>
              <a:blipFill>
                <a:blip r:embed="rId3"/>
                <a:stretch>
                  <a:fillRect l="-1765" b="-171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標題 1">
            <a:extLst>
              <a:ext uri="{FF2B5EF4-FFF2-40B4-BE49-F238E27FC236}">
                <a16:creationId xmlns:a16="http://schemas.microsoft.com/office/drawing/2014/main" id="{83403D1E-48A5-487B-8913-CB270905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  <a:ea typeface="Microsoft JhengHei UI Light" panose="020B0304030504040204" pitchFamily="34" charset="-120"/>
              </a:rPr>
              <a:t>Linearized Instability Analysis</a:t>
            </a:r>
            <a:endParaRPr lang="zh-TW" altLang="en-US" sz="3200" dirty="0">
              <a:latin typeface="Perpetua Titling MT" panose="02020502060505020804" pitchFamily="18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22A4F49-F269-4852-B65C-2915907C0085}"/>
              </a:ext>
            </a:extLst>
          </p:cNvPr>
          <p:cNvSpPr txBox="1"/>
          <p:nvPr/>
        </p:nvSpPr>
        <p:spPr>
          <a:xfrm>
            <a:off x="838200" y="1368000"/>
            <a:ext cx="9977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JhengHei UI Light" panose="020B0304030504040204" pitchFamily="34" charset="-120"/>
                <a:cs typeface="Courier New" panose="02070309020205020404" pitchFamily="49" charset="0"/>
              </a:rPr>
              <a:t>Monochromatic, Two Pair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  <a:latin typeface="Perpetua Titling MT" panose="02020502060505020804" pitchFamily="18" charset="0"/>
              <a:ea typeface="Microsoft JhengHei UI Light" panose="020B0304030504040204" pitchFamily="34" charset="-12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658EAA5D-8634-4686-B7B6-37893947D58B}"/>
              </a:ext>
            </a:extLst>
          </p:cNvPr>
          <p:cNvSpPr txBox="1"/>
          <p:nvPr/>
        </p:nvSpPr>
        <p:spPr>
          <a:xfrm>
            <a:off x="6758695" y="2148847"/>
            <a:ext cx="42803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Perpetua" panose="02020502060401020303" pitchFamily="18" charset="0"/>
              </a:rPr>
              <a:t>A Simple Instability Criterion</a:t>
            </a:r>
            <a:endParaRPr lang="zh-TW" altLang="en-US" sz="2800" dirty="0">
              <a:latin typeface="Perpetua" panose="02020502060401020303" pitchFamily="18" charset="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3A346CBA-843D-44E2-88A4-8E57EF4548B7}"/>
              </a:ext>
            </a:extLst>
          </p:cNvPr>
          <p:cNvSpPr txBox="1"/>
          <p:nvPr/>
        </p:nvSpPr>
        <p:spPr>
          <a:xfrm>
            <a:off x="1036320" y="391201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Perpetua" panose="02020502060401020303" pitchFamily="18" charset="0"/>
              </a:rPr>
              <a:t>Exponential growth of pairing correlations</a:t>
            </a:r>
            <a:endParaRPr lang="zh-TW" altLang="en-US" sz="2800" dirty="0">
              <a:latin typeface="Perpetua" panose="0202050206040102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DE4613CA-7A45-4240-86BF-4FB922085B71}"/>
                  </a:ext>
                </a:extLst>
              </p:cNvPr>
              <p:cNvSpPr txBox="1"/>
              <p:nvPr/>
            </p:nvSpPr>
            <p:spPr>
              <a:xfrm>
                <a:off x="2718651" y="4454044"/>
                <a:ext cx="12359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zh-TW" altLang="en-US" sz="2400" i="1" smtClean="0">
                          <a:latin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l-GR" altLang="zh-TW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DE4613CA-7A45-4240-86BF-4FB922085B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651" y="4454044"/>
                <a:ext cx="123591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1CC6C742-1DF4-4AAF-94C5-17A5896A97B0}"/>
                  </a:ext>
                </a:extLst>
              </p:cNvPr>
              <p:cNvSpPr txBox="1"/>
              <p:nvPr/>
            </p:nvSpPr>
            <p:spPr>
              <a:xfrm>
                <a:off x="1542624" y="4996357"/>
                <a:ext cx="3763338" cy="5395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l-G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𝐸𝑃𝑁</m:t>
                              </m:r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𝐸𝑃𝑁</m:t>
                              </m:r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</m:e>
                      </m:ra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7">
                <a:extLst>
                  <a:ext uri="{FF2B5EF4-FFF2-40B4-BE49-F238E27FC236}">
                    <a16:creationId xmlns:a16="http://schemas.microsoft.com/office/drawing/2014/main" id="{1CC6C742-1DF4-4AAF-94C5-17A5896A9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624" y="4996357"/>
                <a:ext cx="3763338" cy="5395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群組 2">
            <a:extLst>
              <a:ext uri="{FF2B5EF4-FFF2-40B4-BE49-F238E27FC236}">
                <a16:creationId xmlns:a16="http://schemas.microsoft.com/office/drawing/2014/main" id="{8C4C8610-C7CF-4B8A-8DD0-61828A23D428}"/>
              </a:ext>
            </a:extLst>
          </p:cNvPr>
          <p:cNvGrpSpPr/>
          <p:nvPr/>
        </p:nvGrpSpPr>
        <p:grpSpPr>
          <a:xfrm>
            <a:off x="7208212" y="3429000"/>
            <a:ext cx="2908804" cy="3245079"/>
            <a:chOff x="7605482" y="3469398"/>
            <a:chExt cx="2830525" cy="3245079"/>
          </a:xfrm>
        </p:grpSpPr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E946F9A3-6CBA-4A10-81CA-FCA31C6C6595}"/>
                </a:ext>
              </a:extLst>
            </p:cNvPr>
            <p:cNvSpPr txBox="1"/>
            <p:nvPr/>
          </p:nvSpPr>
          <p:spPr>
            <a:xfrm>
              <a:off x="7605482" y="3469398"/>
              <a:ext cx="762495" cy="461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400" dirty="0">
                  <a:latin typeface="Perpetua" panose="02020502060401020303" pitchFamily="18" charset="0"/>
                  <a:ea typeface="Microsoft JhengHei UI Light" panose="020B0304030504040204" pitchFamily="34" charset="-120"/>
                </a:rPr>
                <a:t>Note:</a:t>
              </a:r>
              <a:endParaRPr lang="zh-TW" altLang="en-US" sz="2400" dirty="0">
                <a:latin typeface="Perpetua" panose="02020502060401020303" pitchFamily="18" charset="0"/>
                <a:ea typeface="Microsoft JhengHei UI Light" panose="020B0304030504040204" pitchFamily="34" charset="-12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字方塊 25">
                  <a:extLst>
                    <a:ext uri="{FF2B5EF4-FFF2-40B4-BE49-F238E27FC236}">
                      <a16:creationId xmlns:a16="http://schemas.microsoft.com/office/drawing/2014/main" id="{88C1E48A-0618-4262-8C98-4DB323FBF2E8}"/>
                    </a:ext>
                  </a:extLst>
                </p:cNvPr>
                <p:cNvSpPr txBox="1"/>
                <p:nvPr/>
              </p:nvSpPr>
              <p:spPr>
                <a:xfrm>
                  <a:off x="7821562" y="4041543"/>
                  <a:ext cx="2614445" cy="25978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altLang="zh-TW" sz="20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TW" altLang="en-US" sz="2000" i="1" dirty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zh-TW" altLang="en-US" sz="200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altLang="zh-TW" sz="20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a14:m>
                  <a:r>
                    <a:rPr lang="en-US" altLang="zh-TW" sz="2000" b="0" i="1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r>
                    <a:rPr lang="en-US" altLang="zh-TW" sz="2000" b="0" dirty="0">
                      <a:latin typeface="Perpetua" panose="02020502060401020303" pitchFamily="18" charset="0"/>
                      <a:ea typeface="Cambria Math" panose="02040503050406030204" pitchFamily="18" charset="0"/>
                    </a:rPr>
                    <a:t>is initial neutrino occupation along </a:t>
                  </a:r>
                  <a14:m>
                    <m:oMath xmlns:m="http://schemas.openxmlformats.org/officeDocument/2006/math">
                      <m:r>
                        <a:rPr lang="zh-TW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altLang="zh-TW" sz="2000" b="0" dirty="0">
                      <a:latin typeface="Perpetua" panose="02020502060401020303" pitchFamily="18" charset="0"/>
                      <a:ea typeface="Cambria Math" panose="02040503050406030204" pitchFamily="18" charset="0"/>
                    </a:rPr>
                    <a:t> axis;  </a:t>
                  </a:r>
                  <a:endParaRPr lang="en-US" altLang="zh-TW" sz="2000" b="0" i="1" dirty="0">
                    <a:latin typeface="Perpetua" panose="02020502060401020303" pitchFamily="18" charset="0"/>
                    <a:ea typeface="Cambria Math" panose="02040503050406030204" pitchFamily="18" charset="0"/>
                  </a:endParaRPr>
                </a:p>
                <a:p>
                  <a:endParaRPr lang="en-US" altLang="zh-TW" sz="500" b="0" i="1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14:m>
                    <m:oMath xmlns:m="http://schemas.openxmlformats.org/officeDocument/2006/math"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a14:m>
                  <a:r>
                    <a:rPr lang="en-US" altLang="zh-TW" sz="2000" dirty="0">
                      <a:latin typeface="Microsoft JhengHei UI Light" panose="020B0304030504040204" pitchFamily="34" charset="-120"/>
                      <a:ea typeface="Microsoft JhengHei UI Light" panose="020B0304030504040204" pitchFamily="34" charset="-120"/>
                    </a:rPr>
                    <a:t> </a:t>
                  </a:r>
                  <a:r>
                    <a:rPr lang="en-US" altLang="zh-TW" sz="2000" dirty="0">
                      <a:latin typeface="Perpetua" panose="02020502060401020303" pitchFamily="18" charset="0"/>
                      <a:ea typeface="Microsoft JhengHei UI Light" panose="020B0304030504040204" pitchFamily="34" charset="-120"/>
                    </a:rPr>
                    <a:t>is neutrino energy;</a:t>
                  </a:r>
                </a:p>
                <a:p>
                  <a:endParaRPr lang="en-US" altLang="zh-TW" sz="500" dirty="0">
                    <a:latin typeface="Microsoft JhengHei UI Light" panose="020B0304030504040204" pitchFamily="34" charset="-120"/>
                    <a:ea typeface="Microsoft JhengHei UI Light" panose="020B0304030504040204" pitchFamily="34" charset="-120"/>
                  </a:endParaRP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TW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000" dirty="0">
                              <a:latin typeface="Cambria Math" panose="02040503050406030204" pitchFamily="18" charset="0"/>
                            </a:rPr>
                            <m:t>μ</m:t>
                          </m:r>
                        </m:e>
                        <m:sub>
                          <m:r>
                            <a:rPr lang="en-US" altLang="zh-TW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zh-TW" altLang="en-US" sz="2000" i="1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𝜇</m:t>
                      </m:r>
                      <m:r>
                        <a:rPr lang="zh-TW" altLang="en-US" sz="2000" i="1" smtClean="0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∙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zh-TW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altLang="zh-TW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</m:oMath>
                  </a14:m>
                  <a:r>
                    <a:rPr lang="en-US" altLang="zh-TW" sz="2000" b="0" dirty="0">
                      <a:latin typeface="Microsoft JhengHei UI Light" panose="020B0304030504040204" pitchFamily="34" charset="-120"/>
                      <a:ea typeface="Cambria Math" panose="02040503050406030204" pitchFamily="18" charset="0"/>
                    </a:rPr>
                    <a:t> </a:t>
                  </a:r>
                </a:p>
                <a:p>
                  <a:endParaRPr lang="en-US" altLang="zh-TW" sz="500" dirty="0">
                    <a:latin typeface="Microsoft JhengHei UI Light" panose="020B0304030504040204" pitchFamily="34" charset="-120"/>
                    <a:ea typeface="Microsoft JhengHei UI Light" panose="020B0304030504040204" pitchFamily="34" charset="-120"/>
                  </a:endParaRPr>
                </a:p>
                <a:p>
                  <a14:m>
                    <m:oMath xmlns:m="http://schemas.openxmlformats.org/officeDocument/2006/math">
                      <m:r>
                        <a:rPr lang="zh-TW" altLang="en-US" sz="2000" i="1" smtClean="0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𝜇</m:t>
                      </m:r>
                    </m:oMath>
                  </a14:m>
                  <a:r>
                    <a:rPr lang="zh-TW" altLang="en-US" sz="2000" dirty="0">
                      <a:latin typeface="Microsoft JhengHei UI Light" panose="020B0304030504040204" pitchFamily="34" charset="-120"/>
                      <a:ea typeface="Microsoft JhengHei UI Light" panose="020B0304030504040204" pitchFamily="34" charset="-120"/>
                    </a:rPr>
                    <a:t> </a:t>
                  </a:r>
                  <a:r>
                    <a:rPr lang="en-US" altLang="zh-TW" sz="2000" dirty="0">
                      <a:latin typeface="Perpetua" panose="02020502060401020303" pitchFamily="18" charset="0"/>
                      <a:ea typeface="Microsoft JhengHei UI Light" panose="020B0304030504040204" pitchFamily="34" charset="-120"/>
                    </a:rPr>
                    <a:t>is coupling strength</a:t>
                  </a:r>
                  <a:r>
                    <a:rPr lang="zh-TW" altLang="en-US" sz="2000" dirty="0">
                      <a:latin typeface="Perpetua" panose="02020502060401020303" pitchFamily="18" charset="0"/>
                      <a:ea typeface="Microsoft JhengHei UI Light" panose="020B0304030504040204" pitchFamily="34" charset="-120"/>
                    </a:rPr>
                    <a:t> </a:t>
                  </a:r>
                  <a:endParaRPr lang="en-US" altLang="zh-TW" sz="2000" dirty="0">
                    <a:latin typeface="Perpetua" panose="02020502060401020303" pitchFamily="18" charset="0"/>
                    <a:ea typeface="Microsoft JhengHei UI Light" panose="020B0304030504040204" pitchFamily="34" charset="-120"/>
                  </a:endParaRPr>
                </a:p>
                <a:p>
                  <a14:m>
                    <m:oMath xmlns:m="http://schemas.openxmlformats.org/officeDocument/2006/math">
                      <m:r>
                        <a:rPr lang="en-US" altLang="zh-TW" sz="2000" b="0" i="0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zh-TW" altLang="en-US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zh-TW" altLang="en-US" sz="2000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zh-TW" alt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𝑀𝑒𝑉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en-US" altLang="zh-TW" sz="2000" dirty="0">
                      <a:latin typeface="Perpetua" panose="02020502060401020303" pitchFamily="18" charset="0"/>
                      <a:ea typeface="Microsoft JhengHei UI Light" panose="020B0304030504040204" pitchFamily="34" charset="-120"/>
                    </a:rPr>
                    <a:t>.</a:t>
                  </a:r>
                  <a:endParaRPr lang="zh-TW" altLang="en-US" sz="2000" dirty="0">
                    <a:latin typeface="Perpetua" panose="02020502060401020303" pitchFamily="18" charset="0"/>
                    <a:ea typeface="Microsoft JhengHei UI Light" panose="020B0304030504040204" pitchFamily="34" charset="-120"/>
                  </a:endParaRPr>
                </a:p>
              </p:txBody>
            </p:sp>
          </mc:Choice>
          <mc:Fallback xmlns="">
            <p:sp>
              <p:nvSpPr>
                <p:cNvPr id="26" name="文字方塊 25">
                  <a:extLst>
                    <a:ext uri="{FF2B5EF4-FFF2-40B4-BE49-F238E27FC236}">
                      <a16:creationId xmlns:a16="http://schemas.microsoft.com/office/drawing/2014/main" id="{88C1E48A-0618-4262-8C98-4DB323FBF2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21562" y="4041543"/>
                  <a:ext cx="2614445" cy="2597891"/>
                </a:xfrm>
                <a:prstGeom prst="rect">
                  <a:avLst/>
                </a:prstGeom>
                <a:blipFill>
                  <a:blip r:embed="rId6"/>
                  <a:stretch>
                    <a:fillRect l="-2494" t="-703" r="-1587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矩形: 圓角 26">
              <a:extLst>
                <a:ext uri="{FF2B5EF4-FFF2-40B4-BE49-F238E27FC236}">
                  <a16:creationId xmlns:a16="http://schemas.microsoft.com/office/drawing/2014/main" id="{F2268903-B337-40A3-8249-3E279B7D6BDF}"/>
                </a:ext>
              </a:extLst>
            </p:cNvPr>
            <p:cNvSpPr/>
            <p:nvPr/>
          </p:nvSpPr>
          <p:spPr>
            <a:xfrm>
              <a:off x="7605482" y="3912834"/>
              <a:ext cx="2830525" cy="2801643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AA4F3BBF-2773-40D3-8459-0885F5624D23}"/>
                  </a:ext>
                </a:extLst>
              </p:cNvPr>
              <p:cNvSpPr txBox="1"/>
              <p:nvPr/>
            </p:nvSpPr>
            <p:spPr>
              <a:xfrm>
                <a:off x="1756721" y="2837382"/>
                <a:ext cx="33351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𝐸𝑃𝑁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zh-TW" alt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Sup>
                        <m:sSubSup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TW" altLang="en-US" sz="2400" i="1" dirty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zh-TW" altLang="en-US" sz="240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altLang="zh-TW" sz="2400" dirty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̅"/>
                              <m:ctrlPr>
                                <a:rPr lang="en-US" altLang="zh-TW" sz="24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TW" altLang="en-US" sz="2400" i="1" dirty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zh-TW" altLang="en-US" sz="2400" i="1" dirty="0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altLang="zh-TW" sz="24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altLang="zh-TW" sz="2400" dirty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AA4F3BBF-2773-40D3-8459-0885F5624D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721" y="2837382"/>
                <a:ext cx="3335144" cy="461665"/>
              </a:xfrm>
              <a:prstGeom prst="rect">
                <a:avLst/>
              </a:prstGeom>
              <a:blipFill>
                <a:blip r:embed="rId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字方塊 15">
            <a:extLst>
              <a:ext uri="{FF2B5EF4-FFF2-40B4-BE49-F238E27FC236}">
                <a16:creationId xmlns:a16="http://schemas.microsoft.com/office/drawing/2014/main" id="{48297C5F-6D7B-46B4-AADF-1CEE99B10F8D}"/>
              </a:ext>
            </a:extLst>
          </p:cNvPr>
          <p:cNvSpPr txBox="1"/>
          <p:nvPr/>
        </p:nvSpPr>
        <p:spPr>
          <a:xfrm>
            <a:off x="1036320" y="2151056"/>
            <a:ext cx="54628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erpetua" panose="02020502060401020303" pitchFamily="18" charset="0"/>
              </a:rPr>
              <a:t>E</a:t>
            </a:r>
            <a:r>
              <a:rPr lang="en-US" altLang="zh-TW" sz="2800" b="1" i="0" u="none" strike="noStrike" baseline="0" dirty="0">
                <a:latin typeface="Perpetua" panose="02020502060401020303" pitchFamily="18" charset="0"/>
              </a:rPr>
              <a:t>xcessive </a:t>
            </a:r>
            <a:r>
              <a:rPr lang="en-US" altLang="zh-TW" sz="2800" b="1" dirty="0">
                <a:latin typeface="Perpetua" panose="02020502060401020303" pitchFamily="18" charset="0"/>
              </a:rPr>
              <a:t>P</a:t>
            </a:r>
            <a:r>
              <a:rPr lang="en-US" altLang="zh-TW" sz="2800" b="1" i="0" u="none" strike="noStrike" baseline="0" dirty="0">
                <a:latin typeface="Perpetua" panose="02020502060401020303" pitchFamily="18" charset="0"/>
              </a:rPr>
              <a:t>air-occupation </a:t>
            </a:r>
            <a:r>
              <a:rPr lang="en-US" altLang="zh-TW" sz="2800" b="1" dirty="0">
                <a:latin typeface="Perpetua" panose="02020502060401020303" pitchFamily="18" charset="0"/>
              </a:rPr>
              <a:t>N</a:t>
            </a:r>
            <a:r>
              <a:rPr lang="en-US" altLang="zh-TW" sz="2800" b="1" i="0" u="none" strike="noStrike" baseline="0" dirty="0">
                <a:latin typeface="Perpetua" panose="02020502060401020303" pitchFamily="18" charset="0"/>
              </a:rPr>
              <a:t>umber</a:t>
            </a:r>
            <a:endParaRPr lang="zh-TW" altLang="en-US" sz="2800" b="1" dirty="0">
              <a:latin typeface="Perpetua" panose="02020502060401020303" pitchFamily="18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F0D59FD-0C76-472B-8501-39CEE7F40B53}"/>
              </a:ext>
            </a:extLst>
          </p:cNvPr>
          <p:cNvSpPr txBox="1"/>
          <p:nvPr/>
        </p:nvSpPr>
        <p:spPr>
          <a:xfrm>
            <a:off x="1143986" y="5987018"/>
            <a:ext cx="4052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>
                <a:latin typeface="Corbel" panose="020B0503020204020204" pitchFamily="34" charset="0"/>
              </a:rPr>
              <a:t>Huang &amp; Wu 2026 [arxiv:2604.25687]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03619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583B30-1968-4DE7-8F4A-09EDE4EE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What happens nonlinearly</a:t>
            </a:r>
            <a:endParaRPr lang="zh-TW" altLang="en-US" sz="6600" dirty="0">
              <a:latin typeface="Perpetua Titling MT" panose="02020502060505020804" pitchFamily="18" charset="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1806FBC3-7562-4242-9AF1-BBA656E59E37}"/>
              </a:ext>
            </a:extLst>
          </p:cNvPr>
          <p:cNvGrpSpPr/>
          <p:nvPr/>
        </p:nvGrpSpPr>
        <p:grpSpPr>
          <a:xfrm>
            <a:off x="1803010" y="2622011"/>
            <a:ext cx="3634692" cy="3429439"/>
            <a:chOff x="1214843" y="2334562"/>
            <a:chExt cx="3634692" cy="3429439"/>
          </a:xfrm>
        </p:grpSpPr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B72AF63C-18CD-4651-9596-BCCEB58020C4}"/>
                </a:ext>
              </a:extLst>
            </p:cNvPr>
            <p:cNvGrpSpPr/>
            <p:nvPr/>
          </p:nvGrpSpPr>
          <p:grpSpPr>
            <a:xfrm>
              <a:off x="1214843" y="2812660"/>
              <a:ext cx="3291840" cy="2951341"/>
              <a:chOff x="1349829" y="2413139"/>
              <a:chExt cx="3291840" cy="2951341"/>
            </a:xfrm>
          </p:grpSpPr>
          <p:cxnSp>
            <p:nvCxnSpPr>
              <p:cNvPr id="13" name="直線單箭頭接點 12">
                <a:extLst>
                  <a:ext uri="{FF2B5EF4-FFF2-40B4-BE49-F238E27FC236}">
                    <a16:creationId xmlns:a16="http://schemas.microsoft.com/office/drawing/2014/main" id="{03F93B64-AAF0-4707-B7E6-1F3FB74019AE}"/>
                  </a:ext>
                </a:extLst>
              </p:cNvPr>
              <p:cNvCxnSpPr/>
              <p:nvPr/>
            </p:nvCxnSpPr>
            <p:spPr>
              <a:xfrm>
                <a:off x="1410789" y="4014651"/>
                <a:ext cx="3230880" cy="0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線單箭頭接點 13">
                <a:extLst>
                  <a:ext uri="{FF2B5EF4-FFF2-40B4-BE49-F238E27FC236}">
                    <a16:creationId xmlns:a16="http://schemas.microsoft.com/office/drawing/2014/main" id="{2CCF77DE-9351-4674-9526-7A3CF47949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49829" y="3875674"/>
                <a:ext cx="3261360" cy="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線單箭頭接點 14">
                <a:extLst>
                  <a:ext uri="{FF2B5EF4-FFF2-40B4-BE49-F238E27FC236}">
                    <a16:creationId xmlns:a16="http://schemas.microsoft.com/office/drawing/2014/main" id="{6B8164FE-EE77-4646-8999-4D984B1DB7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76155" y="2413139"/>
                <a:ext cx="0" cy="2951341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直線單箭頭接點 15">
                <a:extLst>
                  <a:ext uri="{FF2B5EF4-FFF2-40B4-BE49-F238E27FC236}">
                    <a16:creationId xmlns:a16="http://schemas.microsoft.com/office/drawing/2014/main" id="{48C6E485-1872-49A1-9C86-3B6615C1EA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38994" y="2413139"/>
                <a:ext cx="1" cy="295134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字方塊 6">
                  <a:extLst>
                    <a:ext uri="{FF2B5EF4-FFF2-40B4-BE49-F238E27FC236}">
                      <a16:creationId xmlns:a16="http://schemas.microsoft.com/office/drawing/2014/main" id="{E4984D32-7C9D-4F73-B832-7A3A73CE9EB1}"/>
                    </a:ext>
                  </a:extLst>
                </p:cNvPr>
                <p:cNvSpPr txBox="1"/>
                <p:nvPr/>
              </p:nvSpPr>
              <p:spPr>
                <a:xfrm>
                  <a:off x="1415197" y="4354727"/>
                  <a:ext cx="46154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7" name="文字方塊 6">
                  <a:extLst>
                    <a:ext uri="{FF2B5EF4-FFF2-40B4-BE49-F238E27FC236}">
                      <a16:creationId xmlns:a16="http://schemas.microsoft.com/office/drawing/2014/main" id="{E4984D32-7C9D-4F73-B832-7A3A73CE9E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5197" y="4354727"/>
                  <a:ext cx="461549" cy="52322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字方塊 7">
                  <a:extLst>
                    <a:ext uri="{FF2B5EF4-FFF2-40B4-BE49-F238E27FC236}">
                      <a16:creationId xmlns:a16="http://schemas.microsoft.com/office/drawing/2014/main" id="{F80BA504-965D-4958-8C26-B6C0BD008B78}"/>
                    </a:ext>
                  </a:extLst>
                </p:cNvPr>
                <p:cNvSpPr txBox="1"/>
                <p:nvPr/>
              </p:nvSpPr>
              <p:spPr>
                <a:xfrm>
                  <a:off x="1433689" y="3840334"/>
                  <a:ext cx="4184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8" name="文字方塊 7">
                  <a:extLst>
                    <a:ext uri="{FF2B5EF4-FFF2-40B4-BE49-F238E27FC236}">
                      <a16:creationId xmlns:a16="http://schemas.microsoft.com/office/drawing/2014/main" id="{F80BA504-965D-4958-8C26-B6C0BD008B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3689" y="3840334"/>
                  <a:ext cx="418495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字方塊 8">
                  <a:extLst>
                    <a:ext uri="{FF2B5EF4-FFF2-40B4-BE49-F238E27FC236}">
                      <a16:creationId xmlns:a16="http://schemas.microsoft.com/office/drawing/2014/main" id="{01E191D2-86D0-47FC-9BCF-394BE459FCF2}"/>
                    </a:ext>
                  </a:extLst>
                </p:cNvPr>
                <p:cNvSpPr txBox="1"/>
                <p:nvPr/>
              </p:nvSpPr>
              <p:spPr>
                <a:xfrm>
                  <a:off x="2274229" y="5119007"/>
                  <a:ext cx="46154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9" name="文字方塊 8">
                  <a:extLst>
                    <a:ext uri="{FF2B5EF4-FFF2-40B4-BE49-F238E27FC236}">
                      <a16:creationId xmlns:a16="http://schemas.microsoft.com/office/drawing/2014/main" id="{01E191D2-86D0-47FC-9BCF-394BE459F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4229" y="5119007"/>
                  <a:ext cx="461549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字方塊 9">
                  <a:extLst>
                    <a:ext uri="{FF2B5EF4-FFF2-40B4-BE49-F238E27FC236}">
                      <a16:creationId xmlns:a16="http://schemas.microsoft.com/office/drawing/2014/main" id="{EEDABB0A-35DB-440C-A242-33DDE32A77D1}"/>
                    </a:ext>
                  </a:extLst>
                </p:cNvPr>
                <p:cNvSpPr txBox="1"/>
                <p:nvPr/>
              </p:nvSpPr>
              <p:spPr>
                <a:xfrm>
                  <a:off x="2817787" y="5119007"/>
                  <a:ext cx="46154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10" name="文字方塊 9">
                  <a:extLst>
                    <a:ext uri="{FF2B5EF4-FFF2-40B4-BE49-F238E27FC236}">
                      <a16:creationId xmlns:a16="http://schemas.microsoft.com/office/drawing/2014/main" id="{EEDABB0A-35DB-440C-A242-33DDE32A77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17787" y="5119007"/>
                  <a:ext cx="461549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910A07F8-A692-470D-9D57-32B22D0461DB}"/>
                </a:ext>
              </a:extLst>
            </p:cNvPr>
            <p:cNvSpPr txBox="1"/>
            <p:nvPr/>
          </p:nvSpPr>
          <p:spPr>
            <a:xfrm>
              <a:off x="4499759" y="4101944"/>
              <a:ext cx="3497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x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C9A9A28F-2C65-4096-AA67-2DDCF07CCBAE}"/>
                </a:ext>
              </a:extLst>
            </p:cNvPr>
            <p:cNvSpPr txBox="1"/>
            <p:nvPr/>
          </p:nvSpPr>
          <p:spPr>
            <a:xfrm>
              <a:off x="2579172" y="2334562"/>
              <a:ext cx="3161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z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D2B657E9-DAA1-4BAA-8E88-A25E23CD4826}"/>
                  </a:ext>
                </a:extLst>
              </p:cNvPr>
              <p:cNvSpPr txBox="1"/>
              <p:nvPr/>
            </p:nvSpPr>
            <p:spPr>
              <a:xfrm>
                <a:off x="7731077" y="2644766"/>
                <a:ext cx="2310825" cy="1807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40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acc>
                            <m:accPr>
                              <m:chr m:val="⃑"/>
                              <m:ctrlPr>
                                <a:rPr lang="zh-TW" alt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sub>
                      </m:sSub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TW" altLang="en-US" sz="24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ba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⃑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sub>
                      </m:sSub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=1,  </m:t>
                      </m:r>
                    </m:oMath>
                  </m:oMathPara>
                </a14:m>
                <a:endParaRPr lang="en-US" altLang="zh-TW" sz="2400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TW" sz="24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acc>
                          <m:accPr>
                            <m:chr m:val="⃑"/>
                            <m:ctrlPr>
                              <a:rPr lang="zh-TW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zh-TW" altLang="en-US" sz="24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ba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⃑"/>
                            <m:ctrlPr>
                              <a:rPr lang="zh-TW" alt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altLang="zh-TW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altLang="zh-TW" sz="24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TW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acc>
                          <m:accPr>
                            <m:chr m:val="⃑"/>
                            <m:ctrlPr>
                              <a:rPr lang="zh-TW" alt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sz="24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acc>
                          <m:accPr>
                            <m:chr m:val="⃑"/>
                            <m:ctrlPr>
                              <a:rPr lang="zh-TW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acc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altLang="zh-TW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D2B657E9-DAA1-4BAA-8E88-A25E23CD4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1077" y="2644766"/>
                <a:ext cx="2310825" cy="18076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字方塊 17">
            <a:extLst>
              <a:ext uri="{FF2B5EF4-FFF2-40B4-BE49-F238E27FC236}">
                <a16:creationId xmlns:a16="http://schemas.microsoft.com/office/drawing/2014/main" id="{BE88A800-CCC3-43A9-8CEA-D161E5DA3A81}"/>
              </a:ext>
            </a:extLst>
          </p:cNvPr>
          <p:cNvSpPr txBox="1"/>
          <p:nvPr/>
        </p:nvSpPr>
        <p:spPr>
          <a:xfrm>
            <a:off x="7190872" y="2121546"/>
            <a:ext cx="3689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Perpetua" panose="02020502060401020303" pitchFamily="18" charset="0"/>
                <a:ea typeface="Microsoft JhengHei UI Light" panose="020B0304030504040204" pitchFamily="34" charset="-120"/>
              </a:rPr>
              <a:t>The initial value setting</a:t>
            </a:r>
            <a:endParaRPr lang="zh-TW" altLang="en-US" sz="2800" dirty="0">
              <a:latin typeface="Perpetua" panose="02020502060401020303" pitchFamily="18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5A07276C-484E-43F9-8A0B-ADCAE04C6167}"/>
              </a:ext>
            </a:extLst>
          </p:cNvPr>
          <p:cNvSpPr txBox="1"/>
          <p:nvPr/>
        </p:nvSpPr>
        <p:spPr>
          <a:xfrm>
            <a:off x="1443626" y="2159165"/>
            <a:ext cx="43911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Perpetua" panose="02020502060401020303" pitchFamily="18" charset="0"/>
                <a:ea typeface="Microsoft JhengHei UI Light" panose="020B0304030504040204" pitchFamily="34" charset="-120"/>
              </a:rPr>
              <a:t>A single-flavor toy model</a:t>
            </a:r>
            <a:endParaRPr lang="zh-TW" altLang="en-US" sz="2800" b="1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93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35BEB1-8FFB-40CB-9D07-7C47A11E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Evolution in Nonlinear regime</a:t>
            </a:r>
            <a:endParaRPr lang="zh-TW" altLang="en-US" sz="3200" dirty="0">
              <a:latin typeface="Perpetua Titling MT" panose="02020502060505020804" pitchFamily="18" charset="0"/>
              <a:ea typeface="Microsoft JhengHei UI Light" panose="020B0304030504040204" pitchFamily="34" charset="-12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16</a:t>
            </a:fld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3D1BE940-16E5-457F-B15A-B16FCCC7BD41}"/>
                  </a:ext>
                </a:extLst>
              </p:cNvPr>
              <p:cNvSpPr txBox="1"/>
              <p:nvPr/>
            </p:nvSpPr>
            <p:spPr>
              <a:xfrm flipH="1">
                <a:off x="2274853" y="2111296"/>
                <a:ext cx="26278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Time evolution of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|</m:t>
                    </m:r>
                    <m:r>
                      <a:rPr lang="zh-TW" altLang="en-US" sz="2400" i="1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𝜅</m:t>
                    </m:r>
                    <m:r>
                      <a:rPr lang="en-US" altLang="zh-TW" sz="2400" i="1" dirty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|</m:t>
                    </m:r>
                  </m:oMath>
                </a14:m>
                <a:endParaRPr lang="zh-TW" altLang="en-US" sz="2400" dirty="0">
                  <a:latin typeface="Perpetua" panose="02020502060401020303" pitchFamily="18" charset="0"/>
                  <a:ea typeface="Microsoft JhengHei UI Light" panose="020B0304030504040204" pitchFamily="34" charset="-120"/>
                </a:endParaRPr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3D1BE940-16E5-457F-B15A-B16FCCC7B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274853" y="2111296"/>
                <a:ext cx="2627811" cy="461665"/>
              </a:xfrm>
              <a:prstGeom prst="rect">
                <a:avLst/>
              </a:prstGeom>
              <a:blipFill>
                <a:blip r:embed="rId3"/>
                <a:stretch>
                  <a:fillRect l="-3480" t="-9211" r="-696" b="-3026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字方塊 9">
            <a:extLst>
              <a:ext uri="{FF2B5EF4-FFF2-40B4-BE49-F238E27FC236}">
                <a16:creationId xmlns:a16="http://schemas.microsoft.com/office/drawing/2014/main" id="{F9CEF611-C325-4A1A-B6A4-D1DDFAF30520}"/>
              </a:ext>
            </a:extLst>
          </p:cNvPr>
          <p:cNvSpPr txBox="1"/>
          <p:nvPr/>
        </p:nvSpPr>
        <p:spPr>
          <a:xfrm>
            <a:off x="838200" y="1368000"/>
            <a:ext cx="9977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JhengHei UI Light" panose="020B0304030504040204" pitchFamily="34" charset="-120"/>
                <a:cs typeface="Courier New" panose="02070309020205020404" pitchFamily="49" charset="0"/>
              </a:rPr>
              <a:t>Monochromatic, Two Pair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  <a:latin typeface="Perpetua Titling MT" panose="02020502060505020804" pitchFamily="18" charset="0"/>
              <a:ea typeface="Microsoft JhengHei UI Light" panose="020B0304030504040204" pitchFamily="34" charset="-120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A1A78C76-C1C8-4C2B-8C5D-E5BB2076E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19" y="2481106"/>
            <a:ext cx="5104790" cy="3743687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id="{8CD9C51B-4328-47E6-9E6C-6E2CF5085395}"/>
              </a:ext>
            </a:extLst>
          </p:cNvPr>
          <p:cNvGrpSpPr/>
          <p:nvPr/>
        </p:nvGrpSpPr>
        <p:grpSpPr>
          <a:xfrm>
            <a:off x="6652812" y="1847771"/>
            <a:ext cx="2245336" cy="2160967"/>
            <a:chOff x="1214843" y="2160827"/>
            <a:chExt cx="3611137" cy="3603174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13D87212-D0D2-4398-B984-E1E9408A9E5B}"/>
                </a:ext>
              </a:extLst>
            </p:cNvPr>
            <p:cNvGrpSpPr/>
            <p:nvPr/>
          </p:nvGrpSpPr>
          <p:grpSpPr>
            <a:xfrm>
              <a:off x="1214843" y="2802901"/>
              <a:ext cx="3291840" cy="2961100"/>
              <a:chOff x="1349829" y="2403380"/>
              <a:chExt cx="3291840" cy="2961100"/>
            </a:xfrm>
          </p:grpSpPr>
          <p:cxnSp>
            <p:nvCxnSpPr>
              <p:cNvPr id="22" name="直線單箭頭接點 21">
                <a:extLst>
                  <a:ext uri="{FF2B5EF4-FFF2-40B4-BE49-F238E27FC236}">
                    <a16:creationId xmlns:a16="http://schemas.microsoft.com/office/drawing/2014/main" id="{3C342F7B-4C32-4506-B473-ADAAA9E62957}"/>
                  </a:ext>
                </a:extLst>
              </p:cNvPr>
              <p:cNvCxnSpPr/>
              <p:nvPr/>
            </p:nvCxnSpPr>
            <p:spPr>
              <a:xfrm>
                <a:off x="1410789" y="4065857"/>
                <a:ext cx="3230880" cy="0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直線單箭頭接點 22">
                <a:extLst>
                  <a:ext uri="{FF2B5EF4-FFF2-40B4-BE49-F238E27FC236}">
                    <a16:creationId xmlns:a16="http://schemas.microsoft.com/office/drawing/2014/main" id="{BE23339E-CF90-49D0-B2B0-752CA3DD6C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49829" y="3817099"/>
                <a:ext cx="3261360" cy="2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線單箭頭接點 23">
                <a:extLst>
                  <a:ext uri="{FF2B5EF4-FFF2-40B4-BE49-F238E27FC236}">
                    <a16:creationId xmlns:a16="http://schemas.microsoft.com/office/drawing/2014/main" id="{226FA23C-FF67-4E58-8820-4075C45402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69214" y="2403380"/>
                <a:ext cx="0" cy="2951341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直線單箭頭接點 24">
                <a:extLst>
                  <a:ext uri="{FF2B5EF4-FFF2-40B4-BE49-F238E27FC236}">
                    <a16:creationId xmlns:a16="http://schemas.microsoft.com/office/drawing/2014/main" id="{8DFA2802-BCAA-4F60-9118-FD283DB5DD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38994" y="2413139"/>
                <a:ext cx="1" cy="295134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字方塊 14">
                  <a:extLst>
                    <a:ext uri="{FF2B5EF4-FFF2-40B4-BE49-F238E27FC236}">
                      <a16:creationId xmlns:a16="http://schemas.microsoft.com/office/drawing/2014/main" id="{BAE19F77-6A85-440A-84EA-77DB6E4E8D5A}"/>
                    </a:ext>
                  </a:extLst>
                </p:cNvPr>
                <p:cNvSpPr txBox="1"/>
                <p:nvPr/>
              </p:nvSpPr>
              <p:spPr>
                <a:xfrm>
                  <a:off x="1434428" y="4266783"/>
                  <a:ext cx="461548" cy="872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15" name="文字方塊 14">
                  <a:extLst>
                    <a:ext uri="{FF2B5EF4-FFF2-40B4-BE49-F238E27FC236}">
                      <a16:creationId xmlns:a16="http://schemas.microsoft.com/office/drawing/2014/main" id="{BAE19F77-6A85-440A-84EA-77DB6E4E8D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4428" y="4266783"/>
                  <a:ext cx="461548" cy="87241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字方塊 15">
                  <a:extLst>
                    <a:ext uri="{FF2B5EF4-FFF2-40B4-BE49-F238E27FC236}">
                      <a16:creationId xmlns:a16="http://schemas.microsoft.com/office/drawing/2014/main" id="{BA659DDF-034C-4B21-AF66-01952FEEAF0B}"/>
                    </a:ext>
                  </a:extLst>
                </p:cNvPr>
                <p:cNvSpPr txBox="1"/>
                <p:nvPr/>
              </p:nvSpPr>
              <p:spPr>
                <a:xfrm>
                  <a:off x="1434428" y="3480716"/>
                  <a:ext cx="4184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16" name="文字方塊 15">
                  <a:extLst>
                    <a:ext uri="{FF2B5EF4-FFF2-40B4-BE49-F238E27FC236}">
                      <a16:creationId xmlns:a16="http://schemas.microsoft.com/office/drawing/2014/main" id="{BA659DDF-034C-4B21-AF66-01952FEEAF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4428" y="3480716"/>
                  <a:ext cx="418495" cy="523220"/>
                </a:xfrm>
                <a:prstGeom prst="rect">
                  <a:avLst/>
                </a:prstGeom>
                <a:blipFill>
                  <a:blip r:embed="rId6"/>
                  <a:stretch>
                    <a:fillRect r="-9524" b="-23529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字方塊 17">
                  <a:extLst>
                    <a:ext uri="{FF2B5EF4-FFF2-40B4-BE49-F238E27FC236}">
                      <a16:creationId xmlns:a16="http://schemas.microsoft.com/office/drawing/2014/main" id="{ED11F52F-4A1C-4113-9C50-0358515EF044}"/>
                    </a:ext>
                  </a:extLst>
                </p:cNvPr>
                <p:cNvSpPr txBox="1"/>
                <p:nvPr/>
              </p:nvSpPr>
              <p:spPr>
                <a:xfrm>
                  <a:off x="2074284" y="5013664"/>
                  <a:ext cx="46154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18" name="文字方塊 17">
                  <a:extLst>
                    <a:ext uri="{FF2B5EF4-FFF2-40B4-BE49-F238E27FC236}">
                      <a16:creationId xmlns:a16="http://schemas.microsoft.com/office/drawing/2014/main" id="{ED11F52F-4A1C-4113-9C50-0358515EF0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4284" y="5013664"/>
                  <a:ext cx="461548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529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字方塊 18">
                  <a:extLst>
                    <a:ext uri="{FF2B5EF4-FFF2-40B4-BE49-F238E27FC236}">
                      <a16:creationId xmlns:a16="http://schemas.microsoft.com/office/drawing/2014/main" id="{0F3AB9B3-6DC8-4252-A11C-C4D8DAF9496D}"/>
                    </a:ext>
                  </a:extLst>
                </p:cNvPr>
                <p:cNvSpPr txBox="1"/>
                <p:nvPr/>
              </p:nvSpPr>
              <p:spPr>
                <a:xfrm>
                  <a:off x="2934228" y="5013664"/>
                  <a:ext cx="46154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19" name="文字方塊 18">
                  <a:extLst>
                    <a:ext uri="{FF2B5EF4-FFF2-40B4-BE49-F238E27FC236}">
                      <a16:creationId xmlns:a16="http://schemas.microsoft.com/office/drawing/2014/main" id="{0F3AB9B3-6DC8-4252-A11C-C4D8DAF949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4228" y="5013664"/>
                  <a:ext cx="461548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529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7B60FFAD-E6A3-442A-85CE-012EC81FFD3D}"/>
                </a:ext>
              </a:extLst>
            </p:cNvPr>
            <p:cNvSpPr txBox="1"/>
            <p:nvPr/>
          </p:nvSpPr>
          <p:spPr>
            <a:xfrm>
              <a:off x="4476203" y="3904108"/>
              <a:ext cx="3497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x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58619447-70BF-4AFE-A775-E9A14BC3BB4E}"/>
                </a:ext>
              </a:extLst>
            </p:cNvPr>
            <p:cNvSpPr txBox="1"/>
            <p:nvPr/>
          </p:nvSpPr>
          <p:spPr>
            <a:xfrm>
              <a:off x="2575132" y="2160827"/>
              <a:ext cx="3161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z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A3ADD921-ED14-4083-8E45-3B660B5C336E}"/>
                  </a:ext>
                </a:extLst>
              </p:cNvPr>
              <p:cNvSpPr txBox="1"/>
              <p:nvPr/>
            </p:nvSpPr>
            <p:spPr>
              <a:xfrm>
                <a:off x="7855394" y="2288237"/>
                <a:ext cx="3313395" cy="474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</m:e>
                      </m:acc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A3ADD921-ED14-4083-8E45-3B660B5C3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394" y="2288237"/>
                <a:ext cx="3313395" cy="474104"/>
              </a:xfrm>
              <a:prstGeom prst="rect">
                <a:avLst/>
              </a:prstGeom>
              <a:blipFill>
                <a:blip r:embed="rId9"/>
                <a:stretch>
                  <a:fillRect t="-3846" b="-16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文字方塊 26">
            <a:extLst>
              <a:ext uri="{FF2B5EF4-FFF2-40B4-BE49-F238E27FC236}">
                <a16:creationId xmlns:a16="http://schemas.microsoft.com/office/drawing/2014/main" id="{6FB9914A-BC87-4B65-87F7-ED91F0B6D7BA}"/>
              </a:ext>
            </a:extLst>
          </p:cNvPr>
          <p:cNvSpPr txBox="1"/>
          <p:nvPr/>
        </p:nvSpPr>
        <p:spPr>
          <a:xfrm>
            <a:off x="838200" y="6151732"/>
            <a:ext cx="38655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>
                <a:latin typeface="Corbel" panose="020B0503020204020204" pitchFamily="34" charset="0"/>
              </a:rPr>
              <a:t>Huang &amp; Wu 2026 [arxiv:2604.25687] </a:t>
            </a:r>
            <a:endParaRPr lang="zh-TW" altLang="en-US" dirty="0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2FBB1111-3130-43E7-B9D8-24B91E3990C4}"/>
              </a:ext>
            </a:extLst>
          </p:cNvPr>
          <p:cNvSpPr txBox="1"/>
          <p:nvPr/>
        </p:nvSpPr>
        <p:spPr>
          <a:xfrm>
            <a:off x="6391715" y="4286435"/>
            <a:ext cx="45778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Perpetua" panose="02020502060401020303" pitchFamily="18" charset="0"/>
              </a:rPr>
              <a:t>The linear analysis correctly predicts </a:t>
            </a:r>
            <a:r>
              <a:rPr lang="en-US" altLang="zh-TW" sz="2800" b="1" dirty="0">
                <a:latin typeface="Perpetua" panose="02020502060401020303" pitchFamily="18" charset="0"/>
              </a:rPr>
              <a:t>the growth</a:t>
            </a:r>
            <a:r>
              <a:rPr lang="en-US" altLang="zh-TW" sz="2800" dirty="0">
                <a:latin typeface="Perpetua" panose="02020502060401020303" pitchFamily="18" charset="0"/>
              </a:rPr>
              <a:t> of the nonlinear collective evolution.</a:t>
            </a:r>
            <a:endParaRPr lang="zh-TW" altLang="en-US" sz="28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989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35BEB1-8FFB-40CB-9D07-7C47A11E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Evolution in Nonlinear regime</a:t>
            </a:r>
            <a:endParaRPr lang="zh-TW" altLang="en-US" sz="3200" dirty="0">
              <a:latin typeface="Perpetua Titling MT" panose="02020502060505020804" pitchFamily="18" charset="0"/>
              <a:ea typeface="Microsoft JhengHei UI Light" panose="020B0304030504040204" pitchFamily="34" charset="-12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17</a:t>
            </a:fld>
            <a:endParaRPr lang="zh-TW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63516EBF-44F8-4708-A62B-56B4757BF868}"/>
                  </a:ext>
                </a:extLst>
              </p:cNvPr>
              <p:cNvSpPr txBox="1"/>
              <p:nvPr/>
            </p:nvSpPr>
            <p:spPr>
              <a:xfrm flipH="1">
                <a:off x="1992011" y="2113200"/>
                <a:ext cx="33888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Time evolution of </a:t>
                </a:r>
                <a14:m>
                  <m:oMath xmlns:m="http://schemas.openxmlformats.org/officeDocument/2006/math">
                    <m:r>
                      <a:rPr lang="zh-TW" altLang="en-US" sz="2400" i="1" smtClean="0">
                        <a:latin typeface="Cambria Math" panose="02040503050406030204" pitchFamily="18" charset="0"/>
                        <a:ea typeface="Microsoft JhengHei UI Light" panose="020B0304030504040204" pitchFamily="34" charset="-120"/>
                      </a:rPr>
                      <m:t>𝜌</m:t>
                    </m:r>
                  </m:oMath>
                </a14:m>
                <a:r>
                  <a:rPr lang="zh-TW" altLang="en-US" sz="24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 </a:t>
                </a:r>
                <a:r>
                  <a:rPr lang="en-US" altLang="zh-TW" sz="24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</m:ctrlPr>
                      </m:accPr>
                      <m:e>
                        <m:r>
                          <a:rPr lang="zh-TW" altLang="en-US" sz="2400" i="1">
                            <a:latin typeface="Cambria Math" panose="02040503050406030204" pitchFamily="18" charset="0"/>
                            <a:ea typeface="Microsoft JhengHei UI Light" panose="020B0304030504040204" pitchFamily="34" charset="-120"/>
                          </a:rPr>
                          <m:t>𝜌</m:t>
                        </m:r>
                      </m:e>
                    </m:acc>
                  </m:oMath>
                </a14:m>
                <a:endParaRPr lang="zh-TW" altLang="en-US" sz="2400" dirty="0">
                  <a:latin typeface="Perpetua" panose="02020502060401020303" pitchFamily="18" charset="0"/>
                  <a:ea typeface="Microsoft JhengHei UI Light" panose="020B0304030504040204" pitchFamily="34" charset="-120"/>
                </a:endParaRP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63516EBF-44F8-4708-A62B-56B4757BF8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992011" y="2113200"/>
                <a:ext cx="3388881" cy="461665"/>
              </a:xfrm>
              <a:prstGeom prst="rect">
                <a:avLst/>
              </a:prstGeom>
              <a:blipFill>
                <a:blip r:embed="rId3"/>
                <a:stretch>
                  <a:fillRect l="-2878" t="-9333" r="-2338" b="-32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字方塊 9">
            <a:extLst>
              <a:ext uri="{FF2B5EF4-FFF2-40B4-BE49-F238E27FC236}">
                <a16:creationId xmlns:a16="http://schemas.microsoft.com/office/drawing/2014/main" id="{F9CEF611-C325-4A1A-B6A4-D1DDFAF30520}"/>
              </a:ext>
            </a:extLst>
          </p:cNvPr>
          <p:cNvSpPr txBox="1"/>
          <p:nvPr/>
        </p:nvSpPr>
        <p:spPr>
          <a:xfrm>
            <a:off x="838200" y="1368000"/>
            <a:ext cx="9977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JhengHei UI Light" panose="020B0304030504040204" pitchFamily="34" charset="-120"/>
                <a:cs typeface="Courier New" panose="02070309020205020404" pitchFamily="49" charset="0"/>
              </a:rPr>
              <a:t>Monochromatic, Two Pair</a:t>
            </a:r>
            <a:endParaRPr lang="zh-TW" altLang="en-US" sz="2400" dirty="0">
              <a:solidFill>
                <a:schemeClr val="bg1">
                  <a:lumMod val="50000"/>
                </a:schemeClr>
              </a:solidFill>
              <a:latin typeface="Perpetua Titling MT" panose="02020502060505020804" pitchFamily="18" charset="0"/>
              <a:ea typeface="Microsoft JhengHei UI Light" panose="020B03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26426DB-6174-4733-A5D9-861170148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0" y="2480400"/>
            <a:ext cx="5103092" cy="3643200"/>
          </a:xfrm>
          <a:prstGeom prst="rect">
            <a:avLst/>
          </a:prstGeom>
        </p:spPr>
      </p:pic>
      <p:sp>
        <p:nvSpPr>
          <p:cNvPr id="27" name="文字方塊 26">
            <a:extLst>
              <a:ext uri="{FF2B5EF4-FFF2-40B4-BE49-F238E27FC236}">
                <a16:creationId xmlns:a16="http://schemas.microsoft.com/office/drawing/2014/main" id="{4D781D62-A8F4-4224-B703-8F3FBEE840B6}"/>
              </a:ext>
            </a:extLst>
          </p:cNvPr>
          <p:cNvSpPr txBox="1"/>
          <p:nvPr/>
        </p:nvSpPr>
        <p:spPr>
          <a:xfrm>
            <a:off x="838200" y="6151732"/>
            <a:ext cx="38655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>
                <a:latin typeface="Corbel" panose="020B0503020204020204" pitchFamily="34" charset="0"/>
              </a:rPr>
              <a:t>Huang &amp; Wu 2026 [arxiv:2604.25687] </a:t>
            </a:r>
            <a:endParaRPr lang="zh-TW" altLang="en-US" dirty="0"/>
          </a:p>
        </p:txBody>
      </p: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2DCF4205-7A01-4B58-ABBC-242BD0BD3835}"/>
              </a:ext>
            </a:extLst>
          </p:cNvPr>
          <p:cNvGrpSpPr/>
          <p:nvPr/>
        </p:nvGrpSpPr>
        <p:grpSpPr>
          <a:xfrm>
            <a:off x="6652812" y="1847771"/>
            <a:ext cx="2245336" cy="2160967"/>
            <a:chOff x="1214843" y="2160827"/>
            <a:chExt cx="3611137" cy="3603174"/>
          </a:xfrm>
        </p:grpSpPr>
        <p:grpSp>
          <p:nvGrpSpPr>
            <p:cNvPr id="29" name="群組 28">
              <a:extLst>
                <a:ext uri="{FF2B5EF4-FFF2-40B4-BE49-F238E27FC236}">
                  <a16:creationId xmlns:a16="http://schemas.microsoft.com/office/drawing/2014/main" id="{E52FB43E-3505-4A9A-9A8A-07CA32B1B464}"/>
                </a:ext>
              </a:extLst>
            </p:cNvPr>
            <p:cNvGrpSpPr/>
            <p:nvPr/>
          </p:nvGrpSpPr>
          <p:grpSpPr>
            <a:xfrm>
              <a:off x="1214843" y="2802901"/>
              <a:ext cx="3291840" cy="2961100"/>
              <a:chOff x="1349829" y="2403380"/>
              <a:chExt cx="3291840" cy="2961100"/>
            </a:xfrm>
          </p:grpSpPr>
          <p:cxnSp>
            <p:nvCxnSpPr>
              <p:cNvPr id="36" name="直線單箭頭接點 35">
                <a:extLst>
                  <a:ext uri="{FF2B5EF4-FFF2-40B4-BE49-F238E27FC236}">
                    <a16:creationId xmlns:a16="http://schemas.microsoft.com/office/drawing/2014/main" id="{9456ADF2-AAD0-496E-BE65-669C209B6A8F}"/>
                  </a:ext>
                </a:extLst>
              </p:cNvPr>
              <p:cNvCxnSpPr/>
              <p:nvPr/>
            </p:nvCxnSpPr>
            <p:spPr>
              <a:xfrm>
                <a:off x="1410789" y="4065857"/>
                <a:ext cx="3230880" cy="0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直線單箭頭接點 36">
                <a:extLst>
                  <a:ext uri="{FF2B5EF4-FFF2-40B4-BE49-F238E27FC236}">
                    <a16:creationId xmlns:a16="http://schemas.microsoft.com/office/drawing/2014/main" id="{280C3BE6-1647-4E5C-A6F8-9071F796E8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49829" y="3817099"/>
                <a:ext cx="3261360" cy="2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直線單箭頭接點 37">
                <a:extLst>
                  <a:ext uri="{FF2B5EF4-FFF2-40B4-BE49-F238E27FC236}">
                    <a16:creationId xmlns:a16="http://schemas.microsoft.com/office/drawing/2014/main" id="{9F7E1EA7-B994-4F90-9888-BC81CFEFEB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69214" y="2403380"/>
                <a:ext cx="0" cy="2951341"/>
              </a:xfrm>
              <a:prstGeom prst="straightConnector1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直線單箭頭接點 38">
                <a:extLst>
                  <a:ext uri="{FF2B5EF4-FFF2-40B4-BE49-F238E27FC236}">
                    <a16:creationId xmlns:a16="http://schemas.microsoft.com/office/drawing/2014/main" id="{81909806-227C-4C75-B2C2-09B0EA1EFE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38994" y="2413139"/>
                <a:ext cx="1" cy="2951341"/>
              </a:xfrm>
              <a:prstGeom prst="straightConnector1">
                <a:avLst/>
              </a:prstGeom>
              <a:ln w="571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文字方塊 29">
                  <a:extLst>
                    <a:ext uri="{FF2B5EF4-FFF2-40B4-BE49-F238E27FC236}">
                      <a16:creationId xmlns:a16="http://schemas.microsoft.com/office/drawing/2014/main" id="{B36263FE-21F5-4212-BE4B-BFA3EEFCDC3C}"/>
                    </a:ext>
                  </a:extLst>
                </p:cNvPr>
                <p:cNvSpPr txBox="1"/>
                <p:nvPr/>
              </p:nvSpPr>
              <p:spPr>
                <a:xfrm>
                  <a:off x="1434428" y="4266783"/>
                  <a:ext cx="461548" cy="8724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30" name="文字方塊 29">
                  <a:extLst>
                    <a:ext uri="{FF2B5EF4-FFF2-40B4-BE49-F238E27FC236}">
                      <a16:creationId xmlns:a16="http://schemas.microsoft.com/office/drawing/2014/main" id="{B36263FE-21F5-4212-BE4B-BFA3EEFCDC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4428" y="4266783"/>
                  <a:ext cx="461548" cy="87241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文字方塊 30">
                  <a:extLst>
                    <a:ext uri="{FF2B5EF4-FFF2-40B4-BE49-F238E27FC236}">
                      <a16:creationId xmlns:a16="http://schemas.microsoft.com/office/drawing/2014/main" id="{8BE80A72-E3E7-4320-A5F2-57B2CA5C6EBD}"/>
                    </a:ext>
                  </a:extLst>
                </p:cNvPr>
                <p:cNvSpPr txBox="1"/>
                <p:nvPr/>
              </p:nvSpPr>
              <p:spPr>
                <a:xfrm>
                  <a:off x="1434428" y="3480716"/>
                  <a:ext cx="41849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 smtClean="0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1" name="文字方塊 30">
                  <a:extLst>
                    <a:ext uri="{FF2B5EF4-FFF2-40B4-BE49-F238E27FC236}">
                      <a16:creationId xmlns:a16="http://schemas.microsoft.com/office/drawing/2014/main" id="{8BE80A72-E3E7-4320-A5F2-57B2CA5C6E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4428" y="3480716"/>
                  <a:ext cx="418495" cy="523220"/>
                </a:xfrm>
                <a:prstGeom prst="rect">
                  <a:avLst/>
                </a:prstGeom>
                <a:blipFill>
                  <a:blip r:embed="rId6"/>
                  <a:stretch>
                    <a:fillRect r="-9524" b="-23529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文字方塊 31">
                  <a:extLst>
                    <a:ext uri="{FF2B5EF4-FFF2-40B4-BE49-F238E27FC236}">
                      <a16:creationId xmlns:a16="http://schemas.microsoft.com/office/drawing/2014/main" id="{EF2BD20E-E9FA-4EC4-96E6-1F165C021973}"/>
                    </a:ext>
                  </a:extLst>
                </p:cNvPr>
                <p:cNvSpPr txBox="1"/>
                <p:nvPr/>
              </p:nvSpPr>
              <p:spPr>
                <a:xfrm>
                  <a:off x="2074284" y="5013664"/>
                  <a:ext cx="46154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zh-TW" altLang="en-US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zh-TW" altLang="en-US" sz="2800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oMath>
                    </m:oMathPara>
                  </a14:m>
                  <a:endParaRPr lang="zh-TW" altLang="en-US" dirty="0"/>
                </a:p>
              </p:txBody>
            </p:sp>
          </mc:Choice>
          <mc:Fallback xmlns="">
            <p:sp>
              <p:nvSpPr>
                <p:cNvPr id="32" name="文字方塊 31">
                  <a:extLst>
                    <a:ext uri="{FF2B5EF4-FFF2-40B4-BE49-F238E27FC236}">
                      <a16:creationId xmlns:a16="http://schemas.microsoft.com/office/drawing/2014/main" id="{EF2BD20E-E9FA-4EC4-96E6-1F165C0219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4284" y="5013664"/>
                  <a:ext cx="461548" cy="523220"/>
                </a:xfrm>
                <a:prstGeom prst="rect">
                  <a:avLst/>
                </a:prstGeom>
                <a:blipFill>
                  <a:blip r:embed="rId7"/>
                  <a:stretch>
                    <a:fillRect b="-23529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字方塊 32">
                  <a:extLst>
                    <a:ext uri="{FF2B5EF4-FFF2-40B4-BE49-F238E27FC236}">
                      <a16:creationId xmlns:a16="http://schemas.microsoft.com/office/drawing/2014/main" id="{921082FE-20B7-482B-9C70-8E7BAAA61ED8}"/>
                    </a:ext>
                  </a:extLst>
                </p:cNvPr>
                <p:cNvSpPr txBox="1"/>
                <p:nvPr/>
              </p:nvSpPr>
              <p:spPr>
                <a:xfrm>
                  <a:off x="2934228" y="5013664"/>
                  <a:ext cx="461548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TW" altLang="en-US" sz="2800" i="1" smtClean="0">
                            <a:latin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zh-TW" altLang="en-US" sz="2800" dirty="0"/>
                </a:p>
              </p:txBody>
            </p:sp>
          </mc:Choice>
          <mc:Fallback xmlns="">
            <p:sp>
              <p:nvSpPr>
                <p:cNvPr id="33" name="文字方塊 32">
                  <a:extLst>
                    <a:ext uri="{FF2B5EF4-FFF2-40B4-BE49-F238E27FC236}">
                      <a16:creationId xmlns:a16="http://schemas.microsoft.com/office/drawing/2014/main" id="{921082FE-20B7-482B-9C70-8E7BAAA61E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34228" y="5013664"/>
                  <a:ext cx="461548" cy="523220"/>
                </a:xfrm>
                <a:prstGeom prst="rect">
                  <a:avLst/>
                </a:prstGeom>
                <a:blipFill>
                  <a:blip r:embed="rId8"/>
                  <a:stretch>
                    <a:fillRect b="-23529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51052CEE-AEF9-49BB-A4FF-040809DB4755}"/>
                </a:ext>
              </a:extLst>
            </p:cNvPr>
            <p:cNvSpPr txBox="1"/>
            <p:nvPr/>
          </p:nvSpPr>
          <p:spPr>
            <a:xfrm>
              <a:off x="4476203" y="3904108"/>
              <a:ext cx="3497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x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325E2A0F-D462-446D-A20A-14DE11C33FF5}"/>
                </a:ext>
              </a:extLst>
            </p:cNvPr>
            <p:cNvSpPr txBox="1"/>
            <p:nvPr/>
          </p:nvSpPr>
          <p:spPr>
            <a:xfrm>
              <a:off x="2575132" y="2160827"/>
              <a:ext cx="3161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800" dirty="0">
                  <a:latin typeface="Perpetua" panose="02020502060401020303" pitchFamily="18" charset="0"/>
                  <a:cs typeface="Courier New" panose="02070309020205020404" pitchFamily="49" charset="0"/>
                </a:rPr>
                <a:t>z</a:t>
              </a:r>
              <a:endParaRPr lang="zh-TW" altLang="en-US" sz="2800" dirty="0">
                <a:latin typeface="Perpetua" panose="02020502060401020303" pitchFamily="18" charset="0"/>
                <a:cs typeface="Courier New" panose="02070309020205020404" pitchFamily="49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66C08470-AB17-4255-894E-3BB0AACCB731}"/>
                  </a:ext>
                </a:extLst>
              </p:cNvPr>
              <p:cNvSpPr txBox="1"/>
              <p:nvPr/>
            </p:nvSpPr>
            <p:spPr>
              <a:xfrm>
                <a:off x="7855394" y="2288237"/>
                <a:ext cx="3313395" cy="474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acc>
                        <m:accPr>
                          <m:chr m:val="̇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</m:e>
                      </m:acc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TW" sz="2400" i="1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),</m:t>
                          </m:r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ℛ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66C08470-AB17-4255-894E-3BB0AACCB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5394" y="2288237"/>
                <a:ext cx="3313395" cy="474104"/>
              </a:xfrm>
              <a:prstGeom prst="rect">
                <a:avLst/>
              </a:prstGeom>
              <a:blipFill>
                <a:blip r:embed="rId9"/>
                <a:stretch>
                  <a:fillRect t="-3846" b="-1666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字方塊 40">
            <a:extLst>
              <a:ext uri="{FF2B5EF4-FFF2-40B4-BE49-F238E27FC236}">
                <a16:creationId xmlns:a16="http://schemas.microsoft.com/office/drawing/2014/main" id="{1BEE0A4A-5DDC-4239-A4C8-62D0C2129C2E}"/>
              </a:ext>
            </a:extLst>
          </p:cNvPr>
          <p:cNvSpPr txBox="1"/>
          <p:nvPr/>
        </p:nvSpPr>
        <p:spPr>
          <a:xfrm>
            <a:off x="6393600" y="4287600"/>
            <a:ext cx="45921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effectLst/>
                <a:latin typeface="Perpetua" panose="02020502060401020303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The pairing instability produces a </a:t>
            </a:r>
            <a:r>
              <a:rPr lang="en-US" altLang="zh-TW" sz="2800" b="1" dirty="0">
                <a:effectLst/>
                <a:latin typeface="Perpetua" panose="02020502060401020303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collective conversion </a:t>
            </a:r>
            <a:r>
              <a:rPr lang="en-US" altLang="zh-TW" sz="2800" dirty="0">
                <a:effectLst/>
                <a:latin typeface="Perpetua" panose="02020502060401020303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between </a:t>
            </a:r>
            <a:r>
              <a:rPr lang="en-US" altLang="zh-TW" sz="2800" b="1" dirty="0">
                <a:effectLst/>
                <a:latin typeface="Perpetua" panose="02020502060401020303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different momentum</a:t>
            </a:r>
            <a:r>
              <a:rPr lang="en-US" altLang="zh-TW" sz="2800" dirty="0">
                <a:effectLst/>
                <a:latin typeface="Perpetua" panose="02020502060401020303" pitchFamily="18" charset="0"/>
                <a:ea typeface="新細明體" panose="02020500000000000000" pitchFamily="18" charset="-120"/>
                <a:cs typeface="新細明體" panose="02020500000000000000" pitchFamily="18" charset="-120"/>
              </a:rPr>
              <a:t> modes.</a:t>
            </a:r>
            <a:endParaRPr lang="zh-TW" altLang="zh-TW" sz="2800" dirty="0">
              <a:effectLst/>
              <a:latin typeface="Perpetua" panose="02020502060401020303" pitchFamily="18" charset="0"/>
              <a:ea typeface="新細明體" panose="02020500000000000000" pitchFamily="18" charset="-120"/>
              <a:cs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1462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35BEB1-8FFB-40CB-9D07-7C47A11E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Take-home messages</a:t>
            </a:r>
            <a:endParaRPr lang="zh-TW" altLang="en-US" sz="3200" dirty="0">
              <a:latin typeface="Perpetua Titling MT" panose="02020502060505020804" pitchFamily="18" charset="0"/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0689C6B-DA2D-49B1-8063-9C1625237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126415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altLang="zh-TW" sz="3200" b="1" i="1" dirty="0"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Pairing correlation </a:t>
            </a:r>
            <a:r>
              <a:rPr lang="en-US" altLang="zh-TW" sz="3200" dirty="0"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could introduce a new instability </a:t>
            </a:r>
          </a:p>
          <a:p>
            <a:pPr algn="just"/>
            <a:r>
              <a:rPr lang="en-US" altLang="zh-TW" sz="3200" dirty="0"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The instability can trigger </a:t>
            </a:r>
            <a:r>
              <a:rPr lang="en-US" altLang="zh-TW" sz="3200" b="1" i="1" dirty="0"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collective pairing</a:t>
            </a:r>
            <a:r>
              <a:rPr lang="en-US" altLang="zh-TW" sz="3200" b="1" i="1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 conversions</a:t>
            </a:r>
            <a:r>
              <a:rPr lang="en-US" altLang="zh-TW" sz="3200" i="1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.</a:t>
            </a:r>
          </a:p>
          <a:p>
            <a:pPr algn="just"/>
            <a:endParaRPr lang="en-US" altLang="zh-TW" sz="3200" i="1" dirty="0">
              <a:effectLst/>
              <a:latin typeface="Perpetua" panose="02020502060401020303" pitchFamily="18" charset="0"/>
              <a:ea typeface="Microsoft Yi Baiti" panose="03000500000000000000" pitchFamily="66" charset="0"/>
              <a:cs typeface="Courier New" panose="02070309020205020404" pitchFamily="49" charset="0"/>
            </a:endParaRPr>
          </a:p>
          <a:p>
            <a:pPr algn="just"/>
            <a:endParaRPr lang="en-US" altLang="zh-TW" sz="3200" i="1" dirty="0">
              <a:latin typeface="Perpetua" panose="02020502060401020303" pitchFamily="18" charset="0"/>
              <a:ea typeface="Microsoft Yi Baiti" panose="03000500000000000000" pitchFamily="66" charset="0"/>
              <a:cs typeface="Courier New" panose="02070309020205020404" pitchFamily="49" charset="0"/>
            </a:endParaRPr>
          </a:p>
          <a:p>
            <a:pPr marL="0" indent="0" algn="just">
              <a:buNone/>
            </a:pPr>
            <a:r>
              <a:rPr lang="en-US" altLang="zh-TW" sz="3200" dirty="0">
                <a:effectLst/>
                <a:latin typeface="Perpetua Titling MT" panose="02020502060505020804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Outlook</a:t>
            </a:r>
          </a:p>
          <a:p>
            <a:pPr algn="just"/>
            <a:endParaRPr lang="en-US" altLang="zh-TW" sz="1200" dirty="0">
              <a:effectLst/>
              <a:latin typeface="Perpetua" panose="02020502060401020303" pitchFamily="18" charset="0"/>
              <a:ea typeface="Microsoft Yi Baiti" panose="03000500000000000000" pitchFamily="66" charset="0"/>
              <a:cs typeface="Courier New" panose="02070309020205020404" pitchFamily="49" charset="0"/>
            </a:endParaRPr>
          </a:p>
          <a:p>
            <a:pPr algn="just"/>
            <a:r>
              <a:rPr lang="en-US" altLang="zh-TW" sz="3200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Extend the toy model to more </a:t>
            </a:r>
            <a:r>
              <a:rPr lang="en-US" altLang="zh-TW" sz="3200" b="1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realistic condition</a:t>
            </a:r>
            <a:r>
              <a:rPr lang="en-US" altLang="zh-TW" sz="3200" dirty="0">
                <a:effectLst/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, and examine whether the instability can still survive. If so, then it could have the potential influence in supernova dynamics.</a:t>
            </a:r>
          </a:p>
          <a:p>
            <a:pPr algn="just"/>
            <a:endParaRPr lang="en-US" altLang="zh-TW" sz="3200" i="1" dirty="0">
              <a:latin typeface="Microsoft Yi Baiti" panose="03000500000000000000" pitchFamily="66" charset="0"/>
              <a:ea typeface="Microsoft Yi Baiti" panose="03000500000000000000" pitchFamily="66" charset="0"/>
              <a:cs typeface="Courier New" panose="02070309020205020404" pitchFamily="49" charset="0"/>
            </a:endParaRPr>
          </a:p>
          <a:p>
            <a:pPr marL="0" indent="0" algn="just">
              <a:buNone/>
            </a:pPr>
            <a:endParaRPr lang="en-US" altLang="zh-TW" dirty="0">
              <a:effectLst/>
              <a:latin typeface="Microsoft Yi Baiti" panose="03000500000000000000" pitchFamily="66" charset="0"/>
              <a:ea typeface="Microsoft Yi Baiti" panose="03000500000000000000" pitchFamily="66" charset="0"/>
              <a:cs typeface="Courier New" panose="02070309020205020404" pitchFamily="49" charset="0"/>
            </a:endParaRPr>
          </a:p>
          <a:p>
            <a:pPr algn="just"/>
            <a:endParaRPr lang="en-US" altLang="zh-TW" sz="1800" dirty="0"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18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04718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533C49AC-D03D-4FE2-93FA-F050BDCC86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782" b="9079"/>
          <a:stretch/>
        </p:blipFill>
        <p:spPr>
          <a:xfrm>
            <a:off x="-1" y="2774580"/>
            <a:ext cx="12192000" cy="4092129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0" y="6581001"/>
            <a:ext cx="7320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  <a:latin typeface="Microsoft JhengHei UI Light" pitchFamily="34" charset="-120"/>
                <a:ea typeface="Microsoft JhengHei UI Light" pitchFamily="34" charset="-120"/>
              </a:rPr>
              <a:t>Super-K</a:t>
            </a:r>
            <a:endParaRPr lang="zh-TW" altLang="en-US" sz="1200" dirty="0">
              <a:solidFill>
                <a:schemeClr val="bg1"/>
              </a:solidFill>
              <a:latin typeface="Microsoft JhengHei UI Light" pitchFamily="34" charset="-120"/>
              <a:ea typeface="Microsoft JhengHei UI Light" pitchFamily="34" charset="-120"/>
            </a:endParaRPr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0A64E665-D9AB-4F9C-879E-DCD881D0BEF9}"/>
              </a:ext>
            </a:extLst>
          </p:cNvPr>
          <p:cNvSpPr/>
          <p:nvPr/>
        </p:nvSpPr>
        <p:spPr>
          <a:xfrm>
            <a:off x="0" y="0"/>
            <a:ext cx="12191999" cy="3770811"/>
          </a:xfrm>
          <a:custGeom>
            <a:avLst/>
            <a:gdLst/>
            <a:ahLst/>
            <a:cxnLst/>
            <a:rect l="l" t="t" r="r" b="b"/>
            <a:pathLst>
              <a:path w="12191999" h="3770811">
                <a:moveTo>
                  <a:pt x="7235606" y="3509104"/>
                </a:moveTo>
                <a:lnTo>
                  <a:pt x="7249141" y="3525069"/>
                </a:lnTo>
                <a:lnTo>
                  <a:pt x="7260656" y="3532452"/>
                </a:lnTo>
                <a:lnTo>
                  <a:pt x="7254619" y="3530063"/>
                </a:lnTo>
                <a:cubicBezTo>
                  <a:pt x="7249529" y="3527468"/>
                  <a:pt x="7244973" y="3524503"/>
                  <a:pt x="7240948" y="3521167"/>
                </a:cubicBezTo>
                <a:close/>
                <a:moveTo>
                  <a:pt x="7233797" y="3505018"/>
                </a:moveTo>
                <a:lnTo>
                  <a:pt x="7235606" y="3509104"/>
                </a:lnTo>
                <a:lnTo>
                  <a:pt x="7234515" y="3507816"/>
                </a:lnTo>
                <a:close/>
                <a:moveTo>
                  <a:pt x="7066160" y="3500731"/>
                </a:moveTo>
                <a:lnTo>
                  <a:pt x="7063580" y="3504812"/>
                </a:lnTo>
                <a:lnTo>
                  <a:pt x="7059939" y="3507879"/>
                </a:lnTo>
                <a:close/>
                <a:moveTo>
                  <a:pt x="7069021" y="3496206"/>
                </a:moveTo>
                <a:lnTo>
                  <a:pt x="7067823" y="3498820"/>
                </a:lnTo>
                <a:lnTo>
                  <a:pt x="7066160" y="3500731"/>
                </a:lnTo>
                <a:close/>
                <a:moveTo>
                  <a:pt x="6128896" y="3388358"/>
                </a:moveTo>
                <a:lnTo>
                  <a:pt x="6255723" y="3538608"/>
                </a:lnTo>
                <a:lnTo>
                  <a:pt x="6245233" y="3538608"/>
                </a:lnTo>
                <a:lnTo>
                  <a:pt x="6124509" y="3393486"/>
                </a:lnTo>
                <a:close/>
                <a:moveTo>
                  <a:pt x="7074566" y="3322412"/>
                </a:moveTo>
                <a:lnTo>
                  <a:pt x="7090117" y="3346310"/>
                </a:lnTo>
                <a:cubicBezTo>
                  <a:pt x="7096998" y="3363568"/>
                  <a:pt x="7100438" y="3383478"/>
                  <a:pt x="7100438" y="3406041"/>
                </a:cubicBezTo>
                <a:cubicBezTo>
                  <a:pt x="7100438" y="3426692"/>
                  <a:pt x="7097124" y="3445425"/>
                  <a:pt x="7090497" y="3462241"/>
                </a:cubicBezTo>
                <a:lnTo>
                  <a:pt x="7069021" y="3496206"/>
                </a:lnTo>
                <a:lnTo>
                  <a:pt x="7087676" y="3455501"/>
                </a:lnTo>
                <a:cubicBezTo>
                  <a:pt x="7091784" y="3439872"/>
                  <a:pt x="7093839" y="3423653"/>
                  <a:pt x="7093839" y="3406841"/>
                </a:cubicBezTo>
                <a:cubicBezTo>
                  <a:pt x="7093839" y="3381139"/>
                  <a:pt x="7090329" y="3358975"/>
                  <a:pt x="7083311" y="3340350"/>
                </a:cubicBezTo>
                <a:close/>
                <a:moveTo>
                  <a:pt x="5447307" y="3318821"/>
                </a:moveTo>
                <a:cubicBezTo>
                  <a:pt x="5454661" y="3335573"/>
                  <a:pt x="5464241" y="3357480"/>
                  <a:pt x="5476048" y="3384542"/>
                </a:cubicBezTo>
                <a:cubicBezTo>
                  <a:pt x="5487855" y="3411605"/>
                  <a:pt x="5496165" y="3430939"/>
                  <a:pt x="5500979" y="3442542"/>
                </a:cubicBezTo>
                <a:cubicBezTo>
                  <a:pt x="5489023" y="3443923"/>
                  <a:pt x="5471622" y="3444614"/>
                  <a:pt x="5448776" y="3444614"/>
                </a:cubicBezTo>
                <a:cubicBezTo>
                  <a:pt x="5438526" y="3444614"/>
                  <a:pt x="5428635" y="3444432"/>
                  <a:pt x="5419101" y="3444067"/>
                </a:cubicBezTo>
                <a:cubicBezTo>
                  <a:pt x="5409568" y="3443702"/>
                  <a:pt x="5402125" y="3443230"/>
                  <a:pt x="5396773" y="3442648"/>
                </a:cubicBezTo>
                <a:cubicBezTo>
                  <a:pt x="5397883" y="3442555"/>
                  <a:pt x="5401072" y="3435699"/>
                  <a:pt x="5406340" y="3422082"/>
                </a:cubicBezTo>
                <a:cubicBezTo>
                  <a:pt x="5411607" y="3408465"/>
                  <a:pt x="5416613" y="3395771"/>
                  <a:pt x="5421359" y="3384000"/>
                </a:cubicBezTo>
                <a:cubicBezTo>
                  <a:pt x="5426104" y="3372229"/>
                  <a:pt x="5431312" y="3359824"/>
                  <a:pt x="5436983" y="3346785"/>
                </a:cubicBezTo>
                <a:cubicBezTo>
                  <a:pt x="5442653" y="3333747"/>
                  <a:pt x="5446095" y="3324425"/>
                  <a:pt x="5447307" y="3318821"/>
                </a:cubicBezTo>
                <a:close/>
                <a:moveTo>
                  <a:pt x="7065052" y="3307791"/>
                </a:moveTo>
                <a:lnTo>
                  <a:pt x="7071082" y="3315265"/>
                </a:lnTo>
                <a:lnTo>
                  <a:pt x="7074566" y="3322412"/>
                </a:lnTo>
                <a:close/>
                <a:moveTo>
                  <a:pt x="6865596" y="3307732"/>
                </a:moveTo>
                <a:lnTo>
                  <a:pt x="6863912" y="3309327"/>
                </a:lnTo>
                <a:cubicBezTo>
                  <a:pt x="6852448" y="3322554"/>
                  <a:pt x="6843706" y="3337536"/>
                  <a:pt x="6837685" y="3354272"/>
                </a:cubicBezTo>
                <a:cubicBezTo>
                  <a:pt x="6831665" y="3371009"/>
                  <a:pt x="6828655" y="3388532"/>
                  <a:pt x="6828655" y="3406841"/>
                </a:cubicBezTo>
                <a:cubicBezTo>
                  <a:pt x="6828655" y="3429125"/>
                  <a:pt x="6833855" y="3450609"/>
                  <a:pt x="6844255" y="3471292"/>
                </a:cubicBezTo>
                <a:cubicBezTo>
                  <a:pt x="6849455" y="3481633"/>
                  <a:pt x="6855860" y="3491139"/>
                  <a:pt x="6863469" y="3499808"/>
                </a:cubicBezTo>
                <a:lnTo>
                  <a:pt x="6869003" y="3504728"/>
                </a:lnTo>
                <a:lnTo>
                  <a:pt x="6861306" y="3498608"/>
                </a:lnTo>
                <a:cubicBezTo>
                  <a:pt x="6853000" y="3490112"/>
                  <a:pt x="6845847" y="3480643"/>
                  <a:pt x="6839849" y="3470200"/>
                </a:cubicBezTo>
                <a:cubicBezTo>
                  <a:pt x="6827853" y="3449314"/>
                  <a:pt x="6821855" y="3427797"/>
                  <a:pt x="6821855" y="3405651"/>
                </a:cubicBezTo>
                <a:cubicBezTo>
                  <a:pt x="6821855" y="3387566"/>
                  <a:pt x="6825432" y="3370357"/>
                  <a:pt x="6832584" y="3354022"/>
                </a:cubicBezTo>
                <a:cubicBezTo>
                  <a:pt x="6839737" y="3337688"/>
                  <a:pt x="6849755" y="3323077"/>
                  <a:pt x="6862640" y="3310189"/>
                </a:cubicBezTo>
                <a:close/>
                <a:moveTo>
                  <a:pt x="7060242" y="3301829"/>
                </a:moveTo>
                <a:lnTo>
                  <a:pt x="7062192" y="3303396"/>
                </a:lnTo>
                <a:lnTo>
                  <a:pt x="7065052" y="3307791"/>
                </a:lnTo>
                <a:close/>
                <a:moveTo>
                  <a:pt x="5457003" y="3286023"/>
                </a:moveTo>
                <a:lnTo>
                  <a:pt x="5561179" y="3538208"/>
                </a:lnTo>
                <a:lnTo>
                  <a:pt x="5554869" y="3538208"/>
                </a:lnTo>
                <a:lnTo>
                  <a:pt x="5454622" y="3298441"/>
                </a:lnTo>
                <a:close/>
                <a:moveTo>
                  <a:pt x="6968259" y="3276224"/>
                </a:moveTo>
                <a:cubicBezTo>
                  <a:pt x="6981633" y="3276224"/>
                  <a:pt x="6994674" y="3278564"/>
                  <a:pt x="7007381" y="3283242"/>
                </a:cubicBezTo>
                <a:cubicBezTo>
                  <a:pt x="7020089" y="3287921"/>
                  <a:pt x="7031392" y="3295211"/>
                  <a:pt x="7041292" y="3305113"/>
                </a:cubicBezTo>
                <a:cubicBezTo>
                  <a:pt x="7053081" y="3316902"/>
                  <a:pt x="7062019" y="3330660"/>
                  <a:pt x="7068107" y="3346389"/>
                </a:cubicBezTo>
                <a:cubicBezTo>
                  <a:pt x="7074196" y="3362117"/>
                  <a:pt x="7077240" y="3383297"/>
                  <a:pt x="7077240" y="3409928"/>
                </a:cubicBezTo>
                <a:cubicBezTo>
                  <a:pt x="7077240" y="3429229"/>
                  <a:pt x="7074342" y="3446744"/>
                  <a:pt x="7068548" y="3462474"/>
                </a:cubicBezTo>
                <a:cubicBezTo>
                  <a:pt x="7062753" y="3478203"/>
                  <a:pt x="7054744" y="3491400"/>
                  <a:pt x="7044521" y="3502065"/>
                </a:cubicBezTo>
                <a:cubicBezTo>
                  <a:pt x="7034298" y="3512730"/>
                  <a:pt x="7022731" y="3520820"/>
                  <a:pt x="7009820" y="3526335"/>
                </a:cubicBezTo>
                <a:cubicBezTo>
                  <a:pt x="6996910" y="3531851"/>
                  <a:pt x="6983184" y="3534608"/>
                  <a:pt x="6968643" y="3534608"/>
                </a:cubicBezTo>
                <a:cubicBezTo>
                  <a:pt x="6950894" y="3534608"/>
                  <a:pt x="6933712" y="3529938"/>
                  <a:pt x="6917098" y="3520597"/>
                </a:cubicBezTo>
                <a:cubicBezTo>
                  <a:pt x="6900483" y="3511256"/>
                  <a:pt x="6886822" y="3496796"/>
                  <a:pt x="6876114" y="3477218"/>
                </a:cubicBezTo>
                <a:cubicBezTo>
                  <a:pt x="6865407" y="3457640"/>
                  <a:pt x="6860053" y="3433510"/>
                  <a:pt x="6860053" y="3404829"/>
                </a:cubicBezTo>
                <a:cubicBezTo>
                  <a:pt x="6860053" y="3378232"/>
                  <a:pt x="6864964" y="3355240"/>
                  <a:pt x="6874785" y="3335850"/>
                </a:cubicBezTo>
                <a:cubicBezTo>
                  <a:pt x="6884606" y="3316461"/>
                  <a:pt x="6897781" y="3301676"/>
                  <a:pt x="6914311" y="3291495"/>
                </a:cubicBezTo>
                <a:cubicBezTo>
                  <a:pt x="6930840" y="3281314"/>
                  <a:pt x="6948822" y="3276224"/>
                  <a:pt x="6968259" y="3276224"/>
                </a:cubicBezTo>
                <a:close/>
                <a:moveTo>
                  <a:pt x="6067478" y="3274424"/>
                </a:moveTo>
                <a:lnTo>
                  <a:pt x="6073278" y="3274424"/>
                </a:lnTo>
                <a:lnTo>
                  <a:pt x="6073278" y="3538608"/>
                </a:lnTo>
                <a:lnTo>
                  <a:pt x="6067478" y="3538608"/>
                </a:lnTo>
                <a:close/>
                <a:moveTo>
                  <a:pt x="4976428" y="3274424"/>
                </a:moveTo>
                <a:lnTo>
                  <a:pt x="4981828" y="3274424"/>
                </a:lnTo>
                <a:lnTo>
                  <a:pt x="4981828" y="3538208"/>
                </a:lnTo>
                <a:lnTo>
                  <a:pt x="4976428" y="3538208"/>
                </a:lnTo>
                <a:close/>
                <a:moveTo>
                  <a:pt x="5203414" y="3274034"/>
                </a:moveTo>
                <a:lnTo>
                  <a:pt x="5208815" y="3274034"/>
                </a:lnTo>
                <a:lnTo>
                  <a:pt x="5208815" y="3538208"/>
                </a:lnTo>
                <a:lnTo>
                  <a:pt x="5203414" y="3538208"/>
                </a:lnTo>
                <a:close/>
                <a:moveTo>
                  <a:pt x="7424990" y="3274024"/>
                </a:moveTo>
                <a:lnTo>
                  <a:pt x="7430390" y="3274024"/>
                </a:lnTo>
                <a:lnTo>
                  <a:pt x="7430390" y="3456254"/>
                </a:lnTo>
                <a:cubicBezTo>
                  <a:pt x="7430390" y="3470434"/>
                  <a:pt x="7428642" y="3482829"/>
                  <a:pt x="7425147" y="3493439"/>
                </a:cubicBezTo>
                <a:cubicBezTo>
                  <a:pt x="7421651" y="3504049"/>
                  <a:pt x="7416424" y="3512832"/>
                  <a:pt x="7409466" y="3519789"/>
                </a:cubicBezTo>
                <a:cubicBezTo>
                  <a:pt x="7405987" y="3523267"/>
                  <a:pt x="7402022" y="3526373"/>
                  <a:pt x="7397569" y="3529106"/>
                </a:cubicBezTo>
                <a:lnTo>
                  <a:pt x="7397035" y="3529361"/>
                </a:lnTo>
                <a:lnTo>
                  <a:pt x="7405946" y="3520434"/>
                </a:lnTo>
                <a:cubicBezTo>
                  <a:pt x="7418643" y="3504452"/>
                  <a:pt x="7424990" y="3482942"/>
                  <a:pt x="7424990" y="3455904"/>
                </a:cubicBezTo>
                <a:close/>
                <a:moveTo>
                  <a:pt x="7216803" y="3274024"/>
                </a:moveTo>
                <a:lnTo>
                  <a:pt x="7222203" y="3274024"/>
                </a:lnTo>
                <a:lnTo>
                  <a:pt x="7222203" y="3459825"/>
                </a:lnTo>
                <a:lnTo>
                  <a:pt x="7233797" y="3505018"/>
                </a:lnTo>
                <a:lnTo>
                  <a:pt x="7216803" y="3466644"/>
                </a:lnTo>
                <a:close/>
                <a:moveTo>
                  <a:pt x="6509232" y="3274024"/>
                </a:moveTo>
                <a:lnTo>
                  <a:pt x="6517078" y="3274024"/>
                </a:lnTo>
                <a:lnTo>
                  <a:pt x="6608547" y="3420868"/>
                </a:lnTo>
                <a:lnTo>
                  <a:pt x="6608547" y="3538208"/>
                </a:lnTo>
                <a:lnTo>
                  <a:pt x="6603548" y="3538208"/>
                </a:lnTo>
                <a:lnTo>
                  <a:pt x="6603548" y="3420009"/>
                </a:lnTo>
                <a:close/>
                <a:moveTo>
                  <a:pt x="5697728" y="3274024"/>
                </a:moveTo>
                <a:lnTo>
                  <a:pt x="5708068" y="3274024"/>
                </a:lnTo>
                <a:lnTo>
                  <a:pt x="5926370" y="3516547"/>
                </a:lnTo>
                <a:lnTo>
                  <a:pt x="5926370" y="3529409"/>
                </a:lnTo>
                <a:close/>
                <a:moveTo>
                  <a:pt x="4747624" y="3274024"/>
                </a:moveTo>
                <a:lnTo>
                  <a:pt x="4752623" y="3274024"/>
                </a:lnTo>
                <a:lnTo>
                  <a:pt x="4752623" y="3538208"/>
                </a:lnTo>
                <a:lnTo>
                  <a:pt x="4747624" y="3538208"/>
                </a:lnTo>
                <a:close/>
                <a:moveTo>
                  <a:pt x="7157207" y="3258825"/>
                </a:moveTo>
                <a:lnTo>
                  <a:pt x="7157207" y="3268253"/>
                </a:lnTo>
                <a:lnTo>
                  <a:pt x="7198495" y="3274768"/>
                </a:lnTo>
                <a:cubicBezTo>
                  <a:pt x="7201440" y="3305918"/>
                  <a:pt x="7202913" y="3333503"/>
                  <a:pt x="7202913" y="3357522"/>
                </a:cubicBezTo>
                <a:lnTo>
                  <a:pt x="7202913" y="3466731"/>
                </a:lnTo>
                <a:cubicBezTo>
                  <a:pt x="7202913" y="3488372"/>
                  <a:pt x="7208386" y="3505937"/>
                  <a:pt x="7219333" y="3519428"/>
                </a:cubicBezTo>
                <a:cubicBezTo>
                  <a:pt x="7230279" y="3532919"/>
                  <a:pt x="7245100" y="3542488"/>
                  <a:pt x="7263797" y="3548136"/>
                </a:cubicBezTo>
                <a:cubicBezTo>
                  <a:pt x="7282494" y="3553783"/>
                  <a:pt x="7304390" y="3556607"/>
                  <a:pt x="7329487" y="3556607"/>
                </a:cubicBezTo>
                <a:cubicBezTo>
                  <a:pt x="7344830" y="3556607"/>
                  <a:pt x="7357682" y="3556010"/>
                  <a:pt x="7368046" y="3554815"/>
                </a:cubicBezTo>
                <a:cubicBezTo>
                  <a:pt x="7378408" y="3553620"/>
                  <a:pt x="7388055" y="3551670"/>
                  <a:pt x="7396984" y="3548964"/>
                </a:cubicBezTo>
                <a:cubicBezTo>
                  <a:pt x="7405914" y="3546258"/>
                  <a:pt x="7413321" y="3543057"/>
                  <a:pt x="7419206" y="3539361"/>
                </a:cubicBezTo>
                <a:cubicBezTo>
                  <a:pt x="7425092" y="3535666"/>
                  <a:pt x="7430681" y="3531171"/>
                  <a:pt x="7435974" y="3525878"/>
                </a:cubicBezTo>
                <a:cubicBezTo>
                  <a:pt x="7443882" y="3517970"/>
                  <a:pt x="7449695" y="3508579"/>
                  <a:pt x="7453412" y="3497704"/>
                </a:cubicBezTo>
                <a:cubicBezTo>
                  <a:pt x="7457129" y="3486830"/>
                  <a:pt x="7458988" y="3473827"/>
                  <a:pt x="7458988" y="3458694"/>
                </a:cubicBezTo>
                <a:lnTo>
                  <a:pt x="7458988" y="3363603"/>
                </a:lnTo>
                <a:cubicBezTo>
                  <a:pt x="7458988" y="3349425"/>
                  <a:pt x="7459464" y="3332724"/>
                  <a:pt x="7460415" y="3313500"/>
                </a:cubicBezTo>
                <a:cubicBezTo>
                  <a:pt x="7461366" y="3294276"/>
                  <a:pt x="7462549" y="3281375"/>
                  <a:pt x="7463966" y="3274796"/>
                </a:cubicBezTo>
                <a:lnTo>
                  <a:pt x="7504673" y="3268212"/>
                </a:lnTo>
                <a:lnTo>
                  <a:pt x="7504673" y="3258825"/>
                </a:lnTo>
                <a:lnTo>
                  <a:pt x="7354317" y="3258825"/>
                </a:lnTo>
                <a:lnTo>
                  <a:pt x="7354317" y="3268346"/>
                </a:lnTo>
                <a:lnTo>
                  <a:pt x="7406435" y="3274871"/>
                </a:lnTo>
                <a:cubicBezTo>
                  <a:pt x="7407731" y="3283589"/>
                  <a:pt x="7408899" y="3298014"/>
                  <a:pt x="7409938" y="3318145"/>
                </a:cubicBezTo>
                <a:cubicBezTo>
                  <a:pt x="7410978" y="3338276"/>
                  <a:pt x="7411498" y="3355707"/>
                  <a:pt x="7411498" y="3370437"/>
                </a:cubicBezTo>
                <a:lnTo>
                  <a:pt x="7411498" y="3454329"/>
                </a:lnTo>
                <a:cubicBezTo>
                  <a:pt x="7411498" y="3482942"/>
                  <a:pt x="7404419" y="3503541"/>
                  <a:pt x="7390263" y="3516128"/>
                </a:cubicBezTo>
                <a:cubicBezTo>
                  <a:pt x="7376106" y="3528715"/>
                  <a:pt x="7356368" y="3535008"/>
                  <a:pt x="7331046" y="3535008"/>
                </a:cubicBezTo>
                <a:cubicBezTo>
                  <a:pt x="7316010" y="3535008"/>
                  <a:pt x="7302476" y="3532730"/>
                  <a:pt x="7290447" y="3528174"/>
                </a:cubicBezTo>
                <a:cubicBezTo>
                  <a:pt x="7278418" y="3523618"/>
                  <a:pt x="7268736" y="3515836"/>
                  <a:pt x="7261404" y="3504827"/>
                </a:cubicBezTo>
                <a:cubicBezTo>
                  <a:pt x="7254071" y="3493819"/>
                  <a:pt x="7250404" y="3479077"/>
                  <a:pt x="7250404" y="3460603"/>
                </a:cubicBezTo>
                <a:lnTo>
                  <a:pt x="7250404" y="3380040"/>
                </a:lnTo>
                <a:cubicBezTo>
                  <a:pt x="7250404" y="3370319"/>
                  <a:pt x="7250689" y="3358504"/>
                  <a:pt x="7251260" y="3344595"/>
                </a:cubicBezTo>
                <a:cubicBezTo>
                  <a:pt x="7251831" y="3330685"/>
                  <a:pt x="7252507" y="3317420"/>
                  <a:pt x="7253288" y="3304799"/>
                </a:cubicBezTo>
                <a:cubicBezTo>
                  <a:pt x="7254070" y="3292178"/>
                  <a:pt x="7254991" y="3282195"/>
                  <a:pt x="7256054" y="3274849"/>
                </a:cubicBezTo>
                <a:lnTo>
                  <a:pt x="7308488" y="3268318"/>
                </a:lnTo>
                <a:lnTo>
                  <a:pt x="7308488" y="3258825"/>
                </a:lnTo>
                <a:close/>
                <a:moveTo>
                  <a:pt x="6450051" y="3258825"/>
                </a:moveTo>
                <a:lnTo>
                  <a:pt x="6450051" y="3268053"/>
                </a:lnTo>
                <a:lnTo>
                  <a:pt x="6491486" y="3275343"/>
                </a:lnTo>
                <a:cubicBezTo>
                  <a:pt x="6500833" y="3286996"/>
                  <a:pt x="6511690" y="3301902"/>
                  <a:pt x="6524056" y="3320060"/>
                </a:cubicBezTo>
                <a:cubicBezTo>
                  <a:pt x="6536421" y="3338219"/>
                  <a:pt x="6548417" y="3356748"/>
                  <a:pt x="6560041" y="3375648"/>
                </a:cubicBezTo>
                <a:cubicBezTo>
                  <a:pt x="6571665" y="3394548"/>
                  <a:pt x="6581159" y="3410729"/>
                  <a:pt x="6588524" y="3424193"/>
                </a:cubicBezTo>
                <a:cubicBezTo>
                  <a:pt x="6589282" y="3443511"/>
                  <a:pt x="6589661" y="3457814"/>
                  <a:pt x="6589661" y="3467103"/>
                </a:cubicBezTo>
                <a:cubicBezTo>
                  <a:pt x="6589661" y="3479438"/>
                  <a:pt x="6589049" y="3492634"/>
                  <a:pt x="6587824" y="3506693"/>
                </a:cubicBezTo>
                <a:cubicBezTo>
                  <a:pt x="6586599" y="3520751"/>
                  <a:pt x="6585166" y="3531011"/>
                  <a:pt x="6583527" y="3537471"/>
                </a:cubicBezTo>
                <a:lnTo>
                  <a:pt x="6535149" y="3544351"/>
                </a:lnTo>
                <a:lnTo>
                  <a:pt x="6535149" y="3553807"/>
                </a:lnTo>
                <a:lnTo>
                  <a:pt x="6691845" y="3553807"/>
                </a:lnTo>
                <a:lnTo>
                  <a:pt x="6691845" y="3544383"/>
                </a:lnTo>
                <a:lnTo>
                  <a:pt x="6642448" y="3537499"/>
                </a:lnTo>
                <a:cubicBezTo>
                  <a:pt x="6638909" y="3523112"/>
                  <a:pt x="6637139" y="3502588"/>
                  <a:pt x="6637139" y="3475928"/>
                </a:cubicBezTo>
                <a:cubicBezTo>
                  <a:pt x="6637139" y="3455739"/>
                  <a:pt x="6637617" y="3438278"/>
                  <a:pt x="6638574" y="3423543"/>
                </a:cubicBezTo>
                <a:cubicBezTo>
                  <a:pt x="6651254" y="3404142"/>
                  <a:pt x="6660943" y="3389453"/>
                  <a:pt x="6667641" y="3379474"/>
                </a:cubicBezTo>
                <a:cubicBezTo>
                  <a:pt x="6674338" y="3369495"/>
                  <a:pt x="6683203" y="3356644"/>
                  <a:pt x="6694234" y="3340919"/>
                </a:cubicBezTo>
                <a:cubicBezTo>
                  <a:pt x="6705266" y="3325193"/>
                  <a:pt x="6714491" y="3312339"/>
                  <a:pt x="6721911" y="3302355"/>
                </a:cubicBezTo>
                <a:cubicBezTo>
                  <a:pt x="6729330" y="3292372"/>
                  <a:pt x="6736450" y="3283333"/>
                  <a:pt x="6743270" y="3275240"/>
                </a:cubicBezTo>
                <a:lnTo>
                  <a:pt x="6778906" y="3268296"/>
                </a:lnTo>
                <a:lnTo>
                  <a:pt x="6778906" y="3258825"/>
                </a:lnTo>
                <a:lnTo>
                  <a:pt x="6656585" y="3258825"/>
                </a:lnTo>
                <a:lnTo>
                  <a:pt x="6656585" y="3268200"/>
                </a:lnTo>
                <a:lnTo>
                  <a:pt x="6714038" y="3274887"/>
                </a:lnTo>
                <a:cubicBezTo>
                  <a:pt x="6705195" y="3288540"/>
                  <a:pt x="6691479" y="3308951"/>
                  <a:pt x="6672890" y="3336119"/>
                </a:cubicBezTo>
                <a:cubicBezTo>
                  <a:pt x="6654302" y="3363287"/>
                  <a:pt x="6639324" y="3383913"/>
                  <a:pt x="6627955" y="3397998"/>
                </a:cubicBezTo>
                <a:cubicBezTo>
                  <a:pt x="6617525" y="3383090"/>
                  <a:pt x="6604395" y="3362855"/>
                  <a:pt x="6588567" y="3337292"/>
                </a:cubicBezTo>
                <a:cubicBezTo>
                  <a:pt x="6572739" y="3311729"/>
                  <a:pt x="6560583" y="3290942"/>
                  <a:pt x="6552101" y="3274930"/>
                </a:cubicBezTo>
                <a:lnTo>
                  <a:pt x="6610729" y="3268181"/>
                </a:lnTo>
                <a:lnTo>
                  <a:pt x="6610729" y="3258825"/>
                </a:lnTo>
                <a:close/>
                <a:moveTo>
                  <a:pt x="6002416" y="3258825"/>
                </a:moveTo>
                <a:lnTo>
                  <a:pt x="6002416" y="3268093"/>
                </a:lnTo>
                <a:lnTo>
                  <a:pt x="6048954" y="3275537"/>
                </a:lnTo>
                <a:cubicBezTo>
                  <a:pt x="6050248" y="3283630"/>
                  <a:pt x="6051443" y="3296478"/>
                  <a:pt x="6052538" y="3314081"/>
                </a:cubicBezTo>
                <a:cubicBezTo>
                  <a:pt x="6053634" y="3331684"/>
                  <a:pt x="6054182" y="3348181"/>
                  <a:pt x="6054182" y="3363572"/>
                </a:cubicBezTo>
                <a:lnTo>
                  <a:pt x="6054182" y="3418872"/>
                </a:lnTo>
                <a:cubicBezTo>
                  <a:pt x="6054182" y="3430535"/>
                  <a:pt x="6053890" y="3443506"/>
                  <a:pt x="6053305" y="3457782"/>
                </a:cubicBezTo>
                <a:cubicBezTo>
                  <a:pt x="6052722" y="3472058"/>
                  <a:pt x="6051911" y="3486784"/>
                  <a:pt x="6050874" y="3501959"/>
                </a:cubicBezTo>
                <a:cubicBezTo>
                  <a:pt x="6049839" y="3517134"/>
                  <a:pt x="6048665" y="3529245"/>
                  <a:pt x="6047354" y="3538292"/>
                </a:cubicBezTo>
                <a:lnTo>
                  <a:pt x="6002416" y="3544333"/>
                </a:lnTo>
                <a:lnTo>
                  <a:pt x="6002416" y="3553807"/>
                </a:lnTo>
                <a:lnTo>
                  <a:pt x="6157363" y="3553807"/>
                </a:lnTo>
                <a:lnTo>
                  <a:pt x="6157363" y="3544361"/>
                </a:lnTo>
                <a:lnTo>
                  <a:pt x="6106232" y="3537521"/>
                </a:lnTo>
                <a:cubicBezTo>
                  <a:pt x="6105086" y="3530538"/>
                  <a:pt x="6104008" y="3517782"/>
                  <a:pt x="6102996" y="3499253"/>
                </a:cubicBezTo>
                <a:cubicBezTo>
                  <a:pt x="6101985" y="3480724"/>
                  <a:pt x="6101479" y="3467329"/>
                  <a:pt x="6101479" y="3459069"/>
                </a:cubicBezTo>
                <a:lnTo>
                  <a:pt x="6101479" y="3417784"/>
                </a:lnTo>
                <a:lnTo>
                  <a:pt x="6115741" y="3402869"/>
                </a:lnTo>
                <a:cubicBezTo>
                  <a:pt x="6125800" y="3414721"/>
                  <a:pt x="6137987" y="3429164"/>
                  <a:pt x="6152301" y="3446200"/>
                </a:cubicBezTo>
                <a:cubicBezTo>
                  <a:pt x="6166615" y="3463235"/>
                  <a:pt x="6180284" y="3480414"/>
                  <a:pt x="6193308" y="3497736"/>
                </a:cubicBezTo>
                <a:cubicBezTo>
                  <a:pt x="6206332" y="3515057"/>
                  <a:pt x="6216519" y="3528541"/>
                  <a:pt x="6223868" y="3538186"/>
                </a:cubicBezTo>
                <a:lnTo>
                  <a:pt x="6186614" y="3544523"/>
                </a:lnTo>
                <a:lnTo>
                  <a:pt x="6186614" y="3553807"/>
                </a:lnTo>
                <a:lnTo>
                  <a:pt x="6332071" y="3553807"/>
                </a:lnTo>
                <a:lnTo>
                  <a:pt x="6332071" y="3544586"/>
                </a:lnTo>
                <a:lnTo>
                  <a:pt x="6293711" y="3537389"/>
                </a:lnTo>
                <a:cubicBezTo>
                  <a:pt x="6275906" y="3522340"/>
                  <a:pt x="6254246" y="3499453"/>
                  <a:pt x="6228731" y="3468728"/>
                </a:cubicBezTo>
                <a:lnTo>
                  <a:pt x="6185671" y="3415919"/>
                </a:lnTo>
                <a:cubicBezTo>
                  <a:pt x="6169774" y="3397286"/>
                  <a:pt x="6158181" y="3382379"/>
                  <a:pt x="6150892" y="3371196"/>
                </a:cubicBezTo>
                <a:cubicBezTo>
                  <a:pt x="6156389" y="3366872"/>
                  <a:pt x="6165508" y="3358799"/>
                  <a:pt x="6178248" y="3346979"/>
                </a:cubicBezTo>
                <a:cubicBezTo>
                  <a:pt x="6190988" y="3335159"/>
                  <a:pt x="6202770" y="3324163"/>
                  <a:pt x="6213594" y="3313991"/>
                </a:cubicBezTo>
                <a:cubicBezTo>
                  <a:pt x="6224418" y="3303818"/>
                  <a:pt x="6233689" y="3295266"/>
                  <a:pt x="6241405" y="3288334"/>
                </a:cubicBezTo>
                <a:cubicBezTo>
                  <a:pt x="6249121" y="3281402"/>
                  <a:pt x="6254233" y="3277083"/>
                  <a:pt x="6256742" y="3275377"/>
                </a:cubicBezTo>
                <a:lnTo>
                  <a:pt x="6297952" y="3267934"/>
                </a:lnTo>
                <a:lnTo>
                  <a:pt x="6297952" y="3258825"/>
                </a:lnTo>
                <a:lnTo>
                  <a:pt x="6177790" y="3258825"/>
                </a:lnTo>
                <a:lnTo>
                  <a:pt x="6177790" y="3268093"/>
                </a:lnTo>
                <a:lnTo>
                  <a:pt x="6223868" y="3274887"/>
                </a:lnTo>
                <a:cubicBezTo>
                  <a:pt x="6211067" y="3287380"/>
                  <a:pt x="6190217" y="3308914"/>
                  <a:pt x="6161319" y="3339489"/>
                </a:cubicBezTo>
                <a:cubicBezTo>
                  <a:pt x="6148978" y="3348147"/>
                  <a:pt x="6137084" y="3357493"/>
                  <a:pt x="6125635" y="3367526"/>
                </a:cubicBezTo>
                <a:cubicBezTo>
                  <a:pt x="6114187" y="3377560"/>
                  <a:pt x="6106331" y="3385302"/>
                  <a:pt x="6102066" y="3390751"/>
                </a:cubicBezTo>
                <a:lnTo>
                  <a:pt x="6102066" y="3344157"/>
                </a:lnTo>
                <a:cubicBezTo>
                  <a:pt x="6102066" y="3336520"/>
                  <a:pt x="6102508" y="3325068"/>
                  <a:pt x="6103391" y="3309802"/>
                </a:cubicBezTo>
                <a:cubicBezTo>
                  <a:pt x="6104275" y="3294535"/>
                  <a:pt x="6105241" y="3283114"/>
                  <a:pt x="6106291" y="3275540"/>
                </a:cubicBezTo>
                <a:lnTo>
                  <a:pt x="6157754" y="3268103"/>
                </a:lnTo>
                <a:lnTo>
                  <a:pt x="6157754" y="3258825"/>
                </a:lnTo>
                <a:close/>
                <a:moveTo>
                  <a:pt x="5630901" y="3258825"/>
                </a:moveTo>
                <a:lnTo>
                  <a:pt x="5630901" y="3267921"/>
                </a:lnTo>
                <a:lnTo>
                  <a:pt x="5669298" y="3275643"/>
                </a:lnTo>
                <a:lnTo>
                  <a:pt x="5693225" y="3293279"/>
                </a:lnTo>
                <a:cubicBezTo>
                  <a:pt x="5694171" y="3303208"/>
                  <a:pt x="5694837" y="3313694"/>
                  <a:pt x="5695223" y="3324738"/>
                </a:cubicBezTo>
                <a:cubicBezTo>
                  <a:pt x="5695610" y="3335782"/>
                  <a:pt x="5695803" y="3346930"/>
                  <a:pt x="5695803" y="3358182"/>
                </a:cubicBezTo>
                <a:lnTo>
                  <a:pt x="5695803" y="3454288"/>
                </a:lnTo>
                <a:cubicBezTo>
                  <a:pt x="5695803" y="3467777"/>
                  <a:pt x="5695481" y="3483115"/>
                  <a:pt x="5694836" y="3500301"/>
                </a:cubicBezTo>
                <a:cubicBezTo>
                  <a:pt x="5694191" y="3517487"/>
                  <a:pt x="5693238" y="3529872"/>
                  <a:pt x="5691975" y="3537455"/>
                </a:cubicBezTo>
                <a:lnTo>
                  <a:pt x="5643253" y="3544389"/>
                </a:lnTo>
                <a:lnTo>
                  <a:pt x="5643253" y="3553807"/>
                </a:lnTo>
                <a:lnTo>
                  <a:pt x="5770555" y="3553807"/>
                </a:lnTo>
                <a:lnTo>
                  <a:pt x="5770555" y="3544436"/>
                </a:lnTo>
                <a:lnTo>
                  <a:pt x="5720317" y="3537121"/>
                </a:lnTo>
                <a:cubicBezTo>
                  <a:pt x="5717973" y="3516524"/>
                  <a:pt x="5716802" y="3497879"/>
                  <a:pt x="5716802" y="3481187"/>
                </a:cubicBezTo>
                <a:lnTo>
                  <a:pt x="5716802" y="3357079"/>
                </a:lnTo>
                <a:cubicBezTo>
                  <a:pt x="5716802" y="3341513"/>
                  <a:pt x="5717422" y="3326246"/>
                  <a:pt x="5718664" y="3311278"/>
                </a:cubicBezTo>
                <a:cubicBezTo>
                  <a:pt x="5727153" y="3321792"/>
                  <a:pt x="5740193" y="3336418"/>
                  <a:pt x="5757784" y="3355157"/>
                </a:cubicBezTo>
                <a:lnTo>
                  <a:pt x="5877926" y="3488936"/>
                </a:lnTo>
                <a:cubicBezTo>
                  <a:pt x="5897317" y="3510749"/>
                  <a:pt x="5917481" y="3534906"/>
                  <a:pt x="5938416" y="3561407"/>
                </a:cubicBezTo>
                <a:lnTo>
                  <a:pt x="5946588" y="3561407"/>
                </a:lnTo>
                <a:lnTo>
                  <a:pt x="5946588" y="3342476"/>
                </a:lnTo>
                <a:cubicBezTo>
                  <a:pt x="5946588" y="3314022"/>
                  <a:pt x="5947675" y="3291789"/>
                  <a:pt x="5949847" y="3275777"/>
                </a:cubicBezTo>
                <a:lnTo>
                  <a:pt x="5997960" y="3268056"/>
                </a:lnTo>
                <a:lnTo>
                  <a:pt x="5997960" y="3258825"/>
                </a:lnTo>
                <a:lnTo>
                  <a:pt x="5873005" y="3258825"/>
                </a:lnTo>
                <a:lnTo>
                  <a:pt x="5873005" y="3268112"/>
                </a:lnTo>
                <a:lnTo>
                  <a:pt x="5921117" y="3275437"/>
                </a:lnTo>
                <a:cubicBezTo>
                  <a:pt x="5923832" y="3293361"/>
                  <a:pt x="5925190" y="3317350"/>
                  <a:pt x="5925190" y="3347404"/>
                </a:cubicBezTo>
                <a:lnTo>
                  <a:pt x="5925190" y="3432143"/>
                </a:lnTo>
                <a:cubicBezTo>
                  <a:pt x="5925190" y="3439011"/>
                  <a:pt x="5925060" y="3446315"/>
                  <a:pt x="5924802" y="3454054"/>
                </a:cubicBezTo>
                <a:cubicBezTo>
                  <a:pt x="5924543" y="3461793"/>
                  <a:pt x="5924264" y="3468979"/>
                  <a:pt x="5923964" y="3475612"/>
                </a:cubicBezTo>
                <a:cubicBezTo>
                  <a:pt x="5917444" y="3466156"/>
                  <a:pt x="5911237" y="3458733"/>
                  <a:pt x="5905345" y="3453341"/>
                </a:cubicBezTo>
                <a:cubicBezTo>
                  <a:pt x="5899453" y="3447950"/>
                  <a:pt x="5889353" y="3437144"/>
                  <a:pt x="5875045" y="3420925"/>
                </a:cubicBezTo>
                <a:lnTo>
                  <a:pt x="5790041" y="3324687"/>
                </a:lnTo>
                <a:cubicBezTo>
                  <a:pt x="5782171" y="3315935"/>
                  <a:pt x="5772990" y="3305230"/>
                  <a:pt x="5762497" y="3292572"/>
                </a:cubicBezTo>
                <a:cubicBezTo>
                  <a:pt x="5752006" y="3279913"/>
                  <a:pt x="5743139" y="3268664"/>
                  <a:pt x="5735897" y="3258825"/>
                </a:cubicBezTo>
                <a:close/>
                <a:moveTo>
                  <a:pt x="4916854" y="3258825"/>
                </a:moveTo>
                <a:lnTo>
                  <a:pt x="4916854" y="3268081"/>
                </a:lnTo>
                <a:lnTo>
                  <a:pt x="4957451" y="3274762"/>
                </a:lnTo>
                <a:cubicBezTo>
                  <a:pt x="4958112" y="3278145"/>
                  <a:pt x="4958931" y="3285606"/>
                  <a:pt x="4959909" y="3297145"/>
                </a:cubicBezTo>
                <a:cubicBezTo>
                  <a:pt x="4960887" y="3308684"/>
                  <a:pt x="4961570" y="3320252"/>
                  <a:pt x="4961959" y="3331849"/>
                </a:cubicBezTo>
                <a:cubicBezTo>
                  <a:pt x="4962347" y="3343446"/>
                  <a:pt x="4962542" y="3350228"/>
                  <a:pt x="4962542" y="3352194"/>
                </a:cubicBezTo>
                <a:lnTo>
                  <a:pt x="4962542" y="3424553"/>
                </a:lnTo>
                <a:cubicBezTo>
                  <a:pt x="4962542" y="3435950"/>
                  <a:pt x="4962217" y="3450079"/>
                  <a:pt x="4961567" y="3466939"/>
                </a:cubicBezTo>
                <a:cubicBezTo>
                  <a:pt x="4960917" y="3483799"/>
                  <a:pt x="4960078" y="3498882"/>
                  <a:pt x="4959050" y="3512186"/>
                </a:cubicBezTo>
                <a:cubicBezTo>
                  <a:pt x="4958022" y="3525491"/>
                  <a:pt x="4957190" y="3533955"/>
                  <a:pt x="4956555" y="3537580"/>
                </a:cubicBezTo>
                <a:lnTo>
                  <a:pt x="4916463" y="3544436"/>
                </a:lnTo>
                <a:lnTo>
                  <a:pt x="4916463" y="3553807"/>
                </a:lnTo>
                <a:lnTo>
                  <a:pt x="5067695" y="3553807"/>
                </a:lnTo>
                <a:lnTo>
                  <a:pt x="5067695" y="3544355"/>
                </a:lnTo>
                <a:lnTo>
                  <a:pt x="5015570" y="3537483"/>
                </a:lnTo>
                <a:cubicBezTo>
                  <a:pt x="5013909" y="3530032"/>
                  <a:pt x="5012669" y="3518322"/>
                  <a:pt x="5011848" y="3502356"/>
                </a:cubicBezTo>
                <a:cubicBezTo>
                  <a:pt x="5011027" y="3486389"/>
                  <a:pt x="5010617" y="3471833"/>
                  <a:pt x="5010617" y="3458688"/>
                </a:cubicBezTo>
                <a:cubicBezTo>
                  <a:pt x="5010617" y="3437116"/>
                  <a:pt x="5010791" y="3423092"/>
                  <a:pt x="5011139" y="3416616"/>
                </a:cubicBezTo>
                <a:lnTo>
                  <a:pt x="5188625" y="3416616"/>
                </a:lnTo>
                <a:cubicBezTo>
                  <a:pt x="5189233" y="3424832"/>
                  <a:pt x="5189667" y="3433731"/>
                  <a:pt x="5189926" y="3443314"/>
                </a:cubicBezTo>
                <a:cubicBezTo>
                  <a:pt x="5190186" y="3452897"/>
                  <a:pt x="5190184" y="3461051"/>
                  <a:pt x="5189922" y="3467778"/>
                </a:cubicBezTo>
                <a:cubicBezTo>
                  <a:pt x="5189278" y="3493908"/>
                  <a:pt x="5187280" y="3517144"/>
                  <a:pt x="5183928" y="3537486"/>
                </a:cubicBezTo>
                <a:lnTo>
                  <a:pt x="5132453" y="3544326"/>
                </a:lnTo>
                <a:lnTo>
                  <a:pt x="5132453" y="3553807"/>
                </a:lnTo>
                <a:lnTo>
                  <a:pt x="5283485" y="3553807"/>
                </a:lnTo>
                <a:lnTo>
                  <a:pt x="5283485" y="3544464"/>
                </a:lnTo>
                <a:lnTo>
                  <a:pt x="5242403" y="3537574"/>
                </a:lnTo>
                <a:cubicBezTo>
                  <a:pt x="5238811" y="3520194"/>
                  <a:pt x="5237015" y="3491867"/>
                  <a:pt x="5237015" y="3452595"/>
                </a:cubicBezTo>
                <a:lnTo>
                  <a:pt x="5237015" y="3386905"/>
                </a:lnTo>
                <a:cubicBezTo>
                  <a:pt x="5237015" y="3364454"/>
                  <a:pt x="5237491" y="3342090"/>
                  <a:pt x="5238442" y="3319812"/>
                </a:cubicBezTo>
                <a:cubicBezTo>
                  <a:pt x="5239393" y="3297534"/>
                  <a:pt x="5240708" y="3282510"/>
                  <a:pt x="5242387" y="3274740"/>
                </a:cubicBezTo>
                <a:lnTo>
                  <a:pt x="5283094" y="3268040"/>
                </a:lnTo>
                <a:lnTo>
                  <a:pt x="5283094" y="3258825"/>
                </a:lnTo>
                <a:lnTo>
                  <a:pt x="5132453" y="3258825"/>
                </a:lnTo>
                <a:lnTo>
                  <a:pt x="5132453" y="3268190"/>
                </a:lnTo>
                <a:lnTo>
                  <a:pt x="5184835" y="3274824"/>
                </a:lnTo>
                <a:cubicBezTo>
                  <a:pt x="5185778" y="3281955"/>
                  <a:pt x="5186572" y="3288668"/>
                  <a:pt x="5187214" y="3294962"/>
                </a:cubicBezTo>
                <a:cubicBezTo>
                  <a:pt x="5187857" y="3301256"/>
                  <a:pt x="5188469" y="3309601"/>
                  <a:pt x="5189050" y="3319996"/>
                </a:cubicBezTo>
                <a:cubicBezTo>
                  <a:pt x="5189631" y="3330392"/>
                  <a:pt x="5189922" y="3340736"/>
                  <a:pt x="5189922" y="3351029"/>
                </a:cubicBezTo>
                <a:cubicBezTo>
                  <a:pt x="5189922" y="3368476"/>
                  <a:pt x="5189484" y="3382487"/>
                  <a:pt x="5188609" y="3393064"/>
                </a:cubicBezTo>
                <a:cubicBezTo>
                  <a:pt x="5176839" y="3394857"/>
                  <a:pt x="5162964" y="3396131"/>
                  <a:pt x="5146984" y="3396885"/>
                </a:cubicBezTo>
                <a:cubicBezTo>
                  <a:pt x="5131003" y="3397640"/>
                  <a:pt x="5113176" y="3398017"/>
                  <a:pt x="5093503" y="3398017"/>
                </a:cubicBezTo>
                <a:cubicBezTo>
                  <a:pt x="5055411" y="3398017"/>
                  <a:pt x="5028104" y="3396432"/>
                  <a:pt x="5011582" y="3393264"/>
                </a:cubicBezTo>
                <a:cubicBezTo>
                  <a:pt x="5010939" y="3380127"/>
                  <a:pt x="5010617" y="3367683"/>
                  <a:pt x="5010617" y="3355932"/>
                </a:cubicBezTo>
                <a:cubicBezTo>
                  <a:pt x="5010617" y="3342593"/>
                  <a:pt x="5011093" y="3327096"/>
                  <a:pt x="5012046" y="3309442"/>
                </a:cubicBezTo>
                <a:cubicBezTo>
                  <a:pt x="5013000" y="3291788"/>
                  <a:pt x="5013994" y="3280375"/>
                  <a:pt x="5015029" y="3275202"/>
                </a:cubicBezTo>
                <a:lnTo>
                  <a:pt x="5067695" y="3268131"/>
                </a:lnTo>
                <a:lnTo>
                  <a:pt x="5067695" y="3258825"/>
                </a:lnTo>
                <a:close/>
                <a:moveTo>
                  <a:pt x="5449813" y="3255825"/>
                </a:moveTo>
                <a:lnTo>
                  <a:pt x="5358041" y="3489361"/>
                </a:lnTo>
                <a:cubicBezTo>
                  <a:pt x="5350820" y="3507393"/>
                  <a:pt x="5343144" y="3523441"/>
                  <a:pt x="5335011" y="3537505"/>
                </a:cubicBezTo>
                <a:lnTo>
                  <a:pt x="5297432" y="3544542"/>
                </a:lnTo>
                <a:lnTo>
                  <a:pt x="5297432" y="3553807"/>
                </a:lnTo>
                <a:lnTo>
                  <a:pt x="5415250" y="3553807"/>
                </a:lnTo>
                <a:lnTo>
                  <a:pt x="5415250" y="3544358"/>
                </a:lnTo>
                <a:lnTo>
                  <a:pt x="5364028" y="3537649"/>
                </a:lnTo>
                <a:cubicBezTo>
                  <a:pt x="5364892" y="3534184"/>
                  <a:pt x="5366752" y="3527984"/>
                  <a:pt x="5369606" y="3519048"/>
                </a:cubicBezTo>
                <a:cubicBezTo>
                  <a:pt x="5372460" y="3510112"/>
                  <a:pt x="5375389" y="3501633"/>
                  <a:pt x="5378394" y="3493611"/>
                </a:cubicBezTo>
                <a:cubicBezTo>
                  <a:pt x="5381399" y="3485588"/>
                  <a:pt x="5385338" y="3475389"/>
                  <a:pt x="5390208" y="3463013"/>
                </a:cubicBezTo>
                <a:lnTo>
                  <a:pt x="5507910" y="3463013"/>
                </a:lnTo>
                <a:cubicBezTo>
                  <a:pt x="5513391" y="3472637"/>
                  <a:pt x="5518747" y="3484974"/>
                  <a:pt x="5523976" y="3500024"/>
                </a:cubicBezTo>
                <a:cubicBezTo>
                  <a:pt x="5529206" y="3515075"/>
                  <a:pt x="5532783" y="3527602"/>
                  <a:pt x="5534708" y="3537608"/>
                </a:cubicBezTo>
                <a:lnTo>
                  <a:pt x="5481452" y="3544308"/>
                </a:lnTo>
                <a:lnTo>
                  <a:pt x="5481452" y="3553807"/>
                </a:lnTo>
                <a:lnTo>
                  <a:pt x="5628012" y="3553807"/>
                </a:lnTo>
                <a:lnTo>
                  <a:pt x="5628012" y="3544630"/>
                </a:lnTo>
                <a:lnTo>
                  <a:pt x="5594030" y="3537549"/>
                </a:lnTo>
                <a:cubicBezTo>
                  <a:pt x="5580184" y="3512915"/>
                  <a:pt x="5567758" y="3487348"/>
                  <a:pt x="5556750" y="3460847"/>
                </a:cubicBezTo>
                <a:lnTo>
                  <a:pt x="5470862" y="3255825"/>
                </a:lnTo>
                <a:close/>
                <a:moveTo>
                  <a:pt x="4894587" y="3255100"/>
                </a:moveTo>
                <a:cubicBezTo>
                  <a:pt x="4877913" y="3256469"/>
                  <a:pt x="4865492" y="3257432"/>
                  <a:pt x="4857323" y="3257989"/>
                </a:cubicBezTo>
                <a:cubicBezTo>
                  <a:pt x="4849155" y="3258547"/>
                  <a:pt x="4839707" y="3258825"/>
                  <a:pt x="4828978" y="3258825"/>
                </a:cubicBezTo>
                <a:lnTo>
                  <a:pt x="4658717" y="3258825"/>
                </a:lnTo>
                <a:cubicBezTo>
                  <a:pt x="4653911" y="3258825"/>
                  <a:pt x="4647911" y="3258352"/>
                  <a:pt x="4640716" y="3257405"/>
                </a:cubicBezTo>
                <a:cubicBezTo>
                  <a:pt x="4633522" y="3256458"/>
                  <a:pt x="4626446" y="3255820"/>
                  <a:pt x="4619488" y="3255491"/>
                </a:cubicBezTo>
                <a:lnTo>
                  <a:pt x="4614913" y="3327812"/>
                </a:lnTo>
                <a:lnTo>
                  <a:pt x="4624810" y="3327812"/>
                </a:lnTo>
                <a:lnTo>
                  <a:pt x="4639062" y="3280705"/>
                </a:lnTo>
                <a:cubicBezTo>
                  <a:pt x="4651165" y="3278651"/>
                  <a:pt x="4664086" y="3277624"/>
                  <a:pt x="4677825" y="3277624"/>
                </a:cubicBezTo>
                <a:cubicBezTo>
                  <a:pt x="4686501" y="3277874"/>
                  <a:pt x="4695842" y="3278616"/>
                  <a:pt x="4705847" y="3279850"/>
                </a:cubicBezTo>
                <a:cubicBezTo>
                  <a:pt x="4715851" y="3281085"/>
                  <a:pt x="4723688" y="3282484"/>
                  <a:pt x="4729356" y="3284049"/>
                </a:cubicBezTo>
                <a:cubicBezTo>
                  <a:pt x="4730725" y="3295210"/>
                  <a:pt x="4731732" y="3307828"/>
                  <a:pt x="4732378" y="3321903"/>
                </a:cubicBezTo>
                <a:cubicBezTo>
                  <a:pt x="4733024" y="3335977"/>
                  <a:pt x="4733346" y="3350271"/>
                  <a:pt x="4733346" y="3364784"/>
                </a:cubicBezTo>
                <a:lnTo>
                  <a:pt x="4733346" y="3435755"/>
                </a:lnTo>
                <a:cubicBezTo>
                  <a:pt x="4733346" y="3476467"/>
                  <a:pt x="4731461" y="3510264"/>
                  <a:pt x="4727687" y="3537146"/>
                </a:cubicBezTo>
                <a:lnTo>
                  <a:pt x="4679618" y="3544376"/>
                </a:lnTo>
                <a:lnTo>
                  <a:pt x="4679618" y="3553807"/>
                </a:lnTo>
                <a:lnTo>
                  <a:pt x="4835925" y="3553807"/>
                </a:lnTo>
                <a:lnTo>
                  <a:pt x="4835925" y="3544405"/>
                </a:lnTo>
                <a:lnTo>
                  <a:pt x="4787028" y="3537168"/>
                </a:lnTo>
                <a:cubicBezTo>
                  <a:pt x="4785573" y="3526312"/>
                  <a:pt x="4784275" y="3510554"/>
                  <a:pt x="4783129" y="3489894"/>
                </a:cubicBezTo>
                <a:cubicBezTo>
                  <a:pt x="4781985" y="3469234"/>
                  <a:pt x="4781412" y="3450010"/>
                  <a:pt x="4781412" y="3432224"/>
                </a:cubicBezTo>
                <a:lnTo>
                  <a:pt x="4781412" y="3367137"/>
                </a:lnTo>
                <a:cubicBezTo>
                  <a:pt x="4781412" y="3362073"/>
                  <a:pt x="4781532" y="3355170"/>
                  <a:pt x="4781770" y="3346428"/>
                </a:cubicBezTo>
                <a:cubicBezTo>
                  <a:pt x="4782009" y="3337685"/>
                  <a:pt x="4782387" y="3327710"/>
                  <a:pt x="4782904" y="3316503"/>
                </a:cubicBezTo>
                <a:cubicBezTo>
                  <a:pt x="4783422" y="3305295"/>
                  <a:pt x="4784131" y="3294466"/>
                  <a:pt x="4785031" y="3284014"/>
                </a:cubicBezTo>
                <a:cubicBezTo>
                  <a:pt x="4793434" y="3281835"/>
                  <a:pt x="4802196" y="3280160"/>
                  <a:pt x="4811315" y="3278988"/>
                </a:cubicBezTo>
                <a:cubicBezTo>
                  <a:pt x="4820434" y="3277816"/>
                  <a:pt x="4830375" y="3277230"/>
                  <a:pt x="4841137" y="3277230"/>
                </a:cubicBezTo>
                <a:cubicBezTo>
                  <a:pt x="4853580" y="3277230"/>
                  <a:pt x="4864950" y="3278135"/>
                  <a:pt x="4875248" y="3279946"/>
                </a:cubicBezTo>
                <a:lnTo>
                  <a:pt x="4889891" y="3326637"/>
                </a:lnTo>
                <a:lnTo>
                  <a:pt x="4899456" y="3326637"/>
                </a:lnTo>
                <a:close/>
                <a:moveTo>
                  <a:pt x="6967084" y="3254625"/>
                </a:moveTo>
                <a:cubicBezTo>
                  <a:pt x="6943685" y="3254625"/>
                  <a:pt x="6921932" y="3258715"/>
                  <a:pt x="6901824" y="3266895"/>
                </a:cubicBezTo>
                <a:cubicBezTo>
                  <a:pt x="6881716" y="3275075"/>
                  <a:pt x="6864446" y="3286382"/>
                  <a:pt x="6850016" y="3300816"/>
                </a:cubicBezTo>
                <a:cubicBezTo>
                  <a:pt x="6835586" y="3315251"/>
                  <a:pt x="6824585" y="3331583"/>
                  <a:pt x="6817013" y="3349813"/>
                </a:cubicBezTo>
                <a:cubicBezTo>
                  <a:pt x="6809442" y="3368043"/>
                  <a:pt x="6805656" y="3386936"/>
                  <a:pt x="6805656" y="3406491"/>
                </a:cubicBezTo>
                <a:cubicBezTo>
                  <a:pt x="6805656" y="3428617"/>
                  <a:pt x="6811630" y="3451228"/>
                  <a:pt x="6823577" y="3474324"/>
                </a:cubicBezTo>
                <a:cubicBezTo>
                  <a:pt x="6835524" y="3497421"/>
                  <a:pt x="6854022" y="3516776"/>
                  <a:pt x="6879072" y="3532388"/>
                </a:cubicBezTo>
                <a:cubicBezTo>
                  <a:pt x="6904121" y="3548001"/>
                  <a:pt x="6934632" y="3555807"/>
                  <a:pt x="6970602" y="3555807"/>
                </a:cubicBezTo>
                <a:cubicBezTo>
                  <a:pt x="6995517" y="3555807"/>
                  <a:pt x="7018135" y="3551446"/>
                  <a:pt x="7038456" y="3542725"/>
                </a:cubicBezTo>
                <a:cubicBezTo>
                  <a:pt x="7058777" y="3534004"/>
                  <a:pt x="7075828" y="3522346"/>
                  <a:pt x="7089611" y="3507751"/>
                </a:cubicBezTo>
                <a:cubicBezTo>
                  <a:pt x="7103393" y="3493156"/>
                  <a:pt x="7113810" y="3477058"/>
                  <a:pt x="7120860" y="3459458"/>
                </a:cubicBezTo>
                <a:cubicBezTo>
                  <a:pt x="7127911" y="3441858"/>
                  <a:pt x="7131436" y="3423941"/>
                  <a:pt x="7131436" y="3405707"/>
                </a:cubicBezTo>
                <a:cubicBezTo>
                  <a:pt x="7131436" y="3389760"/>
                  <a:pt x="7128319" y="3373103"/>
                  <a:pt x="7122085" y="3355735"/>
                </a:cubicBezTo>
                <a:cubicBezTo>
                  <a:pt x="7115851" y="3338367"/>
                  <a:pt x="7106040" y="3321943"/>
                  <a:pt x="7092651" y="3306463"/>
                </a:cubicBezTo>
                <a:cubicBezTo>
                  <a:pt x="7079262" y="3290983"/>
                  <a:pt x="7062093" y="3278473"/>
                  <a:pt x="7041143" y="3268934"/>
                </a:cubicBezTo>
                <a:cubicBezTo>
                  <a:pt x="7020193" y="3259395"/>
                  <a:pt x="6995507" y="3254625"/>
                  <a:pt x="6967084" y="3254625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3770811"/>
                </a:lnTo>
                <a:lnTo>
                  <a:pt x="0" y="37708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35BEB1-8FFB-40CB-9D07-7C47A11E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  <a:ea typeface="Microsoft YaHei UI Light" panose="020B0502040204020203" pitchFamily="34" charset="-122"/>
              </a:rPr>
              <a:t>Appendix</a:t>
            </a:r>
            <a:endParaRPr lang="zh-TW" altLang="en-US" sz="3200" dirty="0">
              <a:latin typeface="Perpetua Titling MT" panose="02020502060505020804" pitchFamily="18" charset="0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952E4210-AEB5-40CB-BA90-D349578B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37EDC-9559-46E7-ABFC-A96911B25D72}" type="slidenum">
              <a:rPr lang="zh-TW" altLang="en-US" smtClean="0"/>
              <a:t>20</a:t>
            </a:fld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5834766A-94AB-423C-9C60-4CF6E7B7A7C8}"/>
                  </a:ext>
                </a:extLst>
              </p:cNvPr>
              <p:cNvSpPr txBox="1"/>
              <p:nvPr/>
            </p:nvSpPr>
            <p:spPr>
              <a:xfrm>
                <a:off x="2966084" y="4494154"/>
                <a:ext cx="600320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dirty="0">
                    <a:latin typeface="Perpetua" panose="02020502060401020303" pitchFamily="18" charset="0"/>
                    <a:ea typeface="Microsoft JhengHei UI Light" panose="020B0304030504040204" pitchFamily="34" charset="-120"/>
                  </a:rPr>
                  <a:t>To speed up the calculation we set </a:t>
                </a:r>
              </a:p>
              <a:p>
                <a:endParaRPr lang="en-US" altLang="zh-TW" sz="1050" i="1" dirty="0">
                  <a:latin typeface="Perpetua" panose="02020502060401020303" pitchFamily="18" charset="0"/>
                  <a:ea typeface="Microsoft JhengHei UI Light" panose="020B0304030504040204" pitchFamily="34" charset="-12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 smtClean="0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𝜇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= </m:t>
                      </m:r>
                      <m:sSup>
                        <m:sSupPr>
                          <m:ctrlPr>
                            <a:rPr lang="en-US" altLang="zh-TW" sz="2400" b="0" i="1" smtClean="0">
                              <a:latin typeface="Cambria Math" panose="02040503050406030204" pitchFamily="18" charset="0"/>
                              <a:ea typeface="Microsoft JhengHei UI Light" panose="020B0304030504040204" pitchFamily="34" charset="-120"/>
                            </a:rPr>
                          </m:ctrlPr>
                        </m:sSup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Microsoft JhengHei UI Light" panose="020B0304030504040204" pitchFamily="34" charset="-120"/>
                            </a:rPr>
                            <m:t>10</m:t>
                          </m:r>
                        </m:e>
                        <m: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ea typeface="Microsoft JhengHei UI Light" panose="020B0304030504040204" pitchFamily="34" charset="-120"/>
                            </a:rPr>
                            <m:t>−6</m:t>
                          </m:r>
                        </m:sup>
                      </m:sSup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 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𝑀𝑒𝑉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ea typeface="Microsoft JhengHei UI Light" panose="020B0304030504040204" pitchFamily="34" charset="-120"/>
                        </a:rPr>
                        <m:t>.</m:t>
                      </m:r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5834766A-94AB-423C-9C60-4CF6E7B7A7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084" y="4494154"/>
                <a:ext cx="6003202" cy="1077218"/>
              </a:xfrm>
              <a:prstGeom prst="rect">
                <a:avLst/>
              </a:prstGeom>
              <a:blipFill>
                <a:blip r:embed="rId3"/>
                <a:stretch>
                  <a:fillRect l="-2134" t="-5650" b="-56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CF539BAA-8537-442A-BA1E-042DB39AE842}"/>
                  </a:ext>
                </a:extLst>
              </p:cNvPr>
              <p:cNvSpPr txBox="1"/>
              <p:nvPr/>
            </p:nvSpPr>
            <p:spPr>
              <a:xfrm>
                <a:off x="3726688" y="3410282"/>
                <a:ext cx="4943475" cy="730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sz="240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sSup>
                          <m:sSup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(2</m:t>
                            </m:r>
                            <m:r>
                              <a:rPr lang="zh-TW" alt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zh-TW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𝑒𝑉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≈ </m:t>
                    </m:r>
                    <m:sSup>
                      <m:sSupPr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TW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−14</m:t>
                        </m:r>
                      </m:sup>
                    </m:sSup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𝑀𝑒𝑉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 </m:t>
                    </m:r>
                  </m:oMath>
                </a14:m>
                <a:r>
                  <a:rPr lang="zh-TW" altLang="en-US" sz="2400" dirty="0"/>
                  <a:t> </a:t>
                </a:r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CF539BAA-8537-442A-BA1E-042DB39AE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688" y="3410282"/>
                <a:ext cx="4943475" cy="7304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字方塊 14">
            <a:extLst>
              <a:ext uri="{FF2B5EF4-FFF2-40B4-BE49-F238E27FC236}">
                <a16:creationId xmlns:a16="http://schemas.microsoft.com/office/drawing/2014/main" id="{FBCB7CA7-45E5-4BF9-8A85-EF395BEC2DED}"/>
              </a:ext>
            </a:extLst>
          </p:cNvPr>
          <p:cNvSpPr txBox="1"/>
          <p:nvPr/>
        </p:nvSpPr>
        <p:spPr>
          <a:xfrm>
            <a:off x="2966084" y="2832540"/>
            <a:ext cx="60995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dirty="0">
                <a:latin typeface="Perpetua" panose="02020502060401020303" pitchFamily="18" charset="0"/>
                <a:ea typeface="Microsoft JhengHei UI Light" panose="020B0304030504040204" pitchFamily="34" charset="-120"/>
              </a:rPr>
              <a:t>We define the coupling strength as follow :</a:t>
            </a:r>
            <a:endParaRPr lang="zh-TW" altLang="en-US" sz="2800" dirty="0"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885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19717D-A9B3-41D8-9E30-9B60E014C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  <a:ea typeface="Microsoft YaHei UI Light" panose="020B0502040204020203" pitchFamily="34" charset="-122"/>
              </a:rPr>
              <a:t>Appendix</a:t>
            </a:r>
            <a:endParaRPr lang="zh-TW" altLang="en-US" sz="3200" dirty="0">
              <a:latin typeface="Perpetua Titling MT" panose="02020502060505020804" pitchFamily="18" charset="0"/>
              <a:ea typeface="Microsoft YaHei UI Light" panose="020B0502040204020203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0C9FF870-E25B-4269-BAC8-D6B28E2F8F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bSup>
                    <m:r>
                      <a:rPr lang="en-US" altLang="zh-TW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𝑖𝑝𝑥</m:t>
                            </m:r>
                          </m:sup>
                        </m:sSup>
                      </m:e>
                    </m:nary>
                    <m:sSup>
                      <m:sSup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TW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p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p>
                    <m:d>
                      <m:dPr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dirty="0">
                    <a:latin typeface="Perpetua" panose="02020502060401020303" pitchFamily="18" charset="0"/>
                  </a:rPr>
                  <a:t> </a:t>
                </a:r>
                <a:r>
                  <a:rPr lang="en-US" altLang="zh-TW" dirty="0">
                    <a:latin typeface="Perpetua" panose="02020502060401020303" pitchFamily="18" charset="0"/>
                  </a:rPr>
                  <a:t>;</a:t>
                </a:r>
                <a:r>
                  <a:rPr lang="zh-TW" altLang="en-US" dirty="0">
                    <a:latin typeface="Perpetua" panose="02020502060401020303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TW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𝑖𝑝𝑥</m:t>
                            </m:r>
                          </m:sup>
                        </m:sSup>
                      </m:e>
                    </m:nary>
                    <m:r>
                      <a:rPr lang="zh-TW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TW" altLang="en-US" dirty="0">
                    <a:latin typeface="Perpetua" panose="02020502060401020303" pitchFamily="18" charset="0"/>
                  </a:rPr>
                  <a:t> </a:t>
                </a:r>
                <a:endParaRPr lang="en-US" altLang="zh-TW" dirty="0">
                  <a:latin typeface="Perpetua" panose="02020502060401020303" pitchFamily="18" charset="0"/>
                </a:endParaRPr>
              </a:p>
              <a:p>
                <a:pPr marL="0" indent="0" algn="ctr">
                  <a:buNone/>
                </a:pPr>
                <a:endParaRPr lang="en-US" altLang="zh-TW" dirty="0">
                  <a:latin typeface="Perpetua" panose="02020502060401020303" pitchFamily="18" charset="0"/>
                </a:endParaRPr>
              </a:p>
              <a:p>
                <a:pPr marL="0" indent="0" algn="ctr">
                  <a:buNone/>
                </a:pPr>
                <a:r>
                  <a:rPr lang="en-US" altLang="zh-TW" sz="3200" dirty="0">
                    <a:latin typeface="Perpetua" panose="02020502060401020303" pitchFamily="18" charset="0"/>
                    <a:ea typeface="Microsoft YaHei UI Light" panose="020B0502040204020203" pitchFamily="34" charset="-122"/>
                  </a:rPr>
                  <a:t>Two point function take the form of </a:t>
                </a:r>
                <a14:m>
                  <m:oMath xmlns:m="http://schemas.openxmlformats.org/officeDocument/2006/math"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TW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TW" sz="3200" dirty="0">
                  <a:latin typeface="Perpetua" panose="02020502060401020303" pitchFamily="18" charset="0"/>
                </a:endParaRPr>
              </a:p>
              <a:p>
                <a:pPr marL="0" indent="0" algn="ctr">
                  <a:buNone/>
                </a:pPr>
                <a:endParaRPr lang="en-US" altLang="zh-TW" dirty="0">
                  <a:latin typeface="Perpetua" panose="02020502060401020303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altLang="zh-TW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†</m:t>
                            </m:r>
                          </m:sup>
                        </m:sSubSup>
                        <m:sSub>
                          <m:sSubPr>
                            <m:ctrlP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TW" sz="28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</m:e>
                    </m:d>
                    <m:r>
                      <a:rPr lang="en-US" altLang="zh-TW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TW" dirty="0">
                    <a:latin typeface="Perpetua" panose="02020502060401020303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sup>
                        </m:sSup>
                      </m:e>
                    </m:nary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TW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TW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TW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zh-TW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d>
                            <m:r>
                              <a:rPr lang="en-US" altLang="zh-TW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e>
                    </m:nary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US" altLang="zh-TW" dirty="0">
                  <a:latin typeface="Perpetua" panose="02020502060401020303" pitchFamily="18" charset="0"/>
                </a:endParaRPr>
              </a:p>
              <a:p>
                <a:pPr marL="0" indent="0" algn="ctr">
                  <a:buNone/>
                </a:pPr>
                <a:endParaRPr lang="en-US" altLang="zh-TW" dirty="0">
                  <a:latin typeface="Perpetua" panose="02020502060401020303" pitchFamily="18" charset="0"/>
                </a:endParaRPr>
              </a:p>
              <a:p>
                <a:pPr marL="0" indent="0" algn="ctr">
                  <a:buNone/>
                </a:pPr>
                <a:r>
                  <a:rPr lang="en-US" altLang="zh-TW" sz="3200" dirty="0">
                    <a:latin typeface="Perpetua" panose="02020502060401020303" pitchFamily="18" charset="0"/>
                    <a:ea typeface="Microsoft YaHei UI Light" panose="020B0502040204020203" pitchFamily="34" charset="-122"/>
                  </a:rPr>
                  <a:t>Where</a:t>
                </a:r>
                <a:r>
                  <a:rPr lang="zh-TW" altLang="en-US" sz="3200" dirty="0">
                    <a:latin typeface="Perpetua" panose="02020502060401020303" pitchFamily="18" charset="0"/>
                    <a:ea typeface="Microsoft YaHei UI Light" panose="020B0502040204020203" pitchFamily="34" charset="-122"/>
                  </a:rPr>
                  <a:t> </a:t>
                </a:r>
                <a:r>
                  <a:rPr lang="en-US" altLang="zh-TW" sz="3200" dirty="0">
                    <a:latin typeface="Perpetua" panose="02020502060401020303" pitchFamily="18" charset="0"/>
                    <a:ea typeface="Microsoft YaHei UI Light" panose="020B0502040204020203" pitchFamily="34" charset="-122"/>
                  </a:rPr>
                  <a:t>R = </a:t>
                </a:r>
                <a:r>
                  <a:rPr lang="en-US" altLang="zh-TW" sz="3200" dirty="0" err="1">
                    <a:latin typeface="Perpetua" panose="02020502060401020303" pitchFamily="18" charset="0"/>
                    <a:ea typeface="Microsoft YaHei UI Light" panose="020B0502040204020203" pitchFamily="34" charset="-122"/>
                  </a:rPr>
                  <a:t>x+y</a:t>
                </a:r>
                <a:r>
                  <a:rPr lang="en-US" altLang="zh-TW" sz="3200" dirty="0">
                    <a:latin typeface="Perpetua" panose="02020502060401020303" pitchFamily="18" charset="0"/>
                    <a:ea typeface="Microsoft YaHei UI Light" panose="020B0502040204020203" pitchFamily="34" charset="-122"/>
                  </a:rPr>
                  <a:t>; r = x-y.</a:t>
                </a:r>
                <a:r>
                  <a:rPr lang="zh-TW" altLang="en-US" sz="3200" dirty="0">
                    <a:latin typeface="Perpetua" panose="02020502060401020303" pitchFamily="18" charset="0"/>
                    <a:ea typeface="Microsoft YaHei UI Light" panose="020B0502040204020203" pitchFamily="34" charset="-122"/>
                  </a:rPr>
                  <a:t> </a:t>
                </a:r>
                <a:endParaRPr lang="en-US" altLang="zh-TW" sz="3200" dirty="0">
                  <a:latin typeface="Perpetua" panose="02020502060401020303" pitchFamily="18" charset="0"/>
                  <a:ea typeface="Microsoft YaHei UI Light" panose="020B0502040204020203" pitchFamily="34" charset="-122"/>
                </a:endParaRPr>
              </a:p>
            </p:txBody>
          </p:sp>
        </mc:Choice>
        <mc:Fallback xmlns="">
          <p:sp>
            <p:nvSpPr>
              <p:cNvPr id="3" name="內容版面配置區 2">
                <a:extLst>
                  <a:ext uri="{FF2B5EF4-FFF2-40B4-BE49-F238E27FC236}">
                    <a16:creationId xmlns:a16="http://schemas.microsoft.com/office/drawing/2014/main" id="{0C9FF870-E25B-4269-BAC8-D6B28E2F8F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4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8983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F2DA20C-3D4F-410D-808C-C365DB959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529" y="1829665"/>
            <a:ext cx="6530941" cy="4932735"/>
          </a:xfrm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23661345-2C3A-4514-9125-F27DB31BD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b="0" i="0" u="none" strike="noStrike" baseline="0" dirty="0">
                <a:latin typeface="Perpetua Titling MT" panose="02020502060505020804" pitchFamily="18" charset="0"/>
                <a:ea typeface="Microsoft YaHei UI Light" panose="020B0502040204020203" pitchFamily="34" charset="-122"/>
              </a:rPr>
              <a:t>Length Scales</a:t>
            </a:r>
            <a:endParaRPr lang="zh-TW" altLang="en-US" sz="3200" dirty="0">
              <a:latin typeface="Perpetua Titling MT" panose="02020502060505020804" pitchFamily="18" charset="0"/>
              <a:ea typeface="Microsoft YaHei UI Light" panose="020B0502040204020203" pitchFamily="34" charset="-122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25A29F4E-E361-4F54-B17D-3AE5DC1EF4A2}"/>
              </a:ext>
            </a:extLst>
          </p:cNvPr>
          <p:cNvSpPr txBox="1"/>
          <p:nvPr/>
        </p:nvSpPr>
        <p:spPr>
          <a:xfrm>
            <a:off x="838200" y="1368000"/>
            <a:ext cx="9977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0" i="0" u="none" strike="noStrike" baseline="0" dirty="0">
                <a:solidFill>
                  <a:schemeClr val="bg1">
                    <a:lumMod val="50000"/>
                  </a:schemeClr>
                </a:solidFill>
                <a:latin typeface="Perpetua Titling MT" panose="02020502060505020804" pitchFamily="18" charset="0"/>
                <a:ea typeface="Microsoft JhengHei UI Light" panose="020B0304030504040204" pitchFamily="34" charset="-120"/>
              </a:rPr>
              <a:t>1D CCSN simulation at the time of maximum shock radius</a:t>
            </a:r>
            <a:endParaRPr lang="zh-TW" altLang="en-US" sz="2000" dirty="0">
              <a:solidFill>
                <a:schemeClr val="bg1">
                  <a:lumMod val="50000"/>
                </a:schemeClr>
              </a:solidFill>
              <a:latin typeface="Perpetua Titling MT" panose="02020502060505020804" pitchFamily="18" charset="0"/>
              <a:ea typeface="Microsoft JhengHei UI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74865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2E5E4C-8243-4670-B244-28CA9D935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>
                <a:latin typeface="Perpetua Titling MT" panose="02020502060505020804" pitchFamily="18" charset="0"/>
              </a:rPr>
              <a:t>Beyond the two-pair system</a:t>
            </a:r>
            <a:endParaRPr lang="zh-TW" altLang="en-US" sz="3200" dirty="0">
              <a:latin typeface="Perpetua Titling MT" panose="02020502060505020804" pitchFamily="18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52B5536-6D13-4AE2-AD9E-84782ACE9846}"/>
              </a:ext>
            </a:extLst>
          </p:cNvPr>
          <p:cNvSpPr txBox="1"/>
          <p:nvPr/>
        </p:nvSpPr>
        <p:spPr>
          <a:xfrm>
            <a:off x="6862354" y="5543161"/>
            <a:ext cx="45632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Perpetua" panose="02020502060401020303" pitchFamily="18" charset="0"/>
              </a:rPr>
              <a:t>Instability is restricted to </a:t>
            </a:r>
            <a:r>
              <a:rPr lang="en-US" altLang="zh-TW" sz="2400" b="1" dirty="0">
                <a:latin typeface="Perpetua" panose="02020502060401020303" pitchFamily="18" charset="0"/>
              </a:rPr>
              <a:t>particular energy regions</a:t>
            </a:r>
            <a:r>
              <a:rPr lang="en-US" altLang="zh-TW" sz="2400" dirty="0">
                <a:latin typeface="Perpetua" panose="02020502060401020303" pitchFamily="18" charset="0"/>
              </a:rPr>
              <a:t>.</a:t>
            </a:r>
            <a:endParaRPr lang="zh-TW" altLang="en-US" sz="2400" dirty="0">
              <a:latin typeface="Perpetua" panose="02020502060401020303" pitchFamily="18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20BABD2A-C446-4C29-86DC-144705B87FF8}"/>
              </a:ext>
            </a:extLst>
          </p:cNvPr>
          <p:cNvSpPr txBox="1"/>
          <p:nvPr/>
        </p:nvSpPr>
        <p:spPr>
          <a:xfrm>
            <a:off x="2073429" y="1916989"/>
            <a:ext cx="35833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Perpetua" panose="02020502060401020303" pitchFamily="18" charset="0"/>
              </a:rPr>
              <a:t>Multiple angular modes</a:t>
            </a:r>
            <a:endParaRPr lang="zh-TW" altLang="en-US" sz="2400" b="1" dirty="0">
              <a:latin typeface="Perpetua" panose="02020502060401020303" pitchFamily="18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83FCE6C-169A-49A3-98B6-BC9C7FA66F9E}"/>
              </a:ext>
            </a:extLst>
          </p:cNvPr>
          <p:cNvSpPr txBox="1"/>
          <p:nvPr/>
        </p:nvSpPr>
        <p:spPr>
          <a:xfrm>
            <a:off x="7341325" y="1916988"/>
            <a:ext cx="3274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Perpetua" panose="02020502060401020303" pitchFamily="18" charset="0"/>
              </a:rPr>
              <a:t>Multiple energy modes</a:t>
            </a:r>
            <a:endParaRPr lang="zh-TW" altLang="en-US" sz="2400" b="1" dirty="0">
              <a:latin typeface="Perpetua" panose="02020502060401020303" pitchFamily="18" charset="0"/>
            </a:endParaRPr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B94BBF4D-F24B-479B-8762-8BA3661BE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31" y="2354023"/>
            <a:ext cx="4789289" cy="3120729"/>
          </a:xfr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8B33BB6F-F586-40AA-8C8A-6D4A912B2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177" y="2349553"/>
            <a:ext cx="4789290" cy="3120729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7C588C9C-A181-4C21-A9FC-46FC315A778C}"/>
              </a:ext>
            </a:extLst>
          </p:cNvPr>
          <p:cNvSpPr txBox="1"/>
          <p:nvPr/>
        </p:nvSpPr>
        <p:spPr>
          <a:xfrm>
            <a:off x="1602658" y="5543160"/>
            <a:ext cx="46651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Not sensitive to multiple </a:t>
            </a:r>
            <a:r>
              <a:rPr lang="en-US" altLang="zh-TW" sz="2400" b="1" dirty="0"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angular distribution</a:t>
            </a:r>
            <a:r>
              <a:rPr lang="en-US" altLang="zh-TW" sz="2400" dirty="0">
                <a:latin typeface="Perpetua" panose="02020502060401020303" pitchFamily="18" charset="0"/>
                <a:ea typeface="Microsoft Yi Baiti" panose="03000500000000000000" pitchFamily="66" charset="0"/>
                <a:cs typeface="Courier New" panose="02070309020205020404" pitchFamily="49" charset="0"/>
              </a:rPr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98965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4304</TotalTime>
  <Words>2661</Words>
  <Application>Microsoft Office PowerPoint</Application>
  <PresentationFormat>寬螢幕</PresentationFormat>
  <Paragraphs>419</Paragraphs>
  <Slides>23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7" baseType="lpstr">
      <vt:lpstr>Microsoft JhengHei UI Light</vt:lpstr>
      <vt:lpstr>Microsoft YaHei UI Light</vt:lpstr>
      <vt:lpstr>新細明體</vt:lpstr>
      <vt:lpstr>Arial</vt:lpstr>
      <vt:lpstr>Calibri</vt:lpstr>
      <vt:lpstr>Calibri Light</vt:lpstr>
      <vt:lpstr>Cambria Math</vt:lpstr>
      <vt:lpstr>Corbel</vt:lpstr>
      <vt:lpstr>Maiandra GD</vt:lpstr>
      <vt:lpstr>Microsoft Yi Baiti</vt:lpstr>
      <vt:lpstr>Perpetua</vt:lpstr>
      <vt:lpstr>Perpetua Titling MT</vt:lpstr>
      <vt:lpstr>Times New Roman</vt:lpstr>
      <vt:lpstr>Office 佈景主題</vt:lpstr>
      <vt:lpstr> Collective Neutrino-Antineutrino Pairing Oscillations     Shih-Jie Huang  National Taiwan University Institute of Physics Academia Sinica</vt:lpstr>
      <vt:lpstr>Why Dense Neutrino Gases</vt:lpstr>
      <vt:lpstr>neutrino-neutrino forward scattering</vt:lpstr>
      <vt:lpstr>neutrino-neutrino forward scattering</vt:lpstr>
      <vt:lpstr>Beyond Flavor: Neutrino–Antineutrino Pairing</vt:lpstr>
      <vt:lpstr>Beyond Flavor: Neutrino–Antineutrino Pairing</vt:lpstr>
      <vt:lpstr>Beyond Flavor: Neutrino–Antineutrino Pairing</vt:lpstr>
      <vt:lpstr>Can neutrino–antineutrino pairing correlations become collectively unstable?</vt:lpstr>
      <vt:lpstr>PowerPoint 簡報</vt:lpstr>
      <vt:lpstr>We need to consider the model at least  2D in space</vt:lpstr>
      <vt:lpstr>We need to consider the model at least  2D in space</vt:lpstr>
      <vt:lpstr>the simplest possible system</vt:lpstr>
      <vt:lpstr>Linearized Instability Analysis</vt:lpstr>
      <vt:lpstr>Linearized Instability Analysis</vt:lpstr>
      <vt:lpstr>What happens nonlinearly</vt:lpstr>
      <vt:lpstr>Evolution in Nonlinear regime</vt:lpstr>
      <vt:lpstr>Evolution in Nonlinear regime</vt:lpstr>
      <vt:lpstr>Take-home messages</vt:lpstr>
      <vt:lpstr>PowerPoint 簡報</vt:lpstr>
      <vt:lpstr>Appendix</vt:lpstr>
      <vt:lpstr>Appendix</vt:lpstr>
      <vt:lpstr>Length Scales</vt:lpstr>
      <vt:lpstr>Beyond the two-pair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黃世杰</dc:creator>
  <cp:lastModifiedBy>黃世杰</cp:lastModifiedBy>
  <cp:revision>124</cp:revision>
  <dcterms:created xsi:type="dcterms:W3CDTF">2026-09-05T06:57:49Z</dcterms:created>
  <dcterms:modified xsi:type="dcterms:W3CDTF">2026-09-17T13:50:49Z</dcterms:modified>
</cp:coreProperties>
</file>