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884" r:id="rId3"/>
    <p:sldId id="872" r:id="rId4"/>
    <p:sldId id="846" r:id="rId5"/>
    <p:sldId id="856" r:id="rId6"/>
    <p:sldId id="829" r:id="rId7"/>
    <p:sldId id="860" r:id="rId8"/>
    <p:sldId id="886" r:id="rId9"/>
    <p:sldId id="862" r:id="rId10"/>
    <p:sldId id="831" r:id="rId11"/>
    <p:sldId id="826" r:id="rId12"/>
    <p:sldId id="868" r:id="rId13"/>
    <p:sldId id="869" r:id="rId14"/>
    <p:sldId id="604" r:id="rId15"/>
    <p:sldId id="887" r:id="rId16"/>
    <p:sldId id="805" r:id="rId17"/>
    <p:sldId id="880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8E8FD-88C7-407E-B092-156FC1AE209A}" type="datetimeFigureOut">
              <a:rPr lang="de-DE" smtClean="0"/>
              <a:t>15.09.2026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94B60-6397-463F-9907-08739982C6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955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83E85-2063-46AC-80CD-5003290E37E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6600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1D9A09-D9B8-9177-1B10-227840E67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6ADACD-2D95-01CD-9255-B4FE70C92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C4A18F-493C-E52E-C63E-1284C43A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EDDAC-553E-4400-BDA8-A064986425C7}" type="datetime1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17FA1E-0C3C-D9F7-1D77-A69A81E0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064013-9656-C444-5321-C5C2AD77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88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C985A-F0A7-3B95-87EC-E555DFC2F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080A110-E9D0-3E1D-DEEE-6F7EFEB88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ECA1920-3031-FA56-2050-088E5D17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F9BF5-2B62-4191-B2FA-DDAB61959C3F}" type="datetime1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9BD0EF-BE31-A31C-A042-A5A0F310C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17DA17-6344-E88E-4CF7-A6DC04CEF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227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E56E31-4FEB-4F60-8F6B-14D680548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197444-788B-4126-1700-206F856B3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F513CC-76A7-852F-9B87-28A997F2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DE24E-2BE8-4B54-85E0-27DE0434083B}" type="datetime1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8EDFD2-A23E-FEF8-512B-39B315FD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CB3741-6FDE-DFC9-7173-240FD13F7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8559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2791EF-9E3E-ECC4-9332-743F2D442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0D7ED7-2A21-408A-49DB-0C987181EC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4A7EDA-276D-2174-2EF8-7013370E7B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03F139B-8A04-4E65-A99F-FEC987E7F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1E4F3-EEE5-4CA3-8453-78AE8A72E5F2}" type="datetime1">
              <a:rPr lang="de-DE" smtClean="0"/>
              <a:t>15.09.2026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CB960F7-4FB9-5A9C-F2D8-0A9A42680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B97F0F-543C-6145-1B78-4427A3A64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25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CC26FA-172C-AD87-C585-8FDC9D354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F36BB5-A8F5-B036-7C52-9DF9C1E56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0391FE4-BB6D-7DED-23F1-B31E6DBE3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28969C5-5066-9A72-C660-02468925C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E07289E-BD79-AC9D-B7C6-BF585E4B67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D4BB40B-303E-BC7F-4E7C-EB8D13B7A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5175B-8CDC-4213-AB05-21DAFD139BF6}" type="datetime1">
              <a:rPr lang="de-DE" smtClean="0"/>
              <a:t>15.09.2026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0C92A6-EF39-919E-4500-860692034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0B2417A-0C74-932B-7E9A-07E143DBE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314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43D553-5664-8D62-9594-CFCB4E8D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3E841CF-48E8-902C-E9C1-8555B709F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28621-A6CF-454A-B7FE-10E48762A1C1}" type="datetime1">
              <a:rPr lang="de-DE" smtClean="0"/>
              <a:t>15.09.2026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0B649E-4B37-2106-4E88-871321B37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3EA64A0-CC50-2E46-AF52-51FE609C2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1795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BAB2A8F-D262-53AE-2013-A19558E5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476A-CAB1-42F3-BEE7-657F09CC51D7}" type="datetime1">
              <a:rPr lang="de-DE" smtClean="0"/>
              <a:t>15.09.2026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2370236-D876-94C8-F9E7-DD32BF90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BC673B-B770-7E81-A12D-7626E295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57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01598-5DD7-2CCF-5F03-418E24345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457BEA-90F3-070D-D562-54A7441C5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0FEE370-4B84-0A42-AED5-BA0FD30743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0711053-822E-D619-77E5-0AE23455A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5A1FF-5F98-487E-86EB-EF5C1D92B0B9}" type="datetime1">
              <a:rPr lang="de-DE" smtClean="0"/>
              <a:t>15.09.2026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AFA21E-0467-25B6-11F8-20EA9677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245B594-BAF2-2FB0-FAF4-4082D1C0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087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75FA45-D6C7-E562-DD39-44FBDB1F4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4C3EB1F-9AB1-E369-EEC4-34366BC4D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5B71EF6-85DA-46C1-F4E2-9E4E8F1C3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D44ED8-730C-1A6B-2D52-553421E53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F3791-0677-41C4-99F8-A316FDEDDAC0}" type="datetime1">
              <a:rPr lang="de-DE" smtClean="0"/>
              <a:t>15.09.2026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799282-E231-119A-27F5-A4E6CCCA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511A623-5F8D-337E-460C-88A130EF6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653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2FC9EA-2227-4F49-D1C0-4A4DE830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6B07202-9A29-F9A5-A0A0-A30FFCEB1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3F6F73A-891B-4DCE-A886-FDA6D807A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D2075-5837-40D5-A90C-0DA112E9E73C}" type="datetime1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2523E-65A9-2950-E967-010FC7520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A2D723-389B-3D66-99F3-E53FB271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928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40D559-A52A-D897-7318-7E03207C04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0F1EE03-8F24-F3DA-AFA8-AA21E638E5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DADB5F-02D5-3C9F-E8CC-0D8F49CE0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09E4C-7756-4979-AA86-BDBEDE434D0B}" type="datetime1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26B0ED-4009-4053-8342-65A2BE475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C7A8F3-01A9-C316-25E9-0A4DA4E14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54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4711211-8BE9-2FCE-7B64-022F20CD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76FE0C-F628-D398-DE40-771C5609D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355ABB-D32D-735A-77B2-C5B9C1CEC3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C5B1E9-B41C-48AB-B125-2EB4D370C42E}" type="datetime1">
              <a:rPr lang="de-DE" smtClean="0"/>
              <a:t>15.09.2026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97D0D7-9BBC-DB8B-E273-8ED947F4B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83F336-3886-7D2A-DB77-DAADFDA95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27F666-0278-43C6-A845-8DD5F3306FB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587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3.21903" TargetMode="External"/><Relationship Id="rId2" Type="http://schemas.openxmlformats.org/officeDocument/2006/relationships/hyperlink" Target="https://arxiv.org/abs/2603.21997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w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rxiv.org/abs/2603.21997" TargetMode="Externa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3DBB56-B212-F32C-9048-6302FC9B8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5351" y="406400"/>
            <a:ext cx="10961298" cy="2387600"/>
          </a:xfrm>
        </p:spPr>
        <p:txBody>
          <a:bodyPr>
            <a:normAutofit/>
          </a:bodyPr>
          <a:lstStyle/>
          <a:p>
            <a:r>
              <a:rPr lang="en-US" sz="4400" b="1" dirty="0"/>
              <a:t>Lepton Number Violating Electron Scattering</a:t>
            </a:r>
            <a:br>
              <a:rPr lang="de-DE" sz="4400" dirty="0"/>
            </a:br>
            <a:endParaRPr lang="en-US" sz="4400" b="1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98CF34F-BF1D-2F2C-C944-DB99D93DB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de-DE" dirty="0"/>
          </a:p>
          <a:p>
            <a:r>
              <a:rPr lang="en-US" sz="11200" b="1" noProof="0" dirty="0"/>
              <a:t>Horst Lenske</a:t>
            </a:r>
          </a:p>
          <a:p>
            <a:r>
              <a:rPr lang="en-US" sz="11200" b="1" noProof="0" dirty="0"/>
              <a:t>Institut für Theoretische Physik, JLU Giessen</a:t>
            </a:r>
          </a:p>
          <a:p>
            <a:r>
              <a:rPr lang="en-US" sz="11200" b="1" noProof="0" dirty="0"/>
              <a:t>&amp; </a:t>
            </a:r>
          </a:p>
          <a:p>
            <a:r>
              <a:rPr lang="en-US" sz="11200" b="1" noProof="0" dirty="0"/>
              <a:t>NUMEN Collaboration, INFN/LNS Catania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65238F-B009-BF7A-A148-554A47BFA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25" y="4997400"/>
            <a:ext cx="1182645" cy="116795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F9AF24A-B9A6-1180-B955-4C6C825A5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1264" y="5063510"/>
            <a:ext cx="1660111" cy="1035733"/>
          </a:xfrm>
          <a:prstGeom prst="rect">
            <a:avLst/>
          </a:prstGeom>
        </p:spPr>
      </p:pic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61B76B-831E-8424-6712-0824AE701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AD56F9E-27CA-94DB-7B29-999992AA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5041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5EF5BF-A31F-65EF-452B-720FE4739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Search for New Physics </a:t>
            </a:r>
            <a:br>
              <a:rPr lang="en-US" b="1" dirty="0"/>
            </a:br>
            <a:r>
              <a:rPr lang="en-US" b="1" dirty="0">
                <a:solidFill>
                  <a:srgbClr val="FFC000"/>
                </a:solidFill>
              </a:rPr>
              <a:t>Beyond the Standard Model</a:t>
            </a:r>
            <a:br>
              <a:rPr lang="en-US" b="1" dirty="0">
                <a:solidFill>
                  <a:srgbClr val="FFC000"/>
                </a:solidFill>
              </a:rPr>
            </a:br>
            <a:r>
              <a:rPr lang="en-US" sz="3300" b="1" dirty="0">
                <a:solidFill>
                  <a:srgbClr val="FFC000"/>
                </a:solidFill>
              </a:rPr>
              <a:t>(BSM)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E71A068-A14A-8E3E-88DB-0F200ED9C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B3B590-7863-9EAC-C1D8-47EBFADDE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2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1880EDC-ADF5-FA8F-9307-57CF5056531E}"/>
              </a:ext>
            </a:extLst>
          </p:cNvPr>
          <p:cNvSpPr txBox="1"/>
          <p:nvPr/>
        </p:nvSpPr>
        <p:spPr>
          <a:xfrm>
            <a:off x="1743076" y="3012639"/>
            <a:ext cx="8413515" cy="2031325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“The discovery of nonzero neutrino masses is among the most important particle physics results of the last two decades: It indicates that the Standard Model of particle physics is incomplete. After </a:t>
            </a:r>
            <a:r>
              <a:rPr lang="en-US" b="1" dirty="0">
                <a:solidFill>
                  <a:srgbClr val="FF0000"/>
                </a:solidFill>
              </a:rPr>
              <a:t>20*</a:t>
            </a:r>
            <a:r>
              <a:rPr lang="en-US" b="1" dirty="0"/>
              <a:t> years of intense experimental and theoretical research, we still do not know the physics that leads to nonzero neutrino masses.”</a:t>
            </a:r>
          </a:p>
          <a:p>
            <a:endParaRPr lang="en-US" b="1" dirty="0"/>
          </a:p>
          <a:p>
            <a:r>
              <a:rPr lang="en-US" dirty="0"/>
              <a:t>(André de </a:t>
            </a:r>
            <a:r>
              <a:rPr lang="en-US" dirty="0" err="1"/>
              <a:t>Gueva</a:t>
            </a:r>
            <a:r>
              <a:rPr lang="en-US" dirty="0"/>
              <a:t>, Annu. Rev. </a:t>
            </a:r>
            <a:r>
              <a:rPr lang="en-US" dirty="0" err="1"/>
              <a:t>Nucl</a:t>
            </a:r>
            <a:r>
              <a:rPr lang="en-US" dirty="0"/>
              <a:t>. Part. Sci. 2016. 66:197)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DE5625C-34E7-B488-F87A-6DF43370DCE9}"/>
              </a:ext>
            </a:extLst>
          </p:cNvPr>
          <p:cNvSpPr txBox="1"/>
          <p:nvPr/>
        </p:nvSpPr>
        <p:spPr>
          <a:xfrm>
            <a:off x="357282" y="5946630"/>
            <a:ext cx="4281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*</a:t>
            </a:r>
            <a:r>
              <a:rPr lang="de-DE" b="1" dirty="0" err="1">
                <a:solidFill>
                  <a:srgbClr val="FF0000"/>
                </a:solidFill>
              </a:rPr>
              <a:t>You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may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add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another</a:t>
            </a:r>
            <a:r>
              <a:rPr lang="de-DE" b="1" dirty="0">
                <a:solidFill>
                  <a:srgbClr val="FF0000"/>
                </a:solidFill>
              </a:rPr>
              <a:t> 10 </a:t>
            </a:r>
            <a:r>
              <a:rPr lang="de-DE" b="1" dirty="0" err="1">
                <a:solidFill>
                  <a:srgbClr val="FF0000"/>
                </a:solidFill>
              </a:rPr>
              <a:t>years</a:t>
            </a:r>
            <a:r>
              <a:rPr lang="de-DE" b="1" dirty="0">
                <a:solidFill>
                  <a:srgbClr val="FF0000"/>
                </a:solidFill>
              </a:rPr>
              <a:t> by </a:t>
            </a:r>
            <a:r>
              <a:rPr lang="de-DE" b="1" dirty="0" err="1">
                <a:solidFill>
                  <a:srgbClr val="FF0000"/>
                </a:solidFill>
              </a:rPr>
              <a:t>now</a:t>
            </a:r>
            <a:r>
              <a:rPr lang="de-DE" b="1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0514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D33D4B-61DA-2934-1E3D-69BAEF8E0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b="1" dirty="0"/>
              <a:t>Search </a:t>
            </a:r>
            <a:r>
              <a:rPr lang="de-DE" b="1" dirty="0" err="1"/>
              <a:t>for</a:t>
            </a:r>
            <a:r>
              <a:rPr lang="de-DE" b="1" dirty="0"/>
              <a:t> Alternative LNV </a:t>
            </a:r>
            <a:r>
              <a:rPr lang="de-DE" b="1" dirty="0" err="1"/>
              <a:t>Probes</a:t>
            </a:r>
            <a:br>
              <a:rPr lang="de-DE" b="1" dirty="0"/>
            </a:br>
            <a:endParaRPr lang="de-DE" b="1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E0A5779-F4A1-B24E-6924-847B5E36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51B52D-659C-A8AA-28A8-6B72C1290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3</a:t>
            </a:fld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3287AC8-98F2-D032-DD78-33ED68CDD383}"/>
              </a:ext>
            </a:extLst>
          </p:cNvPr>
          <p:cNvSpPr txBox="1"/>
          <p:nvPr/>
        </p:nvSpPr>
        <p:spPr>
          <a:xfrm>
            <a:off x="161925" y="2230131"/>
            <a:ext cx="11783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rgbClr val="0070C0"/>
                </a:solidFill>
              </a:rPr>
              <a:t>…</a:t>
            </a:r>
            <a:r>
              <a:rPr lang="de-DE" sz="2800" b="1" dirty="0" err="1">
                <a:solidFill>
                  <a:srgbClr val="0070C0"/>
                </a:solidFill>
              </a:rPr>
              <a:t>beside</a:t>
            </a:r>
            <a:r>
              <a:rPr lang="de-DE" sz="2800" b="1" dirty="0">
                <a:solidFill>
                  <a:srgbClr val="0070C0"/>
                </a:solidFill>
              </a:rPr>
              <a:t> </a:t>
            </a:r>
          </a:p>
          <a:p>
            <a:r>
              <a:rPr lang="de-DE" sz="2800" b="1" dirty="0">
                <a:solidFill>
                  <a:srgbClr val="0070C0"/>
                </a:solidFill>
              </a:rPr>
              <a:t>   Double Beta </a:t>
            </a:r>
            <a:r>
              <a:rPr lang="de-DE" sz="2800" b="1" dirty="0" err="1">
                <a:solidFill>
                  <a:srgbClr val="0070C0"/>
                </a:solidFill>
              </a:rPr>
              <a:t>Decay@MeV</a:t>
            </a:r>
            <a:r>
              <a:rPr lang="de-DE" sz="2800" b="1" dirty="0">
                <a:solidFill>
                  <a:srgbClr val="0070C0"/>
                </a:solidFill>
              </a:rPr>
              <a:t>                  and                  </a:t>
            </a:r>
            <a:r>
              <a:rPr lang="de-D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ℓ</a:t>
            </a:r>
            <a:r>
              <a:rPr lang="de-DE" sz="2800" b="1" baseline="30000" dirty="0">
                <a:solidFill>
                  <a:srgbClr val="0070C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±</a:t>
            </a:r>
            <a:r>
              <a:rPr lang="de-DE" sz="2800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de-DE" sz="2800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800" b="1" dirty="0">
                <a:solidFill>
                  <a:srgbClr val="0070C0"/>
                </a:solidFill>
              </a:rPr>
              <a:t> </a:t>
            </a:r>
            <a:r>
              <a:rPr lang="de-DE" sz="2800" b="1" dirty="0" err="1">
                <a:solidFill>
                  <a:srgbClr val="0070C0"/>
                </a:solidFill>
              </a:rPr>
              <a:t>Production@TeV</a:t>
            </a:r>
            <a:endParaRPr lang="de-DE" sz="2800" dirty="0">
              <a:solidFill>
                <a:srgbClr val="0070C0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3BBF40C-A11B-7294-9582-56FDCC1484F9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E8B25AB-D642-F8AE-B7A9-3172AA01D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45" y="3426025"/>
            <a:ext cx="2687300" cy="2495349"/>
          </a:xfrm>
          <a:prstGeom prst="rect">
            <a:avLst/>
          </a:prstGeom>
          <a:ln w="47625">
            <a:solidFill>
              <a:srgbClr val="00B050"/>
            </a:solidFill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6BAA04D-700C-40E0-E2B0-C6EAA7C76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8417" y="3454497"/>
            <a:ext cx="2519515" cy="2468186"/>
          </a:xfrm>
          <a:prstGeom prst="rect">
            <a:avLst/>
          </a:prstGeom>
          <a:ln w="47625">
            <a:solidFill>
              <a:srgbClr val="FF0000"/>
            </a:solidFill>
          </a:ln>
        </p:spPr>
      </p:pic>
      <p:sp>
        <p:nvSpPr>
          <p:cNvPr id="6" name="Pfeil: nach links und rechts 5">
            <a:extLst>
              <a:ext uri="{FF2B5EF4-FFF2-40B4-BE49-F238E27FC236}">
                <a16:creationId xmlns:a16="http://schemas.microsoft.com/office/drawing/2014/main" id="{17605082-13C4-339A-BA37-AE897C4288B5}"/>
              </a:ext>
            </a:extLst>
          </p:cNvPr>
          <p:cNvSpPr/>
          <p:nvPr/>
        </p:nvSpPr>
        <p:spPr>
          <a:xfrm>
            <a:off x="4146331" y="4282966"/>
            <a:ext cx="3715407" cy="194441"/>
          </a:xfrm>
          <a:prstGeom prst="left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B155CB2-E07C-91CE-878F-728037AB9124}"/>
              </a:ext>
            </a:extLst>
          </p:cNvPr>
          <p:cNvSpPr txBox="1"/>
          <p:nvPr/>
        </p:nvSpPr>
        <p:spPr>
          <a:xfrm>
            <a:off x="4811059" y="4805082"/>
            <a:ext cx="2519515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Gap of 10</a:t>
            </a:r>
            <a:r>
              <a:rPr lang="de-DE" sz="2200" b="1" baseline="30000" dirty="0">
                <a:solidFill>
                  <a:schemeClr val="bg1"/>
                </a:solidFill>
              </a:rPr>
              <a:t>6…9</a:t>
            </a:r>
            <a:r>
              <a:rPr lang="de-DE" sz="2200" b="1" dirty="0">
                <a:solidFill>
                  <a:schemeClr val="bg1"/>
                </a:solidFill>
              </a:rPr>
              <a:t> (!) eV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06209CB-B32E-5367-1506-7AD9110C35A7}"/>
              </a:ext>
            </a:extLst>
          </p:cNvPr>
          <p:cNvSpPr txBox="1"/>
          <p:nvPr/>
        </p:nvSpPr>
        <p:spPr>
          <a:xfrm>
            <a:off x="1184295" y="5921375"/>
            <a:ext cx="222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GERDA &amp; CUORE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7500A42-2BB3-5CC9-DFDE-3B95DE7B5651}"/>
              </a:ext>
            </a:extLst>
          </p:cNvPr>
          <p:cNvSpPr txBox="1"/>
          <p:nvPr/>
        </p:nvSpPr>
        <p:spPr>
          <a:xfrm>
            <a:off x="8503874" y="5987018"/>
            <a:ext cx="2225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ATLAS &amp; CMS</a:t>
            </a:r>
          </a:p>
        </p:txBody>
      </p:sp>
    </p:spTree>
    <p:extLst>
      <p:ext uri="{BB962C8B-B14F-4D97-AF65-F5344CB8AC3E}">
        <p14:creationId xmlns:p14="http://schemas.microsoft.com/office/powerpoint/2010/main" val="415934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1B3B94-1145-41BE-2E51-EEB84F84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0613"/>
            <a:ext cx="10515600" cy="1325563"/>
          </a:xfrm>
        </p:spPr>
        <p:txBody>
          <a:bodyPr/>
          <a:lstStyle/>
          <a:p>
            <a:pPr algn="ctr"/>
            <a:r>
              <a:rPr lang="de-DE" b="1" dirty="0" err="1"/>
              <a:t>Motivations</a:t>
            </a:r>
            <a:r>
              <a:rPr lang="de-DE" b="1" dirty="0"/>
              <a:t> and Aims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02D40B-6D15-9B34-2CFC-C61FDD6A5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6452A05-6CA2-E25B-0EDE-1AE2221B5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4</a:t>
            </a:fld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7617732-F14C-7D0E-FB6F-EFECD7BDFC45}"/>
              </a:ext>
            </a:extLst>
          </p:cNvPr>
          <p:cNvSpPr txBox="1"/>
          <p:nvPr/>
        </p:nvSpPr>
        <p:spPr>
          <a:xfrm>
            <a:off x="685314" y="2984017"/>
            <a:ext cx="10821371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noProof="0" dirty="0"/>
              <a:t>Bridging the Gap between </a:t>
            </a:r>
            <a:r>
              <a:rPr lang="en-US" sz="2500" b="1" noProof="0" dirty="0" err="1"/>
              <a:t>LNV@MeV</a:t>
            </a:r>
            <a:r>
              <a:rPr lang="en-US" sz="2500" b="1" noProof="0" dirty="0"/>
              <a:t> and </a:t>
            </a:r>
            <a:r>
              <a:rPr lang="en-US" sz="2500" b="1" noProof="0" dirty="0" err="1"/>
              <a:t>LNV@TeV</a:t>
            </a:r>
            <a:endParaRPr lang="en-US" sz="2500" b="1" noProof="0" dirty="0"/>
          </a:p>
          <a:p>
            <a:pPr algn="ctr"/>
            <a:r>
              <a:rPr lang="en-US" sz="2500" b="1" noProof="0" dirty="0"/>
              <a:t> by using</a:t>
            </a:r>
          </a:p>
          <a:p>
            <a:pPr algn="ctr"/>
            <a:r>
              <a:rPr lang="en-US" sz="2500" b="1" i="1" noProof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Non-Exotic</a:t>
            </a:r>
            <a:r>
              <a:rPr lang="en-US" sz="25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Methods for </a:t>
            </a:r>
            <a:r>
              <a:rPr lang="en-US" sz="2500" b="1" noProof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eploring</a:t>
            </a:r>
            <a:r>
              <a:rPr lang="en-US" sz="25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500" b="1" i="1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Exotic</a:t>
            </a:r>
            <a:r>
              <a:rPr lang="en-US" sz="25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500" b="1" noProof="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BSM</a:t>
            </a:r>
            <a:r>
              <a:rPr lang="en-US" sz="25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Physics </a:t>
            </a:r>
          </a:p>
          <a:p>
            <a:endParaRPr lang="en-US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0000"/>
                </a:solidFill>
              </a:rPr>
              <a:t>Lepton DCE Reactions :</a:t>
            </a:r>
            <a:r>
              <a:rPr lang="en-US" sz="2200" b="1" dirty="0"/>
              <a:t> New </a:t>
            </a:r>
            <a:r>
              <a:rPr lang="en-US" sz="2200" b="1" dirty="0">
                <a:solidFill>
                  <a:srgbClr val="FF0000"/>
                </a:solidFill>
              </a:rPr>
              <a:t>independent </a:t>
            </a:r>
            <a:r>
              <a:rPr lang="en-US" sz="2200" b="1" dirty="0"/>
              <a:t>probe for  </a:t>
            </a:r>
            <a:r>
              <a:rPr lang="en-US" sz="2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Lepton Number Violation    		         </a:t>
            </a:r>
            <a:r>
              <a:rPr lang="en-US" sz="2200" b="1" dirty="0">
                <a:sym typeface="Wingdings" panose="05000000000000000000" pitchFamily="2" charset="2"/>
              </a:rPr>
              <a:t>  A(e-,e+)B reactions at accelerator facilities </a:t>
            </a:r>
            <a:endParaRPr lang="en-US" sz="2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54FD04D-55EE-432B-B290-485958E3D363}"/>
              </a:ext>
            </a:extLst>
          </p:cNvPr>
          <p:cNvSpPr txBox="1"/>
          <p:nvPr/>
        </p:nvSpPr>
        <p:spPr>
          <a:xfrm>
            <a:off x="2457605" y="5358972"/>
            <a:ext cx="7589293" cy="101566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B0F0"/>
                </a:solidFill>
                <a:highlight>
                  <a:srgbClr val="FFFF00"/>
                </a:highlight>
              </a:rPr>
              <a:t>Disclaimer: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LDCE reactions  are not for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measuring or investigating nuclear DBD matrix elements!</a:t>
            </a:r>
            <a:endParaRPr lang="de-DE" sz="2000" b="1" dirty="0">
              <a:solidFill>
                <a:schemeClr val="bg1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65EDB87-3F55-95FC-30B1-6F5431D9D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833" y="1150153"/>
            <a:ext cx="3152332" cy="172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08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11628-BB1F-C3E9-B00E-F42B81A3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noProof="0" dirty="0"/>
              <a:t>Lepton DCE Processes on Nuclei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C6F0338-E534-57C1-02B0-85CEF6B38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H. Lenske, Erice School  2026, 47th Course</a:t>
            </a:r>
            <a:endParaRPr lang="en-US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DA2472-208A-C492-1B1D-A1912E811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CC06-C06E-4707-BD1D-8FD51C6451F1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9D2A1D4-0DEA-504A-74DE-1BCBFA567061}"/>
              </a:ext>
            </a:extLst>
          </p:cNvPr>
          <p:cNvSpPr txBox="1"/>
          <p:nvPr/>
        </p:nvSpPr>
        <p:spPr>
          <a:xfrm>
            <a:off x="255034" y="5720192"/>
            <a:ext cx="638193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DE" sz="2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H.L., F. Cappuzzello, A. </a:t>
            </a:r>
            <a:r>
              <a:rPr lang="de-DE" b="1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Spatafora</a:t>
            </a:r>
            <a:r>
              <a:rPr lang="de-DE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2603.21997</a:t>
            </a:r>
            <a:r>
              <a:rPr lang="de-DE" b="1" dirty="0"/>
              <a:t> [</a:t>
            </a:r>
            <a:r>
              <a:rPr lang="de-DE" b="1" dirty="0" err="1"/>
              <a:t>nucl-th</a:t>
            </a:r>
            <a:r>
              <a:rPr lang="de-DE" b="1" dirty="0"/>
              <a:t>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 H.L., </a:t>
            </a:r>
            <a:r>
              <a:rPr lang="en-U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2603.21903</a:t>
            </a:r>
            <a:r>
              <a:rPr lang="en-US" b="1" dirty="0"/>
              <a:t> [</a:t>
            </a:r>
            <a:r>
              <a:rPr lang="en-US" b="1" dirty="0" err="1"/>
              <a:t>nucl-th</a:t>
            </a:r>
            <a:r>
              <a:rPr lang="en-US" b="1" dirty="0"/>
              <a:t>]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7509B19-9B90-A92F-F41E-6275F4D73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864" y="2100882"/>
            <a:ext cx="7570273" cy="2656235"/>
          </a:xfrm>
          <a:prstGeom prst="rect">
            <a:avLst/>
          </a:prstGeom>
          <a:ln w="60325">
            <a:solidFill>
              <a:srgbClr val="0070C0"/>
            </a:solidFill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22E127F-69B2-597D-89CE-0BB33EE4E7CA}"/>
              </a:ext>
            </a:extLst>
          </p:cNvPr>
          <p:cNvSpPr txBox="1"/>
          <p:nvPr/>
        </p:nvSpPr>
        <p:spPr>
          <a:xfrm>
            <a:off x="2310864" y="4827641"/>
            <a:ext cx="763938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         </a:t>
            </a:r>
            <a:r>
              <a:rPr lang="de-DE" sz="2400" b="1" dirty="0"/>
              <a:t>Decay                          Capture                         </a:t>
            </a:r>
            <a:r>
              <a:rPr lang="de-DE" sz="2400" b="1" dirty="0" err="1"/>
              <a:t>Reaction</a:t>
            </a:r>
            <a:endParaRPr lang="de-DE" sz="2400" b="1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4538332-4B23-BEF6-C6C2-3AC2B613DAEF}"/>
              </a:ext>
            </a:extLst>
          </p:cNvPr>
          <p:cNvCxnSpPr/>
          <p:nvPr/>
        </p:nvCxnSpPr>
        <p:spPr>
          <a:xfrm>
            <a:off x="2421712" y="1887794"/>
            <a:ext cx="1218662" cy="0"/>
          </a:xfrm>
          <a:prstGeom prst="straightConnector1">
            <a:avLst/>
          </a:prstGeom>
          <a:ln w="825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FFFE8114-4BA7-E945-8DE5-436CF80BD61B}"/>
              </a:ext>
            </a:extLst>
          </p:cNvPr>
          <p:cNvSpPr txBox="1"/>
          <p:nvPr/>
        </p:nvSpPr>
        <p:spPr>
          <a:xfrm>
            <a:off x="3706386" y="1711593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F6F5E2B-09EF-9780-842E-00B5E98C5654}"/>
              </a:ext>
            </a:extLst>
          </p:cNvPr>
          <p:cNvSpPr/>
          <p:nvPr/>
        </p:nvSpPr>
        <p:spPr>
          <a:xfrm>
            <a:off x="6985226" y="1690688"/>
            <a:ext cx="3382920" cy="3814919"/>
          </a:xfrm>
          <a:prstGeom prst="ellipse">
            <a:avLst/>
          </a:prstGeom>
          <a:solidFill>
            <a:srgbClr val="FFC000">
              <a:alpha val="1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CE9FD96-FC53-BC8B-9978-33B22337E132}"/>
              </a:ext>
            </a:extLst>
          </p:cNvPr>
          <p:cNvSpPr txBox="1"/>
          <p:nvPr/>
        </p:nvSpPr>
        <p:spPr>
          <a:xfrm>
            <a:off x="7705301" y="5610425"/>
            <a:ext cx="21511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  <a:highlight>
                  <a:srgbClr val="FF00FF"/>
                </a:highlight>
              </a:rPr>
              <a:t>New LNV Probe</a:t>
            </a:r>
          </a:p>
        </p:txBody>
      </p:sp>
    </p:spTree>
    <p:extLst>
      <p:ext uri="{BB962C8B-B14F-4D97-AF65-F5344CB8AC3E}">
        <p14:creationId xmlns:p14="http://schemas.microsoft.com/office/powerpoint/2010/main" val="251537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756FEEE-88EB-5866-A635-16DA66420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774" y="675891"/>
            <a:ext cx="10221751" cy="5506218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CC39527-DB93-270A-0C56-788E0FC6A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AAB5E4D-4D08-40E3-24BA-761C6D6BE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6</a:t>
            </a:fld>
            <a:endParaRPr lang="de-DE"/>
          </a:p>
        </p:txBody>
      </p:sp>
      <p:sp>
        <p:nvSpPr>
          <p:cNvPr id="10" name="Pfeil: nach links und rechts 9">
            <a:extLst>
              <a:ext uri="{FF2B5EF4-FFF2-40B4-BE49-F238E27FC236}">
                <a16:creationId xmlns:a16="http://schemas.microsoft.com/office/drawing/2014/main" id="{D2EE8CDB-BFC2-75DA-5766-798CAE0735CE}"/>
              </a:ext>
            </a:extLst>
          </p:cNvPr>
          <p:cNvSpPr/>
          <p:nvPr/>
        </p:nvSpPr>
        <p:spPr>
          <a:xfrm>
            <a:off x="5727146" y="2653165"/>
            <a:ext cx="1574464" cy="320302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2E515A2-A8E8-29A9-E9EA-C1DC804F0F4A}"/>
              </a:ext>
            </a:extLst>
          </p:cNvPr>
          <p:cNvSpPr txBox="1"/>
          <p:nvPr/>
        </p:nvSpPr>
        <p:spPr>
          <a:xfrm>
            <a:off x="1538002" y="181842"/>
            <a:ext cx="967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LNV (Re-)Search </a:t>
            </a:r>
            <a:r>
              <a:rPr lang="de-DE" sz="2400" b="1" dirty="0" err="1"/>
              <a:t>with</a:t>
            </a:r>
            <a:r>
              <a:rPr lang="de-DE" sz="2400" b="1" dirty="0"/>
              <a:t> </a:t>
            </a:r>
            <a:r>
              <a:rPr lang="de-DE" sz="24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Lepton Double Charge Exchange </a:t>
            </a:r>
            <a:r>
              <a:rPr lang="de-DE" sz="2400" b="1" dirty="0"/>
              <a:t>Reactions</a:t>
            </a:r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AF21E23A-8C4C-D806-6AD0-3A57A7073A7A}"/>
              </a:ext>
            </a:extLst>
          </p:cNvPr>
          <p:cNvSpPr/>
          <p:nvPr/>
        </p:nvSpPr>
        <p:spPr>
          <a:xfrm rot="16200000">
            <a:off x="-253550" y="3209250"/>
            <a:ext cx="2064774" cy="16518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F549E4E-B621-5EC3-D649-6D04B5516F35}"/>
              </a:ext>
            </a:extLst>
          </p:cNvPr>
          <p:cNvSpPr txBox="1"/>
          <p:nvPr/>
        </p:nvSpPr>
        <p:spPr>
          <a:xfrm>
            <a:off x="224175" y="4324228"/>
            <a:ext cx="996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Time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A6CE68C-0007-B340-6647-4318B285C254}"/>
              </a:ext>
            </a:extLst>
          </p:cNvPr>
          <p:cNvSpPr txBox="1"/>
          <p:nvPr/>
        </p:nvSpPr>
        <p:spPr>
          <a:xfrm>
            <a:off x="5835852" y="2358803"/>
            <a:ext cx="128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00B050"/>
                </a:solidFill>
              </a:rPr>
              <a:t>t-</a:t>
            </a:r>
            <a:r>
              <a:rPr lang="de-DE" b="1" dirty="0" err="1">
                <a:solidFill>
                  <a:srgbClr val="00B050"/>
                </a:solidFill>
              </a:rPr>
              <a:t>channel</a:t>
            </a:r>
            <a:endParaRPr lang="de-DE" b="1" dirty="0">
              <a:solidFill>
                <a:srgbClr val="00B050"/>
              </a:solidFill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033D911-8FD9-D3EE-6D4F-F2EDE538F0B6}"/>
              </a:ext>
            </a:extLst>
          </p:cNvPr>
          <p:cNvSpPr txBox="1"/>
          <p:nvPr/>
        </p:nvSpPr>
        <p:spPr>
          <a:xfrm>
            <a:off x="5870803" y="2922509"/>
            <a:ext cx="1287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0070C0"/>
                </a:solidFill>
              </a:rPr>
              <a:t>s-</a:t>
            </a:r>
            <a:r>
              <a:rPr lang="de-DE" b="1" dirty="0" err="1">
                <a:solidFill>
                  <a:srgbClr val="0070C0"/>
                </a:solidFill>
              </a:rPr>
              <a:t>channel</a:t>
            </a:r>
            <a:endParaRPr lang="de-D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58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5012087-7138-6671-A416-18FEF230A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BA0D364-D632-30BC-06AA-4095A494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7</a:t>
            </a:fld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3C46483-5008-213C-6915-B5F23276B7B3}"/>
              </a:ext>
            </a:extLst>
          </p:cNvPr>
          <p:cNvSpPr txBox="1"/>
          <p:nvPr/>
        </p:nvSpPr>
        <p:spPr>
          <a:xfrm>
            <a:off x="2521414" y="231110"/>
            <a:ext cx="7460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Neutral Leptons and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Mass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Eigenstates</a:t>
            </a:r>
            <a:endParaRPr lang="de-D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C16D3F5-FBA6-6623-9797-14F2F97CB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787" y="5028049"/>
            <a:ext cx="6256424" cy="1018395"/>
          </a:xfrm>
          <a:prstGeom prst="rect">
            <a:avLst/>
          </a:prstGeom>
          <a:ln w="47625">
            <a:solidFill>
              <a:srgbClr val="00B0F0"/>
            </a:solidFill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F458340-5B25-58D0-99E3-D566EB52BFCB}"/>
              </a:ext>
            </a:extLst>
          </p:cNvPr>
          <p:cNvSpPr txBox="1"/>
          <p:nvPr/>
        </p:nvSpPr>
        <p:spPr>
          <a:xfrm>
            <a:off x="929393" y="1023064"/>
            <a:ext cx="10333212" cy="1520866"/>
          </a:xfrm>
          <a:prstGeom prst="rect">
            <a:avLst/>
          </a:prstGeom>
          <a:noFill/>
          <a:ln w="603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2000" b="1" dirty="0">
                <a:solidFill>
                  <a:srgbClr val="FF0000"/>
                </a:solidFill>
              </a:rPr>
              <a:t>Light Neutrino </a:t>
            </a:r>
            <a:r>
              <a:rPr lang="de-DE" sz="2000" b="1" dirty="0" err="1">
                <a:solidFill>
                  <a:srgbClr val="FF0000"/>
                </a:solidFill>
              </a:rPr>
              <a:t>Mass</a:t>
            </a:r>
            <a:r>
              <a:rPr lang="de-DE" sz="2000" b="1" dirty="0">
                <a:solidFill>
                  <a:srgbClr val="FF0000"/>
                </a:solidFill>
              </a:rPr>
              <a:t> Puzzle</a:t>
            </a:r>
            <a:endParaRPr lang="de-DE" sz="2200" b="1" dirty="0"/>
          </a:p>
          <a:p>
            <a:pPr algn="ctr">
              <a:lnSpc>
                <a:spcPct val="150000"/>
              </a:lnSpc>
            </a:pPr>
            <a:r>
              <a:rPr lang="de-DE" sz="2200" b="1" dirty="0"/>
              <a:t>Lepton Number Violation in </a:t>
            </a:r>
            <a:r>
              <a:rPr lang="de-DE" sz="2200" b="1" dirty="0" err="1"/>
              <a:t>nuclear</a:t>
            </a:r>
            <a:r>
              <a:rPr lang="de-DE" sz="2200" b="1" dirty="0"/>
              <a:t> </a:t>
            </a:r>
            <a:r>
              <a:rPr lang="de-DE" sz="2200" b="1" dirty="0">
                <a:latin typeface="Symbol" panose="05050102010706020507" pitchFamily="18" charset="2"/>
              </a:rPr>
              <a:t>0n2b</a:t>
            </a:r>
            <a:r>
              <a:rPr lang="de-DE" sz="2200" b="1" dirty="0"/>
              <a:t> –</a:t>
            </a:r>
            <a:r>
              <a:rPr lang="de-DE" sz="2200" b="1" dirty="0" err="1"/>
              <a:t>decay@MeV</a:t>
            </a:r>
            <a:r>
              <a:rPr lang="de-DE" sz="2200" b="1" dirty="0"/>
              <a:t> and </a:t>
            </a:r>
            <a:r>
              <a:rPr lang="de-DE" sz="2200" b="1" dirty="0" err="1"/>
              <a:t>l</a:t>
            </a:r>
            <a:r>
              <a:rPr lang="de-DE" sz="22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±</a:t>
            </a:r>
            <a:r>
              <a:rPr lang="de-DE" sz="2200" b="1" dirty="0" err="1"/>
              <a:t>l</a:t>
            </a:r>
            <a:r>
              <a:rPr lang="de-DE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± </a:t>
            </a:r>
            <a:r>
              <a:rPr lang="de-DE" sz="2200" b="1" dirty="0" err="1"/>
              <a:t>jj-events@TeV</a:t>
            </a:r>
            <a:r>
              <a:rPr lang="de-DE" sz="2200" b="1" dirty="0"/>
              <a:t>: </a:t>
            </a:r>
          </a:p>
          <a:p>
            <a:pPr algn="ctr">
              <a:lnSpc>
                <a:spcPct val="150000"/>
              </a:lnSpc>
            </a:pPr>
            <a:r>
              <a:rPr lang="de-DE" sz="2000" b="1" dirty="0" err="1">
                <a:solidFill>
                  <a:srgbClr val="00B050"/>
                </a:solidFill>
              </a:rPr>
              <a:t>there</a:t>
            </a:r>
            <a:r>
              <a:rPr lang="de-DE" sz="2000" b="1" dirty="0">
                <a:solidFill>
                  <a:srgbClr val="00B050"/>
                </a:solidFill>
              </a:rPr>
              <a:t> </a:t>
            </a:r>
            <a:r>
              <a:rPr lang="de-DE" sz="2000" b="1" dirty="0" err="1">
                <a:solidFill>
                  <a:srgbClr val="00B050"/>
                </a:solidFill>
              </a:rPr>
              <a:t>must</a:t>
            </a:r>
            <a:r>
              <a:rPr lang="de-DE" sz="2000" b="1" dirty="0">
                <a:solidFill>
                  <a:srgbClr val="00B050"/>
                </a:solidFill>
              </a:rPr>
              <a:t> </a:t>
            </a:r>
            <a:r>
              <a:rPr lang="de-DE" sz="2000" b="1" dirty="0" err="1">
                <a:solidFill>
                  <a:srgbClr val="00B050"/>
                </a:solidFill>
              </a:rPr>
              <a:t>be</a:t>
            </a:r>
            <a:r>
              <a:rPr lang="de-DE" sz="2000" b="1" dirty="0">
                <a:solidFill>
                  <a:srgbClr val="00B050"/>
                </a:solidFill>
              </a:rPr>
              <a:t> a </a:t>
            </a:r>
            <a:r>
              <a:rPr lang="de-DE" sz="2000" b="1" dirty="0" err="1">
                <a:solidFill>
                  <a:srgbClr val="00B050"/>
                </a:solidFill>
              </a:rPr>
              <a:t>hidden</a:t>
            </a:r>
            <a:r>
              <a:rPr lang="de-DE" sz="2000" b="1" dirty="0">
                <a:solidFill>
                  <a:srgbClr val="00B050"/>
                </a:solidFill>
              </a:rPr>
              <a:t> </a:t>
            </a:r>
            <a:r>
              <a:rPr lang="de-DE" sz="2000" b="1" dirty="0" err="1">
                <a:solidFill>
                  <a:srgbClr val="00B050"/>
                </a:solidFill>
              </a:rPr>
              <a:t>sector</a:t>
            </a:r>
            <a:r>
              <a:rPr lang="de-DE" sz="2000" b="1" dirty="0">
                <a:solidFill>
                  <a:srgbClr val="00B050"/>
                </a:solidFill>
              </a:rPr>
              <a:t> of </a:t>
            </a:r>
            <a:r>
              <a:rPr lang="de-DE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</a:t>
            </a:r>
            <a:r>
              <a:rPr lang="de-DE" sz="2000" b="1" baseline="-25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</a:t>
            </a:r>
            <a:r>
              <a:rPr lang="de-DE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≥ 3  </a:t>
            </a:r>
            <a:r>
              <a:rPr lang="de-DE" sz="2200" b="1" dirty="0">
                <a:solidFill>
                  <a:srgbClr val="00B050"/>
                </a:solidFill>
              </a:rPr>
              <a:t>massive </a:t>
            </a:r>
            <a:r>
              <a:rPr lang="de-DE" sz="2200" b="1" dirty="0" err="1">
                <a:solidFill>
                  <a:srgbClr val="00B050"/>
                </a:solidFill>
              </a:rPr>
              <a:t>Majorana</a:t>
            </a:r>
            <a:r>
              <a:rPr lang="de-DE" sz="2200" b="1" dirty="0">
                <a:solidFill>
                  <a:srgbClr val="00B050"/>
                </a:solidFill>
              </a:rPr>
              <a:t> Fermions </a:t>
            </a:r>
            <a:r>
              <a:rPr lang="de-DE" sz="2200" b="1" dirty="0" err="1">
                <a:solidFill>
                  <a:srgbClr val="0070C0"/>
                </a:solidFill>
              </a:rPr>
              <a:t>n</a:t>
            </a:r>
            <a:r>
              <a:rPr lang="de-DE" sz="2200" b="1" baseline="-25000" dirty="0" err="1">
                <a:solidFill>
                  <a:srgbClr val="0070C0"/>
                </a:solidFill>
              </a:rPr>
              <a:t>i</a:t>
            </a:r>
            <a:r>
              <a:rPr lang="de-DE" sz="2200" b="1" dirty="0">
                <a:solidFill>
                  <a:srgbClr val="0070C0"/>
                </a:solidFill>
              </a:rPr>
              <a:t> = </a:t>
            </a:r>
            <a:r>
              <a:rPr lang="de-DE" sz="2200" b="1" dirty="0" err="1">
                <a:solidFill>
                  <a:srgbClr val="0070C0"/>
                </a:solidFill>
              </a:rPr>
              <a:t>n</a:t>
            </a:r>
            <a:r>
              <a:rPr lang="de-DE" sz="2200" b="1" baseline="30000" dirty="0" err="1">
                <a:solidFill>
                  <a:srgbClr val="0070C0"/>
                </a:solidFill>
              </a:rPr>
              <a:t>c</a:t>
            </a:r>
            <a:r>
              <a:rPr lang="de-DE" sz="2200" b="1" baseline="-25000" dirty="0" err="1">
                <a:solidFill>
                  <a:srgbClr val="0070C0"/>
                </a:solidFill>
              </a:rPr>
              <a:t>i</a:t>
            </a:r>
            <a:r>
              <a:rPr lang="de-DE" sz="2200" b="1" baseline="-25000" dirty="0">
                <a:solidFill>
                  <a:srgbClr val="00B050"/>
                </a:solidFill>
              </a:rPr>
              <a:t> </a:t>
            </a:r>
            <a:endParaRPr lang="de-DE" sz="2200" b="1" dirty="0">
              <a:solidFill>
                <a:srgbClr val="00B050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CBC043E-86D6-D376-0921-B3C486FDDB26}"/>
              </a:ext>
            </a:extLst>
          </p:cNvPr>
          <p:cNvSpPr txBox="1"/>
          <p:nvPr/>
        </p:nvSpPr>
        <p:spPr>
          <a:xfrm>
            <a:off x="441191" y="4468513"/>
            <a:ext cx="11534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Flavor </a:t>
            </a: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↔</a:t>
            </a:r>
            <a:r>
              <a:rPr lang="de-DE" sz="2000" b="1" dirty="0"/>
              <a:t> </a:t>
            </a:r>
            <a:r>
              <a:rPr lang="de-DE" sz="2000" b="1" dirty="0" err="1"/>
              <a:t>Mass</a:t>
            </a:r>
            <a:r>
              <a:rPr lang="de-DE" sz="2000" b="1" dirty="0"/>
              <a:t> </a:t>
            </a:r>
            <a:r>
              <a:rPr lang="de-DE" sz="2000" b="1" dirty="0" err="1"/>
              <a:t>Eigenstates</a:t>
            </a:r>
            <a:r>
              <a:rPr lang="de-DE" sz="2000" b="1" dirty="0"/>
              <a:t>: Change of Basis </a:t>
            </a:r>
            <a:r>
              <a:rPr lang="de-DE" sz="2000" b="1" dirty="0" err="1"/>
              <a:t>by</a:t>
            </a:r>
            <a:r>
              <a:rPr lang="de-DE" sz="2000" b="1" dirty="0"/>
              <a:t> Pontecorvo–Maki–Nakagawa–Sakata (PMNS) Trafo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C4B2065-6797-1EA4-E917-5D0C5B70F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473" y="2885314"/>
            <a:ext cx="3369439" cy="1389793"/>
          </a:xfrm>
          <a:custGeom>
            <a:avLst/>
            <a:gdLst>
              <a:gd name="csX0" fmla="*/ 0 w 3369439"/>
              <a:gd name="csY0" fmla="*/ 0 h 1389793"/>
              <a:gd name="csX1" fmla="*/ 494184 w 3369439"/>
              <a:gd name="csY1" fmla="*/ 0 h 1389793"/>
              <a:gd name="csX2" fmla="*/ 1089452 w 3369439"/>
              <a:gd name="csY2" fmla="*/ 0 h 1389793"/>
              <a:gd name="csX3" fmla="*/ 1617331 w 3369439"/>
              <a:gd name="csY3" fmla="*/ 0 h 1389793"/>
              <a:gd name="csX4" fmla="*/ 2111515 w 3369439"/>
              <a:gd name="csY4" fmla="*/ 0 h 1389793"/>
              <a:gd name="csX5" fmla="*/ 2706783 w 3369439"/>
              <a:gd name="csY5" fmla="*/ 0 h 1389793"/>
              <a:gd name="csX6" fmla="*/ 3369439 w 3369439"/>
              <a:gd name="csY6" fmla="*/ 0 h 1389793"/>
              <a:gd name="csX7" fmla="*/ 3369439 w 3369439"/>
              <a:gd name="csY7" fmla="*/ 463264 h 1389793"/>
              <a:gd name="csX8" fmla="*/ 3369439 w 3369439"/>
              <a:gd name="csY8" fmla="*/ 898733 h 1389793"/>
              <a:gd name="csX9" fmla="*/ 3369439 w 3369439"/>
              <a:gd name="csY9" fmla="*/ 1389793 h 1389793"/>
              <a:gd name="csX10" fmla="*/ 2875255 w 3369439"/>
              <a:gd name="csY10" fmla="*/ 1389793 h 1389793"/>
              <a:gd name="csX11" fmla="*/ 2414765 w 3369439"/>
              <a:gd name="csY11" fmla="*/ 1389793 h 1389793"/>
              <a:gd name="csX12" fmla="*/ 1819497 w 3369439"/>
              <a:gd name="csY12" fmla="*/ 1389793 h 1389793"/>
              <a:gd name="csX13" fmla="*/ 1325313 w 3369439"/>
              <a:gd name="csY13" fmla="*/ 1389793 h 1389793"/>
              <a:gd name="csX14" fmla="*/ 730045 w 3369439"/>
              <a:gd name="csY14" fmla="*/ 1389793 h 1389793"/>
              <a:gd name="csX15" fmla="*/ 0 w 3369439"/>
              <a:gd name="csY15" fmla="*/ 1389793 h 1389793"/>
              <a:gd name="csX16" fmla="*/ 0 w 3369439"/>
              <a:gd name="csY16" fmla="*/ 940427 h 1389793"/>
              <a:gd name="csX17" fmla="*/ 0 w 3369439"/>
              <a:gd name="csY17" fmla="*/ 463264 h 1389793"/>
              <a:gd name="csX18" fmla="*/ 0 w 3369439"/>
              <a:gd name="csY18" fmla="*/ 0 h 13897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369439" h="1389793" fill="none" extrusionOk="0">
                <a:moveTo>
                  <a:pt x="0" y="0"/>
                </a:moveTo>
                <a:cubicBezTo>
                  <a:pt x="139688" y="-27826"/>
                  <a:pt x="358106" y="53256"/>
                  <a:pt x="494184" y="0"/>
                </a:cubicBezTo>
                <a:cubicBezTo>
                  <a:pt x="630262" y="-53256"/>
                  <a:pt x="797491" y="68615"/>
                  <a:pt x="1089452" y="0"/>
                </a:cubicBezTo>
                <a:cubicBezTo>
                  <a:pt x="1381413" y="-68615"/>
                  <a:pt x="1491239" y="7077"/>
                  <a:pt x="1617331" y="0"/>
                </a:cubicBezTo>
                <a:cubicBezTo>
                  <a:pt x="1743423" y="-7077"/>
                  <a:pt x="1978581" y="21313"/>
                  <a:pt x="2111515" y="0"/>
                </a:cubicBezTo>
                <a:cubicBezTo>
                  <a:pt x="2244449" y="-21313"/>
                  <a:pt x="2437705" y="21933"/>
                  <a:pt x="2706783" y="0"/>
                </a:cubicBezTo>
                <a:cubicBezTo>
                  <a:pt x="2975861" y="-21933"/>
                  <a:pt x="3189905" y="58637"/>
                  <a:pt x="3369439" y="0"/>
                </a:cubicBezTo>
                <a:cubicBezTo>
                  <a:pt x="3396969" y="216715"/>
                  <a:pt x="3365339" y="345851"/>
                  <a:pt x="3369439" y="463264"/>
                </a:cubicBezTo>
                <a:cubicBezTo>
                  <a:pt x="3373539" y="580677"/>
                  <a:pt x="3367364" y="752331"/>
                  <a:pt x="3369439" y="898733"/>
                </a:cubicBezTo>
                <a:cubicBezTo>
                  <a:pt x="3371514" y="1045135"/>
                  <a:pt x="3312160" y="1241649"/>
                  <a:pt x="3369439" y="1389793"/>
                </a:cubicBezTo>
                <a:cubicBezTo>
                  <a:pt x="3264207" y="1403488"/>
                  <a:pt x="3099187" y="1389520"/>
                  <a:pt x="2875255" y="1389793"/>
                </a:cubicBezTo>
                <a:cubicBezTo>
                  <a:pt x="2651323" y="1390066"/>
                  <a:pt x="2585076" y="1343139"/>
                  <a:pt x="2414765" y="1389793"/>
                </a:cubicBezTo>
                <a:cubicBezTo>
                  <a:pt x="2244454" y="1436447"/>
                  <a:pt x="2024025" y="1385628"/>
                  <a:pt x="1819497" y="1389793"/>
                </a:cubicBezTo>
                <a:cubicBezTo>
                  <a:pt x="1614969" y="1393958"/>
                  <a:pt x="1452782" y="1339116"/>
                  <a:pt x="1325313" y="1389793"/>
                </a:cubicBezTo>
                <a:cubicBezTo>
                  <a:pt x="1197844" y="1440470"/>
                  <a:pt x="971264" y="1369597"/>
                  <a:pt x="730045" y="1389793"/>
                </a:cubicBezTo>
                <a:cubicBezTo>
                  <a:pt x="488826" y="1409989"/>
                  <a:pt x="146125" y="1364780"/>
                  <a:pt x="0" y="1389793"/>
                </a:cubicBezTo>
                <a:cubicBezTo>
                  <a:pt x="-42905" y="1257685"/>
                  <a:pt x="19078" y="1129777"/>
                  <a:pt x="0" y="940427"/>
                </a:cubicBezTo>
                <a:cubicBezTo>
                  <a:pt x="-19078" y="751077"/>
                  <a:pt x="53632" y="583620"/>
                  <a:pt x="0" y="463264"/>
                </a:cubicBezTo>
                <a:cubicBezTo>
                  <a:pt x="-53632" y="342908"/>
                  <a:pt x="15643" y="151151"/>
                  <a:pt x="0" y="0"/>
                </a:cubicBezTo>
                <a:close/>
              </a:path>
              <a:path w="3369439" h="1389793" stroke="0" extrusionOk="0">
                <a:moveTo>
                  <a:pt x="0" y="0"/>
                </a:moveTo>
                <a:cubicBezTo>
                  <a:pt x="257114" y="-57735"/>
                  <a:pt x="281082" y="28799"/>
                  <a:pt x="527879" y="0"/>
                </a:cubicBezTo>
                <a:cubicBezTo>
                  <a:pt x="774676" y="-28799"/>
                  <a:pt x="870655" y="4757"/>
                  <a:pt x="988369" y="0"/>
                </a:cubicBezTo>
                <a:cubicBezTo>
                  <a:pt x="1106083" y="-4757"/>
                  <a:pt x="1368215" y="75130"/>
                  <a:pt x="1617331" y="0"/>
                </a:cubicBezTo>
                <a:cubicBezTo>
                  <a:pt x="1866447" y="-75130"/>
                  <a:pt x="1990985" y="47793"/>
                  <a:pt x="2145209" y="0"/>
                </a:cubicBezTo>
                <a:cubicBezTo>
                  <a:pt x="2299433" y="-47793"/>
                  <a:pt x="2492718" y="32146"/>
                  <a:pt x="2673088" y="0"/>
                </a:cubicBezTo>
                <a:cubicBezTo>
                  <a:pt x="2853458" y="-32146"/>
                  <a:pt x="3114309" y="39879"/>
                  <a:pt x="3369439" y="0"/>
                </a:cubicBezTo>
                <a:cubicBezTo>
                  <a:pt x="3405838" y="207465"/>
                  <a:pt x="3367988" y="238359"/>
                  <a:pt x="3369439" y="435468"/>
                </a:cubicBezTo>
                <a:cubicBezTo>
                  <a:pt x="3370890" y="632577"/>
                  <a:pt x="3348249" y="737497"/>
                  <a:pt x="3369439" y="898733"/>
                </a:cubicBezTo>
                <a:cubicBezTo>
                  <a:pt x="3390629" y="1059969"/>
                  <a:pt x="3346373" y="1227640"/>
                  <a:pt x="3369439" y="1389793"/>
                </a:cubicBezTo>
                <a:cubicBezTo>
                  <a:pt x="3257452" y="1395075"/>
                  <a:pt x="3117621" y="1386445"/>
                  <a:pt x="2875255" y="1389793"/>
                </a:cubicBezTo>
                <a:cubicBezTo>
                  <a:pt x="2632889" y="1393141"/>
                  <a:pt x="2456368" y="1358057"/>
                  <a:pt x="2313681" y="1389793"/>
                </a:cubicBezTo>
                <a:cubicBezTo>
                  <a:pt x="2170994" y="1421529"/>
                  <a:pt x="1916531" y="1368559"/>
                  <a:pt x="1785803" y="1389793"/>
                </a:cubicBezTo>
                <a:cubicBezTo>
                  <a:pt x="1655075" y="1411027"/>
                  <a:pt x="1369943" y="1342057"/>
                  <a:pt x="1156841" y="1389793"/>
                </a:cubicBezTo>
                <a:cubicBezTo>
                  <a:pt x="943739" y="1437529"/>
                  <a:pt x="815352" y="1332527"/>
                  <a:pt x="527879" y="1389793"/>
                </a:cubicBezTo>
                <a:cubicBezTo>
                  <a:pt x="240406" y="1447059"/>
                  <a:pt x="171927" y="1339546"/>
                  <a:pt x="0" y="1389793"/>
                </a:cubicBezTo>
                <a:cubicBezTo>
                  <a:pt x="-31848" y="1231152"/>
                  <a:pt x="1648" y="1032806"/>
                  <a:pt x="0" y="926529"/>
                </a:cubicBezTo>
                <a:cubicBezTo>
                  <a:pt x="-1648" y="820252"/>
                  <a:pt x="6599" y="701242"/>
                  <a:pt x="0" y="477162"/>
                </a:cubicBezTo>
                <a:cubicBezTo>
                  <a:pt x="-6599" y="253082"/>
                  <a:pt x="18974" y="222129"/>
                  <a:pt x="0" y="0"/>
                </a:cubicBezTo>
                <a:close/>
              </a:path>
            </a:pathLst>
          </a:custGeom>
          <a:ln w="476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E1CFF35A-9A33-116C-88F3-D1BB46B1A4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7734" y="2165350"/>
          <a:ext cx="172085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22360" imgH="431640" progId="Equation.DSMT4">
                  <p:embed/>
                </p:oleObj>
              </mc:Choice>
              <mc:Fallback>
                <p:oleObj name="Equation" r:id="rId4" imgW="1422360" imgH="431640" progId="Equation.DSMT4">
                  <p:embed/>
                  <p:pic>
                    <p:nvPicPr>
                      <p:cNvPr id="18" name="Objekt 17">
                        <a:extLst>
                          <a:ext uri="{FF2B5EF4-FFF2-40B4-BE49-F238E27FC236}">
                            <a16:creationId xmlns:a16="http://schemas.microsoft.com/office/drawing/2014/main" id="{E1CFF35A-9A33-116C-88F3-D1BB46B1A4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77734" y="2165350"/>
                        <a:ext cx="1720850" cy="523875"/>
                      </a:xfrm>
                      <a:ln w="3492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EAD959BA-2FE1-DE0E-1FBA-9E835C866E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12113" y="2189163"/>
          <a:ext cx="1368425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30040" imgH="431640" progId="Equation.DSMT4">
                  <p:embed/>
                </p:oleObj>
              </mc:Choice>
              <mc:Fallback>
                <p:oleObj name="Equation" r:id="rId6" imgW="1130040" imgH="431640" progId="Equation.DSMT4">
                  <p:embed/>
                  <p:pic>
                    <p:nvPicPr>
                      <p:cNvPr id="19" name="Objekt 18">
                        <a:extLst>
                          <a:ext uri="{FF2B5EF4-FFF2-40B4-BE49-F238E27FC236}">
                            <a16:creationId xmlns:a16="http://schemas.microsoft.com/office/drawing/2014/main" id="{EAD959BA-2FE1-DE0E-1FBA-9E835C866E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12113" y="2189163"/>
                        <a:ext cx="1368425" cy="522287"/>
                      </a:xfrm>
                      <a:ln w="34925">
                        <a:solidFill>
                          <a:srgbClr val="007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592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id="{6FD21CA5-DA8E-ACF9-BC26-6AF039262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82" y="3040132"/>
            <a:ext cx="12022433" cy="1591597"/>
          </a:xfrm>
          <a:prstGeom prst="rect">
            <a:avLst/>
          </a:prstGeom>
          <a:ln w="47625">
            <a:solidFill>
              <a:srgbClr val="0070C0"/>
            </a:solidFill>
          </a:ln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3A40B7E-C45A-B700-F398-3BB0E31A6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7BD2B81-F6FA-F831-B378-ACAC82334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8</a:t>
            </a:fld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2AF61BA5-4085-5EF2-EA21-38D0BAF4A301}"/>
              </a:ext>
            </a:extLst>
          </p:cNvPr>
          <p:cNvSpPr/>
          <p:nvPr/>
        </p:nvSpPr>
        <p:spPr>
          <a:xfrm>
            <a:off x="4554889" y="3519052"/>
            <a:ext cx="3250163" cy="639768"/>
          </a:xfrm>
          <a:prstGeom prst="rect">
            <a:avLst/>
          </a:prstGeom>
          <a:solidFill>
            <a:srgbClr val="FFFF00">
              <a:alpha val="6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9E6FE1F-495F-F8BE-DBDF-98675527993C}"/>
              </a:ext>
            </a:extLst>
          </p:cNvPr>
          <p:cNvSpPr/>
          <p:nvPr/>
        </p:nvSpPr>
        <p:spPr>
          <a:xfrm>
            <a:off x="8907517" y="3528481"/>
            <a:ext cx="3158900" cy="639768"/>
          </a:xfrm>
          <a:prstGeom prst="rect">
            <a:avLst/>
          </a:prstGeom>
          <a:solidFill>
            <a:schemeClr val="accent6">
              <a:lumMod val="60000"/>
              <a:lumOff val="40000"/>
              <a:alpha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4D9697B-4D68-D4A1-4EBA-AC438495C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377" y="4771892"/>
            <a:ext cx="3636715" cy="63105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4C27380-CCC7-85AC-E932-DDBA10C52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7920" y="4829623"/>
            <a:ext cx="3500095" cy="513955"/>
          </a:xfrm>
          <a:prstGeom prst="rect">
            <a:avLst/>
          </a:prstGeom>
        </p:spPr>
      </p:pic>
      <p:sp>
        <p:nvSpPr>
          <p:cNvPr id="15" name="Geschweifte Klammer rechts 14">
            <a:extLst>
              <a:ext uri="{FF2B5EF4-FFF2-40B4-BE49-F238E27FC236}">
                <a16:creationId xmlns:a16="http://schemas.microsoft.com/office/drawing/2014/main" id="{4A736EB0-F886-CA00-52CA-D0F224C1CB05}"/>
              </a:ext>
            </a:extLst>
          </p:cNvPr>
          <p:cNvSpPr/>
          <p:nvPr/>
        </p:nvSpPr>
        <p:spPr>
          <a:xfrm rot="5400000">
            <a:off x="5908361" y="2903505"/>
            <a:ext cx="634482" cy="3158899"/>
          </a:xfrm>
          <a:prstGeom prst="rightBrac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Geschweifte Klammer rechts 15">
            <a:extLst>
              <a:ext uri="{FF2B5EF4-FFF2-40B4-BE49-F238E27FC236}">
                <a16:creationId xmlns:a16="http://schemas.microsoft.com/office/drawing/2014/main" id="{24347ED5-C603-8187-BBBF-16EBD9B2C94B}"/>
              </a:ext>
            </a:extLst>
          </p:cNvPr>
          <p:cNvSpPr/>
          <p:nvPr/>
        </p:nvSpPr>
        <p:spPr>
          <a:xfrm rot="5400000">
            <a:off x="10083808" y="2915628"/>
            <a:ext cx="634482" cy="3158899"/>
          </a:xfrm>
          <a:prstGeom prst="rightBrace">
            <a:avLst/>
          </a:prstGeom>
          <a:ln w="444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2B1BB53-0E2F-93B4-1B95-BBCE1A5296A6}"/>
              </a:ext>
            </a:extLst>
          </p:cNvPr>
          <p:cNvSpPr/>
          <p:nvPr/>
        </p:nvSpPr>
        <p:spPr>
          <a:xfrm>
            <a:off x="7837464" y="3151309"/>
            <a:ext cx="951722" cy="1292149"/>
          </a:xfrm>
          <a:prstGeom prst="ellipse">
            <a:avLst/>
          </a:prstGeom>
          <a:solidFill>
            <a:srgbClr val="FFFF00">
              <a:alpha val="23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EA838E37-FF1E-8DF0-A707-7EE1EF7DE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459" y="349992"/>
            <a:ext cx="1724741" cy="1641750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6482C0F6-0940-0189-3A23-E34E974DFEAD}"/>
              </a:ext>
            </a:extLst>
          </p:cNvPr>
          <p:cNvSpPr txBox="1"/>
          <p:nvPr/>
        </p:nvSpPr>
        <p:spPr>
          <a:xfrm>
            <a:off x="3468512" y="265040"/>
            <a:ext cx="75700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/>
              <a:t>LDCE  </a:t>
            </a:r>
            <a:r>
              <a:rPr lang="de-DE" sz="2800" b="1" dirty="0" err="1"/>
              <a:t>Reaction</a:t>
            </a:r>
            <a:r>
              <a:rPr lang="de-DE" sz="2800" b="1" dirty="0"/>
              <a:t> </a:t>
            </a:r>
            <a:r>
              <a:rPr lang="de-DE" sz="2800" b="1" dirty="0" err="1"/>
              <a:t>Amplitudes</a:t>
            </a:r>
            <a:r>
              <a:rPr lang="de-DE" sz="2800" b="1" dirty="0"/>
              <a:t> in the </a:t>
            </a:r>
          </a:p>
          <a:p>
            <a:pPr algn="ctr"/>
            <a:r>
              <a:rPr lang="de-DE" sz="2800" b="1" dirty="0">
                <a:solidFill>
                  <a:srgbClr val="0070C0"/>
                </a:solidFill>
              </a:rPr>
              <a:t>Left-Right (LR) </a:t>
            </a:r>
            <a:r>
              <a:rPr lang="de-DE" sz="2800" b="1" dirty="0" err="1">
                <a:solidFill>
                  <a:srgbClr val="0070C0"/>
                </a:solidFill>
              </a:rPr>
              <a:t>Symmetric</a:t>
            </a:r>
            <a:r>
              <a:rPr lang="de-DE" sz="2800" b="1" dirty="0">
                <a:solidFill>
                  <a:srgbClr val="0070C0"/>
                </a:solidFill>
              </a:rPr>
              <a:t> Model</a:t>
            </a:r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48806E81-FCB5-65BD-5B96-51C3D03C32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277" y="5501808"/>
            <a:ext cx="3668332" cy="77145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E874D1A2-59BF-F2A9-8CEE-E0900D6384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2918" y="1694614"/>
            <a:ext cx="6743215" cy="607642"/>
          </a:xfrm>
          <a:prstGeom prst="rect">
            <a:avLst/>
          </a:prstGeom>
          <a:ln w="47625">
            <a:solidFill>
              <a:srgbClr val="00B050"/>
            </a:solidFill>
          </a:ln>
        </p:spPr>
      </p:pic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D82F438C-EEFA-0FE0-1A5C-BA36E8816724}"/>
              </a:ext>
            </a:extLst>
          </p:cNvPr>
          <p:cNvSpPr/>
          <p:nvPr/>
        </p:nvSpPr>
        <p:spPr>
          <a:xfrm>
            <a:off x="6934874" y="1581807"/>
            <a:ext cx="3815255" cy="914400"/>
          </a:xfrm>
          <a:prstGeom prst="roundRect">
            <a:avLst/>
          </a:prstGeom>
          <a:solidFill>
            <a:srgbClr val="FFC000">
              <a:alpha val="1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27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6" grpId="0" animBg="1"/>
      <p:bldP spid="17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ECD432-0FA4-2310-506A-BFFCA9254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7"/>
            <a:ext cx="10515600" cy="1458119"/>
          </a:xfrm>
        </p:spPr>
        <p:txBody>
          <a:bodyPr>
            <a:normAutofit/>
          </a:bodyPr>
          <a:lstStyle/>
          <a:p>
            <a:pPr algn="ctr"/>
            <a:r>
              <a:rPr lang="de-DE" sz="3800" b="1" dirty="0">
                <a:latin typeface="Arial" panose="020B0604020202020204" pitchFamily="34" charset="0"/>
                <a:cs typeface="Arial" panose="020B0604020202020204" pitchFamily="34" charset="0"/>
              </a:rPr>
              <a:t>LDCE Amplitude and Cross </a:t>
            </a:r>
            <a:r>
              <a:rPr lang="de-DE" sz="3800" b="1" dirty="0" err="1"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endParaRPr lang="de-DE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9664F9D-6326-EAAB-8844-F7A22968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F71B364-09C4-1E0E-5242-151C8781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9</a:t>
            </a:fld>
            <a:endParaRPr lang="de-DE" dirty="0"/>
          </a:p>
        </p:txBody>
      </p:sp>
      <p:sp>
        <p:nvSpPr>
          <p:cNvPr id="7" name="Geschweifte Klammer links 6">
            <a:extLst>
              <a:ext uri="{FF2B5EF4-FFF2-40B4-BE49-F238E27FC236}">
                <a16:creationId xmlns:a16="http://schemas.microsoft.com/office/drawing/2014/main" id="{49B2806C-8065-9207-3E0B-92870BCDF356}"/>
              </a:ext>
            </a:extLst>
          </p:cNvPr>
          <p:cNvSpPr/>
          <p:nvPr/>
        </p:nvSpPr>
        <p:spPr>
          <a:xfrm rot="16200000">
            <a:off x="6281009" y="3445212"/>
            <a:ext cx="543144" cy="2064598"/>
          </a:xfrm>
          <a:prstGeom prst="leftBrace">
            <a:avLst/>
          </a:prstGeom>
          <a:ln w="4445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Geschweifte Klammer links 7">
            <a:extLst>
              <a:ext uri="{FF2B5EF4-FFF2-40B4-BE49-F238E27FC236}">
                <a16:creationId xmlns:a16="http://schemas.microsoft.com/office/drawing/2014/main" id="{EC3094C7-FD55-D19E-A840-0D1B53932CF9}"/>
              </a:ext>
            </a:extLst>
          </p:cNvPr>
          <p:cNvSpPr/>
          <p:nvPr/>
        </p:nvSpPr>
        <p:spPr>
          <a:xfrm rot="16200000">
            <a:off x="9084324" y="3629584"/>
            <a:ext cx="597458" cy="1706279"/>
          </a:xfrm>
          <a:prstGeom prst="leftBrace">
            <a:avLst/>
          </a:prstGeom>
          <a:ln w="4445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9BD6074-5D80-8C9B-F69B-098BC0596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826" y="4770419"/>
            <a:ext cx="7570273" cy="86084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8F21D7B-7933-E890-3E6F-FBDEE8B2D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730" y="2489749"/>
            <a:ext cx="9160030" cy="1636080"/>
          </a:xfrm>
          <a:prstGeom prst="rect">
            <a:avLst/>
          </a:prstGeom>
          <a:ln w="47625">
            <a:solidFill>
              <a:srgbClr val="0070C0"/>
            </a:solidFill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97FD87F-5F13-9336-FEAD-1ED6563D9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0437" y="370597"/>
            <a:ext cx="1425405" cy="135681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D9AC05F-EEB1-1E37-523D-0CE7AC126012}"/>
              </a:ext>
            </a:extLst>
          </p:cNvPr>
          <p:cNvSpPr txBox="1"/>
          <p:nvPr/>
        </p:nvSpPr>
        <p:spPr>
          <a:xfrm>
            <a:off x="4572000" y="5687760"/>
            <a:ext cx="6781800" cy="430887"/>
          </a:xfrm>
          <a:prstGeom prst="rect">
            <a:avLst/>
          </a:prstGeom>
          <a:solidFill>
            <a:srgbClr val="FFFF00">
              <a:alpha val="10000"/>
            </a:srgbClr>
          </a:solidFill>
          <a:ln w="349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/>
              <a:t>        </a:t>
            </a:r>
            <a:r>
              <a:rPr lang="de-DE" sz="2200" b="1" dirty="0"/>
              <a:t>~ </a:t>
            </a:r>
            <a:r>
              <a:rPr lang="de-DE" sz="2200" i="1" dirty="0">
                <a:latin typeface="Bauhaus 93" panose="04030905020B02020C02" pitchFamily="82" charset="0"/>
              </a:rPr>
              <a:t>O</a:t>
            </a:r>
            <a:r>
              <a:rPr lang="de-DE" sz="2200" b="1" dirty="0"/>
              <a:t>(</a:t>
            </a:r>
            <a:r>
              <a:rPr lang="de-DE" sz="2200" b="1" dirty="0">
                <a:latin typeface="Symbol" panose="05050102010706020507" pitchFamily="18" charset="2"/>
              </a:rPr>
              <a:t>G</a:t>
            </a:r>
            <a:r>
              <a:rPr lang="de-DE" sz="2200" b="1" baseline="-25000" dirty="0"/>
              <a:t>L/R</a:t>
            </a:r>
            <a:r>
              <a:rPr lang="de-DE" sz="2200" b="1" dirty="0"/>
              <a:t> </a:t>
            </a:r>
            <a:r>
              <a:rPr lang="de-DE" sz="2200" b="1" dirty="0" err="1"/>
              <a:t>E</a:t>
            </a:r>
            <a:r>
              <a:rPr lang="de-DE" sz="2200" b="1" baseline="-25000" dirty="0" err="1"/>
              <a:t>e</a:t>
            </a:r>
            <a:r>
              <a:rPr lang="de-DE" sz="2200" b="1" baseline="-25000" dirty="0"/>
              <a:t>-</a:t>
            </a:r>
            <a:r>
              <a:rPr lang="de-DE" sz="2200" b="1" dirty="0"/>
              <a:t>) </a:t>
            </a:r>
            <a:r>
              <a:rPr lang="de-DE" b="1" dirty="0"/>
              <a:t>~</a:t>
            </a:r>
            <a:r>
              <a:rPr lang="de-DE" sz="2200" b="1" dirty="0"/>
              <a:t> </a:t>
            </a:r>
            <a:r>
              <a:rPr lang="de-DE" sz="2200" b="1" dirty="0">
                <a:solidFill>
                  <a:srgbClr val="C00000"/>
                </a:solidFill>
              </a:rPr>
              <a:t>10</a:t>
            </a:r>
            <a:r>
              <a:rPr lang="de-DE" sz="2200" b="1" baseline="30000" dirty="0">
                <a:solidFill>
                  <a:srgbClr val="C00000"/>
                </a:solidFill>
              </a:rPr>
              <a:t>-7 </a:t>
            </a:r>
            <a:r>
              <a:rPr lang="de-DE" sz="2200" b="1" dirty="0" err="1">
                <a:solidFill>
                  <a:srgbClr val="C00000"/>
                </a:solidFill>
              </a:rPr>
              <a:t>E</a:t>
            </a:r>
            <a:r>
              <a:rPr lang="de-DE" sz="2200" b="1" baseline="-25000" dirty="0" err="1">
                <a:solidFill>
                  <a:srgbClr val="C00000"/>
                </a:solidFill>
              </a:rPr>
              <a:t>e</a:t>
            </a:r>
            <a:r>
              <a:rPr lang="de-DE" sz="2200" b="1" baseline="-25000" dirty="0">
                <a:solidFill>
                  <a:srgbClr val="C00000"/>
                </a:solidFill>
              </a:rPr>
              <a:t>-</a:t>
            </a:r>
            <a:r>
              <a:rPr lang="de-DE" sz="2200" b="1" dirty="0"/>
              <a:t>                     ~ </a:t>
            </a:r>
            <a:r>
              <a:rPr lang="de-DE" sz="2200" i="1" dirty="0">
                <a:latin typeface="Bauhaus 93" panose="04030905020B02020C02" pitchFamily="82" charset="0"/>
              </a:rPr>
              <a:t>O</a:t>
            </a:r>
            <a:r>
              <a:rPr lang="de-DE" sz="2200" b="1" dirty="0"/>
              <a:t>(</a:t>
            </a:r>
            <a:r>
              <a:rPr lang="de-DE" sz="2200" b="1" dirty="0" err="1"/>
              <a:t>m</a:t>
            </a:r>
            <a:r>
              <a:rPr lang="de-DE" sz="2200" b="1" baseline="-25000" dirty="0" err="1">
                <a:latin typeface="Symbol" panose="05050102010706020507" pitchFamily="18" charset="2"/>
              </a:rPr>
              <a:t>n</a:t>
            </a:r>
            <a:r>
              <a:rPr lang="de-DE" sz="2200" b="1" dirty="0"/>
              <a:t>) ~ </a:t>
            </a:r>
            <a:r>
              <a:rPr lang="de-DE" sz="2200" b="1" dirty="0">
                <a:solidFill>
                  <a:srgbClr val="00B050"/>
                </a:solidFill>
              </a:rPr>
              <a:t>10</a:t>
            </a:r>
            <a:r>
              <a:rPr lang="de-DE" sz="2200" b="1" baseline="30000" dirty="0">
                <a:solidFill>
                  <a:srgbClr val="00B050"/>
                </a:solidFill>
              </a:rPr>
              <a:t>-7 </a:t>
            </a:r>
            <a:r>
              <a:rPr lang="de-DE" sz="2200" b="1" dirty="0" err="1">
                <a:solidFill>
                  <a:srgbClr val="00B050"/>
                </a:solidFill>
              </a:rPr>
              <a:t>m</a:t>
            </a:r>
            <a:r>
              <a:rPr lang="de-DE" sz="2200" b="1" baseline="-25000" dirty="0" err="1">
                <a:solidFill>
                  <a:srgbClr val="00B050"/>
                </a:solidFill>
              </a:rPr>
              <a:t>e</a:t>
            </a:r>
            <a:endParaRPr lang="de-DE" sz="2200" b="1" dirty="0">
              <a:solidFill>
                <a:srgbClr val="00B050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1926FBF-6709-3555-0A33-B4C77AD5B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399" y="1340906"/>
            <a:ext cx="5159200" cy="751457"/>
          </a:xfrm>
          <a:prstGeom prst="rect">
            <a:avLst/>
          </a:prstGeom>
          <a:ln w="349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8420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45712E-1152-3ADB-7E00-CE2ABD927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1912"/>
            <a:ext cx="10515600" cy="1325563"/>
          </a:xfrm>
        </p:spPr>
        <p:txBody>
          <a:bodyPr/>
          <a:lstStyle/>
          <a:p>
            <a:pPr algn="ctr"/>
            <a:r>
              <a:rPr lang="de-DE" b="1" dirty="0" err="1">
                <a:solidFill>
                  <a:srgbClr val="00B050"/>
                </a:solidFill>
              </a:rPr>
              <a:t>What</a:t>
            </a:r>
            <a:r>
              <a:rPr lang="de-DE" b="1" dirty="0">
                <a:solidFill>
                  <a:srgbClr val="00B050"/>
                </a:solidFill>
              </a:rPr>
              <a:t> do </a:t>
            </a:r>
            <a:r>
              <a:rPr lang="de-DE" b="1" dirty="0" err="1">
                <a:solidFill>
                  <a:srgbClr val="00B050"/>
                </a:solidFill>
              </a:rPr>
              <a:t>we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know</a:t>
            </a:r>
            <a:r>
              <a:rPr lang="de-DE" b="1" dirty="0">
                <a:solidFill>
                  <a:srgbClr val="00B050"/>
                </a:solidFill>
              </a:rPr>
              <a:t> </a:t>
            </a:r>
            <a:r>
              <a:rPr lang="de-DE" b="1" dirty="0" err="1">
                <a:solidFill>
                  <a:srgbClr val="00B050"/>
                </a:solidFill>
              </a:rPr>
              <a:t>about</a:t>
            </a:r>
            <a:r>
              <a:rPr lang="de-DE" b="1" dirty="0">
                <a:solidFill>
                  <a:srgbClr val="00B050"/>
                </a:solidFill>
              </a:rPr>
              <a:t> LDCE Reactions?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52E3DA1-1506-8991-DC96-76BA48C47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D5EC9C-825E-556F-BD09-73EDF9726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10</a:t>
            </a:fld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452D6C5-094F-1E3B-6EE7-9FF9941936F8}"/>
              </a:ext>
            </a:extLst>
          </p:cNvPr>
          <p:cNvSpPr txBox="1"/>
          <p:nvPr/>
        </p:nvSpPr>
        <p:spPr>
          <a:xfrm>
            <a:off x="2475761" y="3239682"/>
            <a:ext cx="7256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dirty="0">
                <a:solidFill>
                  <a:schemeClr val="accent2">
                    <a:lumMod val="75000"/>
                  </a:schemeClr>
                </a:solidFill>
              </a:rPr>
              <a:t>…</a:t>
            </a:r>
            <a:r>
              <a:rPr lang="de-DE" sz="4400" b="1" dirty="0" err="1">
                <a:solidFill>
                  <a:schemeClr val="accent2">
                    <a:lumMod val="75000"/>
                  </a:schemeClr>
                </a:solidFill>
              </a:rPr>
              <a:t>nothing</a:t>
            </a:r>
            <a:r>
              <a:rPr lang="de-DE" sz="4400" b="1" dirty="0">
                <a:solidFill>
                  <a:schemeClr val="accent2">
                    <a:lumMod val="75000"/>
                  </a:schemeClr>
                </a:solidFill>
              </a:rPr>
              <a:t>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38E421C-13BD-E613-D0EF-2BD2B48F814F}"/>
              </a:ext>
            </a:extLst>
          </p:cNvPr>
          <p:cNvSpPr txBox="1"/>
          <p:nvPr/>
        </p:nvSpPr>
        <p:spPr>
          <a:xfrm>
            <a:off x="955169" y="4466647"/>
            <a:ext cx="1083301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dirty="0">
                <a:solidFill>
                  <a:srgbClr val="0070C0"/>
                </a:solidFill>
              </a:rPr>
              <a:t>…</a:t>
            </a:r>
            <a:r>
              <a:rPr lang="de-DE" sz="3400" b="1" dirty="0">
                <a:solidFill>
                  <a:srgbClr val="0070C0"/>
                </a:solidFill>
              </a:rPr>
              <a:t>but </a:t>
            </a:r>
            <a:r>
              <a:rPr lang="de-DE" sz="3400" b="1" dirty="0"/>
              <a:t>A(</a:t>
            </a:r>
            <a:r>
              <a:rPr lang="de-DE" sz="3400" b="1" dirty="0">
                <a:latin typeface="Symbol" panose="05050102010706020507" pitchFamily="18" charset="2"/>
              </a:rPr>
              <a:t>n</a:t>
            </a:r>
            <a:r>
              <a:rPr lang="de-DE" sz="3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ℓ</a:t>
            </a:r>
            <a:r>
              <a:rPr lang="de-DE" sz="3400" b="1" dirty="0">
                <a:latin typeface="Symbol" panose="05050102010706020507" pitchFamily="18" charset="2"/>
              </a:rPr>
              <a:t>,</a:t>
            </a:r>
            <a:r>
              <a:rPr lang="de-DE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ℓ</a:t>
            </a:r>
            <a:r>
              <a:rPr lang="de-DE" sz="3400" b="1" dirty="0"/>
              <a:t>)C</a:t>
            </a:r>
            <a:r>
              <a:rPr lang="de-DE" sz="3400" b="1" dirty="0">
                <a:solidFill>
                  <a:srgbClr val="0070C0"/>
                </a:solidFill>
              </a:rPr>
              <a:t> Single </a:t>
            </a:r>
            <a:r>
              <a:rPr lang="de-DE" sz="3400" b="1" dirty="0" err="1">
                <a:solidFill>
                  <a:srgbClr val="0070C0"/>
                </a:solidFill>
              </a:rPr>
              <a:t>Charged</a:t>
            </a:r>
            <a:r>
              <a:rPr lang="de-DE" sz="3400" b="1" dirty="0">
                <a:solidFill>
                  <a:srgbClr val="0070C0"/>
                </a:solidFill>
              </a:rPr>
              <a:t> Current (CC) </a:t>
            </a:r>
            <a:r>
              <a:rPr lang="de-DE" sz="3400" b="1" dirty="0" err="1">
                <a:solidFill>
                  <a:srgbClr val="0070C0"/>
                </a:solidFill>
              </a:rPr>
              <a:t>nuclear</a:t>
            </a:r>
            <a:r>
              <a:rPr lang="de-DE" sz="3400" b="1" dirty="0">
                <a:solidFill>
                  <a:srgbClr val="0070C0"/>
                </a:solidFill>
              </a:rPr>
              <a:t> </a:t>
            </a:r>
            <a:r>
              <a:rPr lang="de-DE" sz="3400" b="1" dirty="0" err="1">
                <a:solidFill>
                  <a:srgbClr val="0070C0"/>
                </a:solidFill>
              </a:rPr>
              <a:t>reaction</a:t>
            </a:r>
            <a:r>
              <a:rPr lang="de-DE" sz="3400" b="1" dirty="0">
                <a:solidFill>
                  <a:srgbClr val="0070C0"/>
                </a:solidFill>
              </a:rPr>
              <a:t> </a:t>
            </a:r>
            <a:r>
              <a:rPr lang="de-DE" sz="3400" b="1" dirty="0" err="1">
                <a:solidFill>
                  <a:srgbClr val="0070C0"/>
                </a:solidFill>
              </a:rPr>
              <a:t>data</a:t>
            </a:r>
            <a:r>
              <a:rPr lang="de-DE" sz="3400" b="1" dirty="0">
                <a:solidFill>
                  <a:srgbClr val="0070C0"/>
                </a:solidFill>
              </a:rPr>
              <a:t> </a:t>
            </a:r>
            <a:r>
              <a:rPr lang="de-DE" sz="3400" b="1" dirty="0" err="1">
                <a:solidFill>
                  <a:srgbClr val="0070C0"/>
                </a:solidFill>
              </a:rPr>
              <a:t>are</a:t>
            </a:r>
            <a:r>
              <a:rPr lang="de-DE" sz="3400" b="1" dirty="0">
                <a:solidFill>
                  <a:srgbClr val="0070C0"/>
                </a:solidFill>
              </a:rPr>
              <a:t> </a:t>
            </a:r>
            <a:r>
              <a:rPr lang="de-DE" sz="3400" b="1" dirty="0" err="1">
                <a:solidFill>
                  <a:srgbClr val="0070C0"/>
                </a:solidFill>
              </a:rPr>
              <a:t>available</a:t>
            </a:r>
            <a:r>
              <a:rPr lang="de-DE" sz="3400" b="1" dirty="0">
                <a:solidFill>
                  <a:srgbClr val="0070C0"/>
                </a:solidFill>
              </a:rPr>
              <a:t>!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62E36B4-71CE-CBC9-D561-68CC62BA4FC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Estimating LDCE Reaction Yields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70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8D6C66E-20AB-4780-95BF-FD544FA72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88A93DE-6542-3B74-30E7-802B24542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11</a:t>
            </a:fld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0C1EB94-36AB-3584-A5C1-DC4A284A8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301" y="1138682"/>
            <a:ext cx="12192000" cy="322823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8ABF4E1-3C8C-2594-2449-E0EC504BF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060" y="4780138"/>
            <a:ext cx="7570273" cy="33385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793BC4C-A316-71BE-EF16-6205BDD571D8}"/>
              </a:ext>
            </a:extLst>
          </p:cNvPr>
          <p:cNvSpPr txBox="1"/>
          <p:nvPr/>
        </p:nvSpPr>
        <p:spPr>
          <a:xfrm>
            <a:off x="2216020" y="264002"/>
            <a:ext cx="7759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/>
              <a:t>World Data Set on (</a:t>
            </a:r>
            <a:r>
              <a:rPr lang="de-DE" sz="2400" b="1" dirty="0" err="1">
                <a:latin typeface="Symbol" panose="05050102010706020507" pitchFamily="18" charset="2"/>
              </a:rPr>
              <a:t>n,m</a:t>
            </a:r>
            <a:r>
              <a:rPr lang="de-DE" sz="2400" b="1" dirty="0"/>
              <a:t>)  </a:t>
            </a:r>
            <a:r>
              <a:rPr lang="de-DE" sz="2400" b="1" dirty="0" err="1"/>
              <a:t>Charged</a:t>
            </a:r>
            <a:r>
              <a:rPr lang="de-DE" sz="2400" b="1" dirty="0"/>
              <a:t> Current (CC) Data</a:t>
            </a:r>
          </a:p>
          <a:p>
            <a:pPr algn="ctr"/>
            <a:r>
              <a:rPr lang="de-DE" sz="2200" b="1" dirty="0">
                <a:solidFill>
                  <a:srgbClr val="0070C0"/>
                </a:solidFill>
              </a:rPr>
              <a:t>3-Component </a:t>
            </a:r>
            <a:r>
              <a:rPr lang="de-DE" sz="2200" b="1" dirty="0" err="1">
                <a:solidFill>
                  <a:srgbClr val="0070C0"/>
                </a:solidFill>
              </a:rPr>
              <a:t>Structure</a:t>
            </a:r>
            <a:r>
              <a:rPr lang="de-DE" sz="24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682CD74-978D-00A0-5E07-2290374BF4FC}"/>
              </a:ext>
            </a:extLst>
          </p:cNvPr>
          <p:cNvSpPr txBox="1"/>
          <p:nvPr/>
        </p:nvSpPr>
        <p:spPr>
          <a:xfrm>
            <a:off x="2772747" y="4361993"/>
            <a:ext cx="6646506" cy="40011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/>
              <a:t>Total Cross </a:t>
            </a:r>
            <a:r>
              <a:rPr lang="de-DE" sz="2000" b="1" dirty="0" err="1"/>
              <a:t>Sections</a:t>
            </a:r>
            <a:r>
              <a:rPr lang="de-DE" sz="2000" b="1" dirty="0"/>
              <a:t> per </a:t>
            </a:r>
            <a:r>
              <a:rPr lang="de-DE" sz="2000" b="1" dirty="0" err="1"/>
              <a:t>Mass</a:t>
            </a:r>
            <a:r>
              <a:rPr lang="de-DE" sz="2000" b="1" dirty="0"/>
              <a:t> </a:t>
            </a:r>
            <a:r>
              <a:rPr lang="de-DE" sz="2000" b="1" dirty="0" err="1"/>
              <a:t>Number</a:t>
            </a:r>
            <a:r>
              <a:rPr lang="de-DE" sz="2000" b="1" dirty="0"/>
              <a:t>  and per Energy</a:t>
            </a:r>
            <a:r>
              <a:rPr lang="de-DE" dirty="0"/>
              <a:t> </a:t>
            </a:r>
          </a:p>
        </p:txBody>
      </p:sp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DB05C376-2922-F804-C8D4-304892B677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3750" y="1842588"/>
          <a:ext cx="911109" cy="297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080" imgH="203040" progId="Equation.DSMT4">
                  <p:embed/>
                </p:oleObj>
              </mc:Choice>
              <mc:Fallback>
                <p:oleObj name="Equation" r:id="rId4" imgW="622080" imgH="203040" progId="Equation.DSMT4">
                  <p:embed/>
                  <p:pic>
                    <p:nvPicPr>
                      <p:cNvPr id="9" name="Objekt 8">
                        <a:extLst>
                          <a:ext uri="{FF2B5EF4-FFF2-40B4-BE49-F238E27FC236}">
                            <a16:creationId xmlns:a16="http://schemas.microsoft.com/office/drawing/2014/main" id="{DB05C376-2922-F804-C8D4-304892B677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83750" y="1842588"/>
                        <a:ext cx="911109" cy="297505"/>
                      </a:xfrm>
                      <a:prstGeom prst="rect">
                        <a:avLst/>
                      </a:prstGeom>
                      <a:ln w="34925">
                        <a:solidFill>
                          <a:srgbClr val="007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63C10458-399B-179E-FAB3-438224028C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2954" y="2805228"/>
          <a:ext cx="828281" cy="270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22080" imgH="203040" progId="Equation.DSMT4">
                  <p:embed/>
                </p:oleObj>
              </mc:Choice>
              <mc:Fallback>
                <p:oleObj name="Equation" r:id="rId6" imgW="622080" imgH="203040" progId="Equation.DSMT4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63C10458-399B-179E-FAB3-438224028C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52954" y="2805228"/>
                        <a:ext cx="828281" cy="270459"/>
                      </a:xfrm>
                      <a:prstGeom prst="rect">
                        <a:avLst/>
                      </a:prstGeom>
                      <a:ln w="34925">
                        <a:solidFill>
                          <a:srgbClr val="00B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2CF3BD2D-F42F-B5E6-33CB-EEE06456218D}"/>
              </a:ext>
            </a:extLst>
          </p:cNvPr>
          <p:cNvSpPr txBox="1"/>
          <p:nvPr/>
        </p:nvSpPr>
        <p:spPr>
          <a:xfrm>
            <a:off x="2691140" y="5469405"/>
            <a:ext cx="6728112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FF0000"/>
                </a:solidFill>
              </a:rPr>
              <a:t>Lepton </a:t>
            </a:r>
            <a:r>
              <a:rPr lang="de-DE" sz="2400" b="1" dirty="0" err="1">
                <a:solidFill>
                  <a:srgbClr val="FF0000"/>
                </a:solidFill>
              </a:rPr>
              <a:t>Universality</a:t>
            </a:r>
            <a:r>
              <a:rPr lang="de-DE" sz="2400" b="1" dirty="0">
                <a:solidFill>
                  <a:srgbClr val="FF0000"/>
                </a:solidFill>
              </a:rPr>
              <a:t>:</a:t>
            </a:r>
            <a:r>
              <a:rPr lang="de-DE" sz="24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de-DE" sz="2000" b="1" dirty="0"/>
              <a:t>(</a:t>
            </a:r>
            <a:r>
              <a:rPr lang="de-DE" sz="2000" b="1" dirty="0" err="1">
                <a:latin typeface="Symbol" panose="05050102010706020507" pitchFamily="18" charset="2"/>
              </a:rPr>
              <a:t>n</a:t>
            </a:r>
            <a:r>
              <a:rPr lang="de-DE" sz="2000" b="1" baseline="-25000" dirty="0" err="1">
                <a:latin typeface="Symbol" panose="05050102010706020507" pitchFamily="18" charset="2"/>
              </a:rPr>
              <a:t>m</a:t>
            </a:r>
            <a:r>
              <a:rPr lang="de-DE" sz="2000" b="1" dirty="0" err="1">
                <a:latin typeface="Symbol" panose="05050102010706020507" pitchFamily="18" charset="2"/>
              </a:rPr>
              <a:t>,m</a:t>
            </a:r>
            <a:r>
              <a:rPr lang="de-DE" sz="2000" b="1" dirty="0"/>
              <a:t>) </a:t>
            </a: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↔</a:t>
            </a:r>
            <a:r>
              <a:rPr lang="de-DE" sz="2000" b="1" dirty="0"/>
              <a:t> (</a:t>
            </a:r>
            <a:r>
              <a:rPr lang="de-DE" sz="2000" b="1" dirty="0" err="1">
                <a:latin typeface="Symbol" panose="05050102010706020507" pitchFamily="18" charset="2"/>
              </a:rPr>
              <a:t>n</a:t>
            </a:r>
            <a:r>
              <a:rPr lang="de-DE" sz="2000" b="1" baseline="-25000" dirty="0" err="1">
                <a:latin typeface="+mj-lt"/>
              </a:rPr>
              <a:t>e</a:t>
            </a:r>
            <a:r>
              <a:rPr lang="de-DE" sz="2000" b="1" dirty="0" err="1">
                <a:latin typeface="Symbol" panose="05050102010706020507" pitchFamily="18" charset="2"/>
              </a:rPr>
              <a:t>,</a:t>
            </a:r>
            <a:r>
              <a:rPr lang="de-DE" sz="2000" b="1" dirty="0" err="1">
                <a:latin typeface="+mj-lt"/>
              </a:rPr>
              <a:t>e</a:t>
            </a:r>
            <a:r>
              <a:rPr lang="de-DE" sz="2000" b="1" dirty="0"/>
              <a:t>)</a:t>
            </a:r>
            <a:r>
              <a:rPr lang="de-DE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↔</a:t>
            </a:r>
            <a:r>
              <a:rPr lang="de-DE" sz="2000" dirty="0"/>
              <a:t> </a:t>
            </a:r>
            <a:r>
              <a:rPr lang="de-DE" sz="2000" b="1" dirty="0"/>
              <a:t>(</a:t>
            </a:r>
            <a:r>
              <a:rPr lang="de-DE" sz="2000" b="1" dirty="0">
                <a:latin typeface="Symbol" panose="05050102010706020507" pitchFamily="18" charset="2"/>
              </a:rPr>
              <a:t>n</a:t>
            </a:r>
            <a:r>
              <a:rPr lang="de-DE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ℓ</a:t>
            </a:r>
            <a:r>
              <a:rPr lang="de-DE" sz="2000" b="1" dirty="0">
                <a:latin typeface="Symbol" panose="05050102010706020507" pitchFamily="18" charset="2"/>
              </a:rPr>
              <a:t>,</a:t>
            </a:r>
            <a:r>
              <a:rPr lang="de-D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ℓ</a:t>
            </a:r>
            <a:r>
              <a:rPr lang="de-DE" sz="2000" b="1" dirty="0"/>
              <a:t>)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84008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C6A5935-70D9-F0F0-AE88-59D96982B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6CB52F9-46F4-557F-085C-7EAE7D41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12</a:t>
            </a:fld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8C739C8-9721-ADBC-C582-4D0054E2F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353" y="1433580"/>
            <a:ext cx="7207295" cy="468410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2FE9ACC-2694-6267-F35C-3DA077065F84}"/>
              </a:ext>
            </a:extLst>
          </p:cNvPr>
          <p:cNvSpPr txBox="1"/>
          <p:nvPr/>
        </p:nvSpPr>
        <p:spPr>
          <a:xfrm>
            <a:off x="1553876" y="270818"/>
            <a:ext cx="93711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>
                <a:latin typeface="Arial+"/>
              </a:rPr>
              <a:t>Incident</a:t>
            </a:r>
            <a:r>
              <a:rPr lang="de-DE" sz="2400" b="1" dirty="0">
                <a:latin typeface="Arial+"/>
              </a:rPr>
              <a:t> Energy </a:t>
            </a:r>
            <a:r>
              <a:rPr lang="de-DE" sz="2400" b="1" dirty="0" err="1">
                <a:latin typeface="Arial+"/>
              </a:rPr>
              <a:t>Dependence</a:t>
            </a:r>
            <a:r>
              <a:rPr lang="de-DE" sz="2400" b="1" dirty="0">
                <a:latin typeface="Arial+"/>
              </a:rPr>
              <a:t> of LDCE Total Cross </a:t>
            </a:r>
            <a:r>
              <a:rPr lang="de-DE" sz="2400" b="1" dirty="0" err="1">
                <a:latin typeface="Arial+"/>
              </a:rPr>
              <a:t>Sections</a:t>
            </a:r>
            <a:endParaRPr lang="de-DE" sz="2400" b="1" dirty="0">
              <a:latin typeface="Arial+"/>
            </a:endParaRPr>
          </a:p>
          <a:p>
            <a:pPr algn="ctr"/>
            <a:endParaRPr lang="de-DE" sz="2400" b="1" baseline="30000" dirty="0">
              <a:solidFill>
                <a:srgbClr val="0070C0"/>
              </a:solidFill>
              <a:latin typeface="Arial+"/>
            </a:endParaRPr>
          </a:p>
          <a:p>
            <a:pPr algn="ctr"/>
            <a:r>
              <a:rPr lang="de-DE" sz="2400" b="1" baseline="30000" dirty="0">
                <a:solidFill>
                  <a:srgbClr val="0070C0"/>
                </a:solidFill>
                <a:latin typeface="Arial+"/>
              </a:rPr>
              <a:t>16</a:t>
            </a:r>
            <a:r>
              <a:rPr lang="de-DE" sz="2400" b="1" dirty="0">
                <a:solidFill>
                  <a:srgbClr val="0070C0"/>
                </a:solidFill>
                <a:latin typeface="Arial+"/>
              </a:rPr>
              <a:t>O(e-,e+)X  </a:t>
            </a:r>
            <a:r>
              <a:rPr lang="de-DE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↔</a:t>
            </a:r>
            <a:r>
              <a:rPr lang="de-DE" sz="2400" b="1" dirty="0">
                <a:solidFill>
                  <a:srgbClr val="0070C0"/>
                </a:solidFill>
                <a:latin typeface="Arial+"/>
              </a:rPr>
              <a:t> </a:t>
            </a:r>
            <a:r>
              <a:rPr lang="de-DE" sz="2400" b="1" baseline="30000" dirty="0">
                <a:solidFill>
                  <a:srgbClr val="0070C0"/>
                </a:solidFill>
                <a:latin typeface="Arial+"/>
              </a:rPr>
              <a:t>208</a:t>
            </a:r>
            <a:r>
              <a:rPr lang="de-DE" sz="2400" b="1" dirty="0">
                <a:solidFill>
                  <a:srgbClr val="0070C0"/>
                </a:solidFill>
                <a:latin typeface="Arial+"/>
              </a:rPr>
              <a:t>Pb(e-,e+)X</a:t>
            </a:r>
            <a:endParaRPr lang="de-DE" sz="2400" dirty="0">
              <a:solidFill>
                <a:srgbClr val="0070C0"/>
              </a:solidFill>
            </a:endParaRPr>
          </a:p>
        </p:txBody>
      </p:sp>
      <p:sp>
        <p:nvSpPr>
          <p:cNvPr id="7" name="Pfeil: nach oben gebogen 6">
            <a:extLst>
              <a:ext uri="{FF2B5EF4-FFF2-40B4-BE49-F238E27FC236}">
                <a16:creationId xmlns:a16="http://schemas.microsoft.com/office/drawing/2014/main" id="{DFD8FD56-A724-D967-9D75-511126C4294E}"/>
              </a:ext>
            </a:extLst>
          </p:cNvPr>
          <p:cNvSpPr/>
          <p:nvPr/>
        </p:nvSpPr>
        <p:spPr>
          <a:xfrm rot="10800000">
            <a:off x="5404953" y="1838833"/>
            <a:ext cx="533436" cy="1446306"/>
          </a:xfrm>
          <a:prstGeom prst="bentUpArrow">
            <a:avLst/>
          </a:prstGeom>
          <a:solidFill>
            <a:srgbClr val="FFFF00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5F8E265-4429-9198-6F95-73A1D838EBB4}"/>
              </a:ext>
            </a:extLst>
          </p:cNvPr>
          <p:cNvSpPr txBox="1"/>
          <p:nvPr/>
        </p:nvSpPr>
        <p:spPr>
          <a:xfrm>
            <a:off x="5994400" y="4766951"/>
            <a:ext cx="2294965" cy="369332"/>
          </a:xfrm>
          <a:prstGeom prst="rect">
            <a:avLst/>
          </a:prstGeom>
          <a:solidFill>
            <a:srgbClr val="FFC000">
              <a:alpha val="24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EIC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3302D2D-9C94-AEF9-2137-BFA469B20DF7}"/>
              </a:ext>
            </a:extLst>
          </p:cNvPr>
          <p:cNvSpPr txBox="1"/>
          <p:nvPr/>
        </p:nvSpPr>
        <p:spPr>
          <a:xfrm>
            <a:off x="5090246" y="1654167"/>
            <a:ext cx="96498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/>
              <a:t>Jlab</a:t>
            </a:r>
            <a:endParaRPr lang="de-DE" b="1" dirty="0"/>
          </a:p>
        </p:txBody>
      </p:sp>
      <p:sp>
        <p:nvSpPr>
          <p:cNvPr id="11" name="Pfeil: nach oben 10">
            <a:extLst>
              <a:ext uri="{FF2B5EF4-FFF2-40B4-BE49-F238E27FC236}">
                <a16:creationId xmlns:a16="http://schemas.microsoft.com/office/drawing/2014/main" id="{4DFCB28D-1559-6079-C55B-0A64D29C88B4}"/>
              </a:ext>
            </a:extLst>
          </p:cNvPr>
          <p:cNvSpPr/>
          <p:nvPr/>
        </p:nvSpPr>
        <p:spPr>
          <a:xfrm>
            <a:off x="6950635" y="3942343"/>
            <a:ext cx="191247" cy="812800"/>
          </a:xfrm>
          <a:prstGeom prst="upArrow">
            <a:avLst/>
          </a:prstGeom>
          <a:solidFill>
            <a:srgbClr val="FFC000">
              <a:alpha val="2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895151E-BC90-2D86-C746-ED32252FD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180" y="2229505"/>
            <a:ext cx="191623" cy="12312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E356F8EF-C23E-4380-6B2B-5C097921061B}"/>
              </a:ext>
            </a:extLst>
          </p:cNvPr>
          <p:cNvSpPr txBox="1"/>
          <p:nvPr/>
        </p:nvSpPr>
        <p:spPr>
          <a:xfrm>
            <a:off x="8515350" y="2460384"/>
            <a:ext cx="3309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highlight>
                  <a:srgbClr val="00FF00"/>
                </a:highlight>
              </a:rPr>
              <a:t>(HERA@DESY e</a:t>
            </a:r>
            <a:r>
              <a:rPr lang="de-DE" sz="1600" b="1" baseline="30000" dirty="0">
                <a:highlight>
                  <a:srgbClr val="00FF00"/>
                </a:highlight>
              </a:rPr>
              <a:t>-</a:t>
            </a:r>
            <a:r>
              <a:rPr lang="de-DE" sz="1600" b="1" dirty="0">
                <a:highlight>
                  <a:srgbClr val="00FF00"/>
                </a:highlight>
              </a:rPr>
              <a:t>/e</a:t>
            </a:r>
            <a:r>
              <a:rPr lang="de-DE" sz="1600" b="1" baseline="30000" dirty="0">
                <a:highlight>
                  <a:srgbClr val="00FF00"/>
                </a:highlight>
              </a:rPr>
              <a:t>+</a:t>
            </a:r>
            <a:r>
              <a:rPr lang="de-DE" sz="1600" b="1" dirty="0">
                <a:highlight>
                  <a:srgbClr val="00FF00"/>
                </a:highlight>
              </a:rPr>
              <a:t> + p </a:t>
            </a:r>
            <a:r>
              <a:rPr lang="de-DE" sz="1600" b="1" dirty="0" err="1">
                <a:highlight>
                  <a:srgbClr val="00FF00"/>
                </a:highlight>
              </a:rPr>
              <a:t>collider</a:t>
            </a:r>
            <a:r>
              <a:rPr lang="de-DE" sz="1600" b="1" dirty="0">
                <a:highlight>
                  <a:srgbClr val="00FF00"/>
                </a:highlight>
              </a:rPr>
              <a:t>) </a:t>
            </a:r>
            <a:endParaRPr lang="de-DE" sz="1200" b="1" dirty="0">
              <a:highlight>
                <a:srgbClr val="00FF00"/>
              </a:highlight>
            </a:endParaRPr>
          </a:p>
          <a:p>
            <a:pPr algn="ctr"/>
            <a:r>
              <a:rPr lang="de-DE" sz="1200" b="1" dirty="0">
                <a:highlight>
                  <a:srgbClr val="00FF00"/>
                </a:highlight>
              </a:rPr>
              <a:t>(1991-2007)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E71D44B-446E-A857-9AD0-EA9AAB10CA10}"/>
              </a:ext>
            </a:extLst>
          </p:cNvPr>
          <p:cNvSpPr txBox="1"/>
          <p:nvPr/>
        </p:nvSpPr>
        <p:spPr>
          <a:xfrm>
            <a:off x="8109014" y="4119757"/>
            <a:ext cx="3915506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x |</a:t>
            </a:r>
            <a:r>
              <a:rPr lang="de-DE" sz="22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de-DE" sz="2200" b="1" baseline="-25000" dirty="0">
                <a:solidFill>
                  <a:schemeClr val="bg1"/>
                </a:solidFill>
              </a:rPr>
              <a:t>BSM</a:t>
            </a:r>
            <a:r>
              <a:rPr lang="de-DE" sz="2200" b="1" dirty="0">
                <a:solidFill>
                  <a:schemeClr val="bg1"/>
                </a:solidFill>
              </a:rPr>
              <a:t>|</a:t>
            </a:r>
            <a:r>
              <a:rPr lang="de-DE" sz="2200" b="1" baseline="30000" dirty="0">
                <a:solidFill>
                  <a:schemeClr val="bg1"/>
                </a:solidFill>
              </a:rPr>
              <a:t>2 </a:t>
            </a:r>
            <a:r>
              <a:rPr lang="de-DE" sz="2200" b="1" dirty="0">
                <a:solidFill>
                  <a:schemeClr val="bg1"/>
                </a:solidFill>
              </a:rPr>
              <a:t>~ </a:t>
            </a:r>
            <a:r>
              <a:rPr lang="de-DE" sz="2200" b="1" i="1" dirty="0">
                <a:solidFill>
                  <a:schemeClr val="bg1"/>
                </a:solidFill>
              </a:rPr>
              <a:t>O</a:t>
            </a:r>
            <a:r>
              <a:rPr lang="de-DE" sz="2200" b="1" dirty="0">
                <a:solidFill>
                  <a:schemeClr val="bg1"/>
                </a:solidFill>
              </a:rPr>
              <a:t>(10</a:t>
            </a:r>
            <a:r>
              <a:rPr lang="de-DE" sz="2200" b="1" baseline="30000" dirty="0">
                <a:solidFill>
                  <a:schemeClr val="bg1"/>
                </a:solidFill>
              </a:rPr>
              <a:t>-10</a:t>
            </a:r>
            <a:r>
              <a:rPr lang="de-DE" sz="2200" b="1" dirty="0">
                <a:solidFill>
                  <a:schemeClr val="bg1"/>
                </a:solidFill>
              </a:rPr>
              <a:t>…10</a:t>
            </a:r>
            <a:r>
              <a:rPr lang="de-DE" sz="2200" b="1" baseline="30000" dirty="0">
                <a:solidFill>
                  <a:schemeClr val="bg1"/>
                </a:solidFill>
              </a:rPr>
              <a:t>-14</a:t>
            </a:r>
            <a:r>
              <a:rPr lang="de-DE" sz="2200" b="1" dirty="0">
                <a:solidFill>
                  <a:schemeClr val="bg1"/>
                </a:solidFill>
              </a:rPr>
              <a:t>)!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BED1DF9-A90D-70D9-0D2D-8EFAAEBD45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0405" y="336489"/>
            <a:ext cx="1226790" cy="556854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6179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6" grpId="0" animBg="1"/>
      <p:bldP spid="11" grpId="0" animBg="1"/>
      <p:bldP spid="13" grpId="0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EEABD3E-74EB-1F44-7692-125FC147D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99029FC-FBD5-1F54-9CFD-9AB4B61CE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13</a:t>
            </a:fld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EDBC54-EDDB-C99D-E36A-DABD88DE1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500" y="810906"/>
            <a:ext cx="7803700" cy="515251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6DB0D00F-6A35-EB8B-B72B-64EA90AD21FB}"/>
              </a:ext>
            </a:extLst>
          </p:cNvPr>
          <p:cNvSpPr txBox="1"/>
          <p:nvPr/>
        </p:nvSpPr>
        <p:spPr>
          <a:xfrm>
            <a:off x="2504139" y="274917"/>
            <a:ext cx="751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/>
              <a:t>Mass</a:t>
            </a:r>
            <a:r>
              <a:rPr lang="de-DE" sz="2400" b="1" dirty="0"/>
              <a:t> </a:t>
            </a:r>
            <a:r>
              <a:rPr lang="de-DE" sz="2400" b="1" dirty="0" err="1"/>
              <a:t>Dependence</a:t>
            </a:r>
            <a:r>
              <a:rPr lang="de-DE" sz="2400" b="1" dirty="0"/>
              <a:t> of LDCE Total Cross </a:t>
            </a:r>
            <a:r>
              <a:rPr lang="de-DE" sz="2400" b="1" dirty="0" err="1"/>
              <a:t>Sections</a:t>
            </a:r>
            <a:r>
              <a:rPr lang="de-DE" dirty="0"/>
              <a:t>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DAA9294-398D-0487-053F-CD2838B26F9B}"/>
              </a:ext>
            </a:extLst>
          </p:cNvPr>
          <p:cNvSpPr txBox="1"/>
          <p:nvPr/>
        </p:nvSpPr>
        <p:spPr>
          <a:xfrm>
            <a:off x="233011" y="881964"/>
            <a:ext cx="4542256" cy="149271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Challenge Experiment:</a:t>
            </a:r>
          </a:p>
          <a:p>
            <a:pPr algn="ctr"/>
            <a:r>
              <a:rPr lang="de-DE" sz="2200" b="1" dirty="0">
                <a:solidFill>
                  <a:schemeClr val="bg1"/>
                </a:solidFill>
              </a:rPr>
              <a:t>Heavy </a:t>
            </a:r>
            <a:r>
              <a:rPr lang="de-DE" sz="2200" b="1" dirty="0" err="1">
                <a:solidFill>
                  <a:schemeClr val="bg1"/>
                </a:solidFill>
              </a:rPr>
              <a:t>target</a:t>
            </a:r>
            <a:r>
              <a:rPr lang="de-DE" sz="2200" b="1" dirty="0">
                <a:solidFill>
                  <a:schemeClr val="bg1"/>
                </a:solidFill>
              </a:rPr>
              <a:t> </a:t>
            </a:r>
            <a:r>
              <a:rPr lang="de-DE" sz="2200" b="1" dirty="0" err="1">
                <a:solidFill>
                  <a:schemeClr val="bg1"/>
                </a:solidFill>
              </a:rPr>
              <a:t>nuclei</a:t>
            </a:r>
            <a:r>
              <a:rPr lang="de-DE" sz="2200" b="1" dirty="0">
                <a:solidFill>
                  <a:schemeClr val="bg1"/>
                </a:solidFill>
              </a:rPr>
              <a:t> at </a:t>
            </a:r>
            <a:r>
              <a:rPr lang="de-DE" sz="2200" b="1" dirty="0" err="1">
                <a:solidFill>
                  <a:schemeClr val="bg1"/>
                </a:solidFill>
              </a:rPr>
              <a:t>the</a:t>
            </a:r>
            <a:r>
              <a:rPr lang="de-DE" sz="2200" b="1" dirty="0">
                <a:solidFill>
                  <a:schemeClr val="bg1"/>
                </a:solidFill>
              </a:rPr>
              <a:t> </a:t>
            </a:r>
            <a:r>
              <a:rPr lang="de-DE" sz="2200" b="1" dirty="0" err="1">
                <a:solidFill>
                  <a:schemeClr val="bg1"/>
                </a:solidFill>
              </a:rPr>
              <a:t>highest</a:t>
            </a:r>
            <a:r>
              <a:rPr lang="de-DE" sz="2200" b="1" dirty="0">
                <a:solidFill>
                  <a:schemeClr val="bg1"/>
                </a:solidFill>
              </a:rPr>
              <a:t> possible beam </a:t>
            </a:r>
            <a:r>
              <a:rPr lang="de-DE" sz="2200" b="1" dirty="0" err="1">
                <a:solidFill>
                  <a:schemeClr val="bg1"/>
                </a:solidFill>
              </a:rPr>
              <a:t>energy</a:t>
            </a:r>
            <a:r>
              <a:rPr lang="de-DE" sz="22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de-DE" sz="2200" b="1" dirty="0" err="1">
                <a:solidFill>
                  <a:schemeClr val="accent2"/>
                </a:solidFill>
                <a:highlight>
                  <a:srgbClr val="FFFF00"/>
                </a:highlight>
              </a:rPr>
              <a:t>single</a:t>
            </a:r>
            <a:r>
              <a:rPr lang="de-DE" sz="2200" b="1" dirty="0">
                <a:solidFill>
                  <a:schemeClr val="accent2"/>
                </a:solidFill>
                <a:highlight>
                  <a:srgbClr val="FFFF00"/>
                </a:highlight>
              </a:rPr>
              <a:t> out prompt (!) e+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CC80AB1-2B12-D96F-367F-27FC980D0941}"/>
              </a:ext>
            </a:extLst>
          </p:cNvPr>
          <p:cNvSpPr txBox="1"/>
          <p:nvPr/>
        </p:nvSpPr>
        <p:spPr>
          <a:xfrm>
            <a:off x="6651293" y="3429000"/>
            <a:ext cx="5276396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Challenge Theory:</a:t>
            </a:r>
          </a:p>
          <a:p>
            <a:pPr algn="ctr"/>
            <a:r>
              <a:rPr lang="de-DE" sz="2200" b="1" i="1" dirty="0">
                <a:solidFill>
                  <a:schemeClr val="bg1"/>
                </a:solidFill>
              </a:rPr>
              <a:t>EFT </a:t>
            </a:r>
            <a:r>
              <a:rPr lang="de-DE" sz="2200" b="1" dirty="0">
                <a:solidFill>
                  <a:schemeClr val="bg1"/>
                </a:solidFill>
              </a:rPr>
              <a:t>for </a:t>
            </a:r>
            <a:r>
              <a:rPr lang="de-DE" sz="2200" b="1" dirty="0" err="1">
                <a:solidFill>
                  <a:schemeClr val="bg1"/>
                </a:solidFill>
                <a:latin typeface="Symbol" panose="05050102010706020507" pitchFamily="18" charset="2"/>
                <a:cs typeface="Lao UI" panose="020B0502040204020203" pitchFamily="34" charset="0"/>
              </a:rPr>
              <a:t>h,k,l-</a:t>
            </a:r>
            <a:r>
              <a:rPr lang="de-DE" sz="2200" b="1" dirty="0" err="1">
                <a:solidFill>
                  <a:schemeClr val="bg1"/>
                </a:solidFill>
                <a:latin typeface="+mj-lt"/>
                <a:cs typeface="Lao UI" panose="020B0502040204020203" pitchFamily="34" charset="0"/>
              </a:rPr>
              <a:t>dynamics</a:t>
            </a:r>
            <a:r>
              <a:rPr lang="de-DE" sz="2200" b="1" dirty="0" err="1">
                <a:solidFill>
                  <a:schemeClr val="bg1"/>
                </a:solidFill>
              </a:rPr>
              <a:t>@multi-GeV</a:t>
            </a:r>
            <a:r>
              <a:rPr lang="de-DE" sz="2200" b="1" dirty="0">
                <a:solidFill>
                  <a:schemeClr val="bg1"/>
                </a:solidFill>
              </a:rPr>
              <a:t>  </a:t>
            </a:r>
          </a:p>
          <a:p>
            <a:pPr algn="ctr"/>
            <a:r>
              <a:rPr lang="de-DE" sz="2200" b="1" dirty="0">
                <a:solidFill>
                  <a:schemeClr val="bg1"/>
                </a:solidFill>
              </a:rPr>
              <a:t>Unified </a:t>
            </a:r>
            <a:r>
              <a:rPr lang="de-DE" sz="2200" b="1" i="1" dirty="0">
                <a:solidFill>
                  <a:schemeClr val="bg1"/>
                </a:solidFill>
              </a:rPr>
              <a:t>LDCE </a:t>
            </a:r>
            <a:r>
              <a:rPr lang="de-DE" sz="2200" b="1" dirty="0" err="1">
                <a:solidFill>
                  <a:schemeClr val="bg1"/>
                </a:solidFill>
              </a:rPr>
              <a:t>Reaction</a:t>
            </a:r>
            <a:r>
              <a:rPr lang="de-DE" sz="2200" b="1" dirty="0">
                <a:solidFill>
                  <a:schemeClr val="bg1"/>
                </a:solidFill>
              </a:rPr>
              <a:t> Theory </a:t>
            </a:r>
          </a:p>
          <a:p>
            <a:pPr algn="ctr"/>
            <a:r>
              <a:rPr lang="de-DE" sz="2200" b="1" dirty="0" err="1">
                <a:solidFill>
                  <a:schemeClr val="bg1"/>
                </a:solidFill>
              </a:rPr>
              <a:t>from</a:t>
            </a:r>
            <a:r>
              <a:rPr lang="de-DE" sz="2200" b="1" dirty="0">
                <a:solidFill>
                  <a:schemeClr val="bg1"/>
                </a:solidFill>
              </a:rPr>
              <a:t> QE to DI Energies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DC60542-2696-6851-F995-52E53BFEC6D6}"/>
              </a:ext>
            </a:extLst>
          </p:cNvPr>
          <p:cNvSpPr txBox="1"/>
          <p:nvPr/>
        </p:nvSpPr>
        <p:spPr>
          <a:xfrm>
            <a:off x="7630335" y="2042270"/>
            <a:ext cx="3915506" cy="43088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bg1"/>
                </a:solidFill>
              </a:rPr>
              <a:t>x |</a:t>
            </a:r>
            <a:r>
              <a:rPr lang="de-DE" sz="22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de-DE" sz="2200" b="1" baseline="-25000" dirty="0">
                <a:solidFill>
                  <a:schemeClr val="bg1"/>
                </a:solidFill>
              </a:rPr>
              <a:t>BSM</a:t>
            </a:r>
            <a:r>
              <a:rPr lang="de-DE" sz="2200" b="1" dirty="0">
                <a:solidFill>
                  <a:schemeClr val="bg1"/>
                </a:solidFill>
              </a:rPr>
              <a:t>|</a:t>
            </a:r>
            <a:r>
              <a:rPr lang="de-DE" sz="2200" b="1" baseline="30000" dirty="0">
                <a:solidFill>
                  <a:schemeClr val="bg1"/>
                </a:solidFill>
              </a:rPr>
              <a:t>2 </a:t>
            </a:r>
            <a:r>
              <a:rPr lang="de-DE" sz="2200" b="1" dirty="0">
                <a:solidFill>
                  <a:schemeClr val="bg1"/>
                </a:solidFill>
              </a:rPr>
              <a:t>~ </a:t>
            </a:r>
            <a:r>
              <a:rPr lang="de-DE" sz="2200" b="1" i="1" dirty="0">
                <a:solidFill>
                  <a:schemeClr val="bg1"/>
                </a:solidFill>
              </a:rPr>
              <a:t>O</a:t>
            </a:r>
            <a:r>
              <a:rPr lang="de-DE" sz="2200" b="1" dirty="0">
                <a:solidFill>
                  <a:schemeClr val="bg1"/>
                </a:solidFill>
              </a:rPr>
              <a:t>(10</a:t>
            </a:r>
            <a:r>
              <a:rPr lang="de-DE" sz="2200" b="1" baseline="30000" dirty="0">
                <a:solidFill>
                  <a:schemeClr val="bg1"/>
                </a:solidFill>
              </a:rPr>
              <a:t>-10</a:t>
            </a:r>
            <a:r>
              <a:rPr lang="de-DE" sz="2200" b="1" dirty="0">
                <a:solidFill>
                  <a:schemeClr val="bg1"/>
                </a:solidFill>
              </a:rPr>
              <a:t>…10</a:t>
            </a:r>
            <a:r>
              <a:rPr lang="de-DE" sz="2200" b="1" baseline="30000" dirty="0">
                <a:solidFill>
                  <a:schemeClr val="bg1"/>
                </a:solidFill>
              </a:rPr>
              <a:t>-14</a:t>
            </a:r>
            <a:r>
              <a:rPr lang="de-DE" sz="2200" b="1" dirty="0">
                <a:solidFill>
                  <a:schemeClr val="bg1"/>
                </a:solidFill>
              </a:rPr>
              <a:t>)!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FD45D65-B44F-F3DE-FA26-BC9A5BD15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1549" y="283043"/>
            <a:ext cx="1226790" cy="556854"/>
          </a:xfrm>
          <a:prstGeom prst="rect">
            <a:avLst/>
          </a:prstGeom>
          <a:ln w="2222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178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00425" y="641689"/>
            <a:ext cx="9150741" cy="232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noProof="0" dirty="0"/>
              <a:t>Status and Future</a:t>
            </a:r>
            <a:r>
              <a:rPr lang="en-US" sz="22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noProof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noProof="0" dirty="0">
                <a:latin typeface="Arial" panose="020B0604020202020204" pitchFamily="34" charset="0"/>
                <a:cs typeface="Arial" panose="020B0604020202020204" pitchFamily="34" charset="0"/>
              </a:rPr>
              <a:t>Lepton DCE reactions at accelerators as a n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200" b="1" noProof="0" dirty="0"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en-US" sz="22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Probe for LNV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</a:t>
            </a:r>
            <a:r>
              <a:rPr lang="en-US" sz="2200" b="1" i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Symbol" panose="05050102010706020507" pitchFamily="18" charset="2"/>
                <a:cs typeface="Arial" panose="020B0604020202020204" pitchFamily="34" charset="0"/>
              </a:rPr>
              <a:t>h,k,l</a:t>
            </a:r>
            <a:r>
              <a:rPr lang="en-US" sz="22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-terms by energy-momentum enhancement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Outlook LDCE: Heavy Neutral Leptons, </a:t>
            </a:r>
            <a:r>
              <a:rPr lang="en-US" sz="22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200" b="1" i="1" baseline="-25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HNL</a:t>
            </a:r>
            <a:r>
              <a:rPr lang="en-US" sz="22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 </a:t>
            </a:r>
            <a:r>
              <a:rPr lang="en-US" sz="2200" b="1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200" b="1" i="1" baseline="-250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en-US" sz="2200" b="1" i="1" baseline="-250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 LDCE : Higher-dim operators &amp; </a:t>
            </a:r>
            <a:r>
              <a:rPr lang="en-US" sz="2200" b="1" i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Higgs sector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A5A239-0978-4927-BB35-A1C27438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H. Lenske, Erice School  2026, 47th Course</a:t>
            </a:r>
            <a:endParaRPr lang="en-US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A42410-1453-4944-9EA6-863BB1CCA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7F0E8-2BE4-44E3-8FCF-63EB4FB2DB66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E766BFE-6220-70C6-6084-55B604B86FC6}"/>
              </a:ext>
            </a:extLst>
          </p:cNvPr>
          <p:cNvSpPr txBox="1"/>
          <p:nvPr/>
        </p:nvSpPr>
        <p:spPr>
          <a:xfrm>
            <a:off x="7047110" y="6107441"/>
            <a:ext cx="49715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noProof="0" dirty="0"/>
              <a:t>Supported by DFG, grant Le439/17, and INFN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81AA2DE-EE7F-6191-9315-FCD1CC46C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646" y="3427469"/>
            <a:ext cx="4082551" cy="1693254"/>
          </a:xfrm>
          <a:prstGeom prst="rect">
            <a:avLst/>
          </a:prstGeom>
          <a:ln w="34925">
            <a:solidFill>
              <a:srgbClr val="FF0000"/>
            </a:solidFill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A5DFB4A-BB5D-E307-D7EB-E2A509DE1E48}"/>
              </a:ext>
            </a:extLst>
          </p:cNvPr>
          <p:cNvSpPr txBox="1"/>
          <p:nvPr/>
        </p:nvSpPr>
        <p:spPr>
          <a:xfrm>
            <a:off x="1671848" y="5340865"/>
            <a:ext cx="373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highlight>
                  <a:srgbClr val="FF0000"/>
                </a:highlight>
                <a:latin typeface="Arial "/>
              </a:rPr>
              <a:t>Connection MDCE </a:t>
            </a:r>
            <a:r>
              <a:rPr lang="de-DE" b="1" dirty="0">
                <a:solidFill>
                  <a:schemeClr val="bg1"/>
                </a:solidFill>
                <a:highlight>
                  <a:srgbClr val="FF0000"/>
                </a:highlight>
                <a:latin typeface="Arial "/>
                <a:ea typeface="Calibri" panose="020F0502020204030204" pitchFamily="34" charset="0"/>
                <a:cs typeface="Calibri" panose="020F0502020204030204" pitchFamily="34" charset="0"/>
              </a:rPr>
              <a:t>↔ LDCE</a:t>
            </a:r>
            <a:endParaRPr lang="de-DE" b="1" dirty="0">
              <a:solidFill>
                <a:schemeClr val="bg1"/>
              </a:solidFill>
              <a:highlight>
                <a:srgbClr val="FF0000"/>
              </a:highlight>
              <a:latin typeface="Arial 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765CBD3-D7C6-E5B5-06E4-8C06821B4AF6}"/>
              </a:ext>
            </a:extLst>
          </p:cNvPr>
          <p:cNvSpPr txBox="1"/>
          <p:nvPr/>
        </p:nvSpPr>
        <p:spPr>
          <a:xfrm>
            <a:off x="7111156" y="5351293"/>
            <a:ext cx="3396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chemeClr val="bg1"/>
                </a:solidFill>
                <a:highlight>
                  <a:srgbClr val="0000FF"/>
                </a:highlight>
                <a:latin typeface="Arial "/>
              </a:rPr>
              <a:t>Isotensor (!!) Higgs Boson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4512EF1-0484-4826-AE92-03A9F9C1A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143" y="3419329"/>
            <a:ext cx="3444529" cy="1752055"/>
          </a:xfrm>
          <a:prstGeom prst="rect">
            <a:avLst/>
          </a:prstGeom>
          <a:ln w="34925">
            <a:solidFill>
              <a:srgbClr val="0070C0"/>
            </a:solidFill>
          </a:ln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27E906BF-7104-4A56-5A52-C5CF158EF0A8}"/>
              </a:ext>
            </a:extLst>
          </p:cNvPr>
          <p:cNvSpPr txBox="1"/>
          <p:nvPr/>
        </p:nvSpPr>
        <p:spPr>
          <a:xfrm>
            <a:off x="143428" y="601750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de-DE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H.L., F. Cappuzzello, A. Spatafora, 2603.21997</a:t>
            </a:r>
            <a:r>
              <a:rPr lang="de-DE" b="1" dirty="0"/>
              <a:t> [</a:t>
            </a:r>
            <a:r>
              <a:rPr lang="de-DE" b="1" dirty="0" err="1"/>
              <a:t>nucl-th</a:t>
            </a:r>
            <a:r>
              <a:rPr lang="de-DE" b="1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7522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E7C7D0C-F5F3-AD7A-4CF1-80CDF0A1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E585160-91C3-FE51-71D4-B5B6AA5FF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F666-0278-43C6-A845-8DD5F3306FBC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543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9CDB898-A656-D363-CBD8-6AA223F32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163" y="1522801"/>
            <a:ext cx="4630675" cy="468410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530C3CE-D761-216D-C3AF-E16CFAB3B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83" y="191262"/>
            <a:ext cx="11770716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Exploring new LNV territory with…</a:t>
            </a:r>
            <a:br>
              <a:rPr lang="en-US" sz="32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en-US" sz="24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LDCE Reaction Studies 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en-US" sz="32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Accelerator Facilities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4B5590F-83C8-6506-A1E3-0BF7290C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H. Lenske, Erice School  2026, 47th Course</a:t>
            </a:r>
            <a:endParaRPr lang="en-US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11FEE60-0022-75A1-4C2F-CB90E332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7CC06-C06E-4707-BD1D-8FD51C6451F1}" type="slidenum">
              <a:rPr lang="en-US" noProof="0" smtClean="0"/>
              <a:t>16</a:t>
            </a:fld>
            <a:endParaRPr lang="en-US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76D6B4-DDD8-4CAA-3C99-B276E8E16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703" y="3154274"/>
            <a:ext cx="347448" cy="274726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6DD49246-EA4C-0A4C-FD7D-3C0AC22057FF}"/>
              </a:ext>
            </a:extLst>
          </p:cNvPr>
          <p:cNvSpPr/>
          <p:nvPr/>
        </p:nvSpPr>
        <p:spPr>
          <a:xfrm>
            <a:off x="6024703" y="3172442"/>
            <a:ext cx="347448" cy="274726"/>
          </a:xfrm>
          <a:prstGeom prst="rect">
            <a:avLst/>
          </a:prstGeom>
          <a:solidFill>
            <a:srgbClr val="FFFF00">
              <a:alpha val="22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48C1633-3EC7-4561-C62E-7A420E775CCC}"/>
              </a:ext>
            </a:extLst>
          </p:cNvPr>
          <p:cNvSpPr txBox="1"/>
          <p:nvPr/>
        </p:nvSpPr>
        <p:spPr>
          <a:xfrm>
            <a:off x="3543044" y="4516524"/>
            <a:ext cx="5105911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/>
              <a:t>No</a:t>
            </a:r>
            <a:r>
              <a:rPr lang="de-DE" sz="2400" b="1" dirty="0"/>
              <a:t> </a:t>
            </a:r>
            <a:r>
              <a:rPr lang="de-DE" sz="2400" b="1" dirty="0" err="1"/>
              <a:t>Nuclear</a:t>
            </a:r>
            <a:r>
              <a:rPr lang="de-DE" sz="2400" b="1" dirty="0"/>
              <a:t> </a:t>
            </a:r>
            <a:r>
              <a:rPr lang="de-DE" sz="2400" b="1" dirty="0" err="1"/>
              <a:t>Structure</a:t>
            </a:r>
            <a:r>
              <a:rPr lang="de-DE" sz="2400" b="1" dirty="0"/>
              <a:t> Constraints! </a:t>
            </a:r>
          </a:p>
        </p:txBody>
      </p:sp>
    </p:spTree>
    <p:extLst>
      <p:ext uri="{BB962C8B-B14F-4D97-AF65-F5344CB8AC3E}">
        <p14:creationId xmlns:p14="http://schemas.microsoft.com/office/powerpoint/2010/main" val="81202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28BED4-AEB9-48FA-3414-C7B05FF62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dirty="0"/>
              <a:t>Motivation and Goals</a:t>
            </a:r>
            <a:br>
              <a:rPr lang="de-DE" b="1" dirty="0"/>
            </a:br>
            <a:endParaRPr lang="de-DE" b="1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4AB422C-F965-C58E-758D-D1C832C66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H. Lenske, Erice School  2026, 47th Course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553C4D5-CB0D-610C-769B-62F70701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D81CF-0B0D-4414-B276-73BB36F7285C}" type="slidenum">
              <a:rPr lang="de-DE" smtClean="0"/>
              <a:t>17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83FFDF5-B81B-A4CF-1BFF-4C8C1A2AB85E}"/>
              </a:ext>
            </a:extLst>
          </p:cNvPr>
          <p:cNvSpPr txBox="1"/>
          <p:nvPr/>
        </p:nvSpPr>
        <p:spPr>
          <a:xfrm>
            <a:off x="547688" y="1628069"/>
            <a:ext cx="1118514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de-DE" sz="2200" b="1" dirty="0"/>
              <a:t>Research on </a:t>
            </a:r>
            <a:r>
              <a:rPr lang="de-DE" sz="2200" b="1" dirty="0" err="1"/>
              <a:t>Nuclear</a:t>
            </a:r>
            <a:r>
              <a:rPr lang="de-DE" sz="2200" b="1" dirty="0"/>
              <a:t> Isotensor Modes </a:t>
            </a:r>
            <a:r>
              <a:rPr lang="de-DE" sz="2200" b="1" dirty="0" err="1"/>
              <a:t>within</a:t>
            </a:r>
            <a:r>
              <a:rPr lang="de-DE" sz="2200" b="1" dirty="0"/>
              <a:t> the NUMEN</a:t>
            </a:r>
            <a:r>
              <a:rPr lang="de-DE" sz="2200" b="1" baseline="30000" dirty="0"/>
              <a:t>*</a:t>
            </a:r>
            <a:r>
              <a:rPr lang="de-DE" sz="2200" b="1" dirty="0"/>
              <a:t>@LNS Catania Project</a:t>
            </a:r>
          </a:p>
          <a:p>
            <a:pPr algn="ctr"/>
            <a:endParaRPr lang="de-DE" sz="2200" b="1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de-DE" sz="2200" b="1" dirty="0"/>
              <a:t>Rank-2 Isotensor Response by Heavy Ion Double Charge Exchange (DCE) Reactions:</a:t>
            </a:r>
          </a:p>
          <a:p>
            <a:pPr algn="ctr"/>
            <a:r>
              <a:rPr lang="de-DE" sz="2200" b="1" dirty="0" err="1">
                <a:solidFill>
                  <a:srgbClr val="0070C0"/>
                </a:solidFill>
              </a:rPr>
              <a:t>Collisonal</a:t>
            </a:r>
            <a:r>
              <a:rPr lang="de-DE" sz="2200" b="1" dirty="0">
                <a:solidFill>
                  <a:srgbClr val="0070C0"/>
                </a:solidFill>
              </a:rPr>
              <a:t> </a:t>
            </a:r>
            <a:r>
              <a:rPr lang="de-DE" sz="2200" b="1" dirty="0" err="1">
                <a:solidFill>
                  <a:srgbClr val="0070C0"/>
                </a:solidFill>
              </a:rPr>
              <a:t>Hadronic</a:t>
            </a:r>
            <a:r>
              <a:rPr lang="de-DE" sz="2200" b="1" dirty="0">
                <a:solidFill>
                  <a:srgbClr val="0070C0"/>
                </a:solidFill>
              </a:rPr>
              <a:t> DCE </a:t>
            </a:r>
            <a:r>
              <a:rPr lang="de-DE" sz="2200" b="1" dirty="0" err="1">
                <a:solidFill>
                  <a:srgbClr val="0070C0"/>
                </a:solidFill>
              </a:rPr>
              <a:t>Processes</a:t>
            </a:r>
            <a:endParaRPr lang="de-DE" sz="2200" b="1" dirty="0">
              <a:solidFill>
                <a:srgbClr val="0070C0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de-DE" sz="2200" b="1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de-DE" sz="2400" b="1" dirty="0">
                <a:solidFill>
                  <a:srgbClr val="FF0000"/>
                </a:solidFill>
              </a:rPr>
              <a:t>New Probe for Lepton Number Violation</a:t>
            </a:r>
          </a:p>
          <a:p>
            <a:pPr algn="ctr"/>
            <a:r>
              <a:rPr lang="de-DE" sz="2200" b="1" dirty="0">
                <a:solidFill>
                  <a:srgbClr val="00B050"/>
                </a:solidFill>
              </a:rPr>
              <a:t>Weak Lepton Double Charge Exchange (LDCE) Reactions on Nuclei at </a:t>
            </a:r>
            <a:r>
              <a:rPr lang="de-DE" sz="2200" b="1" dirty="0" err="1">
                <a:solidFill>
                  <a:srgbClr val="00B050"/>
                </a:solidFill>
              </a:rPr>
              <a:t>Accelerators</a:t>
            </a:r>
            <a:r>
              <a:rPr lang="de-DE" sz="2200" b="1" dirty="0">
                <a:solidFill>
                  <a:srgbClr val="00B050"/>
                </a:solidFill>
              </a:rPr>
              <a:t> 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CD9C751-4A37-E922-15DA-977C718F69F2}"/>
              </a:ext>
            </a:extLst>
          </p:cNvPr>
          <p:cNvSpPr txBox="1"/>
          <p:nvPr/>
        </p:nvSpPr>
        <p:spPr>
          <a:xfrm>
            <a:off x="2886075" y="4423581"/>
            <a:ext cx="6348412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b="1" dirty="0" err="1">
                <a:solidFill>
                  <a:srgbClr val="7030A0"/>
                </a:solidFill>
                <a:sym typeface="Wingdings" panose="05000000000000000000" pitchFamily="2" charset="2"/>
              </a:rPr>
              <a:t>Probing</a:t>
            </a:r>
            <a:r>
              <a:rPr lang="de-DE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rgbClr val="7030A0"/>
                </a:solidFill>
                <a:sym typeface="Wingdings" panose="05000000000000000000" pitchFamily="2" charset="2"/>
              </a:rPr>
              <a:t>Nuclear</a:t>
            </a:r>
            <a:r>
              <a:rPr lang="de-DE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 Isotensor Response in </a:t>
            </a:r>
          </a:p>
          <a:p>
            <a:pPr algn="ctr"/>
            <a:r>
              <a:rPr lang="de-DE" sz="2400" b="1" dirty="0">
                <a:solidFill>
                  <a:srgbClr val="7030A0"/>
                </a:solidFill>
                <a:sym typeface="Wingdings" panose="05000000000000000000" pitchFamily="2" charset="2"/>
              </a:rPr>
              <a:t>Strong and Weak Interactions </a:t>
            </a:r>
          </a:p>
          <a:p>
            <a:pPr algn="ctr"/>
            <a:r>
              <a:rPr lang="de-DE" sz="2000" b="1" dirty="0">
                <a:solidFill>
                  <a:srgbClr val="7030A0"/>
                </a:solidFill>
                <a:sym typeface="Wingdings" panose="05000000000000000000" pitchFamily="2" charset="2"/>
              </a:rPr>
              <a:t>as Tools for LNV Research    </a:t>
            </a:r>
            <a:endParaRPr lang="de-DE" sz="2000" b="1" dirty="0">
              <a:solidFill>
                <a:srgbClr val="7030A0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6D69117-F1E4-8FAD-E445-22ADDA5CBC2D}"/>
              </a:ext>
            </a:extLst>
          </p:cNvPr>
          <p:cNvSpPr txBox="1"/>
          <p:nvPr/>
        </p:nvSpPr>
        <p:spPr>
          <a:xfrm>
            <a:off x="304798" y="6022428"/>
            <a:ext cx="6647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*</a:t>
            </a:r>
            <a:r>
              <a:rPr lang="de-DE" b="1" dirty="0" err="1"/>
              <a:t>NU</a:t>
            </a:r>
            <a:r>
              <a:rPr lang="de-DE" dirty="0" err="1"/>
              <a:t>clear</a:t>
            </a:r>
            <a:r>
              <a:rPr lang="de-DE" dirty="0"/>
              <a:t> </a:t>
            </a:r>
            <a:r>
              <a:rPr lang="de-DE" b="1" dirty="0"/>
              <a:t>M</a:t>
            </a:r>
            <a:r>
              <a:rPr lang="de-DE" dirty="0"/>
              <a:t>atrix </a:t>
            </a:r>
            <a:r>
              <a:rPr lang="de-DE" b="1" dirty="0"/>
              <a:t>E</a:t>
            </a:r>
            <a:r>
              <a:rPr lang="de-DE" dirty="0"/>
              <a:t>lements for </a:t>
            </a:r>
            <a:r>
              <a:rPr lang="de-DE" b="1" dirty="0"/>
              <a:t>N</a:t>
            </a:r>
            <a:r>
              <a:rPr lang="de-DE" dirty="0"/>
              <a:t>eutrinoless Double Beta Decay,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en-US" dirty="0"/>
              <a:t>Eur. Phys. J. A 62:151 (2026)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872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932</Words>
  <Application>Microsoft Office PowerPoint</Application>
  <PresentationFormat>Breitbild</PresentationFormat>
  <Paragraphs>129</Paragraphs>
  <Slides>17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9" baseType="lpstr">
      <vt:lpstr>Aptos</vt:lpstr>
      <vt:lpstr>Aptos Display</vt:lpstr>
      <vt:lpstr>Arial</vt:lpstr>
      <vt:lpstr>Arial </vt:lpstr>
      <vt:lpstr>Arial+</vt:lpstr>
      <vt:lpstr>Bauhaus 93</vt:lpstr>
      <vt:lpstr>Calibri</vt:lpstr>
      <vt:lpstr>Symbol</vt:lpstr>
      <vt:lpstr>Times New Roman</vt:lpstr>
      <vt:lpstr>Wingdings</vt:lpstr>
      <vt:lpstr>Office</vt:lpstr>
      <vt:lpstr>Equation</vt:lpstr>
      <vt:lpstr>Lepton Number Violating Electron Scattering </vt:lpstr>
      <vt:lpstr>Search for New Physics  Beyond the Standard Model (BSM) </vt:lpstr>
      <vt:lpstr>Search for Alternative LNV Probes </vt:lpstr>
      <vt:lpstr>Motivations and Aims</vt:lpstr>
      <vt:lpstr>Lepton DCE Processes on Nuclei</vt:lpstr>
      <vt:lpstr>PowerPoint-Präsentation</vt:lpstr>
      <vt:lpstr>PowerPoint-Präsentation</vt:lpstr>
      <vt:lpstr>PowerPoint-Präsentation</vt:lpstr>
      <vt:lpstr>LDCE Amplitude and Cross Section</vt:lpstr>
      <vt:lpstr>What do we know about LDCE Reactions?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Exploring new LNV territory with… Nuclear LDCE Reaction Studies at Accelerator Facilities</vt:lpstr>
      <vt:lpstr>Motivation and Goals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Horst Lenske</dc:creator>
  <cp:lastModifiedBy>Horst Lenske</cp:lastModifiedBy>
  <cp:revision>13</cp:revision>
  <dcterms:created xsi:type="dcterms:W3CDTF">2026-09-09T20:07:12Z</dcterms:created>
  <dcterms:modified xsi:type="dcterms:W3CDTF">2026-09-15T20:56:18Z</dcterms:modified>
</cp:coreProperties>
</file>