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61" r:id="rId3"/>
    <p:sldId id="265" r:id="rId4"/>
    <p:sldId id="257" r:id="rId5"/>
    <p:sldId id="285" r:id="rId6"/>
    <p:sldId id="258" r:id="rId7"/>
    <p:sldId id="267" r:id="rId8"/>
    <p:sldId id="287" r:id="rId9"/>
    <p:sldId id="338" r:id="rId10"/>
    <p:sldId id="262" r:id="rId11"/>
    <p:sldId id="274" r:id="rId12"/>
    <p:sldId id="269" r:id="rId13"/>
    <p:sldId id="272" r:id="rId14"/>
    <p:sldId id="273" r:id="rId15"/>
    <p:sldId id="275" r:id="rId16"/>
    <p:sldId id="276" r:id="rId17"/>
    <p:sldId id="263" r:id="rId18"/>
    <p:sldId id="277" r:id="rId19"/>
    <p:sldId id="278" r:id="rId20"/>
    <p:sldId id="282" r:id="rId21"/>
    <p:sldId id="288" r:id="rId22"/>
    <p:sldId id="281" r:id="rId23"/>
    <p:sldId id="283" r:id="rId24"/>
    <p:sldId id="264" r:id="rId25"/>
    <p:sldId id="270" r:id="rId26"/>
    <p:sldId id="340" r:id="rId27"/>
    <p:sldId id="379" r:id="rId28"/>
    <p:sldId id="358" r:id="rId29"/>
    <p:sldId id="374" r:id="rId30"/>
    <p:sldId id="33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58C3BF-003F-7DFF-6B36-D2D4F725C4B9}" name="sasaki.hayato.65s@st.kyoto-u.ac.jp" initials="su" userId="S::sasaki.hayato.65s@st.kyoto-u.ac.jp::becd5313-fed1-4fbe-94d8-9ac64e3087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FCE"/>
    <a:srgbClr val="DD389D"/>
    <a:srgbClr val="DE00C9"/>
    <a:srgbClr val="00B0F0"/>
    <a:srgbClr val="0F9ED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76896"/>
  </p:normalViewPr>
  <p:slideViewPr>
    <p:cSldViewPr snapToGrid="0">
      <p:cViewPr varScale="1">
        <p:scale>
          <a:sx n="74" d="100"/>
          <a:sy n="74" d="100"/>
        </p:scale>
        <p:origin x="176" y="552"/>
      </p:cViewPr>
      <p:guideLst/>
    </p:cSldViewPr>
  </p:slideViewPr>
  <p:notesTextViewPr>
    <p:cViewPr>
      <p:scale>
        <a:sx n="1" d="1"/>
        <a:sy n="1" d="1"/>
      </p:scale>
      <p:origin x="0" y="-66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4D2C0-22A9-FF4B-8C5B-CD8657723C66}" type="datetimeFigureOut">
              <a:rPr kumimoji="1" lang="ja-JP" altLang="en-US" smtClean="0"/>
              <a:t>2026/9/21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798C4-525A-1C42-993A-3061A129BD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Nice to meet you. </a:t>
            </a:r>
          </a:p>
          <a:p>
            <a:r>
              <a:rPr kumimoji="1" lang="en-US" altLang="ja-JP" dirty="0"/>
              <a:t>I‘m Hayato SASAKI from Kyoto University.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I’ll talk about “AXEL: high-pressure Xe gas TPC for neutrinoless </a:t>
            </a:r>
            <a:br>
              <a:rPr kumimoji="1" lang="en-US" altLang="ja-JP" dirty="0"/>
            </a:br>
            <a:r>
              <a:rPr kumimoji="1" lang="en-US" altLang="ja-JP" dirty="0"/>
              <a:t>double beta decay search”, on behalf of the AXEL collaboration.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949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ja-JP" dirty="0"/>
              <a:t>Here is the outline of my presentation.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48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First, I‘ll talk about the AXEL experiment.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851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First, as an introduction, I’ll talk about neutrinoless double beta decay.</a:t>
            </a:r>
          </a:p>
          <a:p>
            <a:r>
              <a:rPr kumimoji="1" lang="en-US" altLang="ja-JP" dirty="0"/>
              <a:t>Neutrino can be identical to anti-particle, I mean, anti-neutrino.</a:t>
            </a:r>
          </a:p>
          <a:p>
            <a:r>
              <a:rPr kumimoji="1" lang="en-US" altLang="ja-JP" dirty="0"/>
              <a:t>It is called majorana nature, proposed by Ettore Majorana.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If neutrino has majorana nature, it may solve some problems.</a:t>
            </a:r>
          </a:p>
          <a:p>
            <a:r>
              <a:rPr kumimoji="1" lang="en-US" altLang="ja-JP" dirty="0"/>
              <a:t>First, it can explain the origin of neutrino’s too small mass compared to the other particles, with the model called  seesaw mechanism.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Second, it may explain the Matter-antimatter asymmetry of the universe through the scenario called </a:t>
            </a:r>
            <a:r>
              <a:rPr kumimoji="1" lang="en-US" altLang="ja-JP" dirty="0" err="1"/>
              <a:t>leptogenesis</a:t>
            </a:r>
            <a:r>
              <a:rPr kumimoji="1" lang="en-US" altLang="ja-JP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In order to verify that neutrino has majorana nature, the almost only probe is that detecting neutrinoless double beta decay, 0nbb, which occurs only if neutrino has majorana nature.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864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 I’ll talk the result and requirements about </a:t>
            </a:r>
            <a:r>
              <a:rPr kumimoji="1" lang="en-US" altLang="ja-JP" dirty="0" err="1"/>
              <a:t>onbb</a:t>
            </a:r>
            <a:r>
              <a:rPr kumimoji="1" lang="en-US" altLang="ja-JP" dirty="0"/>
              <a:t>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Even if neutrino has majorana. nature, </a:t>
            </a:r>
            <a:r>
              <a:rPr kumimoji="1" lang="en-US" altLang="ja-JP" dirty="0" err="1"/>
              <a:t>onbb</a:t>
            </a:r>
            <a:r>
              <a:rPr kumimoji="1" lang="en-US" altLang="ja-JP" dirty="0"/>
              <a:t> is very rare event.</a:t>
            </a:r>
          </a:p>
          <a:p>
            <a:r>
              <a:rPr kumimoji="1" lang="en-US" altLang="ja-JP" dirty="0"/>
              <a:t>The half-life is 3.8 times 10 to 26 years for Xe 136 measured by </a:t>
            </a:r>
            <a:r>
              <a:rPr kumimoji="1" lang="en-US" altLang="ja-JP" dirty="0" err="1"/>
              <a:t>KamLAND</a:t>
            </a:r>
            <a:r>
              <a:rPr kumimoji="1" lang="en-US" altLang="ja-JP" dirty="0"/>
              <a:t>-Zen experiment, corresponding to the Effective majorana mass of 28 to 122 </a:t>
            </a:r>
            <a:r>
              <a:rPr kumimoji="1" lang="en-US" altLang="ja-JP" dirty="0" err="1"/>
              <a:t>meV</a:t>
            </a:r>
            <a:r>
              <a:rPr kumimoji="1" lang="en-US" altLang="ja-JP" dirty="0"/>
              <a:t>.</a:t>
            </a:r>
          </a:p>
          <a:p>
            <a:r>
              <a:rPr kumimoji="1" lang="en-US" altLang="ja-JP" dirty="0"/>
              <a:t>Otherwise, it is expected to be less than 10 </a:t>
            </a:r>
            <a:r>
              <a:rPr kumimoji="1" lang="en-US" altLang="ja-JP" dirty="0" err="1"/>
              <a:t>meV</a:t>
            </a:r>
            <a:r>
              <a:rPr kumimoji="1" lang="en-US" altLang="ja-JP" dirty="0"/>
              <a:t>, if neutrino mass ordering is normal.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So more sensitive search requires to meet all of these conditions,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High energy resolution, Environmental radiation discrimination, and Mass scalability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for the measurement with ideal spectrum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665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Then, I‘ll introduce the AXEL experiment.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en-US" altLang="ja-JP" dirty="0"/>
              <a:t>AXEL detector is a high-pressure Xe gas time projection chamber aimed to search 0nbb.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When charged particle pass through the detector, it ionizes atoms, and ionized electrons are drifted along the electric field inside the chamber.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en-US" altLang="ja-JP" dirty="0"/>
              <a:t>Ionization electrons are detected by a unique system called ELCC, and I enables the detector to achieve high energy resolution and scalability.</a:t>
            </a:r>
          </a:p>
          <a:p>
            <a:r>
              <a:rPr kumimoji="1" lang="en-US" altLang="ja-JP" dirty="0"/>
              <a:t>I’ll talk about ELCC’s detail in next slide.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Also, AXEL detector has tracking ability with TPC principle.</a:t>
            </a:r>
          </a:p>
          <a:p>
            <a:r>
              <a:rPr kumimoji="1" lang="en-US" altLang="ja-JP" dirty="0"/>
              <a:t>It enables background discrimination by topology.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I’ll also talk about it later.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43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Then I’ll explain ELCC.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This picture shows the structure of ELCC.</a:t>
            </a:r>
          </a:p>
          <a:p>
            <a:r>
              <a:rPr kumimoji="1" lang="en-US" altLang="ja-JP" dirty="0"/>
              <a:t>PTFE-made body with many holes is sandwiched by copper anode and mesh ground electrode.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 electric field is shown in next picture.</a:t>
            </a:r>
          </a:p>
          <a:p>
            <a:r>
              <a:rPr kumimoji="1" lang="en-US" altLang="ja-JP" dirty="0"/>
              <a:t>Ionization electrons are drifted along the drift field, and they are pulled into cell.</a:t>
            </a:r>
          </a:p>
          <a:p>
            <a:r>
              <a:rPr kumimoji="1" lang="en-US" altLang="ja-JP" dirty="0"/>
              <a:t>In the cells, they undergo electroluminescence, EL process with high EL field</a:t>
            </a:r>
            <a:r>
              <a:rPr kumimoji="1" lang="en-US" altLang="ja-JP"/>
              <a:t>, and they </a:t>
            </a:r>
            <a:r>
              <a:rPr kumimoji="1" lang="en-US" altLang="ja-JP" dirty="0"/>
              <a:t>generate multiple photons.</a:t>
            </a:r>
          </a:p>
          <a:p>
            <a:r>
              <a:rPr kumimoji="1" lang="en-US" altLang="ja-JP" dirty="0"/>
              <a:t>Finally, these photons are detected by </a:t>
            </a:r>
            <a:r>
              <a:rPr kumimoji="1" lang="en-US" altLang="ja-JP" dirty="0" err="1"/>
              <a:t>SiPM</a:t>
            </a:r>
            <a:r>
              <a:rPr kumimoji="1" lang="en-US" altLang="ja-JP" dirty="0"/>
              <a:t> or MPPC behind the ground mesh.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Since the EL process is linear amplification, the fluctuation is small and it leads to high energy resolution.</a:t>
            </a:r>
          </a:p>
          <a:p>
            <a:r>
              <a:rPr kumimoji="1" lang="en-US" altLang="ja-JP" dirty="0"/>
              <a:t>Also, since it has a rigid structure and we can extend it by adding additional module, ELCC has good scalability to have a large mass of decay nuclei.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144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This slide </a:t>
            </a:r>
            <a:r>
              <a:rPr kumimoji="1" lang="en-US" altLang="ja-JP" dirty="0"/>
              <a:t>shows the overview of AXEL detector.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 center is cad of our 180L-size prototype, which we are operating now.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 right side are the surface of ELCC and a MPPC array used in ELCC.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This is field cage generating drift electric field. It is made by copper and aluminum.</a:t>
            </a:r>
          </a:p>
          <a:p>
            <a:r>
              <a:rPr kumimoji="1" lang="en-US" altLang="ja-JP" dirty="0"/>
              <a:t>On the field cage, there is </a:t>
            </a:r>
            <a:r>
              <a:rPr kumimoji="1" lang="en-US" altLang="ja-JP" dirty="0" err="1"/>
              <a:t>cockcroft-walton</a:t>
            </a:r>
            <a:r>
              <a:rPr kumimoji="1" lang="en-US" altLang="ja-JP" dirty="0"/>
              <a:t> generator for supplying high voltage on cathode and field cage.</a:t>
            </a: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Finally, on the opposite side of ELCC, there is PMT array for scintillation detection.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A6A15-B5F3-E544-A946-81EFF4129D0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466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Then, I’ll talk about the road map of AXEL experiment.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It was started from 10L-size prototype for investigating ELCC principle.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From 2018, we are operating 180L-size prototype now, to do many R &amp; D components and confirm the scalability.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As a next step, we are planning the 1000L-size detector at </a:t>
            </a:r>
            <a:r>
              <a:rPr kumimoji="1" lang="en-US" altLang="ja-JP" dirty="0" err="1"/>
              <a:t>Kamioka</a:t>
            </a:r>
            <a:r>
              <a:rPr kumimoji="1" lang="en-US" altLang="ja-JP" dirty="0"/>
              <a:t> underground laboratory.</a:t>
            </a:r>
          </a:p>
          <a:p>
            <a:r>
              <a:rPr kumimoji="1" lang="en-US" altLang="ja-JP" dirty="0"/>
              <a:t>We will do the first 0nbb search with this detector using 20 kg xenon, to demonstrate the background rejection ability.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Also, toward the 100kg-size experiment, collaborating with NEXT experiment is undergoing.</a:t>
            </a:r>
          </a:p>
          <a:p>
            <a:r>
              <a:rPr kumimoji="1" lang="en-US" altLang="ja-JP" dirty="0"/>
              <a:t>We will install the ELCC into NEXT detector.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3AEC-81F4-6742-AA52-E48FD13F192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588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From now, I’ll talk about results of performance evaluation with 180L-size prototype.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178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First topic is </a:t>
            </a:r>
            <a:r>
              <a:rPr kumimoji="1" lang="en-US" altLang="ja-JP" dirty="0" err="1"/>
              <a:t>cockcroft</a:t>
            </a:r>
            <a:r>
              <a:rPr kumimoji="1" lang="en-US" altLang="ja-JP" dirty="0"/>
              <a:t>-Walton generator.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It outputs high DC voltage with low AC input, so the advantage is that we need not to develop </a:t>
            </a:r>
            <a:r>
              <a:rPr lang="en-US" altLang="ja-JP" dirty="0"/>
              <a:t>special feedthrough </a:t>
            </a:r>
            <a:br>
              <a:rPr lang="en-US" altLang="ja-JP" dirty="0"/>
            </a:br>
            <a:r>
              <a:rPr lang="en-US" altLang="ja-JP" dirty="0"/>
              <a:t>for high pressure and HV.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They are made of flexible printed circuit. This is the picture installed in 180L prototype, and one FPC is this.</a:t>
            </a:r>
          </a:p>
          <a:p>
            <a:r>
              <a:rPr kumimoji="1" lang="en-US" altLang="ja-JP" dirty="0"/>
              <a:t>One FPC has 10 step generator.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We achieved </a:t>
            </a:r>
            <a:r>
              <a:rPr kumimoji="1" lang="ja-JP" altLang="en-US"/>
              <a:t>ー</a:t>
            </a:r>
            <a:r>
              <a:rPr kumimoji="1" lang="en-US" altLang="ja-JP" dirty="0"/>
              <a:t>35.3 kV in 6 bar xenon with 1.2 kV input.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It was the First operation demonstration for TPC in the world.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Also, </a:t>
            </a:r>
            <a:r>
              <a:rPr lang="en-US" altLang="ja-JP" dirty="0"/>
              <a:t>-76.4 kV was achieved with 80-step generator in atmosphere.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964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Measured energy spectrum is this histogram.</a:t>
            </a:r>
          </a:p>
          <a:p>
            <a:r>
              <a:rPr kumimoji="1" lang="en-US" altLang="ja-JP" dirty="0"/>
              <a:t>The measurement conditions are as shown.</a:t>
            </a:r>
          </a:p>
          <a:p>
            <a:r>
              <a:rPr kumimoji="1" lang="en-US" altLang="ja-JP" dirty="0"/>
              <a:t>You can see some sharp peaks.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386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 energy resolution is 0.62 % for 2.6 MeV.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It is the world highest resolution for gas TPC in the world!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The extrapolated resolution is 0.66 % or 0.85 % for the Q-value of Xe 136.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95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This is the breakdown of the energy resolution at 2.6 MeV.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About main contributions, we have prospects for further improvement.</a:t>
            </a:r>
          </a:p>
          <a:p>
            <a:r>
              <a:rPr kumimoji="1" lang="en-US" altLang="ja-JP" dirty="0"/>
              <a:t>I’ll talk about them on next chapter.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610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By the way, I‘ll talk about track pattern recognition.</a:t>
            </a:r>
          </a:p>
          <a:p>
            <a:r>
              <a:rPr kumimoji="1" lang="en-US" altLang="ja-JP" dirty="0"/>
              <a:t>There are pictures of reconstructed tracks measured by 180L prototype.</a:t>
            </a:r>
          </a:p>
          <a:p>
            <a:endParaRPr kumimoji="1" lang="en-US" altLang="ja-JP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The left one is 𝛾-ray </a:t>
            </a:r>
            <a:r>
              <a:rPr kumimoji="1" lang="en-US" altLang="ja-JP" dirty="0" err="1"/>
              <a:t>photoabsorption</a:t>
            </a:r>
            <a:r>
              <a:rPr kumimoji="1" lang="en-US" altLang="ja-JP" dirty="0"/>
              <a:t> event, which composes of 1 track.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On the contrary, the pair creation event has 2 tracks, which is the same characteristic with 0nbb.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You can find the differences of the blob structure number.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We can discriminate 0nbb and backgrounds using this feature.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481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For the background rejection, CNN-based Machine Learning was constructed using </a:t>
            </a:r>
            <a:r>
              <a:rPr lang="en-US" altLang="ja-JP" dirty="0"/>
              <a:t>GEANT4 simulated tracks.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The input information is Photon counts in each voxel.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The efficiency is that 95 % BG rejection with 60 % signal efficiency.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This is the signal likelihood distribution and on the right is the close-up near high likelihood.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The green hist is for data of real tracks, and it tends to be </a:t>
            </a:r>
            <a:r>
              <a:rPr kumimoji="1" lang="en" altLang="ja-JP" dirty="0"/>
              <a:t>more signal-like than simulated validation data</a:t>
            </a:r>
            <a:r>
              <a:rPr kumimoji="1" lang="en-US" altLang="ja-JP" dirty="0"/>
              <a:t> shown by orange hist</a:t>
            </a:r>
            <a:r>
              <a:rPr kumimoji="1" lang="en" altLang="ja-JP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ja-JP" dirty="0"/>
              <a:t>It is </a:t>
            </a:r>
            <a:r>
              <a:rPr kumimoji="1" lang="en-US" altLang="ja-JP" dirty="0"/>
              <a:t>d</a:t>
            </a:r>
            <a:r>
              <a:rPr lang="en-US" altLang="ja-JP" dirty="0"/>
              <a:t>ue to dead channels on measurement and simulated data with the same dead channels, shown by purple hist, shows similar tendency.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513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Then, I’ll talk about the R&amp;D for 1000L-size detector.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3611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As our next step, 1000L-size detector aims to do the first 0nbb search for demonstration of AXEL detector’s BG rejection ability</a:t>
            </a:r>
            <a:r>
              <a:rPr kumimoji="1" lang="en-US" altLang="ja-JP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I’ll talk about some R&amp;D components.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699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First topic is discharge resistive ELCC.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On ELCC, creeping discharge can happen along the cell wall like this, and it prevent achieving the target electric field.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To suppress the discharge, more resistive structure is being developed now.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First one is to make step around the cell.</a:t>
            </a:r>
          </a:p>
          <a:p>
            <a:r>
              <a:rPr kumimoji="1" lang="en-US" altLang="ja-JP" dirty="0"/>
              <a:t>You can see the steps in this picture,</a:t>
            </a:r>
          </a:p>
          <a:p>
            <a:r>
              <a:rPr kumimoji="1" lang="en-US" altLang="ja-JP" dirty="0"/>
              <a:t>It was confirmed that target voltage was achieved in 6 bar xenon and there was enough EL yield.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Second one is FPC-made anode.</a:t>
            </a:r>
          </a:p>
          <a:p>
            <a:r>
              <a:rPr kumimoji="1" lang="en-US" altLang="ja-JP" dirty="0"/>
              <a:t>You can see the structure on the pictures.</a:t>
            </a:r>
          </a:p>
          <a:p>
            <a:r>
              <a:rPr kumimoji="1" lang="en-US" altLang="ja-JP" dirty="0"/>
              <a:t>It extends the discharge path by polyimide cover.</a:t>
            </a:r>
          </a:p>
          <a:p>
            <a:r>
              <a:rPr kumimoji="1" lang="en-US" altLang="ja-JP" dirty="0"/>
              <a:t>We achieved the target voltage in 7 bar xenon, and the EL yield is now under evaluation.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28936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 I’ll talk about MPPC upgrade in ELCC.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 conventional MPPC used in prototype has non-sensitive area for the cell diameter, shown in left pictures.</a:t>
            </a:r>
          </a:p>
          <a:p>
            <a:r>
              <a:rPr kumimoji="1" lang="en-US" altLang="ja-JP" dirty="0"/>
              <a:t>So we replaced it with larger one which covers all the region.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 measured peaks of 30 keV characteristic X-ray is compared in these pictures.</a:t>
            </a:r>
          </a:p>
          <a:p>
            <a:r>
              <a:rPr kumimoji="1" lang="en-US" altLang="ja-JP" dirty="0"/>
              <a:t>Detected EL photons has increased greatly, and energy resolution also has improved.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909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 I’ll talk about field cage update.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Conventional field cage is made of copper and aluminum rings.</a:t>
            </a:r>
          </a:p>
          <a:p>
            <a:r>
              <a:rPr kumimoji="1" lang="en-US" altLang="ja-JP" dirty="0"/>
              <a:t>However, to reduce the material budget, and to reduce the dead space between inner and outer rings, and to cut the production cost, FPC-made field cage was developed and installed.</a:t>
            </a:r>
          </a:p>
          <a:p>
            <a:endParaRPr kumimoji="1" lang="en-US" altLang="ja-JP" dirty="0"/>
          </a:p>
          <a:p>
            <a:r>
              <a:rPr kumimoji="1" lang="en-US" altLang="ja-JP"/>
              <a:t>The achieved high-voltage </a:t>
            </a:r>
            <a:r>
              <a:rPr kumimoji="1" lang="en-US" altLang="ja-JP" dirty="0"/>
              <a:t>endurance was 98.1 % of the target value.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8920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 topic is about scintillation detection.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Since the scintillation </a:t>
            </a:r>
            <a:r>
              <a:rPr lang="en-US" altLang="ja-JP" dirty="0"/>
              <a:t>detection efficiency on PMTs is low, it leads to frequent </a:t>
            </a:r>
            <a:br>
              <a:rPr lang="en-US" altLang="ja-JP" dirty="0"/>
            </a:br>
            <a:r>
              <a:rPr lang="en-US" altLang="ja-JP" dirty="0"/>
              <a:t>mis-reconstruction of Z position and finally worsens energy resolution.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To increase the detection efficiency, a unique scintillation detector is being developed.</a:t>
            </a:r>
          </a:p>
          <a:p>
            <a:r>
              <a:rPr kumimoji="1" lang="en-US" altLang="ja-JP" dirty="0"/>
              <a:t>You can see the array replaced by them.</a:t>
            </a:r>
          </a:p>
          <a:p>
            <a:r>
              <a:rPr kumimoji="1" lang="en-US" altLang="ja-JP" dirty="0"/>
              <a:t>It has larger detection area compared to the conventional PMT.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 structure is shown in the left picture.</a:t>
            </a:r>
          </a:p>
          <a:p>
            <a:r>
              <a:rPr kumimoji="1" lang="en-US" altLang="ja-JP" dirty="0"/>
              <a:t>It traps photons by reflectors and finally detects by MPPC.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The estimated photon detection is 7.6 times more than that of PMT.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433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As a last topic, I’ll talk about MPPC non-linearity correction.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MPPC shows non-linear response like shown in the left picture.</a:t>
            </a:r>
          </a:p>
          <a:p>
            <a:r>
              <a:rPr kumimoji="1" lang="en-US" altLang="ja-JP" dirty="0"/>
              <a:t>So we are correcting it on each sampling clock.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However, while the sampling clock is 5 MHz, the original wave has up to 200 MHz components, and this is cut off by low-pass filter.</a:t>
            </a:r>
          </a:p>
          <a:p>
            <a:r>
              <a:rPr kumimoji="1" lang="en-US" altLang="ja-JP" dirty="0"/>
              <a:t>And it was found that the low-frequency wave worsens the </a:t>
            </a:r>
            <a:r>
              <a:rPr lang="en-US" altLang="ja-JP" dirty="0"/>
              <a:t>non-linearity correction accuracy.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So we have developed a Richardson-Lucy deconvolution method to subtract the effect of low-pass filter.</a:t>
            </a:r>
          </a:p>
          <a:p>
            <a:r>
              <a:rPr kumimoji="1" lang="en-US" altLang="ja-JP" dirty="0"/>
              <a:t>If we use this deconvoluted waveform for correction, </a:t>
            </a:r>
            <a:r>
              <a:rPr kumimoji="1" lang="en-US" altLang="ja-JP" b="0" dirty="0"/>
              <a:t>the e</a:t>
            </a:r>
            <a:r>
              <a:rPr lang="en-US" altLang="ja-JP" b="0" dirty="0"/>
              <a:t>nergy resolution contribution reduced from 0.16 % to 0.042 %!</a:t>
            </a:r>
            <a:endParaRPr kumimoji="1" lang="en-US" altLang="ja-JP" b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798C4-525A-1C42-993A-3061A129BD2D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022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A3AEC-81F4-6742-AA52-E48FD13F1922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701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713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7302"/>
            <a:ext cx="9144000" cy="5830698"/>
          </a:xfrm>
        </p:spPr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Font typeface="Wingdings" pitchFamily="2" charset="2"/>
              <a:buChar char="Ø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6700" y="22725"/>
            <a:ext cx="1257300" cy="924789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6A2D4E59-BD8B-B64E-9359-34F744219E83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EE740786-D0AB-0FF9-B8E0-2BBA5D1B4AE8}"/>
              </a:ext>
            </a:extLst>
          </p:cNvPr>
          <p:cNvCxnSpPr>
            <a:cxnSpLocks/>
          </p:cNvCxnSpPr>
          <p:nvPr userDrawn="1"/>
        </p:nvCxnSpPr>
        <p:spPr>
          <a:xfrm>
            <a:off x="-92468" y="991226"/>
            <a:ext cx="932893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4B204623-BD40-BC40-8FEC-8BFA2B63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997"/>
            <a:ext cx="7886700" cy="92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i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6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46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27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92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53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059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14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6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286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198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D4E59-BD8B-B64E-9359-34F744219E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74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200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894408-07AB-BB9F-F825-5832BACBC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814" y="1306374"/>
            <a:ext cx="7876372" cy="2149133"/>
          </a:xfrm>
        </p:spPr>
        <p:txBody>
          <a:bodyPr>
            <a:normAutofit/>
          </a:bodyPr>
          <a:lstStyle/>
          <a:p>
            <a:r>
              <a:rPr lang="ja-JP" altLang="ja-JP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AXEL: high-pressure Xe gas TPC for neutrinoless </a:t>
            </a:r>
            <a:br>
              <a:rPr lang="en-US" altLang="ja-JP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ja-JP" altLang="ja-JP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double beta decay search</a:t>
            </a:r>
            <a:endParaRPr lang="ja-JP" altLang="en-US" sz="4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B69C63E-B24F-F854-F95D-C829C1510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736340"/>
            <a:ext cx="6858000" cy="943511"/>
          </a:xfrm>
        </p:spPr>
        <p:txBody>
          <a:bodyPr>
            <a:no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Hayato SASAKI, Kyoto University(Japan)</a:t>
            </a:r>
          </a:p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behalf of the AXEL collaboration</a:t>
            </a:r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13EC255-60FF-41EF-EE52-7797FA4C1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943" y="136524"/>
            <a:ext cx="2060114" cy="1169850"/>
          </a:xfrm>
          <a:prstGeom prst="rect">
            <a:avLst/>
          </a:prstGeom>
        </p:spPr>
      </p:pic>
      <p:sp>
        <p:nvSpPr>
          <p:cNvPr id="5" name="字幕 2">
            <a:extLst>
              <a:ext uri="{FF2B5EF4-FFF2-40B4-BE49-F238E27FC236}">
                <a16:creationId xmlns:a16="http://schemas.microsoft.com/office/drawing/2014/main" id="{1872FD9B-3412-04BD-32EB-3F11B117ADB1}"/>
              </a:ext>
            </a:extLst>
          </p:cNvPr>
          <p:cNvSpPr txBox="1">
            <a:spLocks/>
          </p:cNvSpPr>
          <p:nvPr/>
        </p:nvSpPr>
        <p:spPr>
          <a:xfrm>
            <a:off x="1143000" y="4960684"/>
            <a:ext cx="6858000" cy="76326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21th September. 2026</a:t>
            </a:r>
          </a:p>
          <a:p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School of Nuclear Physics, 47th Course @Erice</a:t>
            </a:r>
            <a:endParaRPr lang="ja-JP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57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9E021C-E987-DC80-68A6-4D30FD435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AXEL experiment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Performance evaluation of 180L-size prototype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R&amp;D for 1000L-size detector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/>
              <a:t>Summary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2E49AF-3902-D6D4-4A4E-8AA36BC88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2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5322681-52B1-439A-C1E2-5A81399AE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Outline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268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A89DB-3F27-028B-E8A1-F681B69AC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2CA8FF-22EF-0506-AAF4-DDCBC7132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Outline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818C97-C91A-C946-136E-19378810C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AXEL experiment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Performance evaluation of 180L-size prototype</a:t>
            </a:r>
          </a:p>
          <a:p>
            <a:pPr marL="0" indent="0">
              <a:buNone/>
            </a:pP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R&amp;D for 1000L-size detector</a:t>
            </a:r>
          </a:p>
          <a:p>
            <a:pPr marL="0" indent="0">
              <a:buNone/>
            </a:pP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Summary</a:t>
            </a:r>
            <a:endParaRPr kumimoji="1" lang="ja-JP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3DB9DB-F61F-20F0-C055-7FE0C213D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15622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A9C7D656-2AE0-A0D3-F21C-7478129BFEC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-1" y="47320"/>
                <a:ext cx="8237353" cy="875597"/>
              </a:xfrm>
            </p:spPr>
            <p:txBody>
              <a:bodyPr>
                <a:normAutofit fontScale="90000"/>
              </a:bodyPr>
              <a:lstStyle/>
              <a:p>
                <a:r>
                  <a:rPr kumimoji="1" lang="en-US" altLang="ja-JP" dirty="0"/>
                  <a:t>Neutrinoless double beta decay (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kumimoji="1" lang="en-US" altLang="ja-JP" dirty="0"/>
                  <a:t>)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A9C7D656-2AE0-A0D3-F21C-7478129BFE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1" y="47320"/>
                <a:ext cx="8237353" cy="875597"/>
              </a:xfrm>
              <a:blipFill>
                <a:blip r:embed="rId3"/>
                <a:stretch>
                  <a:fillRect l="-2619" t="-5714" r="-2003" b="-157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643DD019-D286-D2ED-D492-5E4ABAEDB3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dirty="0"/>
                  <a:t>Neutrino can be identical to its anti-particle: </a:t>
                </a:r>
                <a:r>
                  <a:rPr kumimoji="1" lang="en-US" altLang="ja-JP" b="1" dirty="0"/>
                  <a:t>Majorana </a:t>
                </a:r>
                <a:r>
                  <a:rPr kumimoji="1" lang="en-US" altLang="ja-JP" dirty="0"/>
                  <a:t>nature</a:t>
                </a:r>
              </a:p>
              <a:p>
                <a:pPr marL="0" indent="0">
                  <a:buNone/>
                </a:pPr>
                <a:endParaRPr kumimoji="1" lang="en-US" altLang="ja-JP" b="1" dirty="0"/>
              </a:p>
              <a:p>
                <a:r>
                  <a:rPr kumimoji="1" lang="en-US" altLang="ja-JP" dirty="0"/>
                  <a:t>It may explain</a:t>
                </a:r>
              </a:p>
              <a:p>
                <a:pPr lvl="1"/>
                <a:r>
                  <a:rPr lang="en-US" altLang="ja-JP" dirty="0"/>
                  <a:t>T</a:t>
                </a:r>
                <a:r>
                  <a:rPr kumimoji="1" lang="en-US" altLang="ja-JP" dirty="0"/>
                  <a:t>oo small mass of neutrino (seesaw mechanism)</a:t>
                </a:r>
              </a:p>
              <a:p>
                <a:pPr lvl="1"/>
                <a:r>
                  <a:rPr lang="en-US" altLang="ja-JP" dirty="0"/>
                  <a:t>Matter-antimatter asymmetry of the universe</a:t>
                </a:r>
                <a:br>
                  <a:rPr lang="en-US" altLang="ja-JP" dirty="0"/>
                </a:br>
                <a:r>
                  <a:rPr lang="en-US" altLang="ja-JP" dirty="0"/>
                  <a:t>(</a:t>
                </a:r>
                <a:r>
                  <a:rPr lang="en-US" altLang="ja-JP" dirty="0" err="1"/>
                  <a:t>leptogenesis</a:t>
                </a:r>
                <a:r>
                  <a:rPr lang="en-US" altLang="ja-JP" dirty="0"/>
                  <a:t>)</a:t>
                </a:r>
              </a:p>
              <a:p>
                <a:pPr lvl="1"/>
                <a:endParaRPr kumimoji="1" lang="en-US" altLang="ja-JP" dirty="0"/>
              </a:p>
              <a:p>
                <a:r>
                  <a:rPr lang="en-US" altLang="ja-JP" dirty="0"/>
                  <a:t>Almost the only probe: detection of </a:t>
                </a:r>
                <a14:m>
                  <m:oMath xmlns:m="http://schemas.openxmlformats.org/officeDocument/2006/math">
                    <m:r>
                      <a:rPr lang="en-US" altLang="ja-JP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𝝂𝜷𝜷</m:t>
                    </m:r>
                  </m:oMath>
                </a14:m>
                <a:endParaRPr kumimoji="1" lang="en-US" altLang="ja-JP" b="1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643DD019-D286-D2ED-D492-5E4ABAEDB3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72" t="-17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4F56C8-F99C-EE6F-7913-5B639FE6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4</a:t>
            </a:fld>
            <a:endParaRPr lang="ja-JP" altLang="en-US"/>
          </a:p>
        </p:txBody>
      </p:sp>
      <p:pic>
        <p:nvPicPr>
          <p:cNvPr id="14" name="図 13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BF7AB858-D1F5-0589-A53F-94E4CE9651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593" t="7139" r="2141" b="17496"/>
          <a:stretch>
            <a:fillRect/>
          </a:stretch>
        </p:blipFill>
        <p:spPr>
          <a:xfrm>
            <a:off x="5180440" y="4288662"/>
            <a:ext cx="2736644" cy="2244626"/>
          </a:xfrm>
          <a:prstGeom prst="rect">
            <a:avLst/>
          </a:prstGeom>
          <a:ln>
            <a:noFill/>
          </a:ln>
        </p:spPr>
      </p:pic>
      <p:pic>
        <p:nvPicPr>
          <p:cNvPr id="15" name="図 14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72582DA6-8380-1E12-6055-DB2AB8F7E2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1" t="6905" r="50253" b="17730"/>
          <a:stretch>
            <a:fillRect/>
          </a:stretch>
        </p:blipFill>
        <p:spPr>
          <a:xfrm>
            <a:off x="1221898" y="4299828"/>
            <a:ext cx="2736644" cy="2244626"/>
          </a:xfrm>
          <a:prstGeom prst="rect">
            <a:avLst/>
          </a:prstGeom>
          <a:ln>
            <a:noFill/>
          </a:ln>
        </p:spPr>
      </p:pic>
      <p:sp>
        <p:nvSpPr>
          <p:cNvPr id="18" name="円/楕円 17">
            <a:extLst>
              <a:ext uri="{FF2B5EF4-FFF2-40B4-BE49-F238E27FC236}">
                <a16:creationId xmlns:a16="http://schemas.microsoft.com/office/drawing/2014/main" id="{3FFC8308-46FD-DE89-737B-C7C0E301921D}"/>
              </a:ext>
            </a:extLst>
          </p:cNvPr>
          <p:cNvSpPr/>
          <p:nvPr/>
        </p:nvSpPr>
        <p:spPr>
          <a:xfrm>
            <a:off x="6094071" y="4525404"/>
            <a:ext cx="914400" cy="3307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995B975-FDEF-34B7-A615-0F95DC0CAD3E}"/>
              </a:ext>
            </a:extLst>
          </p:cNvPr>
          <p:cNvSpPr txBox="1"/>
          <p:nvPr/>
        </p:nvSpPr>
        <p:spPr>
          <a:xfrm>
            <a:off x="6440046" y="4125294"/>
            <a:ext cx="1136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majorana</a:t>
            </a:r>
            <a:endParaRPr kumimoji="1" lang="ja-JP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19FB104C-E5FA-DAF4-07BE-F32094C2552C}"/>
                  </a:ext>
                </a:extLst>
              </p:cNvPr>
              <p:cNvSpPr txBox="1"/>
              <p:nvPr/>
            </p:nvSpPr>
            <p:spPr>
              <a:xfrm>
                <a:off x="4171900" y="6396335"/>
                <a:ext cx="47587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ja-JP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altLang="ja-JP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𝝂𝜷𝜷</m:t>
                      </m:r>
                    </m:oMath>
                  </m:oMathPara>
                </a14:m>
                <a:endParaRPr lang="ja-JP" altLang="en-US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19FB104C-E5FA-DAF4-07BE-F32094C25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900" y="6396335"/>
                <a:ext cx="4758742" cy="461665"/>
              </a:xfrm>
              <a:prstGeom prst="rect">
                <a:avLst/>
              </a:prstGeom>
              <a:blipFill>
                <a:blip r:embed="rId6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図 21" descr="ZeitZeichen - 26. März 1938: Der italienische Physiker Ettore Majorana verschwindet - Zeitzeichen - Sendungen - WDR 5 - Radio">
            <a:extLst>
              <a:ext uri="{FF2B5EF4-FFF2-40B4-BE49-F238E27FC236}">
                <a16:creationId xmlns:a16="http://schemas.microsoft.com/office/drawing/2014/main" id="{A25E8778-842C-D934-D0FC-C19E2CAE17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306" r="29545"/>
          <a:stretch>
            <a:fillRect/>
          </a:stretch>
        </p:blipFill>
        <p:spPr>
          <a:xfrm>
            <a:off x="7165034" y="1779366"/>
            <a:ext cx="1504100" cy="1906679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1C6852-5701-62A2-778B-C72CB516194E}"/>
              </a:ext>
            </a:extLst>
          </p:cNvPr>
          <p:cNvSpPr txBox="1"/>
          <p:nvPr/>
        </p:nvSpPr>
        <p:spPr>
          <a:xfrm>
            <a:off x="7071339" y="3650778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Ettore Majorana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29292F4-D28F-C128-BBE5-49BABF8EE2B9}"/>
                  </a:ext>
                </a:extLst>
              </p:cNvPr>
              <p:cNvSpPr txBox="1"/>
              <p:nvPr/>
            </p:nvSpPr>
            <p:spPr>
              <a:xfrm>
                <a:off x="213358" y="6396335"/>
                <a:ext cx="47587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ja-JP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24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𝜈𝛽𝛽</m:t>
                      </m:r>
                    </m:oMath>
                  </m:oMathPara>
                </a14:m>
                <a:endParaRPr lang="ja-JP" altLang="en-US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29292F4-D28F-C128-BBE5-49BABF8EE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58" y="6396335"/>
                <a:ext cx="4758742" cy="461665"/>
              </a:xfrm>
              <a:prstGeom prst="rect">
                <a:avLst/>
              </a:prstGeom>
              <a:blipFill>
                <a:blip r:embed="rId8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8900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4B8BAF6-5282-1206-6BDA-1C5C8AB1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5</a:t>
            </a:fld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3">
                <a:extLst>
                  <a:ext uri="{FF2B5EF4-FFF2-40B4-BE49-F238E27FC236}">
                    <a16:creationId xmlns:a16="http://schemas.microsoft.com/office/drawing/2014/main" id="{37308E21-14F6-AEF9-BAC9-470F4D2DBE5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-1" y="32997"/>
                <a:ext cx="8420669" cy="924789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ja-JP" dirty="0"/>
                  <a:t>Result and requirements of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kumimoji="1" lang="en-US" altLang="ja-JP" dirty="0"/>
                  <a:t> search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4" name="タイトル 3">
                <a:extLst>
                  <a:ext uri="{FF2B5EF4-FFF2-40B4-BE49-F238E27FC236}">
                    <a16:creationId xmlns:a16="http://schemas.microsoft.com/office/drawing/2014/main" id="{37308E21-14F6-AEF9-BAC9-470F4D2DBE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1" y="32997"/>
                <a:ext cx="8420669" cy="924789"/>
              </a:xfrm>
              <a:blipFill>
                <a:blip r:embed="rId4"/>
                <a:stretch>
                  <a:fillRect l="-2564" t="-2703" r="-2413" b="-1216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>
            <a:extLst>
              <a:ext uri="{FF2B5EF4-FFF2-40B4-BE49-F238E27FC236}">
                <a16:creationId xmlns:a16="http://schemas.microsoft.com/office/drawing/2014/main" id="{1ED50105-7BDC-BD35-0E38-BD2779E78F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8754" y="4629346"/>
            <a:ext cx="6275246" cy="222865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601B25C-1C0C-8D42-B0B5-B51F93CADDE2}"/>
              </a:ext>
            </a:extLst>
          </p:cNvPr>
          <p:cNvSpPr txBox="1"/>
          <p:nvPr/>
        </p:nvSpPr>
        <p:spPr>
          <a:xfrm>
            <a:off x="5533850" y="4213170"/>
            <a:ext cx="3735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/>
              <a:t>S.Abe</a:t>
            </a:r>
            <a:r>
              <a:rPr lang="en-US" altLang="ja-JP" sz="1600" dirty="0"/>
              <a:t> et al., </a:t>
            </a:r>
            <a:r>
              <a:rPr lang="ja-JP" altLang="ja-JP" sz="1600"/>
              <a:t>Phys. Rev. Lett. </a:t>
            </a:r>
            <a:r>
              <a:rPr lang="ja-JP" altLang="ja-JP" sz="1600" b="1"/>
              <a:t>135</a:t>
            </a:r>
            <a:r>
              <a:rPr lang="ja-JP" altLang="ja-JP" sz="1600"/>
              <a:t>, 262501</a:t>
            </a:r>
            <a:endParaRPr kumimoji="1" lang="ja-JP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2EB8A577-2678-DBE1-C87A-6E4FBFF73F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1297821"/>
                <a:ext cx="9144000" cy="222865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itchFamily="2" charset="2"/>
                  <a:buChar char="Ø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altLang="ja-JP" dirty="0"/>
                  <a:t> is </a:t>
                </a:r>
                <a:r>
                  <a:rPr lang="en-US" altLang="ja-JP" u="sng" dirty="0"/>
                  <a:t>very rare</a:t>
                </a:r>
                <a:r>
                  <a:rPr lang="en-US" altLang="ja-JP" dirty="0"/>
                  <a:t> (even if it can occur)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&gt;3.8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𝑦𝑒𝑎𝑟𝑠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dirty="0"/>
                  <a:t>(90 % C.L.)</a:t>
                </a:r>
                <a:br>
                  <a:rPr lang="en-US" altLang="ja-JP" dirty="0"/>
                </a:br>
                <a:r>
                  <a:rPr lang="en-US" altLang="ja-JP" dirty="0"/>
                  <a:t>for </a:t>
                </a:r>
                <a:r>
                  <a:rPr lang="en-US" altLang="ja-JP" baseline="30000" dirty="0"/>
                  <a:t>136</a:t>
                </a:r>
                <a:r>
                  <a:rPr lang="en-US" altLang="ja-JP" dirty="0"/>
                  <a:t>Xe by </a:t>
                </a:r>
                <a:r>
                  <a:rPr lang="en-US" altLang="ja-JP" dirty="0" err="1"/>
                  <a:t>KamLAND</a:t>
                </a:r>
                <a:r>
                  <a:rPr lang="en-US" altLang="ja-JP" dirty="0"/>
                  <a:t>-Zen</a:t>
                </a:r>
              </a:p>
              <a:p>
                <a:pPr lvl="1"/>
                <a:r>
                  <a:rPr lang="en-US" altLang="ja-JP" dirty="0"/>
                  <a:t>If neutrino mass ordering is normal, </a:t>
                </a:r>
                <a:br>
                  <a:rPr lang="en-US" altLang="ja-JP" dirty="0"/>
                </a:b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𝛽𝛽</m:t>
                            </m:r>
                          </m:sub>
                        </m:sSub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altLang="ja-JP" dirty="0"/>
                  <a:t> meV</a:t>
                </a:r>
              </a:p>
            </p:txBody>
          </p:sp>
        </mc:Choice>
        <mc:Fallback xmlns="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2EB8A577-2678-DBE1-C87A-6E4FBFF73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97821"/>
                <a:ext cx="9144000" cy="2228654"/>
              </a:xfrm>
              <a:prstGeom prst="rect">
                <a:avLst/>
              </a:prstGeom>
              <a:blipFill>
                <a:blip r:embed="rId6"/>
                <a:stretch>
                  <a:fillRect l="-972" t="-397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6C449E50-17DB-0B26-5912-BE224D874BFC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9144000" cy="3249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dirty="0"/>
          </a:p>
          <a:p>
            <a:r>
              <a:rPr lang="en-US" altLang="ja-JP" dirty="0"/>
              <a:t>Requirements for more sensitive search:</a:t>
            </a:r>
          </a:p>
          <a:p>
            <a:pPr lvl="1"/>
            <a:r>
              <a:rPr lang="en-US" altLang="ja-JP" b="1" dirty="0"/>
              <a:t>High energy resolution</a:t>
            </a:r>
          </a:p>
          <a:p>
            <a:pPr lvl="1"/>
            <a:r>
              <a:rPr lang="en-US" altLang="ja-JP" b="1" dirty="0"/>
              <a:t>Environmental </a:t>
            </a:r>
            <a:br>
              <a:rPr lang="en-US" altLang="ja-JP" b="1" dirty="0"/>
            </a:br>
            <a:r>
              <a:rPr lang="en-US" altLang="ja-JP" b="1" dirty="0"/>
              <a:t>radiation</a:t>
            </a:r>
            <a:br>
              <a:rPr lang="en-US" altLang="ja-JP" b="1" dirty="0"/>
            </a:br>
            <a:r>
              <a:rPr lang="en-US" altLang="ja-JP" b="1" dirty="0"/>
              <a:t>discrimination</a:t>
            </a:r>
          </a:p>
          <a:p>
            <a:pPr lvl="1"/>
            <a:r>
              <a:rPr lang="en-US" altLang="ja-JP" b="1" dirty="0"/>
              <a:t>Mass </a:t>
            </a:r>
            <a:br>
              <a:rPr lang="en-US" altLang="ja-JP" b="1" dirty="0"/>
            </a:br>
            <a:r>
              <a:rPr lang="en-US" altLang="ja-JP" b="1" dirty="0"/>
              <a:t>scalability</a:t>
            </a:r>
          </a:p>
        </p:txBody>
      </p:sp>
      <p:pic>
        <p:nvPicPr>
          <p:cNvPr id="12" name="コンテンツ プレースホルダー 11">
            <a:extLst>
              <a:ext uri="{FF2B5EF4-FFF2-40B4-BE49-F238E27FC236}">
                <a16:creationId xmlns:a16="http://schemas.microsoft.com/office/drawing/2014/main" id="{9D7CC502-4E25-E050-1ECC-32D2EB0BF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5533850" y="1035408"/>
            <a:ext cx="3610150" cy="33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7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8398F4-8329-A2E0-7754-13A2604CD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47320"/>
            <a:ext cx="8393373" cy="875597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AXEL: A Xenon </a:t>
            </a:r>
            <a:r>
              <a:rPr kumimoji="1" lang="en-US" altLang="ja-JP" dirty="0" err="1"/>
              <a:t>ElectroLuminescence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ED8470-D442-FAF0-EEF0-DF9CDB8D6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AXEL: High pressure Xe gas Time Projection Chamber (TPC)</a:t>
            </a:r>
          </a:p>
          <a:p>
            <a:pPr lvl="1"/>
            <a:r>
              <a:rPr kumimoji="1" lang="en-US" altLang="ja-JP" dirty="0"/>
              <a:t>Detection system </a:t>
            </a:r>
            <a:r>
              <a:rPr kumimoji="1" lang="en-US" altLang="ja-JP" b="1" dirty="0">
                <a:solidFill>
                  <a:srgbClr val="FF0000"/>
                </a:solidFill>
              </a:rPr>
              <a:t>ELCC</a:t>
            </a:r>
            <a:r>
              <a:rPr kumimoji="1" lang="en-US" altLang="ja-JP" dirty="0"/>
              <a:t>: </a:t>
            </a:r>
            <a:r>
              <a:rPr lang="en-US" altLang="ja-JP" u="sng" dirty="0"/>
              <a:t>High energy resolution</a:t>
            </a:r>
            <a:r>
              <a:rPr lang="en-US" altLang="ja-JP" dirty="0"/>
              <a:t> + </a:t>
            </a:r>
            <a:r>
              <a:rPr lang="en-US" altLang="ja-JP" u="sng" dirty="0"/>
              <a:t>Scalability</a:t>
            </a:r>
            <a:r>
              <a:rPr lang="en-US" altLang="ja-JP" dirty="0"/>
              <a:t> (p7)</a:t>
            </a:r>
          </a:p>
          <a:p>
            <a:pPr lvl="1"/>
            <a:r>
              <a:rPr kumimoji="1" lang="en-US" altLang="ja-JP" b="1" dirty="0"/>
              <a:t>Tracking ability</a:t>
            </a:r>
            <a:r>
              <a:rPr lang="en-US" altLang="ja-JP" dirty="0"/>
              <a:t>: </a:t>
            </a:r>
            <a:r>
              <a:rPr lang="en-US" altLang="ja-JP" u="sng" dirty="0"/>
              <a:t>Background rejection</a:t>
            </a:r>
            <a:r>
              <a:rPr lang="en-US" altLang="ja-JP" dirty="0"/>
              <a:t> by topology (p15-16)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9CFD4C-63FA-F0A6-EF5C-B61505415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6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1DC6365-4A09-9395-5518-5263E5FA88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70" t="5210" r="3070" b="3553"/>
          <a:stretch>
            <a:fillRect/>
          </a:stretch>
        </p:blipFill>
        <p:spPr>
          <a:xfrm>
            <a:off x="1587630" y="2334126"/>
            <a:ext cx="5968739" cy="4476554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6D8DF-4158-9709-241C-537D6A18C34C}"/>
              </a:ext>
            </a:extLst>
          </p:cNvPr>
          <p:cNvSpPr/>
          <p:nvPr/>
        </p:nvSpPr>
        <p:spPr>
          <a:xfrm>
            <a:off x="6682803" y="3236494"/>
            <a:ext cx="706305" cy="28148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C4563E3-536A-E23E-4474-F29792D7979D}"/>
              </a:ext>
            </a:extLst>
          </p:cNvPr>
          <p:cNvSpPr txBox="1"/>
          <p:nvPr/>
        </p:nvSpPr>
        <p:spPr>
          <a:xfrm>
            <a:off x="7443989" y="5830698"/>
            <a:ext cx="17348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Details in </a:t>
            </a:r>
          </a:p>
          <a:p>
            <a:r>
              <a:rPr kumimoji="1" lang="en-US" altLang="ja-JP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Next slide! </a:t>
            </a:r>
            <a:endParaRPr kumimoji="1" lang="ja-JP" altLang="en-US" sz="2400" b="1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89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1017995-4066-81CF-DDF7-B8E3C04CE5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949" r="423"/>
          <a:stretch>
            <a:fillRect/>
          </a:stretch>
        </p:blipFill>
        <p:spPr>
          <a:xfrm>
            <a:off x="3540934" y="3866027"/>
            <a:ext cx="3840570" cy="2808456"/>
          </a:xfrm>
          <a:prstGeom prst="rect">
            <a:avLst/>
          </a:prstGeom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3F5AE4A-05DB-8554-85DA-C7DECB36B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7302"/>
            <a:ext cx="9144000" cy="2957986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Pulling ionization electrons into cells and detect through </a:t>
            </a:r>
            <a:r>
              <a:rPr lang="en-US" altLang="ja-JP" u="sng" dirty="0"/>
              <a:t>electroluminescence (EL)</a:t>
            </a:r>
          </a:p>
          <a:p>
            <a:endParaRPr lang="en-US" altLang="ja-JP" dirty="0"/>
          </a:p>
          <a:p>
            <a:r>
              <a:rPr lang="en-US" altLang="ja-JP" dirty="0"/>
              <a:t>Low</a:t>
            </a:r>
            <a:r>
              <a:rPr lang="ja-JP" altLang="en-US"/>
              <a:t> </a:t>
            </a:r>
            <a:r>
              <a:rPr lang="en-US" altLang="ja-JP" dirty="0"/>
              <a:t>fluctuation process due to linear amplification</a:t>
            </a:r>
            <a:br>
              <a:rPr lang="en-US" altLang="ja-JP" dirty="0"/>
            </a:br>
            <a:r>
              <a:rPr lang="ja-JP" altLang="en-US"/>
              <a:t>→</a:t>
            </a:r>
            <a:r>
              <a:rPr lang="en-US" altLang="ja-JP" dirty="0"/>
              <a:t> </a:t>
            </a:r>
            <a:r>
              <a:rPr lang="en-US" altLang="ja-JP" b="1" dirty="0"/>
              <a:t>High energy resolution</a:t>
            </a:r>
          </a:p>
          <a:p>
            <a:endParaRPr lang="en-US" altLang="ja-JP" dirty="0"/>
          </a:p>
          <a:p>
            <a:r>
              <a:rPr lang="en-US" altLang="ja-JP" dirty="0"/>
              <a:t>Rigid structure and modular extension</a:t>
            </a:r>
            <a:br>
              <a:rPr lang="en-US" altLang="ja-JP" dirty="0"/>
            </a:br>
            <a:r>
              <a:rPr lang="ja-JP" altLang="en-US"/>
              <a:t>→</a:t>
            </a:r>
            <a:r>
              <a:rPr lang="en-US" altLang="ja-JP" dirty="0"/>
              <a:t> </a:t>
            </a:r>
            <a:r>
              <a:rPr lang="en-US" altLang="ja-JP" b="1" dirty="0"/>
              <a:t>Good Scalability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6EDCE5-CE32-0BD0-B500-66553E5A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7D31C07-9ED6-AABE-CC19-B47F0926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997"/>
            <a:ext cx="8529851" cy="924789"/>
          </a:xfrm>
        </p:spPr>
        <p:txBody>
          <a:bodyPr>
            <a:noAutofit/>
          </a:bodyPr>
          <a:lstStyle/>
          <a:p>
            <a:r>
              <a:rPr lang="en-US" altLang="ja-JP" sz="3200" dirty="0"/>
              <a:t>ELCC: Electroluminescence Light Collection Cell</a:t>
            </a:r>
            <a:endParaRPr lang="ja-JP" altLang="en-US" sz="32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7347CAF-1356-EBE0-18BC-ED1ACB9AC4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10" r="53343" b="5939"/>
          <a:stretch>
            <a:fillRect/>
          </a:stretch>
        </p:blipFill>
        <p:spPr>
          <a:xfrm>
            <a:off x="0" y="3980741"/>
            <a:ext cx="3540934" cy="2618469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23D1B04-C739-8890-E9FD-C9A9A86E987E}"/>
              </a:ext>
            </a:extLst>
          </p:cNvPr>
          <p:cNvSpPr/>
          <p:nvPr/>
        </p:nvSpPr>
        <p:spPr>
          <a:xfrm>
            <a:off x="1222744" y="1964142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32FCF7D-CC15-7C32-23A9-DBEF51A545C2}"/>
              </a:ext>
            </a:extLst>
          </p:cNvPr>
          <p:cNvGrpSpPr>
            <a:grpSpLocks noChangeAspect="1"/>
          </p:cNvGrpSpPr>
          <p:nvPr/>
        </p:nvGrpSpPr>
        <p:grpSpPr>
          <a:xfrm>
            <a:off x="6777308" y="1572210"/>
            <a:ext cx="2366692" cy="2098265"/>
            <a:chOff x="881044" y="3282072"/>
            <a:chExt cx="2210721" cy="1959985"/>
          </a:xfrm>
        </p:grpSpPr>
        <p:pic>
          <p:nvPicPr>
            <p:cNvPr id="8" name="コンテンツ プレースホルダー 4">
              <a:extLst>
                <a:ext uri="{FF2B5EF4-FFF2-40B4-BE49-F238E27FC236}">
                  <a16:creationId xmlns:a16="http://schemas.microsoft.com/office/drawing/2014/main" id="{788D42F1-F765-3ECA-DBD7-2E16F18FC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709" t="27847" r="59913" b="8909"/>
            <a:stretch>
              <a:fillRect/>
            </a:stretch>
          </p:blipFill>
          <p:spPr>
            <a:xfrm>
              <a:off x="881044" y="3282072"/>
              <a:ext cx="2107688" cy="1959985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F51C3BB1-7D9B-8330-CE1A-2D8B741F51C8}"/>
                </a:ext>
              </a:extLst>
            </p:cNvPr>
            <p:cNvSpPr/>
            <p:nvPr/>
          </p:nvSpPr>
          <p:spPr>
            <a:xfrm>
              <a:off x="2891341" y="4095862"/>
              <a:ext cx="200424" cy="1610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99AD9CD-1510-AC59-A19D-C24BC884F1A4}"/>
                </a:ext>
              </a:extLst>
            </p:cNvPr>
            <p:cNvSpPr/>
            <p:nvPr/>
          </p:nvSpPr>
          <p:spPr>
            <a:xfrm>
              <a:off x="881044" y="4095862"/>
              <a:ext cx="97391" cy="1610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047C8DB1-1C89-ADCD-CE63-05C4576D9982}"/>
                </a:ext>
              </a:extLst>
            </p:cNvPr>
            <p:cNvSpPr/>
            <p:nvPr/>
          </p:nvSpPr>
          <p:spPr>
            <a:xfrm>
              <a:off x="881044" y="4683924"/>
              <a:ext cx="97391" cy="1610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D999501-6F9C-9131-C614-FB8EB51403A6}"/>
              </a:ext>
            </a:extLst>
          </p:cNvPr>
          <p:cNvSpPr txBox="1"/>
          <p:nvPr/>
        </p:nvSpPr>
        <p:spPr>
          <a:xfrm>
            <a:off x="1121906" y="6523032"/>
            <a:ext cx="1116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Structure</a:t>
            </a:r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E7CD8E0-3512-2EB0-32DE-57756C568291}"/>
              </a:ext>
            </a:extLst>
          </p:cNvPr>
          <p:cNvSpPr txBox="1"/>
          <p:nvPr/>
        </p:nvSpPr>
        <p:spPr>
          <a:xfrm>
            <a:off x="4930785" y="6523032"/>
            <a:ext cx="1060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Principle</a:t>
            </a:r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83AB2B-DF51-6A0E-E52C-FC36EEBA76BA}"/>
              </a:ext>
            </a:extLst>
          </p:cNvPr>
          <p:cNvSpPr txBox="1"/>
          <p:nvPr/>
        </p:nvSpPr>
        <p:spPr>
          <a:xfrm>
            <a:off x="7001233" y="3602875"/>
            <a:ext cx="1770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Field simulation</a:t>
            </a:r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65DE366-73E8-DAF3-1239-E365B6148A26}"/>
              </a:ext>
            </a:extLst>
          </p:cNvPr>
          <p:cNvSpPr txBox="1"/>
          <p:nvPr/>
        </p:nvSpPr>
        <p:spPr>
          <a:xfrm>
            <a:off x="8841429" y="4467023"/>
            <a:ext cx="221088" cy="439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21" name="四角形吹き出し 20">
            <a:extLst>
              <a:ext uri="{FF2B5EF4-FFF2-40B4-BE49-F238E27FC236}">
                <a16:creationId xmlns:a16="http://schemas.microsoft.com/office/drawing/2014/main" id="{1ADDDC00-D477-2A2D-465B-62242E5042AC}"/>
              </a:ext>
            </a:extLst>
          </p:cNvPr>
          <p:cNvSpPr/>
          <p:nvPr/>
        </p:nvSpPr>
        <p:spPr>
          <a:xfrm>
            <a:off x="7381504" y="4336475"/>
            <a:ext cx="1670559" cy="2417187"/>
          </a:xfrm>
          <a:prstGeom prst="wedgeRectCallout">
            <a:avLst>
              <a:gd name="adj1" fmla="val -131756"/>
              <a:gd name="adj2" fmla="val 2209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D45CE9D-58F7-A524-33D9-FC7982CAF959}"/>
              </a:ext>
            </a:extLst>
          </p:cNvPr>
          <p:cNvSpPr/>
          <p:nvPr/>
        </p:nvSpPr>
        <p:spPr>
          <a:xfrm rot="16200000">
            <a:off x="8011125" y="3438668"/>
            <a:ext cx="411320" cy="13842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t" anchorCtr="0"/>
          <a:lstStyle/>
          <a:p>
            <a:r>
              <a:rPr lang="en-US" altLang="ja-JP" sz="2000" b="1" dirty="0"/>
              <a:t>EL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23BECCD4-BD76-A4BB-96B7-D0EE117CFF22}"/>
                  </a:ext>
                </a:extLst>
              </p:cNvPr>
              <p:cNvSpPr/>
              <p:nvPr/>
            </p:nvSpPr>
            <p:spPr>
              <a:xfrm rot="16200000">
                <a:off x="8027636" y="3850546"/>
                <a:ext cx="608543" cy="12660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vert="eaVert" rtlCol="0" anchor="t" anchorCtr="0"/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ja-JP" sz="36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36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altLang="ja-JP" sz="36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altLang="ja-JP" sz="36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23BECCD4-BD76-A4BB-96B7-D0EE117CFF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027636" y="3850546"/>
                <a:ext cx="608543" cy="1266035"/>
              </a:xfrm>
              <a:prstGeom prst="rect">
                <a:avLst/>
              </a:prstGeom>
              <a:blipFill>
                <a:blip r:embed="rId5"/>
                <a:stretch>
                  <a:fillRect b="-41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FE4763B4-4F33-746C-2329-25B104C4065D}"/>
              </a:ext>
            </a:extLst>
          </p:cNvPr>
          <p:cNvCxnSpPr>
            <a:cxnSpLocks/>
          </p:cNvCxnSpPr>
          <p:nvPr/>
        </p:nvCxnSpPr>
        <p:spPr>
          <a:xfrm>
            <a:off x="8219044" y="4774586"/>
            <a:ext cx="0" cy="1409737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円/楕円 24">
            <a:extLst>
              <a:ext uri="{FF2B5EF4-FFF2-40B4-BE49-F238E27FC236}">
                <a16:creationId xmlns:a16="http://schemas.microsoft.com/office/drawing/2014/main" id="{4363470C-5151-1399-1A77-AE2BC897FE61}"/>
              </a:ext>
            </a:extLst>
          </p:cNvPr>
          <p:cNvSpPr>
            <a:spLocks noChangeAspect="1"/>
          </p:cNvSpPr>
          <p:nvPr/>
        </p:nvSpPr>
        <p:spPr>
          <a:xfrm>
            <a:off x="7462987" y="4832671"/>
            <a:ext cx="244464" cy="2444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2864D4F1-9E79-CF9A-18EA-C19AB878538F}"/>
              </a:ext>
            </a:extLst>
          </p:cNvPr>
          <p:cNvSpPr>
            <a:spLocks noChangeAspect="1"/>
          </p:cNvSpPr>
          <p:nvPr/>
        </p:nvSpPr>
        <p:spPr>
          <a:xfrm>
            <a:off x="8730638" y="5194437"/>
            <a:ext cx="244464" cy="2444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D0AA35B8-AFBC-A4DA-BCF6-866B9DEEC8E2}"/>
              </a:ext>
            </a:extLst>
          </p:cNvPr>
          <p:cNvSpPr>
            <a:spLocks noChangeAspect="1"/>
          </p:cNvSpPr>
          <p:nvPr/>
        </p:nvSpPr>
        <p:spPr>
          <a:xfrm>
            <a:off x="7462987" y="5362075"/>
            <a:ext cx="244464" cy="2444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7049A081-D0ED-D1BF-53B6-85354419EBB0}"/>
              </a:ext>
            </a:extLst>
          </p:cNvPr>
          <p:cNvSpPr>
            <a:spLocks noChangeAspect="1"/>
          </p:cNvSpPr>
          <p:nvPr/>
        </p:nvSpPr>
        <p:spPr>
          <a:xfrm>
            <a:off x="8730638" y="5783655"/>
            <a:ext cx="244464" cy="2444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0E2F88FA-325B-286C-814D-788A490771D2}"/>
              </a:ext>
            </a:extLst>
          </p:cNvPr>
          <p:cNvCxnSpPr>
            <a:cxnSpLocks/>
          </p:cNvCxnSpPr>
          <p:nvPr/>
        </p:nvCxnSpPr>
        <p:spPr>
          <a:xfrm>
            <a:off x="8304924" y="5133997"/>
            <a:ext cx="398731" cy="1208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E8D216B9-2786-464C-31CB-79A3233E042E}"/>
              </a:ext>
            </a:extLst>
          </p:cNvPr>
          <p:cNvCxnSpPr>
            <a:cxnSpLocks/>
          </p:cNvCxnSpPr>
          <p:nvPr/>
        </p:nvCxnSpPr>
        <p:spPr>
          <a:xfrm flipH="1">
            <a:off x="7768457" y="4879016"/>
            <a:ext cx="382644" cy="758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7DE65503-2AEA-6490-C75B-2A1CB0FFE81F}"/>
              </a:ext>
            </a:extLst>
          </p:cNvPr>
          <p:cNvCxnSpPr>
            <a:cxnSpLocks/>
          </p:cNvCxnSpPr>
          <p:nvPr/>
        </p:nvCxnSpPr>
        <p:spPr>
          <a:xfrm flipH="1">
            <a:off x="7750521" y="5379751"/>
            <a:ext cx="382644" cy="758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4771D7C7-C137-D08C-012C-BA2DF2AAF8F9}"/>
              </a:ext>
            </a:extLst>
          </p:cNvPr>
          <p:cNvCxnSpPr>
            <a:cxnSpLocks/>
          </p:cNvCxnSpPr>
          <p:nvPr/>
        </p:nvCxnSpPr>
        <p:spPr>
          <a:xfrm>
            <a:off x="8304923" y="5730256"/>
            <a:ext cx="398731" cy="1208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AAA533C9-1DB4-A44E-EFEE-8CFDB9EFF49A}"/>
              </a:ext>
            </a:extLst>
          </p:cNvPr>
          <p:cNvSpPr/>
          <p:nvPr/>
        </p:nvSpPr>
        <p:spPr>
          <a:xfrm rot="16200000">
            <a:off x="7822725" y="5629911"/>
            <a:ext cx="829280" cy="1650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eaVert" rtlCol="0" anchor="t" anchorCtr="0"/>
          <a:lstStyle/>
          <a:p>
            <a:r>
              <a:rPr lang="en-US" altLang="ja-JP" sz="2000" b="1" dirty="0"/>
              <a:t>Linear</a:t>
            </a:r>
            <a:br>
              <a:rPr lang="en-US" altLang="ja-JP" sz="2000" b="1" dirty="0"/>
            </a:br>
            <a:r>
              <a:rPr lang="en-US" altLang="ja-JP" sz="2000" b="1" dirty="0"/>
              <a:t>amplification</a:t>
            </a: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D0AECA71-76C2-3104-EFB1-5920A9AA552C}"/>
              </a:ext>
            </a:extLst>
          </p:cNvPr>
          <p:cNvCxnSpPr>
            <a:cxnSpLocks/>
          </p:cNvCxnSpPr>
          <p:nvPr/>
        </p:nvCxnSpPr>
        <p:spPr>
          <a:xfrm flipV="1">
            <a:off x="6176942" y="3925155"/>
            <a:ext cx="856154" cy="177598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78409F61-C0BE-F367-E777-21F29F414789}"/>
              </a:ext>
            </a:extLst>
          </p:cNvPr>
          <p:cNvSpPr/>
          <p:nvPr/>
        </p:nvSpPr>
        <p:spPr>
          <a:xfrm>
            <a:off x="6712383" y="1522862"/>
            <a:ext cx="2350133" cy="24022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22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BE1FF078-19CE-D14F-CCA7-69A958950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6831" t="44692" r="39236" b="32734"/>
          <a:stretch>
            <a:fillRect/>
          </a:stretch>
        </p:blipFill>
        <p:spPr>
          <a:xfrm>
            <a:off x="3284639" y="1360477"/>
            <a:ext cx="2868161" cy="254279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AA6D60E-5C04-7E82-5E84-D649ADBB9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39" y="1175993"/>
            <a:ext cx="2833072" cy="29117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 descr="屋内, 座る, カップ, モニター が含まれている画像&#10;&#10;自動的に生成された説明">
            <a:extLst>
              <a:ext uri="{FF2B5EF4-FFF2-40B4-BE49-F238E27FC236}">
                <a16:creationId xmlns:a16="http://schemas.microsoft.com/office/drawing/2014/main" id="{D412061C-72C3-F772-3BAA-4A595862E19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354" t="4307" r="17992" b="1075"/>
          <a:stretch/>
        </p:blipFill>
        <p:spPr>
          <a:xfrm rot="5400000">
            <a:off x="6327863" y="1243887"/>
            <a:ext cx="2670444" cy="27602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5EC3A8-018C-D57F-84C1-FDE28CC0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CB5C8-E439-7B40-A7DE-479C18C02B60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9F2D389-D532-8A62-ECE2-BCAD2F188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997"/>
            <a:ext cx="8550234" cy="924789"/>
          </a:xfrm>
        </p:spPr>
        <p:txBody>
          <a:bodyPr>
            <a:noAutofit/>
          </a:bodyPr>
          <a:lstStyle/>
          <a:p>
            <a:r>
              <a:rPr kumimoji="1" lang="en-US" altLang="ja-JP" sz="3200" dirty="0"/>
              <a:t>Overview of AXEL detector (180L-size prototype)</a:t>
            </a:r>
            <a:endParaRPr kumimoji="1" lang="ja-JP" altLang="en-US" sz="3200" dirty="0"/>
          </a:p>
        </p:txBody>
      </p:sp>
      <p:pic>
        <p:nvPicPr>
          <p:cNvPr id="13" name="図 12" descr="屋内, 大きい, 飛行機 が含まれている画像&#10;&#10;自動的に生成された説明">
            <a:extLst>
              <a:ext uri="{FF2B5EF4-FFF2-40B4-BE49-F238E27FC236}">
                <a16:creationId xmlns:a16="http://schemas.microsoft.com/office/drawing/2014/main" id="{74EC2093-F4A4-F1A5-8E7D-399032BC91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561" t="21523" r="7802" b="7177"/>
          <a:stretch/>
        </p:blipFill>
        <p:spPr>
          <a:xfrm>
            <a:off x="109508" y="4313644"/>
            <a:ext cx="2560674" cy="22302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605BC7C-95A2-5F97-02D1-2D1E579BB118}"/>
              </a:ext>
            </a:extLst>
          </p:cNvPr>
          <p:cNvSpPr txBox="1"/>
          <p:nvPr/>
        </p:nvSpPr>
        <p:spPr>
          <a:xfrm>
            <a:off x="404759" y="6348463"/>
            <a:ext cx="1870512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ea typeface="MS PGothic" panose="020B0600070205080204" pitchFamily="34" charset="-128"/>
              </a:rPr>
              <a:t>VUV PMT array</a:t>
            </a:r>
            <a:endParaRPr kumimoji="1" lang="ja-JP" altLang="en-US" sz="2000" b="1" dirty="0">
              <a:ea typeface="MS PGothic" panose="020B0600070205080204" pitchFamily="34" charset="-128"/>
            </a:endParaRPr>
          </a:p>
        </p:txBody>
      </p:sp>
      <p:pic>
        <p:nvPicPr>
          <p:cNvPr id="11" name="図 10" descr="座る, 小さい, おもちゃ, 手 が含まれている画像&#10;&#10;自動的に生成された説明">
            <a:extLst>
              <a:ext uri="{FF2B5EF4-FFF2-40B4-BE49-F238E27FC236}">
                <a16:creationId xmlns:a16="http://schemas.microsoft.com/office/drawing/2014/main" id="{01D36ABB-E442-8B10-FFA4-E9D2410BF5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0371" y="3969681"/>
            <a:ext cx="3924476" cy="2616050"/>
          </a:xfrm>
          <a:prstGeom prst="rect">
            <a:avLst/>
          </a:prstGeom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7850BD2D-1E94-F033-49FA-AD41C9E040AE}"/>
              </a:ext>
            </a:extLst>
          </p:cNvPr>
          <p:cNvCxnSpPr>
            <a:cxnSpLocks/>
          </p:cNvCxnSpPr>
          <p:nvPr/>
        </p:nvCxnSpPr>
        <p:spPr>
          <a:xfrm flipH="1">
            <a:off x="2359833" y="5277837"/>
            <a:ext cx="1391039" cy="276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FA6F4AB-CA98-A522-2EC1-C25861712B1F}"/>
              </a:ext>
            </a:extLst>
          </p:cNvPr>
          <p:cNvCxnSpPr>
            <a:cxnSpLocks/>
          </p:cNvCxnSpPr>
          <p:nvPr/>
        </p:nvCxnSpPr>
        <p:spPr>
          <a:xfrm flipH="1" flipV="1">
            <a:off x="2514264" y="3429000"/>
            <a:ext cx="1482875" cy="12334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AEF79DE-2653-6768-F64E-CEBEB7314D93}"/>
              </a:ext>
            </a:extLst>
          </p:cNvPr>
          <p:cNvSpPr txBox="1"/>
          <p:nvPr/>
        </p:nvSpPr>
        <p:spPr>
          <a:xfrm>
            <a:off x="1746563" y="1066948"/>
            <a:ext cx="1393704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ea typeface="MS PGothic" panose="020B0600070205080204" pitchFamily="34" charset="-128"/>
              </a:rPr>
              <a:t>Field cage</a:t>
            </a:r>
            <a:endParaRPr kumimoji="1" lang="ja-JP" altLang="en-US" sz="2000" b="1" dirty="0">
              <a:ea typeface="MS PGothic" panose="020B060007020508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794FC4B-5015-A407-7722-F56CF368F6A0}"/>
              </a:ext>
            </a:extLst>
          </p:cNvPr>
          <p:cNvSpPr txBox="1"/>
          <p:nvPr/>
        </p:nvSpPr>
        <p:spPr>
          <a:xfrm>
            <a:off x="3559025" y="1136130"/>
            <a:ext cx="2268424" cy="70788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ea typeface="MS PGothic" panose="020B0600070205080204" pitchFamily="34" charset="-128"/>
              </a:rPr>
              <a:t>Cockcroft-Walton generator</a:t>
            </a:r>
            <a:endParaRPr kumimoji="1" lang="ja-JP" altLang="en-US" b="1" dirty="0">
              <a:ea typeface="MS PGothic" panose="020B060007020508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4ACB5F9-41FF-FE02-4819-CF1DFD543D70}"/>
              </a:ext>
            </a:extLst>
          </p:cNvPr>
          <p:cNvSpPr txBox="1"/>
          <p:nvPr/>
        </p:nvSpPr>
        <p:spPr>
          <a:xfrm>
            <a:off x="7237900" y="1134727"/>
            <a:ext cx="1882721" cy="4001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ea typeface="MS PGothic" panose="020B0600070205080204" pitchFamily="34" charset="-128"/>
              </a:rPr>
              <a:t>ELCC: 672 ch</a:t>
            </a:r>
            <a:endParaRPr kumimoji="1" lang="ja-JP" altLang="en-US" sz="2000" b="1" dirty="0">
              <a:ea typeface="MS PGothic" panose="020B0600070205080204" pitchFamily="34" charset="-128"/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60058DD-BE1C-79F5-54E8-C044116A694F}"/>
              </a:ext>
            </a:extLst>
          </p:cNvPr>
          <p:cNvCxnSpPr>
            <a:cxnSpLocks/>
          </p:cNvCxnSpPr>
          <p:nvPr/>
        </p:nvCxnSpPr>
        <p:spPr>
          <a:xfrm flipV="1">
            <a:off x="5004834" y="3493692"/>
            <a:ext cx="1946472" cy="14034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DD79EC80-830E-7B59-8C47-782D40D8FBD6}"/>
              </a:ext>
            </a:extLst>
          </p:cNvPr>
          <p:cNvCxnSpPr>
            <a:cxnSpLocks/>
          </p:cNvCxnSpPr>
          <p:nvPr/>
        </p:nvCxnSpPr>
        <p:spPr>
          <a:xfrm>
            <a:off x="2225198" y="2168777"/>
            <a:ext cx="1922259" cy="2478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D9C6A26-AC92-80A2-CB9B-22832DA801F0}"/>
              </a:ext>
            </a:extLst>
          </p:cNvPr>
          <p:cNvSpPr txBox="1"/>
          <p:nvPr/>
        </p:nvSpPr>
        <p:spPr>
          <a:xfrm>
            <a:off x="42049" y="2533763"/>
            <a:ext cx="980866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ea typeface="MS PGothic" panose="020B0600070205080204" pitchFamily="34" charset="-128"/>
              </a:rPr>
              <a:t>Cathode </a:t>
            </a:r>
          </a:p>
          <a:p>
            <a:r>
              <a:rPr kumimoji="1" lang="en-US" altLang="ja-JP" sz="1600" dirty="0">
                <a:ea typeface="MS PGothic" panose="020B0600070205080204" pitchFamily="34" charset="-128"/>
              </a:rPr>
              <a:t>mesh</a:t>
            </a:r>
            <a:endParaRPr kumimoji="1" lang="ja-JP" altLang="en-US" sz="1600">
              <a:ea typeface="MS PGothic" panose="020B0600070205080204" pitchFamily="34" charset="-128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BEB5588C-4C0A-7048-CF9A-43D131281FF6}"/>
              </a:ext>
            </a:extLst>
          </p:cNvPr>
          <p:cNvCxnSpPr>
            <a:cxnSpLocks/>
          </p:cNvCxnSpPr>
          <p:nvPr/>
        </p:nvCxnSpPr>
        <p:spPr>
          <a:xfrm>
            <a:off x="702875" y="1700743"/>
            <a:ext cx="242702" cy="4413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F60FB8-255B-4B0D-7197-167DF2D8D6B4}"/>
              </a:ext>
            </a:extLst>
          </p:cNvPr>
          <p:cNvSpPr txBox="1"/>
          <p:nvPr/>
        </p:nvSpPr>
        <p:spPr>
          <a:xfrm>
            <a:off x="130090" y="1534837"/>
            <a:ext cx="1763560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ea typeface="MS PGothic" panose="020B0600070205080204" pitchFamily="34" charset="-128"/>
              </a:rPr>
              <a:t>Aluminum for test</a:t>
            </a:r>
            <a:endParaRPr kumimoji="1" lang="ja-JP" altLang="en-US" sz="1600">
              <a:ea typeface="MS PGothic" panose="020B060007020508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045CF9B-0200-BD48-E5A1-24C0EFEAE71D}"/>
              </a:ext>
            </a:extLst>
          </p:cNvPr>
          <p:cNvCxnSpPr>
            <a:cxnSpLocks/>
          </p:cNvCxnSpPr>
          <p:nvPr/>
        </p:nvCxnSpPr>
        <p:spPr>
          <a:xfrm flipH="1">
            <a:off x="945577" y="3245458"/>
            <a:ext cx="232144" cy="6034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E840983-186B-6FE2-6084-97EB4AB94564}"/>
              </a:ext>
            </a:extLst>
          </p:cNvPr>
          <p:cNvSpPr txBox="1"/>
          <p:nvPr/>
        </p:nvSpPr>
        <p:spPr>
          <a:xfrm>
            <a:off x="100183" y="3718792"/>
            <a:ext cx="1964010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ea typeface="MS PGothic" panose="020B0600070205080204" pitchFamily="34" charset="-128"/>
              </a:rPr>
              <a:t>Oxygen-free copper</a:t>
            </a:r>
            <a:endParaRPr kumimoji="1" lang="ja-JP" altLang="en-US" sz="1600">
              <a:ea typeface="MS PGothic" panose="020B0600070205080204" pitchFamily="34" charset="-128"/>
            </a:endParaRPr>
          </a:p>
        </p:txBody>
      </p:sp>
      <p:pic>
        <p:nvPicPr>
          <p:cNvPr id="28" name="図 27" descr="テーブル, 座る, 大きい, タイル張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F7C6D0A-1EA6-DFFF-4FB4-ABF050EDAA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1442" y="4215953"/>
            <a:ext cx="2813975" cy="213251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2ECCDE7-D6B5-4F8B-3B4F-218EA19D49D1}"/>
              </a:ext>
            </a:extLst>
          </p:cNvPr>
          <p:cNvSpPr txBox="1"/>
          <p:nvPr/>
        </p:nvSpPr>
        <p:spPr>
          <a:xfrm>
            <a:off x="6343965" y="6091763"/>
            <a:ext cx="2690527" cy="707886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err="1">
                <a:ea typeface="MS PGothic" panose="020B0600070205080204" pitchFamily="34" charset="-128"/>
                <a:cs typeface="Arial" panose="020B0604020202020204" pitchFamily="34" charset="0"/>
              </a:rPr>
              <a:t>SiPM</a:t>
            </a:r>
            <a:r>
              <a:rPr kumimoji="1" lang="en-US" altLang="ja-JP" sz="2000" b="1" dirty="0">
                <a:ea typeface="MS PGothic" panose="020B0600070205080204" pitchFamily="34" charset="-128"/>
                <a:cs typeface="Arial" panose="020B0604020202020204" pitchFamily="34" charset="0"/>
              </a:rPr>
              <a:t> (MPPC) array of </a:t>
            </a:r>
            <a:br>
              <a:rPr kumimoji="1" lang="en-US" altLang="ja-JP" sz="2000" b="1" dirty="0"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kumimoji="1" lang="en-US" altLang="ja-JP" sz="2000" b="1" dirty="0">
                <a:ea typeface="MS PGothic" panose="020B0600070205080204" pitchFamily="34" charset="-128"/>
                <a:cs typeface="Arial" panose="020B0604020202020204" pitchFamily="34" charset="0"/>
              </a:rPr>
              <a:t>one ELCC module </a:t>
            </a:r>
            <a:endParaRPr kumimoji="1" lang="ja-JP" altLang="en-US" sz="2000" b="1" dirty="0"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6577878E-7268-FB39-1386-6EB1FB77A8F6}"/>
              </a:ext>
            </a:extLst>
          </p:cNvPr>
          <p:cNvCxnSpPr>
            <a:cxnSpLocks/>
          </p:cNvCxnSpPr>
          <p:nvPr/>
        </p:nvCxnSpPr>
        <p:spPr>
          <a:xfrm flipH="1">
            <a:off x="8096046" y="3137425"/>
            <a:ext cx="247762" cy="4540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4E590C98-66E2-BC99-D28D-516A06768CA5}"/>
              </a:ext>
            </a:extLst>
          </p:cNvPr>
          <p:cNvCxnSpPr>
            <a:cxnSpLocks/>
          </p:cNvCxnSpPr>
          <p:nvPr/>
        </p:nvCxnSpPr>
        <p:spPr>
          <a:xfrm flipV="1">
            <a:off x="7637919" y="3577610"/>
            <a:ext cx="479304" cy="264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22563718-860C-3105-C018-4B26DF9AE349}"/>
              </a:ext>
            </a:extLst>
          </p:cNvPr>
          <p:cNvCxnSpPr>
            <a:cxnSpLocks/>
          </p:cNvCxnSpPr>
          <p:nvPr/>
        </p:nvCxnSpPr>
        <p:spPr>
          <a:xfrm flipH="1">
            <a:off x="7660239" y="3172448"/>
            <a:ext cx="247941" cy="4329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7921F307-E90E-83F5-FDB0-7FBABA1BDA61}"/>
              </a:ext>
            </a:extLst>
          </p:cNvPr>
          <p:cNvCxnSpPr>
            <a:cxnSpLocks/>
          </p:cNvCxnSpPr>
          <p:nvPr/>
        </p:nvCxnSpPr>
        <p:spPr>
          <a:xfrm flipV="1">
            <a:off x="7877571" y="3147864"/>
            <a:ext cx="466237" cy="2458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1AD4B056-385F-1402-8561-79534C3065A6}"/>
              </a:ext>
            </a:extLst>
          </p:cNvPr>
          <p:cNvCxnSpPr>
            <a:cxnSpLocks/>
          </p:cNvCxnSpPr>
          <p:nvPr/>
        </p:nvCxnSpPr>
        <p:spPr>
          <a:xfrm flipH="1">
            <a:off x="7472373" y="3594735"/>
            <a:ext cx="339965" cy="7663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E6205DF3-1088-5B57-817D-E84DC9ECE14A}"/>
              </a:ext>
            </a:extLst>
          </p:cNvPr>
          <p:cNvCxnSpPr>
            <a:cxnSpLocks/>
          </p:cNvCxnSpPr>
          <p:nvPr/>
        </p:nvCxnSpPr>
        <p:spPr>
          <a:xfrm flipH="1" flipV="1">
            <a:off x="1014962" y="2906385"/>
            <a:ext cx="919728" cy="1131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EBCEC1B-6211-F3A9-7769-4E78C23A675B}"/>
              </a:ext>
            </a:extLst>
          </p:cNvPr>
          <p:cNvSpPr txBox="1"/>
          <p:nvPr/>
        </p:nvSpPr>
        <p:spPr>
          <a:xfrm>
            <a:off x="2914334" y="6445706"/>
            <a:ext cx="3315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 model of 180L prototype</a:t>
            </a:r>
            <a:endParaRPr kumimoji="1" lang="ja-JP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757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F1BD55-BA1E-951E-DD63-F58028A0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Road map of AXEL experiment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4DFCB9-C9AC-9B02-91BE-B3F9DF8DB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F92B-D677-1046-ADF0-597467CD3D1F}" type="slidenum">
              <a:rPr lang="ja-JP" altLang="en-US" smtClean="0"/>
              <a:pPr/>
              <a:t>9</a:t>
            </a:fld>
            <a:endParaRPr lang="ja-JP" altLang="en-US"/>
          </a:p>
        </p:txBody>
      </p:sp>
      <p:sp>
        <p:nvSpPr>
          <p:cNvPr id="34" name="右矢印 33">
            <a:extLst>
              <a:ext uri="{FF2B5EF4-FFF2-40B4-BE49-F238E27FC236}">
                <a16:creationId xmlns:a16="http://schemas.microsoft.com/office/drawing/2014/main" id="{1FB100AD-7537-B497-9C3F-A5ED1E9107DB}"/>
              </a:ext>
            </a:extLst>
          </p:cNvPr>
          <p:cNvSpPr/>
          <p:nvPr/>
        </p:nvSpPr>
        <p:spPr>
          <a:xfrm rot="19671628">
            <a:off x="-374476" y="3413472"/>
            <a:ext cx="9822155" cy="567891"/>
          </a:xfrm>
          <a:prstGeom prst="rightArrow">
            <a:avLst/>
          </a:prstGeom>
          <a:solidFill>
            <a:srgbClr val="0F9ED5">
              <a:alpha val="30000"/>
            </a:srgbClr>
          </a:solidFill>
          <a:ln>
            <a:solidFill>
              <a:srgbClr val="0070C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762A364-FED8-2469-28FB-17062AD7F31E}"/>
              </a:ext>
            </a:extLst>
          </p:cNvPr>
          <p:cNvSpPr/>
          <p:nvPr/>
        </p:nvSpPr>
        <p:spPr>
          <a:xfrm>
            <a:off x="5601949" y="2182122"/>
            <a:ext cx="2598594" cy="407401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100-kg detector </a:t>
            </a:r>
            <a:r>
              <a:rPr kumimoji="1"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(2028-)</a:t>
            </a:r>
            <a:endParaRPr kumimoji="1" lang="ja-JP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756A00A-4A22-44E0-66B6-CE3BF02C32C2}"/>
              </a:ext>
            </a:extLst>
          </p:cNvPr>
          <p:cNvSpPr/>
          <p:nvPr/>
        </p:nvSpPr>
        <p:spPr>
          <a:xfrm>
            <a:off x="7277353" y="1067346"/>
            <a:ext cx="1743203" cy="407401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10-ton detector</a:t>
            </a:r>
            <a:endParaRPr kumimoji="1" lang="ja-JP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DF3DA6C-CD8F-0163-7518-CEBA0042D662}"/>
              </a:ext>
            </a:extLst>
          </p:cNvPr>
          <p:cNvSpPr/>
          <p:nvPr/>
        </p:nvSpPr>
        <p:spPr>
          <a:xfrm>
            <a:off x="6838544" y="1593885"/>
            <a:ext cx="1604560" cy="407401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1-ton detector</a:t>
            </a:r>
            <a:endParaRPr kumimoji="1" lang="ja-JP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図 10" descr="自転車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AFD3EBD-92B4-8533-84E3-1A9C3323F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51" b="8248"/>
          <a:stretch/>
        </p:blipFill>
        <p:spPr>
          <a:xfrm>
            <a:off x="102944" y="4508379"/>
            <a:ext cx="1903473" cy="1286940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1702BD-AFEA-1FFD-0B8D-CABD8264F1DD}"/>
              </a:ext>
            </a:extLst>
          </p:cNvPr>
          <p:cNvSpPr txBox="1"/>
          <p:nvPr/>
        </p:nvSpPr>
        <p:spPr>
          <a:xfrm>
            <a:off x="102944" y="5860977"/>
            <a:ext cx="2805122" cy="92333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10L prototype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(2014-2018)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~50 g Xe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ELCC proof of principle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BD02BD-0F20-72E3-3653-3C0776F875D1}"/>
              </a:ext>
            </a:extLst>
          </p:cNvPr>
          <p:cNvSpPr txBox="1"/>
          <p:nvPr/>
        </p:nvSpPr>
        <p:spPr>
          <a:xfrm>
            <a:off x="2113543" y="3864350"/>
            <a:ext cx="2480383" cy="120032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180L prototype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(2018-)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~4.5 kg Xe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R&amp;D of components</a:t>
            </a:r>
          </a:p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Scalable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B3DCCBD-4BE3-A9B1-2460-FCE27B8DF3E9}"/>
                  </a:ext>
                </a:extLst>
              </p:cNvPr>
              <p:cNvSpPr txBox="1"/>
              <p:nvPr/>
            </p:nvSpPr>
            <p:spPr>
              <a:xfrm>
                <a:off x="4187805" y="2760181"/>
                <a:ext cx="2425043" cy="92333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1000L detector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(2026-)</a:t>
                </a:r>
              </a:p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~20 kg </a:t>
                </a:r>
                <a:r>
                  <a:rPr kumimoji="1" lang="en-US" altLang="ja-JP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136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Xe</a:t>
                </a:r>
              </a:p>
              <a:p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r>
                      <a:rPr kumimoji="1" lang="en-US" altLang="ja-JP" sz="18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ja-JP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kumimoji="1" lang="en-US" altLang="ja-JP" sz="1800" dirty="0"/>
                  <a:t> search</a:t>
                </a:r>
                <a:endParaRPr kumimoji="1" lang="ja-JP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B3DCCBD-4BE3-A9B1-2460-FCE27B8DF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805" y="2760181"/>
                <a:ext cx="2425043" cy="923330"/>
              </a:xfrm>
              <a:prstGeom prst="rect">
                <a:avLst/>
              </a:prstGeom>
              <a:blipFill>
                <a:blip r:embed="rId4"/>
                <a:stretch>
                  <a:fillRect l="-2073" t="-1333" b="-933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94A6A1-2E29-1726-D9AF-9FD402116E38}"/>
              </a:ext>
            </a:extLst>
          </p:cNvPr>
          <p:cNvSpPr txBox="1"/>
          <p:nvPr/>
        </p:nvSpPr>
        <p:spPr>
          <a:xfrm>
            <a:off x="40782" y="4595926"/>
            <a:ext cx="630714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10 cm</a:t>
            </a:r>
            <a:endParaRPr kumimoji="1" lang="ja-JP" altLang="en-US" sz="1600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038A56E4-EF02-60C1-098E-7B5339153E29}"/>
              </a:ext>
            </a:extLst>
          </p:cNvPr>
          <p:cNvCxnSpPr>
            <a:cxnSpLocks/>
          </p:cNvCxnSpPr>
          <p:nvPr/>
        </p:nvCxnSpPr>
        <p:spPr>
          <a:xfrm flipH="1">
            <a:off x="513117" y="4630947"/>
            <a:ext cx="292996" cy="88176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E0D81A23-294A-34A7-055F-22CF546D879C}"/>
              </a:ext>
            </a:extLst>
          </p:cNvPr>
          <p:cNvCxnSpPr>
            <a:cxnSpLocks/>
          </p:cNvCxnSpPr>
          <p:nvPr/>
        </p:nvCxnSpPr>
        <p:spPr>
          <a:xfrm>
            <a:off x="983856" y="4635256"/>
            <a:ext cx="660748" cy="10460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93E6D0-92EE-9ABF-7645-940715DB3EFB}"/>
              </a:ext>
            </a:extLst>
          </p:cNvPr>
          <p:cNvSpPr txBox="1"/>
          <p:nvPr/>
        </p:nvSpPr>
        <p:spPr>
          <a:xfrm>
            <a:off x="595301" y="1085404"/>
            <a:ext cx="2147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@Kyoto university</a:t>
            </a:r>
            <a:endParaRPr kumimoji="1" lang="ja-JP" altLang="en-US" sz="20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59562D-1E0A-F300-F6AF-4B4A33BCD2AC}"/>
              </a:ext>
            </a:extLst>
          </p:cNvPr>
          <p:cNvSpPr txBox="1"/>
          <p:nvPr/>
        </p:nvSpPr>
        <p:spPr>
          <a:xfrm>
            <a:off x="5692870" y="6461204"/>
            <a:ext cx="284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@Kamioka underground</a:t>
            </a:r>
            <a:endParaRPr kumimoji="1" lang="ja-JP" altLang="en-US" sz="2000"/>
          </a:p>
        </p:txBody>
      </p:sp>
      <p:sp>
        <p:nvSpPr>
          <p:cNvPr id="6" name="四角形吹き出し 5">
            <a:extLst>
              <a:ext uri="{FF2B5EF4-FFF2-40B4-BE49-F238E27FC236}">
                <a16:creationId xmlns:a16="http://schemas.microsoft.com/office/drawing/2014/main" id="{3810A7CA-CDAB-9513-AE1C-E4B3A9DA6B84}"/>
              </a:ext>
            </a:extLst>
          </p:cNvPr>
          <p:cNvSpPr/>
          <p:nvPr/>
        </p:nvSpPr>
        <p:spPr>
          <a:xfrm>
            <a:off x="3403629" y="1057794"/>
            <a:ext cx="3260495" cy="1007453"/>
          </a:xfrm>
          <a:prstGeom prst="wedgeRectCallout">
            <a:avLst>
              <a:gd name="adj1" fmla="val 58184"/>
              <a:gd name="adj2" fmla="val 24012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E6F5E70-BFE8-AE4E-45B9-E3214E36ACC2}"/>
                  </a:ext>
                </a:extLst>
              </p:cNvPr>
              <p:cNvSpPr txBox="1"/>
              <p:nvPr/>
            </p:nvSpPr>
            <p:spPr>
              <a:xfrm>
                <a:off x="3440742" y="1079651"/>
                <a:ext cx="3337883" cy="953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Estimated sensitivity (90% C.L.) Up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&gt;4.1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sup>
                    </m:sSup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𝑦𝑒𝑎𝑟𝑠</m:t>
                    </m:r>
                  </m:oMath>
                </a14:m>
                <a:endParaRPr kumimoji="1" lang="en-US" altLang="ja-JP" dirty="0"/>
              </a:p>
              <a:p>
                <a:r>
                  <a:rPr kumimoji="1" lang="en-US" altLang="ja-JP" dirty="0"/>
                  <a:t>by 10-years operation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AE6F5E70-BFE8-AE4E-45B9-E3214E36A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742" y="1079651"/>
                <a:ext cx="3337883" cy="953723"/>
              </a:xfrm>
              <a:prstGeom prst="rect">
                <a:avLst/>
              </a:prstGeom>
              <a:blipFill>
                <a:blip r:embed="rId5"/>
                <a:stretch>
                  <a:fillRect l="-1515" t="-1299" r="-1136" b="-90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コンテンツ プレースホルダー 12">
            <a:extLst>
              <a:ext uri="{FF2B5EF4-FFF2-40B4-BE49-F238E27FC236}">
                <a16:creationId xmlns:a16="http://schemas.microsoft.com/office/drawing/2014/main" id="{CC2E0160-F868-FCBF-1E87-F08000843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20214" t="4248" r="23117" b="27929"/>
          <a:stretch>
            <a:fillRect/>
          </a:stretch>
        </p:blipFill>
        <p:spPr>
          <a:xfrm>
            <a:off x="655220" y="1474312"/>
            <a:ext cx="2598594" cy="233252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AB0118C-69E2-D442-7CA9-46D00306B8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9377" y="3753022"/>
            <a:ext cx="3318333" cy="2718530"/>
          </a:xfrm>
          <a:prstGeom prst="rect">
            <a:avLst/>
          </a:prstGeom>
        </p:spPr>
      </p:pic>
      <p:sp>
        <p:nvSpPr>
          <p:cNvPr id="19" name="四角形吹き出し 18">
            <a:extLst>
              <a:ext uri="{FF2B5EF4-FFF2-40B4-BE49-F238E27FC236}">
                <a16:creationId xmlns:a16="http://schemas.microsoft.com/office/drawing/2014/main" id="{E468C054-71ED-C734-1252-ACCE14EFB0AC}"/>
              </a:ext>
            </a:extLst>
          </p:cNvPr>
          <p:cNvSpPr/>
          <p:nvPr/>
        </p:nvSpPr>
        <p:spPr>
          <a:xfrm>
            <a:off x="6901246" y="2728308"/>
            <a:ext cx="2171957" cy="955203"/>
          </a:xfrm>
          <a:prstGeom prst="wedgeRectCallout">
            <a:avLst>
              <a:gd name="adj1" fmla="val -48417"/>
              <a:gd name="adj2" fmla="val -71867"/>
            </a:avLst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Collaboration with NEXT experiment is undergoing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A4429E3-624E-39AF-BA34-933387C1219D}"/>
              </a:ext>
            </a:extLst>
          </p:cNvPr>
          <p:cNvSpPr txBox="1"/>
          <p:nvPr/>
        </p:nvSpPr>
        <p:spPr>
          <a:xfrm>
            <a:off x="1180299" y="4263873"/>
            <a:ext cx="502333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9 cm</a:t>
            </a:r>
            <a:endParaRPr kumimoji="1" lang="ja-JP" altLang="en-US" sz="1600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88C4DD50-FC1C-5743-4650-5BEFB23A462F}"/>
              </a:ext>
            </a:extLst>
          </p:cNvPr>
          <p:cNvCxnSpPr>
            <a:cxnSpLocks/>
          </p:cNvCxnSpPr>
          <p:nvPr/>
        </p:nvCxnSpPr>
        <p:spPr>
          <a:xfrm>
            <a:off x="2537250" y="1964390"/>
            <a:ext cx="0" cy="156703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489B80-20F7-9432-1EEF-FEE7C5F68EFD}"/>
              </a:ext>
            </a:extLst>
          </p:cNvPr>
          <p:cNvSpPr txBox="1"/>
          <p:nvPr/>
        </p:nvSpPr>
        <p:spPr>
          <a:xfrm>
            <a:off x="5525125" y="3718288"/>
            <a:ext cx="744861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150 cm</a:t>
            </a:r>
            <a:endParaRPr kumimoji="1" lang="ja-JP" altLang="en-US" sz="160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B53D6152-EDCC-C418-1E9E-FC0A6E9676FA}"/>
              </a:ext>
            </a:extLst>
          </p:cNvPr>
          <p:cNvCxnSpPr>
            <a:cxnSpLocks/>
          </p:cNvCxnSpPr>
          <p:nvPr/>
        </p:nvCxnSpPr>
        <p:spPr>
          <a:xfrm flipV="1">
            <a:off x="5400326" y="3917691"/>
            <a:ext cx="2586898" cy="29457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220596A6-D40E-4085-08AC-39BD76E317F1}"/>
              </a:ext>
            </a:extLst>
          </p:cNvPr>
          <p:cNvCxnSpPr>
            <a:cxnSpLocks/>
          </p:cNvCxnSpPr>
          <p:nvPr/>
        </p:nvCxnSpPr>
        <p:spPr>
          <a:xfrm>
            <a:off x="5692870" y="4299003"/>
            <a:ext cx="0" cy="199873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91AD1CB-739D-8B61-A83B-70220FDE38B2}"/>
              </a:ext>
            </a:extLst>
          </p:cNvPr>
          <p:cNvSpPr txBox="1"/>
          <p:nvPr/>
        </p:nvSpPr>
        <p:spPr>
          <a:xfrm>
            <a:off x="5798381" y="6077385"/>
            <a:ext cx="744861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100 cm</a:t>
            </a:r>
            <a:endParaRPr kumimoji="1" lang="ja-JP" altLang="en-US" sz="1600"/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E1E513AD-98FD-F737-06BE-28F024997DD6}"/>
              </a:ext>
            </a:extLst>
          </p:cNvPr>
          <p:cNvCxnSpPr>
            <a:cxnSpLocks/>
          </p:cNvCxnSpPr>
          <p:nvPr/>
        </p:nvCxnSpPr>
        <p:spPr>
          <a:xfrm>
            <a:off x="815848" y="2648296"/>
            <a:ext cx="1004839" cy="94549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32D080A-80FE-57A9-5493-CEE8BF4BF826}"/>
              </a:ext>
            </a:extLst>
          </p:cNvPr>
          <p:cNvSpPr txBox="1"/>
          <p:nvPr/>
        </p:nvSpPr>
        <p:spPr>
          <a:xfrm>
            <a:off x="1820687" y="2322676"/>
            <a:ext cx="640236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50 cm</a:t>
            </a:r>
            <a:endParaRPr kumimoji="1" lang="ja-JP" altLang="en-US" sz="160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9EA931F-71BF-7C9C-81EF-66B388446D76}"/>
              </a:ext>
            </a:extLst>
          </p:cNvPr>
          <p:cNvSpPr txBox="1"/>
          <p:nvPr/>
        </p:nvSpPr>
        <p:spPr>
          <a:xfrm>
            <a:off x="710821" y="3269633"/>
            <a:ext cx="627325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80 cm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2008382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B96E-1D8C-418E-99B7-71F978D2B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633B7A-75CB-4EA9-3064-8877E99C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Outline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5D807CE-A886-AF8A-3964-041EB9893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AXEL experiment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Performance evaluation of 180L-size prototype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R&amp;D for 1000L-size detector</a:t>
            </a:r>
          </a:p>
          <a:p>
            <a:pPr marL="0" indent="0">
              <a:buNone/>
            </a:pP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Summary</a:t>
            </a:r>
            <a:endParaRPr kumimoji="1" lang="ja-JP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B46B0AB-AC88-59EB-5384-676194311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10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31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80A2C4-6E61-5FC2-5CA9-53392708C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Cockcroft-Walton generator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340526-4A25-11DA-F15A-0F0AA698F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01579"/>
            <a:ext cx="9144000" cy="2273111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High DC voltage generation from low AC input</a:t>
            </a:r>
          </a:p>
          <a:p>
            <a:pPr lvl="1"/>
            <a:r>
              <a:rPr lang="en-US" altLang="ja-JP" dirty="0"/>
              <a:t>No need to develop special feedthrough </a:t>
            </a:r>
            <a:br>
              <a:rPr lang="en-US" altLang="ja-JP" dirty="0"/>
            </a:br>
            <a:r>
              <a:rPr lang="en-US" altLang="ja-JP" dirty="0"/>
              <a:t>for high pressure and HV</a:t>
            </a:r>
          </a:p>
          <a:p>
            <a:r>
              <a:rPr lang="en-US" altLang="ja-JP" dirty="0"/>
              <a:t>-35.3 kV was achieved in 6.0 bar Xe with 1.2 </a:t>
            </a:r>
            <a:r>
              <a:rPr lang="en-US" altLang="ja-JP" dirty="0" err="1"/>
              <a:t>kV</a:t>
            </a:r>
            <a:r>
              <a:rPr lang="en-US" altLang="ja-JP" baseline="-25000" dirty="0" err="1"/>
              <a:t>pp</a:t>
            </a:r>
            <a:r>
              <a:rPr lang="en-US" altLang="ja-JP" baseline="-25000" dirty="0"/>
              <a:t> </a:t>
            </a:r>
            <a:r>
              <a:rPr lang="en-US" altLang="ja-JP" dirty="0"/>
              <a:t>input</a:t>
            </a:r>
          </a:p>
          <a:p>
            <a:pPr lvl="1"/>
            <a:r>
              <a:rPr lang="en-US" altLang="ja-JP" u="sng" dirty="0"/>
              <a:t>First operation demonstration for TPC in the world!</a:t>
            </a:r>
          </a:p>
          <a:p>
            <a:endParaRPr lang="en-US" altLang="ja-JP" dirty="0"/>
          </a:p>
          <a:p>
            <a:pPr marL="457200" lvl="1" indent="0">
              <a:buNone/>
            </a:pP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1F3846-C7C5-FEA5-DE1E-21F68BB7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11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 descr="木製のベンチ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C139652-278E-33C9-3218-7F3772B3C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42" y="3176239"/>
            <a:ext cx="3444487" cy="26096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図 5" descr="文字の書かれた紙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475EC16-4DAB-3F12-3C7D-1D2052A02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191000" y="3221209"/>
            <a:ext cx="2194612" cy="23855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DB75D82-B427-847B-5379-3EACD0588A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972" r="44554" b="2768"/>
          <a:stretch>
            <a:fillRect/>
          </a:stretch>
        </p:blipFill>
        <p:spPr>
          <a:xfrm>
            <a:off x="7886700" y="1214886"/>
            <a:ext cx="1151283" cy="49191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BA16321-90D9-A93E-343F-78EC2E9EAA79}"/>
              </a:ext>
            </a:extLst>
          </p:cNvPr>
          <p:cNvSpPr txBox="1"/>
          <p:nvPr/>
        </p:nvSpPr>
        <p:spPr>
          <a:xfrm>
            <a:off x="7833803" y="6134085"/>
            <a:ext cx="1257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@Tohoku </a:t>
            </a:r>
          </a:p>
          <a:p>
            <a:r>
              <a:rPr kumimoji="1" lang="en-US" altLang="ja-JP" sz="2000" dirty="0"/>
              <a:t>     univ.</a:t>
            </a:r>
            <a:endParaRPr kumimoji="1" lang="ja-JP" altLang="en-US" sz="200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0E326972-8847-B598-45B7-C6E784CFFF62}"/>
              </a:ext>
            </a:extLst>
          </p:cNvPr>
          <p:cNvCxnSpPr>
            <a:cxnSpLocks/>
          </p:cNvCxnSpPr>
          <p:nvPr/>
        </p:nvCxnSpPr>
        <p:spPr>
          <a:xfrm flipV="1">
            <a:off x="6760029" y="5830698"/>
            <a:ext cx="1020652" cy="42314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26D5FDD5-2E2C-790B-0E60-E450EA112085}"/>
              </a:ext>
            </a:extLst>
          </p:cNvPr>
          <p:cNvSpPr txBox="1">
            <a:spLocks/>
          </p:cNvSpPr>
          <p:nvPr/>
        </p:nvSpPr>
        <p:spPr>
          <a:xfrm>
            <a:off x="0" y="6083701"/>
            <a:ext cx="9144000" cy="774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Also, -76.4 kV was achieved with 80-step generator</a:t>
            </a:r>
            <a:br>
              <a:rPr lang="en-US" altLang="ja-JP" dirty="0"/>
            </a:br>
            <a:r>
              <a:rPr lang="en-US" altLang="ja-JP" dirty="0"/>
              <a:t>in atmosphere for the 1000L-size upgrade (p18).</a:t>
            </a:r>
          </a:p>
          <a:p>
            <a:pPr lvl="1"/>
            <a:endParaRPr lang="en-US" altLang="ja-JP" dirty="0"/>
          </a:p>
          <a:p>
            <a:endParaRPr lang="ja-JP" altLang="en-US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F0EA52B-E191-DB9E-0000-0A52039203DD}"/>
              </a:ext>
            </a:extLst>
          </p:cNvPr>
          <p:cNvCxnSpPr>
            <a:cxnSpLocks/>
          </p:cNvCxnSpPr>
          <p:nvPr/>
        </p:nvCxnSpPr>
        <p:spPr>
          <a:xfrm>
            <a:off x="5288305" y="3390353"/>
            <a:ext cx="0" cy="2042672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6E30B70-8569-E7FE-4B94-46D6C19AA90A}"/>
              </a:ext>
            </a:extLst>
          </p:cNvPr>
          <p:cNvSpPr txBox="1"/>
          <p:nvPr/>
        </p:nvSpPr>
        <p:spPr>
          <a:xfrm>
            <a:off x="4553640" y="3764425"/>
            <a:ext cx="628648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10 cm</a:t>
            </a:r>
            <a:endParaRPr kumimoji="1" lang="ja-JP" altLang="en-US" sz="1600"/>
          </a:p>
        </p:txBody>
      </p:sp>
      <p:sp>
        <p:nvSpPr>
          <p:cNvPr id="21" name="下矢印 20">
            <a:extLst>
              <a:ext uri="{FF2B5EF4-FFF2-40B4-BE49-F238E27FC236}">
                <a16:creationId xmlns:a16="http://schemas.microsoft.com/office/drawing/2014/main" id="{9A1F036F-4AE7-45DD-AA13-34C48D049B54}"/>
              </a:ext>
            </a:extLst>
          </p:cNvPr>
          <p:cNvSpPr/>
          <p:nvPr/>
        </p:nvSpPr>
        <p:spPr>
          <a:xfrm>
            <a:off x="5935809" y="3106339"/>
            <a:ext cx="204516" cy="31017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3D02220-2271-73A2-7056-022F7FC5D2D4}"/>
              </a:ext>
            </a:extLst>
          </p:cNvPr>
          <p:cNvSpPr txBox="1"/>
          <p:nvPr/>
        </p:nvSpPr>
        <p:spPr>
          <a:xfrm>
            <a:off x="6074908" y="2992722"/>
            <a:ext cx="11333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AC input</a:t>
            </a:r>
            <a:endParaRPr kumimoji="1" lang="ja-JP" altLang="en-US" sz="2000">
              <a:solidFill>
                <a:srgbClr val="FF0000"/>
              </a:solidFill>
            </a:endParaRPr>
          </a:p>
        </p:txBody>
      </p:sp>
      <p:sp>
        <p:nvSpPr>
          <p:cNvPr id="23" name="下矢印 22">
            <a:extLst>
              <a:ext uri="{FF2B5EF4-FFF2-40B4-BE49-F238E27FC236}">
                <a16:creationId xmlns:a16="http://schemas.microsoft.com/office/drawing/2014/main" id="{4F0881B8-0C89-6E4E-2FBD-54DBC77B662A}"/>
              </a:ext>
            </a:extLst>
          </p:cNvPr>
          <p:cNvSpPr/>
          <p:nvPr/>
        </p:nvSpPr>
        <p:spPr>
          <a:xfrm>
            <a:off x="6438509" y="3490356"/>
            <a:ext cx="393144" cy="194266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68BA8A-048B-6DE7-6AF8-0FEE1A492907}"/>
              </a:ext>
            </a:extLst>
          </p:cNvPr>
          <p:cNvSpPr txBox="1"/>
          <p:nvPr/>
        </p:nvSpPr>
        <p:spPr>
          <a:xfrm>
            <a:off x="6667534" y="4209917"/>
            <a:ext cx="126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Amplify</a:t>
            </a:r>
            <a:endParaRPr kumimoji="1" lang="ja-JP" altLang="en-US" sz="2400" b="1">
              <a:solidFill>
                <a:srgbClr val="FF0000"/>
              </a:solidFill>
            </a:endParaRPr>
          </a:p>
        </p:txBody>
      </p:sp>
      <p:sp>
        <p:nvSpPr>
          <p:cNvPr id="25" name="下矢印 24">
            <a:extLst>
              <a:ext uri="{FF2B5EF4-FFF2-40B4-BE49-F238E27FC236}">
                <a16:creationId xmlns:a16="http://schemas.microsoft.com/office/drawing/2014/main" id="{3865CC43-BD58-682E-9156-2AA6B9C142AE}"/>
              </a:ext>
            </a:extLst>
          </p:cNvPr>
          <p:cNvSpPr/>
          <p:nvPr/>
        </p:nvSpPr>
        <p:spPr>
          <a:xfrm>
            <a:off x="5469048" y="5451722"/>
            <a:ext cx="204516" cy="31017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0065927-1E5E-E0A9-18AE-A8936C127705}"/>
              </a:ext>
            </a:extLst>
          </p:cNvPr>
          <p:cNvSpPr txBox="1"/>
          <p:nvPr/>
        </p:nvSpPr>
        <p:spPr>
          <a:xfrm>
            <a:off x="4242096" y="5553511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DC output</a:t>
            </a:r>
            <a:endParaRPr kumimoji="1" lang="ja-JP" altLang="en-US" sz="2000">
              <a:solidFill>
                <a:srgbClr val="FF00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C4DF951-FCA0-6604-743D-78C36D88ADA5}"/>
              </a:ext>
            </a:extLst>
          </p:cNvPr>
          <p:cNvSpPr txBox="1"/>
          <p:nvPr/>
        </p:nvSpPr>
        <p:spPr>
          <a:xfrm>
            <a:off x="4316628" y="5802629"/>
            <a:ext cx="194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10-step generator</a:t>
            </a:r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E461E99-CBC7-093A-29E2-E42991E55A32}"/>
              </a:ext>
            </a:extLst>
          </p:cNvPr>
          <p:cNvSpPr txBox="1"/>
          <p:nvPr/>
        </p:nvSpPr>
        <p:spPr>
          <a:xfrm>
            <a:off x="192196" y="5802629"/>
            <a:ext cx="3711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40-step generator in 180L prototype</a:t>
            </a:r>
            <a:endParaRPr kumimoji="1" lang="ja-JP" altLang="en-US"/>
          </a:p>
        </p:txBody>
      </p:sp>
      <p:sp>
        <p:nvSpPr>
          <p:cNvPr id="30" name="下矢印 29">
            <a:extLst>
              <a:ext uri="{FF2B5EF4-FFF2-40B4-BE49-F238E27FC236}">
                <a16:creationId xmlns:a16="http://schemas.microsoft.com/office/drawing/2014/main" id="{2D3FEB0B-6AEA-7B91-1098-2D86D5B7FF64}"/>
              </a:ext>
            </a:extLst>
          </p:cNvPr>
          <p:cNvSpPr/>
          <p:nvPr/>
        </p:nvSpPr>
        <p:spPr>
          <a:xfrm>
            <a:off x="5964195" y="5451722"/>
            <a:ext cx="204516" cy="31017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61838DC-55E6-0584-C64B-9452D1DF8E3B}"/>
              </a:ext>
            </a:extLst>
          </p:cNvPr>
          <p:cNvSpPr txBox="1"/>
          <p:nvPr/>
        </p:nvSpPr>
        <p:spPr>
          <a:xfrm>
            <a:off x="6074175" y="5553511"/>
            <a:ext cx="1298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</a:rPr>
              <a:t>AC output</a:t>
            </a:r>
            <a:endParaRPr kumimoji="1" lang="ja-JP" altLang="en-US" sz="2000">
              <a:solidFill>
                <a:srgbClr val="FF0000"/>
              </a:solidFill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2772E4F6-F510-C0CA-8544-034CD2B1D1B2}"/>
              </a:ext>
            </a:extLst>
          </p:cNvPr>
          <p:cNvCxnSpPr>
            <a:cxnSpLocks/>
          </p:cNvCxnSpPr>
          <p:nvPr/>
        </p:nvCxnSpPr>
        <p:spPr>
          <a:xfrm>
            <a:off x="1852394" y="4481068"/>
            <a:ext cx="0" cy="9682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AFA6A42A-7F25-BC24-1C35-68C85EA171AE}"/>
              </a:ext>
            </a:extLst>
          </p:cNvPr>
          <p:cNvCxnSpPr>
            <a:cxnSpLocks/>
          </p:cNvCxnSpPr>
          <p:nvPr/>
        </p:nvCxnSpPr>
        <p:spPr>
          <a:xfrm>
            <a:off x="1852394" y="4481068"/>
            <a:ext cx="96700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D998AC44-5742-3C75-F58C-A4A1249646C5}"/>
              </a:ext>
            </a:extLst>
          </p:cNvPr>
          <p:cNvCxnSpPr>
            <a:cxnSpLocks/>
          </p:cNvCxnSpPr>
          <p:nvPr/>
        </p:nvCxnSpPr>
        <p:spPr>
          <a:xfrm>
            <a:off x="1852394" y="5435950"/>
            <a:ext cx="133530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972A52AE-8BCD-8701-DB03-A30B861C03D2}"/>
              </a:ext>
            </a:extLst>
          </p:cNvPr>
          <p:cNvCxnSpPr>
            <a:cxnSpLocks/>
          </p:cNvCxnSpPr>
          <p:nvPr/>
        </p:nvCxnSpPr>
        <p:spPr>
          <a:xfrm>
            <a:off x="2828823" y="4468368"/>
            <a:ext cx="396977" cy="9682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494FE363-54CC-4CF6-6703-9F579CFB3A8B}"/>
              </a:ext>
            </a:extLst>
          </p:cNvPr>
          <p:cNvCxnSpPr>
            <a:cxnSpLocks/>
          </p:cNvCxnSpPr>
          <p:nvPr/>
        </p:nvCxnSpPr>
        <p:spPr>
          <a:xfrm flipV="1">
            <a:off x="3026012" y="4676284"/>
            <a:ext cx="1162904" cy="2849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809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BF1A6A-A308-F73A-7598-8ECC1B56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46605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Energy Spectrum</a:t>
            </a:r>
            <a:endParaRPr kumimoji="1" lang="ja-JP" altLang="en-US"/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9DF9B2AA-99EF-AE6D-353A-C608C40BD4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279" t="8112" r="3793" b="5886"/>
          <a:stretch>
            <a:fillRect/>
          </a:stretch>
        </p:blipFill>
        <p:spPr>
          <a:xfrm>
            <a:off x="2781350" y="1845640"/>
            <a:ext cx="6362650" cy="4399905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9735675-F89D-601B-70A5-44851A949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12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D5FB029-7D2A-E16A-CAFA-BC8900B2EA5C}"/>
              </a:ext>
            </a:extLst>
          </p:cNvPr>
          <p:cNvSpPr txBox="1"/>
          <p:nvPr/>
        </p:nvSpPr>
        <p:spPr>
          <a:xfrm>
            <a:off x="4615388" y="6525601"/>
            <a:ext cx="4528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Detail: </a:t>
            </a:r>
            <a:r>
              <a:rPr kumimoji="1" lang="en-US" altLang="ja-JP" sz="1600" dirty="0" err="1"/>
              <a:t>S.Akiyama</a:t>
            </a:r>
            <a:r>
              <a:rPr kumimoji="1" lang="en-US" altLang="ja-JP" sz="1600" dirty="0"/>
              <a:t> et al., PTEP 2025(2025) 053H03</a:t>
            </a:r>
            <a:endParaRPr kumimoji="1" lang="ja-JP" altLang="en-US" sz="16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EAE256-6AFA-3B44-D0C3-F2F68FFDA24C}"/>
              </a:ext>
            </a:extLst>
          </p:cNvPr>
          <p:cNvSpPr txBox="1"/>
          <p:nvPr/>
        </p:nvSpPr>
        <p:spPr>
          <a:xfrm>
            <a:off x="7913727" y="6156269"/>
            <a:ext cx="1230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EL photon</a:t>
            </a:r>
            <a:endParaRPr kumimoji="1" lang="ja-JP" altLang="en-US" b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BC24ACF-CC80-C355-0BC7-9142D1F7790B}"/>
              </a:ext>
            </a:extLst>
          </p:cNvPr>
          <p:cNvSpPr txBox="1"/>
          <p:nvPr/>
        </p:nvSpPr>
        <p:spPr>
          <a:xfrm rot="16200000">
            <a:off x="2203982" y="2074835"/>
            <a:ext cx="1154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Entry/bin</a:t>
            </a:r>
            <a:endParaRPr kumimoji="1" lang="ja-JP" altLang="en-US" b="1" dirty="0"/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2684F9E3-AB59-E3BC-B9EA-D9098E9AEEBC}"/>
              </a:ext>
            </a:extLst>
          </p:cNvPr>
          <p:cNvSpPr txBox="1">
            <a:spLocks/>
          </p:cNvSpPr>
          <p:nvPr/>
        </p:nvSpPr>
        <p:spPr>
          <a:xfrm>
            <a:off x="18584" y="1086426"/>
            <a:ext cx="3308815" cy="5655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dirty="0"/>
              <a:t>Measurement Conditions</a:t>
            </a:r>
          </a:p>
          <a:p>
            <a:r>
              <a:rPr lang="en-US" altLang="ja-JP" baseline="30000" dirty="0"/>
              <a:t>208</a:t>
            </a:r>
            <a:r>
              <a:rPr lang="en-US" altLang="ja-JP" dirty="0"/>
              <a:t>Tl source</a:t>
            </a:r>
          </a:p>
          <a:p>
            <a:r>
              <a:rPr lang="en-US" altLang="ja-JP" dirty="0"/>
              <a:t>Xe gas pressure:</a:t>
            </a:r>
            <a:br>
              <a:rPr lang="en-US" altLang="ja-JP" dirty="0"/>
            </a:br>
            <a:r>
              <a:rPr lang="en-US" altLang="ja-JP" dirty="0"/>
              <a:t>6.8 bar</a:t>
            </a:r>
          </a:p>
          <a:p>
            <a:r>
              <a:rPr lang="en-US" altLang="ja-JP" dirty="0"/>
              <a:t>Anode Voltage:</a:t>
            </a:r>
            <a:br>
              <a:rPr lang="en-US" altLang="ja-JP" dirty="0"/>
            </a:br>
            <a:r>
              <a:rPr lang="en-US" altLang="ja-JP" dirty="0"/>
              <a:t>-9.2 kV</a:t>
            </a:r>
          </a:p>
          <a:p>
            <a:r>
              <a:rPr lang="en-US" altLang="ja-JP" dirty="0"/>
              <a:t>Cathode Voltage</a:t>
            </a:r>
            <a:br>
              <a:rPr lang="en-US" altLang="ja-JP" dirty="0"/>
            </a:br>
            <a:r>
              <a:rPr lang="en-US" altLang="ja-JP" dirty="0"/>
              <a:t>(CW output):</a:t>
            </a:r>
            <a:br>
              <a:rPr lang="en-US" altLang="ja-JP" dirty="0"/>
            </a:br>
            <a:r>
              <a:rPr lang="en-US" altLang="ja-JP" dirty="0"/>
              <a:t>-34.1 kV</a:t>
            </a:r>
          </a:p>
          <a:p>
            <a:r>
              <a:rPr lang="en-US" altLang="ja-JP" dirty="0"/>
              <a:t>EL field:</a:t>
            </a:r>
            <a:br>
              <a:rPr lang="en-US" altLang="ja-JP" dirty="0"/>
            </a:br>
            <a:r>
              <a:rPr lang="en-US" altLang="ja-JP" dirty="0"/>
              <a:t>2.7 kV/cm/bar</a:t>
            </a:r>
          </a:p>
          <a:p>
            <a:r>
              <a:rPr lang="en-US" altLang="ja-JP" dirty="0"/>
              <a:t>Drift field:</a:t>
            </a:r>
            <a:br>
              <a:rPr lang="en-US" altLang="ja-JP" dirty="0"/>
            </a:br>
            <a:r>
              <a:rPr lang="en-US" altLang="ja-JP" dirty="0"/>
              <a:t>90 V/cm/bar</a:t>
            </a:r>
          </a:p>
          <a:p>
            <a:r>
              <a:rPr lang="en-US" altLang="ja-JP" dirty="0"/>
              <a:t>40 days operation</a:t>
            </a:r>
          </a:p>
          <a:p>
            <a:endParaRPr lang="ja-JP" altLang="en-US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F9D047D8-C82B-BDE3-ED92-172EF1B1A8B7}"/>
              </a:ext>
            </a:extLst>
          </p:cNvPr>
          <p:cNvCxnSpPr>
            <a:cxnSpLocks/>
          </p:cNvCxnSpPr>
          <p:nvPr/>
        </p:nvCxnSpPr>
        <p:spPr>
          <a:xfrm flipV="1">
            <a:off x="3149600" y="2413388"/>
            <a:ext cx="362463" cy="21119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5814E62-C7FE-EE2F-8A7A-378168AD65C3}"/>
              </a:ext>
            </a:extLst>
          </p:cNvPr>
          <p:cNvSpPr txBox="1"/>
          <p:nvPr/>
        </p:nvSpPr>
        <p:spPr>
          <a:xfrm>
            <a:off x="3103376" y="2105611"/>
            <a:ext cx="1679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characteristic X-ray</a:t>
            </a:r>
            <a:endParaRPr kumimoji="1" lang="ja-JP" altLang="en-US" sz="14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1E959FE-9E11-39A6-B732-300F895CC3A9}"/>
              </a:ext>
            </a:extLst>
          </p:cNvPr>
          <p:cNvSpPr txBox="1"/>
          <p:nvPr/>
        </p:nvSpPr>
        <p:spPr>
          <a:xfrm>
            <a:off x="4839820" y="1908087"/>
            <a:ext cx="2309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environmental </a:t>
            </a:r>
            <a:r>
              <a:rPr kumimoji="1" lang="en-US" altLang="ja-JP" sz="1400" baseline="30000" dirty="0"/>
              <a:t>40</a:t>
            </a:r>
            <a:r>
              <a:rPr kumimoji="1" lang="en-US" altLang="ja-JP" sz="1400" dirty="0"/>
              <a:t>K 1461 keV</a:t>
            </a:r>
            <a:endParaRPr kumimoji="1" lang="ja-JP" altLang="en-US" sz="1400" baseline="30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55C1D05-4885-F3C4-8200-56524402BD49}"/>
              </a:ext>
            </a:extLst>
          </p:cNvPr>
          <p:cNvSpPr txBox="1"/>
          <p:nvPr/>
        </p:nvSpPr>
        <p:spPr>
          <a:xfrm>
            <a:off x="5905501" y="2168278"/>
            <a:ext cx="2845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aseline="30000" dirty="0"/>
              <a:t>208</a:t>
            </a:r>
            <a:r>
              <a:rPr kumimoji="1" lang="en-US" altLang="ja-JP" sz="1400" dirty="0"/>
              <a:t>Tl double escape peak 1593 keV</a:t>
            </a:r>
            <a:endParaRPr kumimoji="1" lang="ja-JP" altLang="en-US" sz="1400" baseline="30000" dirty="0"/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CBD72B47-AB1F-62B4-0425-E8E42FA5A451}"/>
              </a:ext>
            </a:extLst>
          </p:cNvPr>
          <p:cNvCxnSpPr>
            <a:cxnSpLocks/>
          </p:cNvCxnSpPr>
          <p:nvPr/>
        </p:nvCxnSpPr>
        <p:spPr>
          <a:xfrm flipH="1" flipV="1">
            <a:off x="5262416" y="2168278"/>
            <a:ext cx="518679" cy="100561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478594A6-34F6-B686-98E1-C9FA16E77985}"/>
              </a:ext>
            </a:extLst>
          </p:cNvPr>
          <p:cNvCxnSpPr>
            <a:cxnSpLocks/>
          </p:cNvCxnSpPr>
          <p:nvPr/>
        </p:nvCxnSpPr>
        <p:spPr>
          <a:xfrm flipV="1">
            <a:off x="6062475" y="2442337"/>
            <a:ext cx="558803" cy="6716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E0A4BCA-F507-81EA-2AC6-DD501E94B37C}"/>
              </a:ext>
            </a:extLst>
          </p:cNvPr>
          <p:cNvSpPr txBox="1"/>
          <p:nvPr/>
        </p:nvSpPr>
        <p:spPr>
          <a:xfrm>
            <a:off x="6037423" y="3173896"/>
            <a:ext cx="2759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aseline="30000" dirty="0"/>
              <a:t>208</a:t>
            </a:r>
            <a:r>
              <a:rPr kumimoji="1" lang="en-US" altLang="ja-JP" sz="1400" dirty="0"/>
              <a:t>Tl single escape peak 2104 keV</a:t>
            </a:r>
            <a:endParaRPr kumimoji="1" lang="ja-JP" altLang="en-US" sz="1400" baseline="30000" dirty="0"/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657832AA-B70B-E1AB-5579-6446724431AB}"/>
              </a:ext>
            </a:extLst>
          </p:cNvPr>
          <p:cNvCxnSpPr>
            <a:cxnSpLocks/>
          </p:cNvCxnSpPr>
          <p:nvPr/>
        </p:nvCxnSpPr>
        <p:spPr>
          <a:xfrm flipV="1">
            <a:off x="7005782" y="3429000"/>
            <a:ext cx="224177" cy="6235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16F7560-FDB6-46F3-6001-BF1510283EEF}"/>
              </a:ext>
            </a:extLst>
          </p:cNvPr>
          <p:cNvSpPr txBox="1"/>
          <p:nvPr/>
        </p:nvSpPr>
        <p:spPr>
          <a:xfrm>
            <a:off x="7513625" y="3915904"/>
            <a:ext cx="1245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aseline="30000" dirty="0"/>
              <a:t>208</a:t>
            </a:r>
            <a:r>
              <a:rPr kumimoji="1" lang="en-US" altLang="ja-JP" sz="1400" dirty="0"/>
              <a:t>Tl 2615 keV</a:t>
            </a:r>
            <a:endParaRPr kumimoji="1" lang="ja-JP" altLang="en-US" sz="1400" baseline="30000" dirty="0"/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D5EADDEC-084C-808C-E09F-8E5876C3665B}"/>
              </a:ext>
            </a:extLst>
          </p:cNvPr>
          <p:cNvCxnSpPr>
            <a:cxnSpLocks/>
          </p:cNvCxnSpPr>
          <p:nvPr/>
        </p:nvCxnSpPr>
        <p:spPr>
          <a:xfrm flipV="1">
            <a:off x="7944338" y="4159938"/>
            <a:ext cx="304173" cy="7403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DABE372-2365-7EDB-3FB5-790CF646FE41}"/>
              </a:ext>
            </a:extLst>
          </p:cNvPr>
          <p:cNvSpPr txBox="1"/>
          <p:nvPr/>
        </p:nvSpPr>
        <p:spPr>
          <a:xfrm>
            <a:off x="4231448" y="4163243"/>
            <a:ext cx="1216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aseline="30000" dirty="0"/>
              <a:t>228</a:t>
            </a:r>
            <a:r>
              <a:rPr kumimoji="1" lang="en-US" altLang="ja-JP" sz="1400" dirty="0"/>
              <a:t>Ac 911 keV</a:t>
            </a:r>
            <a:endParaRPr kumimoji="1" lang="ja-JP" altLang="en-US" sz="1400" baseline="30000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2E83A57-90F4-22D1-ED1F-A5254EC4DB38}"/>
              </a:ext>
            </a:extLst>
          </p:cNvPr>
          <p:cNvSpPr txBox="1"/>
          <p:nvPr/>
        </p:nvSpPr>
        <p:spPr>
          <a:xfrm>
            <a:off x="5280262" y="4357305"/>
            <a:ext cx="1989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aseline="30000" dirty="0"/>
              <a:t>228</a:t>
            </a:r>
            <a:r>
              <a:rPr kumimoji="1" lang="en-US" altLang="ja-JP" sz="1400" dirty="0"/>
              <a:t>Ac 965 keV + 969 keV</a:t>
            </a:r>
            <a:endParaRPr kumimoji="1" lang="ja-JP" altLang="en-US" sz="1400" baseline="30000" dirty="0"/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565FD257-F2C5-EC42-3FA8-2BAB20FFEB50}"/>
              </a:ext>
            </a:extLst>
          </p:cNvPr>
          <p:cNvCxnSpPr>
            <a:cxnSpLocks/>
          </p:cNvCxnSpPr>
          <p:nvPr/>
        </p:nvCxnSpPr>
        <p:spPr>
          <a:xfrm flipH="1" flipV="1">
            <a:off x="4878670" y="2786957"/>
            <a:ext cx="753269" cy="16233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C379620C-98B1-6626-78CE-7397EB7A8579}"/>
              </a:ext>
            </a:extLst>
          </p:cNvPr>
          <p:cNvCxnSpPr>
            <a:cxnSpLocks/>
          </p:cNvCxnSpPr>
          <p:nvPr/>
        </p:nvCxnSpPr>
        <p:spPr>
          <a:xfrm flipV="1">
            <a:off x="4572000" y="2759876"/>
            <a:ext cx="190235" cy="14638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左右矢印 50">
            <a:extLst>
              <a:ext uri="{FF2B5EF4-FFF2-40B4-BE49-F238E27FC236}">
                <a16:creationId xmlns:a16="http://schemas.microsoft.com/office/drawing/2014/main" id="{86DBCEBF-B97E-AA03-C326-1FE6BC12B6F6}"/>
              </a:ext>
            </a:extLst>
          </p:cNvPr>
          <p:cNvSpPr/>
          <p:nvPr/>
        </p:nvSpPr>
        <p:spPr>
          <a:xfrm>
            <a:off x="2966018" y="5529258"/>
            <a:ext cx="1399542" cy="484632"/>
          </a:xfrm>
          <a:prstGeom prst="leftRightArrow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DA827AC-35A6-8F6F-C8DE-D66447B0FFD0}"/>
              </a:ext>
            </a:extLst>
          </p:cNvPr>
          <p:cNvSpPr txBox="1"/>
          <p:nvPr/>
        </p:nvSpPr>
        <p:spPr>
          <a:xfrm>
            <a:off x="4337846" y="5290272"/>
            <a:ext cx="1679947" cy="369332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00B0F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dirty="0"/>
              <a:t>down sampling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421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356C22-2488-3119-E1DE-9BD50CFB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Energy resolution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6231C6-318C-6ECC-1D84-4630D472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13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D128E69-3F6E-FF6B-AE10-4FFB9462EE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26" t="81013" r="23529" b="585"/>
          <a:stretch>
            <a:fillRect/>
          </a:stretch>
        </p:blipFill>
        <p:spPr>
          <a:xfrm>
            <a:off x="-1" y="3096687"/>
            <a:ext cx="4237748" cy="28419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コンテンツ プレースホルダー 7">
                <a:extLst>
                  <a:ext uri="{FF2B5EF4-FFF2-40B4-BE49-F238E27FC236}">
                    <a16:creationId xmlns:a16="http://schemas.microsoft.com/office/drawing/2014/main" id="{801BD487-E0EF-85E3-55A4-75BF790D87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" y="1030570"/>
                <a:ext cx="8423103" cy="202505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itchFamily="2" charset="2"/>
                  <a:buChar char="Ø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/>
                  <a:t>FWHM resolution @2615 keV: (</a:t>
                </a:r>
                <a:r>
                  <a:rPr lang="en-US" altLang="ja-JP" b="1" dirty="0"/>
                  <a:t>0.62</a:t>
                </a:r>
                <a:r>
                  <a:rPr lang="en-US" altLang="ja-JP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ja-JP" b="1" dirty="0"/>
                  <a:t> 0.09) %</a:t>
                </a:r>
              </a:p>
              <a:p>
                <a:r>
                  <a:rPr lang="en-US" altLang="ja-JP" dirty="0"/>
                  <a:t>Extrapolated FWHM resolution @Q-value (2458 keV)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altLang="ja-JP" dirty="0"/>
                  <a:t>	</a:t>
                </a:r>
                <a14:m>
                  <m:oMath xmlns:m="http://schemas.openxmlformats.org/officeDocument/2006/math"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ja-JP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rad>
                  </m:oMath>
                </a14:m>
                <a:r>
                  <a:rPr lang="en-US" altLang="ja-JP" dirty="0"/>
                  <a:t>: </a:t>
                </a:r>
                <a:r>
                  <a:rPr lang="en-US" altLang="ja-JP" b="1" dirty="0">
                    <a:solidFill>
                      <a:srgbClr val="FF0000"/>
                    </a:solidFill>
                  </a:rPr>
                  <a:t>(0.66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ja-JP" b="1" dirty="0">
                    <a:solidFill>
                      <a:srgbClr val="FF0000"/>
                    </a:solidFill>
                  </a:rPr>
                  <a:t>0.01) %</a:t>
                </a:r>
                <a:r>
                  <a:rPr lang="en-US" altLang="ja-JP" dirty="0"/>
                  <a:t>, </a:t>
                </a:r>
                <a14:m>
                  <m:oMath xmlns:m="http://schemas.openxmlformats.org/officeDocument/2006/math"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ja-JP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ja-JP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 smtClean="0">
                            <a:latin typeface="Cambria Math" panose="02040503050406030204" pitchFamily="18" charset="0"/>
                          </a:rPr>
                          <m:t>𝑏𝐸</m:t>
                        </m:r>
                        <m:r>
                          <a:rPr lang="en-US" altLang="ja-JP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ja-JP" dirty="0"/>
                  <a:t>: </a:t>
                </a:r>
                <a:r>
                  <a:rPr lang="en-US" altLang="ja-JP" b="1" dirty="0">
                    <a:solidFill>
                      <a:schemeClr val="accent6">
                        <a:lumMod val="75000"/>
                      </a:schemeClr>
                    </a:solidFill>
                  </a:rPr>
                  <a:t>(0.85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ja-JP" b="1" dirty="0">
                    <a:solidFill>
                      <a:schemeClr val="accent6">
                        <a:lumMod val="75000"/>
                      </a:schemeClr>
                    </a:solidFill>
                  </a:rPr>
                  <a:t>0.11) %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ja-JP" altLang="en-US" b="1">
                    <a:sym typeface="Wingdings" pitchFamily="2" charset="2"/>
                  </a:rPr>
                  <a:t>→</a:t>
                </a:r>
                <a:r>
                  <a:rPr lang="en-US" altLang="ja-JP" b="1" dirty="0">
                    <a:sym typeface="Wingdings" pitchFamily="2" charset="2"/>
                  </a:rPr>
                  <a:t> World highest resolution for gas TPC in the world!</a:t>
                </a:r>
                <a:endParaRPr lang="en-US" altLang="ja-JP" b="1" dirty="0"/>
              </a:p>
            </p:txBody>
          </p:sp>
        </mc:Choice>
        <mc:Fallback xmlns="">
          <p:sp>
            <p:nvSpPr>
              <p:cNvPr id="12" name="コンテンツ プレースホルダー 7">
                <a:extLst>
                  <a:ext uri="{FF2B5EF4-FFF2-40B4-BE49-F238E27FC236}">
                    <a16:creationId xmlns:a16="http://schemas.microsoft.com/office/drawing/2014/main" id="{801BD487-E0EF-85E3-55A4-75BF790D8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1030570"/>
                <a:ext cx="8423103" cy="2025057"/>
              </a:xfrm>
              <a:prstGeom prst="rect">
                <a:avLst/>
              </a:prstGeom>
              <a:blipFill>
                <a:blip r:embed="rId4"/>
                <a:stretch>
                  <a:fillRect l="-1205" t="-43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0B8C66F0-C0A3-E6C8-90E5-651CED5FA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237747" y="2863077"/>
            <a:ext cx="4837431" cy="3730997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3A5C696-2D75-622B-5F8C-BB296FF93A09}"/>
              </a:ext>
            </a:extLst>
          </p:cNvPr>
          <p:cNvSpPr txBox="1"/>
          <p:nvPr/>
        </p:nvSpPr>
        <p:spPr>
          <a:xfrm>
            <a:off x="5251911" y="6465943"/>
            <a:ext cx="280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Extrapolation of resolution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2083D20-CC8E-17E1-F524-D13934CAB8D6}"/>
              </a:ext>
            </a:extLst>
          </p:cNvPr>
          <p:cNvSpPr txBox="1"/>
          <p:nvPr/>
        </p:nvSpPr>
        <p:spPr>
          <a:xfrm>
            <a:off x="1217694" y="2851471"/>
            <a:ext cx="161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2615 keV peak</a:t>
            </a:r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476A5AA-6738-2501-33D6-3A80289D1DF3}"/>
              </a:ext>
            </a:extLst>
          </p:cNvPr>
          <p:cNvSpPr txBox="1"/>
          <p:nvPr/>
        </p:nvSpPr>
        <p:spPr>
          <a:xfrm>
            <a:off x="847714" y="3561259"/>
            <a:ext cx="2981336" cy="40011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/>
              <a:t>(0.62±0.09) % FWHM</a:t>
            </a:r>
            <a:endParaRPr kumimoji="1" lang="ja-JP" alt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7EBE7538-B3A7-A91B-C07F-728668879F7A}"/>
                  </a:ext>
                </a:extLst>
              </p:cNvPr>
              <p:cNvSpPr txBox="1"/>
              <p:nvPr/>
            </p:nvSpPr>
            <p:spPr>
              <a:xfrm>
                <a:off x="0" y="5964876"/>
                <a:ext cx="43385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600" dirty="0"/>
                  <a:t>※</a:t>
                </a:r>
                <a:r>
                  <a:rPr kumimoji="1" lang="ja-JP" altLang="en-US" sz="1600"/>
                  <a:t> </a:t>
                </a:r>
                <a:r>
                  <a:rPr kumimoji="1" lang="en-US" altLang="ja-JP" sz="1600" dirty="0"/>
                  <a:t>the interpolation was performed using only the data points corresponding to </a:t>
                </a:r>
                <a:r>
                  <a:rPr kumimoji="1" lang="en-US" altLang="ja-JP" sz="1600" dirty="0" err="1"/>
                  <a:t>photoabsorption</a:t>
                </a:r>
                <a:r>
                  <a:rPr kumimoji="1" lang="en-US" altLang="ja-JP" sz="1600" dirty="0"/>
                  <a:t> events of </a:t>
                </a:r>
                <a14:m>
                  <m:oMath xmlns:m="http://schemas.openxmlformats.org/officeDocument/2006/math">
                    <m:r>
                      <a:rPr kumimoji="1" lang="en-US" altLang="ja-JP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kumimoji="1" lang="en-US" altLang="ja-JP" sz="1600" dirty="0"/>
                  <a:t>-rays (black dots)</a:t>
                </a:r>
                <a:endParaRPr kumimoji="1" lang="ja-JP" altLang="en-US" sz="1600" dirty="0">
                  <a:highlight>
                    <a:srgbClr val="FFFF00"/>
                  </a:highlight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7EBE7538-B3A7-A91B-C07F-728668879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964876"/>
                <a:ext cx="4338517" cy="830997"/>
              </a:xfrm>
              <a:prstGeom prst="rect">
                <a:avLst/>
              </a:prstGeom>
              <a:blipFill>
                <a:blip r:embed="rId6"/>
                <a:stretch>
                  <a:fillRect l="-877" t="-4478" b="-597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2689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661A47-0BC9-4E7A-9ED6-115D9C61F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Breakdown of energy resolution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D84082-4967-26BF-431F-F1D59E6FF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14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F58697-2A39-E394-49EF-1DEB8CD654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6" t="995"/>
          <a:stretch>
            <a:fillRect/>
          </a:stretch>
        </p:blipFill>
        <p:spPr>
          <a:xfrm>
            <a:off x="0" y="1663322"/>
            <a:ext cx="7221190" cy="470460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F23DF3F-F0F0-53AB-1001-7DB15640A9B7}"/>
              </a:ext>
            </a:extLst>
          </p:cNvPr>
          <p:cNvSpPr txBox="1"/>
          <p:nvPr/>
        </p:nvSpPr>
        <p:spPr>
          <a:xfrm>
            <a:off x="2881260" y="1234243"/>
            <a:ext cx="1458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@ 2615 keV</a:t>
            </a:r>
            <a:endParaRPr kumimoji="1" lang="ja-JP" altLang="en-US" sz="20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44F706-38A0-0D4A-A437-9CC8106841A2}"/>
              </a:ext>
            </a:extLst>
          </p:cNvPr>
          <p:cNvSpPr txBox="1"/>
          <p:nvPr/>
        </p:nvSpPr>
        <p:spPr>
          <a:xfrm>
            <a:off x="6705477" y="1699592"/>
            <a:ext cx="2362446" cy="584775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600" dirty="0"/>
              <a:t>Enhancing scintillation detection efficiency (p23)</a:t>
            </a:r>
            <a:endParaRPr kumimoji="1" lang="ja-JP" altLang="en-US" sz="16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0D04AF7-5DE5-FB59-108A-998A20E9EA1D}"/>
              </a:ext>
            </a:extLst>
          </p:cNvPr>
          <p:cNvSpPr txBox="1"/>
          <p:nvPr/>
        </p:nvSpPr>
        <p:spPr>
          <a:xfrm>
            <a:off x="6994261" y="2450709"/>
            <a:ext cx="1866472" cy="830997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kumimoji="1" lang="en-US" altLang="ja-JP" sz="1600" dirty="0"/>
              <a:t>More statistics of EL photons detected by MPPC (p20)</a:t>
            </a:r>
            <a:endParaRPr kumimoji="1" lang="ja-JP" altLang="en-US" sz="16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6DF2AE-6FF5-2FC9-6A08-33C48DDBA5DC}"/>
              </a:ext>
            </a:extLst>
          </p:cNvPr>
          <p:cNvSpPr txBox="1"/>
          <p:nvPr/>
        </p:nvSpPr>
        <p:spPr>
          <a:xfrm>
            <a:off x="6913002" y="3448048"/>
            <a:ext cx="2028989" cy="107721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Higher drift field (100 V/cm/bar) by more </a:t>
            </a:r>
            <a:r>
              <a:rPr kumimoji="1" lang="en-US" altLang="ja-JP" sz="1600" dirty="0">
                <a:sym typeface="Wingdings" pitchFamily="2" charset="2"/>
              </a:rPr>
              <a:t>discharge resistive structure (p19)</a:t>
            </a:r>
            <a:endParaRPr kumimoji="1" lang="ja-JP" altLang="en-US" sz="16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142A5CB-10B8-A236-7767-E2E8EF9B030A}"/>
              </a:ext>
            </a:extLst>
          </p:cNvPr>
          <p:cNvSpPr txBox="1"/>
          <p:nvPr/>
        </p:nvSpPr>
        <p:spPr>
          <a:xfrm>
            <a:off x="6668817" y="1001618"/>
            <a:ext cx="2659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Prospect for</a:t>
            </a:r>
            <a:br>
              <a:rPr kumimoji="1" lang="en-US" altLang="ja-JP" sz="2000" dirty="0"/>
            </a:br>
            <a:r>
              <a:rPr kumimoji="1" lang="en-US" altLang="ja-JP" sz="2000" dirty="0"/>
              <a:t>further improvement</a:t>
            </a:r>
            <a:endParaRPr kumimoji="1" lang="ja-JP" altLang="en-US" sz="200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78D9926-8BDA-F6F7-DB43-BC9F00A53F3F}"/>
              </a:ext>
            </a:extLst>
          </p:cNvPr>
          <p:cNvSpPr txBox="1"/>
          <p:nvPr/>
        </p:nvSpPr>
        <p:spPr>
          <a:xfrm>
            <a:off x="7020365" y="4691608"/>
            <a:ext cx="1814261" cy="830997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/>
              <a:t>Precise correction with deconvoluted waveform (p24)</a:t>
            </a:r>
            <a:endParaRPr kumimoji="1" lang="ja-JP" altLang="en-US" sz="16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8650DFB-DFD8-95FE-9CA1-263EF29ACE68}"/>
              </a:ext>
            </a:extLst>
          </p:cNvPr>
          <p:cNvSpPr/>
          <p:nvPr/>
        </p:nvSpPr>
        <p:spPr>
          <a:xfrm>
            <a:off x="120231" y="2066925"/>
            <a:ext cx="6509169" cy="25200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7030A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3C2D7EB-E5AA-CE40-8956-3CA018E308DB}"/>
              </a:ext>
            </a:extLst>
          </p:cNvPr>
          <p:cNvSpPr/>
          <p:nvPr/>
        </p:nvSpPr>
        <p:spPr>
          <a:xfrm>
            <a:off x="120231" y="2379113"/>
            <a:ext cx="6509169" cy="2520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7030A0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D8609B6-FB97-244A-C70B-638ECF09E64A}"/>
              </a:ext>
            </a:extLst>
          </p:cNvPr>
          <p:cNvSpPr/>
          <p:nvPr/>
        </p:nvSpPr>
        <p:spPr>
          <a:xfrm>
            <a:off x="120231" y="2722528"/>
            <a:ext cx="6509169" cy="2520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7030A0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96EB146-B133-28A0-0B16-D0D66584A492}"/>
              </a:ext>
            </a:extLst>
          </p:cNvPr>
          <p:cNvSpPr/>
          <p:nvPr/>
        </p:nvSpPr>
        <p:spPr>
          <a:xfrm>
            <a:off x="120231" y="3059330"/>
            <a:ext cx="6509169" cy="25200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7030A0"/>
              </a:solidFill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D7057093-D909-8566-13D0-D85D42C56DFC}"/>
              </a:ext>
            </a:extLst>
          </p:cNvPr>
          <p:cNvCxnSpPr>
            <a:cxnSpLocks/>
          </p:cNvCxnSpPr>
          <p:nvPr/>
        </p:nvCxnSpPr>
        <p:spPr>
          <a:xfrm flipV="1">
            <a:off x="6635080" y="2032276"/>
            <a:ext cx="67475" cy="135957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00A07FE0-AFFA-83E5-3CB8-091ABF124A51}"/>
              </a:ext>
            </a:extLst>
          </p:cNvPr>
          <p:cNvCxnSpPr>
            <a:cxnSpLocks/>
          </p:cNvCxnSpPr>
          <p:nvPr/>
        </p:nvCxnSpPr>
        <p:spPr>
          <a:xfrm>
            <a:off x="6635080" y="2493536"/>
            <a:ext cx="359181" cy="132067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A580647A-6B44-4145-A7D0-F690B42645DF}"/>
              </a:ext>
            </a:extLst>
          </p:cNvPr>
          <p:cNvCxnSpPr>
            <a:cxnSpLocks/>
          </p:cNvCxnSpPr>
          <p:nvPr/>
        </p:nvCxnSpPr>
        <p:spPr>
          <a:xfrm>
            <a:off x="6637419" y="2866207"/>
            <a:ext cx="342314" cy="58961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A179A0C1-CC31-D82B-B1CC-549175A79FBB}"/>
              </a:ext>
            </a:extLst>
          </p:cNvPr>
          <p:cNvCxnSpPr>
            <a:cxnSpLocks/>
          </p:cNvCxnSpPr>
          <p:nvPr/>
        </p:nvCxnSpPr>
        <p:spPr>
          <a:xfrm>
            <a:off x="6627001" y="3281706"/>
            <a:ext cx="393364" cy="207068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53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CFD151-1384-75A5-464E-0FEDC8479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Track pattern recognition</a:t>
            </a:r>
            <a:endParaRPr kumimoji="1" lang="ja-JP" altLang="en-US"/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8E2006A5-126C-A7A0-CFCC-25436E752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90623" y="1929586"/>
            <a:ext cx="2736499" cy="2400044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D2C860-28FA-22D8-3D79-79BBEEFF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15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6BBC39A-F034-01E0-6821-2BE7D73CC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573" y="1922506"/>
            <a:ext cx="2745050" cy="240004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77ABAC1-8CFF-DF03-9201-4782296DD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31" y="1922506"/>
            <a:ext cx="2703665" cy="24000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69216B5-B46C-8B44-00BD-CE8CF237104E}"/>
                  </a:ext>
                </a:extLst>
              </p:cNvPr>
              <p:cNvSpPr txBox="1"/>
              <p:nvPr/>
            </p:nvSpPr>
            <p:spPr>
              <a:xfrm>
                <a:off x="23757" y="4272394"/>
                <a:ext cx="33418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ja-JP" altLang="en-US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kumimoji="1" lang="en-US" altLang="ja-JP" dirty="0"/>
                  <a:t>-ray </a:t>
                </a:r>
                <a:r>
                  <a:rPr kumimoji="1" lang="en-US" altLang="ja-JP" dirty="0" err="1"/>
                  <a:t>photoabsorption</a:t>
                </a:r>
                <a:r>
                  <a:rPr kumimoji="1" lang="en-US" altLang="ja-JP" dirty="0"/>
                  <a:t> 2615 keV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69216B5-B46C-8B44-00BD-CE8CF2371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7" y="4272394"/>
                <a:ext cx="3341812" cy="369332"/>
              </a:xfrm>
              <a:prstGeom prst="rect">
                <a:avLst/>
              </a:prstGeom>
              <a:blipFill>
                <a:blip r:embed="rId6"/>
                <a:stretch>
                  <a:fillRect t="-6667" r="-758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FD72778-11A4-0076-0C3B-9BE007945BD3}"/>
              </a:ext>
            </a:extLst>
          </p:cNvPr>
          <p:cNvSpPr txBox="1"/>
          <p:nvPr/>
        </p:nvSpPr>
        <p:spPr>
          <a:xfrm>
            <a:off x="3631138" y="4272394"/>
            <a:ext cx="2373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Pair creation 1593 keV</a:t>
            </a:r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AABADE1-6749-FD4F-6F7F-EF44BACF1691}"/>
                  </a:ext>
                </a:extLst>
              </p:cNvPr>
              <p:cNvSpPr txBox="1"/>
              <p:nvPr/>
            </p:nvSpPr>
            <p:spPr>
              <a:xfrm>
                <a:off x="6163537" y="4272394"/>
                <a:ext cx="28362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kumimoji="1" lang="en-US" altLang="ja-JP" dirty="0"/>
                  <a:t> 2458 keV (simulated)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AABADE1-6749-FD4F-6F7F-EF44BACF1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537" y="4272394"/>
                <a:ext cx="2836289" cy="369332"/>
              </a:xfrm>
              <a:prstGeom prst="rect">
                <a:avLst/>
              </a:prstGeom>
              <a:blipFill>
                <a:blip r:embed="rId7"/>
                <a:stretch>
                  <a:fillRect t="-6667" r="-893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ED2EC03-7905-BDC0-4B61-1FC00A25FFA8}"/>
              </a:ext>
            </a:extLst>
          </p:cNvPr>
          <p:cNvSpPr txBox="1"/>
          <p:nvPr/>
        </p:nvSpPr>
        <p:spPr>
          <a:xfrm>
            <a:off x="-23757" y="1514837"/>
            <a:ext cx="3389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Background feature: 1 track</a:t>
            </a:r>
            <a:endParaRPr kumimoji="1" lang="ja-JP" altLang="en-US" sz="2000" b="1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CE8F70-D576-4051-E107-177924F21DB6}"/>
              </a:ext>
            </a:extLst>
          </p:cNvPr>
          <p:cNvSpPr txBox="1"/>
          <p:nvPr/>
        </p:nvSpPr>
        <p:spPr>
          <a:xfrm>
            <a:off x="4786812" y="1515316"/>
            <a:ext cx="2844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</a:rPr>
              <a:t>Signal feature: 2 tracks</a:t>
            </a:r>
            <a:endParaRPr kumimoji="1" lang="ja-JP" altLang="en-US" sz="2000" b="1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コンテンツ プレースホルダー 2">
                <a:extLst>
                  <a:ext uri="{FF2B5EF4-FFF2-40B4-BE49-F238E27FC236}">
                    <a16:creationId xmlns:a16="http://schemas.microsoft.com/office/drawing/2014/main" id="{EAEBFF25-FCFE-E7D4-E3B1-D68A868BF9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3757" y="5233646"/>
                <a:ext cx="9144000" cy="141303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itchFamily="2" charset="2"/>
                  <a:buChar char="Ø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/>
                  <a:t>Discrimination ability for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altLang="ja-JP" dirty="0"/>
                  <a:t> and background</a:t>
                </a:r>
              </a:p>
              <a:p>
                <a:pPr lvl="1"/>
                <a:r>
                  <a:rPr lang="en-US" altLang="ja-JP" dirty="0"/>
                  <a:t>Numbers of blob structure</a:t>
                </a:r>
              </a:p>
              <a:p>
                <a:pPr lvl="1"/>
                <a:r>
                  <a:rPr lang="en-US" altLang="ja-JP" dirty="0"/>
                  <a:t>2 tracks tend to drop more energy in the same volume than 1 track  </a:t>
                </a:r>
              </a:p>
            </p:txBody>
          </p:sp>
        </mc:Choice>
        <mc:Fallback xmlns="">
          <p:sp>
            <p:nvSpPr>
              <p:cNvPr id="20" name="コンテンツ プレースホルダー 2">
                <a:extLst>
                  <a:ext uri="{FF2B5EF4-FFF2-40B4-BE49-F238E27FC236}">
                    <a16:creationId xmlns:a16="http://schemas.microsoft.com/office/drawing/2014/main" id="{EAEBFF25-FCFE-E7D4-E3B1-D68A868BF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757" y="5233646"/>
                <a:ext cx="9144000" cy="1413034"/>
              </a:xfrm>
              <a:prstGeom prst="rect">
                <a:avLst/>
              </a:prstGeom>
              <a:blipFill>
                <a:blip r:embed="rId8"/>
                <a:stretch>
                  <a:fillRect l="-971" t="-6250" r="-5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49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3D72A7-E387-27AC-0EAE-82B3E082D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BG rejection with machine learning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D3139F-86EA-65E2-65CF-37B849867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7302"/>
            <a:ext cx="9144000" cy="5830698"/>
          </a:xfrm>
        </p:spPr>
        <p:txBody>
          <a:bodyPr/>
          <a:lstStyle/>
          <a:p>
            <a:r>
              <a:rPr lang="en-US" altLang="ja-JP" dirty="0"/>
              <a:t>CNN-based ML was constructed using tracks calculated by GEANT4</a:t>
            </a:r>
          </a:p>
          <a:p>
            <a:pPr lvl="1"/>
            <a:r>
              <a:rPr lang="en-US" altLang="ja-JP" dirty="0"/>
              <a:t>Input: Photon counts in each voxel (10×10×2.5 mm</a:t>
            </a:r>
            <a:r>
              <a:rPr lang="en-US" altLang="ja-JP" baseline="30000" dirty="0"/>
              <a:t>3</a:t>
            </a:r>
            <a:r>
              <a:rPr lang="en-US" altLang="ja-JP" dirty="0"/>
              <a:t>)</a:t>
            </a:r>
          </a:p>
          <a:p>
            <a:pPr lvl="1"/>
            <a:r>
              <a:rPr lang="en-US" altLang="ja-JP" b="1" dirty="0"/>
              <a:t>95 % BG rejection with 60 % signal efficiency</a:t>
            </a:r>
          </a:p>
          <a:p>
            <a:pPr lvl="1"/>
            <a:endParaRPr lang="en-US" altLang="ja-JP" b="1" dirty="0"/>
          </a:p>
          <a:p>
            <a:r>
              <a:rPr lang="en-US" altLang="ja-JP" dirty="0"/>
              <a:t>Real BG data tends to be more signal-like than simulated data</a:t>
            </a:r>
          </a:p>
          <a:p>
            <a:pPr lvl="1"/>
            <a:r>
              <a:rPr lang="en-US" altLang="ja-JP" dirty="0"/>
              <a:t>Due to dead channels on measurement</a:t>
            </a:r>
          </a:p>
          <a:p>
            <a:pPr marL="0" indent="0">
              <a:buNone/>
            </a:pPr>
            <a:r>
              <a:rPr lang="ja-JP" altLang="en-US"/>
              <a:t>→</a:t>
            </a:r>
            <a:r>
              <a:rPr lang="en-US" altLang="ja-JP" dirty="0"/>
              <a:t> Simulated data with the same dead channels shows similar tendency</a:t>
            </a:r>
          </a:p>
          <a:p>
            <a:pPr lvl="1"/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pPr lvl="1"/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2F6256-DEB4-1C62-3718-2446FDD0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16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CE41CE8-AA61-FBF3-66DC-B6D27017F7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8"/>
          <a:stretch>
            <a:fillRect/>
          </a:stretch>
        </p:blipFill>
        <p:spPr>
          <a:xfrm>
            <a:off x="0" y="3942651"/>
            <a:ext cx="4519422" cy="269500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B4E2739-0126-3FF8-BA8F-177E5AC078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64" b="4538"/>
          <a:stretch>
            <a:fillRect/>
          </a:stretch>
        </p:blipFill>
        <p:spPr>
          <a:xfrm>
            <a:off x="4624580" y="3971989"/>
            <a:ext cx="4466841" cy="25166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8B479A86-A12C-870A-F75D-CD6F3F1CF66F}"/>
              </a:ext>
            </a:extLst>
          </p:cNvPr>
          <p:cNvSpPr>
            <a:spLocks noChangeAspect="1"/>
          </p:cNvSpPr>
          <p:nvPr/>
        </p:nvSpPr>
        <p:spPr>
          <a:xfrm>
            <a:off x="3526756" y="4318098"/>
            <a:ext cx="833187" cy="829101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4CCFA21-FA13-CD79-4EDA-F6C06E6E0BC2}"/>
              </a:ext>
            </a:extLst>
          </p:cNvPr>
          <p:cNvCxnSpPr>
            <a:cxnSpLocks/>
          </p:cNvCxnSpPr>
          <p:nvPr/>
        </p:nvCxnSpPr>
        <p:spPr>
          <a:xfrm>
            <a:off x="4359943" y="4794384"/>
            <a:ext cx="264637" cy="772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DC54D7-1423-9EFF-1287-7BE7676024B0}"/>
              </a:ext>
            </a:extLst>
          </p:cNvPr>
          <p:cNvSpPr txBox="1"/>
          <p:nvPr/>
        </p:nvSpPr>
        <p:spPr>
          <a:xfrm>
            <a:off x="2995921" y="6491685"/>
            <a:ext cx="2992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Signal likelihood distribution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224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B400D-1F71-952A-5561-0E4FF09D4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1ABEF4-5C0A-91AA-1788-BA2CCFB8F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Outline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51CB95-250D-B05F-A503-1DEBC7E80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AXEL experiment</a:t>
            </a:r>
          </a:p>
          <a:p>
            <a:pPr marL="0" indent="0">
              <a:buNone/>
            </a:pP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Performance evaluation of 180L-size prototype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R&amp;D for 1000L-size detector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Summary</a:t>
            </a:r>
            <a:endParaRPr kumimoji="1" lang="ja-JP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3B0A9A3-AA4D-FAAE-FF29-13EC27B9A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17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348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8F6BEB-5DCE-4046-03E2-5C88CB48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lang="en-US" altLang="ja-JP" dirty="0"/>
              <a:t>1000L-size detector project</a:t>
            </a:r>
            <a:endParaRPr kumimoji="1" lang="ja-JP" altLang="en-US"/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C743B9FE-C81B-1EE7-9F7D-2B7A67B8E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79523" y="1563329"/>
            <a:ext cx="5198941" cy="4585661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F874F9-1D6C-2D7C-C40E-A9AE9A7C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18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6B0DCF-4A3F-2B67-0A2D-F663D63819FA}"/>
              </a:ext>
            </a:extLst>
          </p:cNvPr>
          <p:cNvSpPr txBox="1"/>
          <p:nvPr/>
        </p:nvSpPr>
        <p:spPr>
          <a:xfrm>
            <a:off x="4955143" y="6173587"/>
            <a:ext cx="2847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@Kamioka underground</a:t>
            </a:r>
            <a:endParaRPr kumimoji="1" lang="ja-JP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コンテンツ プレースホルダー 2">
                <a:extLst>
                  <a:ext uri="{FF2B5EF4-FFF2-40B4-BE49-F238E27FC236}">
                    <a16:creationId xmlns:a16="http://schemas.microsoft.com/office/drawing/2014/main" id="{8024C570-9F24-5650-CC4F-2A640280B8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4" y="1086426"/>
                <a:ext cx="3760939" cy="565513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itchFamily="2" charset="2"/>
                  <a:buChar char="Ø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/>
                  <a:t>Planning first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altLang="ja-JP" dirty="0"/>
                  <a:t> search</a:t>
                </a:r>
                <a:br>
                  <a:rPr lang="en-US" altLang="ja-JP" dirty="0"/>
                </a:br>
                <a:r>
                  <a:rPr lang="en-US" altLang="ja-JP" dirty="0"/>
                  <a:t>on AXEL</a:t>
                </a:r>
              </a:p>
              <a:p>
                <a:pPr lvl="1"/>
                <a:r>
                  <a:rPr lang="en-US" altLang="ja-JP" dirty="0"/>
                  <a:t>Demonstration of BG rejection ability</a:t>
                </a:r>
              </a:p>
              <a:p>
                <a:pPr lvl="1"/>
                <a:endParaRPr lang="en-US" altLang="ja-JP" dirty="0"/>
              </a:p>
              <a:p>
                <a:r>
                  <a:rPr lang="en-US" altLang="ja-JP" dirty="0"/>
                  <a:t>R &amp; D components</a:t>
                </a:r>
              </a:p>
              <a:p>
                <a:pPr lvl="1"/>
                <a:r>
                  <a:rPr lang="en-US" altLang="ja-JP" dirty="0"/>
                  <a:t>Discharge-resistive ELCC</a:t>
                </a:r>
              </a:p>
              <a:p>
                <a:pPr lvl="1"/>
                <a:r>
                  <a:rPr lang="en-US" altLang="ja-JP" dirty="0"/>
                  <a:t>MPPC upgrade in ELCC</a:t>
                </a:r>
              </a:p>
              <a:p>
                <a:pPr lvl="1"/>
                <a:r>
                  <a:rPr lang="en-US" altLang="ja-JP" dirty="0"/>
                  <a:t>FPC-made field cage</a:t>
                </a:r>
              </a:p>
              <a:p>
                <a:pPr lvl="1"/>
                <a:r>
                  <a:rPr lang="en-US" altLang="ja-JP" dirty="0"/>
                  <a:t>Scintillation detection</a:t>
                </a:r>
              </a:p>
              <a:p>
                <a:pPr lvl="1"/>
                <a:r>
                  <a:rPr lang="en-US" altLang="ja-JP" dirty="0"/>
                  <a:t>MPPC non-linearity correction by RL deconvolution</a:t>
                </a:r>
              </a:p>
              <a:p>
                <a:pPr lvl="1"/>
                <a:endParaRPr lang="ja-JP" altLang="en-US"/>
              </a:p>
            </p:txBody>
          </p:sp>
        </mc:Choice>
        <mc:Fallback xmlns="">
          <p:sp>
            <p:nvSpPr>
              <p:cNvPr id="8" name="コンテンツ プレースホルダー 2">
                <a:extLst>
                  <a:ext uri="{FF2B5EF4-FFF2-40B4-BE49-F238E27FC236}">
                    <a16:creationId xmlns:a16="http://schemas.microsoft.com/office/drawing/2014/main" id="{8024C570-9F24-5650-CC4F-2A640280B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4" y="1086426"/>
                <a:ext cx="3760939" cy="5655137"/>
              </a:xfrm>
              <a:prstGeom prst="rect">
                <a:avLst/>
              </a:prstGeom>
              <a:blipFill>
                <a:blip r:embed="rId4"/>
                <a:stretch>
                  <a:fillRect l="-2357" t="-1570" r="-673" b="-17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7E82A86A-ADCE-C587-ED43-99FB8E452353}"/>
              </a:ext>
            </a:extLst>
          </p:cNvPr>
          <p:cNvCxnSpPr>
            <a:cxnSpLocks/>
          </p:cNvCxnSpPr>
          <p:nvPr/>
        </p:nvCxnSpPr>
        <p:spPr>
          <a:xfrm>
            <a:off x="8065894" y="2257346"/>
            <a:ext cx="0" cy="322472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D0D0ED-CF4A-16E4-FD39-2F4A76BF7EE7}"/>
              </a:ext>
            </a:extLst>
          </p:cNvPr>
          <p:cNvSpPr txBox="1"/>
          <p:nvPr/>
        </p:nvSpPr>
        <p:spPr>
          <a:xfrm>
            <a:off x="8149749" y="2950746"/>
            <a:ext cx="744861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100 cm</a:t>
            </a:r>
            <a:endParaRPr kumimoji="1" lang="ja-JP" altLang="en-US" sz="1600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DA2029BC-6BFB-FC10-4E08-5E8BC5812EF7}"/>
              </a:ext>
            </a:extLst>
          </p:cNvPr>
          <p:cNvCxnSpPr>
            <a:cxnSpLocks/>
          </p:cNvCxnSpPr>
          <p:nvPr/>
        </p:nvCxnSpPr>
        <p:spPr>
          <a:xfrm>
            <a:off x="3952852" y="4472641"/>
            <a:ext cx="2769980" cy="127747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9B4923A-6A1F-2E70-7C29-706D181FF8D9}"/>
              </a:ext>
            </a:extLst>
          </p:cNvPr>
          <p:cNvSpPr txBox="1"/>
          <p:nvPr/>
        </p:nvSpPr>
        <p:spPr>
          <a:xfrm>
            <a:off x="5441271" y="3578588"/>
            <a:ext cx="744861" cy="338554"/>
          </a:xfrm>
          <a:prstGeom prst="rect">
            <a:avLst/>
          </a:prstGeom>
          <a:solidFill>
            <a:schemeClr val="bg1">
              <a:alpha val="80000"/>
            </a:schemeClr>
          </a:solidFill>
          <a:ln w="19050">
            <a:solidFill>
              <a:srgbClr val="FF0000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kumimoji="1" lang="en-US" altLang="ja-JP" sz="1600" dirty="0"/>
              <a:t>150 cm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2929032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5D1DE6-3273-2C5B-72E5-1F4617F1C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lang="en-US" altLang="ja-JP" dirty="0"/>
              <a:t>Discharge-resistive ELCC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E8F5BC-AAFB-A6FC-F884-2D7B41E69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07703"/>
            <a:ext cx="9144000" cy="1381963"/>
          </a:xfrm>
        </p:spPr>
        <p:txBody>
          <a:bodyPr/>
          <a:lstStyle/>
          <a:p>
            <a:r>
              <a:rPr kumimoji="1" lang="en-US" altLang="ja-JP" dirty="0"/>
              <a:t>Creeping discharge along the cell prevent achieving the target </a:t>
            </a:r>
            <a:br>
              <a:rPr kumimoji="1" lang="en-US" altLang="ja-JP" dirty="0"/>
            </a:br>
            <a:r>
              <a:rPr kumimoji="1" lang="en-US" altLang="ja-JP" dirty="0"/>
              <a:t>electric field (EL field: 3 kV/cm/bar, Drift field: 100 V/cm/bar)</a:t>
            </a:r>
          </a:p>
          <a:p>
            <a:pPr marL="0" indent="0">
              <a:buNone/>
            </a:pPr>
            <a:r>
              <a:rPr kumimoji="1" lang="ja-JP" altLang="en-US"/>
              <a:t>→</a:t>
            </a:r>
            <a:r>
              <a:rPr kumimoji="1" lang="en-US" altLang="ja-JP" dirty="0"/>
              <a:t> More resistive structure is being developed.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E6C7206-E581-C8EC-CB1E-0CD6B5C8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19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78B71C1-D0C0-C26E-BB20-BD0413326F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48" t="15201" r="21883" b="14028"/>
          <a:stretch>
            <a:fillRect/>
          </a:stretch>
        </p:blipFill>
        <p:spPr>
          <a:xfrm>
            <a:off x="6987895" y="2184468"/>
            <a:ext cx="2051605" cy="2202067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D10C203-7FA2-1AA3-83BB-9E21959110AD}"/>
              </a:ext>
            </a:extLst>
          </p:cNvPr>
          <p:cNvSpPr/>
          <p:nvPr/>
        </p:nvSpPr>
        <p:spPr>
          <a:xfrm>
            <a:off x="511423" y="4203679"/>
            <a:ext cx="724016" cy="8281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solidFill>
                  <a:schemeClr val="tx1"/>
                </a:solidFill>
              </a:rPr>
              <a:t>PTFE</a:t>
            </a:r>
            <a:endParaRPr kumimoji="1" lang="ja-JP" altLang="en-US" sz="200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8E7425C-D913-852A-E859-D0D31C197A5F}"/>
              </a:ext>
            </a:extLst>
          </p:cNvPr>
          <p:cNvSpPr/>
          <p:nvPr/>
        </p:nvSpPr>
        <p:spPr>
          <a:xfrm>
            <a:off x="2156104" y="4203679"/>
            <a:ext cx="724015" cy="8281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5DD77D5-593A-7138-72CE-CC14D6309A32}"/>
              </a:ext>
            </a:extLst>
          </p:cNvPr>
          <p:cNvCxnSpPr>
            <a:cxnSpLocks/>
          </p:cNvCxnSpPr>
          <p:nvPr/>
        </p:nvCxnSpPr>
        <p:spPr>
          <a:xfrm>
            <a:off x="511423" y="5031815"/>
            <a:ext cx="236869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F14DFE6-2511-FA92-0535-F2265F129260}"/>
              </a:ext>
            </a:extLst>
          </p:cNvPr>
          <p:cNvSpPr/>
          <p:nvPr/>
        </p:nvSpPr>
        <p:spPr>
          <a:xfrm>
            <a:off x="1235440" y="5077111"/>
            <a:ext cx="920664" cy="33620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/>
              <a:t>MPPC</a:t>
            </a:r>
            <a:endParaRPr kumimoji="1" lang="ja-JP" altLang="en-US" sz="2000" b="1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3EB7B-61F9-AB50-85B9-A26131AE1CF9}"/>
              </a:ext>
            </a:extLst>
          </p:cNvPr>
          <p:cNvCxnSpPr>
            <a:cxnSpLocks/>
          </p:cNvCxnSpPr>
          <p:nvPr/>
        </p:nvCxnSpPr>
        <p:spPr>
          <a:xfrm>
            <a:off x="511423" y="4167589"/>
            <a:ext cx="649843" cy="0"/>
          </a:xfrm>
          <a:prstGeom prst="line">
            <a:avLst/>
          </a:prstGeom>
          <a:ln w="76200">
            <a:solidFill>
              <a:srgbClr val="FF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8ECC273-30FE-FBEA-E940-75AB09D2BCAF}"/>
              </a:ext>
            </a:extLst>
          </p:cNvPr>
          <p:cNvSpPr txBox="1"/>
          <p:nvPr/>
        </p:nvSpPr>
        <p:spPr>
          <a:xfrm>
            <a:off x="-46346" y="4875753"/>
            <a:ext cx="724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GND </a:t>
            </a:r>
          </a:p>
          <a:p>
            <a:r>
              <a:rPr kumimoji="1" lang="en-US" altLang="ja-JP" sz="1600" dirty="0"/>
              <a:t>mesh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F3F3356-5E58-64EB-CC3B-F70142D9405A}"/>
              </a:ext>
            </a:extLst>
          </p:cNvPr>
          <p:cNvSpPr txBox="1"/>
          <p:nvPr/>
        </p:nvSpPr>
        <p:spPr>
          <a:xfrm>
            <a:off x="2154290" y="3618903"/>
            <a:ext cx="103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Copper </a:t>
            </a:r>
          </a:p>
          <a:p>
            <a:r>
              <a:rPr kumimoji="1" lang="en-US" altLang="ja-JP" sz="1600" dirty="0"/>
              <a:t>anode</a:t>
            </a: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AF0978F1-4C93-9253-9AFA-388E76E837B8}"/>
              </a:ext>
            </a:extLst>
          </p:cNvPr>
          <p:cNvCxnSpPr>
            <a:cxnSpLocks/>
          </p:cNvCxnSpPr>
          <p:nvPr/>
        </p:nvCxnSpPr>
        <p:spPr>
          <a:xfrm>
            <a:off x="1336394" y="4167589"/>
            <a:ext cx="0" cy="85745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348860A-7352-8E6D-16BC-19AD34B2D9A8}"/>
              </a:ext>
            </a:extLst>
          </p:cNvPr>
          <p:cNvSpPr txBox="1"/>
          <p:nvPr/>
        </p:nvSpPr>
        <p:spPr>
          <a:xfrm>
            <a:off x="263057" y="3744831"/>
            <a:ext cx="1944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</a:rPr>
              <a:t>Discharge path</a:t>
            </a:r>
            <a:endParaRPr kumimoji="1" lang="ja-JP" altLang="en-US" sz="2000" b="1">
              <a:solidFill>
                <a:srgbClr val="FF0000"/>
              </a:solidFill>
            </a:endParaRPr>
          </a:p>
        </p:txBody>
      </p:sp>
      <p:pic>
        <p:nvPicPr>
          <p:cNvPr id="31" name="コンテンツ プレースホルダー 5">
            <a:extLst>
              <a:ext uri="{FF2B5EF4-FFF2-40B4-BE49-F238E27FC236}">
                <a16:creationId xmlns:a16="http://schemas.microsoft.com/office/drawing/2014/main" id="{97C729CE-6F19-73BC-A650-9064A62BCD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650" t="51374" r="28451" b="33412"/>
          <a:stretch>
            <a:fillRect/>
          </a:stretch>
        </p:blipFill>
        <p:spPr>
          <a:xfrm rot="10800000">
            <a:off x="6987893" y="4557686"/>
            <a:ext cx="2051606" cy="2202069"/>
          </a:xfrm>
          <a:prstGeom prst="rect">
            <a:avLst/>
          </a:prstGeom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5C5CF01A-0B39-1C63-077E-6019A0723DCF}"/>
              </a:ext>
            </a:extLst>
          </p:cNvPr>
          <p:cNvSpPr/>
          <p:nvPr/>
        </p:nvSpPr>
        <p:spPr>
          <a:xfrm>
            <a:off x="3569739" y="2576090"/>
            <a:ext cx="724016" cy="8281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tx1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C08A2CF1-5D31-02BC-6578-6F72D51C6B1B}"/>
              </a:ext>
            </a:extLst>
          </p:cNvPr>
          <p:cNvSpPr/>
          <p:nvPr/>
        </p:nvSpPr>
        <p:spPr>
          <a:xfrm>
            <a:off x="5214420" y="2576090"/>
            <a:ext cx="724015" cy="8281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F7AC7ACB-306A-E656-3E5C-9356F5F46AEC}"/>
              </a:ext>
            </a:extLst>
          </p:cNvPr>
          <p:cNvCxnSpPr>
            <a:cxnSpLocks/>
          </p:cNvCxnSpPr>
          <p:nvPr/>
        </p:nvCxnSpPr>
        <p:spPr>
          <a:xfrm>
            <a:off x="3569739" y="3404226"/>
            <a:ext cx="236869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FDC14B36-F73E-F13B-D309-7BEBA735B537}"/>
              </a:ext>
            </a:extLst>
          </p:cNvPr>
          <p:cNvSpPr/>
          <p:nvPr/>
        </p:nvSpPr>
        <p:spPr>
          <a:xfrm>
            <a:off x="4293756" y="3449523"/>
            <a:ext cx="920664" cy="2953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/>
              <a:t>MPPC</a:t>
            </a:r>
            <a:endParaRPr kumimoji="1" lang="ja-JP" altLang="en-US" sz="2000" b="1"/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95AFDC7A-447C-CF46-47BD-5CD7CE42BF66}"/>
              </a:ext>
            </a:extLst>
          </p:cNvPr>
          <p:cNvCxnSpPr>
            <a:cxnSpLocks/>
          </p:cNvCxnSpPr>
          <p:nvPr/>
        </p:nvCxnSpPr>
        <p:spPr>
          <a:xfrm>
            <a:off x="3574243" y="2540000"/>
            <a:ext cx="645021" cy="0"/>
          </a:xfrm>
          <a:prstGeom prst="line">
            <a:avLst/>
          </a:prstGeom>
          <a:ln w="76200">
            <a:solidFill>
              <a:srgbClr val="FF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4AF7A5BC-85E0-FC27-FE1D-2F50D84DE6E8}"/>
              </a:ext>
            </a:extLst>
          </p:cNvPr>
          <p:cNvCxnSpPr>
            <a:cxnSpLocks/>
          </p:cNvCxnSpPr>
          <p:nvPr/>
        </p:nvCxnSpPr>
        <p:spPr>
          <a:xfrm>
            <a:off x="5283850" y="2540000"/>
            <a:ext cx="647911" cy="0"/>
          </a:xfrm>
          <a:prstGeom prst="line">
            <a:avLst/>
          </a:prstGeom>
          <a:ln w="76200">
            <a:solidFill>
              <a:srgbClr val="FF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A3367724-8FF5-F405-5387-82070AF3A692}"/>
              </a:ext>
            </a:extLst>
          </p:cNvPr>
          <p:cNvCxnSpPr>
            <a:cxnSpLocks/>
          </p:cNvCxnSpPr>
          <p:nvPr/>
        </p:nvCxnSpPr>
        <p:spPr>
          <a:xfrm>
            <a:off x="2230276" y="4164509"/>
            <a:ext cx="649843" cy="0"/>
          </a:xfrm>
          <a:prstGeom prst="line">
            <a:avLst/>
          </a:prstGeom>
          <a:ln w="76200">
            <a:solidFill>
              <a:srgbClr val="FF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6BEF11C2-FF25-202C-278C-444F33427D0C}"/>
              </a:ext>
            </a:extLst>
          </p:cNvPr>
          <p:cNvCxnSpPr>
            <a:cxnSpLocks/>
          </p:cNvCxnSpPr>
          <p:nvPr/>
        </p:nvCxnSpPr>
        <p:spPr>
          <a:xfrm>
            <a:off x="1161266" y="4169251"/>
            <a:ext cx="20418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3D532DB3-93E9-0349-06F3-B8E1F780EC32}"/>
              </a:ext>
            </a:extLst>
          </p:cNvPr>
          <p:cNvCxnSpPr>
            <a:cxnSpLocks/>
          </p:cNvCxnSpPr>
          <p:nvPr/>
        </p:nvCxnSpPr>
        <p:spPr>
          <a:xfrm flipV="1">
            <a:off x="4255298" y="2295858"/>
            <a:ext cx="0" cy="280232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35D0FBDF-4562-6C8F-AFA1-C376DE3BDB4C}"/>
              </a:ext>
            </a:extLst>
          </p:cNvPr>
          <p:cNvCxnSpPr>
            <a:cxnSpLocks/>
          </p:cNvCxnSpPr>
          <p:nvPr/>
        </p:nvCxnSpPr>
        <p:spPr>
          <a:xfrm flipV="1">
            <a:off x="5251480" y="2295858"/>
            <a:ext cx="0" cy="280232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30177D2E-97DC-5372-92D5-2275C996A638}"/>
              </a:ext>
            </a:extLst>
          </p:cNvPr>
          <p:cNvCxnSpPr>
            <a:cxnSpLocks/>
          </p:cNvCxnSpPr>
          <p:nvPr/>
        </p:nvCxnSpPr>
        <p:spPr>
          <a:xfrm>
            <a:off x="4387409" y="2272854"/>
            <a:ext cx="0" cy="3184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8B174B6-2D32-FB9C-E484-DBC2B85E2535}"/>
              </a:ext>
            </a:extLst>
          </p:cNvPr>
          <p:cNvSpPr txBox="1"/>
          <p:nvPr/>
        </p:nvSpPr>
        <p:spPr>
          <a:xfrm>
            <a:off x="4358072" y="2252788"/>
            <a:ext cx="103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0.5 mm</a:t>
            </a:r>
          </a:p>
        </p:txBody>
      </p:sp>
      <p:sp>
        <p:nvSpPr>
          <p:cNvPr id="83" name="コンテンツ プレースホルダー 2">
            <a:extLst>
              <a:ext uri="{FF2B5EF4-FFF2-40B4-BE49-F238E27FC236}">
                <a16:creationId xmlns:a16="http://schemas.microsoft.com/office/drawing/2014/main" id="{54778A75-09D1-325A-8619-7BE3BF2EFA8E}"/>
              </a:ext>
            </a:extLst>
          </p:cNvPr>
          <p:cNvSpPr txBox="1">
            <a:spLocks/>
          </p:cNvSpPr>
          <p:nvPr/>
        </p:nvSpPr>
        <p:spPr>
          <a:xfrm>
            <a:off x="2527929" y="3746531"/>
            <a:ext cx="5065857" cy="721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ja-JP" sz="2000" dirty="0"/>
              <a:t>Achieved target voltage in 6 bar Xe</a:t>
            </a:r>
          </a:p>
          <a:p>
            <a:pPr lvl="1"/>
            <a:r>
              <a:rPr lang="en-US" altLang="ja-JP" sz="2000" dirty="0"/>
              <a:t>Enough EL yield was confirmed</a:t>
            </a:r>
          </a:p>
        </p:txBody>
      </p:sp>
      <p:sp>
        <p:nvSpPr>
          <p:cNvPr id="84" name="コンテンツ プレースホルダー 2">
            <a:extLst>
              <a:ext uri="{FF2B5EF4-FFF2-40B4-BE49-F238E27FC236}">
                <a16:creationId xmlns:a16="http://schemas.microsoft.com/office/drawing/2014/main" id="{E5D4E1F5-13F9-1E90-2FC7-688B3283B94D}"/>
              </a:ext>
            </a:extLst>
          </p:cNvPr>
          <p:cNvSpPr txBox="1">
            <a:spLocks/>
          </p:cNvSpPr>
          <p:nvPr/>
        </p:nvSpPr>
        <p:spPr>
          <a:xfrm>
            <a:off x="2555197" y="6136196"/>
            <a:ext cx="5065857" cy="721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ja-JP" sz="2000" dirty="0"/>
              <a:t>Achieved target voltage in 7 bar Xe</a:t>
            </a:r>
          </a:p>
          <a:p>
            <a:pPr lvl="1"/>
            <a:r>
              <a:rPr lang="en-US" altLang="ja-JP" sz="2000" dirty="0"/>
              <a:t>EL yield is now under evaluation</a:t>
            </a: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4812E159-82F1-E1FE-5E8B-1C8782C76F14}"/>
              </a:ext>
            </a:extLst>
          </p:cNvPr>
          <p:cNvSpPr/>
          <p:nvPr/>
        </p:nvSpPr>
        <p:spPr>
          <a:xfrm>
            <a:off x="3563065" y="4948177"/>
            <a:ext cx="724016" cy="8281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tx1"/>
              </a:solidFill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CF2D8DC1-5330-5B84-E6E4-CA1F5EC9568B}"/>
              </a:ext>
            </a:extLst>
          </p:cNvPr>
          <p:cNvSpPr/>
          <p:nvPr/>
        </p:nvSpPr>
        <p:spPr>
          <a:xfrm>
            <a:off x="5207746" y="4948177"/>
            <a:ext cx="724015" cy="8281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A0278425-444C-0638-12F6-0274BB30A49C}"/>
              </a:ext>
            </a:extLst>
          </p:cNvPr>
          <p:cNvCxnSpPr>
            <a:cxnSpLocks/>
          </p:cNvCxnSpPr>
          <p:nvPr/>
        </p:nvCxnSpPr>
        <p:spPr>
          <a:xfrm>
            <a:off x="3563065" y="5776313"/>
            <a:ext cx="236869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07B1739E-CADA-48D2-DB9E-AD246782BF0E}"/>
              </a:ext>
            </a:extLst>
          </p:cNvPr>
          <p:cNvSpPr/>
          <p:nvPr/>
        </p:nvSpPr>
        <p:spPr>
          <a:xfrm>
            <a:off x="4287082" y="5821610"/>
            <a:ext cx="920664" cy="2953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/>
              <a:t>MPPC</a:t>
            </a:r>
            <a:endParaRPr kumimoji="1" lang="ja-JP" altLang="en-US" sz="2000" b="1"/>
          </a:p>
        </p:txBody>
      </p: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8ECCF2AB-FCF5-3DAD-F535-D73935EF2A9D}"/>
              </a:ext>
            </a:extLst>
          </p:cNvPr>
          <p:cNvCxnSpPr>
            <a:cxnSpLocks/>
          </p:cNvCxnSpPr>
          <p:nvPr/>
        </p:nvCxnSpPr>
        <p:spPr>
          <a:xfrm>
            <a:off x="3563065" y="4832724"/>
            <a:ext cx="654799" cy="0"/>
          </a:xfrm>
          <a:prstGeom prst="line">
            <a:avLst/>
          </a:prstGeom>
          <a:ln w="76200">
            <a:solidFill>
              <a:srgbClr val="FF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CCD1DF9C-5682-A33E-7973-97BAC29370B8}"/>
              </a:ext>
            </a:extLst>
          </p:cNvPr>
          <p:cNvCxnSpPr>
            <a:cxnSpLocks/>
          </p:cNvCxnSpPr>
          <p:nvPr/>
        </p:nvCxnSpPr>
        <p:spPr>
          <a:xfrm>
            <a:off x="3563065" y="4908077"/>
            <a:ext cx="722697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>
            <a:extLst>
              <a:ext uri="{FF2B5EF4-FFF2-40B4-BE49-F238E27FC236}">
                <a16:creationId xmlns:a16="http://schemas.microsoft.com/office/drawing/2014/main" id="{BF40DEA3-EAAA-D9EB-0E58-02722381A381}"/>
              </a:ext>
            </a:extLst>
          </p:cNvPr>
          <p:cNvCxnSpPr>
            <a:cxnSpLocks/>
          </p:cNvCxnSpPr>
          <p:nvPr/>
        </p:nvCxnSpPr>
        <p:spPr>
          <a:xfrm>
            <a:off x="4140832" y="4757028"/>
            <a:ext cx="144849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6506224A-57E4-581E-4057-F80741830D0A}"/>
              </a:ext>
            </a:extLst>
          </p:cNvPr>
          <p:cNvCxnSpPr>
            <a:cxnSpLocks/>
          </p:cNvCxnSpPr>
          <p:nvPr/>
        </p:nvCxnSpPr>
        <p:spPr>
          <a:xfrm>
            <a:off x="4217864" y="4832724"/>
            <a:ext cx="67817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直線コネクタ 108">
            <a:extLst>
              <a:ext uri="{FF2B5EF4-FFF2-40B4-BE49-F238E27FC236}">
                <a16:creationId xmlns:a16="http://schemas.microsoft.com/office/drawing/2014/main" id="{08B73431-300A-7F38-B569-6337D962E117}"/>
              </a:ext>
            </a:extLst>
          </p:cNvPr>
          <p:cNvCxnSpPr>
            <a:cxnSpLocks/>
          </p:cNvCxnSpPr>
          <p:nvPr/>
        </p:nvCxnSpPr>
        <p:spPr>
          <a:xfrm>
            <a:off x="5275563" y="4832724"/>
            <a:ext cx="654799" cy="0"/>
          </a:xfrm>
          <a:prstGeom prst="line">
            <a:avLst/>
          </a:prstGeom>
          <a:ln w="76200">
            <a:solidFill>
              <a:srgbClr val="FFA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直線コネクタ 109">
            <a:extLst>
              <a:ext uri="{FF2B5EF4-FFF2-40B4-BE49-F238E27FC236}">
                <a16:creationId xmlns:a16="http://schemas.microsoft.com/office/drawing/2014/main" id="{D7D557FF-A078-23D1-C2D1-F88C909D308C}"/>
              </a:ext>
            </a:extLst>
          </p:cNvPr>
          <p:cNvCxnSpPr>
            <a:cxnSpLocks/>
          </p:cNvCxnSpPr>
          <p:nvPr/>
        </p:nvCxnSpPr>
        <p:spPr>
          <a:xfrm>
            <a:off x="5207746" y="4908077"/>
            <a:ext cx="722697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直線コネクタ 110">
            <a:extLst>
              <a:ext uri="{FF2B5EF4-FFF2-40B4-BE49-F238E27FC236}">
                <a16:creationId xmlns:a16="http://schemas.microsoft.com/office/drawing/2014/main" id="{392FC8FF-D8DC-1A5D-BEE8-BF4D116DC5E8}"/>
              </a:ext>
            </a:extLst>
          </p:cNvPr>
          <p:cNvCxnSpPr>
            <a:cxnSpLocks/>
          </p:cNvCxnSpPr>
          <p:nvPr/>
        </p:nvCxnSpPr>
        <p:spPr>
          <a:xfrm>
            <a:off x="5207746" y="4761081"/>
            <a:ext cx="144849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直線コネクタ 111">
            <a:extLst>
              <a:ext uri="{FF2B5EF4-FFF2-40B4-BE49-F238E27FC236}">
                <a16:creationId xmlns:a16="http://schemas.microsoft.com/office/drawing/2014/main" id="{D82A34D1-ADF8-8E7B-E3A5-4CB4E4340D26}"/>
              </a:ext>
            </a:extLst>
          </p:cNvPr>
          <p:cNvCxnSpPr>
            <a:cxnSpLocks/>
          </p:cNvCxnSpPr>
          <p:nvPr/>
        </p:nvCxnSpPr>
        <p:spPr>
          <a:xfrm>
            <a:off x="5207746" y="4832724"/>
            <a:ext cx="67817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右矢印 112">
            <a:extLst>
              <a:ext uri="{FF2B5EF4-FFF2-40B4-BE49-F238E27FC236}">
                <a16:creationId xmlns:a16="http://schemas.microsoft.com/office/drawing/2014/main" id="{47F5E47F-0BC5-61D9-9EB9-7CE4DEDD4D47}"/>
              </a:ext>
            </a:extLst>
          </p:cNvPr>
          <p:cNvSpPr/>
          <p:nvPr/>
        </p:nvSpPr>
        <p:spPr>
          <a:xfrm rot="19801847">
            <a:off x="2439680" y="3118264"/>
            <a:ext cx="1102397" cy="346877"/>
          </a:xfrm>
          <a:prstGeom prst="rightArrow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CE33566E-B164-51F5-C943-5BD7DC0E0D43}"/>
              </a:ext>
            </a:extLst>
          </p:cNvPr>
          <p:cNvSpPr txBox="1"/>
          <p:nvPr/>
        </p:nvSpPr>
        <p:spPr>
          <a:xfrm>
            <a:off x="45254" y="2777432"/>
            <a:ext cx="3034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1.Step around the cell</a:t>
            </a:r>
            <a:endParaRPr kumimoji="1" lang="ja-JP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8C62ECD9-A5F4-2D72-2BFB-59C6924114E7}"/>
              </a:ext>
            </a:extLst>
          </p:cNvPr>
          <p:cNvSpPr txBox="1"/>
          <p:nvPr/>
        </p:nvSpPr>
        <p:spPr>
          <a:xfrm>
            <a:off x="88332" y="5535071"/>
            <a:ext cx="3006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2.Flexible printed </a:t>
            </a:r>
          </a:p>
          <a:p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circuit (FPC) anode</a:t>
            </a:r>
            <a:endParaRPr kumimoji="1" lang="ja-JP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右矢印 115">
            <a:extLst>
              <a:ext uri="{FF2B5EF4-FFF2-40B4-BE49-F238E27FC236}">
                <a16:creationId xmlns:a16="http://schemas.microsoft.com/office/drawing/2014/main" id="{C2DC1AE8-0CC3-F11E-71DA-D59F914BA468}"/>
              </a:ext>
            </a:extLst>
          </p:cNvPr>
          <p:cNvSpPr/>
          <p:nvPr/>
        </p:nvSpPr>
        <p:spPr>
          <a:xfrm rot="1798153" flipV="1">
            <a:off x="2436643" y="5415411"/>
            <a:ext cx="1102397" cy="346877"/>
          </a:xfrm>
          <a:prstGeom prst="rightArrow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5FF2533-4985-FDD3-4158-2E31EAF93B0F}"/>
              </a:ext>
            </a:extLst>
          </p:cNvPr>
          <p:cNvSpPr txBox="1"/>
          <p:nvPr/>
        </p:nvSpPr>
        <p:spPr>
          <a:xfrm>
            <a:off x="4238401" y="4972949"/>
            <a:ext cx="117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Polyimide cover</a:t>
            </a:r>
          </a:p>
        </p:txBody>
      </p:sp>
      <p:cxnSp>
        <p:nvCxnSpPr>
          <p:cNvPr id="119" name="直線コネクタ 118">
            <a:extLst>
              <a:ext uri="{FF2B5EF4-FFF2-40B4-BE49-F238E27FC236}">
                <a16:creationId xmlns:a16="http://schemas.microsoft.com/office/drawing/2014/main" id="{175F05CB-D9F5-97F9-12B4-6E314EF5D074}"/>
              </a:ext>
            </a:extLst>
          </p:cNvPr>
          <p:cNvCxnSpPr>
            <a:cxnSpLocks/>
          </p:cNvCxnSpPr>
          <p:nvPr/>
        </p:nvCxnSpPr>
        <p:spPr>
          <a:xfrm>
            <a:off x="4252972" y="4897571"/>
            <a:ext cx="248787" cy="12747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92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0" grpId="0" animBg="1"/>
      <p:bldP spid="82" grpId="0"/>
      <p:bldP spid="83" grpId="0"/>
      <p:bldP spid="84" grpId="0"/>
      <p:bldP spid="85" grpId="0" animBg="1"/>
      <p:bldP spid="86" grpId="0" animBg="1"/>
      <p:bldP spid="88" grpId="0" animBg="1"/>
      <p:bldP spid="113" grpId="0" animBg="1"/>
      <p:bldP spid="114" grpId="0"/>
      <p:bldP spid="115" grpId="0"/>
      <p:bldP spid="116" grpId="0" animBg="1"/>
      <p:bldP spid="117" grpId="0"/>
      <p:bldP spid="11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BEA4F49-CFBF-5ABF-4DFC-04C43D407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77" y="3533872"/>
            <a:ext cx="4358714" cy="257389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A1EA8DD-1D4E-F6DE-61A4-222260213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4649" y="3477803"/>
            <a:ext cx="4213893" cy="278303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8880F5E-A8A2-9EAC-D6C9-97D6CC5B3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MPPC upgrade in</a:t>
            </a:r>
            <a:r>
              <a:rPr lang="en-US" altLang="ja-JP" dirty="0"/>
              <a:t> ELCC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3669FA-0536-9E66-1A70-41A60387E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20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B2CFF71-B3F4-821B-FB9E-4A65182BC600}"/>
              </a:ext>
            </a:extLst>
          </p:cNvPr>
          <p:cNvGrpSpPr>
            <a:grpSpLocks noChangeAspect="1"/>
          </p:cNvGrpSpPr>
          <p:nvPr/>
        </p:nvGrpSpPr>
        <p:grpSpPr>
          <a:xfrm>
            <a:off x="5701402" y="1991191"/>
            <a:ext cx="1487382" cy="1381965"/>
            <a:chOff x="7164058" y="1178631"/>
            <a:chExt cx="1836737" cy="170656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82E62836-4179-C731-AB17-D8D6BABCF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20822"/>
            <a:stretch>
              <a:fillRect/>
            </a:stretch>
          </p:blipFill>
          <p:spPr>
            <a:xfrm>
              <a:off x="7164058" y="1178631"/>
              <a:ext cx="1836737" cy="1706560"/>
            </a:xfrm>
            <a:prstGeom prst="rect">
              <a:avLst/>
            </a:prstGeom>
          </p:spPr>
        </p:pic>
        <p:sp>
          <p:nvSpPr>
            <p:cNvPr id="12" name="円/楕円 11">
              <a:extLst>
                <a:ext uri="{FF2B5EF4-FFF2-40B4-BE49-F238E27FC236}">
                  <a16:creationId xmlns:a16="http://schemas.microsoft.com/office/drawing/2014/main" id="{F2FDD7DF-85B3-F095-6103-33E5A2C8F4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44554" y="1447340"/>
              <a:ext cx="1075746" cy="107574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4DD839A-F85E-1CAE-C605-B0C420CADDF8}"/>
              </a:ext>
            </a:extLst>
          </p:cNvPr>
          <p:cNvGrpSpPr>
            <a:grpSpLocks noChangeAspect="1"/>
          </p:cNvGrpSpPr>
          <p:nvPr/>
        </p:nvGrpSpPr>
        <p:grpSpPr>
          <a:xfrm>
            <a:off x="1385708" y="1947905"/>
            <a:ext cx="1263662" cy="1381963"/>
            <a:chOff x="4997876" y="1106533"/>
            <a:chExt cx="1560471" cy="1706559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B3931684-1619-C68B-8BB7-453B89019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4997876" y="1106533"/>
              <a:ext cx="1560471" cy="170655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3" name="円/楕円 12">
              <a:extLst>
                <a:ext uri="{FF2B5EF4-FFF2-40B4-BE49-F238E27FC236}">
                  <a16:creationId xmlns:a16="http://schemas.microsoft.com/office/drawing/2014/main" id="{B2C2DF66-4491-341C-ACB0-588A2A3634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834" y="1485798"/>
              <a:ext cx="1075746" cy="107574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67C20E-DB80-049B-3227-51CCC629570F}"/>
              </a:ext>
            </a:extLst>
          </p:cNvPr>
          <p:cNvSpPr txBox="1"/>
          <p:nvPr/>
        </p:nvSpPr>
        <p:spPr>
          <a:xfrm>
            <a:off x="588306" y="6311470"/>
            <a:ext cx="8253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photon counts increased greatly, even with lower EL field!</a:t>
            </a:r>
            <a:endParaRPr kumimoji="1" lang="ja-JP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24FE261F-299E-375E-837F-B69A10C9BD89}"/>
              </a:ext>
            </a:extLst>
          </p:cNvPr>
          <p:cNvSpPr/>
          <p:nvPr/>
        </p:nvSpPr>
        <p:spPr>
          <a:xfrm>
            <a:off x="4082797" y="4843348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コンテンツ プレースホルダー 2">
                <a:extLst>
                  <a:ext uri="{FF2B5EF4-FFF2-40B4-BE49-F238E27FC236}">
                    <a16:creationId xmlns:a16="http://schemas.microsoft.com/office/drawing/2014/main" id="{15BF58B3-F645-0B25-91EC-66C64D8D5B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1007703"/>
                <a:ext cx="9144000" cy="13819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itchFamily="2" charset="2"/>
                  <a:buChar char="Ø"/>
                  <a:defRPr kumimoji="1"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/>
                  <a:t>Conventional MPPC: non-sensitive area for the cell (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ja-JP" dirty="0"/>
                  <a:t> 4.5 mm)</a:t>
                </a:r>
              </a:p>
              <a:p>
                <a:pPr marL="0" indent="0">
                  <a:buNone/>
                </a:pPr>
                <a:r>
                  <a:rPr lang="ja-JP" altLang="en-US"/>
                  <a:t>→ </a:t>
                </a:r>
                <a:r>
                  <a:rPr lang="en-US" altLang="ja-JP" dirty="0"/>
                  <a:t>Replaced by MPPC with larger sensitive area </a:t>
                </a:r>
              </a:p>
            </p:txBody>
          </p:sp>
        </mc:Choice>
        <mc:Fallback xmlns="">
          <p:sp>
            <p:nvSpPr>
              <p:cNvPr id="20" name="コンテンツ プレースホルダー 2">
                <a:extLst>
                  <a:ext uri="{FF2B5EF4-FFF2-40B4-BE49-F238E27FC236}">
                    <a16:creationId xmlns:a16="http://schemas.microsoft.com/office/drawing/2014/main" id="{15BF58B3-F645-0B25-91EC-66C64D8D5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07703"/>
                <a:ext cx="9144000" cy="1381963"/>
              </a:xfrm>
              <a:prstGeom prst="rect">
                <a:avLst/>
              </a:prstGeom>
              <a:blipFill>
                <a:blip r:embed="rId7"/>
                <a:stretch>
                  <a:fillRect l="-1111" t="-636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右矢印 20">
            <a:extLst>
              <a:ext uri="{FF2B5EF4-FFF2-40B4-BE49-F238E27FC236}">
                <a16:creationId xmlns:a16="http://schemas.microsoft.com/office/drawing/2014/main" id="{9CB1201C-57FE-9209-5806-2863C0DE0A8C}"/>
              </a:ext>
            </a:extLst>
          </p:cNvPr>
          <p:cNvSpPr/>
          <p:nvPr/>
        </p:nvSpPr>
        <p:spPr>
          <a:xfrm>
            <a:off x="4079728" y="2439857"/>
            <a:ext cx="978408" cy="484632"/>
          </a:xfrm>
          <a:prstGeom prst="rightArrow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6E6941A-9136-0021-8058-5CDE995CF8AF}"/>
              </a:ext>
            </a:extLst>
          </p:cNvPr>
          <p:cNvSpPr txBox="1"/>
          <p:nvPr/>
        </p:nvSpPr>
        <p:spPr>
          <a:xfrm>
            <a:off x="2690326" y="2449855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3x3 mm</a:t>
            </a:r>
            <a:r>
              <a:rPr kumimoji="1" lang="en-US" altLang="ja-JP" sz="2400" baseline="30000" dirty="0"/>
              <a:t>2</a:t>
            </a:r>
            <a:endParaRPr kumimoji="1" lang="ja-JP" altLang="en-US" sz="2400" baseline="300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21DBF27-8163-0CFE-3912-A11C37CF8270}"/>
              </a:ext>
            </a:extLst>
          </p:cNvPr>
          <p:cNvSpPr txBox="1"/>
          <p:nvPr/>
        </p:nvSpPr>
        <p:spPr>
          <a:xfrm>
            <a:off x="7188784" y="2456016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φ</a:t>
            </a:r>
            <a:r>
              <a:rPr kumimoji="1" lang="en-US" altLang="ja-JP" sz="2400" dirty="0"/>
              <a:t>4.7 mm</a:t>
            </a:r>
            <a:endParaRPr kumimoji="1" lang="ja-JP" altLang="en-US" sz="2400" baseline="30000" dirty="0"/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A7ECF3F1-4BC2-20A4-6116-6870B2D12BFB}"/>
              </a:ext>
            </a:extLst>
          </p:cNvPr>
          <p:cNvCxnSpPr>
            <a:cxnSpLocks/>
          </p:cNvCxnSpPr>
          <p:nvPr/>
        </p:nvCxnSpPr>
        <p:spPr>
          <a:xfrm flipV="1">
            <a:off x="1077044" y="2690599"/>
            <a:ext cx="485165" cy="295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1B438BA-2365-23A4-A68D-D57BD1681672}"/>
                  </a:ext>
                </a:extLst>
              </p:cNvPr>
              <p:cNvSpPr txBox="1"/>
              <p:nvPr/>
            </p:nvSpPr>
            <p:spPr>
              <a:xfrm>
                <a:off x="-2777" y="2911520"/>
                <a:ext cx="126366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ja-JP" sz="2000" dirty="0">
                    <a:solidFill>
                      <a:srgbClr val="FF0000"/>
                    </a:solidFill>
                  </a:rPr>
                  <a:t> 4.5 mm</a:t>
                </a:r>
                <a:endParaRPr lang="ja-JP" altLang="en-US" sz="20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1B438BA-2365-23A4-A68D-D57BD1681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77" y="2911520"/>
                <a:ext cx="1263663" cy="400110"/>
              </a:xfrm>
              <a:prstGeom prst="rect">
                <a:avLst/>
              </a:prstGeom>
              <a:blipFill>
                <a:blip r:embed="rId8"/>
                <a:stretch>
                  <a:fillRect l="-3000" t="-6250" r="-3000" b="-31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34ED343-530D-5FF6-85B8-A69F2547A6C0}"/>
              </a:ext>
            </a:extLst>
          </p:cNvPr>
          <p:cNvSpPr txBox="1"/>
          <p:nvPr/>
        </p:nvSpPr>
        <p:spPr>
          <a:xfrm>
            <a:off x="1457691" y="3859169"/>
            <a:ext cx="1366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4.90 %</a:t>
            </a:r>
          </a:p>
          <a:p>
            <a:r>
              <a:rPr kumimoji="1" lang="en-US" altLang="ja-JP" sz="2400" b="1" dirty="0"/>
              <a:t> (FWHM)</a:t>
            </a:r>
            <a:endParaRPr kumimoji="1" lang="ja-JP" altLang="en-US" sz="2400" b="1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B2AC46-5EF8-60C8-0F71-C23AD11C0C3F}"/>
              </a:ext>
            </a:extLst>
          </p:cNvPr>
          <p:cNvSpPr txBox="1"/>
          <p:nvPr/>
        </p:nvSpPr>
        <p:spPr>
          <a:xfrm>
            <a:off x="5492328" y="3973482"/>
            <a:ext cx="1388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/>
              <a:t>4.65 %</a:t>
            </a:r>
          </a:p>
          <a:p>
            <a:r>
              <a:rPr kumimoji="1" lang="en-US" altLang="ja-JP" sz="2400" b="1" dirty="0"/>
              <a:t> (FWHM)</a:t>
            </a:r>
            <a:endParaRPr kumimoji="1" lang="ja-JP" altLang="en-US" sz="24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B5CEDE-26C1-977F-D774-BF33C8003A47}"/>
              </a:ext>
            </a:extLst>
          </p:cNvPr>
          <p:cNvSpPr txBox="1"/>
          <p:nvPr/>
        </p:nvSpPr>
        <p:spPr>
          <a:xfrm>
            <a:off x="1608843" y="4894170"/>
            <a:ext cx="2429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EL field:</a:t>
            </a:r>
          </a:p>
          <a:p>
            <a:r>
              <a:rPr kumimoji="1" lang="en-US" altLang="ja-JP" sz="2000" dirty="0"/>
              <a:t>2.75 kV/cm/bar</a:t>
            </a:r>
            <a:endParaRPr kumimoji="1" lang="ja-JP" altLang="en-US" sz="20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B2D673-0AB3-8122-5750-7223092D6EE2}"/>
              </a:ext>
            </a:extLst>
          </p:cNvPr>
          <p:cNvSpPr txBox="1"/>
          <p:nvPr/>
        </p:nvSpPr>
        <p:spPr>
          <a:xfrm>
            <a:off x="5230128" y="4908672"/>
            <a:ext cx="2429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EL field:</a:t>
            </a:r>
          </a:p>
          <a:p>
            <a:r>
              <a:rPr kumimoji="1" lang="en-US" altLang="ja-JP" sz="2000" dirty="0"/>
              <a:t>2.40 kV/cm/bar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1220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1ABB1-8250-58A2-00C7-85D7176F3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476481-8B17-2215-CE3E-DC49AC7F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lang="en-US" altLang="ja-JP" dirty="0"/>
              <a:t>FPC-made field cage</a:t>
            </a:r>
            <a:endParaRPr kumimoji="1" lang="ja-JP" altLang="en-US"/>
          </a:p>
        </p:txBody>
      </p:sp>
      <p:pic>
        <p:nvPicPr>
          <p:cNvPr id="6" name="コンテンツ プレースホルダー 5">
            <a:extLst>
              <a:ext uri="{FF2B5EF4-FFF2-40B4-BE49-F238E27FC236}">
                <a16:creationId xmlns:a16="http://schemas.microsoft.com/office/drawing/2014/main" id="{9D3D5087-D302-52D1-714E-AF165F1E8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24045" y="3245418"/>
            <a:ext cx="3309438" cy="2979839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6AA706-B259-7D14-E46F-9C63A8293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21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2B61F8F-C0C2-7EF9-3938-CBA3C09ECD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44" t="18207" r="11781" b="5168"/>
          <a:stretch>
            <a:fillRect/>
          </a:stretch>
        </p:blipFill>
        <p:spPr>
          <a:xfrm>
            <a:off x="574852" y="3245417"/>
            <a:ext cx="3044974" cy="2979840"/>
          </a:xfrm>
          <a:prstGeom prst="rect">
            <a:avLst/>
          </a:prstGeom>
          <a:ln>
            <a:noFill/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1C133D3-B5DA-92EB-7C56-33605D6C0A61}"/>
              </a:ext>
            </a:extLst>
          </p:cNvPr>
          <p:cNvSpPr/>
          <p:nvPr/>
        </p:nvSpPr>
        <p:spPr>
          <a:xfrm>
            <a:off x="610635" y="2734461"/>
            <a:ext cx="1150016" cy="1702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05A72B6-2267-C7E7-9F2D-A770A6825E94}"/>
              </a:ext>
            </a:extLst>
          </p:cNvPr>
          <p:cNvSpPr/>
          <p:nvPr/>
        </p:nvSpPr>
        <p:spPr>
          <a:xfrm>
            <a:off x="1560048" y="2133722"/>
            <a:ext cx="1150016" cy="1702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A382A0-C4B6-6B54-88CA-1191751CE19C}"/>
              </a:ext>
            </a:extLst>
          </p:cNvPr>
          <p:cNvSpPr/>
          <p:nvPr/>
        </p:nvSpPr>
        <p:spPr>
          <a:xfrm>
            <a:off x="2469810" y="2732410"/>
            <a:ext cx="1150016" cy="1702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4452F91-1407-FCCC-09E1-CB9022E3304A}"/>
              </a:ext>
            </a:extLst>
          </p:cNvPr>
          <p:cNvCxnSpPr>
            <a:cxnSpLocks/>
          </p:cNvCxnSpPr>
          <p:nvPr/>
        </p:nvCxnSpPr>
        <p:spPr>
          <a:xfrm flipH="1">
            <a:off x="1440341" y="2243695"/>
            <a:ext cx="292707" cy="262497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E51A750-4408-9E7D-4F68-8F1653E68284}"/>
              </a:ext>
            </a:extLst>
          </p:cNvPr>
          <p:cNvSpPr txBox="1"/>
          <p:nvPr/>
        </p:nvSpPr>
        <p:spPr>
          <a:xfrm>
            <a:off x="284613" y="2293888"/>
            <a:ext cx="123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oute</a:t>
            </a:r>
            <a:r>
              <a:rPr kumimoji="1" lang="en-US" altLang="ja-JP" sz="2000" dirty="0"/>
              <a:t>r ring</a:t>
            </a:r>
            <a:endParaRPr kumimoji="1" lang="ja-JP" altLang="en-US" sz="20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116220-9AEC-554D-88DC-BBD6733866EB}"/>
              </a:ext>
            </a:extLst>
          </p:cNvPr>
          <p:cNvSpPr txBox="1"/>
          <p:nvPr/>
        </p:nvSpPr>
        <p:spPr>
          <a:xfrm>
            <a:off x="1609442" y="2306137"/>
            <a:ext cx="1215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inner</a:t>
            </a:r>
            <a:r>
              <a:rPr kumimoji="1" lang="en-US" altLang="ja-JP" sz="2000" dirty="0"/>
              <a:t> ring</a:t>
            </a:r>
            <a:endParaRPr kumimoji="1" lang="ja-JP" altLang="en-US" sz="200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0524536A-131A-19D8-11D2-120E26FE698F}"/>
              </a:ext>
            </a:extLst>
          </p:cNvPr>
          <p:cNvCxnSpPr>
            <a:cxnSpLocks/>
          </p:cNvCxnSpPr>
          <p:nvPr/>
        </p:nvCxnSpPr>
        <p:spPr>
          <a:xfrm flipH="1" flipV="1">
            <a:off x="2766533" y="2614583"/>
            <a:ext cx="170234" cy="191222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857BC08-E6ED-45CA-8FAD-4D6553337C37}"/>
              </a:ext>
            </a:extLst>
          </p:cNvPr>
          <p:cNvCxnSpPr>
            <a:cxnSpLocks/>
          </p:cNvCxnSpPr>
          <p:nvPr/>
        </p:nvCxnSpPr>
        <p:spPr>
          <a:xfrm>
            <a:off x="2766533" y="2112219"/>
            <a:ext cx="0" cy="204877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6913D29D-DE6A-2633-A83B-4D7174DB3848}"/>
              </a:ext>
            </a:extLst>
          </p:cNvPr>
          <p:cNvCxnSpPr>
            <a:cxnSpLocks/>
          </p:cNvCxnSpPr>
          <p:nvPr/>
        </p:nvCxnSpPr>
        <p:spPr>
          <a:xfrm>
            <a:off x="3491059" y="2311184"/>
            <a:ext cx="0" cy="408214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A20E8EF-1401-AB95-50CD-17E3D08DA713}"/>
              </a:ext>
            </a:extLst>
          </p:cNvPr>
          <p:cNvSpPr txBox="1"/>
          <p:nvPr/>
        </p:nvSpPr>
        <p:spPr>
          <a:xfrm>
            <a:off x="2734121" y="2001147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3mm</a:t>
            </a:r>
            <a:endParaRPr kumimoji="1" lang="ja-JP" altLang="en-US" sz="20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FD4EF44-A2B9-6A75-6B7A-22A3EB68D480}"/>
              </a:ext>
            </a:extLst>
          </p:cNvPr>
          <p:cNvSpPr txBox="1"/>
          <p:nvPr/>
        </p:nvSpPr>
        <p:spPr>
          <a:xfrm>
            <a:off x="2778536" y="2298172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5</a:t>
            </a:r>
            <a:r>
              <a:rPr kumimoji="1" lang="en-US" altLang="ja-JP" sz="2000" dirty="0"/>
              <a:t>mm</a:t>
            </a:r>
            <a:endParaRPr kumimoji="1" lang="ja-JP" altLang="en-US" sz="200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11AE93C-49CC-1F11-7F0B-C098731272F1}"/>
              </a:ext>
            </a:extLst>
          </p:cNvPr>
          <p:cNvSpPr/>
          <p:nvPr/>
        </p:nvSpPr>
        <p:spPr>
          <a:xfrm>
            <a:off x="3417165" y="2129527"/>
            <a:ext cx="452681" cy="1702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533380AC-8DC4-6684-800B-9EB53CA03769}"/>
              </a:ext>
            </a:extLst>
          </p:cNvPr>
          <p:cNvSpPr/>
          <p:nvPr/>
        </p:nvSpPr>
        <p:spPr>
          <a:xfrm>
            <a:off x="326096" y="2132997"/>
            <a:ext cx="452681" cy="1702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21E7FD8-2438-90DF-CBFE-54118589A85D}"/>
              </a:ext>
            </a:extLst>
          </p:cNvPr>
          <p:cNvSpPr/>
          <p:nvPr/>
        </p:nvSpPr>
        <p:spPr>
          <a:xfrm>
            <a:off x="4800793" y="2367756"/>
            <a:ext cx="538740" cy="13099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7EF1101-6269-5F07-49F1-04BCE6B888CB}"/>
              </a:ext>
            </a:extLst>
          </p:cNvPr>
          <p:cNvSpPr/>
          <p:nvPr/>
        </p:nvSpPr>
        <p:spPr>
          <a:xfrm>
            <a:off x="4798699" y="2500440"/>
            <a:ext cx="3960131" cy="1309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9016153-4392-4601-15A6-6984094CFBF6}"/>
              </a:ext>
            </a:extLst>
          </p:cNvPr>
          <p:cNvSpPr/>
          <p:nvPr/>
        </p:nvSpPr>
        <p:spPr>
          <a:xfrm>
            <a:off x="5171995" y="2628040"/>
            <a:ext cx="1180068" cy="1309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F822B3D-9DA8-55B8-E203-563DE8F00FB8}"/>
              </a:ext>
            </a:extLst>
          </p:cNvPr>
          <p:cNvSpPr/>
          <p:nvPr/>
        </p:nvSpPr>
        <p:spPr>
          <a:xfrm>
            <a:off x="7248702" y="2628039"/>
            <a:ext cx="1180068" cy="1309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A682E85B-20F6-41D0-9A3E-D3119741F8AB}"/>
              </a:ext>
            </a:extLst>
          </p:cNvPr>
          <p:cNvCxnSpPr>
            <a:cxnSpLocks/>
          </p:cNvCxnSpPr>
          <p:nvPr/>
        </p:nvCxnSpPr>
        <p:spPr>
          <a:xfrm flipH="1">
            <a:off x="7081722" y="2693534"/>
            <a:ext cx="302960" cy="21119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D62468C-61F0-E2EE-6766-BA0DC0368DC6}"/>
                  </a:ext>
                </a:extLst>
              </p:cNvPr>
              <p:cNvSpPr txBox="1"/>
              <p:nvPr/>
            </p:nvSpPr>
            <p:spPr>
              <a:xfrm>
                <a:off x="6680473" y="1947790"/>
                <a:ext cx="24959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/>
                  <a:t>outer layer</a:t>
                </a:r>
                <a:r>
                  <a:rPr lang="ja-JP" altLang="en-US" sz="2000"/>
                  <a:t>：</a:t>
                </a:r>
                <a:r>
                  <a:rPr lang="en-US" altLang="ja-JP" sz="2000" dirty="0"/>
                  <a:t>17.5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lang="en-US" altLang="ja-JP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D62468C-61F0-E2EE-6766-BA0DC0368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473" y="1947790"/>
                <a:ext cx="2495939" cy="400110"/>
              </a:xfrm>
              <a:prstGeom prst="rect">
                <a:avLst/>
              </a:prstGeom>
              <a:blipFill>
                <a:blip r:embed="rId5"/>
                <a:stretch>
                  <a:fillRect l="-3046" t="-6250" b="-31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E370CC49-202D-100C-2EE3-8193A8FFB0C0}"/>
                  </a:ext>
                </a:extLst>
              </p:cNvPr>
              <p:cNvSpPr txBox="1"/>
              <p:nvPr/>
            </p:nvSpPr>
            <p:spPr>
              <a:xfrm>
                <a:off x="4460125" y="1947766"/>
                <a:ext cx="22203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/>
                  <a:t>Polyimide</a:t>
                </a:r>
                <a:r>
                  <a:rPr lang="ja-JP" altLang="en-US" sz="2000"/>
                  <a:t>：</a:t>
                </a:r>
                <a:r>
                  <a:rPr lang="en-US" altLang="ja-JP" sz="2000" dirty="0"/>
                  <a:t>25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0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lang="en-US" altLang="ja-JP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E370CC49-202D-100C-2EE3-8193A8FFB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125" y="1947766"/>
                <a:ext cx="2220348" cy="400110"/>
              </a:xfrm>
              <a:prstGeom prst="rect">
                <a:avLst/>
              </a:prstGeom>
              <a:blipFill>
                <a:blip r:embed="rId6"/>
                <a:stretch>
                  <a:fillRect l="-2841" t="-6250" b="-31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8D21E2B-829A-72B8-987C-516FCB565C7F}"/>
              </a:ext>
            </a:extLst>
          </p:cNvPr>
          <p:cNvSpPr/>
          <p:nvPr/>
        </p:nvSpPr>
        <p:spPr>
          <a:xfrm>
            <a:off x="6176134" y="2371145"/>
            <a:ext cx="1267413" cy="13099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39E40434-E5B0-2F15-49BA-B1809016D4C2}"/>
              </a:ext>
            </a:extLst>
          </p:cNvPr>
          <p:cNvCxnSpPr>
            <a:cxnSpLocks/>
          </p:cNvCxnSpPr>
          <p:nvPr/>
        </p:nvCxnSpPr>
        <p:spPr>
          <a:xfrm flipH="1">
            <a:off x="6932579" y="2273374"/>
            <a:ext cx="137190" cy="18481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FC6B1588-D4D5-661C-12C3-CBD13EA44113}"/>
                  </a:ext>
                </a:extLst>
              </p:cNvPr>
              <p:cNvSpPr txBox="1"/>
              <p:nvPr/>
            </p:nvSpPr>
            <p:spPr>
              <a:xfrm>
                <a:off x="4706396" y="2757335"/>
                <a:ext cx="24838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dirty="0"/>
                  <a:t>inner layer</a:t>
                </a:r>
                <a:r>
                  <a:rPr lang="ja-JP" altLang="en-US" sz="2000"/>
                  <a:t> ：</a:t>
                </a:r>
                <a:r>
                  <a:rPr lang="en-US" altLang="ja-JP" sz="2000" dirty="0"/>
                  <a:t>17.5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lang="en-US" altLang="ja-JP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FC6B1588-D4D5-661C-12C3-CBD13EA44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396" y="2757335"/>
                <a:ext cx="2483821" cy="400110"/>
              </a:xfrm>
              <a:prstGeom prst="rect">
                <a:avLst/>
              </a:prstGeom>
              <a:blipFill>
                <a:blip r:embed="rId7"/>
                <a:stretch>
                  <a:fillRect l="-2551" t="-3030" b="-272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059C6DDF-E70A-CD08-25FC-2C22BEE96C53}"/>
              </a:ext>
            </a:extLst>
          </p:cNvPr>
          <p:cNvCxnSpPr>
            <a:cxnSpLocks/>
          </p:cNvCxnSpPr>
          <p:nvPr/>
        </p:nvCxnSpPr>
        <p:spPr>
          <a:xfrm>
            <a:off x="5570299" y="2274303"/>
            <a:ext cx="182439" cy="2877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7DA5BD82-2245-6693-CB37-451F7BF5319B}"/>
              </a:ext>
            </a:extLst>
          </p:cNvPr>
          <p:cNvSpPr/>
          <p:nvPr/>
        </p:nvSpPr>
        <p:spPr>
          <a:xfrm>
            <a:off x="8224542" y="2372839"/>
            <a:ext cx="538740" cy="13099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コンテンツ プレースホルダー 2">
            <a:extLst>
              <a:ext uri="{FF2B5EF4-FFF2-40B4-BE49-F238E27FC236}">
                <a16:creationId xmlns:a16="http://schemas.microsoft.com/office/drawing/2014/main" id="{40E60849-2A3E-1D50-166E-90907E2DECC0}"/>
              </a:ext>
            </a:extLst>
          </p:cNvPr>
          <p:cNvSpPr txBox="1">
            <a:spLocks/>
          </p:cNvSpPr>
          <p:nvPr/>
        </p:nvSpPr>
        <p:spPr>
          <a:xfrm>
            <a:off x="0" y="1007703"/>
            <a:ext cx="9144000" cy="138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Replacing copper and aluminum rings to FPC</a:t>
            </a:r>
          </a:p>
          <a:p>
            <a:pPr lvl="1"/>
            <a:r>
              <a:rPr lang="en-US" altLang="ja-JP" dirty="0"/>
              <a:t>Low material budget, less dead space, production cost reduction</a:t>
            </a:r>
          </a:p>
        </p:txBody>
      </p:sp>
      <p:sp>
        <p:nvSpPr>
          <p:cNvPr id="46" name="右矢印 45">
            <a:extLst>
              <a:ext uri="{FF2B5EF4-FFF2-40B4-BE49-F238E27FC236}">
                <a16:creationId xmlns:a16="http://schemas.microsoft.com/office/drawing/2014/main" id="{BA170B72-C395-686F-633E-179A798D5C8A}"/>
              </a:ext>
            </a:extLst>
          </p:cNvPr>
          <p:cNvSpPr/>
          <p:nvPr/>
        </p:nvSpPr>
        <p:spPr>
          <a:xfrm>
            <a:off x="4004545" y="2860877"/>
            <a:ext cx="734780" cy="1136246"/>
          </a:xfrm>
          <a:prstGeom prst="rightArrow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コンテンツ プレースホルダー 2">
            <a:extLst>
              <a:ext uri="{FF2B5EF4-FFF2-40B4-BE49-F238E27FC236}">
                <a16:creationId xmlns:a16="http://schemas.microsoft.com/office/drawing/2014/main" id="{515C4CEF-603F-E149-3C72-E8D84308016D}"/>
              </a:ext>
            </a:extLst>
          </p:cNvPr>
          <p:cNvSpPr txBox="1">
            <a:spLocks/>
          </p:cNvSpPr>
          <p:nvPr/>
        </p:nvSpPr>
        <p:spPr>
          <a:xfrm>
            <a:off x="0" y="6313231"/>
            <a:ext cx="9144000" cy="544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HV endurance: </a:t>
            </a:r>
            <a:r>
              <a:rPr lang="en-US" altLang="ja-JP" b="1" dirty="0"/>
              <a:t>98.1 %</a:t>
            </a:r>
            <a:r>
              <a:rPr lang="en-US" altLang="ja-JP" dirty="0"/>
              <a:t> of target drift field was achieved.</a:t>
            </a:r>
          </a:p>
        </p:txBody>
      </p:sp>
    </p:spTree>
    <p:extLst>
      <p:ext uri="{BB962C8B-B14F-4D97-AF65-F5344CB8AC3E}">
        <p14:creationId xmlns:p14="http://schemas.microsoft.com/office/powerpoint/2010/main" val="2349414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D5930E-59BF-7BD7-075F-48967BD56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Scintillation detection</a:t>
            </a:r>
            <a:endParaRPr kumimoji="1" lang="ja-JP" altLang="en-US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6028AADD-0D45-067E-1942-219A39C45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1859" t="2612" b="30568"/>
          <a:stretch>
            <a:fillRect/>
          </a:stretch>
        </p:blipFill>
        <p:spPr>
          <a:xfrm>
            <a:off x="6651428" y="4081686"/>
            <a:ext cx="2279194" cy="2303773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7CEF35-01A9-BD04-9CCE-C16A22F4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22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 descr="ダイアグラム&#10;&#10;自動的に生成された説明">
            <a:extLst>
              <a:ext uri="{FF2B5EF4-FFF2-40B4-BE49-F238E27FC236}">
                <a16:creationId xmlns:a16="http://schemas.microsoft.com/office/drawing/2014/main" id="{FB463D38-DD39-DFF3-35CE-211450E44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2" y="4093939"/>
            <a:ext cx="3664863" cy="2340697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9AD1F33B-9424-F6BD-92DC-815E56CC037D}"/>
              </a:ext>
            </a:extLst>
          </p:cNvPr>
          <p:cNvSpPr txBox="1">
            <a:spLocks/>
          </p:cNvSpPr>
          <p:nvPr/>
        </p:nvSpPr>
        <p:spPr>
          <a:xfrm>
            <a:off x="0" y="1007703"/>
            <a:ext cx="9144000" cy="2924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Low scintillation detection efficiency on PMTs leads to frequent </a:t>
            </a:r>
            <a:br>
              <a:rPr lang="en-US" altLang="ja-JP" dirty="0"/>
            </a:br>
            <a:r>
              <a:rPr lang="en-US" altLang="ja-JP" dirty="0"/>
              <a:t>the Z (location along the drift direction) mis-reconstruction</a:t>
            </a:r>
          </a:p>
          <a:p>
            <a:endParaRPr lang="en-US" altLang="ja-JP" dirty="0"/>
          </a:p>
          <a:p>
            <a:r>
              <a:rPr lang="en-US" altLang="ja-JP" dirty="0"/>
              <a:t>New scintillation detector</a:t>
            </a:r>
          </a:p>
          <a:p>
            <a:pPr lvl="1"/>
            <a:r>
              <a:rPr lang="en-US" altLang="ja-JP" dirty="0"/>
              <a:t>Large detection area</a:t>
            </a:r>
          </a:p>
          <a:p>
            <a:pPr lvl="1"/>
            <a:r>
              <a:rPr lang="en-US" altLang="ja-JP" dirty="0"/>
              <a:t>Trapping photon by reflectors</a:t>
            </a:r>
          </a:p>
          <a:p>
            <a:pPr lvl="1"/>
            <a:r>
              <a:rPr lang="en-US" altLang="ja-JP" dirty="0"/>
              <a:t>Estimated photon detection: </a:t>
            </a:r>
            <a:r>
              <a:rPr lang="en-US" altLang="ja-JP" b="1" dirty="0"/>
              <a:t>7.6 times more than that of PMTs</a:t>
            </a:r>
          </a:p>
        </p:txBody>
      </p:sp>
      <p:pic>
        <p:nvPicPr>
          <p:cNvPr id="9" name="図 8" descr="屋内, 大きい, 飛行機 が含まれている画像&#10;&#10;自動的に生成された説明">
            <a:extLst>
              <a:ext uri="{FF2B5EF4-FFF2-40B4-BE49-F238E27FC236}">
                <a16:creationId xmlns:a16="http://schemas.microsoft.com/office/drawing/2014/main" id="{91107FC4-6888-D6F5-249E-74C02C75C7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943" t="29782" r="14895" b="12994"/>
          <a:stretch>
            <a:fillRect/>
          </a:stretch>
        </p:blipFill>
        <p:spPr>
          <a:xfrm>
            <a:off x="3876629" y="4069675"/>
            <a:ext cx="2353802" cy="23037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AC8F6A8-91D6-495C-27BD-7DA5509E65A1}"/>
              </a:ext>
            </a:extLst>
          </p:cNvPr>
          <p:cNvSpPr txBox="1"/>
          <p:nvPr/>
        </p:nvSpPr>
        <p:spPr>
          <a:xfrm>
            <a:off x="1352975" y="6373448"/>
            <a:ext cx="1116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Structure</a:t>
            </a:r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464AEA9-B476-A239-0D8E-008A7D5A0E30}"/>
              </a:ext>
            </a:extLst>
          </p:cNvPr>
          <p:cNvSpPr txBox="1"/>
          <p:nvPr/>
        </p:nvSpPr>
        <p:spPr>
          <a:xfrm>
            <a:off x="4697631" y="6373448"/>
            <a:ext cx="711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PMTs</a:t>
            </a:r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08B6B7-B851-C596-5A02-F10C10651490}"/>
              </a:ext>
            </a:extLst>
          </p:cNvPr>
          <p:cNvSpPr txBox="1"/>
          <p:nvPr/>
        </p:nvSpPr>
        <p:spPr>
          <a:xfrm>
            <a:off x="6363615" y="6373448"/>
            <a:ext cx="2854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New scintillation detectors</a:t>
            </a:r>
            <a:endParaRPr kumimoji="1" lang="ja-JP" altLang="en-US"/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690A5CF2-632C-AE8B-F6EA-A9B8A1825D4A}"/>
              </a:ext>
            </a:extLst>
          </p:cNvPr>
          <p:cNvSpPr/>
          <p:nvPr/>
        </p:nvSpPr>
        <p:spPr>
          <a:xfrm>
            <a:off x="5944542" y="4813152"/>
            <a:ext cx="992776" cy="840839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633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512458-5545-15E7-A8CA-36D864C3B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8657112" cy="875597"/>
          </a:xfrm>
        </p:spPr>
        <p:txBody>
          <a:bodyPr>
            <a:noAutofit/>
          </a:bodyPr>
          <a:lstStyle/>
          <a:p>
            <a:r>
              <a:rPr lang="en-US" altLang="ja-JP" sz="3000"/>
              <a:t>MPPC non-linearity correction by RL deconvolution</a:t>
            </a:r>
            <a:endParaRPr lang="ja-JP" altLang="en-US" sz="30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66FA67E-EF3B-3747-3714-5C510A4F7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23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コンテンツ プレースホルダー 10">
            <a:extLst>
              <a:ext uri="{FF2B5EF4-FFF2-40B4-BE49-F238E27FC236}">
                <a16:creationId xmlns:a16="http://schemas.microsoft.com/office/drawing/2014/main" id="{2BF73489-25C5-59A2-B265-5CFDBFE11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4576" t="8290" b="6754"/>
          <a:stretch>
            <a:fillRect/>
          </a:stretch>
        </p:blipFill>
        <p:spPr>
          <a:xfrm>
            <a:off x="327235" y="3481194"/>
            <a:ext cx="3757608" cy="287425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17B4532-DC76-BEAC-55F6-6FFA07D876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6"/>
          <a:stretch>
            <a:fillRect/>
          </a:stretch>
        </p:blipFill>
        <p:spPr>
          <a:xfrm>
            <a:off x="4021408" y="3423147"/>
            <a:ext cx="5122592" cy="338753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5AEFAC-4571-2CAD-E358-429F1EE9AFB6}"/>
              </a:ext>
            </a:extLst>
          </p:cNvPr>
          <p:cNvSpPr txBox="1"/>
          <p:nvPr/>
        </p:nvSpPr>
        <p:spPr>
          <a:xfrm>
            <a:off x="2206039" y="6390266"/>
            <a:ext cx="1815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N</a:t>
            </a:r>
            <a:r>
              <a:rPr kumimoji="1" lang="en-US" altLang="ja-JP" baseline="-25000" dirty="0" err="1"/>
              <a:t>true</a:t>
            </a:r>
            <a:r>
              <a:rPr kumimoji="1" lang="en-US" altLang="ja-JP" baseline="-25000" dirty="0"/>
              <a:t> </a:t>
            </a:r>
            <a:r>
              <a:rPr kumimoji="1" lang="en-US" altLang="ja-JP" dirty="0"/>
              <a:t>[photon/</a:t>
            </a:r>
            <a:r>
              <a:rPr kumimoji="1" lang="en-US" altLang="ja-JP" dirty="0" err="1"/>
              <a:t>μs</a:t>
            </a:r>
            <a:r>
              <a:rPr kumimoji="1" lang="en-US" altLang="ja-JP" dirty="0"/>
              <a:t>]</a:t>
            </a:r>
            <a:endParaRPr kumimoji="1" lang="ja-JP" altLang="en-US" baseline="-250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8D59715-1DCA-B7D1-0341-7E24F1B98A2E}"/>
              </a:ext>
            </a:extLst>
          </p:cNvPr>
          <p:cNvSpPr txBox="1"/>
          <p:nvPr/>
        </p:nvSpPr>
        <p:spPr>
          <a:xfrm rot="16200000">
            <a:off x="-753894" y="4134945"/>
            <a:ext cx="1792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</a:t>
            </a:r>
            <a:r>
              <a:rPr kumimoji="1" lang="en-US" altLang="ja-JP" baseline="-25000" dirty="0"/>
              <a:t>obs </a:t>
            </a:r>
            <a:r>
              <a:rPr kumimoji="1" lang="en-US" altLang="ja-JP" dirty="0"/>
              <a:t>[photon/</a:t>
            </a:r>
            <a:r>
              <a:rPr kumimoji="1" lang="en-US" altLang="ja-JP" dirty="0" err="1"/>
              <a:t>μs</a:t>
            </a:r>
            <a:r>
              <a:rPr kumimoji="1" lang="en-US" altLang="ja-JP" dirty="0"/>
              <a:t>]</a:t>
            </a:r>
            <a:endParaRPr kumimoji="1" lang="ja-JP" altLang="en-US" baseline="-25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36A8C62-3986-59D0-6505-AF717A8D5871}"/>
              </a:ext>
            </a:extLst>
          </p:cNvPr>
          <p:cNvSpPr txBox="1"/>
          <p:nvPr/>
        </p:nvSpPr>
        <p:spPr>
          <a:xfrm>
            <a:off x="1051716" y="3176751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MPPC non-linearity</a:t>
            </a:r>
            <a:endParaRPr kumimoji="1" lang="ja-JP" altLang="en-US" sz="20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38EBC5-3308-B438-9161-D526A4654C6A}"/>
              </a:ext>
            </a:extLst>
          </p:cNvPr>
          <p:cNvSpPr txBox="1"/>
          <p:nvPr/>
        </p:nvSpPr>
        <p:spPr>
          <a:xfrm>
            <a:off x="4037680" y="3176751"/>
            <a:ext cx="5090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Waveform before and after RL deconvolution</a:t>
            </a:r>
            <a:endParaRPr kumimoji="1" lang="ja-JP" altLang="en-US" sz="2000" dirty="0"/>
          </a:p>
        </p:txBody>
      </p:sp>
      <p:sp>
        <p:nvSpPr>
          <p:cNvPr id="17" name="コンテンツ プレースホルダー 2">
            <a:extLst>
              <a:ext uri="{FF2B5EF4-FFF2-40B4-BE49-F238E27FC236}">
                <a16:creationId xmlns:a16="http://schemas.microsoft.com/office/drawing/2014/main" id="{6DA36E56-3FBA-6B5A-BBD6-E8AC0245E559}"/>
              </a:ext>
            </a:extLst>
          </p:cNvPr>
          <p:cNvSpPr txBox="1">
            <a:spLocks/>
          </p:cNvSpPr>
          <p:nvPr/>
        </p:nvSpPr>
        <p:spPr>
          <a:xfrm>
            <a:off x="0" y="1007703"/>
            <a:ext cx="9144000" cy="2193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MPPC shows non-linear response </a:t>
            </a:r>
            <a:r>
              <a:rPr lang="ja-JP" altLang="en-US"/>
              <a:t>→</a:t>
            </a:r>
            <a:r>
              <a:rPr lang="en-US" altLang="ja-JP" dirty="0"/>
              <a:t> Corrected on each sampling clock</a:t>
            </a:r>
          </a:p>
          <a:p>
            <a:r>
              <a:rPr lang="en-US" altLang="ja-JP" dirty="0"/>
              <a:t>Sampling is 5 MHz, after low-pass filter (~ 200 MHz in original wave)</a:t>
            </a:r>
          </a:p>
          <a:p>
            <a:pPr lvl="1"/>
            <a:r>
              <a:rPr lang="en-US" altLang="ja-JP" dirty="0"/>
              <a:t>LPF worsens non-linearity correction accuracy</a:t>
            </a:r>
          </a:p>
          <a:p>
            <a:r>
              <a:rPr lang="en-US" altLang="ja-JP" dirty="0"/>
              <a:t>RL deconvolution was applied to waveform for more precise correction</a:t>
            </a:r>
          </a:p>
          <a:p>
            <a:pPr marL="0" indent="0">
              <a:buNone/>
            </a:pPr>
            <a:r>
              <a:rPr lang="ja-JP" altLang="en-US"/>
              <a:t>→</a:t>
            </a:r>
            <a:r>
              <a:rPr lang="ja-JP" altLang="en-US" b="1"/>
              <a:t> </a:t>
            </a:r>
            <a:r>
              <a:rPr lang="en-US" altLang="ja-JP" b="1" dirty="0"/>
              <a:t>Energy resolution contribution reduced from 0.16 % to 0.042 %!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ACC63BE-3313-4EB8-D8A3-16FA67C9AB7D}"/>
              </a:ext>
            </a:extLst>
          </p:cNvPr>
          <p:cNvSpPr txBox="1"/>
          <p:nvPr/>
        </p:nvSpPr>
        <p:spPr>
          <a:xfrm>
            <a:off x="4328556" y="3581159"/>
            <a:ext cx="20876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1C1FCE"/>
                </a:solidFill>
              </a:rPr>
              <a:t>blue: original</a:t>
            </a:r>
          </a:p>
          <a:p>
            <a:r>
              <a:rPr kumimoji="1" lang="en-US" altLang="ja-JP" dirty="0">
                <a:solidFill>
                  <a:srgbClr val="00B050"/>
                </a:solidFill>
              </a:rPr>
              <a:t>green: observed</a:t>
            </a:r>
          </a:p>
          <a:p>
            <a:r>
              <a:rPr kumimoji="1" lang="en-US" altLang="ja-JP" dirty="0">
                <a:solidFill>
                  <a:srgbClr val="DD389D"/>
                </a:solidFill>
              </a:rPr>
              <a:t>pink: deconvoluted</a:t>
            </a:r>
            <a:endParaRPr kumimoji="1" lang="ja-JP" altLang="en-US" dirty="0">
              <a:solidFill>
                <a:srgbClr val="DD38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598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F12D6-E2AC-397E-C019-3577EC001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979971-FE9D-246D-7AFE-AF8A06926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Outline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058887-1729-CB5D-F5C2-8B742A8BE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AXEL experiment</a:t>
            </a:r>
          </a:p>
          <a:p>
            <a:pPr marL="0" indent="0">
              <a:buNone/>
            </a:pP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Performance evaluation of 180L-size prototype</a:t>
            </a:r>
          </a:p>
          <a:p>
            <a:pPr marL="0" indent="0">
              <a:buNone/>
            </a:pPr>
            <a:endParaRPr lang="en-US" altLang="ja-JP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bg1">
                    <a:lumMod val="50000"/>
                  </a:schemeClr>
                </a:solidFill>
              </a:rPr>
              <a:t>R&amp;D for 1000L-size detector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Summary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6168CC-2B76-2F82-8621-F4EB431E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24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652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9DDFBB-D50A-2425-A036-6201B9643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20"/>
            <a:ext cx="7886700" cy="875597"/>
          </a:xfrm>
        </p:spPr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90EAC79-0A67-D286-E262-AD97965EA2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388249"/>
                <a:ext cx="9144000" cy="4988487"/>
              </a:xfrm>
            </p:spPr>
            <p:txBody>
              <a:bodyPr/>
              <a:lstStyle/>
              <a:p>
                <a:r>
                  <a:rPr kumimoji="1" lang="en-US" altLang="ja-JP" dirty="0"/>
                  <a:t>AXEL experiment is developing high-pressure Xe gas TPC to do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altLang="ja-JP" dirty="0"/>
                  <a:t> search under ideal conditions.</a:t>
                </a:r>
              </a:p>
              <a:p>
                <a:endParaRPr kumimoji="1" lang="en-US" altLang="ja-JP" dirty="0"/>
              </a:p>
              <a:p>
                <a:r>
                  <a:rPr lang="en-US" altLang="ja-JP" dirty="0"/>
                  <a:t>Performance was evaluated with 180L-size prototype.</a:t>
                </a:r>
              </a:p>
              <a:p>
                <a:pPr lvl="1"/>
                <a:r>
                  <a:rPr kumimoji="1" lang="en-US" altLang="ja-JP" dirty="0"/>
                  <a:t>Ene</a:t>
                </a:r>
                <a:r>
                  <a:rPr lang="en-US" altLang="ja-JP" dirty="0"/>
                  <a:t>rgy resolution: 0.62 % @2615 keV (FWHM)</a:t>
                </a:r>
              </a:p>
              <a:p>
                <a:pPr lvl="1"/>
                <a:r>
                  <a:rPr lang="en-US" altLang="ja-JP" dirty="0"/>
                  <a:t>BG rejection with ML: 95 % rejection with 60 % signal efficiency</a:t>
                </a:r>
              </a:p>
              <a:p>
                <a:pPr lvl="1"/>
                <a:endParaRPr kumimoji="1" lang="en-US" altLang="ja-JP" dirty="0"/>
              </a:p>
              <a:p>
                <a:r>
                  <a:rPr lang="en-US" altLang="ja-JP" dirty="0"/>
                  <a:t>First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altLang="ja-JP" dirty="0"/>
                  <a:t> search is planned with 1000L-size detector and </a:t>
                </a:r>
                <a:br>
                  <a:rPr lang="en-US" altLang="ja-JP" dirty="0"/>
                </a:br>
                <a:r>
                  <a:rPr lang="en-US" altLang="ja-JP" dirty="0"/>
                  <a:t>many R &amp; D are ongoing for it.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r>
                  <a:rPr lang="ja-JP" altLang="ja-JP"/>
                  <a:t>ELCC installation for NEXT‑100 is under active discussion between AXEL and NEXT.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90EAC79-0A67-D286-E262-AD97965EA2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388249"/>
                <a:ext cx="9144000" cy="4988487"/>
              </a:xfrm>
              <a:blipFill>
                <a:blip r:embed="rId2"/>
                <a:stretch>
                  <a:fillRect l="-972" t="-1777" r="-139" b="-2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D9EFFBC-9971-6FA4-DE86-C61C555AD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25</a:t>
            </a:fld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411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A0E34E4-2CDD-590E-3D68-37D72F87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F38F99-0A71-CBAC-F6C9-A95A27D6AA1E}"/>
              </a:ext>
            </a:extLst>
          </p:cNvPr>
          <p:cNvSpPr txBox="1"/>
          <p:nvPr/>
        </p:nvSpPr>
        <p:spPr>
          <a:xfrm>
            <a:off x="3228170" y="2921168"/>
            <a:ext cx="26876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6000" dirty="0"/>
              <a:t>Backup</a:t>
            </a:r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732909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5F9F5A-946F-99B4-C8E1-3C5873BB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MPPC</a:t>
            </a:r>
            <a:r>
              <a:rPr lang="en-US" altLang="ja-JP"/>
              <a:t> </a:t>
            </a:r>
            <a:r>
              <a:rPr kumimoji="1" lang="en-US" altLang="ja-JP" sz="3200"/>
              <a:t>~Multi-Pixel Photon Counter</a:t>
            </a:r>
            <a:r>
              <a:rPr kumimoji="1" lang="en-US" altLang="ja-JP"/>
              <a:t> 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D22A70-8613-F26C-830C-48E6F003C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904" y="1057824"/>
            <a:ext cx="8761315" cy="2784334"/>
          </a:xfrm>
        </p:spPr>
        <p:txBody>
          <a:bodyPr>
            <a:normAutofit/>
          </a:bodyPr>
          <a:lstStyle/>
          <a:p>
            <a:r>
              <a:rPr lang="en-US" altLang="ja-JP" sz="2400" dirty="0"/>
              <a:t>Produc</a:t>
            </a:r>
            <a:r>
              <a:rPr kumimoji="1" lang="en-US" altLang="ja-JP" sz="2400" dirty="0"/>
              <a:t>ed by Hamamatsu Photonics</a:t>
            </a:r>
          </a:p>
          <a:p>
            <a:r>
              <a:rPr lang="en-US" altLang="ja-JP" sz="2400" dirty="0"/>
              <a:t>Arrange a lot of pixels in parallel</a:t>
            </a:r>
          </a:p>
          <a:p>
            <a:r>
              <a:rPr kumimoji="1" lang="en-US" altLang="ja-JP" sz="2400" dirty="0"/>
              <a:t>Operated by applying </a:t>
            </a:r>
            <a:r>
              <a:rPr lang="en-US" altLang="ja-JP" sz="2400" dirty="0"/>
              <a:t>higher voltage than </a:t>
            </a:r>
            <a:r>
              <a:rPr kumimoji="1" lang="en-US" altLang="ja-JP" sz="2400" dirty="0"/>
              <a:t>breakdown voltage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2400" dirty="0">
                <a:sym typeface="Wingdings" pitchFamily="2" charset="2"/>
              </a:rPr>
              <a:t> Output charge is proportional to over voltage</a:t>
            </a:r>
            <a:endParaRPr kumimoji="1" lang="en-US" altLang="ja-JP" sz="2400" dirty="0"/>
          </a:p>
          <a:p>
            <a:r>
              <a:rPr kumimoji="1" lang="en-US" altLang="ja-JP" sz="2400" dirty="0"/>
              <a:t>Constant charge output in 1 pixel detection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2400" dirty="0">
                <a:sym typeface="Wingdings" pitchFamily="2" charset="2"/>
              </a:rPr>
              <a:t> Count # of detected photon as # of output pixel</a:t>
            </a:r>
            <a:endParaRPr kumimoji="1" lang="ja-JP" altLang="en-US" sz="240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344BCE8-184A-0A8F-D7B4-E697E1CC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F92B-D677-1046-ADF0-597467CD3D1F}" type="slidenum">
              <a:rPr lang="ja-JP" altLang="en-US" smtClean="0"/>
              <a:pPr/>
              <a:t>27</a:t>
            </a:fld>
            <a:endParaRPr lang="ja-JP" altLang="en-US"/>
          </a:p>
        </p:txBody>
      </p:sp>
      <p:pic>
        <p:nvPicPr>
          <p:cNvPr id="5" name="図 4" descr="屋内, 座る, 小さい, オーブン が含まれている画像&#10;&#10;自動的に生成された説明">
            <a:extLst>
              <a:ext uri="{FF2B5EF4-FFF2-40B4-BE49-F238E27FC236}">
                <a16:creationId xmlns:a16="http://schemas.microsoft.com/office/drawing/2014/main" id="{46A2D351-F396-0A6A-5BC7-1B06F3A97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7" y="3791825"/>
            <a:ext cx="2033346" cy="1589282"/>
          </a:xfrm>
          <a:prstGeom prst="rect">
            <a:avLst/>
          </a:prstGeom>
        </p:spPr>
      </p:pic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2CBD8416-0D64-672F-45E1-643E191429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0" t="-1606" r="1037" b="436"/>
          <a:stretch/>
        </p:blipFill>
        <p:spPr>
          <a:xfrm>
            <a:off x="1821075" y="4986877"/>
            <a:ext cx="2585974" cy="1797430"/>
          </a:xfrm>
          <a:prstGeom prst="rect">
            <a:avLst/>
          </a:prstGeom>
        </p:spPr>
      </p:pic>
      <p:pic>
        <p:nvPicPr>
          <p:cNvPr id="7" name="図 6" descr="グラフ&#10;&#10;自動的に生成された説明">
            <a:extLst>
              <a:ext uri="{FF2B5EF4-FFF2-40B4-BE49-F238E27FC236}">
                <a16:creationId xmlns:a16="http://schemas.microsoft.com/office/drawing/2014/main" id="{0411BA2D-CFAC-04BD-7CCB-003338F9C6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11" t="14751" r="14530" b="3749"/>
          <a:stretch/>
        </p:blipFill>
        <p:spPr>
          <a:xfrm>
            <a:off x="4736953" y="3951213"/>
            <a:ext cx="4262778" cy="265286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3ED68F3-F776-B229-5510-D8B0344331D8}"/>
              </a:ext>
            </a:extLst>
          </p:cNvPr>
          <p:cNvSpPr txBox="1"/>
          <p:nvPr/>
        </p:nvSpPr>
        <p:spPr>
          <a:xfrm>
            <a:off x="3607267" y="5016038"/>
            <a:ext cx="10486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 err="1"/>
              <a:t>giger</a:t>
            </a:r>
            <a:r>
              <a:rPr kumimoji="1" lang="en-US" altLang="ja-JP" sz="1400" dirty="0"/>
              <a:t>-mode APD pixel</a:t>
            </a:r>
            <a:endParaRPr kumimoji="1" lang="ja-JP" altLang="en-US" sz="14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86AA10C-0DC2-EA4F-AF94-7E67146AC5BF}"/>
              </a:ext>
            </a:extLst>
          </p:cNvPr>
          <p:cNvSpPr txBox="1"/>
          <p:nvPr/>
        </p:nvSpPr>
        <p:spPr>
          <a:xfrm>
            <a:off x="3681775" y="5695041"/>
            <a:ext cx="9741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quenching resistance</a:t>
            </a:r>
            <a:endParaRPr kumimoji="1" lang="ja-JP" altLang="en-US" sz="140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DC6FF9B-2C53-31BC-785D-CC3460648E2C}"/>
              </a:ext>
            </a:extLst>
          </p:cNvPr>
          <p:cNvSpPr txBox="1"/>
          <p:nvPr/>
        </p:nvSpPr>
        <p:spPr>
          <a:xfrm>
            <a:off x="7323590" y="4118023"/>
            <a:ext cx="15229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output waveform</a:t>
            </a:r>
            <a:endParaRPr kumimoji="1"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614716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3D03F4-A51F-D6F3-58F6-7202E01D7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Cause of </a:t>
            </a:r>
            <a:r>
              <a:rPr kumimoji="1" lang="en-US" altLang="ja-JP" dirty="0"/>
              <a:t>MPPC nonlinearity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4442EB-44DF-E881-4569-02DFCA54F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72" y="1102948"/>
            <a:ext cx="8474760" cy="303561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ja-JP" sz="2400" dirty="0"/>
              <a:t>When some pixels detect photons successively before they finish recovering (typical recovering time: ~100 ns), </a:t>
            </a:r>
            <a:br>
              <a:rPr lang="en-US" altLang="ja-JP" sz="2400" dirty="0"/>
            </a:br>
            <a:r>
              <a:rPr lang="en-US" altLang="ja-JP" sz="2400" dirty="0"/>
              <a:t>the effective gain is decreased</a:t>
            </a:r>
          </a:p>
          <a:p>
            <a:pPr marL="457200" indent="-457200">
              <a:spcBef>
                <a:spcPts val="2200"/>
              </a:spcBef>
              <a:buFont typeface="+mj-lt"/>
              <a:buAutoNum type="arabicPeriod"/>
            </a:pPr>
            <a:r>
              <a:rPr lang="en-US" altLang="ja-JP" sz="2400" dirty="0"/>
              <a:t>When readout voltage is not negligible compared to over voltage applied to MPPC, the effective gain is decreased.</a:t>
            </a:r>
            <a:br>
              <a:rPr lang="en-US" altLang="ja-JP" sz="2400" dirty="0"/>
            </a:br>
            <a:r>
              <a:rPr lang="en-US" altLang="ja-JP" sz="2400" dirty="0"/>
              <a:t>(shown in figure below)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2ADB6F-FC00-5480-62F5-0ED36A3BC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F92B-D677-1046-ADF0-597467CD3D1F}" type="slidenum">
              <a:rPr lang="ja-JP" altLang="en-US" smtClean="0"/>
              <a:pPr/>
              <a:t>28</a:t>
            </a:fld>
            <a:endParaRPr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0970B7-CC4C-F458-0B3F-C66271FAF408}"/>
              </a:ext>
            </a:extLst>
          </p:cNvPr>
          <p:cNvSpPr txBox="1"/>
          <p:nvPr/>
        </p:nvSpPr>
        <p:spPr>
          <a:xfrm>
            <a:off x="277906" y="6219726"/>
            <a:ext cx="2652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Equivalent circuit of MPPC</a:t>
            </a:r>
            <a:endParaRPr kumimoji="1" lang="ja-JP" altLang="en-US"/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ADB51B14-152F-0845-C27F-62B9F461DC58}"/>
              </a:ext>
            </a:extLst>
          </p:cNvPr>
          <p:cNvSpPr/>
          <p:nvPr/>
        </p:nvSpPr>
        <p:spPr>
          <a:xfrm>
            <a:off x="4380249" y="4616725"/>
            <a:ext cx="816607" cy="4807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527CB3E7-9F59-D40A-4734-969DE07B06D8}"/>
              </a:ext>
            </a:extLst>
          </p:cNvPr>
          <p:cNvGrpSpPr/>
          <p:nvPr/>
        </p:nvGrpSpPr>
        <p:grpSpPr>
          <a:xfrm>
            <a:off x="1392170" y="3963008"/>
            <a:ext cx="2293811" cy="2033439"/>
            <a:chOff x="684356" y="4216403"/>
            <a:chExt cx="2293811" cy="2033439"/>
          </a:xfrm>
        </p:grpSpPr>
        <p:pic>
          <p:nvPicPr>
            <p:cNvPr id="5" name="図 4" descr="ダイアグラム&#10;&#10;自動的に生成された説明">
              <a:extLst>
                <a:ext uri="{FF2B5EF4-FFF2-40B4-BE49-F238E27FC236}">
                  <a16:creationId xmlns:a16="http://schemas.microsoft.com/office/drawing/2014/main" id="{5D55340B-53EB-0F42-EB35-DC945BCFF8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10" t="-1606" r="30299" b="436"/>
            <a:stretch/>
          </p:blipFill>
          <p:spPr>
            <a:xfrm rot="16200000">
              <a:off x="670538" y="4230221"/>
              <a:ext cx="2033439" cy="2005803"/>
            </a:xfrm>
            <a:prstGeom prst="rect">
              <a:avLst/>
            </a:prstGeom>
          </p:spPr>
        </p:pic>
        <p:pic>
          <p:nvPicPr>
            <p:cNvPr id="32" name="図 31" descr="ダイアグラム&#10;&#10;自動的に生成された説明">
              <a:extLst>
                <a:ext uri="{FF2B5EF4-FFF2-40B4-BE49-F238E27FC236}">
                  <a16:creationId xmlns:a16="http://schemas.microsoft.com/office/drawing/2014/main" id="{78335E8D-7430-45D6-05E2-3CF834335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630" t="47579" r="59871" b="33491"/>
            <a:stretch/>
          </p:blipFill>
          <p:spPr>
            <a:xfrm rot="16200000">
              <a:off x="2566647" y="5041529"/>
              <a:ext cx="388139" cy="434900"/>
            </a:xfrm>
            <a:prstGeom prst="rect">
              <a:avLst/>
            </a:prstGeom>
          </p:spPr>
        </p:pic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690C0F7-CBEB-AD39-0526-F1327F6B6772}"/>
              </a:ext>
            </a:extLst>
          </p:cNvPr>
          <p:cNvSpPr txBox="1"/>
          <p:nvPr/>
        </p:nvSpPr>
        <p:spPr>
          <a:xfrm>
            <a:off x="3127528" y="6210177"/>
            <a:ext cx="177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Input impedance</a:t>
            </a:r>
            <a:endParaRPr kumimoji="1" lang="ja-JP" altLang="en-US"/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FCB38114-0BCB-568E-DDEB-3F5CB5018DC0}"/>
              </a:ext>
            </a:extLst>
          </p:cNvPr>
          <p:cNvCxnSpPr>
            <a:cxnSpLocks/>
          </p:cNvCxnSpPr>
          <p:nvPr/>
        </p:nvCxnSpPr>
        <p:spPr>
          <a:xfrm>
            <a:off x="3453796" y="5097492"/>
            <a:ext cx="238617" cy="11222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A6C8DF61-BBE3-8134-FDE8-49B2ADF6A2BF}"/>
              </a:ext>
            </a:extLst>
          </p:cNvPr>
          <p:cNvCxnSpPr>
            <a:cxnSpLocks/>
          </p:cNvCxnSpPr>
          <p:nvPr/>
        </p:nvCxnSpPr>
        <p:spPr>
          <a:xfrm>
            <a:off x="1825291" y="3804670"/>
            <a:ext cx="439093" cy="226594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719EDF1-CE29-22B4-A586-9EA6E3274B63}"/>
              </a:ext>
            </a:extLst>
          </p:cNvPr>
          <p:cNvSpPr txBox="1"/>
          <p:nvPr/>
        </p:nvSpPr>
        <p:spPr>
          <a:xfrm>
            <a:off x="1049907" y="3749278"/>
            <a:ext cx="868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4"/>
                </a:solidFill>
              </a:rPr>
              <a:t>photon</a:t>
            </a:r>
            <a:endParaRPr kumimoji="1" lang="ja-JP" altLang="en-US">
              <a:solidFill>
                <a:schemeClr val="accent4"/>
              </a:solidFill>
            </a:endParaRPr>
          </a:p>
        </p:txBody>
      </p:sp>
      <p:sp>
        <p:nvSpPr>
          <p:cNvPr id="11" name="右矢印 10">
            <a:extLst>
              <a:ext uri="{FF2B5EF4-FFF2-40B4-BE49-F238E27FC236}">
                <a16:creationId xmlns:a16="http://schemas.microsoft.com/office/drawing/2014/main" id="{CD68C89C-C279-E7B4-A39F-26AA819949FD}"/>
              </a:ext>
            </a:extLst>
          </p:cNvPr>
          <p:cNvSpPr/>
          <p:nvPr/>
        </p:nvSpPr>
        <p:spPr>
          <a:xfrm rot="10800000">
            <a:off x="2049566" y="4164614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右矢印 40">
            <a:extLst>
              <a:ext uri="{FF2B5EF4-FFF2-40B4-BE49-F238E27FC236}">
                <a16:creationId xmlns:a16="http://schemas.microsoft.com/office/drawing/2014/main" id="{2090928E-BA45-EA5E-7DBC-28B7625FE913}"/>
              </a:ext>
            </a:extLst>
          </p:cNvPr>
          <p:cNvSpPr/>
          <p:nvPr/>
        </p:nvSpPr>
        <p:spPr>
          <a:xfrm rot="10800000">
            <a:off x="2049566" y="4644160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右矢印 41">
            <a:extLst>
              <a:ext uri="{FF2B5EF4-FFF2-40B4-BE49-F238E27FC236}">
                <a16:creationId xmlns:a16="http://schemas.microsoft.com/office/drawing/2014/main" id="{B02371ED-7F28-8AA5-2CAF-DFDFF37DEA55}"/>
              </a:ext>
            </a:extLst>
          </p:cNvPr>
          <p:cNvSpPr/>
          <p:nvPr/>
        </p:nvSpPr>
        <p:spPr>
          <a:xfrm rot="10800000">
            <a:off x="2048477" y="5080530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右矢印 42">
            <a:extLst>
              <a:ext uri="{FF2B5EF4-FFF2-40B4-BE49-F238E27FC236}">
                <a16:creationId xmlns:a16="http://schemas.microsoft.com/office/drawing/2014/main" id="{936FF8B2-ED2C-AE33-584F-92A6FD07D0A0}"/>
              </a:ext>
            </a:extLst>
          </p:cNvPr>
          <p:cNvSpPr/>
          <p:nvPr/>
        </p:nvSpPr>
        <p:spPr>
          <a:xfrm rot="10800000">
            <a:off x="2048478" y="5551051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右矢印 43">
            <a:extLst>
              <a:ext uri="{FF2B5EF4-FFF2-40B4-BE49-F238E27FC236}">
                <a16:creationId xmlns:a16="http://schemas.microsoft.com/office/drawing/2014/main" id="{2379A8F9-5B41-243B-2AB4-EA5A537C43CB}"/>
              </a:ext>
            </a:extLst>
          </p:cNvPr>
          <p:cNvSpPr/>
          <p:nvPr/>
        </p:nvSpPr>
        <p:spPr>
          <a:xfrm rot="10800000">
            <a:off x="2048477" y="5948909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8FC9EA-D1CD-5A79-7E7F-B09D52A37BB5}"/>
              </a:ext>
            </a:extLst>
          </p:cNvPr>
          <p:cNvSpPr txBox="1"/>
          <p:nvPr/>
        </p:nvSpPr>
        <p:spPr>
          <a:xfrm>
            <a:off x="1634929" y="5895598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2"/>
                </a:solidFill>
              </a:rPr>
              <a:t>ΔV</a:t>
            </a:r>
            <a:endParaRPr kumimoji="1" lang="ja-JP" altLang="en-US">
              <a:solidFill>
                <a:schemeClr val="accent2"/>
              </a:solidFill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5A23FC76-2D4A-1032-D0B6-F8F1C21BCF74}"/>
              </a:ext>
            </a:extLst>
          </p:cNvPr>
          <p:cNvGrpSpPr/>
          <p:nvPr/>
        </p:nvGrpSpPr>
        <p:grpSpPr>
          <a:xfrm>
            <a:off x="5880211" y="4054331"/>
            <a:ext cx="2293811" cy="2033439"/>
            <a:chOff x="684356" y="4216403"/>
            <a:chExt cx="2293811" cy="2033439"/>
          </a:xfrm>
        </p:grpSpPr>
        <p:pic>
          <p:nvPicPr>
            <p:cNvPr id="46" name="図 45" descr="ダイアグラム&#10;&#10;自動的に生成された説明">
              <a:extLst>
                <a:ext uri="{FF2B5EF4-FFF2-40B4-BE49-F238E27FC236}">
                  <a16:creationId xmlns:a16="http://schemas.microsoft.com/office/drawing/2014/main" id="{E617D247-9419-0FEA-B6C7-F0DB815AA8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10" t="-1606" r="30299" b="436"/>
            <a:stretch/>
          </p:blipFill>
          <p:spPr>
            <a:xfrm rot="16200000">
              <a:off x="670538" y="4230221"/>
              <a:ext cx="2033439" cy="2005803"/>
            </a:xfrm>
            <a:prstGeom prst="rect">
              <a:avLst/>
            </a:prstGeom>
          </p:spPr>
        </p:pic>
        <p:pic>
          <p:nvPicPr>
            <p:cNvPr id="47" name="図 46" descr="ダイアグラム&#10;&#10;自動的に生成された説明">
              <a:extLst>
                <a:ext uri="{FF2B5EF4-FFF2-40B4-BE49-F238E27FC236}">
                  <a16:creationId xmlns:a16="http://schemas.microsoft.com/office/drawing/2014/main" id="{D19E45CC-3F05-CA06-FF6B-6649650650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630" t="47579" r="59871" b="33491"/>
            <a:stretch/>
          </p:blipFill>
          <p:spPr>
            <a:xfrm rot="16200000">
              <a:off x="2566647" y="5041529"/>
              <a:ext cx="388139" cy="434900"/>
            </a:xfrm>
            <a:prstGeom prst="rect">
              <a:avLst/>
            </a:prstGeom>
          </p:spPr>
        </p:pic>
      </p:grpSp>
      <p:sp>
        <p:nvSpPr>
          <p:cNvPr id="52" name="右矢印 51">
            <a:extLst>
              <a:ext uri="{FF2B5EF4-FFF2-40B4-BE49-F238E27FC236}">
                <a16:creationId xmlns:a16="http://schemas.microsoft.com/office/drawing/2014/main" id="{D2C1B1C1-7F43-E481-2F03-3D7B5ABA591C}"/>
              </a:ext>
            </a:extLst>
          </p:cNvPr>
          <p:cNvSpPr/>
          <p:nvPr/>
        </p:nvSpPr>
        <p:spPr>
          <a:xfrm rot="10800000">
            <a:off x="6537607" y="4735483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右矢印 52">
            <a:extLst>
              <a:ext uri="{FF2B5EF4-FFF2-40B4-BE49-F238E27FC236}">
                <a16:creationId xmlns:a16="http://schemas.microsoft.com/office/drawing/2014/main" id="{C93096BA-32AC-BDFD-86B4-641AE05B6D13}"/>
              </a:ext>
            </a:extLst>
          </p:cNvPr>
          <p:cNvSpPr/>
          <p:nvPr/>
        </p:nvSpPr>
        <p:spPr>
          <a:xfrm rot="10800000">
            <a:off x="6536518" y="5171853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右矢印 53">
            <a:extLst>
              <a:ext uri="{FF2B5EF4-FFF2-40B4-BE49-F238E27FC236}">
                <a16:creationId xmlns:a16="http://schemas.microsoft.com/office/drawing/2014/main" id="{18217B02-A232-5B9F-6B8B-DD50FC9CDB85}"/>
              </a:ext>
            </a:extLst>
          </p:cNvPr>
          <p:cNvSpPr/>
          <p:nvPr/>
        </p:nvSpPr>
        <p:spPr>
          <a:xfrm rot="10800000">
            <a:off x="6536519" y="5642374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右矢印 54">
            <a:extLst>
              <a:ext uri="{FF2B5EF4-FFF2-40B4-BE49-F238E27FC236}">
                <a16:creationId xmlns:a16="http://schemas.microsoft.com/office/drawing/2014/main" id="{8DD787C2-AAA2-64A4-CE9A-7768001CE00A}"/>
              </a:ext>
            </a:extLst>
          </p:cNvPr>
          <p:cNvSpPr/>
          <p:nvPr/>
        </p:nvSpPr>
        <p:spPr>
          <a:xfrm rot="10800000">
            <a:off x="6536518" y="6040232"/>
            <a:ext cx="281548" cy="187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FF6033D-F5A4-C09C-1617-C7559997B874}"/>
              </a:ext>
            </a:extLst>
          </p:cNvPr>
          <p:cNvSpPr txBox="1"/>
          <p:nvPr/>
        </p:nvSpPr>
        <p:spPr>
          <a:xfrm>
            <a:off x="5728958" y="6133732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2"/>
                </a:solidFill>
              </a:rPr>
              <a:t>ΔV </a:t>
            </a:r>
            <a:r>
              <a:rPr kumimoji="1" lang="en-US" altLang="ja-JP" dirty="0">
                <a:solidFill>
                  <a:srgbClr val="FF0000"/>
                </a:solidFill>
              </a:rPr>
              <a:t>– </a:t>
            </a:r>
            <a:r>
              <a:rPr kumimoji="1" lang="en-US" altLang="ja-JP" dirty="0" err="1">
                <a:solidFill>
                  <a:srgbClr val="FF0000"/>
                </a:solidFill>
              </a:rPr>
              <a:t>δV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57" name="右矢印 56">
            <a:extLst>
              <a:ext uri="{FF2B5EF4-FFF2-40B4-BE49-F238E27FC236}">
                <a16:creationId xmlns:a16="http://schemas.microsoft.com/office/drawing/2014/main" id="{D2D31A35-FCC6-1A76-851E-0993EB7266DB}"/>
              </a:ext>
            </a:extLst>
          </p:cNvPr>
          <p:cNvSpPr/>
          <p:nvPr/>
        </p:nvSpPr>
        <p:spPr>
          <a:xfrm rot="10800000">
            <a:off x="7782109" y="5162217"/>
            <a:ext cx="255072" cy="187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7300488-5BDD-035F-31D8-A3742FD58DA7}"/>
              </a:ext>
            </a:extLst>
          </p:cNvPr>
          <p:cNvSpPr txBox="1"/>
          <p:nvPr/>
        </p:nvSpPr>
        <p:spPr>
          <a:xfrm>
            <a:off x="7713528" y="5349162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rgbClr val="FF0000"/>
                </a:solidFill>
              </a:rPr>
              <a:t>δV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59" name="右矢印 58">
            <a:extLst>
              <a:ext uri="{FF2B5EF4-FFF2-40B4-BE49-F238E27FC236}">
                <a16:creationId xmlns:a16="http://schemas.microsoft.com/office/drawing/2014/main" id="{13A6C8CE-31DA-E464-BF2C-C68A1247409F}"/>
              </a:ext>
            </a:extLst>
          </p:cNvPr>
          <p:cNvSpPr/>
          <p:nvPr/>
        </p:nvSpPr>
        <p:spPr>
          <a:xfrm rot="10800000">
            <a:off x="6599285" y="4247083"/>
            <a:ext cx="140774" cy="18700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右矢印 59">
            <a:extLst>
              <a:ext uri="{FF2B5EF4-FFF2-40B4-BE49-F238E27FC236}">
                <a16:creationId xmlns:a16="http://schemas.microsoft.com/office/drawing/2014/main" id="{30E650EB-CA10-0B51-0319-9B3388AA2E91}"/>
              </a:ext>
            </a:extLst>
          </p:cNvPr>
          <p:cNvSpPr/>
          <p:nvPr/>
        </p:nvSpPr>
        <p:spPr>
          <a:xfrm rot="10800000">
            <a:off x="6898145" y="4243397"/>
            <a:ext cx="140774" cy="187001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D0B6927-712A-1837-E21C-F86B4592929C}"/>
              </a:ext>
            </a:extLst>
          </p:cNvPr>
          <p:cNvSpPr txBox="1"/>
          <p:nvPr/>
        </p:nvSpPr>
        <p:spPr>
          <a:xfrm>
            <a:off x="5464521" y="3770602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2"/>
                </a:solidFill>
              </a:rPr>
              <a:t>ΔV </a:t>
            </a:r>
            <a:r>
              <a:rPr kumimoji="1" lang="en-US" altLang="ja-JP" dirty="0">
                <a:solidFill>
                  <a:schemeClr val="accent6"/>
                </a:solidFill>
              </a:rPr>
              <a:t>– ΔV’</a:t>
            </a:r>
            <a:r>
              <a:rPr kumimoji="1" lang="en-US" altLang="ja-JP" dirty="0">
                <a:solidFill>
                  <a:srgbClr val="FF0000"/>
                </a:solidFill>
              </a:rPr>
              <a:t>– </a:t>
            </a:r>
            <a:r>
              <a:rPr kumimoji="1" lang="en-US" altLang="ja-JP" dirty="0" err="1">
                <a:solidFill>
                  <a:srgbClr val="FF0000"/>
                </a:solidFill>
              </a:rPr>
              <a:t>δV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2B0EC78B-6C64-8929-AB9D-8EF701B5ADBB}"/>
              </a:ext>
            </a:extLst>
          </p:cNvPr>
          <p:cNvSpPr txBox="1"/>
          <p:nvPr/>
        </p:nvSpPr>
        <p:spPr>
          <a:xfrm>
            <a:off x="6978923" y="3774982"/>
            <a:ext cx="50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accent6"/>
                </a:solidFill>
              </a:rPr>
              <a:t>ΔV’</a:t>
            </a:r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308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79A77E-A3CE-55EF-EE20-27EED48A7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Principle of CW generator</a:t>
            </a:r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0DE7D17-F007-1344-2529-6A20D8D6AB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1712" y="1058420"/>
                <a:ext cx="8977691" cy="3143889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sz="2400" dirty="0"/>
                  <a:t>1 step composed of 2 capacitors and 2 diodes</a:t>
                </a:r>
              </a:p>
              <a:p>
                <a:r>
                  <a:rPr kumimoji="1" lang="en-US" altLang="ja-JP" sz="2400" dirty="0"/>
                  <a:t>Voltage oscillation of capacitors in oscillating column supply charges to capacitors in smoothing column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kumimoji="1" lang="en-US" altLang="ja-JP" sz="2400" dirty="0">
                    <a:sym typeface="Wingdings" pitchFamily="2" charset="2"/>
                  </a:rPr>
                  <a:t> Ideal output voltage: </a:t>
                </a:r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2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𝑁𝑉</m:t>
                    </m:r>
                  </m:oMath>
                </a14:m>
                <a:endParaRPr kumimoji="1" lang="en-US" altLang="ja-JP" sz="2400" dirty="0"/>
              </a:p>
              <a:p>
                <a:r>
                  <a:rPr kumimoji="1" lang="en-US" altLang="ja-JP" sz="2400" dirty="0"/>
                  <a:t>Voltage drop occurs by discharge of capacitors in smoothing column due to ripple effect:</a:t>
                </a:r>
                <a:br>
                  <a:rPr kumimoji="1" lang="en-US" altLang="ja-JP" sz="2400" dirty="0"/>
                </a:br>
                <a:r>
                  <a:rPr kumimoji="1" lang="en-US" altLang="ja-JP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l-GR" altLang="ja-JP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𝑓𝐶</m:t>
                        </m:r>
                      </m:den>
                    </m:f>
                    <m:d>
                      <m:dPr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sSup>
                          <m:sSupPr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</m:d>
                  </m:oMath>
                </a14:m>
                <a:endParaRPr kumimoji="1" lang="ja-JP" altLang="en-US" sz="240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0DE7D17-F007-1344-2529-6A20D8D6AB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1712" y="1058420"/>
                <a:ext cx="8977691" cy="3143889"/>
              </a:xfrm>
              <a:blipFill>
                <a:blip r:embed="rId3"/>
                <a:stretch>
                  <a:fillRect l="-1130" t="-2823" r="-4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853E6E-AC27-7438-9C72-ECB4DEBB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F92B-D677-1046-ADF0-597467CD3D1F}" type="slidenum">
              <a:rPr lang="ja-JP" altLang="en-US" smtClean="0"/>
              <a:pPr/>
              <a:t>29</a:t>
            </a:fld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FC51D6F-A005-AF4C-A4F1-ABD54C43B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23" y="4759706"/>
            <a:ext cx="7772400" cy="157487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9BC6AFE-9231-9DA6-110B-D3AF4BDD5132}"/>
              </a:ext>
            </a:extLst>
          </p:cNvPr>
          <p:cNvSpPr txBox="1"/>
          <p:nvPr/>
        </p:nvSpPr>
        <p:spPr>
          <a:xfrm>
            <a:off x="2200058" y="4414718"/>
            <a:ext cx="627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accent2"/>
                </a:solidFill>
              </a:rPr>
              <a:t>1 step</a:t>
            </a:r>
            <a:endParaRPr kumimoji="1" lang="ja-JP" altLang="en-US" sz="1400">
              <a:solidFill>
                <a:schemeClr val="accent2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497957E-CCA1-6DF2-8FD1-B0510E62B44E}"/>
              </a:ext>
            </a:extLst>
          </p:cNvPr>
          <p:cNvSpPr/>
          <p:nvPr/>
        </p:nvSpPr>
        <p:spPr>
          <a:xfrm>
            <a:off x="1670668" y="4713071"/>
            <a:ext cx="1381913" cy="139268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EC3036-7CE4-A71B-536B-A911247D66DF}"/>
              </a:ext>
            </a:extLst>
          </p:cNvPr>
          <p:cNvSpPr txBox="1"/>
          <p:nvPr/>
        </p:nvSpPr>
        <p:spPr>
          <a:xfrm>
            <a:off x="834218" y="6387203"/>
            <a:ext cx="3609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Drawing of Cockcroft-Walton circuit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F507F12-AD44-B5E0-D387-D0E579AC07E2}"/>
              </a:ext>
            </a:extLst>
          </p:cNvPr>
          <p:cNvSpPr txBox="1"/>
          <p:nvPr/>
        </p:nvSpPr>
        <p:spPr>
          <a:xfrm>
            <a:off x="7404575" y="4500663"/>
            <a:ext cx="14991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oscillating column</a:t>
            </a:r>
            <a:endParaRPr kumimoji="1" lang="ja-JP" altLang="en-US" sz="14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574BB80-0E73-B633-4576-1742885BBF8A}"/>
              </a:ext>
            </a:extLst>
          </p:cNvPr>
          <p:cNvSpPr txBox="1"/>
          <p:nvPr/>
        </p:nvSpPr>
        <p:spPr>
          <a:xfrm>
            <a:off x="7330095" y="5987493"/>
            <a:ext cx="1587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smoothing column</a:t>
            </a:r>
            <a:endParaRPr kumimoji="1" lang="ja-JP" altLang="en-US" sz="140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C8C9B38-1DCC-D543-E29F-D3B3C0485576}"/>
              </a:ext>
            </a:extLst>
          </p:cNvPr>
          <p:cNvSpPr/>
          <p:nvPr/>
        </p:nvSpPr>
        <p:spPr>
          <a:xfrm>
            <a:off x="2268810" y="5610153"/>
            <a:ext cx="5692656" cy="42607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8EC586D-9C78-C6C6-0176-8586C7BAF707}"/>
              </a:ext>
            </a:extLst>
          </p:cNvPr>
          <p:cNvSpPr/>
          <p:nvPr/>
        </p:nvSpPr>
        <p:spPr>
          <a:xfrm>
            <a:off x="1805891" y="4781872"/>
            <a:ext cx="5825565" cy="42607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C178B268-D9A6-B078-133C-E9DC102B9B86}"/>
                  </a:ext>
                </a:extLst>
              </p:cNvPr>
              <p:cNvSpPr txBox="1"/>
              <p:nvPr/>
            </p:nvSpPr>
            <p:spPr>
              <a:xfrm>
                <a:off x="72960" y="5005213"/>
                <a:ext cx="11576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dirty="0"/>
                  <a:t>amplitude: </a:t>
                </a:r>
                <a14:m>
                  <m:oMath xmlns:m="http://schemas.openxmlformats.org/officeDocument/2006/math">
                    <m:r>
                      <a:rPr kumimoji="1" lang="en-US" altLang="ja-JP" sz="140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kumimoji="1" lang="ja-JP" altLang="en-US" sz="140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C178B268-D9A6-B078-133C-E9DC102B9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60" y="5005213"/>
                <a:ext cx="1157699" cy="307777"/>
              </a:xfrm>
              <a:prstGeom prst="rect">
                <a:avLst/>
              </a:prstGeom>
              <a:blipFill>
                <a:blip r:embed="rId5"/>
                <a:stretch>
                  <a:fillRect l="-1087" t="-4000" b="-20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9BAFF5F-1298-C793-94E6-E1F87D9E3C21}"/>
                  </a:ext>
                </a:extLst>
              </p:cNvPr>
              <p:cNvSpPr txBox="1"/>
              <p:nvPr/>
            </p:nvSpPr>
            <p:spPr>
              <a:xfrm>
                <a:off x="4443668" y="2291810"/>
                <a:ext cx="17999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16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ja-JP" sz="1600" dirty="0"/>
                  <a:t>: number of steps</a:t>
                </a:r>
                <a:endParaRPr kumimoji="1" lang="ja-JP" altLang="en-US" sz="160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9BAFF5F-1298-C793-94E6-E1F87D9E3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668" y="2291810"/>
                <a:ext cx="1799980" cy="338554"/>
              </a:xfrm>
              <a:prstGeom prst="rect">
                <a:avLst/>
              </a:prstGeom>
              <a:blipFill>
                <a:blip r:embed="rId6"/>
                <a:stretch>
                  <a:fillRect t="-3704" r="-699" b="-2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0599C13-6F39-7954-3551-509B3DB07544}"/>
                  </a:ext>
                </a:extLst>
              </p:cNvPr>
              <p:cNvSpPr txBox="1"/>
              <p:nvPr/>
            </p:nvSpPr>
            <p:spPr>
              <a:xfrm>
                <a:off x="4443668" y="3371312"/>
                <a:ext cx="234025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kumimoji="1" lang="en-US" altLang="ja-JP" sz="1600" dirty="0"/>
                  <a:t>: current in resister chain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ja-JP" sz="16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1600" dirty="0"/>
                  <a:t>: frequency of input AC</a:t>
                </a:r>
              </a:p>
              <a:p>
                <a14:m>
                  <m:oMath xmlns:m="http://schemas.openxmlformats.org/officeDocument/2006/math">
                    <m:r>
                      <a:rPr kumimoji="1" lang="en-US" altLang="ja-JP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kumimoji="1" lang="en-US" altLang="ja-JP" sz="1600" dirty="0"/>
                  <a:t>: capacitance</a:t>
                </a: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0599C13-6F39-7954-3551-509B3DB07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668" y="3371312"/>
                <a:ext cx="2340256" cy="830997"/>
              </a:xfrm>
              <a:prstGeom prst="rect">
                <a:avLst/>
              </a:prstGeom>
              <a:blipFill>
                <a:blip r:embed="rId7"/>
                <a:stretch>
                  <a:fillRect t="-1515" b="-757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3108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68AB3D7-F8B3-6B47-821D-9FEAB24D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D4E59-BD8B-B64E-9359-34F744219E83}" type="slidenum">
              <a:rPr lang="ja-JP" altLang="en-US" smtClean="0"/>
              <a:pPr/>
              <a:t>30</a:t>
            </a:fld>
            <a:endParaRPr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C4DC5405-FC88-9763-657E-DDB6658C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Field cage RI contamination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EDEC234-A4B0-6F03-3E4A-5190780C2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641"/>
            <a:ext cx="9041767" cy="29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46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10323</TotalTime>
  <Words>3348</Words>
  <Application>Microsoft Macintosh PowerPoint</Application>
  <PresentationFormat>画面に合わせる (4:3)</PresentationFormat>
  <Paragraphs>544</Paragraphs>
  <Slides>30</Slides>
  <Notes>24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9" baseType="lpstr">
      <vt:lpstr>MS PGothic</vt:lpstr>
      <vt:lpstr>游ゴシック</vt:lpstr>
      <vt:lpstr>Aptos</vt:lpstr>
      <vt:lpstr>Aptos Display</vt:lpstr>
      <vt:lpstr>Arial</vt:lpstr>
      <vt:lpstr>Cambria Math</vt:lpstr>
      <vt:lpstr>Times New Roman</vt:lpstr>
      <vt:lpstr>Wingdings</vt:lpstr>
      <vt:lpstr>Office テーマ</vt:lpstr>
      <vt:lpstr>AXEL: high-pressure Xe gas TPC for neutrinoless  double beta decay search</vt:lpstr>
      <vt:lpstr>Outline</vt:lpstr>
      <vt:lpstr>Outline</vt:lpstr>
      <vt:lpstr>Neutrinoless double beta decay (0νββ)</vt:lpstr>
      <vt:lpstr>Result and requirements of 0νββ search</vt:lpstr>
      <vt:lpstr>AXEL: A Xenon ElectroLuminescence</vt:lpstr>
      <vt:lpstr>ELCC: Electroluminescence Light Collection Cell</vt:lpstr>
      <vt:lpstr>Overview of AXEL detector (180L-size prototype)</vt:lpstr>
      <vt:lpstr>Road map of AXEL experiment</vt:lpstr>
      <vt:lpstr>Outline</vt:lpstr>
      <vt:lpstr>Cockcroft-Walton generator</vt:lpstr>
      <vt:lpstr>Energy Spectrum</vt:lpstr>
      <vt:lpstr>Energy resolution</vt:lpstr>
      <vt:lpstr>Breakdown of energy resolution</vt:lpstr>
      <vt:lpstr>Track pattern recognition</vt:lpstr>
      <vt:lpstr>BG rejection with machine learning</vt:lpstr>
      <vt:lpstr>Outline</vt:lpstr>
      <vt:lpstr>1000L-size detector project</vt:lpstr>
      <vt:lpstr>Discharge-resistive ELCC</vt:lpstr>
      <vt:lpstr>MPPC upgrade in ELCC</vt:lpstr>
      <vt:lpstr>FPC-made field cage</vt:lpstr>
      <vt:lpstr>Scintillation detection</vt:lpstr>
      <vt:lpstr>MPPC non-linearity correction by RL deconvolution</vt:lpstr>
      <vt:lpstr>Outline</vt:lpstr>
      <vt:lpstr>Summary</vt:lpstr>
      <vt:lpstr>PowerPoint プレゼンテーション</vt:lpstr>
      <vt:lpstr>MPPC ~Multi-Pixel Photon Counter </vt:lpstr>
      <vt:lpstr>Cause of MPPC nonlinearity</vt:lpstr>
      <vt:lpstr>Principle of CW generator</vt:lpstr>
      <vt:lpstr>Field cage RI contamination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sasaki.hayato.65s@st.kyoto-u.ac.jp</dc:creator>
  <cp:lastModifiedBy>sasaki.hayato.65s@st.kyoto-u.ac.jp</cp:lastModifiedBy>
  <cp:revision>125</cp:revision>
  <dcterms:created xsi:type="dcterms:W3CDTF">2026-08-26T04:18:49Z</dcterms:created>
  <dcterms:modified xsi:type="dcterms:W3CDTF">2026-09-21T13:51:42Z</dcterms:modified>
</cp:coreProperties>
</file>