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6" r:id="rId2"/>
    <p:sldId id="278" r:id="rId3"/>
    <p:sldId id="258" r:id="rId4"/>
    <p:sldId id="259" r:id="rId5"/>
    <p:sldId id="260" r:id="rId6"/>
    <p:sldId id="261" r:id="rId7"/>
    <p:sldId id="262" r:id="rId8"/>
    <p:sldId id="263" r:id="rId9"/>
    <p:sldId id="268" r:id="rId10"/>
    <p:sldId id="265" r:id="rId11"/>
    <p:sldId id="266" r:id="rId12"/>
    <p:sldId id="269" r:id="rId13"/>
    <p:sldId id="270" r:id="rId14"/>
    <p:sldId id="271" r:id="rId15"/>
    <p:sldId id="272" r:id="rId16"/>
    <p:sldId id="273" r:id="rId17"/>
    <p:sldId id="274" r:id="rId18"/>
    <p:sldId id="277" r:id="rId19"/>
  </p:sldIdLst>
  <p:sldSz cx="5765800" cy="3244850"/>
  <p:notesSz cx="5765800" cy="3244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66" d="100"/>
          <a:sy n="166" d="100"/>
        </p:scale>
        <p:origin x="816" y="10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2435" y="1005903"/>
            <a:ext cx="4900930" cy="6814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4870" y="1817116"/>
            <a:ext cx="4036060" cy="811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pc="-10" dirty="0"/>
              <a:t>16-</a:t>
            </a:r>
            <a:r>
              <a:rPr dirty="0"/>
              <a:t>22</a:t>
            </a:r>
            <a:r>
              <a:rPr spc="-20" dirty="0"/>
              <a:t> </a:t>
            </a:r>
            <a:r>
              <a:rPr dirty="0"/>
              <a:t>September</a:t>
            </a:r>
            <a:r>
              <a:rPr spc="-15" dirty="0"/>
              <a:t> </a:t>
            </a:r>
            <a:r>
              <a:rPr spc="-20" dirty="0"/>
              <a:t>2026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pc="-10" dirty="0"/>
              <a:t>INTERNATIONAL</a:t>
            </a:r>
            <a:r>
              <a:rPr spc="-25" dirty="0"/>
              <a:t> </a:t>
            </a:r>
            <a:r>
              <a:rPr dirty="0"/>
              <a:t>SCHOOL</a:t>
            </a:r>
            <a:r>
              <a:rPr spc="-2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dirty="0"/>
              <a:t>NUCLEAR</a:t>
            </a:r>
            <a:r>
              <a:rPr spc="-20" dirty="0"/>
              <a:t> </a:t>
            </a:r>
            <a:r>
              <a:rPr spc="-10" dirty="0"/>
              <a:t>PHYSICS,</a:t>
            </a:r>
            <a:r>
              <a:rPr spc="-20" dirty="0"/>
              <a:t> </a:t>
            </a:r>
            <a:r>
              <a:rPr dirty="0"/>
              <a:t>47th</a:t>
            </a:r>
            <a:r>
              <a:rPr spc="-20" dirty="0"/>
              <a:t> </a:t>
            </a:r>
            <a:r>
              <a:rPr spc="-10" dirty="0"/>
              <a:t>Course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‹N°›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pc="-10" dirty="0"/>
              <a:t>16-</a:t>
            </a:r>
            <a:r>
              <a:rPr dirty="0"/>
              <a:t>22</a:t>
            </a:r>
            <a:r>
              <a:rPr spc="-20" dirty="0"/>
              <a:t> </a:t>
            </a:r>
            <a:r>
              <a:rPr dirty="0"/>
              <a:t>September</a:t>
            </a:r>
            <a:r>
              <a:rPr spc="-15" dirty="0"/>
              <a:t> </a:t>
            </a:r>
            <a:r>
              <a:rPr spc="-20" dirty="0"/>
              <a:t>2026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pc="-10" dirty="0"/>
              <a:t>INTERNATIONAL</a:t>
            </a:r>
            <a:r>
              <a:rPr spc="-25" dirty="0"/>
              <a:t> </a:t>
            </a:r>
            <a:r>
              <a:rPr dirty="0"/>
              <a:t>SCHOOL</a:t>
            </a:r>
            <a:r>
              <a:rPr spc="-2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dirty="0"/>
              <a:t>NUCLEAR</a:t>
            </a:r>
            <a:r>
              <a:rPr spc="-20" dirty="0"/>
              <a:t> </a:t>
            </a:r>
            <a:r>
              <a:rPr spc="-10" dirty="0"/>
              <a:t>PHYSICS,</a:t>
            </a:r>
            <a:r>
              <a:rPr spc="-20" dirty="0"/>
              <a:t> </a:t>
            </a:r>
            <a:r>
              <a:rPr dirty="0"/>
              <a:t>47th</a:t>
            </a:r>
            <a:r>
              <a:rPr spc="-20" dirty="0"/>
              <a:t> </a:t>
            </a:r>
            <a:r>
              <a:rPr spc="-10" dirty="0"/>
              <a:t>Course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‹N°›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88290" y="746315"/>
            <a:ext cx="2508123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2969387" y="746315"/>
            <a:ext cx="2508123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pc="-10" dirty="0"/>
              <a:t>16-</a:t>
            </a:r>
            <a:r>
              <a:rPr dirty="0"/>
              <a:t>22</a:t>
            </a:r>
            <a:r>
              <a:rPr spc="-20" dirty="0"/>
              <a:t> </a:t>
            </a:r>
            <a:r>
              <a:rPr dirty="0"/>
              <a:t>September</a:t>
            </a:r>
            <a:r>
              <a:rPr spc="-15" dirty="0"/>
              <a:t> </a:t>
            </a:r>
            <a:r>
              <a:rPr spc="-20" dirty="0"/>
              <a:t>2026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pc="-10" dirty="0"/>
              <a:t>INTERNATIONAL</a:t>
            </a:r>
            <a:r>
              <a:rPr spc="-25" dirty="0"/>
              <a:t> </a:t>
            </a:r>
            <a:r>
              <a:rPr dirty="0"/>
              <a:t>SCHOOL</a:t>
            </a:r>
            <a:r>
              <a:rPr spc="-2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dirty="0"/>
              <a:t>NUCLEAR</a:t>
            </a:r>
            <a:r>
              <a:rPr spc="-20" dirty="0"/>
              <a:t> </a:t>
            </a:r>
            <a:r>
              <a:rPr spc="-10" dirty="0"/>
              <a:t>PHYSICS,</a:t>
            </a:r>
            <a:r>
              <a:rPr spc="-20" dirty="0"/>
              <a:t> </a:t>
            </a:r>
            <a:r>
              <a:rPr dirty="0"/>
              <a:t>47th</a:t>
            </a:r>
            <a:r>
              <a:rPr spc="-20" dirty="0"/>
              <a:t> </a:t>
            </a:r>
            <a:r>
              <a:rPr spc="-10" dirty="0"/>
              <a:t>Course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‹N°›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pc="-10" dirty="0"/>
              <a:t>16-</a:t>
            </a:r>
            <a:r>
              <a:rPr dirty="0"/>
              <a:t>22</a:t>
            </a:r>
            <a:r>
              <a:rPr spc="-20" dirty="0"/>
              <a:t> </a:t>
            </a:r>
            <a:r>
              <a:rPr dirty="0"/>
              <a:t>September</a:t>
            </a:r>
            <a:r>
              <a:rPr spc="-15" dirty="0"/>
              <a:t> </a:t>
            </a:r>
            <a:r>
              <a:rPr spc="-20" dirty="0"/>
              <a:t>2026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pc="-10" dirty="0"/>
              <a:t>INTERNATIONAL</a:t>
            </a:r>
            <a:r>
              <a:rPr spc="-25" dirty="0"/>
              <a:t> </a:t>
            </a:r>
            <a:r>
              <a:rPr dirty="0"/>
              <a:t>SCHOOL</a:t>
            </a:r>
            <a:r>
              <a:rPr spc="-2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dirty="0"/>
              <a:t>NUCLEAR</a:t>
            </a:r>
            <a:r>
              <a:rPr spc="-20" dirty="0"/>
              <a:t> </a:t>
            </a:r>
            <a:r>
              <a:rPr spc="-10" dirty="0"/>
              <a:t>PHYSICS,</a:t>
            </a:r>
            <a:r>
              <a:rPr spc="-20" dirty="0"/>
              <a:t> </a:t>
            </a:r>
            <a:r>
              <a:rPr dirty="0"/>
              <a:t>47th</a:t>
            </a:r>
            <a:r>
              <a:rPr spc="-20" dirty="0"/>
              <a:t> </a:t>
            </a:r>
            <a:r>
              <a:rPr spc="-10" dirty="0"/>
              <a:t>Course</a:t>
            </a: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‹N°›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pc="-10" dirty="0"/>
              <a:t>16-</a:t>
            </a:r>
            <a:r>
              <a:rPr dirty="0"/>
              <a:t>22</a:t>
            </a:r>
            <a:r>
              <a:rPr spc="-20" dirty="0"/>
              <a:t> </a:t>
            </a:r>
            <a:r>
              <a:rPr dirty="0"/>
              <a:t>September</a:t>
            </a:r>
            <a:r>
              <a:rPr spc="-15" dirty="0"/>
              <a:t> </a:t>
            </a:r>
            <a:r>
              <a:rPr spc="-20" dirty="0"/>
              <a:t>2026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pc="-10" dirty="0"/>
              <a:t>INTERNATIONAL</a:t>
            </a:r>
            <a:r>
              <a:rPr spc="-25" dirty="0"/>
              <a:t> </a:t>
            </a:r>
            <a:r>
              <a:rPr dirty="0"/>
              <a:t>SCHOOL</a:t>
            </a:r>
            <a:r>
              <a:rPr spc="-2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dirty="0"/>
              <a:t>NUCLEAR</a:t>
            </a:r>
            <a:r>
              <a:rPr spc="-20" dirty="0"/>
              <a:t> </a:t>
            </a:r>
            <a:r>
              <a:rPr spc="-10" dirty="0"/>
              <a:t>PHYSICS,</a:t>
            </a:r>
            <a:r>
              <a:rPr spc="-20" dirty="0"/>
              <a:t> </a:t>
            </a:r>
            <a:r>
              <a:rPr dirty="0"/>
              <a:t>47th</a:t>
            </a:r>
            <a:r>
              <a:rPr spc="-20" dirty="0"/>
              <a:t> </a:t>
            </a:r>
            <a:r>
              <a:rPr spc="-10" dirty="0"/>
              <a:t>Course</a:t>
            </a: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‹N°›</a:t>
            </a:fld>
            <a:endParaRPr spc="-2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4860052" y="-4"/>
            <a:ext cx="900430" cy="396240"/>
          </a:xfrm>
          <a:custGeom>
            <a:avLst/>
            <a:gdLst/>
            <a:ahLst/>
            <a:cxnLst/>
            <a:rect l="l" t="t" r="r" b="b"/>
            <a:pathLst>
              <a:path w="900429" h="396240">
                <a:moveTo>
                  <a:pt x="0" y="0"/>
                </a:moveTo>
                <a:lnTo>
                  <a:pt x="0" y="396007"/>
                </a:lnTo>
                <a:lnTo>
                  <a:pt x="900011" y="396007"/>
                </a:lnTo>
                <a:lnTo>
                  <a:pt x="900011" y="0"/>
                </a:lnTo>
                <a:lnTo>
                  <a:pt x="0" y="0"/>
                </a:lnTo>
                <a:close/>
              </a:path>
            </a:pathLst>
          </a:custGeom>
          <a:solidFill>
            <a:srgbClr val="D0DF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-10" y="-4"/>
            <a:ext cx="5112385" cy="396240"/>
          </a:xfrm>
          <a:custGeom>
            <a:avLst/>
            <a:gdLst/>
            <a:ahLst/>
            <a:cxnLst/>
            <a:rect l="l" t="t" r="r" b="b"/>
            <a:pathLst>
              <a:path w="5112385" h="396240">
                <a:moveTo>
                  <a:pt x="4860062" y="0"/>
                </a:moveTo>
                <a:lnTo>
                  <a:pt x="0" y="0"/>
                </a:lnTo>
                <a:lnTo>
                  <a:pt x="0" y="396007"/>
                </a:lnTo>
                <a:lnTo>
                  <a:pt x="4860062" y="396007"/>
                </a:lnTo>
                <a:lnTo>
                  <a:pt x="5112064" y="198003"/>
                </a:lnTo>
                <a:lnTo>
                  <a:pt x="4860062" y="0"/>
                </a:lnTo>
                <a:close/>
              </a:path>
            </a:pathLst>
          </a:custGeom>
          <a:solidFill>
            <a:srgbClr val="0C2B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-10" y="396003"/>
            <a:ext cx="5760085" cy="14604"/>
          </a:xfrm>
          <a:custGeom>
            <a:avLst/>
            <a:gdLst/>
            <a:ahLst/>
            <a:cxnLst/>
            <a:rect l="l" t="t" r="r" b="b"/>
            <a:pathLst>
              <a:path w="5760085" h="14604">
                <a:moveTo>
                  <a:pt x="0" y="0"/>
                </a:moveTo>
                <a:lnTo>
                  <a:pt x="0" y="14397"/>
                </a:lnTo>
                <a:lnTo>
                  <a:pt x="5760073" y="14397"/>
                </a:lnTo>
                <a:lnTo>
                  <a:pt x="5760073" y="0"/>
                </a:lnTo>
                <a:lnTo>
                  <a:pt x="0" y="0"/>
                </a:lnTo>
                <a:close/>
              </a:path>
            </a:pathLst>
          </a:custGeom>
          <a:solidFill>
            <a:srgbClr val="C8A7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6003" y="46415"/>
            <a:ext cx="3889121" cy="3060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961347" y="685660"/>
            <a:ext cx="2564129" cy="2193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23710" y="3048514"/>
            <a:ext cx="948055" cy="1606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pc="-10" dirty="0"/>
              <a:t>16-</a:t>
            </a:r>
            <a:r>
              <a:rPr dirty="0"/>
              <a:t>22</a:t>
            </a:r>
            <a:r>
              <a:rPr spc="-20" dirty="0"/>
              <a:t> </a:t>
            </a:r>
            <a:r>
              <a:rPr dirty="0"/>
              <a:t>September</a:t>
            </a:r>
            <a:r>
              <a:rPr spc="-15" dirty="0"/>
              <a:t> </a:t>
            </a:r>
            <a:r>
              <a:rPr spc="-20" dirty="0"/>
              <a:t>2026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425099" y="3048514"/>
            <a:ext cx="2902585" cy="1606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pc="-10" dirty="0"/>
              <a:t>INTERNATIONAL</a:t>
            </a:r>
            <a:r>
              <a:rPr spc="-25" dirty="0"/>
              <a:t> </a:t>
            </a:r>
            <a:r>
              <a:rPr dirty="0"/>
              <a:t>SCHOOL</a:t>
            </a:r>
            <a:r>
              <a:rPr spc="-2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dirty="0"/>
              <a:t>NUCLEAR</a:t>
            </a:r>
            <a:r>
              <a:rPr spc="-20" dirty="0"/>
              <a:t> </a:t>
            </a:r>
            <a:r>
              <a:rPr spc="-10" dirty="0"/>
              <a:t>PHYSICS,</a:t>
            </a:r>
            <a:r>
              <a:rPr spc="-20" dirty="0"/>
              <a:t> </a:t>
            </a:r>
            <a:r>
              <a:rPr dirty="0"/>
              <a:t>47th</a:t>
            </a:r>
            <a:r>
              <a:rPr spc="-20" dirty="0"/>
              <a:t> </a:t>
            </a:r>
            <a:r>
              <a:rPr spc="-10" dirty="0"/>
              <a:t>Course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502049" y="3048514"/>
            <a:ext cx="165100" cy="1606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‹N°›</a:t>
            </a:fld>
            <a:endParaRPr spc="-2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88974C6B-0074-4EBE-B738-6CC6E1FCD85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" y="0"/>
            <a:ext cx="5765557" cy="324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0194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3EA836E4-57BB-4292-98EE-FDAAC79432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765800" cy="3234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561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pc="-10" dirty="0"/>
              <a:t>Introduction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19734" y="445604"/>
            <a:ext cx="5005705" cy="2563522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189865" indent="-139700">
              <a:lnSpc>
                <a:spcPct val="100000"/>
              </a:lnSpc>
              <a:spcBef>
                <a:spcPts val="550"/>
              </a:spcBef>
              <a:buClr>
                <a:srgbClr val="145F81"/>
              </a:buClr>
              <a:buSzPct val="112500"/>
              <a:buFont typeface="Lucida Sans Unicode"/>
              <a:buChar char="►"/>
              <a:tabLst>
                <a:tab pos="189865" algn="l"/>
              </a:tabLst>
            </a:pPr>
            <a:r>
              <a:rPr sz="800" b="1" dirty="0">
                <a:solidFill>
                  <a:srgbClr val="0C2B5E"/>
                </a:solidFill>
                <a:latin typeface="Times New Roman"/>
                <a:cs typeface="Times New Roman"/>
              </a:rPr>
              <a:t>The</a:t>
            </a:r>
            <a:r>
              <a:rPr sz="800" b="1" spc="-1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b="1" dirty="0">
                <a:solidFill>
                  <a:srgbClr val="0C2B5E"/>
                </a:solidFill>
                <a:latin typeface="Times New Roman"/>
                <a:cs typeface="Times New Roman"/>
              </a:rPr>
              <a:t>late-time</a:t>
            </a:r>
            <a:r>
              <a:rPr sz="800" b="1" spc="-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b="1" dirty="0">
                <a:solidFill>
                  <a:srgbClr val="0C2B5E"/>
                </a:solidFill>
                <a:latin typeface="Times New Roman"/>
                <a:cs typeface="Times New Roman"/>
              </a:rPr>
              <a:t>accelerated</a:t>
            </a:r>
            <a:r>
              <a:rPr sz="800" b="1" spc="-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b="1" spc="-10" dirty="0">
                <a:solidFill>
                  <a:srgbClr val="0C2B5E"/>
                </a:solidFill>
                <a:latin typeface="Times New Roman"/>
                <a:cs typeface="Times New Roman"/>
              </a:rPr>
              <a:t>expansion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of</a:t>
            </a:r>
            <a:r>
              <a:rPr sz="800" spc="-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the</a:t>
            </a:r>
            <a:r>
              <a:rPr sz="800" spc="-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Universe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is</a:t>
            </a:r>
            <a:r>
              <a:rPr sz="800" spc="-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a</a:t>
            </a:r>
            <a:r>
              <a:rPr sz="800" spc="-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major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 challenge</a:t>
            </a:r>
            <a:r>
              <a:rPr sz="800" spc="-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in</a:t>
            </a:r>
            <a:r>
              <a:rPr sz="800" spc="-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modern</a:t>
            </a:r>
            <a:r>
              <a:rPr sz="800" spc="-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cosmology.</a:t>
            </a:r>
            <a:endParaRPr sz="800" dirty="0">
              <a:latin typeface="Times New Roman"/>
              <a:cs typeface="Times New Roman"/>
            </a:endParaRPr>
          </a:p>
          <a:p>
            <a:pPr marL="189865" marR="17780" indent="-139700">
              <a:lnSpc>
                <a:spcPts val="800"/>
              </a:lnSpc>
              <a:spcBef>
                <a:spcPts val="765"/>
              </a:spcBef>
              <a:buClr>
                <a:srgbClr val="145F81"/>
              </a:buClr>
              <a:buSzPct val="112500"/>
              <a:buFont typeface="Lucida Sans Unicode"/>
              <a:buChar char="►"/>
              <a:tabLst>
                <a:tab pos="193040" algn="l"/>
              </a:tabLst>
            </a:pP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The</a:t>
            </a:r>
            <a:r>
              <a:rPr sz="800" spc="-2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standard</a:t>
            </a:r>
            <a:r>
              <a:rPr sz="800" spc="-1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Georgia"/>
                <a:cs typeface="Georgia"/>
              </a:rPr>
              <a:t>Λ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CDM</a:t>
            </a:r>
            <a:r>
              <a:rPr sz="800" spc="-1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model</a:t>
            </a:r>
            <a:r>
              <a:rPr sz="800" spc="-2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has</a:t>
            </a:r>
            <a:r>
              <a:rPr sz="800" spc="-1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been</a:t>
            </a:r>
            <a:r>
              <a:rPr sz="800" spc="-2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highly</a:t>
            </a:r>
            <a:r>
              <a:rPr sz="800" spc="-2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successful</a:t>
            </a:r>
            <a:r>
              <a:rPr sz="800" spc="-2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in</a:t>
            </a:r>
            <a:r>
              <a:rPr sz="800" spc="-1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describing</a:t>
            </a:r>
            <a:r>
              <a:rPr sz="800" spc="-1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a</a:t>
            </a:r>
            <a:r>
              <a:rPr sz="800" spc="-2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wide</a:t>
            </a:r>
            <a:r>
              <a:rPr sz="800" spc="-2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range</a:t>
            </a:r>
            <a:r>
              <a:rPr sz="800" spc="-1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of</a:t>
            </a:r>
            <a:r>
              <a:rPr sz="800" spc="-1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observations.</a:t>
            </a:r>
            <a:r>
              <a:rPr sz="800" spc="7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spc="-30" dirty="0">
                <a:solidFill>
                  <a:srgbClr val="0C2B5E"/>
                </a:solidFill>
                <a:latin typeface="Times New Roman"/>
                <a:cs typeface="Times New Roman"/>
              </a:rPr>
              <a:t>However,</a:t>
            </a:r>
            <a:r>
              <a:rPr sz="800" spc="-1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it</a:t>
            </a:r>
            <a:r>
              <a:rPr sz="800" spc="-2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still</a:t>
            </a:r>
            <a:r>
              <a:rPr sz="800" spc="-2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faces</a:t>
            </a:r>
            <a:r>
              <a:rPr sz="800" spc="500" dirty="0">
                <a:solidFill>
                  <a:srgbClr val="0C2B5E"/>
                </a:solidFill>
                <a:latin typeface="Times New Roman"/>
                <a:cs typeface="Times New Roman"/>
              </a:rPr>
              <a:t> 	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some</a:t>
            </a:r>
            <a:r>
              <a:rPr sz="800" spc="-3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fundamental</a:t>
            </a:r>
            <a:r>
              <a:rPr sz="800" spc="-3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issues,</a:t>
            </a:r>
            <a:r>
              <a:rPr sz="800" spc="-3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such</a:t>
            </a:r>
            <a:r>
              <a:rPr sz="800" spc="-3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spc="-25" dirty="0">
                <a:solidFill>
                  <a:srgbClr val="0C2B5E"/>
                </a:solidFill>
                <a:latin typeface="Times New Roman"/>
                <a:cs typeface="Times New Roman"/>
              </a:rPr>
              <a:t>as:</a:t>
            </a:r>
            <a:endParaRPr sz="800" dirty="0">
              <a:latin typeface="Times New Roman"/>
              <a:cs typeface="Times New Roman"/>
            </a:endParaRPr>
          </a:p>
          <a:p>
            <a:pPr marL="335915">
              <a:lnSpc>
                <a:spcPts val="880"/>
              </a:lnSpc>
              <a:spcBef>
                <a:spcPts val="225"/>
              </a:spcBef>
            </a:pPr>
            <a:r>
              <a:rPr sz="1200" spc="-15" baseline="3472" dirty="0">
                <a:solidFill>
                  <a:srgbClr val="1972C8"/>
                </a:solidFill>
                <a:latin typeface="Segoe UI Symbol"/>
                <a:cs typeface="Segoe UI Symbol"/>
              </a:rPr>
              <a:t>⊲</a:t>
            </a:r>
            <a:r>
              <a:rPr sz="1200" spc="187" baseline="3472" dirty="0">
                <a:solidFill>
                  <a:srgbClr val="1972C8"/>
                </a:solidFill>
                <a:latin typeface="Segoe UI Symbol"/>
                <a:cs typeface="Segoe UI Symbol"/>
              </a:rPr>
              <a:t> </a:t>
            </a:r>
            <a:r>
              <a:rPr sz="700" spc="-10" dirty="0">
                <a:solidFill>
                  <a:srgbClr val="0C2B5E"/>
                </a:solidFill>
                <a:latin typeface="Times New Roman"/>
                <a:cs typeface="Times New Roman"/>
              </a:rPr>
              <a:t>Fine-</a:t>
            </a:r>
            <a:r>
              <a:rPr sz="700" dirty="0">
                <a:solidFill>
                  <a:srgbClr val="0C2B5E"/>
                </a:solidFill>
                <a:latin typeface="Times New Roman"/>
                <a:cs typeface="Times New Roman"/>
              </a:rPr>
              <a:t>tuning</a:t>
            </a:r>
            <a:r>
              <a:rPr sz="700" spc="-4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700" spc="-10" dirty="0">
                <a:solidFill>
                  <a:srgbClr val="0C2B5E"/>
                </a:solidFill>
                <a:latin typeface="Times New Roman"/>
                <a:cs typeface="Times New Roman"/>
              </a:rPr>
              <a:t>problem</a:t>
            </a:r>
            <a:endParaRPr sz="700" dirty="0">
              <a:latin typeface="Times New Roman"/>
              <a:cs typeface="Times New Roman"/>
            </a:endParaRPr>
          </a:p>
          <a:p>
            <a:pPr marL="335915">
              <a:lnSpc>
                <a:spcPts val="880"/>
              </a:lnSpc>
            </a:pPr>
            <a:r>
              <a:rPr sz="1200" spc="-15" baseline="3472" dirty="0">
                <a:solidFill>
                  <a:srgbClr val="1972C8"/>
                </a:solidFill>
                <a:latin typeface="Segoe UI Symbol"/>
                <a:cs typeface="Segoe UI Symbol"/>
              </a:rPr>
              <a:t>⊲</a:t>
            </a:r>
            <a:r>
              <a:rPr sz="1200" spc="172" baseline="3472" dirty="0">
                <a:solidFill>
                  <a:srgbClr val="1972C8"/>
                </a:solidFill>
                <a:latin typeface="Segoe UI Symbol"/>
                <a:cs typeface="Segoe UI Symbol"/>
              </a:rPr>
              <a:t> </a:t>
            </a:r>
            <a:r>
              <a:rPr sz="700" dirty="0">
                <a:solidFill>
                  <a:srgbClr val="0C2B5E"/>
                </a:solidFill>
                <a:latin typeface="Times New Roman"/>
                <a:cs typeface="Times New Roman"/>
              </a:rPr>
              <a:t>Coincidence</a:t>
            </a:r>
            <a:r>
              <a:rPr sz="700" spc="-4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700" spc="-10" dirty="0">
                <a:solidFill>
                  <a:srgbClr val="0C2B5E"/>
                </a:solidFill>
                <a:latin typeface="Times New Roman"/>
                <a:cs typeface="Times New Roman"/>
              </a:rPr>
              <a:t>problem</a:t>
            </a:r>
            <a:endParaRPr sz="700" dirty="0">
              <a:latin typeface="Times New Roman"/>
              <a:cs typeface="Times New Roman"/>
            </a:endParaRPr>
          </a:p>
          <a:p>
            <a:pPr marL="189865" marR="108585" indent="-139700">
              <a:lnSpc>
                <a:spcPts val="950"/>
              </a:lnSpc>
              <a:spcBef>
                <a:spcPts val="800"/>
              </a:spcBef>
              <a:buClr>
                <a:srgbClr val="145F81"/>
              </a:buClr>
              <a:buSzPct val="112500"/>
              <a:buFont typeface="Lucida Sans Unicode"/>
              <a:buChar char="►"/>
              <a:tabLst>
                <a:tab pos="193040" algn="l"/>
              </a:tabLst>
            </a:pPr>
            <a:r>
              <a:rPr sz="800" spc="-45" dirty="0">
                <a:solidFill>
                  <a:srgbClr val="0C2B5E"/>
                </a:solidFill>
                <a:latin typeface="Times New Roman"/>
                <a:cs typeface="Times New Roman"/>
              </a:rPr>
              <a:t>To</a:t>
            </a:r>
            <a:r>
              <a:rPr sz="800" spc="-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overcome</a:t>
            </a:r>
            <a:r>
              <a:rPr sz="800" spc="-1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these</a:t>
            </a:r>
            <a:r>
              <a:rPr sz="800" spc="-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limitations,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 several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alternatives</a:t>
            </a:r>
            <a:r>
              <a:rPr sz="800" spc="-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have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been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proposed.</a:t>
            </a:r>
            <a:r>
              <a:rPr sz="800" spc="8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Among</a:t>
            </a:r>
            <a:r>
              <a:rPr sz="800" spc="-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them,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b="1" spc="-10" dirty="0">
                <a:solidFill>
                  <a:srgbClr val="0C2B5E"/>
                </a:solidFill>
                <a:latin typeface="Times New Roman"/>
                <a:cs typeface="Times New Roman"/>
              </a:rPr>
              <a:t>modified gravity</a:t>
            </a:r>
            <a:r>
              <a:rPr sz="800" b="1" spc="-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provides </a:t>
            </a:r>
            <a:r>
              <a:rPr sz="800" spc="-25" dirty="0">
                <a:solidFill>
                  <a:srgbClr val="0C2B5E"/>
                </a:solidFill>
                <a:latin typeface="Times New Roman"/>
                <a:cs typeface="Times New Roman"/>
              </a:rPr>
              <a:t>an</a:t>
            </a:r>
            <a:r>
              <a:rPr sz="800" spc="500" dirty="0">
                <a:solidFill>
                  <a:srgbClr val="0C2B5E"/>
                </a:solidFill>
                <a:latin typeface="Times New Roman"/>
                <a:cs typeface="Times New Roman"/>
              </a:rPr>
              <a:t> 	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alternative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 framework</a:t>
            </a:r>
            <a:r>
              <a:rPr sz="800" spc="-1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beyond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General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 Relativity.</a:t>
            </a:r>
            <a:endParaRPr sz="800" dirty="0">
              <a:latin typeface="Times New Roman"/>
              <a:cs typeface="Times New Roman"/>
            </a:endParaRPr>
          </a:p>
          <a:p>
            <a:pPr marL="193040" indent="-142875">
              <a:lnSpc>
                <a:spcPct val="100000"/>
              </a:lnSpc>
              <a:spcBef>
                <a:spcPts val="720"/>
              </a:spcBef>
              <a:buClr>
                <a:srgbClr val="145F81"/>
              </a:buClr>
              <a:buSzPct val="112500"/>
              <a:buFont typeface="Lucida Sans Unicode"/>
              <a:buChar char="►"/>
              <a:tabLst>
                <a:tab pos="193040" algn="l"/>
              </a:tabLst>
            </a:pPr>
            <a:r>
              <a:rPr sz="800" i="1" dirty="0">
                <a:solidFill>
                  <a:srgbClr val="0C2B5E"/>
                </a:solidFill>
                <a:latin typeface="Times New Roman"/>
                <a:cs typeface="Times New Roman"/>
              </a:rPr>
              <a:t>f</a:t>
            </a:r>
            <a:r>
              <a:rPr sz="800" i="1" spc="-2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Lucida Sans Unicode"/>
                <a:cs typeface="Lucida Sans Unicode"/>
              </a:rPr>
              <a:t>(</a:t>
            </a:r>
            <a:r>
              <a:rPr sz="800" i="1" dirty="0">
                <a:solidFill>
                  <a:srgbClr val="0C2B5E"/>
                </a:solidFill>
                <a:latin typeface="Times New Roman"/>
                <a:cs typeface="Times New Roman"/>
              </a:rPr>
              <a:t>Q</a:t>
            </a:r>
            <a:r>
              <a:rPr sz="800" dirty="0">
                <a:solidFill>
                  <a:srgbClr val="0C2B5E"/>
                </a:solidFill>
                <a:latin typeface="Lucida Sans Unicode"/>
                <a:cs typeface="Lucida Sans Unicode"/>
              </a:rPr>
              <a:t>)</a:t>
            </a:r>
            <a:r>
              <a:rPr sz="800" spc="10" dirty="0">
                <a:solidFill>
                  <a:srgbClr val="0C2B5E"/>
                </a:solidFill>
                <a:latin typeface="Lucida Sans Unicode"/>
                <a:cs typeface="Lucida Sans Unicode"/>
              </a:rPr>
              <a:t> </a:t>
            </a:r>
            <a:r>
              <a:rPr sz="800" b="1" spc="-10" dirty="0">
                <a:solidFill>
                  <a:srgbClr val="0C2B5E"/>
                </a:solidFill>
                <a:latin typeface="Times New Roman"/>
                <a:cs typeface="Times New Roman"/>
              </a:rPr>
              <a:t>gravity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,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lang="fr-FR" sz="800" dirty="0">
                <a:solidFill>
                  <a:srgbClr val="0C2B5E"/>
                </a:solidFill>
                <a:latin typeface="Times New Roman"/>
                <a:cs typeface="Times New Roman"/>
              </a:rPr>
              <a:t>b</a:t>
            </a:r>
            <a:r>
              <a:rPr sz="800" dirty="0" err="1">
                <a:solidFill>
                  <a:srgbClr val="0C2B5E"/>
                </a:solidFill>
                <a:latin typeface="Times New Roman"/>
                <a:cs typeface="Times New Roman"/>
              </a:rPr>
              <a:t>ased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 on the 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non-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metricity scalar </a:t>
            </a:r>
            <a:r>
              <a:rPr sz="800" i="1" dirty="0">
                <a:solidFill>
                  <a:srgbClr val="0C2B5E"/>
                </a:solidFill>
                <a:latin typeface="Times New Roman"/>
                <a:cs typeface="Times New Roman"/>
              </a:rPr>
              <a:t>Q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,</a:t>
            </a:r>
            <a:r>
              <a:rPr sz="800" spc="-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is a promising 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approach.</a:t>
            </a:r>
            <a:endParaRPr sz="800" dirty="0">
              <a:latin typeface="Times New Roman"/>
              <a:cs typeface="Times New Roman"/>
            </a:endParaRPr>
          </a:p>
          <a:p>
            <a:pPr marL="193040" indent="-142875">
              <a:lnSpc>
                <a:spcPct val="100000"/>
              </a:lnSpc>
              <a:spcBef>
                <a:spcPts val="760"/>
              </a:spcBef>
              <a:buClr>
                <a:srgbClr val="145F81"/>
              </a:buClr>
              <a:buSzPct val="112500"/>
              <a:buFont typeface="Lucida Sans Unicode"/>
              <a:buChar char="►"/>
              <a:tabLst>
                <a:tab pos="193040" algn="l"/>
              </a:tabLst>
            </a:pP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In</a:t>
            </a:r>
            <a:r>
              <a:rPr sz="800" spc="-2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this</a:t>
            </a:r>
            <a:r>
              <a:rPr sz="800" spc="-2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work,</a:t>
            </a:r>
            <a:r>
              <a:rPr sz="800" spc="-2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we</a:t>
            </a:r>
            <a:r>
              <a:rPr sz="800" spc="-2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consider:</a:t>
            </a:r>
            <a:endParaRPr sz="800" dirty="0">
              <a:latin typeface="Times New Roman"/>
              <a:cs typeface="Times New Roman"/>
            </a:endParaRPr>
          </a:p>
          <a:p>
            <a:pPr marL="335915">
              <a:lnSpc>
                <a:spcPts val="880"/>
              </a:lnSpc>
              <a:spcBef>
                <a:spcPts val="225"/>
              </a:spcBef>
            </a:pPr>
            <a:r>
              <a:rPr sz="1200" spc="-37" baseline="3472" dirty="0">
                <a:solidFill>
                  <a:srgbClr val="1972C8"/>
                </a:solidFill>
                <a:latin typeface="Segoe UI Symbol"/>
                <a:cs typeface="Segoe UI Symbol"/>
              </a:rPr>
              <a:t>⊲</a:t>
            </a:r>
            <a:r>
              <a:rPr sz="1200" spc="375" baseline="3472" dirty="0">
                <a:solidFill>
                  <a:srgbClr val="1972C8"/>
                </a:solidFill>
                <a:latin typeface="Segoe UI Symbol"/>
                <a:cs typeface="Segoe UI Symbol"/>
              </a:rPr>
              <a:t> </a:t>
            </a:r>
            <a:r>
              <a:rPr sz="700" dirty="0">
                <a:solidFill>
                  <a:srgbClr val="0C2B5E"/>
                </a:solidFill>
                <a:latin typeface="Times New Roman"/>
                <a:cs typeface="Times New Roman"/>
              </a:rPr>
              <a:t>A</a:t>
            </a:r>
            <a:r>
              <a:rPr sz="700" spc="-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700" spc="-25" dirty="0">
                <a:solidFill>
                  <a:srgbClr val="0C2B5E"/>
                </a:solidFill>
                <a:latin typeface="Times New Roman"/>
                <a:cs typeface="Times New Roman"/>
              </a:rPr>
              <a:t>power-</a:t>
            </a:r>
            <a:r>
              <a:rPr sz="700" dirty="0">
                <a:solidFill>
                  <a:srgbClr val="0C2B5E"/>
                </a:solidFill>
                <a:latin typeface="Times New Roman"/>
                <a:cs typeface="Times New Roman"/>
              </a:rPr>
              <a:t>law</a:t>
            </a:r>
            <a:r>
              <a:rPr sz="700" spc="-1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700" i="1" dirty="0">
                <a:solidFill>
                  <a:srgbClr val="0C2B5E"/>
                </a:solidFill>
                <a:latin typeface="Times New Roman"/>
                <a:cs typeface="Times New Roman"/>
              </a:rPr>
              <a:t>f</a:t>
            </a:r>
            <a:r>
              <a:rPr sz="700" i="1" spc="-2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700" dirty="0">
                <a:solidFill>
                  <a:srgbClr val="0C2B5E"/>
                </a:solidFill>
                <a:latin typeface="Lucida Sans Unicode"/>
                <a:cs typeface="Lucida Sans Unicode"/>
              </a:rPr>
              <a:t>(</a:t>
            </a:r>
            <a:r>
              <a:rPr sz="700" i="1" dirty="0">
                <a:solidFill>
                  <a:srgbClr val="0C2B5E"/>
                </a:solidFill>
                <a:latin typeface="Times New Roman"/>
                <a:cs typeface="Times New Roman"/>
              </a:rPr>
              <a:t>Q</a:t>
            </a:r>
            <a:r>
              <a:rPr sz="700" dirty="0">
                <a:solidFill>
                  <a:srgbClr val="0C2B5E"/>
                </a:solidFill>
                <a:latin typeface="Lucida Sans Unicode"/>
                <a:cs typeface="Lucida Sans Unicode"/>
              </a:rPr>
              <a:t>)</a:t>
            </a:r>
            <a:r>
              <a:rPr sz="700" spc="5" dirty="0">
                <a:solidFill>
                  <a:srgbClr val="0C2B5E"/>
                </a:solidFill>
                <a:latin typeface="Lucida Sans Unicode"/>
                <a:cs typeface="Lucida Sans Unicode"/>
              </a:rPr>
              <a:t> </a:t>
            </a:r>
            <a:r>
              <a:rPr sz="700" spc="-10" dirty="0">
                <a:solidFill>
                  <a:srgbClr val="0C2B5E"/>
                </a:solidFill>
                <a:latin typeface="Times New Roman"/>
                <a:cs typeface="Times New Roman"/>
              </a:rPr>
              <a:t>model</a:t>
            </a:r>
            <a:endParaRPr sz="700" dirty="0">
              <a:latin typeface="Times New Roman"/>
              <a:cs typeface="Times New Roman"/>
            </a:endParaRPr>
          </a:p>
          <a:p>
            <a:pPr marL="335915">
              <a:lnSpc>
                <a:spcPts val="880"/>
              </a:lnSpc>
            </a:pPr>
            <a:r>
              <a:rPr sz="1200" spc="-37" baseline="3472" dirty="0">
                <a:solidFill>
                  <a:srgbClr val="1972C8"/>
                </a:solidFill>
                <a:latin typeface="Segoe UI Symbol"/>
                <a:cs typeface="Segoe UI Symbol"/>
              </a:rPr>
              <a:t>⊲</a:t>
            </a:r>
            <a:r>
              <a:rPr sz="1200" spc="322" baseline="3472" dirty="0">
                <a:solidFill>
                  <a:srgbClr val="1972C8"/>
                </a:solidFill>
                <a:latin typeface="Segoe UI Symbol"/>
                <a:cs typeface="Segoe UI Symbol"/>
              </a:rPr>
              <a:t> </a:t>
            </a:r>
            <a:r>
              <a:rPr sz="700" dirty="0">
                <a:solidFill>
                  <a:srgbClr val="0C2B5E"/>
                </a:solidFill>
                <a:latin typeface="Times New Roman"/>
                <a:cs typeface="Times New Roman"/>
              </a:rPr>
              <a:t>A</a:t>
            </a:r>
            <a:r>
              <a:rPr sz="700" spc="-2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700" spc="-10" dirty="0">
                <a:solidFill>
                  <a:srgbClr val="0C2B5E"/>
                </a:solidFill>
                <a:latin typeface="Times New Roman"/>
                <a:cs typeface="Times New Roman"/>
              </a:rPr>
              <a:t>logarithmic</a:t>
            </a:r>
            <a:r>
              <a:rPr sz="700" spc="-2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700" dirty="0">
                <a:solidFill>
                  <a:srgbClr val="0C2B5E"/>
                </a:solidFill>
                <a:latin typeface="Times New Roman"/>
                <a:cs typeface="Times New Roman"/>
              </a:rPr>
              <a:t>dark</a:t>
            </a:r>
            <a:r>
              <a:rPr sz="700" spc="-2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700" spc="-10" dirty="0">
                <a:solidFill>
                  <a:srgbClr val="0C2B5E"/>
                </a:solidFill>
                <a:latin typeface="Times New Roman"/>
                <a:cs typeface="Times New Roman"/>
              </a:rPr>
              <a:t>energy</a:t>
            </a:r>
            <a:r>
              <a:rPr sz="700" spc="-2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700" spc="-25" dirty="0">
                <a:solidFill>
                  <a:srgbClr val="0C2B5E"/>
                </a:solidFill>
                <a:latin typeface="Times New Roman"/>
                <a:cs typeface="Times New Roman"/>
              </a:rPr>
              <a:t>EoS</a:t>
            </a:r>
            <a:endParaRPr sz="700" dirty="0">
              <a:latin typeface="Times New Roman"/>
              <a:cs typeface="Times New Roman"/>
            </a:endParaRPr>
          </a:p>
          <a:p>
            <a:pPr marL="190500" indent="-139700">
              <a:lnSpc>
                <a:spcPct val="100000"/>
              </a:lnSpc>
              <a:spcBef>
                <a:spcPts val="760"/>
              </a:spcBef>
              <a:buClr>
                <a:srgbClr val="145F81"/>
              </a:buClr>
              <a:buSzPct val="112500"/>
              <a:buFont typeface="Lucida Sans Unicode"/>
              <a:buChar char="►"/>
              <a:tabLst>
                <a:tab pos="190500" algn="l"/>
              </a:tabLst>
            </a:pP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This</a:t>
            </a:r>
            <a:r>
              <a:rPr sz="800" spc="-1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parametrization</a:t>
            </a:r>
            <a:r>
              <a:rPr sz="800" spc="-1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allows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a</a:t>
            </a:r>
            <a:r>
              <a:rPr sz="800" spc="-1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b="1" dirty="0">
                <a:solidFill>
                  <a:srgbClr val="0C2B5E"/>
                </a:solidFill>
                <a:latin typeface="Times New Roman"/>
                <a:cs typeface="Times New Roman"/>
              </a:rPr>
              <a:t>smooth</a:t>
            </a:r>
            <a:r>
              <a:rPr sz="800" b="1" spc="-1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b="1" dirty="0">
                <a:solidFill>
                  <a:srgbClr val="0C2B5E"/>
                </a:solidFill>
                <a:latin typeface="Times New Roman"/>
                <a:cs typeface="Times New Roman"/>
              </a:rPr>
              <a:t>and</a:t>
            </a:r>
            <a:r>
              <a:rPr sz="800" b="1" spc="-1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b="1" spc="-10" dirty="0">
                <a:solidFill>
                  <a:srgbClr val="0C2B5E"/>
                </a:solidFill>
                <a:latin typeface="Times New Roman"/>
                <a:cs typeface="Times New Roman"/>
              </a:rPr>
              <a:t>flexible evolution</a:t>
            </a:r>
            <a:r>
              <a:rPr sz="800" b="1" spc="-1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of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dark</a:t>
            </a:r>
            <a:r>
              <a:rPr sz="800" spc="-1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energy.</a:t>
            </a:r>
            <a:endParaRPr sz="800" dirty="0">
              <a:latin typeface="Times New Roman"/>
              <a:cs typeface="Times New Roman"/>
            </a:endParaRPr>
          </a:p>
          <a:p>
            <a:pPr marL="190500" indent="-139700">
              <a:lnSpc>
                <a:spcPts val="930"/>
              </a:lnSpc>
              <a:spcBef>
                <a:spcPts val="605"/>
              </a:spcBef>
              <a:buClr>
                <a:srgbClr val="145F81"/>
              </a:buClr>
              <a:buSzPct val="112500"/>
              <a:buFont typeface="Lucida Sans Unicode"/>
              <a:buChar char="►"/>
              <a:tabLst>
                <a:tab pos="190500" algn="l"/>
              </a:tabLst>
            </a:pP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The</a:t>
            </a:r>
            <a:r>
              <a:rPr sz="800" spc="-2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model</a:t>
            </a:r>
            <a:r>
              <a:rPr sz="800" spc="-2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is</a:t>
            </a:r>
            <a:r>
              <a:rPr sz="800" spc="-2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tested</a:t>
            </a:r>
            <a:r>
              <a:rPr sz="800" spc="-2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using</a:t>
            </a:r>
            <a:r>
              <a:rPr sz="800" spc="-2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recent</a:t>
            </a:r>
            <a:r>
              <a:rPr sz="800" spc="-2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observational</a:t>
            </a:r>
            <a:r>
              <a:rPr sz="800" spc="-2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data:</a:t>
            </a:r>
            <a:endParaRPr sz="800" dirty="0">
              <a:latin typeface="Times New Roman"/>
              <a:cs typeface="Times New Roman"/>
            </a:endParaRPr>
          </a:p>
          <a:p>
            <a:pPr marL="335915">
              <a:lnSpc>
                <a:spcPts val="850"/>
              </a:lnSpc>
            </a:pPr>
            <a:r>
              <a:rPr sz="1200" spc="-15" baseline="3472" dirty="0">
                <a:solidFill>
                  <a:srgbClr val="1972C8"/>
                </a:solidFill>
                <a:latin typeface="Segoe UI Symbol"/>
                <a:cs typeface="Segoe UI Symbol"/>
              </a:rPr>
              <a:t>⊲</a:t>
            </a:r>
            <a:r>
              <a:rPr sz="1200" spc="165" baseline="3472" dirty="0">
                <a:solidFill>
                  <a:srgbClr val="1972C8"/>
                </a:solidFill>
                <a:latin typeface="Segoe UI Symbol"/>
                <a:cs typeface="Segoe UI Symbol"/>
              </a:rPr>
              <a:t> </a:t>
            </a:r>
            <a:r>
              <a:rPr sz="700" spc="-10" dirty="0">
                <a:solidFill>
                  <a:srgbClr val="0C2B5E"/>
                </a:solidFill>
                <a:latin typeface="Times New Roman"/>
                <a:cs typeface="Times New Roman"/>
              </a:rPr>
              <a:t>Pantheon</a:t>
            </a:r>
            <a:r>
              <a:rPr sz="825" spc="-15" baseline="25252" dirty="0">
                <a:solidFill>
                  <a:srgbClr val="0C2B5E"/>
                </a:solidFill>
                <a:latin typeface="Lucida Sans Unicode"/>
                <a:cs typeface="Lucida Sans Unicode"/>
              </a:rPr>
              <a:t>+</a:t>
            </a:r>
            <a:endParaRPr sz="825" baseline="25252" dirty="0">
              <a:latin typeface="Lucida Sans Unicode"/>
              <a:cs typeface="Lucida Sans Unicode"/>
            </a:endParaRPr>
          </a:p>
          <a:p>
            <a:pPr marL="335915">
              <a:lnSpc>
                <a:spcPts val="795"/>
              </a:lnSpc>
            </a:pPr>
            <a:r>
              <a:rPr sz="1200" spc="-15" baseline="3472" dirty="0">
                <a:solidFill>
                  <a:srgbClr val="1972C8"/>
                </a:solidFill>
                <a:latin typeface="Segoe UI Symbol"/>
                <a:cs typeface="Segoe UI Symbol"/>
              </a:rPr>
              <a:t>⊲</a:t>
            </a:r>
            <a:r>
              <a:rPr sz="1200" spc="202" baseline="3472" dirty="0">
                <a:solidFill>
                  <a:srgbClr val="1972C8"/>
                </a:solidFill>
                <a:latin typeface="Segoe UI Symbol"/>
                <a:cs typeface="Segoe UI Symbol"/>
              </a:rPr>
              <a:t> </a:t>
            </a:r>
            <a:r>
              <a:rPr sz="700" dirty="0">
                <a:solidFill>
                  <a:srgbClr val="0C2B5E"/>
                </a:solidFill>
                <a:latin typeface="Times New Roman"/>
                <a:cs typeface="Times New Roman"/>
              </a:rPr>
              <a:t>DESI</a:t>
            </a:r>
            <a:r>
              <a:rPr sz="700" spc="-4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700" spc="-25" dirty="0">
                <a:solidFill>
                  <a:srgbClr val="0C2B5E"/>
                </a:solidFill>
                <a:latin typeface="Times New Roman"/>
                <a:cs typeface="Times New Roman"/>
              </a:rPr>
              <a:t>DR2</a:t>
            </a:r>
            <a:endParaRPr sz="700" dirty="0">
              <a:latin typeface="Times New Roman"/>
              <a:cs typeface="Times New Roman"/>
            </a:endParaRPr>
          </a:p>
          <a:p>
            <a:pPr marL="335915">
              <a:lnSpc>
                <a:spcPts val="880"/>
              </a:lnSpc>
            </a:pPr>
            <a:r>
              <a:rPr sz="1200" spc="-15" baseline="3472" dirty="0">
                <a:solidFill>
                  <a:srgbClr val="1972C8"/>
                </a:solidFill>
                <a:latin typeface="Segoe UI Symbol"/>
                <a:cs typeface="Segoe UI Symbol"/>
              </a:rPr>
              <a:t>⊲</a:t>
            </a:r>
            <a:r>
              <a:rPr sz="1200" spc="195" baseline="3472" dirty="0">
                <a:solidFill>
                  <a:srgbClr val="1972C8"/>
                </a:solidFill>
                <a:latin typeface="Segoe UI Symbol"/>
                <a:cs typeface="Segoe UI Symbol"/>
              </a:rPr>
              <a:t> </a:t>
            </a:r>
            <a:r>
              <a:rPr sz="700" dirty="0">
                <a:solidFill>
                  <a:srgbClr val="0C2B5E"/>
                </a:solidFill>
                <a:latin typeface="Times New Roman"/>
                <a:cs typeface="Times New Roman"/>
              </a:rPr>
              <a:t>Cosmic</a:t>
            </a:r>
            <a:r>
              <a:rPr sz="700" spc="-4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700" spc="-10" dirty="0">
                <a:solidFill>
                  <a:srgbClr val="0C2B5E"/>
                </a:solidFill>
                <a:latin typeface="Times New Roman"/>
                <a:cs typeface="Times New Roman"/>
              </a:rPr>
              <a:t>Chronometers</a:t>
            </a:r>
            <a:endParaRPr sz="7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2995206"/>
            <a:ext cx="5760085" cy="245110"/>
          </a:xfrm>
          <a:custGeom>
            <a:avLst/>
            <a:gdLst/>
            <a:ahLst/>
            <a:cxnLst/>
            <a:rect l="l" t="t" r="r" b="b"/>
            <a:pathLst>
              <a:path w="5760085" h="245110">
                <a:moveTo>
                  <a:pt x="5759996" y="0"/>
                </a:moveTo>
                <a:lnTo>
                  <a:pt x="0" y="0"/>
                </a:lnTo>
                <a:lnTo>
                  <a:pt x="0" y="244792"/>
                </a:lnTo>
                <a:lnTo>
                  <a:pt x="5759996" y="244792"/>
                </a:lnTo>
                <a:lnTo>
                  <a:pt x="5759996" y="0"/>
                </a:lnTo>
                <a:close/>
              </a:path>
            </a:pathLst>
          </a:custGeom>
          <a:solidFill>
            <a:srgbClr val="0C2B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pc="-10" dirty="0"/>
              <a:t>16-</a:t>
            </a:r>
            <a:r>
              <a:rPr dirty="0"/>
              <a:t>22</a:t>
            </a:r>
            <a:r>
              <a:rPr spc="-20" dirty="0"/>
              <a:t> </a:t>
            </a:r>
            <a:r>
              <a:rPr dirty="0"/>
              <a:t>September</a:t>
            </a:r>
            <a:r>
              <a:rPr spc="-15" dirty="0"/>
              <a:t> </a:t>
            </a:r>
            <a:r>
              <a:rPr spc="-20" dirty="0"/>
              <a:t>2026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pc="-10" dirty="0"/>
              <a:t>INTERNATIONAL</a:t>
            </a:r>
            <a:r>
              <a:rPr spc="-25" dirty="0"/>
              <a:t> </a:t>
            </a:r>
            <a:r>
              <a:rPr dirty="0"/>
              <a:t>SCHOOL</a:t>
            </a:r>
            <a:r>
              <a:rPr spc="-2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dirty="0"/>
              <a:t>NUCLEAR</a:t>
            </a:r>
            <a:r>
              <a:rPr spc="-20" dirty="0"/>
              <a:t> </a:t>
            </a:r>
            <a:r>
              <a:rPr spc="-10" dirty="0"/>
              <a:t>PHYSICS,</a:t>
            </a:r>
            <a:r>
              <a:rPr spc="-20" dirty="0"/>
              <a:t> </a:t>
            </a:r>
            <a:r>
              <a:rPr dirty="0"/>
              <a:t>47th</a:t>
            </a:r>
            <a:r>
              <a:rPr spc="-20" dirty="0"/>
              <a:t> </a:t>
            </a:r>
            <a:r>
              <a:rPr spc="-10" dirty="0"/>
              <a:t>Course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3</a:t>
            </a:fld>
            <a:endParaRPr spc="-25" dirty="0"/>
          </a:p>
        </p:txBody>
      </p:sp>
    </p:spTree>
  </p:cSld>
  <p:clrMapOvr>
    <a:masterClrMapping/>
  </p:clrMapOvr>
  <p:transition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/>
              <a:t>Modified</a:t>
            </a:r>
            <a:r>
              <a:rPr spc="55" dirty="0"/>
              <a:t> </a:t>
            </a:r>
            <a:r>
              <a:rPr spc="-10" dirty="0"/>
              <a:t>Gravity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59994" y="626957"/>
            <a:ext cx="5040630" cy="987425"/>
            <a:chOff x="359994" y="626957"/>
            <a:chExt cx="5040630" cy="987425"/>
          </a:xfrm>
        </p:grpSpPr>
        <p:sp>
          <p:nvSpPr>
            <p:cNvPr id="4" name="object 4"/>
            <p:cNvSpPr/>
            <p:nvPr/>
          </p:nvSpPr>
          <p:spPr>
            <a:xfrm>
              <a:off x="359994" y="626957"/>
              <a:ext cx="5040630" cy="987425"/>
            </a:xfrm>
            <a:custGeom>
              <a:avLst/>
              <a:gdLst/>
              <a:ahLst/>
              <a:cxnLst/>
              <a:rect l="l" t="t" r="r" b="b"/>
              <a:pathLst>
                <a:path w="5040630" h="987425">
                  <a:moveTo>
                    <a:pt x="4989454" y="0"/>
                  </a:moveTo>
                  <a:lnTo>
                    <a:pt x="50610" y="0"/>
                  </a:lnTo>
                  <a:lnTo>
                    <a:pt x="30910" y="3977"/>
                  </a:lnTo>
                  <a:lnTo>
                    <a:pt x="14823" y="14823"/>
                  </a:lnTo>
                  <a:lnTo>
                    <a:pt x="3977" y="30910"/>
                  </a:lnTo>
                  <a:lnTo>
                    <a:pt x="0" y="50610"/>
                  </a:lnTo>
                  <a:lnTo>
                    <a:pt x="0" y="936334"/>
                  </a:lnTo>
                  <a:lnTo>
                    <a:pt x="3977" y="956034"/>
                  </a:lnTo>
                  <a:lnTo>
                    <a:pt x="14823" y="972121"/>
                  </a:lnTo>
                  <a:lnTo>
                    <a:pt x="30910" y="982968"/>
                  </a:lnTo>
                  <a:lnTo>
                    <a:pt x="50610" y="986945"/>
                  </a:lnTo>
                  <a:lnTo>
                    <a:pt x="4989454" y="986945"/>
                  </a:lnTo>
                  <a:lnTo>
                    <a:pt x="5009154" y="982968"/>
                  </a:lnTo>
                  <a:lnTo>
                    <a:pt x="5025241" y="972121"/>
                  </a:lnTo>
                  <a:lnTo>
                    <a:pt x="5036087" y="956034"/>
                  </a:lnTo>
                  <a:lnTo>
                    <a:pt x="5040064" y="936334"/>
                  </a:lnTo>
                  <a:lnTo>
                    <a:pt x="5040064" y="50610"/>
                  </a:lnTo>
                  <a:lnTo>
                    <a:pt x="5036087" y="30910"/>
                  </a:lnTo>
                  <a:lnTo>
                    <a:pt x="5025241" y="14823"/>
                  </a:lnTo>
                  <a:lnTo>
                    <a:pt x="5009154" y="3977"/>
                  </a:lnTo>
                  <a:lnTo>
                    <a:pt x="4989454" y="0"/>
                  </a:lnTo>
                  <a:close/>
                </a:path>
              </a:pathLst>
            </a:custGeom>
            <a:solidFill>
              <a:srgbClr val="0000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72646" y="639610"/>
              <a:ext cx="5015230" cy="962025"/>
            </a:xfrm>
            <a:custGeom>
              <a:avLst/>
              <a:gdLst/>
              <a:ahLst/>
              <a:cxnLst/>
              <a:rect l="l" t="t" r="r" b="b"/>
              <a:pathLst>
                <a:path w="5015230" h="962025">
                  <a:moveTo>
                    <a:pt x="4976801" y="0"/>
                  </a:moveTo>
                  <a:lnTo>
                    <a:pt x="37958" y="0"/>
                  </a:lnTo>
                  <a:lnTo>
                    <a:pt x="23182" y="2982"/>
                  </a:lnTo>
                  <a:lnTo>
                    <a:pt x="11117" y="11117"/>
                  </a:lnTo>
                  <a:lnTo>
                    <a:pt x="2982" y="23182"/>
                  </a:lnTo>
                  <a:lnTo>
                    <a:pt x="0" y="37958"/>
                  </a:lnTo>
                  <a:lnTo>
                    <a:pt x="0" y="923681"/>
                  </a:lnTo>
                  <a:lnTo>
                    <a:pt x="2982" y="938457"/>
                  </a:lnTo>
                  <a:lnTo>
                    <a:pt x="11117" y="950522"/>
                  </a:lnTo>
                  <a:lnTo>
                    <a:pt x="23182" y="958657"/>
                  </a:lnTo>
                  <a:lnTo>
                    <a:pt x="37958" y="961639"/>
                  </a:lnTo>
                  <a:lnTo>
                    <a:pt x="4976801" y="961639"/>
                  </a:lnTo>
                  <a:lnTo>
                    <a:pt x="4991576" y="958657"/>
                  </a:lnTo>
                  <a:lnTo>
                    <a:pt x="5003642" y="950522"/>
                  </a:lnTo>
                  <a:lnTo>
                    <a:pt x="5011776" y="938457"/>
                  </a:lnTo>
                  <a:lnTo>
                    <a:pt x="5014759" y="923681"/>
                  </a:lnTo>
                  <a:lnTo>
                    <a:pt x="5014759" y="37958"/>
                  </a:lnTo>
                  <a:lnTo>
                    <a:pt x="5011776" y="23182"/>
                  </a:lnTo>
                  <a:lnTo>
                    <a:pt x="5003642" y="11117"/>
                  </a:lnTo>
                  <a:lnTo>
                    <a:pt x="4991576" y="2982"/>
                  </a:lnTo>
                  <a:lnTo>
                    <a:pt x="4976801" y="0"/>
                  </a:lnTo>
                  <a:close/>
                </a:path>
              </a:pathLst>
            </a:custGeom>
            <a:solidFill>
              <a:srgbClr val="F2F2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77951" y="613324"/>
            <a:ext cx="4804410" cy="901065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00"/>
              </a:spcBef>
            </a:pPr>
            <a:r>
              <a:rPr sz="900" b="1" spc="-10" dirty="0">
                <a:solidFill>
                  <a:srgbClr val="000099"/>
                </a:solidFill>
                <a:latin typeface="Times New Roman"/>
                <a:cs typeface="Times New Roman"/>
              </a:rPr>
              <a:t>Why</a:t>
            </a:r>
            <a:r>
              <a:rPr sz="900" b="1" spc="-1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0099"/>
                </a:solidFill>
                <a:latin typeface="Times New Roman"/>
                <a:cs typeface="Times New Roman"/>
              </a:rPr>
              <a:t>Modified Gravity?</a:t>
            </a:r>
            <a:endParaRPr sz="900">
              <a:latin typeface="Times New Roman"/>
              <a:cs typeface="Times New Roman"/>
            </a:endParaRPr>
          </a:p>
          <a:p>
            <a:pPr marL="25400" marR="17780" algn="ctr">
              <a:lnSpc>
                <a:spcPct val="101499"/>
              </a:lnSpc>
              <a:spcBef>
                <a:spcPts val="280"/>
              </a:spcBef>
            </a:pPr>
            <a:r>
              <a:rPr sz="900" dirty="0">
                <a:latin typeface="Times New Roman"/>
                <a:cs typeface="Times New Roman"/>
              </a:rPr>
              <a:t>General</a:t>
            </a:r>
            <a:r>
              <a:rPr sz="900" spc="-20" dirty="0">
                <a:latin typeface="Times New Roman"/>
                <a:cs typeface="Times New Roman"/>
              </a:rPr>
              <a:t> </a:t>
            </a:r>
            <a:r>
              <a:rPr sz="900" spc="-10" dirty="0">
                <a:latin typeface="Times New Roman"/>
                <a:cs typeface="Times New Roman"/>
              </a:rPr>
              <a:t>Relativity</a:t>
            </a:r>
            <a:r>
              <a:rPr sz="900" spc="-2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describes</a:t>
            </a:r>
            <a:r>
              <a:rPr sz="900" spc="-2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gravity</a:t>
            </a:r>
            <a:r>
              <a:rPr sz="900" spc="-1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through</a:t>
            </a:r>
            <a:r>
              <a:rPr sz="900" spc="-2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spacetime</a:t>
            </a:r>
            <a:r>
              <a:rPr sz="900" spc="-20" dirty="0">
                <a:latin typeface="Times New Roman"/>
                <a:cs typeface="Times New Roman"/>
              </a:rPr>
              <a:t> </a:t>
            </a:r>
            <a:r>
              <a:rPr sz="900" spc="-10" dirty="0">
                <a:latin typeface="Times New Roman"/>
                <a:cs typeface="Times New Roman"/>
              </a:rPr>
              <a:t>geometry,</a:t>
            </a:r>
            <a:r>
              <a:rPr sz="900" spc="-1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while</a:t>
            </a:r>
            <a:r>
              <a:rPr sz="900" spc="-20" dirty="0">
                <a:latin typeface="Times New Roman"/>
                <a:cs typeface="Times New Roman"/>
              </a:rPr>
              <a:t> </a:t>
            </a:r>
            <a:r>
              <a:rPr sz="900" spc="-10" dirty="0">
                <a:latin typeface="Times New Roman"/>
                <a:cs typeface="Times New Roman"/>
              </a:rPr>
              <a:t>modified</a:t>
            </a:r>
            <a:r>
              <a:rPr sz="900" spc="-2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gravity</a:t>
            </a:r>
            <a:r>
              <a:rPr sz="900" spc="-20" dirty="0">
                <a:latin typeface="Times New Roman"/>
                <a:cs typeface="Times New Roman"/>
              </a:rPr>
              <a:t> </a:t>
            </a:r>
            <a:r>
              <a:rPr sz="900" spc="-10" dirty="0">
                <a:latin typeface="Times New Roman"/>
                <a:cs typeface="Times New Roman"/>
              </a:rPr>
              <a:t>generalizes</a:t>
            </a:r>
            <a:r>
              <a:rPr sz="900" spc="-15" dirty="0">
                <a:latin typeface="Times New Roman"/>
                <a:cs typeface="Times New Roman"/>
              </a:rPr>
              <a:t> </a:t>
            </a:r>
            <a:r>
              <a:rPr sz="900" spc="-25" dirty="0">
                <a:latin typeface="Times New Roman"/>
                <a:cs typeface="Times New Roman"/>
              </a:rPr>
              <a:t>the</a:t>
            </a:r>
            <a:r>
              <a:rPr sz="900" spc="-10" dirty="0">
                <a:latin typeface="Times New Roman"/>
                <a:cs typeface="Times New Roman"/>
              </a:rPr>
              <a:t> gravitational</a:t>
            </a:r>
            <a:r>
              <a:rPr sz="900" spc="-1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sector</a:t>
            </a:r>
            <a:r>
              <a:rPr sz="900" spc="-1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to</a:t>
            </a:r>
            <a:r>
              <a:rPr sz="900" spc="-1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study</a:t>
            </a:r>
            <a:r>
              <a:rPr sz="900" spc="-1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the</a:t>
            </a:r>
            <a:r>
              <a:rPr sz="900" spc="-1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accelerated</a:t>
            </a:r>
            <a:r>
              <a:rPr sz="900" spc="-10" dirty="0">
                <a:latin typeface="Times New Roman"/>
                <a:cs typeface="Times New Roman"/>
              </a:rPr>
              <a:t> expansion </a:t>
            </a:r>
            <a:r>
              <a:rPr sz="900" dirty="0">
                <a:latin typeface="Times New Roman"/>
                <a:cs typeface="Times New Roman"/>
              </a:rPr>
              <a:t>of</a:t>
            </a:r>
            <a:r>
              <a:rPr sz="900" spc="-1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the</a:t>
            </a:r>
            <a:r>
              <a:rPr sz="900" spc="-10" dirty="0">
                <a:latin typeface="Times New Roman"/>
                <a:cs typeface="Times New Roman"/>
              </a:rPr>
              <a:t> Universe.</a:t>
            </a: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25"/>
              </a:spcBef>
            </a:pPr>
            <a:endParaRPr sz="900">
              <a:latin typeface="Times New Roman"/>
              <a:cs typeface="Times New Roman"/>
            </a:endParaRPr>
          </a:p>
          <a:p>
            <a:pPr marL="1905" algn="ctr">
              <a:lnSpc>
                <a:spcPct val="100000"/>
              </a:lnSpc>
            </a:pPr>
            <a:r>
              <a:rPr sz="900" spc="65" dirty="0">
                <a:latin typeface="Lucida Sans Unicode"/>
                <a:cs typeface="Lucida Sans Unicode"/>
              </a:rPr>
              <a:t>L</a:t>
            </a:r>
            <a:r>
              <a:rPr sz="975" spc="97" baseline="-12820" dirty="0">
                <a:latin typeface="Times New Roman"/>
                <a:cs typeface="Times New Roman"/>
              </a:rPr>
              <a:t>GR</a:t>
            </a:r>
            <a:r>
              <a:rPr sz="975" spc="209" baseline="-12820" dirty="0">
                <a:latin typeface="Times New Roman"/>
                <a:cs typeface="Times New Roman"/>
              </a:rPr>
              <a:t> </a:t>
            </a:r>
            <a:r>
              <a:rPr sz="900" spc="-150" dirty="0">
                <a:latin typeface="Lucida Sans Unicode"/>
                <a:cs typeface="Lucida Sans Unicode"/>
              </a:rPr>
              <a:t>∼</a:t>
            </a:r>
            <a:r>
              <a:rPr sz="900" spc="-30" dirty="0">
                <a:latin typeface="Lucida Sans Unicode"/>
                <a:cs typeface="Lucida Sans Unicode"/>
              </a:rPr>
              <a:t> </a:t>
            </a:r>
            <a:r>
              <a:rPr sz="900" i="1" spc="-60" dirty="0">
                <a:latin typeface="Times New Roman"/>
                <a:cs typeface="Times New Roman"/>
              </a:rPr>
              <a:t>R</a:t>
            </a:r>
            <a:endParaRPr sz="900">
              <a:latin typeface="Times New Roman"/>
              <a:cs typeface="Times New Roman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628264" y="1358798"/>
            <a:ext cx="503555" cy="181610"/>
            <a:chOff x="2628264" y="1358798"/>
            <a:chExt cx="503555" cy="181610"/>
          </a:xfrm>
        </p:grpSpPr>
        <p:sp>
          <p:nvSpPr>
            <p:cNvPr id="8" name="object 8"/>
            <p:cNvSpPr/>
            <p:nvPr/>
          </p:nvSpPr>
          <p:spPr>
            <a:xfrm>
              <a:off x="2628264" y="1361325"/>
              <a:ext cx="503555" cy="0"/>
            </a:xfrm>
            <a:custGeom>
              <a:avLst/>
              <a:gdLst/>
              <a:ahLst/>
              <a:cxnLst/>
              <a:rect l="l" t="t" r="r" b="b"/>
              <a:pathLst>
                <a:path w="503555">
                  <a:moveTo>
                    <a:pt x="0" y="0"/>
                  </a:moveTo>
                  <a:lnTo>
                    <a:pt x="503466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630804" y="1361325"/>
              <a:ext cx="0" cy="176530"/>
            </a:xfrm>
            <a:custGeom>
              <a:avLst/>
              <a:gdLst/>
              <a:ahLst/>
              <a:cxnLst/>
              <a:rect l="l" t="t" r="r" b="b"/>
              <a:pathLst>
                <a:path h="176530">
                  <a:moveTo>
                    <a:pt x="0" y="176085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129203" y="1361325"/>
              <a:ext cx="0" cy="176530"/>
            </a:xfrm>
            <a:custGeom>
              <a:avLst/>
              <a:gdLst/>
              <a:ahLst/>
              <a:cxnLst/>
              <a:rect l="l" t="t" r="r" b="b"/>
              <a:pathLst>
                <a:path h="176530">
                  <a:moveTo>
                    <a:pt x="0" y="176085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628264" y="1537411"/>
              <a:ext cx="503555" cy="0"/>
            </a:xfrm>
            <a:custGeom>
              <a:avLst/>
              <a:gdLst/>
              <a:ahLst/>
              <a:cxnLst/>
              <a:rect l="l" t="t" r="r" b="b"/>
              <a:pathLst>
                <a:path w="503555">
                  <a:moveTo>
                    <a:pt x="0" y="0"/>
                  </a:moveTo>
                  <a:lnTo>
                    <a:pt x="503466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359994" y="1861762"/>
            <a:ext cx="1562735" cy="994410"/>
            <a:chOff x="359994" y="1861762"/>
            <a:chExt cx="1562735" cy="994410"/>
          </a:xfrm>
        </p:grpSpPr>
        <p:sp>
          <p:nvSpPr>
            <p:cNvPr id="13" name="object 13"/>
            <p:cNvSpPr/>
            <p:nvPr/>
          </p:nvSpPr>
          <p:spPr>
            <a:xfrm>
              <a:off x="359994" y="1861762"/>
              <a:ext cx="1562735" cy="994410"/>
            </a:xfrm>
            <a:custGeom>
              <a:avLst/>
              <a:gdLst/>
              <a:ahLst/>
              <a:cxnLst/>
              <a:rect l="l" t="t" r="r" b="b"/>
              <a:pathLst>
                <a:path w="1562735" h="994410">
                  <a:moveTo>
                    <a:pt x="1511796" y="0"/>
                  </a:moveTo>
                  <a:lnTo>
                    <a:pt x="50610" y="0"/>
                  </a:lnTo>
                  <a:lnTo>
                    <a:pt x="30910" y="3977"/>
                  </a:lnTo>
                  <a:lnTo>
                    <a:pt x="14823" y="14823"/>
                  </a:lnTo>
                  <a:lnTo>
                    <a:pt x="3977" y="30910"/>
                  </a:lnTo>
                  <a:lnTo>
                    <a:pt x="0" y="50610"/>
                  </a:lnTo>
                  <a:lnTo>
                    <a:pt x="0" y="943322"/>
                  </a:lnTo>
                  <a:lnTo>
                    <a:pt x="3977" y="963023"/>
                  </a:lnTo>
                  <a:lnTo>
                    <a:pt x="14823" y="979110"/>
                  </a:lnTo>
                  <a:lnTo>
                    <a:pt x="30910" y="989956"/>
                  </a:lnTo>
                  <a:lnTo>
                    <a:pt x="50610" y="993933"/>
                  </a:lnTo>
                  <a:lnTo>
                    <a:pt x="1511796" y="993933"/>
                  </a:lnTo>
                  <a:lnTo>
                    <a:pt x="1531496" y="989956"/>
                  </a:lnTo>
                  <a:lnTo>
                    <a:pt x="1547584" y="979110"/>
                  </a:lnTo>
                  <a:lnTo>
                    <a:pt x="1558430" y="963023"/>
                  </a:lnTo>
                  <a:lnTo>
                    <a:pt x="1562407" y="943322"/>
                  </a:lnTo>
                  <a:lnTo>
                    <a:pt x="1562407" y="50610"/>
                  </a:lnTo>
                  <a:lnTo>
                    <a:pt x="1558430" y="30910"/>
                  </a:lnTo>
                  <a:lnTo>
                    <a:pt x="1547584" y="14823"/>
                  </a:lnTo>
                  <a:lnTo>
                    <a:pt x="1531496" y="3977"/>
                  </a:lnTo>
                  <a:lnTo>
                    <a:pt x="1511796" y="0"/>
                  </a:lnTo>
                  <a:close/>
                </a:path>
              </a:pathLst>
            </a:custGeom>
            <a:solidFill>
              <a:srgbClr val="49266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72646" y="1874415"/>
              <a:ext cx="1537335" cy="969010"/>
            </a:xfrm>
            <a:custGeom>
              <a:avLst/>
              <a:gdLst/>
              <a:ahLst/>
              <a:cxnLst/>
              <a:rect l="l" t="t" r="r" b="b"/>
              <a:pathLst>
                <a:path w="1537335" h="969010">
                  <a:moveTo>
                    <a:pt x="1499143" y="0"/>
                  </a:moveTo>
                  <a:lnTo>
                    <a:pt x="37958" y="0"/>
                  </a:lnTo>
                  <a:lnTo>
                    <a:pt x="23182" y="2982"/>
                  </a:lnTo>
                  <a:lnTo>
                    <a:pt x="11117" y="11117"/>
                  </a:lnTo>
                  <a:lnTo>
                    <a:pt x="2982" y="23182"/>
                  </a:lnTo>
                  <a:lnTo>
                    <a:pt x="0" y="37958"/>
                  </a:lnTo>
                  <a:lnTo>
                    <a:pt x="0" y="930670"/>
                  </a:lnTo>
                  <a:lnTo>
                    <a:pt x="2982" y="945445"/>
                  </a:lnTo>
                  <a:lnTo>
                    <a:pt x="11117" y="957510"/>
                  </a:lnTo>
                  <a:lnTo>
                    <a:pt x="23182" y="965645"/>
                  </a:lnTo>
                  <a:lnTo>
                    <a:pt x="37958" y="968628"/>
                  </a:lnTo>
                  <a:lnTo>
                    <a:pt x="1499143" y="968628"/>
                  </a:lnTo>
                  <a:lnTo>
                    <a:pt x="1513919" y="965645"/>
                  </a:lnTo>
                  <a:lnTo>
                    <a:pt x="1525984" y="957510"/>
                  </a:lnTo>
                  <a:lnTo>
                    <a:pt x="1534119" y="945445"/>
                  </a:lnTo>
                  <a:lnTo>
                    <a:pt x="1537102" y="930670"/>
                  </a:lnTo>
                  <a:lnTo>
                    <a:pt x="1537102" y="37958"/>
                  </a:lnTo>
                  <a:lnTo>
                    <a:pt x="1534119" y="23182"/>
                  </a:lnTo>
                  <a:lnTo>
                    <a:pt x="1525984" y="11117"/>
                  </a:lnTo>
                  <a:lnTo>
                    <a:pt x="1513919" y="2982"/>
                  </a:lnTo>
                  <a:lnTo>
                    <a:pt x="1499143" y="0"/>
                  </a:lnTo>
                  <a:close/>
                </a:path>
              </a:pathLst>
            </a:custGeom>
            <a:solidFill>
              <a:srgbClr val="F7F4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790105" y="1886018"/>
            <a:ext cx="70675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i="1" dirty="0">
                <a:solidFill>
                  <a:srgbClr val="492665"/>
                </a:solidFill>
                <a:latin typeface="Times New Roman"/>
                <a:cs typeface="Times New Roman"/>
              </a:rPr>
              <a:t>f</a:t>
            </a:r>
            <a:r>
              <a:rPr sz="1000" i="1" spc="-40" dirty="0">
                <a:solidFill>
                  <a:srgbClr val="492665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492665"/>
                </a:solidFill>
                <a:latin typeface="Lucida Sans Unicode"/>
                <a:cs typeface="Lucida Sans Unicode"/>
              </a:rPr>
              <a:t>(</a:t>
            </a:r>
            <a:r>
              <a:rPr sz="1000" i="1" dirty="0">
                <a:solidFill>
                  <a:srgbClr val="492665"/>
                </a:solidFill>
                <a:latin typeface="Times New Roman"/>
                <a:cs typeface="Times New Roman"/>
              </a:rPr>
              <a:t>R</a:t>
            </a:r>
            <a:r>
              <a:rPr sz="1000" dirty="0">
                <a:solidFill>
                  <a:srgbClr val="492665"/>
                </a:solidFill>
                <a:latin typeface="Lucida Sans Unicode"/>
                <a:cs typeface="Lucida Sans Unicode"/>
              </a:rPr>
              <a:t>)</a:t>
            </a:r>
            <a:r>
              <a:rPr sz="1000" spc="5" dirty="0">
                <a:solidFill>
                  <a:srgbClr val="492665"/>
                </a:solidFill>
                <a:latin typeface="Lucida Sans Unicode"/>
                <a:cs typeface="Lucida Sans Unicode"/>
              </a:rPr>
              <a:t> </a:t>
            </a:r>
            <a:r>
              <a:rPr sz="1000" b="1" spc="-10" dirty="0">
                <a:solidFill>
                  <a:srgbClr val="492665"/>
                </a:solidFill>
                <a:latin typeface="Times New Roman"/>
                <a:cs typeface="Times New Roman"/>
              </a:rPr>
              <a:t>Gravity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22439" y="2413505"/>
            <a:ext cx="630555" cy="2076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i="1" dirty="0">
                <a:latin typeface="Times New Roman"/>
                <a:cs typeface="Times New Roman"/>
              </a:rPr>
              <a:t>R</a:t>
            </a:r>
            <a:r>
              <a:rPr sz="1200" i="1" spc="25" dirty="0">
                <a:latin typeface="Times New Roman"/>
                <a:cs typeface="Times New Roman"/>
              </a:rPr>
              <a:t> </a:t>
            </a:r>
            <a:r>
              <a:rPr sz="1200" spc="90" dirty="0">
                <a:latin typeface="Lucida Sans Unicode"/>
                <a:cs typeface="Lucida Sans Unicode"/>
              </a:rPr>
              <a:t>→</a:t>
            </a:r>
            <a:r>
              <a:rPr sz="1200" spc="-50" dirty="0">
                <a:latin typeface="Lucida Sans Unicode"/>
                <a:cs typeface="Lucida Sans Unicode"/>
              </a:rPr>
              <a:t> </a:t>
            </a:r>
            <a:r>
              <a:rPr sz="1200" i="1" spc="-10" dirty="0">
                <a:latin typeface="Times New Roman"/>
                <a:cs typeface="Times New Roman"/>
              </a:rPr>
              <a:t>f</a:t>
            </a:r>
            <a:r>
              <a:rPr sz="1200" i="1" spc="-7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Lucida Sans Unicode"/>
                <a:cs typeface="Lucida Sans Unicode"/>
              </a:rPr>
              <a:t>(</a:t>
            </a:r>
            <a:r>
              <a:rPr sz="1200" i="1" spc="-25" dirty="0">
                <a:latin typeface="Times New Roman"/>
                <a:cs typeface="Times New Roman"/>
              </a:rPr>
              <a:t>R</a:t>
            </a:r>
            <a:r>
              <a:rPr sz="1200" spc="-25" dirty="0">
                <a:latin typeface="Lucida Sans Unicode"/>
                <a:cs typeface="Lucida Sans Unicode"/>
              </a:rPr>
              <a:t>)</a:t>
            </a:r>
            <a:endParaRPr sz="1200">
              <a:latin typeface="Lucida Sans Unicode"/>
              <a:cs typeface="Lucida Sans Unicode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792124" y="2427604"/>
            <a:ext cx="698500" cy="224790"/>
            <a:chOff x="792124" y="2427604"/>
            <a:chExt cx="698500" cy="224790"/>
          </a:xfrm>
        </p:grpSpPr>
        <p:sp>
          <p:nvSpPr>
            <p:cNvPr id="18" name="object 18"/>
            <p:cNvSpPr/>
            <p:nvPr/>
          </p:nvSpPr>
          <p:spPr>
            <a:xfrm>
              <a:off x="792124" y="2430132"/>
              <a:ext cx="698500" cy="0"/>
            </a:xfrm>
            <a:custGeom>
              <a:avLst/>
              <a:gdLst/>
              <a:ahLst/>
              <a:cxnLst/>
              <a:rect l="l" t="t" r="r" b="b"/>
              <a:pathLst>
                <a:path w="698500">
                  <a:moveTo>
                    <a:pt x="0" y="0"/>
                  </a:moveTo>
                  <a:lnTo>
                    <a:pt x="698144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94651" y="2430132"/>
              <a:ext cx="0" cy="219710"/>
            </a:xfrm>
            <a:custGeom>
              <a:avLst/>
              <a:gdLst/>
              <a:ahLst/>
              <a:cxnLst/>
              <a:rect l="l" t="t" r="r" b="b"/>
              <a:pathLst>
                <a:path h="219710">
                  <a:moveTo>
                    <a:pt x="0" y="219671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487741" y="2430132"/>
              <a:ext cx="0" cy="219710"/>
            </a:xfrm>
            <a:custGeom>
              <a:avLst/>
              <a:gdLst/>
              <a:ahLst/>
              <a:cxnLst/>
              <a:rect l="l" t="t" r="r" b="b"/>
              <a:pathLst>
                <a:path h="219710">
                  <a:moveTo>
                    <a:pt x="0" y="219671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92124" y="2649804"/>
              <a:ext cx="698500" cy="0"/>
            </a:xfrm>
            <a:custGeom>
              <a:avLst/>
              <a:gdLst/>
              <a:ahLst/>
              <a:cxnLst/>
              <a:rect l="l" t="t" r="r" b="b"/>
              <a:pathLst>
                <a:path w="698500">
                  <a:moveTo>
                    <a:pt x="0" y="0"/>
                  </a:moveTo>
                  <a:lnTo>
                    <a:pt x="698144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616750" y="2679232"/>
            <a:ext cx="104902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10" dirty="0">
                <a:latin typeface="Times New Roman"/>
                <a:cs typeface="Times New Roman"/>
              </a:rPr>
              <a:t>Curvature-</a:t>
            </a:r>
            <a:r>
              <a:rPr sz="700" dirty="0">
                <a:latin typeface="Times New Roman"/>
                <a:cs typeface="Times New Roman"/>
              </a:rPr>
              <a:t>based</a:t>
            </a:r>
            <a:r>
              <a:rPr sz="700" spc="5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formulation</a:t>
            </a:r>
            <a:endParaRPr sz="700">
              <a:latin typeface="Times New Roman"/>
              <a:cs typeface="Times New Roman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2098801" y="1861888"/>
            <a:ext cx="1562735" cy="993775"/>
            <a:chOff x="2098801" y="1861888"/>
            <a:chExt cx="1562735" cy="993775"/>
          </a:xfrm>
        </p:grpSpPr>
        <p:sp>
          <p:nvSpPr>
            <p:cNvPr id="24" name="object 24"/>
            <p:cNvSpPr/>
            <p:nvPr/>
          </p:nvSpPr>
          <p:spPr>
            <a:xfrm>
              <a:off x="2098801" y="1861888"/>
              <a:ext cx="1562735" cy="993775"/>
            </a:xfrm>
            <a:custGeom>
              <a:avLst/>
              <a:gdLst/>
              <a:ahLst/>
              <a:cxnLst/>
              <a:rect l="l" t="t" r="r" b="b"/>
              <a:pathLst>
                <a:path w="1562735" h="993775">
                  <a:moveTo>
                    <a:pt x="1511796" y="0"/>
                  </a:moveTo>
                  <a:lnTo>
                    <a:pt x="50610" y="0"/>
                  </a:lnTo>
                  <a:lnTo>
                    <a:pt x="30910" y="3977"/>
                  </a:lnTo>
                  <a:lnTo>
                    <a:pt x="14823" y="14823"/>
                  </a:lnTo>
                  <a:lnTo>
                    <a:pt x="3977" y="30910"/>
                  </a:lnTo>
                  <a:lnTo>
                    <a:pt x="0" y="50610"/>
                  </a:lnTo>
                  <a:lnTo>
                    <a:pt x="0" y="943057"/>
                  </a:lnTo>
                  <a:lnTo>
                    <a:pt x="3977" y="962757"/>
                  </a:lnTo>
                  <a:lnTo>
                    <a:pt x="14823" y="978844"/>
                  </a:lnTo>
                  <a:lnTo>
                    <a:pt x="30910" y="989690"/>
                  </a:lnTo>
                  <a:lnTo>
                    <a:pt x="50610" y="993668"/>
                  </a:lnTo>
                  <a:lnTo>
                    <a:pt x="1511796" y="993668"/>
                  </a:lnTo>
                  <a:lnTo>
                    <a:pt x="1531496" y="989690"/>
                  </a:lnTo>
                  <a:lnTo>
                    <a:pt x="1547584" y="978844"/>
                  </a:lnTo>
                  <a:lnTo>
                    <a:pt x="1558430" y="962757"/>
                  </a:lnTo>
                  <a:lnTo>
                    <a:pt x="1562407" y="943057"/>
                  </a:lnTo>
                  <a:lnTo>
                    <a:pt x="1562407" y="50610"/>
                  </a:lnTo>
                  <a:lnTo>
                    <a:pt x="1558430" y="30910"/>
                  </a:lnTo>
                  <a:lnTo>
                    <a:pt x="1547584" y="14823"/>
                  </a:lnTo>
                  <a:lnTo>
                    <a:pt x="1531496" y="3977"/>
                  </a:lnTo>
                  <a:lnTo>
                    <a:pt x="1511796" y="0"/>
                  </a:lnTo>
                  <a:close/>
                </a:path>
              </a:pathLst>
            </a:custGeom>
            <a:solidFill>
              <a:srgbClr val="CC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111454" y="1874541"/>
              <a:ext cx="1537335" cy="968375"/>
            </a:xfrm>
            <a:custGeom>
              <a:avLst/>
              <a:gdLst/>
              <a:ahLst/>
              <a:cxnLst/>
              <a:rect l="l" t="t" r="r" b="b"/>
              <a:pathLst>
                <a:path w="1537335" h="968375">
                  <a:moveTo>
                    <a:pt x="1499143" y="0"/>
                  </a:moveTo>
                  <a:lnTo>
                    <a:pt x="37958" y="0"/>
                  </a:lnTo>
                  <a:lnTo>
                    <a:pt x="23182" y="2982"/>
                  </a:lnTo>
                  <a:lnTo>
                    <a:pt x="11117" y="11117"/>
                  </a:lnTo>
                  <a:lnTo>
                    <a:pt x="2982" y="23182"/>
                  </a:lnTo>
                  <a:lnTo>
                    <a:pt x="0" y="37958"/>
                  </a:lnTo>
                  <a:lnTo>
                    <a:pt x="0" y="930404"/>
                  </a:lnTo>
                  <a:lnTo>
                    <a:pt x="2982" y="945179"/>
                  </a:lnTo>
                  <a:lnTo>
                    <a:pt x="11117" y="957245"/>
                  </a:lnTo>
                  <a:lnTo>
                    <a:pt x="23182" y="965379"/>
                  </a:lnTo>
                  <a:lnTo>
                    <a:pt x="37958" y="968362"/>
                  </a:lnTo>
                  <a:lnTo>
                    <a:pt x="1499143" y="968362"/>
                  </a:lnTo>
                  <a:lnTo>
                    <a:pt x="1513919" y="965379"/>
                  </a:lnTo>
                  <a:lnTo>
                    <a:pt x="1525984" y="957245"/>
                  </a:lnTo>
                  <a:lnTo>
                    <a:pt x="1534119" y="945179"/>
                  </a:lnTo>
                  <a:lnTo>
                    <a:pt x="1537102" y="930404"/>
                  </a:lnTo>
                  <a:lnTo>
                    <a:pt x="1537102" y="37958"/>
                  </a:lnTo>
                  <a:lnTo>
                    <a:pt x="1534119" y="23182"/>
                  </a:lnTo>
                  <a:lnTo>
                    <a:pt x="1525984" y="11117"/>
                  </a:lnTo>
                  <a:lnTo>
                    <a:pt x="1513919" y="2982"/>
                  </a:lnTo>
                  <a:lnTo>
                    <a:pt x="1499143" y="0"/>
                  </a:lnTo>
                  <a:close/>
                </a:path>
              </a:pathLst>
            </a:custGeom>
            <a:solidFill>
              <a:srgbClr val="FFF8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2527515" y="1886158"/>
            <a:ext cx="70993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i="1" dirty="0">
                <a:solidFill>
                  <a:srgbClr val="CC6600"/>
                </a:solidFill>
                <a:latin typeface="Times New Roman"/>
                <a:cs typeface="Times New Roman"/>
              </a:rPr>
              <a:t>f</a:t>
            </a:r>
            <a:r>
              <a:rPr sz="1000" i="1" spc="-10" dirty="0">
                <a:solidFill>
                  <a:srgbClr val="CC6600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CC6600"/>
                </a:solidFill>
                <a:latin typeface="Lucida Sans Unicode"/>
                <a:cs typeface="Lucida Sans Unicode"/>
              </a:rPr>
              <a:t>(</a:t>
            </a:r>
            <a:r>
              <a:rPr sz="1000" i="1" dirty="0">
                <a:solidFill>
                  <a:srgbClr val="CC6600"/>
                </a:solidFill>
                <a:latin typeface="Times New Roman"/>
                <a:cs typeface="Times New Roman"/>
              </a:rPr>
              <a:t>T</a:t>
            </a:r>
            <a:r>
              <a:rPr sz="1000" dirty="0">
                <a:solidFill>
                  <a:srgbClr val="CC6600"/>
                </a:solidFill>
                <a:latin typeface="Lucida Sans Unicode"/>
                <a:cs typeface="Lucida Sans Unicode"/>
              </a:rPr>
              <a:t>)</a:t>
            </a:r>
            <a:r>
              <a:rPr sz="1000" spc="55" dirty="0">
                <a:solidFill>
                  <a:srgbClr val="CC6600"/>
                </a:solidFill>
                <a:latin typeface="Lucida Sans Unicode"/>
                <a:cs typeface="Lucida Sans Unicode"/>
              </a:rPr>
              <a:t> </a:t>
            </a:r>
            <a:r>
              <a:rPr sz="1000" b="1" spc="-10" dirty="0">
                <a:solidFill>
                  <a:srgbClr val="CC6600"/>
                </a:solidFill>
                <a:latin typeface="Times New Roman"/>
                <a:cs typeface="Times New Roman"/>
              </a:rPr>
              <a:t>Gravity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557907" y="2413645"/>
            <a:ext cx="636905" cy="2076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i="1" dirty="0">
                <a:latin typeface="Times New Roman"/>
                <a:cs typeface="Times New Roman"/>
              </a:rPr>
              <a:t>T</a:t>
            </a:r>
            <a:r>
              <a:rPr sz="1200" i="1" spc="120" dirty="0">
                <a:latin typeface="Times New Roman"/>
                <a:cs typeface="Times New Roman"/>
              </a:rPr>
              <a:t> </a:t>
            </a:r>
            <a:r>
              <a:rPr sz="1200" spc="90" dirty="0">
                <a:latin typeface="Lucida Sans Unicode"/>
                <a:cs typeface="Lucida Sans Unicode"/>
              </a:rPr>
              <a:t>→</a:t>
            </a:r>
            <a:r>
              <a:rPr sz="1200" spc="-50" dirty="0">
                <a:latin typeface="Lucida Sans Unicode"/>
                <a:cs typeface="Lucida Sans Unicode"/>
              </a:rPr>
              <a:t> </a:t>
            </a:r>
            <a:r>
              <a:rPr sz="1200" i="1" spc="-10" dirty="0">
                <a:latin typeface="Times New Roman"/>
                <a:cs typeface="Times New Roman"/>
              </a:rPr>
              <a:t>f</a:t>
            </a:r>
            <a:r>
              <a:rPr sz="1200" i="1" spc="-70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Lucida Sans Unicode"/>
                <a:cs typeface="Lucida Sans Unicode"/>
              </a:rPr>
              <a:t>(</a:t>
            </a:r>
            <a:r>
              <a:rPr sz="1200" i="1" spc="25" dirty="0">
                <a:latin typeface="Times New Roman"/>
                <a:cs typeface="Times New Roman"/>
              </a:rPr>
              <a:t>T</a:t>
            </a:r>
            <a:r>
              <a:rPr sz="1200" spc="25" dirty="0">
                <a:latin typeface="Lucida Sans Unicode"/>
                <a:cs typeface="Lucida Sans Unicode"/>
              </a:rPr>
              <a:t>)</a:t>
            </a:r>
            <a:endParaRPr sz="1200">
              <a:latin typeface="Lucida Sans Unicode"/>
              <a:cs typeface="Lucida Sans Unicode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2527579" y="2427732"/>
            <a:ext cx="704850" cy="224790"/>
            <a:chOff x="2527579" y="2427732"/>
            <a:chExt cx="704850" cy="224790"/>
          </a:xfrm>
        </p:grpSpPr>
        <p:sp>
          <p:nvSpPr>
            <p:cNvPr id="29" name="object 29"/>
            <p:cNvSpPr/>
            <p:nvPr/>
          </p:nvSpPr>
          <p:spPr>
            <a:xfrm>
              <a:off x="2527579" y="2430259"/>
              <a:ext cx="704850" cy="0"/>
            </a:xfrm>
            <a:custGeom>
              <a:avLst/>
              <a:gdLst/>
              <a:ahLst/>
              <a:cxnLst/>
              <a:rect l="l" t="t" r="r" b="b"/>
              <a:pathLst>
                <a:path w="704850">
                  <a:moveTo>
                    <a:pt x="0" y="0"/>
                  </a:moveTo>
                  <a:lnTo>
                    <a:pt x="704824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530119" y="2430272"/>
              <a:ext cx="0" cy="219710"/>
            </a:xfrm>
            <a:custGeom>
              <a:avLst/>
              <a:gdLst/>
              <a:ahLst/>
              <a:cxnLst/>
              <a:rect l="l" t="t" r="r" b="b"/>
              <a:pathLst>
                <a:path h="219710">
                  <a:moveTo>
                    <a:pt x="0" y="219671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229889" y="2430272"/>
              <a:ext cx="0" cy="219710"/>
            </a:xfrm>
            <a:custGeom>
              <a:avLst/>
              <a:gdLst/>
              <a:ahLst/>
              <a:cxnLst/>
              <a:rect l="l" t="t" r="r" b="b"/>
              <a:pathLst>
                <a:path h="219710">
                  <a:moveTo>
                    <a:pt x="0" y="219671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527579" y="2649943"/>
              <a:ext cx="704850" cy="0"/>
            </a:xfrm>
            <a:custGeom>
              <a:avLst/>
              <a:gdLst/>
              <a:ahLst/>
              <a:cxnLst/>
              <a:rect l="l" t="t" r="r" b="b"/>
              <a:pathLst>
                <a:path w="704850">
                  <a:moveTo>
                    <a:pt x="0" y="0"/>
                  </a:moveTo>
                  <a:lnTo>
                    <a:pt x="704824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2397264" y="2679359"/>
            <a:ext cx="963294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20" dirty="0">
                <a:latin typeface="Times New Roman"/>
                <a:cs typeface="Times New Roman"/>
              </a:rPr>
              <a:t>Torsion-</a:t>
            </a:r>
            <a:r>
              <a:rPr sz="700" dirty="0">
                <a:latin typeface="Times New Roman"/>
                <a:cs typeface="Times New Roman"/>
              </a:rPr>
              <a:t>based</a:t>
            </a:r>
            <a:r>
              <a:rPr sz="700" spc="15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formulation</a:t>
            </a:r>
            <a:endParaRPr sz="700">
              <a:latin typeface="Times New Roman"/>
              <a:cs typeface="Times New Roman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3837609" y="1852724"/>
            <a:ext cx="1562735" cy="1012190"/>
            <a:chOff x="3837609" y="1852724"/>
            <a:chExt cx="1562735" cy="1012190"/>
          </a:xfrm>
        </p:grpSpPr>
        <p:sp>
          <p:nvSpPr>
            <p:cNvPr id="35" name="object 35"/>
            <p:cNvSpPr/>
            <p:nvPr/>
          </p:nvSpPr>
          <p:spPr>
            <a:xfrm>
              <a:off x="3837609" y="1852724"/>
              <a:ext cx="1562735" cy="1012190"/>
            </a:xfrm>
            <a:custGeom>
              <a:avLst/>
              <a:gdLst/>
              <a:ahLst/>
              <a:cxnLst/>
              <a:rect l="l" t="t" r="r" b="b"/>
              <a:pathLst>
                <a:path w="1562735" h="1012189">
                  <a:moveTo>
                    <a:pt x="1511796" y="0"/>
                  </a:moveTo>
                  <a:lnTo>
                    <a:pt x="50610" y="0"/>
                  </a:lnTo>
                  <a:lnTo>
                    <a:pt x="30910" y="3977"/>
                  </a:lnTo>
                  <a:lnTo>
                    <a:pt x="14823" y="14823"/>
                  </a:lnTo>
                  <a:lnTo>
                    <a:pt x="3977" y="30910"/>
                  </a:lnTo>
                  <a:lnTo>
                    <a:pt x="0" y="50610"/>
                  </a:lnTo>
                  <a:lnTo>
                    <a:pt x="0" y="961391"/>
                  </a:lnTo>
                  <a:lnTo>
                    <a:pt x="3977" y="981091"/>
                  </a:lnTo>
                  <a:lnTo>
                    <a:pt x="14823" y="997178"/>
                  </a:lnTo>
                  <a:lnTo>
                    <a:pt x="30910" y="1008024"/>
                  </a:lnTo>
                  <a:lnTo>
                    <a:pt x="50610" y="1012002"/>
                  </a:lnTo>
                  <a:lnTo>
                    <a:pt x="1511796" y="1012002"/>
                  </a:lnTo>
                  <a:lnTo>
                    <a:pt x="1531496" y="1008024"/>
                  </a:lnTo>
                  <a:lnTo>
                    <a:pt x="1547584" y="997178"/>
                  </a:lnTo>
                  <a:lnTo>
                    <a:pt x="1558430" y="981091"/>
                  </a:lnTo>
                  <a:lnTo>
                    <a:pt x="1562407" y="961391"/>
                  </a:lnTo>
                  <a:lnTo>
                    <a:pt x="1562407" y="50610"/>
                  </a:lnTo>
                  <a:lnTo>
                    <a:pt x="1558430" y="30910"/>
                  </a:lnTo>
                  <a:lnTo>
                    <a:pt x="1547584" y="14823"/>
                  </a:lnTo>
                  <a:lnTo>
                    <a:pt x="1531496" y="3977"/>
                  </a:lnTo>
                  <a:lnTo>
                    <a:pt x="1511796" y="0"/>
                  </a:lnTo>
                  <a:close/>
                </a:path>
              </a:pathLst>
            </a:custGeom>
            <a:solidFill>
              <a:srgbClr val="1844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850262" y="1865376"/>
              <a:ext cx="1537335" cy="986790"/>
            </a:xfrm>
            <a:custGeom>
              <a:avLst/>
              <a:gdLst/>
              <a:ahLst/>
              <a:cxnLst/>
              <a:rect l="l" t="t" r="r" b="b"/>
              <a:pathLst>
                <a:path w="1537335" h="986789">
                  <a:moveTo>
                    <a:pt x="1499143" y="0"/>
                  </a:moveTo>
                  <a:lnTo>
                    <a:pt x="37958" y="0"/>
                  </a:lnTo>
                  <a:lnTo>
                    <a:pt x="23182" y="2982"/>
                  </a:lnTo>
                  <a:lnTo>
                    <a:pt x="11117" y="11117"/>
                  </a:lnTo>
                  <a:lnTo>
                    <a:pt x="2982" y="23183"/>
                  </a:lnTo>
                  <a:lnTo>
                    <a:pt x="0" y="37958"/>
                  </a:lnTo>
                  <a:lnTo>
                    <a:pt x="0" y="948738"/>
                  </a:lnTo>
                  <a:lnTo>
                    <a:pt x="2982" y="963513"/>
                  </a:lnTo>
                  <a:lnTo>
                    <a:pt x="11117" y="975578"/>
                  </a:lnTo>
                  <a:lnTo>
                    <a:pt x="23182" y="983713"/>
                  </a:lnTo>
                  <a:lnTo>
                    <a:pt x="37958" y="986696"/>
                  </a:lnTo>
                  <a:lnTo>
                    <a:pt x="1499143" y="986696"/>
                  </a:lnTo>
                  <a:lnTo>
                    <a:pt x="1513919" y="983713"/>
                  </a:lnTo>
                  <a:lnTo>
                    <a:pt x="1525984" y="975578"/>
                  </a:lnTo>
                  <a:lnTo>
                    <a:pt x="1534119" y="963513"/>
                  </a:lnTo>
                  <a:lnTo>
                    <a:pt x="1537102" y="948738"/>
                  </a:lnTo>
                  <a:lnTo>
                    <a:pt x="1537102" y="37958"/>
                  </a:lnTo>
                  <a:lnTo>
                    <a:pt x="1534119" y="23183"/>
                  </a:lnTo>
                  <a:lnTo>
                    <a:pt x="1525984" y="11117"/>
                  </a:lnTo>
                  <a:lnTo>
                    <a:pt x="1513919" y="2982"/>
                  </a:lnTo>
                  <a:lnTo>
                    <a:pt x="1499143" y="0"/>
                  </a:lnTo>
                  <a:close/>
                </a:path>
              </a:pathLst>
            </a:custGeom>
            <a:solidFill>
              <a:srgbClr val="F4F8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4260697" y="1876988"/>
            <a:ext cx="72072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i="1" dirty="0">
                <a:solidFill>
                  <a:srgbClr val="184429"/>
                </a:solidFill>
                <a:latin typeface="Times New Roman"/>
                <a:cs typeface="Times New Roman"/>
              </a:rPr>
              <a:t>f</a:t>
            </a:r>
            <a:r>
              <a:rPr sz="1000" i="1" spc="-40" dirty="0">
                <a:solidFill>
                  <a:srgbClr val="184429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184429"/>
                </a:solidFill>
                <a:latin typeface="Lucida Sans Unicode"/>
                <a:cs typeface="Lucida Sans Unicode"/>
              </a:rPr>
              <a:t>(</a:t>
            </a:r>
            <a:r>
              <a:rPr sz="1000" i="1" dirty="0">
                <a:solidFill>
                  <a:srgbClr val="184429"/>
                </a:solidFill>
                <a:latin typeface="Times New Roman"/>
                <a:cs typeface="Times New Roman"/>
              </a:rPr>
              <a:t>Q</a:t>
            </a:r>
            <a:r>
              <a:rPr sz="1000" dirty="0">
                <a:solidFill>
                  <a:srgbClr val="184429"/>
                </a:solidFill>
                <a:latin typeface="Lucida Sans Unicode"/>
                <a:cs typeface="Lucida Sans Unicode"/>
              </a:rPr>
              <a:t>)</a:t>
            </a:r>
            <a:r>
              <a:rPr sz="1000" spc="5" dirty="0">
                <a:solidFill>
                  <a:srgbClr val="184429"/>
                </a:solidFill>
                <a:latin typeface="Lucida Sans Unicode"/>
                <a:cs typeface="Lucida Sans Unicode"/>
              </a:rPr>
              <a:t> </a:t>
            </a:r>
            <a:r>
              <a:rPr sz="1000" b="1" spc="-10" dirty="0">
                <a:solidFill>
                  <a:srgbClr val="184429"/>
                </a:solidFill>
                <a:latin typeface="Times New Roman"/>
                <a:cs typeface="Times New Roman"/>
              </a:rPr>
              <a:t>Gravity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283202" y="2404475"/>
            <a:ext cx="664210" cy="2076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i="1" dirty="0">
                <a:latin typeface="Times New Roman"/>
                <a:cs typeface="Times New Roman"/>
              </a:rPr>
              <a:t>Q</a:t>
            </a:r>
            <a:r>
              <a:rPr sz="1200" i="1" spc="30" dirty="0">
                <a:latin typeface="Times New Roman"/>
                <a:cs typeface="Times New Roman"/>
              </a:rPr>
              <a:t> </a:t>
            </a:r>
            <a:r>
              <a:rPr sz="1200" spc="90" dirty="0">
                <a:latin typeface="Lucida Sans Unicode"/>
                <a:cs typeface="Lucida Sans Unicode"/>
              </a:rPr>
              <a:t>→</a:t>
            </a:r>
            <a:r>
              <a:rPr sz="1200" spc="-50" dirty="0">
                <a:latin typeface="Lucida Sans Unicode"/>
                <a:cs typeface="Lucida Sans Unicode"/>
              </a:rPr>
              <a:t> </a:t>
            </a:r>
            <a:r>
              <a:rPr sz="1200" i="1" spc="-10" dirty="0">
                <a:latin typeface="Times New Roman"/>
                <a:cs typeface="Times New Roman"/>
              </a:rPr>
              <a:t>f</a:t>
            </a:r>
            <a:r>
              <a:rPr sz="1200" i="1" spc="-7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Lucida Sans Unicode"/>
                <a:cs typeface="Lucida Sans Unicode"/>
              </a:rPr>
              <a:t>(</a:t>
            </a:r>
            <a:r>
              <a:rPr sz="1200" i="1" spc="-25" dirty="0">
                <a:latin typeface="Times New Roman"/>
                <a:cs typeface="Times New Roman"/>
              </a:rPr>
              <a:t>Q</a:t>
            </a:r>
            <a:r>
              <a:rPr sz="1200" spc="-25" dirty="0">
                <a:latin typeface="Lucida Sans Unicode"/>
                <a:cs typeface="Lucida Sans Unicode"/>
              </a:rPr>
              <a:t>)</a:t>
            </a:r>
            <a:endParaRPr sz="1200">
              <a:latin typeface="Lucida Sans Unicode"/>
              <a:cs typeface="Lucida Sans Unicode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4252874" y="2418575"/>
            <a:ext cx="732155" cy="224790"/>
            <a:chOff x="4252874" y="2418575"/>
            <a:chExt cx="732155" cy="224790"/>
          </a:xfrm>
        </p:grpSpPr>
        <p:sp>
          <p:nvSpPr>
            <p:cNvPr id="40" name="object 40"/>
            <p:cNvSpPr/>
            <p:nvPr/>
          </p:nvSpPr>
          <p:spPr>
            <a:xfrm>
              <a:off x="4252874" y="2421102"/>
              <a:ext cx="732155" cy="0"/>
            </a:xfrm>
            <a:custGeom>
              <a:avLst/>
              <a:gdLst/>
              <a:ahLst/>
              <a:cxnLst/>
              <a:rect l="l" t="t" r="r" b="b"/>
              <a:pathLst>
                <a:path w="732154">
                  <a:moveTo>
                    <a:pt x="0" y="0"/>
                  </a:moveTo>
                  <a:lnTo>
                    <a:pt x="73185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255414" y="2421102"/>
              <a:ext cx="0" cy="219710"/>
            </a:xfrm>
            <a:custGeom>
              <a:avLst/>
              <a:gdLst/>
              <a:ahLst/>
              <a:cxnLst/>
              <a:rect l="l" t="t" r="r" b="b"/>
              <a:pathLst>
                <a:path h="219710">
                  <a:moveTo>
                    <a:pt x="0" y="219671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982197" y="2421102"/>
              <a:ext cx="0" cy="219710"/>
            </a:xfrm>
            <a:custGeom>
              <a:avLst/>
              <a:gdLst/>
              <a:ahLst/>
              <a:cxnLst/>
              <a:rect l="l" t="t" r="r" b="b"/>
              <a:pathLst>
                <a:path h="219710">
                  <a:moveTo>
                    <a:pt x="0" y="219671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252874" y="2640774"/>
              <a:ext cx="732155" cy="0"/>
            </a:xfrm>
            <a:custGeom>
              <a:avLst/>
              <a:gdLst/>
              <a:ahLst/>
              <a:cxnLst/>
              <a:rect l="l" t="t" r="r" b="b"/>
              <a:pathLst>
                <a:path w="732154">
                  <a:moveTo>
                    <a:pt x="0" y="0"/>
                  </a:moveTo>
                  <a:lnTo>
                    <a:pt x="73185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4021429" y="2670190"/>
            <a:ext cx="119507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10" dirty="0">
                <a:latin typeface="Times New Roman"/>
                <a:cs typeface="Times New Roman"/>
              </a:rPr>
              <a:t>Non-metricity-</a:t>
            </a:r>
            <a:r>
              <a:rPr sz="700" dirty="0">
                <a:latin typeface="Times New Roman"/>
                <a:cs typeface="Times New Roman"/>
              </a:rPr>
              <a:t>based</a:t>
            </a:r>
            <a:r>
              <a:rPr sz="700" spc="20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formulation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0" y="2995206"/>
            <a:ext cx="5760085" cy="245110"/>
          </a:xfrm>
          <a:custGeom>
            <a:avLst/>
            <a:gdLst/>
            <a:ahLst/>
            <a:cxnLst/>
            <a:rect l="l" t="t" r="r" b="b"/>
            <a:pathLst>
              <a:path w="5760085" h="245110">
                <a:moveTo>
                  <a:pt x="5759996" y="0"/>
                </a:moveTo>
                <a:lnTo>
                  <a:pt x="0" y="0"/>
                </a:lnTo>
                <a:lnTo>
                  <a:pt x="0" y="244792"/>
                </a:lnTo>
                <a:lnTo>
                  <a:pt x="5759996" y="244792"/>
                </a:lnTo>
                <a:lnTo>
                  <a:pt x="5759996" y="0"/>
                </a:lnTo>
                <a:close/>
              </a:path>
            </a:pathLst>
          </a:custGeom>
          <a:solidFill>
            <a:srgbClr val="0C2B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pc="-10" dirty="0"/>
              <a:t>16-</a:t>
            </a:r>
            <a:r>
              <a:rPr dirty="0"/>
              <a:t>22</a:t>
            </a:r>
            <a:r>
              <a:rPr spc="-20" dirty="0"/>
              <a:t> </a:t>
            </a:r>
            <a:r>
              <a:rPr dirty="0"/>
              <a:t>September</a:t>
            </a:r>
            <a:r>
              <a:rPr spc="-15" dirty="0"/>
              <a:t> </a:t>
            </a:r>
            <a:r>
              <a:rPr spc="-20" dirty="0"/>
              <a:t>2026</a:t>
            </a:r>
          </a:p>
        </p:txBody>
      </p:sp>
      <p:sp>
        <p:nvSpPr>
          <p:cNvPr id="47" name="object 4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pc="-10" dirty="0"/>
              <a:t>INTERNATIONAL</a:t>
            </a:r>
            <a:r>
              <a:rPr spc="-25" dirty="0"/>
              <a:t> </a:t>
            </a:r>
            <a:r>
              <a:rPr dirty="0"/>
              <a:t>SCHOOL</a:t>
            </a:r>
            <a:r>
              <a:rPr spc="-2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dirty="0"/>
              <a:t>NUCLEAR</a:t>
            </a:r>
            <a:r>
              <a:rPr spc="-20" dirty="0"/>
              <a:t> </a:t>
            </a:r>
            <a:r>
              <a:rPr spc="-10" dirty="0"/>
              <a:t>PHYSICS,</a:t>
            </a:r>
            <a:r>
              <a:rPr spc="-20" dirty="0"/>
              <a:t> </a:t>
            </a:r>
            <a:r>
              <a:rPr dirty="0"/>
              <a:t>47th</a:t>
            </a:r>
            <a:r>
              <a:rPr spc="-20" dirty="0"/>
              <a:t> </a:t>
            </a:r>
            <a:r>
              <a:rPr spc="-10" dirty="0"/>
              <a:t>Course</a:t>
            </a:r>
          </a:p>
        </p:txBody>
      </p:sp>
      <p:sp>
        <p:nvSpPr>
          <p:cNvPr id="48" name="object 4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4</a:t>
            </a:fld>
            <a:endParaRPr spc="-25" dirty="0"/>
          </a:p>
        </p:txBody>
      </p:sp>
    </p:spTree>
  </p:cSld>
  <p:clrMapOvr>
    <a:masterClrMapping/>
  </p:clrMapOvr>
  <p:transition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/>
              <a:t>FLRW</a:t>
            </a:r>
            <a:r>
              <a:rPr spc="60" dirty="0"/>
              <a:t> </a:t>
            </a:r>
            <a:r>
              <a:rPr dirty="0"/>
              <a:t>Cosmology</a:t>
            </a:r>
            <a:r>
              <a:rPr spc="65" dirty="0"/>
              <a:t> </a:t>
            </a:r>
            <a:r>
              <a:rPr dirty="0"/>
              <a:t>in</a:t>
            </a:r>
            <a:r>
              <a:rPr spc="65" dirty="0"/>
              <a:t> </a:t>
            </a:r>
            <a:r>
              <a:rPr b="0" i="1" dirty="0">
                <a:latin typeface="Times New Roman"/>
                <a:cs typeface="Times New Roman"/>
              </a:rPr>
              <a:t>f</a:t>
            </a:r>
            <a:r>
              <a:rPr b="0" i="1" spc="-20" dirty="0">
                <a:latin typeface="Times New Roman"/>
                <a:cs typeface="Times New Roman"/>
              </a:rPr>
              <a:t> </a:t>
            </a:r>
            <a:r>
              <a:rPr b="0" dirty="0">
                <a:latin typeface="Lucida Sans Unicode"/>
                <a:cs typeface="Lucida Sans Unicode"/>
              </a:rPr>
              <a:t>(</a:t>
            </a:r>
            <a:r>
              <a:rPr b="0" i="1" dirty="0">
                <a:latin typeface="Times New Roman"/>
                <a:cs typeface="Times New Roman"/>
              </a:rPr>
              <a:t>Q</a:t>
            </a:r>
            <a:r>
              <a:rPr b="0" dirty="0">
                <a:latin typeface="Lucida Sans Unicode"/>
                <a:cs typeface="Lucida Sans Unicode"/>
              </a:rPr>
              <a:t>)</a:t>
            </a:r>
            <a:r>
              <a:rPr b="0" spc="55" dirty="0">
                <a:latin typeface="Lucida Sans Unicode"/>
                <a:cs typeface="Lucida Sans Unicode"/>
              </a:rPr>
              <a:t> </a:t>
            </a:r>
            <a:r>
              <a:rPr spc="-10" dirty="0"/>
              <a:t>Gravity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59994" y="555183"/>
            <a:ext cx="2419350" cy="1141095"/>
            <a:chOff x="359994" y="578531"/>
            <a:chExt cx="2419350" cy="1141095"/>
          </a:xfrm>
        </p:grpSpPr>
        <p:sp>
          <p:nvSpPr>
            <p:cNvPr id="4" name="object 4"/>
            <p:cNvSpPr/>
            <p:nvPr/>
          </p:nvSpPr>
          <p:spPr>
            <a:xfrm>
              <a:off x="359994" y="578531"/>
              <a:ext cx="2419350" cy="1141095"/>
            </a:xfrm>
            <a:custGeom>
              <a:avLst/>
              <a:gdLst/>
              <a:ahLst/>
              <a:cxnLst/>
              <a:rect l="l" t="t" r="r" b="b"/>
              <a:pathLst>
                <a:path w="2419350" h="1141095">
                  <a:moveTo>
                    <a:pt x="2355945" y="0"/>
                  </a:moveTo>
                  <a:lnTo>
                    <a:pt x="63263" y="0"/>
                  </a:lnTo>
                  <a:lnTo>
                    <a:pt x="38638" y="4971"/>
                  </a:lnTo>
                  <a:lnTo>
                    <a:pt x="18529" y="18529"/>
                  </a:lnTo>
                  <a:lnTo>
                    <a:pt x="4971" y="38638"/>
                  </a:lnTo>
                  <a:lnTo>
                    <a:pt x="0" y="63263"/>
                  </a:lnTo>
                  <a:lnTo>
                    <a:pt x="0" y="1077480"/>
                  </a:lnTo>
                  <a:lnTo>
                    <a:pt x="4971" y="1102105"/>
                  </a:lnTo>
                  <a:lnTo>
                    <a:pt x="18529" y="1122214"/>
                  </a:lnTo>
                  <a:lnTo>
                    <a:pt x="38638" y="1135772"/>
                  </a:lnTo>
                  <a:lnTo>
                    <a:pt x="63263" y="1140743"/>
                  </a:lnTo>
                  <a:lnTo>
                    <a:pt x="2355945" y="1140743"/>
                  </a:lnTo>
                  <a:lnTo>
                    <a:pt x="2380571" y="1135772"/>
                  </a:lnTo>
                  <a:lnTo>
                    <a:pt x="2400680" y="1122214"/>
                  </a:lnTo>
                  <a:lnTo>
                    <a:pt x="2414238" y="1102105"/>
                  </a:lnTo>
                  <a:lnTo>
                    <a:pt x="2419209" y="1077480"/>
                  </a:lnTo>
                  <a:lnTo>
                    <a:pt x="2419209" y="63263"/>
                  </a:lnTo>
                  <a:lnTo>
                    <a:pt x="2414238" y="38638"/>
                  </a:lnTo>
                  <a:lnTo>
                    <a:pt x="2400680" y="18529"/>
                  </a:lnTo>
                  <a:lnTo>
                    <a:pt x="2380571" y="4971"/>
                  </a:lnTo>
                  <a:lnTo>
                    <a:pt x="2355945" y="0"/>
                  </a:lnTo>
                  <a:close/>
                </a:path>
              </a:pathLst>
            </a:custGeom>
            <a:solidFill>
              <a:srgbClr val="1E52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72646" y="763837"/>
              <a:ext cx="2393950" cy="942975"/>
            </a:xfrm>
            <a:custGeom>
              <a:avLst/>
              <a:gdLst/>
              <a:ahLst/>
              <a:cxnLst/>
              <a:rect l="l" t="t" r="r" b="b"/>
              <a:pathLst>
                <a:path w="2393950" h="942975">
                  <a:moveTo>
                    <a:pt x="2393904" y="0"/>
                  </a:moveTo>
                  <a:lnTo>
                    <a:pt x="0" y="0"/>
                  </a:lnTo>
                  <a:lnTo>
                    <a:pt x="0" y="892174"/>
                  </a:lnTo>
                  <a:lnTo>
                    <a:pt x="3977" y="911874"/>
                  </a:lnTo>
                  <a:lnTo>
                    <a:pt x="14823" y="927961"/>
                  </a:lnTo>
                  <a:lnTo>
                    <a:pt x="30910" y="938808"/>
                  </a:lnTo>
                  <a:lnTo>
                    <a:pt x="50610" y="942785"/>
                  </a:lnTo>
                  <a:lnTo>
                    <a:pt x="2343293" y="942785"/>
                  </a:lnTo>
                  <a:lnTo>
                    <a:pt x="2362993" y="938808"/>
                  </a:lnTo>
                  <a:lnTo>
                    <a:pt x="2379080" y="927961"/>
                  </a:lnTo>
                  <a:lnTo>
                    <a:pt x="2389926" y="911874"/>
                  </a:lnTo>
                  <a:lnTo>
                    <a:pt x="2393904" y="892174"/>
                  </a:lnTo>
                  <a:lnTo>
                    <a:pt x="2393904" y="0"/>
                  </a:lnTo>
                  <a:close/>
                </a:path>
              </a:pathLst>
            </a:custGeom>
            <a:solidFill>
              <a:srgbClr val="E7F2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72646" y="591184"/>
              <a:ext cx="2393950" cy="160020"/>
            </a:xfrm>
            <a:custGeom>
              <a:avLst/>
              <a:gdLst/>
              <a:ahLst/>
              <a:cxnLst/>
              <a:rect l="l" t="t" r="r" b="b"/>
              <a:pathLst>
                <a:path w="2393950" h="160020">
                  <a:moveTo>
                    <a:pt x="2343293" y="0"/>
                  </a:moveTo>
                  <a:lnTo>
                    <a:pt x="50610" y="0"/>
                  </a:lnTo>
                  <a:lnTo>
                    <a:pt x="30910" y="3977"/>
                  </a:lnTo>
                  <a:lnTo>
                    <a:pt x="14823" y="14823"/>
                  </a:lnTo>
                  <a:lnTo>
                    <a:pt x="3977" y="30910"/>
                  </a:lnTo>
                  <a:lnTo>
                    <a:pt x="0" y="50610"/>
                  </a:lnTo>
                  <a:lnTo>
                    <a:pt x="0" y="160000"/>
                  </a:lnTo>
                  <a:lnTo>
                    <a:pt x="2393904" y="160000"/>
                  </a:lnTo>
                  <a:lnTo>
                    <a:pt x="2393904" y="50610"/>
                  </a:lnTo>
                  <a:lnTo>
                    <a:pt x="2389926" y="30910"/>
                  </a:lnTo>
                  <a:lnTo>
                    <a:pt x="2379080" y="14823"/>
                  </a:lnTo>
                  <a:lnTo>
                    <a:pt x="2362993" y="3977"/>
                  </a:lnTo>
                  <a:lnTo>
                    <a:pt x="2343293" y="0"/>
                  </a:lnTo>
                  <a:close/>
                </a:path>
              </a:pathLst>
            </a:custGeom>
            <a:solidFill>
              <a:srgbClr val="1E52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42010" y="574070"/>
            <a:ext cx="37973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Action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03338" y="1052109"/>
            <a:ext cx="209550" cy="1365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700" i="1" dirty="0">
                <a:latin typeface="Times New Roman"/>
                <a:cs typeface="Times New Roman"/>
              </a:rPr>
              <a:t>f</a:t>
            </a:r>
            <a:r>
              <a:rPr sz="700" i="1" spc="-15" dirty="0">
                <a:latin typeface="Times New Roman"/>
                <a:cs typeface="Times New Roman"/>
              </a:rPr>
              <a:t> </a:t>
            </a:r>
            <a:r>
              <a:rPr sz="700" spc="-25" dirty="0">
                <a:latin typeface="Lucida Sans Unicode"/>
                <a:cs typeface="Lucida Sans Unicode"/>
              </a:rPr>
              <a:t>(</a:t>
            </a:r>
            <a:r>
              <a:rPr sz="700" i="1" spc="-25" dirty="0">
                <a:latin typeface="Times New Roman"/>
                <a:cs typeface="Times New Roman"/>
              </a:rPr>
              <a:t>Q</a:t>
            </a:r>
            <a:r>
              <a:rPr sz="700" spc="-25" dirty="0">
                <a:latin typeface="Lucida Sans Unicode"/>
                <a:cs typeface="Lucida Sans Unicode"/>
              </a:rPr>
              <a:t>)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40080" y="997247"/>
            <a:ext cx="40259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08610" algn="l"/>
              </a:tabLst>
            </a:pPr>
            <a:r>
              <a:rPr sz="1000" i="1" spc="-50" dirty="0">
                <a:latin typeface="Times New Roman"/>
                <a:cs typeface="Times New Roman"/>
              </a:rPr>
              <a:t>S</a:t>
            </a:r>
            <a:r>
              <a:rPr sz="1000" i="1" dirty="0">
                <a:latin typeface="Times New Roman"/>
                <a:cs typeface="Times New Roman"/>
              </a:rPr>
              <a:t>	</a:t>
            </a:r>
            <a:r>
              <a:rPr sz="1000" spc="-50" dirty="0">
                <a:latin typeface="Georgia"/>
                <a:cs typeface="Georgia"/>
              </a:rPr>
              <a:t>=</a:t>
            </a:r>
            <a:endParaRPr sz="1000">
              <a:latin typeface="Georgia"/>
              <a:cs typeface="Georg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13737" y="886568"/>
            <a:ext cx="370840" cy="379095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46050">
              <a:lnSpc>
                <a:spcPct val="100000"/>
              </a:lnSpc>
              <a:spcBef>
                <a:spcPts val="290"/>
              </a:spcBef>
            </a:pPr>
            <a:r>
              <a:rPr sz="1000" u="sng" spc="20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000" u="sng" spc="-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</a:t>
            </a:r>
            <a:r>
              <a:rPr sz="1000" u="sng" spc="50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endParaRPr sz="1000" dirty="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  <a:spcBef>
                <a:spcPts val="195"/>
              </a:spcBef>
            </a:pPr>
            <a:r>
              <a:rPr lang="fr-FR" sz="1500" spc="-262" baseline="38888" dirty="0">
                <a:latin typeface="Lucida Sans Unicode"/>
                <a:cs typeface="Lucida Sans Unicode"/>
              </a:rPr>
              <a:t>−</a:t>
            </a:r>
            <a:r>
              <a:rPr lang="fr-FR" sz="1500" spc="-292" baseline="38888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Times New Roman"/>
                <a:cs typeface="Times New Roman"/>
              </a:rPr>
              <a:t>2</a:t>
            </a:r>
            <a:r>
              <a:rPr sz="1000" i="1" spc="-50" dirty="0">
                <a:latin typeface="Georgia"/>
                <a:cs typeface="Georgia"/>
              </a:rPr>
              <a:t>𝜅</a:t>
            </a:r>
            <a:r>
              <a:rPr lang="fr-FR" sz="1000" i="1" spc="-50" dirty="0">
                <a:latin typeface="Georgia"/>
                <a:cs typeface="Georgia"/>
              </a:rPr>
              <a:t> </a:t>
            </a:r>
            <a:r>
              <a:rPr sz="1050" spc="-75" baseline="23809" dirty="0">
                <a:latin typeface="Times New Roman"/>
                <a:cs typeface="Times New Roman"/>
              </a:rPr>
              <a:t>2</a:t>
            </a:r>
            <a:endParaRPr sz="1050" baseline="23809" dirty="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54761" y="986887"/>
            <a:ext cx="104139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290" dirty="0">
                <a:latin typeface="Times New Roman"/>
                <a:cs typeface="Times New Roman"/>
              </a:rPr>
              <a:t>∫</a:t>
            </a:r>
            <a:endParaRPr sz="1000" dirty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37168" y="936625"/>
            <a:ext cx="74132" cy="12375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700" spc="-50" dirty="0">
                <a:latin typeface="Times New Roman"/>
                <a:cs typeface="Times New Roman"/>
              </a:rPr>
              <a:t>4</a:t>
            </a:r>
            <a:endParaRPr sz="700" dirty="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587500" y="1012825"/>
            <a:ext cx="144145" cy="0"/>
          </a:xfrm>
          <a:custGeom>
            <a:avLst/>
            <a:gdLst/>
            <a:ahLst/>
            <a:cxnLst/>
            <a:rect l="l" t="t" r="r" b="b"/>
            <a:pathLst>
              <a:path w="144144">
                <a:moveTo>
                  <a:pt x="0" y="0"/>
                </a:moveTo>
                <a:lnTo>
                  <a:pt x="143738" y="0"/>
                </a:lnTo>
              </a:path>
            </a:pathLst>
          </a:custGeom>
          <a:ln w="70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313749" y="999154"/>
            <a:ext cx="90834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i="1" dirty="0">
                <a:latin typeface="Times New Roman"/>
                <a:cs typeface="Times New Roman"/>
              </a:rPr>
              <a:t>dx</a:t>
            </a:r>
            <a:r>
              <a:rPr sz="1000" i="1" spc="190" dirty="0">
                <a:latin typeface="Times New Roman"/>
                <a:cs typeface="Times New Roman"/>
              </a:rPr>
              <a:t> </a:t>
            </a:r>
            <a:r>
              <a:rPr lang="fr-FR" sz="1000" spc="-65" dirty="0">
                <a:latin typeface="Lucida Sans Unicode"/>
                <a:cs typeface="Lucida Sans Unicode"/>
              </a:rPr>
              <a:t>√-</a:t>
            </a:r>
            <a:r>
              <a:rPr sz="1000" i="1" spc="-95" dirty="0">
                <a:latin typeface="Times New Roman"/>
                <a:cs typeface="Times New Roman"/>
              </a:rPr>
              <a:t>g</a:t>
            </a:r>
            <a:r>
              <a:rPr sz="1000" i="1" spc="-80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f</a:t>
            </a:r>
            <a:r>
              <a:rPr sz="1000" i="1" spc="-5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(</a:t>
            </a:r>
            <a:r>
              <a:rPr sz="1000" i="1" dirty="0">
                <a:latin typeface="Times New Roman"/>
                <a:cs typeface="Times New Roman"/>
              </a:rPr>
              <a:t>Q</a:t>
            </a:r>
            <a:r>
              <a:rPr sz="1000" dirty="0">
                <a:latin typeface="Lucida Sans Unicode"/>
                <a:cs typeface="Lucida Sans Unicode"/>
              </a:rPr>
              <a:t>)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75" dirty="0">
                <a:latin typeface="Lucida Sans Unicode"/>
                <a:cs typeface="Lucida Sans Unicode"/>
              </a:rPr>
              <a:t>+</a:t>
            </a:r>
            <a:r>
              <a:rPr sz="1000" spc="-95" dirty="0">
                <a:latin typeface="Lucida Sans Unicode"/>
                <a:cs typeface="Lucida Sans Unicode"/>
              </a:rPr>
              <a:t> </a:t>
            </a:r>
            <a:r>
              <a:rPr sz="1000" i="1" spc="-50" dirty="0">
                <a:latin typeface="Times New Roman"/>
                <a:cs typeface="Times New Roman"/>
              </a:rPr>
              <a:t>S</a:t>
            </a:r>
            <a:endParaRPr sz="1000" dirty="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164080" y="1028700"/>
            <a:ext cx="261620" cy="1365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700" spc="-10" dirty="0">
                <a:latin typeface="Times New Roman"/>
                <a:cs typeface="Times New Roman"/>
              </a:rPr>
              <a:t>matter</a:t>
            </a:r>
            <a:endParaRPr sz="700" dirty="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57098" y="1376475"/>
            <a:ext cx="2002789" cy="2673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54940" marR="5080" indent="-142875">
              <a:lnSpc>
                <a:spcPts val="950"/>
              </a:lnSpc>
              <a:spcBef>
                <a:spcPts val="135"/>
              </a:spcBef>
              <a:buClr>
                <a:srgbClr val="145F81"/>
              </a:buClr>
              <a:buSzPct val="112500"/>
              <a:buFont typeface="Lucida Sans Unicode"/>
              <a:buChar char="►"/>
              <a:tabLst>
                <a:tab pos="154940" algn="l"/>
              </a:tabLst>
            </a:pP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Generalization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of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GR: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replace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curvature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0C2B5E"/>
                </a:solidFill>
                <a:latin typeface="Times New Roman"/>
                <a:cs typeface="Times New Roman"/>
              </a:rPr>
              <a:t>R</a:t>
            </a:r>
            <a:r>
              <a:rPr sz="800" i="1" spc="-1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spc="-25" dirty="0">
                <a:solidFill>
                  <a:srgbClr val="0C2B5E"/>
                </a:solidFill>
                <a:latin typeface="Times New Roman"/>
                <a:cs typeface="Times New Roman"/>
              </a:rPr>
              <a:t>by</a:t>
            </a:r>
            <a:r>
              <a:rPr sz="800" spc="50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non-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metricity</a:t>
            </a:r>
            <a:r>
              <a:rPr sz="800" spc="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i="1" spc="-50" dirty="0">
                <a:solidFill>
                  <a:srgbClr val="0C2B5E"/>
                </a:solidFill>
                <a:latin typeface="Times New Roman"/>
                <a:cs typeface="Times New Roman"/>
              </a:rPr>
              <a:t>Q</a:t>
            </a:r>
            <a:endParaRPr sz="800">
              <a:latin typeface="Times New Roman"/>
              <a:cs typeface="Times New Roman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359994" y="1800673"/>
            <a:ext cx="2419350" cy="1109345"/>
            <a:chOff x="359994" y="1799092"/>
            <a:chExt cx="2419350" cy="1109345"/>
          </a:xfrm>
        </p:grpSpPr>
        <p:sp>
          <p:nvSpPr>
            <p:cNvPr id="19" name="object 19"/>
            <p:cNvSpPr/>
            <p:nvPr/>
          </p:nvSpPr>
          <p:spPr>
            <a:xfrm>
              <a:off x="359994" y="1799092"/>
              <a:ext cx="2419350" cy="1109345"/>
            </a:xfrm>
            <a:custGeom>
              <a:avLst/>
              <a:gdLst/>
              <a:ahLst/>
              <a:cxnLst/>
              <a:rect l="l" t="t" r="r" b="b"/>
              <a:pathLst>
                <a:path w="2419350" h="1109345">
                  <a:moveTo>
                    <a:pt x="2355945" y="0"/>
                  </a:moveTo>
                  <a:lnTo>
                    <a:pt x="63263" y="0"/>
                  </a:lnTo>
                  <a:lnTo>
                    <a:pt x="38638" y="4971"/>
                  </a:lnTo>
                  <a:lnTo>
                    <a:pt x="18529" y="18529"/>
                  </a:lnTo>
                  <a:lnTo>
                    <a:pt x="4971" y="38638"/>
                  </a:lnTo>
                  <a:lnTo>
                    <a:pt x="0" y="63263"/>
                  </a:lnTo>
                  <a:lnTo>
                    <a:pt x="0" y="1045715"/>
                  </a:lnTo>
                  <a:lnTo>
                    <a:pt x="4971" y="1070340"/>
                  </a:lnTo>
                  <a:lnTo>
                    <a:pt x="18529" y="1090449"/>
                  </a:lnTo>
                  <a:lnTo>
                    <a:pt x="38638" y="1104007"/>
                  </a:lnTo>
                  <a:lnTo>
                    <a:pt x="63263" y="1108978"/>
                  </a:lnTo>
                  <a:lnTo>
                    <a:pt x="2355945" y="1108978"/>
                  </a:lnTo>
                  <a:lnTo>
                    <a:pt x="2380571" y="1104007"/>
                  </a:lnTo>
                  <a:lnTo>
                    <a:pt x="2400680" y="1090449"/>
                  </a:lnTo>
                  <a:lnTo>
                    <a:pt x="2414238" y="1070340"/>
                  </a:lnTo>
                  <a:lnTo>
                    <a:pt x="2419209" y="1045715"/>
                  </a:lnTo>
                  <a:lnTo>
                    <a:pt x="2419209" y="63263"/>
                  </a:lnTo>
                  <a:lnTo>
                    <a:pt x="2414238" y="38638"/>
                  </a:lnTo>
                  <a:lnTo>
                    <a:pt x="2400680" y="18529"/>
                  </a:lnTo>
                  <a:lnTo>
                    <a:pt x="2380571" y="4971"/>
                  </a:lnTo>
                  <a:lnTo>
                    <a:pt x="2355945" y="0"/>
                  </a:lnTo>
                  <a:close/>
                </a:path>
              </a:pathLst>
            </a:custGeom>
            <a:solidFill>
              <a:srgbClr val="6837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72646" y="2008438"/>
              <a:ext cx="2393950" cy="887094"/>
            </a:xfrm>
            <a:custGeom>
              <a:avLst/>
              <a:gdLst/>
              <a:ahLst/>
              <a:cxnLst/>
              <a:rect l="l" t="t" r="r" b="b"/>
              <a:pathLst>
                <a:path w="2393950" h="887094">
                  <a:moveTo>
                    <a:pt x="2393904" y="0"/>
                  </a:moveTo>
                  <a:lnTo>
                    <a:pt x="0" y="0"/>
                  </a:lnTo>
                  <a:lnTo>
                    <a:pt x="0" y="836369"/>
                  </a:lnTo>
                  <a:lnTo>
                    <a:pt x="3977" y="856069"/>
                  </a:lnTo>
                  <a:lnTo>
                    <a:pt x="14823" y="872156"/>
                  </a:lnTo>
                  <a:lnTo>
                    <a:pt x="30910" y="883003"/>
                  </a:lnTo>
                  <a:lnTo>
                    <a:pt x="50610" y="886980"/>
                  </a:lnTo>
                  <a:lnTo>
                    <a:pt x="2343293" y="886980"/>
                  </a:lnTo>
                  <a:lnTo>
                    <a:pt x="2362993" y="883003"/>
                  </a:lnTo>
                  <a:lnTo>
                    <a:pt x="2379080" y="872156"/>
                  </a:lnTo>
                  <a:lnTo>
                    <a:pt x="2389926" y="856069"/>
                  </a:lnTo>
                  <a:lnTo>
                    <a:pt x="2393904" y="836369"/>
                  </a:lnTo>
                  <a:lnTo>
                    <a:pt x="2393904" y="0"/>
                  </a:lnTo>
                  <a:close/>
                </a:path>
              </a:pathLst>
            </a:custGeom>
            <a:solidFill>
              <a:srgbClr val="F3EB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72646" y="1811745"/>
              <a:ext cx="2393950" cy="184150"/>
            </a:xfrm>
            <a:custGeom>
              <a:avLst/>
              <a:gdLst/>
              <a:ahLst/>
              <a:cxnLst/>
              <a:rect l="l" t="t" r="r" b="b"/>
              <a:pathLst>
                <a:path w="2393950" h="184150">
                  <a:moveTo>
                    <a:pt x="2343293" y="0"/>
                  </a:moveTo>
                  <a:lnTo>
                    <a:pt x="50610" y="0"/>
                  </a:lnTo>
                  <a:lnTo>
                    <a:pt x="30910" y="3977"/>
                  </a:lnTo>
                  <a:lnTo>
                    <a:pt x="14823" y="14823"/>
                  </a:lnTo>
                  <a:lnTo>
                    <a:pt x="3977" y="30910"/>
                  </a:lnTo>
                  <a:lnTo>
                    <a:pt x="0" y="50610"/>
                  </a:lnTo>
                  <a:lnTo>
                    <a:pt x="0" y="184040"/>
                  </a:lnTo>
                  <a:lnTo>
                    <a:pt x="2393904" y="184040"/>
                  </a:lnTo>
                  <a:lnTo>
                    <a:pt x="2393904" y="50610"/>
                  </a:lnTo>
                  <a:lnTo>
                    <a:pt x="2389926" y="30910"/>
                  </a:lnTo>
                  <a:lnTo>
                    <a:pt x="2379080" y="14823"/>
                  </a:lnTo>
                  <a:lnTo>
                    <a:pt x="2362993" y="3977"/>
                  </a:lnTo>
                  <a:lnTo>
                    <a:pt x="2343293" y="0"/>
                  </a:lnTo>
                  <a:close/>
                </a:path>
              </a:pathLst>
            </a:custGeom>
            <a:solidFill>
              <a:srgbClr val="6837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446557" y="1794629"/>
            <a:ext cx="115760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Non-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metricity</a:t>
            </a:r>
            <a:r>
              <a:rPr sz="10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Scalar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301635" y="2211463"/>
            <a:ext cx="535940" cy="182101"/>
          </a:xfrm>
          <a:prstGeom prst="rect">
            <a:avLst/>
          </a:prstGeom>
          <a:ln w="5054">
            <a:solidFill>
              <a:srgbClr val="000000"/>
            </a:solidFill>
          </a:ln>
        </p:spPr>
        <p:txBody>
          <a:bodyPr vert="horz" wrap="square" lIns="0" tIns="27940" rIns="0" bIns="0" rtlCol="0">
            <a:spAutoFit/>
          </a:bodyPr>
          <a:lstStyle/>
          <a:p>
            <a:pPr marL="40005">
              <a:lnSpc>
                <a:spcPct val="100000"/>
              </a:lnSpc>
              <a:spcBef>
                <a:spcPts val="220"/>
              </a:spcBef>
            </a:pPr>
            <a:r>
              <a:rPr sz="1000" i="1" dirty="0">
                <a:latin typeface="Times New Roman"/>
                <a:cs typeface="Times New Roman"/>
              </a:rPr>
              <a:t>Q</a:t>
            </a:r>
            <a:r>
              <a:rPr sz="1000" i="1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Georgia"/>
                <a:cs typeface="Georgia"/>
              </a:rPr>
              <a:t>=</a:t>
            </a:r>
            <a:r>
              <a:rPr sz="1000" spc="30" dirty="0">
                <a:latin typeface="Georgia"/>
                <a:cs typeface="Georgia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6</a:t>
            </a:r>
            <a:r>
              <a:rPr sz="1000" i="1" spc="-25" dirty="0">
                <a:latin typeface="Times New Roman"/>
                <a:cs typeface="Times New Roman"/>
              </a:rPr>
              <a:t>H</a:t>
            </a:r>
            <a:r>
              <a:rPr lang="fr-FR" sz="1000" i="1" spc="-25" dirty="0">
                <a:latin typeface="Times New Roman"/>
                <a:cs typeface="Times New Roman"/>
              </a:rPr>
              <a:t> </a:t>
            </a:r>
            <a:r>
              <a:rPr sz="1050" spc="-37" baseline="31746" dirty="0">
                <a:latin typeface="Times New Roman"/>
                <a:cs typeface="Times New Roman"/>
              </a:rPr>
              <a:t>2</a:t>
            </a:r>
            <a:endParaRPr sz="1050" baseline="31746" dirty="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57098" y="2565373"/>
            <a:ext cx="2082800" cy="2673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54940" marR="5080" indent="-142875">
              <a:lnSpc>
                <a:spcPts val="950"/>
              </a:lnSpc>
              <a:spcBef>
                <a:spcPts val="135"/>
              </a:spcBef>
              <a:buClr>
                <a:srgbClr val="145F81"/>
              </a:buClr>
              <a:buSzPct val="112500"/>
              <a:buFont typeface="Lucida Sans Unicode"/>
              <a:buChar char="►"/>
              <a:tabLst>
                <a:tab pos="154940" algn="l"/>
              </a:tabLst>
            </a:pP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Key</a:t>
            </a:r>
            <a:r>
              <a:rPr sz="800" spc="-2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relation:</a:t>
            </a:r>
            <a:r>
              <a:rPr sz="800" spc="5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directly</a:t>
            </a:r>
            <a:r>
              <a:rPr sz="800" spc="-2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links</a:t>
            </a:r>
            <a:r>
              <a:rPr sz="800" spc="-2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geometry</a:t>
            </a:r>
            <a:r>
              <a:rPr sz="800" spc="-2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to</a:t>
            </a:r>
            <a:r>
              <a:rPr sz="800" spc="-2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cosmic</a:t>
            </a:r>
            <a:r>
              <a:rPr sz="800" spc="50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expansion</a:t>
            </a:r>
            <a:endParaRPr sz="800">
              <a:latin typeface="Times New Roman"/>
              <a:cs typeface="Times New Roman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2980817" y="542358"/>
            <a:ext cx="2419350" cy="1396365"/>
            <a:chOff x="2980817" y="542530"/>
            <a:chExt cx="2419350" cy="1396365"/>
          </a:xfrm>
        </p:grpSpPr>
        <p:sp>
          <p:nvSpPr>
            <p:cNvPr id="26" name="object 26"/>
            <p:cNvSpPr/>
            <p:nvPr/>
          </p:nvSpPr>
          <p:spPr>
            <a:xfrm>
              <a:off x="2980817" y="542530"/>
              <a:ext cx="2419350" cy="1396365"/>
            </a:xfrm>
            <a:custGeom>
              <a:avLst/>
              <a:gdLst/>
              <a:ahLst/>
              <a:cxnLst/>
              <a:rect l="l" t="t" r="r" b="b"/>
              <a:pathLst>
                <a:path w="2419350" h="1396364">
                  <a:moveTo>
                    <a:pt x="2355945" y="0"/>
                  </a:moveTo>
                  <a:lnTo>
                    <a:pt x="63263" y="0"/>
                  </a:lnTo>
                  <a:lnTo>
                    <a:pt x="38638" y="4971"/>
                  </a:lnTo>
                  <a:lnTo>
                    <a:pt x="18529" y="18529"/>
                  </a:lnTo>
                  <a:lnTo>
                    <a:pt x="4971" y="38638"/>
                  </a:lnTo>
                  <a:lnTo>
                    <a:pt x="0" y="63263"/>
                  </a:lnTo>
                  <a:lnTo>
                    <a:pt x="0" y="1332505"/>
                  </a:lnTo>
                  <a:lnTo>
                    <a:pt x="4971" y="1357130"/>
                  </a:lnTo>
                  <a:lnTo>
                    <a:pt x="18529" y="1377239"/>
                  </a:lnTo>
                  <a:lnTo>
                    <a:pt x="38638" y="1390797"/>
                  </a:lnTo>
                  <a:lnTo>
                    <a:pt x="63263" y="1395769"/>
                  </a:lnTo>
                  <a:lnTo>
                    <a:pt x="2355945" y="1395769"/>
                  </a:lnTo>
                  <a:lnTo>
                    <a:pt x="2380571" y="1390797"/>
                  </a:lnTo>
                  <a:lnTo>
                    <a:pt x="2400680" y="1377239"/>
                  </a:lnTo>
                  <a:lnTo>
                    <a:pt x="2414238" y="1357130"/>
                  </a:lnTo>
                  <a:lnTo>
                    <a:pt x="2419209" y="1332505"/>
                  </a:lnTo>
                  <a:lnTo>
                    <a:pt x="2419209" y="63263"/>
                  </a:lnTo>
                  <a:lnTo>
                    <a:pt x="2414238" y="38638"/>
                  </a:lnTo>
                  <a:lnTo>
                    <a:pt x="2400680" y="18529"/>
                  </a:lnTo>
                  <a:lnTo>
                    <a:pt x="2380571" y="4971"/>
                  </a:lnTo>
                  <a:lnTo>
                    <a:pt x="2355945" y="0"/>
                  </a:lnTo>
                  <a:close/>
                </a:path>
              </a:pathLst>
            </a:custGeom>
            <a:solidFill>
              <a:srgbClr val="2C7D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993469" y="751875"/>
              <a:ext cx="2393950" cy="1174115"/>
            </a:xfrm>
            <a:custGeom>
              <a:avLst/>
              <a:gdLst/>
              <a:ahLst/>
              <a:cxnLst/>
              <a:rect l="l" t="t" r="r" b="b"/>
              <a:pathLst>
                <a:path w="2393950" h="1174114">
                  <a:moveTo>
                    <a:pt x="2393904" y="0"/>
                  </a:moveTo>
                  <a:lnTo>
                    <a:pt x="0" y="0"/>
                  </a:lnTo>
                  <a:lnTo>
                    <a:pt x="0" y="1123159"/>
                  </a:lnTo>
                  <a:lnTo>
                    <a:pt x="3977" y="1142860"/>
                  </a:lnTo>
                  <a:lnTo>
                    <a:pt x="14823" y="1158947"/>
                  </a:lnTo>
                  <a:lnTo>
                    <a:pt x="30910" y="1169793"/>
                  </a:lnTo>
                  <a:lnTo>
                    <a:pt x="50610" y="1173770"/>
                  </a:lnTo>
                  <a:lnTo>
                    <a:pt x="2343293" y="1173770"/>
                  </a:lnTo>
                  <a:lnTo>
                    <a:pt x="2362993" y="1169793"/>
                  </a:lnTo>
                  <a:lnTo>
                    <a:pt x="2379080" y="1158947"/>
                  </a:lnTo>
                  <a:lnTo>
                    <a:pt x="2389926" y="1142860"/>
                  </a:lnTo>
                  <a:lnTo>
                    <a:pt x="2393904" y="1123159"/>
                  </a:lnTo>
                  <a:lnTo>
                    <a:pt x="2393904" y="0"/>
                  </a:lnTo>
                  <a:close/>
                </a:path>
              </a:pathLst>
            </a:custGeom>
            <a:solidFill>
              <a:srgbClr val="EBF7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993469" y="555183"/>
              <a:ext cx="2393950" cy="184150"/>
            </a:xfrm>
            <a:custGeom>
              <a:avLst/>
              <a:gdLst/>
              <a:ahLst/>
              <a:cxnLst/>
              <a:rect l="l" t="t" r="r" b="b"/>
              <a:pathLst>
                <a:path w="2393950" h="184150">
                  <a:moveTo>
                    <a:pt x="2343293" y="0"/>
                  </a:moveTo>
                  <a:lnTo>
                    <a:pt x="50610" y="0"/>
                  </a:lnTo>
                  <a:lnTo>
                    <a:pt x="30910" y="3977"/>
                  </a:lnTo>
                  <a:lnTo>
                    <a:pt x="14823" y="14823"/>
                  </a:lnTo>
                  <a:lnTo>
                    <a:pt x="3977" y="30910"/>
                  </a:lnTo>
                  <a:lnTo>
                    <a:pt x="0" y="50610"/>
                  </a:lnTo>
                  <a:lnTo>
                    <a:pt x="0" y="184040"/>
                  </a:lnTo>
                  <a:lnTo>
                    <a:pt x="2393904" y="184040"/>
                  </a:lnTo>
                  <a:lnTo>
                    <a:pt x="2393904" y="50610"/>
                  </a:lnTo>
                  <a:lnTo>
                    <a:pt x="2389926" y="30910"/>
                  </a:lnTo>
                  <a:lnTo>
                    <a:pt x="2379080" y="14823"/>
                  </a:lnTo>
                  <a:lnTo>
                    <a:pt x="2362993" y="3977"/>
                  </a:lnTo>
                  <a:lnTo>
                    <a:pt x="2343293" y="0"/>
                  </a:lnTo>
                  <a:close/>
                </a:path>
              </a:pathLst>
            </a:custGeom>
            <a:solidFill>
              <a:srgbClr val="2C7D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3067380" y="538078"/>
            <a:ext cx="169672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Modified</a:t>
            </a:r>
            <a:r>
              <a:rPr sz="1000" b="1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Friedmann</a:t>
            </a:r>
            <a:r>
              <a:rPr sz="1000" b="1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equations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844747" y="1008818"/>
            <a:ext cx="76200" cy="1092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50" i="1" spc="-50" dirty="0">
                <a:latin typeface="Times New Roman"/>
                <a:cs typeface="Times New Roman"/>
              </a:rPr>
              <a:t>Q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972153" y="956811"/>
            <a:ext cx="60325" cy="1092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50" spc="-50" dirty="0">
                <a:latin typeface="Times New Roman"/>
                <a:cs typeface="Times New Roman"/>
              </a:rPr>
              <a:t>2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135640" y="909654"/>
            <a:ext cx="71755" cy="1365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700" spc="-50" dirty="0">
                <a:latin typeface="Times New Roman"/>
                <a:cs typeface="Times New Roman"/>
              </a:rPr>
              <a:t>1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4148340" y="1053515"/>
            <a:ext cx="46355" cy="0"/>
          </a:xfrm>
          <a:custGeom>
            <a:avLst/>
            <a:gdLst/>
            <a:ahLst/>
            <a:cxnLst/>
            <a:rect l="l" t="t" r="r" b="b"/>
            <a:pathLst>
              <a:path w="46354">
                <a:moveTo>
                  <a:pt x="0" y="0"/>
                </a:moveTo>
                <a:lnTo>
                  <a:pt x="46177" y="0"/>
                </a:lnTo>
              </a:path>
            </a:pathLst>
          </a:custGeom>
          <a:ln w="51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4135640" y="1035549"/>
            <a:ext cx="71755" cy="1365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700" spc="-50" dirty="0">
                <a:latin typeface="Times New Roman"/>
                <a:cs typeface="Times New Roman"/>
              </a:rPr>
              <a:t>2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772877" y="972188"/>
            <a:ext cx="833755" cy="12375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700" dirty="0">
                <a:latin typeface="Times New Roman"/>
                <a:cs typeface="Times New Roman"/>
              </a:rPr>
              <a:t>6</a:t>
            </a:r>
            <a:r>
              <a:rPr sz="700" i="1" dirty="0">
                <a:latin typeface="Times New Roman"/>
                <a:cs typeface="Times New Roman"/>
              </a:rPr>
              <a:t>f</a:t>
            </a:r>
            <a:r>
              <a:rPr sz="700" i="1" spc="260" dirty="0">
                <a:latin typeface="Times New Roman"/>
                <a:cs typeface="Times New Roman"/>
              </a:rPr>
              <a:t> </a:t>
            </a:r>
            <a:r>
              <a:rPr sz="700" i="1" dirty="0">
                <a:latin typeface="Times New Roman"/>
                <a:cs typeface="Times New Roman"/>
              </a:rPr>
              <a:t>H</a:t>
            </a:r>
            <a:r>
              <a:rPr sz="700" i="1" spc="360" dirty="0">
                <a:latin typeface="Times New Roman"/>
                <a:cs typeface="Times New Roman"/>
              </a:rPr>
              <a:t> </a:t>
            </a:r>
            <a:r>
              <a:rPr sz="700" dirty="0">
                <a:latin typeface="Lucida Sans Unicode"/>
                <a:cs typeface="Lucida Sans Unicode"/>
              </a:rPr>
              <a:t>−</a:t>
            </a:r>
            <a:r>
              <a:rPr sz="700" spc="170" dirty="0">
                <a:latin typeface="Lucida Sans Unicode"/>
                <a:cs typeface="Lucida Sans Unicode"/>
              </a:rPr>
              <a:t>  </a:t>
            </a:r>
            <a:r>
              <a:rPr sz="700" i="1" dirty="0">
                <a:latin typeface="Times New Roman"/>
                <a:cs typeface="Times New Roman"/>
              </a:rPr>
              <a:t>f</a:t>
            </a:r>
            <a:r>
              <a:rPr sz="700" i="1" spc="125" dirty="0">
                <a:latin typeface="Times New Roman"/>
                <a:cs typeface="Times New Roman"/>
              </a:rPr>
              <a:t> </a:t>
            </a:r>
            <a:r>
              <a:rPr sz="700" dirty="0">
                <a:latin typeface="Georgia"/>
                <a:cs typeface="Georgia"/>
              </a:rPr>
              <a:t>=</a:t>
            </a:r>
            <a:r>
              <a:rPr sz="700" spc="25" dirty="0">
                <a:latin typeface="Georgia"/>
                <a:cs typeface="Georgia"/>
              </a:rPr>
              <a:t> </a:t>
            </a:r>
            <a:r>
              <a:rPr sz="700" dirty="0">
                <a:latin typeface="Times New Roman"/>
                <a:cs typeface="Times New Roman"/>
              </a:rPr>
              <a:t>8</a:t>
            </a:r>
            <a:r>
              <a:rPr sz="700" spc="-95" dirty="0">
                <a:latin typeface="Times New Roman"/>
                <a:cs typeface="Times New Roman"/>
              </a:rPr>
              <a:t> </a:t>
            </a:r>
            <a:r>
              <a:rPr sz="700" spc="-25" dirty="0">
                <a:latin typeface="Segoe UI Symbol"/>
                <a:cs typeface="Segoe UI Symbol"/>
              </a:rPr>
              <a:t>𝜋</a:t>
            </a:r>
            <a:r>
              <a:rPr sz="700" i="1" spc="-25" dirty="0">
                <a:latin typeface="Times New Roman"/>
                <a:cs typeface="Times New Roman"/>
              </a:rPr>
              <a:t>G</a:t>
            </a:r>
            <a:r>
              <a:rPr lang="fr-FR" sz="700" i="1" spc="-25" dirty="0">
                <a:latin typeface="Times New Roman"/>
                <a:cs typeface="Times New Roman"/>
              </a:rPr>
              <a:t> </a:t>
            </a:r>
            <a:r>
              <a:rPr sz="700" spc="-25" dirty="0">
                <a:latin typeface="Segoe UI Symbol"/>
                <a:cs typeface="Segoe UI Symbol"/>
              </a:rPr>
              <a:t>𝜌</a:t>
            </a:r>
            <a:endParaRPr sz="700" dirty="0">
              <a:latin typeface="Segoe UI Symbol"/>
              <a:cs typeface="Segoe UI Symbol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2980817" y="1982108"/>
            <a:ext cx="2419350" cy="950594"/>
            <a:chOff x="2980817" y="1982108"/>
            <a:chExt cx="2419350" cy="950594"/>
          </a:xfrm>
        </p:grpSpPr>
        <p:sp>
          <p:nvSpPr>
            <p:cNvPr id="37" name="object 37"/>
            <p:cNvSpPr/>
            <p:nvPr/>
          </p:nvSpPr>
          <p:spPr>
            <a:xfrm>
              <a:off x="2980817" y="1982108"/>
              <a:ext cx="2419350" cy="950594"/>
            </a:xfrm>
            <a:custGeom>
              <a:avLst/>
              <a:gdLst/>
              <a:ahLst/>
              <a:cxnLst/>
              <a:rect l="l" t="t" r="r" b="b"/>
              <a:pathLst>
                <a:path w="2419350" h="950594">
                  <a:moveTo>
                    <a:pt x="2355945" y="0"/>
                  </a:moveTo>
                  <a:lnTo>
                    <a:pt x="63263" y="0"/>
                  </a:lnTo>
                  <a:lnTo>
                    <a:pt x="38638" y="4971"/>
                  </a:lnTo>
                  <a:lnTo>
                    <a:pt x="18529" y="18529"/>
                  </a:lnTo>
                  <a:lnTo>
                    <a:pt x="4971" y="38638"/>
                  </a:lnTo>
                  <a:lnTo>
                    <a:pt x="0" y="63263"/>
                  </a:lnTo>
                  <a:lnTo>
                    <a:pt x="0" y="886803"/>
                  </a:lnTo>
                  <a:lnTo>
                    <a:pt x="4971" y="911428"/>
                  </a:lnTo>
                  <a:lnTo>
                    <a:pt x="18529" y="931537"/>
                  </a:lnTo>
                  <a:lnTo>
                    <a:pt x="38638" y="945095"/>
                  </a:lnTo>
                  <a:lnTo>
                    <a:pt x="63263" y="950067"/>
                  </a:lnTo>
                  <a:lnTo>
                    <a:pt x="2355945" y="950067"/>
                  </a:lnTo>
                  <a:lnTo>
                    <a:pt x="2380571" y="945095"/>
                  </a:lnTo>
                  <a:lnTo>
                    <a:pt x="2400680" y="931537"/>
                  </a:lnTo>
                  <a:lnTo>
                    <a:pt x="2414238" y="911428"/>
                  </a:lnTo>
                  <a:lnTo>
                    <a:pt x="2419209" y="886803"/>
                  </a:lnTo>
                  <a:lnTo>
                    <a:pt x="2419209" y="63263"/>
                  </a:lnTo>
                  <a:lnTo>
                    <a:pt x="2414238" y="38638"/>
                  </a:lnTo>
                  <a:lnTo>
                    <a:pt x="2400680" y="18529"/>
                  </a:lnTo>
                  <a:lnTo>
                    <a:pt x="2380571" y="4971"/>
                  </a:lnTo>
                  <a:lnTo>
                    <a:pt x="2355945" y="0"/>
                  </a:lnTo>
                  <a:close/>
                </a:path>
              </a:pathLst>
            </a:custGeom>
            <a:solidFill>
              <a:srgbClr val="1E52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993469" y="2167920"/>
              <a:ext cx="2393950" cy="751840"/>
            </a:xfrm>
            <a:custGeom>
              <a:avLst/>
              <a:gdLst/>
              <a:ahLst/>
              <a:cxnLst/>
              <a:rect l="l" t="t" r="r" b="b"/>
              <a:pathLst>
                <a:path w="2393950" h="751839">
                  <a:moveTo>
                    <a:pt x="2393904" y="0"/>
                  </a:moveTo>
                  <a:lnTo>
                    <a:pt x="0" y="0"/>
                  </a:lnTo>
                  <a:lnTo>
                    <a:pt x="0" y="700992"/>
                  </a:lnTo>
                  <a:lnTo>
                    <a:pt x="3977" y="720692"/>
                  </a:lnTo>
                  <a:lnTo>
                    <a:pt x="14823" y="736779"/>
                  </a:lnTo>
                  <a:lnTo>
                    <a:pt x="30910" y="747625"/>
                  </a:lnTo>
                  <a:lnTo>
                    <a:pt x="50610" y="751602"/>
                  </a:lnTo>
                  <a:lnTo>
                    <a:pt x="2343293" y="751602"/>
                  </a:lnTo>
                  <a:lnTo>
                    <a:pt x="2362993" y="747625"/>
                  </a:lnTo>
                  <a:lnTo>
                    <a:pt x="2379080" y="736779"/>
                  </a:lnTo>
                  <a:lnTo>
                    <a:pt x="2389926" y="720692"/>
                  </a:lnTo>
                  <a:lnTo>
                    <a:pt x="2393904" y="700992"/>
                  </a:lnTo>
                  <a:lnTo>
                    <a:pt x="2393904" y="0"/>
                  </a:lnTo>
                  <a:close/>
                </a:path>
              </a:pathLst>
            </a:custGeom>
            <a:solidFill>
              <a:srgbClr val="E7F2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993469" y="1994761"/>
              <a:ext cx="2393950" cy="160655"/>
            </a:xfrm>
            <a:custGeom>
              <a:avLst/>
              <a:gdLst/>
              <a:ahLst/>
              <a:cxnLst/>
              <a:rect l="l" t="t" r="r" b="b"/>
              <a:pathLst>
                <a:path w="2393950" h="160655">
                  <a:moveTo>
                    <a:pt x="2343293" y="0"/>
                  </a:moveTo>
                  <a:lnTo>
                    <a:pt x="50610" y="0"/>
                  </a:lnTo>
                  <a:lnTo>
                    <a:pt x="30910" y="3977"/>
                  </a:lnTo>
                  <a:lnTo>
                    <a:pt x="14823" y="14823"/>
                  </a:lnTo>
                  <a:lnTo>
                    <a:pt x="3977" y="30910"/>
                  </a:lnTo>
                  <a:lnTo>
                    <a:pt x="0" y="50610"/>
                  </a:lnTo>
                  <a:lnTo>
                    <a:pt x="0" y="160506"/>
                  </a:lnTo>
                  <a:lnTo>
                    <a:pt x="2393904" y="160506"/>
                  </a:lnTo>
                  <a:lnTo>
                    <a:pt x="2393904" y="50610"/>
                  </a:lnTo>
                  <a:lnTo>
                    <a:pt x="2389926" y="30910"/>
                  </a:lnTo>
                  <a:lnTo>
                    <a:pt x="2379080" y="14823"/>
                  </a:lnTo>
                  <a:lnTo>
                    <a:pt x="2362993" y="3977"/>
                  </a:lnTo>
                  <a:lnTo>
                    <a:pt x="2343293" y="0"/>
                  </a:lnTo>
                  <a:close/>
                </a:path>
              </a:pathLst>
            </a:custGeom>
            <a:solidFill>
              <a:srgbClr val="1E52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180918" y="2377592"/>
              <a:ext cx="575310" cy="0"/>
            </a:xfrm>
            <a:custGeom>
              <a:avLst/>
              <a:gdLst/>
              <a:ahLst/>
              <a:cxnLst/>
              <a:rect l="l" t="t" r="r" b="b"/>
              <a:pathLst>
                <a:path w="575310">
                  <a:moveTo>
                    <a:pt x="0" y="0"/>
                  </a:moveTo>
                  <a:lnTo>
                    <a:pt x="575132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183445" y="2377592"/>
              <a:ext cx="0" cy="196850"/>
            </a:xfrm>
            <a:custGeom>
              <a:avLst/>
              <a:gdLst/>
              <a:ahLst/>
              <a:cxnLst/>
              <a:rect l="l" t="t" r="r" b="b"/>
              <a:pathLst>
                <a:path h="196850">
                  <a:moveTo>
                    <a:pt x="0" y="196557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753510" y="2377592"/>
              <a:ext cx="0" cy="196850"/>
            </a:xfrm>
            <a:custGeom>
              <a:avLst/>
              <a:gdLst/>
              <a:ahLst/>
              <a:cxnLst/>
              <a:rect l="l" t="t" r="r" b="b"/>
              <a:pathLst>
                <a:path h="196850">
                  <a:moveTo>
                    <a:pt x="0" y="196557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180918" y="2574150"/>
              <a:ext cx="575310" cy="0"/>
            </a:xfrm>
            <a:custGeom>
              <a:avLst/>
              <a:gdLst/>
              <a:ahLst/>
              <a:cxnLst/>
              <a:rect l="l" t="t" r="r" b="b"/>
              <a:pathLst>
                <a:path w="575310">
                  <a:moveTo>
                    <a:pt x="0" y="0"/>
                  </a:moveTo>
                  <a:lnTo>
                    <a:pt x="575132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3016580" y="1319673"/>
            <a:ext cx="2326005" cy="153987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1590" algn="ctr">
              <a:lnSpc>
                <a:spcPct val="100000"/>
              </a:lnSpc>
              <a:spcBef>
                <a:spcPts val="125"/>
              </a:spcBef>
            </a:pPr>
            <a:r>
              <a:rPr sz="700" dirty="0">
                <a:latin typeface="Lucida Sans Unicode"/>
                <a:cs typeface="Lucida Sans Unicode"/>
              </a:rPr>
              <a:t>(</a:t>
            </a:r>
            <a:r>
              <a:rPr sz="700" dirty="0">
                <a:latin typeface="Times New Roman"/>
                <a:cs typeface="Times New Roman"/>
              </a:rPr>
              <a:t>12</a:t>
            </a:r>
            <a:r>
              <a:rPr sz="700" i="1" dirty="0">
                <a:latin typeface="Times New Roman"/>
                <a:cs typeface="Times New Roman"/>
              </a:rPr>
              <a:t>f</a:t>
            </a:r>
            <a:r>
              <a:rPr sz="825" i="1" baseline="-10101" dirty="0">
                <a:latin typeface="Times New Roman"/>
                <a:cs typeface="Times New Roman"/>
              </a:rPr>
              <a:t>QQ</a:t>
            </a:r>
            <a:r>
              <a:rPr sz="700" i="1" dirty="0">
                <a:latin typeface="Times New Roman"/>
                <a:cs typeface="Times New Roman"/>
              </a:rPr>
              <a:t>H</a:t>
            </a:r>
            <a:r>
              <a:rPr sz="825" baseline="30303" dirty="0">
                <a:latin typeface="Times New Roman"/>
                <a:cs typeface="Times New Roman"/>
              </a:rPr>
              <a:t>2</a:t>
            </a:r>
            <a:r>
              <a:rPr sz="825" spc="172" baseline="30303" dirty="0">
                <a:latin typeface="Times New Roman"/>
                <a:cs typeface="Times New Roman"/>
              </a:rPr>
              <a:t> </a:t>
            </a:r>
            <a:r>
              <a:rPr sz="700" spc="-110" dirty="0">
                <a:latin typeface="Lucida Sans Unicode"/>
                <a:cs typeface="Lucida Sans Unicode"/>
              </a:rPr>
              <a:t>+</a:t>
            </a:r>
            <a:r>
              <a:rPr sz="700" spc="-20" dirty="0">
                <a:latin typeface="Lucida Sans Unicode"/>
                <a:cs typeface="Lucida Sans Unicode"/>
              </a:rPr>
              <a:t> </a:t>
            </a:r>
            <a:r>
              <a:rPr sz="700" i="1" spc="-10" dirty="0" err="1">
                <a:latin typeface="Times New Roman"/>
                <a:cs typeface="Times New Roman"/>
              </a:rPr>
              <a:t>f</a:t>
            </a:r>
            <a:r>
              <a:rPr sz="825" i="1" spc="-15" baseline="-10101" dirty="0" err="1">
                <a:latin typeface="Times New Roman"/>
                <a:cs typeface="Times New Roman"/>
              </a:rPr>
              <a:t>Q</a:t>
            </a:r>
            <a:r>
              <a:rPr sz="825" i="1" spc="-52" baseline="-10101" dirty="0">
                <a:latin typeface="Times New Roman"/>
                <a:cs typeface="Times New Roman"/>
              </a:rPr>
              <a:t> </a:t>
            </a:r>
            <a:r>
              <a:rPr sz="700" spc="-135" dirty="0">
                <a:latin typeface="Lucida Sans Unicode"/>
                <a:cs typeface="Lucida Sans Unicode"/>
              </a:rPr>
              <a:t>)</a:t>
            </a:r>
            <a:r>
              <a:rPr lang="fr-FR" sz="700" spc="-135" dirty="0">
                <a:latin typeface="Lucida Sans Unicode"/>
                <a:cs typeface="Lucida Sans Unicode"/>
              </a:rPr>
              <a:t>  </a:t>
            </a:r>
            <a:r>
              <a:rPr sz="700" i="1" spc="-135" dirty="0">
                <a:latin typeface="Times New Roman"/>
                <a:cs typeface="Times New Roman"/>
              </a:rPr>
              <a:t>H</a:t>
            </a:r>
            <a:r>
              <a:rPr sz="1050" spc="-202" baseline="11904" dirty="0">
                <a:latin typeface="Lucida Sans Unicode"/>
                <a:cs typeface="Lucida Sans Unicode"/>
              </a:rPr>
              <a:t>˙</a:t>
            </a:r>
            <a:r>
              <a:rPr sz="1050" spc="337" baseline="11904" dirty="0">
                <a:latin typeface="Lucida Sans Unicode"/>
                <a:cs typeface="Lucida Sans Unicode"/>
              </a:rPr>
              <a:t> </a:t>
            </a:r>
            <a:r>
              <a:rPr sz="700" dirty="0">
                <a:latin typeface="Georgia"/>
                <a:cs typeface="Georgia"/>
              </a:rPr>
              <a:t>=</a:t>
            </a:r>
            <a:r>
              <a:rPr sz="700" spc="114" dirty="0">
                <a:latin typeface="Georgia"/>
                <a:cs typeface="Georgia"/>
              </a:rPr>
              <a:t> </a:t>
            </a:r>
            <a:r>
              <a:rPr sz="700" spc="-40" dirty="0">
                <a:latin typeface="Lucida Sans Unicode"/>
                <a:cs typeface="Lucida Sans Unicode"/>
              </a:rPr>
              <a:t>−</a:t>
            </a:r>
            <a:r>
              <a:rPr sz="700" spc="-40" dirty="0">
                <a:latin typeface="Times New Roman"/>
                <a:cs typeface="Times New Roman"/>
              </a:rPr>
              <a:t>4</a:t>
            </a:r>
            <a:r>
              <a:rPr sz="700" spc="-75" dirty="0">
                <a:latin typeface="Times New Roman"/>
                <a:cs typeface="Times New Roman"/>
              </a:rPr>
              <a:t> </a:t>
            </a:r>
            <a:r>
              <a:rPr sz="700" dirty="0">
                <a:latin typeface="Segoe UI Symbol"/>
                <a:cs typeface="Segoe UI Symbol"/>
              </a:rPr>
              <a:t>𝜋</a:t>
            </a:r>
            <a:r>
              <a:rPr sz="700" i="1" dirty="0">
                <a:latin typeface="Times New Roman"/>
                <a:cs typeface="Times New Roman"/>
              </a:rPr>
              <a:t>G</a:t>
            </a:r>
            <a:r>
              <a:rPr lang="fr-FR" sz="700" i="1" dirty="0">
                <a:latin typeface="Times New Roman"/>
                <a:cs typeface="Times New Roman"/>
              </a:rPr>
              <a:t> </a:t>
            </a:r>
            <a:r>
              <a:rPr sz="700" dirty="0">
                <a:latin typeface="Lucida Sans Unicode"/>
                <a:cs typeface="Lucida Sans Unicode"/>
              </a:rPr>
              <a:t>(</a:t>
            </a:r>
            <a:r>
              <a:rPr sz="700" dirty="0">
                <a:latin typeface="Segoe UI Symbol"/>
                <a:cs typeface="Segoe UI Symbol"/>
              </a:rPr>
              <a:t>𝜌</a:t>
            </a:r>
            <a:r>
              <a:rPr sz="700" spc="20" dirty="0">
                <a:latin typeface="Segoe UI Symbol"/>
                <a:cs typeface="Segoe UI Symbol"/>
              </a:rPr>
              <a:t> </a:t>
            </a:r>
            <a:r>
              <a:rPr sz="700" spc="-110" dirty="0">
                <a:latin typeface="Lucida Sans Unicode"/>
                <a:cs typeface="Lucida Sans Unicode"/>
              </a:rPr>
              <a:t>+</a:t>
            </a:r>
            <a:r>
              <a:rPr sz="700" spc="-20" dirty="0">
                <a:latin typeface="Lucida Sans Unicode"/>
                <a:cs typeface="Lucida Sans Unicode"/>
              </a:rPr>
              <a:t> </a:t>
            </a:r>
            <a:r>
              <a:rPr sz="700" i="1" spc="-25" dirty="0">
                <a:latin typeface="Times New Roman"/>
                <a:cs typeface="Times New Roman"/>
              </a:rPr>
              <a:t>p</a:t>
            </a:r>
            <a:r>
              <a:rPr sz="700" spc="-25" dirty="0">
                <a:latin typeface="Lucida Sans Unicode"/>
                <a:cs typeface="Lucida Sans Unicode"/>
              </a:rPr>
              <a:t>)</a:t>
            </a:r>
            <a:endParaRPr sz="700" dirty="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265"/>
              </a:spcBef>
            </a:pPr>
            <a:endParaRPr sz="700" dirty="0">
              <a:latin typeface="Lucida Sans Unicode"/>
              <a:cs typeface="Lucida Sans Unicode"/>
            </a:endParaRPr>
          </a:p>
          <a:p>
            <a:pPr marL="316230" marR="172085" indent="-142875">
              <a:lnSpc>
                <a:spcPts val="950"/>
              </a:lnSpc>
              <a:buClr>
                <a:srgbClr val="145F81"/>
              </a:buClr>
              <a:buSzPct val="112500"/>
              <a:buFont typeface="Lucida Sans Unicode"/>
              <a:buChar char="►"/>
              <a:tabLst>
                <a:tab pos="316230" algn="l"/>
              </a:tabLst>
            </a:pP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Modified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Friedmann</a:t>
            </a:r>
            <a:r>
              <a:rPr sz="800" spc="-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equations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 governing</a:t>
            </a:r>
            <a:r>
              <a:rPr sz="800" spc="-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spc="-25" dirty="0">
                <a:solidFill>
                  <a:srgbClr val="0C2B5E"/>
                </a:solidFill>
                <a:latin typeface="Times New Roman"/>
                <a:cs typeface="Times New Roman"/>
              </a:rPr>
              <a:t>the</a:t>
            </a:r>
            <a:r>
              <a:rPr sz="800" spc="50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expansion</a:t>
            </a:r>
            <a:r>
              <a:rPr sz="800" spc="2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dynamics</a:t>
            </a:r>
            <a:endParaRPr sz="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0"/>
              </a:spcBef>
              <a:buClr>
                <a:srgbClr val="145F81"/>
              </a:buClr>
              <a:buFont typeface="Lucida Sans Unicode"/>
              <a:buChar char="►"/>
            </a:pPr>
            <a:endParaRPr sz="800" dirty="0">
              <a:latin typeface="Times New Roman"/>
              <a:cs typeface="Times New Roman"/>
            </a:endParaRPr>
          </a:p>
          <a:p>
            <a:pPr marL="63500">
              <a:lnSpc>
                <a:spcPct val="100000"/>
              </a:lnSpc>
            </a:pP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GR</a:t>
            </a:r>
            <a:r>
              <a:rPr sz="10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Limit</a:t>
            </a:r>
            <a:endParaRPr sz="1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25"/>
              </a:spcBef>
            </a:pPr>
            <a:endParaRPr sz="1000" dirty="0">
              <a:latin typeface="Times New Roman"/>
              <a:cs typeface="Times New Roman"/>
            </a:endParaRPr>
          </a:p>
          <a:p>
            <a:pPr marL="64769" algn="ctr">
              <a:lnSpc>
                <a:spcPct val="100000"/>
              </a:lnSpc>
              <a:tabLst>
                <a:tab pos="758825" algn="l"/>
                <a:tab pos="1112520" algn="l"/>
              </a:tabLst>
            </a:pPr>
            <a:r>
              <a:rPr sz="1000" i="1" dirty="0">
                <a:latin typeface="Times New Roman"/>
                <a:cs typeface="Times New Roman"/>
              </a:rPr>
              <a:t>f</a:t>
            </a:r>
            <a:r>
              <a:rPr sz="1000" i="1" spc="-5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(</a:t>
            </a:r>
            <a:r>
              <a:rPr sz="1000" i="1" dirty="0">
                <a:latin typeface="Times New Roman"/>
                <a:cs typeface="Times New Roman"/>
              </a:rPr>
              <a:t>Q</a:t>
            </a:r>
            <a:r>
              <a:rPr sz="1000" dirty="0">
                <a:latin typeface="Lucida Sans Unicode"/>
                <a:cs typeface="Lucida Sans Unicode"/>
              </a:rPr>
              <a:t>)</a:t>
            </a:r>
            <a:r>
              <a:rPr sz="1000" spc="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Georgia"/>
                <a:cs typeface="Georgia"/>
              </a:rPr>
              <a:t>=</a:t>
            </a:r>
            <a:r>
              <a:rPr sz="1000" spc="45" dirty="0">
                <a:latin typeface="Georgia"/>
                <a:cs typeface="Georgia"/>
              </a:rPr>
              <a:t> </a:t>
            </a:r>
            <a:r>
              <a:rPr sz="1000" i="1" spc="-50" dirty="0">
                <a:latin typeface="Times New Roman"/>
                <a:cs typeface="Times New Roman"/>
              </a:rPr>
              <a:t>Q</a:t>
            </a:r>
            <a:r>
              <a:rPr sz="1000" i="1" dirty="0">
                <a:latin typeface="Times New Roman"/>
                <a:cs typeface="Times New Roman"/>
              </a:rPr>
              <a:t>	</a:t>
            </a:r>
            <a:r>
              <a:rPr sz="1000" spc="-25" dirty="0">
                <a:latin typeface="Lucida Sans Unicode"/>
                <a:cs typeface="Lucida Sans Unicode"/>
              </a:rPr>
              <a:t>→</a:t>
            </a:r>
            <a:r>
              <a:rPr sz="1000" dirty="0">
                <a:latin typeface="Lucida Sans Unicode"/>
                <a:cs typeface="Lucida Sans Unicode"/>
              </a:rPr>
              <a:t>	</a:t>
            </a:r>
            <a:r>
              <a:rPr sz="1000" spc="-10" dirty="0">
                <a:latin typeface="Times New Roman"/>
                <a:cs typeface="Times New Roman"/>
              </a:rPr>
              <a:t>General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Relativity</a:t>
            </a:r>
            <a:endParaRPr sz="1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40"/>
              </a:spcBef>
            </a:pPr>
            <a:endParaRPr sz="1000" dirty="0">
              <a:latin typeface="Times New Roman"/>
              <a:cs typeface="Times New Roman"/>
            </a:endParaRPr>
          </a:p>
          <a:p>
            <a:pPr marL="316865" indent="-142875">
              <a:lnSpc>
                <a:spcPct val="100000"/>
              </a:lnSpc>
              <a:buClr>
                <a:srgbClr val="145F81"/>
              </a:buClr>
              <a:buSzPct val="112500"/>
              <a:buFont typeface="Lucida Sans Unicode"/>
              <a:buChar char="►"/>
              <a:tabLst>
                <a:tab pos="316865" algn="l"/>
              </a:tabLst>
            </a:pP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Consistency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check:</a:t>
            </a:r>
            <a:r>
              <a:rPr sz="800" spc="8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recovers</a:t>
            </a:r>
            <a:r>
              <a:rPr sz="800" spc="-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standard</a:t>
            </a:r>
            <a:r>
              <a:rPr sz="800" spc="-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cosmology</a:t>
            </a:r>
            <a:endParaRPr sz="800" dirty="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0" y="2995206"/>
            <a:ext cx="5760085" cy="245110"/>
          </a:xfrm>
          <a:custGeom>
            <a:avLst/>
            <a:gdLst/>
            <a:ahLst/>
            <a:cxnLst/>
            <a:rect l="l" t="t" r="r" b="b"/>
            <a:pathLst>
              <a:path w="5760085" h="245110">
                <a:moveTo>
                  <a:pt x="5759996" y="0"/>
                </a:moveTo>
                <a:lnTo>
                  <a:pt x="0" y="0"/>
                </a:lnTo>
                <a:lnTo>
                  <a:pt x="0" y="244792"/>
                </a:lnTo>
                <a:lnTo>
                  <a:pt x="5759996" y="244792"/>
                </a:lnTo>
                <a:lnTo>
                  <a:pt x="5759996" y="0"/>
                </a:lnTo>
                <a:close/>
              </a:path>
            </a:pathLst>
          </a:custGeom>
          <a:solidFill>
            <a:srgbClr val="0C2B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pc="-10" dirty="0"/>
              <a:t>16-</a:t>
            </a:r>
            <a:r>
              <a:rPr dirty="0"/>
              <a:t>22</a:t>
            </a:r>
            <a:r>
              <a:rPr spc="-20" dirty="0"/>
              <a:t> </a:t>
            </a:r>
            <a:r>
              <a:rPr dirty="0"/>
              <a:t>September</a:t>
            </a:r>
            <a:r>
              <a:rPr spc="-15" dirty="0"/>
              <a:t> </a:t>
            </a:r>
            <a:r>
              <a:rPr spc="-20" dirty="0"/>
              <a:t>2026</a:t>
            </a:r>
          </a:p>
        </p:txBody>
      </p:sp>
      <p:sp>
        <p:nvSpPr>
          <p:cNvPr id="47" name="object 4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pc="-10" dirty="0"/>
              <a:t>INTERNATIONAL</a:t>
            </a:r>
            <a:r>
              <a:rPr spc="-25" dirty="0"/>
              <a:t> </a:t>
            </a:r>
            <a:r>
              <a:rPr dirty="0"/>
              <a:t>SCHOOL</a:t>
            </a:r>
            <a:r>
              <a:rPr spc="-2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dirty="0"/>
              <a:t>NUCLEAR</a:t>
            </a:r>
            <a:r>
              <a:rPr spc="-20" dirty="0"/>
              <a:t> </a:t>
            </a:r>
            <a:r>
              <a:rPr spc="-10" dirty="0"/>
              <a:t>PHYSICS,</a:t>
            </a:r>
            <a:r>
              <a:rPr spc="-20" dirty="0"/>
              <a:t> </a:t>
            </a:r>
            <a:r>
              <a:rPr dirty="0"/>
              <a:t>47th</a:t>
            </a:r>
            <a:r>
              <a:rPr spc="-20" dirty="0"/>
              <a:t> </a:t>
            </a:r>
            <a:r>
              <a:rPr spc="-10" dirty="0"/>
              <a:t>Course</a:t>
            </a:r>
          </a:p>
        </p:txBody>
      </p:sp>
      <p:sp>
        <p:nvSpPr>
          <p:cNvPr id="48" name="object 4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5</a:t>
            </a:fld>
            <a:endParaRPr spc="-25" dirty="0"/>
          </a:p>
        </p:txBody>
      </p:sp>
    </p:spTree>
  </p:cSld>
  <p:clrMapOvr>
    <a:masterClrMapping/>
  </p:clrMapOvr>
  <p:transition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/>
              <a:t>Our</a:t>
            </a:r>
            <a:r>
              <a:rPr spc="50" dirty="0"/>
              <a:t> </a:t>
            </a:r>
            <a:r>
              <a:rPr spc="-10" dirty="0"/>
              <a:t>Approach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59994" y="719586"/>
            <a:ext cx="5040630" cy="450850"/>
            <a:chOff x="359994" y="719586"/>
            <a:chExt cx="5040630" cy="450850"/>
          </a:xfrm>
        </p:grpSpPr>
        <p:sp>
          <p:nvSpPr>
            <p:cNvPr id="4" name="object 4"/>
            <p:cNvSpPr/>
            <p:nvPr/>
          </p:nvSpPr>
          <p:spPr>
            <a:xfrm>
              <a:off x="359994" y="719586"/>
              <a:ext cx="5040630" cy="450850"/>
            </a:xfrm>
            <a:custGeom>
              <a:avLst/>
              <a:gdLst/>
              <a:ahLst/>
              <a:cxnLst/>
              <a:rect l="l" t="t" r="r" b="b"/>
              <a:pathLst>
                <a:path w="5040630" h="450850">
                  <a:moveTo>
                    <a:pt x="4976801" y="0"/>
                  </a:moveTo>
                  <a:lnTo>
                    <a:pt x="63263" y="0"/>
                  </a:lnTo>
                  <a:lnTo>
                    <a:pt x="38638" y="4971"/>
                  </a:lnTo>
                  <a:lnTo>
                    <a:pt x="18529" y="18529"/>
                  </a:lnTo>
                  <a:lnTo>
                    <a:pt x="4971" y="38638"/>
                  </a:lnTo>
                  <a:lnTo>
                    <a:pt x="0" y="63263"/>
                  </a:lnTo>
                  <a:lnTo>
                    <a:pt x="0" y="387340"/>
                  </a:lnTo>
                  <a:lnTo>
                    <a:pt x="4971" y="411966"/>
                  </a:lnTo>
                  <a:lnTo>
                    <a:pt x="18529" y="432075"/>
                  </a:lnTo>
                  <a:lnTo>
                    <a:pt x="38638" y="445633"/>
                  </a:lnTo>
                  <a:lnTo>
                    <a:pt x="63263" y="450604"/>
                  </a:lnTo>
                  <a:lnTo>
                    <a:pt x="4976801" y="450604"/>
                  </a:lnTo>
                  <a:lnTo>
                    <a:pt x="5001426" y="445633"/>
                  </a:lnTo>
                  <a:lnTo>
                    <a:pt x="5021535" y="432075"/>
                  </a:lnTo>
                  <a:lnTo>
                    <a:pt x="5035093" y="411966"/>
                  </a:lnTo>
                  <a:lnTo>
                    <a:pt x="5040064" y="387340"/>
                  </a:lnTo>
                  <a:lnTo>
                    <a:pt x="5040064" y="63263"/>
                  </a:lnTo>
                  <a:lnTo>
                    <a:pt x="5035093" y="38638"/>
                  </a:lnTo>
                  <a:lnTo>
                    <a:pt x="5021535" y="18529"/>
                  </a:lnTo>
                  <a:lnTo>
                    <a:pt x="5001426" y="4971"/>
                  </a:lnTo>
                  <a:lnTo>
                    <a:pt x="4976801" y="0"/>
                  </a:lnTo>
                  <a:close/>
                </a:path>
              </a:pathLst>
            </a:custGeom>
            <a:solidFill>
              <a:srgbClr val="1A4B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72646" y="732238"/>
              <a:ext cx="5015230" cy="425450"/>
            </a:xfrm>
            <a:custGeom>
              <a:avLst/>
              <a:gdLst/>
              <a:ahLst/>
              <a:cxnLst/>
              <a:rect l="l" t="t" r="r" b="b"/>
              <a:pathLst>
                <a:path w="5015230" h="425450">
                  <a:moveTo>
                    <a:pt x="4964148" y="0"/>
                  </a:moveTo>
                  <a:lnTo>
                    <a:pt x="50610" y="0"/>
                  </a:lnTo>
                  <a:lnTo>
                    <a:pt x="30910" y="3977"/>
                  </a:lnTo>
                  <a:lnTo>
                    <a:pt x="14823" y="14823"/>
                  </a:lnTo>
                  <a:lnTo>
                    <a:pt x="3977" y="30910"/>
                  </a:lnTo>
                  <a:lnTo>
                    <a:pt x="0" y="50610"/>
                  </a:lnTo>
                  <a:lnTo>
                    <a:pt x="0" y="374688"/>
                  </a:lnTo>
                  <a:lnTo>
                    <a:pt x="3977" y="394388"/>
                  </a:lnTo>
                  <a:lnTo>
                    <a:pt x="14823" y="410475"/>
                  </a:lnTo>
                  <a:lnTo>
                    <a:pt x="30910" y="421321"/>
                  </a:lnTo>
                  <a:lnTo>
                    <a:pt x="50610" y="425298"/>
                  </a:lnTo>
                  <a:lnTo>
                    <a:pt x="4964148" y="425298"/>
                  </a:lnTo>
                  <a:lnTo>
                    <a:pt x="4983848" y="421321"/>
                  </a:lnTo>
                  <a:lnTo>
                    <a:pt x="4999936" y="410475"/>
                  </a:lnTo>
                  <a:lnTo>
                    <a:pt x="5010782" y="394388"/>
                  </a:lnTo>
                  <a:lnTo>
                    <a:pt x="5014759" y="374688"/>
                  </a:lnTo>
                  <a:lnTo>
                    <a:pt x="5014759" y="50610"/>
                  </a:lnTo>
                  <a:lnTo>
                    <a:pt x="5010782" y="30910"/>
                  </a:lnTo>
                  <a:lnTo>
                    <a:pt x="4999936" y="14823"/>
                  </a:lnTo>
                  <a:lnTo>
                    <a:pt x="4983848" y="3977"/>
                  </a:lnTo>
                  <a:lnTo>
                    <a:pt x="4964148" y="0"/>
                  </a:lnTo>
                  <a:close/>
                </a:path>
              </a:pathLst>
            </a:custGeom>
            <a:solidFill>
              <a:srgbClr val="F4F8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359994" y="1338157"/>
            <a:ext cx="5040630" cy="528955"/>
            <a:chOff x="359994" y="1338157"/>
            <a:chExt cx="5040630" cy="528955"/>
          </a:xfrm>
        </p:grpSpPr>
        <p:sp>
          <p:nvSpPr>
            <p:cNvPr id="7" name="object 7"/>
            <p:cNvSpPr/>
            <p:nvPr/>
          </p:nvSpPr>
          <p:spPr>
            <a:xfrm>
              <a:off x="359994" y="1338157"/>
              <a:ext cx="5040630" cy="528955"/>
            </a:xfrm>
            <a:custGeom>
              <a:avLst/>
              <a:gdLst/>
              <a:ahLst/>
              <a:cxnLst/>
              <a:rect l="l" t="t" r="r" b="b"/>
              <a:pathLst>
                <a:path w="5040630" h="528955">
                  <a:moveTo>
                    <a:pt x="4971454" y="0"/>
                  </a:moveTo>
                  <a:lnTo>
                    <a:pt x="68610" y="0"/>
                  </a:lnTo>
                  <a:lnTo>
                    <a:pt x="41904" y="5391"/>
                  </a:lnTo>
                  <a:lnTo>
                    <a:pt x="20095" y="20095"/>
                  </a:lnTo>
                  <a:lnTo>
                    <a:pt x="5391" y="41904"/>
                  </a:lnTo>
                  <a:lnTo>
                    <a:pt x="0" y="68610"/>
                  </a:lnTo>
                  <a:lnTo>
                    <a:pt x="0" y="460080"/>
                  </a:lnTo>
                  <a:lnTo>
                    <a:pt x="5391" y="486787"/>
                  </a:lnTo>
                  <a:lnTo>
                    <a:pt x="20095" y="508595"/>
                  </a:lnTo>
                  <a:lnTo>
                    <a:pt x="41904" y="523299"/>
                  </a:lnTo>
                  <a:lnTo>
                    <a:pt x="68610" y="528691"/>
                  </a:lnTo>
                  <a:lnTo>
                    <a:pt x="4971454" y="528691"/>
                  </a:lnTo>
                  <a:lnTo>
                    <a:pt x="4998160" y="523299"/>
                  </a:lnTo>
                  <a:lnTo>
                    <a:pt x="5019969" y="508595"/>
                  </a:lnTo>
                  <a:lnTo>
                    <a:pt x="5034673" y="486787"/>
                  </a:lnTo>
                  <a:lnTo>
                    <a:pt x="5040064" y="460080"/>
                  </a:lnTo>
                  <a:lnTo>
                    <a:pt x="5040064" y="68610"/>
                  </a:lnTo>
                  <a:lnTo>
                    <a:pt x="5034673" y="41904"/>
                  </a:lnTo>
                  <a:lnTo>
                    <a:pt x="5019969" y="20095"/>
                  </a:lnTo>
                  <a:lnTo>
                    <a:pt x="4998160" y="5391"/>
                  </a:lnTo>
                  <a:lnTo>
                    <a:pt x="4971454" y="0"/>
                  </a:lnTo>
                  <a:close/>
                </a:path>
              </a:pathLst>
            </a:custGeom>
            <a:solidFill>
              <a:srgbClr val="0000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77994" y="1356158"/>
              <a:ext cx="5004435" cy="492759"/>
            </a:xfrm>
            <a:custGeom>
              <a:avLst/>
              <a:gdLst/>
              <a:ahLst/>
              <a:cxnLst/>
              <a:rect l="l" t="t" r="r" b="b"/>
              <a:pathLst>
                <a:path w="5004435" h="492760">
                  <a:moveTo>
                    <a:pt x="4953454" y="0"/>
                  </a:moveTo>
                  <a:lnTo>
                    <a:pt x="50610" y="0"/>
                  </a:lnTo>
                  <a:lnTo>
                    <a:pt x="30910" y="3977"/>
                  </a:lnTo>
                  <a:lnTo>
                    <a:pt x="14823" y="14823"/>
                  </a:lnTo>
                  <a:lnTo>
                    <a:pt x="3977" y="30910"/>
                  </a:lnTo>
                  <a:lnTo>
                    <a:pt x="0" y="50610"/>
                  </a:lnTo>
                  <a:lnTo>
                    <a:pt x="0" y="442080"/>
                  </a:lnTo>
                  <a:lnTo>
                    <a:pt x="3977" y="461780"/>
                  </a:lnTo>
                  <a:lnTo>
                    <a:pt x="14823" y="477867"/>
                  </a:lnTo>
                  <a:lnTo>
                    <a:pt x="30910" y="488714"/>
                  </a:lnTo>
                  <a:lnTo>
                    <a:pt x="50610" y="492691"/>
                  </a:lnTo>
                  <a:lnTo>
                    <a:pt x="4953454" y="492691"/>
                  </a:lnTo>
                  <a:lnTo>
                    <a:pt x="4973154" y="488714"/>
                  </a:lnTo>
                  <a:lnTo>
                    <a:pt x="4989241" y="477867"/>
                  </a:lnTo>
                  <a:lnTo>
                    <a:pt x="5000087" y="461780"/>
                  </a:lnTo>
                  <a:lnTo>
                    <a:pt x="5004065" y="442080"/>
                  </a:lnTo>
                  <a:lnTo>
                    <a:pt x="5004065" y="50610"/>
                  </a:lnTo>
                  <a:lnTo>
                    <a:pt x="5000087" y="30910"/>
                  </a:lnTo>
                  <a:lnTo>
                    <a:pt x="4989241" y="14823"/>
                  </a:lnTo>
                  <a:lnTo>
                    <a:pt x="4973154" y="3977"/>
                  </a:lnTo>
                  <a:lnTo>
                    <a:pt x="4953454" y="0"/>
                  </a:lnTo>
                  <a:close/>
                </a:path>
              </a:pathLst>
            </a:custGeom>
            <a:solidFill>
              <a:srgbClr val="F2F2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51904" y="718582"/>
            <a:ext cx="3789045" cy="82296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067435" algn="ctr">
              <a:lnSpc>
                <a:spcPct val="100000"/>
              </a:lnSpc>
              <a:spcBef>
                <a:spcPts val="400"/>
              </a:spcBef>
            </a:pPr>
            <a:r>
              <a:rPr sz="900" b="1" spc="-10" dirty="0">
                <a:latin typeface="Times New Roman"/>
                <a:cs typeface="Times New Roman"/>
              </a:rPr>
              <a:t>Modified</a:t>
            </a:r>
            <a:r>
              <a:rPr sz="900" b="1" dirty="0">
                <a:latin typeface="Times New Roman"/>
                <a:cs typeface="Times New Roman"/>
              </a:rPr>
              <a:t> </a:t>
            </a:r>
            <a:r>
              <a:rPr sz="900" b="1" spc="-10" dirty="0">
                <a:latin typeface="Times New Roman"/>
                <a:cs typeface="Times New Roman"/>
              </a:rPr>
              <a:t>Gravity</a:t>
            </a:r>
            <a:r>
              <a:rPr sz="900" b="1" dirty="0">
                <a:latin typeface="Times New Roman"/>
                <a:cs typeface="Times New Roman"/>
              </a:rPr>
              <a:t> </a:t>
            </a:r>
            <a:r>
              <a:rPr sz="900" b="1" spc="-10" dirty="0">
                <a:latin typeface="Times New Roman"/>
                <a:cs typeface="Times New Roman"/>
              </a:rPr>
              <a:t>Scenario</a:t>
            </a:r>
            <a:endParaRPr sz="900">
              <a:latin typeface="Times New Roman"/>
              <a:cs typeface="Times New Roman"/>
            </a:endParaRPr>
          </a:p>
          <a:p>
            <a:pPr marL="1066165" algn="ctr">
              <a:lnSpc>
                <a:spcPct val="100000"/>
              </a:lnSpc>
              <a:spcBef>
                <a:spcPts val="300"/>
              </a:spcBef>
            </a:pPr>
            <a:r>
              <a:rPr sz="900" spc="-30" dirty="0">
                <a:latin typeface="Times New Roman"/>
                <a:cs typeface="Times New Roman"/>
              </a:rPr>
              <a:t>We</a:t>
            </a:r>
            <a:r>
              <a:rPr sz="900" spc="-5" dirty="0">
                <a:latin typeface="Times New Roman"/>
                <a:cs typeface="Times New Roman"/>
              </a:rPr>
              <a:t> </a:t>
            </a:r>
            <a:r>
              <a:rPr sz="900" spc="-10" dirty="0">
                <a:latin typeface="Times New Roman"/>
                <a:cs typeface="Times New Roman"/>
              </a:rPr>
              <a:t>explore</a:t>
            </a:r>
            <a:r>
              <a:rPr sz="900" dirty="0">
                <a:latin typeface="Times New Roman"/>
                <a:cs typeface="Times New Roman"/>
              </a:rPr>
              <a:t> an</a:t>
            </a:r>
            <a:r>
              <a:rPr sz="900" spc="-5" dirty="0">
                <a:latin typeface="Times New Roman"/>
                <a:cs typeface="Times New Roman"/>
              </a:rPr>
              <a:t> </a:t>
            </a:r>
            <a:r>
              <a:rPr sz="900" spc="-10" dirty="0">
                <a:latin typeface="Times New Roman"/>
                <a:cs typeface="Times New Roman"/>
              </a:rPr>
              <a:t>alternative</a:t>
            </a:r>
            <a:r>
              <a:rPr sz="900" dirty="0">
                <a:latin typeface="Times New Roman"/>
                <a:cs typeface="Times New Roman"/>
              </a:rPr>
              <a:t> to </a:t>
            </a:r>
            <a:r>
              <a:rPr sz="900" dirty="0">
                <a:latin typeface="Georgia"/>
                <a:cs typeface="Georgia"/>
              </a:rPr>
              <a:t>Λ</a:t>
            </a:r>
            <a:r>
              <a:rPr sz="900" dirty="0">
                <a:latin typeface="Times New Roman"/>
                <a:cs typeface="Times New Roman"/>
              </a:rPr>
              <a:t>CDM</a:t>
            </a:r>
            <a:r>
              <a:rPr sz="900" spc="-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based on </a:t>
            </a:r>
            <a:r>
              <a:rPr sz="900" i="1" dirty="0">
                <a:latin typeface="Times New Roman"/>
                <a:cs typeface="Times New Roman"/>
              </a:rPr>
              <a:t>f</a:t>
            </a:r>
            <a:r>
              <a:rPr sz="900" i="1" spc="-5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Lucida Sans Unicode"/>
                <a:cs typeface="Lucida Sans Unicode"/>
              </a:rPr>
              <a:t>(</a:t>
            </a:r>
            <a:r>
              <a:rPr sz="900" i="1" dirty="0">
                <a:latin typeface="Times New Roman"/>
                <a:cs typeface="Times New Roman"/>
              </a:rPr>
              <a:t>Q</a:t>
            </a:r>
            <a:r>
              <a:rPr sz="900" dirty="0">
                <a:latin typeface="Lucida Sans Unicode"/>
                <a:cs typeface="Lucida Sans Unicode"/>
              </a:rPr>
              <a:t>)</a:t>
            </a:r>
            <a:r>
              <a:rPr sz="900" spc="-15" dirty="0">
                <a:latin typeface="Lucida Sans Unicode"/>
                <a:cs typeface="Lucida Sans Unicode"/>
              </a:rPr>
              <a:t> </a:t>
            </a:r>
            <a:r>
              <a:rPr sz="900" b="1" spc="-10" dirty="0">
                <a:latin typeface="Times New Roman"/>
                <a:cs typeface="Times New Roman"/>
              </a:rPr>
              <a:t>gravity</a:t>
            </a: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70"/>
              </a:spcBef>
            </a:pP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900" b="1" spc="-35" dirty="0">
                <a:latin typeface="Times New Roman"/>
                <a:cs typeface="Times New Roman"/>
              </a:rPr>
              <a:t>Power-</a:t>
            </a:r>
            <a:r>
              <a:rPr sz="900" b="1" spc="-10" dirty="0">
                <a:latin typeface="Times New Roman"/>
                <a:cs typeface="Times New Roman"/>
              </a:rPr>
              <a:t>law</a:t>
            </a:r>
            <a:r>
              <a:rPr sz="900" b="1" spc="20" dirty="0">
                <a:latin typeface="Times New Roman"/>
                <a:cs typeface="Times New Roman"/>
              </a:rPr>
              <a:t> </a:t>
            </a:r>
            <a:r>
              <a:rPr sz="900" b="1" spc="-10" dirty="0">
                <a:latin typeface="Times New Roman"/>
                <a:cs typeface="Times New Roman"/>
              </a:rPr>
              <a:t>Model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89440" y="1623968"/>
            <a:ext cx="60325" cy="1092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50" spc="-50" dirty="0">
                <a:latin typeface="Times New Roman"/>
                <a:cs typeface="Times New Roman"/>
              </a:rPr>
              <a:t>2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985274" y="1691633"/>
            <a:ext cx="60325" cy="1092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50" spc="-50" dirty="0">
                <a:latin typeface="Times New Roman"/>
                <a:cs typeface="Times New Roman"/>
              </a:rPr>
              <a:t>0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345016" y="1639345"/>
            <a:ext cx="836294" cy="1365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700" i="1" dirty="0">
                <a:latin typeface="Times New Roman"/>
                <a:cs typeface="Times New Roman"/>
              </a:rPr>
              <a:t>f</a:t>
            </a:r>
            <a:r>
              <a:rPr sz="700" i="1" spc="15" dirty="0">
                <a:latin typeface="Times New Roman"/>
                <a:cs typeface="Times New Roman"/>
              </a:rPr>
              <a:t> </a:t>
            </a:r>
            <a:r>
              <a:rPr sz="700" dirty="0">
                <a:latin typeface="Lucida Sans Unicode"/>
                <a:cs typeface="Lucida Sans Unicode"/>
              </a:rPr>
              <a:t>(</a:t>
            </a:r>
            <a:r>
              <a:rPr sz="700" i="1" dirty="0">
                <a:latin typeface="Times New Roman"/>
                <a:cs typeface="Times New Roman"/>
              </a:rPr>
              <a:t>Q</a:t>
            </a:r>
            <a:r>
              <a:rPr sz="700" dirty="0">
                <a:latin typeface="Lucida Sans Unicode"/>
                <a:cs typeface="Lucida Sans Unicode"/>
              </a:rPr>
              <a:t>)</a:t>
            </a:r>
            <a:r>
              <a:rPr sz="700" spc="90" dirty="0">
                <a:latin typeface="Lucida Sans Unicode"/>
                <a:cs typeface="Lucida Sans Unicode"/>
              </a:rPr>
              <a:t> </a:t>
            </a:r>
            <a:r>
              <a:rPr sz="700" dirty="0">
                <a:latin typeface="Georgia"/>
                <a:cs typeface="Georgia"/>
              </a:rPr>
              <a:t>=</a:t>
            </a:r>
            <a:r>
              <a:rPr sz="700" spc="75" dirty="0">
                <a:latin typeface="Georgia"/>
                <a:cs typeface="Georgia"/>
              </a:rPr>
              <a:t> </a:t>
            </a:r>
            <a:r>
              <a:rPr sz="700" i="1" dirty="0">
                <a:latin typeface="Times New Roman"/>
                <a:cs typeface="Times New Roman"/>
              </a:rPr>
              <a:t>Q</a:t>
            </a:r>
            <a:r>
              <a:rPr sz="700" i="1" spc="15" dirty="0">
                <a:latin typeface="Times New Roman"/>
                <a:cs typeface="Times New Roman"/>
              </a:rPr>
              <a:t> </a:t>
            </a:r>
            <a:r>
              <a:rPr sz="700" spc="-110" dirty="0">
                <a:latin typeface="Lucida Sans Unicode"/>
                <a:cs typeface="Lucida Sans Unicode"/>
              </a:rPr>
              <a:t>+</a:t>
            </a:r>
            <a:r>
              <a:rPr sz="700" spc="-25" dirty="0">
                <a:latin typeface="Lucida Sans Unicode"/>
                <a:cs typeface="Lucida Sans Unicode"/>
              </a:rPr>
              <a:t> </a:t>
            </a:r>
            <a:r>
              <a:rPr sz="700" dirty="0">
                <a:latin typeface="Times New Roman"/>
                <a:cs typeface="Times New Roman"/>
              </a:rPr>
              <a:t>6</a:t>
            </a:r>
            <a:r>
              <a:rPr sz="700" dirty="0">
                <a:latin typeface="Segoe UI Symbol"/>
                <a:cs typeface="Segoe UI Symbol"/>
              </a:rPr>
              <a:t>𝛾</a:t>
            </a:r>
            <a:r>
              <a:rPr sz="700" i="1" dirty="0">
                <a:latin typeface="Times New Roman"/>
                <a:cs typeface="Times New Roman"/>
              </a:rPr>
              <a:t>H</a:t>
            </a:r>
            <a:r>
              <a:rPr sz="700" i="1" spc="470" dirty="0">
                <a:latin typeface="Times New Roman"/>
                <a:cs typeface="Times New Roman"/>
              </a:rPr>
              <a:t> </a:t>
            </a:r>
            <a:r>
              <a:rPr sz="700" spc="-25" dirty="0">
                <a:latin typeface="Lucida Sans Unicode"/>
                <a:cs typeface="Lucida Sans Unicode"/>
              </a:rPr>
              <a:t>(</a:t>
            </a:r>
            <a:r>
              <a:rPr sz="700" i="1" spc="-25" dirty="0">
                <a:latin typeface="Times New Roman"/>
                <a:cs typeface="Times New Roman"/>
              </a:rPr>
              <a:t>Q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264573" y="1676507"/>
            <a:ext cx="60325" cy="1092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50" spc="-50" dirty="0">
                <a:latin typeface="Times New Roman"/>
                <a:cs typeface="Times New Roman"/>
              </a:rPr>
              <a:t>0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155402" y="1639345"/>
            <a:ext cx="211454" cy="1365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700" dirty="0">
                <a:latin typeface="Lucida Sans Unicode"/>
                <a:cs typeface="Lucida Sans Unicode"/>
              </a:rPr>
              <a:t>/</a:t>
            </a:r>
            <a:r>
              <a:rPr sz="700" i="1" dirty="0">
                <a:latin typeface="Times New Roman"/>
                <a:cs typeface="Times New Roman"/>
              </a:rPr>
              <a:t>Q</a:t>
            </a:r>
            <a:r>
              <a:rPr sz="700" i="1" spc="180" dirty="0">
                <a:latin typeface="Times New Roman"/>
                <a:cs typeface="Times New Roman"/>
              </a:rPr>
              <a:t> </a:t>
            </a:r>
            <a:r>
              <a:rPr sz="700" spc="-50" dirty="0">
                <a:latin typeface="Lucida Sans Unicode"/>
                <a:cs typeface="Lucida Sans Unicode"/>
              </a:rPr>
              <a:t>)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348456" y="1623498"/>
            <a:ext cx="60325" cy="1092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50" i="1" spc="-50" dirty="0">
                <a:latin typeface="Times New Roman"/>
                <a:cs typeface="Times New Roman"/>
              </a:rPr>
              <a:t>n</a:t>
            </a:r>
            <a:endParaRPr sz="550">
              <a:latin typeface="Times New Roman"/>
              <a:cs typeface="Times New Roman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359994" y="2034826"/>
            <a:ext cx="5040630" cy="635000"/>
            <a:chOff x="359994" y="2034826"/>
            <a:chExt cx="5040630" cy="635000"/>
          </a:xfrm>
        </p:grpSpPr>
        <p:sp>
          <p:nvSpPr>
            <p:cNvPr id="17" name="object 17"/>
            <p:cNvSpPr/>
            <p:nvPr/>
          </p:nvSpPr>
          <p:spPr>
            <a:xfrm>
              <a:off x="359994" y="2034826"/>
              <a:ext cx="5040630" cy="635000"/>
            </a:xfrm>
            <a:custGeom>
              <a:avLst/>
              <a:gdLst/>
              <a:ahLst/>
              <a:cxnLst/>
              <a:rect l="l" t="t" r="r" b="b"/>
              <a:pathLst>
                <a:path w="5040630" h="635000">
                  <a:moveTo>
                    <a:pt x="4971454" y="0"/>
                  </a:moveTo>
                  <a:lnTo>
                    <a:pt x="68610" y="0"/>
                  </a:lnTo>
                  <a:lnTo>
                    <a:pt x="41904" y="5391"/>
                  </a:lnTo>
                  <a:lnTo>
                    <a:pt x="20095" y="20095"/>
                  </a:lnTo>
                  <a:lnTo>
                    <a:pt x="5391" y="41904"/>
                  </a:lnTo>
                  <a:lnTo>
                    <a:pt x="0" y="68610"/>
                  </a:lnTo>
                  <a:lnTo>
                    <a:pt x="0" y="566381"/>
                  </a:lnTo>
                  <a:lnTo>
                    <a:pt x="5391" y="593088"/>
                  </a:lnTo>
                  <a:lnTo>
                    <a:pt x="20095" y="614896"/>
                  </a:lnTo>
                  <a:lnTo>
                    <a:pt x="41904" y="629600"/>
                  </a:lnTo>
                  <a:lnTo>
                    <a:pt x="68610" y="634992"/>
                  </a:lnTo>
                  <a:lnTo>
                    <a:pt x="4971454" y="634992"/>
                  </a:lnTo>
                  <a:lnTo>
                    <a:pt x="4998160" y="629600"/>
                  </a:lnTo>
                  <a:lnTo>
                    <a:pt x="5019969" y="614896"/>
                  </a:lnTo>
                  <a:lnTo>
                    <a:pt x="5034673" y="593088"/>
                  </a:lnTo>
                  <a:lnTo>
                    <a:pt x="5040064" y="566381"/>
                  </a:lnTo>
                  <a:lnTo>
                    <a:pt x="5040064" y="68610"/>
                  </a:lnTo>
                  <a:lnTo>
                    <a:pt x="5034673" y="41904"/>
                  </a:lnTo>
                  <a:lnTo>
                    <a:pt x="5019969" y="20095"/>
                  </a:lnTo>
                  <a:lnTo>
                    <a:pt x="4998160" y="5391"/>
                  </a:lnTo>
                  <a:lnTo>
                    <a:pt x="4971454" y="0"/>
                  </a:lnTo>
                  <a:close/>
                </a:path>
              </a:pathLst>
            </a:custGeom>
            <a:solidFill>
              <a:srgbClr val="49266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77994" y="2052826"/>
              <a:ext cx="5004435" cy="599440"/>
            </a:xfrm>
            <a:custGeom>
              <a:avLst/>
              <a:gdLst/>
              <a:ahLst/>
              <a:cxnLst/>
              <a:rect l="l" t="t" r="r" b="b"/>
              <a:pathLst>
                <a:path w="5004435" h="599439">
                  <a:moveTo>
                    <a:pt x="4953454" y="0"/>
                  </a:moveTo>
                  <a:lnTo>
                    <a:pt x="50610" y="0"/>
                  </a:lnTo>
                  <a:lnTo>
                    <a:pt x="30910" y="3977"/>
                  </a:lnTo>
                  <a:lnTo>
                    <a:pt x="14823" y="14823"/>
                  </a:lnTo>
                  <a:lnTo>
                    <a:pt x="3977" y="30910"/>
                  </a:lnTo>
                  <a:lnTo>
                    <a:pt x="0" y="50610"/>
                  </a:lnTo>
                  <a:lnTo>
                    <a:pt x="0" y="548381"/>
                  </a:lnTo>
                  <a:lnTo>
                    <a:pt x="3977" y="568081"/>
                  </a:lnTo>
                  <a:lnTo>
                    <a:pt x="14823" y="584169"/>
                  </a:lnTo>
                  <a:lnTo>
                    <a:pt x="30910" y="595015"/>
                  </a:lnTo>
                  <a:lnTo>
                    <a:pt x="50610" y="598992"/>
                  </a:lnTo>
                  <a:lnTo>
                    <a:pt x="4953454" y="598992"/>
                  </a:lnTo>
                  <a:lnTo>
                    <a:pt x="4973154" y="595015"/>
                  </a:lnTo>
                  <a:lnTo>
                    <a:pt x="4989241" y="584169"/>
                  </a:lnTo>
                  <a:lnTo>
                    <a:pt x="5000087" y="568081"/>
                  </a:lnTo>
                  <a:lnTo>
                    <a:pt x="5004065" y="548381"/>
                  </a:lnTo>
                  <a:lnTo>
                    <a:pt x="5004065" y="50610"/>
                  </a:lnTo>
                  <a:lnTo>
                    <a:pt x="5000087" y="30910"/>
                  </a:lnTo>
                  <a:lnTo>
                    <a:pt x="4989241" y="14823"/>
                  </a:lnTo>
                  <a:lnTo>
                    <a:pt x="4973154" y="3977"/>
                  </a:lnTo>
                  <a:lnTo>
                    <a:pt x="4953454" y="0"/>
                  </a:lnTo>
                  <a:close/>
                </a:path>
              </a:pathLst>
            </a:custGeom>
            <a:solidFill>
              <a:srgbClr val="F7F4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451904" y="2077702"/>
            <a:ext cx="1250315" cy="162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00" b="1" dirty="0">
                <a:latin typeface="Times New Roman"/>
                <a:cs typeface="Times New Roman"/>
              </a:rPr>
              <a:t>Dark</a:t>
            </a:r>
            <a:r>
              <a:rPr sz="900" b="1" spc="-40" dirty="0">
                <a:latin typeface="Times New Roman"/>
                <a:cs typeface="Times New Roman"/>
              </a:rPr>
              <a:t> </a:t>
            </a:r>
            <a:r>
              <a:rPr sz="900" b="1" dirty="0">
                <a:latin typeface="Times New Roman"/>
                <a:cs typeface="Times New Roman"/>
              </a:rPr>
              <a:t>Energy</a:t>
            </a:r>
            <a:r>
              <a:rPr sz="900" b="1" spc="-35" dirty="0">
                <a:latin typeface="Times New Roman"/>
                <a:cs typeface="Times New Roman"/>
              </a:rPr>
              <a:t> </a:t>
            </a:r>
            <a:r>
              <a:rPr sz="900" b="1" spc="-10" dirty="0">
                <a:latin typeface="Times New Roman"/>
                <a:cs typeface="Times New Roman"/>
              </a:rPr>
              <a:t>Description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09596" y="2337654"/>
            <a:ext cx="1141095" cy="1365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700" dirty="0">
                <a:latin typeface="Segoe UI Symbol"/>
                <a:cs typeface="Segoe UI Symbol"/>
              </a:rPr>
              <a:t>𝜔</a:t>
            </a:r>
            <a:r>
              <a:rPr sz="825" baseline="-10101" dirty="0">
                <a:latin typeface="Times New Roman"/>
                <a:cs typeface="Times New Roman"/>
              </a:rPr>
              <a:t>de</a:t>
            </a:r>
            <a:r>
              <a:rPr sz="825" spc="-7" baseline="-10101" dirty="0">
                <a:latin typeface="Times New Roman"/>
                <a:cs typeface="Times New Roman"/>
              </a:rPr>
              <a:t> </a:t>
            </a:r>
            <a:r>
              <a:rPr sz="700" dirty="0">
                <a:latin typeface="Lucida Sans Unicode"/>
                <a:cs typeface="Lucida Sans Unicode"/>
              </a:rPr>
              <a:t>(</a:t>
            </a:r>
            <a:r>
              <a:rPr sz="700" i="1" dirty="0">
                <a:latin typeface="Times New Roman"/>
                <a:cs typeface="Times New Roman"/>
              </a:rPr>
              <a:t>z</a:t>
            </a:r>
            <a:r>
              <a:rPr sz="700" dirty="0">
                <a:latin typeface="Lucida Sans Unicode"/>
                <a:cs typeface="Lucida Sans Unicode"/>
              </a:rPr>
              <a:t>)</a:t>
            </a:r>
            <a:r>
              <a:rPr sz="700" spc="105" dirty="0">
                <a:latin typeface="Lucida Sans Unicode"/>
                <a:cs typeface="Lucida Sans Unicode"/>
              </a:rPr>
              <a:t> </a:t>
            </a:r>
            <a:r>
              <a:rPr sz="700" dirty="0">
                <a:latin typeface="Georgia"/>
                <a:cs typeface="Georgia"/>
              </a:rPr>
              <a:t>=</a:t>
            </a:r>
            <a:r>
              <a:rPr sz="700" spc="165" dirty="0">
                <a:latin typeface="Georgia"/>
                <a:cs typeface="Georgia"/>
              </a:rPr>
              <a:t> </a:t>
            </a:r>
            <a:r>
              <a:rPr sz="700" dirty="0">
                <a:latin typeface="Segoe UI Symbol"/>
                <a:cs typeface="Segoe UI Symbol"/>
              </a:rPr>
              <a:t>𝜔</a:t>
            </a:r>
            <a:r>
              <a:rPr sz="825" baseline="-10101" dirty="0">
                <a:latin typeface="Times New Roman"/>
                <a:cs typeface="Times New Roman"/>
              </a:rPr>
              <a:t>0</a:t>
            </a:r>
            <a:r>
              <a:rPr sz="825" spc="187" baseline="-10101" dirty="0">
                <a:latin typeface="Times New Roman"/>
                <a:cs typeface="Times New Roman"/>
              </a:rPr>
              <a:t> </a:t>
            </a:r>
            <a:r>
              <a:rPr sz="700" spc="-110" dirty="0">
                <a:latin typeface="Lucida Sans Unicode"/>
                <a:cs typeface="Lucida Sans Unicode"/>
              </a:rPr>
              <a:t>+</a:t>
            </a:r>
            <a:r>
              <a:rPr sz="700" spc="50" dirty="0">
                <a:latin typeface="Lucida Sans Unicode"/>
                <a:cs typeface="Lucida Sans Unicode"/>
              </a:rPr>
              <a:t> </a:t>
            </a:r>
            <a:r>
              <a:rPr sz="700" dirty="0">
                <a:latin typeface="Segoe UI Symbol"/>
                <a:cs typeface="Segoe UI Symbol"/>
              </a:rPr>
              <a:t>𝜔</a:t>
            </a:r>
            <a:r>
              <a:rPr sz="825" baseline="-10101" dirty="0">
                <a:latin typeface="Times New Roman"/>
                <a:cs typeface="Times New Roman"/>
              </a:rPr>
              <a:t>1</a:t>
            </a:r>
            <a:r>
              <a:rPr sz="825" spc="112" baseline="-10101" dirty="0">
                <a:latin typeface="Times New Roman"/>
                <a:cs typeface="Times New Roman"/>
              </a:rPr>
              <a:t> </a:t>
            </a:r>
            <a:r>
              <a:rPr sz="700" dirty="0">
                <a:latin typeface="Times New Roman"/>
                <a:cs typeface="Times New Roman"/>
              </a:rPr>
              <a:t>ln</a:t>
            </a:r>
            <a:r>
              <a:rPr sz="700" dirty="0">
                <a:latin typeface="Lucida Sans Unicode"/>
                <a:cs typeface="Lucida Sans Unicode"/>
              </a:rPr>
              <a:t>(</a:t>
            </a:r>
            <a:r>
              <a:rPr sz="700" dirty="0">
                <a:latin typeface="Times New Roman"/>
                <a:cs typeface="Times New Roman"/>
              </a:rPr>
              <a:t>1</a:t>
            </a:r>
            <a:r>
              <a:rPr sz="700" spc="30" dirty="0">
                <a:latin typeface="Times New Roman"/>
                <a:cs typeface="Times New Roman"/>
              </a:rPr>
              <a:t> </a:t>
            </a:r>
            <a:r>
              <a:rPr sz="700" spc="-110" dirty="0">
                <a:latin typeface="Lucida Sans Unicode"/>
                <a:cs typeface="Lucida Sans Unicode"/>
              </a:rPr>
              <a:t>+</a:t>
            </a:r>
            <a:r>
              <a:rPr sz="700" spc="-20" dirty="0">
                <a:latin typeface="Lucida Sans Unicode"/>
                <a:cs typeface="Lucida Sans Unicode"/>
              </a:rPr>
              <a:t> </a:t>
            </a:r>
            <a:r>
              <a:rPr sz="700" i="1" spc="-25" dirty="0">
                <a:latin typeface="Times New Roman"/>
                <a:cs typeface="Times New Roman"/>
              </a:rPr>
              <a:t>z</a:t>
            </a:r>
            <a:r>
              <a:rPr sz="700" spc="-25" dirty="0">
                <a:latin typeface="Lucida Sans Unicode"/>
                <a:cs typeface="Lucida Sans Unicode"/>
              </a:rPr>
              <a:t>)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51904" y="2457287"/>
            <a:ext cx="104394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dirty="0">
                <a:latin typeface="Times New Roman"/>
                <a:cs typeface="Times New Roman"/>
              </a:rPr>
              <a:t>Smooth</a:t>
            </a:r>
            <a:r>
              <a:rPr sz="700" spc="-5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dynamical</a:t>
            </a:r>
            <a:r>
              <a:rPr sz="700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evolution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0" y="2995206"/>
            <a:ext cx="5760085" cy="245110"/>
          </a:xfrm>
          <a:custGeom>
            <a:avLst/>
            <a:gdLst/>
            <a:ahLst/>
            <a:cxnLst/>
            <a:rect l="l" t="t" r="r" b="b"/>
            <a:pathLst>
              <a:path w="5760085" h="245110">
                <a:moveTo>
                  <a:pt x="5759996" y="0"/>
                </a:moveTo>
                <a:lnTo>
                  <a:pt x="0" y="0"/>
                </a:lnTo>
                <a:lnTo>
                  <a:pt x="0" y="244792"/>
                </a:lnTo>
                <a:lnTo>
                  <a:pt x="5759996" y="244792"/>
                </a:lnTo>
                <a:lnTo>
                  <a:pt x="5759996" y="0"/>
                </a:lnTo>
                <a:close/>
              </a:path>
            </a:pathLst>
          </a:custGeom>
          <a:solidFill>
            <a:srgbClr val="0C2B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pc="-10" dirty="0"/>
              <a:t>16-</a:t>
            </a:r>
            <a:r>
              <a:rPr dirty="0"/>
              <a:t>22</a:t>
            </a:r>
            <a:r>
              <a:rPr spc="-20" dirty="0"/>
              <a:t> </a:t>
            </a:r>
            <a:r>
              <a:rPr dirty="0"/>
              <a:t>September</a:t>
            </a:r>
            <a:r>
              <a:rPr spc="-15" dirty="0"/>
              <a:t> </a:t>
            </a:r>
            <a:r>
              <a:rPr spc="-20" dirty="0"/>
              <a:t>2026</a:t>
            </a:r>
          </a:p>
        </p:txBody>
      </p:sp>
      <p:sp>
        <p:nvSpPr>
          <p:cNvPr id="24" name="object 2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pc="-10" dirty="0"/>
              <a:t>INTERNATIONAL</a:t>
            </a:r>
            <a:r>
              <a:rPr spc="-25" dirty="0"/>
              <a:t> </a:t>
            </a:r>
            <a:r>
              <a:rPr dirty="0"/>
              <a:t>SCHOOL</a:t>
            </a:r>
            <a:r>
              <a:rPr spc="-2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dirty="0"/>
              <a:t>NUCLEAR</a:t>
            </a:r>
            <a:r>
              <a:rPr spc="-20" dirty="0"/>
              <a:t> </a:t>
            </a:r>
            <a:r>
              <a:rPr spc="-10" dirty="0"/>
              <a:t>PHYSICS,</a:t>
            </a:r>
            <a:r>
              <a:rPr spc="-20" dirty="0"/>
              <a:t> </a:t>
            </a:r>
            <a:r>
              <a:rPr dirty="0"/>
              <a:t>47th</a:t>
            </a:r>
            <a:r>
              <a:rPr spc="-20" dirty="0"/>
              <a:t> </a:t>
            </a:r>
            <a:r>
              <a:rPr spc="-10" dirty="0"/>
              <a:t>Course</a:t>
            </a:r>
          </a:p>
        </p:txBody>
      </p:sp>
      <p:sp>
        <p:nvSpPr>
          <p:cNvPr id="25" name="object 2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6</a:t>
            </a:fld>
            <a:endParaRPr spc="-25" dirty="0"/>
          </a:p>
        </p:txBody>
      </p:sp>
    </p:spTree>
  </p:cSld>
  <p:clrMapOvr>
    <a:masterClrMapping/>
  </p:clrMapOvr>
  <p:transition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/>
              <a:t>Logarithmic</a:t>
            </a:r>
            <a:r>
              <a:rPr spc="80" dirty="0"/>
              <a:t> </a:t>
            </a:r>
            <a:r>
              <a:rPr dirty="0"/>
              <a:t>Equation</a:t>
            </a:r>
            <a:r>
              <a:rPr spc="85" dirty="0"/>
              <a:t> </a:t>
            </a:r>
            <a:r>
              <a:rPr dirty="0"/>
              <a:t>of</a:t>
            </a:r>
            <a:r>
              <a:rPr spc="80" dirty="0"/>
              <a:t> </a:t>
            </a:r>
            <a:r>
              <a:rPr spc="-20" dirty="0"/>
              <a:t>State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60163" y="794406"/>
            <a:ext cx="2419350" cy="1880870"/>
            <a:chOff x="359994" y="791101"/>
            <a:chExt cx="2419350" cy="1880870"/>
          </a:xfrm>
        </p:grpSpPr>
        <p:sp>
          <p:nvSpPr>
            <p:cNvPr id="4" name="object 4"/>
            <p:cNvSpPr/>
            <p:nvPr/>
          </p:nvSpPr>
          <p:spPr>
            <a:xfrm>
              <a:off x="359994" y="791101"/>
              <a:ext cx="2419350" cy="1880870"/>
            </a:xfrm>
            <a:custGeom>
              <a:avLst/>
              <a:gdLst/>
              <a:ahLst/>
              <a:cxnLst/>
              <a:rect l="l" t="t" r="r" b="b"/>
              <a:pathLst>
                <a:path w="2419350" h="1880870">
                  <a:moveTo>
                    <a:pt x="2340762" y="0"/>
                  </a:moveTo>
                  <a:lnTo>
                    <a:pt x="78446" y="0"/>
                  </a:lnTo>
                  <a:lnTo>
                    <a:pt x="47911" y="6164"/>
                  </a:lnTo>
                  <a:lnTo>
                    <a:pt x="22976" y="22976"/>
                  </a:lnTo>
                  <a:lnTo>
                    <a:pt x="6164" y="47911"/>
                  </a:lnTo>
                  <a:lnTo>
                    <a:pt x="0" y="78446"/>
                  </a:lnTo>
                  <a:lnTo>
                    <a:pt x="0" y="1802404"/>
                  </a:lnTo>
                  <a:lnTo>
                    <a:pt x="6164" y="1832940"/>
                  </a:lnTo>
                  <a:lnTo>
                    <a:pt x="22976" y="1857875"/>
                  </a:lnTo>
                  <a:lnTo>
                    <a:pt x="47911" y="1874687"/>
                  </a:lnTo>
                  <a:lnTo>
                    <a:pt x="78446" y="1880851"/>
                  </a:lnTo>
                  <a:lnTo>
                    <a:pt x="2340762" y="1880851"/>
                  </a:lnTo>
                  <a:lnTo>
                    <a:pt x="2371297" y="1874687"/>
                  </a:lnTo>
                  <a:lnTo>
                    <a:pt x="2396233" y="1857875"/>
                  </a:lnTo>
                  <a:lnTo>
                    <a:pt x="2413044" y="1832940"/>
                  </a:lnTo>
                  <a:lnTo>
                    <a:pt x="2419209" y="1802404"/>
                  </a:lnTo>
                  <a:lnTo>
                    <a:pt x="2419209" y="78446"/>
                  </a:lnTo>
                  <a:lnTo>
                    <a:pt x="2413044" y="47911"/>
                  </a:lnTo>
                  <a:lnTo>
                    <a:pt x="2396233" y="22976"/>
                  </a:lnTo>
                  <a:lnTo>
                    <a:pt x="2371297" y="6164"/>
                  </a:lnTo>
                  <a:lnTo>
                    <a:pt x="2340762" y="0"/>
                  </a:lnTo>
                  <a:close/>
                </a:path>
              </a:pathLst>
            </a:custGeom>
            <a:solidFill>
              <a:srgbClr val="195F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75177" y="1027915"/>
              <a:ext cx="2388870" cy="1629410"/>
            </a:xfrm>
            <a:custGeom>
              <a:avLst/>
              <a:gdLst/>
              <a:ahLst/>
              <a:cxnLst/>
              <a:rect l="l" t="t" r="r" b="b"/>
              <a:pathLst>
                <a:path w="2388870" h="1629410">
                  <a:moveTo>
                    <a:pt x="2388843" y="0"/>
                  </a:moveTo>
                  <a:lnTo>
                    <a:pt x="0" y="0"/>
                  </a:lnTo>
                  <a:lnTo>
                    <a:pt x="0" y="1565590"/>
                  </a:lnTo>
                  <a:lnTo>
                    <a:pt x="4971" y="1590215"/>
                  </a:lnTo>
                  <a:lnTo>
                    <a:pt x="18529" y="1610324"/>
                  </a:lnTo>
                  <a:lnTo>
                    <a:pt x="38638" y="1623882"/>
                  </a:lnTo>
                  <a:lnTo>
                    <a:pt x="63263" y="1628853"/>
                  </a:lnTo>
                  <a:lnTo>
                    <a:pt x="2325579" y="1628853"/>
                  </a:lnTo>
                  <a:lnTo>
                    <a:pt x="2350204" y="1623882"/>
                  </a:lnTo>
                  <a:lnTo>
                    <a:pt x="2370313" y="1610324"/>
                  </a:lnTo>
                  <a:lnTo>
                    <a:pt x="2383871" y="1590215"/>
                  </a:lnTo>
                  <a:lnTo>
                    <a:pt x="2388843" y="1565590"/>
                  </a:lnTo>
                  <a:lnTo>
                    <a:pt x="2388843" y="0"/>
                  </a:lnTo>
                  <a:close/>
                </a:path>
              </a:pathLst>
            </a:custGeom>
            <a:solidFill>
              <a:srgbClr val="E0F0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75177" y="806284"/>
              <a:ext cx="2388870" cy="207010"/>
            </a:xfrm>
            <a:custGeom>
              <a:avLst/>
              <a:gdLst/>
              <a:ahLst/>
              <a:cxnLst/>
              <a:rect l="l" t="t" r="r" b="b"/>
              <a:pathLst>
                <a:path w="2388870" h="207009">
                  <a:moveTo>
                    <a:pt x="2325579" y="0"/>
                  </a:moveTo>
                  <a:lnTo>
                    <a:pt x="63263" y="0"/>
                  </a:lnTo>
                  <a:lnTo>
                    <a:pt x="38638" y="4971"/>
                  </a:lnTo>
                  <a:lnTo>
                    <a:pt x="18529" y="18529"/>
                  </a:lnTo>
                  <a:lnTo>
                    <a:pt x="4971" y="38638"/>
                  </a:lnTo>
                  <a:lnTo>
                    <a:pt x="0" y="63263"/>
                  </a:lnTo>
                  <a:lnTo>
                    <a:pt x="0" y="206448"/>
                  </a:lnTo>
                  <a:lnTo>
                    <a:pt x="2388843" y="206448"/>
                  </a:lnTo>
                  <a:lnTo>
                    <a:pt x="2388843" y="63263"/>
                  </a:lnTo>
                  <a:lnTo>
                    <a:pt x="2383871" y="38638"/>
                  </a:lnTo>
                  <a:lnTo>
                    <a:pt x="2370313" y="18529"/>
                  </a:lnTo>
                  <a:lnTo>
                    <a:pt x="2350204" y="4971"/>
                  </a:lnTo>
                  <a:lnTo>
                    <a:pt x="2325579" y="0"/>
                  </a:lnTo>
                  <a:close/>
                </a:path>
              </a:pathLst>
            </a:custGeom>
            <a:solidFill>
              <a:srgbClr val="195F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99706" y="695269"/>
            <a:ext cx="1593215" cy="615315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12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Logarithmic</a:t>
            </a:r>
            <a:r>
              <a:rPr sz="1200" b="1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EoS</a:t>
            </a:r>
            <a:endParaRPr sz="1200">
              <a:latin typeface="Times New Roman"/>
              <a:cs typeface="Times New Roman"/>
            </a:endParaRPr>
          </a:p>
          <a:p>
            <a:pPr marL="565785">
              <a:lnSpc>
                <a:spcPct val="100000"/>
              </a:lnSpc>
              <a:spcBef>
                <a:spcPts val="844"/>
              </a:spcBef>
            </a:pPr>
            <a:r>
              <a:rPr sz="1400" b="1" dirty="0">
                <a:solidFill>
                  <a:srgbClr val="195F9A"/>
                </a:solidFill>
                <a:latin typeface="Times New Roman"/>
                <a:cs typeface="Times New Roman"/>
              </a:rPr>
              <a:t>Dark</a:t>
            </a:r>
            <a:r>
              <a:rPr sz="1400" b="1" spc="40" dirty="0">
                <a:solidFill>
                  <a:srgbClr val="195F9A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195F9A"/>
                </a:solidFill>
                <a:latin typeface="Times New Roman"/>
                <a:cs typeface="Times New Roman"/>
              </a:rPr>
              <a:t>Energy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42606" y="1624144"/>
            <a:ext cx="144780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1000" i="1" spc="-100" dirty="0">
                <a:latin typeface="Georgia"/>
                <a:cs typeface="Georgia"/>
              </a:rPr>
              <a:t>𝜔</a:t>
            </a:r>
            <a:r>
              <a:rPr lang="fr-FR" sz="1000" i="1" spc="-100" dirty="0">
                <a:latin typeface="Georgia"/>
                <a:cs typeface="Georgia"/>
              </a:rPr>
              <a:t> </a:t>
            </a:r>
            <a:r>
              <a:rPr sz="1050" spc="-150" baseline="-11904" dirty="0">
                <a:latin typeface="Times New Roman"/>
                <a:cs typeface="Times New Roman"/>
              </a:rPr>
              <a:t>de</a:t>
            </a:r>
            <a:r>
              <a:rPr sz="1050" spc="-112" baseline="-1190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(</a:t>
            </a:r>
            <a:r>
              <a:rPr sz="1000" i="1" dirty="0">
                <a:latin typeface="Times New Roman"/>
                <a:cs typeface="Times New Roman"/>
              </a:rPr>
              <a:t>z</a:t>
            </a:r>
            <a:r>
              <a:rPr sz="1000" dirty="0">
                <a:latin typeface="Lucida Sans Unicode"/>
                <a:cs typeface="Lucida Sans Unicode"/>
              </a:rPr>
              <a:t>)</a:t>
            </a:r>
            <a:r>
              <a:rPr sz="1000" spc="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Georgia"/>
                <a:cs typeface="Georgia"/>
              </a:rPr>
              <a:t>=</a:t>
            </a:r>
            <a:r>
              <a:rPr sz="1000" spc="65" dirty="0">
                <a:latin typeface="Georgia"/>
                <a:cs typeface="Georgia"/>
              </a:rPr>
              <a:t> </a:t>
            </a:r>
            <a:r>
              <a:rPr sz="1000" i="1" spc="-150" dirty="0">
                <a:latin typeface="Georgia"/>
                <a:cs typeface="Georgia"/>
              </a:rPr>
              <a:t>𝜔</a:t>
            </a:r>
            <a:r>
              <a:rPr lang="fr-FR" sz="1000" i="1" spc="-150" dirty="0">
                <a:latin typeface="Georgia"/>
                <a:cs typeface="Georgia"/>
              </a:rPr>
              <a:t>   </a:t>
            </a:r>
            <a:r>
              <a:rPr sz="1050" spc="-225" baseline="-11904" dirty="0">
                <a:latin typeface="Times New Roman"/>
                <a:cs typeface="Times New Roman"/>
              </a:rPr>
              <a:t>0</a:t>
            </a:r>
            <a:r>
              <a:rPr sz="1050" spc="179" baseline="-11904" dirty="0">
                <a:latin typeface="Times New Roman"/>
                <a:cs typeface="Times New Roman"/>
              </a:rPr>
              <a:t> </a:t>
            </a:r>
            <a:r>
              <a:rPr sz="1000" spc="-175" dirty="0">
                <a:latin typeface="Lucida Sans Unicode"/>
                <a:cs typeface="Lucida Sans Unicode"/>
              </a:rPr>
              <a:t>+</a:t>
            </a:r>
            <a:r>
              <a:rPr sz="1000" spc="-80" dirty="0">
                <a:latin typeface="Lucida Sans Unicode"/>
                <a:cs typeface="Lucida Sans Unicode"/>
              </a:rPr>
              <a:t> </a:t>
            </a:r>
            <a:r>
              <a:rPr sz="1000" i="1" spc="-150" dirty="0">
                <a:latin typeface="Georgia"/>
                <a:cs typeface="Georgia"/>
              </a:rPr>
              <a:t>𝜔</a:t>
            </a:r>
            <a:r>
              <a:rPr lang="fr-FR" sz="1000" i="1" spc="-150" dirty="0">
                <a:latin typeface="Georgia"/>
                <a:cs typeface="Georgia"/>
              </a:rPr>
              <a:t>  </a:t>
            </a:r>
            <a:r>
              <a:rPr sz="1050" spc="-225" baseline="-11904" dirty="0">
                <a:latin typeface="Times New Roman"/>
                <a:cs typeface="Times New Roman"/>
              </a:rPr>
              <a:t>1</a:t>
            </a:r>
            <a:r>
              <a:rPr sz="1050" spc="89" baseline="-1190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ln</a:t>
            </a:r>
            <a:r>
              <a:rPr sz="1000" dirty="0">
                <a:latin typeface="Lucida Sans Unicode"/>
                <a:cs typeface="Lucida Sans Unicode"/>
              </a:rPr>
              <a:t>(</a:t>
            </a:r>
            <a:r>
              <a:rPr sz="1000" dirty="0">
                <a:latin typeface="Times New Roman"/>
                <a:cs typeface="Times New Roman"/>
              </a:rPr>
              <a:t>1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175" dirty="0">
                <a:latin typeface="Lucida Sans Unicode"/>
                <a:cs typeface="Lucida Sans Unicode"/>
              </a:rPr>
              <a:t>+</a:t>
            </a:r>
            <a:r>
              <a:rPr sz="1000" spc="-80" dirty="0">
                <a:latin typeface="Lucida Sans Unicode"/>
                <a:cs typeface="Lucida Sans Unicode"/>
              </a:rPr>
              <a:t> </a:t>
            </a:r>
            <a:r>
              <a:rPr sz="1000" i="1" spc="-25" dirty="0">
                <a:latin typeface="Times New Roman"/>
                <a:cs typeface="Times New Roman"/>
              </a:rPr>
              <a:t>z</a:t>
            </a:r>
            <a:r>
              <a:rPr sz="1000" spc="-25" dirty="0">
                <a:latin typeface="Lucida Sans Unicode"/>
                <a:cs typeface="Lucida Sans Unicode"/>
              </a:rPr>
              <a:t>)</a:t>
            </a:r>
            <a:endParaRPr sz="1000" dirty="0">
              <a:latin typeface="Lucida Sans Unicode"/>
              <a:cs typeface="Lucida Sans Unicode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87070" y="1630845"/>
            <a:ext cx="1965325" cy="914400"/>
            <a:chOff x="587070" y="1630845"/>
            <a:chExt cx="1965325" cy="914400"/>
          </a:xfrm>
        </p:grpSpPr>
        <p:sp>
          <p:nvSpPr>
            <p:cNvPr id="10" name="object 10"/>
            <p:cNvSpPr/>
            <p:nvPr/>
          </p:nvSpPr>
          <p:spPr>
            <a:xfrm>
              <a:off x="837692" y="1633372"/>
              <a:ext cx="1464310" cy="0"/>
            </a:xfrm>
            <a:custGeom>
              <a:avLst/>
              <a:gdLst/>
              <a:ahLst/>
              <a:cxnLst/>
              <a:rect l="l" t="t" r="r" b="b"/>
              <a:pathLst>
                <a:path w="1464310">
                  <a:moveTo>
                    <a:pt x="0" y="0"/>
                  </a:moveTo>
                  <a:lnTo>
                    <a:pt x="1463802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40219" y="1633372"/>
              <a:ext cx="0" cy="195580"/>
            </a:xfrm>
            <a:custGeom>
              <a:avLst/>
              <a:gdLst/>
              <a:ahLst/>
              <a:cxnLst/>
              <a:rect l="l" t="t" r="r" b="b"/>
              <a:pathLst>
                <a:path h="195580">
                  <a:moveTo>
                    <a:pt x="0" y="195351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298954" y="1633372"/>
              <a:ext cx="0" cy="195580"/>
            </a:xfrm>
            <a:custGeom>
              <a:avLst/>
              <a:gdLst/>
              <a:ahLst/>
              <a:cxnLst/>
              <a:rect l="l" t="t" r="r" b="b"/>
              <a:pathLst>
                <a:path h="195580">
                  <a:moveTo>
                    <a:pt x="0" y="195351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37692" y="1828723"/>
              <a:ext cx="1464310" cy="0"/>
            </a:xfrm>
            <a:custGeom>
              <a:avLst/>
              <a:gdLst/>
              <a:ahLst/>
              <a:cxnLst/>
              <a:rect l="l" t="t" r="r" b="b"/>
              <a:pathLst>
                <a:path w="1464310">
                  <a:moveTo>
                    <a:pt x="0" y="0"/>
                  </a:moveTo>
                  <a:lnTo>
                    <a:pt x="1463802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87070" y="2374988"/>
              <a:ext cx="1965325" cy="170180"/>
            </a:xfrm>
            <a:custGeom>
              <a:avLst/>
              <a:gdLst/>
              <a:ahLst/>
              <a:cxnLst/>
              <a:rect l="l" t="t" r="r" b="b"/>
              <a:pathLst>
                <a:path w="1965325" h="170180">
                  <a:moveTo>
                    <a:pt x="1965045" y="0"/>
                  </a:moveTo>
                  <a:lnTo>
                    <a:pt x="0" y="0"/>
                  </a:lnTo>
                  <a:lnTo>
                    <a:pt x="0" y="169862"/>
                  </a:lnTo>
                  <a:lnTo>
                    <a:pt x="1965045" y="169862"/>
                  </a:lnTo>
                  <a:lnTo>
                    <a:pt x="19650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80669" y="2023703"/>
            <a:ext cx="67310" cy="1257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50" spc="-50" dirty="0">
                <a:solidFill>
                  <a:srgbClr val="195F9A"/>
                </a:solidFill>
                <a:latin typeface="Times New Roman"/>
                <a:cs typeface="Times New Roman"/>
              </a:rPr>
              <a:t>0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99706" y="1976254"/>
            <a:ext cx="1049655" cy="162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83845" algn="l"/>
              </a:tabLst>
            </a:pPr>
            <a:r>
              <a:rPr sz="900" i="1" spc="-340" dirty="0">
                <a:solidFill>
                  <a:srgbClr val="195F9A"/>
                </a:solidFill>
                <a:latin typeface="Georgia"/>
                <a:cs typeface="Georgia"/>
              </a:rPr>
              <a:t>𝜔</a:t>
            </a:r>
            <a:r>
              <a:rPr sz="900" i="1" dirty="0">
                <a:solidFill>
                  <a:srgbClr val="195F9A"/>
                </a:solidFill>
                <a:latin typeface="Georgia"/>
                <a:cs typeface="Georgia"/>
              </a:rPr>
              <a:t>	</a:t>
            </a:r>
            <a:r>
              <a:rPr sz="900" spc="-10" dirty="0">
                <a:latin typeface="Times New Roman"/>
                <a:cs typeface="Times New Roman"/>
              </a:rPr>
              <a:t>Present-</a:t>
            </a:r>
            <a:r>
              <a:rPr sz="900" dirty="0">
                <a:latin typeface="Times New Roman"/>
                <a:cs typeface="Times New Roman"/>
              </a:rPr>
              <a:t>day </a:t>
            </a:r>
            <a:r>
              <a:rPr sz="900" spc="-25" dirty="0">
                <a:latin typeface="Times New Roman"/>
                <a:cs typeface="Times New Roman"/>
              </a:rPr>
              <a:t>EoS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74306" y="2158639"/>
            <a:ext cx="1183005" cy="162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309245" algn="l"/>
              </a:tabLst>
            </a:pPr>
            <a:r>
              <a:rPr sz="900" i="1" spc="-25" dirty="0">
                <a:solidFill>
                  <a:srgbClr val="195F9A"/>
                </a:solidFill>
                <a:latin typeface="Georgia"/>
                <a:cs typeface="Georgia"/>
              </a:rPr>
              <a:t>𝜔</a:t>
            </a:r>
            <a:r>
              <a:rPr sz="975" spc="-37" baseline="-12820" dirty="0">
                <a:solidFill>
                  <a:srgbClr val="195F9A"/>
                </a:solidFill>
                <a:latin typeface="Times New Roman"/>
                <a:cs typeface="Times New Roman"/>
              </a:rPr>
              <a:t>1</a:t>
            </a:r>
            <a:r>
              <a:rPr sz="975" baseline="-12820" dirty="0">
                <a:solidFill>
                  <a:srgbClr val="195F9A"/>
                </a:solidFill>
                <a:latin typeface="Times New Roman"/>
                <a:cs typeface="Times New Roman"/>
              </a:rPr>
              <a:t>	</a:t>
            </a:r>
            <a:r>
              <a:rPr sz="900" spc="-10" dirty="0">
                <a:latin typeface="Times New Roman"/>
                <a:cs typeface="Times New Roman"/>
              </a:rPr>
              <a:t>Redshift</a:t>
            </a:r>
            <a:r>
              <a:rPr sz="900" spc="15" dirty="0">
                <a:latin typeface="Times New Roman"/>
                <a:cs typeface="Times New Roman"/>
              </a:rPr>
              <a:t> </a:t>
            </a:r>
            <a:r>
              <a:rPr sz="900" spc="-10" dirty="0">
                <a:latin typeface="Times New Roman"/>
                <a:cs typeface="Times New Roman"/>
              </a:rPr>
              <a:t>evolution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40117" y="2363236"/>
            <a:ext cx="1287780" cy="15068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900" i="1" spc="-100" dirty="0">
                <a:solidFill>
                  <a:srgbClr val="195F9A"/>
                </a:solidFill>
                <a:latin typeface="Georgia"/>
                <a:cs typeface="Georgia"/>
              </a:rPr>
              <a:t>𝜔</a:t>
            </a:r>
            <a:r>
              <a:rPr lang="fr-FR" sz="900" i="1" spc="-100" dirty="0">
                <a:solidFill>
                  <a:srgbClr val="195F9A"/>
                </a:solidFill>
                <a:latin typeface="Georgia"/>
                <a:cs typeface="Georgia"/>
              </a:rPr>
              <a:t> </a:t>
            </a:r>
            <a:r>
              <a:rPr sz="975" spc="-150" baseline="-12820" dirty="0">
                <a:solidFill>
                  <a:srgbClr val="195F9A"/>
                </a:solidFill>
                <a:latin typeface="Times New Roman"/>
                <a:cs typeface="Times New Roman"/>
              </a:rPr>
              <a:t>1</a:t>
            </a:r>
            <a:r>
              <a:rPr sz="975" spc="142" baseline="-12820" dirty="0">
                <a:solidFill>
                  <a:srgbClr val="195F9A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solidFill>
                  <a:srgbClr val="195F9A"/>
                </a:solidFill>
                <a:latin typeface="Georgia"/>
                <a:cs typeface="Georgia"/>
              </a:rPr>
              <a:t>=</a:t>
            </a:r>
            <a:r>
              <a:rPr sz="900" spc="5" dirty="0">
                <a:solidFill>
                  <a:srgbClr val="195F9A"/>
                </a:solidFill>
                <a:latin typeface="Georgia"/>
                <a:cs typeface="Georgia"/>
              </a:rPr>
              <a:t> </a:t>
            </a:r>
            <a:r>
              <a:rPr sz="900" dirty="0">
                <a:solidFill>
                  <a:srgbClr val="195F9A"/>
                </a:solidFill>
                <a:latin typeface="Times New Roman"/>
                <a:cs typeface="Times New Roman"/>
              </a:rPr>
              <a:t>0</a:t>
            </a:r>
            <a:r>
              <a:rPr sz="900" spc="190" dirty="0">
                <a:solidFill>
                  <a:srgbClr val="195F9A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latin typeface="Lucida Sans Unicode"/>
                <a:cs typeface="Lucida Sans Unicode"/>
              </a:rPr>
              <a:t>→</a:t>
            </a:r>
            <a:r>
              <a:rPr sz="900" spc="135" dirty="0">
                <a:latin typeface="Lucida Sans Unicode"/>
                <a:cs typeface="Lucida Sans Unicode"/>
              </a:rPr>
              <a:t> </a:t>
            </a:r>
            <a:r>
              <a:rPr sz="900" dirty="0">
                <a:latin typeface="Times New Roman"/>
                <a:cs typeface="Times New Roman"/>
              </a:rPr>
              <a:t>constant</a:t>
            </a:r>
            <a:r>
              <a:rPr sz="900" spc="-30" dirty="0">
                <a:latin typeface="Times New Roman"/>
                <a:cs typeface="Times New Roman"/>
              </a:rPr>
              <a:t> </a:t>
            </a:r>
            <a:r>
              <a:rPr sz="900" spc="-25" dirty="0">
                <a:latin typeface="Times New Roman"/>
                <a:cs typeface="Times New Roman"/>
              </a:rPr>
              <a:t>EoS</a:t>
            </a:r>
            <a:endParaRPr sz="900" dirty="0">
              <a:latin typeface="Times New Roman"/>
              <a:cs typeface="Times New Roman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980817" y="590160"/>
            <a:ext cx="2419350" cy="2216785"/>
            <a:chOff x="2980817" y="590160"/>
            <a:chExt cx="2419350" cy="2216785"/>
          </a:xfrm>
        </p:grpSpPr>
        <p:sp>
          <p:nvSpPr>
            <p:cNvPr id="20" name="object 20"/>
            <p:cNvSpPr/>
            <p:nvPr/>
          </p:nvSpPr>
          <p:spPr>
            <a:xfrm>
              <a:off x="2980817" y="590160"/>
              <a:ext cx="2419350" cy="2216785"/>
            </a:xfrm>
            <a:custGeom>
              <a:avLst/>
              <a:gdLst/>
              <a:ahLst/>
              <a:cxnLst/>
              <a:rect l="l" t="t" r="r" b="b"/>
              <a:pathLst>
                <a:path w="2419350" h="2216785">
                  <a:moveTo>
                    <a:pt x="2340762" y="0"/>
                  </a:moveTo>
                  <a:lnTo>
                    <a:pt x="78446" y="0"/>
                  </a:lnTo>
                  <a:lnTo>
                    <a:pt x="47911" y="6164"/>
                  </a:lnTo>
                  <a:lnTo>
                    <a:pt x="22976" y="22976"/>
                  </a:lnTo>
                  <a:lnTo>
                    <a:pt x="6164" y="47911"/>
                  </a:lnTo>
                  <a:lnTo>
                    <a:pt x="0" y="78446"/>
                  </a:lnTo>
                  <a:lnTo>
                    <a:pt x="0" y="2138118"/>
                  </a:lnTo>
                  <a:lnTo>
                    <a:pt x="6164" y="2168653"/>
                  </a:lnTo>
                  <a:lnTo>
                    <a:pt x="22976" y="2193588"/>
                  </a:lnTo>
                  <a:lnTo>
                    <a:pt x="47911" y="2210400"/>
                  </a:lnTo>
                  <a:lnTo>
                    <a:pt x="78446" y="2216564"/>
                  </a:lnTo>
                  <a:lnTo>
                    <a:pt x="2340762" y="2216564"/>
                  </a:lnTo>
                  <a:lnTo>
                    <a:pt x="2371297" y="2210400"/>
                  </a:lnTo>
                  <a:lnTo>
                    <a:pt x="2396233" y="2193588"/>
                  </a:lnTo>
                  <a:lnTo>
                    <a:pt x="2413044" y="2168653"/>
                  </a:lnTo>
                  <a:lnTo>
                    <a:pt x="2419209" y="2138118"/>
                  </a:lnTo>
                  <a:lnTo>
                    <a:pt x="2419209" y="78446"/>
                  </a:lnTo>
                  <a:lnTo>
                    <a:pt x="2413044" y="47911"/>
                  </a:lnTo>
                  <a:lnTo>
                    <a:pt x="2396233" y="22976"/>
                  </a:lnTo>
                  <a:lnTo>
                    <a:pt x="2371297" y="6164"/>
                  </a:lnTo>
                  <a:lnTo>
                    <a:pt x="2340762" y="0"/>
                  </a:lnTo>
                  <a:close/>
                </a:path>
              </a:pathLst>
            </a:custGeom>
            <a:solidFill>
              <a:srgbClr val="6837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996000" y="798126"/>
              <a:ext cx="2388870" cy="1993900"/>
            </a:xfrm>
            <a:custGeom>
              <a:avLst/>
              <a:gdLst/>
              <a:ahLst/>
              <a:cxnLst/>
              <a:rect l="l" t="t" r="r" b="b"/>
              <a:pathLst>
                <a:path w="2388870" h="1993900">
                  <a:moveTo>
                    <a:pt x="2388843" y="0"/>
                  </a:moveTo>
                  <a:lnTo>
                    <a:pt x="0" y="0"/>
                  </a:lnTo>
                  <a:lnTo>
                    <a:pt x="0" y="1930151"/>
                  </a:lnTo>
                  <a:lnTo>
                    <a:pt x="4971" y="1954777"/>
                  </a:lnTo>
                  <a:lnTo>
                    <a:pt x="18529" y="1974886"/>
                  </a:lnTo>
                  <a:lnTo>
                    <a:pt x="38638" y="1988443"/>
                  </a:lnTo>
                  <a:lnTo>
                    <a:pt x="63263" y="1993415"/>
                  </a:lnTo>
                  <a:lnTo>
                    <a:pt x="2325579" y="1993415"/>
                  </a:lnTo>
                  <a:lnTo>
                    <a:pt x="2350204" y="1988443"/>
                  </a:lnTo>
                  <a:lnTo>
                    <a:pt x="2370313" y="1974886"/>
                  </a:lnTo>
                  <a:lnTo>
                    <a:pt x="2383871" y="1954777"/>
                  </a:lnTo>
                  <a:lnTo>
                    <a:pt x="2388843" y="1930151"/>
                  </a:lnTo>
                  <a:lnTo>
                    <a:pt x="2388843" y="0"/>
                  </a:lnTo>
                  <a:close/>
                </a:path>
              </a:pathLst>
            </a:custGeom>
            <a:solidFill>
              <a:srgbClr val="F2E6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996000" y="605343"/>
              <a:ext cx="2388870" cy="177800"/>
            </a:xfrm>
            <a:custGeom>
              <a:avLst/>
              <a:gdLst/>
              <a:ahLst/>
              <a:cxnLst/>
              <a:rect l="l" t="t" r="r" b="b"/>
              <a:pathLst>
                <a:path w="2388870" h="177800">
                  <a:moveTo>
                    <a:pt x="2325579" y="0"/>
                  </a:moveTo>
                  <a:lnTo>
                    <a:pt x="63263" y="0"/>
                  </a:lnTo>
                  <a:lnTo>
                    <a:pt x="38638" y="4971"/>
                  </a:lnTo>
                  <a:lnTo>
                    <a:pt x="18529" y="18529"/>
                  </a:lnTo>
                  <a:lnTo>
                    <a:pt x="4971" y="38638"/>
                  </a:lnTo>
                  <a:lnTo>
                    <a:pt x="0" y="63263"/>
                  </a:lnTo>
                  <a:lnTo>
                    <a:pt x="0" y="177599"/>
                  </a:lnTo>
                  <a:lnTo>
                    <a:pt x="2388843" y="177599"/>
                  </a:lnTo>
                  <a:lnTo>
                    <a:pt x="2388843" y="63263"/>
                  </a:lnTo>
                  <a:lnTo>
                    <a:pt x="2383871" y="38638"/>
                  </a:lnTo>
                  <a:lnTo>
                    <a:pt x="2370313" y="18529"/>
                  </a:lnTo>
                  <a:lnTo>
                    <a:pt x="2350204" y="4971"/>
                  </a:lnTo>
                  <a:lnTo>
                    <a:pt x="2325579" y="0"/>
                  </a:lnTo>
                  <a:close/>
                </a:path>
              </a:pathLst>
            </a:custGeom>
            <a:solidFill>
              <a:srgbClr val="6837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3120529" y="580158"/>
            <a:ext cx="1435100" cy="4432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b="1" dirty="0">
                <a:solidFill>
                  <a:srgbClr val="FFFFFF"/>
                </a:solidFill>
                <a:latin typeface="Times New Roman"/>
                <a:cs typeface="Times New Roman"/>
              </a:rPr>
              <a:t>Hubble</a:t>
            </a:r>
            <a:r>
              <a:rPr sz="1200" b="1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Function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900" b="1" spc="-10" dirty="0">
                <a:solidFill>
                  <a:srgbClr val="683791"/>
                </a:solidFill>
                <a:latin typeface="Times New Roman"/>
                <a:cs typeface="Times New Roman"/>
              </a:rPr>
              <a:t>Modified</a:t>
            </a:r>
            <a:r>
              <a:rPr sz="900" b="1" spc="-20" dirty="0">
                <a:solidFill>
                  <a:srgbClr val="683791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683791"/>
                </a:solidFill>
                <a:latin typeface="Times New Roman"/>
                <a:cs typeface="Times New Roman"/>
              </a:rPr>
              <a:t>continuity</a:t>
            </a:r>
            <a:r>
              <a:rPr sz="900" b="1" spc="-20" dirty="0">
                <a:solidFill>
                  <a:srgbClr val="683791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683791"/>
                </a:solidFill>
                <a:latin typeface="Times New Roman"/>
                <a:cs typeface="Times New Roman"/>
              </a:rPr>
              <a:t>equation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3415093" y="1313713"/>
            <a:ext cx="192405" cy="0"/>
          </a:xfrm>
          <a:custGeom>
            <a:avLst/>
            <a:gdLst/>
            <a:ahLst/>
            <a:cxnLst/>
            <a:rect l="l" t="t" r="r" b="b"/>
            <a:pathLst>
              <a:path w="192404">
                <a:moveTo>
                  <a:pt x="0" y="0"/>
                </a:moveTo>
                <a:lnTo>
                  <a:pt x="192354" y="0"/>
                </a:lnTo>
              </a:path>
            </a:pathLst>
          </a:custGeom>
          <a:ln w="63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3405466" y="1265829"/>
            <a:ext cx="205740" cy="15068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1350" i="1" spc="-37" baseline="-15432" dirty="0">
                <a:latin typeface="Times New Roman"/>
                <a:cs typeface="Times New Roman"/>
              </a:rPr>
              <a:t>H</a:t>
            </a:r>
            <a:r>
              <a:rPr lang="fr-FR" sz="1350" i="1" spc="-37" baseline="-15432" dirty="0">
                <a:latin typeface="Times New Roman"/>
                <a:cs typeface="Times New Roman"/>
              </a:rPr>
              <a:t> </a:t>
            </a:r>
            <a:r>
              <a:rPr sz="650" spc="-25" dirty="0">
                <a:latin typeface="Times New Roman"/>
                <a:cs typeface="Times New Roman"/>
              </a:rPr>
              <a:t>2</a:t>
            </a:r>
            <a:endParaRPr sz="650" dirty="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760800" y="1294531"/>
            <a:ext cx="717550" cy="162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80059" algn="l"/>
              </a:tabLst>
            </a:pPr>
            <a:r>
              <a:rPr sz="900" i="1" spc="-50" dirty="0">
                <a:latin typeface="Times New Roman"/>
                <a:cs typeface="Times New Roman"/>
              </a:rPr>
              <a:t>n</a:t>
            </a:r>
            <a:r>
              <a:rPr sz="900" i="1" dirty="0">
                <a:latin typeface="Times New Roman"/>
                <a:cs typeface="Times New Roman"/>
              </a:rPr>
              <a:t>	</a:t>
            </a:r>
            <a:r>
              <a:rPr sz="900" dirty="0">
                <a:latin typeface="Times New Roman"/>
                <a:cs typeface="Times New Roman"/>
              </a:rPr>
              <a:t>1</a:t>
            </a:r>
            <a:r>
              <a:rPr sz="900" spc="-30" dirty="0">
                <a:latin typeface="Times New Roman"/>
                <a:cs typeface="Times New Roman"/>
              </a:rPr>
              <a:t> </a:t>
            </a:r>
            <a:r>
              <a:rPr sz="900" spc="-150" dirty="0">
                <a:latin typeface="Lucida Sans Unicode"/>
                <a:cs typeface="Lucida Sans Unicode"/>
              </a:rPr>
              <a:t>+</a:t>
            </a:r>
            <a:r>
              <a:rPr sz="900" spc="-90" dirty="0">
                <a:latin typeface="Lucida Sans Unicode"/>
                <a:cs typeface="Lucida Sans Unicode"/>
              </a:rPr>
              <a:t> </a:t>
            </a:r>
            <a:r>
              <a:rPr sz="900" i="1" spc="-50" dirty="0">
                <a:latin typeface="Times New Roman"/>
                <a:cs typeface="Times New Roman"/>
              </a:rPr>
              <a:t>z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376993" y="1139311"/>
            <a:ext cx="1642110" cy="15068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900" i="1" dirty="0" err="1">
                <a:latin typeface="Times New Roman"/>
                <a:cs typeface="Times New Roman"/>
              </a:rPr>
              <a:t>dH</a:t>
            </a:r>
            <a:r>
              <a:rPr lang="fr-FR" sz="900" i="1" dirty="0">
                <a:latin typeface="Times New Roman"/>
                <a:cs typeface="Times New Roman"/>
              </a:rPr>
              <a:t> </a:t>
            </a:r>
            <a:r>
              <a:rPr sz="975" baseline="29914" dirty="0">
                <a:latin typeface="Times New Roman"/>
                <a:cs typeface="Times New Roman"/>
              </a:rPr>
              <a:t>2</a:t>
            </a:r>
            <a:r>
              <a:rPr sz="975" spc="412" baseline="29914" dirty="0">
                <a:latin typeface="Times New Roman"/>
                <a:cs typeface="Times New Roman"/>
              </a:rPr>
              <a:t> </a:t>
            </a:r>
            <a:r>
              <a:rPr sz="1350" baseline="-37037" dirty="0">
                <a:latin typeface="Georgia"/>
                <a:cs typeface="Georgia"/>
              </a:rPr>
              <a:t>=</a:t>
            </a:r>
            <a:r>
              <a:rPr sz="1350" spc="232" baseline="-37037" dirty="0">
                <a:latin typeface="Georgia"/>
                <a:cs typeface="Georgia"/>
              </a:rPr>
              <a:t> </a:t>
            </a:r>
            <a:r>
              <a:rPr sz="9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3</a:t>
            </a:r>
            <a:r>
              <a:rPr sz="900" u="sng" spc="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9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</a:t>
            </a:r>
            <a:r>
              <a:rPr sz="900" u="sng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900" u="sng" spc="-150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+</a:t>
            </a:r>
            <a:r>
              <a:rPr sz="900" u="sng" spc="-80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900" i="1" u="sng" spc="-14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𝜔</a:t>
            </a:r>
            <a:r>
              <a:rPr lang="fr-FR" sz="900" i="1" u="sng" spc="-14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  </a:t>
            </a:r>
            <a:r>
              <a:rPr sz="975" u="sng" spc="-209" baseline="-128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0</a:t>
            </a:r>
            <a:r>
              <a:rPr sz="975" u="sng" spc="135" baseline="-128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900" u="sng" spc="-150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+</a:t>
            </a:r>
            <a:r>
              <a:rPr sz="900" u="sng" spc="-80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900" i="1" u="sng" spc="-14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𝜔</a:t>
            </a:r>
            <a:r>
              <a:rPr lang="fr-FR" sz="900" i="1" u="sng" spc="-14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 </a:t>
            </a:r>
            <a:r>
              <a:rPr sz="975" u="sng" spc="-209" baseline="-128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</a:t>
            </a:r>
            <a:r>
              <a:rPr sz="975" u="sng" spc="67" baseline="-128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9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ln</a:t>
            </a:r>
            <a:r>
              <a:rPr sz="900" u="sng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(</a:t>
            </a:r>
            <a:r>
              <a:rPr sz="9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</a:t>
            </a:r>
            <a:r>
              <a:rPr sz="900" u="sng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900" u="sng" spc="-150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+</a:t>
            </a:r>
            <a:r>
              <a:rPr sz="900" u="sng" spc="-80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900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z</a:t>
            </a:r>
            <a:r>
              <a:rPr sz="900" u="sng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)</a:t>
            </a:r>
            <a:r>
              <a:rPr sz="900" spc="40" dirty="0">
                <a:latin typeface="Lucida Sans Unicode"/>
                <a:cs typeface="Lucida Sans Unicode"/>
              </a:rPr>
              <a:t> </a:t>
            </a:r>
            <a:r>
              <a:rPr sz="1350" i="1" spc="-37" baseline="-37037" dirty="0">
                <a:latin typeface="Times New Roman"/>
                <a:cs typeface="Times New Roman"/>
              </a:rPr>
              <a:t>dz</a:t>
            </a:r>
            <a:endParaRPr sz="1350" baseline="-37037" dirty="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120529" y="1408501"/>
            <a:ext cx="430530" cy="162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00" b="1" spc="-10" dirty="0">
                <a:solidFill>
                  <a:srgbClr val="683791"/>
                </a:solidFill>
                <a:latin typeface="Times New Roman"/>
                <a:cs typeface="Times New Roman"/>
              </a:rPr>
              <a:t>Solution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250882" y="1872115"/>
            <a:ext cx="67310" cy="1257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50" spc="-50" dirty="0">
                <a:latin typeface="Times New Roman"/>
                <a:cs typeface="Times New Roman"/>
              </a:rPr>
              <a:t>2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658069" y="1872115"/>
            <a:ext cx="67310" cy="1257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50" spc="-50" dirty="0">
                <a:latin typeface="Times New Roman"/>
                <a:cs typeface="Times New Roman"/>
              </a:rPr>
              <a:t>2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939" y="1953992"/>
            <a:ext cx="67310" cy="1257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50" spc="-50" dirty="0">
                <a:latin typeface="Times New Roman"/>
                <a:cs typeface="Times New Roman"/>
              </a:rPr>
              <a:t>0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163544" y="1888776"/>
            <a:ext cx="840740" cy="162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00" i="1" dirty="0">
                <a:latin typeface="Times New Roman"/>
                <a:cs typeface="Times New Roman"/>
              </a:rPr>
              <a:t>H</a:t>
            </a:r>
            <a:r>
              <a:rPr sz="900" i="1" spc="25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Lucida Sans Unicode"/>
                <a:cs typeface="Lucida Sans Unicode"/>
              </a:rPr>
              <a:t>(</a:t>
            </a:r>
            <a:r>
              <a:rPr sz="900" i="1" dirty="0">
                <a:latin typeface="Times New Roman"/>
                <a:cs typeface="Times New Roman"/>
              </a:rPr>
              <a:t>z</a:t>
            </a:r>
            <a:r>
              <a:rPr sz="900" dirty="0">
                <a:latin typeface="Lucida Sans Unicode"/>
                <a:cs typeface="Lucida Sans Unicode"/>
              </a:rPr>
              <a:t>)</a:t>
            </a:r>
            <a:r>
              <a:rPr sz="900" spc="20" dirty="0">
                <a:latin typeface="Lucida Sans Unicode"/>
                <a:cs typeface="Lucida Sans Unicode"/>
              </a:rPr>
              <a:t> </a:t>
            </a:r>
            <a:r>
              <a:rPr sz="900" dirty="0">
                <a:latin typeface="Georgia"/>
                <a:cs typeface="Georgia"/>
              </a:rPr>
              <a:t>=</a:t>
            </a:r>
            <a:r>
              <a:rPr sz="900" spc="40" dirty="0">
                <a:latin typeface="Georgia"/>
                <a:cs typeface="Georgia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H</a:t>
            </a:r>
            <a:r>
              <a:rPr sz="900" i="1" spc="254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Lucida Sans Unicode"/>
                <a:cs typeface="Lucida Sans Unicode"/>
              </a:rPr>
              <a:t>(</a:t>
            </a:r>
            <a:r>
              <a:rPr sz="900" dirty="0">
                <a:latin typeface="Times New Roman"/>
                <a:cs typeface="Times New Roman"/>
              </a:rPr>
              <a:t>1</a:t>
            </a:r>
            <a:r>
              <a:rPr sz="900" spc="-25" dirty="0">
                <a:latin typeface="Times New Roman"/>
                <a:cs typeface="Times New Roman"/>
              </a:rPr>
              <a:t> </a:t>
            </a:r>
            <a:r>
              <a:rPr sz="900" spc="-150" dirty="0">
                <a:latin typeface="Lucida Sans Unicode"/>
                <a:cs typeface="Lucida Sans Unicode"/>
              </a:rPr>
              <a:t>+</a:t>
            </a:r>
            <a:r>
              <a:rPr sz="900" spc="-80" dirty="0">
                <a:latin typeface="Lucida Sans Unicode"/>
                <a:cs typeface="Lucida Sans Unicode"/>
              </a:rPr>
              <a:t> </a:t>
            </a:r>
            <a:r>
              <a:rPr sz="900" i="1" spc="-50" dirty="0">
                <a:latin typeface="Times New Roman"/>
                <a:cs typeface="Times New Roman"/>
              </a:rPr>
              <a:t>z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037380" y="1834165"/>
            <a:ext cx="302260" cy="1092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50" u="sng" spc="9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3</a:t>
            </a:r>
            <a:r>
              <a:rPr sz="550" u="sng" spc="95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(</a:t>
            </a:r>
            <a:r>
              <a:rPr sz="550" u="sng" spc="9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</a:t>
            </a:r>
            <a:r>
              <a:rPr sz="550" u="sng" spc="95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+</a:t>
            </a:r>
            <a:r>
              <a:rPr sz="550" b="1" i="1" u="sng" spc="95" dirty="0">
                <a:uFill>
                  <a:solidFill>
                    <a:srgbClr val="000000"/>
                  </a:solidFill>
                </a:uFill>
                <a:latin typeface="Roboto Bk"/>
                <a:cs typeface="Roboto Bk"/>
              </a:rPr>
              <a:t>𝜔</a:t>
            </a:r>
            <a:r>
              <a:rPr sz="550" b="1" i="1" spc="95" dirty="0">
                <a:latin typeface="Roboto Bk"/>
                <a:cs typeface="Roboto Bk"/>
              </a:rPr>
              <a:t> </a:t>
            </a:r>
            <a:r>
              <a:rPr sz="550" u="sng" spc="-50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)</a:t>
            </a:r>
            <a:endParaRPr sz="550" dirty="0">
              <a:latin typeface="Lucida Sans Unicode"/>
              <a:cs typeface="Lucida Sans Unicode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161663" y="1914836"/>
            <a:ext cx="60325" cy="1092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50" i="1" spc="-50" dirty="0">
                <a:latin typeface="Times New Roman"/>
                <a:cs typeface="Times New Roman"/>
              </a:rPr>
              <a:t>n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531918" y="1728071"/>
            <a:ext cx="66040" cy="162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00" dirty="0">
                <a:latin typeface="Times New Roman"/>
                <a:cs typeface="Times New Roman"/>
              </a:rPr>
              <a:t> 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247400" y="1812297"/>
            <a:ext cx="503555" cy="162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54330" algn="l"/>
              </a:tabLst>
            </a:pPr>
            <a:r>
              <a:rPr sz="550" u="sng" spc="-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0</a:t>
            </a:r>
            <a:r>
              <a:rPr sz="550" dirty="0">
                <a:latin typeface="Times New Roman"/>
                <a:cs typeface="Times New Roman"/>
              </a:rPr>
              <a:t>	</a:t>
            </a:r>
            <a:r>
              <a:rPr sz="900" u="sng" spc="-1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3</a:t>
            </a:r>
            <a:r>
              <a:rPr sz="900" i="1" u="sng" spc="-12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𝜔</a:t>
            </a:r>
            <a:endParaRPr sz="900">
              <a:latin typeface="Georgia"/>
              <a:cs typeface="Georgi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727473" y="1859136"/>
            <a:ext cx="67310" cy="1257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50" u="sng" spc="-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625631" y="1966894"/>
            <a:ext cx="139700" cy="162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00" spc="-25" dirty="0">
                <a:latin typeface="Times New Roman"/>
                <a:cs typeface="Times New Roman"/>
              </a:rPr>
              <a:t>2</a:t>
            </a:r>
            <a:r>
              <a:rPr sz="900" i="1" spc="-25" dirty="0">
                <a:latin typeface="Times New Roman"/>
                <a:cs typeface="Times New Roman"/>
              </a:rPr>
              <a:t>n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898313" y="1872115"/>
            <a:ext cx="67310" cy="1257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50" spc="-50" dirty="0">
                <a:latin typeface="Times New Roman"/>
                <a:cs typeface="Times New Roman"/>
              </a:rPr>
              <a:t>2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982015" y="1888746"/>
            <a:ext cx="1266190" cy="15068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94970" algn="l"/>
                <a:tab pos="843280" algn="l"/>
              </a:tabLst>
            </a:pPr>
            <a:r>
              <a:rPr sz="900" spc="-50" dirty="0">
                <a:latin typeface="Lucida Sans Unicode"/>
                <a:cs typeface="Lucida Sans Unicode"/>
              </a:rPr>
              <a:t>)</a:t>
            </a:r>
            <a:r>
              <a:rPr sz="900" dirty="0">
                <a:latin typeface="Lucida Sans Unicode"/>
                <a:cs typeface="Lucida Sans Unicode"/>
              </a:rPr>
              <a:t>	</a:t>
            </a:r>
            <a:r>
              <a:rPr sz="900" spc="-25" dirty="0">
                <a:latin typeface="Times New Roman"/>
                <a:cs typeface="Times New Roman"/>
              </a:rPr>
              <a:t>exp</a:t>
            </a:r>
            <a:r>
              <a:rPr lang="fr-FR" sz="900" spc="-2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	ln</a:t>
            </a:r>
            <a:r>
              <a:rPr sz="900" spc="21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Lucida Sans Unicode"/>
                <a:cs typeface="Lucida Sans Unicode"/>
              </a:rPr>
              <a:t>(</a:t>
            </a:r>
            <a:r>
              <a:rPr sz="900" dirty="0">
                <a:latin typeface="Times New Roman"/>
                <a:cs typeface="Times New Roman"/>
              </a:rPr>
              <a:t>1</a:t>
            </a:r>
            <a:r>
              <a:rPr sz="900" spc="-20" dirty="0">
                <a:latin typeface="Times New Roman"/>
                <a:cs typeface="Times New Roman"/>
              </a:rPr>
              <a:t> </a:t>
            </a:r>
            <a:r>
              <a:rPr sz="900" spc="-150" dirty="0">
                <a:latin typeface="Lucida Sans Unicode"/>
                <a:cs typeface="Lucida Sans Unicode"/>
              </a:rPr>
              <a:t>+</a:t>
            </a:r>
            <a:r>
              <a:rPr sz="900" spc="-85" dirty="0">
                <a:latin typeface="Lucida Sans Unicode"/>
                <a:cs typeface="Lucida Sans Unicode"/>
              </a:rPr>
              <a:t> </a:t>
            </a:r>
            <a:r>
              <a:rPr sz="900" i="1" spc="-50" dirty="0">
                <a:latin typeface="Times New Roman"/>
                <a:cs typeface="Times New Roman"/>
              </a:rPr>
              <a:t>z</a:t>
            </a:r>
            <a:endParaRPr sz="900" dirty="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218776" y="1888776"/>
            <a:ext cx="63500" cy="162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00" spc="-50" dirty="0">
                <a:latin typeface="Lucida Sans Unicode"/>
                <a:cs typeface="Lucida Sans Unicode"/>
              </a:rPr>
              <a:t>)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264721" y="1728071"/>
            <a:ext cx="66040" cy="162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00" dirty="0">
                <a:latin typeface="Times New Roman"/>
                <a:cs typeface="Times New Roman"/>
              </a:rPr>
              <a:t> </a:t>
            </a:r>
            <a:endParaRPr sz="900">
              <a:latin typeface="Times New Roman"/>
              <a:cs typeface="Times New Roman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3133229" y="1805254"/>
            <a:ext cx="2237740" cy="874394"/>
            <a:chOff x="3133229" y="1805254"/>
            <a:chExt cx="2237740" cy="874394"/>
          </a:xfrm>
        </p:grpSpPr>
        <p:sp>
          <p:nvSpPr>
            <p:cNvPr id="44" name="object 44"/>
            <p:cNvSpPr/>
            <p:nvPr/>
          </p:nvSpPr>
          <p:spPr>
            <a:xfrm>
              <a:off x="3133229" y="1807781"/>
              <a:ext cx="2237740" cy="0"/>
            </a:xfrm>
            <a:custGeom>
              <a:avLst/>
              <a:gdLst/>
              <a:ahLst/>
              <a:cxnLst/>
              <a:rect l="l" t="t" r="r" b="b"/>
              <a:pathLst>
                <a:path w="2237740">
                  <a:moveTo>
                    <a:pt x="0" y="0"/>
                  </a:moveTo>
                  <a:lnTo>
                    <a:pt x="2237651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135756" y="1807781"/>
              <a:ext cx="0" cy="356870"/>
            </a:xfrm>
            <a:custGeom>
              <a:avLst/>
              <a:gdLst/>
              <a:ahLst/>
              <a:cxnLst/>
              <a:rect l="l" t="t" r="r" b="b"/>
              <a:pathLst>
                <a:path h="356869">
                  <a:moveTo>
                    <a:pt x="0" y="356603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368353" y="1807781"/>
              <a:ext cx="0" cy="356870"/>
            </a:xfrm>
            <a:custGeom>
              <a:avLst/>
              <a:gdLst/>
              <a:ahLst/>
              <a:cxnLst/>
              <a:rect l="l" t="t" r="r" b="b"/>
              <a:pathLst>
                <a:path h="356869">
                  <a:moveTo>
                    <a:pt x="0" y="356603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133229" y="2164384"/>
              <a:ext cx="2237740" cy="0"/>
            </a:xfrm>
            <a:custGeom>
              <a:avLst/>
              <a:gdLst/>
              <a:ahLst/>
              <a:cxnLst/>
              <a:rect l="l" t="t" r="r" b="b"/>
              <a:pathLst>
                <a:path w="2237740">
                  <a:moveTo>
                    <a:pt x="0" y="0"/>
                  </a:moveTo>
                  <a:lnTo>
                    <a:pt x="2237651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207892" y="2330310"/>
              <a:ext cx="1965325" cy="349885"/>
            </a:xfrm>
            <a:custGeom>
              <a:avLst/>
              <a:gdLst/>
              <a:ahLst/>
              <a:cxnLst/>
              <a:rect l="l" t="t" r="r" b="b"/>
              <a:pathLst>
                <a:path w="1965325" h="349885">
                  <a:moveTo>
                    <a:pt x="1965045" y="0"/>
                  </a:moveTo>
                  <a:lnTo>
                    <a:pt x="0" y="0"/>
                  </a:lnTo>
                  <a:lnTo>
                    <a:pt x="0" y="349313"/>
                  </a:lnTo>
                  <a:lnTo>
                    <a:pt x="1965045" y="349313"/>
                  </a:lnTo>
                  <a:lnTo>
                    <a:pt x="19650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3757028" y="2279018"/>
            <a:ext cx="889635" cy="37592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5080" algn="ctr">
              <a:lnSpc>
                <a:spcPct val="100000"/>
              </a:lnSpc>
              <a:spcBef>
                <a:spcPts val="400"/>
              </a:spcBef>
            </a:pPr>
            <a:r>
              <a:rPr sz="900" b="1" spc="-10" dirty="0">
                <a:solidFill>
                  <a:srgbClr val="683791"/>
                </a:solidFill>
                <a:latin typeface="Times New Roman"/>
                <a:cs typeface="Times New Roman"/>
              </a:rPr>
              <a:t>Key</a:t>
            </a:r>
            <a:r>
              <a:rPr sz="900" b="1" spc="-45" dirty="0">
                <a:solidFill>
                  <a:srgbClr val="683791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683791"/>
                </a:solidFill>
                <a:latin typeface="Times New Roman"/>
                <a:cs typeface="Times New Roman"/>
              </a:rPr>
              <a:t>result</a:t>
            </a:r>
            <a:endParaRPr sz="9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300"/>
              </a:spcBef>
            </a:pPr>
            <a:r>
              <a:rPr sz="900" i="1" spc="-95" dirty="0">
                <a:latin typeface="Georgia"/>
                <a:cs typeface="Georgia"/>
              </a:rPr>
              <a:t>𝜔</a:t>
            </a:r>
            <a:r>
              <a:rPr lang="fr-FR" sz="900" i="1" spc="-95" dirty="0">
                <a:latin typeface="Georgia"/>
                <a:cs typeface="Georgia"/>
              </a:rPr>
              <a:t> </a:t>
            </a:r>
            <a:r>
              <a:rPr sz="975" spc="-142" baseline="-12820" dirty="0">
                <a:latin typeface="Times New Roman"/>
                <a:cs typeface="Times New Roman"/>
              </a:rPr>
              <a:t>d</a:t>
            </a:r>
            <a:r>
              <a:rPr lang="fr-FR" sz="975" spc="-142" baseline="-12820" dirty="0">
                <a:latin typeface="Times New Roman"/>
                <a:cs typeface="Times New Roman"/>
              </a:rPr>
              <a:t> </a:t>
            </a:r>
            <a:r>
              <a:rPr sz="975" spc="-142" baseline="-12820" dirty="0">
                <a:latin typeface="Times New Roman"/>
                <a:cs typeface="Times New Roman"/>
              </a:rPr>
              <a:t>e</a:t>
            </a:r>
            <a:r>
              <a:rPr sz="975" spc="-104" baseline="-1282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Lucida Sans Unicode"/>
                <a:cs typeface="Lucida Sans Unicode"/>
              </a:rPr>
              <a:t>(</a:t>
            </a:r>
            <a:r>
              <a:rPr sz="900" i="1" dirty="0">
                <a:latin typeface="Times New Roman"/>
                <a:cs typeface="Times New Roman"/>
              </a:rPr>
              <a:t>z</a:t>
            </a:r>
            <a:r>
              <a:rPr sz="900" dirty="0">
                <a:latin typeface="Lucida Sans Unicode"/>
                <a:cs typeface="Lucida Sans Unicode"/>
              </a:rPr>
              <a:t>)</a:t>
            </a:r>
            <a:r>
              <a:rPr sz="900" spc="229" dirty="0">
                <a:latin typeface="Lucida Sans Unicode"/>
                <a:cs typeface="Lucida Sans Unicode"/>
              </a:rPr>
              <a:t> </a:t>
            </a:r>
            <a:r>
              <a:rPr sz="900" dirty="0">
                <a:latin typeface="Lucida Sans Unicode"/>
                <a:cs typeface="Lucida Sans Unicode"/>
              </a:rPr>
              <a:t>→</a:t>
            </a:r>
            <a:r>
              <a:rPr sz="900" spc="190" dirty="0">
                <a:latin typeface="Lucida Sans Unicode"/>
                <a:cs typeface="Lucida Sans Unicode"/>
              </a:rPr>
              <a:t> </a:t>
            </a:r>
            <a:r>
              <a:rPr sz="900" i="1" spc="-10" dirty="0">
                <a:latin typeface="Times New Roman"/>
                <a:cs typeface="Times New Roman"/>
              </a:rPr>
              <a:t>H</a:t>
            </a:r>
            <a:r>
              <a:rPr sz="900" i="1" spc="-140" dirty="0">
                <a:latin typeface="Times New Roman"/>
                <a:cs typeface="Times New Roman"/>
              </a:rPr>
              <a:t> </a:t>
            </a:r>
            <a:r>
              <a:rPr sz="900" spc="-25" dirty="0">
                <a:latin typeface="Lucida Sans Unicode"/>
                <a:cs typeface="Lucida Sans Unicode"/>
              </a:rPr>
              <a:t>(</a:t>
            </a:r>
            <a:r>
              <a:rPr sz="900" i="1" spc="-25" dirty="0">
                <a:latin typeface="Times New Roman"/>
                <a:cs typeface="Times New Roman"/>
              </a:rPr>
              <a:t>z</a:t>
            </a:r>
            <a:r>
              <a:rPr sz="900" spc="-25" dirty="0">
                <a:latin typeface="Lucida Sans Unicode"/>
                <a:cs typeface="Lucida Sans Unicode"/>
              </a:rPr>
              <a:t>)</a:t>
            </a:r>
            <a:endParaRPr sz="900" dirty="0">
              <a:latin typeface="Lucida Sans Unicode"/>
              <a:cs typeface="Lucida Sans Unicode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0" y="2995206"/>
            <a:ext cx="5760085" cy="245110"/>
          </a:xfrm>
          <a:custGeom>
            <a:avLst/>
            <a:gdLst/>
            <a:ahLst/>
            <a:cxnLst/>
            <a:rect l="l" t="t" r="r" b="b"/>
            <a:pathLst>
              <a:path w="5760085" h="245110">
                <a:moveTo>
                  <a:pt x="5759996" y="0"/>
                </a:moveTo>
                <a:lnTo>
                  <a:pt x="0" y="0"/>
                </a:lnTo>
                <a:lnTo>
                  <a:pt x="0" y="244792"/>
                </a:lnTo>
                <a:lnTo>
                  <a:pt x="5759996" y="244792"/>
                </a:lnTo>
                <a:lnTo>
                  <a:pt x="5759996" y="0"/>
                </a:lnTo>
                <a:close/>
              </a:path>
            </a:pathLst>
          </a:custGeom>
          <a:solidFill>
            <a:srgbClr val="0C2B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pc="-10" dirty="0"/>
              <a:t>16-</a:t>
            </a:r>
            <a:r>
              <a:rPr dirty="0"/>
              <a:t>22</a:t>
            </a:r>
            <a:r>
              <a:rPr spc="-20" dirty="0"/>
              <a:t> </a:t>
            </a:r>
            <a:r>
              <a:rPr dirty="0"/>
              <a:t>September</a:t>
            </a:r>
            <a:r>
              <a:rPr spc="-15" dirty="0"/>
              <a:t> </a:t>
            </a:r>
            <a:r>
              <a:rPr spc="-20" dirty="0"/>
              <a:t>2026</a:t>
            </a:r>
          </a:p>
        </p:txBody>
      </p:sp>
      <p:sp>
        <p:nvSpPr>
          <p:cNvPr id="52" name="object 52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pc="-10" dirty="0"/>
              <a:t>INTERNATIONAL</a:t>
            </a:r>
            <a:r>
              <a:rPr spc="-25" dirty="0"/>
              <a:t> </a:t>
            </a:r>
            <a:r>
              <a:rPr dirty="0"/>
              <a:t>SCHOOL</a:t>
            </a:r>
            <a:r>
              <a:rPr spc="-2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dirty="0"/>
              <a:t>NUCLEAR</a:t>
            </a:r>
            <a:r>
              <a:rPr spc="-20" dirty="0"/>
              <a:t> </a:t>
            </a:r>
            <a:r>
              <a:rPr spc="-10" dirty="0"/>
              <a:t>PHYSICS,</a:t>
            </a:r>
            <a:r>
              <a:rPr spc="-20" dirty="0"/>
              <a:t> </a:t>
            </a:r>
            <a:r>
              <a:rPr dirty="0"/>
              <a:t>47th</a:t>
            </a:r>
            <a:r>
              <a:rPr spc="-20" dirty="0"/>
              <a:t> </a:t>
            </a:r>
            <a:r>
              <a:rPr spc="-10" dirty="0"/>
              <a:t>Course</a:t>
            </a:r>
          </a:p>
        </p:txBody>
      </p:sp>
      <p:sp>
        <p:nvSpPr>
          <p:cNvPr id="53" name="object 5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7</a:t>
            </a:fld>
            <a:endParaRPr spc="-25" dirty="0"/>
          </a:p>
        </p:txBody>
      </p:sp>
    </p:spTree>
  </p:cSld>
  <p:clrMapOvr>
    <a:masterClrMapping/>
  </p:clrMapOvr>
  <p:transition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/>
              <a:t>Observational</a:t>
            </a:r>
            <a:r>
              <a:rPr spc="100" dirty="0"/>
              <a:t> </a:t>
            </a:r>
            <a:r>
              <a:rPr dirty="0"/>
              <a:t>Data</a:t>
            </a:r>
            <a:r>
              <a:rPr spc="100" dirty="0"/>
              <a:t> </a:t>
            </a:r>
            <a:r>
              <a:rPr dirty="0"/>
              <a:t>and</a:t>
            </a:r>
            <a:r>
              <a:rPr spc="100" dirty="0"/>
              <a:t> </a:t>
            </a:r>
            <a:r>
              <a:rPr dirty="0"/>
              <a:t>Statistical</a:t>
            </a:r>
            <a:r>
              <a:rPr spc="100" dirty="0"/>
              <a:t> </a:t>
            </a:r>
            <a:r>
              <a:rPr spc="-10" dirty="0"/>
              <a:t>Methodology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59994" y="784225"/>
            <a:ext cx="5040630" cy="649605"/>
            <a:chOff x="359994" y="768023"/>
            <a:chExt cx="5040630" cy="649605"/>
          </a:xfrm>
        </p:grpSpPr>
        <p:sp>
          <p:nvSpPr>
            <p:cNvPr id="4" name="object 4"/>
            <p:cNvSpPr/>
            <p:nvPr/>
          </p:nvSpPr>
          <p:spPr>
            <a:xfrm>
              <a:off x="359994" y="768023"/>
              <a:ext cx="5040630" cy="649605"/>
            </a:xfrm>
            <a:custGeom>
              <a:avLst/>
              <a:gdLst/>
              <a:ahLst/>
              <a:cxnLst/>
              <a:rect l="l" t="t" r="r" b="b"/>
              <a:pathLst>
                <a:path w="5040630" h="649605">
                  <a:moveTo>
                    <a:pt x="4990719" y="0"/>
                  </a:moveTo>
                  <a:lnTo>
                    <a:pt x="49345" y="0"/>
                  </a:lnTo>
                  <a:lnTo>
                    <a:pt x="30137" y="3877"/>
                  </a:lnTo>
                  <a:lnTo>
                    <a:pt x="14452" y="14452"/>
                  </a:lnTo>
                  <a:lnTo>
                    <a:pt x="3877" y="30137"/>
                  </a:lnTo>
                  <a:lnTo>
                    <a:pt x="0" y="49345"/>
                  </a:lnTo>
                  <a:lnTo>
                    <a:pt x="0" y="600014"/>
                  </a:lnTo>
                  <a:lnTo>
                    <a:pt x="3877" y="619222"/>
                  </a:lnTo>
                  <a:lnTo>
                    <a:pt x="14452" y="634907"/>
                  </a:lnTo>
                  <a:lnTo>
                    <a:pt x="30137" y="645482"/>
                  </a:lnTo>
                  <a:lnTo>
                    <a:pt x="49345" y="649360"/>
                  </a:lnTo>
                  <a:lnTo>
                    <a:pt x="4990719" y="649360"/>
                  </a:lnTo>
                  <a:lnTo>
                    <a:pt x="5009927" y="645482"/>
                  </a:lnTo>
                  <a:lnTo>
                    <a:pt x="5025612" y="634907"/>
                  </a:lnTo>
                  <a:lnTo>
                    <a:pt x="5036187" y="619222"/>
                  </a:lnTo>
                  <a:lnTo>
                    <a:pt x="5040064" y="600014"/>
                  </a:lnTo>
                  <a:lnTo>
                    <a:pt x="5040064" y="49345"/>
                  </a:lnTo>
                  <a:lnTo>
                    <a:pt x="5036187" y="30137"/>
                  </a:lnTo>
                  <a:lnTo>
                    <a:pt x="5025612" y="14452"/>
                  </a:lnTo>
                  <a:lnTo>
                    <a:pt x="5009927" y="3877"/>
                  </a:lnTo>
                  <a:lnTo>
                    <a:pt x="4990719" y="0"/>
                  </a:lnTo>
                  <a:close/>
                </a:path>
              </a:pathLst>
            </a:custGeom>
            <a:solidFill>
              <a:srgbClr val="2C64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71381" y="779410"/>
              <a:ext cx="5017770" cy="626745"/>
            </a:xfrm>
            <a:custGeom>
              <a:avLst/>
              <a:gdLst/>
              <a:ahLst/>
              <a:cxnLst/>
              <a:rect l="l" t="t" r="r" b="b"/>
              <a:pathLst>
                <a:path w="5017770" h="626744">
                  <a:moveTo>
                    <a:pt x="4979332" y="0"/>
                  </a:moveTo>
                  <a:lnTo>
                    <a:pt x="37958" y="0"/>
                  </a:lnTo>
                  <a:lnTo>
                    <a:pt x="23182" y="2982"/>
                  </a:lnTo>
                  <a:lnTo>
                    <a:pt x="11117" y="11117"/>
                  </a:lnTo>
                  <a:lnTo>
                    <a:pt x="2982" y="23183"/>
                  </a:lnTo>
                  <a:lnTo>
                    <a:pt x="0" y="37958"/>
                  </a:lnTo>
                  <a:lnTo>
                    <a:pt x="0" y="588627"/>
                  </a:lnTo>
                  <a:lnTo>
                    <a:pt x="2982" y="603402"/>
                  </a:lnTo>
                  <a:lnTo>
                    <a:pt x="11117" y="615468"/>
                  </a:lnTo>
                  <a:lnTo>
                    <a:pt x="23182" y="623602"/>
                  </a:lnTo>
                  <a:lnTo>
                    <a:pt x="37958" y="626585"/>
                  </a:lnTo>
                  <a:lnTo>
                    <a:pt x="4979332" y="626585"/>
                  </a:lnTo>
                  <a:lnTo>
                    <a:pt x="4994107" y="623602"/>
                  </a:lnTo>
                  <a:lnTo>
                    <a:pt x="5006172" y="615468"/>
                  </a:lnTo>
                  <a:lnTo>
                    <a:pt x="5014307" y="603402"/>
                  </a:lnTo>
                  <a:lnTo>
                    <a:pt x="5017290" y="588627"/>
                  </a:lnTo>
                  <a:lnTo>
                    <a:pt x="5017290" y="37958"/>
                  </a:lnTo>
                  <a:lnTo>
                    <a:pt x="5014307" y="23183"/>
                  </a:lnTo>
                  <a:lnTo>
                    <a:pt x="5006172" y="11117"/>
                  </a:lnTo>
                  <a:lnTo>
                    <a:pt x="4994107" y="2982"/>
                  </a:lnTo>
                  <a:lnTo>
                    <a:pt x="4979332" y="0"/>
                  </a:lnTo>
                  <a:close/>
                </a:path>
              </a:pathLst>
            </a:custGeom>
            <a:solidFill>
              <a:srgbClr val="E7F2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313597" y="804298"/>
            <a:ext cx="1132840" cy="162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00" b="1" spc="-10" dirty="0">
                <a:solidFill>
                  <a:srgbClr val="2C6491"/>
                </a:solidFill>
                <a:latin typeface="Times New Roman"/>
                <a:cs typeface="Times New Roman"/>
              </a:rPr>
              <a:t>Observational</a:t>
            </a:r>
            <a:r>
              <a:rPr sz="900" b="1" spc="45" dirty="0">
                <a:solidFill>
                  <a:srgbClr val="2C6491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2C6491"/>
                </a:solidFill>
                <a:latin typeface="Times New Roman"/>
                <a:cs typeface="Times New Roman"/>
              </a:rPr>
              <a:t>datasets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61401" y="1012825"/>
            <a:ext cx="589280" cy="162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900" b="1" spc="-10" dirty="0">
                <a:latin typeface="Times New Roman"/>
                <a:cs typeface="Times New Roman"/>
              </a:rPr>
              <a:t>Pantheon</a:t>
            </a:r>
            <a:r>
              <a:rPr sz="975" spc="-15" baseline="29914" dirty="0">
                <a:latin typeface="Lucida Sans Unicode"/>
                <a:cs typeface="Lucida Sans Unicode"/>
              </a:rPr>
              <a:t>+</a:t>
            </a:r>
            <a:endParaRPr sz="975" baseline="29914" dirty="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17547" y="1012825"/>
            <a:ext cx="2179955" cy="162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78865" algn="l"/>
              </a:tabLst>
            </a:pPr>
            <a:r>
              <a:rPr sz="900" b="1" dirty="0">
                <a:latin typeface="Times New Roman"/>
                <a:cs typeface="Times New Roman"/>
              </a:rPr>
              <a:t>DESI</a:t>
            </a:r>
            <a:r>
              <a:rPr sz="900" b="1" spc="-25" dirty="0">
                <a:latin typeface="Times New Roman"/>
                <a:cs typeface="Times New Roman"/>
              </a:rPr>
              <a:t> </a:t>
            </a:r>
            <a:r>
              <a:rPr sz="900" b="1" dirty="0">
                <a:latin typeface="Times New Roman"/>
                <a:cs typeface="Times New Roman"/>
              </a:rPr>
              <a:t>DR2</a:t>
            </a:r>
            <a:r>
              <a:rPr sz="900" b="1" spc="-25" dirty="0">
                <a:latin typeface="Times New Roman"/>
                <a:cs typeface="Times New Roman"/>
              </a:rPr>
              <a:t> BAO</a:t>
            </a:r>
            <a:r>
              <a:rPr sz="900" b="1" dirty="0">
                <a:latin typeface="Times New Roman"/>
                <a:cs typeface="Times New Roman"/>
              </a:rPr>
              <a:t>	Cosmic</a:t>
            </a:r>
            <a:r>
              <a:rPr sz="900" b="1" spc="-35" dirty="0">
                <a:latin typeface="Times New Roman"/>
                <a:cs typeface="Times New Roman"/>
              </a:rPr>
              <a:t> </a:t>
            </a:r>
            <a:r>
              <a:rPr sz="900" b="1" spc="-10" dirty="0">
                <a:latin typeface="Times New Roman"/>
                <a:cs typeface="Times New Roman"/>
              </a:rPr>
              <a:t>Chronometers</a:t>
            </a:r>
            <a:endParaRPr sz="90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62544" y="1163708"/>
            <a:ext cx="593090" cy="162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00" dirty="0">
                <a:latin typeface="Times New Roman"/>
                <a:cs typeface="Times New Roman"/>
              </a:rPr>
              <a:t>1701</a:t>
            </a:r>
            <a:r>
              <a:rPr sz="900" spc="-3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SNe</a:t>
            </a:r>
            <a:r>
              <a:rPr sz="900" spc="-30" dirty="0">
                <a:latin typeface="Times New Roman"/>
                <a:cs typeface="Times New Roman"/>
              </a:rPr>
              <a:t> </a:t>
            </a:r>
            <a:r>
              <a:rPr sz="900" spc="-25" dirty="0">
                <a:latin typeface="Times New Roman"/>
                <a:cs typeface="Times New Roman"/>
              </a:rPr>
              <a:t>Ia</a:t>
            </a:r>
            <a:endParaRPr sz="90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59994" y="1726552"/>
            <a:ext cx="2419350" cy="808990"/>
            <a:chOff x="359994" y="1726552"/>
            <a:chExt cx="2419350" cy="808990"/>
          </a:xfrm>
        </p:grpSpPr>
        <p:sp>
          <p:nvSpPr>
            <p:cNvPr id="11" name="object 11"/>
            <p:cNvSpPr/>
            <p:nvPr/>
          </p:nvSpPr>
          <p:spPr>
            <a:xfrm>
              <a:off x="359994" y="1726552"/>
              <a:ext cx="2419350" cy="808990"/>
            </a:xfrm>
            <a:custGeom>
              <a:avLst/>
              <a:gdLst/>
              <a:ahLst/>
              <a:cxnLst/>
              <a:rect l="l" t="t" r="r" b="b"/>
              <a:pathLst>
                <a:path w="2419350" h="808989">
                  <a:moveTo>
                    <a:pt x="2369864" y="0"/>
                  </a:moveTo>
                  <a:lnTo>
                    <a:pt x="49345" y="0"/>
                  </a:lnTo>
                  <a:lnTo>
                    <a:pt x="30137" y="3877"/>
                  </a:lnTo>
                  <a:lnTo>
                    <a:pt x="14452" y="14452"/>
                  </a:lnTo>
                  <a:lnTo>
                    <a:pt x="3877" y="30138"/>
                  </a:lnTo>
                  <a:lnTo>
                    <a:pt x="0" y="49345"/>
                  </a:lnTo>
                  <a:lnTo>
                    <a:pt x="0" y="759377"/>
                  </a:lnTo>
                  <a:lnTo>
                    <a:pt x="3877" y="778584"/>
                  </a:lnTo>
                  <a:lnTo>
                    <a:pt x="14452" y="794270"/>
                  </a:lnTo>
                  <a:lnTo>
                    <a:pt x="30137" y="804845"/>
                  </a:lnTo>
                  <a:lnTo>
                    <a:pt x="49345" y="808722"/>
                  </a:lnTo>
                  <a:lnTo>
                    <a:pt x="2369864" y="808722"/>
                  </a:lnTo>
                  <a:lnTo>
                    <a:pt x="2389071" y="804845"/>
                  </a:lnTo>
                  <a:lnTo>
                    <a:pt x="2404756" y="794270"/>
                  </a:lnTo>
                  <a:lnTo>
                    <a:pt x="2415331" y="778584"/>
                  </a:lnTo>
                  <a:lnTo>
                    <a:pt x="2419209" y="759377"/>
                  </a:lnTo>
                  <a:lnTo>
                    <a:pt x="2419209" y="49345"/>
                  </a:lnTo>
                  <a:lnTo>
                    <a:pt x="2415331" y="30138"/>
                  </a:lnTo>
                  <a:lnTo>
                    <a:pt x="2404756" y="14452"/>
                  </a:lnTo>
                  <a:lnTo>
                    <a:pt x="2389071" y="3877"/>
                  </a:lnTo>
                  <a:lnTo>
                    <a:pt x="2369864" y="0"/>
                  </a:lnTo>
                  <a:close/>
                </a:path>
              </a:pathLst>
            </a:custGeom>
            <a:solidFill>
              <a:srgbClr val="684B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71381" y="1956110"/>
              <a:ext cx="2396490" cy="568325"/>
            </a:xfrm>
            <a:custGeom>
              <a:avLst/>
              <a:gdLst/>
              <a:ahLst/>
              <a:cxnLst/>
              <a:rect l="l" t="t" r="r" b="b"/>
              <a:pathLst>
                <a:path w="2396490" h="568325">
                  <a:moveTo>
                    <a:pt x="2396434" y="0"/>
                  </a:moveTo>
                  <a:lnTo>
                    <a:pt x="0" y="0"/>
                  </a:lnTo>
                  <a:lnTo>
                    <a:pt x="0" y="529819"/>
                  </a:lnTo>
                  <a:lnTo>
                    <a:pt x="2982" y="544594"/>
                  </a:lnTo>
                  <a:lnTo>
                    <a:pt x="11117" y="556659"/>
                  </a:lnTo>
                  <a:lnTo>
                    <a:pt x="23182" y="564794"/>
                  </a:lnTo>
                  <a:lnTo>
                    <a:pt x="37958" y="567777"/>
                  </a:lnTo>
                  <a:lnTo>
                    <a:pt x="2358476" y="567777"/>
                  </a:lnTo>
                  <a:lnTo>
                    <a:pt x="2373251" y="564794"/>
                  </a:lnTo>
                  <a:lnTo>
                    <a:pt x="2385317" y="556659"/>
                  </a:lnTo>
                  <a:lnTo>
                    <a:pt x="2393451" y="544594"/>
                  </a:lnTo>
                  <a:lnTo>
                    <a:pt x="2396434" y="529819"/>
                  </a:lnTo>
                  <a:lnTo>
                    <a:pt x="2396434" y="0"/>
                  </a:lnTo>
                  <a:close/>
                </a:path>
              </a:pathLst>
            </a:custGeom>
            <a:solidFill>
              <a:srgbClr val="F3ED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71381" y="1737940"/>
              <a:ext cx="2396490" cy="207010"/>
            </a:xfrm>
            <a:custGeom>
              <a:avLst/>
              <a:gdLst/>
              <a:ahLst/>
              <a:cxnLst/>
              <a:rect l="l" t="t" r="r" b="b"/>
              <a:pathLst>
                <a:path w="2396490" h="207010">
                  <a:moveTo>
                    <a:pt x="2358476" y="0"/>
                  </a:moveTo>
                  <a:lnTo>
                    <a:pt x="37958" y="0"/>
                  </a:lnTo>
                  <a:lnTo>
                    <a:pt x="23182" y="2982"/>
                  </a:lnTo>
                  <a:lnTo>
                    <a:pt x="11117" y="11117"/>
                  </a:lnTo>
                  <a:lnTo>
                    <a:pt x="2982" y="23182"/>
                  </a:lnTo>
                  <a:lnTo>
                    <a:pt x="0" y="37958"/>
                  </a:lnTo>
                  <a:lnTo>
                    <a:pt x="0" y="206783"/>
                  </a:lnTo>
                  <a:lnTo>
                    <a:pt x="2396434" y="206783"/>
                  </a:lnTo>
                  <a:lnTo>
                    <a:pt x="2396434" y="37958"/>
                  </a:lnTo>
                  <a:lnTo>
                    <a:pt x="2393451" y="23182"/>
                  </a:lnTo>
                  <a:lnTo>
                    <a:pt x="2385317" y="11117"/>
                  </a:lnTo>
                  <a:lnTo>
                    <a:pt x="2373251" y="2982"/>
                  </a:lnTo>
                  <a:lnTo>
                    <a:pt x="2358476" y="0"/>
                  </a:lnTo>
                  <a:close/>
                </a:path>
              </a:pathLst>
            </a:custGeom>
            <a:solidFill>
              <a:srgbClr val="684B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32549" y="1742991"/>
            <a:ext cx="1080770" cy="3898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Combined</a:t>
            </a:r>
            <a:r>
              <a:rPr sz="1000" b="1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i="1" spc="-25" dirty="0">
                <a:solidFill>
                  <a:srgbClr val="FFFFFF"/>
                </a:solidFill>
                <a:latin typeface="Georgia"/>
                <a:cs typeface="Georgia"/>
              </a:rPr>
              <a:t>𝜒</a:t>
            </a:r>
            <a:r>
              <a:rPr sz="1050" spc="-37" baseline="27777" dirty="0">
                <a:solidFill>
                  <a:srgbClr val="FFFFFF"/>
                </a:solidFill>
                <a:latin typeface="Times New Roman"/>
                <a:cs typeface="Times New Roman"/>
              </a:rPr>
              <a:t>2</a:t>
            </a:r>
            <a:endParaRPr sz="1050" baseline="27777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715"/>
              </a:spcBef>
            </a:pPr>
            <a:r>
              <a:rPr sz="800" dirty="0">
                <a:latin typeface="Times New Roman"/>
                <a:cs typeface="Times New Roman"/>
              </a:rPr>
              <a:t>For</a:t>
            </a:r>
            <a:r>
              <a:rPr sz="800" spc="-40" dirty="0">
                <a:latin typeface="Times New Roman"/>
                <a:cs typeface="Times New Roman"/>
              </a:rPr>
              <a:t> </a:t>
            </a:r>
            <a:r>
              <a:rPr sz="800" dirty="0">
                <a:latin typeface="Times New Roman"/>
                <a:cs typeface="Times New Roman"/>
              </a:rPr>
              <a:t>independent</a:t>
            </a:r>
            <a:r>
              <a:rPr sz="800" spc="-40" dirty="0">
                <a:latin typeface="Times New Roman"/>
                <a:cs typeface="Times New Roman"/>
              </a:rPr>
              <a:t> </a:t>
            </a:r>
            <a:r>
              <a:rPr sz="800" spc="-10" dirty="0">
                <a:latin typeface="Times New Roman"/>
                <a:cs typeface="Times New Roman"/>
              </a:rPr>
              <a:t>datasets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01319" y="2254756"/>
            <a:ext cx="1252220" cy="147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  <a:tabLst>
                <a:tab pos="712470" algn="l"/>
                <a:tab pos="1059815" algn="l"/>
              </a:tabLst>
            </a:pPr>
            <a:r>
              <a:rPr sz="800" dirty="0">
                <a:latin typeface="Segoe UI Symbol"/>
                <a:cs typeface="Segoe UI Symbol"/>
              </a:rPr>
              <a:t>𝜒</a:t>
            </a:r>
            <a:r>
              <a:rPr sz="900" baseline="32407" dirty="0">
                <a:latin typeface="Times New Roman"/>
                <a:cs typeface="Times New Roman"/>
              </a:rPr>
              <a:t>2</a:t>
            </a:r>
            <a:r>
              <a:rPr sz="900" spc="607" baseline="32407" dirty="0">
                <a:latin typeface="Times New Roman"/>
                <a:cs typeface="Times New Roman"/>
              </a:rPr>
              <a:t> </a:t>
            </a:r>
            <a:r>
              <a:rPr sz="800" dirty="0">
                <a:latin typeface="Georgia"/>
                <a:cs typeface="Georgia"/>
              </a:rPr>
              <a:t>=</a:t>
            </a:r>
            <a:r>
              <a:rPr sz="800" spc="85" dirty="0">
                <a:latin typeface="Georgia"/>
                <a:cs typeface="Georgia"/>
              </a:rPr>
              <a:t> </a:t>
            </a:r>
            <a:r>
              <a:rPr sz="800" spc="-25" dirty="0">
                <a:latin typeface="Segoe UI Symbol"/>
                <a:cs typeface="Segoe UI Symbol"/>
              </a:rPr>
              <a:t>𝜒</a:t>
            </a:r>
            <a:r>
              <a:rPr sz="900" spc="-37" baseline="32407" dirty="0">
                <a:latin typeface="Times New Roman"/>
                <a:cs typeface="Times New Roman"/>
              </a:rPr>
              <a:t>2</a:t>
            </a:r>
            <a:r>
              <a:rPr sz="900" baseline="32407" dirty="0">
                <a:latin typeface="Times New Roman"/>
                <a:cs typeface="Times New Roman"/>
              </a:rPr>
              <a:t>	</a:t>
            </a:r>
            <a:r>
              <a:rPr sz="800" spc="-140" dirty="0">
                <a:latin typeface="Lucida Sans Unicode"/>
                <a:cs typeface="Lucida Sans Unicode"/>
              </a:rPr>
              <a:t>+</a:t>
            </a:r>
            <a:r>
              <a:rPr sz="800" spc="-25" dirty="0">
                <a:latin typeface="Lucida Sans Unicode"/>
                <a:cs typeface="Lucida Sans Unicode"/>
              </a:rPr>
              <a:t> </a:t>
            </a:r>
            <a:r>
              <a:rPr sz="800" spc="-50" dirty="0">
                <a:latin typeface="Segoe UI Symbol"/>
                <a:cs typeface="Segoe UI Symbol"/>
              </a:rPr>
              <a:t>𝜒</a:t>
            </a:r>
            <a:r>
              <a:rPr sz="800" dirty="0">
                <a:latin typeface="Segoe UI Symbol"/>
                <a:cs typeface="Segoe UI Symbol"/>
              </a:rPr>
              <a:t>	</a:t>
            </a:r>
            <a:r>
              <a:rPr sz="800" spc="-140" dirty="0">
                <a:latin typeface="Lucida Sans Unicode"/>
                <a:cs typeface="Lucida Sans Unicode"/>
              </a:rPr>
              <a:t>+</a:t>
            </a:r>
            <a:r>
              <a:rPr sz="800" spc="-25" dirty="0">
                <a:latin typeface="Lucida Sans Unicode"/>
                <a:cs typeface="Lucida Sans Unicode"/>
              </a:rPr>
              <a:t> </a:t>
            </a:r>
            <a:r>
              <a:rPr sz="800" spc="-50" dirty="0">
                <a:latin typeface="Segoe UI Symbol"/>
                <a:cs typeface="Segoe UI Symbol"/>
              </a:rPr>
              <a:t>𝜒</a:t>
            </a:r>
            <a:endParaRPr sz="800">
              <a:latin typeface="Segoe UI Symbol"/>
              <a:cs typeface="Segoe UI 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770837" y="2238265"/>
            <a:ext cx="398145" cy="11683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  <a:tabLst>
                <a:tab pos="346710" algn="l"/>
              </a:tabLst>
            </a:pPr>
            <a:r>
              <a:rPr sz="600" spc="-50" dirty="0">
                <a:latin typeface="Times New Roman"/>
                <a:cs typeface="Times New Roman"/>
              </a:rPr>
              <a:t>2</a:t>
            </a:r>
            <a:r>
              <a:rPr sz="600" dirty="0">
                <a:latin typeface="Times New Roman"/>
                <a:cs typeface="Times New Roman"/>
              </a:rPr>
              <a:t>	</a:t>
            </a:r>
            <a:r>
              <a:rPr sz="600" spc="-50" dirty="0">
                <a:latin typeface="Times New Roman"/>
                <a:cs typeface="Times New Roman"/>
              </a:rPr>
              <a:t>2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45400" y="2317463"/>
            <a:ext cx="1304925" cy="11683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307975" algn="l"/>
                <a:tab pos="817880" algn="l"/>
                <a:tab pos="1165225" algn="l"/>
              </a:tabLst>
            </a:pPr>
            <a:r>
              <a:rPr sz="900" spc="-37" baseline="9259" dirty="0">
                <a:latin typeface="Times New Roman"/>
                <a:cs typeface="Times New Roman"/>
              </a:rPr>
              <a:t>tot</a:t>
            </a:r>
            <a:r>
              <a:rPr sz="900" baseline="9259" dirty="0">
                <a:latin typeface="Times New Roman"/>
                <a:cs typeface="Times New Roman"/>
              </a:rPr>
              <a:t>	</a:t>
            </a:r>
            <a:r>
              <a:rPr sz="600" spc="-10" dirty="0">
                <a:latin typeface="Times New Roman"/>
                <a:cs typeface="Times New Roman"/>
              </a:rPr>
              <a:t>Pantheon</a:t>
            </a:r>
            <a:r>
              <a:rPr sz="825" spc="-15" baseline="15151" dirty="0">
                <a:latin typeface="Lucida Sans Unicode"/>
                <a:cs typeface="Lucida Sans Unicode"/>
              </a:rPr>
              <a:t>+</a:t>
            </a:r>
            <a:r>
              <a:rPr sz="825" baseline="15151" dirty="0">
                <a:latin typeface="Lucida Sans Unicode"/>
                <a:cs typeface="Lucida Sans Unicode"/>
              </a:rPr>
              <a:t>	</a:t>
            </a:r>
            <a:r>
              <a:rPr sz="900" spc="-30" baseline="4629" dirty="0">
                <a:latin typeface="Times New Roman"/>
                <a:cs typeface="Times New Roman"/>
              </a:rPr>
              <a:t>DESI</a:t>
            </a:r>
            <a:r>
              <a:rPr sz="900" baseline="4629" dirty="0">
                <a:latin typeface="Times New Roman"/>
                <a:cs typeface="Times New Roman"/>
              </a:rPr>
              <a:t>	</a:t>
            </a:r>
            <a:r>
              <a:rPr sz="900" spc="-37" baseline="4629" dirty="0">
                <a:latin typeface="Times New Roman"/>
                <a:cs typeface="Times New Roman"/>
              </a:rPr>
              <a:t>CC</a:t>
            </a:r>
            <a:endParaRPr sz="900" baseline="4629">
              <a:latin typeface="Times New Roman"/>
              <a:cs typeface="Times New Roman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877620" y="2232621"/>
            <a:ext cx="1384300" cy="217804"/>
            <a:chOff x="877620" y="2232621"/>
            <a:chExt cx="1384300" cy="217804"/>
          </a:xfrm>
        </p:grpSpPr>
        <p:sp>
          <p:nvSpPr>
            <p:cNvPr id="19" name="object 19"/>
            <p:cNvSpPr/>
            <p:nvPr/>
          </p:nvSpPr>
          <p:spPr>
            <a:xfrm>
              <a:off x="877620" y="2235149"/>
              <a:ext cx="1384300" cy="0"/>
            </a:xfrm>
            <a:custGeom>
              <a:avLst/>
              <a:gdLst/>
              <a:ahLst/>
              <a:cxnLst/>
              <a:rect l="l" t="t" r="r" b="b"/>
              <a:pathLst>
                <a:path w="1384300">
                  <a:moveTo>
                    <a:pt x="0" y="0"/>
                  </a:moveTo>
                  <a:lnTo>
                    <a:pt x="1383931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880160" y="2235136"/>
              <a:ext cx="0" cy="212725"/>
            </a:xfrm>
            <a:custGeom>
              <a:avLst/>
              <a:gdLst/>
              <a:ahLst/>
              <a:cxnLst/>
              <a:rect l="l" t="t" r="r" b="b"/>
              <a:pathLst>
                <a:path h="212725">
                  <a:moveTo>
                    <a:pt x="0" y="212255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259025" y="2235136"/>
              <a:ext cx="0" cy="212725"/>
            </a:xfrm>
            <a:custGeom>
              <a:avLst/>
              <a:gdLst/>
              <a:ahLst/>
              <a:cxnLst/>
              <a:rect l="l" t="t" r="r" b="b"/>
              <a:pathLst>
                <a:path h="212725">
                  <a:moveTo>
                    <a:pt x="0" y="212255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877620" y="2447391"/>
              <a:ext cx="1384300" cy="0"/>
            </a:xfrm>
            <a:custGeom>
              <a:avLst/>
              <a:gdLst/>
              <a:ahLst/>
              <a:cxnLst/>
              <a:rect l="l" t="t" r="r" b="b"/>
              <a:pathLst>
                <a:path w="1384300">
                  <a:moveTo>
                    <a:pt x="0" y="0"/>
                  </a:moveTo>
                  <a:lnTo>
                    <a:pt x="1383931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2880004" y="1567484"/>
            <a:ext cx="2520315" cy="1115060"/>
            <a:chOff x="2880004" y="1567484"/>
            <a:chExt cx="2520315" cy="1115060"/>
          </a:xfrm>
        </p:grpSpPr>
        <p:sp>
          <p:nvSpPr>
            <p:cNvPr id="24" name="object 24"/>
            <p:cNvSpPr/>
            <p:nvPr/>
          </p:nvSpPr>
          <p:spPr>
            <a:xfrm>
              <a:off x="2880004" y="1567484"/>
              <a:ext cx="2520315" cy="1115060"/>
            </a:xfrm>
            <a:custGeom>
              <a:avLst/>
              <a:gdLst/>
              <a:ahLst/>
              <a:cxnLst/>
              <a:rect l="l" t="t" r="r" b="b"/>
              <a:pathLst>
                <a:path w="2520315" h="1115060">
                  <a:moveTo>
                    <a:pt x="2470686" y="0"/>
                  </a:moveTo>
                  <a:lnTo>
                    <a:pt x="49345" y="0"/>
                  </a:lnTo>
                  <a:lnTo>
                    <a:pt x="30137" y="3877"/>
                  </a:lnTo>
                  <a:lnTo>
                    <a:pt x="14452" y="14452"/>
                  </a:lnTo>
                  <a:lnTo>
                    <a:pt x="3877" y="30137"/>
                  </a:lnTo>
                  <a:lnTo>
                    <a:pt x="0" y="49345"/>
                  </a:lnTo>
                  <a:lnTo>
                    <a:pt x="0" y="1065105"/>
                  </a:lnTo>
                  <a:lnTo>
                    <a:pt x="3877" y="1084313"/>
                  </a:lnTo>
                  <a:lnTo>
                    <a:pt x="14452" y="1099998"/>
                  </a:lnTo>
                  <a:lnTo>
                    <a:pt x="30137" y="1110573"/>
                  </a:lnTo>
                  <a:lnTo>
                    <a:pt x="49345" y="1114450"/>
                  </a:lnTo>
                  <a:lnTo>
                    <a:pt x="2470686" y="1114450"/>
                  </a:lnTo>
                  <a:lnTo>
                    <a:pt x="2489894" y="1110573"/>
                  </a:lnTo>
                  <a:lnTo>
                    <a:pt x="2505579" y="1099998"/>
                  </a:lnTo>
                  <a:lnTo>
                    <a:pt x="2516154" y="1084313"/>
                  </a:lnTo>
                  <a:lnTo>
                    <a:pt x="2520032" y="1065105"/>
                  </a:lnTo>
                  <a:lnTo>
                    <a:pt x="2520032" y="49345"/>
                  </a:lnTo>
                  <a:lnTo>
                    <a:pt x="2516154" y="30137"/>
                  </a:lnTo>
                  <a:lnTo>
                    <a:pt x="2505579" y="14452"/>
                  </a:lnTo>
                  <a:lnTo>
                    <a:pt x="2489894" y="3877"/>
                  </a:lnTo>
                  <a:lnTo>
                    <a:pt x="2470686" y="0"/>
                  </a:lnTo>
                  <a:close/>
                </a:path>
              </a:pathLst>
            </a:custGeom>
            <a:solidFill>
              <a:srgbClr val="377D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891391" y="1774299"/>
              <a:ext cx="2497455" cy="896619"/>
            </a:xfrm>
            <a:custGeom>
              <a:avLst/>
              <a:gdLst/>
              <a:ahLst/>
              <a:cxnLst/>
              <a:rect l="l" t="t" r="r" b="b"/>
              <a:pathLst>
                <a:path w="2497454" h="896619">
                  <a:moveTo>
                    <a:pt x="2497257" y="0"/>
                  </a:moveTo>
                  <a:lnTo>
                    <a:pt x="0" y="0"/>
                  </a:lnTo>
                  <a:lnTo>
                    <a:pt x="0" y="858290"/>
                  </a:lnTo>
                  <a:lnTo>
                    <a:pt x="2982" y="873065"/>
                  </a:lnTo>
                  <a:lnTo>
                    <a:pt x="11117" y="885131"/>
                  </a:lnTo>
                  <a:lnTo>
                    <a:pt x="23182" y="893265"/>
                  </a:lnTo>
                  <a:lnTo>
                    <a:pt x="37958" y="896248"/>
                  </a:lnTo>
                  <a:lnTo>
                    <a:pt x="2459299" y="896248"/>
                  </a:lnTo>
                  <a:lnTo>
                    <a:pt x="2474074" y="893265"/>
                  </a:lnTo>
                  <a:lnTo>
                    <a:pt x="2486140" y="885131"/>
                  </a:lnTo>
                  <a:lnTo>
                    <a:pt x="2494274" y="873065"/>
                  </a:lnTo>
                  <a:lnTo>
                    <a:pt x="2497257" y="858290"/>
                  </a:lnTo>
                  <a:lnTo>
                    <a:pt x="2497257" y="0"/>
                  </a:lnTo>
                  <a:close/>
                </a:path>
              </a:pathLst>
            </a:custGeom>
            <a:solidFill>
              <a:srgbClr val="EBF7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891391" y="1578871"/>
              <a:ext cx="2497455" cy="184150"/>
            </a:xfrm>
            <a:custGeom>
              <a:avLst/>
              <a:gdLst/>
              <a:ahLst/>
              <a:cxnLst/>
              <a:rect l="l" t="t" r="r" b="b"/>
              <a:pathLst>
                <a:path w="2497454" h="184150">
                  <a:moveTo>
                    <a:pt x="2459299" y="0"/>
                  </a:moveTo>
                  <a:lnTo>
                    <a:pt x="37958" y="0"/>
                  </a:lnTo>
                  <a:lnTo>
                    <a:pt x="23182" y="2982"/>
                  </a:lnTo>
                  <a:lnTo>
                    <a:pt x="11117" y="11117"/>
                  </a:lnTo>
                  <a:lnTo>
                    <a:pt x="2982" y="23183"/>
                  </a:lnTo>
                  <a:lnTo>
                    <a:pt x="0" y="37958"/>
                  </a:lnTo>
                  <a:lnTo>
                    <a:pt x="0" y="184040"/>
                  </a:lnTo>
                  <a:lnTo>
                    <a:pt x="2497257" y="184040"/>
                  </a:lnTo>
                  <a:lnTo>
                    <a:pt x="2497257" y="37958"/>
                  </a:lnTo>
                  <a:lnTo>
                    <a:pt x="2494274" y="23183"/>
                  </a:lnTo>
                  <a:lnTo>
                    <a:pt x="2486140" y="11117"/>
                  </a:lnTo>
                  <a:lnTo>
                    <a:pt x="2474074" y="2982"/>
                  </a:lnTo>
                  <a:lnTo>
                    <a:pt x="2459299" y="0"/>
                  </a:lnTo>
                  <a:close/>
                </a:path>
              </a:pathLst>
            </a:custGeom>
            <a:solidFill>
              <a:srgbClr val="377D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2081882" y="1163708"/>
            <a:ext cx="2294890" cy="5753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235710" algn="l"/>
              </a:tabLst>
            </a:pPr>
            <a:r>
              <a:rPr sz="900" dirty="0">
                <a:latin typeface="Times New Roman"/>
                <a:cs typeface="Times New Roman"/>
              </a:rPr>
              <a:t>12</a:t>
            </a:r>
            <a:r>
              <a:rPr sz="900" spc="-10" dirty="0">
                <a:latin typeface="Times New Roman"/>
                <a:cs typeface="Times New Roman"/>
              </a:rPr>
              <a:t> </a:t>
            </a:r>
            <a:r>
              <a:rPr sz="900" spc="-40" dirty="0">
                <a:latin typeface="Times New Roman"/>
                <a:cs typeface="Times New Roman"/>
              </a:rPr>
              <a:t>BAO</a:t>
            </a:r>
            <a:r>
              <a:rPr sz="900" spc="-10" dirty="0">
                <a:latin typeface="Times New Roman"/>
                <a:cs typeface="Times New Roman"/>
              </a:rPr>
              <a:t> measurements</a:t>
            </a:r>
            <a:r>
              <a:rPr sz="900" dirty="0">
                <a:latin typeface="Times New Roman"/>
                <a:cs typeface="Times New Roman"/>
              </a:rPr>
              <a:t>	32</a:t>
            </a:r>
            <a:r>
              <a:rPr sz="900" spc="10" dirty="0">
                <a:latin typeface="Times New Roman"/>
                <a:cs typeface="Times New Roman"/>
              </a:rPr>
              <a:t> </a:t>
            </a:r>
            <a:r>
              <a:rPr sz="900" i="1" spc="-10" dirty="0">
                <a:latin typeface="Times New Roman"/>
                <a:cs typeface="Times New Roman"/>
              </a:rPr>
              <a:t>H</a:t>
            </a:r>
            <a:r>
              <a:rPr sz="900" i="1" spc="-13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Lucida Sans Unicode"/>
                <a:cs typeface="Lucida Sans Unicode"/>
              </a:rPr>
              <a:t>(</a:t>
            </a:r>
            <a:r>
              <a:rPr sz="900" i="1" dirty="0">
                <a:latin typeface="Times New Roman"/>
                <a:cs typeface="Times New Roman"/>
              </a:rPr>
              <a:t>z</a:t>
            </a:r>
            <a:r>
              <a:rPr sz="900" dirty="0">
                <a:latin typeface="Lucida Sans Unicode"/>
                <a:cs typeface="Lucida Sans Unicode"/>
              </a:rPr>
              <a:t>) </a:t>
            </a:r>
            <a:r>
              <a:rPr sz="900" spc="-10" dirty="0">
                <a:latin typeface="Times New Roman"/>
                <a:cs typeface="Times New Roman"/>
              </a:rPr>
              <a:t>measurements</a:t>
            </a: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19"/>
              </a:spcBef>
            </a:pPr>
            <a:endParaRPr sz="900">
              <a:latin typeface="Times New Roman"/>
              <a:cs typeface="Times New Roman"/>
            </a:endParaRPr>
          </a:p>
          <a:p>
            <a:pPr marL="908685">
              <a:lnSpc>
                <a:spcPct val="100000"/>
              </a:lnSpc>
            </a:pP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MCMC</a:t>
            </a:r>
            <a:r>
              <a:rPr sz="1000" b="1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Analysis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039110" y="1851025"/>
            <a:ext cx="2282190" cy="70429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80975" indent="-142875">
              <a:lnSpc>
                <a:spcPct val="100000"/>
              </a:lnSpc>
              <a:spcBef>
                <a:spcPts val="195"/>
              </a:spcBef>
              <a:buClr>
                <a:srgbClr val="145F81"/>
              </a:buClr>
              <a:buSzPct val="112500"/>
              <a:buFont typeface="Lucida Sans Unicode"/>
              <a:buChar char="►"/>
              <a:tabLst>
                <a:tab pos="180975" algn="l"/>
              </a:tabLst>
            </a:pP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MCMC</a:t>
            </a:r>
            <a:r>
              <a:rPr sz="800" spc="-1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explores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the</a:t>
            </a:r>
            <a:r>
              <a:rPr sz="800" spc="-1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cosmological parameter</a:t>
            </a:r>
            <a:r>
              <a:rPr sz="800" spc="-1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space.</a:t>
            </a:r>
            <a:endParaRPr sz="800" dirty="0">
              <a:latin typeface="Times New Roman"/>
              <a:cs typeface="Times New Roman"/>
            </a:endParaRPr>
          </a:p>
          <a:p>
            <a:pPr marL="180340" marR="47625" indent="-142875">
              <a:lnSpc>
                <a:spcPts val="950"/>
              </a:lnSpc>
              <a:spcBef>
                <a:spcPts val="244"/>
              </a:spcBef>
              <a:buClr>
                <a:srgbClr val="145F81"/>
              </a:buClr>
              <a:buSzPct val="112500"/>
              <a:buFont typeface="Lucida Sans Unicode"/>
              <a:buChar char="►"/>
              <a:tabLst>
                <a:tab pos="180340" algn="l"/>
              </a:tabLst>
            </a:pPr>
            <a:r>
              <a:rPr sz="800" spc="-25" dirty="0">
                <a:solidFill>
                  <a:srgbClr val="0C2B5E"/>
                </a:solidFill>
                <a:latin typeface="Times New Roman"/>
                <a:cs typeface="Times New Roman"/>
              </a:rPr>
              <a:t>Converged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 chains give</a:t>
            </a:r>
            <a:r>
              <a:rPr sz="800" spc="-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the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 posterior distributions</a:t>
            </a:r>
            <a:r>
              <a:rPr sz="800" spc="-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spc="-25" dirty="0">
                <a:solidFill>
                  <a:srgbClr val="0C2B5E"/>
                </a:solidFill>
                <a:latin typeface="Times New Roman"/>
                <a:cs typeface="Times New Roman"/>
              </a:rPr>
              <a:t>of</a:t>
            </a:r>
            <a:r>
              <a:rPr sz="800" spc="50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the</a:t>
            </a:r>
            <a:r>
              <a:rPr sz="800" spc="-1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parameters.</a:t>
            </a:r>
            <a:endParaRPr sz="800" dirty="0">
              <a:latin typeface="Times New Roman"/>
              <a:cs typeface="Times New Roman"/>
            </a:endParaRPr>
          </a:p>
          <a:p>
            <a:pPr marL="175260" marR="263525" indent="-137795">
              <a:lnSpc>
                <a:spcPts val="950"/>
              </a:lnSpc>
              <a:spcBef>
                <a:spcPts val="210"/>
              </a:spcBef>
              <a:buClr>
                <a:srgbClr val="145F81"/>
              </a:buClr>
              <a:buSzPct val="112500"/>
              <a:buFont typeface="Lucida Sans Unicode"/>
              <a:buChar char="►"/>
              <a:tabLst>
                <a:tab pos="180340" algn="l"/>
              </a:tabLst>
            </a:pPr>
            <a:r>
              <a:rPr lang="en-US" sz="800" spc="-20" dirty="0">
                <a:solidFill>
                  <a:srgbClr val="0C2B5E"/>
                </a:solidFill>
                <a:latin typeface="Times New Roman"/>
                <a:cs typeface="Times New Roman"/>
              </a:rPr>
              <a:t>We obtain the best-fit values and confidence 	intervals for all parameters.</a:t>
            </a:r>
          </a:p>
        </p:txBody>
      </p:sp>
      <p:sp>
        <p:nvSpPr>
          <p:cNvPr id="29" name="object 29"/>
          <p:cNvSpPr/>
          <p:nvPr/>
        </p:nvSpPr>
        <p:spPr>
          <a:xfrm>
            <a:off x="0" y="2995206"/>
            <a:ext cx="5760085" cy="245110"/>
          </a:xfrm>
          <a:custGeom>
            <a:avLst/>
            <a:gdLst/>
            <a:ahLst/>
            <a:cxnLst/>
            <a:rect l="l" t="t" r="r" b="b"/>
            <a:pathLst>
              <a:path w="5760085" h="245110">
                <a:moveTo>
                  <a:pt x="5759996" y="0"/>
                </a:moveTo>
                <a:lnTo>
                  <a:pt x="0" y="0"/>
                </a:lnTo>
                <a:lnTo>
                  <a:pt x="0" y="244792"/>
                </a:lnTo>
                <a:lnTo>
                  <a:pt x="5759996" y="244792"/>
                </a:lnTo>
                <a:lnTo>
                  <a:pt x="5759996" y="0"/>
                </a:lnTo>
                <a:close/>
              </a:path>
            </a:pathLst>
          </a:custGeom>
          <a:solidFill>
            <a:srgbClr val="0C2B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pc="-10" dirty="0"/>
              <a:t>16-</a:t>
            </a:r>
            <a:r>
              <a:rPr dirty="0"/>
              <a:t>22</a:t>
            </a:r>
            <a:r>
              <a:rPr spc="-20" dirty="0"/>
              <a:t> </a:t>
            </a:r>
            <a:r>
              <a:rPr dirty="0"/>
              <a:t>September</a:t>
            </a:r>
            <a:r>
              <a:rPr spc="-15" dirty="0"/>
              <a:t> </a:t>
            </a:r>
            <a:r>
              <a:rPr spc="-20" dirty="0"/>
              <a:t>2026</a:t>
            </a:r>
          </a:p>
        </p:txBody>
      </p:sp>
      <p:sp>
        <p:nvSpPr>
          <p:cNvPr id="31" name="object 31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pc="-10" dirty="0"/>
              <a:t>INTERNATIONAL</a:t>
            </a:r>
            <a:r>
              <a:rPr spc="-25" dirty="0"/>
              <a:t> </a:t>
            </a:r>
            <a:r>
              <a:rPr dirty="0"/>
              <a:t>SCHOOL</a:t>
            </a:r>
            <a:r>
              <a:rPr spc="-2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dirty="0"/>
              <a:t>NUCLEAR</a:t>
            </a:r>
            <a:r>
              <a:rPr spc="-20" dirty="0"/>
              <a:t> </a:t>
            </a:r>
            <a:r>
              <a:rPr spc="-10" dirty="0"/>
              <a:t>PHYSICS,</a:t>
            </a:r>
            <a:r>
              <a:rPr spc="-20" dirty="0"/>
              <a:t> </a:t>
            </a:r>
            <a:r>
              <a:rPr dirty="0"/>
              <a:t>47th</a:t>
            </a:r>
            <a:r>
              <a:rPr spc="-20" dirty="0"/>
              <a:t> </a:t>
            </a:r>
            <a:r>
              <a:rPr spc="-10" dirty="0"/>
              <a:t>Course</a:t>
            </a:r>
          </a:p>
        </p:txBody>
      </p:sp>
      <p:sp>
        <p:nvSpPr>
          <p:cNvPr id="32" name="object 3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8</a:t>
            </a:fld>
            <a:endParaRPr spc="-25" dirty="0"/>
          </a:p>
        </p:txBody>
      </p:sp>
    </p:spTree>
  </p:cSld>
  <p:clrMapOvr>
    <a:masterClrMapping/>
  </p:clrMapOvr>
  <p:transition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6003" y="63370"/>
            <a:ext cx="2656205" cy="2444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Numerical</a:t>
            </a:r>
            <a:r>
              <a:rPr sz="1400" b="1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Results</a:t>
            </a:r>
            <a:r>
              <a:rPr sz="1400" b="1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and</a:t>
            </a:r>
            <a:r>
              <a:rPr sz="1400" b="1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Discussion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7486" y="761914"/>
            <a:ext cx="1888653" cy="1886197"/>
          </a:xfrm>
          <a:prstGeom prst="rect">
            <a:avLst/>
          </a:prstGeom>
        </p:spPr>
      </p:pic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00861"/>
              </p:ext>
            </p:extLst>
          </p:nvPr>
        </p:nvGraphicFramePr>
        <p:xfrm>
          <a:off x="2501900" y="707089"/>
          <a:ext cx="3089049" cy="20583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890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61918"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9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Key</a:t>
                      </a:r>
                      <a:r>
                        <a:rPr sz="900" b="1" spc="-4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Observations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solidFill>
                      <a:srgbClr val="145F8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96418">
                <a:tc>
                  <a:txBody>
                    <a:bodyPr/>
                    <a:lstStyle/>
                    <a:p>
                      <a:pPr marL="283845" marR="33655" indent="-139700">
                        <a:lnSpc>
                          <a:spcPts val="950"/>
                        </a:lnSpc>
                        <a:spcBef>
                          <a:spcPts val="484"/>
                        </a:spcBef>
                        <a:buClr>
                          <a:srgbClr val="145F81"/>
                        </a:buClr>
                        <a:buSzPct val="112500"/>
                        <a:buFont typeface="Lucida Sans Unicode"/>
                        <a:buChar char="►"/>
                        <a:tabLst>
                          <a:tab pos="287020" algn="l"/>
                        </a:tabLst>
                      </a:pP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800" spc="-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figure</a:t>
                      </a:r>
                      <a:r>
                        <a:rPr sz="800" spc="-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shows</a:t>
                      </a:r>
                      <a:r>
                        <a:rPr sz="800" spc="-1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800" spc="-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confidence</a:t>
                      </a:r>
                      <a:r>
                        <a:rPr sz="800" spc="-1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contours</a:t>
                      </a:r>
                      <a:r>
                        <a:rPr sz="800" spc="-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sz="800" spc="-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posterior</a:t>
                      </a:r>
                      <a:r>
                        <a:rPr sz="800" spc="-1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distributions</a:t>
                      </a:r>
                      <a:r>
                        <a:rPr sz="800" spc="5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	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for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power-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law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i="1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f</a:t>
                      </a:r>
                      <a:r>
                        <a:rPr sz="800" i="1" spc="-2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Lucida Sans Unicode"/>
                          <a:cs typeface="Lucida Sans Unicode"/>
                        </a:rPr>
                        <a:t>(</a:t>
                      </a:r>
                      <a:r>
                        <a:rPr sz="800" i="1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Q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Lucida Sans Unicode"/>
                          <a:cs typeface="Lucida Sans Unicode"/>
                        </a:rPr>
                        <a:t>)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Georgia"/>
                          <a:cs typeface="Georgia"/>
                        </a:rPr>
                        <a:t>Λ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CDM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models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using</a:t>
                      </a:r>
                      <a:r>
                        <a:rPr sz="800" spc="-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Pantheon</a:t>
                      </a:r>
                      <a:r>
                        <a:rPr sz="900" spc="-15" baseline="27777" dirty="0">
                          <a:solidFill>
                            <a:srgbClr val="0C2B5E"/>
                          </a:solidFill>
                          <a:latin typeface="Lucida Sans Unicode"/>
                          <a:cs typeface="Lucida Sans Unicode"/>
                        </a:rPr>
                        <a:t>+</a:t>
                      </a:r>
                      <a:r>
                        <a:rPr sz="900" spc="75" baseline="27777" dirty="0">
                          <a:solidFill>
                            <a:srgbClr val="0C2B5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00" spc="-5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r>
                        <a:rPr sz="800" spc="5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	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DESI</a:t>
                      </a:r>
                      <a:r>
                        <a:rPr sz="800" spc="-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DR2</a:t>
                      </a:r>
                      <a:r>
                        <a:rPr sz="800" spc="-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r>
                        <a:rPr sz="800" spc="-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CC</a:t>
                      </a:r>
                      <a:r>
                        <a:rPr sz="800" spc="-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datasets.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 marL="283845" marR="19685" indent="-139700">
                        <a:lnSpc>
                          <a:spcPts val="950"/>
                        </a:lnSpc>
                        <a:spcBef>
                          <a:spcPts val="385"/>
                        </a:spcBef>
                        <a:buClr>
                          <a:srgbClr val="145F81"/>
                        </a:buClr>
                        <a:buSzPct val="112500"/>
                        <a:buFont typeface="Lucida Sans Unicode"/>
                        <a:buChar char="►"/>
                        <a:tabLst>
                          <a:tab pos="287020" algn="l"/>
                        </a:tabLst>
                      </a:pP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contours</a:t>
                      </a:r>
                      <a:r>
                        <a:rPr sz="800" spc="-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800" spc="-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power-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law</a:t>
                      </a:r>
                      <a:r>
                        <a:rPr sz="800" spc="-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i="1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f</a:t>
                      </a:r>
                      <a:r>
                        <a:rPr sz="800" i="1" spc="-2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Lucida Sans Unicode"/>
                          <a:cs typeface="Lucida Sans Unicode"/>
                        </a:rPr>
                        <a:t>(</a:t>
                      </a:r>
                      <a:r>
                        <a:rPr sz="800" i="1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Q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Lucida Sans Unicode"/>
                          <a:cs typeface="Lucida Sans Unicode"/>
                        </a:rPr>
                        <a:t>)</a:t>
                      </a:r>
                      <a:r>
                        <a:rPr sz="800" spc="5" dirty="0">
                          <a:solidFill>
                            <a:srgbClr val="0C2B5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model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(pink)</a:t>
                      </a:r>
                      <a:r>
                        <a:rPr sz="800" spc="-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sz="800" spc="-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Georgia"/>
                          <a:cs typeface="Georgia"/>
                        </a:rPr>
                        <a:t>Λ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CDM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(blue)</a:t>
                      </a:r>
                      <a:r>
                        <a:rPr sz="800" spc="5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	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significantly</a:t>
                      </a:r>
                      <a:r>
                        <a:rPr sz="800" spc="-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overlap,</a:t>
                      </a:r>
                      <a:r>
                        <a:rPr sz="800" spc="-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indicating</a:t>
                      </a:r>
                      <a:r>
                        <a:rPr sz="800" spc="-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strong</a:t>
                      </a:r>
                      <a:r>
                        <a:rPr sz="800" spc="-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statistical</a:t>
                      </a:r>
                      <a:r>
                        <a:rPr sz="800" spc="-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consistency.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 marL="283845" marR="66040" indent="-139700">
                        <a:lnSpc>
                          <a:spcPts val="950"/>
                        </a:lnSpc>
                        <a:spcBef>
                          <a:spcPts val="395"/>
                        </a:spcBef>
                        <a:buClr>
                          <a:srgbClr val="145F81"/>
                        </a:buClr>
                        <a:buSzPct val="112500"/>
                        <a:buFont typeface="Lucida Sans Unicode"/>
                        <a:buChar char="►"/>
                        <a:tabLst>
                          <a:tab pos="287020" algn="l"/>
                        </a:tabLst>
                      </a:pP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800" spc="-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parameters </a:t>
                      </a:r>
                      <a:r>
                        <a:rPr sz="800" i="1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, </a:t>
                      </a:r>
                      <a:r>
                        <a:rPr sz="800" i="1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, and </a:t>
                      </a:r>
                      <a:r>
                        <a:rPr sz="800" i="1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900" i="1" baseline="-9259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900" i="1" spc="187" baseline="-9259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exhibit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very similar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constraints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in </a:t>
                      </a:r>
                      <a:r>
                        <a:rPr sz="800" spc="-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both</a:t>
                      </a:r>
                      <a:r>
                        <a:rPr sz="800" spc="5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	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models,</a:t>
                      </a:r>
                      <a:r>
                        <a:rPr sz="800" spc="-1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highlighting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robustness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cosmological</a:t>
                      </a:r>
                      <a:r>
                        <a:rPr sz="800" spc="5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	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measurements.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 marL="283210" marR="170180" indent="-139065">
                        <a:lnSpc>
                          <a:spcPts val="950"/>
                        </a:lnSpc>
                        <a:spcBef>
                          <a:spcPts val="385"/>
                        </a:spcBef>
                        <a:buClr>
                          <a:srgbClr val="145F81"/>
                        </a:buClr>
                        <a:buSzPct val="112500"/>
                        <a:buFont typeface="Lucida Sans Unicode"/>
                        <a:buChar char="►"/>
                        <a:tabLst>
                          <a:tab pos="287020" algn="l"/>
                        </a:tabLst>
                      </a:pP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slight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shift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sz="800" spc="-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Georgia"/>
                          <a:cs typeface="Georgia"/>
                        </a:rPr>
                        <a:t>Ω</a:t>
                      </a:r>
                      <a:r>
                        <a:rPr sz="900" i="1" baseline="-9259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900" baseline="-9259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900" spc="135" baseline="-9259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is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observed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sz="800" spc="-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i="1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f</a:t>
                      </a:r>
                      <a:r>
                        <a:rPr sz="800" i="1" spc="-2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Lucida Sans Unicode"/>
                          <a:cs typeface="Lucida Sans Unicode"/>
                        </a:rPr>
                        <a:t>(</a:t>
                      </a:r>
                      <a:r>
                        <a:rPr sz="800" i="1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Q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Lucida Sans Unicode"/>
                          <a:cs typeface="Lucida Sans Unicode"/>
                        </a:rPr>
                        <a:t>)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model,</a:t>
                      </a:r>
                      <a:r>
                        <a:rPr sz="800" spc="-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suggesting </a:t>
                      </a:r>
                      <a:r>
                        <a:rPr sz="800" spc="-5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800" spc="5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	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small</a:t>
                      </a:r>
                      <a:r>
                        <a:rPr sz="800" spc="-3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deviation</a:t>
                      </a:r>
                      <a:r>
                        <a:rPr sz="800" spc="-3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from</a:t>
                      </a:r>
                      <a:r>
                        <a:rPr sz="800" spc="-3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Georgia"/>
                          <a:cs typeface="Georgia"/>
                        </a:rPr>
                        <a:t>Λ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CDM.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 marL="283845" marR="102870" indent="-139700">
                        <a:lnSpc>
                          <a:spcPts val="950"/>
                        </a:lnSpc>
                        <a:spcBef>
                          <a:spcPts val="395"/>
                        </a:spcBef>
                        <a:buClr>
                          <a:srgbClr val="145F81"/>
                        </a:buClr>
                        <a:buSzPct val="112500"/>
                        <a:buFont typeface="Lucida Sans Unicode"/>
                        <a:buChar char="►"/>
                        <a:tabLst>
                          <a:tab pos="287020" algn="l"/>
                        </a:tabLst>
                      </a:pP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800" spc="1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i="1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f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Lucida Sans Unicode"/>
                          <a:cs typeface="Lucida Sans Unicode"/>
                        </a:rPr>
                        <a:t>(</a:t>
                      </a:r>
                      <a:r>
                        <a:rPr sz="800" i="1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Q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Lucida Sans Unicode"/>
                          <a:cs typeface="Lucida Sans Unicode"/>
                        </a:rPr>
                        <a:t>)</a:t>
                      </a:r>
                      <a:r>
                        <a:rPr sz="800" spc="30" dirty="0">
                          <a:solidFill>
                            <a:srgbClr val="0C2B5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model</a:t>
                      </a:r>
                      <a:r>
                        <a:rPr sz="800" spc="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successfully</a:t>
                      </a:r>
                      <a:r>
                        <a:rPr sz="800" spc="1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reproduces</a:t>
                      </a:r>
                      <a:r>
                        <a:rPr sz="800" spc="1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Georgia"/>
                          <a:cs typeface="Georgia"/>
                        </a:rPr>
                        <a:t>Λ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CDM</a:t>
                      </a:r>
                      <a:r>
                        <a:rPr sz="800" spc="1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constraints</a:t>
                      </a:r>
                      <a:r>
                        <a:rPr sz="800" spc="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while</a:t>
                      </a:r>
                      <a:r>
                        <a:rPr sz="800" spc="5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	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allowing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additional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flexibility.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1594" marB="0">
                    <a:solidFill>
                      <a:srgbClr val="F3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0" y="2995206"/>
            <a:ext cx="5760085" cy="245110"/>
          </a:xfrm>
          <a:custGeom>
            <a:avLst/>
            <a:gdLst/>
            <a:ahLst/>
            <a:cxnLst/>
            <a:rect l="l" t="t" r="r" b="b"/>
            <a:pathLst>
              <a:path w="5760085" h="245110">
                <a:moveTo>
                  <a:pt x="5759996" y="0"/>
                </a:moveTo>
                <a:lnTo>
                  <a:pt x="0" y="0"/>
                </a:lnTo>
                <a:lnTo>
                  <a:pt x="0" y="244792"/>
                </a:lnTo>
                <a:lnTo>
                  <a:pt x="5759996" y="244792"/>
                </a:lnTo>
                <a:lnTo>
                  <a:pt x="5759996" y="0"/>
                </a:lnTo>
                <a:close/>
              </a:path>
            </a:pathLst>
          </a:custGeom>
          <a:solidFill>
            <a:srgbClr val="0C2B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pc="-10" dirty="0"/>
              <a:t>16-</a:t>
            </a:r>
            <a:r>
              <a:rPr dirty="0"/>
              <a:t>22</a:t>
            </a:r>
            <a:r>
              <a:rPr spc="-20" dirty="0"/>
              <a:t> </a:t>
            </a:r>
            <a:r>
              <a:rPr dirty="0"/>
              <a:t>September</a:t>
            </a:r>
            <a:r>
              <a:rPr spc="-15" dirty="0"/>
              <a:t> </a:t>
            </a:r>
            <a:r>
              <a:rPr spc="-20" dirty="0"/>
              <a:t>2026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pc="-10" dirty="0"/>
              <a:t>INTERNATIONAL</a:t>
            </a:r>
            <a:r>
              <a:rPr spc="-25" dirty="0"/>
              <a:t> </a:t>
            </a:r>
            <a:r>
              <a:rPr dirty="0"/>
              <a:t>SCHOOL</a:t>
            </a:r>
            <a:r>
              <a:rPr spc="-2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dirty="0"/>
              <a:t>NUCLEAR</a:t>
            </a:r>
            <a:r>
              <a:rPr spc="-20" dirty="0"/>
              <a:t> </a:t>
            </a:r>
            <a:r>
              <a:rPr spc="-10" dirty="0"/>
              <a:t>PHYSICS,</a:t>
            </a:r>
            <a:r>
              <a:rPr spc="-20" dirty="0"/>
              <a:t> </a:t>
            </a:r>
            <a:r>
              <a:rPr dirty="0"/>
              <a:t>47th</a:t>
            </a:r>
            <a:r>
              <a:rPr spc="-20" dirty="0"/>
              <a:t> </a:t>
            </a:r>
            <a:r>
              <a:rPr spc="-10" dirty="0"/>
              <a:t>Course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9</a:t>
            </a:fld>
            <a:endParaRPr spc="-25" dirty="0"/>
          </a:p>
        </p:txBody>
      </p:sp>
    </p:spTree>
  </p:cSld>
  <p:clrMapOvr>
    <a:masterClrMapping/>
  </p:clrMapOvr>
  <p:transition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/>
              <a:t>Model</a:t>
            </a:r>
            <a:r>
              <a:rPr spc="65" dirty="0"/>
              <a:t> </a:t>
            </a:r>
            <a:r>
              <a:rPr dirty="0"/>
              <a:t>Comparison:</a:t>
            </a:r>
            <a:r>
              <a:rPr spc="260" dirty="0"/>
              <a:t> </a:t>
            </a:r>
            <a:r>
              <a:rPr dirty="0"/>
              <a:t>AIC</a:t>
            </a:r>
            <a:r>
              <a:rPr spc="65" dirty="0"/>
              <a:t> </a:t>
            </a:r>
            <a:r>
              <a:rPr dirty="0"/>
              <a:t>&amp;</a:t>
            </a:r>
            <a:r>
              <a:rPr spc="70" dirty="0"/>
              <a:t> </a:t>
            </a:r>
            <a:r>
              <a:rPr spc="-25" dirty="0"/>
              <a:t>BIC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59994" y="751559"/>
            <a:ext cx="5040630" cy="347345"/>
            <a:chOff x="359994" y="751559"/>
            <a:chExt cx="5040630" cy="347345"/>
          </a:xfrm>
        </p:grpSpPr>
        <p:sp>
          <p:nvSpPr>
            <p:cNvPr id="4" name="object 4"/>
            <p:cNvSpPr/>
            <p:nvPr/>
          </p:nvSpPr>
          <p:spPr>
            <a:xfrm>
              <a:off x="359994" y="751559"/>
              <a:ext cx="5040630" cy="347345"/>
            </a:xfrm>
            <a:custGeom>
              <a:avLst/>
              <a:gdLst/>
              <a:ahLst/>
              <a:cxnLst/>
              <a:rect l="l" t="t" r="r" b="b"/>
              <a:pathLst>
                <a:path w="5040630" h="347344">
                  <a:moveTo>
                    <a:pt x="4994515" y="0"/>
                  </a:moveTo>
                  <a:lnTo>
                    <a:pt x="45549" y="0"/>
                  </a:lnTo>
                  <a:lnTo>
                    <a:pt x="27819" y="3579"/>
                  </a:lnTo>
                  <a:lnTo>
                    <a:pt x="13341" y="13341"/>
                  </a:lnTo>
                  <a:lnTo>
                    <a:pt x="3579" y="27819"/>
                  </a:lnTo>
                  <a:lnTo>
                    <a:pt x="0" y="45549"/>
                  </a:lnTo>
                  <a:lnTo>
                    <a:pt x="0" y="301250"/>
                  </a:lnTo>
                  <a:lnTo>
                    <a:pt x="3579" y="318980"/>
                  </a:lnTo>
                  <a:lnTo>
                    <a:pt x="13341" y="333459"/>
                  </a:lnTo>
                  <a:lnTo>
                    <a:pt x="27819" y="343220"/>
                  </a:lnTo>
                  <a:lnTo>
                    <a:pt x="45549" y="346800"/>
                  </a:lnTo>
                  <a:lnTo>
                    <a:pt x="4994515" y="346800"/>
                  </a:lnTo>
                  <a:lnTo>
                    <a:pt x="5012245" y="343220"/>
                  </a:lnTo>
                  <a:lnTo>
                    <a:pt x="5026723" y="333459"/>
                  </a:lnTo>
                  <a:lnTo>
                    <a:pt x="5036485" y="318980"/>
                  </a:lnTo>
                  <a:lnTo>
                    <a:pt x="5040064" y="301250"/>
                  </a:lnTo>
                  <a:lnTo>
                    <a:pt x="5040064" y="45549"/>
                  </a:lnTo>
                  <a:lnTo>
                    <a:pt x="5036485" y="27819"/>
                  </a:lnTo>
                  <a:lnTo>
                    <a:pt x="5026723" y="13341"/>
                  </a:lnTo>
                  <a:lnTo>
                    <a:pt x="5012245" y="3579"/>
                  </a:lnTo>
                  <a:lnTo>
                    <a:pt x="4994515" y="0"/>
                  </a:lnTo>
                  <a:close/>
                </a:path>
              </a:pathLst>
            </a:custGeom>
            <a:solidFill>
              <a:srgbClr val="0000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67585" y="759151"/>
              <a:ext cx="5025390" cy="332105"/>
            </a:xfrm>
            <a:custGeom>
              <a:avLst/>
              <a:gdLst/>
              <a:ahLst/>
              <a:cxnLst/>
              <a:rect l="l" t="t" r="r" b="b"/>
              <a:pathLst>
                <a:path w="5025390" h="332105">
                  <a:moveTo>
                    <a:pt x="4986923" y="0"/>
                  </a:moveTo>
                  <a:lnTo>
                    <a:pt x="37958" y="0"/>
                  </a:lnTo>
                  <a:lnTo>
                    <a:pt x="23183" y="2982"/>
                  </a:lnTo>
                  <a:lnTo>
                    <a:pt x="11117" y="11117"/>
                  </a:lnTo>
                  <a:lnTo>
                    <a:pt x="2982" y="23182"/>
                  </a:lnTo>
                  <a:lnTo>
                    <a:pt x="0" y="37958"/>
                  </a:lnTo>
                  <a:lnTo>
                    <a:pt x="0" y="293658"/>
                  </a:lnTo>
                  <a:lnTo>
                    <a:pt x="2982" y="308433"/>
                  </a:lnTo>
                  <a:lnTo>
                    <a:pt x="11117" y="320499"/>
                  </a:lnTo>
                  <a:lnTo>
                    <a:pt x="23183" y="328633"/>
                  </a:lnTo>
                  <a:lnTo>
                    <a:pt x="37958" y="331616"/>
                  </a:lnTo>
                  <a:lnTo>
                    <a:pt x="4986923" y="331616"/>
                  </a:lnTo>
                  <a:lnTo>
                    <a:pt x="5001698" y="328633"/>
                  </a:lnTo>
                  <a:lnTo>
                    <a:pt x="5013764" y="320499"/>
                  </a:lnTo>
                  <a:lnTo>
                    <a:pt x="5021898" y="308433"/>
                  </a:lnTo>
                  <a:lnTo>
                    <a:pt x="5024881" y="293658"/>
                  </a:lnTo>
                  <a:lnTo>
                    <a:pt x="5024881" y="37958"/>
                  </a:lnTo>
                  <a:lnTo>
                    <a:pt x="5021898" y="23182"/>
                  </a:lnTo>
                  <a:lnTo>
                    <a:pt x="5013764" y="11117"/>
                  </a:lnTo>
                  <a:lnTo>
                    <a:pt x="5001698" y="2982"/>
                  </a:lnTo>
                  <a:lnTo>
                    <a:pt x="4986923" y="0"/>
                  </a:lnTo>
                  <a:close/>
                </a:path>
              </a:pathLst>
            </a:custGeom>
            <a:solidFill>
              <a:srgbClr val="F2F2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845830" y="758698"/>
            <a:ext cx="2073910" cy="30226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25"/>
              </a:spcBef>
            </a:pPr>
            <a:r>
              <a:rPr sz="800" b="1" spc="-10" dirty="0">
                <a:latin typeface="Times New Roman"/>
                <a:cs typeface="Times New Roman"/>
              </a:rPr>
              <a:t>How</a:t>
            </a:r>
            <a:r>
              <a:rPr sz="800" b="1" spc="-20" dirty="0">
                <a:latin typeface="Times New Roman"/>
                <a:cs typeface="Times New Roman"/>
              </a:rPr>
              <a:t> </a:t>
            </a:r>
            <a:r>
              <a:rPr sz="800" b="1" dirty="0">
                <a:latin typeface="Times New Roman"/>
                <a:cs typeface="Times New Roman"/>
              </a:rPr>
              <a:t>to</a:t>
            </a:r>
            <a:r>
              <a:rPr sz="800" b="1" spc="-15" dirty="0">
                <a:latin typeface="Times New Roman"/>
                <a:cs typeface="Times New Roman"/>
              </a:rPr>
              <a:t> </a:t>
            </a:r>
            <a:r>
              <a:rPr sz="800" b="1" dirty="0">
                <a:latin typeface="Times New Roman"/>
                <a:cs typeface="Times New Roman"/>
              </a:rPr>
              <a:t>decide</a:t>
            </a:r>
            <a:r>
              <a:rPr sz="800" b="1" spc="-15" dirty="0">
                <a:latin typeface="Times New Roman"/>
                <a:cs typeface="Times New Roman"/>
              </a:rPr>
              <a:t> </a:t>
            </a:r>
            <a:r>
              <a:rPr sz="800" b="1" dirty="0">
                <a:latin typeface="Times New Roman"/>
                <a:cs typeface="Times New Roman"/>
              </a:rPr>
              <a:t>if</a:t>
            </a:r>
            <a:r>
              <a:rPr sz="800" b="1" spc="-15" dirty="0">
                <a:latin typeface="Times New Roman"/>
                <a:cs typeface="Times New Roman"/>
              </a:rPr>
              <a:t> </a:t>
            </a:r>
            <a:r>
              <a:rPr sz="800" b="1" dirty="0">
                <a:latin typeface="Times New Roman"/>
                <a:cs typeface="Times New Roman"/>
              </a:rPr>
              <a:t>a</a:t>
            </a:r>
            <a:r>
              <a:rPr sz="800" b="1" spc="-15" dirty="0">
                <a:latin typeface="Times New Roman"/>
                <a:cs typeface="Times New Roman"/>
              </a:rPr>
              <a:t> </a:t>
            </a:r>
            <a:r>
              <a:rPr sz="800" b="1" dirty="0">
                <a:latin typeface="Times New Roman"/>
                <a:cs typeface="Times New Roman"/>
              </a:rPr>
              <a:t>model</a:t>
            </a:r>
            <a:r>
              <a:rPr sz="800" b="1" spc="-20" dirty="0">
                <a:latin typeface="Times New Roman"/>
                <a:cs typeface="Times New Roman"/>
              </a:rPr>
              <a:t> </a:t>
            </a:r>
            <a:r>
              <a:rPr sz="800" b="1" dirty="0">
                <a:latin typeface="Times New Roman"/>
                <a:cs typeface="Times New Roman"/>
              </a:rPr>
              <a:t>is</a:t>
            </a:r>
            <a:r>
              <a:rPr sz="800" b="1" spc="-15" dirty="0">
                <a:latin typeface="Times New Roman"/>
                <a:cs typeface="Times New Roman"/>
              </a:rPr>
              <a:t> </a:t>
            </a:r>
            <a:r>
              <a:rPr sz="800" b="1" dirty="0">
                <a:latin typeface="Times New Roman"/>
                <a:cs typeface="Times New Roman"/>
              </a:rPr>
              <a:t>better</a:t>
            </a:r>
            <a:r>
              <a:rPr sz="800" b="1" spc="-15" dirty="0">
                <a:latin typeface="Times New Roman"/>
                <a:cs typeface="Times New Roman"/>
              </a:rPr>
              <a:t> </a:t>
            </a:r>
            <a:r>
              <a:rPr sz="800" b="1" dirty="0">
                <a:latin typeface="Times New Roman"/>
                <a:cs typeface="Times New Roman"/>
              </a:rPr>
              <a:t>than</a:t>
            </a:r>
            <a:r>
              <a:rPr sz="800" b="1" spc="-15" dirty="0">
                <a:latin typeface="Times New Roman"/>
                <a:cs typeface="Times New Roman"/>
              </a:rPr>
              <a:t> </a:t>
            </a:r>
            <a:r>
              <a:rPr sz="800" spc="-10" dirty="0">
                <a:latin typeface="Georgia"/>
                <a:cs typeface="Georgia"/>
              </a:rPr>
              <a:t>Λ</a:t>
            </a:r>
            <a:r>
              <a:rPr sz="800" b="1" spc="-10" dirty="0">
                <a:latin typeface="Times New Roman"/>
                <a:cs typeface="Times New Roman"/>
              </a:rPr>
              <a:t>CDM?</a:t>
            </a:r>
            <a:endParaRPr sz="8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130"/>
              </a:spcBef>
            </a:pPr>
            <a:r>
              <a:rPr sz="800" spc="60" dirty="0">
                <a:latin typeface="Lucida Sans Unicode"/>
                <a:cs typeface="Lucida Sans Unicode"/>
              </a:rPr>
              <a:t>→</a:t>
            </a:r>
            <a:r>
              <a:rPr sz="800" spc="-50" dirty="0">
                <a:latin typeface="Lucida Sans Unicode"/>
                <a:cs typeface="Lucida Sans Unicode"/>
              </a:rPr>
              <a:t> </a:t>
            </a:r>
            <a:r>
              <a:rPr sz="800" dirty="0">
                <a:latin typeface="Times New Roman"/>
                <a:cs typeface="Times New Roman"/>
              </a:rPr>
              <a:t>Use</a:t>
            </a:r>
            <a:r>
              <a:rPr sz="800" spc="5" dirty="0">
                <a:latin typeface="Times New Roman"/>
                <a:cs typeface="Times New Roman"/>
              </a:rPr>
              <a:t> </a:t>
            </a:r>
            <a:r>
              <a:rPr sz="800" spc="-10" dirty="0">
                <a:latin typeface="Times New Roman"/>
                <a:cs typeface="Times New Roman"/>
              </a:rPr>
              <a:t>information</a:t>
            </a:r>
            <a:r>
              <a:rPr sz="800" spc="5" dirty="0">
                <a:latin typeface="Times New Roman"/>
                <a:cs typeface="Times New Roman"/>
              </a:rPr>
              <a:t> </a:t>
            </a:r>
            <a:r>
              <a:rPr sz="800" dirty="0">
                <a:latin typeface="Times New Roman"/>
                <a:cs typeface="Times New Roman"/>
              </a:rPr>
              <a:t>criteria:</a:t>
            </a:r>
            <a:r>
              <a:rPr sz="800" spc="100" dirty="0">
                <a:latin typeface="Times New Roman"/>
                <a:cs typeface="Times New Roman"/>
              </a:rPr>
              <a:t> </a:t>
            </a:r>
            <a:r>
              <a:rPr sz="800" b="1" dirty="0">
                <a:latin typeface="Times New Roman"/>
                <a:cs typeface="Times New Roman"/>
              </a:rPr>
              <a:t>AIC</a:t>
            </a:r>
            <a:r>
              <a:rPr sz="800" b="1" spc="5" dirty="0">
                <a:latin typeface="Times New Roman"/>
                <a:cs typeface="Times New Roman"/>
              </a:rPr>
              <a:t> </a:t>
            </a:r>
            <a:r>
              <a:rPr sz="800" dirty="0">
                <a:latin typeface="Times New Roman"/>
                <a:cs typeface="Times New Roman"/>
              </a:rPr>
              <a:t>and</a:t>
            </a:r>
            <a:r>
              <a:rPr sz="800" spc="5" dirty="0">
                <a:latin typeface="Times New Roman"/>
                <a:cs typeface="Times New Roman"/>
              </a:rPr>
              <a:t> </a:t>
            </a:r>
            <a:r>
              <a:rPr sz="800" b="1" spc="-25" dirty="0">
                <a:latin typeface="Times New Roman"/>
                <a:cs typeface="Times New Roman"/>
              </a:rPr>
              <a:t>BIC</a:t>
            </a:r>
            <a:endParaRPr sz="800">
              <a:latin typeface="Times New Roman"/>
              <a:cs typeface="Times New Roman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59994" y="1320671"/>
            <a:ext cx="2470150" cy="1348105"/>
            <a:chOff x="359994" y="1320671"/>
            <a:chExt cx="2470150" cy="1348105"/>
          </a:xfrm>
        </p:grpSpPr>
        <p:sp>
          <p:nvSpPr>
            <p:cNvPr id="8" name="object 8"/>
            <p:cNvSpPr/>
            <p:nvPr/>
          </p:nvSpPr>
          <p:spPr>
            <a:xfrm>
              <a:off x="359994" y="1320671"/>
              <a:ext cx="2470150" cy="1348105"/>
            </a:xfrm>
            <a:custGeom>
              <a:avLst/>
              <a:gdLst/>
              <a:ahLst/>
              <a:cxnLst/>
              <a:rect l="l" t="t" r="r" b="b"/>
              <a:pathLst>
                <a:path w="2470150" h="1348105">
                  <a:moveTo>
                    <a:pt x="2424109" y="0"/>
                  </a:moveTo>
                  <a:lnTo>
                    <a:pt x="45549" y="0"/>
                  </a:lnTo>
                  <a:lnTo>
                    <a:pt x="27819" y="3579"/>
                  </a:lnTo>
                  <a:lnTo>
                    <a:pt x="13341" y="13341"/>
                  </a:lnTo>
                  <a:lnTo>
                    <a:pt x="3579" y="27819"/>
                  </a:lnTo>
                  <a:lnTo>
                    <a:pt x="0" y="45549"/>
                  </a:lnTo>
                  <a:lnTo>
                    <a:pt x="0" y="1302454"/>
                  </a:lnTo>
                  <a:lnTo>
                    <a:pt x="3579" y="1320185"/>
                  </a:lnTo>
                  <a:lnTo>
                    <a:pt x="13341" y="1334663"/>
                  </a:lnTo>
                  <a:lnTo>
                    <a:pt x="27819" y="1344425"/>
                  </a:lnTo>
                  <a:lnTo>
                    <a:pt x="45549" y="1348004"/>
                  </a:lnTo>
                  <a:lnTo>
                    <a:pt x="2424109" y="1348004"/>
                  </a:lnTo>
                  <a:lnTo>
                    <a:pt x="2441839" y="1344425"/>
                  </a:lnTo>
                  <a:lnTo>
                    <a:pt x="2456318" y="1334663"/>
                  </a:lnTo>
                  <a:lnTo>
                    <a:pt x="2466080" y="1320185"/>
                  </a:lnTo>
                  <a:lnTo>
                    <a:pt x="2469659" y="1302454"/>
                  </a:lnTo>
                  <a:lnTo>
                    <a:pt x="2469659" y="45549"/>
                  </a:lnTo>
                  <a:lnTo>
                    <a:pt x="2466080" y="27819"/>
                  </a:lnTo>
                  <a:lnTo>
                    <a:pt x="2456318" y="13341"/>
                  </a:lnTo>
                  <a:lnTo>
                    <a:pt x="2441839" y="3579"/>
                  </a:lnTo>
                  <a:lnTo>
                    <a:pt x="2424109" y="0"/>
                  </a:lnTo>
                  <a:close/>
                </a:path>
              </a:pathLst>
            </a:custGeom>
            <a:solidFill>
              <a:srgbClr val="0000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67585" y="1495209"/>
              <a:ext cx="2454910" cy="1166495"/>
            </a:xfrm>
            <a:custGeom>
              <a:avLst/>
              <a:gdLst/>
              <a:ahLst/>
              <a:cxnLst/>
              <a:rect l="l" t="t" r="r" b="b"/>
              <a:pathLst>
                <a:path w="2454910" h="1166495">
                  <a:moveTo>
                    <a:pt x="2454476" y="0"/>
                  </a:moveTo>
                  <a:lnTo>
                    <a:pt x="0" y="0"/>
                  </a:lnTo>
                  <a:lnTo>
                    <a:pt x="0" y="1127916"/>
                  </a:lnTo>
                  <a:lnTo>
                    <a:pt x="2982" y="1142691"/>
                  </a:lnTo>
                  <a:lnTo>
                    <a:pt x="11117" y="1154757"/>
                  </a:lnTo>
                  <a:lnTo>
                    <a:pt x="23183" y="1162892"/>
                  </a:lnTo>
                  <a:lnTo>
                    <a:pt x="37958" y="1165874"/>
                  </a:lnTo>
                  <a:lnTo>
                    <a:pt x="2416518" y="1165874"/>
                  </a:lnTo>
                  <a:lnTo>
                    <a:pt x="2431293" y="1162892"/>
                  </a:lnTo>
                  <a:lnTo>
                    <a:pt x="2443358" y="1154757"/>
                  </a:lnTo>
                  <a:lnTo>
                    <a:pt x="2451493" y="1142691"/>
                  </a:lnTo>
                  <a:lnTo>
                    <a:pt x="2454476" y="1127916"/>
                  </a:lnTo>
                  <a:lnTo>
                    <a:pt x="2454476" y="0"/>
                  </a:lnTo>
                  <a:close/>
                </a:path>
              </a:pathLst>
            </a:custGeom>
            <a:solidFill>
              <a:srgbClr val="F2F2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425208" y="1251382"/>
            <a:ext cx="1811655" cy="407034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40"/>
              </a:spcBef>
            </a:pPr>
            <a:r>
              <a:rPr sz="800" b="1" dirty="0">
                <a:solidFill>
                  <a:srgbClr val="FFFFFF"/>
                </a:solidFill>
                <a:latin typeface="Times New Roman"/>
                <a:cs typeface="Times New Roman"/>
              </a:rPr>
              <a:t>AIC</a:t>
            </a:r>
            <a:r>
              <a:rPr sz="8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(corrected)</a:t>
            </a:r>
            <a:endParaRPr sz="800">
              <a:latin typeface="Times New Roman"/>
              <a:cs typeface="Times New Roman"/>
            </a:endParaRPr>
          </a:p>
          <a:p>
            <a:pPr marL="511175">
              <a:lnSpc>
                <a:spcPct val="100000"/>
              </a:lnSpc>
              <a:spcBef>
                <a:spcPts val="545"/>
              </a:spcBef>
            </a:pPr>
            <a:r>
              <a:rPr sz="800" b="1" spc="-10" dirty="0">
                <a:latin typeface="Times New Roman"/>
                <a:cs typeface="Times New Roman"/>
              </a:rPr>
              <a:t>Akaike</a:t>
            </a:r>
            <a:r>
              <a:rPr sz="800" b="1" spc="20" dirty="0">
                <a:latin typeface="Times New Roman"/>
                <a:cs typeface="Times New Roman"/>
              </a:rPr>
              <a:t> </a:t>
            </a:r>
            <a:r>
              <a:rPr sz="800" b="1" spc="-10" dirty="0">
                <a:latin typeface="Times New Roman"/>
                <a:cs typeface="Times New Roman"/>
              </a:rPr>
              <a:t>Information</a:t>
            </a:r>
            <a:r>
              <a:rPr sz="800" b="1" spc="25" dirty="0">
                <a:latin typeface="Times New Roman"/>
                <a:cs typeface="Times New Roman"/>
              </a:rPr>
              <a:t> </a:t>
            </a:r>
            <a:r>
              <a:rPr sz="800" b="1" spc="-10" dirty="0">
                <a:latin typeface="Times New Roman"/>
                <a:cs typeface="Times New Roman"/>
              </a:rPr>
              <a:t>Criterion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52397" y="1905298"/>
            <a:ext cx="56515" cy="1092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50" i="1" spc="-50" dirty="0">
                <a:latin typeface="Times New Roman"/>
                <a:cs typeface="Times New Roman"/>
              </a:rPr>
              <a:t>c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78204" y="1868669"/>
            <a:ext cx="471170" cy="1365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700" i="1" dirty="0">
                <a:latin typeface="Times New Roman"/>
                <a:cs typeface="Times New Roman"/>
              </a:rPr>
              <a:t>AIC</a:t>
            </a:r>
            <a:r>
              <a:rPr sz="700" i="1" spc="355" dirty="0">
                <a:latin typeface="Times New Roman"/>
                <a:cs typeface="Times New Roman"/>
              </a:rPr>
              <a:t> </a:t>
            </a:r>
            <a:r>
              <a:rPr sz="700" dirty="0">
                <a:latin typeface="Georgia"/>
                <a:cs typeface="Georgia"/>
              </a:rPr>
              <a:t>=</a:t>
            </a:r>
            <a:r>
              <a:rPr sz="700" spc="90" dirty="0">
                <a:latin typeface="Georgia"/>
                <a:cs typeface="Georgia"/>
              </a:rPr>
              <a:t> </a:t>
            </a:r>
            <a:r>
              <a:rPr sz="700" spc="-25" dirty="0">
                <a:latin typeface="Segoe UI Symbol"/>
                <a:cs typeface="Segoe UI Symbol"/>
              </a:rPr>
              <a:t>𝜒</a:t>
            </a:r>
            <a:r>
              <a:rPr sz="825" spc="-37" baseline="30303" dirty="0">
                <a:latin typeface="Times New Roman"/>
                <a:cs typeface="Times New Roman"/>
              </a:rPr>
              <a:t>2</a:t>
            </a:r>
            <a:endParaRPr sz="825" baseline="30303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57033" y="1921897"/>
            <a:ext cx="133985" cy="1092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50" spc="-25" dirty="0">
                <a:latin typeface="Times New Roman"/>
                <a:cs typeface="Times New Roman"/>
              </a:rPr>
              <a:t>min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466761" y="1806134"/>
            <a:ext cx="718820" cy="1365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1050" spc="-165" baseline="-39682" dirty="0">
                <a:latin typeface="Lucida Sans Unicode"/>
                <a:cs typeface="Lucida Sans Unicode"/>
              </a:rPr>
              <a:t>+</a:t>
            </a:r>
            <a:r>
              <a:rPr sz="1050" spc="-89" baseline="-39682" dirty="0">
                <a:latin typeface="Lucida Sans Unicode"/>
                <a:cs typeface="Lucida Sans Unicode"/>
              </a:rPr>
              <a:t> </a:t>
            </a:r>
            <a:r>
              <a:rPr sz="1050" baseline="-39682" dirty="0">
                <a:latin typeface="Times New Roman"/>
                <a:cs typeface="Times New Roman"/>
              </a:rPr>
              <a:t>2</a:t>
            </a:r>
            <a:r>
              <a:rPr sz="1050" i="1" baseline="-39682" dirty="0">
                <a:latin typeface="Times New Roman"/>
                <a:cs typeface="Times New Roman"/>
              </a:rPr>
              <a:t>k </a:t>
            </a:r>
            <a:r>
              <a:rPr sz="1050" baseline="-39682" dirty="0">
                <a:latin typeface="Lucida Sans Unicode"/>
                <a:cs typeface="Lucida Sans Unicode"/>
              </a:rPr>
              <a:t>+</a:t>
            </a:r>
            <a:r>
              <a:rPr sz="1050" spc="127" baseline="-39682" dirty="0">
                <a:latin typeface="Lucida Sans Unicode"/>
                <a:cs typeface="Lucida Sans Unicode"/>
              </a:rPr>
              <a:t> </a:t>
            </a:r>
            <a:r>
              <a:rPr sz="7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2</a:t>
            </a:r>
            <a:r>
              <a:rPr sz="700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k</a:t>
            </a:r>
            <a:r>
              <a:rPr sz="700" i="1" u="sng" spc="-10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700" u="sng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(</a:t>
            </a:r>
            <a:r>
              <a:rPr sz="700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k</a:t>
            </a:r>
            <a:r>
              <a:rPr sz="700" i="1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700" u="sng" spc="-110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+</a:t>
            </a:r>
            <a:r>
              <a:rPr sz="700" u="sng" spc="-55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sz="700" u="sng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</a:t>
            </a:r>
            <a:r>
              <a:rPr sz="700" u="sng" spc="-25" dirty="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</a:rPr>
              <a:t>)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775167" y="1932029"/>
            <a:ext cx="396240" cy="1365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700" i="1" dirty="0">
                <a:latin typeface="Times New Roman"/>
                <a:cs typeface="Times New Roman"/>
              </a:rPr>
              <a:t>N</a:t>
            </a:r>
            <a:r>
              <a:rPr sz="700" i="1" spc="65" dirty="0">
                <a:latin typeface="Times New Roman"/>
                <a:cs typeface="Times New Roman"/>
              </a:rPr>
              <a:t> </a:t>
            </a:r>
            <a:r>
              <a:rPr sz="700" spc="-110" dirty="0">
                <a:latin typeface="Lucida Sans Unicode"/>
                <a:cs typeface="Lucida Sans Unicode"/>
              </a:rPr>
              <a:t>−</a:t>
            </a:r>
            <a:r>
              <a:rPr sz="700" spc="-25" dirty="0">
                <a:latin typeface="Lucida Sans Unicode"/>
                <a:cs typeface="Lucida Sans Unicode"/>
              </a:rPr>
              <a:t> </a:t>
            </a:r>
            <a:r>
              <a:rPr sz="700" i="1" dirty="0">
                <a:latin typeface="Times New Roman"/>
                <a:cs typeface="Times New Roman"/>
              </a:rPr>
              <a:t>k</a:t>
            </a:r>
            <a:r>
              <a:rPr sz="700" i="1" spc="35" dirty="0">
                <a:latin typeface="Times New Roman"/>
                <a:cs typeface="Times New Roman"/>
              </a:rPr>
              <a:t> </a:t>
            </a:r>
            <a:r>
              <a:rPr sz="700" spc="-110" dirty="0">
                <a:latin typeface="Lucida Sans Unicode"/>
                <a:cs typeface="Lucida Sans Unicode"/>
              </a:rPr>
              <a:t>−</a:t>
            </a:r>
            <a:r>
              <a:rPr sz="700" spc="-20" dirty="0">
                <a:latin typeface="Lucida Sans Unicode"/>
                <a:cs typeface="Lucida Sans Unicode"/>
              </a:rPr>
              <a:t> </a:t>
            </a:r>
            <a:r>
              <a:rPr sz="700" spc="-50" dirty="0">
                <a:latin typeface="Times New Roman"/>
                <a:cs typeface="Times New Roman"/>
              </a:rPr>
              <a:t>1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39381" y="2083605"/>
            <a:ext cx="1231265" cy="474345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860425">
              <a:lnSpc>
                <a:spcPct val="100000"/>
              </a:lnSpc>
              <a:spcBef>
                <a:spcPts val="260"/>
              </a:spcBef>
            </a:pPr>
            <a:r>
              <a:rPr sz="700" b="1" spc="-10" dirty="0">
                <a:latin typeface="Times New Roman"/>
                <a:cs typeface="Times New Roman"/>
              </a:rPr>
              <a:t>Notation:</a:t>
            </a:r>
            <a:endParaRPr sz="700">
              <a:latin typeface="Times New Roman"/>
              <a:cs typeface="Times New Roman"/>
            </a:endParaRPr>
          </a:p>
          <a:p>
            <a:pPr marL="155575" indent="-142875">
              <a:lnSpc>
                <a:spcPct val="100000"/>
              </a:lnSpc>
              <a:spcBef>
                <a:spcPts val="305"/>
              </a:spcBef>
              <a:buClr>
                <a:srgbClr val="145F81"/>
              </a:buClr>
              <a:buSzPct val="112500"/>
              <a:buFont typeface="Lucida Sans Unicode"/>
              <a:buChar char="►"/>
              <a:tabLst>
                <a:tab pos="155575" algn="l"/>
              </a:tabLst>
            </a:pPr>
            <a:r>
              <a:rPr sz="800" i="1" dirty="0">
                <a:solidFill>
                  <a:srgbClr val="0C2B5E"/>
                </a:solidFill>
                <a:latin typeface="Times New Roman"/>
                <a:cs typeface="Times New Roman"/>
              </a:rPr>
              <a:t>k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:</a:t>
            </a:r>
            <a:r>
              <a:rPr sz="800" spc="7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number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of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 parameters</a:t>
            </a:r>
            <a:endParaRPr sz="800">
              <a:latin typeface="Times New Roman"/>
              <a:cs typeface="Times New Roman"/>
            </a:endParaRPr>
          </a:p>
          <a:p>
            <a:pPr marL="155575" indent="-142875">
              <a:lnSpc>
                <a:spcPct val="100000"/>
              </a:lnSpc>
              <a:spcBef>
                <a:spcPts val="285"/>
              </a:spcBef>
              <a:buClr>
                <a:srgbClr val="145F81"/>
              </a:buClr>
              <a:buSzPct val="112500"/>
              <a:buFont typeface="Lucida Sans Unicode"/>
              <a:buChar char="►"/>
              <a:tabLst>
                <a:tab pos="155575" algn="l"/>
              </a:tabLst>
            </a:pPr>
            <a:r>
              <a:rPr sz="800" i="1" dirty="0">
                <a:solidFill>
                  <a:srgbClr val="0C2B5E"/>
                </a:solidFill>
                <a:latin typeface="Times New Roman"/>
                <a:cs typeface="Times New Roman"/>
              </a:rPr>
              <a:t>N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:</a:t>
            </a:r>
            <a:r>
              <a:rPr sz="800" spc="8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number</a:t>
            </a:r>
            <a:r>
              <a:rPr sz="800" spc="-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of</a:t>
            </a:r>
            <a:r>
              <a:rPr sz="800" spc="-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data 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points</a:t>
            </a:r>
            <a:endParaRPr sz="800">
              <a:latin typeface="Times New Roman"/>
              <a:cs typeface="Times New Roman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2930372" y="1347124"/>
            <a:ext cx="2470150" cy="1304925"/>
            <a:chOff x="2930372" y="1347124"/>
            <a:chExt cx="2470150" cy="1304925"/>
          </a:xfrm>
        </p:grpSpPr>
        <p:sp>
          <p:nvSpPr>
            <p:cNvPr id="18" name="object 18"/>
            <p:cNvSpPr/>
            <p:nvPr/>
          </p:nvSpPr>
          <p:spPr>
            <a:xfrm>
              <a:off x="2930372" y="1347124"/>
              <a:ext cx="2470150" cy="1304925"/>
            </a:xfrm>
            <a:custGeom>
              <a:avLst/>
              <a:gdLst/>
              <a:ahLst/>
              <a:cxnLst/>
              <a:rect l="l" t="t" r="r" b="b"/>
              <a:pathLst>
                <a:path w="2470150" h="1304925">
                  <a:moveTo>
                    <a:pt x="2424109" y="0"/>
                  </a:moveTo>
                  <a:lnTo>
                    <a:pt x="45549" y="0"/>
                  </a:lnTo>
                  <a:lnTo>
                    <a:pt x="27819" y="3579"/>
                  </a:lnTo>
                  <a:lnTo>
                    <a:pt x="13341" y="13341"/>
                  </a:lnTo>
                  <a:lnTo>
                    <a:pt x="3579" y="27819"/>
                  </a:lnTo>
                  <a:lnTo>
                    <a:pt x="0" y="45549"/>
                  </a:lnTo>
                  <a:lnTo>
                    <a:pt x="0" y="1258869"/>
                  </a:lnTo>
                  <a:lnTo>
                    <a:pt x="3579" y="1276599"/>
                  </a:lnTo>
                  <a:lnTo>
                    <a:pt x="13341" y="1291078"/>
                  </a:lnTo>
                  <a:lnTo>
                    <a:pt x="27819" y="1300839"/>
                  </a:lnTo>
                  <a:lnTo>
                    <a:pt x="45549" y="1304419"/>
                  </a:lnTo>
                  <a:lnTo>
                    <a:pt x="2424109" y="1304419"/>
                  </a:lnTo>
                  <a:lnTo>
                    <a:pt x="2441839" y="1300839"/>
                  </a:lnTo>
                  <a:lnTo>
                    <a:pt x="2456318" y="1291078"/>
                  </a:lnTo>
                  <a:lnTo>
                    <a:pt x="2466080" y="1276599"/>
                  </a:lnTo>
                  <a:lnTo>
                    <a:pt x="2469659" y="1258869"/>
                  </a:lnTo>
                  <a:lnTo>
                    <a:pt x="2469659" y="45549"/>
                  </a:lnTo>
                  <a:lnTo>
                    <a:pt x="2466080" y="27819"/>
                  </a:lnTo>
                  <a:lnTo>
                    <a:pt x="2456318" y="13341"/>
                  </a:lnTo>
                  <a:lnTo>
                    <a:pt x="2441839" y="3579"/>
                  </a:lnTo>
                  <a:lnTo>
                    <a:pt x="2424109" y="0"/>
                  </a:lnTo>
                  <a:close/>
                </a:path>
              </a:pathLst>
            </a:custGeom>
            <a:solidFill>
              <a:srgbClr val="1A4B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937964" y="1505113"/>
              <a:ext cx="2454910" cy="1139190"/>
            </a:xfrm>
            <a:custGeom>
              <a:avLst/>
              <a:gdLst/>
              <a:ahLst/>
              <a:cxnLst/>
              <a:rect l="l" t="t" r="r" b="b"/>
              <a:pathLst>
                <a:path w="2454910" h="1139189">
                  <a:moveTo>
                    <a:pt x="2454476" y="0"/>
                  </a:moveTo>
                  <a:lnTo>
                    <a:pt x="0" y="0"/>
                  </a:lnTo>
                  <a:lnTo>
                    <a:pt x="0" y="1100880"/>
                  </a:lnTo>
                  <a:lnTo>
                    <a:pt x="2982" y="1115656"/>
                  </a:lnTo>
                  <a:lnTo>
                    <a:pt x="11117" y="1127721"/>
                  </a:lnTo>
                  <a:lnTo>
                    <a:pt x="23183" y="1135856"/>
                  </a:lnTo>
                  <a:lnTo>
                    <a:pt x="37958" y="1138839"/>
                  </a:lnTo>
                  <a:lnTo>
                    <a:pt x="2416518" y="1138839"/>
                  </a:lnTo>
                  <a:lnTo>
                    <a:pt x="2431293" y="1135856"/>
                  </a:lnTo>
                  <a:lnTo>
                    <a:pt x="2443358" y="1127721"/>
                  </a:lnTo>
                  <a:lnTo>
                    <a:pt x="2451493" y="1115656"/>
                  </a:lnTo>
                  <a:lnTo>
                    <a:pt x="2454476" y="1100880"/>
                  </a:lnTo>
                  <a:lnTo>
                    <a:pt x="2454476" y="0"/>
                  </a:lnTo>
                  <a:close/>
                </a:path>
              </a:pathLst>
            </a:custGeom>
            <a:solidFill>
              <a:srgbClr val="F4F8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2999219" y="1345690"/>
            <a:ext cx="205740" cy="147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BIC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459632" y="1521395"/>
            <a:ext cx="1386205" cy="147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00" b="1" spc="-10" dirty="0">
                <a:latin typeface="Times New Roman"/>
                <a:cs typeface="Times New Roman"/>
              </a:rPr>
              <a:t>Bayesian</a:t>
            </a:r>
            <a:r>
              <a:rPr sz="800" b="1" dirty="0">
                <a:latin typeface="Times New Roman"/>
                <a:cs typeface="Times New Roman"/>
              </a:rPr>
              <a:t> </a:t>
            </a:r>
            <a:r>
              <a:rPr sz="800" b="1" spc="-10" dirty="0">
                <a:latin typeface="Times New Roman"/>
                <a:cs typeface="Times New Roman"/>
              </a:rPr>
              <a:t>Information</a:t>
            </a:r>
            <a:r>
              <a:rPr sz="800" b="1" spc="5" dirty="0">
                <a:latin typeface="Times New Roman"/>
                <a:cs typeface="Times New Roman"/>
              </a:rPr>
              <a:t> </a:t>
            </a:r>
            <a:r>
              <a:rPr sz="800" b="1" spc="-10" dirty="0">
                <a:latin typeface="Times New Roman"/>
                <a:cs typeface="Times New Roman"/>
              </a:rPr>
              <a:t>Criterion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098226" y="1905145"/>
            <a:ext cx="133985" cy="1092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50" spc="-25" dirty="0">
                <a:latin typeface="Times New Roman"/>
                <a:cs typeface="Times New Roman"/>
              </a:rPr>
              <a:t>min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754577" y="1851917"/>
            <a:ext cx="815975" cy="1365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700" i="1" dirty="0">
                <a:latin typeface="Times New Roman"/>
                <a:cs typeface="Times New Roman"/>
              </a:rPr>
              <a:t>BIC</a:t>
            </a:r>
            <a:r>
              <a:rPr sz="700" i="1" spc="55" dirty="0">
                <a:latin typeface="Times New Roman"/>
                <a:cs typeface="Times New Roman"/>
              </a:rPr>
              <a:t> </a:t>
            </a:r>
            <a:r>
              <a:rPr sz="700" dirty="0">
                <a:latin typeface="Georgia"/>
                <a:cs typeface="Georgia"/>
              </a:rPr>
              <a:t>=</a:t>
            </a:r>
            <a:r>
              <a:rPr sz="700" spc="90" dirty="0">
                <a:latin typeface="Georgia"/>
                <a:cs typeface="Georgia"/>
              </a:rPr>
              <a:t> </a:t>
            </a:r>
            <a:r>
              <a:rPr sz="700" dirty="0">
                <a:latin typeface="Segoe UI Symbol"/>
                <a:cs typeface="Segoe UI Symbol"/>
              </a:rPr>
              <a:t>𝜒</a:t>
            </a:r>
            <a:r>
              <a:rPr sz="825" baseline="30303" dirty="0">
                <a:latin typeface="Times New Roman"/>
                <a:cs typeface="Times New Roman"/>
              </a:rPr>
              <a:t>2</a:t>
            </a:r>
            <a:r>
              <a:rPr sz="825" spc="390" baseline="30303" dirty="0">
                <a:latin typeface="Times New Roman"/>
                <a:cs typeface="Times New Roman"/>
              </a:rPr>
              <a:t>  </a:t>
            </a:r>
            <a:r>
              <a:rPr sz="700" spc="-110" dirty="0">
                <a:latin typeface="Lucida Sans Unicode"/>
                <a:cs typeface="Lucida Sans Unicode"/>
              </a:rPr>
              <a:t>+</a:t>
            </a:r>
            <a:r>
              <a:rPr sz="700" spc="-50" dirty="0">
                <a:latin typeface="Lucida Sans Unicode"/>
                <a:cs typeface="Lucida Sans Unicode"/>
              </a:rPr>
              <a:t> </a:t>
            </a:r>
            <a:r>
              <a:rPr sz="700" i="1" dirty="0">
                <a:latin typeface="Times New Roman"/>
                <a:cs typeface="Times New Roman"/>
              </a:rPr>
              <a:t>k</a:t>
            </a:r>
            <a:r>
              <a:rPr sz="700" i="1" spc="-35" dirty="0">
                <a:latin typeface="Times New Roman"/>
                <a:cs typeface="Times New Roman"/>
              </a:rPr>
              <a:t> </a:t>
            </a:r>
            <a:r>
              <a:rPr sz="700" dirty="0">
                <a:latin typeface="Times New Roman"/>
                <a:cs typeface="Times New Roman"/>
              </a:rPr>
              <a:t>ln</a:t>
            </a:r>
            <a:r>
              <a:rPr sz="700" spc="-45" dirty="0">
                <a:latin typeface="Times New Roman"/>
                <a:cs typeface="Times New Roman"/>
              </a:rPr>
              <a:t> </a:t>
            </a:r>
            <a:r>
              <a:rPr sz="700" i="1" spc="-50" dirty="0">
                <a:latin typeface="Times New Roman"/>
                <a:cs typeface="Times New Roman"/>
              </a:rPr>
              <a:t>N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109760" y="2026327"/>
            <a:ext cx="1268095" cy="570230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823594">
              <a:lnSpc>
                <a:spcPct val="100000"/>
              </a:lnSpc>
              <a:spcBef>
                <a:spcPts val="590"/>
              </a:spcBef>
            </a:pPr>
            <a:r>
              <a:rPr sz="700" b="1" spc="-10" dirty="0">
                <a:latin typeface="Times New Roman"/>
                <a:cs typeface="Times New Roman"/>
              </a:rPr>
              <a:t>Key</a:t>
            </a:r>
            <a:r>
              <a:rPr sz="700" b="1" spc="-35" dirty="0">
                <a:latin typeface="Times New Roman"/>
                <a:cs typeface="Times New Roman"/>
              </a:rPr>
              <a:t> </a:t>
            </a:r>
            <a:r>
              <a:rPr sz="700" b="1" spc="-10" dirty="0">
                <a:latin typeface="Times New Roman"/>
                <a:cs typeface="Times New Roman"/>
              </a:rPr>
              <a:t>points:</a:t>
            </a:r>
            <a:endParaRPr sz="700">
              <a:latin typeface="Times New Roman"/>
              <a:cs typeface="Times New Roman"/>
            </a:endParaRPr>
          </a:p>
          <a:p>
            <a:pPr marL="155575" indent="-142875">
              <a:lnSpc>
                <a:spcPct val="100000"/>
              </a:lnSpc>
              <a:spcBef>
                <a:spcPts val="730"/>
              </a:spcBef>
              <a:buClr>
                <a:srgbClr val="145F81"/>
              </a:buClr>
              <a:buSzPct val="112500"/>
              <a:buFont typeface="Lucida Sans Unicode"/>
              <a:buChar char="►"/>
              <a:tabLst>
                <a:tab pos="155575" algn="l"/>
              </a:tabLst>
            </a:pP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Stronger</a:t>
            </a:r>
            <a:r>
              <a:rPr sz="800" spc="-1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penalty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than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spc="-25" dirty="0">
                <a:solidFill>
                  <a:srgbClr val="0C2B5E"/>
                </a:solidFill>
                <a:latin typeface="Times New Roman"/>
                <a:cs typeface="Times New Roman"/>
              </a:rPr>
              <a:t>AIC</a:t>
            </a:r>
            <a:endParaRPr sz="800">
              <a:latin typeface="Times New Roman"/>
              <a:cs typeface="Times New Roman"/>
            </a:endParaRPr>
          </a:p>
          <a:p>
            <a:pPr marL="155575" indent="-142875">
              <a:lnSpc>
                <a:spcPct val="100000"/>
              </a:lnSpc>
              <a:spcBef>
                <a:spcPts val="285"/>
              </a:spcBef>
              <a:buClr>
                <a:srgbClr val="145F81"/>
              </a:buClr>
              <a:buSzPct val="112500"/>
              <a:buFont typeface="Lucida Sans Unicode"/>
              <a:buChar char="►"/>
              <a:tabLst>
                <a:tab pos="155575" algn="l"/>
              </a:tabLst>
            </a:pP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Penalty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 increases with 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ln</a:t>
            </a:r>
            <a:r>
              <a:rPr sz="800" spc="-6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i="1" spc="-50" dirty="0">
                <a:solidFill>
                  <a:srgbClr val="0C2B5E"/>
                </a:solidFill>
                <a:latin typeface="Times New Roman"/>
                <a:cs typeface="Times New Roman"/>
              </a:rPr>
              <a:t>N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0" y="2995206"/>
            <a:ext cx="5760085" cy="245110"/>
          </a:xfrm>
          <a:custGeom>
            <a:avLst/>
            <a:gdLst/>
            <a:ahLst/>
            <a:cxnLst/>
            <a:rect l="l" t="t" r="r" b="b"/>
            <a:pathLst>
              <a:path w="5760085" h="245110">
                <a:moveTo>
                  <a:pt x="5759996" y="0"/>
                </a:moveTo>
                <a:lnTo>
                  <a:pt x="0" y="0"/>
                </a:lnTo>
                <a:lnTo>
                  <a:pt x="0" y="244792"/>
                </a:lnTo>
                <a:lnTo>
                  <a:pt x="5759996" y="244792"/>
                </a:lnTo>
                <a:lnTo>
                  <a:pt x="5759996" y="0"/>
                </a:lnTo>
                <a:close/>
              </a:path>
            </a:pathLst>
          </a:custGeom>
          <a:solidFill>
            <a:srgbClr val="0C2B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pc="-10" dirty="0"/>
              <a:t>16-</a:t>
            </a:r>
            <a:r>
              <a:rPr dirty="0"/>
              <a:t>22</a:t>
            </a:r>
            <a:r>
              <a:rPr spc="-20" dirty="0"/>
              <a:t> </a:t>
            </a:r>
            <a:r>
              <a:rPr dirty="0"/>
              <a:t>September</a:t>
            </a:r>
            <a:r>
              <a:rPr spc="-15" dirty="0"/>
              <a:t> </a:t>
            </a:r>
            <a:r>
              <a:rPr spc="-20" dirty="0"/>
              <a:t>2026</a:t>
            </a:r>
          </a:p>
        </p:txBody>
      </p:sp>
      <p:sp>
        <p:nvSpPr>
          <p:cNvPr id="27" name="object 2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pc="-10" dirty="0"/>
              <a:t>INTERNATIONAL</a:t>
            </a:r>
            <a:r>
              <a:rPr spc="-25" dirty="0"/>
              <a:t> </a:t>
            </a:r>
            <a:r>
              <a:rPr dirty="0"/>
              <a:t>SCHOOL</a:t>
            </a:r>
            <a:r>
              <a:rPr spc="-2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dirty="0"/>
              <a:t>NUCLEAR</a:t>
            </a:r>
            <a:r>
              <a:rPr spc="-20" dirty="0"/>
              <a:t> </a:t>
            </a:r>
            <a:r>
              <a:rPr spc="-10" dirty="0"/>
              <a:t>PHYSICS,</a:t>
            </a:r>
            <a:r>
              <a:rPr spc="-20" dirty="0"/>
              <a:t> </a:t>
            </a:r>
            <a:r>
              <a:rPr dirty="0"/>
              <a:t>47th</a:t>
            </a:r>
            <a:r>
              <a:rPr spc="-20" dirty="0"/>
              <a:t> </a:t>
            </a:r>
            <a:r>
              <a:rPr spc="-10" dirty="0"/>
              <a:t>Course</a:t>
            </a:r>
          </a:p>
        </p:txBody>
      </p:sp>
      <p:sp>
        <p:nvSpPr>
          <p:cNvPr id="28" name="object 2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10</a:t>
            </a:fld>
            <a:endParaRPr spc="-25" dirty="0"/>
          </a:p>
        </p:txBody>
      </p:sp>
    </p:spTree>
  </p:cSld>
  <p:clrMapOvr>
    <a:masterClrMapping/>
  </p:clrMapOvr>
  <p:transition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/>
              <a:t>Model</a:t>
            </a:r>
            <a:r>
              <a:rPr spc="65" dirty="0"/>
              <a:t> </a:t>
            </a:r>
            <a:r>
              <a:rPr dirty="0"/>
              <a:t>Comparison:</a:t>
            </a:r>
            <a:r>
              <a:rPr spc="260" dirty="0"/>
              <a:t> </a:t>
            </a:r>
            <a:r>
              <a:rPr dirty="0"/>
              <a:t>AIC</a:t>
            </a:r>
            <a:r>
              <a:rPr spc="65" dirty="0"/>
              <a:t> </a:t>
            </a:r>
            <a:r>
              <a:rPr dirty="0"/>
              <a:t>&amp;</a:t>
            </a:r>
            <a:r>
              <a:rPr spc="70" dirty="0"/>
              <a:t> </a:t>
            </a:r>
            <a:r>
              <a:rPr spc="-25" dirty="0"/>
              <a:t>BIC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56688" y="592359"/>
            <a:ext cx="133985" cy="1092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50" spc="-25" dirty="0">
                <a:solidFill>
                  <a:srgbClr val="0C2B5E"/>
                </a:solidFill>
                <a:latin typeface="Times New Roman"/>
                <a:cs typeface="Times New Roman"/>
              </a:rPr>
              <a:t>min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98003" y="534508"/>
            <a:ext cx="3364229" cy="1365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700" b="1" spc="-10" dirty="0">
                <a:solidFill>
                  <a:srgbClr val="0C2B5E"/>
                </a:solidFill>
                <a:latin typeface="Times New Roman"/>
                <a:cs typeface="Times New Roman"/>
              </a:rPr>
              <a:t>Table </a:t>
            </a:r>
            <a:r>
              <a:rPr sz="700" b="1" dirty="0">
                <a:solidFill>
                  <a:srgbClr val="0C2B5E"/>
                </a:solidFill>
                <a:latin typeface="Times New Roman"/>
                <a:cs typeface="Times New Roman"/>
              </a:rPr>
              <a:t>2:</a:t>
            </a:r>
            <a:r>
              <a:rPr sz="700" b="1" spc="7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700" b="1" dirty="0">
                <a:solidFill>
                  <a:srgbClr val="0C2B5E"/>
                </a:solidFill>
                <a:latin typeface="Times New Roman"/>
                <a:cs typeface="Times New Roman"/>
              </a:rPr>
              <a:t>The</a:t>
            </a:r>
            <a:r>
              <a:rPr sz="700" b="1" spc="-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700" b="1" dirty="0">
                <a:solidFill>
                  <a:srgbClr val="0C2B5E"/>
                </a:solidFill>
                <a:latin typeface="Times New Roman"/>
                <a:cs typeface="Times New Roman"/>
              </a:rPr>
              <a:t>corresponding</a:t>
            </a:r>
            <a:r>
              <a:rPr sz="700" b="1" spc="3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700" dirty="0">
                <a:solidFill>
                  <a:srgbClr val="0C2B5E"/>
                </a:solidFill>
                <a:latin typeface="Segoe UI Symbol"/>
                <a:cs typeface="Segoe UI Symbol"/>
              </a:rPr>
              <a:t>𝜒</a:t>
            </a:r>
            <a:r>
              <a:rPr sz="825" baseline="25252" dirty="0">
                <a:solidFill>
                  <a:srgbClr val="0C2B5E"/>
                </a:solidFill>
                <a:latin typeface="Times New Roman"/>
                <a:cs typeface="Times New Roman"/>
              </a:rPr>
              <a:t>2</a:t>
            </a:r>
            <a:r>
              <a:rPr sz="825" spc="644" baseline="25252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700" b="1" dirty="0">
                <a:solidFill>
                  <a:srgbClr val="0C2B5E"/>
                </a:solidFill>
                <a:latin typeface="Times New Roman"/>
                <a:cs typeface="Times New Roman"/>
              </a:rPr>
              <a:t>,</a:t>
            </a:r>
            <a:r>
              <a:rPr sz="700" b="1" spc="-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700" b="1" dirty="0">
                <a:solidFill>
                  <a:srgbClr val="0C2B5E"/>
                </a:solidFill>
                <a:latin typeface="Times New Roman"/>
                <a:cs typeface="Times New Roman"/>
              </a:rPr>
              <a:t>AICc</a:t>
            </a:r>
            <a:r>
              <a:rPr sz="700" b="1" spc="-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700" b="1" dirty="0">
                <a:solidFill>
                  <a:srgbClr val="0C2B5E"/>
                </a:solidFill>
                <a:latin typeface="Times New Roman"/>
                <a:cs typeface="Times New Roman"/>
              </a:rPr>
              <a:t>and</a:t>
            </a:r>
            <a:r>
              <a:rPr sz="700" b="1" spc="-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700" b="1" dirty="0">
                <a:solidFill>
                  <a:srgbClr val="0C2B5E"/>
                </a:solidFill>
                <a:latin typeface="Times New Roman"/>
                <a:cs typeface="Times New Roman"/>
              </a:rPr>
              <a:t>BIC</a:t>
            </a:r>
            <a:r>
              <a:rPr sz="700" b="1" spc="-1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700" b="1" dirty="0">
                <a:solidFill>
                  <a:srgbClr val="0C2B5E"/>
                </a:solidFill>
                <a:latin typeface="Times New Roman"/>
                <a:cs typeface="Times New Roman"/>
              </a:rPr>
              <a:t>for</a:t>
            </a:r>
            <a:r>
              <a:rPr sz="700" b="1" spc="-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700" b="1" dirty="0">
                <a:solidFill>
                  <a:srgbClr val="0C2B5E"/>
                </a:solidFill>
                <a:latin typeface="Times New Roman"/>
                <a:cs typeface="Times New Roman"/>
              </a:rPr>
              <a:t>the</a:t>
            </a:r>
            <a:r>
              <a:rPr sz="700" b="1" spc="-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700" b="1" spc="-10" dirty="0">
                <a:solidFill>
                  <a:srgbClr val="0C2B5E"/>
                </a:solidFill>
                <a:latin typeface="Times New Roman"/>
                <a:cs typeface="Times New Roman"/>
              </a:rPr>
              <a:t>examined</a:t>
            </a:r>
            <a:r>
              <a:rPr sz="700" b="1" spc="-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700" b="1" spc="-10" dirty="0">
                <a:solidFill>
                  <a:srgbClr val="0C2B5E"/>
                </a:solidFill>
                <a:latin typeface="Times New Roman"/>
                <a:cs typeface="Times New Roman"/>
              </a:rPr>
              <a:t>cosmological models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416519" y="689825"/>
            <a:ext cx="2927350" cy="0"/>
          </a:xfrm>
          <a:custGeom>
            <a:avLst/>
            <a:gdLst/>
            <a:ahLst/>
            <a:cxnLst/>
            <a:rect l="l" t="t" r="r" b="b"/>
            <a:pathLst>
              <a:path w="2927350">
                <a:moveTo>
                  <a:pt x="0" y="0"/>
                </a:moveTo>
                <a:lnTo>
                  <a:pt x="2926969" y="0"/>
                </a:lnTo>
              </a:path>
            </a:pathLst>
          </a:custGeom>
          <a:ln w="5054">
            <a:solidFill>
              <a:srgbClr val="0C2B5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479727" y="679655"/>
            <a:ext cx="26670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1" spc="-10" dirty="0">
                <a:solidFill>
                  <a:srgbClr val="0C2B5E"/>
                </a:solidFill>
                <a:latin typeface="Times New Roman"/>
                <a:cs typeface="Times New Roman"/>
              </a:rPr>
              <a:t>Model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015862" y="642331"/>
            <a:ext cx="599440" cy="1365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25"/>
              </a:spcBef>
              <a:tabLst>
                <a:tab pos="454025" algn="l"/>
              </a:tabLst>
            </a:pPr>
            <a:r>
              <a:rPr sz="1050" b="1" i="1" spc="-37" baseline="-19841" dirty="0">
                <a:solidFill>
                  <a:srgbClr val="0C2B5E"/>
                </a:solidFill>
                <a:latin typeface="Arial"/>
                <a:cs typeface="Arial"/>
              </a:rPr>
              <a:t>𝝌</a:t>
            </a:r>
            <a:r>
              <a:rPr sz="550" b="1" spc="-25" dirty="0">
                <a:solidFill>
                  <a:srgbClr val="0C2B5E"/>
                </a:solidFill>
                <a:latin typeface="Times New Roman"/>
                <a:cs typeface="Times New Roman"/>
              </a:rPr>
              <a:t>2</a:t>
            </a:r>
            <a:r>
              <a:rPr sz="550" b="1" dirty="0">
                <a:solidFill>
                  <a:srgbClr val="0C2B5E"/>
                </a:solidFill>
                <a:latin typeface="Times New Roman"/>
                <a:cs typeface="Times New Roman"/>
              </a:rPr>
              <a:t>	</a:t>
            </a:r>
            <a:r>
              <a:rPr sz="1050" b="1" i="1" spc="-37" baseline="-19841" dirty="0">
                <a:solidFill>
                  <a:srgbClr val="0C2B5E"/>
                </a:solidFill>
                <a:latin typeface="Arial"/>
                <a:cs typeface="Arial"/>
              </a:rPr>
              <a:t>𝝌</a:t>
            </a:r>
            <a:r>
              <a:rPr sz="550" b="1" spc="-25" dirty="0">
                <a:solidFill>
                  <a:srgbClr val="0C2B5E"/>
                </a:solidFill>
                <a:latin typeface="Times New Roman"/>
                <a:cs typeface="Times New Roman"/>
              </a:rPr>
              <a:t>2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111654" y="733151"/>
            <a:ext cx="528955" cy="1092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15925" algn="l"/>
              </a:tabLst>
            </a:pPr>
            <a:r>
              <a:rPr sz="550" b="1" spc="-25" dirty="0">
                <a:solidFill>
                  <a:srgbClr val="0C2B5E"/>
                </a:solidFill>
                <a:latin typeface="Times New Roman"/>
                <a:cs typeface="Times New Roman"/>
              </a:rPr>
              <a:t>min</a:t>
            </a:r>
            <a:r>
              <a:rPr sz="550" b="1" dirty="0">
                <a:solidFill>
                  <a:srgbClr val="0C2B5E"/>
                </a:solidFill>
                <a:latin typeface="Times New Roman"/>
                <a:cs typeface="Times New Roman"/>
              </a:rPr>
              <a:t>	</a:t>
            </a:r>
            <a:r>
              <a:rPr sz="550" b="1" spc="-25" dirty="0">
                <a:solidFill>
                  <a:srgbClr val="0C2B5E"/>
                </a:solidFill>
                <a:latin typeface="Times New Roman"/>
                <a:cs typeface="Times New Roman"/>
              </a:rPr>
              <a:t>red</a:t>
            </a:r>
            <a:endParaRPr sz="55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850794" y="675859"/>
            <a:ext cx="1430020" cy="1365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389255" algn="l"/>
                <a:tab pos="826769" algn="l"/>
                <a:tab pos="1200785" algn="l"/>
              </a:tabLst>
            </a:pPr>
            <a:r>
              <a:rPr sz="700" b="1" spc="-25" dirty="0">
                <a:solidFill>
                  <a:srgbClr val="0C2B5E"/>
                </a:solidFill>
                <a:latin typeface="Times New Roman"/>
                <a:cs typeface="Times New Roman"/>
              </a:rPr>
              <a:t>AIC</a:t>
            </a:r>
            <a:r>
              <a:rPr sz="700" b="1" dirty="0">
                <a:solidFill>
                  <a:srgbClr val="0C2B5E"/>
                </a:solidFill>
                <a:latin typeface="Times New Roman"/>
                <a:cs typeface="Times New Roman"/>
              </a:rPr>
              <a:t>	</a:t>
            </a:r>
            <a:r>
              <a:rPr sz="700" spc="-20" dirty="0">
                <a:solidFill>
                  <a:srgbClr val="0C2B5E"/>
                </a:solidFill>
                <a:latin typeface="Arial MT"/>
                <a:cs typeface="Arial MT"/>
              </a:rPr>
              <a:t>𝚫</a:t>
            </a:r>
            <a:r>
              <a:rPr sz="700" b="1" spc="-20" dirty="0">
                <a:solidFill>
                  <a:srgbClr val="0C2B5E"/>
                </a:solidFill>
                <a:latin typeface="Times New Roman"/>
                <a:cs typeface="Times New Roman"/>
              </a:rPr>
              <a:t>AIC</a:t>
            </a:r>
            <a:r>
              <a:rPr sz="700" b="1" dirty="0">
                <a:solidFill>
                  <a:srgbClr val="0C2B5E"/>
                </a:solidFill>
                <a:latin typeface="Times New Roman"/>
                <a:cs typeface="Times New Roman"/>
              </a:rPr>
              <a:t>	</a:t>
            </a:r>
            <a:r>
              <a:rPr sz="700" b="1" spc="-25" dirty="0">
                <a:solidFill>
                  <a:srgbClr val="0C2B5E"/>
                </a:solidFill>
                <a:latin typeface="Times New Roman"/>
                <a:cs typeface="Times New Roman"/>
              </a:rPr>
              <a:t>BIC</a:t>
            </a:r>
            <a:r>
              <a:rPr sz="700" b="1" dirty="0">
                <a:solidFill>
                  <a:srgbClr val="0C2B5E"/>
                </a:solidFill>
                <a:latin typeface="Times New Roman"/>
                <a:cs typeface="Times New Roman"/>
              </a:rPr>
              <a:t>	</a:t>
            </a:r>
            <a:r>
              <a:rPr sz="700" spc="-55" dirty="0">
                <a:solidFill>
                  <a:srgbClr val="0C2B5E"/>
                </a:solidFill>
                <a:latin typeface="Arial MT"/>
                <a:cs typeface="Arial MT"/>
              </a:rPr>
              <a:t>𝚫</a:t>
            </a:r>
            <a:r>
              <a:rPr sz="700" b="1" spc="-55" dirty="0">
                <a:solidFill>
                  <a:srgbClr val="0C2B5E"/>
                </a:solidFill>
                <a:latin typeface="Times New Roman"/>
                <a:cs typeface="Times New Roman"/>
              </a:rPr>
              <a:t>BIC</a:t>
            </a:r>
            <a:endParaRPr sz="700">
              <a:latin typeface="Times New Roman"/>
              <a:cs typeface="Times New Roman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150402"/>
              </p:ext>
            </p:extLst>
          </p:nvPr>
        </p:nvGraphicFramePr>
        <p:xfrm>
          <a:off x="1416519" y="821410"/>
          <a:ext cx="2926075" cy="77850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17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94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70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90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97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321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3144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C2B5E"/>
                      </a:solidFill>
                      <a:prstDash val="solid"/>
                    </a:lnT>
                    <a:lnB w="6350">
                      <a:solidFill>
                        <a:srgbClr val="0C2B5E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700" b="1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Pantheon</a:t>
                      </a:r>
                      <a:r>
                        <a:rPr sz="825" spc="-15" baseline="25252" dirty="0">
                          <a:solidFill>
                            <a:srgbClr val="0C2B5E"/>
                          </a:solidFill>
                          <a:latin typeface="Lucida Sans Unicode"/>
                          <a:cs typeface="Lucida Sans Unicode"/>
                        </a:rPr>
                        <a:t>+</a:t>
                      </a:r>
                      <a:r>
                        <a:rPr sz="825" spc="30" baseline="25252" dirty="0">
                          <a:solidFill>
                            <a:srgbClr val="0C2B5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00" b="1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r>
                        <a:rPr sz="700" b="1" spc="-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DESI</a:t>
                      </a: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T w="6350">
                      <a:solidFill>
                        <a:srgbClr val="0C2B5E"/>
                      </a:solidFill>
                      <a:prstDash val="solid"/>
                    </a:lnT>
                    <a:lnB w="6350">
                      <a:solidFill>
                        <a:srgbClr val="0C2B5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700" b="1" spc="-2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DR2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T w="6350">
                      <a:solidFill>
                        <a:srgbClr val="0C2B5E"/>
                      </a:solidFill>
                      <a:prstDash val="solid"/>
                    </a:lnT>
                    <a:lnB w="6350">
                      <a:solidFill>
                        <a:srgbClr val="0C2B5E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C2B5E"/>
                      </a:solidFill>
                      <a:prstDash val="solid"/>
                    </a:lnT>
                    <a:lnB w="6350">
                      <a:solidFill>
                        <a:srgbClr val="0C2B5E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0014">
                <a:tc>
                  <a:txBody>
                    <a:bodyPr/>
                    <a:lstStyle/>
                    <a:p>
                      <a:pPr marR="91440" algn="ctr">
                        <a:lnSpc>
                          <a:spcPts val="830"/>
                        </a:lnSpc>
                        <a:spcBef>
                          <a:spcPts val="15"/>
                        </a:spcBef>
                      </a:pPr>
                      <a:r>
                        <a:rPr sz="700" spc="-20" dirty="0">
                          <a:solidFill>
                            <a:srgbClr val="0C2B5E"/>
                          </a:solidFill>
                          <a:latin typeface="Georgia"/>
                          <a:cs typeface="Georgia"/>
                        </a:rPr>
                        <a:t>Λ</a:t>
                      </a:r>
                      <a:r>
                        <a:rPr sz="700" spc="-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CDM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T w="6350">
                      <a:solidFill>
                        <a:srgbClr val="0C2B5E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30"/>
                        </a:lnSpc>
                        <a:spcBef>
                          <a:spcPts val="15"/>
                        </a:spcBef>
                      </a:pPr>
                      <a:r>
                        <a:rPr sz="7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1536.31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T w="6350">
                      <a:solidFill>
                        <a:srgbClr val="0C2B5E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8255" algn="ctr">
                        <a:lnSpc>
                          <a:spcPts val="830"/>
                        </a:lnSpc>
                        <a:spcBef>
                          <a:spcPts val="15"/>
                        </a:spcBef>
                        <a:tabLst>
                          <a:tab pos="350520" algn="l"/>
                        </a:tabLst>
                      </a:pPr>
                      <a:r>
                        <a:rPr lang="fr-FR" sz="7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0.899</a:t>
                      </a:r>
                      <a:r>
                        <a:rPr lang="fr-FR" sz="7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7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1544.31</a:t>
                      </a: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T w="6350">
                      <a:solidFill>
                        <a:srgbClr val="0C2B5E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30"/>
                        </a:lnSpc>
                        <a:spcBef>
                          <a:spcPts val="15"/>
                        </a:spcBef>
                      </a:pPr>
                      <a:r>
                        <a:rPr sz="700" spc="-5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0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T w="6350">
                      <a:solidFill>
                        <a:srgbClr val="0C2B5E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ts val="830"/>
                        </a:lnSpc>
                        <a:spcBef>
                          <a:spcPts val="15"/>
                        </a:spcBef>
                      </a:pPr>
                      <a:r>
                        <a:rPr sz="7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1566.11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T w="6350">
                      <a:solidFill>
                        <a:srgbClr val="0C2B5E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30"/>
                        </a:lnSpc>
                        <a:spcBef>
                          <a:spcPts val="15"/>
                        </a:spcBef>
                      </a:pPr>
                      <a:r>
                        <a:rPr sz="700" spc="-5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0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T w="6350">
                      <a:solidFill>
                        <a:srgbClr val="0C2B5E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79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700" spc="-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Power</a:t>
                      </a:r>
                      <a:r>
                        <a:rPr sz="700" spc="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law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B w="6350">
                      <a:solidFill>
                        <a:srgbClr val="0C2B5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7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1531.22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B w="6350">
                      <a:solidFill>
                        <a:srgbClr val="0C2B5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255" algn="ctr">
                        <a:lnSpc>
                          <a:spcPct val="100000"/>
                        </a:lnSpc>
                        <a:spcBef>
                          <a:spcPts val="65"/>
                        </a:spcBef>
                        <a:tabLst>
                          <a:tab pos="350520" algn="l"/>
                        </a:tabLst>
                      </a:pPr>
                      <a:r>
                        <a:rPr lang="fr-FR" sz="7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0.897</a:t>
                      </a:r>
                      <a:r>
                        <a:rPr lang="fr-FR" sz="7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7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1545.22</a:t>
                      </a: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B w="6350">
                      <a:solidFill>
                        <a:srgbClr val="0C2B5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4455" algn="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700" spc="-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0.91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B w="6350">
                      <a:solidFill>
                        <a:srgbClr val="0C2B5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7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1583.37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B w="6350">
                      <a:solidFill>
                        <a:srgbClr val="0C2B5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7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17.26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B w="6350">
                      <a:solidFill>
                        <a:srgbClr val="0C2B5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3189">
                <a:tc gridSpan="6">
                  <a:txBody>
                    <a:bodyPr/>
                    <a:lstStyle/>
                    <a:p>
                      <a:pPr marL="899794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700" b="1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Pantheon</a:t>
                      </a:r>
                      <a:r>
                        <a:rPr sz="825" spc="-15" baseline="25252" dirty="0">
                          <a:solidFill>
                            <a:srgbClr val="0C2B5E"/>
                          </a:solidFill>
                          <a:latin typeface="Lucida Sans Unicode"/>
                          <a:cs typeface="Lucida Sans Unicode"/>
                        </a:rPr>
                        <a:t>+</a:t>
                      </a:r>
                      <a:r>
                        <a:rPr sz="825" spc="52" baseline="25252" dirty="0">
                          <a:solidFill>
                            <a:srgbClr val="0C2B5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700" b="1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r>
                        <a:rPr sz="700" b="1" spc="-1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DESI</a:t>
                      </a:r>
                      <a:r>
                        <a:rPr sz="700" b="1" spc="-1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DR2</a:t>
                      </a:r>
                      <a:r>
                        <a:rPr sz="700" b="1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r>
                        <a:rPr sz="700" b="1" spc="-1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spc="-2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CC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T w="6350" cap="flat" cmpd="sng" algn="ctr">
                      <a:solidFill>
                        <a:srgbClr val="0C2B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8270">
                <a:tc>
                  <a:txBody>
                    <a:bodyPr/>
                    <a:lstStyle/>
                    <a:p>
                      <a:pPr marR="91440" algn="ctr">
                        <a:lnSpc>
                          <a:spcPts val="830"/>
                        </a:lnSpc>
                        <a:spcBef>
                          <a:spcPts val="15"/>
                        </a:spcBef>
                      </a:pPr>
                      <a:r>
                        <a:rPr sz="700" spc="-20" dirty="0">
                          <a:solidFill>
                            <a:srgbClr val="0C2B5E"/>
                          </a:solidFill>
                          <a:latin typeface="Georgia"/>
                          <a:cs typeface="Georgia"/>
                        </a:rPr>
                        <a:t>Λ</a:t>
                      </a:r>
                      <a:r>
                        <a:rPr sz="700" spc="-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CDM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/>
                </a:tc>
                <a:tc gridSpan="2">
                  <a:txBody>
                    <a:bodyPr/>
                    <a:lstStyle/>
                    <a:p>
                      <a:pPr marL="75565">
                        <a:lnSpc>
                          <a:spcPts val="830"/>
                        </a:lnSpc>
                        <a:spcBef>
                          <a:spcPts val="15"/>
                        </a:spcBef>
                        <a:tabLst>
                          <a:tab pos="514984" algn="l"/>
                          <a:tab pos="866140" algn="l"/>
                        </a:tabLst>
                      </a:pPr>
                      <a:r>
                        <a:rPr sz="7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1546.71</a:t>
                      </a:r>
                      <a:r>
                        <a:rPr sz="7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7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0.888</a:t>
                      </a:r>
                      <a:r>
                        <a:rPr sz="7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7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1554.71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T w="6350">
                      <a:solidFill>
                        <a:srgbClr val="0C2B5E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30"/>
                        </a:lnSpc>
                        <a:spcBef>
                          <a:spcPts val="15"/>
                        </a:spcBef>
                      </a:pPr>
                      <a:r>
                        <a:rPr sz="700" spc="-5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0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T w="6350">
                      <a:solidFill>
                        <a:srgbClr val="0C2B5E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ts val="830"/>
                        </a:lnSpc>
                        <a:spcBef>
                          <a:spcPts val="15"/>
                        </a:spcBef>
                      </a:pPr>
                      <a:r>
                        <a:rPr sz="7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1576.55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T w="6350">
                      <a:solidFill>
                        <a:srgbClr val="0C2B5E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30"/>
                        </a:lnSpc>
                        <a:spcBef>
                          <a:spcPts val="15"/>
                        </a:spcBef>
                      </a:pPr>
                      <a:r>
                        <a:rPr sz="700" spc="-5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0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T w="6350">
                      <a:solidFill>
                        <a:srgbClr val="0C2B5E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779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700" spc="-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Power</a:t>
                      </a:r>
                      <a:r>
                        <a:rPr sz="700" spc="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law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B w="6350">
                      <a:solidFill>
                        <a:srgbClr val="0C2B5E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  <a:spcBef>
                          <a:spcPts val="65"/>
                        </a:spcBef>
                        <a:tabLst>
                          <a:tab pos="514984" algn="l"/>
                          <a:tab pos="866140" algn="l"/>
                        </a:tabLst>
                      </a:pPr>
                      <a:r>
                        <a:rPr sz="7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1541.77</a:t>
                      </a:r>
                      <a:r>
                        <a:rPr sz="7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7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0.887</a:t>
                      </a:r>
                      <a:r>
                        <a:rPr sz="7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7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1555.77</a:t>
                      </a: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B w="6350">
                      <a:solidFill>
                        <a:srgbClr val="0C2B5E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4455" algn="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700" spc="-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1.06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B w="6350">
                      <a:solidFill>
                        <a:srgbClr val="0C2B5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7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1593.99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B w="6350">
                      <a:solidFill>
                        <a:srgbClr val="0C2B5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7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17.44</a:t>
                      </a: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B w="6350">
                      <a:solidFill>
                        <a:srgbClr val="0C2B5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" name="object 11"/>
          <p:cNvGrpSpPr/>
          <p:nvPr/>
        </p:nvGrpSpPr>
        <p:grpSpPr>
          <a:xfrm>
            <a:off x="990003" y="1666930"/>
            <a:ext cx="3780154" cy="1202055"/>
            <a:chOff x="990003" y="1666930"/>
            <a:chExt cx="3780154" cy="1202055"/>
          </a:xfrm>
        </p:grpSpPr>
        <p:sp>
          <p:nvSpPr>
            <p:cNvPr id="12" name="object 12"/>
            <p:cNvSpPr/>
            <p:nvPr/>
          </p:nvSpPr>
          <p:spPr>
            <a:xfrm>
              <a:off x="990003" y="1666930"/>
              <a:ext cx="3780154" cy="1202055"/>
            </a:xfrm>
            <a:custGeom>
              <a:avLst/>
              <a:gdLst/>
              <a:ahLst/>
              <a:cxnLst/>
              <a:rect l="l" t="t" r="r" b="b"/>
              <a:pathLst>
                <a:path w="3780154" h="1202055">
                  <a:moveTo>
                    <a:pt x="3744621" y="0"/>
                  </a:moveTo>
                  <a:lnTo>
                    <a:pt x="35427" y="0"/>
                  </a:lnTo>
                  <a:lnTo>
                    <a:pt x="21637" y="2784"/>
                  </a:lnTo>
                  <a:lnTo>
                    <a:pt x="10376" y="10376"/>
                  </a:lnTo>
                  <a:lnTo>
                    <a:pt x="2784" y="21637"/>
                  </a:lnTo>
                  <a:lnTo>
                    <a:pt x="0" y="35427"/>
                  </a:lnTo>
                  <a:lnTo>
                    <a:pt x="0" y="1166317"/>
                  </a:lnTo>
                  <a:lnTo>
                    <a:pt x="2784" y="1180107"/>
                  </a:lnTo>
                  <a:lnTo>
                    <a:pt x="10376" y="1191368"/>
                  </a:lnTo>
                  <a:lnTo>
                    <a:pt x="21637" y="1198961"/>
                  </a:lnTo>
                  <a:lnTo>
                    <a:pt x="35427" y="1201745"/>
                  </a:lnTo>
                  <a:lnTo>
                    <a:pt x="3744621" y="1201745"/>
                  </a:lnTo>
                  <a:lnTo>
                    <a:pt x="3758411" y="1198961"/>
                  </a:lnTo>
                  <a:lnTo>
                    <a:pt x="3769672" y="1191368"/>
                  </a:lnTo>
                  <a:lnTo>
                    <a:pt x="3777264" y="1180107"/>
                  </a:lnTo>
                  <a:lnTo>
                    <a:pt x="3780048" y="1166317"/>
                  </a:lnTo>
                  <a:lnTo>
                    <a:pt x="3780048" y="35427"/>
                  </a:lnTo>
                  <a:lnTo>
                    <a:pt x="3777264" y="21637"/>
                  </a:lnTo>
                  <a:lnTo>
                    <a:pt x="3769672" y="10376"/>
                  </a:lnTo>
                  <a:lnTo>
                    <a:pt x="3758411" y="2784"/>
                  </a:lnTo>
                  <a:lnTo>
                    <a:pt x="3744621" y="0"/>
                  </a:lnTo>
                  <a:close/>
                </a:path>
              </a:pathLst>
            </a:custGeom>
            <a:solidFill>
              <a:srgbClr val="D29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000125" y="1677053"/>
              <a:ext cx="3759835" cy="1181735"/>
            </a:xfrm>
            <a:custGeom>
              <a:avLst/>
              <a:gdLst/>
              <a:ahLst/>
              <a:cxnLst/>
              <a:rect l="l" t="t" r="r" b="b"/>
              <a:pathLst>
                <a:path w="3759835" h="1181735">
                  <a:moveTo>
                    <a:pt x="3734499" y="0"/>
                  </a:moveTo>
                  <a:lnTo>
                    <a:pt x="25305" y="0"/>
                  </a:lnTo>
                  <a:lnTo>
                    <a:pt x="15455" y="1988"/>
                  </a:lnTo>
                  <a:lnTo>
                    <a:pt x="7411" y="7411"/>
                  </a:lnTo>
                  <a:lnTo>
                    <a:pt x="1988" y="15455"/>
                  </a:lnTo>
                  <a:lnTo>
                    <a:pt x="0" y="25305"/>
                  </a:lnTo>
                  <a:lnTo>
                    <a:pt x="0" y="1156195"/>
                  </a:lnTo>
                  <a:lnTo>
                    <a:pt x="1988" y="1166045"/>
                  </a:lnTo>
                  <a:lnTo>
                    <a:pt x="7411" y="1174089"/>
                  </a:lnTo>
                  <a:lnTo>
                    <a:pt x="15455" y="1179512"/>
                  </a:lnTo>
                  <a:lnTo>
                    <a:pt x="25305" y="1181500"/>
                  </a:lnTo>
                  <a:lnTo>
                    <a:pt x="3734499" y="1181500"/>
                  </a:lnTo>
                  <a:lnTo>
                    <a:pt x="3744349" y="1179512"/>
                  </a:lnTo>
                  <a:lnTo>
                    <a:pt x="3752392" y="1174089"/>
                  </a:lnTo>
                  <a:lnTo>
                    <a:pt x="3757815" y="1166045"/>
                  </a:lnTo>
                  <a:lnTo>
                    <a:pt x="3759804" y="1156195"/>
                  </a:lnTo>
                  <a:lnTo>
                    <a:pt x="3759804" y="25305"/>
                  </a:lnTo>
                  <a:lnTo>
                    <a:pt x="3757815" y="15455"/>
                  </a:lnTo>
                  <a:lnTo>
                    <a:pt x="3752392" y="7411"/>
                  </a:lnTo>
                  <a:lnTo>
                    <a:pt x="3744349" y="1988"/>
                  </a:lnTo>
                  <a:lnTo>
                    <a:pt x="3734499" y="0"/>
                  </a:lnTo>
                  <a:close/>
                </a:path>
              </a:pathLst>
            </a:custGeom>
            <a:solidFill>
              <a:srgbClr val="FFF6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470520" y="1717669"/>
            <a:ext cx="734060" cy="162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00" b="1" spc="-10" dirty="0">
                <a:latin typeface="Times New Roman"/>
                <a:cs typeface="Times New Roman"/>
              </a:rPr>
              <a:t>Interpretation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340787" y="1717669"/>
            <a:ext cx="1943100" cy="162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00" dirty="0">
                <a:latin typeface="Lucida Sans Unicode"/>
                <a:cs typeface="Lucida Sans Unicode"/>
              </a:rPr>
              <a:t>(</a:t>
            </a:r>
            <a:r>
              <a:rPr sz="900" dirty="0">
                <a:latin typeface="Georgia"/>
                <a:cs typeface="Georgia"/>
              </a:rPr>
              <a:t>Δ</a:t>
            </a:r>
            <a:r>
              <a:rPr sz="900" spc="395" dirty="0">
                <a:latin typeface="Georgia"/>
                <a:cs typeface="Georgia"/>
              </a:rPr>
              <a:t> </a:t>
            </a:r>
            <a:r>
              <a:rPr sz="900" dirty="0">
                <a:latin typeface="Georgia"/>
                <a:cs typeface="Georgia"/>
              </a:rPr>
              <a:t>=</a:t>
            </a:r>
            <a:r>
              <a:rPr sz="900" spc="400" dirty="0">
                <a:latin typeface="Georgia"/>
                <a:cs typeface="Georgia"/>
              </a:rPr>
              <a:t> </a:t>
            </a:r>
            <a:r>
              <a:rPr sz="900" dirty="0">
                <a:latin typeface="Times New Roman"/>
                <a:cs typeface="Times New Roman"/>
              </a:rPr>
              <a:t>value</a:t>
            </a:r>
            <a:r>
              <a:rPr sz="900" dirty="0">
                <a:latin typeface="Lucida Sans Unicode"/>
                <a:cs typeface="Lucida Sans Unicode"/>
              </a:rPr>
              <a:t>(</a:t>
            </a:r>
            <a:r>
              <a:rPr sz="900" dirty="0">
                <a:latin typeface="Times New Roman"/>
                <a:cs typeface="Times New Roman"/>
              </a:rPr>
              <a:t>model</a:t>
            </a:r>
            <a:r>
              <a:rPr sz="900" dirty="0">
                <a:latin typeface="Lucida Sans Unicode"/>
                <a:cs typeface="Lucida Sans Unicode"/>
              </a:rPr>
              <a:t>)</a:t>
            </a:r>
            <a:r>
              <a:rPr sz="900" spc="114" dirty="0">
                <a:latin typeface="Lucida Sans Unicode"/>
                <a:cs typeface="Lucida Sans Unicode"/>
              </a:rPr>
              <a:t> </a:t>
            </a:r>
            <a:r>
              <a:rPr sz="900" spc="-150" dirty="0">
                <a:latin typeface="Lucida Sans Unicode"/>
                <a:cs typeface="Lucida Sans Unicode"/>
              </a:rPr>
              <a:t>−</a:t>
            </a:r>
            <a:r>
              <a:rPr sz="900" spc="70" dirty="0">
                <a:latin typeface="Lucida Sans Unicode"/>
                <a:cs typeface="Lucida Sans Unicode"/>
              </a:rPr>
              <a:t> </a:t>
            </a:r>
            <a:r>
              <a:rPr sz="900" spc="-10" dirty="0">
                <a:latin typeface="Times New Roman"/>
                <a:cs typeface="Times New Roman"/>
              </a:rPr>
              <a:t>value</a:t>
            </a:r>
            <a:r>
              <a:rPr sz="900" spc="-10" dirty="0">
                <a:latin typeface="Lucida Sans Unicode"/>
                <a:cs typeface="Lucida Sans Unicode"/>
              </a:rPr>
              <a:t>(</a:t>
            </a:r>
            <a:r>
              <a:rPr sz="900" spc="-10" dirty="0">
                <a:latin typeface="Times New Roman"/>
                <a:cs typeface="Times New Roman"/>
              </a:rPr>
              <a:t>reference</a:t>
            </a:r>
            <a:r>
              <a:rPr sz="900" spc="-10" dirty="0">
                <a:latin typeface="Lucida Sans Unicode"/>
                <a:cs typeface="Lucida Sans Unicode"/>
              </a:rPr>
              <a:t>))</a:t>
            </a:r>
            <a:endParaRPr sz="900">
              <a:latin typeface="Lucida Sans Unicode"/>
              <a:cs typeface="Lucida Sans Unicode"/>
            </a:endParaRPr>
          </a:p>
        </p:txBody>
      </p:sp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1595323" y="1952244"/>
          <a:ext cx="2568575" cy="650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5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27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51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00" spc="-35" dirty="0">
                          <a:latin typeface="Lucida Sans Unicode"/>
                          <a:cs typeface="Lucida Sans Unicode"/>
                        </a:rPr>
                        <a:t>|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Δ</a:t>
                      </a:r>
                      <a:r>
                        <a:rPr sz="900" spc="-35" dirty="0">
                          <a:latin typeface="Times New Roman"/>
                          <a:cs typeface="Times New Roman"/>
                        </a:rPr>
                        <a:t>AIC</a:t>
                      </a:r>
                      <a:r>
                        <a:rPr sz="900" spc="-35" dirty="0">
                          <a:latin typeface="Lucida Sans Unicode"/>
                          <a:cs typeface="Lucida Sans Unicode"/>
                        </a:rPr>
                        <a:t>|</a:t>
                      </a:r>
                      <a:r>
                        <a:rPr sz="900" spc="3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b="1" dirty="0">
                          <a:latin typeface="Times New Roman"/>
                          <a:cs typeface="Times New Roman"/>
                        </a:rPr>
                        <a:t>or</a:t>
                      </a:r>
                      <a:r>
                        <a:rPr sz="900" b="1" spc="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|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Δ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BIC</a:t>
                      </a: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|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Interpretation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049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00" i="1" dirty="0">
                          <a:latin typeface="Georgia"/>
                          <a:cs typeface="Georgia"/>
                        </a:rPr>
                        <a:t>&lt;</a:t>
                      </a:r>
                      <a:r>
                        <a:rPr sz="900" i="1" spc="2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Models</a:t>
                      </a:r>
                      <a:r>
                        <a:rPr sz="9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statistically</a:t>
                      </a:r>
                      <a:r>
                        <a:rPr sz="900" spc="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equivalent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46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9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50" dirty="0">
                          <a:latin typeface="Lucida Sans Unicode"/>
                          <a:cs typeface="Lucida Sans Unicode"/>
                        </a:rPr>
                        <a:t>−</a:t>
                      </a:r>
                      <a:r>
                        <a:rPr sz="900" spc="-9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spc="-60" dirty="0">
                          <a:latin typeface="Times New Roman"/>
                          <a:cs typeface="Times New Roman"/>
                        </a:rPr>
                        <a:t>6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900" i="1" dirty="0">
                          <a:latin typeface="Georgia"/>
                          <a:cs typeface="Georgia"/>
                        </a:rPr>
                        <a:t>&gt;</a:t>
                      </a:r>
                      <a:r>
                        <a:rPr sz="900" i="1" spc="2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50" dirty="0">
                          <a:latin typeface="Times New Roman"/>
                          <a:cs typeface="Times New Roman"/>
                        </a:rPr>
                        <a:t>6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9525" marB="0"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480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Moderate</a:t>
                      </a:r>
                      <a:r>
                        <a:rPr sz="900" spc="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preference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7274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Strong</a:t>
                      </a:r>
                      <a:r>
                        <a:rPr sz="900" spc="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preference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9525" marB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7" name="object 17"/>
          <p:cNvSpPr txBox="1"/>
          <p:nvPr/>
        </p:nvSpPr>
        <p:spPr>
          <a:xfrm>
            <a:off x="1946046" y="2643207"/>
            <a:ext cx="1868170" cy="162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00" spc="65" dirty="0">
                <a:latin typeface="Lucida Sans Unicode"/>
                <a:cs typeface="Lucida Sans Unicode"/>
              </a:rPr>
              <a:t>→</a:t>
            </a:r>
            <a:r>
              <a:rPr sz="900" spc="45" dirty="0">
                <a:latin typeface="Lucida Sans Unicode"/>
                <a:cs typeface="Lucida Sans Unicode"/>
              </a:rPr>
              <a:t> </a:t>
            </a:r>
            <a:r>
              <a:rPr sz="900" b="1" dirty="0">
                <a:latin typeface="Times New Roman"/>
                <a:cs typeface="Times New Roman"/>
              </a:rPr>
              <a:t>Lower</a:t>
            </a:r>
            <a:r>
              <a:rPr sz="900" b="1" spc="105" dirty="0">
                <a:latin typeface="Times New Roman"/>
                <a:cs typeface="Times New Roman"/>
              </a:rPr>
              <a:t> </a:t>
            </a:r>
            <a:r>
              <a:rPr sz="900" b="1" dirty="0">
                <a:latin typeface="Times New Roman"/>
                <a:cs typeface="Times New Roman"/>
              </a:rPr>
              <a:t>AIC</a:t>
            </a:r>
            <a:r>
              <a:rPr sz="900" b="1" spc="105" dirty="0">
                <a:latin typeface="Times New Roman"/>
                <a:cs typeface="Times New Roman"/>
              </a:rPr>
              <a:t> </a:t>
            </a:r>
            <a:r>
              <a:rPr sz="900" b="1" dirty="0">
                <a:latin typeface="Times New Roman"/>
                <a:cs typeface="Times New Roman"/>
              </a:rPr>
              <a:t>/</a:t>
            </a:r>
            <a:r>
              <a:rPr sz="900" b="1" spc="105" dirty="0">
                <a:latin typeface="Times New Roman"/>
                <a:cs typeface="Times New Roman"/>
              </a:rPr>
              <a:t> </a:t>
            </a:r>
            <a:r>
              <a:rPr sz="900" b="1" dirty="0">
                <a:latin typeface="Times New Roman"/>
                <a:cs typeface="Times New Roman"/>
              </a:rPr>
              <a:t>BIC</a:t>
            </a:r>
            <a:r>
              <a:rPr sz="900" b="1" spc="105" dirty="0">
                <a:latin typeface="Times New Roman"/>
                <a:cs typeface="Times New Roman"/>
              </a:rPr>
              <a:t> </a:t>
            </a:r>
            <a:r>
              <a:rPr sz="900" b="1" dirty="0">
                <a:latin typeface="Times New Roman"/>
                <a:cs typeface="Times New Roman"/>
              </a:rPr>
              <a:t>=</a:t>
            </a:r>
            <a:r>
              <a:rPr sz="900" b="1" spc="110" dirty="0">
                <a:latin typeface="Times New Roman"/>
                <a:cs typeface="Times New Roman"/>
              </a:rPr>
              <a:t> </a:t>
            </a:r>
            <a:r>
              <a:rPr sz="900" b="1" dirty="0">
                <a:latin typeface="Times New Roman"/>
                <a:cs typeface="Times New Roman"/>
              </a:rPr>
              <a:t>better</a:t>
            </a:r>
            <a:r>
              <a:rPr sz="900" b="1" spc="105" dirty="0">
                <a:latin typeface="Times New Roman"/>
                <a:cs typeface="Times New Roman"/>
              </a:rPr>
              <a:t> </a:t>
            </a:r>
            <a:r>
              <a:rPr sz="900" b="1" spc="-20" dirty="0">
                <a:latin typeface="Times New Roman"/>
                <a:cs typeface="Times New Roman"/>
              </a:rPr>
              <a:t>model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0" y="2995206"/>
            <a:ext cx="5760085" cy="245110"/>
          </a:xfrm>
          <a:custGeom>
            <a:avLst/>
            <a:gdLst/>
            <a:ahLst/>
            <a:cxnLst/>
            <a:rect l="l" t="t" r="r" b="b"/>
            <a:pathLst>
              <a:path w="5760085" h="245110">
                <a:moveTo>
                  <a:pt x="5759996" y="0"/>
                </a:moveTo>
                <a:lnTo>
                  <a:pt x="0" y="0"/>
                </a:lnTo>
                <a:lnTo>
                  <a:pt x="0" y="244792"/>
                </a:lnTo>
                <a:lnTo>
                  <a:pt x="5759996" y="244792"/>
                </a:lnTo>
                <a:lnTo>
                  <a:pt x="5759996" y="0"/>
                </a:lnTo>
                <a:close/>
              </a:path>
            </a:pathLst>
          </a:custGeom>
          <a:solidFill>
            <a:srgbClr val="0C2B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pc="-10" dirty="0"/>
              <a:t>16-</a:t>
            </a:r>
            <a:r>
              <a:rPr dirty="0"/>
              <a:t>22</a:t>
            </a:r>
            <a:r>
              <a:rPr spc="-20" dirty="0"/>
              <a:t> </a:t>
            </a:r>
            <a:r>
              <a:rPr dirty="0"/>
              <a:t>September</a:t>
            </a:r>
            <a:r>
              <a:rPr spc="-15" dirty="0"/>
              <a:t> </a:t>
            </a:r>
            <a:r>
              <a:rPr spc="-20" dirty="0"/>
              <a:t>2026</a:t>
            </a:r>
          </a:p>
        </p:txBody>
      </p:sp>
      <p:sp>
        <p:nvSpPr>
          <p:cNvPr id="20" name="object 20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pc="-10" dirty="0"/>
              <a:t>INTERNATIONAL</a:t>
            </a:r>
            <a:r>
              <a:rPr spc="-25" dirty="0"/>
              <a:t> </a:t>
            </a:r>
            <a:r>
              <a:rPr dirty="0"/>
              <a:t>SCHOOL</a:t>
            </a:r>
            <a:r>
              <a:rPr spc="-2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dirty="0"/>
              <a:t>NUCLEAR</a:t>
            </a:r>
            <a:r>
              <a:rPr spc="-20" dirty="0"/>
              <a:t> </a:t>
            </a:r>
            <a:r>
              <a:rPr spc="-10" dirty="0"/>
              <a:t>PHYSICS,</a:t>
            </a:r>
            <a:r>
              <a:rPr spc="-20" dirty="0"/>
              <a:t> </a:t>
            </a:r>
            <a:r>
              <a:rPr dirty="0"/>
              <a:t>47th</a:t>
            </a:r>
            <a:r>
              <a:rPr spc="-20" dirty="0"/>
              <a:t> </a:t>
            </a:r>
            <a:r>
              <a:rPr spc="-10" dirty="0"/>
              <a:t>Course</a:t>
            </a:r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11</a:t>
            </a:fld>
            <a:endParaRPr spc="-25" dirty="0"/>
          </a:p>
        </p:txBody>
      </p:sp>
    </p:spTree>
  </p:cSld>
  <p:clrMapOvr>
    <a:masterClrMapping/>
  </p:clrMapOvr>
  <p:transition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/>
              <a:t>Cosmographic</a:t>
            </a:r>
            <a:r>
              <a:rPr spc="120" dirty="0"/>
              <a:t> </a:t>
            </a:r>
            <a:r>
              <a:rPr dirty="0"/>
              <a:t>and</a:t>
            </a:r>
            <a:r>
              <a:rPr spc="120" dirty="0"/>
              <a:t> </a:t>
            </a:r>
            <a:r>
              <a:rPr dirty="0"/>
              <a:t>Dynamical</a:t>
            </a:r>
            <a:r>
              <a:rPr spc="120" dirty="0"/>
              <a:t> </a:t>
            </a:r>
            <a:r>
              <a:rPr spc="-10" dirty="0"/>
              <a:t>Diagnostics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3068" y="606802"/>
            <a:ext cx="1762125" cy="927100"/>
            <a:chOff x="713068" y="606802"/>
            <a:chExt cx="1762125" cy="927100"/>
          </a:xfrm>
        </p:grpSpPr>
        <p:sp>
          <p:nvSpPr>
            <p:cNvPr id="4" name="object 4"/>
            <p:cNvSpPr/>
            <p:nvPr/>
          </p:nvSpPr>
          <p:spPr>
            <a:xfrm>
              <a:off x="775686" y="1030304"/>
              <a:ext cx="1693545" cy="497840"/>
            </a:xfrm>
            <a:custGeom>
              <a:avLst/>
              <a:gdLst/>
              <a:ahLst/>
              <a:cxnLst/>
              <a:rect l="l" t="t" r="r" b="b"/>
              <a:pathLst>
                <a:path w="1693545" h="497840">
                  <a:moveTo>
                    <a:pt x="0" y="497713"/>
                  </a:moveTo>
                  <a:lnTo>
                    <a:pt x="56685" y="457869"/>
                  </a:lnTo>
                  <a:lnTo>
                    <a:pt x="96501" y="430009"/>
                  </a:lnTo>
                  <a:lnTo>
                    <a:pt x="135575" y="402772"/>
                  </a:lnTo>
                  <a:lnTo>
                    <a:pt x="172024" y="377621"/>
                  </a:lnTo>
                  <a:lnTo>
                    <a:pt x="211532" y="350930"/>
                  </a:lnTo>
                  <a:lnTo>
                    <a:pt x="248422" y="326703"/>
                  </a:lnTo>
                  <a:lnTo>
                    <a:pt x="284598" y="303820"/>
                  </a:lnTo>
                  <a:lnTo>
                    <a:pt x="323833" y="280111"/>
                  </a:lnTo>
                  <a:lnTo>
                    <a:pt x="360471" y="259139"/>
                  </a:lnTo>
                  <a:lnTo>
                    <a:pt x="400147" y="237726"/>
                  </a:lnTo>
                  <a:lnTo>
                    <a:pt x="439116" y="218098"/>
                  </a:lnTo>
                  <a:lnTo>
                    <a:pt x="475453" y="201032"/>
                  </a:lnTo>
                  <a:lnTo>
                    <a:pt x="514883" y="183833"/>
                  </a:lnTo>
                  <a:lnTo>
                    <a:pt x="551661" y="168986"/>
                  </a:lnTo>
                  <a:lnTo>
                    <a:pt x="591526" y="154111"/>
                  </a:lnTo>
                  <a:lnTo>
                    <a:pt x="630684" y="140713"/>
                  </a:lnTo>
                  <a:lnTo>
                    <a:pt x="667189" y="129170"/>
                  </a:lnTo>
                  <a:lnTo>
                    <a:pt x="706781" y="117662"/>
                  </a:lnTo>
                  <a:lnTo>
                    <a:pt x="743720" y="107792"/>
                  </a:lnTo>
                  <a:lnTo>
                    <a:pt x="819271" y="89907"/>
                  </a:lnTo>
                  <a:lnTo>
                    <a:pt x="895725" y="74570"/>
                  </a:lnTo>
                  <a:lnTo>
                    <a:pt x="934750" y="67647"/>
                  </a:lnTo>
                  <a:lnTo>
                    <a:pt x="1010650" y="55698"/>
                  </a:lnTo>
                  <a:lnTo>
                    <a:pt x="1083632" y="45856"/>
                  </a:lnTo>
                  <a:lnTo>
                    <a:pt x="1122818" y="41124"/>
                  </a:lnTo>
                  <a:lnTo>
                    <a:pt x="1199048" y="32920"/>
                  </a:lnTo>
                  <a:lnTo>
                    <a:pt x="1272387" y="26060"/>
                  </a:lnTo>
                  <a:lnTo>
                    <a:pt x="1311762" y="22749"/>
                  </a:lnTo>
                  <a:lnTo>
                    <a:pt x="1388321" y="16925"/>
                  </a:lnTo>
                  <a:lnTo>
                    <a:pt x="1427423" y="14244"/>
                  </a:lnTo>
                  <a:lnTo>
                    <a:pt x="1503443" y="9519"/>
                  </a:lnTo>
                  <a:lnTo>
                    <a:pt x="1576557" y="5522"/>
                  </a:lnTo>
                  <a:lnTo>
                    <a:pt x="1615820" y="3555"/>
                  </a:lnTo>
                  <a:lnTo>
                    <a:pt x="1657603" y="1588"/>
                  </a:lnTo>
                  <a:lnTo>
                    <a:pt x="1662720" y="1343"/>
                  </a:lnTo>
                  <a:lnTo>
                    <a:pt x="1672947" y="874"/>
                  </a:lnTo>
                  <a:lnTo>
                    <a:pt x="1674200" y="825"/>
                  </a:lnTo>
                  <a:lnTo>
                    <a:pt x="1678057" y="657"/>
                  </a:lnTo>
                  <a:lnTo>
                    <a:pt x="1683167" y="440"/>
                  </a:lnTo>
                  <a:lnTo>
                    <a:pt x="1684427" y="384"/>
                  </a:lnTo>
                  <a:lnTo>
                    <a:pt x="1688284" y="223"/>
                  </a:lnTo>
                  <a:lnTo>
                    <a:pt x="1689544" y="167"/>
                  </a:lnTo>
                  <a:lnTo>
                    <a:pt x="1690825" y="111"/>
                  </a:lnTo>
                  <a:lnTo>
                    <a:pt x="1691455" y="83"/>
                  </a:lnTo>
                  <a:lnTo>
                    <a:pt x="1692113" y="55"/>
                  </a:lnTo>
                  <a:lnTo>
                    <a:pt x="1693373" y="0"/>
                  </a:lnTo>
                </a:path>
              </a:pathLst>
            </a:custGeom>
            <a:ln w="11199">
              <a:solidFill>
                <a:srgbClr val="7F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27183" y="1032467"/>
              <a:ext cx="1742439" cy="495934"/>
            </a:xfrm>
            <a:custGeom>
              <a:avLst/>
              <a:gdLst/>
              <a:ahLst/>
              <a:cxnLst/>
              <a:rect l="l" t="t" r="r" b="b"/>
              <a:pathLst>
                <a:path w="1742439" h="495934">
                  <a:moveTo>
                    <a:pt x="0" y="495550"/>
                  </a:moveTo>
                  <a:lnTo>
                    <a:pt x="29119" y="478211"/>
                  </a:lnTo>
                  <a:lnTo>
                    <a:pt x="68466" y="454915"/>
                  </a:lnTo>
                  <a:lnTo>
                    <a:pt x="105188" y="433012"/>
                  </a:lnTo>
                  <a:lnTo>
                    <a:pt x="145004" y="409086"/>
                  </a:lnTo>
                  <a:lnTo>
                    <a:pt x="184078" y="385433"/>
                  </a:lnTo>
                  <a:lnTo>
                    <a:pt x="220527" y="363397"/>
                  </a:lnTo>
                  <a:lnTo>
                    <a:pt x="260035" y="339772"/>
                  </a:lnTo>
                  <a:lnTo>
                    <a:pt x="296925" y="318114"/>
                  </a:lnTo>
                  <a:lnTo>
                    <a:pt x="333101" y="297471"/>
                  </a:lnTo>
                  <a:lnTo>
                    <a:pt x="372336" y="275869"/>
                  </a:lnTo>
                  <a:lnTo>
                    <a:pt x="408974" y="256563"/>
                  </a:lnTo>
                  <a:lnTo>
                    <a:pt x="448650" y="236683"/>
                  </a:lnTo>
                  <a:lnTo>
                    <a:pt x="487619" y="218259"/>
                  </a:lnTo>
                  <a:lnTo>
                    <a:pt x="523955" y="202124"/>
                  </a:lnTo>
                  <a:lnTo>
                    <a:pt x="563386" y="185688"/>
                  </a:lnTo>
                  <a:lnTo>
                    <a:pt x="600164" y="171387"/>
                  </a:lnTo>
                  <a:lnTo>
                    <a:pt x="640029" y="156981"/>
                  </a:lnTo>
                  <a:lnTo>
                    <a:pt x="679187" y="143856"/>
                  </a:lnTo>
                  <a:lnTo>
                    <a:pt x="715692" y="132509"/>
                  </a:lnTo>
                  <a:lnTo>
                    <a:pt x="755284" y="121106"/>
                  </a:lnTo>
                  <a:lnTo>
                    <a:pt x="792223" y="111257"/>
                  </a:lnTo>
                  <a:lnTo>
                    <a:pt x="867774" y="93295"/>
                  </a:lnTo>
                  <a:lnTo>
                    <a:pt x="944228" y="77734"/>
                  </a:lnTo>
                  <a:lnTo>
                    <a:pt x="983253" y="70657"/>
                  </a:lnTo>
                  <a:lnTo>
                    <a:pt x="1059153" y="58407"/>
                  </a:lnTo>
                  <a:lnTo>
                    <a:pt x="1132135" y="48208"/>
                  </a:lnTo>
                  <a:lnTo>
                    <a:pt x="1171321" y="43308"/>
                  </a:lnTo>
                  <a:lnTo>
                    <a:pt x="1247551" y="34726"/>
                  </a:lnTo>
                  <a:lnTo>
                    <a:pt x="1320890" y="27558"/>
                  </a:lnTo>
                  <a:lnTo>
                    <a:pt x="1360265" y="24058"/>
                  </a:lnTo>
                  <a:lnTo>
                    <a:pt x="1436824" y="17933"/>
                  </a:lnTo>
                  <a:lnTo>
                    <a:pt x="1475926" y="15119"/>
                  </a:lnTo>
                  <a:lnTo>
                    <a:pt x="1551945" y="10114"/>
                  </a:lnTo>
                  <a:lnTo>
                    <a:pt x="1625060" y="5879"/>
                  </a:lnTo>
                  <a:lnTo>
                    <a:pt x="1664323" y="3772"/>
                  </a:lnTo>
                  <a:lnTo>
                    <a:pt x="1702249" y="1882"/>
                  </a:lnTo>
                  <a:lnTo>
                    <a:pt x="1703537" y="1805"/>
                  </a:lnTo>
                  <a:lnTo>
                    <a:pt x="1706106" y="1693"/>
                  </a:lnTo>
                  <a:lnTo>
                    <a:pt x="1721450" y="958"/>
                  </a:lnTo>
                  <a:lnTo>
                    <a:pt x="1722703" y="902"/>
                  </a:lnTo>
                  <a:lnTo>
                    <a:pt x="1723991" y="818"/>
                  </a:lnTo>
                  <a:lnTo>
                    <a:pt x="1726560" y="706"/>
                  </a:lnTo>
                  <a:lnTo>
                    <a:pt x="1731670" y="461"/>
                  </a:lnTo>
                  <a:lnTo>
                    <a:pt x="1732930" y="412"/>
                  </a:lnTo>
                  <a:lnTo>
                    <a:pt x="1736787" y="244"/>
                  </a:lnTo>
                  <a:lnTo>
                    <a:pt x="1737417" y="216"/>
                  </a:lnTo>
                  <a:lnTo>
                    <a:pt x="1738047" y="160"/>
                  </a:lnTo>
                  <a:lnTo>
                    <a:pt x="1739328" y="111"/>
                  </a:lnTo>
                  <a:lnTo>
                    <a:pt x="1739958" y="83"/>
                  </a:lnTo>
                  <a:lnTo>
                    <a:pt x="1740616" y="55"/>
                  </a:lnTo>
                  <a:lnTo>
                    <a:pt x="1741876" y="0"/>
                  </a:lnTo>
                </a:path>
              </a:pathLst>
            </a:custGeom>
            <a:ln w="1119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8783" y="1025985"/>
              <a:ext cx="1750695" cy="440055"/>
            </a:xfrm>
            <a:custGeom>
              <a:avLst/>
              <a:gdLst/>
              <a:ahLst/>
              <a:cxnLst/>
              <a:rect l="l" t="t" r="r" b="b"/>
              <a:pathLst>
                <a:path w="1750695" h="440055">
                  <a:moveTo>
                    <a:pt x="0" y="440043"/>
                  </a:moveTo>
                  <a:lnTo>
                    <a:pt x="37519" y="429680"/>
                  </a:lnTo>
                  <a:lnTo>
                    <a:pt x="76866" y="417213"/>
                  </a:lnTo>
                  <a:lnTo>
                    <a:pt x="113588" y="404116"/>
                  </a:lnTo>
                  <a:lnTo>
                    <a:pt x="153404" y="388443"/>
                  </a:lnTo>
                  <a:lnTo>
                    <a:pt x="192478" y="371769"/>
                  </a:lnTo>
                  <a:lnTo>
                    <a:pt x="228927" y="355277"/>
                  </a:lnTo>
                  <a:lnTo>
                    <a:pt x="268435" y="336629"/>
                  </a:lnTo>
                  <a:lnTo>
                    <a:pt x="305325" y="318772"/>
                  </a:lnTo>
                  <a:lnTo>
                    <a:pt x="341501" y="301111"/>
                  </a:lnTo>
                  <a:lnTo>
                    <a:pt x="380736" y="281966"/>
                  </a:lnTo>
                  <a:lnTo>
                    <a:pt x="417374" y="264361"/>
                  </a:lnTo>
                  <a:lnTo>
                    <a:pt x="457050" y="245741"/>
                  </a:lnTo>
                  <a:lnTo>
                    <a:pt x="496019" y="228073"/>
                  </a:lnTo>
                  <a:lnTo>
                    <a:pt x="532355" y="212239"/>
                  </a:lnTo>
                  <a:lnTo>
                    <a:pt x="571786" y="195894"/>
                  </a:lnTo>
                  <a:lnTo>
                    <a:pt x="608564" y="181453"/>
                  </a:lnTo>
                  <a:lnTo>
                    <a:pt x="648429" y="166690"/>
                  </a:lnTo>
                  <a:lnTo>
                    <a:pt x="687587" y="153096"/>
                  </a:lnTo>
                  <a:lnTo>
                    <a:pt x="724092" y="141203"/>
                  </a:lnTo>
                  <a:lnTo>
                    <a:pt x="763684" y="129198"/>
                  </a:lnTo>
                  <a:lnTo>
                    <a:pt x="800623" y="118754"/>
                  </a:lnTo>
                  <a:lnTo>
                    <a:pt x="876174" y="99560"/>
                  </a:lnTo>
                  <a:lnTo>
                    <a:pt x="952628" y="82795"/>
                  </a:lnTo>
                  <a:lnTo>
                    <a:pt x="991653" y="75193"/>
                  </a:lnTo>
                  <a:lnTo>
                    <a:pt x="1067553" y="61963"/>
                  </a:lnTo>
                  <a:lnTo>
                    <a:pt x="1140535" y="50966"/>
                  </a:lnTo>
                  <a:lnTo>
                    <a:pt x="1179721" y="45688"/>
                  </a:lnTo>
                  <a:lnTo>
                    <a:pt x="1255951" y="36504"/>
                  </a:lnTo>
                  <a:lnTo>
                    <a:pt x="1329290" y="28818"/>
                  </a:lnTo>
                  <a:lnTo>
                    <a:pt x="1368665" y="25129"/>
                  </a:lnTo>
                  <a:lnTo>
                    <a:pt x="1445224" y="18647"/>
                  </a:lnTo>
                  <a:lnTo>
                    <a:pt x="1484326" y="15665"/>
                  </a:lnTo>
                  <a:lnTo>
                    <a:pt x="1560345" y="10443"/>
                  </a:lnTo>
                  <a:lnTo>
                    <a:pt x="1633460" y="6019"/>
                  </a:lnTo>
                  <a:lnTo>
                    <a:pt x="1672723" y="3856"/>
                  </a:lnTo>
                  <a:lnTo>
                    <a:pt x="1710649" y="1917"/>
                  </a:lnTo>
                  <a:lnTo>
                    <a:pt x="1711937" y="1861"/>
                  </a:lnTo>
                  <a:lnTo>
                    <a:pt x="1714506" y="1721"/>
                  </a:lnTo>
                  <a:lnTo>
                    <a:pt x="1719623" y="1476"/>
                  </a:lnTo>
                  <a:lnTo>
                    <a:pt x="1729850" y="958"/>
                  </a:lnTo>
                  <a:lnTo>
                    <a:pt x="1731103" y="902"/>
                  </a:lnTo>
                  <a:lnTo>
                    <a:pt x="1732391" y="846"/>
                  </a:lnTo>
                  <a:lnTo>
                    <a:pt x="1734960" y="713"/>
                  </a:lnTo>
                  <a:lnTo>
                    <a:pt x="1740070" y="468"/>
                  </a:lnTo>
                  <a:lnTo>
                    <a:pt x="1741330" y="412"/>
                  </a:lnTo>
                  <a:lnTo>
                    <a:pt x="1745187" y="244"/>
                  </a:lnTo>
                  <a:lnTo>
                    <a:pt x="1745817" y="188"/>
                  </a:lnTo>
                  <a:lnTo>
                    <a:pt x="1746447" y="167"/>
                  </a:lnTo>
                  <a:lnTo>
                    <a:pt x="1747728" y="111"/>
                  </a:lnTo>
                  <a:lnTo>
                    <a:pt x="1748358" y="83"/>
                  </a:lnTo>
                  <a:lnTo>
                    <a:pt x="1749016" y="55"/>
                  </a:lnTo>
                  <a:lnTo>
                    <a:pt x="1750276" y="0"/>
                  </a:lnTo>
                </a:path>
              </a:pathLst>
            </a:custGeom>
            <a:ln w="11199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385259" y="611565"/>
              <a:ext cx="103505" cy="0"/>
            </a:xfrm>
            <a:custGeom>
              <a:avLst/>
              <a:gdLst/>
              <a:ahLst/>
              <a:cxnLst/>
              <a:rect l="l" t="t" r="r" b="b"/>
              <a:pathLst>
                <a:path w="103505">
                  <a:moveTo>
                    <a:pt x="0" y="0"/>
                  </a:moveTo>
                  <a:lnTo>
                    <a:pt x="103060" y="0"/>
                  </a:lnTo>
                </a:path>
              </a:pathLst>
            </a:custGeom>
            <a:ln w="8959">
              <a:solidFill>
                <a:srgbClr val="7F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385259" y="735485"/>
              <a:ext cx="103505" cy="0"/>
            </a:xfrm>
            <a:custGeom>
              <a:avLst/>
              <a:gdLst/>
              <a:ahLst/>
              <a:cxnLst/>
              <a:rect l="l" t="t" r="r" b="b"/>
              <a:pathLst>
                <a:path w="103505">
                  <a:moveTo>
                    <a:pt x="0" y="0"/>
                  </a:moveTo>
                  <a:lnTo>
                    <a:pt x="103060" y="0"/>
                  </a:lnTo>
                </a:path>
              </a:pathLst>
            </a:custGeom>
            <a:ln w="895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385259" y="859378"/>
              <a:ext cx="103505" cy="0"/>
            </a:xfrm>
            <a:custGeom>
              <a:avLst/>
              <a:gdLst/>
              <a:ahLst/>
              <a:cxnLst/>
              <a:rect l="l" t="t" r="r" b="b"/>
              <a:pathLst>
                <a:path w="103505">
                  <a:moveTo>
                    <a:pt x="0" y="0"/>
                  </a:moveTo>
                  <a:lnTo>
                    <a:pt x="103060" y="0"/>
                  </a:lnTo>
                </a:path>
              </a:pathLst>
            </a:custGeom>
            <a:ln w="8959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488295" y="509410"/>
            <a:ext cx="881380" cy="397510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70"/>
              </a:spcBef>
            </a:pPr>
            <a:r>
              <a:rPr sz="500" spc="-10" dirty="0">
                <a:latin typeface="Arial MT"/>
                <a:cs typeface="Arial MT"/>
              </a:rPr>
              <a:t>Pantheon</a:t>
            </a:r>
            <a:r>
              <a:rPr sz="600" spc="-15" baseline="27777" dirty="0">
                <a:latin typeface="Lucida Sans Unicode"/>
                <a:cs typeface="Lucida Sans Unicode"/>
              </a:rPr>
              <a:t>+</a:t>
            </a:r>
            <a:endParaRPr sz="600" baseline="27777">
              <a:latin typeface="Lucida Sans Unicode"/>
              <a:cs typeface="Lucida Sans Unicode"/>
            </a:endParaRPr>
          </a:p>
          <a:p>
            <a:pPr marL="38100" marR="30480">
              <a:lnSpc>
                <a:spcPct val="162600"/>
              </a:lnSpc>
            </a:pPr>
            <a:r>
              <a:rPr sz="500" dirty="0">
                <a:latin typeface="Arial MT"/>
                <a:cs typeface="Arial MT"/>
              </a:rPr>
              <a:t>Pantheon</a:t>
            </a:r>
            <a:r>
              <a:rPr sz="600" baseline="27777" dirty="0">
                <a:latin typeface="Lucida Sans Unicode"/>
                <a:cs typeface="Lucida Sans Unicode"/>
              </a:rPr>
              <a:t>+</a:t>
            </a:r>
            <a:r>
              <a:rPr sz="500" dirty="0">
                <a:latin typeface="Lucida Sans Unicode"/>
                <a:cs typeface="Lucida Sans Unicode"/>
              </a:rPr>
              <a:t>+</a:t>
            </a:r>
            <a:r>
              <a:rPr sz="500" dirty="0">
                <a:latin typeface="Arial MT"/>
                <a:cs typeface="Arial MT"/>
              </a:rPr>
              <a:t>DESI</a:t>
            </a:r>
            <a:r>
              <a:rPr sz="500" spc="-20" dirty="0">
                <a:latin typeface="Arial MT"/>
                <a:cs typeface="Arial MT"/>
              </a:rPr>
              <a:t> </a:t>
            </a:r>
            <a:r>
              <a:rPr sz="500" spc="-25" dirty="0">
                <a:latin typeface="Arial MT"/>
                <a:cs typeface="Arial MT"/>
              </a:rPr>
              <a:t>DR2</a:t>
            </a:r>
            <a:r>
              <a:rPr sz="500" spc="500" dirty="0">
                <a:latin typeface="Arial MT"/>
                <a:cs typeface="Arial MT"/>
              </a:rPr>
              <a:t> </a:t>
            </a:r>
            <a:r>
              <a:rPr sz="500" dirty="0">
                <a:latin typeface="Arial MT"/>
                <a:cs typeface="Arial MT"/>
              </a:rPr>
              <a:t>Pantheon</a:t>
            </a:r>
            <a:r>
              <a:rPr sz="600" baseline="27777" dirty="0">
                <a:latin typeface="Lucida Sans Unicode"/>
                <a:cs typeface="Lucida Sans Unicode"/>
              </a:rPr>
              <a:t>+</a:t>
            </a:r>
            <a:r>
              <a:rPr sz="500" dirty="0">
                <a:latin typeface="Lucida Sans Unicode"/>
                <a:cs typeface="Lucida Sans Unicode"/>
              </a:rPr>
              <a:t>+</a:t>
            </a:r>
            <a:r>
              <a:rPr sz="500" dirty="0">
                <a:latin typeface="Arial MT"/>
                <a:cs typeface="Arial MT"/>
              </a:rPr>
              <a:t>DESI</a:t>
            </a:r>
            <a:r>
              <a:rPr sz="500" spc="-20" dirty="0">
                <a:latin typeface="Arial MT"/>
                <a:cs typeface="Arial MT"/>
              </a:rPr>
              <a:t> </a:t>
            </a:r>
            <a:r>
              <a:rPr sz="500" spc="-10" dirty="0">
                <a:latin typeface="Arial MT"/>
                <a:cs typeface="Arial MT"/>
              </a:rPr>
              <a:t>DR2</a:t>
            </a:r>
            <a:r>
              <a:rPr sz="500" spc="-10" dirty="0">
                <a:latin typeface="Lucida Sans Unicode"/>
                <a:cs typeface="Lucida Sans Unicode"/>
              </a:rPr>
              <a:t>+</a:t>
            </a:r>
            <a:r>
              <a:rPr sz="500" spc="-10" dirty="0">
                <a:latin typeface="Arial MT"/>
                <a:cs typeface="Arial MT"/>
              </a:rPr>
              <a:t>CC</a:t>
            </a:r>
            <a:endParaRPr sz="500">
              <a:latin typeface="Arial MT"/>
              <a:cs typeface="Arial MT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716539" y="443673"/>
            <a:ext cx="1755775" cy="1087755"/>
            <a:chOff x="716539" y="443673"/>
            <a:chExt cx="1755775" cy="1087755"/>
          </a:xfrm>
        </p:grpSpPr>
        <p:sp>
          <p:nvSpPr>
            <p:cNvPr id="12" name="object 12"/>
            <p:cNvSpPr/>
            <p:nvPr/>
          </p:nvSpPr>
          <p:spPr>
            <a:xfrm>
              <a:off x="1326886" y="516876"/>
              <a:ext cx="1059815" cy="443865"/>
            </a:xfrm>
            <a:custGeom>
              <a:avLst/>
              <a:gdLst/>
              <a:ahLst/>
              <a:cxnLst/>
              <a:rect l="l" t="t" r="r" b="b"/>
              <a:pathLst>
                <a:path w="1059814" h="443865">
                  <a:moveTo>
                    <a:pt x="33599" y="0"/>
                  </a:moveTo>
                  <a:lnTo>
                    <a:pt x="652" y="26991"/>
                  </a:lnTo>
                  <a:lnTo>
                    <a:pt x="0" y="33578"/>
                  </a:lnTo>
                  <a:lnTo>
                    <a:pt x="0" y="410178"/>
                  </a:lnTo>
                  <a:lnTo>
                    <a:pt x="27016" y="443131"/>
                  </a:lnTo>
                  <a:lnTo>
                    <a:pt x="33599" y="443785"/>
                  </a:lnTo>
                  <a:lnTo>
                    <a:pt x="1026204" y="443785"/>
                  </a:lnTo>
                  <a:lnTo>
                    <a:pt x="1059158" y="416768"/>
                  </a:lnTo>
                  <a:lnTo>
                    <a:pt x="1059811" y="410178"/>
                  </a:lnTo>
                  <a:lnTo>
                    <a:pt x="1059811" y="33578"/>
                  </a:lnTo>
                  <a:lnTo>
                    <a:pt x="1032795" y="649"/>
                  </a:lnTo>
                  <a:lnTo>
                    <a:pt x="1026204" y="0"/>
                  </a:lnTo>
                  <a:lnTo>
                    <a:pt x="33599" y="0"/>
                  </a:lnTo>
                  <a:close/>
                </a:path>
              </a:pathLst>
            </a:custGeom>
            <a:ln w="69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19714" y="446848"/>
              <a:ext cx="1749425" cy="1081405"/>
            </a:xfrm>
            <a:custGeom>
              <a:avLst/>
              <a:gdLst/>
              <a:ahLst/>
              <a:cxnLst/>
              <a:rect l="l" t="t" r="r" b="b"/>
              <a:pathLst>
                <a:path w="1749425" h="1081405">
                  <a:moveTo>
                    <a:pt x="1749366" y="1081168"/>
                  </a:moveTo>
                  <a:lnTo>
                    <a:pt x="0" y="1081168"/>
                  </a:lnTo>
                  <a:lnTo>
                    <a:pt x="0" y="0"/>
                  </a:lnTo>
                  <a:lnTo>
                    <a:pt x="1749366" y="0"/>
                  </a:lnTo>
                  <a:lnTo>
                    <a:pt x="1749366" y="1081168"/>
                  </a:lnTo>
                </a:path>
              </a:pathLst>
            </a:custGeom>
            <a:ln w="62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19714" y="1507374"/>
              <a:ext cx="56515" cy="20955"/>
            </a:xfrm>
            <a:custGeom>
              <a:avLst/>
              <a:gdLst/>
              <a:ahLst/>
              <a:cxnLst/>
              <a:rect l="l" t="t" r="r" b="b"/>
              <a:pathLst>
                <a:path w="56515" h="20955">
                  <a:moveTo>
                    <a:pt x="0" y="20642"/>
                  </a:moveTo>
                  <a:lnTo>
                    <a:pt x="0" y="8252"/>
                  </a:lnTo>
                </a:path>
                <a:path w="56515" h="20955">
                  <a:moveTo>
                    <a:pt x="56440" y="20642"/>
                  </a:moveTo>
                  <a:lnTo>
                    <a:pt x="56440" y="0"/>
                  </a:lnTo>
                </a:path>
              </a:pathLst>
            </a:custGeom>
            <a:ln w="62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708166" y="1526805"/>
            <a:ext cx="135890" cy="927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50" spc="-20" dirty="0">
                <a:latin typeface="Lucida Sans Unicode"/>
                <a:cs typeface="Lucida Sans Unicode"/>
              </a:rPr>
              <a:t>-</a:t>
            </a:r>
            <a:r>
              <a:rPr sz="450" spc="-25" dirty="0">
                <a:latin typeface="Arial MT"/>
                <a:cs typeface="Arial MT"/>
              </a:rPr>
              <a:t>0.5</a:t>
            </a:r>
            <a:endParaRPr sz="450">
              <a:latin typeface="Arial MT"/>
              <a:cs typeface="Arial MT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832561" y="1507374"/>
            <a:ext cx="508000" cy="20955"/>
          </a:xfrm>
          <a:custGeom>
            <a:avLst/>
            <a:gdLst/>
            <a:ahLst/>
            <a:cxnLst/>
            <a:rect l="l" t="t" r="r" b="b"/>
            <a:pathLst>
              <a:path w="508000" h="20955">
                <a:moveTo>
                  <a:pt x="0" y="20642"/>
                </a:moveTo>
                <a:lnTo>
                  <a:pt x="0" y="8252"/>
                </a:lnTo>
              </a:path>
              <a:path w="508000" h="20955">
                <a:moveTo>
                  <a:pt x="56440" y="20642"/>
                </a:moveTo>
                <a:lnTo>
                  <a:pt x="56440" y="8252"/>
                </a:lnTo>
              </a:path>
              <a:path w="508000" h="20955">
                <a:moveTo>
                  <a:pt x="112874" y="20642"/>
                </a:moveTo>
                <a:lnTo>
                  <a:pt x="112874" y="8252"/>
                </a:lnTo>
              </a:path>
              <a:path w="508000" h="20955">
                <a:moveTo>
                  <a:pt x="169315" y="20642"/>
                </a:moveTo>
                <a:lnTo>
                  <a:pt x="169315" y="8252"/>
                </a:lnTo>
              </a:path>
              <a:path w="508000" h="20955">
                <a:moveTo>
                  <a:pt x="225721" y="20642"/>
                </a:moveTo>
                <a:lnTo>
                  <a:pt x="225721" y="0"/>
                </a:lnTo>
              </a:path>
              <a:path w="508000" h="20955">
                <a:moveTo>
                  <a:pt x="282162" y="20642"/>
                </a:moveTo>
                <a:lnTo>
                  <a:pt x="282162" y="8252"/>
                </a:lnTo>
              </a:path>
              <a:path w="508000" h="20955">
                <a:moveTo>
                  <a:pt x="338596" y="20642"/>
                </a:moveTo>
                <a:lnTo>
                  <a:pt x="338596" y="8252"/>
                </a:lnTo>
              </a:path>
              <a:path w="508000" h="20955">
                <a:moveTo>
                  <a:pt x="395037" y="20642"/>
                </a:moveTo>
                <a:lnTo>
                  <a:pt x="395037" y="8252"/>
                </a:lnTo>
              </a:path>
              <a:path w="508000" h="20955">
                <a:moveTo>
                  <a:pt x="451450" y="20642"/>
                </a:moveTo>
                <a:lnTo>
                  <a:pt x="451450" y="8252"/>
                </a:lnTo>
              </a:path>
              <a:path w="508000" h="20955">
                <a:moveTo>
                  <a:pt x="507883" y="20642"/>
                </a:moveTo>
                <a:lnTo>
                  <a:pt x="507883" y="0"/>
                </a:lnTo>
              </a:path>
            </a:pathLst>
          </a:custGeom>
          <a:ln w="62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006672" y="1526805"/>
            <a:ext cx="385445" cy="927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94640" algn="l"/>
              </a:tabLst>
            </a:pPr>
            <a:r>
              <a:rPr sz="450" spc="-25" dirty="0">
                <a:latin typeface="Arial MT"/>
                <a:cs typeface="Arial MT"/>
              </a:rPr>
              <a:t>0.0</a:t>
            </a:r>
            <a:r>
              <a:rPr sz="450" dirty="0">
                <a:latin typeface="Arial MT"/>
                <a:cs typeface="Arial MT"/>
              </a:rPr>
              <a:t>	</a:t>
            </a:r>
            <a:r>
              <a:rPr sz="450" spc="-25" dirty="0">
                <a:latin typeface="Arial MT"/>
                <a:cs typeface="Arial MT"/>
              </a:rPr>
              <a:t>0.5</a:t>
            </a:r>
            <a:endParaRPr sz="450">
              <a:latin typeface="Arial MT"/>
              <a:cs typeface="Arial MT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396886" y="1507374"/>
            <a:ext cx="508000" cy="20955"/>
          </a:xfrm>
          <a:custGeom>
            <a:avLst/>
            <a:gdLst/>
            <a:ahLst/>
            <a:cxnLst/>
            <a:rect l="l" t="t" r="r" b="b"/>
            <a:pathLst>
              <a:path w="508000" h="20955">
                <a:moveTo>
                  <a:pt x="0" y="20642"/>
                </a:moveTo>
                <a:lnTo>
                  <a:pt x="0" y="8252"/>
                </a:lnTo>
              </a:path>
              <a:path w="508000" h="20955">
                <a:moveTo>
                  <a:pt x="56433" y="20642"/>
                </a:moveTo>
                <a:lnTo>
                  <a:pt x="56433" y="8252"/>
                </a:lnTo>
              </a:path>
              <a:path w="508000" h="20955">
                <a:moveTo>
                  <a:pt x="112874" y="20642"/>
                </a:moveTo>
                <a:lnTo>
                  <a:pt x="112874" y="8252"/>
                </a:lnTo>
              </a:path>
              <a:path w="508000" h="20955">
                <a:moveTo>
                  <a:pt x="169280" y="20642"/>
                </a:moveTo>
                <a:lnTo>
                  <a:pt x="169280" y="8252"/>
                </a:lnTo>
              </a:path>
              <a:path w="508000" h="20955">
                <a:moveTo>
                  <a:pt x="225721" y="20642"/>
                </a:moveTo>
                <a:lnTo>
                  <a:pt x="225721" y="0"/>
                </a:lnTo>
              </a:path>
              <a:path w="508000" h="20955">
                <a:moveTo>
                  <a:pt x="282155" y="20642"/>
                </a:moveTo>
                <a:lnTo>
                  <a:pt x="282155" y="8252"/>
                </a:lnTo>
              </a:path>
              <a:path w="508000" h="20955">
                <a:moveTo>
                  <a:pt x="338596" y="20642"/>
                </a:moveTo>
                <a:lnTo>
                  <a:pt x="338596" y="8252"/>
                </a:lnTo>
              </a:path>
              <a:path w="508000" h="20955">
                <a:moveTo>
                  <a:pt x="395002" y="20642"/>
                </a:moveTo>
                <a:lnTo>
                  <a:pt x="395002" y="8252"/>
                </a:lnTo>
              </a:path>
              <a:path w="508000" h="20955">
                <a:moveTo>
                  <a:pt x="451443" y="20642"/>
                </a:moveTo>
                <a:lnTo>
                  <a:pt x="451443" y="8252"/>
                </a:lnTo>
              </a:path>
              <a:path w="508000" h="20955">
                <a:moveTo>
                  <a:pt x="507876" y="20642"/>
                </a:moveTo>
                <a:lnTo>
                  <a:pt x="507876" y="0"/>
                </a:lnTo>
              </a:path>
            </a:pathLst>
          </a:custGeom>
          <a:ln w="62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853137" y="1526805"/>
            <a:ext cx="103505" cy="927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50" spc="-25" dirty="0">
                <a:latin typeface="Arial MT"/>
                <a:cs typeface="Arial MT"/>
              </a:rPr>
              <a:t>1.5</a:t>
            </a:r>
            <a:endParaRPr sz="450">
              <a:latin typeface="Arial MT"/>
              <a:cs typeface="Arial MT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961204" y="1507374"/>
            <a:ext cx="226060" cy="20955"/>
          </a:xfrm>
          <a:custGeom>
            <a:avLst/>
            <a:gdLst/>
            <a:ahLst/>
            <a:cxnLst/>
            <a:rect l="l" t="t" r="r" b="b"/>
            <a:pathLst>
              <a:path w="226060" h="20955">
                <a:moveTo>
                  <a:pt x="0" y="20642"/>
                </a:moveTo>
                <a:lnTo>
                  <a:pt x="0" y="8252"/>
                </a:lnTo>
              </a:path>
              <a:path w="226060" h="20955">
                <a:moveTo>
                  <a:pt x="56405" y="20642"/>
                </a:moveTo>
                <a:lnTo>
                  <a:pt x="56405" y="8252"/>
                </a:lnTo>
              </a:path>
              <a:path w="226060" h="20955">
                <a:moveTo>
                  <a:pt x="112846" y="20642"/>
                </a:moveTo>
                <a:lnTo>
                  <a:pt x="112846" y="8252"/>
                </a:lnTo>
              </a:path>
              <a:path w="226060" h="20955">
                <a:moveTo>
                  <a:pt x="169280" y="20642"/>
                </a:moveTo>
                <a:lnTo>
                  <a:pt x="169280" y="8252"/>
                </a:lnTo>
              </a:path>
              <a:path w="226060" h="20955">
                <a:moveTo>
                  <a:pt x="225721" y="20642"/>
                </a:moveTo>
                <a:lnTo>
                  <a:pt x="225721" y="0"/>
                </a:lnTo>
              </a:path>
            </a:pathLst>
          </a:custGeom>
          <a:ln w="62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2135291" y="1526805"/>
            <a:ext cx="103505" cy="927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50" spc="-25" dirty="0">
                <a:latin typeface="Arial MT"/>
                <a:cs typeface="Arial MT"/>
              </a:rPr>
              <a:t>2.0</a:t>
            </a:r>
            <a:endParaRPr sz="450">
              <a:latin typeface="Arial MT"/>
              <a:cs typeface="Arial MT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2243331" y="1507374"/>
            <a:ext cx="226060" cy="20955"/>
          </a:xfrm>
          <a:custGeom>
            <a:avLst/>
            <a:gdLst/>
            <a:ahLst/>
            <a:cxnLst/>
            <a:rect l="l" t="t" r="r" b="b"/>
            <a:pathLst>
              <a:path w="226060" h="20955">
                <a:moveTo>
                  <a:pt x="0" y="20642"/>
                </a:moveTo>
                <a:lnTo>
                  <a:pt x="0" y="8252"/>
                </a:lnTo>
              </a:path>
              <a:path w="226060" h="20955">
                <a:moveTo>
                  <a:pt x="56440" y="20642"/>
                </a:moveTo>
                <a:lnTo>
                  <a:pt x="56440" y="8252"/>
                </a:lnTo>
              </a:path>
              <a:path w="226060" h="20955">
                <a:moveTo>
                  <a:pt x="112874" y="20642"/>
                </a:moveTo>
                <a:lnTo>
                  <a:pt x="112874" y="8252"/>
                </a:lnTo>
              </a:path>
              <a:path w="226060" h="20955">
                <a:moveTo>
                  <a:pt x="169315" y="20642"/>
                </a:moveTo>
                <a:lnTo>
                  <a:pt x="169315" y="8252"/>
                </a:lnTo>
              </a:path>
              <a:path w="226060" h="20955">
                <a:moveTo>
                  <a:pt x="225749" y="20642"/>
                </a:moveTo>
                <a:lnTo>
                  <a:pt x="225749" y="0"/>
                </a:lnTo>
              </a:path>
            </a:pathLst>
          </a:custGeom>
          <a:ln w="62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2417446" y="1526805"/>
            <a:ext cx="103505" cy="927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50" spc="-25" dirty="0">
                <a:latin typeface="Arial MT"/>
                <a:cs typeface="Arial MT"/>
              </a:rPr>
              <a:t>2.5</a:t>
            </a:r>
            <a:endParaRPr sz="450">
              <a:latin typeface="Arial MT"/>
              <a:cs typeface="Arial MT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719714" y="1528017"/>
            <a:ext cx="20955" cy="0"/>
          </a:xfrm>
          <a:custGeom>
            <a:avLst/>
            <a:gdLst/>
            <a:ahLst/>
            <a:cxnLst/>
            <a:rect l="l" t="t" r="r" b="b"/>
            <a:pathLst>
              <a:path w="20954">
                <a:moveTo>
                  <a:pt x="0" y="0"/>
                </a:moveTo>
                <a:lnTo>
                  <a:pt x="20621" y="0"/>
                </a:lnTo>
              </a:path>
            </a:pathLst>
          </a:custGeom>
          <a:ln w="62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579660" y="1478724"/>
            <a:ext cx="135890" cy="927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50" spc="-20" dirty="0">
                <a:latin typeface="Lucida Sans Unicode"/>
                <a:cs typeface="Lucida Sans Unicode"/>
              </a:rPr>
              <a:t>-</a:t>
            </a:r>
            <a:r>
              <a:rPr sz="450" spc="-25" dirty="0">
                <a:latin typeface="Arial MT"/>
                <a:cs typeface="Arial MT"/>
              </a:rPr>
              <a:t>1.0</a:t>
            </a:r>
            <a:endParaRPr sz="450">
              <a:latin typeface="Arial MT"/>
              <a:cs typeface="Arial MT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719714" y="1167630"/>
            <a:ext cx="20955" cy="324485"/>
          </a:xfrm>
          <a:custGeom>
            <a:avLst/>
            <a:gdLst/>
            <a:ahLst/>
            <a:cxnLst/>
            <a:rect l="l" t="t" r="r" b="b"/>
            <a:pathLst>
              <a:path w="20954" h="324484">
                <a:moveTo>
                  <a:pt x="0" y="324344"/>
                </a:moveTo>
                <a:lnTo>
                  <a:pt x="12361" y="324344"/>
                </a:lnTo>
              </a:path>
              <a:path w="20954" h="324484">
                <a:moveTo>
                  <a:pt x="0" y="288308"/>
                </a:moveTo>
                <a:lnTo>
                  <a:pt x="12361" y="288308"/>
                </a:lnTo>
              </a:path>
              <a:path w="20954" h="324484">
                <a:moveTo>
                  <a:pt x="0" y="252272"/>
                </a:moveTo>
                <a:lnTo>
                  <a:pt x="12361" y="252272"/>
                </a:lnTo>
              </a:path>
              <a:path w="20954" h="324484">
                <a:moveTo>
                  <a:pt x="0" y="216229"/>
                </a:moveTo>
                <a:lnTo>
                  <a:pt x="12361" y="216229"/>
                </a:lnTo>
              </a:path>
              <a:path w="20954" h="324484">
                <a:moveTo>
                  <a:pt x="0" y="180193"/>
                </a:moveTo>
                <a:lnTo>
                  <a:pt x="20621" y="180193"/>
                </a:lnTo>
              </a:path>
              <a:path w="20954" h="324484">
                <a:moveTo>
                  <a:pt x="0" y="144150"/>
                </a:moveTo>
                <a:lnTo>
                  <a:pt x="12361" y="144150"/>
                </a:lnTo>
              </a:path>
              <a:path w="20954" h="324484">
                <a:moveTo>
                  <a:pt x="0" y="108114"/>
                </a:moveTo>
                <a:lnTo>
                  <a:pt x="12361" y="108114"/>
                </a:lnTo>
              </a:path>
              <a:path w="20954" h="324484">
                <a:moveTo>
                  <a:pt x="0" y="72071"/>
                </a:moveTo>
                <a:lnTo>
                  <a:pt x="12361" y="72071"/>
                </a:lnTo>
              </a:path>
              <a:path w="20954" h="324484">
                <a:moveTo>
                  <a:pt x="0" y="36035"/>
                </a:moveTo>
                <a:lnTo>
                  <a:pt x="12361" y="36035"/>
                </a:lnTo>
              </a:path>
              <a:path w="20954" h="324484">
                <a:moveTo>
                  <a:pt x="0" y="0"/>
                </a:moveTo>
                <a:lnTo>
                  <a:pt x="20621" y="0"/>
                </a:lnTo>
              </a:path>
            </a:pathLst>
          </a:custGeom>
          <a:ln w="62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579660" y="1118336"/>
            <a:ext cx="136525" cy="2730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45085">
              <a:lnSpc>
                <a:spcPct val="100000"/>
              </a:lnSpc>
              <a:spcBef>
                <a:spcPts val="90"/>
              </a:spcBef>
            </a:pPr>
            <a:r>
              <a:rPr sz="450" spc="-25" dirty="0">
                <a:latin typeface="Arial MT"/>
                <a:cs typeface="Arial MT"/>
              </a:rPr>
              <a:t>0.0</a:t>
            </a:r>
            <a:endParaRPr sz="4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60"/>
              </a:spcBef>
            </a:pPr>
            <a:endParaRPr sz="4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450" spc="-20" dirty="0">
                <a:latin typeface="Lucida Sans Unicode"/>
                <a:cs typeface="Lucida Sans Unicode"/>
              </a:rPr>
              <a:t>-</a:t>
            </a:r>
            <a:r>
              <a:rPr sz="450" spc="-25" dirty="0">
                <a:latin typeface="Arial MT"/>
                <a:cs typeface="Arial MT"/>
              </a:rPr>
              <a:t>0.5</a:t>
            </a:r>
            <a:endParaRPr sz="450">
              <a:latin typeface="Arial MT"/>
              <a:cs typeface="Arial MT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719714" y="987429"/>
            <a:ext cx="20955" cy="144780"/>
          </a:xfrm>
          <a:custGeom>
            <a:avLst/>
            <a:gdLst/>
            <a:ahLst/>
            <a:cxnLst/>
            <a:rect l="l" t="t" r="r" b="b"/>
            <a:pathLst>
              <a:path w="20954" h="144780">
                <a:moveTo>
                  <a:pt x="0" y="144157"/>
                </a:moveTo>
                <a:lnTo>
                  <a:pt x="12361" y="144157"/>
                </a:lnTo>
              </a:path>
              <a:path w="20954" h="144780">
                <a:moveTo>
                  <a:pt x="0" y="108121"/>
                </a:moveTo>
                <a:lnTo>
                  <a:pt x="12361" y="108121"/>
                </a:lnTo>
              </a:path>
              <a:path w="20954" h="144780">
                <a:moveTo>
                  <a:pt x="0" y="72078"/>
                </a:moveTo>
                <a:lnTo>
                  <a:pt x="12361" y="72078"/>
                </a:lnTo>
              </a:path>
              <a:path w="20954" h="144780">
                <a:moveTo>
                  <a:pt x="0" y="36042"/>
                </a:moveTo>
                <a:lnTo>
                  <a:pt x="12361" y="36042"/>
                </a:lnTo>
              </a:path>
              <a:path w="20954" h="144780">
                <a:moveTo>
                  <a:pt x="0" y="0"/>
                </a:moveTo>
                <a:lnTo>
                  <a:pt x="20621" y="0"/>
                </a:lnTo>
              </a:path>
            </a:pathLst>
          </a:custGeom>
          <a:ln w="62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612363" y="938142"/>
            <a:ext cx="103505" cy="927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50" spc="-25" dirty="0">
                <a:latin typeface="Arial MT"/>
                <a:cs typeface="Arial MT"/>
              </a:rPr>
              <a:t>0.5</a:t>
            </a:r>
            <a:endParaRPr sz="450">
              <a:latin typeface="Arial MT"/>
              <a:cs typeface="Arial MT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719714" y="807235"/>
            <a:ext cx="20955" cy="144780"/>
          </a:xfrm>
          <a:custGeom>
            <a:avLst/>
            <a:gdLst/>
            <a:ahLst/>
            <a:cxnLst/>
            <a:rect l="l" t="t" r="r" b="b"/>
            <a:pathLst>
              <a:path w="20954" h="144780">
                <a:moveTo>
                  <a:pt x="0" y="144157"/>
                </a:moveTo>
                <a:lnTo>
                  <a:pt x="12361" y="144157"/>
                </a:lnTo>
              </a:path>
              <a:path w="20954" h="144780">
                <a:moveTo>
                  <a:pt x="0" y="108114"/>
                </a:moveTo>
                <a:lnTo>
                  <a:pt x="12361" y="108114"/>
                </a:lnTo>
              </a:path>
              <a:path w="20954" h="144780">
                <a:moveTo>
                  <a:pt x="0" y="72078"/>
                </a:moveTo>
                <a:lnTo>
                  <a:pt x="12361" y="72078"/>
                </a:lnTo>
              </a:path>
              <a:path w="20954" h="144780">
                <a:moveTo>
                  <a:pt x="0" y="36042"/>
                </a:moveTo>
                <a:lnTo>
                  <a:pt x="12361" y="36042"/>
                </a:lnTo>
              </a:path>
              <a:path w="20954" h="144780">
                <a:moveTo>
                  <a:pt x="0" y="0"/>
                </a:moveTo>
                <a:lnTo>
                  <a:pt x="20621" y="0"/>
                </a:lnTo>
              </a:path>
            </a:pathLst>
          </a:custGeom>
          <a:ln w="62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612363" y="757948"/>
            <a:ext cx="103505" cy="927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50" spc="-25" dirty="0">
                <a:latin typeface="Arial MT"/>
                <a:cs typeface="Arial MT"/>
              </a:rPr>
              <a:t>1.0</a:t>
            </a:r>
            <a:endParaRPr sz="450">
              <a:latin typeface="Arial MT"/>
              <a:cs typeface="Arial MT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719714" y="627042"/>
            <a:ext cx="20955" cy="144780"/>
          </a:xfrm>
          <a:custGeom>
            <a:avLst/>
            <a:gdLst/>
            <a:ahLst/>
            <a:cxnLst/>
            <a:rect l="l" t="t" r="r" b="b"/>
            <a:pathLst>
              <a:path w="20954" h="144779">
                <a:moveTo>
                  <a:pt x="0" y="144157"/>
                </a:moveTo>
                <a:lnTo>
                  <a:pt x="12361" y="144157"/>
                </a:lnTo>
              </a:path>
              <a:path w="20954" h="144779">
                <a:moveTo>
                  <a:pt x="0" y="108114"/>
                </a:moveTo>
                <a:lnTo>
                  <a:pt x="12361" y="108114"/>
                </a:lnTo>
              </a:path>
              <a:path w="20954" h="144779">
                <a:moveTo>
                  <a:pt x="0" y="72078"/>
                </a:moveTo>
                <a:lnTo>
                  <a:pt x="12361" y="72078"/>
                </a:lnTo>
              </a:path>
              <a:path w="20954" h="144779">
                <a:moveTo>
                  <a:pt x="0" y="36035"/>
                </a:moveTo>
                <a:lnTo>
                  <a:pt x="12361" y="36035"/>
                </a:lnTo>
              </a:path>
              <a:path w="20954" h="144779">
                <a:moveTo>
                  <a:pt x="0" y="0"/>
                </a:moveTo>
                <a:lnTo>
                  <a:pt x="20621" y="0"/>
                </a:lnTo>
              </a:path>
            </a:pathLst>
          </a:custGeom>
          <a:ln w="62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612363" y="577754"/>
            <a:ext cx="103505" cy="927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50" spc="-25" dirty="0">
                <a:latin typeface="Arial MT"/>
                <a:cs typeface="Arial MT"/>
              </a:rPr>
              <a:t>1.5</a:t>
            </a:r>
            <a:endParaRPr sz="450">
              <a:latin typeface="Arial MT"/>
              <a:cs typeface="Arial MT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719714" y="446848"/>
            <a:ext cx="20955" cy="144780"/>
          </a:xfrm>
          <a:custGeom>
            <a:avLst/>
            <a:gdLst/>
            <a:ahLst/>
            <a:cxnLst/>
            <a:rect l="l" t="t" r="r" b="b"/>
            <a:pathLst>
              <a:path w="20954" h="144779">
                <a:moveTo>
                  <a:pt x="0" y="144157"/>
                </a:moveTo>
                <a:lnTo>
                  <a:pt x="12361" y="144157"/>
                </a:lnTo>
              </a:path>
              <a:path w="20954" h="144779">
                <a:moveTo>
                  <a:pt x="0" y="108114"/>
                </a:moveTo>
                <a:lnTo>
                  <a:pt x="12361" y="108114"/>
                </a:lnTo>
              </a:path>
              <a:path w="20954" h="144779">
                <a:moveTo>
                  <a:pt x="0" y="72078"/>
                </a:moveTo>
                <a:lnTo>
                  <a:pt x="12361" y="72078"/>
                </a:lnTo>
              </a:path>
              <a:path w="20954" h="144779">
                <a:moveTo>
                  <a:pt x="0" y="36035"/>
                </a:moveTo>
                <a:lnTo>
                  <a:pt x="12361" y="36035"/>
                </a:lnTo>
              </a:path>
              <a:path w="20954" h="144779">
                <a:moveTo>
                  <a:pt x="0" y="0"/>
                </a:moveTo>
                <a:lnTo>
                  <a:pt x="20621" y="0"/>
                </a:lnTo>
              </a:path>
            </a:pathLst>
          </a:custGeom>
          <a:ln w="62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612363" y="397560"/>
            <a:ext cx="103505" cy="927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50" spc="-25" dirty="0">
                <a:latin typeface="Arial MT"/>
                <a:cs typeface="Arial MT"/>
              </a:rPr>
              <a:t>2.0</a:t>
            </a:r>
            <a:endParaRPr sz="450">
              <a:latin typeface="Arial MT"/>
              <a:cs typeface="Arial MT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716539" y="443673"/>
            <a:ext cx="4518660" cy="1087755"/>
            <a:chOff x="716539" y="443673"/>
            <a:chExt cx="4518660" cy="1087755"/>
          </a:xfrm>
        </p:grpSpPr>
        <p:sp>
          <p:nvSpPr>
            <p:cNvPr id="37" name="object 37"/>
            <p:cNvSpPr/>
            <p:nvPr/>
          </p:nvSpPr>
          <p:spPr>
            <a:xfrm>
              <a:off x="719714" y="446848"/>
              <a:ext cx="1749425" cy="1081405"/>
            </a:xfrm>
            <a:custGeom>
              <a:avLst/>
              <a:gdLst/>
              <a:ahLst/>
              <a:cxnLst/>
              <a:rect l="l" t="t" r="r" b="b"/>
              <a:pathLst>
                <a:path w="1749425" h="1081405">
                  <a:moveTo>
                    <a:pt x="0" y="0"/>
                  </a:moveTo>
                  <a:lnTo>
                    <a:pt x="0" y="12382"/>
                  </a:lnTo>
                </a:path>
                <a:path w="1749425" h="1081405">
                  <a:moveTo>
                    <a:pt x="56440" y="0"/>
                  </a:moveTo>
                  <a:lnTo>
                    <a:pt x="56440" y="20614"/>
                  </a:lnTo>
                </a:path>
                <a:path w="1749425" h="1081405">
                  <a:moveTo>
                    <a:pt x="112846" y="0"/>
                  </a:moveTo>
                  <a:lnTo>
                    <a:pt x="112846" y="12382"/>
                  </a:lnTo>
                </a:path>
                <a:path w="1749425" h="1081405">
                  <a:moveTo>
                    <a:pt x="169287" y="0"/>
                  </a:moveTo>
                  <a:lnTo>
                    <a:pt x="169287" y="12382"/>
                  </a:lnTo>
                </a:path>
                <a:path w="1749425" h="1081405">
                  <a:moveTo>
                    <a:pt x="225721" y="0"/>
                  </a:moveTo>
                  <a:lnTo>
                    <a:pt x="225721" y="12382"/>
                  </a:lnTo>
                </a:path>
                <a:path w="1749425" h="1081405">
                  <a:moveTo>
                    <a:pt x="282162" y="0"/>
                  </a:moveTo>
                  <a:lnTo>
                    <a:pt x="282162" y="12382"/>
                  </a:lnTo>
                </a:path>
                <a:path w="1749425" h="1081405">
                  <a:moveTo>
                    <a:pt x="338568" y="0"/>
                  </a:moveTo>
                  <a:lnTo>
                    <a:pt x="338568" y="20614"/>
                  </a:lnTo>
                </a:path>
                <a:path w="1749425" h="1081405">
                  <a:moveTo>
                    <a:pt x="395009" y="0"/>
                  </a:moveTo>
                  <a:lnTo>
                    <a:pt x="395009" y="12382"/>
                  </a:lnTo>
                </a:path>
                <a:path w="1749425" h="1081405">
                  <a:moveTo>
                    <a:pt x="451443" y="0"/>
                  </a:moveTo>
                  <a:lnTo>
                    <a:pt x="451443" y="12382"/>
                  </a:lnTo>
                </a:path>
                <a:path w="1749425" h="1081405">
                  <a:moveTo>
                    <a:pt x="507883" y="0"/>
                  </a:moveTo>
                  <a:lnTo>
                    <a:pt x="507883" y="12382"/>
                  </a:lnTo>
                </a:path>
                <a:path w="1749425" h="1081405">
                  <a:moveTo>
                    <a:pt x="564296" y="0"/>
                  </a:moveTo>
                  <a:lnTo>
                    <a:pt x="564296" y="12382"/>
                  </a:lnTo>
                </a:path>
                <a:path w="1749425" h="1081405">
                  <a:moveTo>
                    <a:pt x="620730" y="0"/>
                  </a:moveTo>
                  <a:lnTo>
                    <a:pt x="620730" y="20614"/>
                  </a:lnTo>
                </a:path>
                <a:path w="1749425" h="1081405">
                  <a:moveTo>
                    <a:pt x="677171" y="0"/>
                  </a:moveTo>
                  <a:lnTo>
                    <a:pt x="677171" y="12382"/>
                  </a:lnTo>
                </a:path>
                <a:path w="1749425" h="1081405">
                  <a:moveTo>
                    <a:pt x="733605" y="0"/>
                  </a:moveTo>
                  <a:lnTo>
                    <a:pt x="733605" y="12382"/>
                  </a:lnTo>
                </a:path>
                <a:path w="1749425" h="1081405">
                  <a:moveTo>
                    <a:pt x="790046" y="0"/>
                  </a:moveTo>
                  <a:lnTo>
                    <a:pt x="790046" y="12382"/>
                  </a:lnTo>
                </a:path>
                <a:path w="1749425" h="1081405">
                  <a:moveTo>
                    <a:pt x="846452" y="0"/>
                  </a:moveTo>
                  <a:lnTo>
                    <a:pt x="846452" y="12382"/>
                  </a:lnTo>
                </a:path>
                <a:path w="1749425" h="1081405">
                  <a:moveTo>
                    <a:pt x="902893" y="0"/>
                  </a:moveTo>
                  <a:lnTo>
                    <a:pt x="902893" y="20614"/>
                  </a:lnTo>
                </a:path>
                <a:path w="1749425" h="1081405">
                  <a:moveTo>
                    <a:pt x="959327" y="0"/>
                  </a:moveTo>
                  <a:lnTo>
                    <a:pt x="959327" y="12382"/>
                  </a:lnTo>
                </a:path>
                <a:path w="1749425" h="1081405">
                  <a:moveTo>
                    <a:pt x="1015767" y="0"/>
                  </a:moveTo>
                  <a:lnTo>
                    <a:pt x="1015767" y="12382"/>
                  </a:lnTo>
                </a:path>
                <a:path w="1749425" h="1081405">
                  <a:moveTo>
                    <a:pt x="1072173" y="0"/>
                  </a:moveTo>
                  <a:lnTo>
                    <a:pt x="1072173" y="12382"/>
                  </a:lnTo>
                </a:path>
                <a:path w="1749425" h="1081405">
                  <a:moveTo>
                    <a:pt x="1128614" y="0"/>
                  </a:moveTo>
                  <a:lnTo>
                    <a:pt x="1128614" y="12382"/>
                  </a:lnTo>
                </a:path>
                <a:path w="1749425" h="1081405">
                  <a:moveTo>
                    <a:pt x="1185048" y="0"/>
                  </a:moveTo>
                  <a:lnTo>
                    <a:pt x="1185048" y="20614"/>
                  </a:lnTo>
                </a:path>
                <a:path w="1749425" h="1081405">
                  <a:moveTo>
                    <a:pt x="1241489" y="0"/>
                  </a:moveTo>
                  <a:lnTo>
                    <a:pt x="1241489" y="12382"/>
                  </a:lnTo>
                </a:path>
                <a:path w="1749425" h="1081405">
                  <a:moveTo>
                    <a:pt x="1297895" y="0"/>
                  </a:moveTo>
                  <a:lnTo>
                    <a:pt x="1297895" y="12382"/>
                  </a:lnTo>
                </a:path>
                <a:path w="1749425" h="1081405">
                  <a:moveTo>
                    <a:pt x="1354336" y="0"/>
                  </a:moveTo>
                  <a:lnTo>
                    <a:pt x="1354336" y="12382"/>
                  </a:lnTo>
                </a:path>
                <a:path w="1749425" h="1081405">
                  <a:moveTo>
                    <a:pt x="1410770" y="0"/>
                  </a:moveTo>
                  <a:lnTo>
                    <a:pt x="1410770" y="12382"/>
                  </a:lnTo>
                </a:path>
                <a:path w="1749425" h="1081405">
                  <a:moveTo>
                    <a:pt x="1467211" y="0"/>
                  </a:moveTo>
                  <a:lnTo>
                    <a:pt x="1467211" y="20614"/>
                  </a:lnTo>
                </a:path>
                <a:path w="1749425" h="1081405">
                  <a:moveTo>
                    <a:pt x="1523616" y="0"/>
                  </a:moveTo>
                  <a:lnTo>
                    <a:pt x="1523616" y="12382"/>
                  </a:lnTo>
                </a:path>
                <a:path w="1749425" h="1081405">
                  <a:moveTo>
                    <a:pt x="1580057" y="0"/>
                  </a:moveTo>
                  <a:lnTo>
                    <a:pt x="1580057" y="12382"/>
                  </a:lnTo>
                </a:path>
                <a:path w="1749425" h="1081405">
                  <a:moveTo>
                    <a:pt x="1636491" y="0"/>
                  </a:moveTo>
                  <a:lnTo>
                    <a:pt x="1636491" y="12382"/>
                  </a:lnTo>
                </a:path>
                <a:path w="1749425" h="1081405">
                  <a:moveTo>
                    <a:pt x="1692932" y="0"/>
                  </a:moveTo>
                  <a:lnTo>
                    <a:pt x="1692932" y="12382"/>
                  </a:lnTo>
                </a:path>
                <a:path w="1749425" h="1081405">
                  <a:moveTo>
                    <a:pt x="1749366" y="0"/>
                  </a:moveTo>
                  <a:lnTo>
                    <a:pt x="1749366" y="20614"/>
                  </a:lnTo>
                </a:path>
                <a:path w="1749425" h="1081405">
                  <a:moveTo>
                    <a:pt x="1749366" y="1081168"/>
                  </a:moveTo>
                  <a:lnTo>
                    <a:pt x="1728723" y="1081168"/>
                  </a:lnTo>
                </a:path>
                <a:path w="1749425" h="1081405">
                  <a:moveTo>
                    <a:pt x="1749366" y="1045125"/>
                  </a:moveTo>
                  <a:lnTo>
                    <a:pt x="1736983" y="1045125"/>
                  </a:lnTo>
                </a:path>
                <a:path w="1749425" h="1081405">
                  <a:moveTo>
                    <a:pt x="1749366" y="1009089"/>
                  </a:moveTo>
                  <a:lnTo>
                    <a:pt x="1736983" y="1009089"/>
                  </a:lnTo>
                </a:path>
                <a:path w="1749425" h="1081405">
                  <a:moveTo>
                    <a:pt x="1749366" y="973054"/>
                  </a:moveTo>
                  <a:lnTo>
                    <a:pt x="1736983" y="973054"/>
                  </a:lnTo>
                </a:path>
                <a:path w="1749425" h="1081405">
                  <a:moveTo>
                    <a:pt x="1749366" y="937011"/>
                  </a:moveTo>
                  <a:lnTo>
                    <a:pt x="1736983" y="937011"/>
                  </a:lnTo>
                </a:path>
                <a:path w="1749425" h="1081405">
                  <a:moveTo>
                    <a:pt x="1749366" y="900975"/>
                  </a:moveTo>
                  <a:lnTo>
                    <a:pt x="1728723" y="900975"/>
                  </a:lnTo>
                </a:path>
                <a:path w="1749425" h="1081405">
                  <a:moveTo>
                    <a:pt x="1749366" y="864932"/>
                  </a:moveTo>
                  <a:lnTo>
                    <a:pt x="1736983" y="864932"/>
                  </a:lnTo>
                </a:path>
                <a:path w="1749425" h="1081405">
                  <a:moveTo>
                    <a:pt x="1749366" y="828896"/>
                  </a:moveTo>
                  <a:lnTo>
                    <a:pt x="1736983" y="828896"/>
                  </a:lnTo>
                </a:path>
                <a:path w="1749425" h="1081405">
                  <a:moveTo>
                    <a:pt x="1749366" y="792853"/>
                  </a:moveTo>
                  <a:lnTo>
                    <a:pt x="1736983" y="792853"/>
                  </a:lnTo>
                </a:path>
                <a:path w="1749425" h="1081405">
                  <a:moveTo>
                    <a:pt x="1749366" y="756817"/>
                  </a:moveTo>
                  <a:lnTo>
                    <a:pt x="1736983" y="756817"/>
                  </a:lnTo>
                </a:path>
                <a:path w="1749425" h="1081405">
                  <a:moveTo>
                    <a:pt x="1749366" y="720781"/>
                  </a:moveTo>
                  <a:lnTo>
                    <a:pt x="1728723" y="720781"/>
                  </a:lnTo>
                </a:path>
                <a:path w="1749425" h="1081405">
                  <a:moveTo>
                    <a:pt x="1749366" y="684738"/>
                  </a:moveTo>
                  <a:lnTo>
                    <a:pt x="1736983" y="684738"/>
                  </a:lnTo>
                </a:path>
                <a:path w="1749425" h="1081405">
                  <a:moveTo>
                    <a:pt x="1749366" y="648702"/>
                  </a:moveTo>
                  <a:lnTo>
                    <a:pt x="1736983" y="648702"/>
                  </a:lnTo>
                </a:path>
                <a:path w="1749425" h="1081405">
                  <a:moveTo>
                    <a:pt x="1749366" y="612659"/>
                  </a:moveTo>
                  <a:lnTo>
                    <a:pt x="1736983" y="612659"/>
                  </a:lnTo>
                </a:path>
                <a:path w="1749425" h="1081405">
                  <a:moveTo>
                    <a:pt x="1749366" y="576623"/>
                  </a:moveTo>
                  <a:lnTo>
                    <a:pt x="1736983" y="576623"/>
                  </a:lnTo>
                </a:path>
                <a:path w="1749425" h="1081405">
                  <a:moveTo>
                    <a:pt x="1749366" y="540580"/>
                  </a:moveTo>
                  <a:lnTo>
                    <a:pt x="1728723" y="540580"/>
                  </a:lnTo>
                </a:path>
                <a:path w="1749425" h="1081405">
                  <a:moveTo>
                    <a:pt x="1749366" y="504544"/>
                  </a:moveTo>
                  <a:lnTo>
                    <a:pt x="1736983" y="504544"/>
                  </a:lnTo>
                </a:path>
                <a:path w="1749425" h="1081405">
                  <a:moveTo>
                    <a:pt x="1749366" y="468502"/>
                  </a:moveTo>
                  <a:lnTo>
                    <a:pt x="1736983" y="468502"/>
                  </a:lnTo>
                </a:path>
                <a:path w="1749425" h="1081405">
                  <a:moveTo>
                    <a:pt x="1749366" y="432466"/>
                  </a:moveTo>
                  <a:lnTo>
                    <a:pt x="1736983" y="432466"/>
                  </a:lnTo>
                </a:path>
                <a:path w="1749425" h="1081405">
                  <a:moveTo>
                    <a:pt x="1749366" y="396430"/>
                  </a:moveTo>
                  <a:lnTo>
                    <a:pt x="1736983" y="396430"/>
                  </a:lnTo>
                </a:path>
                <a:path w="1749425" h="1081405">
                  <a:moveTo>
                    <a:pt x="1749366" y="360387"/>
                  </a:moveTo>
                  <a:lnTo>
                    <a:pt x="1728723" y="360387"/>
                  </a:lnTo>
                </a:path>
                <a:path w="1749425" h="1081405">
                  <a:moveTo>
                    <a:pt x="1749366" y="324351"/>
                  </a:moveTo>
                  <a:lnTo>
                    <a:pt x="1736983" y="324351"/>
                  </a:lnTo>
                </a:path>
                <a:path w="1749425" h="1081405">
                  <a:moveTo>
                    <a:pt x="1749366" y="288308"/>
                  </a:moveTo>
                  <a:lnTo>
                    <a:pt x="1736983" y="288308"/>
                  </a:lnTo>
                </a:path>
                <a:path w="1749425" h="1081405">
                  <a:moveTo>
                    <a:pt x="1749366" y="252272"/>
                  </a:moveTo>
                  <a:lnTo>
                    <a:pt x="1736983" y="252272"/>
                  </a:lnTo>
                </a:path>
                <a:path w="1749425" h="1081405">
                  <a:moveTo>
                    <a:pt x="1749366" y="216229"/>
                  </a:moveTo>
                  <a:lnTo>
                    <a:pt x="1736983" y="216229"/>
                  </a:lnTo>
                </a:path>
                <a:path w="1749425" h="1081405">
                  <a:moveTo>
                    <a:pt x="1749366" y="180193"/>
                  </a:moveTo>
                  <a:lnTo>
                    <a:pt x="1728723" y="180193"/>
                  </a:lnTo>
                </a:path>
                <a:path w="1749425" h="1081405">
                  <a:moveTo>
                    <a:pt x="1749366" y="144157"/>
                  </a:moveTo>
                  <a:lnTo>
                    <a:pt x="1736983" y="144157"/>
                  </a:lnTo>
                </a:path>
                <a:path w="1749425" h="1081405">
                  <a:moveTo>
                    <a:pt x="1749366" y="108114"/>
                  </a:moveTo>
                  <a:lnTo>
                    <a:pt x="1736983" y="108114"/>
                  </a:lnTo>
                </a:path>
                <a:path w="1749425" h="1081405">
                  <a:moveTo>
                    <a:pt x="1749366" y="72078"/>
                  </a:moveTo>
                  <a:lnTo>
                    <a:pt x="1736983" y="72078"/>
                  </a:lnTo>
                </a:path>
                <a:path w="1749425" h="1081405">
                  <a:moveTo>
                    <a:pt x="1749366" y="36035"/>
                  </a:moveTo>
                  <a:lnTo>
                    <a:pt x="1736983" y="36035"/>
                  </a:lnTo>
                </a:path>
                <a:path w="1749425" h="1081405">
                  <a:moveTo>
                    <a:pt x="1749366" y="0"/>
                  </a:moveTo>
                  <a:lnTo>
                    <a:pt x="1728723" y="0"/>
                  </a:lnTo>
                </a:path>
              </a:pathLst>
            </a:custGeom>
            <a:ln w="62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19714" y="446848"/>
              <a:ext cx="1749425" cy="1081405"/>
            </a:xfrm>
            <a:custGeom>
              <a:avLst/>
              <a:gdLst/>
              <a:ahLst/>
              <a:cxnLst/>
              <a:rect l="l" t="t" r="r" b="b"/>
              <a:pathLst>
                <a:path w="1749425" h="1081405">
                  <a:moveTo>
                    <a:pt x="0" y="720781"/>
                  </a:moveTo>
                  <a:lnTo>
                    <a:pt x="1749366" y="720781"/>
                  </a:lnTo>
                </a:path>
                <a:path w="1749425" h="1081405">
                  <a:moveTo>
                    <a:pt x="338568" y="1081168"/>
                  </a:moveTo>
                  <a:lnTo>
                    <a:pt x="338568" y="0"/>
                  </a:lnTo>
                </a:path>
              </a:pathLst>
            </a:custGeom>
            <a:ln w="3175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441506" y="992256"/>
              <a:ext cx="1788160" cy="231140"/>
            </a:xfrm>
            <a:custGeom>
              <a:avLst/>
              <a:gdLst/>
              <a:ahLst/>
              <a:cxnLst/>
              <a:rect l="l" t="t" r="r" b="b"/>
              <a:pathLst>
                <a:path w="1788160" h="231140">
                  <a:moveTo>
                    <a:pt x="0" y="0"/>
                  </a:moveTo>
                  <a:lnTo>
                    <a:pt x="15069" y="20786"/>
                  </a:lnTo>
                  <a:lnTo>
                    <a:pt x="15747" y="21665"/>
                  </a:lnTo>
                  <a:lnTo>
                    <a:pt x="16408" y="22539"/>
                  </a:lnTo>
                  <a:lnTo>
                    <a:pt x="58167" y="70968"/>
                  </a:lnTo>
                  <a:lnTo>
                    <a:pt x="59500" y="72345"/>
                  </a:lnTo>
                  <a:lnTo>
                    <a:pt x="60811" y="73706"/>
                  </a:lnTo>
                  <a:lnTo>
                    <a:pt x="100493" y="110370"/>
                  </a:lnTo>
                  <a:lnTo>
                    <a:pt x="101719" y="111372"/>
                  </a:lnTo>
                  <a:lnTo>
                    <a:pt x="102945" y="112403"/>
                  </a:lnTo>
                  <a:lnTo>
                    <a:pt x="139956" y="140050"/>
                  </a:lnTo>
                  <a:lnTo>
                    <a:pt x="141289" y="140946"/>
                  </a:lnTo>
                  <a:lnTo>
                    <a:pt x="142628" y="141848"/>
                  </a:lnTo>
                  <a:lnTo>
                    <a:pt x="182769" y="165889"/>
                  </a:lnTo>
                  <a:lnTo>
                    <a:pt x="184012" y="166544"/>
                  </a:lnTo>
                  <a:lnTo>
                    <a:pt x="185261" y="167222"/>
                  </a:lnTo>
                  <a:lnTo>
                    <a:pt x="187753" y="168510"/>
                  </a:lnTo>
                  <a:lnTo>
                    <a:pt x="192743" y="171069"/>
                  </a:lnTo>
                  <a:lnTo>
                    <a:pt x="202739" y="175969"/>
                  </a:lnTo>
                  <a:lnTo>
                    <a:pt x="203349" y="176277"/>
                  </a:lnTo>
                  <a:lnTo>
                    <a:pt x="203987" y="176563"/>
                  </a:lnTo>
                  <a:lnTo>
                    <a:pt x="205231" y="177151"/>
                  </a:lnTo>
                  <a:lnTo>
                    <a:pt x="207728" y="178310"/>
                  </a:lnTo>
                  <a:lnTo>
                    <a:pt x="212735" y="180589"/>
                  </a:lnTo>
                  <a:lnTo>
                    <a:pt x="222708" y="184940"/>
                  </a:lnTo>
                  <a:lnTo>
                    <a:pt x="223325" y="185181"/>
                  </a:lnTo>
                  <a:lnTo>
                    <a:pt x="223935" y="185444"/>
                  </a:lnTo>
                  <a:lnTo>
                    <a:pt x="225161" y="185948"/>
                  </a:lnTo>
                  <a:lnTo>
                    <a:pt x="227609" y="186973"/>
                  </a:lnTo>
                  <a:lnTo>
                    <a:pt x="232509" y="188944"/>
                  </a:lnTo>
                  <a:lnTo>
                    <a:pt x="242309" y="192708"/>
                  </a:lnTo>
                  <a:lnTo>
                    <a:pt x="242925" y="192926"/>
                  </a:lnTo>
                  <a:lnTo>
                    <a:pt x="243535" y="193167"/>
                  </a:lnTo>
                  <a:lnTo>
                    <a:pt x="244762" y="193604"/>
                  </a:lnTo>
                  <a:lnTo>
                    <a:pt x="247186" y="194500"/>
                  </a:lnTo>
                  <a:lnTo>
                    <a:pt x="252086" y="196230"/>
                  </a:lnTo>
                  <a:lnTo>
                    <a:pt x="261887" y="199529"/>
                  </a:lnTo>
                  <a:lnTo>
                    <a:pt x="262547" y="199747"/>
                  </a:lnTo>
                  <a:lnTo>
                    <a:pt x="263225" y="199971"/>
                  </a:lnTo>
                  <a:lnTo>
                    <a:pt x="284466" y="206355"/>
                  </a:lnTo>
                  <a:lnTo>
                    <a:pt x="285799" y="206730"/>
                  </a:lnTo>
                  <a:lnTo>
                    <a:pt x="288448" y="207447"/>
                  </a:lnTo>
                  <a:lnTo>
                    <a:pt x="293762" y="208847"/>
                  </a:lnTo>
                  <a:lnTo>
                    <a:pt x="304391" y="211496"/>
                  </a:lnTo>
                  <a:lnTo>
                    <a:pt x="305617" y="211804"/>
                  </a:lnTo>
                  <a:lnTo>
                    <a:pt x="306866" y="212090"/>
                  </a:lnTo>
                  <a:lnTo>
                    <a:pt x="309336" y="212655"/>
                  </a:lnTo>
                  <a:lnTo>
                    <a:pt x="314303" y="213770"/>
                  </a:lnTo>
                  <a:lnTo>
                    <a:pt x="324210" y="215870"/>
                  </a:lnTo>
                  <a:lnTo>
                    <a:pt x="324848" y="216004"/>
                  </a:lnTo>
                  <a:lnTo>
                    <a:pt x="325458" y="216110"/>
                  </a:lnTo>
                  <a:lnTo>
                    <a:pt x="326707" y="216374"/>
                  </a:lnTo>
                  <a:lnTo>
                    <a:pt x="329177" y="216855"/>
                  </a:lnTo>
                  <a:lnTo>
                    <a:pt x="334122" y="217796"/>
                  </a:lnTo>
                  <a:lnTo>
                    <a:pt x="344051" y="219549"/>
                  </a:lnTo>
                  <a:lnTo>
                    <a:pt x="344712" y="219678"/>
                  </a:lnTo>
                  <a:lnTo>
                    <a:pt x="346744" y="220008"/>
                  </a:lnTo>
                  <a:lnTo>
                    <a:pt x="349410" y="220445"/>
                  </a:lnTo>
                  <a:lnTo>
                    <a:pt x="354792" y="221296"/>
                  </a:lnTo>
                  <a:lnTo>
                    <a:pt x="387037" y="225451"/>
                  </a:lnTo>
                  <a:lnTo>
                    <a:pt x="387692" y="225541"/>
                  </a:lnTo>
                  <a:lnTo>
                    <a:pt x="389663" y="225737"/>
                  </a:lnTo>
                  <a:lnTo>
                    <a:pt x="392312" y="226000"/>
                  </a:lnTo>
                  <a:lnTo>
                    <a:pt x="397582" y="226526"/>
                  </a:lnTo>
                  <a:lnTo>
                    <a:pt x="398237" y="226588"/>
                  </a:lnTo>
                  <a:lnTo>
                    <a:pt x="398892" y="226633"/>
                  </a:lnTo>
                  <a:lnTo>
                    <a:pt x="400231" y="226767"/>
                  </a:lnTo>
                  <a:lnTo>
                    <a:pt x="402851" y="226986"/>
                  </a:lnTo>
                  <a:lnTo>
                    <a:pt x="408127" y="227445"/>
                  </a:lnTo>
                  <a:lnTo>
                    <a:pt x="408804" y="227490"/>
                  </a:lnTo>
                  <a:lnTo>
                    <a:pt x="409459" y="227551"/>
                  </a:lnTo>
                  <a:lnTo>
                    <a:pt x="410770" y="227641"/>
                  </a:lnTo>
                  <a:lnTo>
                    <a:pt x="413419" y="227859"/>
                  </a:lnTo>
                  <a:lnTo>
                    <a:pt x="418688" y="228229"/>
                  </a:lnTo>
                  <a:lnTo>
                    <a:pt x="421315" y="228408"/>
                  </a:lnTo>
                  <a:lnTo>
                    <a:pt x="423964" y="228582"/>
                  </a:lnTo>
                  <a:lnTo>
                    <a:pt x="429233" y="228890"/>
                  </a:lnTo>
                  <a:lnTo>
                    <a:pt x="429849" y="228929"/>
                  </a:lnTo>
                  <a:lnTo>
                    <a:pt x="430460" y="228951"/>
                  </a:lnTo>
                  <a:lnTo>
                    <a:pt x="431686" y="229019"/>
                  </a:lnTo>
                  <a:lnTo>
                    <a:pt x="434156" y="229147"/>
                  </a:lnTo>
                  <a:lnTo>
                    <a:pt x="439078" y="229411"/>
                  </a:lnTo>
                  <a:lnTo>
                    <a:pt x="440305" y="229455"/>
                  </a:lnTo>
                  <a:lnTo>
                    <a:pt x="441531" y="229523"/>
                  </a:lnTo>
                  <a:lnTo>
                    <a:pt x="444001" y="229629"/>
                  </a:lnTo>
                  <a:lnTo>
                    <a:pt x="448923" y="229831"/>
                  </a:lnTo>
                  <a:lnTo>
                    <a:pt x="451370" y="229915"/>
                  </a:lnTo>
                  <a:lnTo>
                    <a:pt x="453823" y="229982"/>
                  </a:lnTo>
                  <a:lnTo>
                    <a:pt x="454456" y="230004"/>
                  </a:lnTo>
                  <a:lnTo>
                    <a:pt x="456293" y="230071"/>
                  </a:lnTo>
                  <a:lnTo>
                    <a:pt x="458746" y="230133"/>
                  </a:lnTo>
                  <a:lnTo>
                    <a:pt x="459356" y="230155"/>
                  </a:lnTo>
                  <a:lnTo>
                    <a:pt x="459989" y="230178"/>
                  </a:lnTo>
                  <a:lnTo>
                    <a:pt x="461215" y="230200"/>
                  </a:lnTo>
                  <a:lnTo>
                    <a:pt x="463668" y="230267"/>
                  </a:lnTo>
                  <a:lnTo>
                    <a:pt x="464279" y="230290"/>
                  </a:lnTo>
                  <a:lnTo>
                    <a:pt x="464889" y="230290"/>
                  </a:lnTo>
                  <a:lnTo>
                    <a:pt x="466138" y="230329"/>
                  </a:lnTo>
                  <a:lnTo>
                    <a:pt x="468591" y="230374"/>
                  </a:lnTo>
                  <a:lnTo>
                    <a:pt x="469268" y="230374"/>
                  </a:lnTo>
                  <a:lnTo>
                    <a:pt x="469923" y="230396"/>
                  </a:lnTo>
                  <a:lnTo>
                    <a:pt x="471256" y="230419"/>
                  </a:lnTo>
                  <a:lnTo>
                    <a:pt x="471934" y="230441"/>
                  </a:lnTo>
                  <a:lnTo>
                    <a:pt x="472589" y="230441"/>
                  </a:lnTo>
                  <a:lnTo>
                    <a:pt x="473927" y="230463"/>
                  </a:lnTo>
                  <a:lnTo>
                    <a:pt x="474605" y="230463"/>
                  </a:lnTo>
                  <a:lnTo>
                    <a:pt x="475260" y="230486"/>
                  </a:lnTo>
                  <a:lnTo>
                    <a:pt x="475938" y="230486"/>
                  </a:lnTo>
                  <a:lnTo>
                    <a:pt x="476593" y="230508"/>
                  </a:lnTo>
                  <a:lnTo>
                    <a:pt x="477931" y="230508"/>
                  </a:lnTo>
                  <a:lnTo>
                    <a:pt x="479264" y="230531"/>
                  </a:lnTo>
                  <a:lnTo>
                    <a:pt x="479942" y="230531"/>
                  </a:lnTo>
                  <a:lnTo>
                    <a:pt x="480597" y="230547"/>
                  </a:lnTo>
                  <a:lnTo>
                    <a:pt x="482591" y="230547"/>
                  </a:lnTo>
                  <a:lnTo>
                    <a:pt x="483268" y="230570"/>
                  </a:lnTo>
                  <a:lnTo>
                    <a:pt x="485934" y="230570"/>
                  </a:lnTo>
                  <a:lnTo>
                    <a:pt x="486589" y="230592"/>
                  </a:lnTo>
                  <a:lnTo>
                    <a:pt x="498601" y="230592"/>
                  </a:lnTo>
                  <a:lnTo>
                    <a:pt x="499279" y="230570"/>
                  </a:lnTo>
                  <a:lnTo>
                    <a:pt x="502605" y="230570"/>
                  </a:lnTo>
                  <a:lnTo>
                    <a:pt x="503283" y="230547"/>
                  </a:lnTo>
                  <a:lnTo>
                    <a:pt x="505271" y="230547"/>
                  </a:lnTo>
                  <a:lnTo>
                    <a:pt x="505954" y="230531"/>
                  </a:lnTo>
                  <a:lnTo>
                    <a:pt x="507287" y="230531"/>
                  </a:lnTo>
                  <a:lnTo>
                    <a:pt x="508620" y="230508"/>
                  </a:lnTo>
                  <a:lnTo>
                    <a:pt x="511291" y="230486"/>
                  </a:lnTo>
                  <a:lnTo>
                    <a:pt x="511901" y="230463"/>
                  </a:lnTo>
                  <a:lnTo>
                    <a:pt x="512512" y="230463"/>
                  </a:lnTo>
                  <a:lnTo>
                    <a:pt x="516253" y="230396"/>
                  </a:lnTo>
                  <a:lnTo>
                    <a:pt x="516891" y="230396"/>
                  </a:lnTo>
                  <a:lnTo>
                    <a:pt x="517502" y="230374"/>
                  </a:lnTo>
                  <a:lnTo>
                    <a:pt x="518134" y="230374"/>
                  </a:lnTo>
                  <a:lnTo>
                    <a:pt x="518750" y="230351"/>
                  </a:lnTo>
                  <a:lnTo>
                    <a:pt x="521242" y="230307"/>
                  </a:lnTo>
                  <a:lnTo>
                    <a:pt x="521853" y="230290"/>
                  </a:lnTo>
                  <a:lnTo>
                    <a:pt x="522491" y="230290"/>
                  </a:lnTo>
                  <a:lnTo>
                    <a:pt x="523734" y="230267"/>
                  </a:lnTo>
                  <a:lnTo>
                    <a:pt x="526232" y="230200"/>
                  </a:lnTo>
                  <a:lnTo>
                    <a:pt x="531194" y="230088"/>
                  </a:lnTo>
                  <a:lnTo>
                    <a:pt x="531832" y="230071"/>
                  </a:lnTo>
                  <a:lnTo>
                    <a:pt x="532443" y="230049"/>
                  </a:lnTo>
                  <a:lnTo>
                    <a:pt x="533691" y="230027"/>
                  </a:lnTo>
                  <a:lnTo>
                    <a:pt x="536183" y="229937"/>
                  </a:lnTo>
                  <a:lnTo>
                    <a:pt x="541173" y="229808"/>
                  </a:lnTo>
                  <a:lnTo>
                    <a:pt x="542394" y="229763"/>
                  </a:lnTo>
                  <a:lnTo>
                    <a:pt x="551124" y="229455"/>
                  </a:lnTo>
                  <a:lnTo>
                    <a:pt x="552480" y="229411"/>
                  </a:lnTo>
                  <a:lnTo>
                    <a:pt x="553812" y="229349"/>
                  </a:lnTo>
                  <a:lnTo>
                    <a:pt x="556528" y="229237"/>
                  </a:lnTo>
                  <a:lnTo>
                    <a:pt x="561910" y="229019"/>
                  </a:lnTo>
                  <a:lnTo>
                    <a:pt x="572713" y="228537"/>
                  </a:lnTo>
                  <a:lnTo>
                    <a:pt x="573390" y="228515"/>
                  </a:lnTo>
                  <a:lnTo>
                    <a:pt x="574051" y="228470"/>
                  </a:lnTo>
                  <a:lnTo>
                    <a:pt x="575406" y="228408"/>
                  </a:lnTo>
                  <a:lnTo>
                    <a:pt x="578094" y="228274"/>
                  </a:lnTo>
                  <a:lnTo>
                    <a:pt x="583498" y="227988"/>
                  </a:lnTo>
                  <a:lnTo>
                    <a:pt x="594306" y="227400"/>
                  </a:lnTo>
                  <a:lnTo>
                    <a:pt x="594962" y="227378"/>
                  </a:lnTo>
                  <a:lnTo>
                    <a:pt x="595617" y="227333"/>
                  </a:lnTo>
                  <a:lnTo>
                    <a:pt x="596955" y="227271"/>
                  </a:lnTo>
                  <a:lnTo>
                    <a:pt x="599598" y="227114"/>
                  </a:lnTo>
                  <a:lnTo>
                    <a:pt x="676230" y="221710"/>
                  </a:lnTo>
                  <a:lnTo>
                    <a:pt x="719104" y="218126"/>
                  </a:lnTo>
                  <a:lnTo>
                    <a:pt x="759133" y="214559"/>
                  </a:lnTo>
                  <a:lnTo>
                    <a:pt x="798356" y="210947"/>
                  </a:lnTo>
                  <a:lnTo>
                    <a:pt x="840950" y="206971"/>
                  </a:lnTo>
                  <a:lnTo>
                    <a:pt x="880677" y="203247"/>
                  </a:lnTo>
                  <a:lnTo>
                    <a:pt x="923725" y="199288"/>
                  </a:lnTo>
                  <a:lnTo>
                    <a:pt x="965988" y="195463"/>
                  </a:lnTo>
                  <a:lnTo>
                    <a:pt x="1005430" y="191985"/>
                  </a:lnTo>
                  <a:lnTo>
                    <a:pt x="1048197" y="188351"/>
                  </a:lnTo>
                  <a:lnTo>
                    <a:pt x="1088098" y="185047"/>
                  </a:lnTo>
                  <a:lnTo>
                    <a:pt x="1127231" y="181967"/>
                  </a:lnTo>
                  <a:lnTo>
                    <a:pt x="1169691" y="178747"/>
                  </a:lnTo>
                  <a:lnTo>
                    <a:pt x="1209306" y="175863"/>
                  </a:lnTo>
                  <a:lnTo>
                    <a:pt x="1252247" y="172867"/>
                  </a:lnTo>
                  <a:lnTo>
                    <a:pt x="1292343" y="170218"/>
                  </a:lnTo>
                  <a:lnTo>
                    <a:pt x="1331656" y="167726"/>
                  </a:lnTo>
                  <a:lnTo>
                    <a:pt x="1374289" y="165144"/>
                  </a:lnTo>
                  <a:lnTo>
                    <a:pt x="1414100" y="162871"/>
                  </a:lnTo>
                  <a:lnTo>
                    <a:pt x="1457220" y="160507"/>
                  </a:lnTo>
                  <a:lnTo>
                    <a:pt x="1499568" y="158295"/>
                  </a:lnTo>
                  <a:lnTo>
                    <a:pt x="1539077" y="156346"/>
                  </a:lnTo>
                  <a:lnTo>
                    <a:pt x="1581884" y="154336"/>
                  </a:lnTo>
                  <a:lnTo>
                    <a:pt x="1621874" y="152544"/>
                  </a:lnTo>
                  <a:lnTo>
                    <a:pt x="1661074" y="150858"/>
                  </a:lnTo>
                  <a:lnTo>
                    <a:pt x="1703601" y="149128"/>
                  </a:lnTo>
                  <a:lnTo>
                    <a:pt x="1743305" y="147577"/>
                  </a:lnTo>
                  <a:lnTo>
                    <a:pt x="1744683" y="147532"/>
                  </a:lnTo>
                  <a:lnTo>
                    <a:pt x="1746061" y="147470"/>
                  </a:lnTo>
                  <a:lnTo>
                    <a:pt x="1748838" y="147381"/>
                  </a:lnTo>
                  <a:lnTo>
                    <a:pt x="1754371" y="147162"/>
                  </a:lnTo>
                  <a:lnTo>
                    <a:pt x="1765442" y="146748"/>
                  </a:lnTo>
                  <a:lnTo>
                    <a:pt x="1766142" y="146726"/>
                  </a:lnTo>
                  <a:lnTo>
                    <a:pt x="1766820" y="146703"/>
                  </a:lnTo>
                  <a:lnTo>
                    <a:pt x="1767520" y="146681"/>
                  </a:lnTo>
                  <a:lnTo>
                    <a:pt x="1768220" y="146636"/>
                  </a:lnTo>
                  <a:lnTo>
                    <a:pt x="1768898" y="146614"/>
                  </a:lnTo>
                  <a:lnTo>
                    <a:pt x="1769598" y="146591"/>
                  </a:lnTo>
                  <a:lnTo>
                    <a:pt x="1770975" y="146546"/>
                  </a:lnTo>
                  <a:lnTo>
                    <a:pt x="1776508" y="146328"/>
                  </a:lnTo>
                  <a:lnTo>
                    <a:pt x="1777908" y="146289"/>
                  </a:lnTo>
                  <a:lnTo>
                    <a:pt x="1779286" y="146244"/>
                  </a:lnTo>
                  <a:lnTo>
                    <a:pt x="1782047" y="146132"/>
                  </a:lnTo>
                  <a:lnTo>
                    <a:pt x="1783447" y="146087"/>
                  </a:lnTo>
                  <a:lnTo>
                    <a:pt x="1784824" y="146048"/>
                  </a:lnTo>
                  <a:lnTo>
                    <a:pt x="1785524" y="146026"/>
                  </a:lnTo>
                  <a:lnTo>
                    <a:pt x="1786202" y="146003"/>
                  </a:lnTo>
                  <a:lnTo>
                    <a:pt x="1786902" y="145958"/>
                  </a:lnTo>
                  <a:lnTo>
                    <a:pt x="1787535" y="145936"/>
                  </a:lnTo>
                </a:path>
              </a:pathLst>
            </a:custGeom>
            <a:ln w="11200">
              <a:solidFill>
                <a:srgbClr val="7F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441506" y="1129820"/>
              <a:ext cx="1788160" cy="130810"/>
            </a:xfrm>
            <a:custGeom>
              <a:avLst/>
              <a:gdLst/>
              <a:ahLst/>
              <a:cxnLst/>
              <a:rect l="l" t="t" r="r" b="b"/>
              <a:pathLst>
                <a:path w="1788160" h="130809">
                  <a:moveTo>
                    <a:pt x="0" y="0"/>
                  </a:moveTo>
                  <a:lnTo>
                    <a:pt x="151" y="145"/>
                  </a:lnTo>
                  <a:lnTo>
                    <a:pt x="5118" y="4849"/>
                  </a:lnTo>
                  <a:lnTo>
                    <a:pt x="15069" y="13821"/>
                  </a:lnTo>
                  <a:lnTo>
                    <a:pt x="15747" y="14409"/>
                  </a:lnTo>
                  <a:lnTo>
                    <a:pt x="16408" y="15002"/>
                  </a:lnTo>
                  <a:lnTo>
                    <a:pt x="47404" y="39587"/>
                  </a:lnTo>
                  <a:lnTo>
                    <a:pt x="58823" y="47595"/>
                  </a:lnTo>
                  <a:lnTo>
                    <a:pt x="59500" y="48054"/>
                  </a:lnTo>
                  <a:lnTo>
                    <a:pt x="79996" y="61046"/>
                  </a:lnTo>
                  <a:lnTo>
                    <a:pt x="81968" y="62228"/>
                  </a:lnTo>
                  <a:lnTo>
                    <a:pt x="120227" y="82332"/>
                  </a:lnTo>
                  <a:lnTo>
                    <a:pt x="120838" y="82617"/>
                  </a:lnTo>
                  <a:lnTo>
                    <a:pt x="121448" y="82925"/>
                  </a:lnTo>
                  <a:lnTo>
                    <a:pt x="122697" y="83469"/>
                  </a:lnTo>
                  <a:lnTo>
                    <a:pt x="125150" y="84605"/>
                  </a:lnTo>
                  <a:lnTo>
                    <a:pt x="130089" y="86795"/>
                  </a:lnTo>
                  <a:lnTo>
                    <a:pt x="139956" y="90973"/>
                  </a:lnTo>
                  <a:lnTo>
                    <a:pt x="140634" y="91236"/>
                  </a:lnTo>
                  <a:lnTo>
                    <a:pt x="141289" y="91522"/>
                  </a:lnTo>
                  <a:lnTo>
                    <a:pt x="142628" y="92042"/>
                  </a:lnTo>
                  <a:lnTo>
                    <a:pt x="145316" y="93118"/>
                  </a:lnTo>
                  <a:lnTo>
                    <a:pt x="150652" y="95195"/>
                  </a:lnTo>
                  <a:lnTo>
                    <a:pt x="161349" y="99110"/>
                  </a:lnTo>
                  <a:lnTo>
                    <a:pt x="162026" y="99350"/>
                  </a:lnTo>
                  <a:lnTo>
                    <a:pt x="162687" y="99591"/>
                  </a:lnTo>
                  <a:lnTo>
                    <a:pt x="164042" y="100050"/>
                  </a:lnTo>
                  <a:lnTo>
                    <a:pt x="166708" y="100969"/>
                  </a:lnTo>
                  <a:lnTo>
                    <a:pt x="172050" y="102744"/>
                  </a:lnTo>
                  <a:lnTo>
                    <a:pt x="182769" y="106110"/>
                  </a:lnTo>
                  <a:lnTo>
                    <a:pt x="183379" y="106306"/>
                  </a:lnTo>
                  <a:lnTo>
                    <a:pt x="184012" y="106485"/>
                  </a:lnTo>
                  <a:lnTo>
                    <a:pt x="187753" y="107599"/>
                  </a:lnTo>
                  <a:lnTo>
                    <a:pt x="192743" y="109022"/>
                  </a:lnTo>
                  <a:lnTo>
                    <a:pt x="202739" y="111687"/>
                  </a:lnTo>
                  <a:lnTo>
                    <a:pt x="203349" y="111844"/>
                  </a:lnTo>
                  <a:lnTo>
                    <a:pt x="203987" y="112018"/>
                  </a:lnTo>
                  <a:lnTo>
                    <a:pt x="242309" y="120283"/>
                  </a:lnTo>
                  <a:lnTo>
                    <a:pt x="262547" y="123543"/>
                  </a:lnTo>
                  <a:lnTo>
                    <a:pt x="263225" y="123655"/>
                  </a:lnTo>
                  <a:lnTo>
                    <a:pt x="264535" y="123828"/>
                  </a:lnTo>
                  <a:lnTo>
                    <a:pt x="267207" y="124204"/>
                  </a:lnTo>
                  <a:lnTo>
                    <a:pt x="272521" y="124904"/>
                  </a:lnTo>
                  <a:lnTo>
                    <a:pt x="273831" y="125077"/>
                  </a:lnTo>
                  <a:lnTo>
                    <a:pt x="275170" y="125228"/>
                  </a:lnTo>
                  <a:lnTo>
                    <a:pt x="277836" y="125559"/>
                  </a:lnTo>
                  <a:lnTo>
                    <a:pt x="283128" y="126169"/>
                  </a:lnTo>
                  <a:lnTo>
                    <a:pt x="283811" y="126236"/>
                  </a:lnTo>
                  <a:lnTo>
                    <a:pt x="284466" y="126326"/>
                  </a:lnTo>
                  <a:lnTo>
                    <a:pt x="285799" y="126455"/>
                  </a:lnTo>
                  <a:lnTo>
                    <a:pt x="288448" y="126740"/>
                  </a:lnTo>
                  <a:lnTo>
                    <a:pt x="293762" y="127267"/>
                  </a:lnTo>
                  <a:lnTo>
                    <a:pt x="294417" y="127328"/>
                  </a:lnTo>
                  <a:lnTo>
                    <a:pt x="295095" y="127396"/>
                  </a:lnTo>
                  <a:lnTo>
                    <a:pt x="296428" y="127508"/>
                  </a:lnTo>
                  <a:lnTo>
                    <a:pt x="299077" y="127743"/>
                  </a:lnTo>
                  <a:lnTo>
                    <a:pt x="304391" y="128185"/>
                  </a:lnTo>
                  <a:lnTo>
                    <a:pt x="305007" y="128247"/>
                  </a:lnTo>
                  <a:lnTo>
                    <a:pt x="305617" y="128292"/>
                  </a:lnTo>
                  <a:lnTo>
                    <a:pt x="306866" y="128381"/>
                  </a:lnTo>
                  <a:lnTo>
                    <a:pt x="309336" y="128577"/>
                  </a:lnTo>
                  <a:lnTo>
                    <a:pt x="314303" y="128908"/>
                  </a:lnTo>
                  <a:lnTo>
                    <a:pt x="314914" y="128947"/>
                  </a:lnTo>
                  <a:lnTo>
                    <a:pt x="315552" y="128992"/>
                  </a:lnTo>
                  <a:lnTo>
                    <a:pt x="316773" y="129081"/>
                  </a:lnTo>
                  <a:lnTo>
                    <a:pt x="319270" y="129232"/>
                  </a:lnTo>
                  <a:lnTo>
                    <a:pt x="324210" y="129518"/>
                  </a:lnTo>
                  <a:lnTo>
                    <a:pt x="324848" y="129540"/>
                  </a:lnTo>
                  <a:lnTo>
                    <a:pt x="325458" y="129585"/>
                  </a:lnTo>
                  <a:lnTo>
                    <a:pt x="326707" y="129647"/>
                  </a:lnTo>
                  <a:lnTo>
                    <a:pt x="329177" y="129759"/>
                  </a:lnTo>
                  <a:lnTo>
                    <a:pt x="329787" y="129781"/>
                  </a:lnTo>
                  <a:lnTo>
                    <a:pt x="330426" y="129826"/>
                  </a:lnTo>
                  <a:lnTo>
                    <a:pt x="331652" y="129865"/>
                  </a:lnTo>
                  <a:lnTo>
                    <a:pt x="334122" y="129977"/>
                  </a:lnTo>
                  <a:lnTo>
                    <a:pt x="334755" y="130000"/>
                  </a:lnTo>
                  <a:lnTo>
                    <a:pt x="335371" y="130022"/>
                  </a:lnTo>
                  <a:lnTo>
                    <a:pt x="336614" y="130084"/>
                  </a:lnTo>
                  <a:lnTo>
                    <a:pt x="339089" y="130173"/>
                  </a:lnTo>
                  <a:lnTo>
                    <a:pt x="339699" y="130196"/>
                  </a:lnTo>
                  <a:lnTo>
                    <a:pt x="340332" y="130218"/>
                  </a:lnTo>
                  <a:lnTo>
                    <a:pt x="341559" y="130263"/>
                  </a:lnTo>
                  <a:lnTo>
                    <a:pt x="344051" y="130324"/>
                  </a:lnTo>
                  <a:lnTo>
                    <a:pt x="344712" y="130347"/>
                  </a:lnTo>
                  <a:lnTo>
                    <a:pt x="346744" y="130414"/>
                  </a:lnTo>
                  <a:lnTo>
                    <a:pt x="347400" y="130414"/>
                  </a:lnTo>
                  <a:lnTo>
                    <a:pt x="348077" y="130436"/>
                  </a:lnTo>
                  <a:lnTo>
                    <a:pt x="349410" y="130481"/>
                  </a:lnTo>
                  <a:lnTo>
                    <a:pt x="350088" y="130481"/>
                  </a:lnTo>
                  <a:lnTo>
                    <a:pt x="350771" y="130504"/>
                  </a:lnTo>
                  <a:lnTo>
                    <a:pt x="352104" y="130526"/>
                  </a:lnTo>
                  <a:lnTo>
                    <a:pt x="354792" y="130588"/>
                  </a:lnTo>
                  <a:lnTo>
                    <a:pt x="355469" y="130588"/>
                  </a:lnTo>
                  <a:lnTo>
                    <a:pt x="356130" y="130610"/>
                  </a:lnTo>
                  <a:lnTo>
                    <a:pt x="357485" y="130632"/>
                  </a:lnTo>
                  <a:lnTo>
                    <a:pt x="358818" y="130632"/>
                  </a:lnTo>
                  <a:lnTo>
                    <a:pt x="359496" y="130655"/>
                  </a:lnTo>
                  <a:lnTo>
                    <a:pt x="360173" y="130655"/>
                  </a:lnTo>
                  <a:lnTo>
                    <a:pt x="360829" y="130677"/>
                  </a:lnTo>
                  <a:lnTo>
                    <a:pt x="362845" y="130677"/>
                  </a:lnTo>
                  <a:lnTo>
                    <a:pt x="363522" y="130700"/>
                  </a:lnTo>
                  <a:lnTo>
                    <a:pt x="366210" y="130700"/>
                  </a:lnTo>
                  <a:lnTo>
                    <a:pt x="366888" y="130722"/>
                  </a:lnTo>
                  <a:lnTo>
                    <a:pt x="376296" y="130722"/>
                  </a:lnTo>
                  <a:lnTo>
                    <a:pt x="376951" y="130700"/>
                  </a:lnTo>
                  <a:lnTo>
                    <a:pt x="379645" y="130700"/>
                  </a:lnTo>
                  <a:lnTo>
                    <a:pt x="380322" y="130677"/>
                  </a:lnTo>
                  <a:lnTo>
                    <a:pt x="381655" y="130677"/>
                  </a:lnTo>
                  <a:lnTo>
                    <a:pt x="382333" y="130655"/>
                  </a:lnTo>
                  <a:lnTo>
                    <a:pt x="383671" y="130655"/>
                  </a:lnTo>
                  <a:lnTo>
                    <a:pt x="384349" y="130632"/>
                  </a:lnTo>
                  <a:lnTo>
                    <a:pt x="385682" y="130632"/>
                  </a:lnTo>
                  <a:lnTo>
                    <a:pt x="387037" y="130610"/>
                  </a:lnTo>
                  <a:lnTo>
                    <a:pt x="387692" y="130588"/>
                  </a:lnTo>
                  <a:lnTo>
                    <a:pt x="388353" y="130588"/>
                  </a:lnTo>
                  <a:lnTo>
                    <a:pt x="389663" y="130565"/>
                  </a:lnTo>
                  <a:lnTo>
                    <a:pt x="392312" y="130504"/>
                  </a:lnTo>
                  <a:lnTo>
                    <a:pt x="392967" y="130504"/>
                  </a:lnTo>
                  <a:lnTo>
                    <a:pt x="393622" y="130481"/>
                  </a:lnTo>
                  <a:lnTo>
                    <a:pt x="394955" y="130459"/>
                  </a:lnTo>
                  <a:lnTo>
                    <a:pt x="397582" y="130392"/>
                  </a:lnTo>
                  <a:lnTo>
                    <a:pt x="398237" y="130369"/>
                  </a:lnTo>
                  <a:lnTo>
                    <a:pt x="398892" y="130369"/>
                  </a:lnTo>
                  <a:lnTo>
                    <a:pt x="400231" y="130324"/>
                  </a:lnTo>
                  <a:lnTo>
                    <a:pt x="402851" y="130263"/>
                  </a:lnTo>
                  <a:lnTo>
                    <a:pt x="408127" y="130084"/>
                  </a:lnTo>
                  <a:lnTo>
                    <a:pt x="408804" y="130067"/>
                  </a:lnTo>
                  <a:lnTo>
                    <a:pt x="410770" y="130000"/>
                  </a:lnTo>
                  <a:lnTo>
                    <a:pt x="413419" y="129910"/>
                  </a:lnTo>
                  <a:lnTo>
                    <a:pt x="418688" y="129692"/>
                  </a:lnTo>
                  <a:lnTo>
                    <a:pt x="419349" y="129669"/>
                  </a:lnTo>
                  <a:lnTo>
                    <a:pt x="420004" y="129624"/>
                  </a:lnTo>
                  <a:lnTo>
                    <a:pt x="421315" y="129585"/>
                  </a:lnTo>
                  <a:lnTo>
                    <a:pt x="423964" y="129451"/>
                  </a:lnTo>
                  <a:lnTo>
                    <a:pt x="429233" y="129210"/>
                  </a:lnTo>
                  <a:lnTo>
                    <a:pt x="429849" y="129188"/>
                  </a:lnTo>
                  <a:lnTo>
                    <a:pt x="430460" y="129143"/>
                  </a:lnTo>
                  <a:lnTo>
                    <a:pt x="431686" y="129081"/>
                  </a:lnTo>
                  <a:lnTo>
                    <a:pt x="434156" y="128947"/>
                  </a:lnTo>
                  <a:lnTo>
                    <a:pt x="439078" y="128684"/>
                  </a:lnTo>
                  <a:lnTo>
                    <a:pt x="448923" y="128096"/>
                  </a:lnTo>
                  <a:lnTo>
                    <a:pt x="450150" y="128006"/>
                  </a:lnTo>
                  <a:lnTo>
                    <a:pt x="451370" y="127944"/>
                  </a:lnTo>
                  <a:lnTo>
                    <a:pt x="453823" y="127765"/>
                  </a:lnTo>
                  <a:lnTo>
                    <a:pt x="458746" y="127440"/>
                  </a:lnTo>
                  <a:lnTo>
                    <a:pt x="468591" y="126740"/>
                  </a:lnTo>
                  <a:lnTo>
                    <a:pt x="469268" y="126696"/>
                  </a:lnTo>
                  <a:lnTo>
                    <a:pt x="469923" y="126628"/>
                  </a:lnTo>
                  <a:lnTo>
                    <a:pt x="471256" y="126544"/>
                  </a:lnTo>
                  <a:lnTo>
                    <a:pt x="473927" y="126326"/>
                  </a:lnTo>
                  <a:lnTo>
                    <a:pt x="479264" y="125906"/>
                  </a:lnTo>
                  <a:lnTo>
                    <a:pt x="489938" y="125010"/>
                  </a:lnTo>
                  <a:lnTo>
                    <a:pt x="511291" y="123067"/>
                  </a:lnTo>
                  <a:lnTo>
                    <a:pt x="511901" y="123022"/>
                  </a:lnTo>
                  <a:lnTo>
                    <a:pt x="512512" y="122955"/>
                  </a:lnTo>
                  <a:lnTo>
                    <a:pt x="513761" y="122826"/>
                  </a:lnTo>
                  <a:lnTo>
                    <a:pt x="521242" y="122103"/>
                  </a:lnTo>
                  <a:lnTo>
                    <a:pt x="531194" y="121095"/>
                  </a:lnTo>
                  <a:lnTo>
                    <a:pt x="594306" y="113983"/>
                  </a:lnTo>
                  <a:lnTo>
                    <a:pt x="636677" y="108736"/>
                  </a:lnTo>
                  <a:lnTo>
                    <a:pt x="676230" y="103662"/>
                  </a:lnTo>
                  <a:lnTo>
                    <a:pt x="719104" y="98062"/>
                  </a:lnTo>
                  <a:lnTo>
                    <a:pt x="759133" y="92832"/>
                  </a:lnTo>
                  <a:lnTo>
                    <a:pt x="798356" y="87781"/>
                  </a:lnTo>
                  <a:lnTo>
                    <a:pt x="840950" y="82399"/>
                  </a:lnTo>
                  <a:lnTo>
                    <a:pt x="880677" y="77521"/>
                  </a:lnTo>
                  <a:lnTo>
                    <a:pt x="923725" y="72403"/>
                  </a:lnTo>
                  <a:lnTo>
                    <a:pt x="965988" y="67587"/>
                  </a:lnTo>
                  <a:lnTo>
                    <a:pt x="1005430" y="63280"/>
                  </a:lnTo>
                  <a:lnTo>
                    <a:pt x="1048197" y="58817"/>
                  </a:lnTo>
                  <a:lnTo>
                    <a:pt x="1088098" y="54836"/>
                  </a:lnTo>
                  <a:lnTo>
                    <a:pt x="1127231" y="51139"/>
                  </a:lnTo>
                  <a:lnTo>
                    <a:pt x="1169691" y="47309"/>
                  </a:lnTo>
                  <a:lnTo>
                    <a:pt x="1209306" y="43899"/>
                  </a:lnTo>
                  <a:lnTo>
                    <a:pt x="1252247" y="40421"/>
                  </a:lnTo>
                  <a:lnTo>
                    <a:pt x="1292343" y="37335"/>
                  </a:lnTo>
                  <a:lnTo>
                    <a:pt x="1331656" y="34468"/>
                  </a:lnTo>
                  <a:lnTo>
                    <a:pt x="1374289" y="31517"/>
                  </a:lnTo>
                  <a:lnTo>
                    <a:pt x="1414100" y="28913"/>
                  </a:lnTo>
                  <a:lnTo>
                    <a:pt x="1457220" y="26225"/>
                  </a:lnTo>
                  <a:lnTo>
                    <a:pt x="1499568" y="23727"/>
                  </a:lnTo>
                  <a:lnTo>
                    <a:pt x="1539077" y="21543"/>
                  </a:lnTo>
                  <a:lnTo>
                    <a:pt x="1581884" y="19264"/>
                  </a:lnTo>
                  <a:lnTo>
                    <a:pt x="1621874" y="17253"/>
                  </a:lnTo>
                  <a:lnTo>
                    <a:pt x="1661074" y="15394"/>
                  </a:lnTo>
                  <a:lnTo>
                    <a:pt x="1703601" y="13468"/>
                  </a:lnTo>
                  <a:lnTo>
                    <a:pt x="1743305" y="11743"/>
                  </a:lnTo>
                  <a:lnTo>
                    <a:pt x="1744683" y="11698"/>
                  </a:lnTo>
                  <a:lnTo>
                    <a:pt x="1746061" y="11631"/>
                  </a:lnTo>
                  <a:lnTo>
                    <a:pt x="1748838" y="11525"/>
                  </a:lnTo>
                  <a:lnTo>
                    <a:pt x="1754371" y="11306"/>
                  </a:lnTo>
                  <a:lnTo>
                    <a:pt x="1765442" y="10841"/>
                  </a:lnTo>
                  <a:lnTo>
                    <a:pt x="1766142" y="10802"/>
                  </a:lnTo>
                  <a:lnTo>
                    <a:pt x="1766820" y="10780"/>
                  </a:lnTo>
                  <a:lnTo>
                    <a:pt x="1768220" y="10713"/>
                  </a:lnTo>
                  <a:lnTo>
                    <a:pt x="1770975" y="10606"/>
                  </a:lnTo>
                  <a:lnTo>
                    <a:pt x="1776508" y="10382"/>
                  </a:lnTo>
                  <a:lnTo>
                    <a:pt x="1777208" y="10365"/>
                  </a:lnTo>
                  <a:lnTo>
                    <a:pt x="1777908" y="10321"/>
                  </a:lnTo>
                  <a:lnTo>
                    <a:pt x="1779286" y="10276"/>
                  </a:lnTo>
                  <a:lnTo>
                    <a:pt x="1782047" y="10164"/>
                  </a:lnTo>
                  <a:lnTo>
                    <a:pt x="1782747" y="10125"/>
                  </a:lnTo>
                  <a:lnTo>
                    <a:pt x="1783447" y="10102"/>
                  </a:lnTo>
                  <a:lnTo>
                    <a:pt x="1784824" y="10057"/>
                  </a:lnTo>
                  <a:lnTo>
                    <a:pt x="1785524" y="10013"/>
                  </a:lnTo>
                  <a:lnTo>
                    <a:pt x="1786202" y="9990"/>
                  </a:lnTo>
                  <a:lnTo>
                    <a:pt x="1786902" y="9968"/>
                  </a:lnTo>
                  <a:lnTo>
                    <a:pt x="1787535" y="9923"/>
                  </a:lnTo>
                </a:path>
              </a:pathLst>
            </a:custGeom>
            <a:ln w="1120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441506" y="1119970"/>
              <a:ext cx="1788160" cy="212090"/>
            </a:xfrm>
            <a:custGeom>
              <a:avLst/>
              <a:gdLst/>
              <a:ahLst/>
              <a:cxnLst/>
              <a:rect l="l" t="t" r="r" b="b"/>
              <a:pathLst>
                <a:path w="1788160" h="212090">
                  <a:moveTo>
                    <a:pt x="0" y="211132"/>
                  </a:moveTo>
                  <a:lnTo>
                    <a:pt x="151" y="211139"/>
                  </a:lnTo>
                  <a:lnTo>
                    <a:pt x="767" y="211161"/>
                  </a:lnTo>
                  <a:lnTo>
                    <a:pt x="1400" y="211184"/>
                  </a:lnTo>
                  <a:lnTo>
                    <a:pt x="2648" y="211251"/>
                  </a:lnTo>
                  <a:lnTo>
                    <a:pt x="5118" y="211335"/>
                  </a:lnTo>
                  <a:lnTo>
                    <a:pt x="5751" y="211357"/>
                  </a:lnTo>
                  <a:lnTo>
                    <a:pt x="6367" y="211380"/>
                  </a:lnTo>
                  <a:lnTo>
                    <a:pt x="10108" y="211514"/>
                  </a:lnTo>
                  <a:lnTo>
                    <a:pt x="11328" y="211559"/>
                  </a:lnTo>
                  <a:lnTo>
                    <a:pt x="12577" y="211576"/>
                  </a:lnTo>
                  <a:lnTo>
                    <a:pt x="15069" y="211643"/>
                  </a:lnTo>
                  <a:lnTo>
                    <a:pt x="15747" y="211665"/>
                  </a:lnTo>
                  <a:lnTo>
                    <a:pt x="16408" y="211688"/>
                  </a:lnTo>
                  <a:lnTo>
                    <a:pt x="17763" y="211710"/>
                  </a:lnTo>
                  <a:lnTo>
                    <a:pt x="18441" y="211732"/>
                  </a:lnTo>
                  <a:lnTo>
                    <a:pt x="19118" y="211732"/>
                  </a:lnTo>
                  <a:lnTo>
                    <a:pt x="20451" y="211777"/>
                  </a:lnTo>
                  <a:lnTo>
                    <a:pt x="21129" y="211777"/>
                  </a:lnTo>
                  <a:lnTo>
                    <a:pt x="21806" y="211794"/>
                  </a:lnTo>
                  <a:lnTo>
                    <a:pt x="22467" y="211794"/>
                  </a:lnTo>
                  <a:lnTo>
                    <a:pt x="23145" y="211816"/>
                  </a:lnTo>
                  <a:lnTo>
                    <a:pt x="24500" y="211816"/>
                  </a:lnTo>
                  <a:lnTo>
                    <a:pt x="25833" y="211839"/>
                  </a:lnTo>
                  <a:lnTo>
                    <a:pt x="26510" y="211839"/>
                  </a:lnTo>
                  <a:lnTo>
                    <a:pt x="27188" y="211861"/>
                  </a:lnTo>
                  <a:lnTo>
                    <a:pt x="29204" y="211861"/>
                  </a:lnTo>
                  <a:lnTo>
                    <a:pt x="29881" y="211884"/>
                  </a:lnTo>
                  <a:lnTo>
                    <a:pt x="39306" y="211884"/>
                  </a:lnTo>
                  <a:lnTo>
                    <a:pt x="39984" y="211861"/>
                  </a:lnTo>
                  <a:lnTo>
                    <a:pt x="42000" y="211861"/>
                  </a:lnTo>
                  <a:lnTo>
                    <a:pt x="42678" y="211839"/>
                  </a:lnTo>
                  <a:lnTo>
                    <a:pt x="44033" y="211839"/>
                  </a:lnTo>
                  <a:lnTo>
                    <a:pt x="44688" y="211816"/>
                  </a:lnTo>
                  <a:lnTo>
                    <a:pt x="46049" y="211816"/>
                  </a:lnTo>
                  <a:lnTo>
                    <a:pt x="47404" y="211794"/>
                  </a:lnTo>
                  <a:lnTo>
                    <a:pt x="48059" y="211777"/>
                  </a:lnTo>
                  <a:lnTo>
                    <a:pt x="48737" y="211777"/>
                  </a:lnTo>
                  <a:lnTo>
                    <a:pt x="50092" y="211755"/>
                  </a:lnTo>
                  <a:lnTo>
                    <a:pt x="50770" y="211732"/>
                  </a:lnTo>
                  <a:lnTo>
                    <a:pt x="51425" y="211710"/>
                  </a:lnTo>
                  <a:lnTo>
                    <a:pt x="52786" y="211688"/>
                  </a:lnTo>
                  <a:lnTo>
                    <a:pt x="53463" y="211665"/>
                  </a:lnTo>
                  <a:lnTo>
                    <a:pt x="54119" y="211665"/>
                  </a:lnTo>
                  <a:lnTo>
                    <a:pt x="55474" y="211620"/>
                  </a:lnTo>
                  <a:lnTo>
                    <a:pt x="58167" y="211559"/>
                  </a:lnTo>
                  <a:lnTo>
                    <a:pt x="58823" y="211536"/>
                  </a:lnTo>
                  <a:lnTo>
                    <a:pt x="59500" y="211514"/>
                  </a:lnTo>
                  <a:lnTo>
                    <a:pt x="60811" y="211469"/>
                  </a:lnTo>
                  <a:lnTo>
                    <a:pt x="63459" y="211380"/>
                  </a:lnTo>
                  <a:lnTo>
                    <a:pt x="64770" y="211335"/>
                  </a:lnTo>
                  <a:lnTo>
                    <a:pt x="66108" y="211296"/>
                  </a:lnTo>
                  <a:lnTo>
                    <a:pt x="68752" y="211206"/>
                  </a:lnTo>
                  <a:lnTo>
                    <a:pt x="69407" y="211161"/>
                  </a:lnTo>
                  <a:lnTo>
                    <a:pt x="70068" y="211139"/>
                  </a:lnTo>
                  <a:lnTo>
                    <a:pt x="71400" y="211094"/>
                  </a:lnTo>
                  <a:lnTo>
                    <a:pt x="74049" y="210965"/>
                  </a:lnTo>
                  <a:lnTo>
                    <a:pt x="79319" y="210702"/>
                  </a:lnTo>
                  <a:lnTo>
                    <a:pt x="79996" y="210680"/>
                  </a:lnTo>
                  <a:lnTo>
                    <a:pt x="80652" y="210635"/>
                  </a:lnTo>
                  <a:lnTo>
                    <a:pt x="81968" y="210573"/>
                  </a:lnTo>
                  <a:lnTo>
                    <a:pt x="89909" y="210114"/>
                  </a:lnTo>
                  <a:lnTo>
                    <a:pt x="91219" y="210024"/>
                  </a:lnTo>
                  <a:lnTo>
                    <a:pt x="92552" y="209935"/>
                  </a:lnTo>
                  <a:lnTo>
                    <a:pt x="95201" y="209761"/>
                  </a:lnTo>
                  <a:lnTo>
                    <a:pt x="100493" y="209392"/>
                  </a:lnTo>
                  <a:lnTo>
                    <a:pt x="101719" y="209302"/>
                  </a:lnTo>
                  <a:lnTo>
                    <a:pt x="102945" y="209196"/>
                  </a:lnTo>
                  <a:lnTo>
                    <a:pt x="105415" y="209016"/>
                  </a:lnTo>
                  <a:lnTo>
                    <a:pt x="110360" y="208602"/>
                  </a:lnTo>
                  <a:lnTo>
                    <a:pt x="120227" y="207751"/>
                  </a:lnTo>
                  <a:lnTo>
                    <a:pt x="121448" y="207616"/>
                  </a:lnTo>
                  <a:lnTo>
                    <a:pt x="122697" y="207510"/>
                  </a:lnTo>
                  <a:lnTo>
                    <a:pt x="125150" y="207269"/>
                  </a:lnTo>
                  <a:lnTo>
                    <a:pt x="130089" y="206788"/>
                  </a:lnTo>
                  <a:lnTo>
                    <a:pt x="139956" y="205718"/>
                  </a:lnTo>
                  <a:lnTo>
                    <a:pt x="182769" y="200179"/>
                  </a:lnTo>
                  <a:lnTo>
                    <a:pt x="183379" y="200095"/>
                  </a:lnTo>
                  <a:lnTo>
                    <a:pt x="184012" y="200006"/>
                  </a:lnTo>
                  <a:lnTo>
                    <a:pt x="185261" y="199810"/>
                  </a:lnTo>
                  <a:lnTo>
                    <a:pt x="192743" y="198695"/>
                  </a:lnTo>
                  <a:lnTo>
                    <a:pt x="261887" y="186510"/>
                  </a:lnTo>
                  <a:lnTo>
                    <a:pt x="304391" y="177779"/>
                  </a:lnTo>
                  <a:lnTo>
                    <a:pt x="344051" y="169093"/>
                  </a:lnTo>
                  <a:lnTo>
                    <a:pt x="387037" y="159277"/>
                  </a:lnTo>
                  <a:lnTo>
                    <a:pt x="429233" y="149454"/>
                  </a:lnTo>
                  <a:lnTo>
                    <a:pt x="468591" y="140287"/>
                  </a:lnTo>
                  <a:lnTo>
                    <a:pt x="511291" y="130487"/>
                  </a:lnTo>
                  <a:lnTo>
                    <a:pt x="551124" y="121560"/>
                  </a:lnTo>
                  <a:lnTo>
                    <a:pt x="594306" y="112242"/>
                  </a:lnTo>
                  <a:lnTo>
                    <a:pt x="636677" y="103517"/>
                  </a:lnTo>
                  <a:lnTo>
                    <a:pt x="676230" y="95749"/>
                  </a:lnTo>
                  <a:lnTo>
                    <a:pt x="719104" y="87809"/>
                  </a:lnTo>
                  <a:lnTo>
                    <a:pt x="759133" y="80853"/>
                  </a:lnTo>
                  <a:lnTo>
                    <a:pt x="798356" y="74419"/>
                  </a:lnTo>
                  <a:lnTo>
                    <a:pt x="840950" y="67923"/>
                  </a:lnTo>
                  <a:lnTo>
                    <a:pt x="880677" y="62233"/>
                  </a:lnTo>
                  <a:lnTo>
                    <a:pt x="923725" y="56527"/>
                  </a:lnTo>
                  <a:lnTo>
                    <a:pt x="965988" y="51318"/>
                  </a:lnTo>
                  <a:lnTo>
                    <a:pt x="1005430" y="46816"/>
                  </a:lnTo>
                  <a:lnTo>
                    <a:pt x="1048197" y="42286"/>
                  </a:lnTo>
                  <a:lnTo>
                    <a:pt x="1088098" y="38349"/>
                  </a:lnTo>
                  <a:lnTo>
                    <a:pt x="1127231" y="34759"/>
                  </a:lnTo>
                  <a:lnTo>
                    <a:pt x="1169691" y="31130"/>
                  </a:lnTo>
                  <a:lnTo>
                    <a:pt x="1209306" y="28000"/>
                  </a:lnTo>
                  <a:lnTo>
                    <a:pt x="1252247" y="24853"/>
                  </a:lnTo>
                  <a:lnTo>
                    <a:pt x="1292343" y="22114"/>
                  </a:lnTo>
                  <a:lnTo>
                    <a:pt x="1331656" y="19600"/>
                  </a:lnTo>
                  <a:lnTo>
                    <a:pt x="1374289" y="17085"/>
                  </a:lnTo>
                  <a:lnTo>
                    <a:pt x="1414100" y="14873"/>
                  </a:lnTo>
                  <a:lnTo>
                    <a:pt x="1457220" y="12667"/>
                  </a:lnTo>
                  <a:lnTo>
                    <a:pt x="1499568" y="10634"/>
                  </a:lnTo>
                  <a:lnTo>
                    <a:pt x="1539077" y="8859"/>
                  </a:lnTo>
                  <a:lnTo>
                    <a:pt x="1581884" y="7089"/>
                  </a:lnTo>
                  <a:lnTo>
                    <a:pt x="1621874" y="5516"/>
                  </a:lnTo>
                  <a:lnTo>
                    <a:pt x="1661074" y="4071"/>
                  </a:lnTo>
                  <a:lnTo>
                    <a:pt x="1703601" y="2604"/>
                  </a:lnTo>
                  <a:lnTo>
                    <a:pt x="1743305" y="1332"/>
                  </a:lnTo>
                  <a:lnTo>
                    <a:pt x="1743983" y="1316"/>
                  </a:lnTo>
                  <a:lnTo>
                    <a:pt x="1744683" y="1293"/>
                  </a:lnTo>
                  <a:lnTo>
                    <a:pt x="1746061" y="1248"/>
                  </a:lnTo>
                  <a:lnTo>
                    <a:pt x="1748838" y="1159"/>
                  </a:lnTo>
                  <a:lnTo>
                    <a:pt x="1754371" y="985"/>
                  </a:lnTo>
                  <a:lnTo>
                    <a:pt x="1765442" y="655"/>
                  </a:lnTo>
                  <a:lnTo>
                    <a:pt x="1766142" y="632"/>
                  </a:lnTo>
                  <a:lnTo>
                    <a:pt x="1766820" y="616"/>
                  </a:lnTo>
                  <a:lnTo>
                    <a:pt x="1768220" y="571"/>
                  </a:lnTo>
                  <a:lnTo>
                    <a:pt x="1770975" y="481"/>
                  </a:lnTo>
                  <a:lnTo>
                    <a:pt x="1776508" y="330"/>
                  </a:lnTo>
                  <a:lnTo>
                    <a:pt x="1777208" y="308"/>
                  </a:lnTo>
                  <a:lnTo>
                    <a:pt x="1777908" y="263"/>
                  </a:lnTo>
                  <a:lnTo>
                    <a:pt x="1778586" y="263"/>
                  </a:lnTo>
                  <a:lnTo>
                    <a:pt x="1779286" y="240"/>
                  </a:lnTo>
                  <a:lnTo>
                    <a:pt x="1782047" y="156"/>
                  </a:lnTo>
                  <a:lnTo>
                    <a:pt x="1783447" y="112"/>
                  </a:lnTo>
                  <a:lnTo>
                    <a:pt x="1784824" y="67"/>
                  </a:lnTo>
                  <a:lnTo>
                    <a:pt x="1785524" y="44"/>
                  </a:lnTo>
                  <a:lnTo>
                    <a:pt x="1786202" y="44"/>
                  </a:lnTo>
                  <a:lnTo>
                    <a:pt x="1787535" y="0"/>
                  </a:lnTo>
                </a:path>
              </a:pathLst>
            </a:custGeom>
            <a:ln w="11200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185962" y="600760"/>
              <a:ext cx="103505" cy="0"/>
            </a:xfrm>
            <a:custGeom>
              <a:avLst/>
              <a:gdLst/>
              <a:ahLst/>
              <a:cxnLst/>
              <a:rect l="l" t="t" r="r" b="b"/>
              <a:pathLst>
                <a:path w="103504">
                  <a:moveTo>
                    <a:pt x="0" y="0"/>
                  </a:moveTo>
                  <a:lnTo>
                    <a:pt x="103035" y="0"/>
                  </a:lnTo>
                </a:path>
              </a:pathLst>
            </a:custGeom>
            <a:ln w="8960">
              <a:solidFill>
                <a:srgbClr val="7F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185962" y="724532"/>
              <a:ext cx="103505" cy="0"/>
            </a:xfrm>
            <a:custGeom>
              <a:avLst/>
              <a:gdLst/>
              <a:ahLst/>
              <a:cxnLst/>
              <a:rect l="l" t="t" r="r" b="b"/>
              <a:pathLst>
                <a:path w="103504">
                  <a:moveTo>
                    <a:pt x="0" y="0"/>
                  </a:moveTo>
                  <a:lnTo>
                    <a:pt x="103035" y="0"/>
                  </a:lnTo>
                </a:path>
              </a:pathLst>
            </a:custGeom>
            <a:ln w="896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1567690" y="1493643"/>
            <a:ext cx="106680" cy="226695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5875">
              <a:lnSpc>
                <a:spcPct val="100000"/>
              </a:lnSpc>
              <a:spcBef>
                <a:spcPts val="350"/>
              </a:spcBef>
            </a:pPr>
            <a:r>
              <a:rPr sz="450" spc="-25" dirty="0">
                <a:latin typeface="Arial MT"/>
                <a:cs typeface="Arial MT"/>
              </a:rPr>
              <a:t>1.0</a:t>
            </a:r>
            <a:endParaRPr sz="4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450" spc="-50" dirty="0">
                <a:latin typeface="Arial MT"/>
                <a:cs typeface="Arial MT"/>
              </a:rPr>
              <a:t>z</a:t>
            </a:r>
            <a:endParaRPr sz="450">
              <a:latin typeface="Arial MT"/>
              <a:cs typeface="Arial MT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79298" y="926516"/>
            <a:ext cx="88900" cy="121920"/>
          </a:xfrm>
          <a:prstGeom prst="rect">
            <a:avLst/>
          </a:prstGeom>
        </p:spPr>
        <p:txBody>
          <a:bodyPr vert="vert270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450" spc="-20" dirty="0">
                <a:latin typeface="Arial MT"/>
                <a:cs typeface="Arial MT"/>
              </a:rPr>
              <a:t>q</a:t>
            </a:r>
            <a:r>
              <a:rPr sz="450" spc="-20" dirty="0">
                <a:latin typeface="Lucida Sans Unicode"/>
                <a:cs typeface="Lucida Sans Unicode"/>
              </a:rPr>
              <a:t>(</a:t>
            </a:r>
            <a:r>
              <a:rPr sz="450" spc="-20" dirty="0">
                <a:latin typeface="Arial MT"/>
                <a:cs typeface="Arial MT"/>
              </a:rPr>
              <a:t>z</a:t>
            </a:r>
            <a:r>
              <a:rPr sz="450" spc="-20" dirty="0">
                <a:latin typeface="Lucida Sans Unicode"/>
                <a:cs typeface="Lucida Sans Unicode"/>
              </a:rPr>
              <a:t>)</a:t>
            </a:r>
            <a:endParaRPr sz="450">
              <a:latin typeface="Lucida Sans Unicode"/>
              <a:cs typeface="Lucida Sans Unicode"/>
            </a:endParaRPr>
          </a:p>
        </p:txBody>
      </p:sp>
      <p:graphicFrame>
        <p:nvGraphicFramePr>
          <p:cNvPr id="46" name="object 46"/>
          <p:cNvGraphicFramePr>
            <a:graphicFrameLocks noGrp="1"/>
          </p:cNvGraphicFramePr>
          <p:nvPr/>
        </p:nvGraphicFramePr>
        <p:xfrm>
          <a:off x="205841" y="1756359"/>
          <a:ext cx="2588260" cy="11360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882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77800"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9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Key</a:t>
                      </a:r>
                      <a:r>
                        <a:rPr sz="9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Observations</a:t>
                      </a:r>
                      <a:r>
                        <a:rPr sz="9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2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q(z)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solidFill>
                      <a:srgbClr val="145F8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8215">
                <a:tc>
                  <a:txBody>
                    <a:bodyPr/>
                    <a:lstStyle/>
                    <a:p>
                      <a:pPr marL="283845" marR="36830" indent="-139700">
                        <a:lnSpc>
                          <a:spcPts val="950"/>
                        </a:lnSpc>
                        <a:spcBef>
                          <a:spcPts val="484"/>
                        </a:spcBef>
                        <a:buClr>
                          <a:srgbClr val="145F81"/>
                        </a:buClr>
                        <a:buSzPct val="112500"/>
                        <a:buFont typeface="Lucida Sans Unicode"/>
                        <a:buChar char="►"/>
                        <a:tabLst>
                          <a:tab pos="287020" algn="l"/>
                        </a:tabLst>
                      </a:pP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800" spc="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deceleration</a:t>
                      </a:r>
                      <a:r>
                        <a:rPr sz="800" spc="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parameter,</a:t>
                      </a:r>
                      <a:r>
                        <a:rPr sz="800" spc="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i="1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q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Lucida Sans Unicode"/>
                          <a:cs typeface="Lucida Sans Unicode"/>
                        </a:rPr>
                        <a:t>(</a:t>
                      </a:r>
                      <a:r>
                        <a:rPr sz="800" i="1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z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Lucida Sans Unicode"/>
                          <a:cs typeface="Lucida Sans Unicode"/>
                        </a:rPr>
                        <a:t>)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800" spc="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is</a:t>
                      </a:r>
                      <a:r>
                        <a:rPr sz="800" spc="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800" spc="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key</a:t>
                      </a:r>
                      <a:r>
                        <a:rPr sz="800" spc="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quantity</a:t>
                      </a:r>
                      <a:r>
                        <a:rPr sz="800" spc="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used</a:t>
                      </a:r>
                      <a:r>
                        <a:rPr sz="800" spc="5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	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describe</a:t>
                      </a:r>
                      <a:r>
                        <a:rPr sz="800" spc="-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expansion</a:t>
                      </a:r>
                      <a:r>
                        <a:rPr sz="800" spc="-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dynamics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800" spc="-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Universe.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 marL="287020" marR="165735" indent="-142875">
                        <a:lnSpc>
                          <a:spcPts val="950"/>
                        </a:lnSpc>
                        <a:spcBef>
                          <a:spcPts val="390"/>
                        </a:spcBef>
                        <a:buClr>
                          <a:srgbClr val="145F81"/>
                        </a:buClr>
                        <a:buSzPct val="112500"/>
                        <a:buFont typeface="Lucida Sans Unicode"/>
                        <a:buChar char="►"/>
                        <a:tabLst>
                          <a:tab pos="287020" algn="l"/>
                        </a:tabLst>
                      </a:pP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It</a:t>
                      </a:r>
                      <a:r>
                        <a:rPr sz="800" spc="-1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shows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800" spc="-1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clear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transition</a:t>
                      </a:r>
                      <a:r>
                        <a:rPr sz="800" spc="-1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from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800" spc="-1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decelerating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phase,</a:t>
                      </a:r>
                      <a:r>
                        <a:rPr sz="800" spc="5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i="1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q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Lucida Sans Unicode"/>
                          <a:cs typeface="Lucida Sans Unicode"/>
                        </a:rPr>
                        <a:t>(</a:t>
                      </a:r>
                      <a:r>
                        <a:rPr sz="800" i="1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z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Lucida Sans Unicode"/>
                          <a:cs typeface="Lucida Sans Unicode"/>
                        </a:rPr>
                        <a:t>)</a:t>
                      </a:r>
                      <a:r>
                        <a:rPr sz="800" spc="75" dirty="0">
                          <a:solidFill>
                            <a:srgbClr val="0C2B5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Segoe UI Symbol"/>
                          <a:cs typeface="Segoe UI Symbol"/>
                        </a:rPr>
                        <a:t>&gt;</a:t>
                      </a:r>
                      <a:r>
                        <a:rPr sz="800" spc="45" dirty="0">
                          <a:solidFill>
                            <a:srgbClr val="0C2B5E"/>
                          </a:solidFill>
                          <a:latin typeface="Segoe UI Symbol"/>
                          <a:cs typeface="Segoe UI Symbol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0,</a:t>
                      </a:r>
                      <a:r>
                        <a:rPr sz="800" spc="1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sz="800" spc="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an</a:t>
                      </a:r>
                      <a:r>
                        <a:rPr sz="800" spc="1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accelerating</a:t>
                      </a:r>
                      <a:r>
                        <a:rPr sz="800" spc="1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phase,</a:t>
                      </a:r>
                      <a:r>
                        <a:rPr sz="800" spc="1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i="1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q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Lucida Sans Unicode"/>
                          <a:cs typeface="Lucida Sans Unicode"/>
                        </a:rPr>
                        <a:t>(</a:t>
                      </a:r>
                      <a:r>
                        <a:rPr sz="800" i="1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z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Lucida Sans Unicode"/>
                          <a:cs typeface="Lucida Sans Unicode"/>
                        </a:rPr>
                        <a:t>)</a:t>
                      </a:r>
                      <a:r>
                        <a:rPr sz="800" spc="80" dirty="0">
                          <a:solidFill>
                            <a:srgbClr val="0C2B5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Segoe UI Symbol"/>
                          <a:cs typeface="Segoe UI Symbol"/>
                        </a:rPr>
                        <a:t>&lt;</a:t>
                      </a:r>
                      <a:r>
                        <a:rPr sz="800" spc="45" dirty="0">
                          <a:solidFill>
                            <a:srgbClr val="0C2B5E"/>
                          </a:solidFill>
                          <a:latin typeface="Segoe UI Symbol"/>
                          <a:cs typeface="Segoe UI Symbol"/>
                        </a:rPr>
                        <a:t> </a:t>
                      </a:r>
                      <a:r>
                        <a:rPr sz="800" spc="-2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0.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 marL="283845" marR="383540" indent="-139700">
                        <a:lnSpc>
                          <a:spcPts val="950"/>
                        </a:lnSpc>
                        <a:spcBef>
                          <a:spcPts val="390"/>
                        </a:spcBef>
                        <a:buClr>
                          <a:srgbClr val="145F81"/>
                        </a:buClr>
                        <a:buSzPct val="112500"/>
                        <a:buFont typeface="Lucida Sans Unicode"/>
                        <a:buChar char="►"/>
                        <a:tabLst>
                          <a:tab pos="287020" algn="l"/>
                        </a:tabLst>
                      </a:pP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present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value,</a:t>
                      </a:r>
                      <a:r>
                        <a:rPr sz="800" spc="-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i="1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q</a:t>
                      </a:r>
                      <a:r>
                        <a:rPr sz="900" baseline="-9259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900" spc="195" baseline="-9259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Segoe UI Symbol"/>
                          <a:cs typeface="Segoe UI Symbol"/>
                        </a:rPr>
                        <a:t>&lt;</a:t>
                      </a:r>
                      <a:r>
                        <a:rPr sz="800" spc="15" dirty="0">
                          <a:solidFill>
                            <a:srgbClr val="0C2B5E"/>
                          </a:solidFill>
                          <a:latin typeface="Segoe UI Symbol"/>
                          <a:cs typeface="Segoe UI Symbol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0,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confirms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800" spc="-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current</a:t>
                      </a:r>
                      <a:r>
                        <a:rPr sz="800" spc="5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	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accelerated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expansion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of the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Universe.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1594" marB="0">
                    <a:solidFill>
                      <a:srgbClr val="F3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7" name="object 47"/>
          <p:cNvSpPr txBox="1"/>
          <p:nvPr/>
        </p:nvSpPr>
        <p:spPr>
          <a:xfrm>
            <a:off x="4288983" y="495946"/>
            <a:ext cx="745490" cy="273050"/>
          </a:xfrm>
          <a:prstGeom prst="rect">
            <a:avLst/>
          </a:prstGeom>
        </p:spPr>
        <p:txBody>
          <a:bodyPr vert="horz" wrap="square" lIns="0" tIns="5905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65"/>
              </a:spcBef>
            </a:pPr>
            <a:r>
              <a:rPr sz="500" spc="-10" dirty="0">
                <a:latin typeface="Arial MT"/>
                <a:cs typeface="Arial MT"/>
              </a:rPr>
              <a:t>Pantheon</a:t>
            </a:r>
            <a:r>
              <a:rPr sz="600" spc="-15" baseline="27777" dirty="0">
                <a:latin typeface="Lucida Sans Unicode"/>
                <a:cs typeface="Lucida Sans Unicode"/>
              </a:rPr>
              <a:t>+</a:t>
            </a:r>
            <a:endParaRPr sz="600" baseline="27777">
              <a:latin typeface="Lucida Sans Unicode"/>
              <a:cs typeface="Lucida Sans Unicode"/>
            </a:endParaRPr>
          </a:p>
          <a:p>
            <a:pPr marL="38100">
              <a:lnSpc>
                <a:spcPct val="100000"/>
              </a:lnSpc>
              <a:spcBef>
                <a:spcPts val="375"/>
              </a:spcBef>
            </a:pPr>
            <a:r>
              <a:rPr sz="500" dirty="0">
                <a:latin typeface="Arial MT"/>
                <a:cs typeface="Arial MT"/>
              </a:rPr>
              <a:t>Pantheon</a:t>
            </a:r>
            <a:r>
              <a:rPr sz="600" baseline="27777" dirty="0">
                <a:latin typeface="Lucida Sans Unicode"/>
                <a:cs typeface="Lucida Sans Unicode"/>
              </a:rPr>
              <a:t>+</a:t>
            </a:r>
            <a:r>
              <a:rPr sz="500" dirty="0">
                <a:latin typeface="Lucida Sans Unicode"/>
                <a:cs typeface="Lucida Sans Unicode"/>
              </a:rPr>
              <a:t>+</a:t>
            </a:r>
            <a:r>
              <a:rPr sz="500" dirty="0">
                <a:latin typeface="Arial MT"/>
                <a:cs typeface="Arial MT"/>
              </a:rPr>
              <a:t>DESI</a:t>
            </a:r>
            <a:r>
              <a:rPr sz="500" spc="-20" dirty="0">
                <a:latin typeface="Arial MT"/>
                <a:cs typeface="Arial MT"/>
              </a:rPr>
              <a:t> </a:t>
            </a:r>
            <a:r>
              <a:rPr sz="500" spc="-25" dirty="0">
                <a:latin typeface="Arial MT"/>
                <a:cs typeface="Arial MT"/>
              </a:rPr>
              <a:t>DR2</a:t>
            </a:r>
            <a:endParaRPr sz="500">
              <a:latin typeface="Arial MT"/>
              <a:cs typeface="Arial MT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4185962" y="848283"/>
            <a:ext cx="103505" cy="0"/>
          </a:xfrm>
          <a:custGeom>
            <a:avLst/>
            <a:gdLst/>
            <a:ahLst/>
            <a:cxnLst/>
            <a:rect l="l" t="t" r="r" b="b"/>
            <a:pathLst>
              <a:path w="103504">
                <a:moveTo>
                  <a:pt x="0" y="0"/>
                </a:moveTo>
                <a:lnTo>
                  <a:pt x="103035" y="0"/>
                </a:lnTo>
              </a:path>
            </a:pathLst>
          </a:custGeom>
          <a:ln w="8960">
            <a:solidFill>
              <a:srgbClr val="FF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>
            <a:off x="4602119" y="775511"/>
            <a:ext cx="55244" cy="863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" spc="-50" dirty="0">
                <a:latin typeface="Lucida Sans Unicode"/>
                <a:cs typeface="Lucida Sans Unicode"/>
              </a:rPr>
              <a:t>+</a:t>
            </a:r>
            <a:endParaRPr sz="400">
              <a:latin typeface="Lucida Sans Unicode"/>
              <a:cs typeface="Lucida Sans Unicode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314383" y="786589"/>
            <a:ext cx="830580" cy="10604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500" dirty="0">
                <a:latin typeface="Arial MT"/>
                <a:cs typeface="Arial MT"/>
              </a:rPr>
              <a:t>Pantheon</a:t>
            </a:r>
            <a:r>
              <a:rPr sz="500" spc="165" dirty="0">
                <a:latin typeface="Arial MT"/>
                <a:cs typeface="Arial MT"/>
              </a:rPr>
              <a:t> </a:t>
            </a:r>
            <a:r>
              <a:rPr sz="500" spc="-10" dirty="0">
                <a:latin typeface="Lucida Sans Unicode"/>
                <a:cs typeface="Lucida Sans Unicode"/>
              </a:rPr>
              <a:t>+</a:t>
            </a:r>
            <a:r>
              <a:rPr sz="500" spc="-10" dirty="0">
                <a:latin typeface="Arial MT"/>
                <a:cs typeface="Arial MT"/>
              </a:rPr>
              <a:t>DESI</a:t>
            </a:r>
            <a:r>
              <a:rPr sz="500" spc="35" dirty="0">
                <a:latin typeface="Arial MT"/>
                <a:cs typeface="Arial MT"/>
              </a:rPr>
              <a:t> </a:t>
            </a:r>
            <a:r>
              <a:rPr sz="500" spc="-10" dirty="0">
                <a:latin typeface="Arial MT"/>
                <a:cs typeface="Arial MT"/>
              </a:rPr>
              <a:t>DR2</a:t>
            </a:r>
            <a:r>
              <a:rPr sz="500" spc="-10" dirty="0">
                <a:latin typeface="Lucida Sans Unicode"/>
                <a:cs typeface="Lucida Sans Unicode"/>
              </a:rPr>
              <a:t>+</a:t>
            </a:r>
            <a:r>
              <a:rPr sz="500" spc="-10" dirty="0">
                <a:latin typeface="Arial MT"/>
                <a:cs typeface="Arial MT"/>
              </a:rPr>
              <a:t>CC</a:t>
            </a:r>
            <a:endParaRPr sz="500">
              <a:latin typeface="Arial MT"/>
              <a:cs typeface="Arial MT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3439324" y="443355"/>
            <a:ext cx="1793875" cy="1111250"/>
            <a:chOff x="3439324" y="443355"/>
            <a:chExt cx="1793875" cy="1111250"/>
          </a:xfrm>
        </p:grpSpPr>
        <p:sp>
          <p:nvSpPr>
            <p:cNvPr id="52" name="object 52"/>
            <p:cNvSpPr/>
            <p:nvPr/>
          </p:nvSpPr>
          <p:spPr>
            <a:xfrm>
              <a:off x="4128281" y="504444"/>
              <a:ext cx="1058545" cy="436880"/>
            </a:xfrm>
            <a:custGeom>
              <a:avLst/>
              <a:gdLst/>
              <a:ahLst/>
              <a:cxnLst/>
              <a:rect l="l" t="t" r="r" b="b"/>
              <a:pathLst>
                <a:path w="1058545" h="436880">
                  <a:moveTo>
                    <a:pt x="33600" y="0"/>
                  </a:moveTo>
                  <a:lnTo>
                    <a:pt x="651" y="27008"/>
                  </a:lnTo>
                  <a:lnTo>
                    <a:pt x="0" y="33600"/>
                  </a:lnTo>
                  <a:lnTo>
                    <a:pt x="0" y="403204"/>
                  </a:lnTo>
                  <a:lnTo>
                    <a:pt x="27017" y="436152"/>
                  </a:lnTo>
                  <a:lnTo>
                    <a:pt x="33600" y="436805"/>
                  </a:lnTo>
                  <a:lnTo>
                    <a:pt x="1024811" y="436805"/>
                  </a:lnTo>
                  <a:lnTo>
                    <a:pt x="1057759" y="409786"/>
                  </a:lnTo>
                  <a:lnTo>
                    <a:pt x="1058412" y="403204"/>
                  </a:lnTo>
                  <a:lnTo>
                    <a:pt x="1058412" y="33600"/>
                  </a:lnTo>
                  <a:lnTo>
                    <a:pt x="1031391" y="652"/>
                  </a:lnTo>
                  <a:lnTo>
                    <a:pt x="1024811" y="0"/>
                  </a:lnTo>
                  <a:lnTo>
                    <a:pt x="33600" y="0"/>
                  </a:lnTo>
                  <a:close/>
                </a:path>
              </a:pathLst>
            </a:custGeom>
            <a:ln w="56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442816" y="446848"/>
              <a:ext cx="1786889" cy="1104265"/>
            </a:xfrm>
            <a:custGeom>
              <a:avLst/>
              <a:gdLst/>
              <a:ahLst/>
              <a:cxnLst/>
              <a:rect l="l" t="t" r="r" b="b"/>
              <a:pathLst>
                <a:path w="1786889" h="1104265">
                  <a:moveTo>
                    <a:pt x="1786291" y="1103980"/>
                  </a:moveTo>
                  <a:lnTo>
                    <a:pt x="0" y="1103980"/>
                  </a:lnTo>
                  <a:lnTo>
                    <a:pt x="0" y="0"/>
                  </a:lnTo>
                  <a:lnTo>
                    <a:pt x="1786291" y="0"/>
                  </a:lnTo>
                  <a:lnTo>
                    <a:pt x="1786291" y="1103980"/>
                  </a:lnTo>
                </a:path>
              </a:pathLst>
            </a:custGeom>
            <a:ln w="64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442816" y="1529760"/>
              <a:ext cx="57785" cy="21590"/>
            </a:xfrm>
            <a:custGeom>
              <a:avLst/>
              <a:gdLst/>
              <a:ahLst/>
              <a:cxnLst/>
              <a:rect l="l" t="t" r="r" b="b"/>
              <a:pathLst>
                <a:path w="57785" h="21590">
                  <a:moveTo>
                    <a:pt x="0" y="21067"/>
                  </a:moveTo>
                  <a:lnTo>
                    <a:pt x="0" y="8444"/>
                  </a:lnTo>
                </a:path>
                <a:path w="57785" h="21590">
                  <a:moveTo>
                    <a:pt x="57619" y="21067"/>
                  </a:moveTo>
                  <a:lnTo>
                    <a:pt x="57619" y="0"/>
                  </a:lnTo>
                </a:path>
              </a:pathLst>
            </a:custGeom>
            <a:ln w="64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" name="object 55"/>
          <p:cNvSpPr txBox="1"/>
          <p:nvPr/>
        </p:nvSpPr>
        <p:spPr>
          <a:xfrm>
            <a:off x="3432458" y="1549629"/>
            <a:ext cx="135890" cy="927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50" spc="-20" dirty="0">
                <a:latin typeface="Lucida Sans Unicode"/>
                <a:cs typeface="Lucida Sans Unicode"/>
              </a:rPr>
              <a:t>-</a:t>
            </a:r>
            <a:r>
              <a:rPr sz="450" spc="-25" dirty="0">
                <a:latin typeface="Arial MT"/>
                <a:cs typeface="Arial MT"/>
              </a:rPr>
              <a:t>0.5</a:t>
            </a:r>
            <a:endParaRPr sz="450">
              <a:latin typeface="Arial MT"/>
              <a:cs typeface="Arial MT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3558054" y="1529760"/>
            <a:ext cx="230504" cy="21590"/>
          </a:xfrm>
          <a:custGeom>
            <a:avLst/>
            <a:gdLst/>
            <a:ahLst/>
            <a:cxnLst/>
            <a:rect l="l" t="t" r="r" b="b"/>
            <a:pathLst>
              <a:path w="230504" h="21590">
                <a:moveTo>
                  <a:pt x="0" y="21067"/>
                </a:moveTo>
                <a:lnTo>
                  <a:pt x="0" y="8444"/>
                </a:lnTo>
              </a:path>
              <a:path w="230504" h="21590">
                <a:moveTo>
                  <a:pt x="57619" y="21067"/>
                </a:moveTo>
                <a:lnTo>
                  <a:pt x="57619" y="8444"/>
                </a:lnTo>
              </a:path>
              <a:path w="230504" h="21590">
                <a:moveTo>
                  <a:pt x="115238" y="21067"/>
                </a:moveTo>
                <a:lnTo>
                  <a:pt x="115238" y="8444"/>
                </a:lnTo>
              </a:path>
              <a:path w="230504" h="21590">
                <a:moveTo>
                  <a:pt x="172862" y="21067"/>
                </a:moveTo>
                <a:lnTo>
                  <a:pt x="172862" y="8444"/>
                </a:lnTo>
              </a:path>
              <a:path w="230504" h="21590">
                <a:moveTo>
                  <a:pt x="230481" y="21067"/>
                </a:moveTo>
                <a:lnTo>
                  <a:pt x="230481" y="0"/>
                </a:lnTo>
              </a:path>
            </a:pathLst>
          </a:custGeom>
          <a:ln w="6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 txBox="1"/>
          <p:nvPr/>
        </p:nvSpPr>
        <p:spPr>
          <a:xfrm>
            <a:off x="3736921" y="1549629"/>
            <a:ext cx="103505" cy="927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50" spc="-25" dirty="0">
                <a:latin typeface="Arial MT"/>
                <a:cs typeface="Arial MT"/>
              </a:rPr>
              <a:t>0.0</a:t>
            </a:r>
            <a:endParaRPr sz="450">
              <a:latin typeface="Arial MT"/>
              <a:cs typeface="Arial MT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3846178" y="1529760"/>
            <a:ext cx="230504" cy="21590"/>
          </a:xfrm>
          <a:custGeom>
            <a:avLst/>
            <a:gdLst/>
            <a:ahLst/>
            <a:cxnLst/>
            <a:rect l="l" t="t" r="r" b="b"/>
            <a:pathLst>
              <a:path w="230504" h="21590">
                <a:moveTo>
                  <a:pt x="0" y="21067"/>
                </a:moveTo>
                <a:lnTo>
                  <a:pt x="0" y="8444"/>
                </a:lnTo>
              </a:path>
              <a:path w="230504" h="21590">
                <a:moveTo>
                  <a:pt x="57619" y="21067"/>
                </a:moveTo>
                <a:lnTo>
                  <a:pt x="57619" y="8444"/>
                </a:lnTo>
              </a:path>
              <a:path w="230504" h="21590">
                <a:moveTo>
                  <a:pt x="115238" y="21067"/>
                </a:moveTo>
                <a:lnTo>
                  <a:pt x="115238" y="8444"/>
                </a:lnTo>
              </a:path>
              <a:path w="230504" h="21590">
                <a:moveTo>
                  <a:pt x="172857" y="21067"/>
                </a:moveTo>
                <a:lnTo>
                  <a:pt x="172857" y="8444"/>
                </a:lnTo>
              </a:path>
              <a:path w="230504" h="21590">
                <a:moveTo>
                  <a:pt x="230476" y="21067"/>
                </a:moveTo>
                <a:lnTo>
                  <a:pt x="230476" y="0"/>
                </a:lnTo>
              </a:path>
            </a:pathLst>
          </a:custGeom>
          <a:ln w="6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 txBox="1"/>
          <p:nvPr/>
        </p:nvSpPr>
        <p:spPr>
          <a:xfrm>
            <a:off x="4025031" y="1549629"/>
            <a:ext cx="103505" cy="927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50" spc="-25" dirty="0">
                <a:latin typeface="Arial MT"/>
                <a:cs typeface="Arial MT"/>
              </a:rPr>
              <a:t>0.5</a:t>
            </a:r>
            <a:endParaRPr sz="450">
              <a:latin typeface="Arial MT"/>
              <a:cs typeface="Arial MT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4134273" y="1529760"/>
            <a:ext cx="518795" cy="21590"/>
          </a:xfrm>
          <a:custGeom>
            <a:avLst/>
            <a:gdLst/>
            <a:ahLst/>
            <a:cxnLst/>
            <a:rect l="l" t="t" r="r" b="b"/>
            <a:pathLst>
              <a:path w="518795" h="21590">
                <a:moveTo>
                  <a:pt x="0" y="21067"/>
                </a:moveTo>
                <a:lnTo>
                  <a:pt x="0" y="8444"/>
                </a:lnTo>
              </a:path>
              <a:path w="518795" h="21590">
                <a:moveTo>
                  <a:pt x="57619" y="21067"/>
                </a:moveTo>
                <a:lnTo>
                  <a:pt x="57619" y="8444"/>
                </a:lnTo>
              </a:path>
              <a:path w="518795" h="21590">
                <a:moveTo>
                  <a:pt x="115238" y="21067"/>
                </a:moveTo>
                <a:lnTo>
                  <a:pt x="115238" y="8444"/>
                </a:lnTo>
              </a:path>
              <a:path w="518795" h="21590">
                <a:moveTo>
                  <a:pt x="172879" y="21067"/>
                </a:moveTo>
                <a:lnTo>
                  <a:pt x="172879" y="8444"/>
                </a:lnTo>
              </a:path>
              <a:path w="518795" h="21590">
                <a:moveTo>
                  <a:pt x="230498" y="21067"/>
                </a:moveTo>
                <a:lnTo>
                  <a:pt x="230498" y="0"/>
                </a:lnTo>
              </a:path>
              <a:path w="518795" h="21590">
                <a:moveTo>
                  <a:pt x="288117" y="21067"/>
                </a:moveTo>
                <a:lnTo>
                  <a:pt x="288117" y="8444"/>
                </a:lnTo>
              </a:path>
              <a:path w="518795" h="21590">
                <a:moveTo>
                  <a:pt x="345736" y="21067"/>
                </a:moveTo>
                <a:lnTo>
                  <a:pt x="345736" y="8444"/>
                </a:lnTo>
              </a:path>
              <a:path w="518795" h="21590">
                <a:moveTo>
                  <a:pt x="403355" y="21067"/>
                </a:moveTo>
                <a:lnTo>
                  <a:pt x="403355" y="8444"/>
                </a:lnTo>
              </a:path>
              <a:path w="518795" h="21590">
                <a:moveTo>
                  <a:pt x="460974" y="21067"/>
                </a:moveTo>
                <a:lnTo>
                  <a:pt x="460974" y="8444"/>
                </a:lnTo>
              </a:path>
              <a:path w="518795" h="21590">
                <a:moveTo>
                  <a:pt x="518594" y="21067"/>
                </a:moveTo>
                <a:lnTo>
                  <a:pt x="518594" y="0"/>
                </a:lnTo>
              </a:path>
            </a:pathLst>
          </a:custGeom>
          <a:ln w="6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 txBox="1"/>
          <p:nvPr/>
        </p:nvSpPr>
        <p:spPr>
          <a:xfrm>
            <a:off x="4601253" y="1549629"/>
            <a:ext cx="103505" cy="927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50" spc="-25" dirty="0">
                <a:latin typeface="Arial MT"/>
                <a:cs typeface="Arial MT"/>
              </a:rPr>
              <a:t>1.5</a:t>
            </a:r>
            <a:endParaRPr sz="450">
              <a:latin typeface="Arial MT"/>
              <a:cs typeface="Arial MT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4710508" y="1529760"/>
            <a:ext cx="230504" cy="21590"/>
          </a:xfrm>
          <a:custGeom>
            <a:avLst/>
            <a:gdLst/>
            <a:ahLst/>
            <a:cxnLst/>
            <a:rect l="l" t="t" r="r" b="b"/>
            <a:pathLst>
              <a:path w="230504" h="21590">
                <a:moveTo>
                  <a:pt x="0" y="21067"/>
                </a:moveTo>
                <a:lnTo>
                  <a:pt x="0" y="8444"/>
                </a:lnTo>
              </a:path>
              <a:path w="230504" h="21590">
                <a:moveTo>
                  <a:pt x="57619" y="21067"/>
                </a:moveTo>
                <a:lnTo>
                  <a:pt x="57619" y="8444"/>
                </a:lnTo>
              </a:path>
              <a:path w="230504" h="21590">
                <a:moveTo>
                  <a:pt x="115238" y="21067"/>
                </a:moveTo>
                <a:lnTo>
                  <a:pt x="115238" y="8444"/>
                </a:lnTo>
              </a:path>
              <a:path w="230504" h="21590">
                <a:moveTo>
                  <a:pt x="172862" y="21067"/>
                </a:moveTo>
                <a:lnTo>
                  <a:pt x="172862" y="8444"/>
                </a:lnTo>
              </a:path>
              <a:path w="230504" h="21590">
                <a:moveTo>
                  <a:pt x="230481" y="21067"/>
                </a:moveTo>
                <a:lnTo>
                  <a:pt x="230481" y="0"/>
                </a:lnTo>
              </a:path>
            </a:pathLst>
          </a:custGeom>
          <a:ln w="6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 txBox="1"/>
          <p:nvPr/>
        </p:nvSpPr>
        <p:spPr>
          <a:xfrm>
            <a:off x="4889364" y="1549629"/>
            <a:ext cx="103505" cy="927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50" spc="-25" dirty="0">
                <a:latin typeface="Arial MT"/>
                <a:cs typeface="Arial MT"/>
              </a:rPr>
              <a:t>2.0</a:t>
            </a:r>
            <a:endParaRPr sz="450">
              <a:latin typeface="Arial MT"/>
              <a:cs typeface="Arial MT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4998610" y="1529760"/>
            <a:ext cx="230504" cy="21590"/>
          </a:xfrm>
          <a:custGeom>
            <a:avLst/>
            <a:gdLst/>
            <a:ahLst/>
            <a:cxnLst/>
            <a:rect l="l" t="t" r="r" b="b"/>
            <a:pathLst>
              <a:path w="230504" h="21590">
                <a:moveTo>
                  <a:pt x="0" y="21067"/>
                </a:moveTo>
                <a:lnTo>
                  <a:pt x="0" y="8444"/>
                </a:lnTo>
              </a:path>
              <a:path w="230504" h="21590">
                <a:moveTo>
                  <a:pt x="57619" y="21067"/>
                </a:moveTo>
                <a:lnTo>
                  <a:pt x="57619" y="8444"/>
                </a:lnTo>
              </a:path>
              <a:path w="230504" h="21590">
                <a:moveTo>
                  <a:pt x="115238" y="21067"/>
                </a:moveTo>
                <a:lnTo>
                  <a:pt x="115238" y="8444"/>
                </a:lnTo>
              </a:path>
              <a:path w="230504" h="21590">
                <a:moveTo>
                  <a:pt x="172879" y="21067"/>
                </a:moveTo>
                <a:lnTo>
                  <a:pt x="172879" y="8444"/>
                </a:lnTo>
              </a:path>
              <a:path w="230504" h="21590">
                <a:moveTo>
                  <a:pt x="230498" y="21067"/>
                </a:moveTo>
                <a:lnTo>
                  <a:pt x="230498" y="0"/>
                </a:lnTo>
              </a:path>
            </a:pathLst>
          </a:custGeom>
          <a:ln w="6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 txBox="1"/>
          <p:nvPr/>
        </p:nvSpPr>
        <p:spPr>
          <a:xfrm>
            <a:off x="5177475" y="1549629"/>
            <a:ext cx="103505" cy="927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50" spc="-25" dirty="0">
                <a:latin typeface="Arial MT"/>
                <a:cs typeface="Arial MT"/>
              </a:rPr>
              <a:t>2.5</a:t>
            </a:r>
            <a:endParaRPr sz="450">
              <a:latin typeface="Arial MT"/>
              <a:cs typeface="Arial MT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3442816" y="1420951"/>
            <a:ext cx="21590" cy="130175"/>
          </a:xfrm>
          <a:custGeom>
            <a:avLst/>
            <a:gdLst/>
            <a:ahLst/>
            <a:cxnLst/>
            <a:rect l="l" t="t" r="r" b="b"/>
            <a:pathLst>
              <a:path w="21589" h="130175">
                <a:moveTo>
                  <a:pt x="0" y="129876"/>
                </a:moveTo>
                <a:lnTo>
                  <a:pt x="12644" y="129876"/>
                </a:lnTo>
              </a:path>
              <a:path w="21589" h="130175">
                <a:moveTo>
                  <a:pt x="0" y="64949"/>
                </a:moveTo>
                <a:lnTo>
                  <a:pt x="12644" y="64949"/>
                </a:lnTo>
              </a:path>
              <a:path w="21589" h="130175">
                <a:moveTo>
                  <a:pt x="0" y="0"/>
                </a:moveTo>
                <a:lnTo>
                  <a:pt x="21067" y="0"/>
                </a:lnTo>
              </a:path>
            </a:pathLst>
          </a:custGeom>
          <a:ln w="6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 txBox="1"/>
          <p:nvPr/>
        </p:nvSpPr>
        <p:spPr>
          <a:xfrm>
            <a:off x="3335463" y="1371666"/>
            <a:ext cx="103505" cy="927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50" spc="-25" dirty="0">
                <a:latin typeface="Arial MT"/>
                <a:cs typeface="Arial MT"/>
              </a:rPr>
              <a:t>0.5</a:t>
            </a:r>
            <a:endParaRPr sz="450">
              <a:latin typeface="Arial MT"/>
              <a:cs typeface="Arial MT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3442816" y="1096259"/>
            <a:ext cx="21590" cy="260350"/>
          </a:xfrm>
          <a:custGeom>
            <a:avLst/>
            <a:gdLst/>
            <a:ahLst/>
            <a:cxnLst/>
            <a:rect l="l" t="t" r="r" b="b"/>
            <a:pathLst>
              <a:path w="21589" h="260350">
                <a:moveTo>
                  <a:pt x="0" y="259747"/>
                </a:moveTo>
                <a:lnTo>
                  <a:pt x="12644" y="259747"/>
                </a:lnTo>
              </a:path>
              <a:path w="21589" h="260350">
                <a:moveTo>
                  <a:pt x="0" y="194820"/>
                </a:moveTo>
                <a:lnTo>
                  <a:pt x="12644" y="194820"/>
                </a:lnTo>
              </a:path>
              <a:path w="21589" h="260350">
                <a:moveTo>
                  <a:pt x="0" y="129871"/>
                </a:moveTo>
                <a:lnTo>
                  <a:pt x="12644" y="129871"/>
                </a:lnTo>
              </a:path>
              <a:path w="21589" h="260350">
                <a:moveTo>
                  <a:pt x="0" y="64927"/>
                </a:moveTo>
                <a:lnTo>
                  <a:pt x="12644" y="64927"/>
                </a:lnTo>
              </a:path>
              <a:path w="21589" h="260350">
                <a:moveTo>
                  <a:pt x="0" y="0"/>
                </a:moveTo>
                <a:lnTo>
                  <a:pt x="21067" y="0"/>
                </a:lnTo>
              </a:path>
            </a:pathLst>
          </a:custGeom>
          <a:ln w="6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 txBox="1"/>
          <p:nvPr/>
        </p:nvSpPr>
        <p:spPr>
          <a:xfrm>
            <a:off x="3335463" y="1046964"/>
            <a:ext cx="103505" cy="927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50" spc="-25" dirty="0">
                <a:latin typeface="Arial MT"/>
                <a:cs typeface="Arial MT"/>
              </a:rPr>
              <a:t>1.0</a:t>
            </a:r>
            <a:endParaRPr sz="450">
              <a:latin typeface="Arial MT"/>
              <a:cs typeface="Arial MT"/>
            </a:endParaRPr>
          </a:p>
        </p:txBody>
      </p:sp>
      <p:sp>
        <p:nvSpPr>
          <p:cNvPr id="70" name="object 70"/>
          <p:cNvSpPr/>
          <p:nvPr/>
        </p:nvSpPr>
        <p:spPr>
          <a:xfrm>
            <a:off x="3442816" y="771539"/>
            <a:ext cx="21590" cy="260350"/>
          </a:xfrm>
          <a:custGeom>
            <a:avLst/>
            <a:gdLst/>
            <a:ahLst/>
            <a:cxnLst/>
            <a:rect l="l" t="t" r="r" b="b"/>
            <a:pathLst>
              <a:path w="21589" h="260350">
                <a:moveTo>
                  <a:pt x="0" y="259770"/>
                </a:moveTo>
                <a:lnTo>
                  <a:pt x="12644" y="259770"/>
                </a:lnTo>
              </a:path>
              <a:path w="21589" h="260350">
                <a:moveTo>
                  <a:pt x="0" y="194820"/>
                </a:moveTo>
                <a:lnTo>
                  <a:pt x="12644" y="194820"/>
                </a:lnTo>
              </a:path>
              <a:path w="21589" h="260350">
                <a:moveTo>
                  <a:pt x="0" y="129899"/>
                </a:moveTo>
                <a:lnTo>
                  <a:pt x="12644" y="129899"/>
                </a:lnTo>
              </a:path>
              <a:path w="21589" h="260350">
                <a:moveTo>
                  <a:pt x="0" y="64949"/>
                </a:moveTo>
                <a:lnTo>
                  <a:pt x="12644" y="64949"/>
                </a:lnTo>
              </a:path>
              <a:path w="21589" h="260350">
                <a:moveTo>
                  <a:pt x="0" y="0"/>
                </a:moveTo>
                <a:lnTo>
                  <a:pt x="21067" y="0"/>
                </a:lnTo>
              </a:path>
            </a:pathLst>
          </a:custGeom>
          <a:ln w="6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 txBox="1"/>
          <p:nvPr/>
        </p:nvSpPr>
        <p:spPr>
          <a:xfrm>
            <a:off x="3335463" y="722263"/>
            <a:ext cx="103505" cy="927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50" spc="-25" dirty="0">
                <a:latin typeface="Arial MT"/>
                <a:cs typeface="Arial MT"/>
              </a:rPr>
              <a:t>1.5</a:t>
            </a:r>
            <a:endParaRPr sz="450">
              <a:latin typeface="Arial MT"/>
              <a:cs typeface="Arial MT"/>
            </a:endParaRPr>
          </a:p>
        </p:txBody>
      </p:sp>
      <p:sp>
        <p:nvSpPr>
          <p:cNvPr id="72" name="object 72"/>
          <p:cNvSpPr/>
          <p:nvPr/>
        </p:nvSpPr>
        <p:spPr>
          <a:xfrm>
            <a:off x="3442816" y="446848"/>
            <a:ext cx="21590" cy="260350"/>
          </a:xfrm>
          <a:custGeom>
            <a:avLst/>
            <a:gdLst/>
            <a:ahLst/>
            <a:cxnLst/>
            <a:rect l="l" t="t" r="r" b="b"/>
            <a:pathLst>
              <a:path w="21589" h="260350">
                <a:moveTo>
                  <a:pt x="0" y="259770"/>
                </a:moveTo>
                <a:lnTo>
                  <a:pt x="12644" y="259770"/>
                </a:lnTo>
              </a:path>
              <a:path w="21589" h="260350">
                <a:moveTo>
                  <a:pt x="0" y="194820"/>
                </a:moveTo>
                <a:lnTo>
                  <a:pt x="12644" y="194820"/>
                </a:lnTo>
              </a:path>
              <a:path w="21589" h="260350">
                <a:moveTo>
                  <a:pt x="0" y="129871"/>
                </a:moveTo>
                <a:lnTo>
                  <a:pt x="12644" y="129871"/>
                </a:lnTo>
              </a:path>
              <a:path w="21589" h="260350">
                <a:moveTo>
                  <a:pt x="0" y="64949"/>
                </a:moveTo>
                <a:lnTo>
                  <a:pt x="12644" y="64949"/>
                </a:lnTo>
              </a:path>
              <a:path w="21589" h="260350">
                <a:moveTo>
                  <a:pt x="0" y="0"/>
                </a:moveTo>
                <a:lnTo>
                  <a:pt x="21067" y="0"/>
                </a:lnTo>
              </a:path>
            </a:pathLst>
          </a:custGeom>
          <a:ln w="64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 txBox="1"/>
          <p:nvPr/>
        </p:nvSpPr>
        <p:spPr>
          <a:xfrm>
            <a:off x="3335463" y="397561"/>
            <a:ext cx="103505" cy="927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50" spc="-25" dirty="0">
                <a:latin typeface="Arial MT"/>
                <a:cs typeface="Arial MT"/>
              </a:rPr>
              <a:t>2.0</a:t>
            </a:r>
            <a:endParaRPr sz="450">
              <a:latin typeface="Arial MT"/>
              <a:cs typeface="Arial MT"/>
            </a:endParaRPr>
          </a:p>
        </p:txBody>
      </p:sp>
      <p:grpSp>
        <p:nvGrpSpPr>
          <p:cNvPr id="74" name="object 74"/>
          <p:cNvGrpSpPr/>
          <p:nvPr/>
        </p:nvGrpSpPr>
        <p:grpSpPr>
          <a:xfrm>
            <a:off x="3439601" y="443632"/>
            <a:ext cx="1793239" cy="1110615"/>
            <a:chOff x="3439601" y="443632"/>
            <a:chExt cx="1793239" cy="1110615"/>
          </a:xfrm>
        </p:grpSpPr>
        <p:sp>
          <p:nvSpPr>
            <p:cNvPr id="75" name="object 75"/>
            <p:cNvSpPr/>
            <p:nvPr/>
          </p:nvSpPr>
          <p:spPr>
            <a:xfrm>
              <a:off x="3442816" y="446848"/>
              <a:ext cx="1786889" cy="1104265"/>
            </a:xfrm>
            <a:custGeom>
              <a:avLst/>
              <a:gdLst/>
              <a:ahLst/>
              <a:cxnLst/>
              <a:rect l="l" t="t" r="r" b="b"/>
              <a:pathLst>
                <a:path w="1786889" h="1104265">
                  <a:moveTo>
                    <a:pt x="0" y="0"/>
                  </a:moveTo>
                  <a:lnTo>
                    <a:pt x="0" y="12644"/>
                  </a:lnTo>
                </a:path>
                <a:path w="1786889" h="1104265">
                  <a:moveTo>
                    <a:pt x="57619" y="0"/>
                  </a:moveTo>
                  <a:lnTo>
                    <a:pt x="57619" y="21067"/>
                  </a:lnTo>
                </a:path>
                <a:path w="1786889" h="1104265">
                  <a:moveTo>
                    <a:pt x="115238" y="0"/>
                  </a:moveTo>
                  <a:lnTo>
                    <a:pt x="115238" y="12644"/>
                  </a:lnTo>
                </a:path>
                <a:path w="1786889" h="1104265">
                  <a:moveTo>
                    <a:pt x="172857" y="0"/>
                  </a:moveTo>
                  <a:lnTo>
                    <a:pt x="172857" y="12644"/>
                  </a:lnTo>
                </a:path>
                <a:path w="1786889" h="1104265">
                  <a:moveTo>
                    <a:pt x="230476" y="0"/>
                  </a:moveTo>
                  <a:lnTo>
                    <a:pt x="230476" y="12644"/>
                  </a:lnTo>
                </a:path>
                <a:path w="1786889" h="1104265">
                  <a:moveTo>
                    <a:pt x="288100" y="0"/>
                  </a:moveTo>
                  <a:lnTo>
                    <a:pt x="288100" y="12644"/>
                  </a:lnTo>
                </a:path>
                <a:path w="1786889" h="1104265">
                  <a:moveTo>
                    <a:pt x="345720" y="0"/>
                  </a:moveTo>
                  <a:lnTo>
                    <a:pt x="345720" y="21067"/>
                  </a:lnTo>
                </a:path>
                <a:path w="1786889" h="1104265">
                  <a:moveTo>
                    <a:pt x="403361" y="0"/>
                  </a:moveTo>
                  <a:lnTo>
                    <a:pt x="403361" y="12644"/>
                  </a:lnTo>
                </a:path>
                <a:path w="1786889" h="1104265">
                  <a:moveTo>
                    <a:pt x="460980" y="0"/>
                  </a:moveTo>
                  <a:lnTo>
                    <a:pt x="460980" y="12644"/>
                  </a:lnTo>
                </a:path>
                <a:path w="1786889" h="1104265">
                  <a:moveTo>
                    <a:pt x="518599" y="0"/>
                  </a:moveTo>
                  <a:lnTo>
                    <a:pt x="518599" y="12644"/>
                  </a:lnTo>
                </a:path>
                <a:path w="1786889" h="1104265">
                  <a:moveTo>
                    <a:pt x="576218" y="0"/>
                  </a:moveTo>
                  <a:lnTo>
                    <a:pt x="576218" y="12644"/>
                  </a:lnTo>
                </a:path>
                <a:path w="1786889" h="1104265">
                  <a:moveTo>
                    <a:pt x="633837" y="0"/>
                  </a:moveTo>
                  <a:lnTo>
                    <a:pt x="633837" y="21067"/>
                  </a:lnTo>
                </a:path>
                <a:path w="1786889" h="1104265">
                  <a:moveTo>
                    <a:pt x="691456" y="0"/>
                  </a:moveTo>
                  <a:lnTo>
                    <a:pt x="691456" y="12644"/>
                  </a:lnTo>
                </a:path>
                <a:path w="1786889" h="1104265">
                  <a:moveTo>
                    <a:pt x="749075" y="0"/>
                  </a:moveTo>
                  <a:lnTo>
                    <a:pt x="749075" y="12644"/>
                  </a:lnTo>
                </a:path>
                <a:path w="1786889" h="1104265">
                  <a:moveTo>
                    <a:pt x="806694" y="0"/>
                  </a:moveTo>
                  <a:lnTo>
                    <a:pt x="806694" y="12644"/>
                  </a:lnTo>
                </a:path>
                <a:path w="1786889" h="1104265">
                  <a:moveTo>
                    <a:pt x="864336" y="0"/>
                  </a:moveTo>
                  <a:lnTo>
                    <a:pt x="864336" y="12644"/>
                  </a:lnTo>
                </a:path>
                <a:path w="1786889" h="1104265">
                  <a:moveTo>
                    <a:pt x="921955" y="0"/>
                  </a:moveTo>
                  <a:lnTo>
                    <a:pt x="921955" y="21067"/>
                  </a:lnTo>
                </a:path>
                <a:path w="1786889" h="1104265">
                  <a:moveTo>
                    <a:pt x="979574" y="0"/>
                  </a:moveTo>
                  <a:lnTo>
                    <a:pt x="979574" y="12644"/>
                  </a:lnTo>
                </a:path>
                <a:path w="1786889" h="1104265">
                  <a:moveTo>
                    <a:pt x="1037193" y="0"/>
                  </a:moveTo>
                  <a:lnTo>
                    <a:pt x="1037193" y="12644"/>
                  </a:lnTo>
                </a:path>
                <a:path w="1786889" h="1104265">
                  <a:moveTo>
                    <a:pt x="1094812" y="0"/>
                  </a:moveTo>
                  <a:lnTo>
                    <a:pt x="1094812" y="12644"/>
                  </a:lnTo>
                </a:path>
                <a:path w="1786889" h="1104265">
                  <a:moveTo>
                    <a:pt x="1152431" y="0"/>
                  </a:moveTo>
                  <a:lnTo>
                    <a:pt x="1152431" y="12644"/>
                  </a:lnTo>
                </a:path>
                <a:path w="1786889" h="1104265">
                  <a:moveTo>
                    <a:pt x="1210050" y="0"/>
                  </a:moveTo>
                  <a:lnTo>
                    <a:pt x="1210050" y="21067"/>
                  </a:lnTo>
                </a:path>
                <a:path w="1786889" h="1104265">
                  <a:moveTo>
                    <a:pt x="1267692" y="0"/>
                  </a:moveTo>
                  <a:lnTo>
                    <a:pt x="1267692" y="12644"/>
                  </a:lnTo>
                </a:path>
                <a:path w="1786889" h="1104265">
                  <a:moveTo>
                    <a:pt x="1325311" y="0"/>
                  </a:moveTo>
                  <a:lnTo>
                    <a:pt x="1325311" y="12644"/>
                  </a:lnTo>
                </a:path>
                <a:path w="1786889" h="1104265">
                  <a:moveTo>
                    <a:pt x="1382930" y="0"/>
                  </a:moveTo>
                  <a:lnTo>
                    <a:pt x="1382930" y="12644"/>
                  </a:lnTo>
                </a:path>
                <a:path w="1786889" h="1104265">
                  <a:moveTo>
                    <a:pt x="1440555" y="0"/>
                  </a:moveTo>
                  <a:lnTo>
                    <a:pt x="1440555" y="12644"/>
                  </a:lnTo>
                </a:path>
                <a:path w="1786889" h="1104265">
                  <a:moveTo>
                    <a:pt x="1498174" y="0"/>
                  </a:moveTo>
                  <a:lnTo>
                    <a:pt x="1498174" y="21067"/>
                  </a:lnTo>
                </a:path>
                <a:path w="1786889" h="1104265">
                  <a:moveTo>
                    <a:pt x="1555793" y="0"/>
                  </a:moveTo>
                  <a:lnTo>
                    <a:pt x="1555793" y="12644"/>
                  </a:lnTo>
                </a:path>
                <a:path w="1786889" h="1104265">
                  <a:moveTo>
                    <a:pt x="1613412" y="0"/>
                  </a:moveTo>
                  <a:lnTo>
                    <a:pt x="1613412" y="12644"/>
                  </a:lnTo>
                </a:path>
                <a:path w="1786889" h="1104265">
                  <a:moveTo>
                    <a:pt x="1671031" y="0"/>
                  </a:moveTo>
                  <a:lnTo>
                    <a:pt x="1671031" y="12644"/>
                  </a:lnTo>
                </a:path>
                <a:path w="1786889" h="1104265">
                  <a:moveTo>
                    <a:pt x="1728672" y="0"/>
                  </a:moveTo>
                  <a:lnTo>
                    <a:pt x="1728672" y="12644"/>
                  </a:lnTo>
                </a:path>
                <a:path w="1786889" h="1104265">
                  <a:moveTo>
                    <a:pt x="1786291" y="0"/>
                  </a:moveTo>
                  <a:lnTo>
                    <a:pt x="1786291" y="21067"/>
                  </a:lnTo>
                </a:path>
                <a:path w="1786889" h="1104265">
                  <a:moveTo>
                    <a:pt x="1786291" y="1103980"/>
                  </a:moveTo>
                  <a:lnTo>
                    <a:pt x="1773647" y="1103980"/>
                  </a:lnTo>
                </a:path>
                <a:path w="1786889" h="1104265">
                  <a:moveTo>
                    <a:pt x="1786291" y="1039052"/>
                  </a:moveTo>
                  <a:lnTo>
                    <a:pt x="1773647" y="1039052"/>
                  </a:lnTo>
                </a:path>
                <a:path w="1786889" h="1104265">
                  <a:moveTo>
                    <a:pt x="1786291" y="974103"/>
                  </a:moveTo>
                  <a:lnTo>
                    <a:pt x="1765224" y="974103"/>
                  </a:lnTo>
                </a:path>
                <a:path w="1786889" h="1104265">
                  <a:moveTo>
                    <a:pt x="1786291" y="909159"/>
                  </a:moveTo>
                  <a:lnTo>
                    <a:pt x="1773647" y="909159"/>
                  </a:lnTo>
                </a:path>
                <a:path w="1786889" h="1104265">
                  <a:moveTo>
                    <a:pt x="1786291" y="844232"/>
                  </a:moveTo>
                  <a:lnTo>
                    <a:pt x="1773647" y="844232"/>
                  </a:lnTo>
                </a:path>
                <a:path w="1786889" h="1104265">
                  <a:moveTo>
                    <a:pt x="1786291" y="779282"/>
                  </a:moveTo>
                  <a:lnTo>
                    <a:pt x="1773647" y="779282"/>
                  </a:lnTo>
                </a:path>
                <a:path w="1786889" h="1104265">
                  <a:moveTo>
                    <a:pt x="1786291" y="714338"/>
                  </a:moveTo>
                  <a:lnTo>
                    <a:pt x="1773647" y="714338"/>
                  </a:lnTo>
                </a:path>
                <a:path w="1786889" h="1104265">
                  <a:moveTo>
                    <a:pt x="1786291" y="649411"/>
                  </a:moveTo>
                  <a:lnTo>
                    <a:pt x="1765224" y="649411"/>
                  </a:lnTo>
                </a:path>
                <a:path w="1786889" h="1104265">
                  <a:moveTo>
                    <a:pt x="1786291" y="584461"/>
                  </a:moveTo>
                  <a:lnTo>
                    <a:pt x="1773647" y="584461"/>
                  </a:lnTo>
                </a:path>
                <a:path w="1786889" h="1104265">
                  <a:moveTo>
                    <a:pt x="1786291" y="519512"/>
                  </a:moveTo>
                  <a:lnTo>
                    <a:pt x="1773647" y="519512"/>
                  </a:lnTo>
                </a:path>
                <a:path w="1786889" h="1104265">
                  <a:moveTo>
                    <a:pt x="1786291" y="454590"/>
                  </a:moveTo>
                  <a:lnTo>
                    <a:pt x="1773647" y="454590"/>
                  </a:lnTo>
                </a:path>
                <a:path w="1786889" h="1104265">
                  <a:moveTo>
                    <a:pt x="1786291" y="389641"/>
                  </a:moveTo>
                  <a:lnTo>
                    <a:pt x="1773647" y="389641"/>
                  </a:lnTo>
                </a:path>
                <a:path w="1786889" h="1104265">
                  <a:moveTo>
                    <a:pt x="1786291" y="324691"/>
                  </a:moveTo>
                  <a:lnTo>
                    <a:pt x="1765224" y="324691"/>
                  </a:lnTo>
                </a:path>
                <a:path w="1786889" h="1104265">
                  <a:moveTo>
                    <a:pt x="1786291" y="259770"/>
                  </a:moveTo>
                  <a:lnTo>
                    <a:pt x="1773647" y="259770"/>
                  </a:lnTo>
                </a:path>
                <a:path w="1786889" h="1104265">
                  <a:moveTo>
                    <a:pt x="1786291" y="194820"/>
                  </a:moveTo>
                  <a:lnTo>
                    <a:pt x="1773647" y="194820"/>
                  </a:lnTo>
                </a:path>
                <a:path w="1786889" h="1104265">
                  <a:moveTo>
                    <a:pt x="1786291" y="129871"/>
                  </a:moveTo>
                  <a:lnTo>
                    <a:pt x="1773647" y="129871"/>
                  </a:lnTo>
                </a:path>
                <a:path w="1786889" h="1104265">
                  <a:moveTo>
                    <a:pt x="1786291" y="64949"/>
                  </a:moveTo>
                  <a:lnTo>
                    <a:pt x="1773647" y="64949"/>
                  </a:lnTo>
                </a:path>
                <a:path w="1786889" h="1104265">
                  <a:moveTo>
                    <a:pt x="1786291" y="0"/>
                  </a:moveTo>
                  <a:lnTo>
                    <a:pt x="1765224" y="0"/>
                  </a:lnTo>
                </a:path>
              </a:pathLst>
            </a:custGeom>
            <a:ln w="64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3788536" y="446848"/>
              <a:ext cx="0" cy="1104265"/>
            </a:xfrm>
            <a:custGeom>
              <a:avLst/>
              <a:gdLst/>
              <a:ahLst/>
              <a:cxnLst/>
              <a:rect l="l" t="t" r="r" b="b"/>
              <a:pathLst>
                <a:path h="1104265">
                  <a:moveTo>
                    <a:pt x="0" y="110398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7" name="object 77"/>
          <p:cNvSpPr txBox="1"/>
          <p:nvPr/>
        </p:nvSpPr>
        <p:spPr>
          <a:xfrm>
            <a:off x="4309255" y="1520666"/>
            <a:ext cx="107314" cy="217804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320"/>
              </a:spcBef>
            </a:pPr>
            <a:r>
              <a:rPr sz="450" spc="-25" dirty="0">
                <a:latin typeface="Arial MT"/>
                <a:cs typeface="Arial MT"/>
              </a:rPr>
              <a:t>1.0</a:t>
            </a:r>
            <a:endParaRPr sz="4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sz="450" spc="-50" dirty="0">
                <a:latin typeface="Arial MT"/>
                <a:cs typeface="Arial MT"/>
              </a:rPr>
              <a:t>z</a:t>
            </a:r>
            <a:endParaRPr sz="450">
              <a:latin typeface="Arial MT"/>
              <a:cs typeface="Arial MT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3239300" y="945995"/>
            <a:ext cx="88900" cy="103505"/>
          </a:xfrm>
          <a:prstGeom prst="rect">
            <a:avLst/>
          </a:prstGeom>
        </p:spPr>
        <p:txBody>
          <a:bodyPr vert="vert270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450" spc="-20" dirty="0">
                <a:latin typeface="Arial MT"/>
                <a:cs typeface="Arial MT"/>
              </a:rPr>
              <a:t>j</a:t>
            </a:r>
            <a:r>
              <a:rPr sz="450" spc="-20" dirty="0">
                <a:latin typeface="Lucida Sans Unicode"/>
                <a:cs typeface="Lucida Sans Unicode"/>
              </a:rPr>
              <a:t>(</a:t>
            </a:r>
            <a:r>
              <a:rPr sz="450" spc="-20" dirty="0">
                <a:latin typeface="Arial MT"/>
                <a:cs typeface="Arial MT"/>
              </a:rPr>
              <a:t>z</a:t>
            </a:r>
            <a:r>
              <a:rPr sz="450" spc="-20" dirty="0">
                <a:latin typeface="Lucida Sans Unicode"/>
                <a:cs typeface="Lucida Sans Unicode"/>
              </a:rPr>
              <a:t>)</a:t>
            </a:r>
            <a:endParaRPr sz="450">
              <a:latin typeface="Lucida Sans Unicode"/>
              <a:cs typeface="Lucida Sans Unicode"/>
            </a:endParaRPr>
          </a:p>
        </p:txBody>
      </p:sp>
      <p:graphicFrame>
        <p:nvGraphicFramePr>
          <p:cNvPr id="79" name="object 79"/>
          <p:cNvGraphicFramePr>
            <a:graphicFrameLocks noGrp="1"/>
          </p:cNvGraphicFramePr>
          <p:nvPr/>
        </p:nvGraphicFramePr>
        <p:xfrm>
          <a:off x="2965843" y="1741373"/>
          <a:ext cx="2588260" cy="12566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882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77800"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9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Key</a:t>
                      </a:r>
                      <a:r>
                        <a:rPr sz="9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Observations</a:t>
                      </a:r>
                      <a:r>
                        <a:rPr sz="9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2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j(z)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solidFill>
                      <a:srgbClr val="145F8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8865">
                <a:tc>
                  <a:txBody>
                    <a:bodyPr/>
                    <a:lstStyle/>
                    <a:p>
                      <a:pPr marL="283845" marR="53975" indent="-139700">
                        <a:lnSpc>
                          <a:spcPts val="950"/>
                        </a:lnSpc>
                        <a:spcBef>
                          <a:spcPts val="484"/>
                        </a:spcBef>
                        <a:buClr>
                          <a:srgbClr val="145F81"/>
                        </a:buClr>
                        <a:buSzPct val="112500"/>
                        <a:buFont typeface="Lucida Sans Unicode"/>
                        <a:buChar char="►"/>
                        <a:tabLst>
                          <a:tab pos="287020" algn="l"/>
                        </a:tabLst>
                      </a:pP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800" spc="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jerk</a:t>
                      </a:r>
                      <a:r>
                        <a:rPr sz="800" spc="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parameter</a:t>
                      </a:r>
                      <a:r>
                        <a:rPr sz="800" spc="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i="1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j</a:t>
                      </a:r>
                      <a:r>
                        <a:rPr sz="800" i="1" spc="-114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Lucida Sans Unicode"/>
                          <a:cs typeface="Lucida Sans Unicode"/>
                        </a:rPr>
                        <a:t>(</a:t>
                      </a:r>
                      <a:r>
                        <a:rPr sz="800" i="1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z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Lucida Sans Unicode"/>
                          <a:cs typeface="Lucida Sans Unicode"/>
                        </a:rPr>
                        <a:t>)</a:t>
                      </a:r>
                      <a:r>
                        <a:rPr sz="800" spc="25" dirty="0">
                          <a:solidFill>
                            <a:srgbClr val="0C2B5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probes</a:t>
                      </a:r>
                      <a:r>
                        <a:rPr sz="800" spc="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deviations</a:t>
                      </a:r>
                      <a:r>
                        <a:rPr sz="800" spc="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from</a:t>
                      </a:r>
                      <a:r>
                        <a:rPr sz="800" spc="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solidFill>
                            <a:srgbClr val="0C2B5E"/>
                          </a:solidFill>
                          <a:latin typeface="Georgia"/>
                          <a:cs typeface="Georgia"/>
                        </a:rPr>
                        <a:t>Λ</a:t>
                      </a:r>
                      <a:r>
                        <a:rPr sz="800" spc="-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CDM</a:t>
                      </a:r>
                      <a:r>
                        <a:rPr sz="800" spc="5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	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through</a:t>
                      </a:r>
                      <a:r>
                        <a:rPr sz="800" spc="-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the third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derivative</a:t>
                      </a:r>
                      <a:r>
                        <a:rPr sz="800" spc="-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of the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expansion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history.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 marL="287020" marR="118110" indent="-142875">
                        <a:lnSpc>
                          <a:spcPts val="950"/>
                        </a:lnSpc>
                        <a:spcBef>
                          <a:spcPts val="390"/>
                        </a:spcBef>
                        <a:buClr>
                          <a:srgbClr val="145F81"/>
                        </a:buClr>
                        <a:buSzPct val="112500"/>
                        <a:buFont typeface="Lucida Sans Unicode"/>
                        <a:buChar char="►"/>
                        <a:tabLst>
                          <a:tab pos="287020" algn="l"/>
                        </a:tabLst>
                      </a:pP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For</a:t>
                      </a:r>
                      <a:r>
                        <a:rPr sz="800" spc="-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Georgia"/>
                          <a:cs typeface="Georgia"/>
                        </a:rPr>
                        <a:t>Λ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CDM,</a:t>
                      </a:r>
                      <a:r>
                        <a:rPr sz="800" spc="-1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i="1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j</a:t>
                      </a:r>
                      <a:r>
                        <a:rPr sz="800" i="1" spc="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Georgia"/>
                          <a:cs typeface="Georgia"/>
                        </a:rPr>
                        <a:t>=</a:t>
                      </a:r>
                      <a:r>
                        <a:rPr sz="800" spc="10" dirty="0">
                          <a:solidFill>
                            <a:srgbClr val="0C2B5E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1,</a:t>
                      </a:r>
                      <a:r>
                        <a:rPr sz="800" spc="-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which</a:t>
                      </a:r>
                      <a:r>
                        <a:rPr sz="800" spc="-1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serves</a:t>
                      </a:r>
                      <a:r>
                        <a:rPr sz="800" spc="-1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as</a:t>
                      </a:r>
                      <a:r>
                        <a:rPr sz="800" spc="-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800" spc="-1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key</a:t>
                      </a:r>
                      <a:r>
                        <a:rPr sz="800" spc="-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reference</a:t>
                      </a:r>
                      <a:r>
                        <a:rPr sz="800" spc="-1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for</a:t>
                      </a:r>
                      <a:r>
                        <a:rPr sz="800" spc="5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comparison.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 marL="287020" marR="202565" indent="-142875">
                        <a:lnSpc>
                          <a:spcPts val="950"/>
                        </a:lnSpc>
                        <a:spcBef>
                          <a:spcPts val="390"/>
                        </a:spcBef>
                        <a:buClr>
                          <a:srgbClr val="145F81"/>
                        </a:buClr>
                        <a:buSzPct val="112500"/>
                        <a:buFont typeface="Lucida Sans Unicode"/>
                        <a:buChar char="►"/>
                        <a:tabLst>
                          <a:tab pos="287020" algn="l"/>
                        </a:tabLst>
                      </a:pP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Our</a:t>
                      </a:r>
                      <a:r>
                        <a:rPr sz="800" spc="-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results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show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i="1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j</a:t>
                      </a:r>
                      <a:r>
                        <a:rPr sz="800" i="1" spc="-1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Lucida Sans Unicode"/>
                          <a:cs typeface="Lucida Sans Unicode"/>
                        </a:rPr>
                        <a:t>(</a:t>
                      </a:r>
                      <a:r>
                        <a:rPr sz="800" i="1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z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Lucida Sans Unicode"/>
                          <a:cs typeface="Lucida Sans Unicode"/>
                        </a:rPr>
                        <a:t>)</a:t>
                      </a:r>
                      <a:r>
                        <a:rPr sz="800" spc="20" dirty="0">
                          <a:solidFill>
                            <a:srgbClr val="0C2B5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00" spc="-140" dirty="0">
                          <a:solidFill>
                            <a:srgbClr val="0C2B5E"/>
                          </a:solidFill>
                          <a:latin typeface="Lucida Sans Unicode"/>
                          <a:cs typeface="Lucida Sans Unicode"/>
                        </a:rPr>
                        <a:t>≈</a:t>
                      </a:r>
                      <a:r>
                        <a:rPr sz="800" spc="-35" dirty="0">
                          <a:solidFill>
                            <a:srgbClr val="0C2B5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at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low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redshift,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with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mild</a:t>
                      </a:r>
                      <a:r>
                        <a:rPr sz="800" spc="5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deviations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at</a:t>
                      </a:r>
                      <a:r>
                        <a:rPr sz="800" spc="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higher</a:t>
                      </a:r>
                      <a:r>
                        <a:rPr sz="800" spc="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redshift,</a:t>
                      </a:r>
                      <a:r>
                        <a:rPr sz="800" spc="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suggesting</a:t>
                      </a:r>
                      <a:r>
                        <a:rPr sz="800" spc="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possible</a:t>
                      </a:r>
                      <a:r>
                        <a:rPr sz="800" spc="5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dynamical</a:t>
                      </a:r>
                      <a:r>
                        <a:rPr sz="800" spc="-2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dark</a:t>
                      </a:r>
                      <a:r>
                        <a:rPr sz="800" spc="-2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energy</a:t>
                      </a:r>
                      <a:r>
                        <a:rPr sz="800" spc="-2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effects.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1594" marB="0">
                    <a:solidFill>
                      <a:srgbClr val="F3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0" name="object 80"/>
          <p:cNvSpPr/>
          <p:nvPr/>
        </p:nvSpPr>
        <p:spPr>
          <a:xfrm>
            <a:off x="0" y="2995206"/>
            <a:ext cx="5760085" cy="245110"/>
          </a:xfrm>
          <a:custGeom>
            <a:avLst/>
            <a:gdLst/>
            <a:ahLst/>
            <a:cxnLst/>
            <a:rect l="l" t="t" r="r" b="b"/>
            <a:pathLst>
              <a:path w="5760085" h="245110">
                <a:moveTo>
                  <a:pt x="5759996" y="0"/>
                </a:moveTo>
                <a:lnTo>
                  <a:pt x="0" y="0"/>
                </a:lnTo>
                <a:lnTo>
                  <a:pt x="0" y="244792"/>
                </a:lnTo>
                <a:lnTo>
                  <a:pt x="5759996" y="244792"/>
                </a:lnTo>
                <a:lnTo>
                  <a:pt x="5759996" y="0"/>
                </a:lnTo>
                <a:close/>
              </a:path>
            </a:pathLst>
          </a:custGeom>
          <a:solidFill>
            <a:srgbClr val="0C2B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pc="-10" dirty="0"/>
              <a:t>16-</a:t>
            </a:r>
            <a:r>
              <a:rPr dirty="0"/>
              <a:t>22</a:t>
            </a:r>
            <a:r>
              <a:rPr spc="-20" dirty="0"/>
              <a:t> </a:t>
            </a:r>
            <a:r>
              <a:rPr dirty="0"/>
              <a:t>September</a:t>
            </a:r>
            <a:r>
              <a:rPr spc="-15" dirty="0"/>
              <a:t> </a:t>
            </a:r>
            <a:r>
              <a:rPr spc="-20" dirty="0"/>
              <a:t>2026</a:t>
            </a:r>
          </a:p>
        </p:txBody>
      </p:sp>
      <p:sp>
        <p:nvSpPr>
          <p:cNvPr id="82" name="object 82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pc="-10" dirty="0"/>
              <a:t>INTERNATIONAL</a:t>
            </a:r>
            <a:r>
              <a:rPr spc="-25" dirty="0"/>
              <a:t> </a:t>
            </a:r>
            <a:r>
              <a:rPr dirty="0"/>
              <a:t>SCHOOL</a:t>
            </a:r>
            <a:r>
              <a:rPr spc="-2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dirty="0"/>
              <a:t>NUCLEAR</a:t>
            </a:r>
            <a:r>
              <a:rPr spc="-20" dirty="0"/>
              <a:t> </a:t>
            </a:r>
            <a:r>
              <a:rPr spc="-10" dirty="0"/>
              <a:t>PHYSICS,</a:t>
            </a:r>
            <a:r>
              <a:rPr spc="-20" dirty="0"/>
              <a:t> </a:t>
            </a:r>
            <a:r>
              <a:rPr dirty="0"/>
              <a:t>47th</a:t>
            </a:r>
            <a:r>
              <a:rPr spc="-20" dirty="0"/>
              <a:t> </a:t>
            </a:r>
            <a:r>
              <a:rPr spc="-10" dirty="0"/>
              <a:t>Course</a:t>
            </a:r>
          </a:p>
        </p:txBody>
      </p:sp>
      <p:sp>
        <p:nvSpPr>
          <p:cNvPr id="83" name="object 8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12</a:t>
            </a:fld>
            <a:endParaRPr spc="-25" dirty="0"/>
          </a:p>
        </p:txBody>
      </p:sp>
    </p:spTree>
  </p:cSld>
  <p:clrMapOvr>
    <a:masterClrMapping/>
  </p:clrMapOvr>
  <p:transition>
    <p:cut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/>
              <a:t>Cosmographic</a:t>
            </a:r>
            <a:r>
              <a:rPr spc="120" dirty="0"/>
              <a:t> </a:t>
            </a:r>
            <a:r>
              <a:rPr dirty="0"/>
              <a:t>and</a:t>
            </a:r>
            <a:r>
              <a:rPr spc="120" dirty="0"/>
              <a:t> </a:t>
            </a:r>
            <a:r>
              <a:rPr dirty="0"/>
              <a:t>Dynamical</a:t>
            </a:r>
            <a:r>
              <a:rPr spc="120" dirty="0"/>
              <a:t> </a:t>
            </a:r>
            <a:r>
              <a:rPr spc="-10" dirty="0"/>
              <a:t>Diagnostics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52675" y="674286"/>
            <a:ext cx="1699260" cy="791845"/>
            <a:chOff x="752675" y="674286"/>
            <a:chExt cx="1699260" cy="791845"/>
          </a:xfrm>
        </p:grpSpPr>
        <p:sp>
          <p:nvSpPr>
            <p:cNvPr id="4" name="object 4"/>
            <p:cNvSpPr/>
            <p:nvPr/>
          </p:nvSpPr>
          <p:spPr>
            <a:xfrm>
              <a:off x="758072" y="1122953"/>
              <a:ext cx="1688464" cy="330835"/>
            </a:xfrm>
            <a:custGeom>
              <a:avLst/>
              <a:gdLst/>
              <a:ahLst/>
              <a:cxnLst/>
              <a:rect l="l" t="t" r="r" b="b"/>
              <a:pathLst>
                <a:path w="1688464" h="330834">
                  <a:moveTo>
                    <a:pt x="0" y="0"/>
                  </a:moveTo>
                  <a:lnTo>
                    <a:pt x="497" y="288"/>
                  </a:lnTo>
                  <a:lnTo>
                    <a:pt x="1021" y="551"/>
                  </a:lnTo>
                  <a:lnTo>
                    <a:pt x="2042" y="1102"/>
                  </a:lnTo>
                  <a:lnTo>
                    <a:pt x="69034" y="32921"/>
                  </a:lnTo>
                  <a:lnTo>
                    <a:pt x="135474" y="60983"/>
                  </a:lnTo>
                  <a:lnTo>
                    <a:pt x="171150" y="75337"/>
                  </a:lnTo>
                  <a:lnTo>
                    <a:pt x="240500" y="102297"/>
                  </a:lnTo>
                  <a:lnTo>
                    <a:pt x="308956" y="127679"/>
                  </a:lnTo>
                  <a:lnTo>
                    <a:pt x="378232" y="151830"/>
                  </a:lnTo>
                  <a:lnTo>
                    <a:pt x="446587" y="173905"/>
                  </a:lnTo>
                  <a:lnTo>
                    <a:pt x="515783" y="194273"/>
                  </a:lnTo>
                  <a:lnTo>
                    <a:pt x="584030" y="212390"/>
                  </a:lnTo>
                  <a:lnTo>
                    <a:pt x="653118" y="228693"/>
                  </a:lnTo>
                  <a:lnTo>
                    <a:pt x="724726" y="243598"/>
                  </a:lnTo>
                  <a:lnTo>
                    <a:pt x="793713" y="256198"/>
                  </a:lnTo>
                  <a:lnTo>
                    <a:pt x="860073" y="266855"/>
                  </a:lnTo>
                  <a:lnTo>
                    <a:pt x="928952" y="276573"/>
                  </a:lnTo>
                  <a:lnTo>
                    <a:pt x="1000378" y="285362"/>
                  </a:lnTo>
                  <a:lnTo>
                    <a:pt x="1069150" y="292768"/>
                  </a:lnTo>
                  <a:lnTo>
                    <a:pt x="1135328" y="299064"/>
                  </a:lnTo>
                  <a:lnTo>
                    <a:pt x="1204027" y="304816"/>
                  </a:lnTo>
                  <a:lnTo>
                    <a:pt x="1273531" y="309930"/>
                  </a:lnTo>
                  <a:lnTo>
                    <a:pt x="1342122" y="314419"/>
                  </a:lnTo>
                  <a:lnTo>
                    <a:pt x="1411532" y="318465"/>
                  </a:lnTo>
                  <a:lnTo>
                    <a:pt x="1480042" y="321979"/>
                  </a:lnTo>
                  <a:lnTo>
                    <a:pt x="1549365" y="325185"/>
                  </a:lnTo>
                  <a:lnTo>
                    <a:pt x="1617774" y="327994"/>
                  </a:lnTo>
                  <a:lnTo>
                    <a:pt x="1650977" y="329277"/>
                  </a:lnTo>
                  <a:lnTo>
                    <a:pt x="1651555" y="329304"/>
                  </a:lnTo>
                  <a:lnTo>
                    <a:pt x="1652133" y="329304"/>
                  </a:lnTo>
                  <a:lnTo>
                    <a:pt x="1653289" y="329358"/>
                  </a:lnTo>
                  <a:lnTo>
                    <a:pt x="1655627" y="329438"/>
                  </a:lnTo>
                  <a:lnTo>
                    <a:pt x="1660244" y="329620"/>
                  </a:lnTo>
                  <a:lnTo>
                    <a:pt x="1669511" y="329963"/>
                  </a:lnTo>
                  <a:lnTo>
                    <a:pt x="1670089" y="329963"/>
                  </a:lnTo>
                  <a:lnTo>
                    <a:pt x="1670694" y="329989"/>
                  </a:lnTo>
                  <a:lnTo>
                    <a:pt x="1671849" y="330043"/>
                  </a:lnTo>
                  <a:lnTo>
                    <a:pt x="1674161" y="330117"/>
                  </a:lnTo>
                  <a:lnTo>
                    <a:pt x="1678804" y="330278"/>
                  </a:lnTo>
                  <a:lnTo>
                    <a:pt x="1679960" y="330332"/>
                  </a:lnTo>
                  <a:lnTo>
                    <a:pt x="1681116" y="330352"/>
                  </a:lnTo>
                  <a:lnTo>
                    <a:pt x="1683421" y="330433"/>
                  </a:lnTo>
                  <a:lnTo>
                    <a:pt x="1685733" y="330540"/>
                  </a:lnTo>
                  <a:lnTo>
                    <a:pt x="1686311" y="330540"/>
                  </a:lnTo>
                  <a:lnTo>
                    <a:pt x="1686915" y="330567"/>
                  </a:lnTo>
                  <a:lnTo>
                    <a:pt x="1688071" y="330621"/>
                  </a:lnTo>
                </a:path>
              </a:pathLst>
            </a:custGeom>
            <a:ln w="10751">
              <a:solidFill>
                <a:srgbClr val="7F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58072" y="1160807"/>
              <a:ext cx="1688464" cy="292100"/>
            </a:xfrm>
            <a:custGeom>
              <a:avLst/>
              <a:gdLst/>
              <a:ahLst/>
              <a:cxnLst/>
              <a:rect l="l" t="t" r="r" b="b"/>
              <a:pathLst>
                <a:path w="1688464" h="292100">
                  <a:moveTo>
                    <a:pt x="0" y="0"/>
                  </a:moveTo>
                  <a:lnTo>
                    <a:pt x="497" y="181"/>
                  </a:lnTo>
                  <a:lnTo>
                    <a:pt x="1021" y="369"/>
                  </a:lnTo>
                  <a:lnTo>
                    <a:pt x="2042" y="712"/>
                  </a:lnTo>
                  <a:lnTo>
                    <a:pt x="4119" y="1444"/>
                  </a:lnTo>
                  <a:lnTo>
                    <a:pt x="69034" y="22888"/>
                  </a:lnTo>
                  <a:lnTo>
                    <a:pt x="135474" y="43840"/>
                  </a:lnTo>
                  <a:lnTo>
                    <a:pt x="171150" y="55069"/>
                  </a:lnTo>
                  <a:lnTo>
                    <a:pt x="204434" y="65546"/>
                  </a:lnTo>
                  <a:lnTo>
                    <a:pt x="240500" y="76909"/>
                  </a:lnTo>
                  <a:lnTo>
                    <a:pt x="275934" y="88044"/>
                  </a:lnTo>
                  <a:lnTo>
                    <a:pt x="344787" y="109306"/>
                  </a:lnTo>
                  <a:lnTo>
                    <a:pt x="411019" y="128969"/>
                  </a:lnTo>
                  <a:lnTo>
                    <a:pt x="479791" y="148235"/>
                  </a:lnTo>
                  <a:lnTo>
                    <a:pt x="551089" y="166688"/>
                  </a:lnTo>
                  <a:lnTo>
                    <a:pt x="619754" y="182829"/>
                  </a:lnTo>
                  <a:lnTo>
                    <a:pt x="689238" y="197559"/>
                  </a:lnTo>
                  <a:lnTo>
                    <a:pt x="757829" y="210522"/>
                  </a:lnTo>
                  <a:lnTo>
                    <a:pt x="827205" y="222181"/>
                  </a:lnTo>
                  <a:lnTo>
                    <a:pt x="895695" y="232335"/>
                  </a:lnTo>
                  <a:lnTo>
                    <a:pt x="964991" y="241420"/>
                  </a:lnTo>
                  <a:lnTo>
                    <a:pt x="1033373" y="249350"/>
                  </a:lnTo>
                  <a:lnTo>
                    <a:pt x="1102569" y="256406"/>
                  </a:lnTo>
                  <a:lnTo>
                    <a:pt x="1170870" y="262575"/>
                  </a:lnTo>
                  <a:lnTo>
                    <a:pt x="1239958" y="268119"/>
                  </a:lnTo>
                  <a:lnTo>
                    <a:pt x="1306425" y="272843"/>
                  </a:lnTo>
                  <a:lnTo>
                    <a:pt x="1375432" y="277197"/>
                  </a:lnTo>
                  <a:lnTo>
                    <a:pt x="1446993" y="281243"/>
                  </a:lnTo>
                  <a:lnTo>
                    <a:pt x="1515899" y="284704"/>
                  </a:lnTo>
                  <a:lnTo>
                    <a:pt x="1582178" y="287701"/>
                  </a:lnTo>
                  <a:lnTo>
                    <a:pt x="1650977" y="290483"/>
                  </a:lnTo>
                  <a:lnTo>
                    <a:pt x="1652133" y="290537"/>
                  </a:lnTo>
                  <a:lnTo>
                    <a:pt x="1653289" y="290557"/>
                  </a:lnTo>
                  <a:lnTo>
                    <a:pt x="1655627" y="290664"/>
                  </a:lnTo>
                  <a:lnTo>
                    <a:pt x="1660244" y="290819"/>
                  </a:lnTo>
                  <a:lnTo>
                    <a:pt x="1669511" y="291188"/>
                  </a:lnTo>
                  <a:lnTo>
                    <a:pt x="1670089" y="291215"/>
                  </a:lnTo>
                  <a:lnTo>
                    <a:pt x="1670694" y="291215"/>
                  </a:lnTo>
                  <a:lnTo>
                    <a:pt x="1671849" y="291269"/>
                  </a:lnTo>
                  <a:lnTo>
                    <a:pt x="1674161" y="291350"/>
                  </a:lnTo>
                  <a:lnTo>
                    <a:pt x="1678804" y="291531"/>
                  </a:lnTo>
                  <a:lnTo>
                    <a:pt x="1679382" y="291558"/>
                  </a:lnTo>
                  <a:lnTo>
                    <a:pt x="1679960" y="291558"/>
                  </a:lnTo>
                  <a:lnTo>
                    <a:pt x="1681116" y="291612"/>
                  </a:lnTo>
                  <a:lnTo>
                    <a:pt x="1683421" y="291686"/>
                  </a:lnTo>
                  <a:lnTo>
                    <a:pt x="1685733" y="291793"/>
                  </a:lnTo>
                  <a:lnTo>
                    <a:pt x="1686311" y="291793"/>
                  </a:lnTo>
                  <a:lnTo>
                    <a:pt x="1686915" y="291820"/>
                  </a:lnTo>
                  <a:lnTo>
                    <a:pt x="1688071" y="291874"/>
                  </a:lnTo>
                </a:path>
              </a:pathLst>
            </a:custGeom>
            <a:ln w="1075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58072" y="1211153"/>
              <a:ext cx="1688464" cy="249554"/>
            </a:xfrm>
            <a:custGeom>
              <a:avLst/>
              <a:gdLst/>
              <a:ahLst/>
              <a:cxnLst/>
              <a:rect l="l" t="t" r="r" b="b"/>
              <a:pathLst>
                <a:path w="1688464" h="249555">
                  <a:moveTo>
                    <a:pt x="0" y="0"/>
                  </a:moveTo>
                  <a:lnTo>
                    <a:pt x="497" y="80"/>
                  </a:lnTo>
                  <a:lnTo>
                    <a:pt x="1021" y="134"/>
                  </a:lnTo>
                  <a:lnTo>
                    <a:pt x="2042" y="262"/>
                  </a:lnTo>
                  <a:lnTo>
                    <a:pt x="69034" y="9925"/>
                  </a:lnTo>
                  <a:lnTo>
                    <a:pt x="135474" y="22182"/>
                  </a:lnTo>
                  <a:lnTo>
                    <a:pt x="204434" y="37463"/>
                  </a:lnTo>
                  <a:lnTo>
                    <a:pt x="275934" y="55392"/>
                  </a:lnTo>
                  <a:lnTo>
                    <a:pt x="344787" y="73764"/>
                  </a:lnTo>
                  <a:lnTo>
                    <a:pt x="378232" y="82843"/>
                  </a:lnTo>
                  <a:lnTo>
                    <a:pt x="411019" y="91693"/>
                  </a:lnTo>
                  <a:lnTo>
                    <a:pt x="479791" y="109911"/>
                  </a:lnTo>
                  <a:lnTo>
                    <a:pt x="551089" y="127786"/>
                  </a:lnTo>
                  <a:lnTo>
                    <a:pt x="619754" y="143665"/>
                  </a:lnTo>
                  <a:lnTo>
                    <a:pt x="689238" y="158234"/>
                  </a:lnTo>
                  <a:lnTo>
                    <a:pt x="757829" y="171123"/>
                  </a:lnTo>
                  <a:lnTo>
                    <a:pt x="827205" y="182702"/>
                  </a:lnTo>
                  <a:lnTo>
                    <a:pt x="895695" y="192781"/>
                  </a:lnTo>
                  <a:lnTo>
                    <a:pt x="964991" y="201732"/>
                  </a:lnTo>
                  <a:lnTo>
                    <a:pt x="1033373" y="209447"/>
                  </a:lnTo>
                  <a:lnTo>
                    <a:pt x="1102569" y="216328"/>
                  </a:lnTo>
                  <a:lnTo>
                    <a:pt x="1170870" y="222235"/>
                  </a:lnTo>
                  <a:lnTo>
                    <a:pt x="1239958" y="227510"/>
                  </a:lnTo>
                  <a:lnTo>
                    <a:pt x="1306425" y="231972"/>
                  </a:lnTo>
                  <a:lnTo>
                    <a:pt x="1375432" y="236065"/>
                  </a:lnTo>
                  <a:lnTo>
                    <a:pt x="1446993" y="239794"/>
                  </a:lnTo>
                  <a:lnTo>
                    <a:pt x="1515899" y="242946"/>
                  </a:lnTo>
                  <a:lnTo>
                    <a:pt x="1582178" y="245674"/>
                  </a:lnTo>
                  <a:lnTo>
                    <a:pt x="1650977" y="248167"/>
                  </a:lnTo>
                  <a:lnTo>
                    <a:pt x="1652133" y="248221"/>
                  </a:lnTo>
                  <a:lnTo>
                    <a:pt x="1653289" y="248248"/>
                  </a:lnTo>
                  <a:lnTo>
                    <a:pt x="1655627" y="248349"/>
                  </a:lnTo>
                  <a:lnTo>
                    <a:pt x="1660244" y="248483"/>
                  </a:lnTo>
                  <a:lnTo>
                    <a:pt x="1669511" y="248799"/>
                  </a:lnTo>
                  <a:lnTo>
                    <a:pt x="1670089" y="248826"/>
                  </a:lnTo>
                  <a:lnTo>
                    <a:pt x="1670694" y="248853"/>
                  </a:lnTo>
                  <a:lnTo>
                    <a:pt x="1671849" y="248873"/>
                  </a:lnTo>
                  <a:lnTo>
                    <a:pt x="1674161" y="248954"/>
                  </a:lnTo>
                  <a:lnTo>
                    <a:pt x="1678804" y="249115"/>
                  </a:lnTo>
                  <a:lnTo>
                    <a:pt x="1679960" y="249162"/>
                  </a:lnTo>
                  <a:lnTo>
                    <a:pt x="1681116" y="249189"/>
                  </a:lnTo>
                  <a:lnTo>
                    <a:pt x="1683421" y="249269"/>
                  </a:lnTo>
                  <a:lnTo>
                    <a:pt x="1683999" y="249296"/>
                  </a:lnTo>
                  <a:lnTo>
                    <a:pt x="1684577" y="249296"/>
                  </a:lnTo>
                  <a:lnTo>
                    <a:pt x="1685733" y="249350"/>
                  </a:lnTo>
                  <a:lnTo>
                    <a:pt x="1686311" y="249350"/>
                  </a:lnTo>
                  <a:lnTo>
                    <a:pt x="1686915" y="249377"/>
                  </a:lnTo>
                  <a:lnTo>
                    <a:pt x="1688071" y="249431"/>
                  </a:lnTo>
                </a:path>
              </a:pathLst>
            </a:custGeom>
            <a:ln w="10751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465952" y="678731"/>
              <a:ext cx="99060" cy="0"/>
            </a:xfrm>
            <a:custGeom>
              <a:avLst/>
              <a:gdLst/>
              <a:ahLst/>
              <a:cxnLst/>
              <a:rect l="l" t="t" r="r" b="b"/>
              <a:pathLst>
                <a:path w="99059">
                  <a:moveTo>
                    <a:pt x="0" y="0"/>
                  </a:moveTo>
                  <a:lnTo>
                    <a:pt x="98931" y="0"/>
                  </a:lnTo>
                </a:path>
              </a:pathLst>
            </a:custGeom>
            <a:ln w="8601">
              <a:solidFill>
                <a:srgbClr val="7F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465952" y="797667"/>
              <a:ext cx="99060" cy="0"/>
            </a:xfrm>
            <a:custGeom>
              <a:avLst/>
              <a:gdLst/>
              <a:ahLst/>
              <a:cxnLst/>
              <a:rect l="l" t="t" r="r" b="b"/>
              <a:pathLst>
                <a:path w="99059">
                  <a:moveTo>
                    <a:pt x="0" y="0"/>
                  </a:moveTo>
                  <a:lnTo>
                    <a:pt x="98931" y="0"/>
                  </a:lnTo>
                </a:path>
              </a:pathLst>
            </a:custGeom>
            <a:ln w="860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465952" y="916604"/>
              <a:ext cx="99060" cy="0"/>
            </a:xfrm>
            <a:custGeom>
              <a:avLst/>
              <a:gdLst/>
              <a:ahLst/>
              <a:cxnLst/>
              <a:rect l="l" t="t" r="r" b="b"/>
              <a:pathLst>
                <a:path w="99059">
                  <a:moveTo>
                    <a:pt x="0" y="0"/>
                  </a:moveTo>
                  <a:lnTo>
                    <a:pt x="98931" y="0"/>
                  </a:lnTo>
                </a:path>
              </a:pathLst>
            </a:custGeom>
            <a:ln w="8601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563329" y="580139"/>
            <a:ext cx="849630" cy="38227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34"/>
              </a:spcBef>
            </a:pPr>
            <a:r>
              <a:rPr sz="500" spc="-10" dirty="0">
                <a:latin typeface="Arial MT"/>
                <a:cs typeface="Arial MT"/>
              </a:rPr>
              <a:t>Pantheon</a:t>
            </a:r>
            <a:r>
              <a:rPr sz="525" spc="-15" baseline="31746" dirty="0">
                <a:latin typeface="Lucida Sans Unicode"/>
                <a:cs typeface="Lucida Sans Unicode"/>
              </a:rPr>
              <a:t>+</a:t>
            </a:r>
            <a:endParaRPr sz="525" baseline="31746">
              <a:latin typeface="Lucida Sans Unicode"/>
              <a:cs typeface="Lucida Sans Unicode"/>
            </a:endParaRPr>
          </a:p>
          <a:p>
            <a:pPr marL="38100" marR="30480">
              <a:lnSpc>
                <a:spcPct val="156100"/>
              </a:lnSpc>
            </a:pPr>
            <a:r>
              <a:rPr sz="500" spc="-10" dirty="0">
                <a:latin typeface="Arial MT"/>
                <a:cs typeface="Arial MT"/>
              </a:rPr>
              <a:t>Pantheon</a:t>
            </a:r>
            <a:r>
              <a:rPr sz="525" spc="-15" baseline="31746" dirty="0">
                <a:latin typeface="Lucida Sans Unicode"/>
                <a:cs typeface="Lucida Sans Unicode"/>
              </a:rPr>
              <a:t>+</a:t>
            </a:r>
            <a:r>
              <a:rPr sz="500" spc="-10" dirty="0">
                <a:latin typeface="Lucida Sans Unicode"/>
                <a:cs typeface="Lucida Sans Unicode"/>
              </a:rPr>
              <a:t>+</a:t>
            </a:r>
            <a:r>
              <a:rPr sz="500" spc="-10" dirty="0">
                <a:latin typeface="Arial MT"/>
                <a:cs typeface="Arial MT"/>
              </a:rPr>
              <a:t>DESI</a:t>
            </a:r>
            <a:r>
              <a:rPr sz="500" spc="-15" dirty="0">
                <a:latin typeface="Arial MT"/>
                <a:cs typeface="Arial MT"/>
              </a:rPr>
              <a:t> </a:t>
            </a:r>
            <a:r>
              <a:rPr sz="500" spc="-25" dirty="0">
                <a:latin typeface="Arial MT"/>
                <a:cs typeface="Arial MT"/>
              </a:rPr>
              <a:t>DR2</a:t>
            </a:r>
            <a:r>
              <a:rPr sz="500" spc="500" dirty="0">
                <a:latin typeface="Arial MT"/>
                <a:cs typeface="Arial MT"/>
              </a:rPr>
              <a:t> </a:t>
            </a:r>
            <a:r>
              <a:rPr sz="500" spc="-10" dirty="0">
                <a:latin typeface="Arial MT"/>
                <a:cs typeface="Arial MT"/>
              </a:rPr>
              <a:t>Pantheon</a:t>
            </a:r>
            <a:r>
              <a:rPr sz="525" spc="-15" baseline="31746" dirty="0">
                <a:latin typeface="Lucida Sans Unicode"/>
                <a:cs typeface="Lucida Sans Unicode"/>
              </a:rPr>
              <a:t>+</a:t>
            </a:r>
            <a:r>
              <a:rPr sz="500" spc="-10" dirty="0">
                <a:latin typeface="Lucida Sans Unicode"/>
                <a:cs typeface="Lucida Sans Unicode"/>
              </a:rPr>
              <a:t>+</a:t>
            </a:r>
            <a:r>
              <a:rPr sz="500" spc="-10" dirty="0">
                <a:latin typeface="Arial MT"/>
                <a:cs typeface="Arial MT"/>
              </a:rPr>
              <a:t>DESI</a:t>
            </a:r>
            <a:r>
              <a:rPr sz="500" spc="-15" dirty="0">
                <a:latin typeface="Arial MT"/>
                <a:cs typeface="Arial MT"/>
              </a:rPr>
              <a:t> </a:t>
            </a:r>
            <a:r>
              <a:rPr sz="500" spc="-10" dirty="0">
                <a:latin typeface="Arial MT"/>
                <a:cs typeface="Arial MT"/>
              </a:rPr>
              <a:t>DR2</a:t>
            </a:r>
            <a:r>
              <a:rPr sz="500" spc="-10" dirty="0">
                <a:latin typeface="Lucida Sans Unicode"/>
                <a:cs typeface="Lucida Sans Unicode"/>
              </a:rPr>
              <a:t>+</a:t>
            </a:r>
            <a:r>
              <a:rPr sz="500" spc="-10" dirty="0">
                <a:latin typeface="Arial MT"/>
                <a:cs typeface="Arial MT"/>
              </a:rPr>
              <a:t>CC</a:t>
            </a:r>
            <a:endParaRPr sz="500">
              <a:latin typeface="Arial MT"/>
              <a:cs typeface="Arial MT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719718" y="504224"/>
            <a:ext cx="1765300" cy="1093470"/>
            <a:chOff x="719718" y="504224"/>
            <a:chExt cx="1765300" cy="1093470"/>
          </a:xfrm>
        </p:grpSpPr>
        <p:sp>
          <p:nvSpPr>
            <p:cNvPr id="12" name="object 12"/>
            <p:cNvSpPr/>
            <p:nvPr/>
          </p:nvSpPr>
          <p:spPr>
            <a:xfrm>
              <a:off x="1409907" y="587803"/>
              <a:ext cx="1017905" cy="426084"/>
            </a:xfrm>
            <a:custGeom>
              <a:avLst/>
              <a:gdLst/>
              <a:ahLst/>
              <a:cxnLst/>
              <a:rect l="l" t="t" r="r" b="b"/>
              <a:pathLst>
                <a:path w="1017905" h="426084">
                  <a:moveTo>
                    <a:pt x="32262" y="0"/>
                  </a:moveTo>
                  <a:lnTo>
                    <a:pt x="23701" y="0"/>
                  </a:lnTo>
                  <a:lnTo>
                    <a:pt x="15509" y="3386"/>
                  </a:lnTo>
                  <a:lnTo>
                    <a:pt x="9448" y="9448"/>
                  </a:lnTo>
                  <a:lnTo>
                    <a:pt x="3413" y="15482"/>
                  </a:lnTo>
                  <a:lnTo>
                    <a:pt x="0" y="23701"/>
                  </a:lnTo>
                  <a:lnTo>
                    <a:pt x="0" y="32255"/>
                  </a:lnTo>
                  <a:lnTo>
                    <a:pt x="0" y="393795"/>
                  </a:lnTo>
                  <a:lnTo>
                    <a:pt x="0" y="402330"/>
                  </a:lnTo>
                  <a:lnTo>
                    <a:pt x="3413" y="410541"/>
                  </a:lnTo>
                  <a:lnTo>
                    <a:pt x="9448" y="416583"/>
                  </a:lnTo>
                  <a:lnTo>
                    <a:pt x="15509" y="422644"/>
                  </a:lnTo>
                  <a:lnTo>
                    <a:pt x="23701" y="426031"/>
                  </a:lnTo>
                  <a:lnTo>
                    <a:pt x="32262" y="426031"/>
                  </a:lnTo>
                  <a:lnTo>
                    <a:pt x="985151" y="426031"/>
                  </a:lnTo>
                  <a:lnTo>
                    <a:pt x="993712" y="426031"/>
                  </a:lnTo>
                  <a:lnTo>
                    <a:pt x="1001904" y="422644"/>
                  </a:lnTo>
                  <a:lnTo>
                    <a:pt x="1007965" y="416583"/>
                  </a:lnTo>
                  <a:lnTo>
                    <a:pt x="1014000" y="410541"/>
                  </a:lnTo>
                  <a:lnTo>
                    <a:pt x="1017413" y="402330"/>
                  </a:lnTo>
                  <a:lnTo>
                    <a:pt x="1017413" y="393795"/>
                  </a:lnTo>
                  <a:lnTo>
                    <a:pt x="1017413" y="32255"/>
                  </a:lnTo>
                  <a:lnTo>
                    <a:pt x="1017413" y="23701"/>
                  </a:lnTo>
                  <a:lnTo>
                    <a:pt x="1014000" y="15482"/>
                  </a:lnTo>
                  <a:lnTo>
                    <a:pt x="1007965" y="9448"/>
                  </a:lnTo>
                  <a:lnTo>
                    <a:pt x="1001904" y="3386"/>
                  </a:lnTo>
                  <a:lnTo>
                    <a:pt x="993712" y="0"/>
                  </a:lnTo>
                  <a:lnTo>
                    <a:pt x="985151" y="0"/>
                  </a:lnTo>
                  <a:lnTo>
                    <a:pt x="32262" y="0"/>
                  </a:lnTo>
                  <a:close/>
                </a:path>
              </a:pathLst>
            </a:custGeom>
            <a:ln w="67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22893" y="507399"/>
              <a:ext cx="1758950" cy="1087120"/>
            </a:xfrm>
            <a:custGeom>
              <a:avLst/>
              <a:gdLst/>
              <a:ahLst/>
              <a:cxnLst/>
              <a:rect l="l" t="t" r="r" b="b"/>
              <a:pathLst>
                <a:path w="1758950" h="1087120">
                  <a:moveTo>
                    <a:pt x="1758396" y="1086763"/>
                  </a:moveTo>
                  <a:lnTo>
                    <a:pt x="0" y="1086763"/>
                  </a:lnTo>
                  <a:lnTo>
                    <a:pt x="0" y="0"/>
                  </a:lnTo>
                  <a:lnTo>
                    <a:pt x="1758396" y="0"/>
                  </a:lnTo>
                  <a:lnTo>
                    <a:pt x="1758396" y="1086763"/>
                  </a:lnTo>
                </a:path>
              </a:pathLst>
            </a:custGeom>
            <a:ln w="63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58072" y="1573425"/>
              <a:ext cx="54610" cy="20955"/>
            </a:xfrm>
            <a:custGeom>
              <a:avLst/>
              <a:gdLst/>
              <a:ahLst/>
              <a:cxnLst/>
              <a:rect l="l" t="t" r="r" b="b"/>
              <a:pathLst>
                <a:path w="54609" h="20955">
                  <a:moveTo>
                    <a:pt x="0" y="20737"/>
                  </a:moveTo>
                  <a:lnTo>
                    <a:pt x="0" y="8299"/>
                  </a:lnTo>
                </a:path>
                <a:path w="54609" h="20955">
                  <a:moveTo>
                    <a:pt x="54438" y="20737"/>
                  </a:moveTo>
                  <a:lnTo>
                    <a:pt x="54438" y="0"/>
                  </a:lnTo>
                </a:path>
              </a:pathLst>
            </a:custGeom>
            <a:ln w="63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746749" y="1592491"/>
            <a:ext cx="131445" cy="901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00" dirty="0">
                <a:latin typeface="Lucida Sans Unicode"/>
                <a:cs typeface="Lucida Sans Unicode"/>
              </a:rPr>
              <a:t>-</a:t>
            </a:r>
            <a:r>
              <a:rPr sz="400" spc="-25" dirty="0">
                <a:latin typeface="Arial MT"/>
                <a:cs typeface="Arial MT"/>
              </a:rPr>
              <a:t>0.5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866956" y="1573425"/>
            <a:ext cx="490220" cy="20955"/>
          </a:xfrm>
          <a:custGeom>
            <a:avLst/>
            <a:gdLst/>
            <a:ahLst/>
            <a:cxnLst/>
            <a:rect l="l" t="t" r="r" b="b"/>
            <a:pathLst>
              <a:path w="490219" h="20955">
                <a:moveTo>
                  <a:pt x="0" y="20737"/>
                </a:moveTo>
                <a:lnTo>
                  <a:pt x="0" y="8299"/>
                </a:lnTo>
              </a:path>
              <a:path w="490219" h="20955">
                <a:moveTo>
                  <a:pt x="54465" y="20737"/>
                </a:moveTo>
                <a:lnTo>
                  <a:pt x="54465" y="8299"/>
                </a:lnTo>
              </a:path>
              <a:path w="490219" h="20955">
                <a:moveTo>
                  <a:pt x="108910" y="20737"/>
                </a:moveTo>
                <a:lnTo>
                  <a:pt x="108910" y="8299"/>
                </a:lnTo>
              </a:path>
              <a:path w="490219" h="20955">
                <a:moveTo>
                  <a:pt x="163375" y="20737"/>
                </a:moveTo>
                <a:lnTo>
                  <a:pt x="163375" y="8299"/>
                </a:lnTo>
              </a:path>
              <a:path w="490219" h="20955">
                <a:moveTo>
                  <a:pt x="217820" y="20737"/>
                </a:moveTo>
                <a:lnTo>
                  <a:pt x="217820" y="0"/>
                </a:lnTo>
              </a:path>
              <a:path w="490219" h="20955">
                <a:moveTo>
                  <a:pt x="272285" y="20737"/>
                </a:moveTo>
                <a:lnTo>
                  <a:pt x="272285" y="8299"/>
                </a:lnTo>
              </a:path>
              <a:path w="490219" h="20955">
                <a:moveTo>
                  <a:pt x="326730" y="20737"/>
                </a:moveTo>
                <a:lnTo>
                  <a:pt x="326730" y="8299"/>
                </a:lnTo>
              </a:path>
              <a:path w="490219" h="20955">
                <a:moveTo>
                  <a:pt x="381195" y="20737"/>
                </a:moveTo>
                <a:lnTo>
                  <a:pt x="381195" y="8299"/>
                </a:lnTo>
              </a:path>
              <a:path w="490219" h="20955">
                <a:moveTo>
                  <a:pt x="435640" y="20737"/>
                </a:moveTo>
                <a:lnTo>
                  <a:pt x="435640" y="8299"/>
                </a:lnTo>
              </a:path>
              <a:path w="490219" h="20955">
                <a:moveTo>
                  <a:pt x="490106" y="20737"/>
                </a:moveTo>
                <a:lnTo>
                  <a:pt x="490106" y="0"/>
                </a:lnTo>
              </a:path>
            </a:pathLst>
          </a:custGeom>
          <a:ln w="63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034717" y="1592491"/>
            <a:ext cx="372745" cy="901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284480" algn="l"/>
              </a:tabLst>
            </a:pPr>
            <a:r>
              <a:rPr sz="400" spc="-25" dirty="0">
                <a:latin typeface="Arial MT"/>
                <a:cs typeface="Arial MT"/>
              </a:rPr>
              <a:t>0.0</a:t>
            </a:r>
            <a:r>
              <a:rPr sz="400" dirty="0">
                <a:latin typeface="Arial MT"/>
                <a:cs typeface="Arial MT"/>
              </a:rPr>
              <a:t>	</a:t>
            </a:r>
            <a:r>
              <a:rPr sz="400" spc="-25" dirty="0">
                <a:latin typeface="Arial MT"/>
                <a:cs typeface="Arial MT"/>
              </a:rPr>
              <a:t>0.5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411507" y="1573425"/>
            <a:ext cx="490220" cy="20955"/>
          </a:xfrm>
          <a:custGeom>
            <a:avLst/>
            <a:gdLst/>
            <a:ahLst/>
            <a:cxnLst/>
            <a:rect l="l" t="t" r="r" b="b"/>
            <a:pathLst>
              <a:path w="490219" h="20955">
                <a:moveTo>
                  <a:pt x="0" y="20737"/>
                </a:moveTo>
                <a:lnTo>
                  <a:pt x="0" y="8299"/>
                </a:lnTo>
              </a:path>
              <a:path w="490219" h="20955">
                <a:moveTo>
                  <a:pt x="54445" y="20737"/>
                </a:moveTo>
                <a:lnTo>
                  <a:pt x="54445" y="8299"/>
                </a:lnTo>
              </a:path>
              <a:path w="490219" h="20955">
                <a:moveTo>
                  <a:pt x="108910" y="20737"/>
                </a:moveTo>
                <a:lnTo>
                  <a:pt x="108910" y="8299"/>
                </a:lnTo>
              </a:path>
              <a:path w="490219" h="20955">
                <a:moveTo>
                  <a:pt x="163355" y="20737"/>
                </a:moveTo>
                <a:lnTo>
                  <a:pt x="163355" y="8299"/>
                </a:lnTo>
              </a:path>
              <a:path w="490219" h="20955">
                <a:moveTo>
                  <a:pt x="217820" y="20737"/>
                </a:moveTo>
                <a:lnTo>
                  <a:pt x="217820" y="0"/>
                </a:lnTo>
              </a:path>
              <a:path w="490219" h="20955">
                <a:moveTo>
                  <a:pt x="272265" y="20737"/>
                </a:moveTo>
                <a:lnTo>
                  <a:pt x="272265" y="8299"/>
                </a:lnTo>
              </a:path>
              <a:path w="490219" h="20955">
                <a:moveTo>
                  <a:pt x="326730" y="20737"/>
                </a:moveTo>
                <a:lnTo>
                  <a:pt x="326730" y="8299"/>
                </a:lnTo>
              </a:path>
              <a:path w="490219" h="20955">
                <a:moveTo>
                  <a:pt x="381175" y="20737"/>
                </a:moveTo>
                <a:lnTo>
                  <a:pt x="381175" y="8299"/>
                </a:lnTo>
              </a:path>
              <a:path w="490219" h="20955">
                <a:moveTo>
                  <a:pt x="435640" y="20737"/>
                </a:moveTo>
                <a:lnTo>
                  <a:pt x="435640" y="8299"/>
                </a:lnTo>
              </a:path>
              <a:path w="490219" h="20955">
                <a:moveTo>
                  <a:pt x="490086" y="20737"/>
                </a:moveTo>
                <a:lnTo>
                  <a:pt x="490086" y="0"/>
                </a:lnTo>
              </a:path>
            </a:pathLst>
          </a:custGeom>
          <a:ln w="63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851527" y="1592491"/>
            <a:ext cx="100330" cy="901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00" spc="-25" dirty="0">
                <a:latin typeface="Arial MT"/>
                <a:cs typeface="Arial MT"/>
              </a:rPr>
              <a:t>1.5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956058" y="1573425"/>
            <a:ext cx="217804" cy="20955"/>
          </a:xfrm>
          <a:custGeom>
            <a:avLst/>
            <a:gdLst/>
            <a:ahLst/>
            <a:cxnLst/>
            <a:rect l="l" t="t" r="r" b="b"/>
            <a:pathLst>
              <a:path w="217805" h="20955">
                <a:moveTo>
                  <a:pt x="0" y="20737"/>
                </a:moveTo>
                <a:lnTo>
                  <a:pt x="0" y="8299"/>
                </a:lnTo>
              </a:path>
              <a:path w="217805" h="20955">
                <a:moveTo>
                  <a:pt x="54445" y="20737"/>
                </a:moveTo>
                <a:lnTo>
                  <a:pt x="54445" y="8299"/>
                </a:lnTo>
              </a:path>
              <a:path w="217805" h="20955">
                <a:moveTo>
                  <a:pt x="108883" y="20737"/>
                </a:moveTo>
                <a:lnTo>
                  <a:pt x="108883" y="8299"/>
                </a:lnTo>
              </a:path>
              <a:path w="217805" h="20955">
                <a:moveTo>
                  <a:pt x="163355" y="20737"/>
                </a:moveTo>
                <a:lnTo>
                  <a:pt x="163355" y="8299"/>
                </a:lnTo>
              </a:path>
              <a:path w="217805" h="20955">
                <a:moveTo>
                  <a:pt x="217793" y="20737"/>
                </a:moveTo>
                <a:lnTo>
                  <a:pt x="217793" y="0"/>
                </a:lnTo>
              </a:path>
            </a:pathLst>
          </a:custGeom>
          <a:ln w="63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2123798" y="1592491"/>
            <a:ext cx="100330" cy="901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00" spc="-25" dirty="0">
                <a:latin typeface="Arial MT"/>
                <a:cs typeface="Arial MT"/>
              </a:rPr>
              <a:t>2.0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2228324" y="1573425"/>
            <a:ext cx="218440" cy="20955"/>
          </a:xfrm>
          <a:custGeom>
            <a:avLst/>
            <a:gdLst/>
            <a:ahLst/>
            <a:cxnLst/>
            <a:rect l="l" t="t" r="r" b="b"/>
            <a:pathLst>
              <a:path w="218439" h="20955">
                <a:moveTo>
                  <a:pt x="0" y="20737"/>
                </a:moveTo>
                <a:lnTo>
                  <a:pt x="0" y="8299"/>
                </a:lnTo>
              </a:path>
              <a:path w="218439" h="20955">
                <a:moveTo>
                  <a:pt x="54438" y="20737"/>
                </a:moveTo>
                <a:lnTo>
                  <a:pt x="54438" y="8299"/>
                </a:lnTo>
              </a:path>
              <a:path w="218439" h="20955">
                <a:moveTo>
                  <a:pt x="108910" y="20737"/>
                </a:moveTo>
                <a:lnTo>
                  <a:pt x="108910" y="8299"/>
                </a:lnTo>
              </a:path>
              <a:path w="218439" h="20955">
                <a:moveTo>
                  <a:pt x="163348" y="20737"/>
                </a:moveTo>
                <a:lnTo>
                  <a:pt x="163348" y="8299"/>
                </a:lnTo>
              </a:path>
              <a:path w="218439" h="20955">
                <a:moveTo>
                  <a:pt x="217820" y="20737"/>
                </a:moveTo>
                <a:lnTo>
                  <a:pt x="217820" y="0"/>
                </a:lnTo>
              </a:path>
            </a:pathLst>
          </a:custGeom>
          <a:ln w="63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2396068" y="1592491"/>
            <a:ext cx="100330" cy="901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00" spc="-25" dirty="0">
                <a:latin typeface="Arial MT"/>
                <a:cs typeface="Arial MT"/>
              </a:rPr>
              <a:t>2.5</a:t>
            </a:r>
            <a:endParaRPr sz="400">
              <a:latin typeface="Arial MT"/>
              <a:cs typeface="Arial MT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722893" y="504234"/>
            <a:ext cx="1758950" cy="1093470"/>
            <a:chOff x="722893" y="504234"/>
            <a:chExt cx="1758950" cy="1093470"/>
          </a:xfrm>
        </p:grpSpPr>
        <p:sp>
          <p:nvSpPr>
            <p:cNvPr id="25" name="object 25"/>
            <p:cNvSpPr/>
            <p:nvPr/>
          </p:nvSpPr>
          <p:spPr>
            <a:xfrm>
              <a:off x="722893" y="507399"/>
              <a:ext cx="1758950" cy="1087120"/>
            </a:xfrm>
            <a:custGeom>
              <a:avLst/>
              <a:gdLst/>
              <a:ahLst/>
              <a:cxnLst/>
              <a:rect l="l" t="t" r="r" b="b"/>
              <a:pathLst>
                <a:path w="1758950" h="1087120">
                  <a:moveTo>
                    <a:pt x="0" y="1086763"/>
                  </a:moveTo>
                  <a:lnTo>
                    <a:pt x="12445" y="1086763"/>
                  </a:lnTo>
                </a:path>
                <a:path w="1758950" h="1087120">
                  <a:moveTo>
                    <a:pt x="0" y="1050543"/>
                  </a:moveTo>
                  <a:lnTo>
                    <a:pt x="12445" y="1050543"/>
                  </a:lnTo>
                </a:path>
                <a:path w="1758950" h="1087120">
                  <a:moveTo>
                    <a:pt x="0" y="1014316"/>
                  </a:moveTo>
                  <a:lnTo>
                    <a:pt x="20737" y="1014316"/>
                  </a:lnTo>
                </a:path>
                <a:path w="1758950" h="1087120">
                  <a:moveTo>
                    <a:pt x="0" y="978095"/>
                  </a:moveTo>
                  <a:lnTo>
                    <a:pt x="12445" y="978095"/>
                  </a:lnTo>
                </a:path>
                <a:path w="1758950" h="1087120">
                  <a:moveTo>
                    <a:pt x="0" y="941868"/>
                  </a:moveTo>
                  <a:lnTo>
                    <a:pt x="12445" y="941868"/>
                  </a:lnTo>
                </a:path>
                <a:path w="1758950" h="1087120">
                  <a:moveTo>
                    <a:pt x="0" y="905641"/>
                  </a:moveTo>
                  <a:lnTo>
                    <a:pt x="12445" y="905641"/>
                  </a:lnTo>
                </a:path>
                <a:path w="1758950" h="1087120">
                  <a:moveTo>
                    <a:pt x="0" y="869420"/>
                  </a:moveTo>
                  <a:lnTo>
                    <a:pt x="20737" y="869420"/>
                  </a:lnTo>
                </a:path>
                <a:path w="1758950" h="1087120">
                  <a:moveTo>
                    <a:pt x="0" y="833166"/>
                  </a:moveTo>
                  <a:lnTo>
                    <a:pt x="12445" y="833166"/>
                  </a:lnTo>
                </a:path>
                <a:path w="1758950" h="1087120">
                  <a:moveTo>
                    <a:pt x="0" y="796945"/>
                  </a:moveTo>
                  <a:lnTo>
                    <a:pt x="12445" y="796945"/>
                  </a:lnTo>
                </a:path>
                <a:path w="1758950" h="1087120">
                  <a:moveTo>
                    <a:pt x="0" y="760718"/>
                  </a:moveTo>
                  <a:lnTo>
                    <a:pt x="12445" y="760718"/>
                  </a:lnTo>
                </a:path>
                <a:path w="1758950" h="1087120">
                  <a:moveTo>
                    <a:pt x="0" y="724491"/>
                  </a:moveTo>
                  <a:lnTo>
                    <a:pt x="20737" y="724491"/>
                  </a:lnTo>
                </a:path>
                <a:path w="1758950" h="1087120">
                  <a:moveTo>
                    <a:pt x="0" y="688270"/>
                  </a:moveTo>
                  <a:lnTo>
                    <a:pt x="12445" y="688270"/>
                  </a:lnTo>
                </a:path>
                <a:path w="1758950" h="1087120">
                  <a:moveTo>
                    <a:pt x="0" y="652043"/>
                  </a:moveTo>
                  <a:lnTo>
                    <a:pt x="12445" y="652043"/>
                  </a:lnTo>
                </a:path>
                <a:path w="1758950" h="1087120">
                  <a:moveTo>
                    <a:pt x="0" y="615816"/>
                  </a:moveTo>
                  <a:lnTo>
                    <a:pt x="12445" y="615816"/>
                  </a:lnTo>
                </a:path>
                <a:path w="1758950" h="1087120">
                  <a:moveTo>
                    <a:pt x="0" y="579595"/>
                  </a:moveTo>
                  <a:lnTo>
                    <a:pt x="20737" y="579595"/>
                  </a:lnTo>
                </a:path>
                <a:path w="1758950" h="1087120">
                  <a:moveTo>
                    <a:pt x="0" y="543368"/>
                  </a:moveTo>
                  <a:lnTo>
                    <a:pt x="12445" y="543368"/>
                  </a:lnTo>
                </a:path>
                <a:path w="1758950" h="1087120">
                  <a:moveTo>
                    <a:pt x="0" y="507147"/>
                  </a:moveTo>
                  <a:lnTo>
                    <a:pt x="12445" y="507147"/>
                  </a:lnTo>
                </a:path>
                <a:path w="1758950" h="1087120">
                  <a:moveTo>
                    <a:pt x="0" y="470920"/>
                  </a:moveTo>
                  <a:lnTo>
                    <a:pt x="12445" y="470920"/>
                  </a:lnTo>
                </a:path>
                <a:path w="1758950" h="1087120">
                  <a:moveTo>
                    <a:pt x="0" y="434693"/>
                  </a:moveTo>
                  <a:lnTo>
                    <a:pt x="20737" y="434693"/>
                  </a:lnTo>
                </a:path>
                <a:path w="1758950" h="1087120">
                  <a:moveTo>
                    <a:pt x="0" y="398472"/>
                  </a:moveTo>
                  <a:lnTo>
                    <a:pt x="12445" y="398472"/>
                  </a:lnTo>
                </a:path>
                <a:path w="1758950" h="1087120">
                  <a:moveTo>
                    <a:pt x="0" y="362245"/>
                  </a:moveTo>
                  <a:lnTo>
                    <a:pt x="12445" y="362245"/>
                  </a:lnTo>
                </a:path>
                <a:path w="1758950" h="1087120">
                  <a:moveTo>
                    <a:pt x="0" y="326018"/>
                  </a:moveTo>
                  <a:lnTo>
                    <a:pt x="12445" y="326018"/>
                  </a:lnTo>
                </a:path>
                <a:path w="1758950" h="1087120">
                  <a:moveTo>
                    <a:pt x="0" y="289797"/>
                  </a:moveTo>
                  <a:lnTo>
                    <a:pt x="20737" y="289797"/>
                  </a:lnTo>
                </a:path>
                <a:path w="1758950" h="1087120">
                  <a:moveTo>
                    <a:pt x="0" y="253570"/>
                  </a:moveTo>
                  <a:lnTo>
                    <a:pt x="12445" y="253570"/>
                  </a:lnTo>
                </a:path>
                <a:path w="1758950" h="1087120">
                  <a:moveTo>
                    <a:pt x="0" y="217350"/>
                  </a:moveTo>
                  <a:lnTo>
                    <a:pt x="12445" y="217350"/>
                  </a:lnTo>
                </a:path>
                <a:path w="1758950" h="1087120">
                  <a:moveTo>
                    <a:pt x="0" y="181122"/>
                  </a:moveTo>
                  <a:lnTo>
                    <a:pt x="12445" y="181122"/>
                  </a:lnTo>
                </a:path>
                <a:path w="1758950" h="1087120">
                  <a:moveTo>
                    <a:pt x="0" y="144895"/>
                  </a:moveTo>
                  <a:lnTo>
                    <a:pt x="20737" y="144895"/>
                  </a:lnTo>
                </a:path>
                <a:path w="1758950" h="1087120">
                  <a:moveTo>
                    <a:pt x="0" y="108675"/>
                  </a:moveTo>
                  <a:lnTo>
                    <a:pt x="12445" y="108675"/>
                  </a:lnTo>
                </a:path>
                <a:path w="1758950" h="1087120">
                  <a:moveTo>
                    <a:pt x="0" y="72447"/>
                  </a:moveTo>
                  <a:lnTo>
                    <a:pt x="12445" y="72447"/>
                  </a:lnTo>
                </a:path>
                <a:path w="1758950" h="1087120">
                  <a:moveTo>
                    <a:pt x="0" y="36220"/>
                  </a:moveTo>
                  <a:lnTo>
                    <a:pt x="12445" y="36220"/>
                  </a:lnTo>
                </a:path>
                <a:path w="1758950" h="1087120">
                  <a:moveTo>
                    <a:pt x="0" y="0"/>
                  </a:moveTo>
                  <a:lnTo>
                    <a:pt x="20737" y="0"/>
                  </a:lnTo>
                </a:path>
                <a:path w="1758950" h="1087120">
                  <a:moveTo>
                    <a:pt x="35178" y="0"/>
                  </a:moveTo>
                  <a:lnTo>
                    <a:pt x="35178" y="12438"/>
                  </a:lnTo>
                </a:path>
                <a:path w="1758950" h="1087120">
                  <a:moveTo>
                    <a:pt x="89617" y="0"/>
                  </a:moveTo>
                  <a:lnTo>
                    <a:pt x="89617" y="20737"/>
                  </a:lnTo>
                </a:path>
                <a:path w="1758950" h="1087120">
                  <a:moveTo>
                    <a:pt x="144062" y="0"/>
                  </a:moveTo>
                  <a:lnTo>
                    <a:pt x="144062" y="12438"/>
                  </a:lnTo>
                </a:path>
                <a:path w="1758950" h="1087120">
                  <a:moveTo>
                    <a:pt x="198527" y="0"/>
                  </a:moveTo>
                  <a:lnTo>
                    <a:pt x="198527" y="12438"/>
                  </a:lnTo>
                </a:path>
                <a:path w="1758950" h="1087120">
                  <a:moveTo>
                    <a:pt x="252972" y="0"/>
                  </a:moveTo>
                  <a:lnTo>
                    <a:pt x="252972" y="12438"/>
                  </a:lnTo>
                </a:path>
                <a:path w="1758950" h="1087120">
                  <a:moveTo>
                    <a:pt x="307437" y="0"/>
                  </a:moveTo>
                  <a:lnTo>
                    <a:pt x="307437" y="12438"/>
                  </a:lnTo>
                </a:path>
                <a:path w="1758950" h="1087120">
                  <a:moveTo>
                    <a:pt x="361882" y="0"/>
                  </a:moveTo>
                  <a:lnTo>
                    <a:pt x="361882" y="20737"/>
                  </a:lnTo>
                </a:path>
                <a:path w="1758950" h="1087120">
                  <a:moveTo>
                    <a:pt x="416347" y="0"/>
                  </a:moveTo>
                  <a:lnTo>
                    <a:pt x="416347" y="12438"/>
                  </a:lnTo>
                </a:path>
                <a:path w="1758950" h="1087120">
                  <a:moveTo>
                    <a:pt x="470793" y="0"/>
                  </a:moveTo>
                  <a:lnTo>
                    <a:pt x="470793" y="12438"/>
                  </a:lnTo>
                </a:path>
                <a:path w="1758950" h="1087120">
                  <a:moveTo>
                    <a:pt x="525258" y="0"/>
                  </a:moveTo>
                  <a:lnTo>
                    <a:pt x="525258" y="12438"/>
                  </a:lnTo>
                </a:path>
                <a:path w="1758950" h="1087120">
                  <a:moveTo>
                    <a:pt x="579703" y="0"/>
                  </a:moveTo>
                  <a:lnTo>
                    <a:pt x="579703" y="12438"/>
                  </a:lnTo>
                </a:path>
                <a:path w="1758950" h="1087120">
                  <a:moveTo>
                    <a:pt x="634168" y="0"/>
                  </a:moveTo>
                  <a:lnTo>
                    <a:pt x="634168" y="20737"/>
                  </a:lnTo>
                </a:path>
                <a:path w="1758950" h="1087120">
                  <a:moveTo>
                    <a:pt x="688613" y="0"/>
                  </a:moveTo>
                  <a:lnTo>
                    <a:pt x="688613" y="12438"/>
                  </a:lnTo>
                </a:path>
                <a:path w="1758950" h="1087120">
                  <a:moveTo>
                    <a:pt x="743058" y="0"/>
                  </a:moveTo>
                  <a:lnTo>
                    <a:pt x="743058" y="12438"/>
                  </a:lnTo>
                </a:path>
                <a:path w="1758950" h="1087120">
                  <a:moveTo>
                    <a:pt x="797523" y="0"/>
                  </a:moveTo>
                  <a:lnTo>
                    <a:pt x="797523" y="12438"/>
                  </a:lnTo>
                </a:path>
                <a:path w="1758950" h="1087120">
                  <a:moveTo>
                    <a:pt x="851968" y="0"/>
                  </a:moveTo>
                  <a:lnTo>
                    <a:pt x="851968" y="12438"/>
                  </a:lnTo>
                </a:path>
                <a:path w="1758950" h="1087120">
                  <a:moveTo>
                    <a:pt x="906433" y="0"/>
                  </a:moveTo>
                  <a:lnTo>
                    <a:pt x="906433" y="20737"/>
                  </a:lnTo>
                </a:path>
                <a:path w="1758950" h="1087120">
                  <a:moveTo>
                    <a:pt x="960879" y="0"/>
                  </a:moveTo>
                  <a:lnTo>
                    <a:pt x="960879" y="12438"/>
                  </a:lnTo>
                </a:path>
                <a:path w="1758950" h="1087120">
                  <a:moveTo>
                    <a:pt x="1015344" y="0"/>
                  </a:moveTo>
                  <a:lnTo>
                    <a:pt x="1015344" y="12438"/>
                  </a:lnTo>
                </a:path>
                <a:path w="1758950" h="1087120">
                  <a:moveTo>
                    <a:pt x="1069789" y="0"/>
                  </a:moveTo>
                  <a:lnTo>
                    <a:pt x="1069789" y="12438"/>
                  </a:lnTo>
                </a:path>
                <a:path w="1758950" h="1087120">
                  <a:moveTo>
                    <a:pt x="1124254" y="0"/>
                  </a:moveTo>
                  <a:lnTo>
                    <a:pt x="1124254" y="12438"/>
                  </a:lnTo>
                </a:path>
                <a:path w="1758950" h="1087120">
                  <a:moveTo>
                    <a:pt x="1178699" y="0"/>
                  </a:moveTo>
                  <a:lnTo>
                    <a:pt x="1178699" y="20737"/>
                  </a:lnTo>
                </a:path>
                <a:path w="1758950" h="1087120">
                  <a:moveTo>
                    <a:pt x="1233164" y="0"/>
                  </a:moveTo>
                  <a:lnTo>
                    <a:pt x="1233164" y="12438"/>
                  </a:lnTo>
                </a:path>
                <a:path w="1758950" h="1087120">
                  <a:moveTo>
                    <a:pt x="1287609" y="0"/>
                  </a:moveTo>
                  <a:lnTo>
                    <a:pt x="1287609" y="12438"/>
                  </a:lnTo>
                </a:path>
                <a:path w="1758950" h="1087120">
                  <a:moveTo>
                    <a:pt x="1342048" y="0"/>
                  </a:moveTo>
                  <a:lnTo>
                    <a:pt x="1342048" y="12438"/>
                  </a:lnTo>
                </a:path>
                <a:path w="1758950" h="1087120">
                  <a:moveTo>
                    <a:pt x="1396520" y="0"/>
                  </a:moveTo>
                  <a:lnTo>
                    <a:pt x="1396520" y="12438"/>
                  </a:lnTo>
                </a:path>
                <a:path w="1758950" h="1087120">
                  <a:moveTo>
                    <a:pt x="1450958" y="0"/>
                  </a:moveTo>
                  <a:lnTo>
                    <a:pt x="1450958" y="20737"/>
                  </a:lnTo>
                </a:path>
                <a:path w="1758950" h="1087120">
                  <a:moveTo>
                    <a:pt x="1505430" y="0"/>
                  </a:moveTo>
                  <a:lnTo>
                    <a:pt x="1505430" y="12438"/>
                  </a:lnTo>
                </a:path>
                <a:path w="1758950" h="1087120">
                  <a:moveTo>
                    <a:pt x="1559868" y="0"/>
                  </a:moveTo>
                  <a:lnTo>
                    <a:pt x="1559868" y="12438"/>
                  </a:lnTo>
                </a:path>
                <a:path w="1758950" h="1087120">
                  <a:moveTo>
                    <a:pt x="1614340" y="0"/>
                  </a:moveTo>
                  <a:lnTo>
                    <a:pt x="1614340" y="12438"/>
                  </a:lnTo>
                </a:path>
                <a:path w="1758950" h="1087120">
                  <a:moveTo>
                    <a:pt x="1668778" y="0"/>
                  </a:moveTo>
                  <a:lnTo>
                    <a:pt x="1668778" y="12438"/>
                  </a:lnTo>
                </a:path>
                <a:path w="1758950" h="1087120">
                  <a:moveTo>
                    <a:pt x="1723250" y="0"/>
                  </a:moveTo>
                  <a:lnTo>
                    <a:pt x="1723250" y="20737"/>
                  </a:lnTo>
                </a:path>
                <a:path w="1758950" h="1087120">
                  <a:moveTo>
                    <a:pt x="1758396" y="1086763"/>
                  </a:moveTo>
                  <a:lnTo>
                    <a:pt x="1745957" y="1086763"/>
                  </a:lnTo>
                </a:path>
                <a:path w="1758950" h="1087120">
                  <a:moveTo>
                    <a:pt x="1758396" y="1050543"/>
                  </a:moveTo>
                  <a:lnTo>
                    <a:pt x="1745957" y="1050543"/>
                  </a:lnTo>
                </a:path>
                <a:path w="1758950" h="1087120">
                  <a:moveTo>
                    <a:pt x="1758396" y="1014316"/>
                  </a:moveTo>
                  <a:lnTo>
                    <a:pt x="1737658" y="1014316"/>
                  </a:lnTo>
                </a:path>
                <a:path w="1758950" h="1087120">
                  <a:moveTo>
                    <a:pt x="1758396" y="978095"/>
                  </a:moveTo>
                  <a:lnTo>
                    <a:pt x="1745957" y="978095"/>
                  </a:lnTo>
                </a:path>
                <a:path w="1758950" h="1087120">
                  <a:moveTo>
                    <a:pt x="1758396" y="941868"/>
                  </a:moveTo>
                  <a:lnTo>
                    <a:pt x="1745957" y="941868"/>
                  </a:lnTo>
                </a:path>
                <a:path w="1758950" h="1087120">
                  <a:moveTo>
                    <a:pt x="1758396" y="905641"/>
                  </a:moveTo>
                  <a:lnTo>
                    <a:pt x="1745957" y="905641"/>
                  </a:lnTo>
                </a:path>
                <a:path w="1758950" h="1087120">
                  <a:moveTo>
                    <a:pt x="1758396" y="869420"/>
                  </a:moveTo>
                  <a:lnTo>
                    <a:pt x="1737658" y="869420"/>
                  </a:lnTo>
                </a:path>
                <a:path w="1758950" h="1087120">
                  <a:moveTo>
                    <a:pt x="1758396" y="833166"/>
                  </a:moveTo>
                  <a:lnTo>
                    <a:pt x="1745957" y="833166"/>
                  </a:lnTo>
                </a:path>
                <a:path w="1758950" h="1087120">
                  <a:moveTo>
                    <a:pt x="1758396" y="796945"/>
                  </a:moveTo>
                  <a:lnTo>
                    <a:pt x="1745957" y="796945"/>
                  </a:lnTo>
                </a:path>
                <a:path w="1758950" h="1087120">
                  <a:moveTo>
                    <a:pt x="1758396" y="760718"/>
                  </a:moveTo>
                  <a:lnTo>
                    <a:pt x="1745957" y="760718"/>
                  </a:lnTo>
                </a:path>
                <a:path w="1758950" h="1087120">
                  <a:moveTo>
                    <a:pt x="1758396" y="724491"/>
                  </a:moveTo>
                  <a:lnTo>
                    <a:pt x="1737658" y="724491"/>
                  </a:lnTo>
                </a:path>
                <a:path w="1758950" h="1087120">
                  <a:moveTo>
                    <a:pt x="1758396" y="688270"/>
                  </a:moveTo>
                  <a:lnTo>
                    <a:pt x="1745957" y="688270"/>
                  </a:lnTo>
                </a:path>
                <a:path w="1758950" h="1087120">
                  <a:moveTo>
                    <a:pt x="1758396" y="652043"/>
                  </a:moveTo>
                  <a:lnTo>
                    <a:pt x="1745957" y="652043"/>
                  </a:lnTo>
                </a:path>
                <a:path w="1758950" h="1087120">
                  <a:moveTo>
                    <a:pt x="1758396" y="615816"/>
                  </a:moveTo>
                  <a:lnTo>
                    <a:pt x="1745957" y="615816"/>
                  </a:lnTo>
                </a:path>
                <a:path w="1758950" h="1087120">
                  <a:moveTo>
                    <a:pt x="1758396" y="579595"/>
                  </a:moveTo>
                  <a:lnTo>
                    <a:pt x="1737658" y="579595"/>
                  </a:lnTo>
                </a:path>
                <a:path w="1758950" h="1087120">
                  <a:moveTo>
                    <a:pt x="1758396" y="543368"/>
                  </a:moveTo>
                  <a:lnTo>
                    <a:pt x="1745957" y="543368"/>
                  </a:lnTo>
                </a:path>
                <a:path w="1758950" h="1087120">
                  <a:moveTo>
                    <a:pt x="1758396" y="507147"/>
                  </a:moveTo>
                  <a:lnTo>
                    <a:pt x="1745957" y="507147"/>
                  </a:lnTo>
                </a:path>
                <a:path w="1758950" h="1087120">
                  <a:moveTo>
                    <a:pt x="1758396" y="470920"/>
                  </a:moveTo>
                  <a:lnTo>
                    <a:pt x="1745957" y="470920"/>
                  </a:lnTo>
                </a:path>
                <a:path w="1758950" h="1087120">
                  <a:moveTo>
                    <a:pt x="1758396" y="434693"/>
                  </a:moveTo>
                  <a:lnTo>
                    <a:pt x="1737658" y="434693"/>
                  </a:lnTo>
                </a:path>
                <a:path w="1758950" h="1087120">
                  <a:moveTo>
                    <a:pt x="1758396" y="398472"/>
                  </a:moveTo>
                  <a:lnTo>
                    <a:pt x="1745957" y="398472"/>
                  </a:lnTo>
                </a:path>
                <a:path w="1758950" h="1087120">
                  <a:moveTo>
                    <a:pt x="1758396" y="362245"/>
                  </a:moveTo>
                  <a:lnTo>
                    <a:pt x="1745957" y="362245"/>
                  </a:lnTo>
                </a:path>
                <a:path w="1758950" h="1087120">
                  <a:moveTo>
                    <a:pt x="1758396" y="326018"/>
                  </a:moveTo>
                  <a:lnTo>
                    <a:pt x="1745957" y="326018"/>
                  </a:lnTo>
                </a:path>
                <a:path w="1758950" h="1087120">
                  <a:moveTo>
                    <a:pt x="1758396" y="289797"/>
                  </a:moveTo>
                  <a:lnTo>
                    <a:pt x="1737658" y="289797"/>
                  </a:lnTo>
                </a:path>
                <a:path w="1758950" h="1087120">
                  <a:moveTo>
                    <a:pt x="1758396" y="253570"/>
                  </a:moveTo>
                  <a:lnTo>
                    <a:pt x="1745957" y="253570"/>
                  </a:lnTo>
                </a:path>
                <a:path w="1758950" h="1087120">
                  <a:moveTo>
                    <a:pt x="1758396" y="217350"/>
                  </a:moveTo>
                  <a:lnTo>
                    <a:pt x="1745957" y="217350"/>
                  </a:lnTo>
                </a:path>
                <a:path w="1758950" h="1087120">
                  <a:moveTo>
                    <a:pt x="1758396" y="181122"/>
                  </a:moveTo>
                  <a:lnTo>
                    <a:pt x="1745957" y="181122"/>
                  </a:lnTo>
                </a:path>
                <a:path w="1758950" h="1087120">
                  <a:moveTo>
                    <a:pt x="1758396" y="144895"/>
                  </a:moveTo>
                  <a:lnTo>
                    <a:pt x="1737658" y="144895"/>
                  </a:lnTo>
                </a:path>
                <a:path w="1758950" h="1087120">
                  <a:moveTo>
                    <a:pt x="1758396" y="108675"/>
                  </a:moveTo>
                  <a:lnTo>
                    <a:pt x="1745957" y="108675"/>
                  </a:lnTo>
                </a:path>
                <a:path w="1758950" h="1087120">
                  <a:moveTo>
                    <a:pt x="1758396" y="72447"/>
                  </a:moveTo>
                  <a:lnTo>
                    <a:pt x="1745957" y="72447"/>
                  </a:lnTo>
                </a:path>
                <a:path w="1758950" h="1087120">
                  <a:moveTo>
                    <a:pt x="1758396" y="36220"/>
                  </a:moveTo>
                  <a:lnTo>
                    <a:pt x="1745957" y="36220"/>
                  </a:lnTo>
                </a:path>
                <a:path w="1758950" h="1087120">
                  <a:moveTo>
                    <a:pt x="1758396" y="0"/>
                  </a:moveTo>
                  <a:lnTo>
                    <a:pt x="1737658" y="0"/>
                  </a:lnTo>
                </a:path>
              </a:pathLst>
            </a:custGeom>
            <a:ln w="63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22893" y="507399"/>
              <a:ext cx="1758950" cy="1087120"/>
            </a:xfrm>
            <a:custGeom>
              <a:avLst/>
              <a:gdLst/>
              <a:ahLst/>
              <a:cxnLst/>
              <a:rect l="l" t="t" r="r" b="b"/>
              <a:pathLst>
                <a:path w="1758950" h="1087120">
                  <a:moveTo>
                    <a:pt x="0" y="724491"/>
                  </a:moveTo>
                  <a:lnTo>
                    <a:pt x="1758396" y="724491"/>
                  </a:lnTo>
                </a:path>
                <a:path w="1758950" h="1087120">
                  <a:moveTo>
                    <a:pt x="361882" y="1086763"/>
                  </a:moveTo>
                  <a:lnTo>
                    <a:pt x="361882" y="0"/>
                  </a:lnTo>
                </a:path>
              </a:pathLst>
            </a:custGeom>
            <a:ln w="3175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1575957" y="1560656"/>
            <a:ext cx="103505" cy="218440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5875">
              <a:lnSpc>
                <a:spcPct val="100000"/>
              </a:lnSpc>
              <a:spcBef>
                <a:spcPts val="370"/>
              </a:spcBef>
            </a:pPr>
            <a:r>
              <a:rPr sz="400" spc="-25" dirty="0">
                <a:latin typeface="Arial MT"/>
                <a:cs typeface="Arial MT"/>
              </a:rPr>
              <a:t>1.0</a:t>
            </a:r>
            <a:endParaRPr sz="4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400" spc="-50" dirty="0">
                <a:latin typeface="Arial MT"/>
                <a:cs typeface="Arial MT"/>
              </a:rPr>
              <a:t>z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32769" y="1473883"/>
            <a:ext cx="86995" cy="901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00" dirty="0">
                <a:latin typeface="Lucida Sans Unicode"/>
                <a:cs typeface="Lucida Sans Unicode"/>
              </a:rPr>
              <a:t>-</a:t>
            </a:r>
            <a:r>
              <a:rPr sz="400" spc="-50" dirty="0">
                <a:latin typeface="Arial MT"/>
                <a:cs typeface="Arial MT"/>
              </a:rPr>
              <a:t>4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32769" y="1328982"/>
            <a:ext cx="86995" cy="901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00" dirty="0">
                <a:latin typeface="Lucida Sans Unicode"/>
                <a:cs typeface="Lucida Sans Unicode"/>
              </a:rPr>
              <a:t>-</a:t>
            </a:r>
            <a:r>
              <a:rPr sz="400" spc="-50" dirty="0">
                <a:latin typeface="Arial MT"/>
                <a:cs typeface="Arial MT"/>
              </a:rPr>
              <a:t>2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64164" y="1184081"/>
            <a:ext cx="55880" cy="901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00" spc="-50" dirty="0">
                <a:latin typeface="Arial MT"/>
                <a:cs typeface="Arial MT"/>
              </a:rPr>
              <a:t>0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64164" y="1039180"/>
            <a:ext cx="55880" cy="901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00" spc="-50" dirty="0">
                <a:latin typeface="Arial MT"/>
                <a:cs typeface="Arial MT"/>
              </a:rPr>
              <a:t>2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64164" y="894279"/>
            <a:ext cx="55880" cy="901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00" spc="-50" dirty="0">
                <a:latin typeface="Arial MT"/>
                <a:cs typeface="Arial MT"/>
              </a:rPr>
              <a:t>4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64164" y="749377"/>
            <a:ext cx="55880" cy="901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00" spc="-50" dirty="0">
                <a:latin typeface="Arial MT"/>
                <a:cs typeface="Arial MT"/>
              </a:rPr>
              <a:t>6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64164" y="604476"/>
            <a:ext cx="55880" cy="901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00" spc="-50" dirty="0">
                <a:latin typeface="Arial MT"/>
                <a:cs typeface="Arial MT"/>
              </a:rPr>
              <a:t>8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34266" y="459575"/>
            <a:ext cx="85725" cy="901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00" spc="-25" dirty="0">
                <a:latin typeface="Arial MT"/>
                <a:cs typeface="Arial MT"/>
              </a:rPr>
              <a:t>10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36422" y="993295"/>
            <a:ext cx="86360" cy="115570"/>
          </a:xfrm>
          <a:prstGeom prst="rect">
            <a:avLst/>
          </a:prstGeom>
        </p:spPr>
        <p:txBody>
          <a:bodyPr vert="vert270" wrap="square" lIns="0" tIns="101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sz="400" spc="-20" dirty="0">
                <a:latin typeface="Arial MT"/>
                <a:cs typeface="Arial MT"/>
              </a:rPr>
              <a:t>s</a:t>
            </a:r>
            <a:r>
              <a:rPr sz="400" spc="-20" dirty="0">
                <a:latin typeface="Lucida Sans Unicode"/>
                <a:cs typeface="Lucida Sans Unicode"/>
              </a:rPr>
              <a:t>(</a:t>
            </a:r>
            <a:r>
              <a:rPr sz="400" spc="-20" dirty="0">
                <a:latin typeface="Arial MT"/>
                <a:cs typeface="Arial MT"/>
              </a:rPr>
              <a:t>z</a:t>
            </a:r>
            <a:r>
              <a:rPr sz="400" spc="-20" dirty="0">
                <a:latin typeface="Lucida Sans Unicode"/>
                <a:cs typeface="Lucida Sans Unicode"/>
              </a:rPr>
              <a:t>)</a:t>
            </a:r>
            <a:endParaRPr sz="400">
              <a:latin typeface="Lucida Sans Unicode"/>
              <a:cs typeface="Lucida Sans Unicode"/>
            </a:endParaRPr>
          </a:p>
        </p:txBody>
      </p:sp>
      <p:graphicFrame>
        <p:nvGraphicFramePr>
          <p:cNvPr id="37" name="object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4748883"/>
              </p:ext>
            </p:extLst>
          </p:nvPr>
        </p:nvGraphicFramePr>
        <p:xfrm>
          <a:off x="273050" y="1777390"/>
          <a:ext cx="2487295" cy="1127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872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77800"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9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Key</a:t>
                      </a:r>
                      <a:r>
                        <a:rPr sz="9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Observations</a:t>
                      </a:r>
                      <a:r>
                        <a:rPr sz="9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s(z)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solidFill>
                      <a:srgbClr val="145F8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9960">
                <a:tc>
                  <a:txBody>
                    <a:bodyPr/>
                    <a:lstStyle/>
                    <a:p>
                      <a:pPr marL="283845" marR="228600" indent="-139700">
                        <a:lnSpc>
                          <a:spcPts val="950"/>
                        </a:lnSpc>
                        <a:spcBef>
                          <a:spcPts val="484"/>
                        </a:spcBef>
                        <a:buClr>
                          <a:srgbClr val="145F81"/>
                        </a:buClr>
                        <a:buSzPct val="112500"/>
                        <a:buFont typeface="Lucida Sans Unicode"/>
                        <a:buChar char="►"/>
                        <a:tabLst>
                          <a:tab pos="287020" algn="l"/>
                        </a:tabLst>
                      </a:pP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800" spc="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snap</a:t>
                      </a:r>
                      <a:r>
                        <a:rPr sz="800" spc="1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parameter</a:t>
                      </a:r>
                      <a:r>
                        <a:rPr sz="800" spc="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i="1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Lucida Sans Unicode"/>
                          <a:cs typeface="Lucida Sans Unicode"/>
                        </a:rPr>
                        <a:t>(</a:t>
                      </a:r>
                      <a:r>
                        <a:rPr sz="800" i="1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z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Lucida Sans Unicode"/>
                          <a:cs typeface="Lucida Sans Unicode"/>
                        </a:rPr>
                        <a:t>)</a:t>
                      </a:r>
                      <a:r>
                        <a:rPr sz="800" spc="30" dirty="0">
                          <a:solidFill>
                            <a:srgbClr val="0C2B5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probes</a:t>
                      </a:r>
                      <a:r>
                        <a:rPr sz="800" spc="1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800" spc="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higher-order</a:t>
                      </a:r>
                      <a:r>
                        <a:rPr sz="800" spc="5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	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dynamics</a:t>
                      </a:r>
                      <a:r>
                        <a:rPr sz="800" spc="-2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800" spc="-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800" spc="-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cosmic</a:t>
                      </a:r>
                      <a:r>
                        <a:rPr sz="800" spc="-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expansion.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 marL="287020" marR="309245" indent="-142875">
                        <a:lnSpc>
                          <a:spcPts val="950"/>
                        </a:lnSpc>
                        <a:spcBef>
                          <a:spcPts val="390"/>
                        </a:spcBef>
                        <a:buClr>
                          <a:srgbClr val="145F81"/>
                        </a:buClr>
                        <a:buSzPct val="112500"/>
                        <a:buFont typeface="Lucida Sans Unicode"/>
                        <a:buChar char="►"/>
                        <a:tabLst>
                          <a:tab pos="287020" algn="l"/>
                        </a:tabLst>
                      </a:pP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Its</a:t>
                      </a:r>
                      <a:r>
                        <a:rPr sz="800" spc="-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smooth</a:t>
                      </a:r>
                      <a:r>
                        <a:rPr sz="800" spc="-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evolution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is</a:t>
                      </a:r>
                      <a:r>
                        <a:rPr sz="800" spc="-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consistent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with</a:t>
                      </a:r>
                      <a:r>
                        <a:rPr sz="800" spc="-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a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stable</a:t>
                      </a:r>
                      <a:r>
                        <a:rPr sz="800" spc="5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late-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time</a:t>
                      </a:r>
                      <a:r>
                        <a:rPr sz="800" spc="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accelerated</a:t>
                      </a:r>
                      <a:r>
                        <a:rPr sz="800" spc="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Universe.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 marL="287020" marR="26034" indent="-142875">
                        <a:lnSpc>
                          <a:spcPts val="950"/>
                        </a:lnSpc>
                        <a:spcBef>
                          <a:spcPts val="390"/>
                        </a:spcBef>
                        <a:buClr>
                          <a:srgbClr val="145F81"/>
                        </a:buClr>
                        <a:buSzPct val="112500"/>
                        <a:buFont typeface="Lucida Sans Unicode"/>
                        <a:buChar char="►"/>
                        <a:tabLst>
                          <a:tab pos="287020" algn="l"/>
                        </a:tabLst>
                      </a:pP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Small</a:t>
                      </a:r>
                      <a:r>
                        <a:rPr sz="800" spc="-3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deviations</a:t>
                      </a:r>
                      <a:r>
                        <a:rPr sz="800" spc="-2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from</a:t>
                      </a:r>
                      <a:r>
                        <a:rPr sz="800" spc="-2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Georgia"/>
                          <a:cs typeface="Georgia"/>
                        </a:rPr>
                        <a:t>Λ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CDM</a:t>
                      </a:r>
                      <a:r>
                        <a:rPr sz="800" spc="-2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may</a:t>
                      </a:r>
                      <a:r>
                        <a:rPr sz="800" spc="-2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indicate</a:t>
                      </a:r>
                      <a:r>
                        <a:rPr sz="800" spc="-2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dynamical</a:t>
                      </a:r>
                      <a:r>
                        <a:rPr sz="800" spc="5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dark</a:t>
                      </a:r>
                      <a:r>
                        <a:rPr sz="800" spc="-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energy</a:t>
                      </a:r>
                      <a:r>
                        <a:rPr sz="800" spc="-1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effects.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1594" marB="0">
                    <a:solidFill>
                      <a:srgbClr val="F3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38" name="object 38"/>
          <p:cNvGrpSpPr/>
          <p:nvPr/>
        </p:nvGrpSpPr>
        <p:grpSpPr>
          <a:xfrm>
            <a:off x="3494020" y="477278"/>
            <a:ext cx="1717039" cy="1063625"/>
            <a:chOff x="3494020" y="477278"/>
            <a:chExt cx="1717039" cy="1063625"/>
          </a:xfrm>
        </p:grpSpPr>
        <p:sp>
          <p:nvSpPr>
            <p:cNvPr id="39" name="object 39"/>
            <p:cNvSpPr/>
            <p:nvPr/>
          </p:nvSpPr>
          <p:spPr>
            <a:xfrm>
              <a:off x="3580443" y="533310"/>
              <a:ext cx="1593215" cy="951865"/>
            </a:xfrm>
            <a:custGeom>
              <a:avLst/>
              <a:gdLst/>
              <a:ahLst/>
              <a:cxnLst/>
              <a:rect l="l" t="t" r="r" b="b"/>
              <a:pathLst>
                <a:path w="1593214" h="951865">
                  <a:moveTo>
                    <a:pt x="0" y="951499"/>
                  </a:moveTo>
                  <a:lnTo>
                    <a:pt x="9408" y="903867"/>
                  </a:lnTo>
                  <a:lnTo>
                    <a:pt x="18144" y="866111"/>
                  </a:lnTo>
                  <a:lnTo>
                    <a:pt x="34460" y="807206"/>
                  </a:lnTo>
                  <a:lnTo>
                    <a:pt x="50776" y="758843"/>
                  </a:lnTo>
                  <a:lnTo>
                    <a:pt x="66759" y="718561"/>
                  </a:lnTo>
                  <a:lnTo>
                    <a:pt x="67764" y="716233"/>
                  </a:lnTo>
                  <a:lnTo>
                    <a:pt x="68754" y="713921"/>
                  </a:lnTo>
                  <a:lnTo>
                    <a:pt x="70770" y="709362"/>
                  </a:lnTo>
                  <a:lnTo>
                    <a:pt x="74759" y="700460"/>
                  </a:lnTo>
                  <a:lnTo>
                    <a:pt x="82758" y="683514"/>
                  </a:lnTo>
                  <a:lnTo>
                    <a:pt x="83850" y="681289"/>
                  </a:lnTo>
                  <a:lnTo>
                    <a:pt x="84925" y="679084"/>
                  </a:lnTo>
                  <a:lnTo>
                    <a:pt x="117450" y="620179"/>
                  </a:lnTo>
                  <a:lnTo>
                    <a:pt x="119487" y="616900"/>
                  </a:lnTo>
                  <a:lnTo>
                    <a:pt x="121503" y="613669"/>
                  </a:lnTo>
                  <a:lnTo>
                    <a:pt x="149835" y="572026"/>
                  </a:lnTo>
                  <a:lnTo>
                    <a:pt x="184946" y="527985"/>
                  </a:lnTo>
                  <a:lnTo>
                    <a:pt x="219385" y="490751"/>
                  </a:lnTo>
                  <a:lnTo>
                    <a:pt x="251539" y="460113"/>
                  </a:lnTo>
                  <a:lnTo>
                    <a:pt x="286397" y="430400"/>
                  </a:lnTo>
                  <a:lnTo>
                    <a:pt x="318928" y="405304"/>
                  </a:lnTo>
                  <a:lnTo>
                    <a:pt x="350829" y="382768"/>
                  </a:lnTo>
                  <a:lnTo>
                    <a:pt x="385434" y="360280"/>
                  </a:lnTo>
                  <a:lnTo>
                    <a:pt x="452721" y="321261"/>
                  </a:lnTo>
                  <a:lnTo>
                    <a:pt x="487095" y="303326"/>
                  </a:lnTo>
                  <a:lnTo>
                    <a:pt x="553898" y="271489"/>
                  </a:lnTo>
                  <a:lnTo>
                    <a:pt x="621496" y="242701"/>
                  </a:lnTo>
                  <a:lnTo>
                    <a:pt x="688191" y="216998"/>
                  </a:lnTo>
                  <a:lnTo>
                    <a:pt x="755709" y="193263"/>
                  </a:lnTo>
                  <a:lnTo>
                    <a:pt x="822324" y="171721"/>
                  </a:lnTo>
                  <a:lnTo>
                    <a:pt x="889734" y="151518"/>
                  </a:lnTo>
                  <a:lnTo>
                    <a:pt x="956262" y="132976"/>
                  </a:lnTo>
                  <a:lnTo>
                    <a:pt x="1023586" y="115418"/>
                  </a:lnTo>
                  <a:lnTo>
                    <a:pt x="1090013" y="99123"/>
                  </a:lnTo>
                  <a:lnTo>
                    <a:pt x="1157235" y="83581"/>
                  </a:lnTo>
                  <a:lnTo>
                    <a:pt x="1221892" y="69447"/>
                  </a:lnTo>
                  <a:lnTo>
                    <a:pt x="1289028" y="55486"/>
                  </a:lnTo>
                  <a:lnTo>
                    <a:pt x="1358626" y="41750"/>
                  </a:lnTo>
                  <a:lnTo>
                    <a:pt x="1425655" y="29148"/>
                  </a:lnTo>
                  <a:lnTo>
                    <a:pt x="1490146" y="17558"/>
                  </a:lnTo>
                  <a:lnTo>
                    <a:pt x="1557093" y="6005"/>
                  </a:lnTo>
                  <a:lnTo>
                    <a:pt x="1557642" y="5924"/>
                  </a:lnTo>
                  <a:lnTo>
                    <a:pt x="1558212" y="5816"/>
                  </a:lnTo>
                  <a:lnTo>
                    <a:pt x="1559341" y="5628"/>
                  </a:lnTo>
                  <a:lnTo>
                    <a:pt x="1561588" y="5252"/>
                  </a:lnTo>
                  <a:lnTo>
                    <a:pt x="1566104" y="4494"/>
                  </a:lnTo>
                  <a:lnTo>
                    <a:pt x="1575114" y="2983"/>
                  </a:lnTo>
                  <a:lnTo>
                    <a:pt x="1575684" y="2897"/>
                  </a:lnTo>
                  <a:lnTo>
                    <a:pt x="1576248" y="2795"/>
                  </a:lnTo>
                  <a:lnTo>
                    <a:pt x="1577383" y="2607"/>
                  </a:lnTo>
                  <a:lnTo>
                    <a:pt x="1579630" y="2247"/>
                  </a:lnTo>
                  <a:lnTo>
                    <a:pt x="1584146" y="1494"/>
                  </a:lnTo>
                  <a:lnTo>
                    <a:pt x="1584710" y="1387"/>
                  </a:lnTo>
                  <a:lnTo>
                    <a:pt x="1585258" y="1301"/>
                  </a:lnTo>
                  <a:lnTo>
                    <a:pt x="1588661" y="736"/>
                  </a:lnTo>
                  <a:lnTo>
                    <a:pt x="1589204" y="650"/>
                  </a:lnTo>
                  <a:lnTo>
                    <a:pt x="1589774" y="548"/>
                  </a:lnTo>
                  <a:lnTo>
                    <a:pt x="1590909" y="381"/>
                  </a:lnTo>
                  <a:lnTo>
                    <a:pt x="1591473" y="274"/>
                  </a:lnTo>
                  <a:lnTo>
                    <a:pt x="1592038" y="188"/>
                  </a:lnTo>
                  <a:lnTo>
                    <a:pt x="1592586" y="86"/>
                  </a:lnTo>
                  <a:lnTo>
                    <a:pt x="1593156" y="0"/>
                  </a:lnTo>
                </a:path>
              </a:pathLst>
            </a:custGeom>
            <a:ln w="10752">
              <a:solidFill>
                <a:srgbClr val="7F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552450" y="576991"/>
              <a:ext cx="1621155" cy="908050"/>
            </a:xfrm>
            <a:custGeom>
              <a:avLst/>
              <a:gdLst/>
              <a:ahLst/>
              <a:cxnLst/>
              <a:rect l="l" t="t" r="r" b="b"/>
              <a:pathLst>
                <a:path w="1621154" h="908050">
                  <a:moveTo>
                    <a:pt x="0" y="907819"/>
                  </a:moveTo>
                  <a:lnTo>
                    <a:pt x="5144" y="862267"/>
                  </a:lnTo>
                  <a:lnTo>
                    <a:pt x="11192" y="819007"/>
                  </a:lnTo>
                  <a:lnTo>
                    <a:pt x="19928" y="769025"/>
                  </a:lnTo>
                  <a:lnTo>
                    <a:pt x="28665" y="728770"/>
                  </a:lnTo>
                  <a:lnTo>
                    <a:pt x="46137" y="665999"/>
                  </a:lnTo>
                  <a:lnTo>
                    <a:pt x="62453" y="620701"/>
                  </a:lnTo>
                  <a:lnTo>
                    <a:pt x="78769" y="583509"/>
                  </a:lnTo>
                  <a:lnTo>
                    <a:pt x="95252" y="551656"/>
                  </a:lnTo>
                  <a:lnTo>
                    <a:pt x="95757" y="550753"/>
                  </a:lnTo>
                  <a:lnTo>
                    <a:pt x="119428" y="512298"/>
                  </a:lnTo>
                  <a:lnTo>
                    <a:pt x="145443" y="476892"/>
                  </a:lnTo>
                  <a:lnTo>
                    <a:pt x="147480" y="474376"/>
                  </a:lnTo>
                  <a:lnTo>
                    <a:pt x="149496" y="471876"/>
                  </a:lnTo>
                  <a:lnTo>
                    <a:pt x="177828" y="439851"/>
                  </a:lnTo>
                  <a:lnTo>
                    <a:pt x="212939" y="405998"/>
                  </a:lnTo>
                  <a:lnTo>
                    <a:pt x="247378" y="377376"/>
                  </a:lnTo>
                  <a:lnTo>
                    <a:pt x="279532" y="353813"/>
                  </a:lnTo>
                  <a:lnTo>
                    <a:pt x="314390" y="330943"/>
                  </a:lnTo>
                  <a:lnTo>
                    <a:pt x="378822" y="294338"/>
                  </a:lnTo>
                  <a:lnTo>
                    <a:pt x="413428" y="277054"/>
                  </a:lnTo>
                  <a:lnTo>
                    <a:pt x="480714" y="247045"/>
                  </a:lnTo>
                  <a:lnTo>
                    <a:pt x="547135" y="221154"/>
                  </a:lnTo>
                  <a:lnTo>
                    <a:pt x="614335" y="197843"/>
                  </a:lnTo>
                  <a:lnTo>
                    <a:pt x="683993" y="176172"/>
                  </a:lnTo>
                  <a:lnTo>
                    <a:pt x="751113" y="157227"/>
                  </a:lnTo>
                  <a:lnTo>
                    <a:pt x="815663" y="140513"/>
                  </a:lnTo>
                  <a:lnTo>
                    <a:pt x="882675" y="124449"/>
                  </a:lnTo>
                  <a:lnTo>
                    <a:pt x="952144" y="109015"/>
                  </a:lnTo>
                  <a:lnTo>
                    <a:pt x="1019070" y="95150"/>
                  </a:lnTo>
                  <a:lnTo>
                    <a:pt x="1083438" y="82656"/>
                  </a:lnTo>
                  <a:lnTo>
                    <a:pt x="1150262" y="70415"/>
                  </a:lnTo>
                  <a:lnTo>
                    <a:pt x="1217882" y="58717"/>
                  </a:lnTo>
                  <a:lnTo>
                    <a:pt x="1284620" y="47776"/>
                  </a:lnTo>
                  <a:lnTo>
                    <a:pt x="1352132" y="37277"/>
                  </a:lnTo>
                  <a:lnTo>
                    <a:pt x="1418789" y="27407"/>
                  </a:lnTo>
                  <a:lnTo>
                    <a:pt x="1486221" y="17869"/>
                  </a:lnTo>
                  <a:lnTo>
                    <a:pt x="1552771" y="8865"/>
                  </a:lnTo>
                  <a:lnTo>
                    <a:pt x="1585086" y="4644"/>
                  </a:lnTo>
                  <a:lnTo>
                    <a:pt x="1585635" y="4558"/>
                  </a:lnTo>
                  <a:lnTo>
                    <a:pt x="1586205" y="4494"/>
                  </a:lnTo>
                  <a:lnTo>
                    <a:pt x="1587334" y="4349"/>
                  </a:lnTo>
                  <a:lnTo>
                    <a:pt x="1589581" y="4053"/>
                  </a:lnTo>
                  <a:lnTo>
                    <a:pt x="1594097" y="3467"/>
                  </a:lnTo>
                  <a:lnTo>
                    <a:pt x="1603107" y="2311"/>
                  </a:lnTo>
                  <a:lnTo>
                    <a:pt x="1603677" y="2225"/>
                  </a:lnTo>
                  <a:lnTo>
                    <a:pt x="1604241" y="2166"/>
                  </a:lnTo>
                  <a:lnTo>
                    <a:pt x="1605376" y="2016"/>
                  </a:lnTo>
                  <a:lnTo>
                    <a:pt x="1607623" y="1725"/>
                  </a:lnTo>
                  <a:lnTo>
                    <a:pt x="1612139" y="1155"/>
                  </a:lnTo>
                  <a:lnTo>
                    <a:pt x="1612703" y="1069"/>
                  </a:lnTo>
                  <a:lnTo>
                    <a:pt x="1613251" y="1010"/>
                  </a:lnTo>
                  <a:lnTo>
                    <a:pt x="1614386" y="860"/>
                  </a:lnTo>
                  <a:lnTo>
                    <a:pt x="1616655" y="591"/>
                  </a:lnTo>
                  <a:lnTo>
                    <a:pt x="1617197" y="505"/>
                  </a:lnTo>
                  <a:lnTo>
                    <a:pt x="1617767" y="440"/>
                  </a:lnTo>
                  <a:lnTo>
                    <a:pt x="1618902" y="295"/>
                  </a:lnTo>
                  <a:lnTo>
                    <a:pt x="1619466" y="209"/>
                  </a:lnTo>
                  <a:lnTo>
                    <a:pt x="1620031" y="150"/>
                  </a:lnTo>
                  <a:lnTo>
                    <a:pt x="1620579" y="86"/>
                  </a:lnTo>
                  <a:lnTo>
                    <a:pt x="1621149" y="0"/>
                  </a:lnTo>
                </a:path>
              </a:pathLst>
            </a:custGeom>
            <a:ln w="1075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548246" y="665254"/>
              <a:ext cx="1625600" cy="819785"/>
            </a:xfrm>
            <a:custGeom>
              <a:avLst/>
              <a:gdLst/>
              <a:ahLst/>
              <a:cxnLst/>
              <a:rect l="l" t="t" r="r" b="b"/>
              <a:pathLst>
                <a:path w="1625600" h="819785">
                  <a:moveTo>
                    <a:pt x="0" y="819555"/>
                  </a:moveTo>
                  <a:lnTo>
                    <a:pt x="4306" y="778751"/>
                  </a:lnTo>
                  <a:lnTo>
                    <a:pt x="9348" y="740527"/>
                  </a:lnTo>
                  <a:lnTo>
                    <a:pt x="15939" y="700357"/>
                  </a:lnTo>
                  <a:lnTo>
                    <a:pt x="24133" y="660456"/>
                  </a:lnTo>
                  <a:lnTo>
                    <a:pt x="33960" y="621985"/>
                  </a:lnTo>
                  <a:lnTo>
                    <a:pt x="50341" y="571961"/>
                  </a:lnTo>
                  <a:lnTo>
                    <a:pt x="66657" y="533066"/>
                  </a:lnTo>
                  <a:lnTo>
                    <a:pt x="84968" y="497579"/>
                  </a:lnTo>
                  <a:lnTo>
                    <a:pt x="106956" y="462591"/>
                  </a:lnTo>
                  <a:lnTo>
                    <a:pt x="116047" y="449909"/>
                  </a:lnTo>
                  <a:lnTo>
                    <a:pt x="117122" y="448458"/>
                  </a:lnTo>
                  <a:lnTo>
                    <a:pt x="149647" y="409568"/>
                  </a:lnTo>
                  <a:lnTo>
                    <a:pt x="151684" y="407401"/>
                  </a:lnTo>
                  <a:lnTo>
                    <a:pt x="153700" y="405261"/>
                  </a:lnTo>
                  <a:lnTo>
                    <a:pt x="182032" y="377752"/>
                  </a:lnTo>
                  <a:lnTo>
                    <a:pt x="217143" y="348689"/>
                  </a:lnTo>
                  <a:lnTo>
                    <a:pt x="251582" y="324094"/>
                  </a:lnTo>
                  <a:lnTo>
                    <a:pt x="318594" y="284236"/>
                  </a:lnTo>
                  <a:lnTo>
                    <a:pt x="383026" y="252781"/>
                  </a:lnTo>
                  <a:lnTo>
                    <a:pt x="449909" y="225100"/>
                  </a:lnTo>
                  <a:lnTo>
                    <a:pt x="519292" y="200321"/>
                  </a:lnTo>
                  <a:lnTo>
                    <a:pt x="586095" y="179301"/>
                  </a:lnTo>
                  <a:lnTo>
                    <a:pt x="653693" y="160297"/>
                  </a:lnTo>
                  <a:lnTo>
                    <a:pt x="720388" y="143303"/>
                  </a:lnTo>
                  <a:lnTo>
                    <a:pt x="787906" y="127637"/>
                  </a:lnTo>
                  <a:lnTo>
                    <a:pt x="854521" y="113402"/>
                  </a:lnTo>
                  <a:lnTo>
                    <a:pt x="921931" y="100069"/>
                  </a:lnTo>
                  <a:lnTo>
                    <a:pt x="988459" y="87822"/>
                  </a:lnTo>
                  <a:lnTo>
                    <a:pt x="1055783" y="76232"/>
                  </a:lnTo>
                  <a:lnTo>
                    <a:pt x="1122210" y="65480"/>
                  </a:lnTo>
                  <a:lnTo>
                    <a:pt x="1189432" y="55211"/>
                  </a:lnTo>
                  <a:lnTo>
                    <a:pt x="1254089" y="45862"/>
                  </a:lnTo>
                  <a:lnTo>
                    <a:pt x="1321225" y="36648"/>
                  </a:lnTo>
                  <a:lnTo>
                    <a:pt x="1390823" y="27573"/>
                  </a:lnTo>
                  <a:lnTo>
                    <a:pt x="1457852" y="19256"/>
                  </a:lnTo>
                  <a:lnTo>
                    <a:pt x="1522343" y="11590"/>
                  </a:lnTo>
                  <a:lnTo>
                    <a:pt x="1589290" y="3989"/>
                  </a:lnTo>
                  <a:lnTo>
                    <a:pt x="1589839" y="3929"/>
                  </a:lnTo>
                  <a:lnTo>
                    <a:pt x="1591538" y="3741"/>
                  </a:lnTo>
                  <a:lnTo>
                    <a:pt x="1593785" y="3489"/>
                  </a:lnTo>
                  <a:lnTo>
                    <a:pt x="1598301" y="2983"/>
                  </a:lnTo>
                  <a:lnTo>
                    <a:pt x="1607311" y="1973"/>
                  </a:lnTo>
                  <a:lnTo>
                    <a:pt x="1607881" y="1935"/>
                  </a:lnTo>
                  <a:lnTo>
                    <a:pt x="1609580" y="1741"/>
                  </a:lnTo>
                  <a:lnTo>
                    <a:pt x="1611827" y="1494"/>
                  </a:lnTo>
                  <a:lnTo>
                    <a:pt x="1616343" y="989"/>
                  </a:lnTo>
                  <a:lnTo>
                    <a:pt x="1616907" y="924"/>
                  </a:lnTo>
                  <a:lnTo>
                    <a:pt x="1617456" y="860"/>
                  </a:lnTo>
                  <a:lnTo>
                    <a:pt x="1618590" y="758"/>
                  </a:lnTo>
                  <a:lnTo>
                    <a:pt x="1620859" y="505"/>
                  </a:lnTo>
                  <a:lnTo>
                    <a:pt x="1621402" y="440"/>
                  </a:lnTo>
                  <a:lnTo>
                    <a:pt x="1624235" y="129"/>
                  </a:lnTo>
                  <a:lnTo>
                    <a:pt x="1624783" y="64"/>
                  </a:lnTo>
                  <a:lnTo>
                    <a:pt x="1625353" y="0"/>
                  </a:lnTo>
                </a:path>
              </a:pathLst>
            </a:custGeom>
            <a:ln w="10752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132578" y="1082150"/>
              <a:ext cx="1021715" cy="424815"/>
            </a:xfrm>
            <a:custGeom>
              <a:avLst/>
              <a:gdLst/>
              <a:ahLst/>
              <a:cxnLst/>
              <a:rect l="l" t="t" r="r" b="b"/>
              <a:pathLst>
                <a:path w="1021714" h="424815">
                  <a:moveTo>
                    <a:pt x="983814" y="424706"/>
                  </a:moveTo>
                  <a:lnTo>
                    <a:pt x="37632" y="424706"/>
                  </a:lnTo>
                  <a:lnTo>
                    <a:pt x="30257" y="423976"/>
                  </a:lnTo>
                  <a:lnTo>
                    <a:pt x="730" y="394456"/>
                  </a:lnTo>
                  <a:lnTo>
                    <a:pt x="0" y="387074"/>
                  </a:lnTo>
                  <a:lnTo>
                    <a:pt x="0" y="37632"/>
                  </a:lnTo>
                  <a:lnTo>
                    <a:pt x="23232" y="2866"/>
                  </a:lnTo>
                  <a:lnTo>
                    <a:pt x="37632" y="0"/>
                  </a:lnTo>
                  <a:lnTo>
                    <a:pt x="983814" y="0"/>
                  </a:lnTo>
                  <a:lnTo>
                    <a:pt x="1018589" y="23234"/>
                  </a:lnTo>
                  <a:lnTo>
                    <a:pt x="1021447" y="37632"/>
                  </a:lnTo>
                  <a:lnTo>
                    <a:pt x="1021447" y="387074"/>
                  </a:lnTo>
                  <a:lnTo>
                    <a:pt x="998220" y="421840"/>
                  </a:lnTo>
                  <a:lnTo>
                    <a:pt x="983814" y="42470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190645" y="1177322"/>
              <a:ext cx="99060" cy="0"/>
            </a:xfrm>
            <a:custGeom>
              <a:avLst/>
              <a:gdLst/>
              <a:ahLst/>
              <a:cxnLst/>
              <a:rect l="l" t="t" r="r" b="b"/>
              <a:pathLst>
                <a:path w="99060">
                  <a:moveTo>
                    <a:pt x="0" y="0"/>
                  </a:moveTo>
                  <a:lnTo>
                    <a:pt x="98929" y="0"/>
                  </a:lnTo>
                </a:path>
              </a:pathLst>
            </a:custGeom>
            <a:ln w="8601">
              <a:solidFill>
                <a:srgbClr val="7F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190645" y="1296122"/>
              <a:ext cx="99060" cy="0"/>
            </a:xfrm>
            <a:custGeom>
              <a:avLst/>
              <a:gdLst/>
              <a:ahLst/>
              <a:cxnLst/>
              <a:rect l="l" t="t" r="r" b="b"/>
              <a:pathLst>
                <a:path w="99060">
                  <a:moveTo>
                    <a:pt x="0" y="0"/>
                  </a:moveTo>
                  <a:lnTo>
                    <a:pt x="98929" y="0"/>
                  </a:lnTo>
                </a:path>
              </a:pathLst>
            </a:custGeom>
            <a:ln w="860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190645" y="1414937"/>
              <a:ext cx="99060" cy="0"/>
            </a:xfrm>
            <a:custGeom>
              <a:avLst/>
              <a:gdLst/>
              <a:ahLst/>
              <a:cxnLst/>
              <a:rect l="l" t="t" r="r" b="b"/>
              <a:pathLst>
                <a:path w="99060">
                  <a:moveTo>
                    <a:pt x="0" y="0"/>
                  </a:moveTo>
                  <a:lnTo>
                    <a:pt x="98929" y="0"/>
                  </a:lnTo>
                </a:path>
              </a:pathLst>
            </a:custGeom>
            <a:ln w="8601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135266" y="1084838"/>
              <a:ext cx="1016635" cy="419734"/>
            </a:xfrm>
            <a:custGeom>
              <a:avLst/>
              <a:gdLst/>
              <a:ahLst/>
              <a:cxnLst/>
              <a:rect l="l" t="t" r="r" b="b"/>
              <a:pathLst>
                <a:path w="1016635" h="419734">
                  <a:moveTo>
                    <a:pt x="32256" y="0"/>
                  </a:moveTo>
                  <a:lnTo>
                    <a:pt x="23708" y="0"/>
                  </a:lnTo>
                  <a:lnTo>
                    <a:pt x="15499" y="3403"/>
                  </a:lnTo>
                  <a:lnTo>
                    <a:pt x="9451" y="9451"/>
                  </a:lnTo>
                  <a:lnTo>
                    <a:pt x="3403" y="15499"/>
                  </a:lnTo>
                  <a:lnTo>
                    <a:pt x="0" y="23708"/>
                  </a:lnTo>
                  <a:lnTo>
                    <a:pt x="0" y="32256"/>
                  </a:lnTo>
                  <a:lnTo>
                    <a:pt x="0" y="387074"/>
                  </a:lnTo>
                  <a:lnTo>
                    <a:pt x="0" y="395644"/>
                  </a:lnTo>
                  <a:lnTo>
                    <a:pt x="3403" y="403831"/>
                  </a:lnTo>
                  <a:lnTo>
                    <a:pt x="9451" y="409879"/>
                  </a:lnTo>
                  <a:lnTo>
                    <a:pt x="15499" y="415927"/>
                  </a:lnTo>
                  <a:lnTo>
                    <a:pt x="23708" y="419330"/>
                  </a:lnTo>
                  <a:lnTo>
                    <a:pt x="32256" y="419330"/>
                  </a:lnTo>
                  <a:lnTo>
                    <a:pt x="983814" y="419330"/>
                  </a:lnTo>
                  <a:lnTo>
                    <a:pt x="992384" y="419330"/>
                  </a:lnTo>
                  <a:lnTo>
                    <a:pt x="1000571" y="415927"/>
                  </a:lnTo>
                  <a:lnTo>
                    <a:pt x="1006619" y="409879"/>
                  </a:lnTo>
                  <a:lnTo>
                    <a:pt x="1012667" y="403831"/>
                  </a:lnTo>
                  <a:lnTo>
                    <a:pt x="1016071" y="395644"/>
                  </a:lnTo>
                  <a:lnTo>
                    <a:pt x="1016071" y="387074"/>
                  </a:lnTo>
                  <a:lnTo>
                    <a:pt x="1016071" y="32256"/>
                  </a:lnTo>
                  <a:lnTo>
                    <a:pt x="1016071" y="23708"/>
                  </a:lnTo>
                  <a:lnTo>
                    <a:pt x="1012667" y="15499"/>
                  </a:lnTo>
                  <a:lnTo>
                    <a:pt x="1006619" y="9451"/>
                  </a:lnTo>
                  <a:lnTo>
                    <a:pt x="1000571" y="3403"/>
                  </a:lnTo>
                  <a:lnTo>
                    <a:pt x="992384" y="0"/>
                  </a:lnTo>
                  <a:lnTo>
                    <a:pt x="983814" y="0"/>
                  </a:lnTo>
                  <a:lnTo>
                    <a:pt x="32256" y="0"/>
                  </a:lnTo>
                  <a:close/>
                </a:path>
              </a:pathLst>
            </a:custGeom>
            <a:ln w="53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497195" y="480453"/>
              <a:ext cx="1710689" cy="1057275"/>
            </a:xfrm>
            <a:custGeom>
              <a:avLst/>
              <a:gdLst/>
              <a:ahLst/>
              <a:cxnLst/>
              <a:rect l="l" t="t" r="r" b="b"/>
              <a:pathLst>
                <a:path w="1710689" h="1057275">
                  <a:moveTo>
                    <a:pt x="1710612" y="1057213"/>
                  </a:moveTo>
                  <a:lnTo>
                    <a:pt x="0" y="1057213"/>
                  </a:lnTo>
                  <a:lnTo>
                    <a:pt x="0" y="0"/>
                  </a:lnTo>
                  <a:lnTo>
                    <a:pt x="1710612" y="0"/>
                  </a:lnTo>
                  <a:lnTo>
                    <a:pt x="1710612" y="1057213"/>
                  </a:lnTo>
                </a:path>
              </a:pathLst>
            </a:custGeom>
            <a:ln w="61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531408" y="1517507"/>
              <a:ext cx="0" cy="20320"/>
            </a:xfrm>
            <a:custGeom>
              <a:avLst/>
              <a:gdLst/>
              <a:ahLst/>
              <a:cxnLst/>
              <a:rect l="l" t="t" r="r" b="b"/>
              <a:pathLst>
                <a:path h="20319">
                  <a:moveTo>
                    <a:pt x="0" y="20160"/>
                  </a:moveTo>
                  <a:lnTo>
                    <a:pt x="0" y="0"/>
                  </a:lnTo>
                </a:path>
              </a:pathLst>
            </a:custGeom>
            <a:ln w="61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3488055" y="1536006"/>
            <a:ext cx="86995" cy="901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00" dirty="0">
                <a:latin typeface="Lucida Sans Unicode"/>
                <a:cs typeface="Lucida Sans Unicode"/>
              </a:rPr>
              <a:t>-</a:t>
            </a:r>
            <a:r>
              <a:rPr sz="400" spc="-50" dirty="0">
                <a:latin typeface="Arial MT"/>
                <a:cs typeface="Arial MT"/>
              </a:rPr>
              <a:t>1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3613517" y="1517507"/>
            <a:ext cx="328930" cy="20320"/>
          </a:xfrm>
          <a:custGeom>
            <a:avLst/>
            <a:gdLst/>
            <a:ahLst/>
            <a:cxnLst/>
            <a:rect l="l" t="t" r="r" b="b"/>
            <a:pathLst>
              <a:path w="328929" h="20319">
                <a:moveTo>
                  <a:pt x="0" y="20160"/>
                </a:moveTo>
                <a:lnTo>
                  <a:pt x="0" y="8064"/>
                </a:lnTo>
              </a:path>
              <a:path w="328929" h="20319">
                <a:moveTo>
                  <a:pt x="82113" y="20160"/>
                </a:moveTo>
                <a:lnTo>
                  <a:pt x="82113" y="8064"/>
                </a:lnTo>
              </a:path>
              <a:path w="328929" h="20319">
                <a:moveTo>
                  <a:pt x="164221" y="20160"/>
                </a:moveTo>
                <a:lnTo>
                  <a:pt x="164221" y="8064"/>
                </a:lnTo>
              </a:path>
              <a:path w="328929" h="20319">
                <a:moveTo>
                  <a:pt x="246330" y="20160"/>
                </a:moveTo>
                <a:lnTo>
                  <a:pt x="246330" y="8064"/>
                </a:lnTo>
              </a:path>
              <a:path w="328929" h="20319">
                <a:moveTo>
                  <a:pt x="328443" y="20160"/>
                </a:moveTo>
                <a:lnTo>
                  <a:pt x="328443" y="0"/>
                </a:lnTo>
              </a:path>
            </a:pathLst>
          </a:custGeom>
          <a:ln w="615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3914302" y="1536006"/>
            <a:ext cx="55880" cy="901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00" spc="-50" dirty="0">
                <a:latin typeface="Arial MT"/>
                <a:cs typeface="Arial MT"/>
              </a:rPr>
              <a:t>0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4024069" y="1517507"/>
            <a:ext cx="1149985" cy="20320"/>
          </a:xfrm>
          <a:custGeom>
            <a:avLst/>
            <a:gdLst/>
            <a:ahLst/>
            <a:cxnLst/>
            <a:rect l="l" t="t" r="r" b="b"/>
            <a:pathLst>
              <a:path w="1149985" h="20319">
                <a:moveTo>
                  <a:pt x="0" y="20160"/>
                </a:moveTo>
                <a:lnTo>
                  <a:pt x="0" y="8064"/>
                </a:lnTo>
              </a:path>
              <a:path w="1149985" h="20319">
                <a:moveTo>
                  <a:pt x="82113" y="20160"/>
                </a:moveTo>
                <a:lnTo>
                  <a:pt x="82113" y="8064"/>
                </a:lnTo>
              </a:path>
              <a:path w="1149985" h="20319">
                <a:moveTo>
                  <a:pt x="164221" y="20160"/>
                </a:moveTo>
                <a:lnTo>
                  <a:pt x="164221" y="8064"/>
                </a:lnTo>
              </a:path>
              <a:path w="1149985" h="20319">
                <a:moveTo>
                  <a:pt x="246335" y="20160"/>
                </a:moveTo>
                <a:lnTo>
                  <a:pt x="246335" y="8064"/>
                </a:lnTo>
              </a:path>
              <a:path w="1149985" h="20319">
                <a:moveTo>
                  <a:pt x="328443" y="20160"/>
                </a:moveTo>
                <a:lnTo>
                  <a:pt x="328443" y="0"/>
                </a:lnTo>
              </a:path>
              <a:path w="1149985" h="20319">
                <a:moveTo>
                  <a:pt x="410535" y="20160"/>
                </a:moveTo>
                <a:lnTo>
                  <a:pt x="410535" y="8064"/>
                </a:lnTo>
              </a:path>
              <a:path w="1149985" h="20319">
                <a:moveTo>
                  <a:pt x="492643" y="20160"/>
                </a:moveTo>
                <a:lnTo>
                  <a:pt x="492643" y="8064"/>
                </a:lnTo>
              </a:path>
              <a:path w="1149985" h="20319">
                <a:moveTo>
                  <a:pt x="574752" y="20160"/>
                </a:moveTo>
                <a:lnTo>
                  <a:pt x="574752" y="8064"/>
                </a:lnTo>
              </a:path>
              <a:path w="1149985" h="20319">
                <a:moveTo>
                  <a:pt x="656865" y="20160"/>
                </a:moveTo>
                <a:lnTo>
                  <a:pt x="656865" y="8064"/>
                </a:lnTo>
              </a:path>
              <a:path w="1149985" h="20319">
                <a:moveTo>
                  <a:pt x="738973" y="20160"/>
                </a:moveTo>
                <a:lnTo>
                  <a:pt x="738973" y="0"/>
                </a:lnTo>
              </a:path>
              <a:path w="1149985" h="20319">
                <a:moveTo>
                  <a:pt x="821087" y="20160"/>
                </a:moveTo>
                <a:lnTo>
                  <a:pt x="821087" y="8064"/>
                </a:lnTo>
              </a:path>
              <a:path w="1149985" h="20319">
                <a:moveTo>
                  <a:pt x="903195" y="20160"/>
                </a:moveTo>
                <a:lnTo>
                  <a:pt x="903195" y="8064"/>
                </a:lnTo>
              </a:path>
              <a:path w="1149985" h="20319">
                <a:moveTo>
                  <a:pt x="985309" y="20160"/>
                </a:moveTo>
                <a:lnTo>
                  <a:pt x="985309" y="8064"/>
                </a:lnTo>
              </a:path>
              <a:path w="1149985" h="20319">
                <a:moveTo>
                  <a:pt x="1067417" y="20160"/>
                </a:moveTo>
                <a:lnTo>
                  <a:pt x="1067417" y="8064"/>
                </a:lnTo>
              </a:path>
              <a:path w="1149985" h="20319">
                <a:moveTo>
                  <a:pt x="1149531" y="20160"/>
                </a:moveTo>
                <a:lnTo>
                  <a:pt x="1149531" y="0"/>
                </a:lnTo>
              </a:path>
            </a:pathLst>
          </a:custGeom>
          <a:ln w="615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 txBox="1"/>
          <p:nvPr/>
        </p:nvSpPr>
        <p:spPr>
          <a:xfrm>
            <a:off x="5145952" y="1536006"/>
            <a:ext cx="55880" cy="901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00" spc="-50" dirty="0">
                <a:latin typeface="Arial MT"/>
                <a:cs typeface="Arial MT"/>
              </a:rPr>
              <a:t>3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3497195" y="480453"/>
            <a:ext cx="1710689" cy="1019810"/>
          </a:xfrm>
          <a:custGeom>
            <a:avLst/>
            <a:gdLst/>
            <a:ahLst/>
            <a:cxnLst/>
            <a:rect l="l" t="t" r="r" b="b"/>
            <a:pathLst>
              <a:path w="1710689" h="1019810">
                <a:moveTo>
                  <a:pt x="0" y="1019769"/>
                </a:moveTo>
                <a:lnTo>
                  <a:pt x="12096" y="1019769"/>
                </a:lnTo>
              </a:path>
              <a:path w="1710689" h="1019810">
                <a:moveTo>
                  <a:pt x="0" y="971213"/>
                </a:moveTo>
                <a:lnTo>
                  <a:pt x="12096" y="971213"/>
                </a:lnTo>
              </a:path>
              <a:path w="1710689" h="1019810">
                <a:moveTo>
                  <a:pt x="0" y="922683"/>
                </a:moveTo>
                <a:lnTo>
                  <a:pt x="20160" y="922683"/>
                </a:lnTo>
              </a:path>
              <a:path w="1710689" h="1019810">
                <a:moveTo>
                  <a:pt x="0" y="874154"/>
                </a:moveTo>
                <a:lnTo>
                  <a:pt x="12096" y="874154"/>
                </a:lnTo>
              </a:path>
              <a:path w="1710689" h="1019810">
                <a:moveTo>
                  <a:pt x="0" y="825619"/>
                </a:moveTo>
                <a:lnTo>
                  <a:pt x="12096" y="825619"/>
                </a:lnTo>
              </a:path>
              <a:path w="1710689" h="1019810">
                <a:moveTo>
                  <a:pt x="0" y="777068"/>
                </a:moveTo>
                <a:lnTo>
                  <a:pt x="12096" y="777068"/>
                </a:lnTo>
              </a:path>
              <a:path w="1710689" h="1019810">
                <a:moveTo>
                  <a:pt x="0" y="728539"/>
                </a:moveTo>
                <a:lnTo>
                  <a:pt x="12096" y="728539"/>
                </a:lnTo>
              </a:path>
              <a:path w="1710689" h="1019810">
                <a:moveTo>
                  <a:pt x="0" y="680009"/>
                </a:moveTo>
                <a:lnTo>
                  <a:pt x="20160" y="680009"/>
                </a:lnTo>
              </a:path>
              <a:path w="1710689" h="1019810">
                <a:moveTo>
                  <a:pt x="0" y="631474"/>
                </a:moveTo>
                <a:lnTo>
                  <a:pt x="12096" y="631474"/>
                </a:lnTo>
              </a:path>
              <a:path w="1710689" h="1019810">
                <a:moveTo>
                  <a:pt x="0" y="582923"/>
                </a:moveTo>
                <a:lnTo>
                  <a:pt x="12096" y="582923"/>
                </a:lnTo>
              </a:path>
              <a:path w="1710689" h="1019810">
                <a:moveTo>
                  <a:pt x="0" y="534394"/>
                </a:moveTo>
                <a:lnTo>
                  <a:pt x="12096" y="534394"/>
                </a:lnTo>
              </a:path>
              <a:path w="1710689" h="1019810">
                <a:moveTo>
                  <a:pt x="0" y="485859"/>
                </a:moveTo>
                <a:lnTo>
                  <a:pt x="12096" y="485859"/>
                </a:lnTo>
              </a:path>
              <a:path w="1710689" h="1019810">
                <a:moveTo>
                  <a:pt x="0" y="437329"/>
                </a:moveTo>
                <a:lnTo>
                  <a:pt x="20160" y="437329"/>
                </a:lnTo>
              </a:path>
              <a:path w="1710689" h="1019810">
                <a:moveTo>
                  <a:pt x="0" y="388778"/>
                </a:moveTo>
                <a:lnTo>
                  <a:pt x="12096" y="388778"/>
                </a:lnTo>
              </a:path>
              <a:path w="1710689" h="1019810">
                <a:moveTo>
                  <a:pt x="0" y="340244"/>
                </a:moveTo>
                <a:lnTo>
                  <a:pt x="12096" y="340244"/>
                </a:lnTo>
              </a:path>
              <a:path w="1710689" h="1019810">
                <a:moveTo>
                  <a:pt x="0" y="291714"/>
                </a:moveTo>
                <a:lnTo>
                  <a:pt x="12096" y="291714"/>
                </a:lnTo>
              </a:path>
              <a:path w="1710689" h="1019810">
                <a:moveTo>
                  <a:pt x="0" y="243185"/>
                </a:moveTo>
                <a:lnTo>
                  <a:pt x="12096" y="243185"/>
                </a:lnTo>
              </a:path>
              <a:path w="1710689" h="1019810">
                <a:moveTo>
                  <a:pt x="0" y="194628"/>
                </a:moveTo>
                <a:lnTo>
                  <a:pt x="20160" y="194628"/>
                </a:lnTo>
              </a:path>
              <a:path w="1710689" h="1019810">
                <a:moveTo>
                  <a:pt x="0" y="146099"/>
                </a:moveTo>
                <a:lnTo>
                  <a:pt x="12096" y="146099"/>
                </a:lnTo>
              </a:path>
              <a:path w="1710689" h="1019810">
                <a:moveTo>
                  <a:pt x="0" y="97569"/>
                </a:moveTo>
                <a:lnTo>
                  <a:pt x="12096" y="97569"/>
                </a:lnTo>
              </a:path>
              <a:path w="1710689" h="1019810">
                <a:moveTo>
                  <a:pt x="0" y="49013"/>
                </a:moveTo>
                <a:lnTo>
                  <a:pt x="12096" y="49013"/>
                </a:lnTo>
              </a:path>
              <a:path w="1710689" h="1019810">
                <a:moveTo>
                  <a:pt x="0" y="483"/>
                </a:moveTo>
                <a:lnTo>
                  <a:pt x="12096" y="483"/>
                </a:lnTo>
              </a:path>
              <a:path w="1710689" h="1019810">
                <a:moveTo>
                  <a:pt x="34213" y="0"/>
                </a:moveTo>
                <a:lnTo>
                  <a:pt x="34213" y="20160"/>
                </a:lnTo>
              </a:path>
              <a:path w="1710689" h="1019810">
                <a:moveTo>
                  <a:pt x="116321" y="0"/>
                </a:moveTo>
                <a:lnTo>
                  <a:pt x="116321" y="12096"/>
                </a:lnTo>
              </a:path>
              <a:path w="1710689" h="1019810">
                <a:moveTo>
                  <a:pt x="198434" y="0"/>
                </a:moveTo>
                <a:lnTo>
                  <a:pt x="198434" y="12096"/>
                </a:lnTo>
              </a:path>
              <a:path w="1710689" h="1019810">
                <a:moveTo>
                  <a:pt x="280543" y="0"/>
                </a:moveTo>
                <a:lnTo>
                  <a:pt x="280543" y="12096"/>
                </a:lnTo>
              </a:path>
              <a:path w="1710689" h="1019810">
                <a:moveTo>
                  <a:pt x="362651" y="0"/>
                </a:moveTo>
                <a:lnTo>
                  <a:pt x="362651" y="12096"/>
                </a:lnTo>
              </a:path>
              <a:path w="1710689" h="1019810">
                <a:moveTo>
                  <a:pt x="444764" y="0"/>
                </a:moveTo>
                <a:lnTo>
                  <a:pt x="444764" y="20160"/>
                </a:lnTo>
              </a:path>
              <a:path w="1710689" h="1019810">
                <a:moveTo>
                  <a:pt x="526873" y="0"/>
                </a:moveTo>
                <a:lnTo>
                  <a:pt x="526873" y="12096"/>
                </a:lnTo>
              </a:path>
              <a:path w="1710689" h="1019810">
                <a:moveTo>
                  <a:pt x="608986" y="0"/>
                </a:moveTo>
                <a:lnTo>
                  <a:pt x="608986" y="12096"/>
                </a:lnTo>
              </a:path>
              <a:path w="1710689" h="1019810">
                <a:moveTo>
                  <a:pt x="691094" y="0"/>
                </a:moveTo>
                <a:lnTo>
                  <a:pt x="691094" y="12096"/>
                </a:lnTo>
              </a:path>
              <a:path w="1710689" h="1019810">
                <a:moveTo>
                  <a:pt x="773208" y="0"/>
                </a:moveTo>
                <a:lnTo>
                  <a:pt x="773208" y="12096"/>
                </a:lnTo>
              </a:path>
              <a:path w="1710689" h="1019810">
                <a:moveTo>
                  <a:pt x="855316" y="0"/>
                </a:moveTo>
                <a:lnTo>
                  <a:pt x="855316" y="20160"/>
                </a:lnTo>
              </a:path>
              <a:path w="1710689" h="1019810">
                <a:moveTo>
                  <a:pt x="937408" y="0"/>
                </a:moveTo>
                <a:lnTo>
                  <a:pt x="937408" y="12096"/>
                </a:lnTo>
              </a:path>
              <a:path w="1710689" h="1019810">
                <a:moveTo>
                  <a:pt x="1019517" y="0"/>
                </a:moveTo>
                <a:lnTo>
                  <a:pt x="1019517" y="12096"/>
                </a:lnTo>
              </a:path>
              <a:path w="1710689" h="1019810">
                <a:moveTo>
                  <a:pt x="1101625" y="0"/>
                </a:moveTo>
                <a:lnTo>
                  <a:pt x="1101625" y="12096"/>
                </a:lnTo>
              </a:path>
              <a:path w="1710689" h="1019810">
                <a:moveTo>
                  <a:pt x="1183738" y="0"/>
                </a:moveTo>
                <a:lnTo>
                  <a:pt x="1183738" y="12096"/>
                </a:lnTo>
              </a:path>
              <a:path w="1710689" h="1019810">
                <a:moveTo>
                  <a:pt x="1265847" y="0"/>
                </a:moveTo>
                <a:lnTo>
                  <a:pt x="1265847" y="20160"/>
                </a:lnTo>
              </a:path>
              <a:path w="1710689" h="1019810">
                <a:moveTo>
                  <a:pt x="1347960" y="0"/>
                </a:moveTo>
                <a:lnTo>
                  <a:pt x="1347960" y="12096"/>
                </a:lnTo>
              </a:path>
              <a:path w="1710689" h="1019810">
                <a:moveTo>
                  <a:pt x="1430068" y="0"/>
                </a:moveTo>
                <a:lnTo>
                  <a:pt x="1430068" y="12096"/>
                </a:lnTo>
              </a:path>
              <a:path w="1710689" h="1019810">
                <a:moveTo>
                  <a:pt x="1512182" y="0"/>
                </a:moveTo>
                <a:lnTo>
                  <a:pt x="1512182" y="12096"/>
                </a:lnTo>
              </a:path>
              <a:path w="1710689" h="1019810">
                <a:moveTo>
                  <a:pt x="1594290" y="0"/>
                </a:moveTo>
                <a:lnTo>
                  <a:pt x="1594290" y="12096"/>
                </a:lnTo>
              </a:path>
              <a:path w="1710689" h="1019810">
                <a:moveTo>
                  <a:pt x="1676404" y="0"/>
                </a:moveTo>
                <a:lnTo>
                  <a:pt x="1676404" y="20160"/>
                </a:lnTo>
              </a:path>
              <a:path w="1710689" h="1019810">
                <a:moveTo>
                  <a:pt x="1710612" y="1019769"/>
                </a:moveTo>
                <a:lnTo>
                  <a:pt x="1698515" y="1019769"/>
                </a:lnTo>
              </a:path>
              <a:path w="1710689" h="1019810">
                <a:moveTo>
                  <a:pt x="1710612" y="971213"/>
                </a:moveTo>
                <a:lnTo>
                  <a:pt x="1698515" y="971213"/>
                </a:lnTo>
              </a:path>
              <a:path w="1710689" h="1019810">
                <a:moveTo>
                  <a:pt x="1710612" y="922683"/>
                </a:moveTo>
                <a:lnTo>
                  <a:pt x="1690451" y="922683"/>
                </a:lnTo>
              </a:path>
              <a:path w="1710689" h="1019810">
                <a:moveTo>
                  <a:pt x="1710612" y="874154"/>
                </a:moveTo>
                <a:lnTo>
                  <a:pt x="1698515" y="874154"/>
                </a:lnTo>
              </a:path>
              <a:path w="1710689" h="1019810">
                <a:moveTo>
                  <a:pt x="1710612" y="825619"/>
                </a:moveTo>
                <a:lnTo>
                  <a:pt x="1698515" y="825619"/>
                </a:lnTo>
              </a:path>
              <a:path w="1710689" h="1019810">
                <a:moveTo>
                  <a:pt x="1710612" y="777068"/>
                </a:moveTo>
                <a:lnTo>
                  <a:pt x="1698515" y="777068"/>
                </a:lnTo>
              </a:path>
              <a:path w="1710689" h="1019810">
                <a:moveTo>
                  <a:pt x="1710612" y="728539"/>
                </a:moveTo>
                <a:lnTo>
                  <a:pt x="1698515" y="728539"/>
                </a:lnTo>
              </a:path>
              <a:path w="1710689" h="1019810">
                <a:moveTo>
                  <a:pt x="1710612" y="680009"/>
                </a:moveTo>
                <a:lnTo>
                  <a:pt x="1690451" y="680009"/>
                </a:lnTo>
              </a:path>
              <a:path w="1710689" h="1019810">
                <a:moveTo>
                  <a:pt x="1710612" y="631474"/>
                </a:moveTo>
                <a:lnTo>
                  <a:pt x="1698515" y="631474"/>
                </a:lnTo>
              </a:path>
              <a:path w="1710689" h="1019810">
                <a:moveTo>
                  <a:pt x="1710612" y="582923"/>
                </a:moveTo>
                <a:lnTo>
                  <a:pt x="1698515" y="582923"/>
                </a:lnTo>
              </a:path>
              <a:path w="1710689" h="1019810">
                <a:moveTo>
                  <a:pt x="1710612" y="534394"/>
                </a:moveTo>
                <a:lnTo>
                  <a:pt x="1698515" y="534394"/>
                </a:lnTo>
              </a:path>
              <a:path w="1710689" h="1019810">
                <a:moveTo>
                  <a:pt x="1710612" y="485859"/>
                </a:moveTo>
                <a:lnTo>
                  <a:pt x="1698515" y="485859"/>
                </a:lnTo>
              </a:path>
              <a:path w="1710689" h="1019810">
                <a:moveTo>
                  <a:pt x="1710612" y="437329"/>
                </a:moveTo>
                <a:lnTo>
                  <a:pt x="1690451" y="437329"/>
                </a:lnTo>
              </a:path>
              <a:path w="1710689" h="1019810">
                <a:moveTo>
                  <a:pt x="1710612" y="388778"/>
                </a:moveTo>
                <a:lnTo>
                  <a:pt x="1698515" y="388778"/>
                </a:lnTo>
              </a:path>
              <a:path w="1710689" h="1019810">
                <a:moveTo>
                  <a:pt x="1710612" y="340244"/>
                </a:moveTo>
                <a:lnTo>
                  <a:pt x="1698515" y="340244"/>
                </a:lnTo>
              </a:path>
              <a:path w="1710689" h="1019810">
                <a:moveTo>
                  <a:pt x="1710612" y="291714"/>
                </a:moveTo>
                <a:lnTo>
                  <a:pt x="1698515" y="291714"/>
                </a:lnTo>
              </a:path>
              <a:path w="1710689" h="1019810">
                <a:moveTo>
                  <a:pt x="1710612" y="243185"/>
                </a:moveTo>
                <a:lnTo>
                  <a:pt x="1698515" y="243185"/>
                </a:lnTo>
              </a:path>
              <a:path w="1710689" h="1019810">
                <a:moveTo>
                  <a:pt x="1710612" y="194628"/>
                </a:moveTo>
                <a:lnTo>
                  <a:pt x="1690451" y="194628"/>
                </a:lnTo>
              </a:path>
              <a:path w="1710689" h="1019810">
                <a:moveTo>
                  <a:pt x="1710612" y="146099"/>
                </a:moveTo>
                <a:lnTo>
                  <a:pt x="1698515" y="146099"/>
                </a:lnTo>
              </a:path>
              <a:path w="1710689" h="1019810">
                <a:moveTo>
                  <a:pt x="1710612" y="97569"/>
                </a:moveTo>
                <a:lnTo>
                  <a:pt x="1698515" y="97569"/>
                </a:lnTo>
              </a:path>
              <a:path w="1710689" h="1019810">
                <a:moveTo>
                  <a:pt x="1710612" y="49013"/>
                </a:moveTo>
                <a:lnTo>
                  <a:pt x="1698515" y="49013"/>
                </a:lnTo>
              </a:path>
              <a:path w="1710689" h="1019810">
                <a:moveTo>
                  <a:pt x="1710612" y="483"/>
                </a:moveTo>
                <a:lnTo>
                  <a:pt x="1698515" y="483"/>
                </a:lnTo>
              </a:path>
            </a:pathLst>
          </a:custGeom>
          <a:ln w="615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 txBox="1"/>
          <p:nvPr/>
        </p:nvSpPr>
        <p:spPr>
          <a:xfrm>
            <a:off x="4275322" y="1076180"/>
            <a:ext cx="875030" cy="64262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430"/>
              </a:spcBef>
            </a:pPr>
            <a:r>
              <a:rPr sz="500" spc="-10" dirty="0">
                <a:latin typeface="Arial MT"/>
                <a:cs typeface="Arial MT"/>
              </a:rPr>
              <a:t>Pantheon</a:t>
            </a:r>
            <a:r>
              <a:rPr sz="525" spc="-15" baseline="31746" dirty="0">
                <a:latin typeface="Lucida Sans Unicode"/>
                <a:cs typeface="Lucida Sans Unicode"/>
              </a:rPr>
              <a:t>+</a:t>
            </a:r>
            <a:endParaRPr sz="525" baseline="31746">
              <a:latin typeface="Lucida Sans Unicode"/>
              <a:cs typeface="Lucida Sans Unicode"/>
            </a:endParaRPr>
          </a:p>
          <a:p>
            <a:pPr marL="50800" marR="43180">
              <a:lnSpc>
                <a:spcPct val="155900"/>
              </a:lnSpc>
              <a:spcBef>
                <a:spcPts val="5"/>
              </a:spcBef>
            </a:pPr>
            <a:r>
              <a:rPr sz="500" spc="-10" dirty="0">
                <a:latin typeface="Arial MT"/>
                <a:cs typeface="Arial MT"/>
              </a:rPr>
              <a:t>Pantheon</a:t>
            </a:r>
            <a:r>
              <a:rPr sz="525" spc="-15" baseline="31746" dirty="0">
                <a:latin typeface="Lucida Sans Unicode"/>
                <a:cs typeface="Lucida Sans Unicode"/>
              </a:rPr>
              <a:t>+</a:t>
            </a:r>
            <a:r>
              <a:rPr sz="500" spc="-10" dirty="0">
                <a:latin typeface="Lucida Sans Unicode"/>
                <a:cs typeface="Lucida Sans Unicode"/>
              </a:rPr>
              <a:t>+</a:t>
            </a:r>
            <a:r>
              <a:rPr sz="500" spc="-10" dirty="0">
                <a:latin typeface="Arial MT"/>
                <a:cs typeface="Arial MT"/>
              </a:rPr>
              <a:t>DESI</a:t>
            </a:r>
            <a:r>
              <a:rPr sz="500" spc="-15" dirty="0">
                <a:latin typeface="Arial MT"/>
                <a:cs typeface="Arial MT"/>
              </a:rPr>
              <a:t> </a:t>
            </a:r>
            <a:r>
              <a:rPr sz="500" spc="-25" dirty="0">
                <a:latin typeface="Arial MT"/>
                <a:cs typeface="Arial MT"/>
              </a:rPr>
              <a:t>DR2</a:t>
            </a:r>
            <a:r>
              <a:rPr sz="500" spc="500" dirty="0">
                <a:latin typeface="Arial MT"/>
                <a:cs typeface="Arial MT"/>
              </a:rPr>
              <a:t> </a:t>
            </a:r>
            <a:r>
              <a:rPr sz="500" spc="-10" dirty="0">
                <a:latin typeface="Arial MT"/>
                <a:cs typeface="Arial MT"/>
              </a:rPr>
              <a:t>Pantheon</a:t>
            </a:r>
            <a:r>
              <a:rPr sz="525" spc="-15" baseline="31746" dirty="0">
                <a:latin typeface="Lucida Sans Unicode"/>
                <a:cs typeface="Lucida Sans Unicode"/>
              </a:rPr>
              <a:t>+</a:t>
            </a:r>
            <a:r>
              <a:rPr sz="500" spc="-10" dirty="0">
                <a:latin typeface="Lucida Sans Unicode"/>
                <a:cs typeface="Lucida Sans Unicode"/>
              </a:rPr>
              <a:t>+</a:t>
            </a:r>
            <a:r>
              <a:rPr sz="500" spc="-10" dirty="0">
                <a:latin typeface="Arial MT"/>
                <a:cs typeface="Arial MT"/>
              </a:rPr>
              <a:t>DESI</a:t>
            </a:r>
            <a:r>
              <a:rPr sz="500" spc="-15" dirty="0">
                <a:latin typeface="Arial MT"/>
                <a:cs typeface="Arial MT"/>
              </a:rPr>
              <a:t> </a:t>
            </a:r>
            <a:r>
              <a:rPr sz="500" spc="-10" dirty="0">
                <a:latin typeface="Arial MT"/>
                <a:cs typeface="Arial MT"/>
              </a:rPr>
              <a:t>DR2</a:t>
            </a:r>
            <a:r>
              <a:rPr sz="500" spc="-10" dirty="0">
                <a:latin typeface="Lucida Sans Unicode"/>
                <a:cs typeface="Lucida Sans Unicode"/>
              </a:rPr>
              <a:t>+</a:t>
            </a:r>
            <a:r>
              <a:rPr sz="500" spc="-10" dirty="0">
                <a:latin typeface="Arial MT"/>
                <a:cs typeface="Arial MT"/>
              </a:rPr>
              <a:t>CC</a:t>
            </a:r>
            <a:endParaRPr sz="5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60"/>
              </a:spcBef>
            </a:pPr>
            <a:endParaRPr sz="500">
              <a:latin typeface="Arial MT"/>
              <a:cs typeface="Arial MT"/>
            </a:endParaRPr>
          </a:p>
          <a:p>
            <a:pPr marL="62230">
              <a:lnSpc>
                <a:spcPct val="100000"/>
              </a:lnSpc>
              <a:tabLst>
                <a:tab pos="472440" algn="l"/>
              </a:tabLst>
            </a:pPr>
            <a:r>
              <a:rPr sz="400" spc="-50" dirty="0">
                <a:latin typeface="Arial MT"/>
                <a:cs typeface="Arial MT"/>
              </a:rPr>
              <a:t>1</a:t>
            </a:r>
            <a:r>
              <a:rPr sz="400" dirty="0">
                <a:latin typeface="Arial MT"/>
                <a:cs typeface="Arial MT"/>
              </a:rPr>
              <a:t>	</a:t>
            </a:r>
            <a:r>
              <a:rPr sz="400" spc="-50" dirty="0">
                <a:latin typeface="Arial MT"/>
                <a:cs typeface="Arial MT"/>
              </a:rPr>
              <a:t>2</a:t>
            </a:r>
            <a:endParaRPr sz="400">
              <a:latin typeface="Arial MT"/>
              <a:cs typeface="Arial MT"/>
            </a:endParaRPr>
          </a:p>
          <a:p>
            <a:pPr marL="63500">
              <a:lnSpc>
                <a:spcPct val="100000"/>
              </a:lnSpc>
              <a:spcBef>
                <a:spcPts val="250"/>
              </a:spcBef>
            </a:pPr>
            <a:r>
              <a:rPr sz="400" spc="-50" dirty="0">
                <a:latin typeface="Arial MT"/>
                <a:cs typeface="Arial MT"/>
              </a:rPr>
              <a:t>z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3362232" y="1355317"/>
            <a:ext cx="132080" cy="901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00" dirty="0">
                <a:latin typeface="Lucida Sans Unicode"/>
                <a:cs typeface="Lucida Sans Unicode"/>
              </a:rPr>
              <a:t>-</a:t>
            </a:r>
            <a:r>
              <a:rPr sz="400" spc="-25" dirty="0">
                <a:latin typeface="Arial MT"/>
                <a:cs typeface="Arial MT"/>
              </a:rPr>
              <a:t>1.1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3362232" y="1112634"/>
            <a:ext cx="132080" cy="901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00" dirty="0">
                <a:latin typeface="Lucida Sans Unicode"/>
                <a:cs typeface="Lucida Sans Unicode"/>
              </a:rPr>
              <a:t>-</a:t>
            </a:r>
            <a:r>
              <a:rPr sz="400" spc="-25" dirty="0">
                <a:latin typeface="Arial MT"/>
                <a:cs typeface="Arial MT"/>
              </a:rPr>
              <a:t>1.0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3362232" y="869950"/>
            <a:ext cx="132080" cy="901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00" dirty="0">
                <a:latin typeface="Lucida Sans Unicode"/>
                <a:cs typeface="Lucida Sans Unicode"/>
              </a:rPr>
              <a:t>-</a:t>
            </a:r>
            <a:r>
              <a:rPr sz="400" spc="-25" dirty="0">
                <a:latin typeface="Arial MT"/>
                <a:cs typeface="Arial MT"/>
              </a:rPr>
              <a:t>0.9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3362232" y="627266"/>
            <a:ext cx="132080" cy="901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00" dirty="0">
                <a:latin typeface="Lucida Sans Unicode"/>
                <a:cs typeface="Lucida Sans Unicode"/>
              </a:rPr>
              <a:t>-</a:t>
            </a:r>
            <a:r>
              <a:rPr sz="400" spc="-25" dirty="0">
                <a:latin typeface="Arial MT"/>
                <a:cs typeface="Arial MT"/>
              </a:rPr>
              <a:t>0.8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3262820" y="915435"/>
            <a:ext cx="97155" cy="187325"/>
          </a:xfrm>
          <a:prstGeom prst="rect">
            <a:avLst/>
          </a:prstGeom>
        </p:spPr>
        <p:txBody>
          <a:bodyPr vert="vert270" wrap="square" lIns="0" tIns="22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600" spc="-15" baseline="13888" dirty="0">
                <a:latin typeface="Lucida Sans Unicode"/>
                <a:cs typeface="Lucida Sans Unicode"/>
              </a:rPr>
              <a:t>ω</a:t>
            </a:r>
            <a:r>
              <a:rPr sz="350" spc="-10" dirty="0">
                <a:latin typeface="Arial MT"/>
                <a:cs typeface="Arial MT"/>
              </a:rPr>
              <a:t>de</a:t>
            </a:r>
            <a:r>
              <a:rPr sz="600" spc="-15" baseline="13888" dirty="0">
                <a:latin typeface="Lucida Sans Unicode"/>
                <a:cs typeface="Lucida Sans Unicode"/>
              </a:rPr>
              <a:t>(</a:t>
            </a:r>
            <a:r>
              <a:rPr sz="600" spc="-15" baseline="13888" dirty="0">
                <a:latin typeface="Arial MT"/>
                <a:cs typeface="Arial MT"/>
              </a:rPr>
              <a:t>z</a:t>
            </a:r>
            <a:r>
              <a:rPr sz="600" spc="-15" baseline="13888" dirty="0">
                <a:latin typeface="Lucida Sans Unicode"/>
                <a:cs typeface="Lucida Sans Unicode"/>
              </a:rPr>
              <a:t>)</a:t>
            </a:r>
            <a:endParaRPr sz="600" baseline="13888">
              <a:latin typeface="Lucida Sans Unicode"/>
              <a:cs typeface="Lucida Sans Unicode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3941960" y="480453"/>
            <a:ext cx="0" cy="1057275"/>
          </a:xfrm>
          <a:custGeom>
            <a:avLst/>
            <a:gdLst/>
            <a:ahLst/>
            <a:cxnLst/>
            <a:rect l="l" t="t" r="r" b="b"/>
            <a:pathLst>
              <a:path h="1057275">
                <a:moveTo>
                  <a:pt x="0" y="1057213"/>
                </a:moveTo>
                <a:lnTo>
                  <a:pt x="0" y="0"/>
                </a:lnTo>
              </a:path>
            </a:pathLst>
          </a:custGeom>
          <a:ln w="3175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62" name="object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3139747"/>
              </p:ext>
            </p:extLst>
          </p:nvPr>
        </p:nvGraphicFramePr>
        <p:xfrm>
          <a:off x="2999447" y="1790268"/>
          <a:ext cx="2487295" cy="100901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872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79070"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9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Key</a:t>
                      </a:r>
                      <a:r>
                        <a:rPr sz="900" b="1" spc="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Observations</a:t>
                      </a:r>
                      <a:r>
                        <a:rPr sz="900" b="1" spc="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i="1" spc="-75" dirty="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𝜔</a:t>
                      </a:r>
                      <a:r>
                        <a:rPr lang="fr-FR" sz="900" i="1" spc="-75" dirty="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75" spc="-112" baseline="-1282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lang="fr-FR" sz="975" spc="-112" baseline="-1282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75" spc="-112" baseline="-1282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975" spc="-97" baseline="-1282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0" dirty="0">
                          <a:solidFill>
                            <a:srgbClr val="FFFFFF"/>
                          </a:solidFill>
                          <a:latin typeface="Lucida Sans Unicode"/>
                          <a:cs typeface="Lucida Sans Unicode"/>
                        </a:rPr>
                        <a:t>(</a:t>
                      </a:r>
                      <a:r>
                        <a:rPr sz="900" i="1" spc="-2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z</a:t>
                      </a:r>
                      <a:r>
                        <a:rPr sz="900" spc="-20" dirty="0">
                          <a:solidFill>
                            <a:srgbClr val="FFFFFF"/>
                          </a:solidFill>
                          <a:latin typeface="Lucida Sans Unicode"/>
                          <a:cs typeface="Lucida Sans Unicode"/>
                        </a:rPr>
                        <a:t>)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890" marB="0">
                    <a:solidFill>
                      <a:srgbClr val="145F8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944">
                <a:tc>
                  <a:txBody>
                    <a:bodyPr/>
                    <a:lstStyle/>
                    <a:p>
                      <a:pPr marL="283845" marR="37465" indent="-139700">
                        <a:lnSpc>
                          <a:spcPts val="950"/>
                        </a:lnSpc>
                        <a:spcBef>
                          <a:spcPts val="484"/>
                        </a:spcBef>
                        <a:buClr>
                          <a:srgbClr val="145F81"/>
                        </a:buClr>
                        <a:buSzPct val="112500"/>
                        <a:buFont typeface="Lucida Sans Unicode"/>
                        <a:buChar char="►"/>
                        <a:tabLst>
                          <a:tab pos="287020" algn="l"/>
                        </a:tabLst>
                      </a:pP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800" spc="-1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EoS</a:t>
                      </a:r>
                      <a:r>
                        <a:rPr sz="800" spc="-1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parameter</a:t>
                      </a:r>
                      <a:r>
                        <a:rPr sz="800" spc="-1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describes</a:t>
                      </a:r>
                      <a:r>
                        <a:rPr sz="800" spc="-1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800" spc="-1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dynamical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behavior</a:t>
                      </a:r>
                      <a:r>
                        <a:rPr sz="800" spc="5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	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800" spc="-1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dark</a:t>
                      </a:r>
                      <a:r>
                        <a:rPr sz="800" spc="-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energy.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 marL="283210" indent="-139065">
                        <a:lnSpc>
                          <a:spcPct val="100000"/>
                        </a:lnSpc>
                        <a:spcBef>
                          <a:spcPts val="250"/>
                        </a:spcBef>
                        <a:buClr>
                          <a:srgbClr val="145F81"/>
                        </a:buClr>
                        <a:buSzPct val="112500"/>
                        <a:buFont typeface="Lucida Sans Unicode"/>
                        <a:buChar char="►"/>
                        <a:tabLst>
                          <a:tab pos="283210" algn="l"/>
                        </a:tabLst>
                      </a:pP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At</a:t>
                      </a:r>
                      <a:r>
                        <a:rPr sz="800" spc="-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low</a:t>
                      </a:r>
                      <a:r>
                        <a:rPr sz="800" spc="-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redshift,</a:t>
                      </a:r>
                      <a:r>
                        <a:rPr sz="800" spc="6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Segoe UI Symbol"/>
                          <a:cs typeface="Segoe UI Symbol"/>
                        </a:rPr>
                        <a:t>𝜔</a:t>
                      </a:r>
                      <a:r>
                        <a:rPr sz="900" baseline="-13888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900" spc="179" baseline="-13888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40" dirty="0">
                          <a:solidFill>
                            <a:srgbClr val="0C2B5E"/>
                          </a:solidFill>
                          <a:latin typeface="Lucida Sans Unicode"/>
                          <a:cs typeface="Lucida Sans Unicode"/>
                        </a:rPr>
                        <a:t>≈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00" spc="-40" dirty="0">
                          <a:solidFill>
                            <a:srgbClr val="0C2B5E"/>
                          </a:solidFill>
                          <a:latin typeface="Lucida Sans Unicode"/>
                          <a:cs typeface="Lucida Sans Unicode"/>
                        </a:rPr>
                        <a:t>−</a:t>
                      </a:r>
                      <a:r>
                        <a:rPr sz="800" spc="-4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1,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consistent</a:t>
                      </a:r>
                      <a:r>
                        <a:rPr sz="800" spc="-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with</a:t>
                      </a:r>
                      <a:r>
                        <a:rPr sz="800" spc="-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Georgia"/>
                          <a:cs typeface="Georgia"/>
                        </a:rPr>
                        <a:t>Λ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CDM.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 marL="287020" marR="287020" indent="-142875">
                        <a:lnSpc>
                          <a:spcPts val="950"/>
                        </a:lnSpc>
                        <a:spcBef>
                          <a:spcPts val="405"/>
                        </a:spcBef>
                        <a:buClr>
                          <a:srgbClr val="145F81"/>
                        </a:buClr>
                        <a:buSzPct val="112500"/>
                        <a:buFont typeface="Lucida Sans Unicode"/>
                        <a:buChar char="►"/>
                        <a:tabLst>
                          <a:tab pos="287020" algn="l"/>
                        </a:tabLst>
                      </a:pP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Deviations</a:t>
                      </a:r>
                      <a:r>
                        <a:rPr sz="800" spc="-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at higher redshift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suggest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a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possible</a:t>
                      </a:r>
                      <a:r>
                        <a:rPr sz="800" spc="5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evolution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of dark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energy.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1594" marB="0">
                    <a:solidFill>
                      <a:srgbClr val="F3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3" name="object 63"/>
          <p:cNvSpPr/>
          <p:nvPr/>
        </p:nvSpPr>
        <p:spPr>
          <a:xfrm>
            <a:off x="0" y="2995206"/>
            <a:ext cx="5760085" cy="245110"/>
          </a:xfrm>
          <a:custGeom>
            <a:avLst/>
            <a:gdLst/>
            <a:ahLst/>
            <a:cxnLst/>
            <a:rect l="l" t="t" r="r" b="b"/>
            <a:pathLst>
              <a:path w="5760085" h="245110">
                <a:moveTo>
                  <a:pt x="5759996" y="0"/>
                </a:moveTo>
                <a:lnTo>
                  <a:pt x="0" y="0"/>
                </a:lnTo>
                <a:lnTo>
                  <a:pt x="0" y="244792"/>
                </a:lnTo>
                <a:lnTo>
                  <a:pt x="5759996" y="244792"/>
                </a:lnTo>
                <a:lnTo>
                  <a:pt x="5759996" y="0"/>
                </a:lnTo>
                <a:close/>
              </a:path>
            </a:pathLst>
          </a:custGeom>
          <a:solidFill>
            <a:srgbClr val="0C2B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pc="-10" dirty="0"/>
              <a:t>16-</a:t>
            </a:r>
            <a:r>
              <a:rPr dirty="0"/>
              <a:t>22</a:t>
            </a:r>
            <a:r>
              <a:rPr spc="-20" dirty="0"/>
              <a:t> </a:t>
            </a:r>
            <a:r>
              <a:rPr dirty="0"/>
              <a:t>September</a:t>
            </a:r>
            <a:r>
              <a:rPr spc="-15" dirty="0"/>
              <a:t> </a:t>
            </a:r>
            <a:r>
              <a:rPr spc="-20" dirty="0"/>
              <a:t>2026</a:t>
            </a:r>
          </a:p>
        </p:txBody>
      </p:sp>
      <p:sp>
        <p:nvSpPr>
          <p:cNvPr id="65" name="object 65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pc="-10" dirty="0"/>
              <a:t>INTERNATIONAL</a:t>
            </a:r>
            <a:r>
              <a:rPr spc="-25" dirty="0"/>
              <a:t> </a:t>
            </a:r>
            <a:r>
              <a:rPr dirty="0"/>
              <a:t>SCHOOL</a:t>
            </a:r>
            <a:r>
              <a:rPr spc="-2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dirty="0"/>
              <a:t>NUCLEAR</a:t>
            </a:r>
            <a:r>
              <a:rPr spc="-20" dirty="0"/>
              <a:t> </a:t>
            </a:r>
            <a:r>
              <a:rPr spc="-10" dirty="0"/>
              <a:t>PHYSICS,</a:t>
            </a:r>
            <a:r>
              <a:rPr spc="-20" dirty="0"/>
              <a:t> </a:t>
            </a:r>
            <a:r>
              <a:rPr dirty="0"/>
              <a:t>47th</a:t>
            </a:r>
            <a:r>
              <a:rPr spc="-20" dirty="0"/>
              <a:t> </a:t>
            </a:r>
            <a:r>
              <a:rPr spc="-10" dirty="0"/>
              <a:t>Course</a:t>
            </a:r>
          </a:p>
        </p:txBody>
      </p:sp>
      <p:sp>
        <p:nvSpPr>
          <p:cNvPr id="66" name="object 6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13</a:t>
            </a:fld>
            <a:endParaRPr spc="-25" dirty="0"/>
          </a:p>
        </p:txBody>
      </p:sp>
    </p:spTree>
  </p:cSld>
  <p:clrMapOvr>
    <a:masterClrMapping/>
  </p:clrMapOvr>
  <p:transition>
    <p:cut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/>
              <a:t>Cosmographic</a:t>
            </a:r>
            <a:r>
              <a:rPr spc="120" dirty="0"/>
              <a:t> </a:t>
            </a:r>
            <a:r>
              <a:rPr dirty="0"/>
              <a:t>and</a:t>
            </a:r>
            <a:r>
              <a:rPr spc="120" dirty="0"/>
              <a:t> </a:t>
            </a:r>
            <a:r>
              <a:rPr dirty="0"/>
              <a:t>Dynamical</a:t>
            </a:r>
            <a:r>
              <a:rPr spc="120" dirty="0"/>
              <a:t> </a:t>
            </a:r>
            <a:r>
              <a:rPr spc="-10" dirty="0"/>
              <a:t>Diagnostics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826334" y="479771"/>
            <a:ext cx="1681480" cy="984250"/>
            <a:chOff x="826334" y="479771"/>
            <a:chExt cx="1681480" cy="984250"/>
          </a:xfrm>
        </p:grpSpPr>
        <p:sp>
          <p:nvSpPr>
            <p:cNvPr id="4" name="object 4"/>
            <p:cNvSpPr/>
            <p:nvPr/>
          </p:nvSpPr>
          <p:spPr>
            <a:xfrm>
              <a:off x="831732" y="487299"/>
              <a:ext cx="1668145" cy="963930"/>
            </a:xfrm>
            <a:custGeom>
              <a:avLst/>
              <a:gdLst/>
              <a:ahLst/>
              <a:cxnLst/>
              <a:rect l="l" t="t" r="r" b="b"/>
              <a:pathLst>
                <a:path w="1668145" h="963930">
                  <a:moveTo>
                    <a:pt x="0" y="963788"/>
                  </a:moveTo>
                  <a:lnTo>
                    <a:pt x="524" y="963761"/>
                  </a:lnTo>
                  <a:lnTo>
                    <a:pt x="1028" y="963761"/>
                  </a:lnTo>
                  <a:lnTo>
                    <a:pt x="2049" y="963735"/>
                  </a:lnTo>
                  <a:lnTo>
                    <a:pt x="4099" y="963708"/>
                  </a:lnTo>
                  <a:lnTo>
                    <a:pt x="4623" y="963681"/>
                  </a:lnTo>
                  <a:lnTo>
                    <a:pt x="5120" y="963681"/>
                  </a:lnTo>
                  <a:lnTo>
                    <a:pt x="8191" y="963600"/>
                  </a:lnTo>
                  <a:lnTo>
                    <a:pt x="8688" y="963600"/>
                  </a:lnTo>
                  <a:lnTo>
                    <a:pt x="9213" y="963580"/>
                  </a:lnTo>
                  <a:lnTo>
                    <a:pt x="12284" y="963499"/>
                  </a:lnTo>
                  <a:lnTo>
                    <a:pt x="16383" y="963365"/>
                  </a:lnTo>
                  <a:lnTo>
                    <a:pt x="16880" y="963365"/>
                  </a:lnTo>
                  <a:lnTo>
                    <a:pt x="17404" y="963338"/>
                  </a:lnTo>
                  <a:lnTo>
                    <a:pt x="18426" y="963311"/>
                  </a:lnTo>
                  <a:lnTo>
                    <a:pt x="24568" y="963076"/>
                  </a:lnTo>
                  <a:lnTo>
                    <a:pt x="25569" y="963022"/>
                  </a:lnTo>
                  <a:lnTo>
                    <a:pt x="26590" y="963002"/>
                  </a:lnTo>
                  <a:lnTo>
                    <a:pt x="28640" y="962895"/>
                  </a:lnTo>
                  <a:lnTo>
                    <a:pt x="32732" y="962713"/>
                  </a:lnTo>
                  <a:lnTo>
                    <a:pt x="33283" y="962686"/>
                  </a:lnTo>
                  <a:lnTo>
                    <a:pt x="33861" y="962659"/>
                  </a:lnTo>
                  <a:lnTo>
                    <a:pt x="34963" y="962606"/>
                  </a:lnTo>
                  <a:lnTo>
                    <a:pt x="37168" y="962471"/>
                  </a:lnTo>
                  <a:lnTo>
                    <a:pt x="41609" y="962209"/>
                  </a:lnTo>
                  <a:lnTo>
                    <a:pt x="42712" y="962162"/>
                  </a:lnTo>
                  <a:lnTo>
                    <a:pt x="43840" y="962081"/>
                  </a:lnTo>
                  <a:lnTo>
                    <a:pt x="46045" y="961920"/>
                  </a:lnTo>
                  <a:lnTo>
                    <a:pt x="50480" y="961611"/>
                  </a:lnTo>
                  <a:lnTo>
                    <a:pt x="51031" y="961584"/>
                  </a:lnTo>
                  <a:lnTo>
                    <a:pt x="51582" y="961530"/>
                  </a:lnTo>
                  <a:lnTo>
                    <a:pt x="52711" y="961450"/>
                  </a:lnTo>
                  <a:lnTo>
                    <a:pt x="54915" y="961268"/>
                  </a:lnTo>
                  <a:lnTo>
                    <a:pt x="59350" y="960899"/>
                  </a:lnTo>
                  <a:lnTo>
                    <a:pt x="68227" y="960059"/>
                  </a:lnTo>
                  <a:lnTo>
                    <a:pt x="69275" y="959951"/>
                  </a:lnTo>
                  <a:lnTo>
                    <a:pt x="70297" y="959850"/>
                  </a:lnTo>
                  <a:lnTo>
                    <a:pt x="76520" y="959138"/>
                  </a:lnTo>
                  <a:lnTo>
                    <a:pt x="77017" y="959091"/>
                  </a:lnTo>
                  <a:lnTo>
                    <a:pt x="77541" y="959010"/>
                  </a:lnTo>
                  <a:lnTo>
                    <a:pt x="78596" y="958876"/>
                  </a:lnTo>
                  <a:lnTo>
                    <a:pt x="80666" y="958641"/>
                  </a:lnTo>
                  <a:lnTo>
                    <a:pt x="84785" y="958090"/>
                  </a:lnTo>
                  <a:lnTo>
                    <a:pt x="85840" y="957935"/>
                  </a:lnTo>
                  <a:lnTo>
                    <a:pt x="86862" y="957801"/>
                  </a:lnTo>
                  <a:lnTo>
                    <a:pt x="88938" y="957512"/>
                  </a:lnTo>
                  <a:lnTo>
                    <a:pt x="93084" y="956880"/>
                  </a:lnTo>
                  <a:lnTo>
                    <a:pt x="101350" y="955543"/>
                  </a:lnTo>
                  <a:lnTo>
                    <a:pt x="101874" y="955442"/>
                  </a:lnTo>
                  <a:lnTo>
                    <a:pt x="102378" y="955361"/>
                  </a:lnTo>
                  <a:lnTo>
                    <a:pt x="103399" y="955180"/>
                  </a:lnTo>
                  <a:lnTo>
                    <a:pt x="105422" y="954810"/>
                  </a:lnTo>
                  <a:lnTo>
                    <a:pt x="109488" y="954051"/>
                  </a:lnTo>
                  <a:lnTo>
                    <a:pt x="117599" y="952391"/>
                  </a:lnTo>
                  <a:lnTo>
                    <a:pt x="118123" y="952290"/>
                  </a:lnTo>
                  <a:lnTo>
                    <a:pt x="118627" y="952183"/>
                  </a:lnTo>
                  <a:lnTo>
                    <a:pt x="119648" y="951975"/>
                  </a:lnTo>
                  <a:lnTo>
                    <a:pt x="121671" y="951531"/>
                  </a:lnTo>
                  <a:lnTo>
                    <a:pt x="125736" y="950584"/>
                  </a:lnTo>
                  <a:lnTo>
                    <a:pt x="133847" y="948561"/>
                  </a:lnTo>
                  <a:lnTo>
                    <a:pt x="134399" y="948433"/>
                  </a:lnTo>
                  <a:lnTo>
                    <a:pt x="134950" y="948272"/>
                  </a:lnTo>
                  <a:lnTo>
                    <a:pt x="136052" y="947983"/>
                  </a:lnTo>
                  <a:lnTo>
                    <a:pt x="142671" y="946175"/>
                  </a:lnTo>
                  <a:lnTo>
                    <a:pt x="151460" y="943521"/>
                  </a:lnTo>
                  <a:lnTo>
                    <a:pt x="152563" y="943151"/>
                  </a:lnTo>
                  <a:lnTo>
                    <a:pt x="153665" y="942815"/>
                  </a:lnTo>
                  <a:lnTo>
                    <a:pt x="155875" y="942103"/>
                  </a:lnTo>
                  <a:lnTo>
                    <a:pt x="160284" y="940611"/>
                  </a:lnTo>
                  <a:lnTo>
                    <a:pt x="169073" y="937460"/>
                  </a:lnTo>
                  <a:lnTo>
                    <a:pt x="169604" y="937251"/>
                  </a:lnTo>
                  <a:lnTo>
                    <a:pt x="170128" y="937063"/>
                  </a:lnTo>
                  <a:lnTo>
                    <a:pt x="173200" y="935880"/>
                  </a:lnTo>
                  <a:lnTo>
                    <a:pt x="177319" y="934254"/>
                  </a:lnTo>
                  <a:lnTo>
                    <a:pt x="185537" y="930820"/>
                  </a:lnTo>
                  <a:lnTo>
                    <a:pt x="186035" y="930578"/>
                  </a:lnTo>
                  <a:lnTo>
                    <a:pt x="186559" y="930343"/>
                  </a:lnTo>
                  <a:lnTo>
                    <a:pt x="203097" y="922575"/>
                  </a:lnTo>
                  <a:lnTo>
                    <a:pt x="204199" y="922024"/>
                  </a:lnTo>
                  <a:lnTo>
                    <a:pt x="237617" y="902811"/>
                  </a:lnTo>
                  <a:lnTo>
                    <a:pt x="238168" y="902442"/>
                  </a:lnTo>
                  <a:lnTo>
                    <a:pt x="238719" y="902099"/>
                  </a:lnTo>
                  <a:lnTo>
                    <a:pt x="239794" y="901367"/>
                  </a:lnTo>
                  <a:lnTo>
                    <a:pt x="241998" y="899922"/>
                  </a:lnTo>
                  <a:lnTo>
                    <a:pt x="246353" y="896979"/>
                  </a:lnTo>
                  <a:lnTo>
                    <a:pt x="255122" y="890836"/>
                  </a:lnTo>
                  <a:lnTo>
                    <a:pt x="272608" y="877585"/>
                  </a:lnTo>
                  <a:lnTo>
                    <a:pt x="273105" y="877161"/>
                  </a:lnTo>
                  <a:lnTo>
                    <a:pt x="273629" y="876772"/>
                  </a:lnTo>
                  <a:lnTo>
                    <a:pt x="274651" y="875932"/>
                  </a:lnTo>
                  <a:lnTo>
                    <a:pt x="276673" y="874272"/>
                  </a:lnTo>
                  <a:lnTo>
                    <a:pt x="280766" y="870912"/>
                  </a:lnTo>
                  <a:lnTo>
                    <a:pt x="340647" y="813530"/>
                  </a:lnTo>
                  <a:lnTo>
                    <a:pt x="373669" y="775892"/>
                  </a:lnTo>
                  <a:lnTo>
                    <a:pt x="406059" y="735626"/>
                  </a:lnTo>
                  <a:lnTo>
                    <a:pt x="441205" y="689003"/>
                  </a:lnTo>
                  <a:lnTo>
                    <a:pt x="473991" y="643724"/>
                  </a:lnTo>
                  <a:lnTo>
                    <a:pt x="509560" y="593795"/>
                  </a:lnTo>
                  <a:lnTo>
                    <a:pt x="544450" y="544920"/>
                  </a:lnTo>
                  <a:lnTo>
                    <a:pt x="577001" y="500347"/>
                  </a:lnTo>
                  <a:lnTo>
                    <a:pt x="612281" y="453778"/>
                  </a:lnTo>
                  <a:lnTo>
                    <a:pt x="645222" y="412490"/>
                  </a:lnTo>
                  <a:lnTo>
                    <a:pt x="680919" y="370564"/>
                  </a:lnTo>
                  <a:lnTo>
                    <a:pt x="715990" y="332429"/>
                  </a:lnTo>
                  <a:lnTo>
                    <a:pt x="748669" y="299642"/>
                  </a:lnTo>
                  <a:lnTo>
                    <a:pt x="784137" y="267144"/>
                  </a:lnTo>
                  <a:lnTo>
                    <a:pt x="817240" y="239552"/>
                  </a:lnTo>
                  <a:lnTo>
                    <a:pt x="849684" y="214984"/>
                  </a:lnTo>
                  <a:lnTo>
                    <a:pt x="884883" y="190860"/>
                  </a:lnTo>
                  <a:lnTo>
                    <a:pt x="917723" y="170599"/>
                  </a:lnTo>
                  <a:lnTo>
                    <a:pt x="953339" y="150856"/>
                  </a:lnTo>
                  <a:lnTo>
                    <a:pt x="988283" y="133532"/>
                  </a:lnTo>
                  <a:lnTo>
                    <a:pt x="1056241" y="104864"/>
                  </a:lnTo>
                  <a:lnTo>
                    <a:pt x="1121600" y="82581"/>
                  </a:lnTo>
                  <a:lnTo>
                    <a:pt x="1189485" y="63785"/>
                  </a:lnTo>
                  <a:lnTo>
                    <a:pt x="1258129" y="48403"/>
                  </a:lnTo>
                  <a:lnTo>
                    <a:pt x="1325906" y="36039"/>
                  </a:lnTo>
                  <a:lnTo>
                    <a:pt x="1394497" y="25831"/>
                  </a:lnTo>
                  <a:lnTo>
                    <a:pt x="1462167" y="17532"/>
                  </a:lnTo>
                  <a:lnTo>
                    <a:pt x="1530630" y="10577"/>
                  </a:lnTo>
                  <a:lnTo>
                    <a:pt x="1598219" y="4878"/>
                  </a:lnTo>
                  <a:lnTo>
                    <a:pt x="1631610" y="2439"/>
                  </a:lnTo>
                  <a:lnTo>
                    <a:pt x="1632161" y="2385"/>
                  </a:lnTo>
                  <a:lnTo>
                    <a:pt x="1633317" y="2311"/>
                  </a:lnTo>
                  <a:lnTo>
                    <a:pt x="1635602" y="2150"/>
                  </a:lnTo>
                  <a:lnTo>
                    <a:pt x="1640192" y="1834"/>
                  </a:lnTo>
                  <a:lnTo>
                    <a:pt x="1649358" y="1209"/>
                  </a:lnTo>
                  <a:lnTo>
                    <a:pt x="1649909" y="1182"/>
                  </a:lnTo>
                  <a:lnTo>
                    <a:pt x="1650487" y="1128"/>
                  </a:lnTo>
                  <a:lnTo>
                    <a:pt x="1651636" y="1048"/>
                  </a:lnTo>
                  <a:lnTo>
                    <a:pt x="1653921" y="920"/>
                  </a:lnTo>
                  <a:lnTo>
                    <a:pt x="1658490" y="604"/>
                  </a:lnTo>
                  <a:lnTo>
                    <a:pt x="1659068" y="577"/>
                  </a:lnTo>
                  <a:lnTo>
                    <a:pt x="1659646" y="524"/>
                  </a:lnTo>
                  <a:lnTo>
                    <a:pt x="1660802" y="443"/>
                  </a:lnTo>
                  <a:lnTo>
                    <a:pt x="1663087" y="315"/>
                  </a:lnTo>
                  <a:lnTo>
                    <a:pt x="1663664" y="262"/>
                  </a:lnTo>
                  <a:lnTo>
                    <a:pt x="1664236" y="235"/>
                  </a:lnTo>
                  <a:lnTo>
                    <a:pt x="1665365" y="154"/>
                  </a:lnTo>
                  <a:lnTo>
                    <a:pt x="1665942" y="127"/>
                  </a:lnTo>
                  <a:lnTo>
                    <a:pt x="1666520" y="80"/>
                  </a:lnTo>
                  <a:lnTo>
                    <a:pt x="1667098" y="53"/>
                  </a:lnTo>
                  <a:lnTo>
                    <a:pt x="1667649" y="0"/>
                  </a:lnTo>
                </a:path>
              </a:pathLst>
            </a:custGeom>
            <a:ln w="10751">
              <a:solidFill>
                <a:srgbClr val="7F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31732" y="485168"/>
              <a:ext cx="1668145" cy="966469"/>
            </a:xfrm>
            <a:custGeom>
              <a:avLst/>
              <a:gdLst/>
              <a:ahLst/>
              <a:cxnLst/>
              <a:rect l="l" t="t" r="r" b="b"/>
              <a:pathLst>
                <a:path w="1668145" h="966469">
                  <a:moveTo>
                    <a:pt x="0" y="966073"/>
                  </a:moveTo>
                  <a:lnTo>
                    <a:pt x="1028" y="966073"/>
                  </a:lnTo>
                  <a:lnTo>
                    <a:pt x="2049" y="966046"/>
                  </a:lnTo>
                  <a:lnTo>
                    <a:pt x="4099" y="966019"/>
                  </a:lnTo>
                  <a:lnTo>
                    <a:pt x="5120" y="966019"/>
                  </a:lnTo>
                  <a:lnTo>
                    <a:pt x="6142" y="965992"/>
                  </a:lnTo>
                  <a:lnTo>
                    <a:pt x="8191" y="965972"/>
                  </a:lnTo>
                  <a:lnTo>
                    <a:pt x="8688" y="965945"/>
                  </a:lnTo>
                  <a:lnTo>
                    <a:pt x="9213" y="965945"/>
                  </a:lnTo>
                  <a:lnTo>
                    <a:pt x="10241" y="965919"/>
                  </a:lnTo>
                  <a:lnTo>
                    <a:pt x="12284" y="965892"/>
                  </a:lnTo>
                  <a:lnTo>
                    <a:pt x="16383" y="965811"/>
                  </a:lnTo>
                  <a:lnTo>
                    <a:pt x="16880" y="965784"/>
                  </a:lnTo>
                  <a:lnTo>
                    <a:pt x="17404" y="965784"/>
                  </a:lnTo>
                  <a:lnTo>
                    <a:pt x="20475" y="965710"/>
                  </a:lnTo>
                  <a:lnTo>
                    <a:pt x="20972" y="965710"/>
                  </a:lnTo>
                  <a:lnTo>
                    <a:pt x="21497" y="965683"/>
                  </a:lnTo>
                  <a:lnTo>
                    <a:pt x="24568" y="965603"/>
                  </a:lnTo>
                  <a:lnTo>
                    <a:pt x="25072" y="965576"/>
                  </a:lnTo>
                  <a:lnTo>
                    <a:pt x="25569" y="965576"/>
                  </a:lnTo>
                  <a:lnTo>
                    <a:pt x="26590" y="965549"/>
                  </a:lnTo>
                  <a:lnTo>
                    <a:pt x="32732" y="965314"/>
                  </a:lnTo>
                  <a:lnTo>
                    <a:pt x="33283" y="965314"/>
                  </a:lnTo>
                  <a:lnTo>
                    <a:pt x="33861" y="965287"/>
                  </a:lnTo>
                  <a:lnTo>
                    <a:pt x="34963" y="965233"/>
                  </a:lnTo>
                  <a:lnTo>
                    <a:pt x="37168" y="965152"/>
                  </a:lnTo>
                  <a:lnTo>
                    <a:pt x="41609" y="964944"/>
                  </a:lnTo>
                  <a:lnTo>
                    <a:pt x="42712" y="964890"/>
                  </a:lnTo>
                  <a:lnTo>
                    <a:pt x="43840" y="964843"/>
                  </a:lnTo>
                  <a:lnTo>
                    <a:pt x="46045" y="964736"/>
                  </a:lnTo>
                  <a:lnTo>
                    <a:pt x="50480" y="964474"/>
                  </a:lnTo>
                  <a:lnTo>
                    <a:pt x="51031" y="964447"/>
                  </a:lnTo>
                  <a:lnTo>
                    <a:pt x="51582" y="964393"/>
                  </a:lnTo>
                  <a:lnTo>
                    <a:pt x="52711" y="964339"/>
                  </a:lnTo>
                  <a:lnTo>
                    <a:pt x="54915" y="964185"/>
                  </a:lnTo>
                  <a:lnTo>
                    <a:pt x="59350" y="963896"/>
                  </a:lnTo>
                  <a:lnTo>
                    <a:pt x="60452" y="963788"/>
                  </a:lnTo>
                  <a:lnTo>
                    <a:pt x="61581" y="963714"/>
                  </a:lnTo>
                  <a:lnTo>
                    <a:pt x="63785" y="963553"/>
                  </a:lnTo>
                  <a:lnTo>
                    <a:pt x="68227" y="963163"/>
                  </a:lnTo>
                  <a:lnTo>
                    <a:pt x="68751" y="963136"/>
                  </a:lnTo>
                  <a:lnTo>
                    <a:pt x="69275" y="963083"/>
                  </a:lnTo>
                  <a:lnTo>
                    <a:pt x="70297" y="962975"/>
                  </a:lnTo>
                  <a:lnTo>
                    <a:pt x="72373" y="962794"/>
                  </a:lnTo>
                  <a:lnTo>
                    <a:pt x="76520" y="962370"/>
                  </a:lnTo>
                  <a:lnTo>
                    <a:pt x="77017" y="962323"/>
                  </a:lnTo>
                  <a:lnTo>
                    <a:pt x="78596" y="962162"/>
                  </a:lnTo>
                  <a:lnTo>
                    <a:pt x="80666" y="961927"/>
                  </a:lnTo>
                  <a:lnTo>
                    <a:pt x="84785" y="961456"/>
                  </a:lnTo>
                  <a:lnTo>
                    <a:pt x="85316" y="961376"/>
                  </a:lnTo>
                  <a:lnTo>
                    <a:pt x="85840" y="961322"/>
                  </a:lnTo>
                  <a:lnTo>
                    <a:pt x="101874" y="959064"/>
                  </a:lnTo>
                  <a:lnTo>
                    <a:pt x="102378" y="958990"/>
                  </a:lnTo>
                  <a:lnTo>
                    <a:pt x="103399" y="958802"/>
                  </a:lnTo>
                  <a:lnTo>
                    <a:pt x="105422" y="958486"/>
                  </a:lnTo>
                  <a:lnTo>
                    <a:pt x="109488" y="957781"/>
                  </a:lnTo>
                  <a:lnTo>
                    <a:pt x="117599" y="956201"/>
                  </a:lnTo>
                  <a:lnTo>
                    <a:pt x="118123" y="956128"/>
                  </a:lnTo>
                  <a:lnTo>
                    <a:pt x="118627" y="956020"/>
                  </a:lnTo>
                  <a:lnTo>
                    <a:pt x="119648" y="955812"/>
                  </a:lnTo>
                  <a:lnTo>
                    <a:pt x="121671" y="955361"/>
                  </a:lnTo>
                  <a:lnTo>
                    <a:pt x="125736" y="954474"/>
                  </a:lnTo>
                  <a:lnTo>
                    <a:pt x="133847" y="952532"/>
                  </a:lnTo>
                  <a:lnTo>
                    <a:pt x="134950" y="952270"/>
                  </a:lnTo>
                  <a:lnTo>
                    <a:pt x="138256" y="951403"/>
                  </a:lnTo>
                  <a:lnTo>
                    <a:pt x="142671" y="950194"/>
                  </a:lnTo>
                  <a:lnTo>
                    <a:pt x="151460" y="947593"/>
                  </a:lnTo>
                  <a:lnTo>
                    <a:pt x="152012" y="947412"/>
                  </a:lnTo>
                  <a:lnTo>
                    <a:pt x="152563" y="947250"/>
                  </a:lnTo>
                  <a:lnTo>
                    <a:pt x="153665" y="946914"/>
                  </a:lnTo>
                  <a:lnTo>
                    <a:pt x="160284" y="944710"/>
                  </a:lnTo>
                  <a:lnTo>
                    <a:pt x="169073" y="941532"/>
                  </a:lnTo>
                  <a:lnTo>
                    <a:pt x="170128" y="941162"/>
                  </a:lnTo>
                  <a:lnTo>
                    <a:pt x="186035" y="934577"/>
                  </a:lnTo>
                  <a:lnTo>
                    <a:pt x="186559" y="934341"/>
                  </a:lnTo>
                  <a:lnTo>
                    <a:pt x="220340" y="916702"/>
                  </a:lnTo>
                  <a:lnTo>
                    <a:pt x="220918" y="916359"/>
                  </a:lnTo>
                  <a:lnTo>
                    <a:pt x="238168" y="905278"/>
                  </a:lnTo>
                  <a:lnTo>
                    <a:pt x="238719" y="904915"/>
                  </a:lnTo>
                  <a:lnTo>
                    <a:pt x="272608" y="878875"/>
                  </a:lnTo>
                  <a:lnTo>
                    <a:pt x="273105" y="878425"/>
                  </a:lnTo>
                  <a:lnTo>
                    <a:pt x="273629" y="878008"/>
                  </a:lnTo>
                  <a:lnTo>
                    <a:pt x="274651" y="877114"/>
                  </a:lnTo>
                  <a:lnTo>
                    <a:pt x="276673" y="875354"/>
                  </a:lnTo>
                  <a:lnTo>
                    <a:pt x="280766" y="871759"/>
                  </a:lnTo>
                  <a:lnTo>
                    <a:pt x="340647" y="809942"/>
                  </a:lnTo>
                  <a:lnTo>
                    <a:pt x="373669" y="769306"/>
                  </a:lnTo>
                  <a:lnTo>
                    <a:pt x="406059" y="725889"/>
                  </a:lnTo>
                  <a:lnTo>
                    <a:pt x="441205" y="675912"/>
                  </a:lnTo>
                  <a:lnTo>
                    <a:pt x="473991" y="627744"/>
                  </a:lnTo>
                  <a:lnTo>
                    <a:pt x="509560" y="575113"/>
                  </a:lnTo>
                  <a:lnTo>
                    <a:pt x="544450" y="524183"/>
                  </a:lnTo>
                  <a:lnTo>
                    <a:pt x="577001" y="478245"/>
                  </a:lnTo>
                  <a:lnTo>
                    <a:pt x="612281" y="430816"/>
                  </a:lnTo>
                  <a:lnTo>
                    <a:pt x="645222" y="389286"/>
                  </a:lnTo>
                  <a:lnTo>
                    <a:pt x="680919" y="347576"/>
                  </a:lnTo>
                  <a:lnTo>
                    <a:pt x="715990" y="310092"/>
                  </a:lnTo>
                  <a:lnTo>
                    <a:pt x="748669" y="278199"/>
                  </a:lnTo>
                  <a:lnTo>
                    <a:pt x="784137" y="246884"/>
                  </a:lnTo>
                  <a:lnTo>
                    <a:pt x="817240" y="220528"/>
                  </a:lnTo>
                  <a:lnTo>
                    <a:pt x="849684" y="197243"/>
                  </a:lnTo>
                  <a:lnTo>
                    <a:pt x="884883" y="174564"/>
                  </a:lnTo>
                  <a:lnTo>
                    <a:pt x="953339" y="137288"/>
                  </a:lnTo>
                  <a:lnTo>
                    <a:pt x="988283" y="121248"/>
                  </a:lnTo>
                  <a:lnTo>
                    <a:pt x="1056241" y="94946"/>
                  </a:lnTo>
                  <a:lnTo>
                    <a:pt x="1121600" y="74604"/>
                  </a:lnTo>
                  <a:lnTo>
                    <a:pt x="1189485" y="57542"/>
                  </a:lnTo>
                  <a:lnTo>
                    <a:pt x="1258129" y="43632"/>
                  </a:lnTo>
                  <a:lnTo>
                    <a:pt x="1325906" y="32477"/>
                  </a:lnTo>
                  <a:lnTo>
                    <a:pt x="1394497" y="23257"/>
                  </a:lnTo>
                  <a:lnTo>
                    <a:pt x="1462167" y="15778"/>
                  </a:lnTo>
                  <a:lnTo>
                    <a:pt x="1530630" y="9528"/>
                  </a:lnTo>
                  <a:lnTo>
                    <a:pt x="1598219" y="4415"/>
                  </a:lnTo>
                  <a:lnTo>
                    <a:pt x="1631610" y="2183"/>
                  </a:lnTo>
                  <a:lnTo>
                    <a:pt x="1632161" y="2157"/>
                  </a:lnTo>
                  <a:lnTo>
                    <a:pt x="1649909" y="1055"/>
                  </a:lnTo>
                  <a:lnTo>
                    <a:pt x="1650487" y="1001"/>
                  </a:lnTo>
                  <a:lnTo>
                    <a:pt x="1651636" y="947"/>
                  </a:lnTo>
                  <a:lnTo>
                    <a:pt x="1653921" y="792"/>
                  </a:lnTo>
                  <a:lnTo>
                    <a:pt x="1658490" y="530"/>
                  </a:lnTo>
                  <a:lnTo>
                    <a:pt x="1659068" y="503"/>
                  </a:lnTo>
                  <a:lnTo>
                    <a:pt x="1659646" y="450"/>
                  </a:lnTo>
                  <a:lnTo>
                    <a:pt x="1660802" y="396"/>
                  </a:lnTo>
                  <a:lnTo>
                    <a:pt x="1663087" y="268"/>
                  </a:lnTo>
                  <a:lnTo>
                    <a:pt x="1663664" y="215"/>
                  </a:lnTo>
                  <a:lnTo>
                    <a:pt x="1664236" y="188"/>
                  </a:lnTo>
                  <a:lnTo>
                    <a:pt x="1665365" y="134"/>
                  </a:lnTo>
                  <a:lnTo>
                    <a:pt x="1665942" y="80"/>
                  </a:lnTo>
                  <a:lnTo>
                    <a:pt x="1667098" y="26"/>
                  </a:lnTo>
                  <a:lnTo>
                    <a:pt x="1667649" y="0"/>
                  </a:lnTo>
                </a:path>
              </a:pathLst>
            </a:custGeom>
            <a:ln w="1075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31732" y="486143"/>
              <a:ext cx="1668145" cy="965200"/>
            </a:xfrm>
            <a:custGeom>
              <a:avLst/>
              <a:gdLst/>
              <a:ahLst/>
              <a:cxnLst/>
              <a:rect l="l" t="t" r="r" b="b"/>
              <a:pathLst>
                <a:path w="1668145" h="965200">
                  <a:moveTo>
                    <a:pt x="0" y="964810"/>
                  </a:moveTo>
                  <a:lnTo>
                    <a:pt x="524" y="964783"/>
                  </a:lnTo>
                  <a:lnTo>
                    <a:pt x="1028" y="964783"/>
                  </a:lnTo>
                  <a:lnTo>
                    <a:pt x="4099" y="964709"/>
                  </a:lnTo>
                  <a:lnTo>
                    <a:pt x="4623" y="964682"/>
                  </a:lnTo>
                  <a:lnTo>
                    <a:pt x="5120" y="964682"/>
                  </a:lnTo>
                  <a:lnTo>
                    <a:pt x="6142" y="964628"/>
                  </a:lnTo>
                  <a:lnTo>
                    <a:pt x="8191" y="964575"/>
                  </a:lnTo>
                  <a:lnTo>
                    <a:pt x="8688" y="964548"/>
                  </a:lnTo>
                  <a:lnTo>
                    <a:pt x="9213" y="964548"/>
                  </a:lnTo>
                  <a:lnTo>
                    <a:pt x="10241" y="964521"/>
                  </a:lnTo>
                  <a:lnTo>
                    <a:pt x="16383" y="964286"/>
                  </a:lnTo>
                  <a:lnTo>
                    <a:pt x="16880" y="964259"/>
                  </a:lnTo>
                  <a:lnTo>
                    <a:pt x="17404" y="964259"/>
                  </a:lnTo>
                  <a:lnTo>
                    <a:pt x="18426" y="964205"/>
                  </a:lnTo>
                  <a:lnTo>
                    <a:pt x="20475" y="964131"/>
                  </a:lnTo>
                  <a:lnTo>
                    <a:pt x="24568" y="963916"/>
                  </a:lnTo>
                  <a:lnTo>
                    <a:pt x="25569" y="963869"/>
                  </a:lnTo>
                  <a:lnTo>
                    <a:pt x="26590" y="963842"/>
                  </a:lnTo>
                  <a:lnTo>
                    <a:pt x="28640" y="963708"/>
                  </a:lnTo>
                  <a:lnTo>
                    <a:pt x="32732" y="963499"/>
                  </a:lnTo>
                  <a:lnTo>
                    <a:pt x="33283" y="963446"/>
                  </a:lnTo>
                  <a:lnTo>
                    <a:pt x="33861" y="963419"/>
                  </a:lnTo>
                  <a:lnTo>
                    <a:pt x="34963" y="963365"/>
                  </a:lnTo>
                  <a:lnTo>
                    <a:pt x="37168" y="963210"/>
                  </a:lnTo>
                  <a:lnTo>
                    <a:pt x="41609" y="962921"/>
                  </a:lnTo>
                  <a:lnTo>
                    <a:pt x="42160" y="962868"/>
                  </a:lnTo>
                  <a:lnTo>
                    <a:pt x="42712" y="962841"/>
                  </a:lnTo>
                  <a:lnTo>
                    <a:pt x="43840" y="962767"/>
                  </a:lnTo>
                  <a:lnTo>
                    <a:pt x="46045" y="962579"/>
                  </a:lnTo>
                  <a:lnTo>
                    <a:pt x="50480" y="962216"/>
                  </a:lnTo>
                  <a:lnTo>
                    <a:pt x="51031" y="962189"/>
                  </a:lnTo>
                  <a:lnTo>
                    <a:pt x="51582" y="962135"/>
                  </a:lnTo>
                  <a:lnTo>
                    <a:pt x="52711" y="962028"/>
                  </a:lnTo>
                  <a:lnTo>
                    <a:pt x="54915" y="961819"/>
                  </a:lnTo>
                  <a:lnTo>
                    <a:pt x="59350" y="961396"/>
                  </a:lnTo>
                  <a:lnTo>
                    <a:pt x="68227" y="960455"/>
                  </a:lnTo>
                  <a:lnTo>
                    <a:pt x="68751" y="960401"/>
                  </a:lnTo>
                  <a:lnTo>
                    <a:pt x="69275" y="960321"/>
                  </a:lnTo>
                  <a:lnTo>
                    <a:pt x="70297" y="960220"/>
                  </a:lnTo>
                  <a:lnTo>
                    <a:pt x="76520" y="959427"/>
                  </a:lnTo>
                  <a:lnTo>
                    <a:pt x="77017" y="959353"/>
                  </a:lnTo>
                  <a:lnTo>
                    <a:pt x="77541" y="959299"/>
                  </a:lnTo>
                  <a:lnTo>
                    <a:pt x="78596" y="959138"/>
                  </a:lnTo>
                  <a:lnTo>
                    <a:pt x="80666" y="958856"/>
                  </a:lnTo>
                  <a:lnTo>
                    <a:pt x="84785" y="958251"/>
                  </a:lnTo>
                  <a:lnTo>
                    <a:pt x="85840" y="958090"/>
                  </a:lnTo>
                  <a:lnTo>
                    <a:pt x="86862" y="957935"/>
                  </a:lnTo>
                  <a:lnTo>
                    <a:pt x="88938" y="957619"/>
                  </a:lnTo>
                  <a:lnTo>
                    <a:pt x="93084" y="956934"/>
                  </a:lnTo>
                  <a:lnTo>
                    <a:pt x="101350" y="955469"/>
                  </a:lnTo>
                  <a:lnTo>
                    <a:pt x="101874" y="955361"/>
                  </a:lnTo>
                  <a:lnTo>
                    <a:pt x="102378" y="955281"/>
                  </a:lnTo>
                  <a:lnTo>
                    <a:pt x="103399" y="955073"/>
                  </a:lnTo>
                  <a:lnTo>
                    <a:pt x="105422" y="954676"/>
                  </a:lnTo>
                  <a:lnTo>
                    <a:pt x="109488" y="953863"/>
                  </a:lnTo>
                  <a:lnTo>
                    <a:pt x="117599" y="952082"/>
                  </a:lnTo>
                  <a:lnTo>
                    <a:pt x="118123" y="951948"/>
                  </a:lnTo>
                  <a:lnTo>
                    <a:pt x="118627" y="951847"/>
                  </a:lnTo>
                  <a:lnTo>
                    <a:pt x="119648" y="951605"/>
                  </a:lnTo>
                  <a:lnTo>
                    <a:pt x="121671" y="951108"/>
                  </a:lnTo>
                  <a:lnTo>
                    <a:pt x="125736" y="950113"/>
                  </a:lnTo>
                  <a:lnTo>
                    <a:pt x="169073" y="936196"/>
                  </a:lnTo>
                  <a:lnTo>
                    <a:pt x="169604" y="935988"/>
                  </a:lnTo>
                  <a:lnTo>
                    <a:pt x="170128" y="935806"/>
                  </a:lnTo>
                  <a:lnTo>
                    <a:pt x="173200" y="934543"/>
                  </a:lnTo>
                  <a:lnTo>
                    <a:pt x="177319" y="932836"/>
                  </a:lnTo>
                  <a:lnTo>
                    <a:pt x="185537" y="929241"/>
                  </a:lnTo>
                  <a:lnTo>
                    <a:pt x="186035" y="929006"/>
                  </a:lnTo>
                  <a:lnTo>
                    <a:pt x="186559" y="928771"/>
                  </a:lnTo>
                  <a:lnTo>
                    <a:pt x="204199" y="920109"/>
                  </a:lnTo>
                  <a:lnTo>
                    <a:pt x="206430" y="918926"/>
                  </a:lnTo>
                  <a:lnTo>
                    <a:pt x="239794" y="898820"/>
                  </a:lnTo>
                  <a:lnTo>
                    <a:pt x="241998" y="897348"/>
                  </a:lnTo>
                  <a:lnTo>
                    <a:pt x="246353" y="894331"/>
                  </a:lnTo>
                  <a:lnTo>
                    <a:pt x="255122" y="888028"/>
                  </a:lnTo>
                  <a:lnTo>
                    <a:pt x="272608" y="874487"/>
                  </a:lnTo>
                  <a:lnTo>
                    <a:pt x="273105" y="874063"/>
                  </a:lnTo>
                  <a:lnTo>
                    <a:pt x="273629" y="873647"/>
                  </a:lnTo>
                  <a:lnTo>
                    <a:pt x="305233" y="845719"/>
                  </a:lnTo>
                  <a:lnTo>
                    <a:pt x="340647" y="809619"/>
                  </a:lnTo>
                  <a:lnTo>
                    <a:pt x="373669" y="771746"/>
                  </a:lnTo>
                  <a:lnTo>
                    <a:pt x="406059" y="731345"/>
                  </a:lnTo>
                  <a:lnTo>
                    <a:pt x="441205" y="684702"/>
                  </a:lnTo>
                  <a:lnTo>
                    <a:pt x="473991" y="639497"/>
                  </a:lnTo>
                  <a:lnTo>
                    <a:pt x="509560" y="589729"/>
                  </a:lnTo>
                  <a:lnTo>
                    <a:pt x="544450" y="541090"/>
                  </a:lnTo>
                  <a:lnTo>
                    <a:pt x="577001" y="496725"/>
                  </a:lnTo>
                  <a:lnTo>
                    <a:pt x="612281" y="450418"/>
                  </a:lnTo>
                  <a:lnTo>
                    <a:pt x="645222" y="409392"/>
                  </a:lnTo>
                  <a:lnTo>
                    <a:pt x="680919" y="367708"/>
                  </a:lnTo>
                  <a:lnTo>
                    <a:pt x="715990" y="329801"/>
                  </a:lnTo>
                  <a:lnTo>
                    <a:pt x="748669" y="297223"/>
                  </a:lnTo>
                  <a:lnTo>
                    <a:pt x="784137" y="264940"/>
                  </a:lnTo>
                  <a:lnTo>
                    <a:pt x="817240" y="237509"/>
                  </a:lnTo>
                  <a:lnTo>
                    <a:pt x="849684" y="213069"/>
                  </a:lnTo>
                  <a:lnTo>
                    <a:pt x="884883" y="189133"/>
                  </a:lnTo>
                  <a:lnTo>
                    <a:pt x="917723" y="168993"/>
                  </a:lnTo>
                  <a:lnTo>
                    <a:pt x="953339" y="149384"/>
                  </a:lnTo>
                  <a:lnTo>
                    <a:pt x="988283" y="132167"/>
                  </a:lnTo>
                  <a:lnTo>
                    <a:pt x="1056241" y="103715"/>
                  </a:lnTo>
                  <a:lnTo>
                    <a:pt x="1121600" y="81586"/>
                  </a:lnTo>
                  <a:lnTo>
                    <a:pt x="1189485" y="62945"/>
                  </a:lnTo>
                  <a:lnTo>
                    <a:pt x="1258129" y="47725"/>
                  </a:lnTo>
                  <a:lnTo>
                    <a:pt x="1325906" y="35488"/>
                  </a:lnTo>
                  <a:lnTo>
                    <a:pt x="1394497" y="25408"/>
                  </a:lnTo>
                  <a:lnTo>
                    <a:pt x="1462167" y="17223"/>
                  </a:lnTo>
                  <a:lnTo>
                    <a:pt x="1530630" y="10395"/>
                  </a:lnTo>
                  <a:lnTo>
                    <a:pt x="1598219" y="4804"/>
                  </a:lnTo>
                  <a:lnTo>
                    <a:pt x="1631610" y="2385"/>
                  </a:lnTo>
                  <a:lnTo>
                    <a:pt x="1632161" y="2338"/>
                  </a:lnTo>
                  <a:lnTo>
                    <a:pt x="1633317" y="2257"/>
                  </a:lnTo>
                  <a:lnTo>
                    <a:pt x="1635602" y="2103"/>
                  </a:lnTo>
                  <a:lnTo>
                    <a:pt x="1640192" y="1787"/>
                  </a:lnTo>
                  <a:lnTo>
                    <a:pt x="1649358" y="1182"/>
                  </a:lnTo>
                  <a:lnTo>
                    <a:pt x="1649909" y="1155"/>
                  </a:lnTo>
                  <a:lnTo>
                    <a:pt x="1650487" y="1102"/>
                  </a:lnTo>
                  <a:lnTo>
                    <a:pt x="1651636" y="1021"/>
                  </a:lnTo>
                  <a:lnTo>
                    <a:pt x="1653921" y="893"/>
                  </a:lnTo>
                  <a:lnTo>
                    <a:pt x="1658490" y="577"/>
                  </a:lnTo>
                  <a:lnTo>
                    <a:pt x="1659068" y="551"/>
                  </a:lnTo>
                  <a:lnTo>
                    <a:pt x="1659646" y="497"/>
                  </a:lnTo>
                  <a:lnTo>
                    <a:pt x="1660802" y="443"/>
                  </a:lnTo>
                  <a:lnTo>
                    <a:pt x="1663087" y="288"/>
                  </a:lnTo>
                  <a:lnTo>
                    <a:pt x="1663664" y="262"/>
                  </a:lnTo>
                  <a:lnTo>
                    <a:pt x="1664236" y="208"/>
                  </a:lnTo>
                  <a:lnTo>
                    <a:pt x="1665365" y="134"/>
                  </a:lnTo>
                  <a:lnTo>
                    <a:pt x="1666520" y="80"/>
                  </a:lnTo>
                  <a:lnTo>
                    <a:pt x="1667098" y="26"/>
                  </a:lnTo>
                  <a:lnTo>
                    <a:pt x="1667649" y="0"/>
                  </a:lnTo>
                </a:path>
              </a:pathLst>
            </a:custGeom>
            <a:ln w="10751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483567" y="1031037"/>
              <a:ext cx="1024255" cy="433070"/>
            </a:xfrm>
            <a:custGeom>
              <a:avLst/>
              <a:gdLst/>
              <a:ahLst/>
              <a:cxnLst/>
              <a:rect l="l" t="t" r="r" b="b"/>
              <a:pathLst>
                <a:path w="1024255" h="433069">
                  <a:moveTo>
                    <a:pt x="985131" y="432778"/>
                  </a:moveTo>
                  <a:lnTo>
                    <a:pt x="38982" y="432778"/>
                  </a:lnTo>
                  <a:lnTo>
                    <a:pt x="31338" y="432020"/>
                  </a:lnTo>
                  <a:lnTo>
                    <a:pt x="754" y="401441"/>
                  </a:lnTo>
                  <a:lnTo>
                    <a:pt x="0" y="393802"/>
                  </a:lnTo>
                  <a:lnTo>
                    <a:pt x="0" y="38982"/>
                  </a:lnTo>
                  <a:lnTo>
                    <a:pt x="24058" y="2971"/>
                  </a:lnTo>
                  <a:lnTo>
                    <a:pt x="38982" y="0"/>
                  </a:lnTo>
                  <a:lnTo>
                    <a:pt x="985131" y="0"/>
                  </a:lnTo>
                  <a:lnTo>
                    <a:pt x="1021148" y="24068"/>
                  </a:lnTo>
                  <a:lnTo>
                    <a:pt x="1024113" y="38982"/>
                  </a:lnTo>
                  <a:lnTo>
                    <a:pt x="1024113" y="393802"/>
                  </a:lnTo>
                  <a:lnTo>
                    <a:pt x="1000054" y="429806"/>
                  </a:lnTo>
                  <a:lnTo>
                    <a:pt x="985131" y="43277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542971" y="1125324"/>
              <a:ext cx="99060" cy="0"/>
            </a:xfrm>
            <a:custGeom>
              <a:avLst/>
              <a:gdLst/>
              <a:ahLst/>
              <a:cxnLst/>
              <a:rect l="l" t="t" r="r" b="b"/>
              <a:pathLst>
                <a:path w="99060">
                  <a:moveTo>
                    <a:pt x="0" y="0"/>
                  </a:moveTo>
                  <a:lnTo>
                    <a:pt x="98910" y="0"/>
                  </a:lnTo>
                </a:path>
              </a:pathLst>
            </a:custGeom>
            <a:ln w="8601">
              <a:solidFill>
                <a:srgbClr val="7F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542971" y="1244261"/>
              <a:ext cx="99060" cy="0"/>
            </a:xfrm>
            <a:custGeom>
              <a:avLst/>
              <a:gdLst/>
              <a:ahLst/>
              <a:cxnLst/>
              <a:rect l="l" t="t" r="r" b="b"/>
              <a:pathLst>
                <a:path w="99060">
                  <a:moveTo>
                    <a:pt x="0" y="0"/>
                  </a:moveTo>
                  <a:lnTo>
                    <a:pt x="98910" y="0"/>
                  </a:lnTo>
                </a:path>
              </a:pathLst>
            </a:custGeom>
            <a:ln w="860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42971" y="1363204"/>
              <a:ext cx="99060" cy="0"/>
            </a:xfrm>
            <a:custGeom>
              <a:avLst/>
              <a:gdLst/>
              <a:ahLst/>
              <a:cxnLst/>
              <a:rect l="l" t="t" r="r" b="b"/>
              <a:pathLst>
                <a:path w="99060">
                  <a:moveTo>
                    <a:pt x="0" y="0"/>
                  </a:moveTo>
                  <a:lnTo>
                    <a:pt x="98910" y="0"/>
                  </a:lnTo>
                </a:path>
              </a:pathLst>
            </a:custGeom>
            <a:ln w="8601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640340" y="1026740"/>
            <a:ext cx="849630" cy="38227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34"/>
              </a:spcBef>
            </a:pPr>
            <a:r>
              <a:rPr sz="500" spc="-10" dirty="0">
                <a:latin typeface="Arial MT"/>
                <a:cs typeface="Arial MT"/>
              </a:rPr>
              <a:t>Pantheon</a:t>
            </a:r>
            <a:r>
              <a:rPr sz="525" spc="-15" baseline="31746" dirty="0">
                <a:latin typeface="Lucida Sans Unicode"/>
                <a:cs typeface="Lucida Sans Unicode"/>
              </a:rPr>
              <a:t>+</a:t>
            </a:r>
            <a:endParaRPr sz="525" baseline="31746">
              <a:latin typeface="Lucida Sans Unicode"/>
              <a:cs typeface="Lucida Sans Unicode"/>
            </a:endParaRPr>
          </a:p>
          <a:p>
            <a:pPr marL="38100" marR="30480">
              <a:lnSpc>
                <a:spcPct val="156100"/>
              </a:lnSpc>
            </a:pPr>
            <a:r>
              <a:rPr sz="500" spc="-10" dirty="0">
                <a:latin typeface="Arial MT"/>
                <a:cs typeface="Arial MT"/>
              </a:rPr>
              <a:t>Pantheon</a:t>
            </a:r>
            <a:r>
              <a:rPr sz="525" spc="-15" baseline="31746" dirty="0">
                <a:latin typeface="Lucida Sans Unicode"/>
                <a:cs typeface="Lucida Sans Unicode"/>
              </a:rPr>
              <a:t>+</a:t>
            </a:r>
            <a:r>
              <a:rPr sz="500" spc="-10" dirty="0">
                <a:latin typeface="Lucida Sans Unicode"/>
                <a:cs typeface="Lucida Sans Unicode"/>
              </a:rPr>
              <a:t>+</a:t>
            </a:r>
            <a:r>
              <a:rPr sz="500" spc="-10" dirty="0">
                <a:latin typeface="Arial MT"/>
                <a:cs typeface="Arial MT"/>
              </a:rPr>
              <a:t>DESI</a:t>
            </a:r>
            <a:r>
              <a:rPr sz="500" spc="-15" dirty="0">
                <a:latin typeface="Arial MT"/>
                <a:cs typeface="Arial MT"/>
              </a:rPr>
              <a:t> </a:t>
            </a:r>
            <a:r>
              <a:rPr sz="500" spc="-25" dirty="0">
                <a:latin typeface="Arial MT"/>
                <a:cs typeface="Arial MT"/>
              </a:rPr>
              <a:t>DR2</a:t>
            </a:r>
            <a:r>
              <a:rPr sz="500" spc="500" dirty="0">
                <a:latin typeface="Arial MT"/>
                <a:cs typeface="Arial MT"/>
              </a:rPr>
              <a:t> </a:t>
            </a:r>
            <a:r>
              <a:rPr sz="500" spc="-10" dirty="0">
                <a:latin typeface="Arial MT"/>
                <a:cs typeface="Arial MT"/>
              </a:rPr>
              <a:t>Pantheon</a:t>
            </a:r>
            <a:r>
              <a:rPr sz="525" spc="-15" baseline="31746" dirty="0">
                <a:latin typeface="Lucida Sans Unicode"/>
                <a:cs typeface="Lucida Sans Unicode"/>
              </a:rPr>
              <a:t>+</a:t>
            </a:r>
            <a:r>
              <a:rPr sz="500" spc="-10" dirty="0">
                <a:latin typeface="Lucida Sans Unicode"/>
                <a:cs typeface="Lucida Sans Unicode"/>
              </a:rPr>
              <a:t>+</a:t>
            </a:r>
            <a:r>
              <a:rPr sz="500" spc="-10" dirty="0">
                <a:latin typeface="Arial MT"/>
                <a:cs typeface="Arial MT"/>
              </a:rPr>
              <a:t>DESI</a:t>
            </a:r>
            <a:r>
              <a:rPr sz="500" spc="-15" dirty="0">
                <a:latin typeface="Arial MT"/>
                <a:cs typeface="Arial MT"/>
              </a:rPr>
              <a:t> </a:t>
            </a:r>
            <a:r>
              <a:rPr sz="500" spc="-10" dirty="0">
                <a:latin typeface="Arial MT"/>
                <a:cs typeface="Arial MT"/>
              </a:rPr>
              <a:t>DR2</a:t>
            </a:r>
            <a:r>
              <a:rPr sz="500" spc="-10" dirty="0">
                <a:latin typeface="Lucida Sans Unicode"/>
                <a:cs typeface="Lucida Sans Unicode"/>
              </a:rPr>
              <a:t>+</a:t>
            </a:r>
            <a:r>
              <a:rPr sz="500" spc="-10" dirty="0">
                <a:latin typeface="Arial MT"/>
                <a:cs typeface="Arial MT"/>
              </a:rPr>
              <a:t>CC</a:t>
            </a:r>
            <a:endParaRPr sz="500">
              <a:latin typeface="Arial MT"/>
              <a:cs typeface="Arial MT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793828" y="428314"/>
            <a:ext cx="1743710" cy="1080135"/>
            <a:chOff x="793828" y="428314"/>
            <a:chExt cx="1743710" cy="1080135"/>
          </a:xfrm>
        </p:grpSpPr>
        <p:sp>
          <p:nvSpPr>
            <p:cNvPr id="13" name="object 13"/>
            <p:cNvSpPr/>
            <p:nvPr/>
          </p:nvSpPr>
          <p:spPr>
            <a:xfrm>
              <a:off x="1486927" y="1034397"/>
              <a:ext cx="1017905" cy="426084"/>
            </a:xfrm>
            <a:custGeom>
              <a:avLst/>
              <a:gdLst/>
              <a:ahLst/>
              <a:cxnLst/>
              <a:rect l="l" t="t" r="r" b="b"/>
              <a:pathLst>
                <a:path w="1017905" h="426084">
                  <a:moveTo>
                    <a:pt x="32262" y="0"/>
                  </a:moveTo>
                  <a:lnTo>
                    <a:pt x="23707" y="0"/>
                  </a:lnTo>
                  <a:lnTo>
                    <a:pt x="15489" y="3413"/>
                  </a:lnTo>
                  <a:lnTo>
                    <a:pt x="9448" y="9448"/>
                  </a:lnTo>
                  <a:lnTo>
                    <a:pt x="3386" y="15516"/>
                  </a:lnTo>
                  <a:lnTo>
                    <a:pt x="0" y="23701"/>
                  </a:lnTo>
                  <a:lnTo>
                    <a:pt x="0" y="32262"/>
                  </a:lnTo>
                  <a:lnTo>
                    <a:pt x="0" y="393802"/>
                  </a:lnTo>
                  <a:lnTo>
                    <a:pt x="0" y="402357"/>
                  </a:lnTo>
                  <a:lnTo>
                    <a:pt x="3386" y="410548"/>
                  </a:lnTo>
                  <a:lnTo>
                    <a:pt x="9448" y="416610"/>
                  </a:lnTo>
                  <a:lnTo>
                    <a:pt x="15489" y="422644"/>
                  </a:lnTo>
                  <a:lnTo>
                    <a:pt x="23707" y="426058"/>
                  </a:lnTo>
                  <a:lnTo>
                    <a:pt x="32262" y="426058"/>
                  </a:lnTo>
                  <a:lnTo>
                    <a:pt x="985131" y="426058"/>
                  </a:lnTo>
                  <a:lnTo>
                    <a:pt x="993685" y="426058"/>
                  </a:lnTo>
                  <a:lnTo>
                    <a:pt x="1001904" y="422644"/>
                  </a:lnTo>
                  <a:lnTo>
                    <a:pt x="1007938" y="416610"/>
                  </a:lnTo>
                  <a:lnTo>
                    <a:pt x="1014006" y="410548"/>
                  </a:lnTo>
                  <a:lnTo>
                    <a:pt x="1017393" y="402357"/>
                  </a:lnTo>
                  <a:lnTo>
                    <a:pt x="1017393" y="393802"/>
                  </a:lnTo>
                  <a:lnTo>
                    <a:pt x="1017393" y="32262"/>
                  </a:lnTo>
                  <a:lnTo>
                    <a:pt x="1017393" y="23701"/>
                  </a:lnTo>
                  <a:lnTo>
                    <a:pt x="1014006" y="15516"/>
                  </a:lnTo>
                  <a:lnTo>
                    <a:pt x="1007938" y="9448"/>
                  </a:lnTo>
                  <a:lnTo>
                    <a:pt x="1001904" y="3413"/>
                  </a:lnTo>
                  <a:lnTo>
                    <a:pt x="993685" y="0"/>
                  </a:lnTo>
                  <a:lnTo>
                    <a:pt x="985131" y="0"/>
                  </a:lnTo>
                  <a:lnTo>
                    <a:pt x="32262" y="0"/>
                  </a:lnTo>
                  <a:close/>
                </a:path>
              </a:pathLst>
            </a:custGeom>
            <a:ln w="67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97003" y="431489"/>
              <a:ext cx="1737360" cy="1073785"/>
            </a:xfrm>
            <a:custGeom>
              <a:avLst/>
              <a:gdLst/>
              <a:ahLst/>
              <a:cxnLst/>
              <a:rect l="l" t="t" r="r" b="b"/>
              <a:pathLst>
                <a:path w="1737360" h="1073785">
                  <a:moveTo>
                    <a:pt x="1737134" y="1073592"/>
                  </a:moveTo>
                  <a:lnTo>
                    <a:pt x="0" y="1073592"/>
                  </a:lnTo>
                  <a:lnTo>
                    <a:pt x="0" y="0"/>
                  </a:lnTo>
                  <a:lnTo>
                    <a:pt x="1737134" y="0"/>
                  </a:lnTo>
                  <a:lnTo>
                    <a:pt x="1737134" y="1073592"/>
                  </a:lnTo>
                </a:path>
              </a:pathLst>
            </a:custGeom>
            <a:ln w="62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97003" y="1451403"/>
              <a:ext cx="1702435" cy="53975"/>
            </a:xfrm>
            <a:custGeom>
              <a:avLst/>
              <a:gdLst/>
              <a:ahLst/>
              <a:cxnLst/>
              <a:rect l="l" t="t" r="r" b="b"/>
              <a:pathLst>
                <a:path w="1702435" h="53975">
                  <a:moveTo>
                    <a:pt x="34728" y="53678"/>
                  </a:moveTo>
                  <a:lnTo>
                    <a:pt x="34728" y="41394"/>
                  </a:lnTo>
                </a:path>
                <a:path w="1702435" h="53975">
                  <a:moveTo>
                    <a:pt x="83791" y="53678"/>
                  </a:moveTo>
                  <a:lnTo>
                    <a:pt x="83791" y="41394"/>
                  </a:lnTo>
                </a:path>
                <a:path w="1702435" h="53975">
                  <a:moveTo>
                    <a:pt x="132826" y="53678"/>
                  </a:moveTo>
                  <a:lnTo>
                    <a:pt x="132826" y="41394"/>
                  </a:lnTo>
                </a:path>
                <a:path w="1702435" h="53975">
                  <a:moveTo>
                    <a:pt x="181888" y="53678"/>
                  </a:moveTo>
                  <a:lnTo>
                    <a:pt x="181888" y="41394"/>
                  </a:lnTo>
                </a:path>
                <a:path w="1702435" h="53975">
                  <a:moveTo>
                    <a:pt x="230924" y="53678"/>
                  </a:moveTo>
                  <a:lnTo>
                    <a:pt x="230924" y="33203"/>
                  </a:lnTo>
                </a:path>
                <a:path w="1702435" h="53975">
                  <a:moveTo>
                    <a:pt x="279980" y="53678"/>
                  </a:moveTo>
                  <a:lnTo>
                    <a:pt x="279980" y="41394"/>
                  </a:lnTo>
                </a:path>
                <a:path w="1702435" h="53975">
                  <a:moveTo>
                    <a:pt x="329015" y="53678"/>
                  </a:moveTo>
                  <a:lnTo>
                    <a:pt x="329015" y="41394"/>
                  </a:lnTo>
                </a:path>
                <a:path w="1702435" h="53975">
                  <a:moveTo>
                    <a:pt x="378077" y="53678"/>
                  </a:moveTo>
                  <a:lnTo>
                    <a:pt x="378077" y="41394"/>
                  </a:lnTo>
                </a:path>
                <a:path w="1702435" h="53975">
                  <a:moveTo>
                    <a:pt x="427140" y="53678"/>
                  </a:moveTo>
                  <a:lnTo>
                    <a:pt x="427140" y="41394"/>
                  </a:lnTo>
                </a:path>
                <a:path w="1702435" h="53975">
                  <a:moveTo>
                    <a:pt x="476175" y="53678"/>
                  </a:moveTo>
                  <a:lnTo>
                    <a:pt x="476175" y="33203"/>
                  </a:lnTo>
                </a:path>
                <a:path w="1702435" h="53975">
                  <a:moveTo>
                    <a:pt x="525231" y="53678"/>
                  </a:moveTo>
                  <a:lnTo>
                    <a:pt x="525231" y="41394"/>
                  </a:lnTo>
                </a:path>
                <a:path w="1702435" h="53975">
                  <a:moveTo>
                    <a:pt x="574266" y="53678"/>
                  </a:moveTo>
                  <a:lnTo>
                    <a:pt x="574266" y="41394"/>
                  </a:lnTo>
                </a:path>
                <a:path w="1702435" h="53975">
                  <a:moveTo>
                    <a:pt x="623329" y="53678"/>
                  </a:moveTo>
                  <a:lnTo>
                    <a:pt x="623329" y="41394"/>
                  </a:lnTo>
                </a:path>
                <a:path w="1702435" h="53975">
                  <a:moveTo>
                    <a:pt x="672364" y="53678"/>
                  </a:moveTo>
                  <a:lnTo>
                    <a:pt x="672364" y="41394"/>
                  </a:lnTo>
                </a:path>
                <a:path w="1702435" h="53975">
                  <a:moveTo>
                    <a:pt x="721427" y="53678"/>
                  </a:moveTo>
                  <a:lnTo>
                    <a:pt x="721427" y="33203"/>
                  </a:lnTo>
                </a:path>
                <a:path w="1702435" h="53975">
                  <a:moveTo>
                    <a:pt x="770462" y="53678"/>
                  </a:moveTo>
                  <a:lnTo>
                    <a:pt x="770462" y="41394"/>
                  </a:lnTo>
                </a:path>
                <a:path w="1702435" h="53975">
                  <a:moveTo>
                    <a:pt x="819518" y="53678"/>
                  </a:moveTo>
                  <a:lnTo>
                    <a:pt x="819518" y="41394"/>
                  </a:lnTo>
                </a:path>
                <a:path w="1702435" h="53975">
                  <a:moveTo>
                    <a:pt x="868553" y="53678"/>
                  </a:moveTo>
                  <a:lnTo>
                    <a:pt x="868553" y="41394"/>
                  </a:lnTo>
                </a:path>
                <a:path w="1702435" h="53975">
                  <a:moveTo>
                    <a:pt x="917615" y="53678"/>
                  </a:moveTo>
                  <a:lnTo>
                    <a:pt x="917615" y="41394"/>
                  </a:lnTo>
                </a:path>
                <a:path w="1702435" h="53975">
                  <a:moveTo>
                    <a:pt x="966651" y="53678"/>
                  </a:moveTo>
                  <a:lnTo>
                    <a:pt x="966651" y="33203"/>
                  </a:lnTo>
                </a:path>
                <a:path w="1702435" h="53975">
                  <a:moveTo>
                    <a:pt x="1015713" y="53678"/>
                  </a:moveTo>
                  <a:lnTo>
                    <a:pt x="1015713" y="41394"/>
                  </a:lnTo>
                </a:path>
                <a:path w="1702435" h="53975">
                  <a:moveTo>
                    <a:pt x="1064749" y="53678"/>
                  </a:moveTo>
                  <a:lnTo>
                    <a:pt x="1064749" y="41394"/>
                  </a:lnTo>
                </a:path>
                <a:path w="1702435" h="53975">
                  <a:moveTo>
                    <a:pt x="1113804" y="53678"/>
                  </a:moveTo>
                  <a:lnTo>
                    <a:pt x="1113804" y="41394"/>
                  </a:lnTo>
                </a:path>
                <a:path w="1702435" h="53975">
                  <a:moveTo>
                    <a:pt x="1162840" y="53678"/>
                  </a:moveTo>
                  <a:lnTo>
                    <a:pt x="1162840" y="41394"/>
                  </a:lnTo>
                </a:path>
                <a:path w="1702435" h="53975">
                  <a:moveTo>
                    <a:pt x="1211902" y="53678"/>
                  </a:moveTo>
                  <a:lnTo>
                    <a:pt x="1211902" y="33203"/>
                  </a:lnTo>
                </a:path>
                <a:path w="1702435" h="53975">
                  <a:moveTo>
                    <a:pt x="1260965" y="53678"/>
                  </a:moveTo>
                  <a:lnTo>
                    <a:pt x="1260965" y="41394"/>
                  </a:lnTo>
                </a:path>
                <a:path w="1702435" h="53975">
                  <a:moveTo>
                    <a:pt x="1310000" y="53678"/>
                  </a:moveTo>
                  <a:lnTo>
                    <a:pt x="1310000" y="41394"/>
                  </a:lnTo>
                </a:path>
                <a:path w="1702435" h="53975">
                  <a:moveTo>
                    <a:pt x="1359056" y="53678"/>
                  </a:moveTo>
                  <a:lnTo>
                    <a:pt x="1359056" y="41394"/>
                  </a:lnTo>
                </a:path>
                <a:path w="1702435" h="53975">
                  <a:moveTo>
                    <a:pt x="1408091" y="53678"/>
                  </a:moveTo>
                  <a:lnTo>
                    <a:pt x="1408091" y="41394"/>
                  </a:lnTo>
                </a:path>
                <a:path w="1702435" h="53975">
                  <a:moveTo>
                    <a:pt x="1457154" y="53678"/>
                  </a:moveTo>
                  <a:lnTo>
                    <a:pt x="1457154" y="33203"/>
                  </a:lnTo>
                </a:path>
                <a:path w="1702435" h="53975">
                  <a:moveTo>
                    <a:pt x="1506189" y="53678"/>
                  </a:moveTo>
                  <a:lnTo>
                    <a:pt x="1506189" y="41394"/>
                  </a:lnTo>
                </a:path>
                <a:path w="1702435" h="53975">
                  <a:moveTo>
                    <a:pt x="1555251" y="53678"/>
                  </a:moveTo>
                  <a:lnTo>
                    <a:pt x="1555251" y="41394"/>
                  </a:lnTo>
                </a:path>
                <a:path w="1702435" h="53975">
                  <a:moveTo>
                    <a:pt x="1604287" y="53678"/>
                  </a:moveTo>
                  <a:lnTo>
                    <a:pt x="1604287" y="41394"/>
                  </a:lnTo>
                </a:path>
                <a:path w="1702435" h="53975">
                  <a:moveTo>
                    <a:pt x="1653343" y="53678"/>
                  </a:moveTo>
                  <a:lnTo>
                    <a:pt x="1653343" y="41394"/>
                  </a:lnTo>
                </a:path>
                <a:path w="1702435" h="53975">
                  <a:moveTo>
                    <a:pt x="1702378" y="53678"/>
                  </a:moveTo>
                  <a:lnTo>
                    <a:pt x="1702378" y="33203"/>
                  </a:lnTo>
                </a:path>
                <a:path w="1702435" h="53975">
                  <a:moveTo>
                    <a:pt x="0" y="49848"/>
                  </a:moveTo>
                  <a:lnTo>
                    <a:pt x="12284" y="49848"/>
                  </a:lnTo>
                </a:path>
                <a:path w="1702435" h="53975">
                  <a:moveTo>
                    <a:pt x="0" y="0"/>
                  </a:moveTo>
                  <a:lnTo>
                    <a:pt x="20475" y="0"/>
                  </a:lnTo>
                </a:path>
              </a:pathLst>
            </a:custGeom>
            <a:ln w="62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693436" y="1403587"/>
            <a:ext cx="100330" cy="901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00" spc="-25" dirty="0">
                <a:latin typeface="Arial MT"/>
                <a:cs typeface="Arial MT"/>
              </a:rPr>
              <a:t>0.0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797003" y="1252083"/>
            <a:ext cx="20955" cy="149860"/>
          </a:xfrm>
          <a:custGeom>
            <a:avLst/>
            <a:gdLst/>
            <a:ahLst/>
            <a:cxnLst/>
            <a:rect l="l" t="t" r="r" b="b"/>
            <a:pathLst>
              <a:path w="20955" h="149859">
                <a:moveTo>
                  <a:pt x="0" y="149498"/>
                </a:moveTo>
                <a:lnTo>
                  <a:pt x="12284" y="149498"/>
                </a:lnTo>
              </a:path>
              <a:path w="20955" h="149859">
                <a:moveTo>
                  <a:pt x="0" y="99677"/>
                </a:moveTo>
                <a:lnTo>
                  <a:pt x="12284" y="99677"/>
                </a:lnTo>
              </a:path>
              <a:path w="20955" h="149859">
                <a:moveTo>
                  <a:pt x="0" y="49848"/>
                </a:moveTo>
                <a:lnTo>
                  <a:pt x="12284" y="49848"/>
                </a:lnTo>
              </a:path>
              <a:path w="20955" h="149859">
                <a:moveTo>
                  <a:pt x="0" y="0"/>
                </a:moveTo>
                <a:lnTo>
                  <a:pt x="20475" y="0"/>
                </a:lnTo>
              </a:path>
            </a:pathLst>
          </a:custGeom>
          <a:ln w="62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693436" y="1204276"/>
            <a:ext cx="100330" cy="901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00" spc="-25" dirty="0">
                <a:latin typeface="Arial MT"/>
                <a:cs typeface="Arial MT"/>
              </a:rPr>
              <a:t>0.2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797003" y="1052796"/>
            <a:ext cx="20955" cy="149860"/>
          </a:xfrm>
          <a:custGeom>
            <a:avLst/>
            <a:gdLst/>
            <a:ahLst/>
            <a:cxnLst/>
            <a:rect l="l" t="t" r="r" b="b"/>
            <a:pathLst>
              <a:path w="20955" h="149859">
                <a:moveTo>
                  <a:pt x="0" y="149465"/>
                </a:moveTo>
                <a:lnTo>
                  <a:pt x="12284" y="149465"/>
                </a:lnTo>
              </a:path>
              <a:path w="20955" h="149859">
                <a:moveTo>
                  <a:pt x="0" y="99643"/>
                </a:moveTo>
                <a:lnTo>
                  <a:pt x="12284" y="99643"/>
                </a:lnTo>
              </a:path>
              <a:path w="20955" h="149859">
                <a:moveTo>
                  <a:pt x="0" y="49821"/>
                </a:moveTo>
                <a:lnTo>
                  <a:pt x="12284" y="49821"/>
                </a:lnTo>
              </a:path>
              <a:path w="20955" h="149859">
                <a:moveTo>
                  <a:pt x="0" y="0"/>
                </a:moveTo>
                <a:lnTo>
                  <a:pt x="20475" y="0"/>
                </a:lnTo>
              </a:path>
            </a:pathLst>
          </a:custGeom>
          <a:ln w="62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693436" y="1004964"/>
            <a:ext cx="100330" cy="901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00" spc="-25" dirty="0">
                <a:latin typeface="Arial MT"/>
                <a:cs typeface="Arial MT"/>
              </a:rPr>
              <a:t>0.4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7003" y="853482"/>
            <a:ext cx="20955" cy="149860"/>
          </a:xfrm>
          <a:custGeom>
            <a:avLst/>
            <a:gdLst/>
            <a:ahLst/>
            <a:cxnLst/>
            <a:rect l="l" t="t" r="r" b="b"/>
            <a:pathLst>
              <a:path w="20955" h="149859">
                <a:moveTo>
                  <a:pt x="0" y="149465"/>
                </a:moveTo>
                <a:lnTo>
                  <a:pt x="12284" y="149465"/>
                </a:lnTo>
              </a:path>
              <a:path w="20955" h="149859">
                <a:moveTo>
                  <a:pt x="0" y="99643"/>
                </a:moveTo>
                <a:lnTo>
                  <a:pt x="12284" y="99643"/>
                </a:lnTo>
              </a:path>
              <a:path w="20955" h="149859">
                <a:moveTo>
                  <a:pt x="0" y="49821"/>
                </a:moveTo>
                <a:lnTo>
                  <a:pt x="12284" y="49821"/>
                </a:lnTo>
              </a:path>
              <a:path w="20955" h="149859">
                <a:moveTo>
                  <a:pt x="0" y="0"/>
                </a:moveTo>
                <a:lnTo>
                  <a:pt x="20475" y="0"/>
                </a:lnTo>
              </a:path>
            </a:pathLst>
          </a:custGeom>
          <a:ln w="62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693436" y="805653"/>
            <a:ext cx="100330" cy="901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00" spc="-25" dirty="0">
                <a:latin typeface="Arial MT"/>
                <a:cs typeface="Arial MT"/>
              </a:rPr>
              <a:t>0.6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797003" y="654168"/>
            <a:ext cx="20955" cy="149860"/>
          </a:xfrm>
          <a:custGeom>
            <a:avLst/>
            <a:gdLst/>
            <a:ahLst/>
            <a:cxnLst/>
            <a:rect l="l" t="t" r="r" b="b"/>
            <a:pathLst>
              <a:path w="20955" h="149859">
                <a:moveTo>
                  <a:pt x="0" y="149492"/>
                </a:moveTo>
                <a:lnTo>
                  <a:pt x="12284" y="149492"/>
                </a:lnTo>
              </a:path>
              <a:path w="20955" h="149859">
                <a:moveTo>
                  <a:pt x="0" y="99643"/>
                </a:moveTo>
                <a:lnTo>
                  <a:pt x="12284" y="99643"/>
                </a:lnTo>
              </a:path>
              <a:path w="20955" h="149859">
                <a:moveTo>
                  <a:pt x="0" y="49821"/>
                </a:moveTo>
                <a:lnTo>
                  <a:pt x="12284" y="49821"/>
                </a:lnTo>
              </a:path>
              <a:path w="20955" h="149859">
                <a:moveTo>
                  <a:pt x="0" y="0"/>
                </a:moveTo>
                <a:lnTo>
                  <a:pt x="20475" y="0"/>
                </a:lnTo>
              </a:path>
            </a:pathLst>
          </a:custGeom>
          <a:ln w="62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693436" y="606342"/>
            <a:ext cx="100330" cy="901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00" spc="-25" dirty="0">
                <a:latin typeface="Arial MT"/>
                <a:cs typeface="Arial MT"/>
              </a:rPr>
              <a:t>0.8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797003" y="454855"/>
            <a:ext cx="20955" cy="149860"/>
          </a:xfrm>
          <a:custGeom>
            <a:avLst/>
            <a:gdLst/>
            <a:ahLst/>
            <a:cxnLst/>
            <a:rect l="l" t="t" r="r" b="b"/>
            <a:pathLst>
              <a:path w="20955" h="149859">
                <a:moveTo>
                  <a:pt x="0" y="149492"/>
                </a:moveTo>
                <a:lnTo>
                  <a:pt x="12284" y="149492"/>
                </a:lnTo>
              </a:path>
              <a:path w="20955" h="149859">
                <a:moveTo>
                  <a:pt x="0" y="99643"/>
                </a:moveTo>
                <a:lnTo>
                  <a:pt x="12284" y="99643"/>
                </a:lnTo>
              </a:path>
              <a:path w="20955" h="149859">
                <a:moveTo>
                  <a:pt x="0" y="49821"/>
                </a:moveTo>
                <a:lnTo>
                  <a:pt x="12284" y="49821"/>
                </a:lnTo>
              </a:path>
              <a:path w="20955" h="149859">
                <a:moveTo>
                  <a:pt x="0" y="0"/>
                </a:moveTo>
                <a:lnTo>
                  <a:pt x="20475" y="0"/>
                </a:lnTo>
              </a:path>
            </a:pathLst>
          </a:custGeom>
          <a:ln w="62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693436" y="407031"/>
            <a:ext cx="100330" cy="901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00" spc="-25" dirty="0">
                <a:latin typeface="Arial MT"/>
                <a:cs typeface="Arial MT"/>
              </a:rPr>
              <a:t>1.0</a:t>
            </a:r>
            <a:endParaRPr sz="400">
              <a:latin typeface="Arial MT"/>
              <a:cs typeface="Arial MT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828557" y="428314"/>
            <a:ext cx="4297680" cy="1077595"/>
            <a:chOff x="828557" y="428314"/>
            <a:chExt cx="4297680" cy="1077595"/>
          </a:xfrm>
        </p:grpSpPr>
        <p:sp>
          <p:nvSpPr>
            <p:cNvPr id="28" name="object 28"/>
            <p:cNvSpPr/>
            <p:nvPr/>
          </p:nvSpPr>
          <p:spPr>
            <a:xfrm>
              <a:off x="831732" y="431489"/>
              <a:ext cx="1702435" cy="1069975"/>
            </a:xfrm>
            <a:custGeom>
              <a:avLst/>
              <a:gdLst/>
              <a:ahLst/>
              <a:cxnLst/>
              <a:rect l="l" t="t" r="r" b="b"/>
              <a:pathLst>
                <a:path w="1702435" h="1069975">
                  <a:moveTo>
                    <a:pt x="0" y="0"/>
                  </a:moveTo>
                  <a:lnTo>
                    <a:pt x="0" y="12284"/>
                  </a:lnTo>
                </a:path>
                <a:path w="1702435" h="1069975">
                  <a:moveTo>
                    <a:pt x="49062" y="0"/>
                  </a:moveTo>
                  <a:lnTo>
                    <a:pt x="49062" y="12284"/>
                  </a:lnTo>
                </a:path>
                <a:path w="1702435" h="1069975">
                  <a:moveTo>
                    <a:pt x="98097" y="0"/>
                  </a:moveTo>
                  <a:lnTo>
                    <a:pt x="98097" y="12284"/>
                  </a:lnTo>
                </a:path>
                <a:path w="1702435" h="1069975">
                  <a:moveTo>
                    <a:pt x="147160" y="0"/>
                  </a:moveTo>
                  <a:lnTo>
                    <a:pt x="147160" y="12284"/>
                  </a:lnTo>
                </a:path>
                <a:path w="1702435" h="1069975">
                  <a:moveTo>
                    <a:pt x="196195" y="0"/>
                  </a:moveTo>
                  <a:lnTo>
                    <a:pt x="196195" y="20475"/>
                  </a:lnTo>
                </a:path>
                <a:path w="1702435" h="1069975">
                  <a:moveTo>
                    <a:pt x="245251" y="0"/>
                  </a:moveTo>
                  <a:lnTo>
                    <a:pt x="245251" y="12284"/>
                  </a:lnTo>
                </a:path>
                <a:path w="1702435" h="1069975">
                  <a:moveTo>
                    <a:pt x="294286" y="0"/>
                  </a:moveTo>
                  <a:lnTo>
                    <a:pt x="294286" y="12284"/>
                  </a:lnTo>
                </a:path>
                <a:path w="1702435" h="1069975">
                  <a:moveTo>
                    <a:pt x="343349" y="0"/>
                  </a:moveTo>
                  <a:lnTo>
                    <a:pt x="343349" y="12284"/>
                  </a:lnTo>
                </a:path>
                <a:path w="1702435" h="1069975">
                  <a:moveTo>
                    <a:pt x="392411" y="0"/>
                  </a:moveTo>
                  <a:lnTo>
                    <a:pt x="392411" y="12284"/>
                  </a:lnTo>
                </a:path>
                <a:path w="1702435" h="1069975">
                  <a:moveTo>
                    <a:pt x="441447" y="0"/>
                  </a:moveTo>
                  <a:lnTo>
                    <a:pt x="441447" y="20475"/>
                  </a:lnTo>
                </a:path>
                <a:path w="1702435" h="1069975">
                  <a:moveTo>
                    <a:pt x="490502" y="0"/>
                  </a:moveTo>
                  <a:lnTo>
                    <a:pt x="490502" y="12284"/>
                  </a:lnTo>
                </a:path>
                <a:path w="1702435" h="1069975">
                  <a:moveTo>
                    <a:pt x="539538" y="0"/>
                  </a:moveTo>
                  <a:lnTo>
                    <a:pt x="539538" y="12284"/>
                  </a:lnTo>
                </a:path>
                <a:path w="1702435" h="1069975">
                  <a:moveTo>
                    <a:pt x="588600" y="0"/>
                  </a:moveTo>
                  <a:lnTo>
                    <a:pt x="588600" y="12284"/>
                  </a:lnTo>
                </a:path>
                <a:path w="1702435" h="1069975">
                  <a:moveTo>
                    <a:pt x="637635" y="0"/>
                  </a:moveTo>
                  <a:lnTo>
                    <a:pt x="637635" y="12284"/>
                  </a:lnTo>
                </a:path>
                <a:path w="1702435" h="1069975">
                  <a:moveTo>
                    <a:pt x="686698" y="0"/>
                  </a:moveTo>
                  <a:lnTo>
                    <a:pt x="686698" y="20475"/>
                  </a:lnTo>
                </a:path>
                <a:path w="1702435" h="1069975">
                  <a:moveTo>
                    <a:pt x="735733" y="0"/>
                  </a:moveTo>
                  <a:lnTo>
                    <a:pt x="735733" y="12284"/>
                  </a:lnTo>
                </a:path>
                <a:path w="1702435" h="1069975">
                  <a:moveTo>
                    <a:pt x="784789" y="0"/>
                  </a:moveTo>
                  <a:lnTo>
                    <a:pt x="784789" y="12284"/>
                  </a:lnTo>
                </a:path>
                <a:path w="1702435" h="1069975">
                  <a:moveTo>
                    <a:pt x="833824" y="0"/>
                  </a:moveTo>
                  <a:lnTo>
                    <a:pt x="833824" y="12284"/>
                  </a:lnTo>
                </a:path>
                <a:path w="1702435" h="1069975">
                  <a:moveTo>
                    <a:pt x="882887" y="0"/>
                  </a:moveTo>
                  <a:lnTo>
                    <a:pt x="882887" y="12284"/>
                  </a:lnTo>
                </a:path>
                <a:path w="1702435" h="1069975">
                  <a:moveTo>
                    <a:pt x="931922" y="0"/>
                  </a:moveTo>
                  <a:lnTo>
                    <a:pt x="931922" y="20475"/>
                  </a:lnTo>
                </a:path>
                <a:path w="1702435" h="1069975">
                  <a:moveTo>
                    <a:pt x="980985" y="0"/>
                  </a:moveTo>
                  <a:lnTo>
                    <a:pt x="980985" y="12284"/>
                  </a:lnTo>
                </a:path>
                <a:path w="1702435" h="1069975">
                  <a:moveTo>
                    <a:pt x="1030020" y="0"/>
                  </a:moveTo>
                  <a:lnTo>
                    <a:pt x="1030020" y="12284"/>
                  </a:lnTo>
                </a:path>
                <a:path w="1702435" h="1069975">
                  <a:moveTo>
                    <a:pt x="1079076" y="0"/>
                  </a:moveTo>
                  <a:lnTo>
                    <a:pt x="1079076" y="12284"/>
                  </a:lnTo>
                </a:path>
                <a:path w="1702435" h="1069975">
                  <a:moveTo>
                    <a:pt x="1128111" y="0"/>
                  </a:moveTo>
                  <a:lnTo>
                    <a:pt x="1128111" y="12284"/>
                  </a:lnTo>
                </a:path>
                <a:path w="1702435" h="1069975">
                  <a:moveTo>
                    <a:pt x="1177174" y="0"/>
                  </a:moveTo>
                  <a:lnTo>
                    <a:pt x="1177174" y="20475"/>
                  </a:lnTo>
                </a:path>
                <a:path w="1702435" h="1069975">
                  <a:moveTo>
                    <a:pt x="1226236" y="0"/>
                  </a:moveTo>
                  <a:lnTo>
                    <a:pt x="1226236" y="12284"/>
                  </a:lnTo>
                </a:path>
                <a:path w="1702435" h="1069975">
                  <a:moveTo>
                    <a:pt x="1275271" y="0"/>
                  </a:moveTo>
                  <a:lnTo>
                    <a:pt x="1275271" y="12284"/>
                  </a:lnTo>
                </a:path>
                <a:path w="1702435" h="1069975">
                  <a:moveTo>
                    <a:pt x="1324327" y="0"/>
                  </a:moveTo>
                  <a:lnTo>
                    <a:pt x="1324327" y="12284"/>
                  </a:lnTo>
                </a:path>
                <a:path w="1702435" h="1069975">
                  <a:moveTo>
                    <a:pt x="1373363" y="0"/>
                  </a:moveTo>
                  <a:lnTo>
                    <a:pt x="1373363" y="12284"/>
                  </a:lnTo>
                </a:path>
                <a:path w="1702435" h="1069975">
                  <a:moveTo>
                    <a:pt x="1422425" y="0"/>
                  </a:moveTo>
                  <a:lnTo>
                    <a:pt x="1422425" y="20475"/>
                  </a:lnTo>
                </a:path>
                <a:path w="1702435" h="1069975">
                  <a:moveTo>
                    <a:pt x="1471460" y="0"/>
                  </a:moveTo>
                  <a:lnTo>
                    <a:pt x="1471460" y="12284"/>
                  </a:lnTo>
                </a:path>
                <a:path w="1702435" h="1069975">
                  <a:moveTo>
                    <a:pt x="1520523" y="0"/>
                  </a:moveTo>
                  <a:lnTo>
                    <a:pt x="1520523" y="12284"/>
                  </a:lnTo>
                </a:path>
                <a:path w="1702435" h="1069975">
                  <a:moveTo>
                    <a:pt x="1569558" y="0"/>
                  </a:moveTo>
                  <a:lnTo>
                    <a:pt x="1569558" y="12284"/>
                  </a:lnTo>
                </a:path>
                <a:path w="1702435" h="1069975">
                  <a:moveTo>
                    <a:pt x="1618614" y="0"/>
                  </a:moveTo>
                  <a:lnTo>
                    <a:pt x="1618614" y="12284"/>
                  </a:lnTo>
                </a:path>
                <a:path w="1702435" h="1069975">
                  <a:moveTo>
                    <a:pt x="1667649" y="0"/>
                  </a:moveTo>
                  <a:lnTo>
                    <a:pt x="1667649" y="20475"/>
                  </a:lnTo>
                </a:path>
                <a:path w="1702435" h="1069975">
                  <a:moveTo>
                    <a:pt x="1702405" y="1069762"/>
                  </a:moveTo>
                  <a:lnTo>
                    <a:pt x="1690121" y="1069762"/>
                  </a:lnTo>
                </a:path>
                <a:path w="1702435" h="1069975">
                  <a:moveTo>
                    <a:pt x="1702405" y="1019913"/>
                  </a:moveTo>
                  <a:lnTo>
                    <a:pt x="1681929" y="1019913"/>
                  </a:lnTo>
                </a:path>
                <a:path w="1702435" h="1069975">
                  <a:moveTo>
                    <a:pt x="1702405" y="970092"/>
                  </a:moveTo>
                  <a:lnTo>
                    <a:pt x="1690121" y="970092"/>
                  </a:lnTo>
                </a:path>
                <a:path w="1702435" h="1069975">
                  <a:moveTo>
                    <a:pt x="1702405" y="920270"/>
                  </a:moveTo>
                  <a:lnTo>
                    <a:pt x="1690121" y="920270"/>
                  </a:lnTo>
                </a:path>
                <a:path w="1702435" h="1069975">
                  <a:moveTo>
                    <a:pt x="1702405" y="870441"/>
                  </a:moveTo>
                  <a:lnTo>
                    <a:pt x="1690121" y="870441"/>
                  </a:lnTo>
                </a:path>
                <a:path w="1702435" h="1069975">
                  <a:moveTo>
                    <a:pt x="1702405" y="820593"/>
                  </a:moveTo>
                  <a:lnTo>
                    <a:pt x="1681929" y="820593"/>
                  </a:lnTo>
                </a:path>
                <a:path w="1702435" h="1069975">
                  <a:moveTo>
                    <a:pt x="1702405" y="770771"/>
                  </a:moveTo>
                  <a:lnTo>
                    <a:pt x="1690121" y="770771"/>
                  </a:lnTo>
                </a:path>
                <a:path w="1702435" h="1069975">
                  <a:moveTo>
                    <a:pt x="1702405" y="720949"/>
                  </a:moveTo>
                  <a:lnTo>
                    <a:pt x="1690121" y="720949"/>
                  </a:lnTo>
                </a:path>
                <a:path w="1702435" h="1069975">
                  <a:moveTo>
                    <a:pt x="1702405" y="671128"/>
                  </a:moveTo>
                  <a:lnTo>
                    <a:pt x="1690121" y="671128"/>
                  </a:lnTo>
                </a:path>
                <a:path w="1702435" h="1069975">
                  <a:moveTo>
                    <a:pt x="1702405" y="621306"/>
                  </a:moveTo>
                  <a:lnTo>
                    <a:pt x="1681929" y="621306"/>
                  </a:lnTo>
                </a:path>
                <a:path w="1702435" h="1069975">
                  <a:moveTo>
                    <a:pt x="1702405" y="571457"/>
                  </a:moveTo>
                  <a:lnTo>
                    <a:pt x="1690121" y="571457"/>
                  </a:lnTo>
                </a:path>
                <a:path w="1702435" h="1069975">
                  <a:moveTo>
                    <a:pt x="1702405" y="521636"/>
                  </a:moveTo>
                  <a:lnTo>
                    <a:pt x="1690121" y="521636"/>
                  </a:lnTo>
                </a:path>
                <a:path w="1702435" h="1069975">
                  <a:moveTo>
                    <a:pt x="1702405" y="471814"/>
                  </a:moveTo>
                  <a:lnTo>
                    <a:pt x="1690121" y="471814"/>
                  </a:lnTo>
                </a:path>
                <a:path w="1702435" h="1069975">
                  <a:moveTo>
                    <a:pt x="1702405" y="421992"/>
                  </a:moveTo>
                  <a:lnTo>
                    <a:pt x="1681929" y="421992"/>
                  </a:lnTo>
                </a:path>
                <a:path w="1702435" h="1069975">
                  <a:moveTo>
                    <a:pt x="1702405" y="372171"/>
                  </a:moveTo>
                  <a:lnTo>
                    <a:pt x="1690121" y="372171"/>
                  </a:lnTo>
                </a:path>
                <a:path w="1702435" h="1069975">
                  <a:moveTo>
                    <a:pt x="1702405" y="322322"/>
                  </a:moveTo>
                  <a:lnTo>
                    <a:pt x="1690121" y="322322"/>
                  </a:lnTo>
                </a:path>
                <a:path w="1702435" h="1069975">
                  <a:moveTo>
                    <a:pt x="1702405" y="272500"/>
                  </a:moveTo>
                  <a:lnTo>
                    <a:pt x="1690121" y="272500"/>
                  </a:lnTo>
                </a:path>
                <a:path w="1702435" h="1069975">
                  <a:moveTo>
                    <a:pt x="1702405" y="222679"/>
                  </a:moveTo>
                  <a:lnTo>
                    <a:pt x="1681929" y="222679"/>
                  </a:lnTo>
                </a:path>
                <a:path w="1702435" h="1069975">
                  <a:moveTo>
                    <a:pt x="1702405" y="172857"/>
                  </a:moveTo>
                  <a:lnTo>
                    <a:pt x="1690121" y="172857"/>
                  </a:lnTo>
                </a:path>
                <a:path w="1702435" h="1069975">
                  <a:moveTo>
                    <a:pt x="1702405" y="123008"/>
                  </a:moveTo>
                  <a:lnTo>
                    <a:pt x="1690121" y="123008"/>
                  </a:lnTo>
                </a:path>
                <a:path w="1702435" h="1069975">
                  <a:moveTo>
                    <a:pt x="1702405" y="73186"/>
                  </a:moveTo>
                  <a:lnTo>
                    <a:pt x="1690121" y="73186"/>
                  </a:lnTo>
                </a:path>
                <a:path w="1702435" h="1069975">
                  <a:moveTo>
                    <a:pt x="1702405" y="23365"/>
                  </a:moveTo>
                  <a:lnTo>
                    <a:pt x="1681929" y="23365"/>
                  </a:lnTo>
                </a:path>
              </a:pathLst>
            </a:custGeom>
            <a:ln w="62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273179" y="431489"/>
              <a:ext cx="0" cy="1073785"/>
            </a:xfrm>
            <a:custGeom>
              <a:avLst/>
              <a:gdLst/>
              <a:ahLst/>
              <a:cxnLst/>
              <a:rect l="l" t="t" r="r" b="b"/>
              <a:pathLst>
                <a:path h="1073785">
                  <a:moveTo>
                    <a:pt x="0" y="107359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447860" y="498557"/>
              <a:ext cx="1672589" cy="917575"/>
            </a:xfrm>
            <a:custGeom>
              <a:avLst/>
              <a:gdLst/>
              <a:ahLst/>
              <a:cxnLst/>
              <a:rect l="l" t="t" r="r" b="b"/>
              <a:pathLst>
                <a:path w="1672589" h="917575">
                  <a:moveTo>
                    <a:pt x="0" y="0"/>
                  </a:moveTo>
                  <a:lnTo>
                    <a:pt x="505" y="0"/>
                  </a:lnTo>
                  <a:lnTo>
                    <a:pt x="1010" y="21"/>
                  </a:lnTo>
                  <a:lnTo>
                    <a:pt x="2037" y="21"/>
                  </a:lnTo>
                  <a:lnTo>
                    <a:pt x="2564" y="43"/>
                  </a:lnTo>
                  <a:lnTo>
                    <a:pt x="3064" y="43"/>
                  </a:lnTo>
                  <a:lnTo>
                    <a:pt x="4096" y="80"/>
                  </a:lnTo>
                  <a:lnTo>
                    <a:pt x="4596" y="80"/>
                  </a:lnTo>
                  <a:lnTo>
                    <a:pt x="5123" y="102"/>
                  </a:lnTo>
                  <a:lnTo>
                    <a:pt x="6155" y="123"/>
                  </a:lnTo>
                  <a:lnTo>
                    <a:pt x="8187" y="188"/>
                  </a:lnTo>
                  <a:lnTo>
                    <a:pt x="8714" y="188"/>
                  </a:lnTo>
                  <a:lnTo>
                    <a:pt x="9219" y="209"/>
                  </a:lnTo>
                  <a:lnTo>
                    <a:pt x="10246" y="231"/>
                  </a:lnTo>
                  <a:lnTo>
                    <a:pt x="12305" y="311"/>
                  </a:lnTo>
                  <a:lnTo>
                    <a:pt x="12811" y="333"/>
                  </a:lnTo>
                  <a:lnTo>
                    <a:pt x="13332" y="354"/>
                  </a:lnTo>
                  <a:lnTo>
                    <a:pt x="14343" y="376"/>
                  </a:lnTo>
                  <a:lnTo>
                    <a:pt x="16402" y="462"/>
                  </a:lnTo>
                  <a:lnTo>
                    <a:pt x="16923" y="505"/>
                  </a:lnTo>
                  <a:lnTo>
                    <a:pt x="17429" y="526"/>
                  </a:lnTo>
                  <a:lnTo>
                    <a:pt x="18461" y="564"/>
                  </a:lnTo>
                  <a:lnTo>
                    <a:pt x="20514" y="672"/>
                  </a:lnTo>
                  <a:lnTo>
                    <a:pt x="21525" y="715"/>
                  </a:lnTo>
                  <a:lnTo>
                    <a:pt x="24611" y="903"/>
                  </a:lnTo>
                  <a:lnTo>
                    <a:pt x="25116" y="924"/>
                  </a:lnTo>
                  <a:lnTo>
                    <a:pt x="25643" y="967"/>
                  </a:lnTo>
                  <a:lnTo>
                    <a:pt x="26670" y="1026"/>
                  </a:lnTo>
                  <a:lnTo>
                    <a:pt x="28708" y="1155"/>
                  </a:lnTo>
                  <a:lnTo>
                    <a:pt x="32820" y="1467"/>
                  </a:lnTo>
                  <a:lnTo>
                    <a:pt x="33369" y="1510"/>
                  </a:lnTo>
                  <a:lnTo>
                    <a:pt x="33938" y="1553"/>
                  </a:lnTo>
                  <a:lnTo>
                    <a:pt x="35051" y="1655"/>
                  </a:lnTo>
                  <a:lnTo>
                    <a:pt x="37277" y="1849"/>
                  </a:lnTo>
                  <a:lnTo>
                    <a:pt x="41707" y="2290"/>
                  </a:lnTo>
                  <a:lnTo>
                    <a:pt x="42271" y="2349"/>
                  </a:lnTo>
                  <a:lnTo>
                    <a:pt x="42820" y="2413"/>
                  </a:lnTo>
                  <a:lnTo>
                    <a:pt x="43932" y="2521"/>
                  </a:lnTo>
                  <a:lnTo>
                    <a:pt x="46158" y="2768"/>
                  </a:lnTo>
                  <a:lnTo>
                    <a:pt x="50610" y="3317"/>
                  </a:lnTo>
                  <a:lnTo>
                    <a:pt x="51158" y="3403"/>
                  </a:lnTo>
                  <a:lnTo>
                    <a:pt x="51722" y="3462"/>
                  </a:lnTo>
                  <a:lnTo>
                    <a:pt x="52835" y="3612"/>
                  </a:lnTo>
                  <a:lnTo>
                    <a:pt x="55061" y="3924"/>
                  </a:lnTo>
                  <a:lnTo>
                    <a:pt x="59512" y="4596"/>
                  </a:lnTo>
                  <a:lnTo>
                    <a:pt x="60061" y="4682"/>
                  </a:lnTo>
                  <a:lnTo>
                    <a:pt x="60625" y="4768"/>
                  </a:lnTo>
                  <a:lnTo>
                    <a:pt x="61738" y="4956"/>
                  </a:lnTo>
                  <a:lnTo>
                    <a:pt x="63947" y="5333"/>
                  </a:lnTo>
                  <a:lnTo>
                    <a:pt x="68399" y="6112"/>
                  </a:lnTo>
                  <a:lnTo>
                    <a:pt x="69447" y="6322"/>
                  </a:lnTo>
                  <a:lnTo>
                    <a:pt x="70474" y="6510"/>
                  </a:lnTo>
                  <a:lnTo>
                    <a:pt x="72554" y="6929"/>
                  </a:lnTo>
                  <a:lnTo>
                    <a:pt x="76716" y="7789"/>
                  </a:lnTo>
                  <a:lnTo>
                    <a:pt x="77237" y="7897"/>
                  </a:lnTo>
                  <a:lnTo>
                    <a:pt x="87086" y="10203"/>
                  </a:lnTo>
                  <a:lnTo>
                    <a:pt x="89166" y="10730"/>
                  </a:lnTo>
                  <a:lnTo>
                    <a:pt x="93322" y="11843"/>
                  </a:lnTo>
                  <a:lnTo>
                    <a:pt x="101617" y="14235"/>
                  </a:lnTo>
                  <a:lnTo>
                    <a:pt x="102144" y="14407"/>
                  </a:lnTo>
                  <a:lnTo>
                    <a:pt x="102650" y="14552"/>
                  </a:lnTo>
                  <a:lnTo>
                    <a:pt x="118417" y="19928"/>
                  </a:lnTo>
                  <a:lnTo>
                    <a:pt x="118944" y="20117"/>
                  </a:lnTo>
                  <a:lnTo>
                    <a:pt x="136416" y="27235"/>
                  </a:lnTo>
                  <a:lnTo>
                    <a:pt x="138621" y="28224"/>
                  </a:lnTo>
                  <a:lnTo>
                    <a:pt x="170565" y="44647"/>
                  </a:lnTo>
                  <a:lnTo>
                    <a:pt x="171613" y="45255"/>
                  </a:lnTo>
                  <a:lnTo>
                    <a:pt x="203069" y="65496"/>
                  </a:lnTo>
                  <a:lnTo>
                    <a:pt x="203638" y="65877"/>
                  </a:lnTo>
                  <a:lnTo>
                    <a:pt x="204751" y="66673"/>
                  </a:lnTo>
                  <a:lnTo>
                    <a:pt x="206998" y="68270"/>
                  </a:lnTo>
                  <a:lnTo>
                    <a:pt x="211450" y="71506"/>
                  </a:lnTo>
                  <a:lnTo>
                    <a:pt x="273360" y="123353"/>
                  </a:lnTo>
                  <a:lnTo>
                    <a:pt x="306079" y="155254"/>
                  </a:lnTo>
                  <a:lnTo>
                    <a:pt x="341566" y="192424"/>
                  </a:lnTo>
                  <a:lnTo>
                    <a:pt x="374704" y="228879"/>
                  </a:lnTo>
                  <a:lnTo>
                    <a:pt x="407170" y="265586"/>
                  </a:lnTo>
                  <a:lnTo>
                    <a:pt x="442431" y="305842"/>
                  </a:lnTo>
                  <a:lnTo>
                    <a:pt x="475316" y="343249"/>
                  </a:lnTo>
                  <a:lnTo>
                    <a:pt x="510954" y="383107"/>
                  </a:lnTo>
                  <a:lnTo>
                    <a:pt x="545941" y="421115"/>
                  </a:lnTo>
                  <a:lnTo>
                    <a:pt x="578574" y="455258"/>
                  </a:lnTo>
                  <a:lnTo>
                    <a:pt x="613981" y="490665"/>
                  </a:lnTo>
                  <a:lnTo>
                    <a:pt x="647016" y="522018"/>
                  </a:lnTo>
                  <a:lnTo>
                    <a:pt x="682821" y="554108"/>
                  </a:lnTo>
                  <a:lnTo>
                    <a:pt x="717953" y="583633"/>
                  </a:lnTo>
                  <a:lnTo>
                    <a:pt x="750736" y="609465"/>
                  </a:lnTo>
                  <a:lnTo>
                    <a:pt x="786288" y="635587"/>
                  </a:lnTo>
                  <a:lnTo>
                    <a:pt x="819490" y="658333"/>
                  </a:lnTo>
                  <a:lnTo>
                    <a:pt x="852015" y="679122"/>
                  </a:lnTo>
                  <a:lnTo>
                    <a:pt x="887320" y="700099"/>
                  </a:lnTo>
                  <a:lnTo>
                    <a:pt x="955966" y="736517"/>
                  </a:lnTo>
                  <a:lnTo>
                    <a:pt x="991018" y="753107"/>
                  </a:lnTo>
                  <a:lnTo>
                    <a:pt x="1059165" y="781917"/>
                  </a:lnTo>
                  <a:lnTo>
                    <a:pt x="1124704" y="805835"/>
                  </a:lnTo>
                  <a:lnTo>
                    <a:pt x="1192765" y="827339"/>
                  </a:lnTo>
                  <a:lnTo>
                    <a:pt x="1261626" y="846155"/>
                  </a:lnTo>
                  <a:lnTo>
                    <a:pt x="1329580" y="862262"/>
                  </a:lnTo>
                  <a:lnTo>
                    <a:pt x="1398334" y="876439"/>
                  </a:lnTo>
                  <a:lnTo>
                    <a:pt x="1466206" y="888664"/>
                  </a:lnTo>
                  <a:lnTo>
                    <a:pt x="1534880" y="899497"/>
                  </a:lnTo>
                  <a:lnTo>
                    <a:pt x="1602645" y="908905"/>
                  </a:lnTo>
                  <a:lnTo>
                    <a:pt x="1636686" y="913211"/>
                  </a:lnTo>
                  <a:lnTo>
                    <a:pt x="1637841" y="913356"/>
                  </a:lnTo>
                  <a:lnTo>
                    <a:pt x="1640132" y="913630"/>
                  </a:lnTo>
                  <a:lnTo>
                    <a:pt x="1644734" y="914200"/>
                  </a:lnTo>
                  <a:lnTo>
                    <a:pt x="1653910" y="915291"/>
                  </a:lnTo>
                  <a:lnTo>
                    <a:pt x="1654475" y="915350"/>
                  </a:lnTo>
                  <a:lnTo>
                    <a:pt x="1655061" y="915436"/>
                  </a:lnTo>
                  <a:lnTo>
                    <a:pt x="1656195" y="915566"/>
                  </a:lnTo>
                  <a:lnTo>
                    <a:pt x="1658507" y="915834"/>
                  </a:lnTo>
                  <a:lnTo>
                    <a:pt x="1663087" y="916383"/>
                  </a:lnTo>
                  <a:lnTo>
                    <a:pt x="1663673" y="916447"/>
                  </a:lnTo>
                  <a:lnTo>
                    <a:pt x="1664238" y="916506"/>
                  </a:lnTo>
                  <a:lnTo>
                    <a:pt x="1665394" y="916657"/>
                  </a:lnTo>
                  <a:lnTo>
                    <a:pt x="1667684" y="916910"/>
                  </a:lnTo>
                  <a:lnTo>
                    <a:pt x="1668254" y="916969"/>
                  </a:lnTo>
                  <a:lnTo>
                    <a:pt x="1668840" y="917055"/>
                  </a:lnTo>
                  <a:lnTo>
                    <a:pt x="1669974" y="917178"/>
                  </a:lnTo>
                  <a:lnTo>
                    <a:pt x="1670560" y="917243"/>
                  </a:lnTo>
                  <a:lnTo>
                    <a:pt x="1671694" y="917366"/>
                  </a:lnTo>
                  <a:lnTo>
                    <a:pt x="1672286" y="917452"/>
                  </a:lnTo>
                </a:path>
              </a:pathLst>
            </a:custGeom>
            <a:ln w="10752">
              <a:solidFill>
                <a:srgbClr val="7F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447860" y="499062"/>
              <a:ext cx="1672589" cy="935355"/>
            </a:xfrm>
            <a:custGeom>
              <a:avLst/>
              <a:gdLst/>
              <a:ahLst/>
              <a:cxnLst/>
              <a:rect l="l" t="t" r="r" b="b"/>
              <a:pathLst>
                <a:path w="1672589" h="935355">
                  <a:moveTo>
                    <a:pt x="0" y="0"/>
                  </a:moveTo>
                  <a:lnTo>
                    <a:pt x="1010" y="37"/>
                  </a:lnTo>
                  <a:lnTo>
                    <a:pt x="2037" y="80"/>
                  </a:lnTo>
                  <a:lnTo>
                    <a:pt x="4096" y="188"/>
                  </a:lnTo>
                  <a:lnTo>
                    <a:pt x="4596" y="231"/>
                  </a:lnTo>
                  <a:lnTo>
                    <a:pt x="5123" y="247"/>
                  </a:lnTo>
                  <a:lnTo>
                    <a:pt x="6155" y="311"/>
                  </a:lnTo>
                  <a:lnTo>
                    <a:pt x="8187" y="419"/>
                  </a:lnTo>
                  <a:lnTo>
                    <a:pt x="8714" y="462"/>
                  </a:lnTo>
                  <a:lnTo>
                    <a:pt x="9219" y="478"/>
                  </a:lnTo>
                  <a:lnTo>
                    <a:pt x="10246" y="542"/>
                  </a:lnTo>
                  <a:lnTo>
                    <a:pt x="12305" y="693"/>
                  </a:lnTo>
                  <a:lnTo>
                    <a:pt x="16402" y="983"/>
                  </a:lnTo>
                  <a:lnTo>
                    <a:pt x="16923" y="1026"/>
                  </a:lnTo>
                  <a:lnTo>
                    <a:pt x="17429" y="1069"/>
                  </a:lnTo>
                  <a:lnTo>
                    <a:pt x="20514" y="1322"/>
                  </a:lnTo>
                  <a:lnTo>
                    <a:pt x="24611" y="1698"/>
                  </a:lnTo>
                  <a:lnTo>
                    <a:pt x="25116" y="1741"/>
                  </a:lnTo>
                  <a:lnTo>
                    <a:pt x="25643" y="1784"/>
                  </a:lnTo>
                  <a:lnTo>
                    <a:pt x="26670" y="1886"/>
                  </a:lnTo>
                  <a:lnTo>
                    <a:pt x="28708" y="2096"/>
                  </a:lnTo>
                  <a:lnTo>
                    <a:pt x="32820" y="2558"/>
                  </a:lnTo>
                  <a:lnTo>
                    <a:pt x="33369" y="2623"/>
                  </a:lnTo>
                  <a:lnTo>
                    <a:pt x="33938" y="2709"/>
                  </a:lnTo>
                  <a:lnTo>
                    <a:pt x="35051" y="2833"/>
                  </a:lnTo>
                  <a:lnTo>
                    <a:pt x="37277" y="3107"/>
                  </a:lnTo>
                  <a:lnTo>
                    <a:pt x="41707" y="3714"/>
                  </a:lnTo>
                  <a:lnTo>
                    <a:pt x="42271" y="3800"/>
                  </a:lnTo>
                  <a:lnTo>
                    <a:pt x="42820" y="3859"/>
                  </a:lnTo>
                  <a:lnTo>
                    <a:pt x="46158" y="4365"/>
                  </a:lnTo>
                  <a:lnTo>
                    <a:pt x="50610" y="5080"/>
                  </a:lnTo>
                  <a:lnTo>
                    <a:pt x="51158" y="5166"/>
                  </a:lnTo>
                  <a:lnTo>
                    <a:pt x="51722" y="5268"/>
                  </a:lnTo>
                  <a:lnTo>
                    <a:pt x="52835" y="5456"/>
                  </a:lnTo>
                  <a:lnTo>
                    <a:pt x="55061" y="5854"/>
                  </a:lnTo>
                  <a:lnTo>
                    <a:pt x="59512" y="6677"/>
                  </a:lnTo>
                  <a:lnTo>
                    <a:pt x="68399" y="8526"/>
                  </a:lnTo>
                  <a:lnTo>
                    <a:pt x="68920" y="8650"/>
                  </a:lnTo>
                  <a:lnTo>
                    <a:pt x="69447" y="8757"/>
                  </a:lnTo>
                  <a:lnTo>
                    <a:pt x="70474" y="8983"/>
                  </a:lnTo>
                  <a:lnTo>
                    <a:pt x="72554" y="9467"/>
                  </a:lnTo>
                  <a:lnTo>
                    <a:pt x="76716" y="10477"/>
                  </a:lnTo>
                  <a:lnTo>
                    <a:pt x="85011" y="12682"/>
                  </a:lnTo>
                  <a:lnTo>
                    <a:pt x="85532" y="12805"/>
                  </a:lnTo>
                  <a:lnTo>
                    <a:pt x="86059" y="12956"/>
                  </a:lnTo>
                  <a:lnTo>
                    <a:pt x="87086" y="13246"/>
                  </a:lnTo>
                  <a:lnTo>
                    <a:pt x="89166" y="13859"/>
                  </a:lnTo>
                  <a:lnTo>
                    <a:pt x="93322" y="15095"/>
                  </a:lnTo>
                  <a:lnTo>
                    <a:pt x="101617" y="17783"/>
                  </a:lnTo>
                  <a:lnTo>
                    <a:pt x="102144" y="17950"/>
                  </a:lnTo>
                  <a:lnTo>
                    <a:pt x="102650" y="18122"/>
                  </a:lnTo>
                  <a:lnTo>
                    <a:pt x="103655" y="18477"/>
                  </a:lnTo>
                  <a:lnTo>
                    <a:pt x="105692" y="19192"/>
                  </a:lnTo>
                  <a:lnTo>
                    <a:pt x="109767" y="20660"/>
                  </a:lnTo>
                  <a:lnTo>
                    <a:pt x="117917" y="23767"/>
                  </a:lnTo>
                  <a:lnTo>
                    <a:pt x="118417" y="23982"/>
                  </a:lnTo>
                  <a:lnTo>
                    <a:pt x="118944" y="24170"/>
                  </a:lnTo>
                  <a:lnTo>
                    <a:pt x="119955" y="24589"/>
                  </a:lnTo>
                  <a:lnTo>
                    <a:pt x="121987" y="25428"/>
                  </a:lnTo>
                  <a:lnTo>
                    <a:pt x="126062" y="27148"/>
                  </a:lnTo>
                  <a:lnTo>
                    <a:pt x="134212" y="30761"/>
                  </a:lnTo>
                  <a:lnTo>
                    <a:pt x="134755" y="31014"/>
                  </a:lnTo>
                  <a:lnTo>
                    <a:pt x="135304" y="31288"/>
                  </a:lnTo>
                  <a:lnTo>
                    <a:pt x="136416" y="31793"/>
                  </a:lnTo>
                  <a:lnTo>
                    <a:pt x="170060" y="49830"/>
                  </a:lnTo>
                  <a:lnTo>
                    <a:pt x="170565" y="50126"/>
                  </a:lnTo>
                  <a:lnTo>
                    <a:pt x="202526" y="71420"/>
                  </a:lnTo>
                  <a:lnTo>
                    <a:pt x="203069" y="71818"/>
                  </a:lnTo>
                  <a:lnTo>
                    <a:pt x="203638" y="72216"/>
                  </a:lnTo>
                  <a:lnTo>
                    <a:pt x="204751" y="73038"/>
                  </a:lnTo>
                  <a:lnTo>
                    <a:pt x="206998" y="74694"/>
                  </a:lnTo>
                  <a:lnTo>
                    <a:pt x="211450" y="78054"/>
                  </a:lnTo>
                  <a:lnTo>
                    <a:pt x="273360" y="131772"/>
                  </a:lnTo>
                  <a:lnTo>
                    <a:pt x="306079" y="164850"/>
                  </a:lnTo>
                  <a:lnTo>
                    <a:pt x="341566" y="203531"/>
                  </a:lnTo>
                  <a:lnTo>
                    <a:pt x="374704" y="241539"/>
                  </a:lnTo>
                  <a:lnTo>
                    <a:pt x="407170" y="279887"/>
                  </a:lnTo>
                  <a:lnTo>
                    <a:pt x="442431" y="322013"/>
                  </a:lnTo>
                  <a:lnTo>
                    <a:pt x="475316" y="361178"/>
                  </a:lnTo>
                  <a:lnTo>
                    <a:pt x="510954" y="402885"/>
                  </a:lnTo>
                  <a:lnTo>
                    <a:pt x="545941" y="442619"/>
                  </a:lnTo>
                  <a:lnTo>
                    <a:pt x="578574" y="478214"/>
                  </a:lnTo>
                  <a:lnTo>
                    <a:pt x="613981" y="515024"/>
                  </a:lnTo>
                  <a:lnTo>
                    <a:pt x="647016" y="547511"/>
                  </a:lnTo>
                  <a:lnTo>
                    <a:pt x="682821" y="580612"/>
                  </a:lnTo>
                  <a:lnTo>
                    <a:pt x="717953" y="610954"/>
                  </a:lnTo>
                  <a:lnTo>
                    <a:pt x="750736" y="637307"/>
                  </a:lnTo>
                  <a:lnTo>
                    <a:pt x="786288" y="663876"/>
                  </a:lnTo>
                  <a:lnTo>
                    <a:pt x="819490" y="686847"/>
                  </a:lnTo>
                  <a:lnTo>
                    <a:pt x="852015" y="707744"/>
                  </a:lnTo>
                  <a:lnTo>
                    <a:pt x="887320" y="728700"/>
                  </a:lnTo>
                  <a:lnTo>
                    <a:pt x="955966" y="764762"/>
                  </a:lnTo>
                  <a:lnTo>
                    <a:pt x="991018" y="781014"/>
                  </a:lnTo>
                  <a:lnTo>
                    <a:pt x="1059165" y="809007"/>
                  </a:lnTo>
                  <a:lnTo>
                    <a:pt x="1124704" y="831979"/>
                  </a:lnTo>
                  <a:lnTo>
                    <a:pt x="1192765" y="852392"/>
                  </a:lnTo>
                  <a:lnTo>
                    <a:pt x="1261626" y="870036"/>
                  </a:lnTo>
                  <a:lnTo>
                    <a:pt x="1329580" y="884965"/>
                  </a:lnTo>
                  <a:lnTo>
                    <a:pt x="1398334" y="897986"/>
                  </a:lnTo>
                  <a:lnTo>
                    <a:pt x="1466206" y="909071"/>
                  </a:lnTo>
                  <a:lnTo>
                    <a:pt x="1534880" y="918818"/>
                  </a:lnTo>
                  <a:lnTo>
                    <a:pt x="1602645" y="927194"/>
                  </a:lnTo>
                  <a:lnTo>
                    <a:pt x="1636686" y="931016"/>
                  </a:lnTo>
                  <a:lnTo>
                    <a:pt x="1637841" y="931145"/>
                  </a:lnTo>
                  <a:lnTo>
                    <a:pt x="1640132" y="931376"/>
                  </a:lnTo>
                  <a:lnTo>
                    <a:pt x="1644734" y="931876"/>
                  </a:lnTo>
                  <a:lnTo>
                    <a:pt x="1653910" y="932844"/>
                  </a:lnTo>
                  <a:lnTo>
                    <a:pt x="1654475" y="932909"/>
                  </a:lnTo>
                  <a:lnTo>
                    <a:pt x="1655061" y="932973"/>
                  </a:lnTo>
                  <a:lnTo>
                    <a:pt x="1656195" y="933075"/>
                  </a:lnTo>
                  <a:lnTo>
                    <a:pt x="1658507" y="933328"/>
                  </a:lnTo>
                  <a:lnTo>
                    <a:pt x="1663087" y="933790"/>
                  </a:lnTo>
                  <a:lnTo>
                    <a:pt x="1663673" y="933855"/>
                  </a:lnTo>
                  <a:lnTo>
                    <a:pt x="1664238" y="933914"/>
                  </a:lnTo>
                  <a:lnTo>
                    <a:pt x="1665394" y="934043"/>
                  </a:lnTo>
                  <a:lnTo>
                    <a:pt x="1667684" y="934274"/>
                  </a:lnTo>
                  <a:lnTo>
                    <a:pt x="1668254" y="934333"/>
                  </a:lnTo>
                  <a:lnTo>
                    <a:pt x="1668840" y="934376"/>
                  </a:lnTo>
                  <a:lnTo>
                    <a:pt x="1669974" y="934505"/>
                  </a:lnTo>
                  <a:lnTo>
                    <a:pt x="1670560" y="934564"/>
                  </a:lnTo>
                  <a:lnTo>
                    <a:pt x="1671130" y="934607"/>
                  </a:lnTo>
                  <a:lnTo>
                    <a:pt x="1671694" y="934672"/>
                  </a:lnTo>
                  <a:lnTo>
                    <a:pt x="1672286" y="934736"/>
                  </a:lnTo>
                </a:path>
              </a:pathLst>
            </a:custGeom>
            <a:ln w="1075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447860" y="498471"/>
              <a:ext cx="1672589" cy="922019"/>
            </a:xfrm>
            <a:custGeom>
              <a:avLst/>
              <a:gdLst/>
              <a:ahLst/>
              <a:cxnLst/>
              <a:rect l="l" t="t" r="r" b="b"/>
              <a:pathLst>
                <a:path w="1672589" h="922019">
                  <a:moveTo>
                    <a:pt x="0" y="0"/>
                  </a:moveTo>
                  <a:lnTo>
                    <a:pt x="505" y="21"/>
                  </a:lnTo>
                  <a:lnTo>
                    <a:pt x="2037" y="21"/>
                  </a:lnTo>
                  <a:lnTo>
                    <a:pt x="2564" y="43"/>
                  </a:lnTo>
                  <a:lnTo>
                    <a:pt x="3064" y="43"/>
                  </a:lnTo>
                  <a:lnTo>
                    <a:pt x="4096" y="64"/>
                  </a:lnTo>
                  <a:lnTo>
                    <a:pt x="5123" y="64"/>
                  </a:lnTo>
                  <a:lnTo>
                    <a:pt x="6155" y="86"/>
                  </a:lnTo>
                  <a:lnTo>
                    <a:pt x="8187" y="129"/>
                  </a:lnTo>
                  <a:lnTo>
                    <a:pt x="8714" y="150"/>
                  </a:lnTo>
                  <a:lnTo>
                    <a:pt x="9219" y="150"/>
                  </a:lnTo>
                  <a:lnTo>
                    <a:pt x="10246" y="166"/>
                  </a:lnTo>
                  <a:lnTo>
                    <a:pt x="10773" y="188"/>
                  </a:lnTo>
                  <a:lnTo>
                    <a:pt x="11278" y="188"/>
                  </a:lnTo>
                  <a:lnTo>
                    <a:pt x="12305" y="209"/>
                  </a:lnTo>
                  <a:lnTo>
                    <a:pt x="12811" y="231"/>
                  </a:lnTo>
                  <a:lnTo>
                    <a:pt x="13332" y="252"/>
                  </a:lnTo>
                  <a:lnTo>
                    <a:pt x="14343" y="274"/>
                  </a:lnTo>
                  <a:lnTo>
                    <a:pt x="16402" y="338"/>
                  </a:lnTo>
                  <a:lnTo>
                    <a:pt x="16923" y="360"/>
                  </a:lnTo>
                  <a:lnTo>
                    <a:pt x="17429" y="381"/>
                  </a:lnTo>
                  <a:lnTo>
                    <a:pt x="18461" y="397"/>
                  </a:lnTo>
                  <a:lnTo>
                    <a:pt x="20514" y="483"/>
                  </a:lnTo>
                  <a:lnTo>
                    <a:pt x="21525" y="526"/>
                  </a:lnTo>
                  <a:lnTo>
                    <a:pt x="22552" y="569"/>
                  </a:lnTo>
                  <a:lnTo>
                    <a:pt x="24611" y="672"/>
                  </a:lnTo>
                  <a:lnTo>
                    <a:pt x="25116" y="693"/>
                  </a:lnTo>
                  <a:lnTo>
                    <a:pt x="25643" y="715"/>
                  </a:lnTo>
                  <a:lnTo>
                    <a:pt x="26670" y="758"/>
                  </a:lnTo>
                  <a:lnTo>
                    <a:pt x="28708" y="881"/>
                  </a:lnTo>
                  <a:lnTo>
                    <a:pt x="32820" y="1134"/>
                  </a:lnTo>
                  <a:lnTo>
                    <a:pt x="33369" y="1155"/>
                  </a:lnTo>
                  <a:lnTo>
                    <a:pt x="33938" y="1198"/>
                  </a:lnTo>
                  <a:lnTo>
                    <a:pt x="37277" y="1451"/>
                  </a:lnTo>
                  <a:lnTo>
                    <a:pt x="38368" y="1532"/>
                  </a:lnTo>
                  <a:lnTo>
                    <a:pt x="39481" y="1618"/>
                  </a:lnTo>
                  <a:lnTo>
                    <a:pt x="41707" y="1806"/>
                  </a:lnTo>
                  <a:lnTo>
                    <a:pt x="42271" y="1849"/>
                  </a:lnTo>
                  <a:lnTo>
                    <a:pt x="42820" y="1913"/>
                  </a:lnTo>
                  <a:lnTo>
                    <a:pt x="46158" y="2225"/>
                  </a:lnTo>
                  <a:lnTo>
                    <a:pt x="50610" y="2709"/>
                  </a:lnTo>
                  <a:lnTo>
                    <a:pt x="51158" y="2774"/>
                  </a:lnTo>
                  <a:lnTo>
                    <a:pt x="51722" y="2838"/>
                  </a:lnTo>
                  <a:lnTo>
                    <a:pt x="52835" y="2962"/>
                  </a:lnTo>
                  <a:lnTo>
                    <a:pt x="55061" y="3236"/>
                  </a:lnTo>
                  <a:lnTo>
                    <a:pt x="59512" y="3822"/>
                  </a:lnTo>
                  <a:lnTo>
                    <a:pt x="60061" y="3908"/>
                  </a:lnTo>
                  <a:lnTo>
                    <a:pt x="60625" y="3989"/>
                  </a:lnTo>
                  <a:lnTo>
                    <a:pt x="61738" y="4139"/>
                  </a:lnTo>
                  <a:lnTo>
                    <a:pt x="63947" y="4472"/>
                  </a:lnTo>
                  <a:lnTo>
                    <a:pt x="68399" y="5209"/>
                  </a:lnTo>
                  <a:lnTo>
                    <a:pt x="69447" y="5376"/>
                  </a:lnTo>
                  <a:lnTo>
                    <a:pt x="70474" y="5564"/>
                  </a:lnTo>
                  <a:lnTo>
                    <a:pt x="72554" y="5945"/>
                  </a:lnTo>
                  <a:lnTo>
                    <a:pt x="76716" y="6741"/>
                  </a:lnTo>
                  <a:lnTo>
                    <a:pt x="77237" y="6827"/>
                  </a:lnTo>
                  <a:lnTo>
                    <a:pt x="77742" y="6929"/>
                  </a:lnTo>
                  <a:lnTo>
                    <a:pt x="78791" y="7160"/>
                  </a:lnTo>
                  <a:lnTo>
                    <a:pt x="80871" y="7580"/>
                  </a:lnTo>
                  <a:lnTo>
                    <a:pt x="85011" y="8504"/>
                  </a:lnTo>
                  <a:lnTo>
                    <a:pt x="86059" y="8757"/>
                  </a:lnTo>
                  <a:lnTo>
                    <a:pt x="87086" y="8988"/>
                  </a:lnTo>
                  <a:lnTo>
                    <a:pt x="89166" y="9494"/>
                  </a:lnTo>
                  <a:lnTo>
                    <a:pt x="93322" y="10542"/>
                  </a:lnTo>
                  <a:lnTo>
                    <a:pt x="101617" y="12832"/>
                  </a:lnTo>
                  <a:lnTo>
                    <a:pt x="102144" y="12999"/>
                  </a:lnTo>
                  <a:lnTo>
                    <a:pt x="103655" y="13440"/>
                  </a:lnTo>
                  <a:lnTo>
                    <a:pt x="105692" y="14069"/>
                  </a:lnTo>
                  <a:lnTo>
                    <a:pt x="109767" y="15375"/>
                  </a:lnTo>
                  <a:lnTo>
                    <a:pt x="117917" y="18144"/>
                  </a:lnTo>
                  <a:lnTo>
                    <a:pt x="118417" y="18332"/>
                  </a:lnTo>
                  <a:lnTo>
                    <a:pt x="118944" y="18525"/>
                  </a:lnTo>
                  <a:lnTo>
                    <a:pt x="119955" y="18902"/>
                  </a:lnTo>
                  <a:lnTo>
                    <a:pt x="121987" y="19654"/>
                  </a:lnTo>
                  <a:lnTo>
                    <a:pt x="126062" y="21213"/>
                  </a:lnTo>
                  <a:lnTo>
                    <a:pt x="152421" y="33078"/>
                  </a:lnTo>
                  <a:lnTo>
                    <a:pt x="152985" y="33347"/>
                  </a:lnTo>
                  <a:lnTo>
                    <a:pt x="154077" y="33917"/>
                  </a:lnTo>
                  <a:lnTo>
                    <a:pt x="156281" y="35051"/>
                  </a:lnTo>
                  <a:lnTo>
                    <a:pt x="160716" y="37401"/>
                  </a:lnTo>
                  <a:lnTo>
                    <a:pt x="169533" y="42336"/>
                  </a:lnTo>
                  <a:lnTo>
                    <a:pt x="170060" y="42653"/>
                  </a:lnTo>
                  <a:lnTo>
                    <a:pt x="170565" y="42949"/>
                  </a:lnTo>
                  <a:lnTo>
                    <a:pt x="202526" y="63695"/>
                  </a:lnTo>
                  <a:lnTo>
                    <a:pt x="203069" y="64093"/>
                  </a:lnTo>
                  <a:lnTo>
                    <a:pt x="203638" y="64490"/>
                  </a:lnTo>
                  <a:lnTo>
                    <a:pt x="238265" y="91688"/>
                  </a:lnTo>
                  <a:lnTo>
                    <a:pt x="273360" y="123568"/>
                  </a:lnTo>
                  <a:lnTo>
                    <a:pt x="306079" y="156555"/>
                  </a:lnTo>
                  <a:lnTo>
                    <a:pt x="341566" y="195048"/>
                  </a:lnTo>
                  <a:lnTo>
                    <a:pt x="374704" y="232787"/>
                  </a:lnTo>
                  <a:lnTo>
                    <a:pt x="407170" y="270758"/>
                  </a:lnTo>
                  <a:lnTo>
                    <a:pt x="442431" y="312315"/>
                  </a:lnTo>
                  <a:lnTo>
                    <a:pt x="475316" y="350807"/>
                  </a:lnTo>
                  <a:lnTo>
                    <a:pt x="510954" y="391698"/>
                  </a:lnTo>
                  <a:lnTo>
                    <a:pt x="545941" y="430545"/>
                  </a:lnTo>
                  <a:lnTo>
                    <a:pt x="578574" y="465322"/>
                  </a:lnTo>
                  <a:lnTo>
                    <a:pt x="613981" y="501234"/>
                  </a:lnTo>
                  <a:lnTo>
                    <a:pt x="647016" y="532921"/>
                  </a:lnTo>
                  <a:lnTo>
                    <a:pt x="682821" y="565220"/>
                  </a:lnTo>
                  <a:lnTo>
                    <a:pt x="717953" y="594853"/>
                  </a:lnTo>
                  <a:lnTo>
                    <a:pt x="750736" y="620641"/>
                  </a:lnTo>
                  <a:lnTo>
                    <a:pt x="786288" y="646699"/>
                  </a:lnTo>
                  <a:lnTo>
                    <a:pt x="819490" y="669273"/>
                  </a:lnTo>
                  <a:lnTo>
                    <a:pt x="852015" y="689858"/>
                  </a:lnTo>
                  <a:lnTo>
                    <a:pt x="887320" y="710561"/>
                  </a:lnTo>
                  <a:lnTo>
                    <a:pt x="955966" y="746387"/>
                  </a:lnTo>
                  <a:lnTo>
                    <a:pt x="991018" y="762644"/>
                  </a:lnTo>
                  <a:lnTo>
                    <a:pt x="1059165" y="790782"/>
                  </a:lnTo>
                  <a:lnTo>
                    <a:pt x="1124704" y="814071"/>
                  </a:lnTo>
                  <a:lnTo>
                    <a:pt x="1192765" y="834925"/>
                  </a:lnTo>
                  <a:lnTo>
                    <a:pt x="1261626" y="853134"/>
                  </a:lnTo>
                  <a:lnTo>
                    <a:pt x="1329580" y="868649"/>
                  </a:lnTo>
                  <a:lnTo>
                    <a:pt x="1398334" y="882320"/>
                  </a:lnTo>
                  <a:lnTo>
                    <a:pt x="1466206" y="894061"/>
                  </a:lnTo>
                  <a:lnTo>
                    <a:pt x="1534880" y="904459"/>
                  </a:lnTo>
                  <a:lnTo>
                    <a:pt x="1602645" y="913485"/>
                  </a:lnTo>
                  <a:lnTo>
                    <a:pt x="1637841" y="917727"/>
                  </a:lnTo>
                  <a:lnTo>
                    <a:pt x="1640132" y="918001"/>
                  </a:lnTo>
                  <a:lnTo>
                    <a:pt x="1644734" y="918549"/>
                  </a:lnTo>
                  <a:lnTo>
                    <a:pt x="1653910" y="919598"/>
                  </a:lnTo>
                  <a:lnTo>
                    <a:pt x="1654475" y="919662"/>
                  </a:lnTo>
                  <a:lnTo>
                    <a:pt x="1655061" y="919721"/>
                  </a:lnTo>
                  <a:lnTo>
                    <a:pt x="1656195" y="919850"/>
                  </a:lnTo>
                  <a:lnTo>
                    <a:pt x="1658507" y="920124"/>
                  </a:lnTo>
                  <a:lnTo>
                    <a:pt x="1663087" y="920624"/>
                  </a:lnTo>
                  <a:lnTo>
                    <a:pt x="1663673" y="920689"/>
                  </a:lnTo>
                  <a:lnTo>
                    <a:pt x="1664238" y="920753"/>
                  </a:lnTo>
                  <a:lnTo>
                    <a:pt x="1665394" y="920877"/>
                  </a:lnTo>
                  <a:lnTo>
                    <a:pt x="1667684" y="921130"/>
                  </a:lnTo>
                  <a:lnTo>
                    <a:pt x="1668254" y="921194"/>
                  </a:lnTo>
                  <a:lnTo>
                    <a:pt x="1668840" y="921275"/>
                  </a:lnTo>
                  <a:lnTo>
                    <a:pt x="1669974" y="921404"/>
                  </a:lnTo>
                  <a:lnTo>
                    <a:pt x="1670560" y="921468"/>
                  </a:lnTo>
                  <a:lnTo>
                    <a:pt x="1671694" y="921592"/>
                  </a:lnTo>
                  <a:lnTo>
                    <a:pt x="1672286" y="921657"/>
                  </a:lnTo>
                </a:path>
              </a:pathLst>
            </a:custGeom>
            <a:ln w="10752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104242" y="452462"/>
              <a:ext cx="1021715" cy="424815"/>
            </a:xfrm>
            <a:custGeom>
              <a:avLst/>
              <a:gdLst/>
              <a:ahLst/>
              <a:cxnLst/>
              <a:rect l="l" t="t" r="r" b="b"/>
              <a:pathLst>
                <a:path w="1021714" h="424815">
                  <a:moveTo>
                    <a:pt x="983814" y="424706"/>
                  </a:moveTo>
                  <a:lnTo>
                    <a:pt x="37632" y="424706"/>
                  </a:lnTo>
                  <a:lnTo>
                    <a:pt x="30257" y="423975"/>
                  </a:lnTo>
                  <a:lnTo>
                    <a:pt x="730" y="394446"/>
                  </a:lnTo>
                  <a:lnTo>
                    <a:pt x="0" y="387074"/>
                  </a:lnTo>
                  <a:lnTo>
                    <a:pt x="0" y="37632"/>
                  </a:lnTo>
                  <a:lnTo>
                    <a:pt x="23232" y="2865"/>
                  </a:lnTo>
                  <a:lnTo>
                    <a:pt x="37632" y="0"/>
                  </a:lnTo>
                  <a:lnTo>
                    <a:pt x="983814" y="0"/>
                  </a:lnTo>
                  <a:lnTo>
                    <a:pt x="1018578" y="23231"/>
                  </a:lnTo>
                  <a:lnTo>
                    <a:pt x="1021447" y="37632"/>
                  </a:lnTo>
                  <a:lnTo>
                    <a:pt x="1021447" y="387074"/>
                  </a:lnTo>
                  <a:lnTo>
                    <a:pt x="998210" y="421838"/>
                  </a:lnTo>
                  <a:lnTo>
                    <a:pt x="983814" y="42470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162309" y="547613"/>
              <a:ext cx="99060" cy="0"/>
            </a:xfrm>
            <a:custGeom>
              <a:avLst/>
              <a:gdLst/>
              <a:ahLst/>
              <a:cxnLst/>
              <a:rect l="l" t="t" r="r" b="b"/>
              <a:pathLst>
                <a:path w="99060">
                  <a:moveTo>
                    <a:pt x="0" y="0"/>
                  </a:moveTo>
                  <a:lnTo>
                    <a:pt x="98908" y="0"/>
                  </a:lnTo>
                </a:path>
              </a:pathLst>
            </a:custGeom>
            <a:ln w="8601">
              <a:solidFill>
                <a:srgbClr val="7F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162309" y="666429"/>
              <a:ext cx="99060" cy="0"/>
            </a:xfrm>
            <a:custGeom>
              <a:avLst/>
              <a:gdLst/>
              <a:ahLst/>
              <a:cxnLst/>
              <a:rect l="l" t="t" r="r" b="b"/>
              <a:pathLst>
                <a:path w="99060">
                  <a:moveTo>
                    <a:pt x="0" y="0"/>
                  </a:moveTo>
                  <a:lnTo>
                    <a:pt x="98908" y="0"/>
                  </a:lnTo>
                </a:path>
              </a:pathLst>
            </a:custGeom>
            <a:ln w="8601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162309" y="785228"/>
              <a:ext cx="99060" cy="0"/>
            </a:xfrm>
            <a:custGeom>
              <a:avLst/>
              <a:gdLst/>
              <a:ahLst/>
              <a:cxnLst/>
              <a:rect l="l" t="t" r="r" b="b"/>
              <a:pathLst>
                <a:path w="99060">
                  <a:moveTo>
                    <a:pt x="0" y="0"/>
                  </a:moveTo>
                  <a:lnTo>
                    <a:pt x="98908" y="0"/>
                  </a:lnTo>
                </a:path>
              </a:pathLst>
            </a:custGeom>
            <a:ln w="8601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589216" y="882377"/>
            <a:ext cx="97155" cy="172085"/>
          </a:xfrm>
          <a:prstGeom prst="rect">
            <a:avLst/>
          </a:prstGeom>
        </p:spPr>
        <p:txBody>
          <a:bodyPr vert="vert270" wrap="square" lIns="0" tIns="22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600" spc="-15" baseline="13888" dirty="0">
                <a:latin typeface="Lucida Sans Unicode"/>
                <a:cs typeface="Lucida Sans Unicode"/>
              </a:rPr>
              <a:t>Ω</a:t>
            </a:r>
            <a:r>
              <a:rPr sz="350" i="1" spc="-10" dirty="0">
                <a:latin typeface="Arial"/>
                <a:cs typeface="Arial"/>
              </a:rPr>
              <a:t>m</a:t>
            </a:r>
            <a:r>
              <a:rPr sz="600" spc="-15" baseline="13888" dirty="0">
                <a:latin typeface="Lucida Sans Unicode"/>
                <a:cs typeface="Lucida Sans Unicode"/>
              </a:rPr>
              <a:t>(</a:t>
            </a:r>
            <a:r>
              <a:rPr sz="600" spc="-15" baseline="13888" dirty="0">
                <a:latin typeface="Arial MT"/>
                <a:cs typeface="Arial MT"/>
              </a:rPr>
              <a:t>z</a:t>
            </a:r>
            <a:r>
              <a:rPr sz="600" spc="-15" baseline="13888" dirty="0">
                <a:latin typeface="Lucida Sans Unicode"/>
                <a:cs typeface="Lucida Sans Unicode"/>
              </a:rPr>
              <a:t>)</a:t>
            </a:r>
            <a:endParaRPr sz="600" baseline="13888">
              <a:latin typeface="Lucida Sans Unicode"/>
              <a:cs typeface="Lucida Sans Unicode"/>
            </a:endParaRPr>
          </a:p>
        </p:txBody>
      </p:sp>
      <p:graphicFrame>
        <p:nvGraphicFramePr>
          <p:cNvPr id="38" name="object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4890325"/>
              </p:ext>
            </p:extLst>
          </p:nvPr>
        </p:nvGraphicFramePr>
        <p:xfrm>
          <a:off x="325843" y="1622425"/>
          <a:ext cx="2487295" cy="132175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872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63195">
                <a:tc>
                  <a:txBody>
                    <a:bodyPr/>
                    <a:lstStyle/>
                    <a:p>
                      <a:pPr marL="33655">
                        <a:lnSpc>
                          <a:spcPts val="1025"/>
                        </a:lnSpc>
                      </a:pPr>
                      <a:r>
                        <a:rPr sz="9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Key</a:t>
                      </a:r>
                      <a:r>
                        <a:rPr sz="900" b="1" spc="-4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Observations</a:t>
                      </a:r>
                      <a:r>
                        <a:rPr lang="fr-FR" sz="9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el-GR" sz="900" spc="-50" dirty="0">
                          <a:solidFill>
                            <a:schemeClr val="bg1"/>
                          </a:solidFill>
                          <a:latin typeface="Georgia"/>
                          <a:cs typeface="Georgia"/>
                        </a:rPr>
                        <a:t>Ω</a:t>
                      </a:r>
                      <a:r>
                        <a:rPr lang="fr-FR" sz="1000" i="1" spc="-75" baseline="-9259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lang="fr-FR" sz="1000" i="1" spc="22" baseline="-9259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fr-FR" sz="900" dirty="0">
                          <a:solidFill>
                            <a:schemeClr val="bg1"/>
                          </a:solidFill>
                          <a:latin typeface="Lucida Sans Unicode"/>
                          <a:cs typeface="Lucida Sans Unicode"/>
                        </a:rPr>
                        <a:t>(</a:t>
                      </a:r>
                      <a:r>
                        <a:rPr lang="fr-FR" sz="900" i="1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z</a:t>
                      </a:r>
                      <a:r>
                        <a:rPr lang="fr-FR" sz="900" dirty="0">
                          <a:solidFill>
                            <a:schemeClr val="bg1"/>
                          </a:solidFill>
                          <a:latin typeface="Lucida Sans Unicode"/>
                          <a:cs typeface="Lucida Sans Unicode"/>
                        </a:rPr>
                        <a:t>)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145F8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1255">
                <a:tc>
                  <a:txBody>
                    <a:bodyPr/>
                    <a:lstStyle/>
                    <a:p>
                      <a:pPr marL="283845" marR="131445" indent="-139700" algn="just">
                        <a:lnSpc>
                          <a:spcPts val="950"/>
                        </a:lnSpc>
                        <a:spcBef>
                          <a:spcPts val="484"/>
                        </a:spcBef>
                        <a:buClr>
                          <a:srgbClr val="145F81"/>
                        </a:buClr>
                        <a:buSzPct val="112500"/>
                        <a:buFont typeface="Lucida Sans Unicode"/>
                        <a:buChar char="►"/>
                        <a:tabLst>
                          <a:tab pos="287020" algn="l"/>
                        </a:tabLst>
                      </a:pP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800" spc="-4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matter</a:t>
                      </a:r>
                      <a:r>
                        <a:rPr sz="800" spc="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density</a:t>
                      </a:r>
                      <a:r>
                        <a:rPr sz="800" spc="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parameter</a:t>
                      </a:r>
                      <a:r>
                        <a:rPr sz="800" spc="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solidFill>
                            <a:srgbClr val="0C2B5E"/>
                          </a:solidFill>
                          <a:latin typeface="Georgia"/>
                          <a:cs typeface="Georgia"/>
                        </a:rPr>
                        <a:t>Ω</a:t>
                      </a:r>
                      <a:r>
                        <a:rPr sz="900" i="1" spc="-75" baseline="-9259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900" i="1" spc="22" baseline="-9259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Lucida Sans Unicode"/>
                          <a:cs typeface="Lucida Sans Unicode"/>
                        </a:rPr>
                        <a:t>(</a:t>
                      </a:r>
                      <a:r>
                        <a:rPr sz="800" i="1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z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Lucida Sans Unicode"/>
                          <a:cs typeface="Lucida Sans Unicode"/>
                        </a:rPr>
                        <a:t>)</a:t>
                      </a:r>
                      <a:r>
                        <a:rPr sz="800" spc="20" dirty="0">
                          <a:solidFill>
                            <a:srgbClr val="0C2B5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describes</a:t>
                      </a:r>
                      <a:r>
                        <a:rPr sz="800" spc="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800" spc="5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	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fractional</a:t>
                      </a:r>
                      <a:r>
                        <a:rPr sz="800" spc="-1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contribution</a:t>
                      </a:r>
                      <a:r>
                        <a:rPr sz="800" spc="-1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matter</a:t>
                      </a:r>
                      <a:r>
                        <a:rPr sz="800" spc="-1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sz="800" spc="-1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total</a:t>
                      </a:r>
                      <a:r>
                        <a:rPr sz="800" spc="-1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energy</a:t>
                      </a:r>
                      <a:r>
                        <a:rPr sz="800" spc="5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	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content</a:t>
                      </a:r>
                      <a:r>
                        <a:rPr sz="800" spc="-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800" spc="-1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800" spc="-1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Universe.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 marL="287020" indent="-142875" algn="just">
                        <a:lnSpc>
                          <a:spcPts val="1065"/>
                        </a:lnSpc>
                        <a:spcBef>
                          <a:spcPts val="245"/>
                        </a:spcBef>
                        <a:buClr>
                          <a:srgbClr val="145F81"/>
                        </a:buClr>
                        <a:buSzPct val="112500"/>
                        <a:buFont typeface="Lucida Sans Unicode"/>
                        <a:buChar char="►"/>
                        <a:tabLst>
                          <a:tab pos="287020" algn="l"/>
                        </a:tabLst>
                      </a:pP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It</a:t>
                      </a:r>
                      <a:r>
                        <a:rPr sz="800" spc="-2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increases</a:t>
                      </a:r>
                      <a:r>
                        <a:rPr sz="800" spc="-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with</a:t>
                      </a:r>
                      <a:r>
                        <a:rPr sz="800" spc="-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redshift,</a:t>
                      </a:r>
                      <a:r>
                        <a:rPr sz="800" spc="-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indicating</a:t>
                      </a:r>
                      <a:r>
                        <a:rPr sz="800" spc="-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 marL="287020" marR="38100" algn="just">
                        <a:lnSpc>
                          <a:spcPts val="950"/>
                        </a:lnSpc>
                        <a:spcBef>
                          <a:spcPts val="25"/>
                        </a:spcBef>
                      </a:pP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matter-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dominated</a:t>
                      </a:r>
                      <a:r>
                        <a:rPr sz="800" spc="-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early</a:t>
                      </a:r>
                      <a:r>
                        <a:rPr sz="800" spc="-1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Universe,</a:t>
                      </a:r>
                      <a:r>
                        <a:rPr sz="800" spc="-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while</a:t>
                      </a:r>
                      <a:r>
                        <a:rPr sz="800" spc="-1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decreasing</a:t>
                      </a:r>
                      <a:r>
                        <a:rPr sz="800" spc="-1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at</a:t>
                      </a:r>
                      <a:r>
                        <a:rPr sz="800" spc="5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low</a:t>
                      </a:r>
                      <a:r>
                        <a:rPr sz="800" spc="-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redshift</a:t>
                      </a:r>
                      <a:r>
                        <a:rPr sz="800" spc="-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as</a:t>
                      </a:r>
                      <a:r>
                        <a:rPr sz="800" spc="-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dark</a:t>
                      </a:r>
                      <a:r>
                        <a:rPr sz="800" spc="-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energy</a:t>
                      </a:r>
                      <a:r>
                        <a:rPr sz="800" spc="-1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becomes</a:t>
                      </a:r>
                      <a:r>
                        <a:rPr sz="800" spc="-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dominant.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 marL="283845" marR="311150" indent="-139700" algn="just">
                        <a:lnSpc>
                          <a:spcPts val="950"/>
                        </a:lnSpc>
                        <a:spcBef>
                          <a:spcPts val="390"/>
                        </a:spcBef>
                        <a:buClr>
                          <a:srgbClr val="145F81"/>
                        </a:buClr>
                        <a:buSzPct val="112500"/>
                        <a:buFont typeface="Lucida Sans Unicode"/>
                        <a:buChar char="►"/>
                        <a:tabLst>
                          <a:tab pos="287020" algn="l"/>
                        </a:tabLst>
                      </a:pP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800" spc="-2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transition</a:t>
                      </a:r>
                      <a:r>
                        <a:rPr sz="800" spc="-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between</a:t>
                      </a:r>
                      <a:r>
                        <a:rPr sz="800" spc="-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matter</a:t>
                      </a:r>
                      <a:r>
                        <a:rPr sz="800" spc="-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sz="800" spc="-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dark</a:t>
                      </a:r>
                      <a:r>
                        <a:rPr sz="800" spc="-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energy</a:t>
                      </a:r>
                      <a:r>
                        <a:rPr sz="800" spc="5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	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domination</a:t>
                      </a:r>
                      <a:r>
                        <a:rPr sz="800" spc="-2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is</a:t>
                      </a:r>
                      <a:r>
                        <a:rPr sz="800" spc="-2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smooth</a:t>
                      </a:r>
                      <a:r>
                        <a:rPr sz="800" spc="-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sz="800" spc="-2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continuous.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1594" marB="0">
                    <a:solidFill>
                      <a:srgbClr val="F3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9" name="object 39"/>
          <p:cNvSpPr txBox="1"/>
          <p:nvPr/>
        </p:nvSpPr>
        <p:spPr>
          <a:xfrm>
            <a:off x="4259682" y="446481"/>
            <a:ext cx="849630" cy="38227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30"/>
              </a:spcBef>
            </a:pPr>
            <a:r>
              <a:rPr sz="500" spc="-10" dirty="0">
                <a:latin typeface="Arial MT"/>
                <a:cs typeface="Arial MT"/>
              </a:rPr>
              <a:t>Pantheon</a:t>
            </a:r>
            <a:r>
              <a:rPr sz="525" spc="-15" baseline="31746" dirty="0">
                <a:latin typeface="Lucida Sans Unicode"/>
                <a:cs typeface="Lucida Sans Unicode"/>
              </a:rPr>
              <a:t>+</a:t>
            </a:r>
            <a:endParaRPr sz="525" baseline="31746">
              <a:latin typeface="Lucida Sans Unicode"/>
              <a:cs typeface="Lucida Sans Unicode"/>
            </a:endParaRPr>
          </a:p>
          <a:p>
            <a:pPr marL="38100" marR="30480">
              <a:lnSpc>
                <a:spcPct val="155900"/>
              </a:lnSpc>
              <a:spcBef>
                <a:spcPts val="5"/>
              </a:spcBef>
            </a:pPr>
            <a:r>
              <a:rPr sz="500" spc="-10" dirty="0">
                <a:latin typeface="Arial MT"/>
                <a:cs typeface="Arial MT"/>
              </a:rPr>
              <a:t>Pantheon</a:t>
            </a:r>
            <a:r>
              <a:rPr sz="525" spc="-15" baseline="31746" dirty="0">
                <a:latin typeface="Lucida Sans Unicode"/>
                <a:cs typeface="Lucida Sans Unicode"/>
              </a:rPr>
              <a:t>+</a:t>
            </a:r>
            <a:r>
              <a:rPr sz="500" spc="-10" dirty="0">
                <a:latin typeface="Lucida Sans Unicode"/>
                <a:cs typeface="Lucida Sans Unicode"/>
              </a:rPr>
              <a:t>+</a:t>
            </a:r>
            <a:r>
              <a:rPr sz="500" spc="-10" dirty="0">
                <a:latin typeface="Arial MT"/>
                <a:cs typeface="Arial MT"/>
              </a:rPr>
              <a:t>DESI</a:t>
            </a:r>
            <a:r>
              <a:rPr sz="500" spc="-15" dirty="0">
                <a:latin typeface="Arial MT"/>
                <a:cs typeface="Arial MT"/>
              </a:rPr>
              <a:t> </a:t>
            </a:r>
            <a:r>
              <a:rPr sz="500" spc="-25" dirty="0">
                <a:latin typeface="Arial MT"/>
                <a:cs typeface="Arial MT"/>
              </a:rPr>
              <a:t>DR2</a:t>
            </a:r>
            <a:r>
              <a:rPr sz="500" spc="500" dirty="0">
                <a:latin typeface="Arial MT"/>
                <a:cs typeface="Arial MT"/>
              </a:rPr>
              <a:t> </a:t>
            </a:r>
            <a:r>
              <a:rPr sz="500" spc="-10" dirty="0">
                <a:latin typeface="Arial MT"/>
                <a:cs typeface="Arial MT"/>
              </a:rPr>
              <a:t>Pantheon</a:t>
            </a:r>
            <a:r>
              <a:rPr sz="525" spc="-15" baseline="31746" dirty="0">
                <a:latin typeface="Lucida Sans Unicode"/>
                <a:cs typeface="Lucida Sans Unicode"/>
              </a:rPr>
              <a:t>+</a:t>
            </a:r>
            <a:r>
              <a:rPr sz="500" spc="-10" dirty="0">
                <a:latin typeface="Lucida Sans Unicode"/>
                <a:cs typeface="Lucida Sans Unicode"/>
              </a:rPr>
              <a:t>+</a:t>
            </a:r>
            <a:r>
              <a:rPr sz="500" spc="-10" dirty="0">
                <a:latin typeface="Arial MT"/>
                <a:cs typeface="Arial MT"/>
              </a:rPr>
              <a:t>DESI</a:t>
            </a:r>
            <a:r>
              <a:rPr sz="500" spc="-15" dirty="0">
                <a:latin typeface="Arial MT"/>
                <a:cs typeface="Arial MT"/>
              </a:rPr>
              <a:t> </a:t>
            </a:r>
            <a:r>
              <a:rPr sz="500" spc="-10" dirty="0">
                <a:latin typeface="Arial MT"/>
                <a:cs typeface="Arial MT"/>
              </a:rPr>
              <a:t>DR2</a:t>
            </a:r>
            <a:r>
              <a:rPr sz="500" spc="-10" dirty="0">
                <a:latin typeface="Lucida Sans Unicode"/>
                <a:cs typeface="Lucida Sans Unicode"/>
              </a:rPr>
              <a:t>+</a:t>
            </a:r>
            <a:r>
              <a:rPr sz="500" spc="-10" dirty="0">
                <a:latin typeface="Arial MT"/>
                <a:cs typeface="Arial MT"/>
              </a:rPr>
              <a:t>CC</a:t>
            </a:r>
            <a:endParaRPr sz="500">
              <a:latin typeface="Arial MT"/>
              <a:cs typeface="Arial MT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3409849" y="424778"/>
            <a:ext cx="1748789" cy="1083310"/>
            <a:chOff x="3409849" y="424778"/>
            <a:chExt cx="1748789" cy="1083310"/>
          </a:xfrm>
        </p:grpSpPr>
        <p:sp>
          <p:nvSpPr>
            <p:cNvPr id="41" name="object 41"/>
            <p:cNvSpPr/>
            <p:nvPr/>
          </p:nvSpPr>
          <p:spPr>
            <a:xfrm>
              <a:off x="4106930" y="455150"/>
              <a:ext cx="1016635" cy="419734"/>
            </a:xfrm>
            <a:custGeom>
              <a:avLst/>
              <a:gdLst/>
              <a:ahLst/>
              <a:cxnLst/>
              <a:rect l="l" t="t" r="r" b="b"/>
              <a:pathLst>
                <a:path w="1016635" h="419734">
                  <a:moveTo>
                    <a:pt x="32256" y="0"/>
                  </a:moveTo>
                  <a:lnTo>
                    <a:pt x="23708" y="0"/>
                  </a:lnTo>
                  <a:lnTo>
                    <a:pt x="15499" y="3397"/>
                  </a:lnTo>
                  <a:lnTo>
                    <a:pt x="9451" y="9445"/>
                  </a:lnTo>
                  <a:lnTo>
                    <a:pt x="3403" y="15493"/>
                  </a:lnTo>
                  <a:lnTo>
                    <a:pt x="0" y="23686"/>
                  </a:lnTo>
                  <a:lnTo>
                    <a:pt x="0" y="32256"/>
                  </a:lnTo>
                  <a:lnTo>
                    <a:pt x="0" y="387074"/>
                  </a:lnTo>
                  <a:lnTo>
                    <a:pt x="0" y="395617"/>
                  </a:lnTo>
                  <a:lnTo>
                    <a:pt x="3403" y="403831"/>
                  </a:lnTo>
                  <a:lnTo>
                    <a:pt x="9451" y="409879"/>
                  </a:lnTo>
                  <a:lnTo>
                    <a:pt x="15499" y="415927"/>
                  </a:lnTo>
                  <a:lnTo>
                    <a:pt x="23708" y="419330"/>
                  </a:lnTo>
                  <a:lnTo>
                    <a:pt x="32256" y="419330"/>
                  </a:lnTo>
                  <a:lnTo>
                    <a:pt x="983814" y="419330"/>
                  </a:lnTo>
                  <a:lnTo>
                    <a:pt x="992384" y="419330"/>
                  </a:lnTo>
                  <a:lnTo>
                    <a:pt x="1000571" y="415927"/>
                  </a:lnTo>
                  <a:lnTo>
                    <a:pt x="1006619" y="409879"/>
                  </a:lnTo>
                  <a:lnTo>
                    <a:pt x="1012667" y="403831"/>
                  </a:lnTo>
                  <a:lnTo>
                    <a:pt x="1016071" y="395617"/>
                  </a:lnTo>
                  <a:lnTo>
                    <a:pt x="1016071" y="387074"/>
                  </a:lnTo>
                  <a:lnTo>
                    <a:pt x="1016071" y="32256"/>
                  </a:lnTo>
                  <a:lnTo>
                    <a:pt x="1016071" y="23686"/>
                  </a:lnTo>
                  <a:lnTo>
                    <a:pt x="1012667" y="15493"/>
                  </a:lnTo>
                  <a:lnTo>
                    <a:pt x="1006619" y="9445"/>
                  </a:lnTo>
                  <a:lnTo>
                    <a:pt x="1000571" y="3397"/>
                  </a:lnTo>
                  <a:lnTo>
                    <a:pt x="992384" y="0"/>
                  </a:lnTo>
                  <a:lnTo>
                    <a:pt x="983814" y="0"/>
                  </a:lnTo>
                  <a:lnTo>
                    <a:pt x="32256" y="0"/>
                  </a:lnTo>
                  <a:close/>
                </a:path>
              </a:pathLst>
            </a:custGeom>
            <a:ln w="53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413024" y="427953"/>
              <a:ext cx="1742439" cy="1076960"/>
            </a:xfrm>
            <a:custGeom>
              <a:avLst/>
              <a:gdLst/>
              <a:ahLst/>
              <a:cxnLst/>
              <a:rect l="l" t="t" r="r" b="b"/>
              <a:pathLst>
                <a:path w="1742439" h="1076960">
                  <a:moveTo>
                    <a:pt x="1741959" y="1076594"/>
                  </a:moveTo>
                  <a:lnTo>
                    <a:pt x="0" y="1076594"/>
                  </a:lnTo>
                  <a:lnTo>
                    <a:pt x="0" y="0"/>
                  </a:lnTo>
                  <a:lnTo>
                    <a:pt x="1741959" y="0"/>
                  </a:lnTo>
                  <a:lnTo>
                    <a:pt x="1741959" y="1076594"/>
                  </a:lnTo>
                </a:path>
              </a:pathLst>
            </a:custGeom>
            <a:ln w="62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413024" y="1484011"/>
              <a:ext cx="1707514" cy="20955"/>
            </a:xfrm>
            <a:custGeom>
              <a:avLst/>
              <a:gdLst/>
              <a:ahLst/>
              <a:cxnLst/>
              <a:rect l="l" t="t" r="r" b="b"/>
              <a:pathLst>
                <a:path w="1707514" h="20955">
                  <a:moveTo>
                    <a:pt x="34836" y="20536"/>
                  </a:moveTo>
                  <a:lnTo>
                    <a:pt x="34836" y="8209"/>
                  </a:lnTo>
                </a:path>
                <a:path w="1707514" h="20955">
                  <a:moveTo>
                    <a:pt x="81291" y="20536"/>
                  </a:moveTo>
                  <a:lnTo>
                    <a:pt x="81291" y="8209"/>
                  </a:lnTo>
                </a:path>
                <a:path w="1707514" h="20955">
                  <a:moveTo>
                    <a:pt x="127740" y="20536"/>
                  </a:moveTo>
                  <a:lnTo>
                    <a:pt x="127740" y="8209"/>
                  </a:lnTo>
                </a:path>
                <a:path w="1707514" h="20955">
                  <a:moveTo>
                    <a:pt x="174194" y="20536"/>
                  </a:moveTo>
                  <a:lnTo>
                    <a:pt x="174194" y="8209"/>
                  </a:lnTo>
                </a:path>
                <a:path w="1707514" h="20955">
                  <a:moveTo>
                    <a:pt x="220648" y="20536"/>
                  </a:moveTo>
                  <a:lnTo>
                    <a:pt x="220648" y="0"/>
                  </a:lnTo>
                </a:path>
                <a:path w="1707514" h="20955">
                  <a:moveTo>
                    <a:pt x="267097" y="20536"/>
                  </a:moveTo>
                  <a:lnTo>
                    <a:pt x="267097" y="8209"/>
                  </a:lnTo>
                </a:path>
                <a:path w="1707514" h="20955">
                  <a:moveTo>
                    <a:pt x="313551" y="20536"/>
                  </a:moveTo>
                  <a:lnTo>
                    <a:pt x="313551" y="8209"/>
                  </a:lnTo>
                </a:path>
                <a:path w="1707514" h="20955">
                  <a:moveTo>
                    <a:pt x="360000" y="20536"/>
                  </a:moveTo>
                  <a:lnTo>
                    <a:pt x="360000" y="8209"/>
                  </a:lnTo>
                </a:path>
                <a:path w="1707514" h="20955">
                  <a:moveTo>
                    <a:pt x="406455" y="20536"/>
                  </a:moveTo>
                  <a:lnTo>
                    <a:pt x="406455" y="8209"/>
                  </a:lnTo>
                </a:path>
                <a:path w="1707514" h="20955">
                  <a:moveTo>
                    <a:pt x="452909" y="20536"/>
                  </a:moveTo>
                  <a:lnTo>
                    <a:pt x="452909" y="0"/>
                  </a:lnTo>
                </a:path>
                <a:path w="1707514" h="20955">
                  <a:moveTo>
                    <a:pt x="499358" y="20536"/>
                  </a:moveTo>
                  <a:lnTo>
                    <a:pt x="499358" y="8209"/>
                  </a:lnTo>
                </a:path>
                <a:path w="1707514" h="20955">
                  <a:moveTo>
                    <a:pt x="545812" y="20536"/>
                  </a:moveTo>
                  <a:lnTo>
                    <a:pt x="545812" y="8209"/>
                  </a:lnTo>
                </a:path>
                <a:path w="1707514" h="20955">
                  <a:moveTo>
                    <a:pt x="592267" y="20536"/>
                  </a:moveTo>
                  <a:lnTo>
                    <a:pt x="592267" y="8209"/>
                  </a:lnTo>
                </a:path>
                <a:path w="1707514" h="20955">
                  <a:moveTo>
                    <a:pt x="638716" y="20536"/>
                  </a:moveTo>
                  <a:lnTo>
                    <a:pt x="638716" y="8209"/>
                  </a:lnTo>
                </a:path>
                <a:path w="1707514" h="20955">
                  <a:moveTo>
                    <a:pt x="685170" y="20536"/>
                  </a:moveTo>
                  <a:lnTo>
                    <a:pt x="685170" y="0"/>
                  </a:lnTo>
                </a:path>
                <a:path w="1707514" h="20955">
                  <a:moveTo>
                    <a:pt x="731619" y="20536"/>
                  </a:moveTo>
                  <a:lnTo>
                    <a:pt x="731619" y="8209"/>
                  </a:lnTo>
                </a:path>
                <a:path w="1707514" h="20955">
                  <a:moveTo>
                    <a:pt x="778073" y="20536"/>
                  </a:moveTo>
                  <a:lnTo>
                    <a:pt x="778073" y="8209"/>
                  </a:lnTo>
                </a:path>
                <a:path w="1707514" h="20955">
                  <a:moveTo>
                    <a:pt x="824528" y="20536"/>
                  </a:moveTo>
                  <a:lnTo>
                    <a:pt x="824528" y="8209"/>
                  </a:lnTo>
                </a:path>
                <a:path w="1707514" h="20955">
                  <a:moveTo>
                    <a:pt x="870977" y="20536"/>
                  </a:moveTo>
                  <a:lnTo>
                    <a:pt x="870977" y="8209"/>
                  </a:lnTo>
                </a:path>
                <a:path w="1707514" h="20955">
                  <a:moveTo>
                    <a:pt x="917431" y="20536"/>
                  </a:moveTo>
                  <a:lnTo>
                    <a:pt x="917431" y="0"/>
                  </a:lnTo>
                </a:path>
                <a:path w="1707514" h="20955">
                  <a:moveTo>
                    <a:pt x="963885" y="20536"/>
                  </a:moveTo>
                  <a:lnTo>
                    <a:pt x="963885" y="8209"/>
                  </a:lnTo>
                </a:path>
                <a:path w="1707514" h="20955">
                  <a:moveTo>
                    <a:pt x="1010334" y="20536"/>
                  </a:moveTo>
                  <a:lnTo>
                    <a:pt x="1010334" y="8209"/>
                  </a:lnTo>
                </a:path>
                <a:path w="1707514" h="20955">
                  <a:moveTo>
                    <a:pt x="1056789" y="20536"/>
                  </a:moveTo>
                  <a:lnTo>
                    <a:pt x="1056789" y="8209"/>
                  </a:lnTo>
                </a:path>
                <a:path w="1707514" h="20955">
                  <a:moveTo>
                    <a:pt x="1103238" y="20536"/>
                  </a:moveTo>
                  <a:lnTo>
                    <a:pt x="1103238" y="8209"/>
                  </a:lnTo>
                </a:path>
                <a:path w="1707514" h="20955">
                  <a:moveTo>
                    <a:pt x="1149692" y="20536"/>
                  </a:moveTo>
                  <a:lnTo>
                    <a:pt x="1149692" y="0"/>
                  </a:lnTo>
                </a:path>
                <a:path w="1707514" h="20955">
                  <a:moveTo>
                    <a:pt x="1196146" y="20536"/>
                  </a:moveTo>
                  <a:lnTo>
                    <a:pt x="1196146" y="8209"/>
                  </a:lnTo>
                </a:path>
                <a:path w="1707514" h="20955">
                  <a:moveTo>
                    <a:pt x="1242595" y="20536"/>
                  </a:moveTo>
                  <a:lnTo>
                    <a:pt x="1242595" y="8209"/>
                  </a:lnTo>
                </a:path>
                <a:path w="1707514" h="20955">
                  <a:moveTo>
                    <a:pt x="1289050" y="20536"/>
                  </a:moveTo>
                  <a:lnTo>
                    <a:pt x="1289050" y="8209"/>
                  </a:lnTo>
                </a:path>
                <a:path w="1707514" h="20955">
                  <a:moveTo>
                    <a:pt x="1335504" y="20536"/>
                  </a:moveTo>
                  <a:lnTo>
                    <a:pt x="1335504" y="8209"/>
                  </a:lnTo>
                </a:path>
                <a:path w="1707514" h="20955">
                  <a:moveTo>
                    <a:pt x="1381953" y="20536"/>
                  </a:moveTo>
                  <a:lnTo>
                    <a:pt x="1381953" y="0"/>
                  </a:lnTo>
                </a:path>
                <a:path w="1707514" h="20955">
                  <a:moveTo>
                    <a:pt x="1428407" y="20536"/>
                  </a:moveTo>
                  <a:lnTo>
                    <a:pt x="1428407" y="8209"/>
                  </a:lnTo>
                </a:path>
                <a:path w="1707514" h="20955">
                  <a:moveTo>
                    <a:pt x="1474856" y="20536"/>
                  </a:moveTo>
                  <a:lnTo>
                    <a:pt x="1474856" y="8209"/>
                  </a:lnTo>
                </a:path>
                <a:path w="1707514" h="20955">
                  <a:moveTo>
                    <a:pt x="1521310" y="20536"/>
                  </a:moveTo>
                  <a:lnTo>
                    <a:pt x="1521310" y="8209"/>
                  </a:lnTo>
                </a:path>
                <a:path w="1707514" h="20955">
                  <a:moveTo>
                    <a:pt x="1567765" y="20536"/>
                  </a:moveTo>
                  <a:lnTo>
                    <a:pt x="1567765" y="8209"/>
                  </a:lnTo>
                </a:path>
                <a:path w="1707514" h="20955">
                  <a:moveTo>
                    <a:pt x="1614214" y="20536"/>
                  </a:moveTo>
                  <a:lnTo>
                    <a:pt x="1614214" y="0"/>
                  </a:lnTo>
                </a:path>
                <a:path w="1707514" h="20955">
                  <a:moveTo>
                    <a:pt x="1660668" y="20536"/>
                  </a:moveTo>
                  <a:lnTo>
                    <a:pt x="1660668" y="8209"/>
                  </a:lnTo>
                </a:path>
                <a:path w="1707514" h="20955">
                  <a:moveTo>
                    <a:pt x="1707122" y="20536"/>
                  </a:moveTo>
                  <a:lnTo>
                    <a:pt x="1707122" y="8209"/>
                  </a:lnTo>
                </a:path>
                <a:path w="1707514" h="20955">
                  <a:moveTo>
                    <a:pt x="0" y="20536"/>
                  </a:moveTo>
                  <a:lnTo>
                    <a:pt x="20536" y="20536"/>
                  </a:lnTo>
                </a:path>
              </a:pathLst>
            </a:custGeom>
            <a:ln w="62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3309451" y="1456729"/>
            <a:ext cx="100330" cy="901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00" spc="-25" dirty="0">
                <a:latin typeface="Arial MT"/>
                <a:cs typeface="Arial MT"/>
              </a:rPr>
              <a:t>0.0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3413024" y="1303322"/>
            <a:ext cx="20955" cy="151130"/>
          </a:xfrm>
          <a:custGeom>
            <a:avLst/>
            <a:gdLst/>
            <a:ahLst/>
            <a:cxnLst/>
            <a:rect l="l" t="t" r="r" b="b"/>
            <a:pathLst>
              <a:path w="20954" h="151130">
                <a:moveTo>
                  <a:pt x="0" y="150926"/>
                </a:moveTo>
                <a:lnTo>
                  <a:pt x="12327" y="150926"/>
                </a:lnTo>
              </a:path>
              <a:path w="20954" h="151130">
                <a:moveTo>
                  <a:pt x="0" y="100612"/>
                </a:moveTo>
                <a:lnTo>
                  <a:pt x="12327" y="100612"/>
                </a:lnTo>
              </a:path>
              <a:path w="20954" h="151130">
                <a:moveTo>
                  <a:pt x="0" y="50298"/>
                </a:moveTo>
                <a:lnTo>
                  <a:pt x="12327" y="50298"/>
                </a:lnTo>
              </a:path>
              <a:path w="20954" h="151130">
                <a:moveTo>
                  <a:pt x="0" y="0"/>
                </a:moveTo>
                <a:lnTo>
                  <a:pt x="20536" y="0"/>
                </a:lnTo>
              </a:path>
            </a:pathLst>
          </a:custGeom>
          <a:ln w="62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3309451" y="1255497"/>
            <a:ext cx="100330" cy="901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00" spc="-25" dirty="0">
                <a:latin typeface="Arial MT"/>
                <a:cs typeface="Arial MT"/>
              </a:rPr>
              <a:t>0.2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3413024" y="1102081"/>
            <a:ext cx="20955" cy="151130"/>
          </a:xfrm>
          <a:custGeom>
            <a:avLst/>
            <a:gdLst/>
            <a:ahLst/>
            <a:cxnLst/>
            <a:rect l="l" t="t" r="r" b="b"/>
            <a:pathLst>
              <a:path w="20954" h="151130">
                <a:moveTo>
                  <a:pt x="0" y="150926"/>
                </a:moveTo>
                <a:lnTo>
                  <a:pt x="12327" y="150926"/>
                </a:lnTo>
              </a:path>
              <a:path w="20954" h="151130">
                <a:moveTo>
                  <a:pt x="0" y="100628"/>
                </a:moveTo>
                <a:lnTo>
                  <a:pt x="12327" y="100628"/>
                </a:lnTo>
              </a:path>
              <a:path w="20954" h="151130">
                <a:moveTo>
                  <a:pt x="0" y="50314"/>
                </a:moveTo>
                <a:lnTo>
                  <a:pt x="12327" y="50314"/>
                </a:lnTo>
              </a:path>
              <a:path w="20954" h="151130">
                <a:moveTo>
                  <a:pt x="0" y="0"/>
                </a:moveTo>
                <a:lnTo>
                  <a:pt x="20536" y="0"/>
                </a:lnTo>
              </a:path>
            </a:pathLst>
          </a:custGeom>
          <a:ln w="62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3309451" y="1054265"/>
            <a:ext cx="100330" cy="901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00" spc="-25" dirty="0">
                <a:latin typeface="Arial MT"/>
                <a:cs typeface="Arial MT"/>
              </a:rPr>
              <a:t>0.4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3413024" y="900856"/>
            <a:ext cx="20955" cy="151130"/>
          </a:xfrm>
          <a:custGeom>
            <a:avLst/>
            <a:gdLst/>
            <a:ahLst/>
            <a:cxnLst/>
            <a:rect l="l" t="t" r="r" b="b"/>
            <a:pathLst>
              <a:path w="20954" h="151130">
                <a:moveTo>
                  <a:pt x="0" y="150926"/>
                </a:moveTo>
                <a:lnTo>
                  <a:pt x="12327" y="150926"/>
                </a:lnTo>
              </a:path>
              <a:path w="20954" h="151130">
                <a:moveTo>
                  <a:pt x="0" y="100612"/>
                </a:moveTo>
                <a:lnTo>
                  <a:pt x="12327" y="100612"/>
                </a:lnTo>
              </a:path>
              <a:path w="20954" h="151130">
                <a:moveTo>
                  <a:pt x="0" y="50314"/>
                </a:moveTo>
                <a:lnTo>
                  <a:pt x="12327" y="50314"/>
                </a:lnTo>
              </a:path>
              <a:path w="20954" h="151130">
                <a:moveTo>
                  <a:pt x="0" y="0"/>
                </a:moveTo>
                <a:lnTo>
                  <a:pt x="20536" y="0"/>
                </a:lnTo>
              </a:path>
            </a:pathLst>
          </a:custGeom>
          <a:ln w="62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 txBox="1"/>
          <p:nvPr/>
        </p:nvSpPr>
        <p:spPr>
          <a:xfrm>
            <a:off x="3309451" y="853033"/>
            <a:ext cx="100330" cy="901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00" spc="-25" dirty="0">
                <a:latin typeface="Arial MT"/>
                <a:cs typeface="Arial MT"/>
              </a:rPr>
              <a:t>0.6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3413024" y="699631"/>
            <a:ext cx="20955" cy="151130"/>
          </a:xfrm>
          <a:custGeom>
            <a:avLst/>
            <a:gdLst/>
            <a:ahLst/>
            <a:cxnLst/>
            <a:rect l="l" t="t" r="r" b="b"/>
            <a:pathLst>
              <a:path w="20954" h="151130">
                <a:moveTo>
                  <a:pt x="0" y="150910"/>
                </a:moveTo>
                <a:lnTo>
                  <a:pt x="12327" y="150910"/>
                </a:lnTo>
              </a:path>
              <a:path w="20954" h="151130">
                <a:moveTo>
                  <a:pt x="0" y="100612"/>
                </a:moveTo>
                <a:lnTo>
                  <a:pt x="12327" y="100612"/>
                </a:lnTo>
              </a:path>
              <a:path w="20954" h="151130">
                <a:moveTo>
                  <a:pt x="0" y="50298"/>
                </a:moveTo>
                <a:lnTo>
                  <a:pt x="12327" y="50298"/>
                </a:lnTo>
              </a:path>
              <a:path w="20954" h="151130">
                <a:moveTo>
                  <a:pt x="0" y="0"/>
                </a:moveTo>
                <a:lnTo>
                  <a:pt x="20536" y="0"/>
                </a:lnTo>
              </a:path>
            </a:pathLst>
          </a:custGeom>
          <a:ln w="62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 txBox="1"/>
          <p:nvPr/>
        </p:nvSpPr>
        <p:spPr>
          <a:xfrm>
            <a:off x="3309451" y="651801"/>
            <a:ext cx="100330" cy="901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00" spc="-25" dirty="0">
                <a:latin typeface="Arial MT"/>
                <a:cs typeface="Arial MT"/>
              </a:rPr>
              <a:t>0.8</a:t>
            </a:r>
            <a:endParaRPr sz="400">
              <a:latin typeface="Arial MT"/>
              <a:cs typeface="Arial MT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3413024" y="498390"/>
            <a:ext cx="20955" cy="151130"/>
          </a:xfrm>
          <a:custGeom>
            <a:avLst/>
            <a:gdLst/>
            <a:ahLst/>
            <a:cxnLst/>
            <a:rect l="l" t="t" r="r" b="b"/>
            <a:pathLst>
              <a:path w="20954" h="151129">
                <a:moveTo>
                  <a:pt x="0" y="150926"/>
                </a:moveTo>
                <a:lnTo>
                  <a:pt x="12327" y="150926"/>
                </a:lnTo>
              </a:path>
              <a:path w="20954" h="151129">
                <a:moveTo>
                  <a:pt x="0" y="100607"/>
                </a:moveTo>
                <a:lnTo>
                  <a:pt x="12327" y="100607"/>
                </a:lnTo>
              </a:path>
              <a:path w="20954" h="151129">
                <a:moveTo>
                  <a:pt x="0" y="50314"/>
                </a:moveTo>
                <a:lnTo>
                  <a:pt x="12327" y="50314"/>
                </a:lnTo>
              </a:path>
              <a:path w="20954" h="151129">
                <a:moveTo>
                  <a:pt x="0" y="0"/>
                </a:moveTo>
                <a:lnTo>
                  <a:pt x="20536" y="0"/>
                </a:lnTo>
              </a:path>
            </a:pathLst>
          </a:custGeom>
          <a:ln w="62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 txBox="1"/>
          <p:nvPr/>
        </p:nvSpPr>
        <p:spPr>
          <a:xfrm>
            <a:off x="3309451" y="450568"/>
            <a:ext cx="100330" cy="901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00" spc="-25" dirty="0">
                <a:latin typeface="Arial MT"/>
                <a:cs typeface="Arial MT"/>
              </a:rPr>
              <a:t>1.0</a:t>
            </a:r>
            <a:endParaRPr sz="400">
              <a:latin typeface="Arial MT"/>
              <a:cs typeface="Arial MT"/>
            </a:endParaRPr>
          </a:p>
        </p:txBody>
      </p:sp>
      <p:graphicFrame>
        <p:nvGraphicFramePr>
          <p:cNvPr id="55" name="object 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4782899"/>
              </p:ext>
            </p:extLst>
          </p:nvPr>
        </p:nvGraphicFramePr>
        <p:xfrm>
          <a:off x="952540" y="1393825"/>
          <a:ext cx="4156709" cy="2197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52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4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08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57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57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26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239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648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3241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3241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8542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0795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400" dirty="0"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sz="400" spc="-25" dirty="0">
                          <a:latin typeface="Arial MT"/>
                          <a:cs typeface="Arial MT"/>
                        </a:rPr>
                        <a:t>0.5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29845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400" spc="-25" dirty="0">
                          <a:latin typeface="Arial MT"/>
                          <a:cs typeface="Arial MT"/>
                        </a:rPr>
                        <a:t>0.0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29845" marB="0"/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35"/>
                        </a:spcBef>
                        <a:tabLst>
                          <a:tab pos="330200" algn="l"/>
                        </a:tabLst>
                      </a:pPr>
                      <a:r>
                        <a:rPr sz="400" spc="-25" dirty="0">
                          <a:latin typeface="Arial MT"/>
                          <a:cs typeface="Arial MT"/>
                        </a:rPr>
                        <a:t>0.5</a:t>
                      </a:r>
                      <a:r>
                        <a:rPr sz="4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400" spc="-25" dirty="0">
                          <a:latin typeface="Arial MT"/>
                          <a:cs typeface="Arial MT"/>
                        </a:rPr>
                        <a:t>1.0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2984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400" spc="-25" dirty="0">
                          <a:latin typeface="Arial MT"/>
                          <a:cs typeface="Arial MT"/>
                        </a:rPr>
                        <a:t>1.5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2984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400" spc="-25" dirty="0">
                          <a:latin typeface="Arial MT"/>
                          <a:cs typeface="Arial MT"/>
                        </a:rPr>
                        <a:t>2.0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29845" marB="0"/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400" spc="-25" dirty="0">
                          <a:latin typeface="Arial MT"/>
                          <a:cs typeface="Arial MT"/>
                        </a:rPr>
                        <a:t>2.5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29845" marB="0"/>
                </a:tc>
                <a:tc>
                  <a:txBody>
                    <a:bodyPr/>
                    <a:lstStyle/>
                    <a:p>
                      <a:pPr marL="521334">
                        <a:lnSpc>
                          <a:spcPct val="100000"/>
                        </a:lnSpc>
                        <a:spcBef>
                          <a:spcPts val="229"/>
                        </a:spcBef>
                        <a:tabLst>
                          <a:tab pos="769620" algn="l"/>
                        </a:tabLst>
                      </a:pPr>
                      <a:r>
                        <a:rPr sz="400" dirty="0"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sz="400" spc="-25" dirty="0">
                          <a:latin typeface="Arial MT"/>
                          <a:cs typeface="Arial MT"/>
                        </a:rPr>
                        <a:t>0.5</a:t>
                      </a:r>
                      <a:r>
                        <a:rPr sz="4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400" spc="-25" dirty="0">
                          <a:latin typeface="Arial MT"/>
                          <a:cs typeface="Arial MT"/>
                        </a:rPr>
                        <a:t>0.0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29209" marB="0"/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229"/>
                        </a:spcBef>
                        <a:tabLst>
                          <a:tab pos="310515" algn="l"/>
                        </a:tabLst>
                      </a:pPr>
                      <a:r>
                        <a:rPr sz="400" spc="-25" dirty="0">
                          <a:latin typeface="Arial MT"/>
                          <a:cs typeface="Arial MT"/>
                        </a:rPr>
                        <a:t>0.5</a:t>
                      </a:r>
                      <a:r>
                        <a:rPr sz="4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400" spc="-25" dirty="0">
                          <a:latin typeface="Arial MT"/>
                          <a:cs typeface="Arial MT"/>
                        </a:rPr>
                        <a:t>1.0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29209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400" spc="-25" dirty="0">
                          <a:latin typeface="Arial MT"/>
                          <a:cs typeface="Arial MT"/>
                        </a:rPr>
                        <a:t>1.5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29209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400" spc="-25" dirty="0">
                          <a:latin typeface="Arial MT"/>
                          <a:cs typeface="Arial MT"/>
                        </a:rPr>
                        <a:t>2.0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29209" marB="0"/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400" spc="-25" dirty="0">
                          <a:latin typeface="Arial MT"/>
                          <a:cs typeface="Arial MT"/>
                        </a:rPr>
                        <a:t>2.5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29209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1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8895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400" spc="-50" dirty="0">
                          <a:latin typeface="Arial MT"/>
                          <a:cs typeface="Arial MT"/>
                        </a:rPr>
                        <a:t>z</a:t>
                      </a:r>
                      <a:endParaRPr sz="400" dirty="0">
                        <a:latin typeface="Arial MT"/>
                        <a:cs typeface="Arial MT"/>
                      </a:endParaRPr>
                    </a:p>
                  </a:txBody>
                  <a:tcPr marL="0" marR="0" marT="177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8829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400" spc="-50" dirty="0">
                          <a:latin typeface="Arial MT"/>
                          <a:cs typeface="Arial MT"/>
                        </a:rPr>
                        <a:t>z</a:t>
                      </a:r>
                      <a:endParaRPr sz="400">
                        <a:latin typeface="Arial MT"/>
                        <a:cs typeface="Arial MT"/>
                      </a:endParaRPr>
                    </a:p>
                  </a:txBody>
                  <a:tcPr marL="0" marR="0" marT="1333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6" name="object 56"/>
          <p:cNvSpPr/>
          <p:nvPr/>
        </p:nvSpPr>
        <p:spPr>
          <a:xfrm>
            <a:off x="3413024" y="427953"/>
            <a:ext cx="1742439" cy="1076960"/>
          </a:xfrm>
          <a:custGeom>
            <a:avLst/>
            <a:gdLst/>
            <a:ahLst/>
            <a:cxnLst/>
            <a:rect l="l" t="t" r="r" b="b"/>
            <a:pathLst>
              <a:path w="1742439" h="1076960">
                <a:moveTo>
                  <a:pt x="0" y="20138"/>
                </a:moveTo>
                <a:lnTo>
                  <a:pt x="12327" y="20138"/>
                </a:lnTo>
              </a:path>
              <a:path w="1742439" h="1076960">
                <a:moveTo>
                  <a:pt x="34836" y="0"/>
                </a:moveTo>
                <a:lnTo>
                  <a:pt x="34836" y="12327"/>
                </a:lnTo>
              </a:path>
              <a:path w="1742439" h="1076960">
                <a:moveTo>
                  <a:pt x="81291" y="0"/>
                </a:moveTo>
                <a:lnTo>
                  <a:pt x="81291" y="12327"/>
                </a:lnTo>
              </a:path>
              <a:path w="1742439" h="1076960">
                <a:moveTo>
                  <a:pt x="127740" y="0"/>
                </a:moveTo>
                <a:lnTo>
                  <a:pt x="127740" y="12327"/>
                </a:lnTo>
              </a:path>
              <a:path w="1742439" h="1076960">
                <a:moveTo>
                  <a:pt x="174194" y="0"/>
                </a:moveTo>
                <a:lnTo>
                  <a:pt x="174194" y="12327"/>
                </a:lnTo>
              </a:path>
              <a:path w="1742439" h="1076960">
                <a:moveTo>
                  <a:pt x="220648" y="0"/>
                </a:moveTo>
                <a:lnTo>
                  <a:pt x="220648" y="20536"/>
                </a:lnTo>
              </a:path>
              <a:path w="1742439" h="1076960">
                <a:moveTo>
                  <a:pt x="267097" y="0"/>
                </a:moveTo>
                <a:lnTo>
                  <a:pt x="267097" y="12327"/>
                </a:lnTo>
              </a:path>
              <a:path w="1742439" h="1076960">
                <a:moveTo>
                  <a:pt x="313551" y="0"/>
                </a:moveTo>
                <a:lnTo>
                  <a:pt x="313551" y="12327"/>
                </a:lnTo>
              </a:path>
              <a:path w="1742439" h="1076960">
                <a:moveTo>
                  <a:pt x="360000" y="0"/>
                </a:moveTo>
                <a:lnTo>
                  <a:pt x="360000" y="12327"/>
                </a:lnTo>
              </a:path>
              <a:path w="1742439" h="1076960">
                <a:moveTo>
                  <a:pt x="406455" y="0"/>
                </a:moveTo>
                <a:lnTo>
                  <a:pt x="406455" y="12327"/>
                </a:lnTo>
              </a:path>
              <a:path w="1742439" h="1076960">
                <a:moveTo>
                  <a:pt x="452909" y="0"/>
                </a:moveTo>
                <a:lnTo>
                  <a:pt x="452909" y="20536"/>
                </a:lnTo>
              </a:path>
              <a:path w="1742439" h="1076960">
                <a:moveTo>
                  <a:pt x="499358" y="0"/>
                </a:moveTo>
                <a:lnTo>
                  <a:pt x="499358" y="12327"/>
                </a:lnTo>
              </a:path>
              <a:path w="1742439" h="1076960">
                <a:moveTo>
                  <a:pt x="545812" y="0"/>
                </a:moveTo>
                <a:lnTo>
                  <a:pt x="545812" y="12327"/>
                </a:lnTo>
              </a:path>
              <a:path w="1742439" h="1076960">
                <a:moveTo>
                  <a:pt x="592267" y="0"/>
                </a:moveTo>
                <a:lnTo>
                  <a:pt x="592267" y="12327"/>
                </a:lnTo>
              </a:path>
              <a:path w="1742439" h="1076960">
                <a:moveTo>
                  <a:pt x="638716" y="0"/>
                </a:moveTo>
                <a:lnTo>
                  <a:pt x="638716" y="12327"/>
                </a:lnTo>
              </a:path>
              <a:path w="1742439" h="1076960">
                <a:moveTo>
                  <a:pt x="685170" y="0"/>
                </a:moveTo>
                <a:lnTo>
                  <a:pt x="685170" y="20536"/>
                </a:lnTo>
              </a:path>
              <a:path w="1742439" h="1076960">
                <a:moveTo>
                  <a:pt x="731619" y="0"/>
                </a:moveTo>
                <a:lnTo>
                  <a:pt x="731619" y="12327"/>
                </a:lnTo>
              </a:path>
              <a:path w="1742439" h="1076960">
                <a:moveTo>
                  <a:pt x="778073" y="0"/>
                </a:moveTo>
                <a:lnTo>
                  <a:pt x="778073" y="12327"/>
                </a:lnTo>
              </a:path>
              <a:path w="1742439" h="1076960">
                <a:moveTo>
                  <a:pt x="824528" y="0"/>
                </a:moveTo>
                <a:lnTo>
                  <a:pt x="824528" y="12327"/>
                </a:lnTo>
              </a:path>
              <a:path w="1742439" h="1076960">
                <a:moveTo>
                  <a:pt x="870977" y="0"/>
                </a:moveTo>
                <a:lnTo>
                  <a:pt x="870977" y="12327"/>
                </a:lnTo>
              </a:path>
              <a:path w="1742439" h="1076960">
                <a:moveTo>
                  <a:pt x="917431" y="0"/>
                </a:moveTo>
                <a:lnTo>
                  <a:pt x="917431" y="20536"/>
                </a:lnTo>
              </a:path>
              <a:path w="1742439" h="1076960">
                <a:moveTo>
                  <a:pt x="963885" y="0"/>
                </a:moveTo>
                <a:lnTo>
                  <a:pt x="963885" y="12327"/>
                </a:lnTo>
              </a:path>
              <a:path w="1742439" h="1076960">
                <a:moveTo>
                  <a:pt x="1010334" y="0"/>
                </a:moveTo>
                <a:lnTo>
                  <a:pt x="1010334" y="12327"/>
                </a:lnTo>
              </a:path>
              <a:path w="1742439" h="1076960">
                <a:moveTo>
                  <a:pt x="1056789" y="0"/>
                </a:moveTo>
                <a:lnTo>
                  <a:pt x="1056789" y="12327"/>
                </a:lnTo>
              </a:path>
              <a:path w="1742439" h="1076960">
                <a:moveTo>
                  <a:pt x="1103238" y="0"/>
                </a:moveTo>
                <a:lnTo>
                  <a:pt x="1103238" y="12327"/>
                </a:lnTo>
              </a:path>
              <a:path w="1742439" h="1076960">
                <a:moveTo>
                  <a:pt x="1149692" y="0"/>
                </a:moveTo>
                <a:lnTo>
                  <a:pt x="1149692" y="20536"/>
                </a:lnTo>
              </a:path>
              <a:path w="1742439" h="1076960">
                <a:moveTo>
                  <a:pt x="1196146" y="0"/>
                </a:moveTo>
                <a:lnTo>
                  <a:pt x="1196146" y="12327"/>
                </a:lnTo>
              </a:path>
              <a:path w="1742439" h="1076960">
                <a:moveTo>
                  <a:pt x="1242595" y="0"/>
                </a:moveTo>
                <a:lnTo>
                  <a:pt x="1242595" y="12327"/>
                </a:lnTo>
              </a:path>
              <a:path w="1742439" h="1076960">
                <a:moveTo>
                  <a:pt x="1289050" y="0"/>
                </a:moveTo>
                <a:lnTo>
                  <a:pt x="1289050" y="12327"/>
                </a:lnTo>
              </a:path>
              <a:path w="1742439" h="1076960">
                <a:moveTo>
                  <a:pt x="1335504" y="0"/>
                </a:moveTo>
                <a:lnTo>
                  <a:pt x="1335504" y="12327"/>
                </a:lnTo>
              </a:path>
              <a:path w="1742439" h="1076960">
                <a:moveTo>
                  <a:pt x="1381953" y="0"/>
                </a:moveTo>
                <a:lnTo>
                  <a:pt x="1381953" y="20536"/>
                </a:lnTo>
              </a:path>
              <a:path w="1742439" h="1076960">
                <a:moveTo>
                  <a:pt x="1428407" y="0"/>
                </a:moveTo>
                <a:lnTo>
                  <a:pt x="1428407" y="12327"/>
                </a:lnTo>
              </a:path>
              <a:path w="1742439" h="1076960">
                <a:moveTo>
                  <a:pt x="1474856" y="0"/>
                </a:moveTo>
                <a:lnTo>
                  <a:pt x="1474856" y="12327"/>
                </a:lnTo>
              </a:path>
              <a:path w="1742439" h="1076960">
                <a:moveTo>
                  <a:pt x="1521310" y="0"/>
                </a:moveTo>
                <a:lnTo>
                  <a:pt x="1521310" y="12327"/>
                </a:lnTo>
              </a:path>
              <a:path w="1742439" h="1076960">
                <a:moveTo>
                  <a:pt x="1567765" y="0"/>
                </a:moveTo>
                <a:lnTo>
                  <a:pt x="1567765" y="12327"/>
                </a:lnTo>
              </a:path>
              <a:path w="1742439" h="1076960">
                <a:moveTo>
                  <a:pt x="1614214" y="0"/>
                </a:moveTo>
                <a:lnTo>
                  <a:pt x="1614214" y="20536"/>
                </a:lnTo>
              </a:path>
              <a:path w="1742439" h="1076960">
                <a:moveTo>
                  <a:pt x="1660668" y="0"/>
                </a:moveTo>
                <a:lnTo>
                  <a:pt x="1660668" y="12327"/>
                </a:lnTo>
              </a:path>
              <a:path w="1742439" h="1076960">
                <a:moveTo>
                  <a:pt x="1707122" y="0"/>
                </a:moveTo>
                <a:lnTo>
                  <a:pt x="1707122" y="12327"/>
                </a:lnTo>
              </a:path>
              <a:path w="1742439" h="1076960">
                <a:moveTo>
                  <a:pt x="1741959" y="1076594"/>
                </a:moveTo>
                <a:lnTo>
                  <a:pt x="1721423" y="1076594"/>
                </a:lnTo>
              </a:path>
              <a:path w="1742439" h="1076960">
                <a:moveTo>
                  <a:pt x="1741959" y="1026296"/>
                </a:moveTo>
                <a:lnTo>
                  <a:pt x="1729632" y="1026296"/>
                </a:lnTo>
              </a:path>
              <a:path w="1742439" h="1076960">
                <a:moveTo>
                  <a:pt x="1741959" y="975981"/>
                </a:moveTo>
                <a:lnTo>
                  <a:pt x="1729632" y="975981"/>
                </a:lnTo>
              </a:path>
              <a:path w="1742439" h="1076960">
                <a:moveTo>
                  <a:pt x="1741959" y="925667"/>
                </a:moveTo>
                <a:lnTo>
                  <a:pt x="1729632" y="925667"/>
                </a:lnTo>
              </a:path>
              <a:path w="1742439" h="1076960">
                <a:moveTo>
                  <a:pt x="1741959" y="875369"/>
                </a:moveTo>
                <a:lnTo>
                  <a:pt x="1721423" y="875369"/>
                </a:lnTo>
              </a:path>
              <a:path w="1742439" h="1076960">
                <a:moveTo>
                  <a:pt x="1741959" y="825055"/>
                </a:moveTo>
                <a:lnTo>
                  <a:pt x="1729632" y="825055"/>
                </a:lnTo>
              </a:path>
              <a:path w="1742439" h="1076960">
                <a:moveTo>
                  <a:pt x="1741959" y="774756"/>
                </a:moveTo>
                <a:lnTo>
                  <a:pt x="1729632" y="774756"/>
                </a:lnTo>
              </a:path>
              <a:path w="1742439" h="1076960">
                <a:moveTo>
                  <a:pt x="1741959" y="724442"/>
                </a:moveTo>
                <a:lnTo>
                  <a:pt x="1729632" y="724442"/>
                </a:lnTo>
              </a:path>
              <a:path w="1742439" h="1076960">
                <a:moveTo>
                  <a:pt x="1741959" y="674128"/>
                </a:moveTo>
                <a:lnTo>
                  <a:pt x="1721423" y="674128"/>
                </a:lnTo>
              </a:path>
              <a:path w="1742439" h="1076960">
                <a:moveTo>
                  <a:pt x="1741959" y="623829"/>
                </a:moveTo>
                <a:lnTo>
                  <a:pt x="1729632" y="623829"/>
                </a:lnTo>
              </a:path>
              <a:path w="1742439" h="1076960">
                <a:moveTo>
                  <a:pt x="1741959" y="573515"/>
                </a:moveTo>
                <a:lnTo>
                  <a:pt x="1729632" y="573515"/>
                </a:lnTo>
              </a:path>
              <a:path w="1742439" h="1076960">
                <a:moveTo>
                  <a:pt x="1741959" y="523217"/>
                </a:moveTo>
                <a:lnTo>
                  <a:pt x="1729632" y="523217"/>
                </a:lnTo>
              </a:path>
              <a:path w="1742439" h="1076960">
                <a:moveTo>
                  <a:pt x="1741959" y="472903"/>
                </a:moveTo>
                <a:lnTo>
                  <a:pt x="1721423" y="472903"/>
                </a:lnTo>
              </a:path>
              <a:path w="1742439" h="1076960">
                <a:moveTo>
                  <a:pt x="1741959" y="422588"/>
                </a:moveTo>
                <a:lnTo>
                  <a:pt x="1729632" y="422588"/>
                </a:lnTo>
              </a:path>
              <a:path w="1742439" h="1076960">
                <a:moveTo>
                  <a:pt x="1741959" y="372290"/>
                </a:moveTo>
                <a:lnTo>
                  <a:pt x="1729632" y="372290"/>
                </a:lnTo>
              </a:path>
              <a:path w="1742439" h="1076960">
                <a:moveTo>
                  <a:pt x="1741959" y="321976"/>
                </a:moveTo>
                <a:lnTo>
                  <a:pt x="1729632" y="321976"/>
                </a:lnTo>
              </a:path>
              <a:path w="1742439" h="1076960">
                <a:moveTo>
                  <a:pt x="1741959" y="271678"/>
                </a:moveTo>
                <a:lnTo>
                  <a:pt x="1721423" y="271678"/>
                </a:lnTo>
              </a:path>
              <a:path w="1742439" h="1076960">
                <a:moveTo>
                  <a:pt x="1741959" y="221363"/>
                </a:moveTo>
                <a:lnTo>
                  <a:pt x="1729632" y="221363"/>
                </a:lnTo>
              </a:path>
              <a:path w="1742439" h="1076960">
                <a:moveTo>
                  <a:pt x="1741959" y="171043"/>
                </a:moveTo>
                <a:lnTo>
                  <a:pt x="1729632" y="171043"/>
                </a:lnTo>
              </a:path>
              <a:path w="1742439" h="1076960">
                <a:moveTo>
                  <a:pt x="1741959" y="120751"/>
                </a:moveTo>
                <a:lnTo>
                  <a:pt x="1729632" y="120751"/>
                </a:lnTo>
              </a:path>
              <a:path w="1742439" h="1076960">
                <a:moveTo>
                  <a:pt x="1741959" y="70436"/>
                </a:moveTo>
                <a:lnTo>
                  <a:pt x="1721423" y="70436"/>
                </a:lnTo>
              </a:path>
              <a:path w="1742439" h="1076960">
                <a:moveTo>
                  <a:pt x="1741959" y="20138"/>
                </a:moveTo>
                <a:lnTo>
                  <a:pt x="1729632" y="20138"/>
                </a:lnTo>
              </a:path>
            </a:pathLst>
          </a:custGeom>
          <a:ln w="62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 txBox="1"/>
          <p:nvPr/>
        </p:nvSpPr>
        <p:spPr>
          <a:xfrm>
            <a:off x="3210039" y="873591"/>
            <a:ext cx="97155" cy="185420"/>
          </a:xfrm>
          <a:prstGeom prst="rect">
            <a:avLst/>
          </a:prstGeom>
        </p:spPr>
        <p:txBody>
          <a:bodyPr vert="vert270" wrap="square" lIns="0" tIns="22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600" spc="-15" baseline="13888" dirty="0">
                <a:latin typeface="Lucida Sans Unicode"/>
                <a:cs typeface="Lucida Sans Unicode"/>
              </a:rPr>
              <a:t>Ω</a:t>
            </a:r>
            <a:r>
              <a:rPr sz="350" spc="-10" dirty="0">
                <a:latin typeface="Arial MT"/>
                <a:cs typeface="Arial MT"/>
              </a:rPr>
              <a:t>de</a:t>
            </a:r>
            <a:r>
              <a:rPr sz="600" spc="-15" baseline="13888" dirty="0">
                <a:latin typeface="Lucida Sans Unicode"/>
                <a:cs typeface="Lucida Sans Unicode"/>
              </a:rPr>
              <a:t>(</a:t>
            </a:r>
            <a:r>
              <a:rPr sz="600" spc="-15" baseline="13888" dirty="0">
                <a:latin typeface="Arial MT"/>
                <a:cs typeface="Arial MT"/>
              </a:rPr>
              <a:t>z</a:t>
            </a:r>
            <a:r>
              <a:rPr sz="600" spc="-15" baseline="13888" dirty="0">
                <a:latin typeface="Lucida Sans Unicode"/>
                <a:cs typeface="Lucida Sans Unicode"/>
              </a:rPr>
              <a:t>)</a:t>
            </a:r>
            <a:endParaRPr sz="600" baseline="13888">
              <a:latin typeface="Lucida Sans Unicode"/>
              <a:cs typeface="Lucida Sans Unicode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3865933" y="427953"/>
            <a:ext cx="0" cy="1076960"/>
          </a:xfrm>
          <a:custGeom>
            <a:avLst/>
            <a:gdLst/>
            <a:ahLst/>
            <a:cxnLst/>
            <a:rect l="l" t="t" r="r" b="b"/>
            <a:pathLst>
              <a:path h="1076960">
                <a:moveTo>
                  <a:pt x="0" y="1076594"/>
                </a:moveTo>
                <a:lnTo>
                  <a:pt x="0" y="0"/>
                </a:lnTo>
              </a:path>
            </a:pathLst>
          </a:custGeom>
          <a:ln w="3175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59" name="object 5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4900537"/>
              </p:ext>
            </p:extLst>
          </p:nvPr>
        </p:nvGraphicFramePr>
        <p:xfrm>
          <a:off x="2946654" y="1622425"/>
          <a:ext cx="2487295" cy="133445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872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63195">
                <a:tc>
                  <a:txBody>
                    <a:bodyPr/>
                    <a:lstStyle/>
                    <a:p>
                      <a:pPr marL="33655">
                        <a:lnSpc>
                          <a:spcPts val="1025"/>
                        </a:lnSpc>
                      </a:pPr>
                      <a:r>
                        <a:rPr sz="9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Key</a:t>
                      </a:r>
                      <a:r>
                        <a:rPr sz="900" b="1" spc="-4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Observations</a:t>
                      </a:r>
                      <a:r>
                        <a:rPr lang="fr-FR" sz="9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el-GR" sz="900" spc="-20" dirty="0">
                          <a:solidFill>
                            <a:schemeClr val="bg1"/>
                          </a:solidFill>
                          <a:latin typeface="Georgia"/>
                          <a:cs typeface="Georgia"/>
                        </a:rPr>
                        <a:t>Ω</a:t>
                      </a:r>
                      <a:r>
                        <a:rPr lang="fr-FR" sz="1000" spc="-30" baseline="-13888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lang="fr-FR" sz="1000" spc="-60" baseline="-13888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fr-FR" sz="900" dirty="0">
                          <a:solidFill>
                            <a:schemeClr val="bg1"/>
                          </a:solidFill>
                          <a:latin typeface="Lucida Sans Unicode"/>
                          <a:cs typeface="Lucida Sans Unicode"/>
                        </a:rPr>
                        <a:t>(</a:t>
                      </a:r>
                      <a:r>
                        <a:rPr lang="fr-FR" sz="900" i="1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z</a:t>
                      </a:r>
                      <a:r>
                        <a:rPr lang="fr-FR" sz="900" dirty="0">
                          <a:solidFill>
                            <a:schemeClr val="bg1"/>
                          </a:solidFill>
                          <a:latin typeface="Lucida Sans Unicode"/>
                          <a:cs typeface="Lucida Sans Unicode"/>
                        </a:rPr>
                        <a:t>)</a:t>
                      </a:r>
                      <a:r>
                        <a:rPr lang="fr-FR" sz="900" spc="15" dirty="0">
                          <a:solidFill>
                            <a:schemeClr val="bg1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endParaRPr sz="90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145F8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5065">
                <a:tc>
                  <a:txBody>
                    <a:bodyPr/>
                    <a:lstStyle/>
                    <a:p>
                      <a:pPr marL="283845" marR="56515" indent="-139700">
                        <a:lnSpc>
                          <a:spcPts val="950"/>
                        </a:lnSpc>
                        <a:spcBef>
                          <a:spcPts val="484"/>
                        </a:spcBef>
                        <a:buClr>
                          <a:srgbClr val="145F81"/>
                        </a:buClr>
                        <a:buSzPct val="112500"/>
                        <a:buFont typeface="Lucida Sans Unicode"/>
                        <a:buChar char="►"/>
                        <a:tabLst>
                          <a:tab pos="287020" algn="l"/>
                        </a:tabLst>
                      </a:pP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The dark energy</a:t>
                      </a:r>
                      <a:r>
                        <a:rPr sz="800" spc="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density parameter</a:t>
                      </a:r>
                      <a:r>
                        <a:rPr sz="800" spc="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solidFill>
                            <a:srgbClr val="0C2B5E"/>
                          </a:solidFill>
                          <a:latin typeface="Georgia"/>
                          <a:cs typeface="Georgia"/>
                        </a:rPr>
                        <a:t>Ω</a:t>
                      </a:r>
                      <a:r>
                        <a:rPr sz="900" spc="-30" baseline="-13888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900" spc="-60" baseline="-13888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Lucida Sans Unicode"/>
                          <a:cs typeface="Lucida Sans Unicode"/>
                        </a:rPr>
                        <a:t>(</a:t>
                      </a:r>
                      <a:r>
                        <a:rPr sz="800" i="1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z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Lucida Sans Unicode"/>
                          <a:cs typeface="Lucida Sans Unicode"/>
                        </a:rPr>
                        <a:t>)</a:t>
                      </a:r>
                      <a:r>
                        <a:rPr sz="800" spc="15" dirty="0">
                          <a:solidFill>
                            <a:srgbClr val="0C2B5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quantifies</a:t>
                      </a:r>
                      <a:r>
                        <a:rPr sz="800" spc="5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	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800" spc="-1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contribution</a:t>
                      </a:r>
                      <a:r>
                        <a:rPr sz="800" spc="-1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800" spc="-1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dark</a:t>
                      </a:r>
                      <a:r>
                        <a:rPr sz="800" spc="-1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energy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sz="800" spc="-1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800" spc="-1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total</a:t>
                      </a:r>
                      <a:r>
                        <a:rPr sz="800" spc="-1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energy</a:t>
                      </a:r>
                      <a:r>
                        <a:rPr sz="800" spc="5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	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content</a:t>
                      </a:r>
                      <a:r>
                        <a:rPr sz="800" spc="-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800" spc="-1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800" spc="-1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Universe.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 marL="287020" marR="157480" indent="-142875">
                        <a:lnSpc>
                          <a:spcPts val="950"/>
                        </a:lnSpc>
                        <a:spcBef>
                          <a:spcPts val="385"/>
                        </a:spcBef>
                        <a:buClr>
                          <a:srgbClr val="145F81"/>
                        </a:buClr>
                        <a:buSzPct val="112500"/>
                        <a:buFont typeface="Lucida Sans Unicode"/>
                        <a:buChar char="►"/>
                        <a:tabLst>
                          <a:tab pos="287020" algn="l"/>
                        </a:tabLst>
                      </a:pP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It</a:t>
                      </a:r>
                      <a:r>
                        <a:rPr sz="800" spc="-2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decreases</a:t>
                      </a:r>
                      <a:r>
                        <a:rPr sz="800" spc="-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with</a:t>
                      </a:r>
                      <a:r>
                        <a:rPr sz="800" spc="-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redshift,</a:t>
                      </a:r>
                      <a:r>
                        <a:rPr sz="800" spc="-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dominating</a:t>
                      </a:r>
                      <a:r>
                        <a:rPr sz="800" spc="-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at</a:t>
                      </a:r>
                      <a:r>
                        <a:rPr sz="800" spc="-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low</a:t>
                      </a:r>
                      <a:r>
                        <a:rPr sz="800" spc="-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i="1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z</a:t>
                      </a:r>
                      <a:r>
                        <a:rPr sz="800" i="1" spc="-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sz="800" spc="5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becoming</a:t>
                      </a:r>
                      <a:r>
                        <a:rPr sz="800" spc="-3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subdominant</a:t>
                      </a:r>
                      <a:r>
                        <a:rPr sz="800" spc="-2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at</a:t>
                      </a:r>
                      <a:r>
                        <a:rPr sz="800" spc="-3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high</a:t>
                      </a:r>
                      <a:r>
                        <a:rPr sz="800" spc="-2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i="1" spc="-2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z</a:t>
                      </a:r>
                      <a:r>
                        <a:rPr sz="800" spc="-2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.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 marL="287020" marR="82550" indent="-142875">
                        <a:lnSpc>
                          <a:spcPts val="950"/>
                        </a:lnSpc>
                        <a:spcBef>
                          <a:spcPts val="395"/>
                        </a:spcBef>
                        <a:buClr>
                          <a:srgbClr val="145F81"/>
                        </a:buClr>
                        <a:buSzPct val="112500"/>
                        <a:buFont typeface="Lucida Sans Unicode"/>
                        <a:buChar char="►"/>
                        <a:tabLst>
                          <a:tab pos="287020" algn="l"/>
                        </a:tabLst>
                      </a:pP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Its</a:t>
                      </a:r>
                      <a:r>
                        <a:rPr sz="800" spc="-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smooth</a:t>
                      </a:r>
                      <a:r>
                        <a:rPr sz="800" spc="-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evolution</a:t>
                      </a:r>
                      <a:r>
                        <a:rPr sz="800" spc="-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is</a:t>
                      </a:r>
                      <a:r>
                        <a:rPr sz="800" spc="-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consistent</a:t>
                      </a:r>
                      <a:r>
                        <a:rPr sz="800" spc="-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with</a:t>
                      </a:r>
                      <a:r>
                        <a:rPr sz="800" spc="-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800" spc="-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transition</a:t>
                      </a:r>
                      <a:r>
                        <a:rPr sz="800" spc="5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from</a:t>
                      </a:r>
                      <a:r>
                        <a:rPr sz="800" spc="-1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matter</a:t>
                      </a:r>
                      <a:r>
                        <a:rPr sz="800" spc="-1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domination</a:t>
                      </a:r>
                      <a:r>
                        <a:rPr sz="800" spc="-1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sz="800" spc="-1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late-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time</a:t>
                      </a:r>
                      <a:r>
                        <a:rPr sz="800" spc="-1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accelerated</a:t>
                      </a:r>
                      <a:r>
                        <a:rPr sz="800" spc="5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phase.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1594" marB="0">
                    <a:solidFill>
                      <a:srgbClr val="F3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0" name="object 60"/>
          <p:cNvSpPr/>
          <p:nvPr/>
        </p:nvSpPr>
        <p:spPr>
          <a:xfrm>
            <a:off x="0" y="2995206"/>
            <a:ext cx="5760085" cy="245110"/>
          </a:xfrm>
          <a:custGeom>
            <a:avLst/>
            <a:gdLst/>
            <a:ahLst/>
            <a:cxnLst/>
            <a:rect l="l" t="t" r="r" b="b"/>
            <a:pathLst>
              <a:path w="5760085" h="245110">
                <a:moveTo>
                  <a:pt x="5759996" y="0"/>
                </a:moveTo>
                <a:lnTo>
                  <a:pt x="0" y="0"/>
                </a:lnTo>
                <a:lnTo>
                  <a:pt x="0" y="244792"/>
                </a:lnTo>
                <a:lnTo>
                  <a:pt x="5759996" y="244792"/>
                </a:lnTo>
                <a:lnTo>
                  <a:pt x="5759996" y="0"/>
                </a:lnTo>
                <a:close/>
              </a:path>
            </a:pathLst>
          </a:custGeom>
          <a:solidFill>
            <a:srgbClr val="0C2B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pc="-10" dirty="0"/>
              <a:t>16-</a:t>
            </a:r>
            <a:r>
              <a:rPr dirty="0"/>
              <a:t>22</a:t>
            </a:r>
            <a:r>
              <a:rPr spc="-20" dirty="0"/>
              <a:t> </a:t>
            </a:r>
            <a:r>
              <a:rPr dirty="0"/>
              <a:t>September</a:t>
            </a:r>
            <a:r>
              <a:rPr spc="-15" dirty="0"/>
              <a:t> </a:t>
            </a:r>
            <a:r>
              <a:rPr spc="-20" dirty="0"/>
              <a:t>2026</a:t>
            </a:r>
          </a:p>
        </p:txBody>
      </p:sp>
      <p:sp>
        <p:nvSpPr>
          <p:cNvPr id="62" name="object 62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pc="-10" dirty="0"/>
              <a:t>INTERNATIONAL</a:t>
            </a:r>
            <a:r>
              <a:rPr spc="-25" dirty="0"/>
              <a:t> </a:t>
            </a:r>
            <a:r>
              <a:rPr dirty="0"/>
              <a:t>SCHOOL</a:t>
            </a:r>
            <a:r>
              <a:rPr spc="-2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dirty="0"/>
              <a:t>NUCLEAR</a:t>
            </a:r>
            <a:r>
              <a:rPr spc="-20" dirty="0"/>
              <a:t> </a:t>
            </a:r>
            <a:r>
              <a:rPr spc="-10" dirty="0"/>
              <a:t>PHYSICS,</a:t>
            </a:r>
            <a:r>
              <a:rPr spc="-20" dirty="0"/>
              <a:t> </a:t>
            </a:r>
            <a:r>
              <a:rPr dirty="0"/>
              <a:t>47th</a:t>
            </a:r>
            <a:r>
              <a:rPr spc="-20" dirty="0"/>
              <a:t> </a:t>
            </a:r>
            <a:r>
              <a:rPr spc="-10" dirty="0"/>
              <a:t>Course</a:t>
            </a:r>
          </a:p>
        </p:txBody>
      </p:sp>
      <p:sp>
        <p:nvSpPr>
          <p:cNvPr id="63" name="object 6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14</a:t>
            </a:fld>
            <a:endParaRPr spc="-25" dirty="0"/>
          </a:p>
        </p:txBody>
      </p:sp>
    </p:spTree>
  </p:cSld>
  <p:clrMapOvr>
    <a:masterClrMapping/>
  </p:clrMapOvr>
  <p:transition>
    <p:cut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/>
              <a:t>Cosmographic</a:t>
            </a:r>
            <a:r>
              <a:rPr spc="120" dirty="0"/>
              <a:t> </a:t>
            </a:r>
            <a:r>
              <a:rPr dirty="0"/>
              <a:t>and</a:t>
            </a:r>
            <a:r>
              <a:rPr spc="120" dirty="0"/>
              <a:t> </a:t>
            </a:r>
            <a:r>
              <a:rPr dirty="0"/>
              <a:t>Dynamical</a:t>
            </a:r>
            <a:r>
              <a:rPr spc="120" dirty="0"/>
              <a:t> </a:t>
            </a:r>
            <a:r>
              <a:rPr spc="-10" dirty="0"/>
              <a:t>Diagnostics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00485" y="1059564"/>
            <a:ext cx="1927225" cy="764540"/>
            <a:chOff x="600485" y="1059564"/>
            <a:chExt cx="1927225" cy="764540"/>
          </a:xfrm>
        </p:grpSpPr>
        <p:sp>
          <p:nvSpPr>
            <p:cNvPr id="4" name="object 4"/>
            <p:cNvSpPr/>
            <p:nvPr/>
          </p:nvSpPr>
          <p:spPr>
            <a:xfrm>
              <a:off x="604295" y="1519570"/>
              <a:ext cx="1919605" cy="241300"/>
            </a:xfrm>
            <a:custGeom>
              <a:avLst/>
              <a:gdLst/>
              <a:ahLst/>
              <a:cxnLst/>
              <a:rect l="l" t="t" r="r" b="b"/>
              <a:pathLst>
                <a:path w="1919605" h="241300">
                  <a:moveTo>
                    <a:pt x="0" y="0"/>
                  </a:moveTo>
                  <a:lnTo>
                    <a:pt x="1182" y="448"/>
                  </a:lnTo>
                  <a:lnTo>
                    <a:pt x="4720" y="1729"/>
                  </a:lnTo>
                  <a:lnTo>
                    <a:pt x="9424" y="3459"/>
                  </a:lnTo>
                  <a:lnTo>
                    <a:pt x="78532" y="27492"/>
                  </a:lnTo>
                  <a:lnTo>
                    <a:pt x="116673" y="39828"/>
                  </a:lnTo>
                  <a:lnTo>
                    <a:pt x="154074" y="51264"/>
                  </a:lnTo>
                  <a:lnTo>
                    <a:pt x="194632" y="62986"/>
                  </a:lnTo>
                  <a:lnTo>
                    <a:pt x="232487" y="73280"/>
                  </a:lnTo>
                  <a:lnTo>
                    <a:pt x="273514" y="83763"/>
                  </a:lnTo>
                  <a:lnTo>
                    <a:pt x="313785" y="93453"/>
                  </a:lnTo>
                  <a:lnTo>
                    <a:pt x="351353" y="101934"/>
                  </a:lnTo>
                  <a:lnTo>
                    <a:pt x="392099" y="110588"/>
                  </a:lnTo>
                  <a:lnTo>
                    <a:pt x="430136" y="118199"/>
                  </a:lnTo>
                  <a:lnTo>
                    <a:pt x="507871" y="132422"/>
                  </a:lnTo>
                  <a:lnTo>
                    <a:pt x="545621" y="138752"/>
                  </a:lnTo>
                  <a:lnTo>
                    <a:pt x="586529" y="145223"/>
                  </a:lnTo>
                  <a:lnTo>
                    <a:pt x="626701" y="151188"/>
                  </a:lnTo>
                  <a:lnTo>
                    <a:pt x="704786" y="161831"/>
                  </a:lnTo>
                  <a:lnTo>
                    <a:pt x="742723" y="166593"/>
                  </a:lnTo>
                  <a:lnTo>
                    <a:pt x="783808" y="171454"/>
                  </a:lnTo>
                  <a:lnTo>
                    <a:pt x="824142" y="175971"/>
                  </a:lnTo>
                  <a:lnTo>
                    <a:pt x="902596" y="184072"/>
                  </a:lnTo>
                  <a:lnTo>
                    <a:pt x="940696" y="187714"/>
                  </a:lnTo>
                  <a:lnTo>
                    <a:pt x="1018556" y="194596"/>
                  </a:lnTo>
                  <a:lnTo>
                    <a:pt x="1097354" y="200905"/>
                  </a:lnTo>
                  <a:lnTo>
                    <a:pt x="1137584" y="203874"/>
                  </a:lnTo>
                  <a:lnTo>
                    <a:pt x="1215814" y="209267"/>
                  </a:lnTo>
                  <a:lnTo>
                    <a:pt x="1291054" y="213987"/>
                  </a:lnTo>
                  <a:lnTo>
                    <a:pt x="1331467" y="216367"/>
                  </a:lnTo>
                  <a:lnTo>
                    <a:pt x="1410041" y="220660"/>
                  </a:lnTo>
                  <a:lnTo>
                    <a:pt x="1448218" y="222635"/>
                  </a:lnTo>
                  <a:lnTo>
                    <a:pt x="1526224" y="226381"/>
                  </a:lnTo>
                  <a:lnTo>
                    <a:pt x="1605147" y="229861"/>
                  </a:lnTo>
                  <a:lnTo>
                    <a:pt x="1645461" y="231528"/>
                  </a:lnTo>
                  <a:lnTo>
                    <a:pt x="1723811" y="234581"/>
                  </a:lnTo>
                  <a:lnTo>
                    <a:pt x="1799191" y="237290"/>
                  </a:lnTo>
                  <a:lnTo>
                    <a:pt x="1839666" y="238676"/>
                  </a:lnTo>
                  <a:lnTo>
                    <a:pt x="1878740" y="239937"/>
                  </a:lnTo>
                  <a:lnTo>
                    <a:pt x="1880063" y="239994"/>
                  </a:lnTo>
                  <a:lnTo>
                    <a:pt x="1882710" y="240077"/>
                  </a:lnTo>
                  <a:lnTo>
                    <a:pt x="1898521" y="240567"/>
                  </a:lnTo>
                  <a:lnTo>
                    <a:pt x="1899824" y="240609"/>
                  </a:lnTo>
                  <a:lnTo>
                    <a:pt x="1903794" y="240728"/>
                  </a:lnTo>
                  <a:lnTo>
                    <a:pt x="1909066" y="240890"/>
                  </a:lnTo>
                  <a:lnTo>
                    <a:pt x="1910368" y="240932"/>
                  </a:lnTo>
                  <a:lnTo>
                    <a:pt x="1914333" y="241057"/>
                  </a:lnTo>
                  <a:lnTo>
                    <a:pt x="1915636" y="241093"/>
                  </a:lnTo>
                  <a:lnTo>
                    <a:pt x="1916959" y="241135"/>
                  </a:lnTo>
                  <a:lnTo>
                    <a:pt x="1917631" y="241156"/>
                  </a:lnTo>
                  <a:lnTo>
                    <a:pt x="1918933" y="241197"/>
                  </a:lnTo>
                  <a:lnTo>
                    <a:pt x="1919605" y="241218"/>
                  </a:lnTo>
                </a:path>
              </a:pathLst>
            </a:custGeom>
            <a:ln w="7293">
              <a:solidFill>
                <a:srgbClr val="7F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4295" y="1489004"/>
              <a:ext cx="1919605" cy="293370"/>
            </a:xfrm>
            <a:custGeom>
              <a:avLst/>
              <a:gdLst/>
              <a:ahLst/>
              <a:cxnLst/>
              <a:rect l="l" t="t" r="r" b="b"/>
              <a:pathLst>
                <a:path w="1919605" h="293369">
                  <a:moveTo>
                    <a:pt x="0" y="0"/>
                  </a:moveTo>
                  <a:lnTo>
                    <a:pt x="2360" y="1219"/>
                  </a:lnTo>
                  <a:lnTo>
                    <a:pt x="4720" y="2422"/>
                  </a:lnTo>
                  <a:lnTo>
                    <a:pt x="9424" y="4845"/>
                  </a:lnTo>
                  <a:lnTo>
                    <a:pt x="78532" y="37729"/>
                  </a:lnTo>
                  <a:lnTo>
                    <a:pt x="116673" y="54129"/>
                  </a:lnTo>
                  <a:lnTo>
                    <a:pt x="154074" y="69092"/>
                  </a:lnTo>
                  <a:lnTo>
                    <a:pt x="194632" y="84190"/>
                  </a:lnTo>
                  <a:lnTo>
                    <a:pt x="232487" y="97277"/>
                  </a:lnTo>
                  <a:lnTo>
                    <a:pt x="273514" y="110484"/>
                  </a:lnTo>
                  <a:lnTo>
                    <a:pt x="313785" y="122492"/>
                  </a:lnTo>
                  <a:lnTo>
                    <a:pt x="351353" y="132948"/>
                  </a:lnTo>
                  <a:lnTo>
                    <a:pt x="392099" y="143535"/>
                  </a:lnTo>
                  <a:lnTo>
                    <a:pt x="430136" y="152751"/>
                  </a:lnTo>
                  <a:lnTo>
                    <a:pt x="467417" y="161217"/>
                  </a:lnTo>
                  <a:lnTo>
                    <a:pt x="507871" y="169808"/>
                  </a:lnTo>
                  <a:lnTo>
                    <a:pt x="545621" y="177315"/>
                  </a:lnTo>
                  <a:lnTo>
                    <a:pt x="586529" y="184947"/>
                  </a:lnTo>
                  <a:lnTo>
                    <a:pt x="626701" y="191965"/>
                  </a:lnTo>
                  <a:lnTo>
                    <a:pt x="704786" y="204380"/>
                  </a:lnTo>
                  <a:lnTo>
                    <a:pt x="742723" y="209876"/>
                  </a:lnTo>
                  <a:lnTo>
                    <a:pt x="783808" y="215492"/>
                  </a:lnTo>
                  <a:lnTo>
                    <a:pt x="824142" y="220681"/>
                  </a:lnTo>
                  <a:lnTo>
                    <a:pt x="902596" y="229923"/>
                  </a:lnTo>
                  <a:lnTo>
                    <a:pt x="940696" y="234055"/>
                  </a:lnTo>
                  <a:lnTo>
                    <a:pt x="1018556" y="241828"/>
                  </a:lnTo>
                  <a:lnTo>
                    <a:pt x="1097354" y="248908"/>
                  </a:lnTo>
                  <a:lnTo>
                    <a:pt x="1137584" y="252247"/>
                  </a:lnTo>
                  <a:lnTo>
                    <a:pt x="1215814" y="258249"/>
                  </a:lnTo>
                  <a:lnTo>
                    <a:pt x="1291054" y="263480"/>
                  </a:lnTo>
                  <a:lnTo>
                    <a:pt x="1331467" y="266105"/>
                  </a:lnTo>
                  <a:lnTo>
                    <a:pt x="1410041" y="270846"/>
                  </a:lnTo>
                  <a:lnTo>
                    <a:pt x="1448218" y="272982"/>
                  </a:lnTo>
                  <a:lnTo>
                    <a:pt x="1526224" y="277093"/>
                  </a:lnTo>
                  <a:lnTo>
                    <a:pt x="1605147" y="280880"/>
                  </a:lnTo>
                  <a:lnTo>
                    <a:pt x="1645461" y="282693"/>
                  </a:lnTo>
                  <a:lnTo>
                    <a:pt x="1723811" y="286007"/>
                  </a:lnTo>
                  <a:lnTo>
                    <a:pt x="1799191" y="288919"/>
                  </a:lnTo>
                  <a:lnTo>
                    <a:pt x="1839666" y="290404"/>
                  </a:lnTo>
                  <a:lnTo>
                    <a:pt x="1877437" y="291727"/>
                  </a:lnTo>
                  <a:lnTo>
                    <a:pt x="1878089" y="291769"/>
                  </a:lnTo>
                  <a:lnTo>
                    <a:pt x="1878740" y="291790"/>
                  </a:lnTo>
                  <a:lnTo>
                    <a:pt x="1882710" y="291909"/>
                  </a:lnTo>
                  <a:lnTo>
                    <a:pt x="1898521" y="292462"/>
                  </a:lnTo>
                  <a:lnTo>
                    <a:pt x="1899824" y="292498"/>
                  </a:lnTo>
                  <a:lnTo>
                    <a:pt x="1903794" y="292623"/>
                  </a:lnTo>
                  <a:lnTo>
                    <a:pt x="1909066" y="292806"/>
                  </a:lnTo>
                  <a:lnTo>
                    <a:pt x="1910368" y="292847"/>
                  </a:lnTo>
                  <a:lnTo>
                    <a:pt x="1911687" y="292889"/>
                  </a:lnTo>
                  <a:lnTo>
                    <a:pt x="1914333" y="292988"/>
                  </a:lnTo>
                  <a:lnTo>
                    <a:pt x="1915636" y="293030"/>
                  </a:lnTo>
                  <a:lnTo>
                    <a:pt x="1916959" y="293071"/>
                  </a:lnTo>
                  <a:lnTo>
                    <a:pt x="1917631" y="293092"/>
                  </a:lnTo>
                  <a:lnTo>
                    <a:pt x="1918933" y="293129"/>
                  </a:lnTo>
                  <a:lnTo>
                    <a:pt x="1919605" y="293149"/>
                  </a:lnTo>
                </a:path>
              </a:pathLst>
            </a:custGeom>
            <a:ln w="729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04295" y="1467513"/>
              <a:ext cx="1919605" cy="276225"/>
            </a:xfrm>
            <a:custGeom>
              <a:avLst/>
              <a:gdLst/>
              <a:ahLst/>
              <a:cxnLst/>
              <a:rect l="l" t="t" r="r" b="b"/>
              <a:pathLst>
                <a:path w="1919605" h="276225">
                  <a:moveTo>
                    <a:pt x="0" y="0"/>
                  </a:moveTo>
                  <a:lnTo>
                    <a:pt x="588" y="343"/>
                  </a:lnTo>
                  <a:lnTo>
                    <a:pt x="1182" y="713"/>
                  </a:lnTo>
                  <a:lnTo>
                    <a:pt x="2360" y="1401"/>
                  </a:lnTo>
                  <a:lnTo>
                    <a:pt x="37687" y="21631"/>
                  </a:lnTo>
                  <a:lnTo>
                    <a:pt x="78532" y="42819"/>
                  </a:lnTo>
                  <a:lnTo>
                    <a:pt x="116673" y="60704"/>
                  </a:lnTo>
                  <a:lnTo>
                    <a:pt x="154074" y="76698"/>
                  </a:lnTo>
                  <a:lnTo>
                    <a:pt x="194632" y="92494"/>
                  </a:lnTo>
                  <a:lnTo>
                    <a:pt x="232487" y="105904"/>
                  </a:lnTo>
                  <a:lnTo>
                    <a:pt x="273514" y="119194"/>
                  </a:lnTo>
                  <a:lnTo>
                    <a:pt x="313785" y="131099"/>
                  </a:lnTo>
                  <a:lnTo>
                    <a:pt x="351353" y="141273"/>
                  </a:lnTo>
                  <a:lnTo>
                    <a:pt x="392099" y="151407"/>
                  </a:lnTo>
                  <a:lnTo>
                    <a:pt x="430136" y="160117"/>
                  </a:lnTo>
                  <a:lnTo>
                    <a:pt x="467417" y="168015"/>
                  </a:lnTo>
                  <a:lnTo>
                    <a:pt x="507871" y="175908"/>
                  </a:lnTo>
                  <a:lnTo>
                    <a:pt x="545621" y="182728"/>
                  </a:lnTo>
                  <a:lnTo>
                    <a:pt x="586529" y="189584"/>
                  </a:lnTo>
                  <a:lnTo>
                    <a:pt x="626701" y="195815"/>
                  </a:lnTo>
                  <a:lnTo>
                    <a:pt x="704786" y="206641"/>
                  </a:lnTo>
                  <a:lnTo>
                    <a:pt x="742723" y="211361"/>
                  </a:lnTo>
                  <a:lnTo>
                    <a:pt x="783808" y="216123"/>
                  </a:lnTo>
                  <a:lnTo>
                    <a:pt x="824142" y="220499"/>
                  </a:lnTo>
                  <a:lnTo>
                    <a:pt x="902596" y="228152"/>
                  </a:lnTo>
                  <a:lnTo>
                    <a:pt x="940696" y="231528"/>
                  </a:lnTo>
                  <a:lnTo>
                    <a:pt x="1018556" y="237816"/>
                  </a:lnTo>
                  <a:lnTo>
                    <a:pt x="1097354" y="243432"/>
                  </a:lnTo>
                  <a:lnTo>
                    <a:pt x="1137584" y="246058"/>
                  </a:lnTo>
                  <a:lnTo>
                    <a:pt x="1215814" y="250721"/>
                  </a:lnTo>
                  <a:lnTo>
                    <a:pt x="1291054" y="254727"/>
                  </a:lnTo>
                  <a:lnTo>
                    <a:pt x="1331467" y="256702"/>
                  </a:lnTo>
                  <a:lnTo>
                    <a:pt x="1410041" y="260244"/>
                  </a:lnTo>
                  <a:lnTo>
                    <a:pt x="1448218" y="261833"/>
                  </a:lnTo>
                  <a:lnTo>
                    <a:pt x="1526224" y="264845"/>
                  </a:lnTo>
                  <a:lnTo>
                    <a:pt x="1605147" y="267590"/>
                  </a:lnTo>
                  <a:lnTo>
                    <a:pt x="1645461" y="268893"/>
                  </a:lnTo>
                  <a:lnTo>
                    <a:pt x="1723811" y="271232"/>
                  </a:lnTo>
                  <a:lnTo>
                    <a:pt x="1799191" y="273290"/>
                  </a:lnTo>
                  <a:lnTo>
                    <a:pt x="1839666" y="274326"/>
                  </a:lnTo>
                  <a:lnTo>
                    <a:pt x="1877437" y="275243"/>
                  </a:lnTo>
                  <a:lnTo>
                    <a:pt x="1878089" y="275243"/>
                  </a:lnTo>
                  <a:lnTo>
                    <a:pt x="1878740" y="275264"/>
                  </a:lnTo>
                  <a:lnTo>
                    <a:pt x="1880063" y="275306"/>
                  </a:lnTo>
                  <a:lnTo>
                    <a:pt x="1882710" y="275363"/>
                  </a:lnTo>
                  <a:lnTo>
                    <a:pt x="1898521" y="275733"/>
                  </a:lnTo>
                  <a:lnTo>
                    <a:pt x="1899173" y="275754"/>
                  </a:lnTo>
                  <a:lnTo>
                    <a:pt x="1899824" y="275754"/>
                  </a:lnTo>
                  <a:lnTo>
                    <a:pt x="1901147" y="275790"/>
                  </a:lnTo>
                  <a:lnTo>
                    <a:pt x="1903794" y="275853"/>
                  </a:lnTo>
                  <a:lnTo>
                    <a:pt x="1909066" y="275973"/>
                  </a:lnTo>
                  <a:lnTo>
                    <a:pt x="1909717" y="275994"/>
                  </a:lnTo>
                  <a:lnTo>
                    <a:pt x="1910368" y="275994"/>
                  </a:lnTo>
                  <a:lnTo>
                    <a:pt x="1911687" y="276035"/>
                  </a:lnTo>
                  <a:lnTo>
                    <a:pt x="1914333" y="276098"/>
                  </a:lnTo>
                  <a:lnTo>
                    <a:pt x="1914984" y="276098"/>
                  </a:lnTo>
                  <a:lnTo>
                    <a:pt x="1915636" y="276119"/>
                  </a:lnTo>
                  <a:lnTo>
                    <a:pt x="1916959" y="276160"/>
                  </a:lnTo>
                  <a:lnTo>
                    <a:pt x="1917631" y="276160"/>
                  </a:lnTo>
                  <a:lnTo>
                    <a:pt x="1918933" y="276197"/>
                  </a:lnTo>
                  <a:lnTo>
                    <a:pt x="1919605" y="276218"/>
                  </a:lnTo>
                </a:path>
              </a:pathLst>
            </a:custGeom>
            <a:ln w="7293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04295" y="1820253"/>
              <a:ext cx="1919605" cy="0"/>
            </a:xfrm>
            <a:custGeom>
              <a:avLst/>
              <a:gdLst/>
              <a:ahLst/>
              <a:cxnLst/>
              <a:rect l="l" t="t" r="r" b="b"/>
              <a:pathLst>
                <a:path w="1919605">
                  <a:moveTo>
                    <a:pt x="0" y="0"/>
                  </a:moveTo>
                  <a:lnTo>
                    <a:pt x="1919605" y="0"/>
                  </a:lnTo>
                </a:path>
              </a:pathLst>
            </a:custGeom>
            <a:ln w="7293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698862" y="1062739"/>
              <a:ext cx="140335" cy="0"/>
            </a:xfrm>
            <a:custGeom>
              <a:avLst/>
              <a:gdLst/>
              <a:ahLst/>
              <a:cxnLst/>
              <a:rect l="l" t="t" r="r" b="b"/>
              <a:pathLst>
                <a:path w="140335">
                  <a:moveTo>
                    <a:pt x="0" y="0"/>
                  </a:moveTo>
                  <a:lnTo>
                    <a:pt x="140034" y="0"/>
                  </a:lnTo>
                </a:path>
              </a:pathLst>
            </a:custGeom>
            <a:ln w="5834">
              <a:solidFill>
                <a:srgbClr val="7F00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698862" y="1143324"/>
              <a:ext cx="140335" cy="0"/>
            </a:xfrm>
            <a:custGeom>
              <a:avLst/>
              <a:gdLst/>
              <a:ahLst/>
              <a:cxnLst/>
              <a:rect l="l" t="t" r="r" b="b"/>
              <a:pathLst>
                <a:path w="140335">
                  <a:moveTo>
                    <a:pt x="0" y="0"/>
                  </a:moveTo>
                  <a:lnTo>
                    <a:pt x="140034" y="0"/>
                  </a:lnTo>
                </a:path>
              </a:pathLst>
            </a:custGeom>
            <a:ln w="583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698862" y="1223914"/>
              <a:ext cx="140335" cy="0"/>
            </a:xfrm>
            <a:custGeom>
              <a:avLst/>
              <a:gdLst/>
              <a:ahLst/>
              <a:cxnLst/>
              <a:rect l="l" t="t" r="r" b="b"/>
              <a:pathLst>
                <a:path w="140335">
                  <a:moveTo>
                    <a:pt x="0" y="0"/>
                  </a:moveTo>
                  <a:lnTo>
                    <a:pt x="140034" y="0"/>
                  </a:lnTo>
                </a:path>
              </a:pathLst>
            </a:custGeom>
            <a:ln w="5834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99592" y="1304525"/>
              <a:ext cx="139065" cy="0"/>
            </a:xfrm>
            <a:custGeom>
              <a:avLst/>
              <a:gdLst/>
              <a:ahLst/>
              <a:cxnLst/>
              <a:rect l="l" t="t" r="r" b="b"/>
              <a:pathLst>
                <a:path w="139064">
                  <a:moveTo>
                    <a:pt x="0" y="0"/>
                  </a:moveTo>
                  <a:lnTo>
                    <a:pt x="138570" y="0"/>
                  </a:lnTo>
                </a:path>
              </a:pathLst>
            </a:custGeom>
            <a:ln w="7293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825595" y="990563"/>
            <a:ext cx="600710" cy="34798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15"/>
              </a:spcBef>
            </a:pPr>
            <a:r>
              <a:rPr sz="350" spc="-10" dirty="0">
                <a:latin typeface="Arial MT"/>
                <a:cs typeface="Arial MT"/>
              </a:rPr>
              <a:t>Pantheon</a:t>
            </a:r>
            <a:r>
              <a:rPr sz="375" spc="-15" baseline="33333" dirty="0">
                <a:latin typeface="Lucida Sans Unicode"/>
                <a:cs typeface="Lucida Sans Unicode"/>
              </a:rPr>
              <a:t>+</a:t>
            </a:r>
            <a:endParaRPr sz="375" baseline="33333">
              <a:latin typeface="Lucida Sans Unicode"/>
              <a:cs typeface="Lucida Sans Unicode"/>
            </a:endParaRPr>
          </a:p>
          <a:p>
            <a:pPr marL="38100" marR="30480">
              <a:lnSpc>
                <a:spcPct val="151100"/>
              </a:lnSpc>
            </a:pPr>
            <a:r>
              <a:rPr sz="350" spc="-25" dirty="0">
                <a:latin typeface="Arial MT"/>
                <a:cs typeface="Arial MT"/>
              </a:rPr>
              <a:t>Pantheon</a:t>
            </a:r>
            <a:r>
              <a:rPr sz="375" spc="-37" baseline="33333" dirty="0">
                <a:latin typeface="Lucida Sans Unicode"/>
                <a:cs typeface="Lucida Sans Unicode"/>
              </a:rPr>
              <a:t>+</a:t>
            </a:r>
            <a:r>
              <a:rPr sz="350" spc="-25" dirty="0">
                <a:latin typeface="Lucida Sans Unicode"/>
                <a:cs typeface="Lucida Sans Unicode"/>
              </a:rPr>
              <a:t>+</a:t>
            </a:r>
            <a:r>
              <a:rPr sz="350" spc="-25" dirty="0">
                <a:latin typeface="Arial MT"/>
                <a:cs typeface="Arial MT"/>
              </a:rPr>
              <a:t>DESI</a:t>
            </a:r>
            <a:r>
              <a:rPr sz="350" spc="70" dirty="0">
                <a:latin typeface="Arial MT"/>
                <a:cs typeface="Arial MT"/>
              </a:rPr>
              <a:t> </a:t>
            </a:r>
            <a:r>
              <a:rPr sz="350" spc="-25" dirty="0">
                <a:latin typeface="Arial MT"/>
                <a:cs typeface="Arial MT"/>
              </a:rPr>
              <a:t>DR2</a:t>
            </a:r>
            <a:r>
              <a:rPr sz="350" spc="500" dirty="0">
                <a:latin typeface="Arial MT"/>
                <a:cs typeface="Arial MT"/>
              </a:rPr>
              <a:t> </a:t>
            </a:r>
            <a:r>
              <a:rPr sz="350" spc="-25" dirty="0">
                <a:latin typeface="Arial MT"/>
                <a:cs typeface="Arial MT"/>
              </a:rPr>
              <a:t>Pantheon</a:t>
            </a:r>
            <a:r>
              <a:rPr sz="375" spc="-37" baseline="33333" dirty="0">
                <a:latin typeface="Lucida Sans Unicode"/>
                <a:cs typeface="Lucida Sans Unicode"/>
              </a:rPr>
              <a:t>+</a:t>
            </a:r>
            <a:r>
              <a:rPr sz="350" spc="-25" dirty="0">
                <a:latin typeface="Lucida Sans Unicode"/>
                <a:cs typeface="Lucida Sans Unicode"/>
              </a:rPr>
              <a:t>+</a:t>
            </a:r>
            <a:r>
              <a:rPr sz="350" spc="-25" dirty="0">
                <a:latin typeface="Arial MT"/>
                <a:cs typeface="Arial MT"/>
              </a:rPr>
              <a:t>DESI</a:t>
            </a:r>
            <a:r>
              <a:rPr sz="350" spc="70" dirty="0">
                <a:latin typeface="Arial MT"/>
                <a:cs typeface="Arial MT"/>
              </a:rPr>
              <a:t> </a:t>
            </a:r>
            <a:r>
              <a:rPr sz="350" spc="-10" dirty="0">
                <a:latin typeface="Arial MT"/>
                <a:cs typeface="Arial MT"/>
              </a:rPr>
              <a:t>DR2</a:t>
            </a:r>
            <a:r>
              <a:rPr sz="350" spc="-10" dirty="0">
                <a:latin typeface="Lucida Sans Unicode"/>
                <a:cs typeface="Lucida Sans Unicode"/>
              </a:rPr>
              <a:t>+</a:t>
            </a:r>
            <a:r>
              <a:rPr sz="350" spc="-10" dirty="0">
                <a:latin typeface="Arial MT"/>
                <a:cs typeface="Arial MT"/>
              </a:rPr>
              <a:t>CC</a:t>
            </a:r>
            <a:r>
              <a:rPr sz="350" spc="500" dirty="0">
                <a:latin typeface="Arial MT"/>
                <a:cs typeface="Arial MT"/>
              </a:rPr>
              <a:t> </a:t>
            </a:r>
            <a:r>
              <a:rPr sz="350" spc="-20" dirty="0">
                <a:latin typeface="Lucida Sans Unicode"/>
                <a:cs typeface="Lucida Sans Unicode"/>
              </a:rPr>
              <a:t>Λ</a:t>
            </a:r>
            <a:r>
              <a:rPr sz="350" spc="-20" dirty="0">
                <a:latin typeface="Arial MT"/>
                <a:cs typeface="Arial MT"/>
              </a:rPr>
              <a:t>CDM</a:t>
            </a:r>
            <a:endParaRPr sz="350">
              <a:latin typeface="Arial MT"/>
              <a:cs typeface="Arial MT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594394" y="943833"/>
            <a:ext cx="1933575" cy="1197610"/>
            <a:chOff x="594394" y="943833"/>
            <a:chExt cx="1933575" cy="1197610"/>
          </a:xfrm>
        </p:grpSpPr>
        <p:sp>
          <p:nvSpPr>
            <p:cNvPr id="14" name="object 14"/>
            <p:cNvSpPr/>
            <p:nvPr/>
          </p:nvSpPr>
          <p:spPr>
            <a:xfrm>
              <a:off x="1660518" y="1001482"/>
              <a:ext cx="763905" cy="368300"/>
            </a:xfrm>
            <a:custGeom>
              <a:avLst/>
              <a:gdLst/>
              <a:ahLst/>
              <a:cxnLst/>
              <a:rect l="l" t="t" r="r" b="b"/>
              <a:pathLst>
                <a:path w="763905" h="368300">
                  <a:moveTo>
                    <a:pt x="21881" y="0"/>
                  </a:moveTo>
                  <a:lnTo>
                    <a:pt x="16077" y="0"/>
                  </a:lnTo>
                  <a:lnTo>
                    <a:pt x="10502" y="2318"/>
                  </a:lnTo>
                  <a:lnTo>
                    <a:pt x="6413" y="6408"/>
                  </a:lnTo>
                  <a:lnTo>
                    <a:pt x="2302" y="10518"/>
                  </a:lnTo>
                  <a:lnTo>
                    <a:pt x="0" y="16077"/>
                  </a:lnTo>
                  <a:lnTo>
                    <a:pt x="0" y="21896"/>
                  </a:lnTo>
                  <a:lnTo>
                    <a:pt x="0" y="345940"/>
                  </a:lnTo>
                  <a:lnTo>
                    <a:pt x="0" y="351739"/>
                  </a:lnTo>
                  <a:lnTo>
                    <a:pt x="2302" y="357298"/>
                  </a:lnTo>
                  <a:lnTo>
                    <a:pt x="6413" y="361408"/>
                  </a:lnTo>
                  <a:lnTo>
                    <a:pt x="10502" y="365519"/>
                  </a:lnTo>
                  <a:lnTo>
                    <a:pt x="16077" y="367816"/>
                  </a:lnTo>
                  <a:lnTo>
                    <a:pt x="21881" y="367816"/>
                  </a:lnTo>
                  <a:lnTo>
                    <a:pt x="741869" y="367816"/>
                  </a:lnTo>
                  <a:lnTo>
                    <a:pt x="747667" y="367816"/>
                  </a:lnTo>
                  <a:lnTo>
                    <a:pt x="753242" y="365519"/>
                  </a:lnTo>
                  <a:lnTo>
                    <a:pt x="757332" y="361408"/>
                  </a:lnTo>
                  <a:lnTo>
                    <a:pt x="761447" y="357298"/>
                  </a:lnTo>
                  <a:lnTo>
                    <a:pt x="763745" y="351739"/>
                  </a:lnTo>
                  <a:lnTo>
                    <a:pt x="763745" y="345940"/>
                  </a:lnTo>
                  <a:lnTo>
                    <a:pt x="763745" y="21896"/>
                  </a:lnTo>
                  <a:lnTo>
                    <a:pt x="763745" y="16077"/>
                  </a:lnTo>
                  <a:lnTo>
                    <a:pt x="761447" y="10518"/>
                  </a:lnTo>
                  <a:lnTo>
                    <a:pt x="757332" y="6408"/>
                  </a:lnTo>
                  <a:lnTo>
                    <a:pt x="753242" y="2318"/>
                  </a:lnTo>
                  <a:lnTo>
                    <a:pt x="747667" y="0"/>
                  </a:lnTo>
                  <a:lnTo>
                    <a:pt x="741869" y="0"/>
                  </a:lnTo>
                  <a:lnTo>
                    <a:pt x="21881" y="0"/>
                  </a:lnTo>
                  <a:close/>
                </a:path>
              </a:pathLst>
            </a:custGeom>
            <a:ln w="52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97887" y="947326"/>
              <a:ext cx="1926589" cy="1190625"/>
            </a:xfrm>
            <a:custGeom>
              <a:avLst/>
              <a:gdLst/>
              <a:ahLst/>
              <a:cxnLst/>
              <a:rect l="l" t="t" r="r" b="b"/>
              <a:pathLst>
                <a:path w="1926589" h="1190625">
                  <a:moveTo>
                    <a:pt x="1926013" y="1190338"/>
                  </a:moveTo>
                  <a:lnTo>
                    <a:pt x="0" y="1190338"/>
                  </a:lnTo>
                  <a:lnTo>
                    <a:pt x="0" y="0"/>
                  </a:lnTo>
                  <a:lnTo>
                    <a:pt x="1926013" y="0"/>
                  </a:lnTo>
                  <a:lnTo>
                    <a:pt x="1926013" y="1190338"/>
                  </a:lnTo>
                </a:path>
              </a:pathLst>
            </a:custGeom>
            <a:ln w="69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97887" y="2116826"/>
              <a:ext cx="0" cy="20955"/>
            </a:xfrm>
            <a:custGeom>
              <a:avLst/>
              <a:gdLst/>
              <a:ahLst/>
              <a:cxnLst/>
              <a:rect l="l" t="t" r="r" b="b"/>
              <a:pathLst>
                <a:path h="20955">
                  <a:moveTo>
                    <a:pt x="0" y="20839"/>
                  </a:moveTo>
                  <a:lnTo>
                    <a:pt x="0" y="0"/>
                  </a:lnTo>
                </a:path>
              </a:pathLst>
            </a:custGeom>
            <a:ln w="69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559835" y="2132452"/>
            <a:ext cx="76200" cy="692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0" spc="-25" dirty="0">
                <a:latin typeface="Arial MT"/>
                <a:cs typeface="Arial MT"/>
              </a:rPr>
              <a:t>0.0</a:t>
            </a:r>
            <a:endParaRPr sz="250">
              <a:latin typeface="Arial MT"/>
              <a:cs typeface="Arial MT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62092" y="2116826"/>
            <a:ext cx="257175" cy="20955"/>
          </a:xfrm>
          <a:custGeom>
            <a:avLst/>
            <a:gdLst/>
            <a:ahLst/>
            <a:cxnLst/>
            <a:rect l="l" t="t" r="r" b="b"/>
            <a:pathLst>
              <a:path w="257175" h="20955">
                <a:moveTo>
                  <a:pt x="0" y="20839"/>
                </a:moveTo>
                <a:lnTo>
                  <a:pt x="0" y="8340"/>
                </a:lnTo>
              </a:path>
              <a:path w="257175" h="20955">
                <a:moveTo>
                  <a:pt x="64184" y="20839"/>
                </a:moveTo>
                <a:lnTo>
                  <a:pt x="64184" y="8340"/>
                </a:lnTo>
              </a:path>
              <a:path w="257175" h="20955">
                <a:moveTo>
                  <a:pt x="128390" y="20839"/>
                </a:moveTo>
                <a:lnTo>
                  <a:pt x="128390" y="8340"/>
                </a:lnTo>
              </a:path>
              <a:path w="257175" h="20955">
                <a:moveTo>
                  <a:pt x="192600" y="20839"/>
                </a:moveTo>
                <a:lnTo>
                  <a:pt x="192600" y="8340"/>
                </a:lnTo>
              </a:path>
              <a:path w="257175" h="20955">
                <a:moveTo>
                  <a:pt x="256785" y="20839"/>
                </a:moveTo>
                <a:lnTo>
                  <a:pt x="256785" y="0"/>
                </a:lnTo>
              </a:path>
            </a:pathLst>
          </a:custGeom>
          <a:ln w="693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880837" y="2132452"/>
            <a:ext cx="76200" cy="692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0" spc="-25" dirty="0">
                <a:latin typeface="Arial MT"/>
                <a:cs typeface="Arial MT"/>
              </a:rPr>
              <a:t>0.5</a:t>
            </a:r>
            <a:endParaRPr sz="250">
              <a:latin typeface="Arial MT"/>
              <a:cs typeface="Arial MT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983083" y="2116826"/>
            <a:ext cx="257175" cy="20955"/>
          </a:xfrm>
          <a:custGeom>
            <a:avLst/>
            <a:gdLst/>
            <a:ahLst/>
            <a:cxnLst/>
            <a:rect l="l" t="t" r="r" b="b"/>
            <a:pathLst>
              <a:path w="257175" h="20955">
                <a:moveTo>
                  <a:pt x="0" y="20839"/>
                </a:moveTo>
                <a:lnTo>
                  <a:pt x="0" y="8340"/>
                </a:lnTo>
              </a:path>
              <a:path w="257175" h="20955">
                <a:moveTo>
                  <a:pt x="64205" y="20839"/>
                </a:moveTo>
                <a:lnTo>
                  <a:pt x="64205" y="8340"/>
                </a:lnTo>
              </a:path>
              <a:path w="257175" h="20955">
                <a:moveTo>
                  <a:pt x="128395" y="20839"/>
                </a:moveTo>
                <a:lnTo>
                  <a:pt x="128395" y="8340"/>
                </a:lnTo>
              </a:path>
              <a:path w="257175" h="20955">
                <a:moveTo>
                  <a:pt x="192600" y="20839"/>
                </a:moveTo>
                <a:lnTo>
                  <a:pt x="192600" y="8340"/>
                </a:lnTo>
              </a:path>
              <a:path w="257175" h="20955">
                <a:moveTo>
                  <a:pt x="256806" y="20839"/>
                </a:moveTo>
                <a:lnTo>
                  <a:pt x="256806" y="0"/>
                </a:lnTo>
              </a:path>
            </a:pathLst>
          </a:custGeom>
          <a:ln w="693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1201839" y="2132452"/>
            <a:ext cx="76200" cy="692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0" spc="-25" dirty="0">
                <a:latin typeface="Arial MT"/>
                <a:cs typeface="Arial MT"/>
              </a:rPr>
              <a:t>1.0</a:t>
            </a:r>
            <a:endParaRPr sz="250">
              <a:latin typeface="Arial MT"/>
              <a:cs typeface="Arial MT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304095" y="2116826"/>
            <a:ext cx="577850" cy="20955"/>
          </a:xfrm>
          <a:custGeom>
            <a:avLst/>
            <a:gdLst/>
            <a:ahLst/>
            <a:cxnLst/>
            <a:rect l="l" t="t" r="r" b="b"/>
            <a:pathLst>
              <a:path w="577850" h="20955">
                <a:moveTo>
                  <a:pt x="0" y="20839"/>
                </a:moveTo>
                <a:lnTo>
                  <a:pt x="0" y="8340"/>
                </a:lnTo>
              </a:path>
              <a:path w="577850" h="20955">
                <a:moveTo>
                  <a:pt x="64189" y="20839"/>
                </a:moveTo>
                <a:lnTo>
                  <a:pt x="64189" y="8340"/>
                </a:lnTo>
              </a:path>
              <a:path w="577850" h="20955">
                <a:moveTo>
                  <a:pt x="128395" y="20839"/>
                </a:moveTo>
                <a:lnTo>
                  <a:pt x="128395" y="8340"/>
                </a:lnTo>
              </a:path>
              <a:path w="577850" h="20955">
                <a:moveTo>
                  <a:pt x="192600" y="20839"/>
                </a:moveTo>
                <a:lnTo>
                  <a:pt x="192600" y="8340"/>
                </a:lnTo>
              </a:path>
              <a:path w="577850" h="20955">
                <a:moveTo>
                  <a:pt x="256785" y="20839"/>
                </a:moveTo>
                <a:lnTo>
                  <a:pt x="256785" y="0"/>
                </a:lnTo>
              </a:path>
              <a:path w="577850" h="20955">
                <a:moveTo>
                  <a:pt x="320996" y="20839"/>
                </a:moveTo>
                <a:lnTo>
                  <a:pt x="320996" y="8340"/>
                </a:lnTo>
              </a:path>
              <a:path w="577850" h="20955">
                <a:moveTo>
                  <a:pt x="385201" y="20839"/>
                </a:moveTo>
                <a:lnTo>
                  <a:pt x="385201" y="8340"/>
                </a:lnTo>
              </a:path>
              <a:path w="577850" h="20955">
                <a:moveTo>
                  <a:pt x="449386" y="20839"/>
                </a:moveTo>
                <a:lnTo>
                  <a:pt x="449386" y="8340"/>
                </a:lnTo>
              </a:path>
              <a:path w="577850" h="20955">
                <a:moveTo>
                  <a:pt x="513591" y="20839"/>
                </a:moveTo>
                <a:lnTo>
                  <a:pt x="513591" y="8340"/>
                </a:lnTo>
              </a:path>
              <a:path w="577850" h="20955">
                <a:moveTo>
                  <a:pt x="577797" y="20839"/>
                </a:moveTo>
                <a:lnTo>
                  <a:pt x="577797" y="0"/>
                </a:lnTo>
              </a:path>
            </a:pathLst>
          </a:custGeom>
          <a:ln w="693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1843842" y="2132452"/>
            <a:ext cx="76200" cy="692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0" spc="-25" dirty="0">
                <a:latin typeface="Arial MT"/>
                <a:cs typeface="Arial MT"/>
              </a:rPr>
              <a:t>2.0</a:t>
            </a:r>
            <a:endParaRPr sz="250">
              <a:latin typeface="Arial MT"/>
              <a:cs typeface="Arial MT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946083" y="2116826"/>
            <a:ext cx="257175" cy="20955"/>
          </a:xfrm>
          <a:custGeom>
            <a:avLst/>
            <a:gdLst/>
            <a:ahLst/>
            <a:cxnLst/>
            <a:rect l="l" t="t" r="r" b="b"/>
            <a:pathLst>
              <a:path w="257175" h="20955">
                <a:moveTo>
                  <a:pt x="0" y="20839"/>
                </a:moveTo>
                <a:lnTo>
                  <a:pt x="0" y="8340"/>
                </a:lnTo>
              </a:path>
              <a:path w="257175" h="20955">
                <a:moveTo>
                  <a:pt x="64205" y="20839"/>
                </a:moveTo>
                <a:lnTo>
                  <a:pt x="64205" y="8340"/>
                </a:lnTo>
              </a:path>
              <a:path w="257175" h="20955">
                <a:moveTo>
                  <a:pt x="128411" y="20839"/>
                </a:moveTo>
                <a:lnTo>
                  <a:pt x="128411" y="8340"/>
                </a:lnTo>
              </a:path>
              <a:path w="257175" h="20955">
                <a:moveTo>
                  <a:pt x="192600" y="20839"/>
                </a:moveTo>
                <a:lnTo>
                  <a:pt x="192600" y="8340"/>
                </a:lnTo>
              </a:path>
              <a:path w="257175" h="20955">
                <a:moveTo>
                  <a:pt x="256806" y="20839"/>
                </a:moveTo>
                <a:lnTo>
                  <a:pt x="256806" y="0"/>
                </a:lnTo>
              </a:path>
            </a:pathLst>
          </a:custGeom>
          <a:ln w="693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2164844" y="2132452"/>
            <a:ext cx="76200" cy="692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0" spc="-25" dirty="0">
                <a:latin typeface="Arial MT"/>
                <a:cs typeface="Arial MT"/>
              </a:rPr>
              <a:t>2.5</a:t>
            </a:r>
            <a:endParaRPr sz="250">
              <a:latin typeface="Arial MT"/>
              <a:cs typeface="Arial MT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2267094" y="2116826"/>
            <a:ext cx="257175" cy="20955"/>
          </a:xfrm>
          <a:custGeom>
            <a:avLst/>
            <a:gdLst/>
            <a:ahLst/>
            <a:cxnLst/>
            <a:rect l="l" t="t" r="r" b="b"/>
            <a:pathLst>
              <a:path w="257175" h="20955">
                <a:moveTo>
                  <a:pt x="0" y="20839"/>
                </a:moveTo>
                <a:lnTo>
                  <a:pt x="0" y="8340"/>
                </a:lnTo>
              </a:path>
              <a:path w="257175" h="20955">
                <a:moveTo>
                  <a:pt x="64205" y="20839"/>
                </a:moveTo>
                <a:lnTo>
                  <a:pt x="64205" y="8340"/>
                </a:lnTo>
              </a:path>
              <a:path w="257175" h="20955">
                <a:moveTo>
                  <a:pt x="128395" y="20839"/>
                </a:moveTo>
                <a:lnTo>
                  <a:pt x="128395" y="8340"/>
                </a:lnTo>
              </a:path>
              <a:path w="257175" h="20955">
                <a:moveTo>
                  <a:pt x="192600" y="20839"/>
                </a:moveTo>
                <a:lnTo>
                  <a:pt x="192600" y="8340"/>
                </a:lnTo>
              </a:path>
              <a:path w="257175" h="20955">
                <a:moveTo>
                  <a:pt x="256806" y="20839"/>
                </a:moveTo>
                <a:lnTo>
                  <a:pt x="256806" y="0"/>
                </a:lnTo>
              </a:path>
            </a:pathLst>
          </a:custGeom>
          <a:ln w="693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2485845" y="2132452"/>
            <a:ext cx="76200" cy="692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0" spc="-25" dirty="0">
                <a:latin typeface="Arial MT"/>
                <a:cs typeface="Arial MT"/>
              </a:rPr>
              <a:t>3.0</a:t>
            </a:r>
            <a:endParaRPr sz="250">
              <a:latin typeface="Arial MT"/>
              <a:cs typeface="Arial MT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597887" y="2137665"/>
            <a:ext cx="20955" cy="0"/>
          </a:xfrm>
          <a:custGeom>
            <a:avLst/>
            <a:gdLst/>
            <a:ahLst/>
            <a:cxnLst/>
            <a:rect l="l" t="t" r="r" b="b"/>
            <a:pathLst>
              <a:path w="20954">
                <a:moveTo>
                  <a:pt x="0" y="0"/>
                </a:moveTo>
                <a:lnTo>
                  <a:pt x="20839" y="0"/>
                </a:lnTo>
              </a:path>
            </a:pathLst>
          </a:custGeom>
          <a:ln w="693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503265" y="2101141"/>
            <a:ext cx="96520" cy="692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0" spc="-20" dirty="0">
                <a:latin typeface="Arial MT"/>
                <a:cs typeface="Arial MT"/>
              </a:rPr>
              <a:t>0.20</a:t>
            </a:r>
            <a:endParaRPr sz="250">
              <a:latin typeface="Arial MT"/>
              <a:cs typeface="Arial MT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597887" y="1939286"/>
            <a:ext cx="20955" cy="158750"/>
          </a:xfrm>
          <a:custGeom>
            <a:avLst/>
            <a:gdLst/>
            <a:ahLst/>
            <a:cxnLst/>
            <a:rect l="l" t="t" r="r" b="b"/>
            <a:pathLst>
              <a:path w="20954" h="158750">
                <a:moveTo>
                  <a:pt x="0" y="158690"/>
                </a:moveTo>
                <a:lnTo>
                  <a:pt x="12493" y="158690"/>
                </a:lnTo>
              </a:path>
              <a:path w="20954" h="158750">
                <a:moveTo>
                  <a:pt x="0" y="119028"/>
                </a:moveTo>
                <a:lnTo>
                  <a:pt x="12493" y="119028"/>
                </a:lnTo>
              </a:path>
              <a:path w="20954" h="158750">
                <a:moveTo>
                  <a:pt x="0" y="79345"/>
                </a:moveTo>
                <a:lnTo>
                  <a:pt x="12493" y="79345"/>
                </a:lnTo>
              </a:path>
              <a:path w="20954" h="158750">
                <a:moveTo>
                  <a:pt x="0" y="39662"/>
                </a:moveTo>
                <a:lnTo>
                  <a:pt x="12493" y="39662"/>
                </a:lnTo>
              </a:path>
              <a:path w="20954" h="158750">
                <a:moveTo>
                  <a:pt x="0" y="0"/>
                </a:moveTo>
                <a:lnTo>
                  <a:pt x="20839" y="0"/>
                </a:lnTo>
              </a:path>
            </a:pathLst>
          </a:custGeom>
          <a:ln w="693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503265" y="1902751"/>
            <a:ext cx="96520" cy="692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0" spc="-20" dirty="0">
                <a:latin typeface="Arial MT"/>
                <a:cs typeface="Arial MT"/>
              </a:rPr>
              <a:t>0.25</a:t>
            </a:r>
            <a:endParaRPr sz="250">
              <a:latin typeface="Arial MT"/>
              <a:cs typeface="Arial MT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597887" y="1740882"/>
            <a:ext cx="20955" cy="158750"/>
          </a:xfrm>
          <a:custGeom>
            <a:avLst/>
            <a:gdLst/>
            <a:ahLst/>
            <a:cxnLst/>
            <a:rect l="l" t="t" r="r" b="b"/>
            <a:pathLst>
              <a:path w="20954" h="158750">
                <a:moveTo>
                  <a:pt x="0" y="158716"/>
                </a:moveTo>
                <a:lnTo>
                  <a:pt x="12493" y="158716"/>
                </a:lnTo>
              </a:path>
              <a:path w="20954" h="158750">
                <a:moveTo>
                  <a:pt x="0" y="119033"/>
                </a:moveTo>
                <a:lnTo>
                  <a:pt x="12493" y="119033"/>
                </a:lnTo>
              </a:path>
              <a:path w="20954" h="158750">
                <a:moveTo>
                  <a:pt x="0" y="79371"/>
                </a:moveTo>
                <a:lnTo>
                  <a:pt x="12493" y="79371"/>
                </a:lnTo>
              </a:path>
              <a:path w="20954" h="158750">
                <a:moveTo>
                  <a:pt x="0" y="39688"/>
                </a:moveTo>
                <a:lnTo>
                  <a:pt x="12493" y="39688"/>
                </a:lnTo>
              </a:path>
              <a:path w="20954" h="158750">
                <a:moveTo>
                  <a:pt x="0" y="0"/>
                </a:moveTo>
                <a:lnTo>
                  <a:pt x="20839" y="0"/>
                </a:lnTo>
              </a:path>
            </a:pathLst>
          </a:custGeom>
          <a:ln w="693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503265" y="1704361"/>
            <a:ext cx="96520" cy="692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0" spc="-20" dirty="0">
                <a:latin typeface="Arial MT"/>
                <a:cs typeface="Arial MT"/>
              </a:rPr>
              <a:t>0.30</a:t>
            </a:r>
            <a:endParaRPr sz="250">
              <a:latin typeface="Arial MT"/>
              <a:cs typeface="Arial MT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597887" y="1542503"/>
            <a:ext cx="20955" cy="158750"/>
          </a:xfrm>
          <a:custGeom>
            <a:avLst/>
            <a:gdLst/>
            <a:ahLst/>
            <a:cxnLst/>
            <a:rect l="l" t="t" r="r" b="b"/>
            <a:pathLst>
              <a:path w="20954" h="158750">
                <a:moveTo>
                  <a:pt x="0" y="158695"/>
                </a:moveTo>
                <a:lnTo>
                  <a:pt x="12493" y="158695"/>
                </a:lnTo>
              </a:path>
              <a:path w="20954" h="158750">
                <a:moveTo>
                  <a:pt x="0" y="119033"/>
                </a:moveTo>
                <a:lnTo>
                  <a:pt x="12493" y="119033"/>
                </a:lnTo>
              </a:path>
              <a:path w="20954" h="158750">
                <a:moveTo>
                  <a:pt x="0" y="79350"/>
                </a:moveTo>
                <a:lnTo>
                  <a:pt x="12493" y="79350"/>
                </a:lnTo>
              </a:path>
              <a:path w="20954" h="158750">
                <a:moveTo>
                  <a:pt x="0" y="39667"/>
                </a:moveTo>
                <a:lnTo>
                  <a:pt x="12493" y="39667"/>
                </a:lnTo>
              </a:path>
              <a:path w="20954" h="158750">
                <a:moveTo>
                  <a:pt x="0" y="0"/>
                </a:moveTo>
                <a:lnTo>
                  <a:pt x="20839" y="0"/>
                </a:lnTo>
              </a:path>
            </a:pathLst>
          </a:custGeom>
          <a:ln w="693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503265" y="1505971"/>
            <a:ext cx="96520" cy="692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0" spc="-20" dirty="0">
                <a:latin typeface="Arial MT"/>
                <a:cs typeface="Arial MT"/>
              </a:rPr>
              <a:t>0.35</a:t>
            </a:r>
            <a:endParaRPr sz="250">
              <a:latin typeface="Arial MT"/>
              <a:cs typeface="Arial MT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597887" y="1344104"/>
            <a:ext cx="20955" cy="158750"/>
          </a:xfrm>
          <a:custGeom>
            <a:avLst/>
            <a:gdLst/>
            <a:ahLst/>
            <a:cxnLst/>
            <a:rect l="l" t="t" r="r" b="b"/>
            <a:pathLst>
              <a:path w="20954" h="158750">
                <a:moveTo>
                  <a:pt x="0" y="158716"/>
                </a:moveTo>
                <a:lnTo>
                  <a:pt x="12493" y="158716"/>
                </a:lnTo>
              </a:path>
              <a:path w="20954" h="158750">
                <a:moveTo>
                  <a:pt x="0" y="119033"/>
                </a:moveTo>
                <a:lnTo>
                  <a:pt x="12493" y="119033"/>
                </a:lnTo>
              </a:path>
              <a:path w="20954" h="158750">
                <a:moveTo>
                  <a:pt x="0" y="79350"/>
                </a:moveTo>
                <a:lnTo>
                  <a:pt x="12493" y="79350"/>
                </a:lnTo>
              </a:path>
              <a:path w="20954" h="158750">
                <a:moveTo>
                  <a:pt x="0" y="39688"/>
                </a:moveTo>
                <a:lnTo>
                  <a:pt x="12493" y="39688"/>
                </a:lnTo>
              </a:path>
              <a:path w="20954" h="158750">
                <a:moveTo>
                  <a:pt x="0" y="0"/>
                </a:moveTo>
                <a:lnTo>
                  <a:pt x="20839" y="0"/>
                </a:lnTo>
              </a:path>
            </a:pathLst>
          </a:custGeom>
          <a:ln w="693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503265" y="1307581"/>
            <a:ext cx="96520" cy="692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0" spc="-20" dirty="0">
                <a:latin typeface="Arial MT"/>
                <a:cs typeface="Arial MT"/>
              </a:rPr>
              <a:t>0.40</a:t>
            </a:r>
            <a:endParaRPr sz="250">
              <a:latin typeface="Arial MT"/>
              <a:cs typeface="Arial MT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597887" y="1145725"/>
            <a:ext cx="20955" cy="158750"/>
          </a:xfrm>
          <a:custGeom>
            <a:avLst/>
            <a:gdLst/>
            <a:ahLst/>
            <a:cxnLst/>
            <a:rect l="l" t="t" r="r" b="b"/>
            <a:pathLst>
              <a:path w="20954" h="158750">
                <a:moveTo>
                  <a:pt x="0" y="158695"/>
                </a:moveTo>
                <a:lnTo>
                  <a:pt x="12493" y="158695"/>
                </a:lnTo>
              </a:path>
              <a:path w="20954" h="158750">
                <a:moveTo>
                  <a:pt x="0" y="119033"/>
                </a:moveTo>
                <a:lnTo>
                  <a:pt x="12493" y="119033"/>
                </a:lnTo>
              </a:path>
              <a:path w="20954" h="158750">
                <a:moveTo>
                  <a:pt x="0" y="79350"/>
                </a:moveTo>
                <a:lnTo>
                  <a:pt x="12493" y="79350"/>
                </a:lnTo>
              </a:path>
              <a:path w="20954" h="158750">
                <a:moveTo>
                  <a:pt x="0" y="39662"/>
                </a:moveTo>
                <a:lnTo>
                  <a:pt x="12493" y="39662"/>
                </a:lnTo>
              </a:path>
              <a:path w="20954" h="158750">
                <a:moveTo>
                  <a:pt x="0" y="0"/>
                </a:moveTo>
                <a:lnTo>
                  <a:pt x="20839" y="0"/>
                </a:lnTo>
              </a:path>
            </a:pathLst>
          </a:custGeom>
          <a:ln w="693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503265" y="1109191"/>
            <a:ext cx="96520" cy="692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0" spc="-20" dirty="0">
                <a:latin typeface="Arial MT"/>
                <a:cs typeface="Arial MT"/>
              </a:rPr>
              <a:t>0.45</a:t>
            </a:r>
            <a:endParaRPr sz="250">
              <a:latin typeface="Arial MT"/>
              <a:cs typeface="Arial MT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597887" y="947326"/>
            <a:ext cx="20955" cy="158750"/>
          </a:xfrm>
          <a:custGeom>
            <a:avLst/>
            <a:gdLst/>
            <a:ahLst/>
            <a:cxnLst/>
            <a:rect l="l" t="t" r="r" b="b"/>
            <a:pathLst>
              <a:path w="20954" h="158750">
                <a:moveTo>
                  <a:pt x="0" y="158716"/>
                </a:moveTo>
                <a:lnTo>
                  <a:pt x="12493" y="158716"/>
                </a:lnTo>
              </a:path>
              <a:path w="20954" h="158750">
                <a:moveTo>
                  <a:pt x="0" y="119033"/>
                </a:moveTo>
                <a:lnTo>
                  <a:pt x="12493" y="119033"/>
                </a:lnTo>
              </a:path>
              <a:path w="20954" h="158750">
                <a:moveTo>
                  <a:pt x="0" y="79350"/>
                </a:moveTo>
                <a:lnTo>
                  <a:pt x="12493" y="79350"/>
                </a:lnTo>
              </a:path>
              <a:path w="20954" h="158750">
                <a:moveTo>
                  <a:pt x="0" y="39683"/>
                </a:moveTo>
                <a:lnTo>
                  <a:pt x="12493" y="39683"/>
                </a:lnTo>
              </a:path>
              <a:path w="20954" h="158750">
                <a:moveTo>
                  <a:pt x="0" y="0"/>
                </a:moveTo>
                <a:lnTo>
                  <a:pt x="20839" y="0"/>
                </a:lnTo>
              </a:path>
            </a:pathLst>
          </a:custGeom>
          <a:ln w="693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503265" y="910801"/>
            <a:ext cx="96520" cy="692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0" spc="-20" dirty="0">
                <a:latin typeface="Arial MT"/>
                <a:cs typeface="Arial MT"/>
              </a:rPr>
              <a:t>0.50</a:t>
            </a:r>
            <a:endParaRPr sz="250">
              <a:latin typeface="Arial MT"/>
              <a:cs typeface="Arial MT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597887" y="947326"/>
            <a:ext cx="1926589" cy="1190625"/>
          </a:xfrm>
          <a:custGeom>
            <a:avLst/>
            <a:gdLst/>
            <a:ahLst/>
            <a:cxnLst/>
            <a:rect l="l" t="t" r="r" b="b"/>
            <a:pathLst>
              <a:path w="1926589" h="1190625">
                <a:moveTo>
                  <a:pt x="0" y="0"/>
                </a:moveTo>
                <a:lnTo>
                  <a:pt x="0" y="20839"/>
                </a:lnTo>
              </a:path>
              <a:path w="1926589" h="1190625">
                <a:moveTo>
                  <a:pt x="64205" y="0"/>
                </a:moveTo>
                <a:lnTo>
                  <a:pt x="64205" y="12498"/>
                </a:lnTo>
              </a:path>
              <a:path w="1926589" h="1190625">
                <a:moveTo>
                  <a:pt x="128390" y="0"/>
                </a:moveTo>
                <a:lnTo>
                  <a:pt x="128390" y="12498"/>
                </a:lnTo>
              </a:path>
              <a:path w="1926589" h="1190625">
                <a:moveTo>
                  <a:pt x="192595" y="0"/>
                </a:moveTo>
                <a:lnTo>
                  <a:pt x="192595" y="12498"/>
                </a:lnTo>
              </a:path>
              <a:path w="1926589" h="1190625">
                <a:moveTo>
                  <a:pt x="256806" y="0"/>
                </a:moveTo>
                <a:lnTo>
                  <a:pt x="256806" y="12498"/>
                </a:lnTo>
              </a:path>
              <a:path w="1926589" h="1190625">
                <a:moveTo>
                  <a:pt x="320991" y="0"/>
                </a:moveTo>
                <a:lnTo>
                  <a:pt x="320991" y="20839"/>
                </a:lnTo>
              </a:path>
              <a:path w="1926589" h="1190625">
                <a:moveTo>
                  <a:pt x="385196" y="0"/>
                </a:moveTo>
                <a:lnTo>
                  <a:pt x="385196" y="12498"/>
                </a:lnTo>
              </a:path>
              <a:path w="1926589" h="1190625">
                <a:moveTo>
                  <a:pt x="449402" y="0"/>
                </a:moveTo>
                <a:lnTo>
                  <a:pt x="449402" y="12498"/>
                </a:lnTo>
              </a:path>
              <a:path w="1926589" h="1190625">
                <a:moveTo>
                  <a:pt x="513591" y="0"/>
                </a:moveTo>
                <a:lnTo>
                  <a:pt x="513591" y="12498"/>
                </a:lnTo>
              </a:path>
              <a:path w="1926589" h="1190625">
                <a:moveTo>
                  <a:pt x="577797" y="0"/>
                </a:moveTo>
                <a:lnTo>
                  <a:pt x="577797" y="12498"/>
                </a:lnTo>
              </a:path>
              <a:path w="1926589" h="1190625">
                <a:moveTo>
                  <a:pt x="642002" y="0"/>
                </a:moveTo>
                <a:lnTo>
                  <a:pt x="642002" y="20839"/>
                </a:lnTo>
              </a:path>
              <a:path w="1926589" h="1190625">
                <a:moveTo>
                  <a:pt x="706208" y="0"/>
                </a:moveTo>
                <a:lnTo>
                  <a:pt x="706208" y="12498"/>
                </a:lnTo>
              </a:path>
              <a:path w="1926589" h="1190625">
                <a:moveTo>
                  <a:pt x="770398" y="0"/>
                </a:moveTo>
                <a:lnTo>
                  <a:pt x="770398" y="12498"/>
                </a:lnTo>
              </a:path>
              <a:path w="1926589" h="1190625">
                <a:moveTo>
                  <a:pt x="834603" y="0"/>
                </a:moveTo>
                <a:lnTo>
                  <a:pt x="834603" y="12498"/>
                </a:lnTo>
              </a:path>
              <a:path w="1926589" h="1190625">
                <a:moveTo>
                  <a:pt x="898809" y="0"/>
                </a:moveTo>
                <a:lnTo>
                  <a:pt x="898809" y="12498"/>
                </a:lnTo>
              </a:path>
              <a:path w="1926589" h="1190625">
                <a:moveTo>
                  <a:pt x="962993" y="0"/>
                </a:moveTo>
                <a:lnTo>
                  <a:pt x="962993" y="20839"/>
                </a:lnTo>
              </a:path>
              <a:path w="1926589" h="1190625">
                <a:moveTo>
                  <a:pt x="1027204" y="0"/>
                </a:moveTo>
                <a:lnTo>
                  <a:pt x="1027204" y="12498"/>
                </a:lnTo>
              </a:path>
              <a:path w="1926589" h="1190625">
                <a:moveTo>
                  <a:pt x="1091410" y="0"/>
                </a:moveTo>
                <a:lnTo>
                  <a:pt x="1091410" y="12498"/>
                </a:lnTo>
              </a:path>
              <a:path w="1926589" h="1190625">
                <a:moveTo>
                  <a:pt x="1155594" y="0"/>
                </a:moveTo>
                <a:lnTo>
                  <a:pt x="1155594" y="12498"/>
                </a:lnTo>
              </a:path>
              <a:path w="1926589" h="1190625">
                <a:moveTo>
                  <a:pt x="1219800" y="0"/>
                </a:moveTo>
                <a:lnTo>
                  <a:pt x="1219800" y="12498"/>
                </a:lnTo>
              </a:path>
              <a:path w="1926589" h="1190625">
                <a:moveTo>
                  <a:pt x="1284005" y="0"/>
                </a:moveTo>
                <a:lnTo>
                  <a:pt x="1284005" y="20839"/>
                </a:lnTo>
              </a:path>
              <a:path w="1926589" h="1190625">
                <a:moveTo>
                  <a:pt x="1348195" y="0"/>
                </a:moveTo>
                <a:lnTo>
                  <a:pt x="1348195" y="12498"/>
                </a:lnTo>
              </a:path>
              <a:path w="1926589" h="1190625">
                <a:moveTo>
                  <a:pt x="1412401" y="0"/>
                </a:moveTo>
                <a:lnTo>
                  <a:pt x="1412401" y="12498"/>
                </a:lnTo>
              </a:path>
              <a:path w="1926589" h="1190625">
                <a:moveTo>
                  <a:pt x="1476606" y="0"/>
                </a:moveTo>
                <a:lnTo>
                  <a:pt x="1476606" y="12498"/>
                </a:lnTo>
              </a:path>
              <a:path w="1926589" h="1190625">
                <a:moveTo>
                  <a:pt x="1540796" y="0"/>
                </a:moveTo>
                <a:lnTo>
                  <a:pt x="1540796" y="12498"/>
                </a:lnTo>
              </a:path>
              <a:path w="1926589" h="1190625">
                <a:moveTo>
                  <a:pt x="1605002" y="0"/>
                </a:moveTo>
                <a:lnTo>
                  <a:pt x="1605002" y="20839"/>
                </a:lnTo>
              </a:path>
              <a:path w="1926589" h="1190625">
                <a:moveTo>
                  <a:pt x="1669207" y="0"/>
                </a:moveTo>
                <a:lnTo>
                  <a:pt x="1669207" y="12498"/>
                </a:lnTo>
              </a:path>
              <a:path w="1926589" h="1190625">
                <a:moveTo>
                  <a:pt x="1733413" y="0"/>
                </a:moveTo>
                <a:lnTo>
                  <a:pt x="1733413" y="12498"/>
                </a:lnTo>
              </a:path>
              <a:path w="1926589" h="1190625">
                <a:moveTo>
                  <a:pt x="1797602" y="0"/>
                </a:moveTo>
                <a:lnTo>
                  <a:pt x="1797602" y="12498"/>
                </a:lnTo>
              </a:path>
              <a:path w="1926589" h="1190625">
                <a:moveTo>
                  <a:pt x="1861808" y="0"/>
                </a:moveTo>
                <a:lnTo>
                  <a:pt x="1861808" y="12498"/>
                </a:lnTo>
              </a:path>
              <a:path w="1926589" h="1190625">
                <a:moveTo>
                  <a:pt x="1926013" y="0"/>
                </a:moveTo>
                <a:lnTo>
                  <a:pt x="1926013" y="20839"/>
                </a:lnTo>
              </a:path>
              <a:path w="1926589" h="1190625">
                <a:moveTo>
                  <a:pt x="1926013" y="1190338"/>
                </a:moveTo>
                <a:lnTo>
                  <a:pt x="1905174" y="1190338"/>
                </a:lnTo>
              </a:path>
              <a:path w="1926589" h="1190625">
                <a:moveTo>
                  <a:pt x="1926013" y="1150650"/>
                </a:moveTo>
                <a:lnTo>
                  <a:pt x="1913500" y="1150650"/>
                </a:lnTo>
              </a:path>
              <a:path w="1926589" h="1190625">
                <a:moveTo>
                  <a:pt x="1926013" y="1110988"/>
                </a:moveTo>
                <a:lnTo>
                  <a:pt x="1913500" y="1110988"/>
                </a:lnTo>
              </a:path>
              <a:path w="1926589" h="1190625">
                <a:moveTo>
                  <a:pt x="1926013" y="1071305"/>
                </a:moveTo>
                <a:lnTo>
                  <a:pt x="1913500" y="1071305"/>
                </a:lnTo>
              </a:path>
              <a:path w="1926589" h="1190625">
                <a:moveTo>
                  <a:pt x="1926013" y="1031622"/>
                </a:moveTo>
                <a:lnTo>
                  <a:pt x="1913500" y="1031622"/>
                </a:lnTo>
              </a:path>
              <a:path w="1926589" h="1190625">
                <a:moveTo>
                  <a:pt x="1926013" y="991960"/>
                </a:moveTo>
                <a:lnTo>
                  <a:pt x="1905174" y="991960"/>
                </a:lnTo>
              </a:path>
              <a:path w="1926589" h="1190625">
                <a:moveTo>
                  <a:pt x="1926013" y="952272"/>
                </a:moveTo>
                <a:lnTo>
                  <a:pt x="1913500" y="952272"/>
                </a:lnTo>
              </a:path>
              <a:path w="1926589" h="1190625">
                <a:moveTo>
                  <a:pt x="1926013" y="912589"/>
                </a:moveTo>
                <a:lnTo>
                  <a:pt x="1913500" y="912589"/>
                </a:lnTo>
              </a:path>
              <a:path w="1926589" h="1190625">
                <a:moveTo>
                  <a:pt x="1926013" y="872927"/>
                </a:moveTo>
                <a:lnTo>
                  <a:pt x="1913500" y="872927"/>
                </a:lnTo>
              </a:path>
              <a:path w="1926589" h="1190625">
                <a:moveTo>
                  <a:pt x="1926013" y="833244"/>
                </a:moveTo>
                <a:lnTo>
                  <a:pt x="1913500" y="833244"/>
                </a:lnTo>
              </a:path>
              <a:path w="1926589" h="1190625">
                <a:moveTo>
                  <a:pt x="1926013" y="793555"/>
                </a:moveTo>
                <a:lnTo>
                  <a:pt x="1905174" y="793555"/>
                </a:lnTo>
              </a:path>
              <a:path w="1926589" h="1190625">
                <a:moveTo>
                  <a:pt x="1926013" y="753872"/>
                </a:moveTo>
                <a:lnTo>
                  <a:pt x="1913500" y="753872"/>
                </a:lnTo>
              </a:path>
              <a:path w="1926589" h="1190625">
                <a:moveTo>
                  <a:pt x="1926013" y="714210"/>
                </a:moveTo>
                <a:lnTo>
                  <a:pt x="1913500" y="714210"/>
                </a:lnTo>
              </a:path>
              <a:path w="1926589" h="1190625">
                <a:moveTo>
                  <a:pt x="1926013" y="674527"/>
                </a:moveTo>
                <a:lnTo>
                  <a:pt x="1913500" y="674527"/>
                </a:lnTo>
              </a:path>
              <a:path w="1926589" h="1190625">
                <a:moveTo>
                  <a:pt x="1926013" y="634844"/>
                </a:moveTo>
                <a:lnTo>
                  <a:pt x="1913500" y="634844"/>
                </a:lnTo>
              </a:path>
              <a:path w="1926589" h="1190625">
                <a:moveTo>
                  <a:pt x="1926013" y="595177"/>
                </a:moveTo>
                <a:lnTo>
                  <a:pt x="1905174" y="595177"/>
                </a:lnTo>
              </a:path>
              <a:path w="1926589" h="1190625">
                <a:moveTo>
                  <a:pt x="1926013" y="555494"/>
                </a:moveTo>
                <a:lnTo>
                  <a:pt x="1913500" y="555494"/>
                </a:lnTo>
              </a:path>
              <a:path w="1926589" h="1190625">
                <a:moveTo>
                  <a:pt x="1926013" y="515811"/>
                </a:moveTo>
                <a:lnTo>
                  <a:pt x="1913500" y="515811"/>
                </a:lnTo>
              </a:path>
              <a:path w="1926589" h="1190625">
                <a:moveTo>
                  <a:pt x="1926013" y="476128"/>
                </a:moveTo>
                <a:lnTo>
                  <a:pt x="1913500" y="476128"/>
                </a:lnTo>
              </a:path>
              <a:path w="1926589" h="1190625">
                <a:moveTo>
                  <a:pt x="1926013" y="436466"/>
                </a:moveTo>
                <a:lnTo>
                  <a:pt x="1913500" y="436466"/>
                </a:lnTo>
              </a:path>
              <a:path w="1926589" h="1190625">
                <a:moveTo>
                  <a:pt x="1926013" y="396777"/>
                </a:moveTo>
                <a:lnTo>
                  <a:pt x="1905174" y="396777"/>
                </a:lnTo>
              </a:path>
              <a:path w="1926589" h="1190625">
                <a:moveTo>
                  <a:pt x="1926013" y="357094"/>
                </a:moveTo>
                <a:lnTo>
                  <a:pt x="1913500" y="357094"/>
                </a:lnTo>
              </a:path>
              <a:path w="1926589" h="1190625">
                <a:moveTo>
                  <a:pt x="1926013" y="317432"/>
                </a:moveTo>
                <a:lnTo>
                  <a:pt x="1913500" y="317432"/>
                </a:lnTo>
              </a:path>
              <a:path w="1926589" h="1190625">
                <a:moveTo>
                  <a:pt x="1926013" y="277749"/>
                </a:moveTo>
                <a:lnTo>
                  <a:pt x="1913500" y="277749"/>
                </a:lnTo>
              </a:path>
              <a:path w="1926589" h="1190625">
                <a:moveTo>
                  <a:pt x="1926013" y="238061"/>
                </a:moveTo>
                <a:lnTo>
                  <a:pt x="1913500" y="238061"/>
                </a:lnTo>
              </a:path>
              <a:path w="1926589" h="1190625">
                <a:moveTo>
                  <a:pt x="1926013" y="198399"/>
                </a:moveTo>
                <a:lnTo>
                  <a:pt x="1905174" y="198399"/>
                </a:lnTo>
              </a:path>
              <a:path w="1926589" h="1190625">
                <a:moveTo>
                  <a:pt x="1926013" y="158716"/>
                </a:moveTo>
                <a:lnTo>
                  <a:pt x="1913500" y="158716"/>
                </a:lnTo>
              </a:path>
              <a:path w="1926589" h="1190625">
                <a:moveTo>
                  <a:pt x="1926013" y="119033"/>
                </a:moveTo>
                <a:lnTo>
                  <a:pt x="1913500" y="119033"/>
                </a:lnTo>
              </a:path>
              <a:path w="1926589" h="1190625">
                <a:moveTo>
                  <a:pt x="1926013" y="79350"/>
                </a:moveTo>
                <a:lnTo>
                  <a:pt x="1913500" y="79350"/>
                </a:lnTo>
              </a:path>
              <a:path w="1926589" h="1190625">
                <a:moveTo>
                  <a:pt x="1926013" y="39683"/>
                </a:moveTo>
                <a:lnTo>
                  <a:pt x="1913500" y="39683"/>
                </a:lnTo>
              </a:path>
              <a:path w="1926589" h="1190625">
                <a:moveTo>
                  <a:pt x="1926013" y="0"/>
                </a:moveTo>
                <a:lnTo>
                  <a:pt x="1905174" y="0"/>
                </a:lnTo>
              </a:path>
            </a:pathLst>
          </a:custGeom>
          <a:ln w="693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1522840" y="2108903"/>
            <a:ext cx="76200" cy="16002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2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250" spc="-25" dirty="0">
                <a:latin typeface="Arial MT"/>
                <a:cs typeface="Arial MT"/>
              </a:rPr>
              <a:t>1.5</a:t>
            </a:r>
            <a:endParaRPr sz="25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229"/>
              </a:spcBef>
            </a:pPr>
            <a:r>
              <a:rPr sz="250" spc="-50" dirty="0">
                <a:latin typeface="Arial MT"/>
                <a:cs typeface="Arial MT"/>
              </a:rPr>
              <a:t>z</a:t>
            </a:r>
            <a:endParaRPr sz="250">
              <a:latin typeface="Arial MT"/>
              <a:cs typeface="Arial MT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35952" y="1479163"/>
            <a:ext cx="66675" cy="127000"/>
          </a:xfrm>
          <a:prstGeom prst="rect">
            <a:avLst/>
          </a:prstGeom>
        </p:spPr>
        <p:txBody>
          <a:bodyPr vert="vert270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50" spc="-10" dirty="0">
                <a:latin typeface="Arial MT"/>
                <a:cs typeface="Arial MT"/>
              </a:rPr>
              <a:t>Om</a:t>
            </a:r>
            <a:r>
              <a:rPr sz="250" spc="-10" dirty="0">
                <a:latin typeface="Lucida Sans Unicode"/>
                <a:cs typeface="Lucida Sans Unicode"/>
              </a:rPr>
              <a:t>(</a:t>
            </a:r>
            <a:r>
              <a:rPr sz="250" spc="-10" dirty="0">
                <a:latin typeface="Arial MT"/>
                <a:cs typeface="Arial MT"/>
              </a:rPr>
              <a:t>z</a:t>
            </a:r>
            <a:r>
              <a:rPr sz="250" spc="-10" dirty="0">
                <a:latin typeface="Lucida Sans Unicode"/>
                <a:cs typeface="Lucida Sans Unicode"/>
              </a:rPr>
              <a:t>)</a:t>
            </a:r>
            <a:endParaRPr sz="250">
              <a:latin typeface="Lucida Sans Unicode"/>
              <a:cs typeface="Lucida Sans Unicode"/>
            </a:endParaRPr>
          </a:p>
        </p:txBody>
      </p:sp>
      <p:graphicFrame>
        <p:nvGraphicFramePr>
          <p:cNvPr id="45" name="object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524104"/>
              </p:ext>
            </p:extLst>
          </p:nvPr>
        </p:nvGraphicFramePr>
        <p:xfrm>
          <a:off x="2999447" y="685660"/>
          <a:ext cx="2487295" cy="221138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872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76530"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9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Key</a:t>
                      </a:r>
                      <a:r>
                        <a:rPr sz="900" b="1" spc="-4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Observations</a:t>
                      </a:r>
                      <a:r>
                        <a:rPr lang="fr-FR" sz="9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fr-FR" sz="900" i="1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Om</a:t>
                      </a:r>
                      <a:r>
                        <a:rPr lang="fr-FR" sz="900" dirty="0">
                          <a:solidFill>
                            <a:schemeClr val="bg1"/>
                          </a:solidFill>
                          <a:latin typeface="Lucida Sans Unicode"/>
                          <a:cs typeface="Lucida Sans Unicode"/>
                        </a:rPr>
                        <a:t>(</a:t>
                      </a:r>
                      <a:r>
                        <a:rPr lang="fr-FR" sz="900" i="1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z</a:t>
                      </a:r>
                      <a:r>
                        <a:rPr lang="fr-FR" sz="900" dirty="0">
                          <a:solidFill>
                            <a:schemeClr val="bg1"/>
                          </a:solidFill>
                          <a:latin typeface="Lucida Sans Unicode"/>
                          <a:cs typeface="Lucida Sans Unicode"/>
                        </a:rPr>
                        <a:t>)</a:t>
                      </a:r>
                      <a:endParaRPr sz="90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solidFill>
                      <a:srgbClr val="145F8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6760">
                <a:tc>
                  <a:txBody>
                    <a:bodyPr/>
                    <a:lstStyle/>
                    <a:p>
                      <a:pPr marL="283845" marR="239395" indent="-139700">
                        <a:lnSpc>
                          <a:spcPts val="950"/>
                        </a:lnSpc>
                        <a:spcBef>
                          <a:spcPts val="484"/>
                        </a:spcBef>
                        <a:buClr>
                          <a:srgbClr val="145F81"/>
                        </a:buClr>
                        <a:buSzPct val="112500"/>
                        <a:buFont typeface="Lucida Sans Unicode"/>
                        <a:buChar char="►"/>
                        <a:tabLst>
                          <a:tab pos="287020" algn="l"/>
                        </a:tabLst>
                      </a:pP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800" spc="1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i="1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Om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Lucida Sans Unicode"/>
                          <a:cs typeface="Lucida Sans Unicode"/>
                        </a:rPr>
                        <a:t>(</a:t>
                      </a:r>
                      <a:r>
                        <a:rPr sz="800" i="1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z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Lucida Sans Unicode"/>
                          <a:cs typeface="Lucida Sans Unicode"/>
                        </a:rPr>
                        <a:t>)</a:t>
                      </a:r>
                      <a:r>
                        <a:rPr sz="800" spc="35" dirty="0">
                          <a:solidFill>
                            <a:srgbClr val="0C2B5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diagnostic</a:t>
                      </a:r>
                      <a:r>
                        <a:rPr sz="800" spc="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provides</a:t>
                      </a:r>
                      <a:r>
                        <a:rPr sz="800" spc="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800" spc="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useful</a:t>
                      </a:r>
                      <a:r>
                        <a:rPr sz="800" spc="1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test</a:t>
                      </a:r>
                      <a:r>
                        <a:rPr sz="800" spc="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sz="800" spc="5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	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distinguish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between</a:t>
                      </a:r>
                      <a:r>
                        <a:rPr sz="800" spc="-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Georgia"/>
                          <a:cs typeface="Georgia"/>
                        </a:rPr>
                        <a:t>Λ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CDM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sz="800" spc="-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dynamical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dark</a:t>
                      </a:r>
                      <a:r>
                        <a:rPr sz="800" spc="5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	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energy</a:t>
                      </a:r>
                      <a:r>
                        <a:rPr sz="800" spc="-3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models.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 marL="287020" marR="121920" indent="-142875">
                        <a:lnSpc>
                          <a:spcPts val="950"/>
                        </a:lnSpc>
                        <a:spcBef>
                          <a:spcPts val="385"/>
                        </a:spcBef>
                        <a:buClr>
                          <a:srgbClr val="145F81"/>
                        </a:buClr>
                        <a:buSzPct val="112500"/>
                        <a:buFont typeface="Lucida Sans Unicode"/>
                        <a:buChar char="►"/>
                        <a:tabLst>
                          <a:tab pos="287020" algn="l"/>
                        </a:tabLst>
                      </a:pP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For</a:t>
                      </a:r>
                      <a:r>
                        <a:rPr sz="800" spc="-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Georgia"/>
                          <a:cs typeface="Georgia"/>
                        </a:rPr>
                        <a:t>Λ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CDM,</a:t>
                      </a:r>
                      <a:r>
                        <a:rPr sz="800" spc="-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i="1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Om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Lucida Sans Unicode"/>
                          <a:cs typeface="Lucida Sans Unicode"/>
                        </a:rPr>
                        <a:t>(</a:t>
                      </a:r>
                      <a:r>
                        <a:rPr sz="800" i="1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z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Lucida Sans Unicode"/>
                          <a:cs typeface="Lucida Sans Unicode"/>
                        </a:rPr>
                        <a:t>)</a:t>
                      </a:r>
                      <a:r>
                        <a:rPr sz="800" spc="5" dirty="0">
                          <a:solidFill>
                            <a:srgbClr val="0C2B5E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is</a:t>
                      </a:r>
                      <a:r>
                        <a:rPr sz="800" spc="-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constant,</a:t>
                      </a:r>
                      <a:r>
                        <a:rPr sz="800" spc="-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while</a:t>
                      </a:r>
                      <a:r>
                        <a:rPr sz="800" spc="-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any</a:t>
                      </a:r>
                      <a:r>
                        <a:rPr sz="800" spc="-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redshift</a:t>
                      </a:r>
                      <a:r>
                        <a:rPr sz="800" spc="5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dependence</a:t>
                      </a:r>
                      <a:r>
                        <a:rPr sz="800" spc="-2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indicates</a:t>
                      </a:r>
                      <a:r>
                        <a:rPr sz="800" spc="-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800" spc="-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deviation</a:t>
                      </a:r>
                      <a:r>
                        <a:rPr sz="800" spc="-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from</a:t>
                      </a:r>
                      <a:r>
                        <a:rPr sz="800" spc="-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800" spc="-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standard</a:t>
                      </a:r>
                      <a:r>
                        <a:rPr sz="800" spc="5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model.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 marL="283845" marR="24765" indent="-139700">
                        <a:lnSpc>
                          <a:spcPts val="950"/>
                        </a:lnSpc>
                        <a:spcBef>
                          <a:spcPts val="390"/>
                        </a:spcBef>
                        <a:buClr>
                          <a:srgbClr val="145F81"/>
                        </a:buClr>
                        <a:buSzPct val="112500"/>
                        <a:buFont typeface="Lucida Sans Unicode"/>
                        <a:buChar char="►"/>
                        <a:tabLst>
                          <a:tab pos="287020" algn="l"/>
                        </a:tabLst>
                      </a:pP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800" spc="-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obtained</a:t>
                      </a:r>
                      <a:r>
                        <a:rPr sz="800" spc="-1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curves</a:t>
                      </a:r>
                      <a:r>
                        <a:rPr sz="800" spc="-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show</a:t>
                      </a:r>
                      <a:r>
                        <a:rPr sz="800" spc="-1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800" spc="-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slight</a:t>
                      </a:r>
                      <a:r>
                        <a:rPr sz="800" spc="-1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evolution</a:t>
                      </a:r>
                      <a:r>
                        <a:rPr sz="800" spc="-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with</a:t>
                      </a:r>
                      <a:r>
                        <a:rPr sz="800" spc="5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	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redshift,</a:t>
                      </a:r>
                      <a:r>
                        <a:rPr sz="800" spc="-2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suggesting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800" spc="-1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possible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dynamical</a:t>
                      </a:r>
                      <a:r>
                        <a:rPr sz="800" spc="-1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dark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energy</a:t>
                      </a:r>
                      <a:r>
                        <a:rPr sz="800" spc="5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	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behavior.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 marL="283845" marR="26034" indent="-139700">
                        <a:lnSpc>
                          <a:spcPts val="950"/>
                        </a:lnSpc>
                        <a:spcBef>
                          <a:spcPts val="385"/>
                        </a:spcBef>
                        <a:buClr>
                          <a:srgbClr val="145F81"/>
                        </a:buClr>
                        <a:buSzPct val="112500"/>
                        <a:buFont typeface="Lucida Sans Unicode"/>
                        <a:buChar char="►"/>
                        <a:tabLst>
                          <a:tab pos="287020" algn="l"/>
                        </a:tabLst>
                      </a:pP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800" spc="-1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curves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lie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below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Georgia"/>
                          <a:cs typeface="Georgia"/>
                        </a:rPr>
                        <a:t>Λ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CDM</a:t>
                      </a:r>
                      <a:r>
                        <a:rPr sz="800" spc="-1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reference, suggesting</a:t>
                      </a:r>
                      <a:r>
                        <a:rPr sz="800" spc="5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	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800" spc="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phantom-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like</a:t>
                      </a:r>
                      <a:r>
                        <a:rPr sz="800" spc="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behavior.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 marL="283210" marR="186690" indent="-139065">
                        <a:lnSpc>
                          <a:spcPts val="950"/>
                        </a:lnSpc>
                        <a:spcBef>
                          <a:spcPts val="395"/>
                        </a:spcBef>
                        <a:buClr>
                          <a:srgbClr val="145F81"/>
                        </a:buClr>
                        <a:buSzPct val="112500"/>
                        <a:buFont typeface="Lucida Sans Unicode"/>
                        <a:buChar char="►"/>
                        <a:tabLst>
                          <a:tab pos="287020" algn="l"/>
                        </a:tabLst>
                      </a:pP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All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datasets</a:t>
                      </a:r>
                      <a:r>
                        <a:rPr sz="800" spc="-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show</a:t>
                      </a:r>
                      <a:r>
                        <a:rPr sz="800" spc="-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consistent behavior,</a:t>
                      </a:r>
                      <a:r>
                        <a:rPr sz="800" spc="-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sz="800" spc="-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adding</a:t>
                      </a:r>
                      <a:r>
                        <a:rPr sz="800" spc="5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	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DESI</a:t>
                      </a:r>
                      <a:r>
                        <a:rPr sz="800" spc="-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DR2</a:t>
                      </a:r>
                      <a:r>
                        <a:rPr sz="800" spc="-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sz="800" spc="-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CC</a:t>
                      </a:r>
                      <a:r>
                        <a:rPr sz="800" spc="-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reduces</a:t>
                      </a:r>
                      <a:r>
                        <a:rPr sz="800" spc="-1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800" spc="-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dispersion</a:t>
                      </a:r>
                      <a:r>
                        <a:rPr sz="800" spc="-2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sz="800" spc="5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	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improves</a:t>
                      </a:r>
                      <a:r>
                        <a:rPr sz="800" spc="-15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800" spc="-10" dirty="0">
                          <a:solidFill>
                            <a:srgbClr val="0C2B5E"/>
                          </a:solidFill>
                          <a:latin typeface="Times New Roman"/>
                          <a:cs typeface="Times New Roman"/>
                        </a:rPr>
                        <a:t> constraints.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1594" marB="0">
                    <a:solidFill>
                      <a:srgbClr val="F3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6" name="object 46"/>
          <p:cNvSpPr/>
          <p:nvPr/>
        </p:nvSpPr>
        <p:spPr>
          <a:xfrm>
            <a:off x="0" y="2995206"/>
            <a:ext cx="5760085" cy="245110"/>
          </a:xfrm>
          <a:custGeom>
            <a:avLst/>
            <a:gdLst/>
            <a:ahLst/>
            <a:cxnLst/>
            <a:rect l="l" t="t" r="r" b="b"/>
            <a:pathLst>
              <a:path w="5760085" h="245110">
                <a:moveTo>
                  <a:pt x="5759996" y="0"/>
                </a:moveTo>
                <a:lnTo>
                  <a:pt x="0" y="0"/>
                </a:lnTo>
                <a:lnTo>
                  <a:pt x="0" y="244792"/>
                </a:lnTo>
                <a:lnTo>
                  <a:pt x="5759996" y="244792"/>
                </a:lnTo>
                <a:lnTo>
                  <a:pt x="5759996" y="0"/>
                </a:lnTo>
                <a:close/>
              </a:path>
            </a:pathLst>
          </a:custGeom>
          <a:solidFill>
            <a:srgbClr val="0C2B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pc="-10" dirty="0"/>
              <a:t>16-</a:t>
            </a:r>
            <a:r>
              <a:rPr dirty="0"/>
              <a:t>22</a:t>
            </a:r>
            <a:r>
              <a:rPr spc="-20" dirty="0"/>
              <a:t> </a:t>
            </a:r>
            <a:r>
              <a:rPr dirty="0"/>
              <a:t>September</a:t>
            </a:r>
            <a:r>
              <a:rPr spc="-15" dirty="0"/>
              <a:t> </a:t>
            </a:r>
            <a:r>
              <a:rPr spc="-20" dirty="0"/>
              <a:t>2026</a:t>
            </a:r>
          </a:p>
        </p:txBody>
      </p:sp>
      <p:sp>
        <p:nvSpPr>
          <p:cNvPr id="48" name="object 48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pc="-10" dirty="0"/>
              <a:t>INTERNATIONAL</a:t>
            </a:r>
            <a:r>
              <a:rPr spc="-25" dirty="0"/>
              <a:t> </a:t>
            </a:r>
            <a:r>
              <a:rPr dirty="0"/>
              <a:t>SCHOOL</a:t>
            </a:r>
            <a:r>
              <a:rPr spc="-2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dirty="0"/>
              <a:t>NUCLEAR</a:t>
            </a:r>
            <a:r>
              <a:rPr spc="-20" dirty="0"/>
              <a:t> </a:t>
            </a:r>
            <a:r>
              <a:rPr spc="-10" dirty="0"/>
              <a:t>PHYSICS,</a:t>
            </a:r>
            <a:r>
              <a:rPr spc="-20" dirty="0"/>
              <a:t> </a:t>
            </a:r>
            <a:r>
              <a:rPr dirty="0"/>
              <a:t>47th</a:t>
            </a:r>
            <a:r>
              <a:rPr spc="-20" dirty="0"/>
              <a:t> </a:t>
            </a:r>
            <a:r>
              <a:rPr spc="-10" dirty="0"/>
              <a:t>Course</a:t>
            </a:r>
          </a:p>
        </p:txBody>
      </p:sp>
      <p:sp>
        <p:nvSpPr>
          <p:cNvPr id="49" name="object 4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15</a:t>
            </a:fld>
            <a:endParaRPr spc="-25" dirty="0"/>
          </a:p>
        </p:txBody>
      </p:sp>
    </p:spTree>
  </p:cSld>
  <p:clrMapOvr>
    <a:masterClrMapping/>
  </p:clrMapOvr>
  <p:transition>
    <p:cut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pc="-10" dirty="0"/>
              <a:t>Conclusions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7834" y="683347"/>
            <a:ext cx="4954905" cy="147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0495" indent="-137795">
              <a:lnSpc>
                <a:spcPct val="100000"/>
              </a:lnSpc>
              <a:spcBef>
                <a:spcPts val="95"/>
              </a:spcBef>
              <a:buClr>
                <a:srgbClr val="145F81"/>
              </a:buClr>
              <a:buSzPct val="112500"/>
              <a:buFont typeface="Lucida Sans Unicode"/>
              <a:buChar char="►"/>
              <a:tabLst>
                <a:tab pos="150495" algn="l"/>
              </a:tabLst>
            </a:pPr>
            <a:r>
              <a:rPr sz="800" spc="-45" dirty="0">
                <a:solidFill>
                  <a:srgbClr val="0C2B5E"/>
                </a:solidFill>
                <a:latin typeface="Times New Roman"/>
                <a:cs typeface="Times New Roman"/>
              </a:rPr>
              <a:t>We</a:t>
            </a:r>
            <a:r>
              <a:rPr sz="800" spc="-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studied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 the 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late-time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accelerated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spc="-20" dirty="0">
                <a:solidFill>
                  <a:srgbClr val="0C2B5E"/>
                </a:solidFill>
                <a:latin typeface="Times New Roman"/>
                <a:cs typeface="Times New Roman"/>
              </a:rPr>
              <a:t>expansion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 of the </a:t>
            </a:r>
            <a:r>
              <a:rPr sz="800" spc="-20" dirty="0">
                <a:solidFill>
                  <a:srgbClr val="0C2B5E"/>
                </a:solidFill>
                <a:latin typeface="Times New Roman"/>
                <a:cs typeface="Times New Roman"/>
              </a:rPr>
              <a:t>Universe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within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 a </a:t>
            </a:r>
            <a:r>
              <a:rPr sz="800" spc="-30" dirty="0">
                <a:solidFill>
                  <a:srgbClr val="0C2B5E"/>
                </a:solidFill>
                <a:latin typeface="Times New Roman"/>
                <a:cs typeface="Times New Roman"/>
              </a:rPr>
              <a:t>power-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law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0C2B5E"/>
                </a:solidFill>
                <a:latin typeface="Times New Roman"/>
                <a:cs typeface="Times New Roman"/>
              </a:rPr>
              <a:t>f</a:t>
            </a:r>
            <a:r>
              <a:rPr sz="800" i="1" spc="-1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Lucida Sans Unicode"/>
                <a:cs typeface="Lucida Sans Unicode"/>
              </a:rPr>
              <a:t>(</a:t>
            </a:r>
            <a:r>
              <a:rPr sz="800" i="1" dirty="0">
                <a:solidFill>
                  <a:srgbClr val="0C2B5E"/>
                </a:solidFill>
                <a:latin typeface="Times New Roman"/>
                <a:cs typeface="Times New Roman"/>
              </a:rPr>
              <a:t>Q</a:t>
            </a:r>
            <a:r>
              <a:rPr sz="800" dirty="0">
                <a:solidFill>
                  <a:srgbClr val="0C2B5E"/>
                </a:solidFill>
                <a:latin typeface="Lucida Sans Unicode"/>
                <a:cs typeface="Lucida Sans Unicode"/>
              </a:rPr>
              <a:t>)</a:t>
            </a:r>
            <a:r>
              <a:rPr sz="800" spc="10" dirty="0">
                <a:solidFill>
                  <a:srgbClr val="0C2B5E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gravity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spc="-20" dirty="0">
                <a:solidFill>
                  <a:srgbClr val="0C2B5E"/>
                </a:solidFill>
                <a:latin typeface="Times New Roman"/>
                <a:cs typeface="Times New Roman"/>
              </a:rPr>
              <a:t>framework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coupled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spc="-20" dirty="0">
                <a:solidFill>
                  <a:srgbClr val="0C2B5E"/>
                </a:solidFill>
                <a:latin typeface="Times New Roman"/>
                <a:cs typeface="Times New Roman"/>
              </a:rPr>
              <a:t>with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2434" y="757430"/>
            <a:ext cx="5005705" cy="111188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80340">
              <a:lnSpc>
                <a:spcPct val="100000"/>
              </a:lnSpc>
              <a:spcBef>
                <a:spcPts val="459"/>
              </a:spcBef>
            </a:pP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a</a:t>
            </a:r>
            <a:r>
              <a:rPr sz="800" spc="-2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logarithmic</a:t>
            </a:r>
            <a:r>
              <a:rPr sz="800" spc="-2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dark</a:t>
            </a:r>
            <a:r>
              <a:rPr sz="800" spc="-1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energy</a:t>
            </a:r>
            <a:r>
              <a:rPr sz="800" spc="-2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equation</a:t>
            </a:r>
            <a:r>
              <a:rPr sz="800" spc="-2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of</a:t>
            </a:r>
            <a:r>
              <a:rPr sz="800" spc="-1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state.</a:t>
            </a:r>
            <a:endParaRPr sz="800" dirty="0">
              <a:latin typeface="Times New Roman"/>
              <a:cs typeface="Times New Roman"/>
            </a:endParaRPr>
          </a:p>
          <a:p>
            <a:pPr marL="180340" marR="30480" indent="-142875">
              <a:lnSpc>
                <a:spcPts val="950"/>
              </a:lnSpc>
              <a:spcBef>
                <a:spcPts val="545"/>
              </a:spcBef>
              <a:buClr>
                <a:srgbClr val="145F81"/>
              </a:buClr>
              <a:buSzPct val="112500"/>
              <a:buFont typeface="Lucida Sans Unicode"/>
              <a:buChar char="►"/>
              <a:tabLst>
                <a:tab pos="180340" algn="l"/>
              </a:tabLst>
            </a:pP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Using</a:t>
            </a:r>
            <a:r>
              <a:rPr sz="800" spc="-1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recent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datasets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 (Pantheon</a:t>
            </a:r>
            <a:r>
              <a:rPr sz="900" spc="-15" baseline="27777" dirty="0">
                <a:solidFill>
                  <a:srgbClr val="0C2B5E"/>
                </a:solidFill>
                <a:latin typeface="Lucida Sans Unicode"/>
                <a:cs typeface="Lucida Sans Unicode"/>
              </a:rPr>
              <a:t>+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,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DESI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DR2,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and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Cosmic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 Chronometers),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we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obtained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tight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and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robust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 constraints </a:t>
            </a:r>
            <a:r>
              <a:rPr sz="800" spc="-25" dirty="0">
                <a:solidFill>
                  <a:srgbClr val="0C2B5E"/>
                </a:solidFill>
                <a:latin typeface="Times New Roman"/>
                <a:cs typeface="Times New Roman"/>
              </a:rPr>
              <a:t>on</a:t>
            </a:r>
            <a:r>
              <a:rPr sz="800" spc="50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the</a:t>
            </a:r>
            <a:r>
              <a:rPr sz="800" spc="-2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model</a:t>
            </a:r>
            <a:r>
              <a:rPr sz="800" spc="-2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parameters.</a:t>
            </a:r>
            <a:endParaRPr sz="800" dirty="0">
              <a:latin typeface="Times New Roman"/>
              <a:cs typeface="Times New Roman"/>
            </a:endParaRPr>
          </a:p>
          <a:p>
            <a:pPr marL="177165" marR="290830" indent="-139700">
              <a:lnSpc>
                <a:spcPts val="950"/>
              </a:lnSpc>
              <a:spcBef>
                <a:spcPts val="509"/>
              </a:spcBef>
              <a:buClr>
                <a:srgbClr val="145F81"/>
              </a:buClr>
              <a:buSzPct val="112500"/>
              <a:buFont typeface="Lucida Sans Unicode"/>
              <a:buChar char="►"/>
              <a:tabLst>
                <a:tab pos="180340" algn="l"/>
              </a:tabLst>
            </a:pP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The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model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 successfully</a:t>
            </a:r>
            <a:r>
              <a:rPr sz="800" spc="-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reproduces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the</a:t>
            </a:r>
            <a:r>
              <a:rPr sz="800" spc="-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observed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 expansion history,</a:t>
            </a:r>
            <a:r>
              <a:rPr sz="800" spc="-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including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the</a:t>
            </a:r>
            <a:r>
              <a:rPr sz="800" spc="-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transition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from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deceleration</a:t>
            </a:r>
            <a:r>
              <a:rPr sz="800" spc="-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spc="-25" dirty="0">
                <a:solidFill>
                  <a:srgbClr val="0C2B5E"/>
                </a:solidFill>
                <a:latin typeface="Times New Roman"/>
                <a:cs typeface="Times New Roman"/>
              </a:rPr>
              <a:t>to</a:t>
            </a:r>
            <a:r>
              <a:rPr sz="800" spc="500" dirty="0">
                <a:solidFill>
                  <a:srgbClr val="0C2B5E"/>
                </a:solidFill>
                <a:latin typeface="Times New Roman"/>
                <a:cs typeface="Times New Roman"/>
              </a:rPr>
              <a:t> 	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acceleration.</a:t>
            </a:r>
            <a:endParaRPr sz="800" dirty="0">
              <a:latin typeface="Times New Roman"/>
              <a:cs typeface="Times New Roman"/>
            </a:endParaRPr>
          </a:p>
          <a:p>
            <a:pPr marL="177165" marR="30480" indent="-139700">
              <a:lnSpc>
                <a:spcPts val="950"/>
              </a:lnSpc>
              <a:spcBef>
                <a:spcPts val="509"/>
              </a:spcBef>
              <a:buClr>
                <a:srgbClr val="145F81"/>
              </a:buClr>
              <a:buSzPct val="112500"/>
              <a:buFont typeface="Lucida Sans Unicode"/>
              <a:buChar char="►"/>
              <a:tabLst>
                <a:tab pos="180340" algn="l"/>
              </a:tabLst>
            </a:pP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The</a:t>
            </a:r>
            <a:r>
              <a:rPr sz="800" spc="-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logarithmic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parametrization</a:t>
            </a:r>
            <a:r>
              <a:rPr sz="800" spc="-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introduces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 a</a:t>
            </a:r>
            <a:r>
              <a:rPr sz="800" spc="-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b="1" spc="-10" dirty="0">
                <a:solidFill>
                  <a:srgbClr val="0C2B5E"/>
                </a:solidFill>
                <a:latin typeface="Times New Roman"/>
                <a:cs typeface="Times New Roman"/>
              </a:rPr>
              <a:t>dynamical</a:t>
            </a:r>
            <a:r>
              <a:rPr sz="800" b="1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b="1" spc="-10" dirty="0">
                <a:solidFill>
                  <a:srgbClr val="0C2B5E"/>
                </a:solidFill>
                <a:latin typeface="Times New Roman"/>
                <a:cs typeface="Times New Roman"/>
              </a:rPr>
              <a:t>dark</a:t>
            </a:r>
            <a:r>
              <a:rPr sz="800" b="1" spc="-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b="1" spc="-10" dirty="0">
                <a:solidFill>
                  <a:srgbClr val="0C2B5E"/>
                </a:solidFill>
                <a:latin typeface="Times New Roman"/>
                <a:cs typeface="Times New Roman"/>
              </a:rPr>
              <a:t>energy</a:t>
            </a:r>
            <a:r>
              <a:rPr sz="800" b="1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b="1" spc="-10" dirty="0">
                <a:solidFill>
                  <a:srgbClr val="0C2B5E"/>
                </a:solidFill>
                <a:latin typeface="Times New Roman"/>
                <a:cs typeface="Times New Roman"/>
              </a:rPr>
              <a:t>behavior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,</a:t>
            </a:r>
            <a:r>
              <a:rPr sz="800" spc="-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extending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spc="-20" dirty="0">
                <a:solidFill>
                  <a:srgbClr val="0C2B5E"/>
                </a:solidFill>
                <a:latin typeface="Times New Roman"/>
                <a:cs typeface="Times New Roman"/>
              </a:rPr>
              <a:t>beyond</a:t>
            </a:r>
            <a:r>
              <a:rPr sz="800" spc="-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the 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standard</a:t>
            </a:r>
            <a:r>
              <a:rPr sz="800" spc="-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spc="-20" dirty="0">
                <a:solidFill>
                  <a:srgbClr val="0C2B5E"/>
                </a:solidFill>
                <a:latin typeface="Georgia"/>
                <a:cs typeface="Georgia"/>
              </a:rPr>
              <a:t>Λ</a:t>
            </a:r>
            <a:r>
              <a:rPr sz="800" spc="-20" dirty="0">
                <a:solidFill>
                  <a:srgbClr val="0C2B5E"/>
                </a:solidFill>
                <a:latin typeface="Times New Roman"/>
                <a:cs typeface="Times New Roman"/>
              </a:rPr>
              <a:t>CDM</a:t>
            </a:r>
            <a:r>
              <a:rPr sz="800" spc="500" dirty="0">
                <a:solidFill>
                  <a:srgbClr val="0C2B5E"/>
                </a:solidFill>
                <a:latin typeface="Times New Roman"/>
                <a:cs typeface="Times New Roman"/>
              </a:rPr>
              <a:t> 	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scenario.</a:t>
            </a:r>
            <a:endParaRPr sz="8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7834" y="1908110"/>
            <a:ext cx="4954905" cy="147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5575" indent="-142875">
              <a:lnSpc>
                <a:spcPct val="100000"/>
              </a:lnSpc>
              <a:spcBef>
                <a:spcPts val="95"/>
              </a:spcBef>
              <a:buClr>
                <a:srgbClr val="145F81"/>
              </a:buClr>
              <a:buSzPct val="112500"/>
              <a:buFont typeface="Lucida Sans Unicode"/>
              <a:buChar char="►"/>
              <a:tabLst>
                <a:tab pos="155575" algn="l"/>
              </a:tabLst>
            </a:pP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Cosmographic</a:t>
            </a:r>
            <a:r>
              <a:rPr sz="800" spc="-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diagnostics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(</a:t>
            </a:r>
            <a:r>
              <a:rPr sz="800" i="1" dirty="0">
                <a:solidFill>
                  <a:srgbClr val="0C2B5E"/>
                </a:solidFill>
                <a:latin typeface="Times New Roman"/>
                <a:cs typeface="Times New Roman"/>
              </a:rPr>
              <a:t>q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,</a:t>
            </a:r>
            <a:r>
              <a:rPr sz="800" spc="-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0C2B5E"/>
                </a:solidFill>
                <a:latin typeface="Times New Roman"/>
                <a:cs typeface="Times New Roman"/>
              </a:rPr>
              <a:t>j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,</a:t>
            </a:r>
            <a:r>
              <a:rPr sz="800" spc="-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0C2B5E"/>
                </a:solidFill>
                <a:latin typeface="Times New Roman"/>
                <a:cs typeface="Times New Roman"/>
              </a:rPr>
              <a:t>s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, </a:t>
            </a:r>
            <a:r>
              <a:rPr sz="800" i="1" dirty="0">
                <a:solidFill>
                  <a:srgbClr val="0C2B5E"/>
                </a:solidFill>
                <a:latin typeface="Times New Roman"/>
                <a:cs typeface="Times New Roman"/>
              </a:rPr>
              <a:t>Om</a:t>
            </a:r>
            <a:r>
              <a:rPr sz="800" dirty="0">
                <a:solidFill>
                  <a:srgbClr val="0C2B5E"/>
                </a:solidFill>
                <a:latin typeface="Lucida Sans Unicode"/>
                <a:cs typeface="Lucida Sans Unicode"/>
              </a:rPr>
              <a:t>(</a:t>
            </a:r>
            <a:r>
              <a:rPr sz="800" i="1" dirty="0">
                <a:solidFill>
                  <a:srgbClr val="0C2B5E"/>
                </a:solidFill>
                <a:latin typeface="Times New Roman"/>
                <a:cs typeface="Times New Roman"/>
              </a:rPr>
              <a:t>z</a:t>
            </a:r>
            <a:r>
              <a:rPr sz="800" dirty="0">
                <a:solidFill>
                  <a:srgbClr val="0C2B5E"/>
                </a:solidFill>
                <a:latin typeface="Lucida Sans Unicode"/>
                <a:cs typeface="Lucida Sans Unicode"/>
              </a:rPr>
              <a:t>)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)</a:t>
            </a:r>
            <a:r>
              <a:rPr sz="800" spc="-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confirm</a:t>
            </a:r>
            <a:r>
              <a:rPr sz="800" spc="-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the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 consistency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 of</a:t>
            </a:r>
            <a:r>
              <a:rPr sz="800" spc="-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the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 model</a:t>
            </a:r>
            <a:r>
              <a:rPr sz="800" spc="-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with 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observations while</a:t>
            </a:r>
            <a:r>
              <a:rPr sz="800" spc="-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spc="-20" dirty="0">
                <a:solidFill>
                  <a:srgbClr val="0C2B5E"/>
                </a:solidFill>
                <a:latin typeface="Times New Roman"/>
                <a:cs typeface="Times New Roman"/>
              </a:rPr>
              <a:t>revealing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b="1" spc="-10" dirty="0">
                <a:solidFill>
                  <a:srgbClr val="0C2B5E"/>
                </a:solidFill>
                <a:latin typeface="Times New Roman"/>
                <a:cs typeface="Times New Roman"/>
              </a:rPr>
              <a:t>small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57834" y="1982181"/>
            <a:ext cx="4808220" cy="38163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54940">
              <a:lnSpc>
                <a:spcPct val="100000"/>
              </a:lnSpc>
              <a:spcBef>
                <a:spcPts val="459"/>
              </a:spcBef>
            </a:pPr>
            <a:r>
              <a:rPr sz="800" b="1" dirty="0">
                <a:solidFill>
                  <a:srgbClr val="0C2B5E"/>
                </a:solidFill>
                <a:latin typeface="Times New Roman"/>
                <a:cs typeface="Times New Roman"/>
              </a:rPr>
              <a:t>but</a:t>
            </a:r>
            <a:r>
              <a:rPr sz="800" b="1" spc="-1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b="1" dirty="0">
                <a:solidFill>
                  <a:srgbClr val="0C2B5E"/>
                </a:solidFill>
                <a:latin typeface="Times New Roman"/>
                <a:cs typeface="Times New Roman"/>
              </a:rPr>
              <a:t>meaningful</a:t>
            </a:r>
            <a:r>
              <a:rPr sz="800" b="1" spc="-10" dirty="0">
                <a:solidFill>
                  <a:srgbClr val="0C2B5E"/>
                </a:solidFill>
                <a:latin typeface="Times New Roman"/>
                <a:cs typeface="Times New Roman"/>
              </a:rPr>
              <a:t> deviations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from</a:t>
            </a:r>
            <a:r>
              <a:rPr sz="800" spc="-1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spc="-10" dirty="0">
                <a:solidFill>
                  <a:srgbClr val="0C2B5E"/>
                </a:solidFill>
                <a:latin typeface="Georgia"/>
                <a:cs typeface="Georgia"/>
              </a:rPr>
              <a:t>Λ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CDM.</a:t>
            </a:r>
            <a:endParaRPr sz="800">
              <a:latin typeface="Times New Roman"/>
              <a:cs typeface="Times New Roman"/>
            </a:endParaRPr>
          </a:p>
          <a:p>
            <a:pPr marL="152400" indent="-139700">
              <a:lnSpc>
                <a:spcPct val="100000"/>
              </a:lnSpc>
              <a:spcBef>
                <a:spcPts val="505"/>
              </a:spcBef>
              <a:buClr>
                <a:srgbClr val="145F81"/>
              </a:buClr>
              <a:buSzPct val="112500"/>
              <a:buFont typeface="Lucida Sans Unicode"/>
              <a:buChar char="►"/>
              <a:tabLst>
                <a:tab pos="152400" algn="l"/>
              </a:tabLst>
            </a:pP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These</a:t>
            </a:r>
            <a:r>
              <a:rPr sz="800" spc="-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deviations</a:t>
            </a:r>
            <a:r>
              <a:rPr sz="800" spc="-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suggest</a:t>
            </a:r>
            <a:r>
              <a:rPr sz="800" spc="-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a</a:t>
            </a:r>
            <a:r>
              <a:rPr sz="800" spc="-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richer</a:t>
            </a:r>
            <a:r>
              <a:rPr sz="800" spc="-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late-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time</a:t>
            </a:r>
            <a:r>
              <a:rPr sz="800" spc="-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cosmology</a:t>
            </a:r>
            <a:r>
              <a:rPr sz="800" spc="-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that</a:t>
            </a:r>
            <a:r>
              <a:rPr sz="800" spc="-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may</a:t>
            </a:r>
            <a:r>
              <a:rPr sz="800" spc="-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become</a:t>
            </a:r>
            <a:r>
              <a:rPr sz="800" spc="-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detectable</a:t>
            </a:r>
            <a:r>
              <a:rPr sz="800" spc="-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with</a:t>
            </a:r>
            <a:r>
              <a:rPr sz="800" spc="-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future</a:t>
            </a:r>
            <a:r>
              <a:rPr sz="800" spc="-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high-</a:t>
            </a:r>
            <a:r>
              <a:rPr sz="800" dirty="0">
                <a:solidFill>
                  <a:srgbClr val="0C2B5E"/>
                </a:solidFill>
                <a:latin typeface="Times New Roman"/>
                <a:cs typeface="Times New Roman"/>
              </a:rPr>
              <a:t>precision</a:t>
            </a:r>
            <a:r>
              <a:rPr sz="800" spc="-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spc="-10" dirty="0">
                <a:solidFill>
                  <a:srgbClr val="0C2B5E"/>
                </a:solidFill>
                <a:latin typeface="Times New Roman"/>
                <a:cs typeface="Times New Roman"/>
              </a:rPr>
              <a:t>data.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7834" y="2400298"/>
            <a:ext cx="4665345" cy="2673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54940" marR="5080" indent="-142875">
              <a:lnSpc>
                <a:spcPts val="950"/>
              </a:lnSpc>
              <a:spcBef>
                <a:spcPts val="135"/>
              </a:spcBef>
              <a:buClr>
                <a:srgbClr val="145F81"/>
              </a:buClr>
              <a:buSzPct val="112500"/>
              <a:buFont typeface="Lucida Sans Unicode"/>
              <a:buChar char="►"/>
              <a:tabLst>
                <a:tab pos="154940" algn="l"/>
              </a:tabLst>
            </a:pPr>
            <a:r>
              <a:rPr sz="800" b="1" spc="-10" dirty="0">
                <a:solidFill>
                  <a:srgbClr val="0C2B5E"/>
                </a:solidFill>
                <a:latin typeface="Times New Roman"/>
                <a:cs typeface="Times New Roman"/>
              </a:rPr>
              <a:t>Overall,</a:t>
            </a:r>
            <a:r>
              <a:rPr sz="800" b="1" dirty="0">
                <a:solidFill>
                  <a:srgbClr val="0C2B5E"/>
                </a:solidFill>
                <a:latin typeface="Times New Roman"/>
                <a:cs typeface="Times New Roman"/>
              </a:rPr>
              <a:t> the </a:t>
            </a:r>
            <a:r>
              <a:rPr sz="800" b="1" spc="-20" dirty="0">
                <a:solidFill>
                  <a:srgbClr val="0C2B5E"/>
                </a:solidFill>
                <a:latin typeface="Times New Roman"/>
                <a:cs typeface="Times New Roman"/>
              </a:rPr>
              <a:t>power-</a:t>
            </a:r>
            <a:r>
              <a:rPr sz="800" b="1" dirty="0">
                <a:solidFill>
                  <a:srgbClr val="0C2B5E"/>
                </a:solidFill>
                <a:latin typeface="Times New Roman"/>
                <a:cs typeface="Times New Roman"/>
              </a:rPr>
              <a:t>law</a:t>
            </a:r>
            <a:r>
              <a:rPr sz="800" b="1" spc="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0C2B5E"/>
                </a:solidFill>
                <a:latin typeface="Times New Roman"/>
                <a:cs typeface="Times New Roman"/>
              </a:rPr>
              <a:t>f</a:t>
            </a:r>
            <a:r>
              <a:rPr sz="800" i="1" spc="-1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C2B5E"/>
                </a:solidFill>
                <a:latin typeface="Lucida Sans Unicode"/>
                <a:cs typeface="Lucida Sans Unicode"/>
              </a:rPr>
              <a:t>(</a:t>
            </a:r>
            <a:r>
              <a:rPr sz="800" i="1" dirty="0">
                <a:solidFill>
                  <a:srgbClr val="0C2B5E"/>
                </a:solidFill>
                <a:latin typeface="Times New Roman"/>
                <a:cs typeface="Times New Roman"/>
              </a:rPr>
              <a:t>Q</a:t>
            </a:r>
            <a:r>
              <a:rPr sz="800" dirty="0">
                <a:solidFill>
                  <a:srgbClr val="0C2B5E"/>
                </a:solidFill>
                <a:latin typeface="Lucida Sans Unicode"/>
                <a:cs typeface="Lucida Sans Unicode"/>
              </a:rPr>
              <a:t>)</a:t>
            </a:r>
            <a:r>
              <a:rPr sz="800" spc="15" dirty="0">
                <a:solidFill>
                  <a:srgbClr val="0C2B5E"/>
                </a:solidFill>
                <a:latin typeface="Lucida Sans Unicode"/>
                <a:cs typeface="Lucida Sans Unicode"/>
              </a:rPr>
              <a:t> </a:t>
            </a:r>
            <a:r>
              <a:rPr sz="800" b="1" dirty="0">
                <a:solidFill>
                  <a:srgbClr val="0C2B5E"/>
                </a:solidFill>
                <a:latin typeface="Times New Roman"/>
                <a:cs typeface="Times New Roman"/>
              </a:rPr>
              <a:t>model</a:t>
            </a:r>
            <a:r>
              <a:rPr sz="800" b="1" spc="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b="1" dirty="0">
                <a:solidFill>
                  <a:srgbClr val="0C2B5E"/>
                </a:solidFill>
                <a:latin typeface="Times New Roman"/>
                <a:cs typeface="Times New Roman"/>
              </a:rPr>
              <a:t>with </a:t>
            </a:r>
            <a:r>
              <a:rPr sz="800" b="1" spc="-10" dirty="0">
                <a:solidFill>
                  <a:srgbClr val="0C2B5E"/>
                </a:solidFill>
                <a:latin typeface="Times New Roman"/>
                <a:cs typeface="Times New Roman"/>
              </a:rPr>
              <a:t>logarithmic</a:t>
            </a:r>
            <a:r>
              <a:rPr sz="800" b="1" spc="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b="1" dirty="0">
                <a:solidFill>
                  <a:srgbClr val="0C2B5E"/>
                </a:solidFill>
                <a:latin typeface="Times New Roman"/>
                <a:cs typeface="Times New Roman"/>
              </a:rPr>
              <a:t>EoS </a:t>
            </a:r>
            <a:r>
              <a:rPr sz="800" b="1" spc="-10" dirty="0">
                <a:solidFill>
                  <a:srgbClr val="0C2B5E"/>
                </a:solidFill>
                <a:latin typeface="Times New Roman"/>
                <a:cs typeface="Times New Roman"/>
              </a:rPr>
              <a:t>provides</a:t>
            </a:r>
            <a:r>
              <a:rPr sz="800" b="1" dirty="0">
                <a:solidFill>
                  <a:srgbClr val="0C2B5E"/>
                </a:solidFill>
                <a:latin typeface="Times New Roman"/>
                <a:cs typeface="Times New Roman"/>
              </a:rPr>
              <a:t> a</a:t>
            </a:r>
            <a:r>
              <a:rPr sz="800" b="1" spc="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b="1" dirty="0">
                <a:solidFill>
                  <a:srgbClr val="0C2B5E"/>
                </a:solidFill>
                <a:latin typeface="Times New Roman"/>
                <a:cs typeface="Times New Roman"/>
              </a:rPr>
              <a:t>viable and</a:t>
            </a:r>
            <a:r>
              <a:rPr sz="800" b="1" spc="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b="1" spc="-10" dirty="0">
                <a:solidFill>
                  <a:srgbClr val="0C2B5E"/>
                </a:solidFill>
                <a:latin typeface="Times New Roman"/>
                <a:cs typeface="Times New Roman"/>
              </a:rPr>
              <a:t>competitive</a:t>
            </a:r>
            <a:r>
              <a:rPr sz="800" b="1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b="1" spc="-10" dirty="0">
                <a:solidFill>
                  <a:srgbClr val="0C2B5E"/>
                </a:solidFill>
                <a:latin typeface="Times New Roman"/>
                <a:cs typeface="Times New Roman"/>
              </a:rPr>
              <a:t>alternative</a:t>
            </a:r>
            <a:r>
              <a:rPr sz="800" b="1" spc="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b="1" spc="-25" dirty="0">
                <a:solidFill>
                  <a:srgbClr val="0C2B5E"/>
                </a:solidFill>
                <a:latin typeface="Times New Roman"/>
                <a:cs typeface="Times New Roman"/>
              </a:rPr>
              <a:t>to</a:t>
            </a:r>
            <a:r>
              <a:rPr sz="800" b="1" spc="500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b="1" dirty="0">
                <a:solidFill>
                  <a:srgbClr val="0C2B5E"/>
                </a:solidFill>
                <a:latin typeface="Times New Roman"/>
                <a:cs typeface="Times New Roman"/>
              </a:rPr>
              <a:t>standard</a:t>
            </a:r>
            <a:r>
              <a:rPr sz="800" b="1" spc="-45" dirty="0">
                <a:solidFill>
                  <a:srgbClr val="0C2B5E"/>
                </a:solidFill>
                <a:latin typeface="Times New Roman"/>
                <a:cs typeface="Times New Roman"/>
              </a:rPr>
              <a:t> </a:t>
            </a:r>
            <a:r>
              <a:rPr sz="800" b="1" spc="-10" dirty="0">
                <a:solidFill>
                  <a:srgbClr val="0C2B5E"/>
                </a:solidFill>
                <a:latin typeface="Times New Roman"/>
                <a:cs typeface="Times New Roman"/>
              </a:rPr>
              <a:t>cosmology.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0" y="2995206"/>
            <a:ext cx="5760085" cy="245110"/>
          </a:xfrm>
          <a:custGeom>
            <a:avLst/>
            <a:gdLst/>
            <a:ahLst/>
            <a:cxnLst/>
            <a:rect l="l" t="t" r="r" b="b"/>
            <a:pathLst>
              <a:path w="5760085" h="245110">
                <a:moveTo>
                  <a:pt x="5759996" y="0"/>
                </a:moveTo>
                <a:lnTo>
                  <a:pt x="0" y="0"/>
                </a:lnTo>
                <a:lnTo>
                  <a:pt x="0" y="244792"/>
                </a:lnTo>
                <a:lnTo>
                  <a:pt x="5759996" y="244792"/>
                </a:lnTo>
                <a:lnTo>
                  <a:pt x="5759996" y="0"/>
                </a:lnTo>
                <a:close/>
              </a:path>
            </a:pathLst>
          </a:custGeom>
          <a:solidFill>
            <a:srgbClr val="0C2B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pc="-10" dirty="0"/>
              <a:t>16-</a:t>
            </a:r>
            <a:r>
              <a:rPr dirty="0"/>
              <a:t>22</a:t>
            </a:r>
            <a:r>
              <a:rPr spc="-20" dirty="0"/>
              <a:t> </a:t>
            </a:r>
            <a:r>
              <a:rPr dirty="0"/>
              <a:t>September</a:t>
            </a:r>
            <a:r>
              <a:rPr spc="-15" dirty="0"/>
              <a:t> </a:t>
            </a:r>
            <a:r>
              <a:rPr spc="-20" dirty="0"/>
              <a:t>2026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pc="-10" dirty="0"/>
              <a:t>INTERNATIONAL</a:t>
            </a:r>
            <a:r>
              <a:rPr spc="-25" dirty="0"/>
              <a:t> </a:t>
            </a:r>
            <a:r>
              <a:rPr dirty="0"/>
              <a:t>SCHOOL</a:t>
            </a:r>
            <a:r>
              <a:rPr spc="-2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dirty="0"/>
              <a:t>NUCLEAR</a:t>
            </a:r>
            <a:r>
              <a:rPr spc="-20" dirty="0"/>
              <a:t> </a:t>
            </a:r>
            <a:r>
              <a:rPr spc="-10" dirty="0"/>
              <a:t>PHYSICS,</a:t>
            </a:r>
            <a:r>
              <a:rPr spc="-20" dirty="0"/>
              <a:t> </a:t>
            </a:r>
            <a:r>
              <a:rPr dirty="0"/>
              <a:t>47th</a:t>
            </a:r>
            <a:r>
              <a:rPr spc="-20" dirty="0"/>
              <a:t> </a:t>
            </a:r>
            <a:r>
              <a:rPr spc="-10" dirty="0"/>
              <a:t>Course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16</a:t>
            </a:fld>
            <a:endParaRPr spc="-25" dirty="0"/>
          </a:p>
        </p:txBody>
      </p:sp>
    </p:spTree>
  </p:cSld>
  <p:clrMapOvr>
    <a:masterClrMapping/>
  </p:clrMapOvr>
  <p:transition>
    <p:cut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pc="-10" dirty="0"/>
              <a:t>References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47294" y="584566"/>
            <a:ext cx="5083175" cy="22815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251460" marR="78740" indent="-239395">
              <a:lnSpc>
                <a:spcPts val="950"/>
              </a:lnSpc>
              <a:spcBef>
                <a:spcPts val="135"/>
              </a:spcBef>
              <a:buAutoNum type="arabicPlain"/>
              <a:tabLst>
                <a:tab pos="252729" algn="l"/>
              </a:tabLst>
            </a:pPr>
            <a:r>
              <a:rPr sz="800" spc="-10" dirty="0">
                <a:solidFill>
                  <a:srgbClr val="145F81"/>
                </a:solidFill>
                <a:latin typeface="Times New Roman"/>
                <a:cs typeface="Times New Roman"/>
              </a:rPr>
              <a:t>Perlmutter,</a:t>
            </a:r>
            <a:r>
              <a:rPr sz="800" spc="-2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S.,</a:t>
            </a:r>
            <a:r>
              <a:rPr sz="800" spc="-1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Aldering,</a:t>
            </a:r>
            <a:r>
              <a:rPr sz="800" spc="-1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G.,</a:t>
            </a:r>
            <a:r>
              <a:rPr sz="800" spc="-1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Goldhaber,</a:t>
            </a:r>
            <a:r>
              <a:rPr sz="800" spc="-1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G.,</a:t>
            </a:r>
            <a:r>
              <a:rPr sz="800" spc="-1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Knop,</a:t>
            </a:r>
            <a:r>
              <a:rPr sz="800" spc="-1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R.</a:t>
            </a:r>
            <a:r>
              <a:rPr sz="800" spc="-1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A.,</a:t>
            </a:r>
            <a:r>
              <a:rPr sz="800" spc="-10" dirty="0">
                <a:solidFill>
                  <a:srgbClr val="145F81"/>
                </a:solidFill>
                <a:latin typeface="Times New Roman"/>
                <a:cs typeface="Times New Roman"/>
              </a:rPr>
              <a:t> Nugent,</a:t>
            </a:r>
            <a:r>
              <a:rPr sz="800" spc="-1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spc="-25" dirty="0">
                <a:solidFill>
                  <a:srgbClr val="145F81"/>
                </a:solidFill>
                <a:latin typeface="Times New Roman"/>
                <a:cs typeface="Times New Roman"/>
              </a:rPr>
              <a:t>P.,</a:t>
            </a:r>
            <a:r>
              <a:rPr sz="800" spc="-1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Castro,</a:t>
            </a:r>
            <a:r>
              <a:rPr sz="800" spc="-1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spc="-50" dirty="0">
                <a:solidFill>
                  <a:srgbClr val="145F81"/>
                </a:solidFill>
                <a:latin typeface="Times New Roman"/>
                <a:cs typeface="Times New Roman"/>
              </a:rPr>
              <a:t>P.</a:t>
            </a:r>
            <a:r>
              <a:rPr sz="800" spc="-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G.,</a:t>
            </a:r>
            <a:r>
              <a:rPr sz="800" spc="-1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et</a:t>
            </a:r>
            <a:r>
              <a:rPr sz="800" i="1" spc="-1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al.</a:t>
            </a:r>
            <a:r>
              <a:rPr sz="800" i="1" spc="-1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&amp;</a:t>
            </a:r>
            <a:r>
              <a:rPr sz="800" spc="-10" dirty="0">
                <a:solidFill>
                  <a:srgbClr val="145F81"/>
                </a:solidFill>
                <a:latin typeface="Times New Roman"/>
                <a:cs typeface="Times New Roman"/>
              </a:rPr>
              <a:t> Supernova</a:t>
            </a:r>
            <a:r>
              <a:rPr sz="800" spc="-1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spc="-10" dirty="0">
                <a:solidFill>
                  <a:srgbClr val="145F81"/>
                </a:solidFill>
                <a:latin typeface="Times New Roman"/>
                <a:cs typeface="Times New Roman"/>
              </a:rPr>
              <a:t>Cosmology</a:t>
            </a:r>
            <a:r>
              <a:rPr sz="800" spc="500" dirty="0">
                <a:solidFill>
                  <a:srgbClr val="145F81"/>
                </a:solidFill>
                <a:latin typeface="Times New Roman"/>
                <a:cs typeface="Times New Roman"/>
              </a:rPr>
              <a:t> 	</a:t>
            </a: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Project,</a:t>
            </a:r>
            <a:r>
              <a:rPr sz="800" spc="-1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spc="-10" dirty="0">
                <a:solidFill>
                  <a:srgbClr val="145F81"/>
                </a:solidFill>
                <a:latin typeface="Times New Roman"/>
                <a:cs typeface="Times New Roman"/>
              </a:rPr>
              <a:t>Measurements</a:t>
            </a:r>
            <a:r>
              <a:rPr sz="800" i="1" spc="-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of</a:t>
            </a:r>
            <a:r>
              <a:rPr sz="800" i="1" spc="-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145F81"/>
                </a:solidFill>
                <a:latin typeface="Georgia"/>
                <a:cs typeface="Georgia"/>
              </a:rPr>
              <a:t>Ω</a:t>
            </a:r>
            <a:r>
              <a:rPr sz="800" spc="5" dirty="0">
                <a:solidFill>
                  <a:srgbClr val="145F81"/>
                </a:solidFill>
                <a:latin typeface="Georgia"/>
                <a:cs typeface="Georgia"/>
              </a:rPr>
              <a:t> 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and</a:t>
            </a:r>
            <a:r>
              <a:rPr sz="800" i="1" spc="-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145F81"/>
                </a:solidFill>
                <a:latin typeface="Georgia"/>
                <a:cs typeface="Georgia"/>
              </a:rPr>
              <a:t>Λ</a:t>
            </a:r>
            <a:r>
              <a:rPr sz="800" spc="5" dirty="0">
                <a:solidFill>
                  <a:srgbClr val="145F81"/>
                </a:solidFill>
                <a:latin typeface="Georgia"/>
                <a:cs typeface="Georgia"/>
              </a:rPr>
              <a:t> 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from</a:t>
            </a:r>
            <a:r>
              <a:rPr sz="800" i="1" spc="-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42</a:t>
            </a:r>
            <a:r>
              <a:rPr sz="800" i="1" spc="-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spc="-10" dirty="0">
                <a:solidFill>
                  <a:srgbClr val="145F81"/>
                </a:solidFill>
                <a:latin typeface="Times New Roman"/>
                <a:cs typeface="Times New Roman"/>
              </a:rPr>
              <a:t>high-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redshift</a:t>
            </a:r>
            <a:r>
              <a:rPr sz="800" i="1" spc="-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spc="-10" dirty="0">
                <a:solidFill>
                  <a:srgbClr val="145F81"/>
                </a:solidFill>
                <a:latin typeface="Times New Roman"/>
                <a:cs typeface="Times New Roman"/>
              </a:rPr>
              <a:t>supernovae</a:t>
            </a:r>
            <a:r>
              <a:rPr sz="800" spc="-10" dirty="0">
                <a:solidFill>
                  <a:srgbClr val="145F81"/>
                </a:solidFill>
                <a:latin typeface="Times New Roman"/>
                <a:cs typeface="Times New Roman"/>
              </a:rPr>
              <a:t>,</a:t>
            </a:r>
            <a:r>
              <a:rPr sz="800" spc="-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The</a:t>
            </a:r>
            <a:r>
              <a:rPr sz="800" i="1" spc="-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spc="-10" dirty="0">
                <a:solidFill>
                  <a:srgbClr val="145F81"/>
                </a:solidFill>
                <a:latin typeface="Times New Roman"/>
                <a:cs typeface="Times New Roman"/>
              </a:rPr>
              <a:t>Astrophysical 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Journal</a:t>
            </a: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,</a:t>
            </a:r>
            <a:r>
              <a:rPr sz="800" spc="-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b="1" dirty="0">
                <a:solidFill>
                  <a:srgbClr val="145F81"/>
                </a:solidFill>
                <a:latin typeface="Times New Roman"/>
                <a:cs typeface="Times New Roman"/>
              </a:rPr>
              <a:t>517</a:t>
            </a: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(2),</a:t>
            </a:r>
            <a:r>
              <a:rPr sz="800" spc="-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565</a:t>
            </a:r>
            <a:r>
              <a:rPr sz="800" spc="-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spc="-10" dirty="0">
                <a:solidFill>
                  <a:srgbClr val="145F81"/>
                </a:solidFill>
                <a:latin typeface="Times New Roman"/>
                <a:cs typeface="Times New Roman"/>
              </a:rPr>
              <a:t>(1999).</a:t>
            </a:r>
            <a:endParaRPr sz="800">
              <a:latin typeface="Times New Roman"/>
              <a:cs typeface="Times New Roman"/>
            </a:endParaRPr>
          </a:p>
          <a:p>
            <a:pPr marL="248285" marR="49530" indent="-236220">
              <a:lnSpc>
                <a:spcPts val="950"/>
              </a:lnSpc>
              <a:spcBef>
                <a:spcPts val="515"/>
              </a:spcBef>
              <a:buAutoNum type="arabicPlain"/>
              <a:tabLst>
                <a:tab pos="248285" algn="l"/>
                <a:tab pos="251460" algn="l"/>
              </a:tabLst>
            </a:pP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	Riess,</a:t>
            </a:r>
            <a:r>
              <a:rPr sz="800" spc="-2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A.</a:t>
            </a:r>
            <a:r>
              <a:rPr sz="800" spc="-1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G.,</a:t>
            </a:r>
            <a:r>
              <a:rPr sz="800" spc="-10" dirty="0">
                <a:solidFill>
                  <a:srgbClr val="145F81"/>
                </a:solidFill>
                <a:latin typeface="Times New Roman"/>
                <a:cs typeface="Times New Roman"/>
              </a:rPr>
              <a:t> Filippenko,</a:t>
            </a:r>
            <a:r>
              <a:rPr sz="800" spc="-1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A.</a:t>
            </a:r>
            <a:r>
              <a:rPr sz="800" spc="-1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spc="-25" dirty="0">
                <a:solidFill>
                  <a:srgbClr val="145F81"/>
                </a:solidFill>
                <a:latin typeface="Times New Roman"/>
                <a:cs typeface="Times New Roman"/>
              </a:rPr>
              <a:t>V.,</a:t>
            </a:r>
            <a:r>
              <a:rPr sz="800" spc="-1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Challis,</a:t>
            </a:r>
            <a:r>
              <a:rPr sz="800" spc="-1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spc="-25" dirty="0">
                <a:solidFill>
                  <a:srgbClr val="145F81"/>
                </a:solidFill>
                <a:latin typeface="Times New Roman"/>
                <a:cs typeface="Times New Roman"/>
              </a:rPr>
              <a:t>P.,</a:t>
            </a:r>
            <a:r>
              <a:rPr sz="800" spc="-1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spc="-10" dirty="0">
                <a:solidFill>
                  <a:srgbClr val="145F81"/>
                </a:solidFill>
                <a:latin typeface="Times New Roman"/>
                <a:cs typeface="Times New Roman"/>
              </a:rPr>
              <a:t>Clocchiatti, </a:t>
            </a: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A.,</a:t>
            </a:r>
            <a:r>
              <a:rPr sz="800" spc="-1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Diercks,</a:t>
            </a:r>
            <a:r>
              <a:rPr sz="800" spc="-1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A.,</a:t>
            </a:r>
            <a:r>
              <a:rPr sz="800" spc="-1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Garnavich,</a:t>
            </a:r>
            <a:r>
              <a:rPr sz="800" spc="-1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spc="-50" dirty="0">
                <a:solidFill>
                  <a:srgbClr val="145F81"/>
                </a:solidFill>
                <a:latin typeface="Times New Roman"/>
                <a:cs typeface="Times New Roman"/>
              </a:rPr>
              <a:t>P.</a:t>
            </a:r>
            <a:r>
              <a:rPr sz="800" spc="-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M.,</a:t>
            </a:r>
            <a:r>
              <a:rPr sz="800" spc="-1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et</a:t>
            </a:r>
            <a:r>
              <a:rPr sz="800" i="1" spc="-1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al.</a:t>
            </a:r>
            <a:r>
              <a:rPr sz="800" i="1" spc="-1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&amp;</a:t>
            </a:r>
            <a:r>
              <a:rPr sz="800" spc="-1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spc="-25" dirty="0">
                <a:solidFill>
                  <a:srgbClr val="145F81"/>
                </a:solidFill>
                <a:latin typeface="Times New Roman"/>
                <a:cs typeface="Times New Roman"/>
              </a:rPr>
              <a:t>Tonry,</a:t>
            </a:r>
            <a:r>
              <a:rPr sz="800" spc="-1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spc="-25" dirty="0">
                <a:solidFill>
                  <a:srgbClr val="145F81"/>
                </a:solidFill>
                <a:latin typeface="Times New Roman"/>
                <a:cs typeface="Times New Roman"/>
              </a:rPr>
              <a:t>J.,</a:t>
            </a:r>
            <a:r>
              <a:rPr sz="800" spc="50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Observational</a:t>
            </a:r>
            <a:r>
              <a:rPr sz="800" i="1" spc="-2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evidence</a:t>
            </a:r>
            <a:r>
              <a:rPr sz="800" i="1" spc="-2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from</a:t>
            </a:r>
            <a:r>
              <a:rPr sz="800" i="1" spc="-2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spc="-10" dirty="0">
                <a:solidFill>
                  <a:srgbClr val="145F81"/>
                </a:solidFill>
                <a:latin typeface="Times New Roman"/>
                <a:cs typeface="Times New Roman"/>
              </a:rPr>
              <a:t>supernovae</a:t>
            </a:r>
            <a:r>
              <a:rPr sz="800" i="1" spc="-2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for</a:t>
            </a:r>
            <a:r>
              <a:rPr sz="800" i="1" spc="-2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an</a:t>
            </a:r>
            <a:r>
              <a:rPr sz="800" i="1" spc="-2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accelerating</a:t>
            </a:r>
            <a:r>
              <a:rPr sz="800" i="1" spc="-2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spc="-10" dirty="0">
                <a:solidFill>
                  <a:srgbClr val="145F81"/>
                </a:solidFill>
                <a:latin typeface="Times New Roman"/>
                <a:cs typeface="Times New Roman"/>
              </a:rPr>
              <a:t>universe</a:t>
            </a:r>
            <a:r>
              <a:rPr sz="800" i="1" spc="-2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and</a:t>
            </a:r>
            <a:r>
              <a:rPr sz="800" i="1" spc="-2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a</a:t>
            </a:r>
            <a:r>
              <a:rPr sz="800" i="1" spc="-2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cosmological</a:t>
            </a:r>
            <a:r>
              <a:rPr sz="800" i="1" spc="-2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constant</a:t>
            </a: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,</a:t>
            </a:r>
            <a:r>
              <a:rPr sz="800" spc="-2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The</a:t>
            </a:r>
            <a:r>
              <a:rPr sz="800" i="1" spc="-2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spc="-10" dirty="0">
                <a:solidFill>
                  <a:srgbClr val="145F81"/>
                </a:solidFill>
                <a:latin typeface="Times New Roman"/>
                <a:cs typeface="Times New Roman"/>
              </a:rPr>
              <a:t>Astronomical</a:t>
            </a:r>
            <a:r>
              <a:rPr sz="800" i="1" spc="50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Journal</a:t>
            </a: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,</a:t>
            </a:r>
            <a:r>
              <a:rPr sz="800" spc="-2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b="1" dirty="0">
                <a:solidFill>
                  <a:srgbClr val="145F81"/>
                </a:solidFill>
                <a:latin typeface="Times New Roman"/>
                <a:cs typeface="Times New Roman"/>
              </a:rPr>
              <a:t>116</a:t>
            </a: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(3),</a:t>
            </a:r>
            <a:r>
              <a:rPr sz="800" spc="-2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1009</a:t>
            </a:r>
            <a:r>
              <a:rPr sz="800" spc="-2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spc="-10" dirty="0">
                <a:solidFill>
                  <a:srgbClr val="145F81"/>
                </a:solidFill>
                <a:latin typeface="Times New Roman"/>
                <a:cs typeface="Times New Roman"/>
              </a:rPr>
              <a:t>(1998).</a:t>
            </a:r>
            <a:endParaRPr sz="800">
              <a:latin typeface="Times New Roman"/>
              <a:cs typeface="Times New Roman"/>
            </a:endParaRPr>
          </a:p>
          <a:p>
            <a:pPr marL="252095" indent="-239395">
              <a:lnSpc>
                <a:spcPct val="100000"/>
              </a:lnSpc>
              <a:spcBef>
                <a:spcPts val="440"/>
              </a:spcBef>
              <a:buAutoNum type="arabicPlain"/>
              <a:tabLst>
                <a:tab pos="252095" algn="l"/>
              </a:tabLst>
            </a:pPr>
            <a:r>
              <a:rPr sz="800" spc="-10" dirty="0">
                <a:solidFill>
                  <a:srgbClr val="145F81"/>
                </a:solidFill>
                <a:latin typeface="Times New Roman"/>
                <a:cs typeface="Times New Roman"/>
              </a:rPr>
              <a:t>Peebles,</a:t>
            </a:r>
            <a:r>
              <a:rPr sz="800" spc="-4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spc="-55" dirty="0">
                <a:solidFill>
                  <a:srgbClr val="145F81"/>
                </a:solidFill>
                <a:latin typeface="Times New Roman"/>
                <a:cs typeface="Times New Roman"/>
              </a:rPr>
              <a:t>P.</a:t>
            </a:r>
            <a:r>
              <a:rPr sz="800" spc="-1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J.</a:t>
            </a:r>
            <a:r>
              <a:rPr sz="800" spc="-2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E.,</a:t>
            </a:r>
            <a:r>
              <a:rPr sz="800" spc="-2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&amp;</a:t>
            </a:r>
            <a:r>
              <a:rPr sz="800" spc="-2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Ratra,</a:t>
            </a:r>
            <a:r>
              <a:rPr sz="800" spc="-2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B.,</a:t>
            </a:r>
            <a:r>
              <a:rPr sz="800" spc="-2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The</a:t>
            </a:r>
            <a:r>
              <a:rPr sz="800" i="1" spc="-2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spc="-10" dirty="0">
                <a:solidFill>
                  <a:srgbClr val="145F81"/>
                </a:solidFill>
                <a:latin typeface="Times New Roman"/>
                <a:cs typeface="Times New Roman"/>
              </a:rPr>
              <a:t>cosmological</a:t>
            </a:r>
            <a:r>
              <a:rPr sz="800" i="1" spc="-2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spc="-10" dirty="0">
                <a:solidFill>
                  <a:srgbClr val="145F81"/>
                </a:solidFill>
                <a:latin typeface="Times New Roman"/>
                <a:cs typeface="Times New Roman"/>
              </a:rPr>
              <a:t>constant</a:t>
            </a:r>
            <a:r>
              <a:rPr sz="800" i="1" spc="-2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and</a:t>
            </a:r>
            <a:r>
              <a:rPr sz="800" i="1" spc="-2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spc="-10" dirty="0">
                <a:solidFill>
                  <a:srgbClr val="145F81"/>
                </a:solidFill>
                <a:latin typeface="Times New Roman"/>
                <a:cs typeface="Times New Roman"/>
              </a:rPr>
              <a:t>dark</a:t>
            </a:r>
            <a:r>
              <a:rPr sz="800" i="1" spc="-2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spc="-10" dirty="0">
                <a:solidFill>
                  <a:srgbClr val="145F81"/>
                </a:solidFill>
                <a:latin typeface="Times New Roman"/>
                <a:cs typeface="Times New Roman"/>
              </a:rPr>
              <a:t>energy</a:t>
            </a:r>
            <a:r>
              <a:rPr sz="800" spc="-10" dirty="0">
                <a:solidFill>
                  <a:srgbClr val="145F81"/>
                </a:solidFill>
                <a:latin typeface="Times New Roman"/>
                <a:cs typeface="Times New Roman"/>
              </a:rPr>
              <a:t>,</a:t>
            </a:r>
            <a:r>
              <a:rPr sz="800" spc="-2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spc="-20" dirty="0">
                <a:solidFill>
                  <a:srgbClr val="145F81"/>
                </a:solidFill>
                <a:latin typeface="Times New Roman"/>
                <a:cs typeface="Times New Roman"/>
              </a:rPr>
              <a:t>Reviews</a:t>
            </a:r>
            <a:r>
              <a:rPr sz="800" i="1" spc="-2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of</a:t>
            </a:r>
            <a:r>
              <a:rPr sz="800" i="1" spc="-2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spc="-10" dirty="0">
                <a:solidFill>
                  <a:srgbClr val="145F81"/>
                </a:solidFill>
                <a:latin typeface="Times New Roman"/>
                <a:cs typeface="Times New Roman"/>
              </a:rPr>
              <a:t>Modern</a:t>
            </a:r>
            <a:r>
              <a:rPr sz="800" i="1" spc="-2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spc="-10" dirty="0">
                <a:solidFill>
                  <a:srgbClr val="145F81"/>
                </a:solidFill>
                <a:latin typeface="Times New Roman"/>
                <a:cs typeface="Times New Roman"/>
              </a:rPr>
              <a:t>Physics</a:t>
            </a:r>
            <a:r>
              <a:rPr sz="800" spc="-10" dirty="0">
                <a:solidFill>
                  <a:srgbClr val="145F81"/>
                </a:solidFill>
                <a:latin typeface="Times New Roman"/>
                <a:cs typeface="Times New Roman"/>
              </a:rPr>
              <a:t>,</a:t>
            </a:r>
            <a:r>
              <a:rPr sz="800" spc="-2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b="1" spc="-10" dirty="0">
                <a:solidFill>
                  <a:srgbClr val="145F81"/>
                </a:solidFill>
                <a:latin typeface="Times New Roman"/>
                <a:cs typeface="Times New Roman"/>
              </a:rPr>
              <a:t>75</a:t>
            </a:r>
            <a:r>
              <a:rPr sz="800" spc="-10" dirty="0">
                <a:solidFill>
                  <a:srgbClr val="145F81"/>
                </a:solidFill>
                <a:latin typeface="Times New Roman"/>
                <a:cs typeface="Times New Roman"/>
              </a:rPr>
              <a:t>(2),</a:t>
            </a:r>
            <a:r>
              <a:rPr sz="800" spc="-2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559</a:t>
            </a:r>
            <a:r>
              <a:rPr sz="800" spc="-2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spc="-10" dirty="0">
                <a:solidFill>
                  <a:srgbClr val="145F81"/>
                </a:solidFill>
                <a:latin typeface="Times New Roman"/>
                <a:cs typeface="Times New Roman"/>
              </a:rPr>
              <a:t>(2003).</a:t>
            </a:r>
            <a:endParaRPr sz="800">
              <a:latin typeface="Times New Roman"/>
              <a:cs typeface="Times New Roman"/>
            </a:endParaRPr>
          </a:p>
          <a:p>
            <a:pPr marL="252095" indent="-239395">
              <a:lnSpc>
                <a:spcPct val="100000"/>
              </a:lnSpc>
              <a:spcBef>
                <a:spcPts val="500"/>
              </a:spcBef>
              <a:buAutoNum type="arabicPlain"/>
              <a:tabLst>
                <a:tab pos="252095" algn="l"/>
              </a:tabLst>
            </a:pP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Padmanabhan,</a:t>
            </a:r>
            <a:r>
              <a:rPr sz="800" spc="-1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spc="-20" dirty="0">
                <a:solidFill>
                  <a:srgbClr val="145F81"/>
                </a:solidFill>
                <a:latin typeface="Times New Roman"/>
                <a:cs typeface="Times New Roman"/>
              </a:rPr>
              <a:t>T.,</a:t>
            </a:r>
            <a:r>
              <a:rPr sz="800" spc="-1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Cosmological</a:t>
            </a:r>
            <a:r>
              <a:rPr sz="800" i="1" spc="-1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spc="-10" dirty="0">
                <a:solidFill>
                  <a:srgbClr val="145F81"/>
                </a:solidFill>
                <a:latin typeface="Times New Roman"/>
                <a:cs typeface="Times New Roman"/>
              </a:rPr>
              <a:t>constant—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the</a:t>
            </a:r>
            <a:r>
              <a:rPr sz="800" i="1" spc="-1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spc="-10" dirty="0">
                <a:solidFill>
                  <a:srgbClr val="145F81"/>
                </a:solidFill>
                <a:latin typeface="Times New Roman"/>
                <a:cs typeface="Times New Roman"/>
              </a:rPr>
              <a:t>weight</a:t>
            </a:r>
            <a:r>
              <a:rPr sz="800" i="1" spc="-1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of</a:t>
            </a:r>
            <a:r>
              <a:rPr sz="800" i="1" spc="-1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the</a:t>
            </a:r>
            <a:r>
              <a:rPr sz="800" i="1" spc="-1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vacuum</a:t>
            </a: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,</a:t>
            </a:r>
            <a:r>
              <a:rPr sz="800" spc="-1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Physics</a:t>
            </a:r>
            <a:r>
              <a:rPr sz="800" i="1" spc="-1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Reports</a:t>
            </a: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,</a:t>
            </a:r>
            <a:r>
              <a:rPr sz="800" spc="-1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b="1" spc="-10" dirty="0">
                <a:solidFill>
                  <a:srgbClr val="145F81"/>
                </a:solidFill>
                <a:latin typeface="Times New Roman"/>
                <a:cs typeface="Times New Roman"/>
              </a:rPr>
              <a:t>380</a:t>
            </a:r>
            <a:r>
              <a:rPr sz="800" spc="-10" dirty="0">
                <a:solidFill>
                  <a:srgbClr val="145F81"/>
                </a:solidFill>
                <a:latin typeface="Times New Roman"/>
                <a:cs typeface="Times New Roman"/>
              </a:rPr>
              <a:t>(5-</a:t>
            </a: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6),</a:t>
            </a:r>
            <a:r>
              <a:rPr sz="800" spc="-1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spc="-10" dirty="0">
                <a:solidFill>
                  <a:srgbClr val="145F81"/>
                </a:solidFill>
                <a:latin typeface="Times New Roman"/>
                <a:cs typeface="Times New Roman"/>
              </a:rPr>
              <a:t>235-</a:t>
            </a: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320</a:t>
            </a:r>
            <a:r>
              <a:rPr sz="800" spc="-1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spc="-10" dirty="0">
                <a:solidFill>
                  <a:srgbClr val="145F81"/>
                </a:solidFill>
                <a:latin typeface="Times New Roman"/>
                <a:cs typeface="Times New Roman"/>
              </a:rPr>
              <a:t>(2003).</a:t>
            </a:r>
            <a:endParaRPr sz="800">
              <a:latin typeface="Times New Roman"/>
              <a:cs typeface="Times New Roman"/>
            </a:endParaRPr>
          </a:p>
          <a:p>
            <a:pPr marL="245110" marR="184785" indent="-233045">
              <a:lnSpc>
                <a:spcPts val="950"/>
              </a:lnSpc>
              <a:spcBef>
                <a:spcPts val="540"/>
              </a:spcBef>
              <a:buAutoNum type="arabicPlain"/>
              <a:tabLst>
                <a:tab pos="245110" algn="l"/>
                <a:tab pos="251460" algn="l"/>
              </a:tabLst>
            </a:pP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	Copeland,</a:t>
            </a:r>
            <a:r>
              <a:rPr sz="800" spc="-2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E.</a:t>
            </a:r>
            <a:r>
              <a:rPr sz="800" spc="-2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J.,</a:t>
            </a:r>
            <a:r>
              <a:rPr sz="800" spc="-2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Sami,</a:t>
            </a:r>
            <a:r>
              <a:rPr sz="800" spc="-2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M.,</a:t>
            </a:r>
            <a:r>
              <a:rPr sz="800" spc="-2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&amp;</a:t>
            </a:r>
            <a:r>
              <a:rPr sz="800" spc="-2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spc="-10" dirty="0">
                <a:solidFill>
                  <a:srgbClr val="145F81"/>
                </a:solidFill>
                <a:latin typeface="Times New Roman"/>
                <a:cs typeface="Times New Roman"/>
              </a:rPr>
              <a:t>Tsujikawa,</a:t>
            </a:r>
            <a:r>
              <a:rPr sz="800" spc="-2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S.,</a:t>
            </a:r>
            <a:r>
              <a:rPr sz="800" spc="-2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Dynamics</a:t>
            </a:r>
            <a:r>
              <a:rPr sz="800" i="1" spc="-2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of</a:t>
            </a:r>
            <a:r>
              <a:rPr sz="800" i="1" spc="-2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dark</a:t>
            </a:r>
            <a:r>
              <a:rPr sz="800" i="1" spc="-2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energy</a:t>
            </a: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,</a:t>
            </a:r>
            <a:r>
              <a:rPr sz="800" spc="-2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International</a:t>
            </a:r>
            <a:r>
              <a:rPr sz="800" i="1" spc="-2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Journal</a:t>
            </a:r>
            <a:r>
              <a:rPr sz="800" i="1" spc="-2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of</a:t>
            </a:r>
            <a:r>
              <a:rPr sz="800" i="1" spc="-2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Modern</a:t>
            </a:r>
            <a:r>
              <a:rPr sz="800" i="1" spc="-2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Physics</a:t>
            </a:r>
            <a:r>
              <a:rPr sz="800" i="1" spc="-2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spc="-25" dirty="0">
                <a:solidFill>
                  <a:srgbClr val="145F81"/>
                </a:solidFill>
                <a:latin typeface="Times New Roman"/>
                <a:cs typeface="Times New Roman"/>
              </a:rPr>
              <a:t>D</a:t>
            </a:r>
            <a:r>
              <a:rPr sz="800" spc="-25" dirty="0">
                <a:solidFill>
                  <a:srgbClr val="145F81"/>
                </a:solidFill>
                <a:latin typeface="Times New Roman"/>
                <a:cs typeface="Times New Roman"/>
              </a:rPr>
              <a:t>,</a:t>
            </a:r>
            <a:r>
              <a:rPr sz="800" spc="50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b="1" dirty="0">
                <a:solidFill>
                  <a:srgbClr val="145F81"/>
                </a:solidFill>
                <a:latin typeface="Times New Roman"/>
                <a:cs typeface="Times New Roman"/>
              </a:rPr>
              <a:t>15</a:t>
            </a: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(11),</a:t>
            </a:r>
            <a:r>
              <a:rPr sz="800" spc="-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spc="-10" dirty="0">
                <a:solidFill>
                  <a:srgbClr val="145F81"/>
                </a:solidFill>
                <a:latin typeface="Times New Roman"/>
                <a:cs typeface="Times New Roman"/>
              </a:rPr>
              <a:t>1753-</a:t>
            </a: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1935 </a:t>
            </a:r>
            <a:r>
              <a:rPr sz="800" spc="-10" dirty="0">
                <a:solidFill>
                  <a:srgbClr val="145F81"/>
                </a:solidFill>
                <a:latin typeface="Times New Roman"/>
                <a:cs typeface="Times New Roman"/>
              </a:rPr>
              <a:t>(2006).</a:t>
            </a:r>
            <a:endParaRPr sz="800">
              <a:latin typeface="Times New Roman"/>
              <a:cs typeface="Times New Roman"/>
            </a:endParaRPr>
          </a:p>
          <a:p>
            <a:pPr marL="251460" marR="50800" indent="-239395">
              <a:lnSpc>
                <a:spcPts val="950"/>
              </a:lnSpc>
              <a:spcBef>
                <a:spcPts val="484"/>
              </a:spcBef>
              <a:buAutoNum type="arabicPlain"/>
              <a:tabLst>
                <a:tab pos="252729" algn="l"/>
              </a:tabLst>
            </a:pP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Frieman,</a:t>
            </a:r>
            <a:r>
              <a:rPr sz="800" spc="-2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J.</a:t>
            </a:r>
            <a:r>
              <a:rPr sz="800" spc="-1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A.,</a:t>
            </a:r>
            <a:r>
              <a:rPr sz="800" spc="-1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spc="-20" dirty="0">
                <a:solidFill>
                  <a:srgbClr val="145F81"/>
                </a:solidFill>
                <a:latin typeface="Times New Roman"/>
                <a:cs typeface="Times New Roman"/>
              </a:rPr>
              <a:t>Turner,</a:t>
            </a:r>
            <a:r>
              <a:rPr sz="800" spc="-1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M.</a:t>
            </a:r>
            <a:r>
              <a:rPr sz="800" spc="-1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S.,</a:t>
            </a:r>
            <a:r>
              <a:rPr sz="800" spc="-1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&amp;</a:t>
            </a:r>
            <a:r>
              <a:rPr sz="800" spc="-1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Huterer,</a:t>
            </a:r>
            <a:r>
              <a:rPr sz="800" spc="-1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D.,</a:t>
            </a:r>
            <a:r>
              <a:rPr sz="800" spc="-1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Dark</a:t>
            </a:r>
            <a:r>
              <a:rPr sz="800" i="1" spc="-1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energy</a:t>
            </a:r>
            <a:r>
              <a:rPr sz="800" i="1" spc="-2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and</a:t>
            </a:r>
            <a:r>
              <a:rPr sz="800" i="1" spc="-1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the</a:t>
            </a:r>
            <a:r>
              <a:rPr sz="800" i="1" spc="-1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accelerating</a:t>
            </a:r>
            <a:r>
              <a:rPr sz="800" i="1" spc="-1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spc="-10" dirty="0">
                <a:solidFill>
                  <a:srgbClr val="145F81"/>
                </a:solidFill>
                <a:latin typeface="Times New Roman"/>
                <a:cs typeface="Times New Roman"/>
              </a:rPr>
              <a:t>universe</a:t>
            </a:r>
            <a:r>
              <a:rPr sz="800" spc="-10" dirty="0">
                <a:solidFill>
                  <a:srgbClr val="145F81"/>
                </a:solidFill>
                <a:latin typeface="Times New Roman"/>
                <a:cs typeface="Times New Roman"/>
              </a:rPr>
              <a:t>,</a:t>
            </a:r>
            <a:r>
              <a:rPr sz="800" spc="-1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Annual</a:t>
            </a:r>
            <a:r>
              <a:rPr sz="800" i="1" spc="-1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Review</a:t>
            </a:r>
            <a:r>
              <a:rPr sz="800" i="1" spc="-1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of</a:t>
            </a:r>
            <a:r>
              <a:rPr sz="800" i="1" spc="-1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spc="-10" dirty="0">
                <a:solidFill>
                  <a:srgbClr val="145F81"/>
                </a:solidFill>
                <a:latin typeface="Times New Roman"/>
                <a:cs typeface="Times New Roman"/>
              </a:rPr>
              <a:t>Astronomy</a:t>
            </a:r>
            <a:r>
              <a:rPr sz="800" i="1" spc="500" dirty="0">
                <a:solidFill>
                  <a:srgbClr val="145F81"/>
                </a:solidFill>
                <a:latin typeface="Times New Roman"/>
                <a:cs typeface="Times New Roman"/>
              </a:rPr>
              <a:t> 	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and </a:t>
            </a:r>
            <a:r>
              <a:rPr sz="800" i="1" spc="-10" dirty="0">
                <a:solidFill>
                  <a:srgbClr val="145F81"/>
                </a:solidFill>
                <a:latin typeface="Times New Roman"/>
                <a:cs typeface="Times New Roman"/>
              </a:rPr>
              <a:t>Astrophysics</a:t>
            </a:r>
            <a:r>
              <a:rPr sz="800" spc="-10" dirty="0">
                <a:solidFill>
                  <a:srgbClr val="145F81"/>
                </a:solidFill>
                <a:latin typeface="Times New Roman"/>
                <a:cs typeface="Times New Roman"/>
              </a:rPr>
              <a:t>,</a:t>
            </a: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b="1" dirty="0">
                <a:solidFill>
                  <a:srgbClr val="145F81"/>
                </a:solidFill>
                <a:latin typeface="Times New Roman"/>
                <a:cs typeface="Times New Roman"/>
              </a:rPr>
              <a:t>46</a:t>
            </a: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(1), </a:t>
            </a:r>
            <a:r>
              <a:rPr sz="800" spc="-10" dirty="0">
                <a:solidFill>
                  <a:srgbClr val="145F81"/>
                </a:solidFill>
                <a:latin typeface="Times New Roman"/>
                <a:cs typeface="Times New Roman"/>
              </a:rPr>
              <a:t>385-</a:t>
            </a: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432</a:t>
            </a:r>
            <a:r>
              <a:rPr sz="800" spc="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spc="-10" dirty="0">
                <a:solidFill>
                  <a:srgbClr val="145F81"/>
                </a:solidFill>
                <a:latin typeface="Times New Roman"/>
                <a:cs typeface="Times New Roman"/>
              </a:rPr>
              <a:t>(2008).</a:t>
            </a:r>
            <a:endParaRPr sz="800">
              <a:latin typeface="Times New Roman"/>
              <a:cs typeface="Times New Roman"/>
            </a:endParaRPr>
          </a:p>
          <a:p>
            <a:pPr marL="251460" marR="171450" indent="-239395">
              <a:lnSpc>
                <a:spcPts val="950"/>
              </a:lnSpc>
              <a:spcBef>
                <a:spcPts val="505"/>
              </a:spcBef>
              <a:buAutoNum type="arabicPlain"/>
              <a:tabLst>
                <a:tab pos="252729" algn="l"/>
              </a:tabLst>
            </a:pPr>
            <a:r>
              <a:rPr sz="800" spc="-10" dirty="0">
                <a:solidFill>
                  <a:srgbClr val="145F81"/>
                </a:solidFill>
                <a:latin typeface="Times New Roman"/>
                <a:cs typeface="Times New Roman"/>
              </a:rPr>
              <a:t>Caldwell,</a:t>
            </a:r>
            <a:r>
              <a:rPr sz="800" spc="-2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R.</a:t>
            </a:r>
            <a:r>
              <a:rPr sz="800" spc="-2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R.,</a:t>
            </a:r>
            <a:r>
              <a:rPr sz="800" spc="-2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A</a:t>
            </a:r>
            <a:r>
              <a:rPr sz="800" i="1" spc="-2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phantom</a:t>
            </a:r>
            <a:r>
              <a:rPr sz="800" i="1" spc="-1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menace?</a:t>
            </a:r>
            <a:r>
              <a:rPr sz="800" i="1" spc="6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Cosmological</a:t>
            </a:r>
            <a:r>
              <a:rPr sz="800" i="1" spc="-2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consequences</a:t>
            </a:r>
            <a:r>
              <a:rPr sz="800" i="1" spc="-2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of</a:t>
            </a:r>
            <a:r>
              <a:rPr sz="800" i="1" spc="-2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a</a:t>
            </a:r>
            <a:r>
              <a:rPr sz="800" i="1" spc="-1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dark</a:t>
            </a:r>
            <a:r>
              <a:rPr sz="800" i="1" spc="-2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energy</a:t>
            </a:r>
            <a:r>
              <a:rPr sz="800" i="1" spc="-2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component</a:t>
            </a:r>
            <a:r>
              <a:rPr sz="800" i="1" spc="-2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with</a:t>
            </a:r>
            <a:r>
              <a:rPr sz="800" i="1" spc="-1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spc="-10" dirty="0">
                <a:solidFill>
                  <a:srgbClr val="145F81"/>
                </a:solidFill>
                <a:latin typeface="Times New Roman"/>
                <a:cs typeface="Times New Roman"/>
              </a:rPr>
              <a:t>super-negative</a:t>
            </a:r>
            <a:r>
              <a:rPr sz="800" i="1" spc="500" dirty="0">
                <a:solidFill>
                  <a:srgbClr val="145F81"/>
                </a:solidFill>
                <a:latin typeface="Times New Roman"/>
                <a:cs typeface="Times New Roman"/>
              </a:rPr>
              <a:t> 	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equation</a:t>
            </a:r>
            <a:r>
              <a:rPr sz="800" i="1" spc="-1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of</a:t>
            </a:r>
            <a:r>
              <a:rPr sz="800" i="1" spc="-1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state</a:t>
            </a: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,</a:t>
            </a:r>
            <a:r>
              <a:rPr sz="800" spc="-1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Physics</a:t>
            </a:r>
            <a:r>
              <a:rPr sz="800" i="1" spc="-10" dirty="0">
                <a:solidFill>
                  <a:srgbClr val="145F81"/>
                </a:solidFill>
                <a:latin typeface="Times New Roman"/>
                <a:cs typeface="Times New Roman"/>
              </a:rPr>
              <a:t> Letters 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B</a:t>
            </a: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,</a:t>
            </a:r>
            <a:r>
              <a:rPr sz="800" spc="-1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b="1" spc="-10" dirty="0">
                <a:solidFill>
                  <a:srgbClr val="145F81"/>
                </a:solidFill>
                <a:latin typeface="Times New Roman"/>
                <a:cs typeface="Times New Roman"/>
              </a:rPr>
              <a:t>545</a:t>
            </a:r>
            <a:r>
              <a:rPr sz="800" spc="-10" dirty="0">
                <a:solidFill>
                  <a:srgbClr val="145F81"/>
                </a:solidFill>
                <a:latin typeface="Times New Roman"/>
                <a:cs typeface="Times New Roman"/>
              </a:rPr>
              <a:t>(1-</a:t>
            </a: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2),</a:t>
            </a:r>
            <a:r>
              <a:rPr sz="800" spc="-1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spc="-10" dirty="0">
                <a:solidFill>
                  <a:srgbClr val="145F81"/>
                </a:solidFill>
                <a:latin typeface="Times New Roman"/>
                <a:cs typeface="Times New Roman"/>
              </a:rPr>
              <a:t>23-</a:t>
            </a: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29</a:t>
            </a:r>
            <a:r>
              <a:rPr sz="800" spc="-10" dirty="0">
                <a:solidFill>
                  <a:srgbClr val="145F81"/>
                </a:solidFill>
                <a:latin typeface="Times New Roman"/>
                <a:cs typeface="Times New Roman"/>
              </a:rPr>
              <a:t> (2002).</a:t>
            </a:r>
            <a:endParaRPr sz="800">
              <a:latin typeface="Times New Roman"/>
              <a:cs typeface="Times New Roman"/>
            </a:endParaRPr>
          </a:p>
          <a:p>
            <a:pPr marL="251460" marR="177165" indent="-239395">
              <a:lnSpc>
                <a:spcPts val="950"/>
              </a:lnSpc>
              <a:spcBef>
                <a:spcPts val="505"/>
              </a:spcBef>
              <a:buAutoNum type="arabicPlain"/>
              <a:tabLst>
                <a:tab pos="252729" algn="l"/>
              </a:tabLst>
            </a:pPr>
            <a:r>
              <a:rPr sz="800" spc="-10" dirty="0">
                <a:solidFill>
                  <a:srgbClr val="145F81"/>
                </a:solidFill>
                <a:latin typeface="Times New Roman"/>
                <a:cs typeface="Times New Roman"/>
              </a:rPr>
              <a:t>Silvestri,</a:t>
            </a:r>
            <a:r>
              <a:rPr sz="800" spc="-2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A.,</a:t>
            </a:r>
            <a:r>
              <a:rPr sz="800" spc="-2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&amp;</a:t>
            </a:r>
            <a:r>
              <a:rPr sz="800" spc="-2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Trodden,</a:t>
            </a:r>
            <a:r>
              <a:rPr sz="800" spc="-2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M.,</a:t>
            </a:r>
            <a:r>
              <a:rPr sz="800" spc="-2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spc="-10" dirty="0">
                <a:solidFill>
                  <a:srgbClr val="145F81"/>
                </a:solidFill>
                <a:latin typeface="Times New Roman"/>
                <a:cs typeface="Times New Roman"/>
              </a:rPr>
              <a:t>Approaches</a:t>
            </a:r>
            <a:r>
              <a:rPr sz="800" i="1" spc="-25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to</a:t>
            </a:r>
            <a:r>
              <a:rPr sz="800" i="1" spc="-2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modifying</a:t>
            </a:r>
            <a:r>
              <a:rPr sz="800" i="1" spc="-2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spc="-10" dirty="0">
                <a:solidFill>
                  <a:srgbClr val="145F81"/>
                </a:solidFill>
                <a:latin typeface="Times New Roman"/>
                <a:cs typeface="Times New Roman"/>
              </a:rPr>
              <a:t>gravity</a:t>
            </a:r>
            <a:r>
              <a:rPr sz="800" i="1" spc="-2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for</a:t>
            </a:r>
            <a:r>
              <a:rPr sz="800" i="1" spc="-2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dark</a:t>
            </a:r>
            <a:r>
              <a:rPr sz="800" i="1" spc="-2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energy</a:t>
            </a: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,</a:t>
            </a:r>
            <a:r>
              <a:rPr sz="800" spc="-2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Reports</a:t>
            </a:r>
            <a:r>
              <a:rPr sz="800" i="1" spc="-2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on</a:t>
            </a:r>
            <a:r>
              <a:rPr sz="800" i="1" spc="-2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spc="-10" dirty="0">
                <a:solidFill>
                  <a:srgbClr val="145F81"/>
                </a:solidFill>
                <a:latin typeface="Times New Roman"/>
                <a:cs typeface="Times New Roman"/>
              </a:rPr>
              <a:t>Progress</a:t>
            </a:r>
            <a:r>
              <a:rPr sz="800" i="1" spc="-2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in</a:t>
            </a:r>
            <a:r>
              <a:rPr sz="800" i="1" spc="-2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145F81"/>
                </a:solidFill>
                <a:latin typeface="Times New Roman"/>
                <a:cs typeface="Times New Roman"/>
              </a:rPr>
              <a:t>Physics</a:t>
            </a: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,</a:t>
            </a:r>
            <a:r>
              <a:rPr sz="800" spc="-2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b="1" spc="-25" dirty="0">
                <a:solidFill>
                  <a:srgbClr val="145F81"/>
                </a:solidFill>
                <a:latin typeface="Times New Roman"/>
                <a:cs typeface="Times New Roman"/>
              </a:rPr>
              <a:t>72</a:t>
            </a:r>
            <a:r>
              <a:rPr sz="800" spc="-25" dirty="0">
                <a:solidFill>
                  <a:srgbClr val="145F81"/>
                </a:solidFill>
                <a:latin typeface="Times New Roman"/>
                <a:cs typeface="Times New Roman"/>
              </a:rPr>
              <a:t>,</a:t>
            </a:r>
            <a:r>
              <a:rPr sz="800" spc="500" dirty="0">
                <a:solidFill>
                  <a:srgbClr val="145F81"/>
                </a:solidFill>
                <a:latin typeface="Times New Roman"/>
                <a:cs typeface="Times New Roman"/>
              </a:rPr>
              <a:t> 	</a:t>
            </a:r>
            <a:r>
              <a:rPr sz="800" dirty="0">
                <a:solidFill>
                  <a:srgbClr val="145F81"/>
                </a:solidFill>
                <a:latin typeface="Times New Roman"/>
                <a:cs typeface="Times New Roman"/>
              </a:rPr>
              <a:t>096901</a:t>
            </a:r>
            <a:r>
              <a:rPr sz="800" spc="-30" dirty="0">
                <a:solidFill>
                  <a:srgbClr val="145F81"/>
                </a:solidFill>
                <a:latin typeface="Times New Roman"/>
                <a:cs typeface="Times New Roman"/>
              </a:rPr>
              <a:t> </a:t>
            </a:r>
            <a:r>
              <a:rPr sz="800" spc="-10" dirty="0">
                <a:solidFill>
                  <a:srgbClr val="145F81"/>
                </a:solidFill>
                <a:latin typeface="Times New Roman"/>
                <a:cs typeface="Times New Roman"/>
              </a:rPr>
              <a:t>(2009).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2995206"/>
            <a:ext cx="5760085" cy="245110"/>
          </a:xfrm>
          <a:custGeom>
            <a:avLst/>
            <a:gdLst/>
            <a:ahLst/>
            <a:cxnLst/>
            <a:rect l="l" t="t" r="r" b="b"/>
            <a:pathLst>
              <a:path w="5760085" h="245110">
                <a:moveTo>
                  <a:pt x="5759996" y="0"/>
                </a:moveTo>
                <a:lnTo>
                  <a:pt x="0" y="0"/>
                </a:lnTo>
                <a:lnTo>
                  <a:pt x="0" y="244792"/>
                </a:lnTo>
                <a:lnTo>
                  <a:pt x="5759996" y="244792"/>
                </a:lnTo>
                <a:lnTo>
                  <a:pt x="5759996" y="0"/>
                </a:lnTo>
                <a:close/>
              </a:path>
            </a:pathLst>
          </a:custGeom>
          <a:solidFill>
            <a:srgbClr val="0C2B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pc="-10" dirty="0"/>
              <a:t>16-</a:t>
            </a:r>
            <a:r>
              <a:rPr dirty="0"/>
              <a:t>22</a:t>
            </a:r>
            <a:r>
              <a:rPr spc="-20" dirty="0"/>
              <a:t> </a:t>
            </a:r>
            <a:r>
              <a:rPr dirty="0"/>
              <a:t>September</a:t>
            </a:r>
            <a:r>
              <a:rPr spc="-15" dirty="0"/>
              <a:t> </a:t>
            </a:r>
            <a:r>
              <a:rPr spc="-20" dirty="0"/>
              <a:t>2026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pc="-10" dirty="0"/>
              <a:t>INTERNATIONAL</a:t>
            </a:r>
            <a:r>
              <a:rPr spc="-25" dirty="0"/>
              <a:t> </a:t>
            </a:r>
            <a:r>
              <a:rPr dirty="0"/>
              <a:t>SCHOOL</a:t>
            </a:r>
            <a:r>
              <a:rPr spc="-2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dirty="0"/>
              <a:t>NUCLEAR</a:t>
            </a:r>
            <a:r>
              <a:rPr spc="-20" dirty="0"/>
              <a:t> </a:t>
            </a:r>
            <a:r>
              <a:rPr spc="-10" dirty="0"/>
              <a:t>PHYSICS,</a:t>
            </a:r>
            <a:r>
              <a:rPr spc="-20" dirty="0"/>
              <a:t> </a:t>
            </a:r>
            <a:r>
              <a:rPr dirty="0"/>
              <a:t>47th</a:t>
            </a:r>
            <a:r>
              <a:rPr spc="-20" dirty="0"/>
              <a:t> </a:t>
            </a:r>
            <a:r>
              <a:rPr spc="-10" dirty="0"/>
              <a:t>Course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17</a:t>
            </a:fld>
            <a:endParaRPr spc="-25" dirty="0"/>
          </a:p>
        </p:txBody>
      </p:sp>
    </p:spTree>
  </p:cSld>
  <p:clrMapOvr>
    <a:masterClrMapping/>
  </p:clrMapOvr>
  <p:transition>
    <p:cut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6BA005C-E4B0-4CE7-92BA-F802CF84F7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765800" cy="3244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3284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972C8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10895</TotalTime>
  <Words>2332</Words>
  <Application>Microsoft Office PowerPoint</Application>
  <PresentationFormat>Personnalisé</PresentationFormat>
  <Paragraphs>404</Paragraphs>
  <Slides>18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7" baseType="lpstr">
      <vt:lpstr>Arial</vt:lpstr>
      <vt:lpstr>Arial MT</vt:lpstr>
      <vt:lpstr>Calibri</vt:lpstr>
      <vt:lpstr>Georgia</vt:lpstr>
      <vt:lpstr>Lucida Sans Unicode</vt:lpstr>
      <vt:lpstr>Roboto Bk</vt:lpstr>
      <vt:lpstr>Segoe UI Symbol</vt:lpstr>
      <vt:lpstr>Times New Roman</vt:lpstr>
      <vt:lpstr>Office Theme</vt:lpstr>
      <vt:lpstr>Présentation PowerPoint</vt:lpstr>
      <vt:lpstr>Présentation PowerPoint</vt:lpstr>
      <vt:lpstr>Introduction</vt:lpstr>
      <vt:lpstr>Modified Gravity</vt:lpstr>
      <vt:lpstr>FLRW Cosmology in f (Q) Gravity</vt:lpstr>
      <vt:lpstr>Our Approach</vt:lpstr>
      <vt:lpstr>Logarithmic Equation of State</vt:lpstr>
      <vt:lpstr>Observational Data and Statistical Methodology</vt:lpstr>
      <vt:lpstr>Présentation PowerPoint</vt:lpstr>
      <vt:lpstr>Model Comparison: AIC &amp; BIC</vt:lpstr>
      <vt:lpstr>Model Comparison: AIC &amp; BIC</vt:lpstr>
      <vt:lpstr>Cosmographic and Dynamical Diagnostics</vt:lpstr>
      <vt:lpstr>Cosmographic and Dynamical Diagnostics</vt:lpstr>
      <vt:lpstr>Cosmographic and Dynamical Diagnostics</vt:lpstr>
      <vt:lpstr>Cosmographic and Dynamical Diagnostics</vt:lpstr>
      <vt:lpstr>Conclusions</vt:lpstr>
      <vt:lpstr>References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Testing f(Q) Gravity with Logarithmic Equation of State Using Latest Cosmological Data</dc:title>
  <dc:creator>Chaymae Karam*a, Dalale Mhamdia, Taoufik Oualia, Rachid Ahl Laamaraa, Mohamed Bennaia, </dc:creator>
  <cp:lastModifiedBy>HP</cp:lastModifiedBy>
  <cp:revision>12</cp:revision>
  <dcterms:created xsi:type="dcterms:W3CDTF">2026-09-06T02:00:31Z</dcterms:created>
  <dcterms:modified xsi:type="dcterms:W3CDTF">2026-09-17T08:02:57Z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2026-09-06T00:00:00Z</vt:filetime>
  </property>
  <property fmtid="{D5CDD505-2E9C-101B-9397-08002B2CF9AE}" pid="4" name="Creator">
    <vt:lpwstr>LaTeX with Beamer class</vt:lpwstr>
  </property>
  <property fmtid="{D5CDD505-2E9C-101B-9397-08002B2CF9AE}" pid="5" name="LastSaved">
    <vt:filetime>2026-09-06T00:00:00Z</vt:filetime>
  </property>
  <property fmtid="{D5CDD505-2E9C-101B-9397-08002B2CF9AE}" pid="6" name="PTEX.Fullbanner">
    <vt:lpwstr>This is pdfTeX, Version 3.141592653-2.6-1.40.27 (TeX Live 2025) kpathsea version 6.4.1</vt:lpwstr>
  </property>
  <property fmtid="{D5CDD505-2E9C-101B-9397-08002B2CF9AE}" pid="7" name="Producer">
    <vt:lpwstr>pdfTeX-1.40.27</vt:lpwstr>
  </property>
</Properties>
</file>