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 ContentType="image/ti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ink/ink1.xml" ContentType="application/inkml+xml"/>
  <Override PartName="/ppt/ink/ink2.xml" ContentType="application/inkml+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7" r:id="rId2"/>
    <p:sldId id="259" r:id="rId3"/>
    <p:sldId id="285" r:id="rId4"/>
    <p:sldId id="414" r:id="rId5"/>
    <p:sldId id="269" r:id="rId6"/>
    <p:sldId id="311" r:id="rId7"/>
    <p:sldId id="380" r:id="rId8"/>
    <p:sldId id="381" r:id="rId9"/>
    <p:sldId id="301" r:id="rId10"/>
    <p:sldId id="383" r:id="rId11"/>
    <p:sldId id="399" r:id="rId12"/>
    <p:sldId id="319" r:id="rId13"/>
    <p:sldId id="398" r:id="rId14"/>
    <p:sldId id="400" r:id="rId15"/>
    <p:sldId id="321" r:id="rId16"/>
    <p:sldId id="382" r:id="rId17"/>
    <p:sldId id="385" r:id="rId18"/>
    <p:sldId id="395" r:id="rId19"/>
    <p:sldId id="392" r:id="rId20"/>
    <p:sldId id="393" r:id="rId21"/>
    <p:sldId id="372" r:id="rId22"/>
    <p:sldId id="302" r:id="rId23"/>
    <p:sldId id="327" r:id="rId24"/>
    <p:sldId id="290" r:id="rId25"/>
    <p:sldId id="357" r:id="rId26"/>
    <p:sldId id="418" r:id="rId27"/>
    <p:sldId id="351" r:id="rId28"/>
    <p:sldId id="277" r:id="rId29"/>
    <p:sldId id="262" r:id="rId30"/>
    <p:sldId id="402" r:id="rId31"/>
    <p:sldId id="394" r:id="rId32"/>
    <p:sldId id="363" r:id="rId33"/>
    <p:sldId id="324" r:id="rId34"/>
    <p:sldId id="280" r:id="rId35"/>
    <p:sldId id="283" r:id="rId36"/>
    <p:sldId id="361" r:id="rId37"/>
    <p:sldId id="413" r:id="rId38"/>
    <p:sldId id="415" r:id="rId39"/>
    <p:sldId id="275" r:id="rId40"/>
    <p:sldId id="328" r:id="rId41"/>
    <p:sldId id="409" r:id="rId42"/>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292"/>
    <p:restoredTop sz="94669"/>
  </p:normalViewPr>
  <p:slideViewPr>
    <p:cSldViewPr snapToGrid="0">
      <p:cViewPr varScale="1">
        <p:scale>
          <a:sx n="93" d="100"/>
          <a:sy n="93" d="100"/>
        </p:scale>
        <p:origin x="216" y="648"/>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s>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2T14:25:50.989"/>
    </inkml:context>
    <inkml:brush xml:id="br0">
      <inkml:brushProperty name="width" value="0.05" units="cm"/>
      <inkml:brushProperty name="height" value="0.3" units="cm"/>
      <inkml:brushProperty name="color" value="#849398"/>
      <inkml:brushProperty name="inkEffects" value="pencil"/>
    </inkml:brush>
  </inkml:definitions>
  <inkml:trace contextRef="#ctx0" brushRef="#br0">1 1 16383,'0'0'0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2T14:25:51.777"/>
    </inkml:context>
    <inkml:brush xml:id="br0">
      <inkml:brushProperty name="width" value="0.05" units="cm"/>
      <inkml:brushProperty name="height" value="0.3" units="cm"/>
      <inkml:brushProperty name="color" value="#849398"/>
      <inkml:brushProperty name="inkEffects" value="pencil"/>
    </inkml:brush>
  </inkml:definitions>
  <inkml:trace contextRef="#ctx0" brushRef="#br0">1 1 16383,'0'11'0,"0"-6"0,0 4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C534E24-9BF4-3F4C-B9DD-C32A0E77EA12}" type="datetimeFigureOut">
              <a:rPr lang="fr-FR" smtClean="0"/>
              <a:t>20/09/2026</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EABA2D1-A088-0F4F-9E36-CD9D6781AFAB}" type="slidenum">
              <a:rPr lang="fr-FR" smtClean="0"/>
              <a:t>‹N°›</a:t>
            </a:fld>
            <a:endParaRPr lang="fr-FR"/>
          </a:p>
        </p:txBody>
      </p:sp>
    </p:spTree>
    <p:extLst>
      <p:ext uri="{BB962C8B-B14F-4D97-AF65-F5344CB8AC3E}">
        <p14:creationId xmlns:p14="http://schemas.microsoft.com/office/powerpoint/2010/main" val="1273100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0AB28BD-ED8E-D648-9BC8-E192D28B86CA}" type="slidenum">
              <a:rPr lang="fr-FR" smtClean="0"/>
              <a:t>2</a:t>
            </a:fld>
            <a:endParaRPr lang="fr-FR"/>
          </a:p>
        </p:txBody>
      </p:sp>
    </p:spTree>
    <p:extLst>
      <p:ext uri="{BB962C8B-B14F-4D97-AF65-F5344CB8AC3E}">
        <p14:creationId xmlns:p14="http://schemas.microsoft.com/office/powerpoint/2010/main" val="28217801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63758-5FF8-93F6-65C8-AE675C5C8F7E}"/>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AF5F6882-BD1F-41A9-5832-0D100362BF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0CD8A14B-0188-2963-3E36-A34C2036BE7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327263AD-306D-5FFD-8F83-97F6164BF2AC}"/>
              </a:ext>
            </a:extLst>
          </p:cNvPr>
          <p:cNvSpPr>
            <a:spLocks noGrp="1"/>
          </p:cNvSpPr>
          <p:nvPr>
            <p:ph type="sldNum" sz="quarter" idx="5"/>
          </p:nvPr>
        </p:nvSpPr>
        <p:spPr/>
        <p:txBody>
          <a:bodyPr/>
          <a:lstStyle/>
          <a:p>
            <a:fld id="{BCC320EE-9ABC-D54C-9198-8E6401344A14}" type="slidenum">
              <a:rPr lang="fr-FR" smtClean="0"/>
              <a:t>4</a:t>
            </a:fld>
            <a:endParaRPr lang="fr-FR"/>
          </a:p>
        </p:txBody>
      </p:sp>
    </p:spTree>
    <p:extLst>
      <p:ext uri="{BB962C8B-B14F-4D97-AF65-F5344CB8AC3E}">
        <p14:creationId xmlns:p14="http://schemas.microsoft.com/office/powerpoint/2010/main" val="3162610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00AB28BD-ED8E-D648-9BC8-E192D28B86CA}" type="slidenum">
              <a:rPr lang="fr-FR" smtClean="0"/>
              <a:t>5</a:t>
            </a:fld>
            <a:endParaRPr lang="fr-FR"/>
          </a:p>
        </p:txBody>
      </p:sp>
    </p:spTree>
    <p:extLst>
      <p:ext uri="{BB962C8B-B14F-4D97-AF65-F5344CB8AC3E}">
        <p14:creationId xmlns:p14="http://schemas.microsoft.com/office/powerpoint/2010/main" val="31905503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5"/>
          </p:nvPr>
        </p:nvSpPr>
        <p:spPr/>
        <p:txBody>
          <a:bodyPr/>
          <a:lstStyle/>
          <a:p>
            <a:fld id="{BCC320EE-9ABC-D54C-9198-8E6401344A14}" type="slidenum">
              <a:rPr lang="fr-FR" smtClean="0"/>
              <a:t>17</a:t>
            </a:fld>
            <a:endParaRPr lang="fr-FR"/>
          </a:p>
        </p:txBody>
      </p:sp>
    </p:spTree>
    <p:extLst>
      <p:ext uri="{BB962C8B-B14F-4D97-AF65-F5344CB8AC3E}">
        <p14:creationId xmlns:p14="http://schemas.microsoft.com/office/powerpoint/2010/main" val="349338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0201A-1D29-A134-1D6F-0D591A349E12}"/>
            </a:ext>
          </a:extLst>
        </p:cNvPr>
        <p:cNvGrpSpPr/>
        <p:nvPr/>
      </p:nvGrpSpPr>
      <p:grpSpPr>
        <a:xfrm>
          <a:off x="0" y="0"/>
          <a:ext cx="0" cy="0"/>
          <a:chOff x="0" y="0"/>
          <a:chExt cx="0" cy="0"/>
        </a:xfrm>
      </p:grpSpPr>
      <p:sp>
        <p:nvSpPr>
          <p:cNvPr id="2" name="Espace réservé de l'image des diapositives 1">
            <a:extLst>
              <a:ext uri="{FF2B5EF4-FFF2-40B4-BE49-F238E27FC236}">
                <a16:creationId xmlns:a16="http://schemas.microsoft.com/office/drawing/2014/main" id="{DE0D7689-27E9-B084-3D7E-06B7DC60B7AC}"/>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3270CEF9-EC3C-9D75-3600-24C10EFCE763}"/>
              </a:ext>
            </a:extLst>
          </p:cNvPr>
          <p:cNvSpPr>
            <a:spLocks noGrp="1"/>
          </p:cNvSpPr>
          <p:nvPr>
            <p:ph type="body" idx="1"/>
          </p:nvPr>
        </p:nvSpPr>
        <p:spPr/>
        <p:txBody>
          <a:bodyPr/>
          <a:lstStyle/>
          <a:p>
            <a:endParaRPr lang="fr-FR" dirty="0"/>
          </a:p>
        </p:txBody>
      </p:sp>
      <p:sp>
        <p:nvSpPr>
          <p:cNvPr id="4" name="Espace réservé du numéro de diapositive 3">
            <a:extLst>
              <a:ext uri="{FF2B5EF4-FFF2-40B4-BE49-F238E27FC236}">
                <a16:creationId xmlns:a16="http://schemas.microsoft.com/office/drawing/2014/main" id="{B3C93098-B779-A3AF-04DD-CE993C12BBE9}"/>
              </a:ext>
            </a:extLst>
          </p:cNvPr>
          <p:cNvSpPr>
            <a:spLocks noGrp="1"/>
          </p:cNvSpPr>
          <p:nvPr>
            <p:ph type="sldNum" sz="quarter" idx="5"/>
          </p:nvPr>
        </p:nvSpPr>
        <p:spPr/>
        <p:txBody>
          <a:bodyPr/>
          <a:lstStyle/>
          <a:p>
            <a:fld id="{00AB28BD-ED8E-D648-9BC8-E192D28B86CA}" type="slidenum">
              <a:rPr lang="fr-FR" smtClean="0"/>
              <a:t>21</a:t>
            </a:fld>
            <a:endParaRPr lang="fr-FR"/>
          </a:p>
        </p:txBody>
      </p:sp>
    </p:spTree>
    <p:extLst>
      <p:ext uri="{BB962C8B-B14F-4D97-AF65-F5344CB8AC3E}">
        <p14:creationId xmlns:p14="http://schemas.microsoft.com/office/powerpoint/2010/main" val="1828611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F36E0D2-73EE-0815-B3ED-2D93FA179B0F}"/>
              </a:ext>
            </a:extLst>
          </p:cNvPr>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p>
        </p:txBody>
      </p:sp>
      <p:sp>
        <p:nvSpPr>
          <p:cNvPr id="3" name="Sous-titre 2">
            <a:extLst>
              <a:ext uri="{FF2B5EF4-FFF2-40B4-BE49-F238E27FC236}">
                <a16:creationId xmlns:a16="http://schemas.microsoft.com/office/drawing/2014/main" id="{B73F684B-BC4B-EBAF-1A8C-290E6A8939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p>
        </p:txBody>
      </p:sp>
      <p:sp>
        <p:nvSpPr>
          <p:cNvPr id="4" name="Espace réservé de la date 3">
            <a:extLst>
              <a:ext uri="{FF2B5EF4-FFF2-40B4-BE49-F238E27FC236}">
                <a16:creationId xmlns:a16="http://schemas.microsoft.com/office/drawing/2014/main" id="{27EB925D-1718-0008-4EF8-750A9BDC8EDE}"/>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A6C8435B-AEC8-E027-C877-D282B61ADC3F}"/>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4EAE5A9E-7493-CABF-A875-8A2EE8D7EDF7}"/>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4150180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014FF7F-6EA6-9968-768F-5D2358D57FF5}"/>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7ADF60A3-C3B1-CF57-B08A-ACD3E3576C3B}"/>
              </a:ext>
            </a:extLst>
          </p:cNvPr>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BF53A42D-96DE-BBBC-8590-24AADE083EA7}"/>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ED87312B-78CE-FCA6-C242-4F13F0B7CF49}"/>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CD940F5C-FB78-B857-78AF-5D7F5F427639}"/>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42868632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91EFDF0-01ED-6272-7FFE-A9248661D00A}"/>
              </a:ext>
            </a:extLst>
          </p:cNvPr>
          <p:cNvSpPr>
            <a:spLocks noGrp="1"/>
          </p:cNvSpPr>
          <p:nvPr>
            <p:ph type="title"/>
          </p:nvPr>
        </p:nvSpPr>
        <p:spPr>
          <a:xfrm>
            <a:off x="831850" y="1709738"/>
            <a:ext cx="10515600" cy="2852737"/>
          </a:xfrm>
        </p:spPr>
        <p:txBody>
          <a:bodyPr anchor="b"/>
          <a:lstStyle>
            <a:lvl1pPr>
              <a:defRPr sz="6000"/>
            </a:lvl1pPr>
          </a:lstStyle>
          <a:p>
            <a:r>
              <a:rPr lang="fr-FR"/>
              <a:t>Modifiez le style du titre</a:t>
            </a:r>
          </a:p>
        </p:txBody>
      </p:sp>
      <p:sp>
        <p:nvSpPr>
          <p:cNvPr id="3" name="Espace réservé du texte 2">
            <a:extLst>
              <a:ext uri="{FF2B5EF4-FFF2-40B4-BE49-F238E27FC236}">
                <a16:creationId xmlns:a16="http://schemas.microsoft.com/office/drawing/2014/main" id="{EE93AE08-09E2-8FA0-8927-6BAFABFF680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Espace réservé de la date 3">
            <a:extLst>
              <a:ext uri="{FF2B5EF4-FFF2-40B4-BE49-F238E27FC236}">
                <a16:creationId xmlns:a16="http://schemas.microsoft.com/office/drawing/2014/main" id="{D101C6CC-BD3C-0151-B52D-41658E2F2236}"/>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6C006C2A-1076-93A8-EC39-C5D16033B76B}"/>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902D4A99-C73C-3F56-CE9E-F7AD011D23EC}"/>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42678908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2D2541-FF9D-13E8-DDFD-E51C069D7103}"/>
              </a:ext>
            </a:extLst>
          </p:cNvPr>
          <p:cNvSpPr>
            <a:spLocks noGrp="1"/>
          </p:cNvSpPr>
          <p:nvPr>
            <p:ph type="title"/>
          </p:nvPr>
        </p:nvSpPr>
        <p:spPr/>
        <p:txBody>
          <a:bodyPr/>
          <a:lstStyle/>
          <a:p>
            <a:r>
              <a:rPr lang="fr-FR"/>
              <a:t>Modifiez le style du titre</a:t>
            </a:r>
          </a:p>
        </p:txBody>
      </p:sp>
      <p:sp>
        <p:nvSpPr>
          <p:cNvPr id="3" name="Espace réservé du contenu 2">
            <a:extLst>
              <a:ext uri="{FF2B5EF4-FFF2-40B4-BE49-F238E27FC236}">
                <a16:creationId xmlns:a16="http://schemas.microsoft.com/office/drawing/2014/main" id="{093FF7FC-A43C-DDF2-4ADC-4604B5586444}"/>
              </a:ext>
            </a:extLst>
          </p:cNvPr>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contenu 3">
            <a:extLst>
              <a:ext uri="{FF2B5EF4-FFF2-40B4-BE49-F238E27FC236}">
                <a16:creationId xmlns:a16="http://schemas.microsoft.com/office/drawing/2014/main" id="{1ADDA515-1E0E-3842-1749-130AA597ED25}"/>
              </a:ext>
            </a:extLst>
          </p:cNvPr>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e la date 4">
            <a:extLst>
              <a:ext uri="{FF2B5EF4-FFF2-40B4-BE49-F238E27FC236}">
                <a16:creationId xmlns:a16="http://schemas.microsoft.com/office/drawing/2014/main" id="{D2F96D22-4D40-9FA4-4513-AB267E6C5BA3}"/>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6" name="Espace réservé du pied de page 5">
            <a:extLst>
              <a:ext uri="{FF2B5EF4-FFF2-40B4-BE49-F238E27FC236}">
                <a16:creationId xmlns:a16="http://schemas.microsoft.com/office/drawing/2014/main" id="{D49CFB48-6662-AC60-6660-3614BCCA5802}"/>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709DCAEE-DF00-5279-C1E2-A84C106AA766}"/>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37579073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DFC99D2-42DC-4733-F4F1-9AF3C710167C}"/>
              </a:ext>
            </a:extLst>
          </p:cNvPr>
          <p:cNvSpPr>
            <a:spLocks noGrp="1"/>
          </p:cNvSpPr>
          <p:nvPr>
            <p:ph type="title"/>
          </p:nvPr>
        </p:nvSpPr>
        <p:spPr>
          <a:xfrm>
            <a:off x="839788" y="365125"/>
            <a:ext cx="10515600" cy="1325563"/>
          </a:xfrm>
        </p:spPr>
        <p:txBody>
          <a:bodyPr/>
          <a:lstStyle/>
          <a:p>
            <a:r>
              <a:rPr lang="fr-FR"/>
              <a:t>Modifiez le style du titre</a:t>
            </a:r>
          </a:p>
        </p:txBody>
      </p:sp>
      <p:sp>
        <p:nvSpPr>
          <p:cNvPr id="3" name="Espace réservé du texte 2">
            <a:extLst>
              <a:ext uri="{FF2B5EF4-FFF2-40B4-BE49-F238E27FC236}">
                <a16:creationId xmlns:a16="http://schemas.microsoft.com/office/drawing/2014/main" id="{2D3E85D2-9FAC-814A-9B90-4810E11F274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3F55CC96-3792-EEF2-A046-932840A49B37}"/>
              </a:ext>
            </a:extLst>
          </p:cNvPr>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5" name="Espace réservé du texte 4">
            <a:extLst>
              <a:ext uri="{FF2B5EF4-FFF2-40B4-BE49-F238E27FC236}">
                <a16:creationId xmlns:a16="http://schemas.microsoft.com/office/drawing/2014/main" id="{E98C9463-772F-C9B5-7A88-9235074B217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BCA87CB9-A9ED-9347-1454-F1DD907D730A}"/>
              </a:ext>
            </a:extLst>
          </p:cNvPr>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7" name="Espace réservé de la date 6">
            <a:extLst>
              <a:ext uri="{FF2B5EF4-FFF2-40B4-BE49-F238E27FC236}">
                <a16:creationId xmlns:a16="http://schemas.microsoft.com/office/drawing/2014/main" id="{ADF536A1-27EF-6504-7566-D8E30EAB2A60}"/>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8" name="Espace réservé du pied de page 7">
            <a:extLst>
              <a:ext uri="{FF2B5EF4-FFF2-40B4-BE49-F238E27FC236}">
                <a16:creationId xmlns:a16="http://schemas.microsoft.com/office/drawing/2014/main" id="{0FCD5478-73C9-35F1-AAF5-DA12E518FECC}"/>
              </a:ext>
            </a:extLst>
          </p:cNvPr>
          <p:cNvSpPr>
            <a:spLocks noGrp="1"/>
          </p:cNvSpPr>
          <p:nvPr>
            <p:ph type="ftr" sz="quarter" idx="11"/>
          </p:nvPr>
        </p:nvSpPr>
        <p:spPr/>
        <p:txBody>
          <a:bodyPr/>
          <a:lstStyle/>
          <a:p>
            <a:endParaRPr lang="fr-FR"/>
          </a:p>
        </p:txBody>
      </p:sp>
      <p:sp>
        <p:nvSpPr>
          <p:cNvPr id="9" name="Espace réservé du numéro de diapositive 8">
            <a:extLst>
              <a:ext uri="{FF2B5EF4-FFF2-40B4-BE49-F238E27FC236}">
                <a16:creationId xmlns:a16="http://schemas.microsoft.com/office/drawing/2014/main" id="{18035A64-62FB-501D-83A6-AEEF92D808D1}"/>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28861303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8615126-840D-7A60-A747-AF820CFA67DA}"/>
              </a:ext>
            </a:extLst>
          </p:cNvPr>
          <p:cNvSpPr>
            <a:spLocks noGrp="1"/>
          </p:cNvSpPr>
          <p:nvPr>
            <p:ph type="title"/>
          </p:nvPr>
        </p:nvSpPr>
        <p:spPr/>
        <p:txBody>
          <a:bodyPr/>
          <a:lstStyle/>
          <a:p>
            <a:r>
              <a:rPr lang="fr-FR"/>
              <a:t>Modifiez le style du titre</a:t>
            </a:r>
          </a:p>
        </p:txBody>
      </p:sp>
      <p:sp>
        <p:nvSpPr>
          <p:cNvPr id="3" name="Espace réservé de la date 2">
            <a:extLst>
              <a:ext uri="{FF2B5EF4-FFF2-40B4-BE49-F238E27FC236}">
                <a16:creationId xmlns:a16="http://schemas.microsoft.com/office/drawing/2014/main" id="{42234D44-FAC2-E902-DF48-34D54BB14945}"/>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4" name="Espace réservé du pied de page 3">
            <a:extLst>
              <a:ext uri="{FF2B5EF4-FFF2-40B4-BE49-F238E27FC236}">
                <a16:creationId xmlns:a16="http://schemas.microsoft.com/office/drawing/2014/main" id="{0A800DB1-E0BD-5573-91C1-3794BC71B3CA}"/>
              </a:ext>
            </a:extLst>
          </p:cNvPr>
          <p:cNvSpPr>
            <a:spLocks noGrp="1"/>
          </p:cNvSpPr>
          <p:nvPr>
            <p:ph type="ftr" sz="quarter" idx="11"/>
          </p:nvPr>
        </p:nvSpPr>
        <p:spPr/>
        <p:txBody>
          <a:bodyPr/>
          <a:lstStyle/>
          <a:p>
            <a:endParaRPr lang="fr-FR"/>
          </a:p>
        </p:txBody>
      </p:sp>
      <p:sp>
        <p:nvSpPr>
          <p:cNvPr id="5" name="Espace réservé du numéro de diapositive 4">
            <a:extLst>
              <a:ext uri="{FF2B5EF4-FFF2-40B4-BE49-F238E27FC236}">
                <a16:creationId xmlns:a16="http://schemas.microsoft.com/office/drawing/2014/main" id="{54C459BF-8350-26D8-7A43-CFA5FBFB841F}"/>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12573833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1008060A-0BB8-5D7B-3722-565300C064BA}"/>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3" name="Espace réservé du pied de page 2">
            <a:extLst>
              <a:ext uri="{FF2B5EF4-FFF2-40B4-BE49-F238E27FC236}">
                <a16:creationId xmlns:a16="http://schemas.microsoft.com/office/drawing/2014/main" id="{FBFD2E3D-A3FB-26A4-F988-D0D555426214}"/>
              </a:ext>
            </a:extLst>
          </p:cNvPr>
          <p:cNvSpPr>
            <a:spLocks noGrp="1"/>
          </p:cNvSpPr>
          <p:nvPr>
            <p:ph type="ftr" sz="quarter" idx="11"/>
          </p:nvPr>
        </p:nvSpPr>
        <p:spPr/>
        <p:txBody>
          <a:bodyPr/>
          <a:lstStyle/>
          <a:p>
            <a:endParaRPr lang="fr-FR"/>
          </a:p>
        </p:txBody>
      </p:sp>
      <p:sp>
        <p:nvSpPr>
          <p:cNvPr id="4" name="Espace réservé du numéro de diapositive 3">
            <a:extLst>
              <a:ext uri="{FF2B5EF4-FFF2-40B4-BE49-F238E27FC236}">
                <a16:creationId xmlns:a16="http://schemas.microsoft.com/office/drawing/2014/main" id="{4D1C9ECA-95FD-0D2A-B51A-CDC07442C51E}"/>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3684776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DA0613F-CB5D-4201-360F-5EA118DE5FE3}"/>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du contenu 2">
            <a:extLst>
              <a:ext uri="{FF2B5EF4-FFF2-40B4-BE49-F238E27FC236}">
                <a16:creationId xmlns:a16="http://schemas.microsoft.com/office/drawing/2014/main" id="{3662C08B-96E4-418B-A76C-854F296D444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u texte 3">
            <a:extLst>
              <a:ext uri="{FF2B5EF4-FFF2-40B4-BE49-F238E27FC236}">
                <a16:creationId xmlns:a16="http://schemas.microsoft.com/office/drawing/2014/main" id="{863DE28F-7EC3-2F40-C933-DE2EB0762D5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2853B8E4-3A7C-A428-8D1C-38F0E89C6A5E}"/>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6" name="Espace réservé du pied de page 5">
            <a:extLst>
              <a:ext uri="{FF2B5EF4-FFF2-40B4-BE49-F238E27FC236}">
                <a16:creationId xmlns:a16="http://schemas.microsoft.com/office/drawing/2014/main" id="{DB46B446-193A-7935-B904-AAE959AED526}"/>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3A23BFCA-3165-471C-0524-86C5C08EE28E}"/>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3404944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47C592A-7096-B0B3-ED49-0AF6C25B706C}"/>
              </a:ext>
            </a:extLst>
          </p:cNvPr>
          <p:cNvSpPr>
            <a:spLocks noGrp="1"/>
          </p:cNvSpPr>
          <p:nvPr>
            <p:ph type="title"/>
          </p:nvPr>
        </p:nvSpPr>
        <p:spPr>
          <a:xfrm>
            <a:off x="839788" y="457200"/>
            <a:ext cx="3932237" cy="1600200"/>
          </a:xfrm>
        </p:spPr>
        <p:txBody>
          <a:bodyPr anchor="b"/>
          <a:lstStyle>
            <a:lvl1pPr>
              <a:defRPr sz="3200"/>
            </a:lvl1pPr>
          </a:lstStyle>
          <a:p>
            <a:r>
              <a:rPr lang="fr-FR"/>
              <a:t>Modifiez le style du titre</a:t>
            </a:r>
          </a:p>
        </p:txBody>
      </p:sp>
      <p:sp>
        <p:nvSpPr>
          <p:cNvPr id="3" name="Espace réservé pour une image  2">
            <a:extLst>
              <a:ext uri="{FF2B5EF4-FFF2-40B4-BE49-F238E27FC236}">
                <a16:creationId xmlns:a16="http://schemas.microsoft.com/office/drawing/2014/main" id="{DB9DD938-E43C-2798-9479-45651BAC1F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a:extLst>
              <a:ext uri="{FF2B5EF4-FFF2-40B4-BE49-F238E27FC236}">
                <a16:creationId xmlns:a16="http://schemas.microsoft.com/office/drawing/2014/main" id="{3EA1F560-4C05-CD48-0F33-D3258C73AED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Espace réservé de la date 4">
            <a:extLst>
              <a:ext uri="{FF2B5EF4-FFF2-40B4-BE49-F238E27FC236}">
                <a16:creationId xmlns:a16="http://schemas.microsoft.com/office/drawing/2014/main" id="{86EB9CA8-05B3-993C-5D34-268AF0642B81}"/>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6" name="Espace réservé du pied de page 5">
            <a:extLst>
              <a:ext uri="{FF2B5EF4-FFF2-40B4-BE49-F238E27FC236}">
                <a16:creationId xmlns:a16="http://schemas.microsoft.com/office/drawing/2014/main" id="{8FF544FB-1FB7-C8FD-3B21-FEA7BB72E62B}"/>
              </a:ext>
            </a:extLst>
          </p:cNvPr>
          <p:cNvSpPr>
            <a:spLocks noGrp="1"/>
          </p:cNvSpPr>
          <p:nvPr>
            <p:ph type="ftr" sz="quarter" idx="11"/>
          </p:nvPr>
        </p:nvSpPr>
        <p:spPr/>
        <p:txBody>
          <a:bodyPr/>
          <a:lstStyle/>
          <a:p>
            <a:endParaRPr lang="fr-FR"/>
          </a:p>
        </p:txBody>
      </p:sp>
      <p:sp>
        <p:nvSpPr>
          <p:cNvPr id="7" name="Espace réservé du numéro de diapositive 6">
            <a:extLst>
              <a:ext uri="{FF2B5EF4-FFF2-40B4-BE49-F238E27FC236}">
                <a16:creationId xmlns:a16="http://schemas.microsoft.com/office/drawing/2014/main" id="{07BB433F-2136-93EB-A593-4843183840F5}"/>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16026881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D37516F-003A-0130-8940-9B6FC010C15F}"/>
              </a:ext>
            </a:extLst>
          </p:cNvPr>
          <p:cNvSpPr>
            <a:spLocks noGrp="1"/>
          </p:cNvSpPr>
          <p:nvPr>
            <p:ph type="title"/>
          </p:nvPr>
        </p:nvSpPr>
        <p:spPr/>
        <p:txBody>
          <a:bodyPr/>
          <a:lstStyle/>
          <a:p>
            <a:r>
              <a:rPr lang="fr-FR"/>
              <a:t>Modifiez le style du titre</a:t>
            </a:r>
          </a:p>
        </p:txBody>
      </p:sp>
      <p:sp>
        <p:nvSpPr>
          <p:cNvPr id="3" name="Espace réservé du texte vertical 2">
            <a:extLst>
              <a:ext uri="{FF2B5EF4-FFF2-40B4-BE49-F238E27FC236}">
                <a16:creationId xmlns:a16="http://schemas.microsoft.com/office/drawing/2014/main" id="{45983C37-2A59-8D25-873A-89D26C0B5817}"/>
              </a:ext>
            </a:extLst>
          </p:cNvPr>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45B4B3CB-7F7A-14AE-4DEE-8AF77E115C8D}"/>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2700047B-6DF6-64B6-51E4-4347B05C1477}"/>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DA51BE63-3835-0D1F-8A10-ABEE88C87F77}"/>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76914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488073A1-FA95-BA0E-865F-7B2CFBB9C2A6}"/>
              </a:ext>
            </a:extLst>
          </p:cNvPr>
          <p:cNvSpPr>
            <a:spLocks noGrp="1"/>
          </p:cNvSpPr>
          <p:nvPr>
            <p:ph type="title" orient="vert"/>
          </p:nvPr>
        </p:nvSpPr>
        <p:spPr>
          <a:xfrm>
            <a:off x="8724900" y="365125"/>
            <a:ext cx="2628900" cy="5811838"/>
          </a:xfrm>
        </p:spPr>
        <p:txBody>
          <a:bodyPr vert="eaVert"/>
          <a:lstStyle/>
          <a:p>
            <a:r>
              <a:rPr lang="fr-FR"/>
              <a:t>Modifiez le style du titre</a:t>
            </a:r>
          </a:p>
        </p:txBody>
      </p:sp>
      <p:sp>
        <p:nvSpPr>
          <p:cNvPr id="3" name="Espace réservé du texte vertical 2">
            <a:extLst>
              <a:ext uri="{FF2B5EF4-FFF2-40B4-BE49-F238E27FC236}">
                <a16:creationId xmlns:a16="http://schemas.microsoft.com/office/drawing/2014/main" id="{5A02A8EF-1A83-02D6-CA28-6552B5C48D0F}"/>
              </a:ext>
            </a:extLst>
          </p:cNvPr>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8EDE0C6-FC1A-918A-6C15-4AD5B81A4B9F}"/>
              </a:ext>
            </a:extLst>
          </p:cNvPr>
          <p:cNvSpPr>
            <a:spLocks noGrp="1"/>
          </p:cNvSpPr>
          <p:nvPr>
            <p:ph type="dt" sz="half" idx="10"/>
          </p:nvPr>
        </p:nvSpPr>
        <p:spPr/>
        <p:txBody>
          <a:body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B5DED4D2-3411-A972-97F8-EBF2102E6981}"/>
              </a:ext>
            </a:extLst>
          </p:cNvPr>
          <p:cNvSpPr>
            <a:spLocks noGrp="1"/>
          </p:cNvSpPr>
          <p:nvPr>
            <p:ph type="ftr" sz="quarter" idx="11"/>
          </p:nvPr>
        </p:nvSpPr>
        <p:spPr/>
        <p:txBody>
          <a:bodyPr/>
          <a:lstStyle/>
          <a:p>
            <a:endParaRPr lang="fr-FR"/>
          </a:p>
        </p:txBody>
      </p:sp>
      <p:sp>
        <p:nvSpPr>
          <p:cNvPr id="6" name="Espace réservé du numéro de diapositive 5">
            <a:extLst>
              <a:ext uri="{FF2B5EF4-FFF2-40B4-BE49-F238E27FC236}">
                <a16:creationId xmlns:a16="http://schemas.microsoft.com/office/drawing/2014/main" id="{38D0BCED-9ADE-67BF-FBA9-0BDF4954E8BB}"/>
              </a:ext>
            </a:extLst>
          </p:cNvPr>
          <p:cNvSpPr>
            <a:spLocks noGrp="1"/>
          </p:cNvSpPr>
          <p:nvPr>
            <p:ph type="sldNum" sz="quarter" idx="12"/>
          </p:nvPr>
        </p:nvSpPr>
        <p:spPr/>
        <p:txBody>
          <a:bodyPr/>
          <a:lstStyle/>
          <a:p>
            <a:fld id="{9FF82F2C-BEAF-C34D-94A2-C9E5BF9877CE}" type="slidenum">
              <a:rPr lang="fr-FR" smtClean="0"/>
              <a:t>‹N°›</a:t>
            </a:fld>
            <a:endParaRPr lang="fr-FR"/>
          </a:p>
        </p:txBody>
      </p:sp>
    </p:spTree>
    <p:extLst>
      <p:ext uri="{BB962C8B-B14F-4D97-AF65-F5344CB8AC3E}">
        <p14:creationId xmlns:p14="http://schemas.microsoft.com/office/powerpoint/2010/main" val="12620862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Vierg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6" name="Numéro de diapositive"/>
          <p:cNvSpPr txBox="1">
            <a:spLocks noGrp="1"/>
          </p:cNvSpPr>
          <p:nvPr>
            <p:ph type="sldNum" sz="quarter" idx="2"/>
          </p:nvPr>
        </p:nvSpPr>
        <p:spPr>
          <a:xfrm>
            <a:off x="6000749" y="6324600"/>
            <a:ext cx="209551" cy="254000"/>
          </a:xfrm>
          <a:prstGeom prst="rect">
            <a:avLst/>
          </a:prstGeom>
        </p:spPr>
        <p:txBody>
          <a:bodyPr/>
          <a:lstStyle/>
          <a:p>
            <a:pPr>
              <a:defRPr>
                <a:effectLst/>
              </a:defRPr>
            </a:pPr>
            <a:fld id="{86CB4B4D-7CA3-9044-876B-883B54F8677D}" type="slidenum">
              <a:t>‹N°›</a:t>
            </a:fld>
            <a:endParaRPr/>
          </a:p>
        </p:txBody>
      </p:sp>
    </p:spTree>
    <p:extLst>
      <p:ext uri="{BB962C8B-B14F-4D97-AF65-F5344CB8AC3E}">
        <p14:creationId xmlns:p14="http://schemas.microsoft.com/office/powerpoint/2010/main" val="4213669870"/>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Titre - Haut">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49" name="Texte du titre"/>
          <p:cNvSpPr txBox="1">
            <a:spLocks noGrp="1"/>
          </p:cNvSpPr>
          <p:nvPr>
            <p:ph type="title"/>
          </p:nvPr>
        </p:nvSpPr>
        <p:spPr>
          <a:xfrm>
            <a:off x="774700" y="38100"/>
            <a:ext cx="10642600" cy="1428750"/>
          </a:xfrm>
          <a:prstGeom prst="rect">
            <a:avLst/>
          </a:prstGeom>
          <a:effectLst/>
        </p:spPr>
        <p:txBody>
          <a:bodyPr/>
          <a:lstStyle>
            <a:lvl1pPr>
              <a:defRPr>
                <a:solidFill>
                  <a:srgbClr val="FBF9E6"/>
                </a:solidFill>
                <a:effectLst>
                  <a:outerShdw blurRad="25400" dist="25400" dir="16200000" rotWithShape="0">
                    <a:srgbClr val="3A3A3A">
                      <a:alpha val="70000"/>
                    </a:srgbClr>
                  </a:outerShdw>
                </a:effectLst>
              </a:defRPr>
            </a:lvl1pPr>
          </a:lstStyle>
          <a:p>
            <a:r>
              <a:t>Texte du titre</a:t>
            </a:r>
          </a:p>
        </p:txBody>
      </p:sp>
      <p:sp>
        <p:nvSpPr>
          <p:cNvPr id="50" name="Numéro de diapositive"/>
          <p:cNvSpPr txBox="1">
            <a:spLocks noGrp="1"/>
          </p:cNvSpPr>
          <p:nvPr>
            <p:ph type="sldNum" sz="quarter" idx="2"/>
          </p:nvPr>
        </p:nvSpPr>
        <p:spPr>
          <a:prstGeom prst="rect">
            <a:avLst/>
          </a:prstGeom>
        </p:spPr>
        <p:txBody>
          <a:bodyPr/>
          <a:lstStyle/>
          <a:p>
            <a:pPr>
              <a:defRPr>
                <a:effectLst/>
              </a:defRPr>
            </a:pPr>
            <a:fld id="{86CB4B4D-7CA3-9044-876B-883B54F8677D}" type="slidenum">
              <a:t>‹N°›</a:t>
            </a:fld>
            <a:endParaRPr/>
          </a:p>
        </p:txBody>
      </p:sp>
    </p:spTree>
    <p:extLst>
      <p:ext uri="{BB962C8B-B14F-4D97-AF65-F5344CB8AC3E}">
        <p14:creationId xmlns:p14="http://schemas.microsoft.com/office/powerpoint/2010/main" val="1986727963"/>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Titre et sous-titre">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19" name="Texte du titre"/>
          <p:cNvSpPr txBox="1">
            <a:spLocks noGrp="1"/>
          </p:cNvSpPr>
          <p:nvPr>
            <p:ph type="title"/>
          </p:nvPr>
        </p:nvSpPr>
        <p:spPr>
          <a:xfrm>
            <a:off x="774700" y="2146300"/>
            <a:ext cx="10642600" cy="1600200"/>
          </a:xfrm>
          <a:prstGeom prst="rect">
            <a:avLst/>
          </a:prstGeom>
        </p:spPr>
        <p:txBody>
          <a:bodyPr anchor="b"/>
          <a:lstStyle/>
          <a:p>
            <a:r>
              <a:t>Texte du titre</a:t>
            </a:r>
          </a:p>
        </p:txBody>
      </p:sp>
      <p:sp>
        <p:nvSpPr>
          <p:cNvPr id="120" name="Texte niveau 1…"/>
          <p:cNvSpPr txBox="1">
            <a:spLocks noGrp="1"/>
          </p:cNvSpPr>
          <p:nvPr>
            <p:ph type="body" sz="quarter" idx="1"/>
          </p:nvPr>
        </p:nvSpPr>
        <p:spPr>
          <a:xfrm>
            <a:off x="774700" y="3733800"/>
            <a:ext cx="10642600" cy="908050"/>
          </a:xfrm>
          <a:prstGeom prst="rect">
            <a:avLst/>
          </a:prstGeom>
        </p:spPr>
        <p:txBody>
          <a:bodyPr anchor="t"/>
          <a:lstStyle>
            <a:lvl1pPr marL="0" indent="0" algn="ctr">
              <a:spcBef>
                <a:spcPts val="0"/>
              </a:spcBef>
              <a:buSzTx/>
              <a:buNone/>
              <a:defRPr sz="2200" i="1"/>
            </a:lvl1pPr>
            <a:lvl2pPr marL="0" indent="0" algn="ctr">
              <a:spcBef>
                <a:spcPts val="0"/>
              </a:spcBef>
              <a:buSzTx/>
              <a:buNone/>
              <a:defRPr sz="2200" i="1"/>
            </a:lvl2pPr>
            <a:lvl3pPr marL="0" indent="0" algn="ctr">
              <a:spcBef>
                <a:spcPts val="0"/>
              </a:spcBef>
              <a:buSzTx/>
              <a:buNone/>
              <a:defRPr sz="2200" i="1"/>
            </a:lvl3pPr>
            <a:lvl4pPr marL="0" indent="0" algn="ctr">
              <a:spcBef>
                <a:spcPts val="0"/>
              </a:spcBef>
              <a:buSzTx/>
              <a:buNone/>
              <a:defRPr sz="2200" i="1"/>
            </a:lvl4pPr>
            <a:lvl5pPr marL="0" indent="0" algn="ctr">
              <a:spcBef>
                <a:spcPts val="0"/>
              </a:spcBef>
              <a:buSzTx/>
              <a:buNone/>
              <a:defRPr sz="2200" i="1"/>
            </a:lvl5pPr>
          </a:lstStyle>
          <a:p>
            <a:r>
              <a:t>Texte niveau 1</a:t>
            </a:r>
          </a:p>
          <a:p>
            <a:pPr lvl="1"/>
            <a:r>
              <a:t>Texte niveau 2</a:t>
            </a:r>
          </a:p>
          <a:p>
            <a:pPr lvl="2"/>
            <a:r>
              <a:t>Texte niveau 3</a:t>
            </a:r>
          </a:p>
          <a:p>
            <a:pPr lvl="3"/>
            <a:r>
              <a:t>Texte niveau 4</a:t>
            </a:r>
          </a:p>
          <a:p>
            <a:pPr lvl="4"/>
            <a:r>
              <a:t>Texte niveau 5</a:t>
            </a:r>
          </a:p>
        </p:txBody>
      </p:sp>
      <p:sp>
        <p:nvSpPr>
          <p:cNvPr id="121" name="Numéro de diapositive"/>
          <p:cNvSpPr txBox="1">
            <a:spLocks noGrp="1"/>
          </p:cNvSpPr>
          <p:nvPr>
            <p:ph type="sldNum" sz="quarter" idx="2"/>
          </p:nvPr>
        </p:nvSpPr>
        <p:spPr>
          <a:xfrm>
            <a:off x="6000749" y="6324600"/>
            <a:ext cx="209551" cy="254000"/>
          </a:xfrm>
          <a:prstGeom prst="rect">
            <a:avLst/>
          </a:prstGeom>
        </p:spPr>
        <p:txBody>
          <a:bodyPr/>
          <a:lstStyle>
            <a:lvl1pPr>
              <a:defRPr>
                <a:solidFill>
                  <a:srgbClr val="D7D0B2"/>
                </a:solidFill>
              </a:defRPr>
            </a:lvl1pPr>
          </a:lstStyle>
          <a:p>
            <a:pPr>
              <a:defRPr>
                <a:effectLst/>
              </a:defRPr>
            </a:pPr>
            <a:fld id="{86CB4B4D-7CA3-9044-876B-883B54F8677D}" type="slidenum">
              <a:t>‹N°›</a:t>
            </a:fld>
            <a:endParaRPr/>
          </a:p>
        </p:txBody>
      </p:sp>
    </p:spTree>
    <p:extLst>
      <p:ext uri="{BB962C8B-B14F-4D97-AF65-F5344CB8AC3E}">
        <p14:creationId xmlns:p14="http://schemas.microsoft.com/office/powerpoint/2010/main" val="374711647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14C6D15F-F8D0-2C5A-B316-7AC31C2A2C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p>
        </p:txBody>
      </p:sp>
      <p:sp>
        <p:nvSpPr>
          <p:cNvPr id="3" name="Espace réservé du texte 2">
            <a:extLst>
              <a:ext uri="{FF2B5EF4-FFF2-40B4-BE49-F238E27FC236}">
                <a16:creationId xmlns:a16="http://schemas.microsoft.com/office/drawing/2014/main" id="{5F48D052-A7F8-1490-AE7F-243F7D4623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4" name="Espace réservé de la date 3">
            <a:extLst>
              <a:ext uri="{FF2B5EF4-FFF2-40B4-BE49-F238E27FC236}">
                <a16:creationId xmlns:a16="http://schemas.microsoft.com/office/drawing/2014/main" id="{0C546735-D4E0-9F81-F5DA-D5C89F66FD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4A170B-5E28-3E4A-8EC3-F369DE43ED79}" type="datetimeFigureOut">
              <a:rPr lang="fr-FR" smtClean="0"/>
              <a:t>20/09/2026</a:t>
            </a:fld>
            <a:endParaRPr lang="fr-FR"/>
          </a:p>
        </p:txBody>
      </p:sp>
      <p:sp>
        <p:nvSpPr>
          <p:cNvPr id="5" name="Espace réservé du pied de page 4">
            <a:extLst>
              <a:ext uri="{FF2B5EF4-FFF2-40B4-BE49-F238E27FC236}">
                <a16:creationId xmlns:a16="http://schemas.microsoft.com/office/drawing/2014/main" id="{D016B0B2-B2C7-1694-5819-ED56C17E90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a:extLst>
              <a:ext uri="{FF2B5EF4-FFF2-40B4-BE49-F238E27FC236}">
                <a16:creationId xmlns:a16="http://schemas.microsoft.com/office/drawing/2014/main" id="{6AFDD428-10F3-5312-62FB-FAE9C09C005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F82F2C-BEAF-C34D-94A2-C9E5BF9877CE}" type="slidenum">
              <a:rPr lang="fr-FR" smtClean="0"/>
              <a:t>‹N°›</a:t>
            </a:fld>
            <a:endParaRPr lang="fr-FR"/>
          </a:p>
        </p:txBody>
      </p:sp>
    </p:spTree>
    <p:extLst>
      <p:ext uri="{BB962C8B-B14F-4D97-AF65-F5344CB8AC3E}">
        <p14:creationId xmlns:p14="http://schemas.microsoft.com/office/powerpoint/2010/main" val="32999911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2" r:id="rId13"/>
    <p:sldLayoutId id="2147483663"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2.xml"/><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2" Type="http://schemas.openxmlformats.org/officeDocument/2006/relationships/image" Target="../media/image7.tif"/><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3" Type="http://schemas.openxmlformats.org/officeDocument/2006/relationships/image" Target="../media/image13.png"/><Relationship Id="rId3" Type="http://schemas.openxmlformats.org/officeDocument/2006/relationships/image" Target="../media/image9.png"/><Relationship Id="rId12" Type="http://schemas.openxmlformats.org/officeDocument/2006/relationships/image" Target="../media/image12.png"/><Relationship Id="rId17" Type="http://schemas.openxmlformats.org/officeDocument/2006/relationships/image" Target="../media/image17.png"/><Relationship Id="rId2" Type="http://schemas.openxmlformats.org/officeDocument/2006/relationships/notesSlide" Target="../notesSlides/notesSlide3.xml"/><Relationship Id="rId16"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customXml" Target="../ink/ink1.xml"/><Relationship Id="rId11" Type="http://schemas.openxmlformats.org/officeDocument/2006/relationships/image" Target="../media/image390.png"/><Relationship Id="rId5" Type="http://schemas.openxmlformats.org/officeDocument/2006/relationships/image" Target="../media/image11.tif"/><Relationship Id="rId15" Type="http://schemas.openxmlformats.org/officeDocument/2006/relationships/image" Target="../media/image15.png"/><Relationship Id="rId10" Type="http://schemas.openxmlformats.org/officeDocument/2006/relationships/customXml" Target="../ink/ink2.xml"/><Relationship Id="rId4" Type="http://schemas.openxmlformats.org/officeDocument/2006/relationships/image" Target="../media/image10.png"/><Relationship Id="rId9" Type="http://schemas.openxmlformats.org/officeDocument/2006/relationships/image" Target="../media/image380.png"/><Relationship Id="rId1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23.png"/><Relationship Id="rId7"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12.xml"/><Relationship Id="rId6" Type="http://schemas.openxmlformats.org/officeDocument/2006/relationships/image" Target="../media/image13.png"/><Relationship Id="rId5" Type="http://schemas.openxmlformats.org/officeDocument/2006/relationships/image" Target="../media/image17.png"/><Relationship Id="rId10" Type="http://schemas.openxmlformats.org/officeDocument/2006/relationships/image" Target="../media/image131.png"/><Relationship Id="rId4" Type="http://schemas.openxmlformats.org/officeDocument/2006/relationships/image" Target="../media/image12.png"/><Relationship Id="rId9" Type="http://schemas.openxmlformats.org/officeDocument/2006/relationships/image" Target="../media/image130.png"/></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29.png"/><Relationship Id="rId7" Type="http://schemas.openxmlformats.org/officeDocument/2006/relationships/image" Target="../media/image33.jpeg"/><Relationship Id="rId12" Type="http://schemas.openxmlformats.org/officeDocument/2006/relationships/image" Target="../media/image231.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2.jpeg"/><Relationship Id="rId11" Type="http://schemas.openxmlformats.org/officeDocument/2006/relationships/hyperlink" Target="https://commons.wikimedia.org/wiki/ESA" TargetMode="External"/><Relationship Id="rId5" Type="http://schemas.openxmlformats.org/officeDocument/2006/relationships/image" Target="../media/image31.jpeg"/><Relationship Id="rId10" Type="http://schemas.openxmlformats.org/officeDocument/2006/relationships/hyperlink" Target="https://commons.wikimedia.org/wiki/NASA" TargetMode="External"/><Relationship Id="rId4" Type="http://schemas.openxmlformats.org/officeDocument/2006/relationships/image" Target="../media/image30.jpeg"/><Relationship Id="rId9" Type="http://schemas.openxmlformats.org/officeDocument/2006/relationships/image" Target="../media/image35.jpeg"/></Relationships>
</file>

<file path=ppt/slides/_rels/slide1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40.png"/><Relationship Id="rId2"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image" Target="../media/image39.png"/><Relationship Id="rId5" Type="http://schemas.openxmlformats.org/officeDocument/2006/relationships/hyperlink" Target="https://arxiv.org/abs/2205.13438" TargetMode="External"/><Relationship Id="rId4" Type="http://schemas.openxmlformats.org/officeDocument/2006/relationships/image" Target="../media/image38.png"/></Relationships>
</file>

<file path=ppt/slides/_rels/slide14.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80.png"/><Relationship Id="rId2" Type="http://schemas.openxmlformats.org/officeDocument/2006/relationships/image" Target="../media/image280.png"/><Relationship Id="rId1" Type="http://schemas.openxmlformats.org/officeDocument/2006/relationships/slideLayout" Target="../slideLayouts/slideLayout12.xml"/><Relationship Id="rId5" Type="http://schemas.openxmlformats.org/officeDocument/2006/relationships/image" Target="../media/image290.png"/><Relationship Id="rId4" Type="http://schemas.openxmlformats.org/officeDocument/2006/relationships/image" Target="../media/image190.png"/></Relationships>
</file>

<file path=ppt/slides/_rels/slide17.xml.rels><?xml version="1.0" encoding="UTF-8" standalone="yes"?>
<Relationships xmlns="http://schemas.openxmlformats.org/package/2006/relationships"><Relationship Id="rId8" Type="http://schemas.openxmlformats.org/officeDocument/2006/relationships/image" Target="../media/image46.png"/><Relationship Id="rId3" Type="http://schemas.openxmlformats.org/officeDocument/2006/relationships/image" Target="../media/image43.png"/><Relationship Id="rId7" Type="http://schemas.openxmlformats.org/officeDocument/2006/relationships/image" Target="../media/image230.png"/><Relationship Id="rId2" Type="http://schemas.openxmlformats.org/officeDocument/2006/relationships/notesSlide" Target="../notesSlides/notesSlide4.xml"/><Relationship Id="rId1" Type="http://schemas.openxmlformats.org/officeDocument/2006/relationships/slideLayout" Target="../slideLayouts/slideLayout12.xml"/><Relationship Id="rId6" Type="http://schemas.openxmlformats.org/officeDocument/2006/relationships/image" Target="../media/image45.png"/><Relationship Id="rId11" Type="http://schemas.openxmlformats.org/officeDocument/2006/relationships/image" Target="../media/image360.png"/><Relationship Id="rId5" Type="http://schemas.openxmlformats.org/officeDocument/2006/relationships/hyperlink" Target="https://arxiv.org/abs/2307.03549" TargetMode="External"/><Relationship Id="rId10" Type="http://schemas.openxmlformats.org/officeDocument/2006/relationships/image" Target="../media/image48.png"/><Relationship Id="rId4" Type="http://schemas.openxmlformats.org/officeDocument/2006/relationships/image" Target="../media/image44.png"/><Relationship Id="rId9" Type="http://schemas.openxmlformats.org/officeDocument/2006/relationships/image" Target="../media/image47.png"/></Relationships>
</file>

<file path=ppt/slides/_rels/slide18.xml.rels><?xml version="1.0" encoding="UTF-8" standalone="yes"?>
<Relationships xmlns="http://schemas.openxmlformats.org/package/2006/relationships"><Relationship Id="rId3" Type="http://schemas.openxmlformats.org/officeDocument/2006/relationships/hyperlink" Target="https://arxiv.org/abs/2507.21845" TargetMode="External"/><Relationship Id="rId2" Type="http://schemas.openxmlformats.org/officeDocument/2006/relationships/image" Target="../media/image49.png"/><Relationship Id="rId1" Type="http://schemas.openxmlformats.org/officeDocument/2006/relationships/slideLayout" Target="../slideLayouts/slideLayout12.xml"/><Relationship Id="rId4" Type="http://schemas.openxmlformats.org/officeDocument/2006/relationships/hyperlink" Target="https://arxiv.org/abs/2307.03549"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420.png"/><Relationship Id="rId3" Type="http://schemas.openxmlformats.org/officeDocument/2006/relationships/image" Target="../media/image50.tif"/><Relationship Id="rId7" Type="http://schemas.openxmlformats.org/officeDocument/2006/relationships/image" Target="../media/image52.png"/><Relationship Id="rId2" Type="http://schemas.openxmlformats.org/officeDocument/2006/relationships/image" Target="../media/image381.png"/><Relationship Id="rId1" Type="http://schemas.openxmlformats.org/officeDocument/2006/relationships/slideLayout" Target="../slideLayouts/slideLayout12.xml"/><Relationship Id="rId6" Type="http://schemas.openxmlformats.org/officeDocument/2006/relationships/image" Target="../media/image51.png"/><Relationship Id="rId5" Type="http://schemas.openxmlformats.org/officeDocument/2006/relationships/image" Target="../media/image47.png"/><Relationship Id="rId4" Type="http://schemas.openxmlformats.org/officeDocument/2006/relationships/image" Target="../media/image391.png"/><Relationship Id="rId9" Type="http://schemas.openxmlformats.org/officeDocument/2006/relationships/image" Target="../media/image430.png"/></Relationships>
</file>

<file path=ppt/slides/_rels/slide20.xml.rels><?xml version="1.0" encoding="UTF-8" standalone="yes"?>
<Relationships xmlns="http://schemas.openxmlformats.org/package/2006/relationships"><Relationship Id="rId8" Type="http://schemas.openxmlformats.org/officeDocument/2006/relationships/image" Target="../media/image480.png"/><Relationship Id="rId13" Type="http://schemas.openxmlformats.org/officeDocument/2006/relationships/image" Target="../media/image510.png"/><Relationship Id="rId18" Type="http://schemas.openxmlformats.org/officeDocument/2006/relationships/image" Target="../media/image560.png"/><Relationship Id="rId3" Type="http://schemas.openxmlformats.org/officeDocument/2006/relationships/hyperlink" Target="https://arxiv.org/abs/2410.11517" TargetMode="External"/><Relationship Id="rId7" Type="http://schemas.openxmlformats.org/officeDocument/2006/relationships/image" Target="../media/image471.png"/><Relationship Id="rId12" Type="http://schemas.openxmlformats.org/officeDocument/2006/relationships/image" Target="../media/image500.png"/><Relationship Id="rId17" Type="http://schemas.openxmlformats.org/officeDocument/2006/relationships/image" Target="../media/image550.png"/><Relationship Id="rId2" Type="http://schemas.openxmlformats.org/officeDocument/2006/relationships/image" Target="../media/image53.jpeg"/><Relationship Id="rId16" Type="http://schemas.openxmlformats.org/officeDocument/2006/relationships/image" Target="../media/image540.png"/><Relationship Id="rId1" Type="http://schemas.openxmlformats.org/officeDocument/2006/relationships/slideLayout" Target="../slideLayouts/slideLayout12.xml"/><Relationship Id="rId6" Type="http://schemas.openxmlformats.org/officeDocument/2006/relationships/image" Target="../media/image460.png"/><Relationship Id="rId11" Type="http://schemas.openxmlformats.org/officeDocument/2006/relationships/image" Target="../media/image490.png"/><Relationship Id="rId5" Type="http://schemas.openxmlformats.org/officeDocument/2006/relationships/image" Target="../media/image54.png"/><Relationship Id="rId15" Type="http://schemas.openxmlformats.org/officeDocument/2006/relationships/image" Target="../media/image530.png"/><Relationship Id="rId10" Type="http://schemas.openxmlformats.org/officeDocument/2006/relationships/image" Target="../media/image55.png"/><Relationship Id="rId19" Type="http://schemas.openxmlformats.org/officeDocument/2006/relationships/image" Target="../media/image57.png"/><Relationship Id="rId4" Type="http://schemas.openxmlformats.org/officeDocument/2006/relationships/hyperlink" Target="https://arxiv.org/abs/2307.03549" TargetMode="External"/><Relationship Id="rId9" Type="http://schemas.openxmlformats.org/officeDocument/2006/relationships/image" Target="../media/image470.png"/><Relationship Id="rId14" Type="http://schemas.openxmlformats.org/officeDocument/2006/relationships/image" Target="../media/image520.png"/></Relationships>
</file>

<file path=ppt/slides/_rels/slide21.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9.png"/><Relationship Id="rId4" Type="http://schemas.openxmlformats.org/officeDocument/2006/relationships/image" Target="../media/image58.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0.tif"/><Relationship Id="rId7" Type="http://schemas.openxmlformats.org/officeDocument/2006/relationships/image" Target="../media/image63.png"/><Relationship Id="rId2" Type="http://schemas.openxmlformats.org/officeDocument/2006/relationships/image" Target="../media/image60.png"/><Relationship Id="rId1" Type="http://schemas.openxmlformats.org/officeDocument/2006/relationships/slideLayout" Target="../slideLayouts/slideLayout12.xml"/><Relationship Id="rId6" Type="http://schemas.openxmlformats.org/officeDocument/2006/relationships/image" Target="../media/image62.png"/><Relationship Id="rId5" Type="http://schemas.openxmlformats.org/officeDocument/2006/relationships/image" Target="../media/image23.png"/><Relationship Id="rId10" Type="http://schemas.openxmlformats.org/officeDocument/2006/relationships/image" Target="../media/image65.png"/><Relationship Id="rId4" Type="http://schemas.openxmlformats.org/officeDocument/2006/relationships/image" Target="../media/image61.png"/><Relationship Id="rId9" Type="http://schemas.openxmlformats.org/officeDocument/2006/relationships/image" Target="../media/image67.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66.png"/><Relationship Id="rId1" Type="http://schemas.openxmlformats.org/officeDocument/2006/relationships/slideLayout" Target="../slideLayouts/slideLayout12.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8" Type="http://schemas.openxmlformats.org/officeDocument/2006/relationships/image" Target="../media/image73.png"/><Relationship Id="rId13" Type="http://schemas.openxmlformats.org/officeDocument/2006/relationships/image" Target="../media/image19.png"/><Relationship Id="rId3" Type="http://schemas.openxmlformats.org/officeDocument/2006/relationships/image" Target="../media/image69.png"/><Relationship Id="rId7" Type="http://schemas.openxmlformats.org/officeDocument/2006/relationships/image" Target="../media/image72.png"/><Relationship Id="rId12" Type="http://schemas.openxmlformats.org/officeDocument/2006/relationships/image" Target="../media/image18.png"/><Relationship Id="rId2" Type="http://schemas.openxmlformats.org/officeDocument/2006/relationships/image" Target="../media/image68.png"/><Relationship Id="rId1" Type="http://schemas.openxmlformats.org/officeDocument/2006/relationships/slideLayout" Target="../slideLayouts/slideLayout12.xml"/><Relationship Id="rId6" Type="http://schemas.openxmlformats.org/officeDocument/2006/relationships/image" Target="../media/image71.png"/><Relationship Id="rId11" Type="http://schemas.openxmlformats.org/officeDocument/2006/relationships/image" Target="../media/image76.png"/><Relationship Id="rId5" Type="http://schemas.openxmlformats.org/officeDocument/2006/relationships/image" Target="../media/image9.png"/><Relationship Id="rId10" Type="http://schemas.openxmlformats.org/officeDocument/2006/relationships/image" Target="../media/image75.png"/><Relationship Id="rId4" Type="http://schemas.openxmlformats.org/officeDocument/2006/relationships/image" Target="../media/image70.png"/><Relationship Id="rId9" Type="http://schemas.openxmlformats.org/officeDocument/2006/relationships/image" Target="../media/image74.png"/></Relationships>
</file>

<file path=ppt/slides/_rels/slide2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55.pn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8" Type="http://schemas.openxmlformats.org/officeDocument/2006/relationships/image" Target="../media/image85.tif"/><Relationship Id="rId3" Type="http://schemas.openxmlformats.org/officeDocument/2006/relationships/image" Target="../media/image80.png"/><Relationship Id="rId7" Type="http://schemas.openxmlformats.org/officeDocument/2006/relationships/image" Target="../media/image84.png"/><Relationship Id="rId2" Type="http://schemas.openxmlformats.org/officeDocument/2006/relationships/image" Target="../media/image79.tif"/><Relationship Id="rId1" Type="http://schemas.openxmlformats.org/officeDocument/2006/relationships/slideLayout" Target="../slideLayouts/slideLayout12.xml"/><Relationship Id="rId6" Type="http://schemas.openxmlformats.org/officeDocument/2006/relationships/image" Target="../media/image83.png"/><Relationship Id="rId11" Type="http://schemas.openxmlformats.org/officeDocument/2006/relationships/hyperlink" Target="https://arxiv.org/abs/1708.01294" TargetMode="External"/><Relationship Id="rId5" Type="http://schemas.openxmlformats.org/officeDocument/2006/relationships/image" Target="../media/image82.jpeg"/><Relationship Id="rId10" Type="http://schemas.openxmlformats.org/officeDocument/2006/relationships/image" Target="../media/image60.png"/><Relationship Id="rId4" Type="http://schemas.openxmlformats.org/officeDocument/2006/relationships/image" Target="../media/image81.tif"/><Relationship Id="rId9" Type="http://schemas.openxmlformats.org/officeDocument/2006/relationships/image" Target="../media/image86.png"/></Relationships>
</file>

<file path=ppt/slides/_rels/slide30.xml.rels><?xml version="1.0" encoding="UTF-8" standalone="yes"?>
<Relationships xmlns="http://schemas.openxmlformats.org/package/2006/relationships"><Relationship Id="rId8" Type="http://schemas.openxmlformats.org/officeDocument/2006/relationships/image" Target="../media/image92.png"/><Relationship Id="rId3" Type="http://schemas.openxmlformats.org/officeDocument/2006/relationships/image" Target="../media/image87.png"/><Relationship Id="rId7" Type="http://schemas.openxmlformats.org/officeDocument/2006/relationships/image" Target="../media/image91.jpeg"/><Relationship Id="rId2"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90.jpeg"/><Relationship Id="rId5" Type="http://schemas.openxmlformats.org/officeDocument/2006/relationships/image" Target="../media/image89.png"/><Relationship Id="rId4" Type="http://schemas.openxmlformats.org/officeDocument/2006/relationships/image" Target="../media/image88.png"/></Relationships>
</file>

<file path=ppt/slides/_rels/slide31.xml.rels><?xml version="1.0" encoding="UTF-8" standalone="yes"?>
<Relationships xmlns="http://schemas.openxmlformats.org/package/2006/relationships"><Relationship Id="rId8" Type="http://schemas.openxmlformats.org/officeDocument/2006/relationships/image" Target="../media/image670.png"/><Relationship Id="rId13" Type="http://schemas.openxmlformats.org/officeDocument/2006/relationships/image" Target="../media/image700.png"/><Relationship Id="rId3" Type="http://schemas.openxmlformats.org/officeDocument/2006/relationships/hyperlink" Target="https://arxiv.org/abs/2307.03549" TargetMode="External"/><Relationship Id="rId7" Type="http://schemas.openxmlformats.org/officeDocument/2006/relationships/image" Target="../media/image53.jpeg"/><Relationship Id="rId12" Type="http://schemas.openxmlformats.org/officeDocument/2006/relationships/image" Target="../media/image690.png"/><Relationship Id="rId2" Type="http://schemas.openxmlformats.org/officeDocument/2006/relationships/hyperlink" Target="https://arxiv.org/abs/2507.21845" TargetMode="External"/><Relationship Id="rId1" Type="http://schemas.openxmlformats.org/officeDocument/2006/relationships/slideLayout" Target="../slideLayouts/slideLayout12.xml"/><Relationship Id="rId6" Type="http://schemas.openxmlformats.org/officeDocument/2006/relationships/image" Target="../media/image660.png"/><Relationship Id="rId11" Type="http://schemas.openxmlformats.org/officeDocument/2006/relationships/image" Target="../media/image570.png"/><Relationship Id="rId5" Type="http://schemas.openxmlformats.org/officeDocument/2006/relationships/image" Target="../media/image55.png"/><Relationship Id="rId10" Type="http://schemas.openxmlformats.org/officeDocument/2006/relationships/image" Target="../media/image53.png"/><Relationship Id="rId4" Type="http://schemas.openxmlformats.org/officeDocument/2006/relationships/image" Target="../media/image93.png"/><Relationship Id="rId9" Type="http://schemas.openxmlformats.org/officeDocument/2006/relationships/image" Target="../media/image680.png"/><Relationship Id="rId14" Type="http://schemas.openxmlformats.org/officeDocument/2006/relationships/image" Target="../media/image710.png"/></Relationships>
</file>

<file path=ppt/slides/_rels/slide32.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95.tif"/><Relationship Id="rId7" Type="http://schemas.openxmlformats.org/officeDocument/2006/relationships/image" Target="../media/image99.tif"/><Relationship Id="rId2" Type="http://schemas.openxmlformats.org/officeDocument/2006/relationships/image" Target="../media/image94.tif"/><Relationship Id="rId1" Type="http://schemas.openxmlformats.org/officeDocument/2006/relationships/slideLayout" Target="../slideLayouts/slideLayout12.xml"/><Relationship Id="rId6" Type="http://schemas.openxmlformats.org/officeDocument/2006/relationships/image" Target="../media/image98.png"/><Relationship Id="rId5" Type="http://schemas.openxmlformats.org/officeDocument/2006/relationships/image" Target="../media/image97.tif"/><Relationship Id="rId4" Type="http://schemas.openxmlformats.org/officeDocument/2006/relationships/image" Target="../media/image96.tif"/><Relationship Id="rId9" Type="http://schemas.openxmlformats.org/officeDocument/2006/relationships/image" Target="../media/image55.png"/></Relationships>
</file>

<file path=ppt/slides/_rels/slide33.xml.rels><?xml version="1.0" encoding="UTF-8" standalone="yes"?>
<Relationships xmlns="http://schemas.openxmlformats.org/package/2006/relationships"><Relationship Id="rId3" Type="http://schemas.openxmlformats.org/officeDocument/2006/relationships/image" Target="../media/image101.tif"/><Relationship Id="rId2" Type="http://schemas.openxmlformats.org/officeDocument/2006/relationships/image" Target="../media/image100.tif"/><Relationship Id="rId1" Type="http://schemas.openxmlformats.org/officeDocument/2006/relationships/slideLayout" Target="../slideLayouts/slideLayout12.xml"/><Relationship Id="rId5" Type="http://schemas.openxmlformats.org/officeDocument/2006/relationships/image" Target="../media/image103.png"/><Relationship Id="rId4" Type="http://schemas.openxmlformats.org/officeDocument/2006/relationships/image" Target="../media/image102.png"/></Relationships>
</file>

<file path=ppt/slides/_rels/slide3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1.tif"/><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36.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80.png"/><Relationship Id="rId7" Type="http://schemas.openxmlformats.org/officeDocument/2006/relationships/image" Target="../media/image28.png"/><Relationship Id="rId2" Type="http://schemas.openxmlformats.org/officeDocument/2006/relationships/image" Target="../media/image79.tif"/><Relationship Id="rId1" Type="http://schemas.openxmlformats.org/officeDocument/2006/relationships/slideLayout" Target="../slideLayouts/slideLayout12.xml"/><Relationship Id="rId6" Type="http://schemas.openxmlformats.org/officeDocument/2006/relationships/image" Target="../media/image84.png"/><Relationship Id="rId5" Type="http://schemas.openxmlformats.org/officeDocument/2006/relationships/image" Target="../media/image82.jpeg"/><Relationship Id="rId4" Type="http://schemas.openxmlformats.org/officeDocument/2006/relationships/image" Target="../media/image81.tif"/><Relationship Id="rId9" Type="http://schemas.openxmlformats.org/officeDocument/2006/relationships/image" Target="../media/image39.png"/></Relationships>
</file>

<file path=ppt/slides/_rels/slide37.xml.rels><?xml version="1.0" encoding="UTF-8" standalone="yes"?>
<Relationships xmlns="http://schemas.openxmlformats.org/package/2006/relationships"><Relationship Id="rId8" Type="http://schemas.openxmlformats.org/officeDocument/2006/relationships/image" Target="../media/image110.png"/><Relationship Id="rId13" Type="http://schemas.openxmlformats.org/officeDocument/2006/relationships/image" Target="../media/image134.png"/><Relationship Id="rId18" Type="http://schemas.openxmlformats.org/officeDocument/2006/relationships/image" Target="../media/image115.png"/><Relationship Id="rId3" Type="http://schemas.openxmlformats.org/officeDocument/2006/relationships/image" Target="../media/image106.png"/><Relationship Id="rId7" Type="http://schemas.openxmlformats.org/officeDocument/2006/relationships/image" Target="../media/image109.png"/><Relationship Id="rId12" Type="http://schemas.openxmlformats.org/officeDocument/2006/relationships/image" Target="../media/image1330.png"/><Relationship Id="rId17" Type="http://schemas.openxmlformats.org/officeDocument/2006/relationships/image" Target="../media/image114.png"/><Relationship Id="rId2" Type="http://schemas.openxmlformats.org/officeDocument/2006/relationships/image" Target="../media/image105.png"/><Relationship Id="rId16" Type="http://schemas.openxmlformats.org/officeDocument/2006/relationships/image" Target="../media/image113.png"/><Relationship Id="rId20" Type="http://schemas.openxmlformats.org/officeDocument/2006/relationships/hyperlink" Target="https://arxiv.org/abs/2412.14681" TargetMode="External"/><Relationship Id="rId1" Type="http://schemas.openxmlformats.org/officeDocument/2006/relationships/slideLayout" Target="../slideLayouts/slideLayout12.xml"/><Relationship Id="rId6" Type="http://schemas.openxmlformats.org/officeDocument/2006/relationships/image" Target="../media/image55.png"/><Relationship Id="rId5" Type="http://schemas.openxmlformats.org/officeDocument/2006/relationships/image" Target="../media/image108.png"/><Relationship Id="rId15" Type="http://schemas.openxmlformats.org/officeDocument/2006/relationships/image" Target="../media/image112.png"/><Relationship Id="rId19" Type="http://schemas.openxmlformats.org/officeDocument/2006/relationships/image" Target="../media/image116.png"/><Relationship Id="rId4" Type="http://schemas.openxmlformats.org/officeDocument/2006/relationships/image" Target="../media/image107.png"/><Relationship Id="rId14" Type="http://schemas.openxmlformats.org/officeDocument/2006/relationships/image" Target="../media/image111.tif"/></Relationships>
</file>

<file path=ppt/slides/_rels/slide38.xml.rels><?xml version="1.0" encoding="UTF-8" standalone="yes"?>
<Relationships xmlns="http://schemas.openxmlformats.org/package/2006/relationships"><Relationship Id="rId8" Type="http://schemas.openxmlformats.org/officeDocument/2006/relationships/image" Target="../media/image122.png"/><Relationship Id="rId3" Type="http://schemas.openxmlformats.org/officeDocument/2006/relationships/image" Target="../media/image117.png"/><Relationship Id="rId7" Type="http://schemas.openxmlformats.org/officeDocument/2006/relationships/image" Target="../media/image121.png"/><Relationship Id="rId2" Type="http://schemas.openxmlformats.org/officeDocument/2006/relationships/image" Target="../media/image55.png"/><Relationship Id="rId1" Type="http://schemas.openxmlformats.org/officeDocument/2006/relationships/slideLayout" Target="../slideLayouts/slideLayout12.xml"/><Relationship Id="rId6" Type="http://schemas.openxmlformats.org/officeDocument/2006/relationships/image" Target="../media/image120.tif"/><Relationship Id="rId11" Type="http://schemas.openxmlformats.org/officeDocument/2006/relationships/image" Target="../media/image830.png"/><Relationship Id="rId5" Type="http://schemas.openxmlformats.org/officeDocument/2006/relationships/image" Target="../media/image119.png"/><Relationship Id="rId10" Type="http://schemas.openxmlformats.org/officeDocument/2006/relationships/image" Target="../media/image820.png"/><Relationship Id="rId4" Type="http://schemas.openxmlformats.org/officeDocument/2006/relationships/image" Target="../media/image118.png"/><Relationship Id="rId9" Type="http://schemas.openxmlformats.org/officeDocument/2006/relationships/image" Target="../media/image123.png"/></Relationships>
</file>

<file path=ppt/slides/_rels/slide39.xml.rels><?xml version="1.0" encoding="UTF-8" standalone="yes"?>
<Relationships xmlns="http://schemas.openxmlformats.org/package/2006/relationships"><Relationship Id="rId8" Type="http://schemas.openxmlformats.org/officeDocument/2006/relationships/image" Target="../media/image129.png"/><Relationship Id="rId3" Type="http://schemas.openxmlformats.org/officeDocument/2006/relationships/image" Target="../media/image125.png"/><Relationship Id="rId7" Type="http://schemas.openxmlformats.org/officeDocument/2006/relationships/image" Target="../media/image55.png"/><Relationship Id="rId2" Type="http://schemas.openxmlformats.org/officeDocument/2006/relationships/image" Target="../media/image124.png"/><Relationship Id="rId1" Type="http://schemas.openxmlformats.org/officeDocument/2006/relationships/slideLayout" Target="../slideLayouts/slideLayout12.xml"/><Relationship Id="rId6" Type="http://schemas.openxmlformats.org/officeDocument/2006/relationships/image" Target="../media/image128.png"/><Relationship Id="rId5" Type="http://schemas.openxmlformats.org/officeDocument/2006/relationships/image" Target="../media/image127.png"/><Relationship Id="rId4" Type="http://schemas.openxmlformats.org/officeDocument/2006/relationships/image" Target="../media/image126.png"/></Relationships>
</file>

<file path=ppt/slides/_rels/slide40.xml.rels><?xml version="1.0" encoding="UTF-8" standalone="yes"?>
<Relationships xmlns="http://schemas.openxmlformats.org/package/2006/relationships"><Relationship Id="rId3" Type="http://schemas.openxmlformats.org/officeDocument/2006/relationships/image" Target="../media/image133.png"/><Relationship Id="rId2" Type="http://schemas.openxmlformats.org/officeDocument/2006/relationships/image" Target="../media/image132.png"/><Relationship Id="rId1" Type="http://schemas.openxmlformats.org/officeDocument/2006/relationships/slideLayout" Target="../slideLayouts/slideLayout13.xml"/><Relationship Id="rId4" Type="http://schemas.openxmlformats.org/officeDocument/2006/relationships/image" Target="../media/image135.png"/></Relationships>
</file>

<file path=ppt/slides/_rels/slide41.xml.rels><?xml version="1.0" encoding="UTF-8" standalone="yes"?>
<Relationships xmlns="http://schemas.openxmlformats.org/package/2006/relationships"><Relationship Id="rId2" Type="http://schemas.openxmlformats.org/officeDocument/2006/relationships/image" Target="../media/image136.emf"/><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Neutrinos: from theory…"/>
          <p:cNvSpPr txBox="1"/>
          <p:nvPr/>
        </p:nvSpPr>
        <p:spPr>
          <a:xfrm>
            <a:off x="986608" y="1356560"/>
            <a:ext cx="10218781" cy="36830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ctr" defTabSz="292100">
              <a:defRPr sz="3200" b="1">
                <a:solidFill>
                  <a:srgbClr val="FF2600"/>
                </a:solidFill>
                <a:effectLst/>
                <a:latin typeface="Palatino"/>
                <a:ea typeface="Palatino"/>
                <a:cs typeface="Palatino"/>
                <a:sym typeface="Palatino"/>
              </a:defRPr>
            </a:pPr>
            <a:r>
              <a:rPr lang="fr-FR" sz="3200" i="1" dirty="0">
                <a:solidFill>
                  <a:schemeClr val="accent6"/>
                </a:solidFill>
                <a:latin typeface="Palatino" pitchFamily="2" charset="77"/>
                <a:ea typeface="Palatino" pitchFamily="2" charset="77"/>
              </a:rPr>
              <a:t>Neutrino </a:t>
            </a:r>
            <a:r>
              <a:rPr lang="fr-FR" sz="3200" i="1" dirty="0" err="1">
                <a:solidFill>
                  <a:schemeClr val="accent6"/>
                </a:solidFill>
                <a:latin typeface="Palatino" pitchFamily="2" charset="77"/>
                <a:ea typeface="Palatino" pitchFamily="2" charset="77"/>
              </a:rPr>
              <a:t>Astrophysics</a:t>
            </a:r>
            <a:r>
              <a:rPr lang="fr-FR" sz="3200" i="1" dirty="0">
                <a:solidFill>
                  <a:schemeClr val="accent6"/>
                </a:solidFill>
                <a:latin typeface="Palatino" pitchFamily="2" charset="77"/>
                <a:ea typeface="Palatino" pitchFamily="2" charset="77"/>
              </a:rPr>
              <a:t> : </a:t>
            </a:r>
            <a:r>
              <a:rPr lang="fr-FR" sz="3200" i="1" dirty="0">
                <a:solidFill>
                  <a:schemeClr val="accent2"/>
                </a:solidFill>
                <a:latin typeface="Palatino" pitchFamily="2" charset="77"/>
                <a:ea typeface="Palatino" pitchFamily="2" charset="77"/>
              </a:rPr>
              <a:t>a </a:t>
            </a:r>
            <a:r>
              <a:rPr lang="fr-FR" sz="3200" i="1" dirty="0" err="1">
                <a:solidFill>
                  <a:schemeClr val="accent2"/>
                </a:solidFill>
                <a:latin typeface="Palatino" pitchFamily="2" charset="77"/>
                <a:ea typeface="Palatino" pitchFamily="2" charset="77"/>
              </a:rPr>
              <a:t>Window</a:t>
            </a:r>
            <a:endParaRPr lang="fr-FR" sz="3200" i="1" dirty="0">
              <a:solidFill>
                <a:schemeClr val="accent2"/>
              </a:solidFill>
              <a:latin typeface="Palatino" pitchFamily="2" charset="77"/>
              <a:ea typeface="Palatino" pitchFamily="2" charset="77"/>
            </a:endParaRPr>
          </a:p>
          <a:p>
            <a:pPr algn="ctr" defTabSz="292100">
              <a:defRPr sz="3200" b="1">
                <a:solidFill>
                  <a:srgbClr val="FF2600"/>
                </a:solidFill>
                <a:effectLst/>
                <a:latin typeface="Palatino"/>
                <a:ea typeface="Palatino"/>
                <a:cs typeface="Palatino"/>
                <a:sym typeface="Palatino"/>
              </a:defRPr>
            </a:pPr>
            <a:r>
              <a:rPr lang="fr-FR" sz="3200" i="1" dirty="0">
                <a:solidFill>
                  <a:schemeClr val="accent2">
                    <a:lumMod val="75000"/>
                  </a:schemeClr>
                </a:solidFill>
                <a:latin typeface="Palatino" pitchFamily="2" charset="77"/>
                <a:ea typeface="Palatino" pitchFamily="2" charset="77"/>
              </a:rPr>
              <a:t>on</a:t>
            </a:r>
            <a:r>
              <a:rPr lang="fr-FR" sz="3200" i="1" dirty="0">
                <a:solidFill>
                  <a:schemeClr val="accent2"/>
                </a:solidFill>
                <a:latin typeface="Palatino" pitchFamily="2" charset="77"/>
                <a:ea typeface="Palatino" pitchFamily="2" charset="77"/>
              </a:rPr>
              <a:t> </a:t>
            </a:r>
            <a:r>
              <a:rPr lang="fr-FR" sz="3200" i="1" dirty="0">
                <a:solidFill>
                  <a:srgbClr val="C00000"/>
                </a:solidFill>
                <a:latin typeface="Palatino" pitchFamily="2" charset="77"/>
                <a:ea typeface="Palatino" pitchFamily="2" charset="77"/>
              </a:rPr>
              <a:t>New </a:t>
            </a:r>
            <a:r>
              <a:rPr lang="fr-FR" sz="3200" i="1" dirty="0" err="1">
                <a:solidFill>
                  <a:srgbClr val="C00000"/>
                </a:solidFill>
                <a:latin typeface="Palatino" pitchFamily="2" charset="77"/>
                <a:ea typeface="Palatino" pitchFamily="2" charset="77"/>
              </a:rPr>
              <a:t>Physics</a:t>
            </a:r>
            <a:endParaRPr sz="1600" dirty="0">
              <a:solidFill>
                <a:srgbClr val="C00000"/>
              </a:solidFill>
              <a:latin typeface="Goudy Old Style" panose="02020502050305020303" pitchFamily="18" charset="77"/>
            </a:endParaRPr>
          </a:p>
          <a:p>
            <a:pPr defTabSz="292100">
              <a:defRPr sz="3200" b="1">
                <a:solidFill>
                  <a:srgbClr val="FF2600"/>
                </a:solidFill>
                <a:effectLst/>
                <a:latin typeface="Palatino"/>
                <a:ea typeface="Palatino"/>
                <a:cs typeface="Palatino"/>
                <a:sym typeface="Palatino"/>
              </a:defRPr>
            </a:pPr>
            <a:endParaRPr sz="1600" dirty="0">
              <a:solidFill>
                <a:srgbClr val="FF2600"/>
              </a:solidFill>
              <a:latin typeface="Goudy Old Style" panose="02020502050305020303" pitchFamily="18" charset="77"/>
            </a:endParaRPr>
          </a:p>
          <a:p>
            <a:pPr defTabSz="292100">
              <a:defRPr sz="3200" b="1">
                <a:solidFill>
                  <a:srgbClr val="FF2600"/>
                </a:solidFill>
                <a:effectLst/>
                <a:latin typeface="Palatino"/>
                <a:ea typeface="Palatino"/>
                <a:cs typeface="Palatino"/>
                <a:sym typeface="Palatino"/>
              </a:defRPr>
            </a:pPr>
            <a:endParaRPr sz="1600" dirty="0">
              <a:solidFill>
                <a:srgbClr val="FF2600"/>
              </a:solidFill>
            </a:endParaRPr>
          </a:p>
          <a:p>
            <a:pPr defTabSz="292100">
              <a:defRPr sz="3200" b="1">
                <a:solidFill>
                  <a:srgbClr val="9437FF"/>
                </a:solidFill>
                <a:effectLst/>
                <a:latin typeface="Palatino"/>
                <a:ea typeface="Palatino"/>
                <a:cs typeface="Palatino"/>
                <a:sym typeface="Palatino"/>
              </a:defRPr>
            </a:pPr>
            <a:endParaRPr sz="1600" dirty="0">
              <a:solidFill>
                <a:schemeClr val="tx1">
                  <a:lumMod val="95000"/>
                  <a:lumOff val="5000"/>
                </a:schemeClr>
              </a:solidFill>
              <a:latin typeface="Arima Koshi" pitchFamily="2" charset="77"/>
              <a:cs typeface="Arima Koshi" pitchFamily="2" charset="77"/>
            </a:endParaRPr>
          </a:p>
          <a:p>
            <a:pPr algn="ctr" defTabSz="292100">
              <a:defRPr sz="3800">
                <a:solidFill>
                  <a:srgbClr val="9437FF"/>
                </a:solidFill>
                <a:effectLst/>
                <a:latin typeface="Papyrus"/>
                <a:ea typeface="Papyrus"/>
                <a:cs typeface="Papyrus"/>
                <a:sym typeface="Papyrus"/>
              </a:defRPr>
            </a:pPr>
            <a:r>
              <a:rPr sz="2400" b="1" dirty="0">
                <a:solidFill>
                  <a:schemeClr val="tx1">
                    <a:lumMod val="95000"/>
                    <a:lumOff val="5000"/>
                  </a:schemeClr>
                </a:solidFill>
                <a:latin typeface="Baskerville" panose="02020502070401020303" pitchFamily="18" charset="0"/>
                <a:ea typeface="Baskerville" panose="02020502070401020303" pitchFamily="18" charset="0"/>
                <a:cs typeface="Arima Koshi" pitchFamily="2" charset="77"/>
              </a:rPr>
              <a:t>M</a:t>
            </a:r>
            <a:r>
              <a:rPr lang="fr-FR" sz="2400" b="1" dirty="0">
                <a:solidFill>
                  <a:schemeClr val="tx1">
                    <a:lumMod val="95000"/>
                    <a:lumOff val="5000"/>
                  </a:schemeClr>
                </a:solidFill>
                <a:latin typeface="Baskerville" panose="02020502070401020303" pitchFamily="18" charset="0"/>
                <a:ea typeface="Baskerville" panose="02020502070401020303" pitchFamily="18" charset="0"/>
                <a:cs typeface="Arima Koshi" pitchFamily="2" charset="77"/>
              </a:rPr>
              <a:t>.</a:t>
            </a:r>
            <a:r>
              <a:rPr sz="2400" b="1" dirty="0">
                <a:solidFill>
                  <a:schemeClr val="tx1">
                    <a:lumMod val="95000"/>
                    <a:lumOff val="5000"/>
                  </a:schemeClr>
                </a:solidFill>
                <a:latin typeface="Baskerville" panose="02020502070401020303" pitchFamily="18" charset="0"/>
                <a:ea typeface="Baskerville" panose="02020502070401020303" pitchFamily="18" charset="0"/>
                <a:cs typeface="Arima Koshi" pitchFamily="2" charset="77"/>
              </a:rPr>
              <a:t> Cristina </a:t>
            </a:r>
            <a:r>
              <a:rPr lang="fr-FR" sz="2400" b="1" dirty="0">
                <a:solidFill>
                  <a:schemeClr val="tx1">
                    <a:lumMod val="95000"/>
                    <a:lumOff val="5000"/>
                  </a:schemeClr>
                </a:solidFill>
                <a:latin typeface="Baskerville" panose="02020502070401020303" pitchFamily="18" charset="0"/>
                <a:ea typeface="Baskerville" panose="02020502070401020303" pitchFamily="18" charset="0"/>
                <a:cs typeface="Arima Koshi" pitchFamily="2" charset="77"/>
              </a:rPr>
              <a:t>VOLPE</a:t>
            </a:r>
            <a:endParaRPr sz="2400" b="1" dirty="0">
              <a:solidFill>
                <a:schemeClr val="tx1">
                  <a:lumMod val="95000"/>
                  <a:lumOff val="5000"/>
                </a:schemeClr>
              </a:solidFill>
              <a:latin typeface="Baskerville" panose="02020502070401020303" pitchFamily="18" charset="0"/>
              <a:ea typeface="Baskerville" panose="02020502070401020303" pitchFamily="18" charset="0"/>
              <a:cs typeface="Arima Koshi" pitchFamily="2" charset="77"/>
            </a:endParaRPr>
          </a:p>
          <a:p>
            <a:pPr algn="ctr" defTabSz="292100">
              <a:defRPr sz="3800">
                <a:solidFill>
                  <a:srgbClr val="797979"/>
                </a:solidFill>
                <a:effectLst/>
                <a:latin typeface="Papyrus"/>
                <a:ea typeface="Papyrus"/>
                <a:cs typeface="Papyrus"/>
                <a:sym typeface="Papyrus"/>
              </a:defRPr>
            </a:pPr>
            <a:r>
              <a:rPr lang="fr-FR" sz="2000" i="1" dirty="0">
                <a:latin typeface="Baskerville" panose="02020502070401020303" pitchFamily="18" charset="0"/>
                <a:ea typeface="Baskerville" panose="02020502070401020303" pitchFamily="18" charset="0"/>
                <a:cs typeface="Arima Koshi" pitchFamily="2" charset="77"/>
              </a:rPr>
              <a:t>French National Center for </a:t>
            </a:r>
            <a:r>
              <a:rPr lang="fr-FR" sz="2000" i="1" dirty="0" err="1">
                <a:latin typeface="Baskerville" panose="02020502070401020303" pitchFamily="18" charset="0"/>
                <a:ea typeface="Baskerville" panose="02020502070401020303" pitchFamily="18" charset="0"/>
                <a:cs typeface="Arima Koshi" pitchFamily="2" charset="77"/>
              </a:rPr>
              <a:t>Research</a:t>
            </a:r>
            <a:r>
              <a:rPr lang="fr-FR" sz="2000" i="1" dirty="0">
                <a:latin typeface="Baskerville" panose="02020502070401020303" pitchFamily="18" charset="0"/>
                <a:ea typeface="Baskerville" panose="02020502070401020303" pitchFamily="18" charset="0"/>
                <a:cs typeface="Arima Koshi" pitchFamily="2" charset="77"/>
              </a:rPr>
              <a:t> (</a:t>
            </a:r>
            <a:r>
              <a:rPr sz="2000" i="1" dirty="0">
                <a:latin typeface="Baskerville" panose="02020502070401020303" pitchFamily="18" charset="0"/>
                <a:ea typeface="Baskerville" panose="02020502070401020303" pitchFamily="18" charset="0"/>
                <a:cs typeface="Arima Koshi" pitchFamily="2" charset="77"/>
              </a:rPr>
              <a:t>CNRS</a:t>
            </a:r>
            <a:r>
              <a:rPr lang="fr-FR" sz="2000" i="1" dirty="0">
                <a:latin typeface="Baskerville" panose="02020502070401020303" pitchFamily="18" charset="0"/>
                <a:ea typeface="Baskerville" panose="02020502070401020303" pitchFamily="18" charset="0"/>
                <a:cs typeface="Arima Koshi" pitchFamily="2" charset="77"/>
              </a:rPr>
              <a:t>)</a:t>
            </a:r>
            <a:r>
              <a:rPr sz="2000" i="1" dirty="0">
                <a:latin typeface="Baskerville" panose="02020502070401020303" pitchFamily="18" charset="0"/>
                <a:ea typeface="Baskerville" panose="02020502070401020303" pitchFamily="18" charset="0"/>
                <a:cs typeface="Arima Koshi" pitchFamily="2" charset="77"/>
              </a:rPr>
              <a:t>, </a:t>
            </a:r>
            <a:endParaRPr lang="fr-FR" sz="2000" i="1" dirty="0">
              <a:latin typeface="Baskerville" panose="02020502070401020303" pitchFamily="18" charset="0"/>
              <a:ea typeface="Baskerville" panose="02020502070401020303" pitchFamily="18" charset="0"/>
              <a:cs typeface="Arima Koshi" pitchFamily="2" charset="77"/>
            </a:endParaRPr>
          </a:p>
          <a:p>
            <a:pPr algn="ctr" defTabSz="292100">
              <a:defRPr sz="3800">
                <a:solidFill>
                  <a:srgbClr val="797979"/>
                </a:solidFill>
                <a:effectLst/>
                <a:latin typeface="Papyrus"/>
                <a:ea typeface="Papyrus"/>
                <a:cs typeface="Papyrus"/>
                <a:sym typeface="Papyrus"/>
              </a:defRPr>
            </a:pPr>
            <a:r>
              <a:rPr sz="2000" i="1" dirty="0" err="1">
                <a:latin typeface="Baskerville" panose="02020502070401020303" pitchFamily="18" charset="0"/>
                <a:ea typeface="Baskerville" panose="02020502070401020303" pitchFamily="18" charset="0"/>
                <a:cs typeface="Arima Koshi" pitchFamily="2" charset="77"/>
              </a:rPr>
              <a:t>Astroparticle</a:t>
            </a:r>
            <a:r>
              <a:rPr sz="2000" i="1" dirty="0">
                <a:latin typeface="Baskerville" panose="02020502070401020303" pitchFamily="18" charset="0"/>
                <a:ea typeface="Baskerville" panose="02020502070401020303" pitchFamily="18" charset="0"/>
                <a:cs typeface="Arima Koshi" pitchFamily="2" charset="77"/>
              </a:rPr>
              <a:t> and Cosmology </a:t>
            </a:r>
            <a:r>
              <a:rPr lang="fr-FR" sz="2000" i="1" dirty="0">
                <a:latin typeface="Baskerville" panose="02020502070401020303" pitchFamily="18" charset="0"/>
                <a:ea typeface="Baskerville" panose="02020502070401020303" pitchFamily="18" charset="0"/>
                <a:cs typeface="Arima Koshi" pitchFamily="2" charset="77"/>
              </a:rPr>
              <a:t>(APC) </a:t>
            </a:r>
            <a:r>
              <a:rPr sz="2000" i="1" dirty="0">
                <a:latin typeface="Baskerville" panose="02020502070401020303" pitchFamily="18" charset="0"/>
                <a:ea typeface="Baskerville" panose="02020502070401020303" pitchFamily="18" charset="0"/>
                <a:cs typeface="Arima Koshi" pitchFamily="2" charset="77"/>
              </a:rPr>
              <a:t>Laboratory, Paris</a:t>
            </a:r>
            <a:r>
              <a:rPr lang="fr-FR" sz="2000" i="1" dirty="0">
                <a:latin typeface="Baskerville" panose="02020502070401020303" pitchFamily="18" charset="0"/>
                <a:ea typeface="Baskerville" panose="02020502070401020303" pitchFamily="18" charset="0"/>
                <a:cs typeface="Arima Koshi" pitchFamily="2" charset="77"/>
              </a:rPr>
              <a:t>, France</a:t>
            </a:r>
            <a:endParaRPr sz="2000" i="1" dirty="0">
              <a:latin typeface="Baskerville" panose="02020502070401020303" pitchFamily="18" charset="0"/>
              <a:ea typeface="Baskerville" panose="02020502070401020303" pitchFamily="18" charset="0"/>
              <a:cs typeface="Arima Koshi" pitchFamily="2" charset="77"/>
            </a:endParaRPr>
          </a:p>
          <a:p>
            <a:pPr defTabSz="292100">
              <a:defRPr sz="2400" b="1">
                <a:solidFill>
                  <a:srgbClr val="797979"/>
                </a:solidFill>
                <a:effectLst/>
                <a:latin typeface="Palatino"/>
                <a:ea typeface="Palatino"/>
                <a:cs typeface="Palatino"/>
                <a:sym typeface="Palatino"/>
              </a:defRPr>
            </a:pPr>
            <a:endParaRPr dirty="0"/>
          </a:p>
          <a:p>
            <a:pPr defTabSz="292100">
              <a:defRPr sz="2400" b="1">
                <a:solidFill>
                  <a:srgbClr val="7A81FF"/>
                </a:solidFill>
                <a:effectLst/>
                <a:latin typeface="Palatino"/>
                <a:ea typeface="Palatino"/>
                <a:cs typeface="Palatino"/>
                <a:sym typeface="Palatino"/>
              </a:defRPr>
            </a:pPr>
            <a:endParaRPr sz="1200" dirty="0"/>
          </a:p>
          <a:p>
            <a:pPr defTabSz="292100">
              <a:defRPr sz="2400" b="1">
                <a:solidFill>
                  <a:srgbClr val="7A81FF"/>
                </a:solidFill>
                <a:effectLst/>
                <a:latin typeface="Palatino"/>
                <a:ea typeface="Palatino"/>
                <a:cs typeface="Palatino"/>
                <a:sym typeface="Palatino"/>
              </a:defRPr>
            </a:pPr>
            <a:endParaRPr sz="1200" dirty="0"/>
          </a:p>
          <a:p>
            <a:pPr defTabSz="292100">
              <a:defRPr sz="2400" b="1">
                <a:solidFill>
                  <a:srgbClr val="942193"/>
                </a:solidFill>
                <a:effectLst/>
                <a:latin typeface="Palatino"/>
                <a:ea typeface="Palatino"/>
                <a:cs typeface="Palatino"/>
                <a:sym typeface="Palatino"/>
              </a:defRPr>
            </a:pPr>
            <a:endParaRPr sz="1200" dirty="0"/>
          </a:p>
        </p:txBody>
      </p:sp>
      <p:pic>
        <p:nvPicPr>
          <p:cNvPr id="4" name="Image 3">
            <a:extLst>
              <a:ext uri="{FF2B5EF4-FFF2-40B4-BE49-F238E27FC236}">
                <a16:creationId xmlns:a16="http://schemas.microsoft.com/office/drawing/2014/main" id="{DAC391DD-8997-FAA6-7B9C-8EF4F5725B81}"/>
              </a:ext>
            </a:extLst>
          </p:cNvPr>
          <p:cNvPicPr>
            <a:picLocks noChangeAspect="1"/>
          </p:cNvPicPr>
          <p:nvPr/>
        </p:nvPicPr>
        <p:blipFill>
          <a:blip r:embed="rId2"/>
          <a:stretch>
            <a:fillRect/>
          </a:stretch>
        </p:blipFill>
        <p:spPr>
          <a:xfrm>
            <a:off x="5785212" y="5840457"/>
            <a:ext cx="621570" cy="613046"/>
          </a:xfrm>
          <a:prstGeom prst="rect">
            <a:avLst/>
          </a:prstGeom>
        </p:spPr>
      </p:pic>
      <p:pic>
        <p:nvPicPr>
          <p:cNvPr id="5" name="Image 4">
            <a:extLst>
              <a:ext uri="{FF2B5EF4-FFF2-40B4-BE49-F238E27FC236}">
                <a16:creationId xmlns:a16="http://schemas.microsoft.com/office/drawing/2014/main" id="{5B08AB12-FD54-74B4-8954-C59EFF61A27B}"/>
              </a:ext>
            </a:extLst>
          </p:cNvPr>
          <p:cNvPicPr>
            <a:picLocks noChangeAspect="1"/>
          </p:cNvPicPr>
          <p:nvPr/>
        </p:nvPicPr>
        <p:blipFill>
          <a:blip r:embed="rId3"/>
          <a:stretch>
            <a:fillRect/>
          </a:stretch>
        </p:blipFill>
        <p:spPr>
          <a:xfrm>
            <a:off x="525385" y="5556733"/>
            <a:ext cx="2035114" cy="931219"/>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6" name="ZoneTexte 5">
            <a:extLst>
              <a:ext uri="{FF2B5EF4-FFF2-40B4-BE49-F238E27FC236}">
                <a16:creationId xmlns:a16="http://schemas.microsoft.com/office/drawing/2014/main" id="{A8D651C0-7BB4-7B77-3955-FA4992C0045F}"/>
              </a:ext>
            </a:extLst>
          </p:cNvPr>
          <p:cNvSpPr txBox="1"/>
          <p:nvPr/>
        </p:nvSpPr>
        <p:spPr>
          <a:xfrm>
            <a:off x="338911" y="6268837"/>
            <a:ext cx="3079711" cy="369332"/>
          </a:xfrm>
          <a:prstGeom prst="rect">
            <a:avLst/>
          </a:prstGeom>
          <a:noFill/>
        </p:spPr>
        <p:txBody>
          <a:bodyPr wrap="square" rtlCol="0">
            <a:spAutoFit/>
          </a:bodyPr>
          <a:lstStyle/>
          <a:p>
            <a:r>
              <a:rPr lang="fr-FR" sz="1600" i="1" dirty="0" err="1">
                <a:solidFill>
                  <a:schemeClr val="bg2">
                    <a:lumMod val="50000"/>
                  </a:schemeClr>
                </a:solidFill>
                <a:latin typeface="Book Antiqua" panose="02040602050305030304" pitchFamily="18" charset="0"/>
              </a:rPr>
              <a:t>Masterproject</a:t>
            </a:r>
            <a:r>
              <a:rPr lang="fr-FR" i="1" dirty="0">
                <a:solidFill>
                  <a:schemeClr val="bg2">
                    <a:lumMod val="50000"/>
                  </a:schemeClr>
                </a:solidFill>
                <a:latin typeface="Book Antiqua" panose="02040602050305030304" pitchFamily="18" charset="0"/>
              </a:rPr>
              <a:t> </a:t>
            </a:r>
            <a:r>
              <a:rPr lang="fr-FR" sz="1600" i="1" dirty="0">
                <a:solidFill>
                  <a:schemeClr val="bg2">
                    <a:lumMod val="50000"/>
                  </a:schemeClr>
                </a:solidFill>
                <a:latin typeface="Book Antiqua" panose="02040602050305030304" pitchFamily="18" charset="0"/>
              </a:rPr>
              <a:t>NUFRONT</a:t>
            </a:r>
          </a:p>
        </p:txBody>
      </p:sp>
      <p:pic>
        <p:nvPicPr>
          <p:cNvPr id="7" name="Image 6">
            <a:extLst>
              <a:ext uri="{FF2B5EF4-FFF2-40B4-BE49-F238E27FC236}">
                <a16:creationId xmlns:a16="http://schemas.microsoft.com/office/drawing/2014/main" id="{3B66100E-F966-3CFB-BF50-73257A3850B3}"/>
              </a:ext>
            </a:extLst>
          </p:cNvPr>
          <p:cNvPicPr>
            <a:picLocks noChangeAspect="1"/>
          </p:cNvPicPr>
          <p:nvPr/>
        </p:nvPicPr>
        <p:blipFill>
          <a:blip r:embed="rId4"/>
          <a:stretch>
            <a:fillRect/>
          </a:stretch>
        </p:blipFill>
        <p:spPr>
          <a:xfrm>
            <a:off x="11038688" y="5667008"/>
            <a:ext cx="814401" cy="814401"/>
          </a:xfrm>
          <a:prstGeom prst="rect">
            <a:avLst/>
          </a:prstGeom>
        </p:spPr>
      </p:pic>
      <p:sp>
        <p:nvSpPr>
          <p:cNvPr id="8" name="ICAP, IAP, 8th September 2022">
            <a:extLst>
              <a:ext uri="{FF2B5EF4-FFF2-40B4-BE49-F238E27FC236}">
                <a16:creationId xmlns:a16="http://schemas.microsoft.com/office/drawing/2014/main" id="{A067F78F-C19A-44FB-64BB-152969D62A43}"/>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 name="OUTLINE"/>
          <p:cNvSpPr txBox="1"/>
          <p:nvPr/>
        </p:nvSpPr>
        <p:spPr>
          <a:xfrm>
            <a:off x="5064343" y="564490"/>
            <a:ext cx="1987724"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a:solidFill>
                  <a:srgbClr val="FFFFFF"/>
                </a:solidFill>
                <a:latin typeface="Papyrus"/>
                <a:ea typeface="Papyrus"/>
                <a:cs typeface="Papyrus"/>
                <a:sym typeface="Papyrus"/>
              </a:defRPr>
            </a:lvl1pPr>
          </a:lstStyle>
          <a:p>
            <a:pPr>
              <a:defRPr>
                <a:effectLst/>
              </a:defRPr>
            </a:pPr>
            <a:r>
              <a:rPr sz="3200" b="1" dirty="0">
                <a:latin typeface="Palatino" pitchFamily="2" charset="77"/>
                <a:ea typeface="Palatino" pitchFamily="2" charset="77"/>
              </a:rPr>
              <a:t>OUTLINE</a:t>
            </a:r>
          </a:p>
        </p:txBody>
      </p:sp>
      <p:sp>
        <p:nvSpPr>
          <p:cNvPr id="157" name="Étoile"/>
          <p:cNvSpPr/>
          <p:nvPr/>
        </p:nvSpPr>
        <p:spPr>
          <a:xfrm>
            <a:off x="3685711" y="2793548"/>
            <a:ext cx="261033" cy="249958"/>
          </a:xfrm>
          <a:prstGeom prst="star5">
            <a:avLst>
              <a:gd name="adj" fmla="val 19100"/>
              <a:gd name="hf" fmla="val 105146"/>
              <a:gd name="vf" fmla="val 110557"/>
            </a:avLst>
          </a:prstGeom>
          <a:solidFill>
            <a:schemeClr val="accent2"/>
          </a:solidFill>
          <a:ln w="12700">
            <a:solidFill>
              <a:schemeClr val="accent2">
                <a:lumMod val="50000"/>
              </a:schemeClr>
            </a:solidFill>
            <a:miter lim="400000"/>
          </a:ln>
        </p:spPr>
        <p:txBody>
          <a:bodyPr lIns="25400" tIns="25400" rIns="25400" bIns="25400" anchor="ctr"/>
          <a:lstStyle/>
          <a:p>
            <a:pPr>
              <a:lnSpc>
                <a:spcPct val="100000"/>
              </a:lnSpc>
              <a:defRPr>
                <a:solidFill>
                  <a:srgbClr val="F3F1DF"/>
                </a:solidFill>
                <a:effectLst/>
              </a:defRPr>
            </a:pPr>
            <a:endParaRPr sz="900">
              <a:solidFill>
                <a:srgbClr val="C00000"/>
              </a:solidFill>
            </a:endParaRPr>
          </a:p>
        </p:txBody>
      </p:sp>
      <p:sp>
        <p:nvSpPr>
          <p:cNvPr id="160" name="Conclusions"/>
          <p:cNvSpPr txBox="1"/>
          <p:nvPr/>
        </p:nvSpPr>
        <p:spPr>
          <a:xfrm>
            <a:off x="4035156" y="3105896"/>
            <a:ext cx="531192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3500">
                <a:solidFill>
                  <a:srgbClr val="FF7E79"/>
                </a:solidFill>
                <a:latin typeface="Papyrus"/>
                <a:ea typeface="Papyrus"/>
                <a:cs typeface="Papyrus"/>
                <a:sym typeface="Papyrus"/>
              </a:defRPr>
            </a:lvl1pPr>
          </a:lstStyle>
          <a:p>
            <a:r>
              <a:rPr lang="fr-FR" sz="2000" b="1" dirty="0" err="1">
                <a:solidFill>
                  <a:schemeClr val="accent2">
                    <a:lumMod val="75000"/>
                  </a:schemeClr>
                </a:solidFill>
                <a:latin typeface="Palatino" pitchFamily="2" charset="77"/>
                <a:ea typeface="Palatino" pitchFamily="2" charset="77"/>
                <a:cs typeface="Arima Koshi" pitchFamily="2" charset="77"/>
              </a:rPr>
              <a:t>Flavor</a:t>
            </a:r>
            <a:r>
              <a:rPr lang="fr-FR" sz="2000" b="1" dirty="0">
                <a:solidFill>
                  <a:schemeClr val="accent2">
                    <a:lumMod val="75000"/>
                  </a:schemeClr>
                </a:solidFill>
                <a:latin typeface="Palatino" pitchFamily="2" charset="77"/>
                <a:ea typeface="Palatino" pitchFamily="2" charset="77"/>
                <a:cs typeface="Arima Koshi" pitchFamily="2" charset="77"/>
              </a:rPr>
              <a:t> </a:t>
            </a:r>
            <a:r>
              <a:rPr lang="fr-FR" sz="2000" b="1" dirty="0" err="1">
                <a:solidFill>
                  <a:schemeClr val="accent2">
                    <a:lumMod val="75000"/>
                  </a:schemeClr>
                </a:solidFill>
                <a:latin typeface="Palatino" pitchFamily="2" charset="77"/>
                <a:ea typeface="Palatino" pitchFamily="2" charset="77"/>
                <a:cs typeface="Arima Koshi" pitchFamily="2" charset="77"/>
              </a:rPr>
              <a:t>mechanisms</a:t>
            </a:r>
            <a:r>
              <a:rPr lang="fr-FR" sz="2000" b="1" dirty="0">
                <a:solidFill>
                  <a:schemeClr val="accent2">
                    <a:lumMod val="75000"/>
                  </a:schemeClr>
                </a:solidFill>
                <a:latin typeface="Palatino" pitchFamily="2" charset="77"/>
                <a:ea typeface="Palatino" pitchFamily="2" charset="77"/>
                <a:cs typeface="Arima Koshi" pitchFamily="2" charset="77"/>
              </a:rPr>
              <a:t> in dense media</a:t>
            </a:r>
            <a:endParaRPr sz="2000" b="1" dirty="0">
              <a:solidFill>
                <a:schemeClr val="accent2">
                  <a:lumMod val="75000"/>
                </a:schemeClr>
              </a:solidFill>
              <a:latin typeface="Palatino" pitchFamily="2" charset="77"/>
              <a:ea typeface="Palatino" pitchFamily="2" charset="77"/>
              <a:cs typeface="Arima Koshi" pitchFamily="2" charset="77"/>
            </a:endParaRPr>
          </a:p>
        </p:txBody>
      </p:sp>
      <p:sp>
        <p:nvSpPr>
          <p:cNvPr id="161" name="Conclusions"/>
          <p:cNvSpPr txBox="1"/>
          <p:nvPr/>
        </p:nvSpPr>
        <p:spPr>
          <a:xfrm>
            <a:off x="4035156" y="1694455"/>
            <a:ext cx="5311927"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3500">
                <a:solidFill>
                  <a:srgbClr val="FF9300"/>
                </a:solidFill>
                <a:latin typeface="Papyrus"/>
                <a:ea typeface="Papyrus"/>
                <a:cs typeface="Papyrus"/>
                <a:sym typeface="Papyrus"/>
              </a:defRPr>
            </a:lvl1pPr>
          </a:lstStyle>
          <a:p>
            <a:r>
              <a:rPr lang="fr-FR" sz="2000" b="1" dirty="0">
                <a:solidFill>
                  <a:srgbClr val="FFC000"/>
                </a:solidFill>
                <a:latin typeface="Palatino" pitchFamily="2" charset="77"/>
                <a:ea typeface="Palatino" pitchFamily="2" charset="77"/>
                <a:cs typeface="Arima Koshi Black" pitchFamily="2" charset="77"/>
              </a:rPr>
              <a:t>General Introduction :</a:t>
            </a:r>
          </a:p>
          <a:p>
            <a:r>
              <a:rPr lang="fr-FR" sz="2000" b="1" dirty="0">
                <a:solidFill>
                  <a:schemeClr val="accent2"/>
                </a:solidFill>
                <a:latin typeface="Palatino" pitchFamily="2" charset="77"/>
                <a:ea typeface="Palatino" pitchFamily="2" charset="77"/>
                <a:cs typeface="Arima Koshi Black" pitchFamily="2" charset="77"/>
              </a:rPr>
              <a:t>Neutrinos </a:t>
            </a:r>
            <a:r>
              <a:rPr lang="fr-FR" sz="2000" b="1" dirty="0" err="1">
                <a:solidFill>
                  <a:schemeClr val="accent2"/>
                </a:solidFill>
                <a:latin typeface="Palatino" pitchFamily="2" charset="77"/>
                <a:ea typeface="Palatino" pitchFamily="2" charset="77"/>
                <a:cs typeface="Arima Koshi Black" pitchFamily="2" charset="77"/>
              </a:rPr>
              <a:t>from</a:t>
            </a:r>
            <a:r>
              <a:rPr lang="fr-FR" sz="2000" b="1" dirty="0">
                <a:solidFill>
                  <a:schemeClr val="accent2"/>
                </a:solidFill>
                <a:latin typeface="Palatino" pitchFamily="2" charset="77"/>
                <a:ea typeface="Palatino" pitchFamily="2" charset="77"/>
                <a:cs typeface="Arima Koshi Black" pitchFamily="2" charset="77"/>
              </a:rPr>
              <a:t> dense </a:t>
            </a:r>
            <a:r>
              <a:rPr lang="fr-FR" sz="2000" b="1" dirty="0" err="1">
                <a:solidFill>
                  <a:schemeClr val="accent2"/>
                </a:solidFill>
                <a:latin typeface="Palatino" pitchFamily="2" charset="77"/>
                <a:ea typeface="Palatino" pitchFamily="2" charset="77"/>
                <a:cs typeface="Arima Koshi Black" pitchFamily="2" charset="77"/>
              </a:rPr>
              <a:t>environments</a:t>
            </a:r>
            <a:endParaRPr lang="fr-FR" sz="2000" b="1" dirty="0">
              <a:solidFill>
                <a:schemeClr val="accent2"/>
              </a:solidFill>
              <a:latin typeface="Palatino" pitchFamily="2" charset="77"/>
              <a:ea typeface="Palatino" pitchFamily="2" charset="77"/>
              <a:cs typeface="Arima Koshi Black" pitchFamily="2" charset="77"/>
            </a:endParaRPr>
          </a:p>
          <a:p>
            <a:r>
              <a:rPr lang="fr-FR" sz="2000" b="1" dirty="0">
                <a:solidFill>
                  <a:srgbClr val="C00000"/>
                </a:solidFill>
                <a:latin typeface="Palatino" pitchFamily="2" charset="77"/>
                <a:ea typeface="Palatino" pitchFamily="2" charset="77"/>
                <a:cs typeface="Arima Koshi Black" pitchFamily="2" charset="77"/>
              </a:rPr>
              <a:t>SN1987A and GW170817</a:t>
            </a:r>
          </a:p>
        </p:txBody>
      </p:sp>
      <p:sp>
        <p:nvSpPr>
          <p:cNvPr id="164" name="Étoile"/>
          <p:cNvSpPr/>
          <p:nvPr/>
        </p:nvSpPr>
        <p:spPr>
          <a:xfrm>
            <a:off x="3690419" y="3714077"/>
            <a:ext cx="261033" cy="249958"/>
          </a:xfrm>
          <a:prstGeom prst="star5">
            <a:avLst>
              <a:gd name="adj" fmla="val 19100"/>
              <a:gd name="hf" fmla="val 105146"/>
              <a:gd name="vf" fmla="val 110557"/>
            </a:avLst>
          </a:prstGeom>
          <a:solidFill>
            <a:schemeClr val="accent6"/>
          </a:solidFill>
          <a:ln w="12700">
            <a:solidFill>
              <a:schemeClr val="accent6">
                <a:lumMod val="50000"/>
              </a:schemeClr>
            </a:solidFill>
            <a:miter lim="400000"/>
          </a:ln>
        </p:spPr>
        <p:txBody>
          <a:bodyPr lIns="25400" tIns="25400" rIns="25400" bIns="25400" anchor="ctr"/>
          <a:lstStyle/>
          <a:p>
            <a:pPr>
              <a:lnSpc>
                <a:spcPct val="100000"/>
              </a:lnSpc>
              <a:defRPr>
                <a:solidFill>
                  <a:srgbClr val="9437FF"/>
                </a:solidFill>
                <a:effectLst/>
              </a:defRPr>
            </a:pPr>
            <a:endParaRPr sz="900"/>
          </a:p>
        </p:txBody>
      </p:sp>
      <p:sp>
        <p:nvSpPr>
          <p:cNvPr id="4" name="Conclusions">
            <a:extLst>
              <a:ext uri="{FF2B5EF4-FFF2-40B4-BE49-F238E27FC236}">
                <a16:creationId xmlns:a16="http://schemas.microsoft.com/office/drawing/2014/main" id="{449313BA-ABAB-DCF9-7AAF-26CBB606CC62}"/>
              </a:ext>
            </a:extLst>
          </p:cNvPr>
          <p:cNvSpPr txBox="1"/>
          <p:nvPr/>
        </p:nvSpPr>
        <p:spPr>
          <a:xfrm>
            <a:off x="4046825" y="3602580"/>
            <a:ext cx="5622421"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l">
              <a:defRPr sz="3500">
                <a:solidFill>
                  <a:srgbClr val="0096FF"/>
                </a:solidFill>
                <a:latin typeface="Papyrus"/>
                <a:ea typeface="Papyrus"/>
                <a:cs typeface="Papyrus"/>
                <a:sym typeface="Papyrus"/>
              </a:defRPr>
            </a:pPr>
            <a:r>
              <a:rPr lang="fr-FR" sz="2000" b="1" dirty="0">
                <a:solidFill>
                  <a:schemeClr val="accent6">
                    <a:lumMod val="75000"/>
                  </a:schemeClr>
                </a:solidFill>
                <a:latin typeface="Palatino" pitchFamily="2" charset="77"/>
                <a:ea typeface="Palatino" pitchFamily="2" charset="77"/>
                <a:cs typeface="Arima Koshi" pitchFamily="2" charset="77"/>
              </a:rPr>
              <a:t>Future observations of </a:t>
            </a:r>
            <a:r>
              <a:rPr lang="fr-FR" sz="2000" b="1" dirty="0" err="1">
                <a:solidFill>
                  <a:schemeClr val="accent6">
                    <a:lumMod val="75000"/>
                  </a:schemeClr>
                </a:solidFill>
                <a:latin typeface="Palatino" pitchFamily="2" charset="77"/>
                <a:ea typeface="Palatino" pitchFamily="2" charset="77"/>
                <a:cs typeface="Arima Koshi" pitchFamily="2" charset="77"/>
              </a:rPr>
              <a:t>core</a:t>
            </a:r>
            <a:r>
              <a:rPr lang="fr-FR" sz="2000" b="1" dirty="0">
                <a:solidFill>
                  <a:schemeClr val="accent6">
                    <a:lumMod val="75000"/>
                  </a:schemeClr>
                </a:solidFill>
                <a:latin typeface="Palatino" pitchFamily="2" charset="77"/>
                <a:ea typeface="Palatino" pitchFamily="2" charset="77"/>
                <a:cs typeface="Arima Koshi" pitchFamily="2" charset="77"/>
              </a:rPr>
              <a:t>-collapse </a:t>
            </a:r>
            <a:r>
              <a:rPr lang="fr-FR" sz="2000" b="1" dirty="0" err="1">
                <a:solidFill>
                  <a:schemeClr val="accent6">
                    <a:lumMod val="75000"/>
                  </a:schemeClr>
                </a:solidFill>
                <a:latin typeface="Palatino" pitchFamily="2" charset="77"/>
                <a:ea typeface="Palatino" pitchFamily="2" charset="77"/>
                <a:cs typeface="Arima Koshi" pitchFamily="2" charset="77"/>
              </a:rPr>
              <a:t>supernovae</a:t>
            </a:r>
            <a:r>
              <a:rPr lang="fr-FR" sz="2000" b="1" dirty="0">
                <a:solidFill>
                  <a:schemeClr val="accent6">
                    <a:lumMod val="75000"/>
                  </a:schemeClr>
                </a:solidFill>
                <a:latin typeface="Palatino" pitchFamily="2" charset="77"/>
                <a:ea typeface="Palatino" pitchFamily="2" charset="77"/>
                <a:cs typeface="Arima Koshi" pitchFamily="2" charset="77"/>
              </a:rPr>
              <a:t> and the diffuse supernova </a:t>
            </a:r>
          </a:p>
          <a:p>
            <a:pPr algn="l">
              <a:defRPr sz="3500">
                <a:solidFill>
                  <a:srgbClr val="0096FF"/>
                </a:solidFill>
                <a:latin typeface="Papyrus"/>
                <a:ea typeface="Papyrus"/>
                <a:cs typeface="Papyrus"/>
                <a:sym typeface="Papyrus"/>
              </a:defRPr>
            </a:pPr>
            <a:r>
              <a:rPr lang="fr-FR" sz="2000" b="1" dirty="0">
                <a:solidFill>
                  <a:schemeClr val="accent6">
                    <a:lumMod val="75000"/>
                  </a:schemeClr>
                </a:solidFill>
                <a:latin typeface="Palatino" pitchFamily="2" charset="77"/>
                <a:ea typeface="Palatino" pitchFamily="2" charset="77"/>
                <a:cs typeface="Arima Koshi" pitchFamily="2" charset="77"/>
              </a:rPr>
              <a:t>neutrino background</a:t>
            </a:r>
            <a:endParaRPr sz="2000" b="1" dirty="0">
              <a:solidFill>
                <a:schemeClr val="accent6">
                  <a:lumMod val="75000"/>
                </a:schemeClr>
              </a:solidFill>
              <a:latin typeface="Palatino" pitchFamily="2" charset="77"/>
              <a:ea typeface="Palatino" pitchFamily="2" charset="77"/>
              <a:cs typeface="Arima Koshi" pitchFamily="2" charset="77"/>
            </a:endParaRPr>
          </a:p>
        </p:txBody>
      </p:sp>
      <p:sp>
        <p:nvSpPr>
          <p:cNvPr id="6" name="Conclusions">
            <a:extLst>
              <a:ext uri="{FF2B5EF4-FFF2-40B4-BE49-F238E27FC236}">
                <a16:creationId xmlns:a16="http://schemas.microsoft.com/office/drawing/2014/main" id="{A2F94506-2CEB-5877-DBD2-28645577E1DD}"/>
              </a:ext>
            </a:extLst>
          </p:cNvPr>
          <p:cNvSpPr txBox="1"/>
          <p:nvPr/>
        </p:nvSpPr>
        <p:spPr>
          <a:xfrm>
            <a:off x="4046825" y="2746823"/>
            <a:ext cx="359114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3500">
                <a:solidFill>
                  <a:srgbClr val="FF7E79"/>
                </a:solidFill>
                <a:latin typeface="Papyrus"/>
                <a:ea typeface="Papyrus"/>
                <a:cs typeface="Papyrus"/>
                <a:sym typeface="Papyrus"/>
              </a:defRPr>
            </a:lvl1pPr>
          </a:lstStyle>
          <a:p>
            <a:r>
              <a:rPr lang="fr-FR" sz="2000" b="1" dirty="0" err="1">
                <a:solidFill>
                  <a:srgbClr val="C00000"/>
                </a:solidFill>
                <a:latin typeface="Palatino" pitchFamily="2" charset="77"/>
                <a:ea typeface="Palatino" pitchFamily="2" charset="77"/>
                <a:cs typeface="BIG CASLON MEDIUM" panose="02000603090000020003" pitchFamily="2" charset="-79"/>
              </a:rPr>
              <a:t>Theoretical</a:t>
            </a:r>
            <a:r>
              <a:rPr lang="fr-FR" sz="2000" b="1" dirty="0">
                <a:solidFill>
                  <a:srgbClr val="C00000"/>
                </a:solidFill>
                <a:latin typeface="Palatino" pitchFamily="2" charset="77"/>
                <a:ea typeface="Palatino" pitchFamily="2" charset="77"/>
                <a:cs typeface="BIG CASLON MEDIUM" panose="02000603090000020003" pitchFamily="2" charset="-79"/>
              </a:rPr>
              <a:t> </a:t>
            </a:r>
            <a:r>
              <a:rPr lang="fr-FR" sz="2000" b="1" dirty="0" err="1">
                <a:solidFill>
                  <a:srgbClr val="C00000"/>
                </a:solidFill>
                <a:latin typeface="Palatino" pitchFamily="2" charset="77"/>
                <a:ea typeface="Palatino" pitchFamily="2" charset="77"/>
                <a:cs typeface="BIG CASLON MEDIUM" panose="02000603090000020003" pitchFamily="2" charset="-79"/>
              </a:rPr>
              <a:t>developments</a:t>
            </a:r>
            <a:endParaRPr sz="2000" b="1" dirty="0">
              <a:solidFill>
                <a:srgbClr val="C00000"/>
              </a:solidFill>
              <a:latin typeface="Palatino" pitchFamily="2" charset="77"/>
              <a:ea typeface="Palatino" pitchFamily="2" charset="77"/>
              <a:cs typeface="BIG CASLON MEDIUM" panose="02000603090000020003" pitchFamily="2" charset="-79"/>
            </a:endParaRPr>
          </a:p>
        </p:txBody>
      </p:sp>
      <p:sp>
        <p:nvSpPr>
          <p:cNvPr id="7" name="Étoile">
            <a:extLst>
              <a:ext uri="{FF2B5EF4-FFF2-40B4-BE49-F238E27FC236}">
                <a16:creationId xmlns:a16="http://schemas.microsoft.com/office/drawing/2014/main" id="{5BAB6232-75DB-72C0-3A3D-547AD9FD40BF}"/>
              </a:ext>
            </a:extLst>
          </p:cNvPr>
          <p:cNvSpPr/>
          <p:nvPr/>
        </p:nvSpPr>
        <p:spPr>
          <a:xfrm>
            <a:off x="3685707" y="4650532"/>
            <a:ext cx="261033" cy="249958"/>
          </a:xfrm>
          <a:prstGeom prst="star5">
            <a:avLst>
              <a:gd name="adj" fmla="val 19100"/>
              <a:gd name="hf" fmla="val 105146"/>
              <a:gd name="vf" fmla="val 110557"/>
            </a:avLst>
          </a:prstGeom>
          <a:solidFill>
            <a:schemeClr val="accent1"/>
          </a:solidFill>
          <a:ln w="12700">
            <a:solidFill>
              <a:schemeClr val="accent1">
                <a:lumMod val="50000"/>
              </a:schemeClr>
            </a:solidFill>
            <a:miter lim="400000"/>
          </a:ln>
        </p:spPr>
        <p:txBody>
          <a:bodyPr lIns="25400" tIns="25400" rIns="25400" bIns="25400" anchor="ctr"/>
          <a:lstStyle/>
          <a:p>
            <a:pPr>
              <a:lnSpc>
                <a:spcPct val="100000"/>
              </a:lnSpc>
              <a:defRPr>
                <a:solidFill>
                  <a:srgbClr val="9437FF"/>
                </a:solidFill>
                <a:effectLst/>
              </a:defRPr>
            </a:pPr>
            <a:endParaRPr sz="900">
              <a:solidFill>
                <a:schemeClr val="accent5">
                  <a:lumMod val="75000"/>
                </a:schemeClr>
              </a:solidFill>
            </a:endParaRPr>
          </a:p>
        </p:txBody>
      </p:sp>
      <p:sp>
        <p:nvSpPr>
          <p:cNvPr id="8" name="Conclusions">
            <a:extLst>
              <a:ext uri="{FF2B5EF4-FFF2-40B4-BE49-F238E27FC236}">
                <a16:creationId xmlns:a16="http://schemas.microsoft.com/office/drawing/2014/main" id="{15FC6CE2-212C-0919-87D2-55A0EC9E452F}"/>
              </a:ext>
            </a:extLst>
          </p:cNvPr>
          <p:cNvSpPr txBox="1"/>
          <p:nvPr/>
        </p:nvSpPr>
        <p:spPr>
          <a:xfrm>
            <a:off x="4046825" y="4612503"/>
            <a:ext cx="4001341"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defRPr sz="3500">
                <a:solidFill>
                  <a:srgbClr val="0096FF"/>
                </a:solidFill>
                <a:latin typeface="Papyrus"/>
                <a:ea typeface="Papyrus"/>
                <a:cs typeface="Papyrus"/>
                <a:sym typeface="Papyrus"/>
              </a:defRPr>
            </a:pPr>
            <a:r>
              <a:rPr lang="fr-FR" sz="2000" b="1" dirty="0">
                <a:solidFill>
                  <a:srgbClr val="0070C0"/>
                </a:solidFill>
                <a:latin typeface="Palatino" pitchFamily="2" charset="77"/>
                <a:ea typeface="Palatino" pitchFamily="2" charset="77"/>
                <a:cs typeface="Arima Koshi" pitchFamily="2" charset="77"/>
              </a:rPr>
              <a:t>Conclusions</a:t>
            </a:r>
          </a:p>
        </p:txBody>
      </p:sp>
      <p:sp>
        <p:nvSpPr>
          <p:cNvPr id="11" name="Étoile">
            <a:extLst>
              <a:ext uri="{FF2B5EF4-FFF2-40B4-BE49-F238E27FC236}">
                <a16:creationId xmlns:a16="http://schemas.microsoft.com/office/drawing/2014/main" id="{7921ADB3-D382-49BA-6E7E-83CC664DABA0}"/>
              </a:ext>
            </a:extLst>
          </p:cNvPr>
          <p:cNvSpPr/>
          <p:nvPr/>
        </p:nvSpPr>
        <p:spPr>
          <a:xfrm>
            <a:off x="3685707" y="1759950"/>
            <a:ext cx="261033" cy="249958"/>
          </a:xfrm>
          <a:prstGeom prst="star5">
            <a:avLst>
              <a:gd name="adj" fmla="val 19100"/>
              <a:gd name="hf" fmla="val 105146"/>
              <a:gd name="vf" fmla="val 110557"/>
            </a:avLst>
          </a:prstGeom>
          <a:solidFill>
            <a:srgbClr val="FFC000"/>
          </a:solidFill>
          <a:ln w="12700">
            <a:solidFill>
              <a:schemeClr val="accent4">
                <a:lumMod val="50000"/>
              </a:schemeClr>
            </a:solidFill>
            <a:miter lim="400000"/>
          </a:ln>
        </p:spPr>
        <p:txBody>
          <a:bodyPr lIns="25400" tIns="25400" rIns="25400" bIns="25400" anchor="ctr"/>
          <a:lstStyle/>
          <a:p>
            <a:pPr>
              <a:lnSpc>
                <a:spcPct val="100000"/>
              </a:lnSpc>
              <a:defRPr>
                <a:solidFill>
                  <a:srgbClr val="F3F1DF"/>
                </a:solidFill>
                <a:effectLst/>
              </a:defRPr>
            </a:pPr>
            <a:endParaRPr sz="900"/>
          </a:p>
        </p:txBody>
      </p:sp>
      <p:sp>
        <p:nvSpPr>
          <p:cNvPr id="2" name="ICAP, IAP, 8th September 2022">
            <a:extLst>
              <a:ext uri="{FF2B5EF4-FFF2-40B4-BE49-F238E27FC236}">
                <a16:creationId xmlns:a16="http://schemas.microsoft.com/office/drawing/2014/main" id="{DCC63F5C-1AF0-C901-E27A-3D3F01868C64}"/>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011461674"/>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4" name="Image" descr="Image"/>
          <p:cNvPicPr>
            <a:picLocks noChangeAspect="1"/>
          </p:cNvPicPr>
          <p:nvPr/>
        </p:nvPicPr>
        <p:blipFill>
          <a:blip r:embed="rId2"/>
          <a:stretch>
            <a:fillRect/>
          </a:stretch>
        </p:blipFill>
        <p:spPr>
          <a:xfrm>
            <a:off x="1894592" y="314367"/>
            <a:ext cx="4381699" cy="6218568"/>
          </a:xfrm>
          <a:prstGeom prst="rect">
            <a:avLst/>
          </a:prstGeom>
          <a:ln w="12700">
            <a:miter lim="400000"/>
          </a:ln>
        </p:spPr>
      </p:pic>
      <p:sp>
        <p:nvSpPr>
          <p:cNvPr id="716" name="1"/>
          <p:cNvSpPr txBox="1"/>
          <p:nvPr/>
        </p:nvSpPr>
        <p:spPr>
          <a:xfrm flipH="1">
            <a:off x="5364480" y="719178"/>
            <a:ext cx="226837"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6400" b="1"/>
            </a:lvl1pPr>
          </a:lstStyle>
          <a:p>
            <a:endParaRPr sz="3200" dirty="0"/>
          </a:p>
        </p:txBody>
      </p:sp>
      <p:sp>
        <p:nvSpPr>
          <p:cNvPr id="717" name="2"/>
          <p:cNvSpPr txBox="1"/>
          <p:nvPr/>
        </p:nvSpPr>
        <p:spPr>
          <a:xfrm flipH="1">
            <a:off x="3124277" y="300567"/>
            <a:ext cx="342827"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6400" b="1">
                <a:solidFill>
                  <a:srgbClr val="FFFFFF"/>
                </a:solidFill>
              </a:defRPr>
            </a:lvl1pPr>
          </a:lstStyle>
          <a:p>
            <a:endParaRPr sz="3200" dirty="0"/>
          </a:p>
        </p:txBody>
      </p:sp>
      <p:sp>
        <p:nvSpPr>
          <p:cNvPr id="718" name="3"/>
          <p:cNvSpPr txBox="1"/>
          <p:nvPr/>
        </p:nvSpPr>
        <p:spPr>
          <a:xfrm>
            <a:off x="1894592" y="300567"/>
            <a:ext cx="51361"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6400" b="1">
                <a:solidFill>
                  <a:srgbClr val="FFFFFF"/>
                </a:solidFill>
              </a:defRPr>
            </a:lvl1pPr>
          </a:lstStyle>
          <a:p>
            <a:endParaRPr sz="3200" dirty="0"/>
          </a:p>
        </p:txBody>
      </p:sp>
      <p:sp>
        <p:nvSpPr>
          <p:cNvPr id="719" name="Image : élémentaire n.5 «Les neutrinos»"/>
          <p:cNvSpPr txBox="1"/>
          <p:nvPr/>
        </p:nvSpPr>
        <p:spPr>
          <a:xfrm>
            <a:off x="1180451" y="6266195"/>
            <a:ext cx="4297447"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2">
              <a:defRPr>
                <a:solidFill>
                  <a:srgbClr val="424242"/>
                </a:solidFill>
              </a:defRPr>
            </a:pPr>
            <a:r>
              <a:rPr sz="1400" dirty="0">
                <a:solidFill>
                  <a:srgbClr val="FFFFFF"/>
                </a:solidFill>
              </a:rPr>
              <a:t>Image : élémentaire n.5 «Les neutrinos»</a:t>
            </a:r>
            <a:r>
              <a:rPr sz="1400" dirty="0"/>
              <a:t>  </a:t>
            </a:r>
            <a:r>
              <a:rPr sz="900" dirty="0"/>
              <a:t> </a:t>
            </a:r>
          </a:p>
        </p:txBody>
      </p:sp>
      <p:sp>
        <p:nvSpPr>
          <p:cNvPr id="4" name="ZoneTexte 3">
            <a:extLst>
              <a:ext uri="{FF2B5EF4-FFF2-40B4-BE49-F238E27FC236}">
                <a16:creationId xmlns:a16="http://schemas.microsoft.com/office/drawing/2014/main" id="{83B8944F-3AD3-8D71-7A85-C1068254FFB8}"/>
              </a:ext>
            </a:extLst>
          </p:cNvPr>
          <p:cNvSpPr txBox="1"/>
          <p:nvPr/>
        </p:nvSpPr>
        <p:spPr>
          <a:xfrm>
            <a:off x="6532960" y="3008152"/>
            <a:ext cx="4774064" cy="830997"/>
          </a:xfrm>
          <a:prstGeom prst="rect">
            <a:avLst/>
          </a:prstGeom>
          <a:noFill/>
        </p:spPr>
        <p:txBody>
          <a:bodyPr wrap="none" rtlCol="0">
            <a:spAutoFit/>
          </a:bodyPr>
          <a:lstStyle/>
          <a:p>
            <a:r>
              <a:rPr lang="fr-FR" sz="2400" dirty="0">
                <a:solidFill>
                  <a:schemeClr val="accent5">
                    <a:lumMod val="75000"/>
                  </a:schemeClr>
                </a:solidFill>
                <a:latin typeface="Book Antiqua" panose="02040602050305030304" pitchFamily="18" charset="0"/>
                <a:ea typeface="Palatino" pitchFamily="2" charset="77"/>
                <a:cs typeface="Lava Devanagari" pitchFamily="2" charset="77"/>
              </a:rPr>
              <a:t>Neutrinos</a:t>
            </a:r>
            <a:r>
              <a:rPr lang="fr-FR" sz="2400" dirty="0">
                <a:latin typeface="Book Antiqua" panose="02040602050305030304" pitchFamily="18" charset="0"/>
                <a:ea typeface="Palatino" pitchFamily="2" charset="77"/>
                <a:cs typeface="Lava Devanagari" pitchFamily="2" charset="77"/>
              </a:rPr>
              <a:t> </a:t>
            </a:r>
            <a:r>
              <a:rPr lang="fr-FR" sz="2400" dirty="0">
                <a:solidFill>
                  <a:schemeClr val="bg2">
                    <a:lumMod val="50000"/>
                  </a:schemeClr>
                </a:solidFill>
                <a:latin typeface="Book Antiqua" panose="02040602050305030304" pitchFamily="18" charset="0"/>
                <a:ea typeface="Palatino" pitchFamily="2" charset="77"/>
                <a:cs typeface="Lava Devanagari" pitchFamily="2" charset="77"/>
              </a:rPr>
              <a:t>are </a:t>
            </a:r>
            <a:r>
              <a:rPr lang="fr-FR" sz="2400" dirty="0" err="1">
                <a:solidFill>
                  <a:schemeClr val="bg2">
                    <a:lumMod val="50000"/>
                  </a:schemeClr>
                </a:solidFill>
                <a:latin typeface="Book Antiqua" panose="02040602050305030304" pitchFamily="18" charset="0"/>
                <a:ea typeface="Palatino" pitchFamily="2" charset="77"/>
                <a:cs typeface="Lava Devanagari" pitchFamily="2" charset="77"/>
              </a:rPr>
              <a:t>everywhere</a:t>
            </a:r>
            <a:r>
              <a:rPr lang="fr-FR" sz="2400" dirty="0">
                <a:solidFill>
                  <a:schemeClr val="bg2">
                    <a:lumMod val="50000"/>
                  </a:schemeClr>
                </a:solidFill>
                <a:latin typeface="Book Antiqua" panose="02040602050305030304" pitchFamily="18" charset="0"/>
                <a:ea typeface="Palatino" pitchFamily="2" charset="77"/>
                <a:cs typeface="Lava Devanagari" pitchFamily="2" charset="77"/>
              </a:rPr>
              <a:t>,</a:t>
            </a:r>
          </a:p>
          <a:p>
            <a:r>
              <a:rPr lang="fr-FR" sz="2400" dirty="0">
                <a:solidFill>
                  <a:schemeClr val="bg2">
                    <a:lumMod val="50000"/>
                  </a:schemeClr>
                </a:solidFill>
                <a:latin typeface="Book Antiqua" panose="02040602050305030304" pitchFamily="18" charset="0"/>
                <a:ea typeface="Palatino" pitchFamily="2" charset="77"/>
                <a:cs typeface="Lava Devanagari" pitchFamily="2" charset="77"/>
              </a:rPr>
              <a:t>on the Earth and in the Universe !</a:t>
            </a:r>
          </a:p>
        </p:txBody>
      </p:sp>
      <p:sp>
        <p:nvSpPr>
          <p:cNvPr id="2" name="ICAP, IAP, 8th September 2022">
            <a:extLst>
              <a:ext uri="{FF2B5EF4-FFF2-40B4-BE49-F238E27FC236}">
                <a16:creationId xmlns:a16="http://schemas.microsoft.com/office/drawing/2014/main" id="{EB6BB970-3339-DD45-2E52-4C39DA17B7DF}"/>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0049356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2A3388-A164-1B60-1DE2-AA5C2F7AD148}"/>
            </a:ext>
          </a:extLst>
        </p:cNvPr>
        <p:cNvGrpSpPr/>
        <p:nvPr/>
      </p:nvGrpSpPr>
      <p:grpSpPr>
        <a:xfrm>
          <a:off x="0" y="0"/>
          <a:ext cx="0" cy="0"/>
          <a:chOff x="0" y="0"/>
          <a:chExt cx="0" cy="0"/>
        </a:xfrm>
      </p:grpSpPr>
      <p:pic>
        <p:nvPicPr>
          <p:cNvPr id="2" name="Image 1">
            <a:extLst>
              <a:ext uri="{FF2B5EF4-FFF2-40B4-BE49-F238E27FC236}">
                <a16:creationId xmlns:a16="http://schemas.microsoft.com/office/drawing/2014/main" id="{EAFD8F9A-4572-8814-C0A4-9CF44664509E}"/>
              </a:ext>
            </a:extLst>
          </p:cNvPr>
          <p:cNvPicPr>
            <a:picLocks noChangeAspect="1"/>
          </p:cNvPicPr>
          <p:nvPr/>
        </p:nvPicPr>
        <p:blipFill>
          <a:blip r:embed="rId3"/>
          <a:stretch>
            <a:fillRect/>
          </a:stretch>
        </p:blipFill>
        <p:spPr>
          <a:xfrm>
            <a:off x="1" y="0"/>
            <a:ext cx="12191999" cy="6858000"/>
          </a:xfrm>
          <a:prstGeom prst="rect">
            <a:avLst/>
          </a:prstGeom>
        </p:spPr>
      </p:pic>
      <p:sp>
        <p:nvSpPr>
          <p:cNvPr id="3" name="ICAP, IAP, 8th September 2022">
            <a:extLst>
              <a:ext uri="{FF2B5EF4-FFF2-40B4-BE49-F238E27FC236}">
                <a16:creationId xmlns:a16="http://schemas.microsoft.com/office/drawing/2014/main" id="{88322FD2-88C5-A897-57DF-5466229930E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03200934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Flèche"/>
          <p:cNvSpPr/>
          <p:nvPr/>
        </p:nvSpPr>
        <p:spPr>
          <a:xfrm rot="8973462">
            <a:off x="3752851" y="755770"/>
            <a:ext cx="743970" cy="515228"/>
          </a:xfrm>
          <a:prstGeom prst="rightArrow">
            <a:avLst>
              <a:gd name="adj1" fmla="val 32000"/>
              <a:gd name="adj2" fmla="val 78878"/>
            </a:avLst>
          </a:prstGeom>
          <a:blipFill>
            <a:blip r:embed="rId3"/>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pic>
        <p:nvPicPr>
          <p:cNvPr id="415" name="Image" descr="Image"/>
          <p:cNvPicPr>
            <a:picLocks noChangeAspect="1"/>
          </p:cNvPicPr>
          <p:nvPr/>
        </p:nvPicPr>
        <p:blipFill>
          <a:blip r:embed="rId4"/>
          <a:srcRect l="7403" t="4854" r="4518" b="9532"/>
          <a:stretch>
            <a:fillRect/>
          </a:stretch>
        </p:blipFill>
        <p:spPr>
          <a:xfrm>
            <a:off x="8864681" y="973154"/>
            <a:ext cx="2611157" cy="1548565"/>
          </a:xfrm>
          <a:custGeom>
            <a:avLst/>
            <a:gdLst/>
            <a:ahLst/>
            <a:cxnLst>
              <a:cxn ang="0">
                <a:pos x="wd2" y="hd2"/>
              </a:cxn>
              <a:cxn ang="5400000">
                <a:pos x="wd2" y="hd2"/>
              </a:cxn>
              <a:cxn ang="10800000">
                <a:pos x="wd2" y="hd2"/>
              </a:cxn>
              <a:cxn ang="16200000">
                <a:pos x="wd2" y="hd2"/>
              </a:cxn>
            </a:cxnLst>
            <a:rect l="0" t="0" r="r" b="b"/>
            <a:pathLst>
              <a:path w="21576" h="21580" extrusionOk="0">
                <a:moveTo>
                  <a:pt x="13168" y="1"/>
                </a:moveTo>
                <a:cubicBezTo>
                  <a:pt x="12999" y="-10"/>
                  <a:pt x="12881" y="37"/>
                  <a:pt x="12906" y="106"/>
                </a:cubicBezTo>
                <a:cubicBezTo>
                  <a:pt x="12931" y="175"/>
                  <a:pt x="12876" y="344"/>
                  <a:pt x="12783" y="485"/>
                </a:cubicBezTo>
                <a:cubicBezTo>
                  <a:pt x="12624" y="728"/>
                  <a:pt x="12611" y="725"/>
                  <a:pt x="12509" y="403"/>
                </a:cubicBezTo>
                <a:cubicBezTo>
                  <a:pt x="12403" y="69"/>
                  <a:pt x="12400" y="71"/>
                  <a:pt x="12232" y="622"/>
                </a:cubicBezTo>
                <a:cubicBezTo>
                  <a:pt x="12066" y="1168"/>
                  <a:pt x="12053" y="1178"/>
                  <a:pt x="11602" y="1134"/>
                </a:cubicBezTo>
                <a:cubicBezTo>
                  <a:pt x="11292" y="1104"/>
                  <a:pt x="11150" y="1030"/>
                  <a:pt x="11165" y="904"/>
                </a:cubicBezTo>
                <a:cubicBezTo>
                  <a:pt x="11177" y="802"/>
                  <a:pt x="11138" y="712"/>
                  <a:pt x="11077" y="706"/>
                </a:cubicBezTo>
                <a:cubicBezTo>
                  <a:pt x="11016" y="700"/>
                  <a:pt x="10877" y="668"/>
                  <a:pt x="10768" y="633"/>
                </a:cubicBezTo>
                <a:cubicBezTo>
                  <a:pt x="10581" y="575"/>
                  <a:pt x="10567" y="622"/>
                  <a:pt x="10567" y="1382"/>
                </a:cubicBezTo>
                <a:cubicBezTo>
                  <a:pt x="10567" y="1828"/>
                  <a:pt x="10608" y="2234"/>
                  <a:pt x="10657" y="2285"/>
                </a:cubicBezTo>
                <a:cubicBezTo>
                  <a:pt x="10706" y="2335"/>
                  <a:pt x="10745" y="2803"/>
                  <a:pt x="10745" y="3328"/>
                </a:cubicBezTo>
                <a:cubicBezTo>
                  <a:pt x="10745" y="4127"/>
                  <a:pt x="10717" y="4311"/>
                  <a:pt x="10571" y="4443"/>
                </a:cubicBezTo>
                <a:cubicBezTo>
                  <a:pt x="10420" y="4579"/>
                  <a:pt x="10365" y="4521"/>
                  <a:pt x="10177" y="4018"/>
                </a:cubicBezTo>
                <a:cubicBezTo>
                  <a:pt x="10057" y="3697"/>
                  <a:pt x="9834" y="3285"/>
                  <a:pt x="9683" y="3103"/>
                </a:cubicBezTo>
                <a:cubicBezTo>
                  <a:pt x="9385" y="2746"/>
                  <a:pt x="9332" y="2098"/>
                  <a:pt x="9607" y="2174"/>
                </a:cubicBezTo>
                <a:cubicBezTo>
                  <a:pt x="9730" y="2208"/>
                  <a:pt x="9752" y="2044"/>
                  <a:pt x="9754" y="1094"/>
                </a:cubicBezTo>
                <a:cubicBezTo>
                  <a:pt x="9756" y="323"/>
                  <a:pt x="9725" y="-10"/>
                  <a:pt x="9654" y="13"/>
                </a:cubicBezTo>
                <a:cubicBezTo>
                  <a:pt x="9597" y="31"/>
                  <a:pt x="9528" y="181"/>
                  <a:pt x="9500" y="345"/>
                </a:cubicBezTo>
                <a:cubicBezTo>
                  <a:pt x="9472" y="509"/>
                  <a:pt x="9386" y="633"/>
                  <a:pt x="9308" y="622"/>
                </a:cubicBezTo>
                <a:cubicBezTo>
                  <a:pt x="9222" y="611"/>
                  <a:pt x="9185" y="685"/>
                  <a:pt x="9213" y="808"/>
                </a:cubicBezTo>
                <a:cubicBezTo>
                  <a:pt x="9239" y="920"/>
                  <a:pt x="9194" y="1054"/>
                  <a:pt x="9116" y="1105"/>
                </a:cubicBezTo>
                <a:cubicBezTo>
                  <a:pt x="8957" y="1208"/>
                  <a:pt x="8686" y="905"/>
                  <a:pt x="8759" y="706"/>
                </a:cubicBezTo>
                <a:cubicBezTo>
                  <a:pt x="8785" y="636"/>
                  <a:pt x="8582" y="584"/>
                  <a:pt x="8310" y="590"/>
                </a:cubicBezTo>
                <a:cubicBezTo>
                  <a:pt x="8038" y="595"/>
                  <a:pt x="7837" y="637"/>
                  <a:pt x="7864" y="683"/>
                </a:cubicBezTo>
                <a:cubicBezTo>
                  <a:pt x="7971" y="862"/>
                  <a:pt x="7702" y="1161"/>
                  <a:pt x="7436" y="1161"/>
                </a:cubicBezTo>
                <a:cubicBezTo>
                  <a:pt x="7281" y="1161"/>
                  <a:pt x="7107" y="1241"/>
                  <a:pt x="7052" y="1335"/>
                </a:cubicBezTo>
                <a:cubicBezTo>
                  <a:pt x="6976" y="1463"/>
                  <a:pt x="6883" y="1458"/>
                  <a:pt x="6674" y="1312"/>
                </a:cubicBezTo>
                <a:cubicBezTo>
                  <a:pt x="6521" y="1205"/>
                  <a:pt x="6204" y="1105"/>
                  <a:pt x="5970" y="1091"/>
                </a:cubicBezTo>
                <a:cubicBezTo>
                  <a:pt x="5699" y="1075"/>
                  <a:pt x="5489" y="974"/>
                  <a:pt x="5391" y="808"/>
                </a:cubicBezTo>
                <a:cubicBezTo>
                  <a:pt x="5267" y="599"/>
                  <a:pt x="5221" y="585"/>
                  <a:pt x="5161" y="744"/>
                </a:cubicBezTo>
                <a:cubicBezTo>
                  <a:pt x="5121" y="853"/>
                  <a:pt x="5086" y="1050"/>
                  <a:pt x="5085" y="1184"/>
                </a:cubicBezTo>
                <a:cubicBezTo>
                  <a:pt x="5082" y="1724"/>
                  <a:pt x="4573" y="2802"/>
                  <a:pt x="4318" y="2806"/>
                </a:cubicBezTo>
                <a:cubicBezTo>
                  <a:pt x="4153" y="2809"/>
                  <a:pt x="3569" y="3912"/>
                  <a:pt x="3398" y="4545"/>
                </a:cubicBezTo>
                <a:cubicBezTo>
                  <a:pt x="3242" y="5121"/>
                  <a:pt x="3183" y="5212"/>
                  <a:pt x="3002" y="5154"/>
                </a:cubicBezTo>
                <a:cubicBezTo>
                  <a:pt x="2886" y="5116"/>
                  <a:pt x="2811" y="5138"/>
                  <a:pt x="2835" y="5204"/>
                </a:cubicBezTo>
                <a:cubicBezTo>
                  <a:pt x="2904" y="5392"/>
                  <a:pt x="2500" y="5701"/>
                  <a:pt x="2241" y="5658"/>
                </a:cubicBezTo>
                <a:cubicBezTo>
                  <a:pt x="2083" y="5632"/>
                  <a:pt x="1963" y="5726"/>
                  <a:pt x="1873" y="5943"/>
                </a:cubicBezTo>
                <a:cubicBezTo>
                  <a:pt x="1799" y="6121"/>
                  <a:pt x="1629" y="6360"/>
                  <a:pt x="1496" y="6476"/>
                </a:cubicBezTo>
                <a:cubicBezTo>
                  <a:pt x="1284" y="6662"/>
                  <a:pt x="1235" y="6660"/>
                  <a:pt x="1102" y="6456"/>
                </a:cubicBezTo>
                <a:cubicBezTo>
                  <a:pt x="1018" y="6328"/>
                  <a:pt x="895" y="6243"/>
                  <a:pt x="828" y="6267"/>
                </a:cubicBezTo>
                <a:cubicBezTo>
                  <a:pt x="752" y="6294"/>
                  <a:pt x="710" y="6186"/>
                  <a:pt x="714" y="5975"/>
                </a:cubicBezTo>
                <a:cubicBezTo>
                  <a:pt x="720" y="5694"/>
                  <a:pt x="679" y="5643"/>
                  <a:pt x="463" y="5670"/>
                </a:cubicBezTo>
                <a:cubicBezTo>
                  <a:pt x="320" y="5689"/>
                  <a:pt x="168" y="5824"/>
                  <a:pt x="120" y="5975"/>
                </a:cubicBezTo>
                <a:cubicBezTo>
                  <a:pt x="16" y="6302"/>
                  <a:pt x="101" y="8781"/>
                  <a:pt x="223" y="8987"/>
                </a:cubicBezTo>
                <a:cubicBezTo>
                  <a:pt x="358" y="9214"/>
                  <a:pt x="324" y="10084"/>
                  <a:pt x="175" y="10225"/>
                </a:cubicBezTo>
                <a:cubicBezTo>
                  <a:pt x="-19" y="10408"/>
                  <a:pt x="95" y="11274"/>
                  <a:pt x="322" y="11335"/>
                </a:cubicBezTo>
                <a:cubicBezTo>
                  <a:pt x="416" y="11360"/>
                  <a:pt x="494" y="11448"/>
                  <a:pt x="496" y="11530"/>
                </a:cubicBezTo>
                <a:cubicBezTo>
                  <a:pt x="499" y="11612"/>
                  <a:pt x="540" y="11760"/>
                  <a:pt x="588" y="11856"/>
                </a:cubicBezTo>
                <a:cubicBezTo>
                  <a:pt x="675" y="12034"/>
                  <a:pt x="769" y="12793"/>
                  <a:pt x="764" y="13283"/>
                </a:cubicBezTo>
                <a:cubicBezTo>
                  <a:pt x="762" y="13515"/>
                  <a:pt x="837" y="13552"/>
                  <a:pt x="1344" y="13528"/>
                </a:cubicBezTo>
                <a:cubicBezTo>
                  <a:pt x="1994" y="13498"/>
                  <a:pt x="2221" y="13754"/>
                  <a:pt x="2123" y="14411"/>
                </a:cubicBezTo>
                <a:cubicBezTo>
                  <a:pt x="2078" y="14718"/>
                  <a:pt x="2090" y="14730"/>
                  <a:pt x="2251" y="14585"/>
                </a:cubicBezTo>
                <a:cubicBezTo>
                  <a:pt x="2374" y="14475"/>
                  <a:pt x="2485" y="14477"/>
                  <a:pt x="2598" y="14580"/>
                </a:cubicBezTo>
                <a:cubicBezTo>
                  <a:pt x="2798" y="14760"/>
                  <a:pt x="2899" y="15140"/>
                  <a:pt x="2780" y="15264"/>
                </a:cubicBezTo>
                <a:cubicBezTo>
                  <a:pt x="2732" y="15314"/>
                  <a:pt x="2717" y="15418"/>
                  <a:pt x="2745" y="15494"/>
                </a:cubicBezTo>
                <a:cubicBezTo>
                  <a:pt x="2831" y="15729"/>
                  <a:pt x="2346" y="15943"/>
                  <a:pt x="1823" y="15899"/>
                </a:cubicBezTo>
                <a:lnTo>
                  <a:pt x="1325" y="15853"/>
                </a:lnTo>
                <a:lnTo>
                  <a:pt x="1343" y="15334"/>
                </a:lnTo>
                <a:lnTo>
                  <a:pt x="1358" y="14813"/>
                </a:lnTo>
                <a:lnTo>
                  <a:pt x="893" y="14795"/>
                </a:lnTo>
                <a:cubicBezTo>
                  <a:pt x="499" y="14780"/>
                  <a:pt x="417" y="14818"/>
                  <a:pt x="344" y="15086"/>
                </a:cubicBezTo>
                <a:cubicBezTo>
                  <a:pt x="297" y="15260"/>
                  <a:pt x="205" y="15390"/>
                  <a:pt x="140" y="15366"/>
                </a:cubicBezTo>
                <a:cubicBezTo>
                  <a:pt x="66" y="15339"/>
                  <a:pt x="41" y="15407"/>
                  <a:pt x="73" y="15547"/>
                </a:cubicBezTo>
                <a:cubicBezTo>
                  <a:pt x="101" y="15671"/>
                  <a:pt x="92" y="15807"/>
                  <a:pt x="51" y="15850"/>
                </a:cubicBezTo>
                <a:cubicBezTo>
                  <a:pt x="20" y="15882"/>
                  <a:pt x="2" y="15961"/>
                  <a:pt x="1" y="16135"/>
                </a:cubicBezTo>
                <a:cubicBezTo>
                  <a:pt x="-1" y="16309"/>
                  <a:pt x="12" y="16579"/>
                  <a:pt x="39" y="16989"/>
                </a:cubicBezTo>
                <a:cubicBezTo>
                  <a:pt x="42" y="17037"/>
                  <a:pt x="332" y="17064"/>
                  <a:pt x="685" y="17055"/>
                </a:cubicBezTo>
                <a:cubicBezTo>
                  <a:pt x="1187" y="17045"/>
                  <a:pt x="1339" y="16997"/>
                  <a:pt x="1386" y="16808"/>
                </a:cubicBezTo>
                <a:cubicBezTo>
                  <a:pt x="1444" y="16571"/>
                  <a:pt x="1880" y="16339"/>
                  <a:pt x="2011" y="16476"/>
                </a:cubicBezTo>
                <a:cubicBezTo>
                  <a:pt x="2048" y="16514"/>
                  <a:pt x="2078" y="16664"/>
                  <a:pt x="2078" y="16808"/>
                </a:cubicBezTo>
                <a:cubicBezTo>
                  <a:pt x="2078" y="17047"/>
                  <a:pt x="2188" y="17068"/>
                  <a:pt x="3277" y="17053"/>
                </a:cubicBezTo>
                <a:cubicBezTo>
                  <a:pt x="4156" y="17041"/>
                  <a:pt x="4500" y="17084"/>
                  <a:pt x="4569" y="17224"/>
                </a:cubicBezTo>
                <a:cubicBezTo>
                  <a:pt x="4621" y="17330"/>
                  <a:pt x="4732" y="17423"/>
                  <a:pt x="4816" y="17423"/>
                </a:cubicBezTo>
                <a:cubicBezTo>
                  <a:pt x="4900" y="17423"/>
                  <a:pt x="5039" y="17557"/>
                  <a:pt x="5127" y="17720"/>
                </a:cubicBezTo>
                <a:cubicBezTo>
                  <a:pt x="5233" y="17917"/>
                  <a:pt x="5353" y="17980"/>
                  <a:pt x="5486" y="17923"/>
                </a:cubicBezTo>
                <a:cubicBezTo>
                  <a:pt x="5756" y="17809"/>
                  <a:pt x="5852" y="18135"/>
                  <a:pt x="5648" y="18468"/>
                </a:cubicBezTo>
                <a:cubicBezTo>
                  <a:pt x="5456" y="18784"/>
                  <a:pt x="4586" y="18945"/>
                  <a:pt x="4617" y="18660"/>
                </a:cubicBezTo>
                <a:cubicBezTo>
                  <a:pt x="4631" y="18535"/>
                  <a:pt x="4521" y="18548"/>
                  <a:pt x="4203" y="18690"/>
                </a:cubicBezTo>
                <a:cubicBezTo>
                  <a:pt x="3964" y="18796"/>
                  <a:pt x="3756" y="18854"/>
                  <a:pt x="3740" y="18826"/>
                </a:cubicBezTo>
                <a:cubicBezTo>
                  <a:pt x="3724" y="18799"/>
                  <a:pt x="3432" y="18782"/>
                  <a:pt x="3092" y="18783"/>
                </a:cubicBezTo>
                <a:cubicBezTo>
                  <a:pt x="2753" y="18784"/>
                  <a:pt x="2328" y="18783"/>
                  <a:pt x="2149" y="18780"/>
                </a:cubicBezTo>
                <a:cubicBezTo>
                  <a:pt x="1793" y="18774"/>
                  <a:pt x="1737" y="18951"/>
                  <a:pt x="1799" y="19895"/>
                </a:cubicBezTo>
                <a:lnTo>
                  <a:pt x="1830" y="20361"/>
                </a:lnTo>
                <a:lnTo>
                  <a:pt x="3693" y="20382"/>
                </a:lnTo>
                <a:cubicBezTo>
                  <a:pt x="5302" y="20399"/>
                  <a:pt x="5580" y="20367"/>
                  <a:pt x="5717" y="20158"/>
                </a:cubicBezTo>
                <a:cubicBezTo>
                  <a:pt x="5864" y="19934"/>
                  <a:pt x="5880" y="19932"/>
                  <a:pt x="5932" y="20158"/>
                </a:cubicBezTo>
                <a:cubicBezTo>
                  <a:pt x="5977" y="20358"/>
                  <a:pt x="6125" y="20398"/>
                  <a:pt x="6752" y="20396"/>
                </a:cubicBezTo>
                <a:cubicBezTo>
                  <a:pt x="7172" y="20395"/>
                  <a:pt x="7560" y="20352"/>
                  <a:pt x="7614" y="20292"/>
                </a:cubicBezTo>
                <a:cubicBezTo>
                  <a:pt x="7668" y="20231"/>
                  <a:pt x="7734" y="19863"/>
                  <a:pt x="7759" y="19473"/>
                </a:cubicBezTo>
                <a:lnTo>
                  <a:pt x="7804" y="18759"/>
                </a:lnTo>
                <a:lnTo>
                  <a:pt x="7325" y="18759"/>
                </a:lnTo>
                <a:cubicBezTo>
                  <a:pt x="6973" y="18759"/>
                  <a:pt x="6834" y="18699"/>
                  <a:pt x="6795" y="18526"/>
                </a:cubicBezTo>
                <a:cubicBezTo>
                  <a:pt x="6703" y="18121"/>
                  <a:pt x="6899" y="17996"/>
                  <a:pt x="7638" y="17970"/>
                </a:cubicBezTo>
                <a:cubicBezTo>
                  <a:pt x="8033" y="17957"/>
                  <a:pt x="8355" y="17899"/>
                  <a:pt x="8356" y="17845"/>
                </a:cubicBezTo>
                <a:cubicBezTo>
                  <a:pt x="8356" y="17709"/>
                  <a:pt x="9485" y="16677"/>
                  <a:pt x="9633" y="16677"/>
                </a:cubicBezTo>
                <a:cubicBezTo>
                  <a:pt x="9699" y="16677"/>
                  <a:pt x="9776" y="16572"/>
                  <a:pt x="9806" y="16444"/>
                </a:cubicBezTo>
                <a:cubicBezTo>
                  <a:pt x="9835" y="16316"/>
                  <a:pt x="9895" y="16242"/>
                  <a:pt x="9939" y="16287"/>
                </a:cubicBezTo>
                <a:cubicBezTo>
                  <a:pt x="9982" y="16333"/>
                  <a:pt x="10082" y="16107"/>
                  <a:pt x="10160" y="15780"/>
                </a:cubicBezTo>
                <a:cubicBezTo>
                  <a:pt x="10237" y="15452"/>
                  <a:pt x="10344" y="15186"/>
                  <a:pt x="10396" y="15186"/>
                </a:cubicBezTo>
                <a:cubicBezTo>
                  <a:pt x="10448" y="15186"/>
                  <a:pt x="10468" y="15124"/>
                  <a:pt x="10441" y="15052"/>
                </a:cubicBezTo>
                <a:cubicBezTo>
                  <a:pt x="10381" y="14887"/>
                  <a:pt x="10607" y="14551"/>
                  <a:pt x="10686" y="14685"/>
                </a:cubicBezTo>
                <a:cubicBezTo>
                  <a:pt x="10718" y="14739"/>
                  <a:pt x="10745" y="15713"/>
                  <a:pt x="10745" y="16843"/>
                </a:cubicBezTo>
                <a:cubicBezTo>
                  <a:pt x="10745" y="18074"/>
                  <a:pt x="10781" y="18934"/>
                  <a:pt x="10835" y="18990"/>
                </a:cubicBezTo>
                <a:cubicBezTo>
                  <a:pt x="11046" y="19209"/>
                  <a:pt x="10779" y="19365"/>
                  <a:pt x="10230" y="19345"/>
                </a:cubicBezTo>
                <a:cubicBezTo>
                  <a:pt x="8931" y="19297"/>
                  <a:pt x="8887" y="19310"/>
                  <a:pt x="8887" y="19791"/>
                </a:cubicBezTo>
                <a:cubicBezTo>
                  <a:pt x="8887" y="20037"/>
                  <a:pt x="8944" y="20260"/>
                  <a:pt x="9020" y="20309"/>
                </a:cubicBezTo>
                <a:cubicBezTo>
                  <a:pt x="9093" y="20356"/>
                  <a:pt x="9153" y="20498"/>
                  <a:pt x="9153" y="20624"/>
                </a:cubicBezTo>
                <a:cubicBezTo>
                  <a:pt x="9153" y="20750"/>
                  <a:pt x="9229" y="20854"/>
                  <a:pt x="9324" y="20854"/>
                </a:cubicBezTo>
                <a:cubicBezTo>
                  <a:pt x="9538" y="20854"/>
                  <a:pt x="9635" y="21092"/>
                  <a:pt x="9486" y="21253"/>
                </a:cubicBezTo>
                <a:cubicBezTo>
                  <a:pt x="9412" y="21333"/>
                  <a:pt x="9479" y="21400"/>
                  <a:pt x="9683" y="21462"/>
                </a:cubicBezTo>
                <a:cubicBezTo>
                  <a:pt x="9853" y="21513"/>
                  <a:pt x="10005" y="21568"/>
                  <a:pt x="10018" y="21579"/>
                </a:cubicBezTo>
                <a:cubicBezTo>
                  <a:pt x="10031" y="21590"/>
                  <a:pt x="10079" y="21432"/>
                  <a:pt x="10125" y="21227"/>
                </a:cubicBezTo>
                <a:cubicBezTo>
                  <a:pt x="10183" y="20969"/>
                  <a:pt x="10277" y="20854"/>
                  <a:pt x="10427" y="20854"/>
                </a:cubicBezTo>
                <a:cubicBezTo>
                  <a:pt x="10739" y="20854"/>
                  <a:pt x="11119" y="21120"/>
                  <a:pt x="11054" y="21296"/>
                </a:cubicBezTo>
                <a:cubicBezTo>
                  <a:pt x="11024" y="21378"/>
                  <a:pt x="11077" y="21448"/>
                  <a:pt x="11172" y="21448"/>
                </a:cubicBezTo>
                <a:cubicBezTo>
                  <a:pt x="11276" y="21448"/>
                  <a:pt x="11340" y="21356"/>
                  <a:pt x="11332" y="21212"/>
                </a:cubicBezTo>
                <a:cubicBezTo>
                  <a:pt x="11324" y="21039"/>
                  <a:pt x="11414" y="20958"/>
                  <a:pt x="11667" y="20918"/>
                </a:cubicBezTo>
                <a:cubicBezTo>
                  <a:pt x="12015" y="20862"/>
                  <a:pt x="12289" y="21068"/>
                  <a:pt x="12198" y="21317"/>
                </a:cubicBezTo>
                <a:cubicBezTo>
                  <a:pt x="12171" y="21390"/>
                  <a:pt x="12307" y="21448"/>
                  <a:pt x="12498" y="21448"/>
                </a:cubicBezTo>
                <a:cubicBezTo>
                  <a:pt x="12769" y="21448"/>
                  <a:pt x="12857" y="21385"/>
                  <a:pt x="12892" y="21160"/>
                </a:cubicBezTo>
                <a:cubicBezTo>
                  <a:pt x="12928" y="20926"/>
                  <a:pt x="13028" y="20862"/>
                  <a:pt x="13410" y="20825"/>
                </a:cubicBezTo>
                <a:lnTo>
                  <a:pt x="13885" y="20778"/>
                </a:lnTo>
                <a:lnTo>
                  <a:pt x="13894" y="20227"/>
                </a:lnTo>
                <a:cubicBezTo>
                  <a:pt x="13905" y="19534"/>
                  <a:pt x="13840" y="19359"/>
                  <a:pt x="13569" y="19359"/>
                </a:cubicBezTo>
                <a:cubicBezTo>
                  <a:pt x="13450" y="19358"/>
                  <a:pt x="13154" y="19351"/>
                  <a:pt x="12911" y="19336"/>
                </a:cubicBezTo>
                <a:cubicBezTo>
                  <a:pt x="12668" y="19322"/>
                  <a:pt x="12170" y="19299"/>
                  <a:pt x="11806" y="19292"/>
                </a:cubicBezTo>
                <a:lnTo>
                  <a:pt x="11142" y="19287"/>
                </a:lnTo>
                <a:lnTo>
                  <a:pt x="11115" y="17140"/>
                </a:lnTo>
                <a:cubicBezTo>
                  <a:pt x="11087" y="14977"/>
                  <a:pt x="11156" y="14383"/>
                  <a:pt x="11362" y="15031"/>
                </a:cubicBezTo>
                <a:cubicBezTo>
                  <a:pt x="11419" y="15211"/>
                  <a:pt x="11445" y="15444"/>
                  <a:pt x="11420" y="15553"/>
                </a:cubicBezTo>
                <a:cubicBezTo>
                  <a:pt x="11395" y="15663"/>
                  <a:pt x="11436" y="15798"/>
                  <a:pt x="11512" y="15847"/>
                </a:cubicBezTo>
                <a:cubicBezTo>
                  <a:pt x="11611" y="15911"/>
                  <a:pt x="11636" y="16056"/>
                  <a:pt x="11600" y="16362"/>
                </a:cubicBezTo>
                <a:cubicBezTo>
                  <a:pt x="11543" y="16846"/>
                  <a:pt x="11608" y="17041"/>
                  <a:pt x="11757" y="16831"/>
                </a:cubicBezTo>
                <a:cubicBezTo>
                  <a:pt x="11920" y="16603"/>
                  <a:pt x="12264" y="16726"/>
                  <a:pt x="12711" y="17175"/>
                </a:cubicBezTo>
                <a:cubicBezTo>
                  <a:pt x="12940" y="17406"/>
                  <a:pt x="13162" y="17558"/>
                  <a:pt x="13205" y="17513"/>
                </a:cubicBezTo>
                <a:cubicBezTo>
                  <a:pt x="13248" y="17468"/>
                  <a:pt x="13357" y="17523"/>
                  <a:pt x="13448" y="17635"/>
                </a:cubicBezTo>
                <a:cubicBezTo>
                  <a:pt x="13548" y="17759"/>
                  <a:pt x="13730" y="17804"/>
                  <a:pt x="13904" y="17757"/>
                </a:cubicBezTo>
                <a:cubicBezTo>
                  <a:pt x="14072" y="17711"/>
                  <a:pt x="14248" y="17761"/>
                  <a:pt x="14325" y="17868"/>
                </a:cubicBezTo>
                <a:cubicBezTo>
                  <a:pt x="14409" y="17986"/>
                  <a:pt x="14571" y="18017"/>
                  <a:pt x="14766" y="17956"/>
                </a:cubicBezTo>
                <a:cubicBezTo>
                  <a:pt x="15273" y="17795"/>
                  <a:pt x="15770" y="18416"/>
                  <a:pt x="15586" y="18981"/>
                </a:cubicBezTo>
                <a:cubicBezTo>
                  <a:pt x="15574" y="19018"/>
                  <a:pt x="15641" y="19142"/>
                  <a:pt x="15735" y="19258"/>
                </a:cubicBezTo>
                <a:cubicBezTo>
                  <a:pt x="16081" y="19684"/>
                  <a:pt x="15918" y="20291"/>
                  <a:pt x="15445" y="20341"/>
                </a:cubicBezTo>
                <a:cubicBezTo>
                  <a:pt x="15316" y="20355"/>
                  <a:pt x="15128" y="20374"/>
                  <a:pt x="15028" y="20385"/>
                </a:cubicBezTo>
                <a:cubicBezTo>
                  <a:pt x="14886" y="20400"/>
                  <a:pt x="14848" y="20502"/>
                  <a:pt x="14852" y="20839"/>
                </a:cubicBezTo>
                <a:cubicBezTo>
                  <a:pt x="14855" y="21079"/>
                  <a:pt x="14881" y="21313"/>
                  <a:pt x="14909" y="21361"/>
                </a:cubicBezTo>
                <a:cubicBezTo>
                  <a:pt x="15013" y="21535"/>
                  <a:pt x="20943" y="21467"/>
                  <a:pt x="21008" y="21291"/>
                </a:cubicBezTo>
                <a:cubicBezTo>
                  <a:pt x="21099" y="21043"/>
                  <a:pt x="20913" y="19957"/>
                  <a:pt x="20780" y="19957"/>
                </a:cubicBezTo>
                <a:cubicBezTo>
                  <a:pt x="20717" y="19957"/>
                  <a:pt x="20650" y="20032"/>
                  <a:pt x="20631" y="20126"/>
                </a:cubicBezTo>
                <a:cubicBezTo>
                  <a:pt x="20613" y="20219"/>
                  <a:pt x="20471" y="20321"/>
                  <a:pt x="20317" y="20350"/>
                </a:cubicBezTo>
                <a:cubicBezTo>
                  <a:pt x="20104" y="20389"/>
                  <a:pt x="20012" y="20327"/>
                  <a:pt x="19937" y="20091"/>
                </a:cubicBezTo>
                <a:lnTo>
                  <a:pt x="19838" y="19782"/>
                </a:lnTo>
                <a:lnTo>
                  <a:pt x="19647" y="20079"/>
                </a:lnTo>
                <a:cubicBezTo>
                  <a:pt x="19473" y="20350"/>
                  <a:pt x="19339" y="20372"/>
                  <a:pt x="18187" y="20361"/>
                </a:cubicBezTo>
                <a:cubicBezTo>
                  <a:pt x="17209" y="20353"/>
                  <a:pt x="16908" y="20310"/>
                  <a:pt x="16873" y="20155"/>
                </a:cubicBezTo>
                <a:cubicBezTo>
                  <a:pt x="16848" y="20044"/>
                  <a:pt x="16763" y="19970"/>
                  <a:pt x="16685" y="19992"/>
                </a:cubicBezTo>
                <a:cubicBezTo>
                  <a:pt x="16603" y="20015"/>
                  <a:pt x="16529" y="19908"/>
                  <a:pt x="16509" y="19738"/>
                </a:cubicBezTo>
                <a:cubicBezTo>
                  <a:pt x="16489" y="19576"/>
                  <a:pt x="16413" y="19369"/>
                  <a:pt x="16339" y="19278"/>
                </a:cubicBezTo>
                <a:cubicBezTo>
                  <a:pt x="16266" y="19188"/>
                  <a:pt x="16206" y="18929"/>
                  <a:pt x="16206" y="18704"/>
                </a:cubicBezTo>
                <a:cubicBezTo>
                  <a:pt x="16206" y="18400"/>
                  <a:pt x="16146" y="18257"/>
                  <a:pt x="15973" y="18145"/>
                </a:cubicBezTo>
                <a:lnTo>
                  <a:pt x="15742" y="17990"/>
                </a:lnTo>
                <a:lnTo>
                  <a:pt x="15996" y="17650"/>
                </a:lnTo>
                <a:cubicBezTo>
                  <a:pt x="16268" y="17281"/>
                  <a:pt x="17337" y="16761"/>
                  <a:pt x="17491" y="16922"/>
                </a:cubicBezTo>
                <a:cubicBezTo>
                  <a:pt x="17549" y="16983"/>
                  <a:pt x="17564" y="16930"/>
                  <a:pt x="17529" y="16779"/>
                </a:cubicBezTo>
                <a:cubicBezTo>
                  <a:pt x="17453" y="16441"/>
                  <a:pt x="17871" y="15618"/>
                  <a:pt x="18058" y="15739"/>
                </a:cubicBezTo>
                <a:cubicBezTo>
                  <a:pt x="18174" y="15814"/>
                  <a:pt x="18189" y="15758"/>
                  <a:pt x="18142" y="15439"/>
                </a:cubicBezTo>
                <a:cubicBezTo>
                  <a:pt x="18095" y="15128"/>
                  <a:pt x="18125" y="15011"/>
                  <a:pt x="18284" y="14868"/>
                </a:cubicBezTo>
                <a:cubicBezTo>
                  <a:pt x="18394" y="14769"/>
                  <a:pt x="18494" y="14699"/>
                  <a:pt x="18507" y="14719"/>
                </a:cubicBezTo>
                <a:cubicBezTo>
                  <a:pt x="18561" y="14807"/>
                  <a:pt x="19238" y="14552"/>
                  <a:pt x="19284" y="14425"/>
                </a:cubicBezTo>
                <a:cubicBezTo>
                  <a:pt x="19312" y="14349"/>
                  <a:pt x="19374" y="14323"/>
                  <a:pt x="19419" y="14370"/>
                </a:cubicBezTo>
                <a:cubicBezTo>
                  <a:pt x="19464" y="14417"/>
                  <a:pt x="19540" y="14282"/>
                  <a:pt x="19588" y="14070"/>
                </a:cubicBezTo>
                <a:cubicBezTo>
                  <a:pt x="19678" y="13673"/>
                  <a:pt x="20006" y="13356"/>
                  <a:pt x="20163" y="13517"/>
                </a:cubicBezTo>
                <a:cubicBezTo>
                  <a:pt x="20277" y="13634"/>
                  <a:pt x="20576" y="13555"/>
                  <a:pt x="20709" y="13371"/>
                </a:cubicBezTo>
                <a:cubicBezTo>
                  <a:pt x="20766" y="13292"/>
                  <a:pt x="20841" y="12950"/>
                  <a:pt x="20875" y="12611"/>
                </a:cubicBezTo>
                <a:cubicBezTo>
                  <a:pt x="20936" y="11999"/>
                  <a:pt x="21366" y="11058"/>
                  <a:pt x="21514" y="11213"/>
                </a:cubicBezTo>
                <a:cubicBezTo>
                  <a:pt x="21553" y="11253"/>
                  <a:pt x="21581" y="11039"/>
                  <a:pt x="21576" y="10738"/>
                </a:cubicBezTo>
                <a:cubicBezTo>
                  <a:pt x="21544" y="8722"/>
                  <a:pt x="21538" y="8659"/>
                  <a:pt x="21364" y="8582"/>
                </a:cubicBezTo>
                <a:cubicBezTo>
                  <a:pt x="21240" y="8528"/>
                  <a:pt x="21206" y="8419"/>
                  <a:pt x="21241" y="8192"/>
                </a:cubicBezTo>
                <a:cubicBezTo>
                  <a:pt x="21275" y="7971"/>
                  <a:pt x="21248" y="7875"/>
                  <a:pt x="21151" y="7875"/>
                </a:cubicBezTo>
                <a:cubicBezTo>
                  <a:pt x="21075" y="7875"/>
                  <a:pt x="20961" y="7698"/>
                  <a:pt x="20897" y="7478"/>
                </a:cubicBezTo>
                <a:cubicBezTo>
                  <a:pt x="20834" y="7259"/>
                  <a:pt x="20663" y="6962"/>
                  <a:pt x="20517" y="6823"/>
                </a:cubicBezTo>
                <a:cubicBezTo>
                  <a:pt x="20371" y="6683"/>
                  <a:pt x="20262" y="6493"/>
                  <a:pt x="20274" y="6401"/>
                </a:cubicBezTo>
                <a:cubicBezTo>
                  <a:pt x="20286" y="6310"/>
                  <a:pt x="20250" y="6235"/>
                  <a:pt x="20193" y="6235"/>
                </a:cubicBezTo>
                <a:cubicBezTo>
                  <a:pt x="20136" y="6235"/>
                  <a:pt x="20013" y="6121"/>
                  <a:pt x="19920" y="5978"/>
                </a:cubicBezTo>
                <a:cubicBezTo>
                  <a:pt x="19805" y="5803"/>
                  <a:pt x="19601" y="5717"/>
                  <a:pt x="19293" y="5716"/>
                </a:cubicBezTo>
                <a:cubicBezTo>
                  <a:pt x="18908" y="5714"/>
                  <a:pt x="18841" y="5674"/>
                  <a:pt x="18863" y="5454"/>
                </a:cubicBezTo>
                <a:cubicBezTo>
                  <a:pt x="18881" y="5272"/>
                  <a:pt x="18827" y="5186"/>
                  <a:pt x="18686" y="5174"/>
                </a:cubicBezTo>
                <a:cubicBezTo>
                  <a:pt x="18574" y="5165"/>
                  <a:pt x="18423" y="5145"/>
                  <a:pt x="18350" y="5134"/>
                </a:cubicBezTo>
                <a:cubicBezTo>
                  <a:pt x="18254" y="5120"/>
                  <a:pt x="18206" y="4873"/>
                  <a:pt x="18174" y="4234"/>
                </a:cubicBezTo>
                <a:cubicBezTo>
                  <a:pt x="18135" y="3466"/>
                  <a:pt x="18113" y="3383"/>
                  <a:pt x="18009" y="3596"/>
                </a:cubicBezTo>
                <a:cubicBezTo>
                  <a:pt x="17840" y="3941"/>
                  <a:pt x="17555" y="3663"/>
                  <a:pt x="17555" y="3156"/>
                </a:cubicBezTo>
                <a:cubicBezTo>
                  <a:pt x="17555" y="2879"/>
                  <a:pt x="17518" y="2798"/>
                  <a:pt x="17424" y="2859"/>
                </a:cubicBezTo>
                <a:cubicBezTo>
                  <a:pt x="17352" y="2905"/>
                  <a:pt x="17257" y="2832"/>
                  <a:pt x="17213" y="2699"/>
                </a:cubicBezTo>
                <a:cubicBezTo>
                  <a:pt x="17167" y="2558"/>
                  <a:pt x="17077" y="2499"/>
                  <a:pt x="16994" y="2553"/>
                </a:cubicBezTo>
                <a:cubicBezTo>
                  <a:pt x="16822" y="2664"/>
                  <a:pt x="16703" y="2391"/>
                  <a:pt x="16830" y="2177"/>
                </a:cubicBezTo>
                <a:cubicBezTo>
                  <a:pt x="16890" y="2076"/>
                  <a:pt x="16894" y="1895"/>
                  <a:pt x="16840" y="1659"/>
                </a:cubicBezTo>
                <a:cubicBezTo>
                  <a:pt x="16795" y="1458"/>
                  <a:pt x="16779" y="1143"/>
                  <a:pt x="16807" y="960"/>
                </a:cubicBezTo>
                <a:cubicBezTo>
                  <a:pt x="16849" y="672"/>
                  <a:pt x="16824" y="632"/>
                  <a:pt x="16609" y="654"/>
                </a:cubicBezTo>
                <a:cubicBezTo>
                  <a:pt x="16234" y="691"/>
                  <a:pt x="16213" y="704"/>
                  <a:pt x="16272" y="866"/>
                </a:cubicBezTo>
                <a:cubicBezTo>
                  <a:pt x="16359" y="1103"/>
                  <a:pt x="16046" y="1232"/>
                  <a:pt x="15859" y="1035"/>
                </a:cubicBezTo>
                <a:cubicBezTo>
                  <a:pt x="15653" y="818"/>
                  <a:pt x="15537" y="923"/>
                  <a:pt x="15420" y="1440"/>
                </a:cubicBezTo>
                <a:cubicBezTo>
                  <a:pt x="15337" y="1805"/>
                  <a:pt x="15322" y="1815"/>
                  <a:pt x="15217" y="1574"/>
                </a:cubicBezTo>
                <a:cubicBezTo>
                  <a:pt x="15154" y="1430"/>
                  <a:pt x="15122" y="1153"/>
                  <a:pt x="15144" y="957"/>
                </a:cubicBezTo>
                <a:cubicBezTo>
                  <a:pt x="15183" y="613"/>
                  <a:pt x="15164" y="596"/>
                  <a:pt x="14667" y="593"/>
                </a:cubicBezTo>
                <a:cubicBezTo>
                  <a:pt x="13883" y="589"/>
                  <a:pt x="13750" y="713"/>
                  <a:pt x="13952" y="1257"/>
                </a:cubicBezTo>
                <a:cubicBezTo>
                  <a:pt x="14035" y="1483"/>
                  <a:pt x="13790" y="1818"/>
                  <a:pt x="13621" y="1708"/>
                </a:cubicBezTo>
                <a:cubicBezTo>
                  <a:pt x="13509" y="1636"/>
                  <a:pt x="13427" y="770"/>
                  <a:pt x="13471" y="106"/>
                </a:cubicBezTo>
                <a:cubicBezTo>
                  <a:pt x="13474" y="58"/>
                  <a:pt x="13338" y="12"/>
                  <a:pt x="13168" y="1"/>
                </a:cubicBezTo>
                <a:close/>
              </a:path>
            </a:pathLst>
          </a:custGeom>
          <a:ln w="12700">
            <a:miter lim="400000"/>
          </a:ln>
        </p:spPr>
      </p:pic>
      <p:sp>
        <p:nvSpPr>
          <p:cNvPr id="418" name="NS"/>
          <p:cNvSpPr txBox="1"/>
          <p:nvPr/>
        </p:nvSpPr>
        <p:spPr>
          <a:xfrm>
            <a:off x="419606" y="609689"/>
            <a:ext cx="321818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400">
                <a:solidFill>
                  <a:srgbClr val="424242"/>
                </a:solidFill>
              </a:defRPr>
            </a:lvl1pPr>
          </a:lstStyle>
          <a:p>
            <a:r>
              <a:rPr sz="2000" dirty="0">
                <a:ln w="0"/>
                <a:solidFill>
                  <a:schemeClr val="tx1"/>
                </a:solidFill>
                <a:effectLst>
                  <a:outerShdw blurRad="38100" dist="19050" dir="2700000" algn="tl" rotWithShape="0">
                    <a:schemeClr val="dk1">
                      <a:alpha val="40000"/>
                    </a:schemeClr>
                  </a:outerShdw>
                </a:effectLst>
                <a:cs typeface="Arima Koshi" pitchFamily="2" charset="77"/>
              </a:rPr>
              <a:t>CORE-COLLAPSE SUPERNOVAE</a:t>
            </a:r>
            <a:endParaRPr lang="fr-FR" sz="2000" dirty="0">
              <a:ln w="0"/>
              <a:solidFill>
                <a:schemeClr val="tx1"/>
              </a:solidFill>
              <a:effectLst>
                <a:outerShdw blurRad="38100" dist="19050" dir="2700000" algn="tl" rotWithShape="0">
                  <a:schemeClr val="dk1">
                    <a:alpha val="40000"/>
                  </a:schemeClr>
                </a:outerShdw>
              </a:effectLst>
              <a:cs typeface="Arima Koshi" pitchFamily="2" charset="77"/>
            </a:endParaRPr>
          </a:p>
        </p:txBody>
      </p:sp>
      <p:sp>
        <p:nvSpPr>
          <p:cNvPr id="421" name="NS"/>
          <p:cNvSpPr txBox="1"/>
          <p:nvPr/>
        </p:nvSpPr>
        <p:spPr>
          <a:xfrm>
            <a:off x="8998750" y="442238"/>
            <a:ext cx="2752741"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400">
                <a:solidFill>
                  <a:srgbClr val="424242"/>
                </a:solidFill>
              </a:defRPr>
            </a:lvl1pPr>
          </a:lstStyle>
          <a:p>
            <a:r>
              <a:rPr sz="2000" dirty="0">
                <a:ln w="0"/>
                <a:solidFill>
                  <a:schemeClr val="tx1"/>
                </a:solidFill>
                <a:effectLst>
                  <a:outerShdw blurRad="38100" dist="19050" dir="2700000" algn="tl" rotWithShape="0">
                    <a:schemeClr val="dk1">
                      <a:alpha val="40000"/>
                    </a:schemeClr>
                  </a:outerShdw>
                </a:effectLst>
                <a:cs typeface="Arima Koshi" pitchFamily="2" charset="77"/>
              </a:rPr>
              <a:t>NEUTRON STAR MERGERS</a:t>
            </a:r>
          </a:p>
        </p:txBody>
      </p:sp>
      <p:sp>
        <p:nvSpPr>
          <p:cNvPr id="4" name="ZoneTexte 3">
            <a:extLst>
              <a:ext uri="{FF2B5EF4-FFF2-40B4-BE49-F238E27FC236}">
                <a16:creationId xmlns:a16="http://schemas.microsoft.com/office/drawing/2014/main" id="{B1CF2B16-2F7D-6A72-CBA0-C7876DB0F9A2}"/>
              </a:ext>
            </a:extLst>
          </p:cNvPr>
          <p:cNvSpPr txBox="1"/>
          <p:nvPr/>
        </p:nvSpPr>
        <p:spPr>
          <a:xfrm>
            <a:off x="4355634" y="412568"/>
            <a:ext cx="3760966" cy="1077218"/>
          </a:xfrm>
          <a:prstGeom prst="rect">
            <a:avLst/>
          </a:prstGeom>
          <a:noFill/>
          <a:ln>
            <a:noFill/>
          </a:ln>
          <a:effectLst/>
        </p:spPr>
        <p:txBody>
          <a:bodyPr wrap="none" rtlCol="0">
            <a:spAutoFit/>
          </a:bodyPr>
          <a:lstStyle/>
          <a:p>
            <a:pPr algn="ctr"/>
            <a:r>
              <a:rPr lang="fr-FR" sz="3200" b="1" dirty="0">
                <a:solidFill>
                  <a:schemeClr val="accent4">
                    <a:lumMod val="75000"/>
                  </a:schemeClr>
                </a:solidFill>
                <a:latin typeface="Palatino" pitchFamily="2" charset="77"/>
                <a:ea typeface="Palatino" pitchFamily="2" charset="77"/>
                <a:cs typeface="Lava Devanagari" pitchFamily="2" charset="77"/>
              </a:rPr>
              <a:t>DENSE</a:t>
            </a:r>
          </a:p>
          <a:p>
            <a:pPr algn="ctr"/>
            <a:r>
              <a:rPr lang="fr-FR" sz="3200" b="1" dirty="0">
                <a:solidFill>
                  <a:schemeClr val="accent4">
                    <a:lumMod val="75000"/>
                  </a:schemeClr>
                </a:solidFill>
                <a:latin typeface="Palatino" pitchFamily="2" charset="77"/>
                <a:ea typeface="Palatino" pitchFamily="2" charset="77"/>
                <a:cs typeface="Lava Devanagari" pitchFamily="2" charset="77"/>
              </a:rPr>
              <a:t>ENVIRONMENTS</a:t>
            </a:r>
          </a:p>
        </p:txBody>
      </p:sp>
      <p:sp>
        <p:nvSpPr>
          <p:cNvPr id="6" name="Flèche">
            <a:extLst>
              <a:ext uri="{FF2B5EF4-FFF2-40B4-BE49-F238E27FC236}">
                <a16:creationId xmlns:a16="http://schemas.microsoft.com/office/drawing/2014/main" id="{1C147D59-4CC8-B51C-13A7-7CAF516B08E4}"/>
              </a:ext>
            </a:extLst>
          </p:cNvPr>
          <p:cNvSpPr/>
          <p:nvPr/>
        </p:nvSpPr>
        <p:spPr>
          <a:xfrm rot="1850139">
            <a:off x="7909530" y="737907"/>
            <a:ext cx="743970" cy="515228"/>
          </a:xfrm>
          <a:prstGeom prst="rightArrow">
            <a:avLst>
              <a:gd name="adj1" fmla="val 32000"/>
              <a:gd name="adj2" fmla="val 78878"/>
            </a:avLst>
          </a:prstGeom>
          <a:blipFill>
            <a:blip r:embed="rId3"/>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sp>
        <p:nvSpPr>
          <p:cNvPr id="7" name="Flèche">
            <a:extLst>
              <a:ext uri="{FF2B5EF4-FFF2-40B4-BE49-F238E27FC236}">
                <a16:creationId xmlns:a16="http://schemas.microsoft.com/office/drawing/2014/main" id="{9C67595A-24D8-7CA7-CEC8-22A9C9DD7F33}"/>
              </a:ext>
            </a:extLst>
          </p:cNvPr>
          <p:cNvSpPr/>
          <p:nvPr/>
        </p:nvSpPr>
        <p:spPr>
          <a:xfrm rot="5400000">
            <a:off x="5822203" y="2121489"/>
            <a:ext cx="743970" cy="515228"/>
          </a:xfrm>
          <a:prstGeom prst="rightArrow">
            <a:avLst>
              <a:gd name="adj1" fmla="val 32000"/>
              <a:gd name="adj2" fmla="val 78878"/>
            </a:avLst>
          </a:prstGeom>
          <a:blipFill>
            <a:blip r:embed="rId3"/>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grpSp>
        <p:nvGrpSpPr>
          <p:cNvPr id="37" name="Groupe 36">
            <a:extLst>
              <a:ext uri="{FF2B5EF4-FFF2-40B4-BE49-F238E27FC236}">
                <a16:creationId xmlns:a16="http://schemas.microsoft.com/office/drawing/2014/main" id="{467474AB-78E6-E81E-8C69-11A4D717992D}"/>
              </a:ext>
            </a:extLst>
          </p:cNvPr>
          <p:cNvGrpSpPr/>
          <p:nvPr/>
        </p:nvGrpSpPr>
        <p:grpSpPr>
          <a:xfrm>
            <a:off x="4124836" y="2975363"/>
            <a:ext cx="3936647" cy="3493128"/>
            <a:chOff x="390965" y="4196096"/>
            <a:chExt cx="3936647" cy="3493128"/>
          </a:xfrm>
        </p:grpSpPr>
        <p:pic>
          <p:nvPicPr>
            <p:cNvPr id="3" name="Image" descr="Image">
              <a:extLst>
                <a:ext uri="{FF2B5EF4-FFF2-40B4-BE49-F238E27FC236}">
                  <a16:creationId xmlns:a16="http://schemas.microsoft.com/office/drawing/2014/main" id="{9D6D66C2-5D2A-45A4-8959-B58FA0FE0DD0}"/>
                </a:ext>
              </a:extLst>
            </p:cNvPr>
            <p:cNvPicPr>
              <a:picLocks noChangeAspect="1"/>
            </p:cNvPicPr>
            <p:nvPr/>
          </p:nvPicPr>
          <p:blipFill>
            <a:blip r:embed="rId5"/>
            <a:stretch>
              <a:fillRect/>
            </a:stretch>
          </p:blipFill>
          <p:spPr>
            <a:xfrm>
              <a:off x="390965" y="4821156"/>
              <a:ext cx="3936647" cy="2868068"/>
            </a:xfrm>
            <a:prstGeom prst="rect">
              <a:avLst/>
            </a:prstGeom>
            <a:ln w="12700">
              <a:miter lim="400000"/>
            </a:ln>
          </p:spPr>
        </p:pic>
        <p:sp>
          <p:nvSpPr>
            <p:cNvPr id="5" name="NS">
              <a:extLst>
                <a:ext uri="{FF2B5EF4-FFF2-40B4-BE49-F238E27FC236}">
                  <a16:creationId xmlns:a16="http://schemas.microsoft.com/office/drawing/2014/main" id="{B2B268E2-A490-ABA1-FF46-22437B40A5BA}"/>
                </a:ext>
              </a:extLst>
            </p:cNvPr>
            <p:cNvSpPr txBox="1"/>
            <p:nvPr/>
          </p:nvSpPr>
          <p:spPr>
            <a:xfrm>
              <a:off x="1944948" y="4871225"/>
              <a:ext cx="2329677"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400">
                  <a:solidFill>
                    <a:srgbClr val="424242"/>
                  </a:solidFill>
                </a:defRPr>
              </a:lvl1pPr>
            </a:lstStyle>
            <a:p>
              <a:r>
                <a:rPr lang="fr-FR" sz="2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Palatino" pitchFamily="2" charset="77"/>
                  <a:ea typeface="Palatino" pitchFamily="2" charset="77"/>
                  <a:cs typeface="Arima Koshi" pitchFamily="2" charset="77"/>
                </a:rPr>
                <a:t>EARLY UNIVERSE</a:t>
              </a:r>
              <a:endParaRPr sz="2000" b="1" dirty="0">
                <a:ln w="10160">
                  <a:solidFill>
                    <a:schemeClr val="accent5"/>
                  </a:solidFill>
                  <a:prstDash val="solid"/>
                </a:ln>
                <a:solidFill>
                  <a:srgbClr val="FFFFFF"/>
                </a:solidFill>
                <a:effectLst>
                  <a:outerShdw blurRad="38100" dist="22860" dir="5400000" algn="tl" rotWithShape="0">
                    <a:srgbClr val="000000">
                      <a:alpha val="30000"/>
                    </a:srgbClr>
                  </a:outerShdw>
                </a:effectLst>
                <a:latin typeface="Palatino" pitchFamily="2" charset="77"/>
                <a:ea typeface="Palatino" pitchFamily="2" charset="77"/>
                <a:cs typeface="Arima Koshi" pitchFamily="2" charset="77"/>
              </a:endParaRPr>
            </a:p>
          </p:txBody>
        </p:sp>
        <p:grpSp>
          <p:nvGrpSpPr>
            <p:cNvPr id="11" name="Groupe 10">
              <a:extLst>
                <a:ext uri="{FF2B5EF4-FFF2-40B4-BE49-F238E27FC236}">
                  <a16:creationId xmlns:a16="http://schemas.microsoft.com/office/drawing/2014/main" id="{975300D1-1A29-F7B2-3294-1045405AC63A}"/>
                </a:ext>
              </a:extLst>
            </p:cNvPr>
            <p:cNvGrpSpPr/>
            <p:nvPr/>
          </p:nvGrpSpPr>
          <p:grpSpPr>
            <a:xfrm>
              <a:off x="3721797" y="4196096"/>
              <a:ext cx="360" cy="12600"/>
              <a:chOff x="3853398" y="4899812"/>
              <a:chExt cx="360" cy="12600"/>
            </a:xfrm>
          </p:grpSpPr>
          <mc:AlternateContent xmlns:mc="http://schemas.openxmlformats.org/markup-compatibility/2006" xmlns:p14="http://schemas.microsoft.com/office/powerpoint/2010/main" xmlns:aink="http://schemas.microsoft.com/office/drawing/2016/ink">
            <mc:Choice Requires="p14 aink">
              <p:contentPart p14:bwMode="auto" r:id="rId6">
                <p14:nvContentPartPr>
                  <p14:cNvPr id="8" name="Encre 7">
                    <a:extLst>
                      <a:ext uri="{FF2B5EF4-FFF2-40B4-BE49-F238E27FC236}">
                        <a16:creationId xmlns:a16="http://schemas.microsoft.com/office/drawing/2014/main" id="{E63ECB22-7078-C836-3AF1-83C9662B5D6E}"/>
                      </a:ext>
                    </a:extLst>
                  </p14:cNvPr>
                  <p14:cNvContentPartPr/>
                  <p14:nvPr/>
                </p14:nvContentPartPr>
                <p14:xfrm>
                  <a:off x="3853398" y="4899812"/>
                  <a:ext cx="360" cy="360"/>
                </p14:xfrm>
              </p:contentPart>
            </mc:Choice>
            <mc:Fallback xmlns="">
              <p:pic>
                <p:nvPicPr>
                  <p:cNvPr id="8" name="Encre 7">
                    <a:extLst>
                      <a:ext uri="{FF2B5EF4-FFF2-40B4-BE49-F238E27FC236}">
                        <a16:creationId xmlns:a16="http://schemas.microsoft.com/office/drawing/2014/main" id="{E63ECB22-7078-C836-3AF1-83C9662B5D6E}"/>
                      </a:ext>
                    </a:extLst>
                  </p:cNvPr>
                  <p:cNvPicPr/>
                  <p:nvPr/>
                </p:nvPicPr>
                <p:blipFill>
                  <a:blip r:embed="rId9"/>
                  <a:stretch>
                    <a:fillRect/>
                  </a:stretch>
                </p:blipFill>
                <p:spPr>
                  <a:xfrm>
                    <a:off x="3844758" y="4846172"/>
                    <a:ext cx="18000" cy="108000"/>
                  </a:xfrm>
                  <a:prstGeom prst="rect">
                    <a:avLst/>
                  </a:prstGeom>
                </p:spPr>
              </p:pic>
            </mc:Fallback>
          </mc:AlternateContent>
          <mc:AlternateContent xmlns:mc="http://schemas.openxmlformats.org/markup-compatibility/2006" xmlns:p14="http://schemas.microsoft.com/office/powerpoint/2010/main" xmlns:aink="http://schemas.microsoft.com/office/drawing/2016/ink">
            <mc:Choice Requires="p14 aink">
              <p:contentPart p14:bwMode="auto" r:id="rId10">
                <p14:nvContentPartPr>
                  <p14:cNvPr id="9" name="Encre 8">
                    <a:extLst>
                      <a:ext uri="{FF2B5EF4-FFF2-40B4-BE49-F238E27FC236}">
                        <a16:creationId xmlns:a16="http://schemas.microsoft.com/office/drawing/2014/main" id="{9D56F1B6-060C-1742-DE62-FB460DFEC9B0}"/>
                      </a:ext>
                    </a:extLst>
                  </p14:cNvPr>
                  <p14:cNvContentPartPr/>
                  <p14:nvPr/>
                </p14:nvContentPartPr>
                <p14:xfrm>
                  <a:off x="3853398" y="4903052"/>
                  <a:ext cx="360" cy="9360"/>
                </p14:xfrm>
              </p:contentPart>
            </mc:Choice>
            <mc:Fallback xmlns="">
              <p:pic>
                <p:nvPicPr>
                  <p:cNvPr id="9" name="Encre 8">
                    <a:extLst>
                      <a:ext uri="{FF2B5EF4-FFF2-40B4-BE49-F238E27FC236}">
                        <a16:creationId xmlns:a16="http://schemas.microsoft.com/office/drawing/2014/main" id="{9D56F1B6-060C-1742-DE62-FB460DFEC9B0}"/>
                      </a:ext>
                    </a:extLst>
                  </p:cNvPr>
                  <p:cNvPicPr/>
                  <p:nvPr/>
                </p:nvPicPr>
                <p:blipFill>
                  <a:blip r:embed="rId11"/>
                  <a:stretch>
                    <a:fillRect/>
                  </a:stretch>
                </p:blipFill>
                <p:spPr>
                  <a:xfrm>
                    <a:off x="3844758" y="4849412"/>
                    <a:ext cx="18000" cy="117000"/>
                  </a:xfrm>
                  <a:prstGeom prst="rect">
                    <a:avLst/>
                  </a:prstGeom>
                </p:spPr>
              </p:pic>
            </mc:Fallback>
          </mc:AlternateContent>
        </p:grpSp>
      </p:grpSp>
      <p:pic>
        <p:nvPicPr>
          <p:cNvPr id="10" name="pasted-image.pdf" descr="pasted-image.pdf">
            <a:extLst>
              <a:ext uri="{FF2B5EF4-FFF2-40B4-BE49-F238E27FC236}">
                <a16:creationId xmlns:a16="http://schemas.microsoft.com/office/drawing/2014/main" id="{16C632B3-164D-8531-D44A-95C19CF1EEE1}"/>
              </a:ext>
            </a:extLst>
          </p:cNvPr>
          <p:cNvPicPr>
            <a:picLocks noChangeAspect="1"/>
          </p:cNvPicPr>
          <p:nvPr/>
        </p:nvPicPr>
        <p:blipFill>
          <a:blip r:embed="rId12"/>
          <a:stretch>
            <a:fillRect/>
          </a:stretch>
        </p:blipFill>
        <p:spPr>
          <a:xfrm>
            <a:off x="316876" y="1542974"/>
            <a:ext cx="1532291" cy="1516735"/>
          </a:xfrm>
          <a:prstGeom prst="rect">
            <a:avLst/>
          </a:prstGeom>
          <a:ln w="12700">
            <a:miter lim="400000"/>
          </a:ln>
        </p:spPr>
      </p:pic>
      <p:grpSp>
        <p:nvGrpSpPr>
          <p:cNvPr id="13" name="Groupe 12">
            <a:extLst>
              <a:ext uri="{FF2B5EF4-FFF2-40B4-BE49-F238E27FC236}">
                <a16:creationId xmlns:a16="http://schemas.microsoft.com/office/drawing/2014/main" id="{DA235DBC-57B7-9FC3-1BA3-4DCE32C5F501}"/>
              </a:ext>
            </a:extLst>
          </p:cNvPr>
          <p:cNvGrpSpPr/>
          <p:nvPr/>
        </p:nvGrpSpPr>
        <p:grpSpPr>
          <a:xfrm>
            <a:off x="1960279" y="1122407"/>
            <a:ext cx="2838745" cy="2928046"/>
            <a:chOff x="9008659" y="3684691"/>
            <a:chExt cx="2838745" cy="2928046"/>
          </a:xfrm>
        </p:grpSpPr>
        <p:pic>
          <p:nvPicPr>
            <p:cNvPr id="14" name="pasted-image.pdf" descr="pasted-image.pdf">
              <a:extLst>
                <a:ext uri="{FF2B5EF4-FFF2-40B4-BE49-F238E27FC236}">
                  <a16:creationId xmlns:a16="http://schemas.microsoft.com/office/drawing/2014/main" id="{89C749C4-F48A-9565-5FE7-CDD11E78E60C}"/>
                </a:ext>
              </a:extLst>
            </p:cNvPr>
            <p:cNvPicPr>
              <a:picLocks noChangeAspect="1"/>
            </p:cNvPicPr>
            <p:nvPr/>
          </p:nvPicPr>
          <p:blipFill>
            <a:blip r:embed="rId13"/>
            <a:stretch>
              <a:fillRect/>
            </a:stretch>
          </p:blipFill>
          <p:spPr>
            <a:xfrm>
              <a:off x="9008659" y="3684691"/>
              <a:ext cx="1231901" cy="1231901"/>
            </a:xfrm>
            <a:prstGeom prst="rect">
              <a:avLst/>
            </a:prstGeom>
            <a:ln w="12700">
              <a:miter lim="400000"/>
            </a:ln>
          </p:spPr>
        </p:pic>
        <p:grpSp>
          <p:nvGrpSpPr>
            <p:cNvPr id="15" name="pasted-image.pdf">
              <a:extLst>
                <a:ext uri="{FF2B5EF4-FFF2-40B4-BE49-F238E27FC236}">
                  <a16:creationId xmlns:a16="http://schemas.microsoft.com/office/drawing/2014/main" id="{19034A1F-7ACF-DA49-97F7-BC3056A8A596}"/>
                </a:ext>
              </a:extLst>
            </p:cNvPr>
            <p:cNvGrpSpPr/>
            <p:nvPr/>
          </p:nvGrpSpPr>
          <p:grpSpPr>
            <a:xfrm>
              <a:off x="9025302" y="5104287"/>
              <a:ext cx="1546772" cy="1231901"/>
              <a:chOff x="0" y="0"/>
              <a:chExt cx="3093541" cy="2463800"/>
            </a:xfrm>
          </p:grpSpPr>
          <p:pic>
            <p:nvPicPr>
              <p:cNvPr id="19" name="pasted-image.pdf" descr="pasted-image.pdf">
                <a:extLst>
                  <a:ext uri="{FF2B5EF4-FFF2-40B4-BE49-F238E27FC236}">
                    <a16:creationId xmlns:a16="http://schemas.microsoft.com/office/drawing/2014/main" id="{8653CF31-CA32-3E2D-5825-2177A6AEA003}"/>
                  </a:ext>
                </a:extLst>
              </p:cNvPr>
              <p:cNvPicPr>
                <a:picLocks noChangeAspect="1"/>
              </p:cNvPicPr>
              <p:nvPr/>
            </p:nvPicPr>
            <p:blipFill>
              <a:blip r:embed="rId14"/>
              <a:stretch>
                <a:fillRect/>
              </a:stretch>
            </p:blipFill>
            <p:spPr>
              <a:xfrm>
                <a:off x="127000" y="88900"/>
                <a:ext cx="2839542" cy="2133600"/>
              </a:xfrm>
              <a:prstGeom prst="rect">
                <a:avLst/>
              </a:prstGeom>
              <a:ln>
                <a:noFill/>
              </a:ln>
              <a:effectLst/>
            </p:spPr>
          </p:pic>
          <p:pic>
            <p:nvPicPr>
              <p:cNvPr id="20" name="pasted-image.pdf" descr="pasted-image.pdf">
                <a:extLst>
                  <a:ext uri="{FF2B5EF4-FFF2-40B4-BE49-F238E27FC236}">
                    <a16:creationId xmlns:a16="http://schemas.microsoft.com/office/drawing/2014/main" id="{82E0EDED-B88D-3A0B-66E0-1F703455C5D1}"/>
                  </a:ext>
                </a:extLst>
              </p:cNvPr>
              <p:cNvPicPr>
                <a:picLocks/>
              </p:cNvPicPr>
              <p:nvPr/>
            </p:nvPicPr>
            <p:blipFill>
              <a:blip r:embed="rId15"/>
              <a:stretch>
                <a:fillRect/>
              </a:stretch>
            </p:blipFill>
            <p:spPr>
              <a:xfrm>
                <a:off x="0" y="0"/>
                <a:ext cx="3093542" cy="2463800"/>
              </a:xfrm>
              <a:prstGeom prst="rect">
                <a:avLst/>
              </a:prstGeom>
              <a:effectLst/>
            </p:spPr>
          </p:pic>
        </p:grpSp>
        <p:sp>
          <p:nvSpPr>
            <p:cNvPr id="16" name="neutron star (NS)…">
              <a:extLst>
                <a:ext uri="{FF2B5EF4-FFF2-40B4-BE49-F238E27FC236}">
                  <a16:creationId xmlns:a16="http://schemas.microsoft.com/office/drawing/2014/main" id="{E64F218C-8618-38FB-2CEA-4CF2E119A24A}"/>
                </a:ext>
              </a:extLst>
            </p:cNvPr>
            <p:cNvSpPr txBox="1"/>
            <p:nvPr/>
          </p:nvSpPr>
          <p:spPr>
            <a:xfrm>
              <a:off x="10300632" y="4060546"/>
              <a:ext cx="1546772" cy="69762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defTabSz="292100">
                <a:defRPr sz="3000" i="1">
                  <a:solidFill>
                    <a:srgbClr val="212121"/>
                  </a:solidFill>
                  <a:effectLst/>
                  <a:latin typeface="Palatino"/>
                  <a:ea typeface="Palatino"/>
                  <a:cs typeface="Palatino"/>
                  <a:sym typeface="Palatino"/>
                </a:defRPr>
              </a:pPr>
              <a:r>
                <a:rPr lang="fr-FR" sz="1600" dirty="0"/>
                <a:t>NEUTRON STAR</a:t>
              </a:r>
              <a:endParaRPr sz="1600" dirty="0"/>
            </a:p>
            <a:p>
              <a:pPr defTabSz="292100">
                <a:defRPr sz="2000">
                  <a:solidFill>
                    <a:srgbClr val="546056"/>
                  </a:solidFill>
                  <a:effectLst/>
                  <a:latin typeface="Palatino"/>
                  <a:ea typeface="Palatino"/>
                  <a:cs typeface="Palatino"/>
                  <a:sym typeface="Palatino"/>
                </a:defRPr>
              </a:pPr>
              <a:r>
                <a:rPr sz="1000" dirty="0"/>
                <a:t>                                                                                              </a:t>
              </a:r>
            </a:p>
          </p:txBody>
        </p:sp>
        <p:sp>
          <p:nvSpPr>
            <p:cNvPr id="17" name="black-hole (BH)…">
              <a:extLst>
                <a:ext uri="{FF2B5EF4-FFF2-40B4-BE49-F238E27FC236}">
                  <a16:creationId xmlns:a16="http://schemas.microsoft.com/office/drawing/2014/main" id="{B0DC2092-58D1-5590-3679-8D1B4D164ECA}"/>
                </a:ext>
              </a:extLst>
            </p:cNvPr>
            <p:cNvSpPr txBox="1"/>
            <p:nvPr/>
          </p:nvSpPr>
          <p:spPr>
            <a:xfrm>
              <a:off x="10589046" y="5454450"/>
              <a:ext cx="1258358"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lgn="ctr" defTabSz="292100">
                <a:defRPr sz="3000" i="1">
                  <a:solidFill>
                    <a:srgbClr val="212121"/>
                  </a:solidFill>
                  <a:effectLst/>
                  <a:latin typeface="Palatino"/>
                  <a:ea typeface="Palatino"/>
                  <a:cs typeface="Palatino"/>
                  <a:sym typeface="Palatino"/>
                </a:defRPr>
              </a:pPr>
              <a:r>
                <a:rPr lang="fr-FR" sz="1500" dirty="0">
                  <a:latin typeface="Palatino" pitchFamily="2" charset="77"/>
                  <a:ea typeface="Palatino" pitchFamily="2" charset="77"/>
                </a:rPr>
                <a:t>BLACK-HOLE</a:t>
              </a:r>
            </a:p>
            <a:p>
              <a:pPr algn="ctr" defTabSz="292100">
                <a:defRPr sz="3000" i="1">
                  <a:solidFill>
                    <a:srgbClr val="212121"/>
                  </a:solidFill>
                  <a:effectLst/>
                  <a:latin typeface="Palatino"/>
                  <a:ea typeface="Palatino"/>
                  <a:cs typeface="Palatino"/>
                  <a:sym typeface="Palatino"/>
                </a:defRPr>
              </a:pPr>
              <a:r>
                <a:rPr lang="fr-FR" sz="1500" dirty="0">
                  <a:latin typeface="Palatino" pitchFamily="2" charset="77"/>
                  <a:ea typeface="Palatino" pitchFamily="2" charset="77"/>
                </a:rPr>
                <a:t>(</a:t>
              </a:r>
              <a:r>
                <a:rPr lang="fr-FR" sz="1500" dirty="0" err="1">
                  <a:latin typeface="Palatino" pitchFamily="2" charset="77"/>
                  <a:ea typeface="Palatino" pitchFamily="2" charset="77"/>
                </a:rPr>
                <a:t>Artist</a:t>
              </a:r>
              <a:r>
                <a:rPr lang="fr-FR" sz="1500" dirty="0">
                  <a:latin typeface="Palatino" pitchFamily="2" charset="77"/>
                  <a:ea typeface="Palatino" pitchFamily="2" charset="77"/>
                </a:rPr>
                <a:t> image)</a:t>
              </a:r>
              <a:endParaRPr sz="1000" dirty="0">
                <a:latin typeface="Palatino" pitchFamily="2" charset="77"/>
                <a:ea typeface="Palatino" pitchFamily="2" charset="77"/>
              </a:endParaRPr>
            </a:p>
          </p:txBody>
        </p:sp>
        <p:sp>
          <p:nvSpPr>
            <p:cNvPr id="18" name="FINAL STAGES">
              <a:extLst>
                <a:ext uri="{FF2B5EF4-FFF2-40B4-BE49-F238E27FC236}">
                  <a16:creationId xmlns:a16="http://schemas.microsoft.com/office/drawing/2014/main" id="{26C93C5D-6E49-C7C6-3666-1299CB814D18}"/>
                </a:ext>
              </a:extLst>
            </p:cNvPr>
            <p:cNvSpPr txBox="1"/>
            <p:nvPr/>
          </p:nvSpPr>
          <p:spPr>
            <a:xfrm>
              <a:off x="9074527" y="6330608"/>
              <a:ext cx="1164999" cy="2821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3000"/>
              </a:pPr>
              <a:r>
                <a:rPr sz="1500">
                  <a:solidFill>
                    <a:srgbClr val="945200"/>
                  </a:solidFill>
                </a:rPr>
                <a:t>FINAL STAGES</a:t>
              </a:r>
              <a:r>
                <a:rPr sz="1500"/>
                <a:t> </a:t>
              </a:r>
            </a:p>
          </p:txBody>
        </p:sp>
      </p:grpSp>
      <p:sp>
        <p:nvSpPr>
          <p:cNvPr id="22" name="Ovale">
            <a:extLst>
              <a:ext uri="{FF2B5EF4-FFF2-40B4-BE49-F238E27FC236}">
                <a16:creationId xmlns:a16="http://schemas.microsoft.com/office/drawing/2014/main" id="{6BED3613-CA51-8D57-578B-95F12DEDD7F3}"/>
              </a:ext>
            </a:extLst>
          </p:cNvPr>
          <p:cNvSpPr/>
          <p:nvPr/>
        </p:nvSpPr>
        <p:spPr>
          <a:xfrm>
            <a:off x="299905" y="1542974"/>
            <a:ext cx="1546772" cy="1516736"/>
          </a:xfrm>
          <a:prstGeom prst="ellipse">
            <a:avLst/>
          </a:prstGeom>
          <a:blipFill rotWithShape="1">
            <a:blip r:embed="rId16"/>
            <a:srcRect/>
            <a:tile tx="0" ty="0" sx="100000" sy="100000" flip="none" algn="tl"/>
          </a:blipFill>
          <a:ln w="6350" cap="flat">
            <a:solidFill>
              <a:schemeClr val="tx1"/>
            </a:solidFill>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23" name="Ovale">
            <a:extLst>
              <a:ext uri="{FF2B5EF4-FFF2-40B4-BE49-F238E27FC236}">
                <a16:creationId xmlns:a16="http://schemas.microsoft.com/office/drawing/2014/main" id="{4005DD4B-1149-4466-E1CC-7655B5D9BF0F}"/>
              </a:ext>
            </a:extLst>
          </p:cNvPr>
          <p:cNvSpPr/>
          <p:nvPr/>
        </p:nvSpPr>
        <p:spPr>
          <a:xfrm>
            <a:off x="409891" y="1658597"/>
            <a:ext cx="1335477" cy="1285491"/>
          </a:xfrm>
          <a:prstGeom prst="ellipse">
            <a:avLst/>
          </a:prstGeom>
          <a:blipFill rotWithShape="1">
            <a:blip r:embed="rId16"/>
            <a:srcRect/>
            <a:tile tx="0" ty="0" sx="100000" sy="100000" flip="none" algn="tl"/>
          </a:blipFill>
          <a:ln w="12700" cap="flat">
            <a:solidFill>
              <a:srgbClr val="FF2600"/>
            </a:solidFill>
            <a:prstDash val="solid"/>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24" name="Ovale">
            <a:extLst>
              <a:ext uri="{FF2B5EF4-FFF2-40B4-BE49-F238E27FC236}">
                <a16:creationId xmlns:a16="http://schemas.microsoft.com/office/drawing/2014/main" id="{8CF483F2-1884-B2E7-DED9-AA88EA4C5B03}"/>
              </a:ext>
            </a:extLst>
          </p:cNvPr>
          <p:cNvSpPr/>
          <p:nvPr/>
        </p:nvSpPr>
        <p:spPr>
          <a:xfrm>
            <a:off x="621287" y="1854002"/>
            <a:ext cx="928912" cy="894681"/>
          </a:xfrm>
          <a:prstGeom prst="ellipse">
            <a:avLst/>
          </a:prstGeom>
          <a:blipFill rotWithShape="1">
            <a:blip r:embed="rId16"/>
            <a:srcRect/>
            <a:tile tx="0" ty="0" sx="100000" sy="100000" flip="none" algn="tl"/>
          </a:blipFill>
          <a:ln w="6350" cap="flat">
            <a:solidFill>
              <a:srgbClr val="FF2600"/>
            </a:solidFill>
            <a:prstDash val="solid"/>
            <a:miter lim="400000"/>
          </a:ln>
          <a:effectLst/>
        </p:spPr>
        <p:txBody>
          <a:bodyPr wrap="square" lIns="25400" tIns="25400" rIns="25400" bIns="25400" numCol="1" anchor="ctr">
            <a:noAutofit/>
          </a:bodyPr>
          <a:lstStyle/>
          <a:p>
            <a:pPr>
              <a:lnSpc>
                <a:spcPct val="100000"/>
              </a:lnSpc>
              <a:defRPr>
                <a:solidFill>
                  <a:srgbClr val="797979"/>
                </a:solidFill>
                <a:effectLst/>
              </a:defRPr>
            </a:pPr>
            <a:endParaRPr sz="900"/>
          </a:p>
        </p:txBody>
      </p:sp>
      <p:sp>
        <p:nvSpPr>
          <p:cNvPr id="26" name="Ligne">
            <a:extLst>
              <a:ext uri="{FF2B5EF4-FFF2-40B4-BE49-F238E27FC236}">
                <a16:creationId xmlns:a16="http://schemas.microsoft.com/office/drawing/2014/main" id="{4C25E964-B68A-8CCA-770E-C06CE570F02E}"/>
              </a:ext>
            </a:extLst>
          </p:cNvPr>
          <p:cNvSpPr/>
          <p:nvPr/>
        </p:nvSpPr>
        <p:spPr>
          <a:xfrm flipH="1" flipV="1">
            <a:off x="1074356" y="1645026"/>
            <a:ext cx="9596" cy="436757"/>
          </a:xfrm>
          <a:prstGeom prst="line">
            <a:avLst/>
          </a:prstGeom>
          <a:noFill/>
          <a:ln w="28575" cap="flat">
            <a:solidFill>
              <a:schemeClr val="tx1"/>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 name="Ligne">
            <a:extLst>
              <a:ext uri="{FF2B5EF4-FFF2-40B4-BE49-F238E27FC236}">
                <a16:creationId xmlns:a16="http://schemas.microsoft.com/office/drawing/2014/main" id="{ED36986C-6DB2-F9CB-2517-9C96364A17C7}"/>
              </a:ext>
            </a:extLst>
          </p:cNvPr>
          <p:cNvSpPr/>
          <p:nvPr/>
        </p:nvSpPr>
        <p:spPr>
          <a:xfrm>
            <a:off x="1066299" y="2521719"/>
            <a:ext cx="29508" cy="435899"/>
          </a:xfrm>
          <a:prstGeom prst="line">
            <a:avLst/>
          </a:prstGeom>
          <a:noFill/>
          <a:ln w="28575" cap="flat">
            <a:solidFill>
              <a:schemeClr val="tx1"/>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8" name="Ligne">
            <a:extLst>
              <a:ext uri="{FF2B5EF4-FFF2-40B4-BE49-F238E27FC236}">
                <a16:creationId xmlns:a16="http://schemas.microsoft.com/office/drawing/2014/main" id="{10E767D2-5538-5C60-7BA0-6A86D5839F69}"/>
              </a:ext>
            </a:extLst>
          </p:cNvPr>
          <p:cNvSpPr/>
          <p:nvPr/>
        </p:nvSpPr>
        <p:spPr>
          <a:xfrm flipV="1">
            <a:off x="1319526" y="2294501"/>
            <a:ext cx="444768" cy="20060"/>
          </a:xfrm>
          <a:prstGeom prst="line">
            <a:avLst/>
          </a:prstGeom>
          <a:noFill/>
          <a:ln w="28575" cap="flat">
            <a:solidFill>
              <a:schemeClr val="tx1"/>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9" name="Ligne">
            <a:extLst>
              <a:ext uri="{FF2B5EF4-FFF2-40B4-BE49-F238E27FC236}">
                <a16:creationId xmlns:a16="http://schemas.microsoft.com/office/drawing/2014/main" id="{025EFCC7-BAC3-4ACD-A747-95DC273349EC}"/>
              </a:ext>
            </a:extLst>
          </p:cNvPr>
          <p:cNvSpPr/>
          <p:nvPr/>
        </p:nvSpPr>
        <p:spPr>
          <a:xfrm flipH="1" flipV="1">
            <a:off x="390965" y="2297390"/>
            <a:ext cx="445233" cy="2189"/>
          </a:xfrm>
          <a:prstGeom prst="line">
            <a:avLst/>
          </a:prstGeom>
          <a:noFill/>
          <a:ln w="28575" cap="flat">
            <a:solidFill>
              <a:schemeClr val="tx1"/>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grpSp>
        <p:nvGrpSpPr>
          <p:cNvPr id="39" name="Groupe 38">
            <a:extLst>
              <a:ext uri="{FF2B5EF4-FFF2-40B4-BE49-F238E27FC236}">
                <a16:creationId xmlns:a16="http://schemas.microsoft.com/office/drawing/2014/main" id="{F3B8F4DB-764A-3EB6-F03F-7E3117DC3E3B}"/>
              </a:ext>
            </a:extLst>
          </p:cNvPr>
          <p:cNvGrpSpPr/>
          <p:nvPr/>
        </p:nvGrpSpPr>
        <p:grpSpPr>
          <a:xfrm>
            <a:off x="852826" y="2097979"/>
            <a:ext cx="411394" cy="401532"/>
            <a:chOff x="9594768" y="5588410"/>
            <a:chExt cx="411394" cy="401532"/>
          </a:xfrm>
        </p:grpSpPr>
        <p:sp>
          <p:nvSpPr>
            <p:cNvPr id="25" name="Ovale">
              <a:extLst>
                <a:ext uri="{FF2B5EF4-FFF2-40B4-BE49-F238E27FC236}">
                  <a16:creationId xmlns:a16="http://schemas.microsoft.com/office/drawing/2014/main" id="{510D3E8C-E7BB-9DFA-5B7F-79EA4F580C9C}"/>
                </a:ext>
              </a:extLst>
            </p:cNvPr>
            <p:cNvSpPr/>
            <p:nvPr/>
          </p:nvSpPr>
          <p:spPr>
            <a:xfrm>
              <a:off x="9594768" y="5588410"/>
              <a:ext cx="411394" cy="401532"/>
            </a:xfrm>
            <a:prstGeom prst="ellipse">
              <a:avLst/>
            </a:prstGeom>
            <a:blipFill rotWithShape="1">
              <a:blip r:embed="rId17"/>
              <a:srcRect/>
              <a:tile tx="0" ty="0" sx="100000" sy="100000" flip="none" algn="tl"/>
            </a:blipFill>
            <a:ln w="12700" cap="flat">
              <a:solidFill>
                <a:schemeClr val="tx1"/>
              </a:solidFill>
              <a:prstDash val="solid"/>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31" name="Ligne">
              <a:extLst>
                <a:ext uri="{FF2B5EF4-FFF2-40B4-BE49-F238E27FC236}">
                  <a16:creationId xmlns:a16="http://schemas.microsoft.com/office/drawing/2014/main" id="{5032EBD0-B3A9-784B-2509-DB1258400F5A}"/>
                </a:ext>
              </a:extLst>
            </p:cNvPr>
            <p:cNvSpPr/>
            <p:nvPr/>
          </p:nvSpPr>
          <p:spPr>
            <a:xfrm flipH="1">
              <a:off x="9826410" y="5660560"/>
              <a:ext cx="131897" cy="114369"/>
            </a:xfrm>
            <a:prstGeom prst="line">
              <a:avLst/>
            </a:prstGeom>
            <a:noFill/>
            <a:ln w="127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34" name="Ligne">
              <a:extLst>
                <a:ext uri="{FF2B5EF4-FFF2-40B4-BE49-F238E27FC236}">
                  <a16:creationId xmlns:a16="http://schemas.microsoft.com/office/drawing/2014/main" id="{B0509ABE-416E-5371-D4AC-D7E69AF83B01}"/>
                </a:ext>
              </a:extLst>
            </p:cNvPr>
            <p:cNvSpPr/>
            <p:nvPr/>
          </p:nvSpPr>
          <p:spPr>
            <a:xfrm>
              <a:off x="9664909" y="5666640"/>
              <a:ext cx="131898" cy="118530"/>
            </a:xfrm>
            <a:prstGeom prst="line">
              <a:avLst/>
            </a:prstGeom>
            <a:noFill/>
            <a:ln w="127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35" name="Ligne">
              <a:extLst>
                <a:ext uri="{FF2B5EF4-FFF2-40B4-BE49-F238E27FC236}">
                  <a16:creationId xmlns:a16="http://schemas.microsoft.com/office/drawing/2014/main" id="{8F72761C-4E24-860B-31C6-5468BF1F161D}"/>
                </a:ext>
              </a:extLst>
            </p:cNvPr>
            <p:cNvSpPr/>
            <p:nvPr/>
          </p:nvSpPr>
          <p:spPr>
            <a:xfrm flipV="1">
              <a:off x="9652970" y="5824069"/>
              <a:ext cx="131899" cy="98061"/>
            </a:xfrm>
            <a:prstGeom prst="line">
              <a:avLst/>
            </a:prstGeom>
            <a:noFill/>
            <a:ln w="127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36" name="Ligne">
              <a:extLst>
                <a:ext uri="{FF2B5EF4-FFF2-40B4-BE49-F238E27FC236}">
                  <a16:creationId xmlns:a16="http://schemas.microsoft.com/office/drawing/2014/main" id="{4CC28C6A-A4CD-E944-6BB6-ECC809F70E37}"/>
                </a:ext>
              </a:extLst>
            </p:cNvPr>
            <p:cNvSpPr/>
            <p:nvPr/>
          </p:nvSpPr>
          <p:spPr>
            <a:xfrm flipH="1" flipV="1">
              <a:off x="9841083" y="5819804"/>
              <a:ext cx="131898" cy="81987"/>
            </a:xfrm>
            <a:prstGeom prst="line">
              <a:avLst/>
            </a:prstGeom>
            <a:noFill/>
            <a:ln w="127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grpSp>
      <p:pic>
        <p:nvPicPr>
          <p:cNvPr id="41" name="pasted-image.pdf" descr="pasted-image.pdf">
            <a:extLst>
              <a:ext uri="{FF2B5EF4-FFF2-40B4-BE49-F238E27FC236}">
                <a16:creationId xmlns:a16="http://schemas.microsoft.com/office/drawing/2014/main" id="{A036FDBF-A241-03F6-6AE5-5A23B76819D2}"/>
              </a:ext>
            </a:extLst>
          </p:cNvPr>
          <p:cNvPicPr>
            <a:picLocks noChangeAspect="1"/>
          </p:cNvPicPr>
          <p:nvPr/>
        </p:nvPicPr>
        <p:blipFill>
          <a:blip r:embed="rId12"/>
          <a:stretch>
            <a:fillRect/>
          </a:stretch>
        </p:blipFill>
        <p:spPr>
          <a:xfrm>
            <a:off x="293378" y="1542973"/>
            <a:ext cx="1532291" cy="1516735"/>
          </a:xfrm>
          <a:prstGeom prst="rect">
            <a:avLst/>
          </a:prstGeom>
          <a:ln w="12700">
            <a:miter lim="400000"/>
          </a:ln>
        </p:spPr>
      </p:pic>
      <p:grpSp>
        <p:nvGrpSpPr>
          <p:cNvPr id="52" name="Groupe 51">
            <a:extLst>
              <a:ext uri="{FF2B5EF4-FFF2-40B4-BE49-F238E27FC236}">
                <a16:creationId xmlns:a16="http://schemas.microsoft.com/office/drawing/2014/main" id="{FE0E61C4-50B9-3043-6AC0-CA4C5267F153}"/>
              </a:ext>
            </a:extLst>
          </p:cNvPr>
          <p:cNvGrpSpPr/>
          <p:nvPr/>
        </p:nvGrpSpPr>
        <p:grpSpPr>
          <a:xfrm>
            <a:off x="9374511" y="1137012"/>
            <a:ext cx="1682887" cy="1001978"/>
            <a:chOff x="10498766" y="4074429"/>
            <a:chExt cx="1682887" cy="1001978"/>
          </a:xfrm>
        </p:grpSpPr>
        <p:sp>
          <p:nvSpPr>
            <p:cNvPr id="42" name="Ellipse 41">
              <a:extLst>
                <a:ext uri="{FF2B5EF4-FFF2-40B4-BE49-F238E27FC236}">
                  <a16:creationId xmlns:a16="http://schemas.microsoft.com/office/drawing/2014/main" id="{E28A3BFE-2943-B5B4-8927-F1A68428E9FA}"/>
                </a:ext>
              </a:extLst>
            </p:cNvPr>
            <p:cNvSpPr/>
            <p:nvPr/>
          </p:nvSpPr>
          <p:spPr>
            <a:xfrm>
              <a:off x="10498766" y="4220822"/>
              <a:ext cx="647453" cy="666848"/>
            </a:xfrm>
            <a:prstGeom prst="ellipse">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NS</a:t>
              </a:r>
            </a:p>
          </p:txBody>
        </p:sp>
        <p:sp>
          <p:nvSpPr>
            <p:cNvPr id="47" name="Ellipse 46">
              <a:extLst>
                <a:ext uri="{FF2B5EF4-FFF2-40B4-BE49-F238E27FC236}">
                  <a16:creationId xmlns:a16="http://schemas.microsoft.com/office/drawing/2014/main" id="{3E4F71C7-7E6D-0982-B157-4237E7F35AFB}"/>
                </a:ext>
              </a:extLst>
            </p:cNvPr>
            <p:cNvSpPr/>
            <p:nvPr/>
          </p:nvSpPr>
          <p:spPr>
            <a:xfrm>
              <a:off x="11390214" y="4220822"/>
              <a:ext cx="647453" cy="666848"/>
            </a:xfrm>
            <a:prstGeom prst="ellipse">
              <a:avLst/>
            </a:prstGeom>
            <a:gradFill flip="none" rotWithShape="1">
              <a:gsLst>
                <a:gs pos="0">
                  <a:schemeClr val="accent5">
                    <a:lumMod val="75000"/>
                    <a:tint val="66000"/>
                    <a:satMod val="160000"/>
                  </a:schemeClr>
                </a:gs>
                <a:gs pos="50000">
                  <a:schemeClr val="accent5">
                    <a:lumMod val="75000"/>
                    <a:tint val="44500"/>
                    <a:satMod val="160000"/>
                  </a:schemeClr>
                </a:gs>
                <a:gs pos="100000">
                  <a:schemeClr val="accent5">
                    <a:lumMod val="75000"/>
                    <a:tint val="23500"/>
                    <a:satMod val="160000"/>
                  </a:schemeClr>
                </a:gs>
              </a:gsLst>
              <a:path path="circle">
                <a:fillToRect l="50000" t="50000" r="50000" b="50000"/>
              </a:path>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fr-FR" dirty="0"/>
                <a:t>NS</a:t>
              </a:r>
            </a:p>
          </p:txBody>
        </p:sp>
        <p:sp>
          <p:nvSpPr>
            <p:cNvPr id="49" name="Arc 48">
              <a:extLst>
                <a:ext uri="{FF2B5EF4-FFF2-40B4-BE49-F238E27FC236}">
                  <a16:creationId xmlns:a16="http://schemas.microsoft.com/office/drawing/2014/main" id="{F4073276-1167-E028-7E59-8FEBEBD498C0}"/>
                </a:ext>
              </a:extLst>
            </p:cNvPr>
            <p:cNvSpPr/>
            <p:nvPr/>
          </p:nvSpPr>
          <p:spPr>
            <a:xfrm rot="19974803">
              <a:off x="10505480" y="4074429"/>
              <a:ext cx="1459009" cy="991779"/>
            </a:xfrm>
            <a:prstGeom prst="arc">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sp>
          <p:nvSpPr>
            <p:cNvPr id="50" name="Arc 49">
              <a:extLst>
                <a:ext uri="{FF2B5EF4-FFF2-40B4-BE49-F238E27FC236}">
                  <a16:creationId xmlns:a16="http://schemas.microsoft.com/office/drawing/2014/main" id="{81F94AE7-BBE1-C027-FC33-A138E75A2AB0}"/>
                </a:ext>
              </a:extLst>
            </p:cNvPr>
            <p:cNvSpPr/>
            <p:nvPr/>
          </p:nvSpPr>
          <p:spPr>
            <a:xfrm rot="9169834">
              <a:off x="10722644" y="4084628"/>
              <a:ext cx="1459009" cy="991779"/>
            </a:xfrm>
            <a:prstGeom prst="arc">
              <a:avLst/>
            </a:prstGeom>
            <a:ln>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FR"/>
            </a:p>
          </p:txBody>
        </p:sp>
      </p:grpSp>
      <p:grpSp>
        <p:nvGrpSpPr>
          <p:cNvPr id="30" name="Groupe 29">
            <a:extLst>
              <a:ext uri="{FF2B5EF4-FFF2-40B4-BE49-F238E27FC236}">
                <a16:creationId xmlns:a16="http://schemas.microsoft.com/office/drawing/2014/main" id="{C0EFCD03-775D-E49B-641F-B3CB4F6BC474}"/>
              </a:ext>
            </a:extLst>
          </p:cNvPr>
          <p:cNvGrpSpPr/>
          <p:nvPr/>
        </p:nvGrpSpPr>
        <p:grpSpPr>
          <a:xfrm>
            <a:off x="7126224" y="1951370"/>
            <a:ext cx="4643406" cy="1123886"/>
            <a:chOff x="8049836" y="2737928"/>
            <a:chExt cx="4643406" cy="1123886"/>
          </a:xfrm>
        </p:grpSpPr>
        <p:sp>
          <p:nvSpPr>
            <p:cNvPr id="12" name="NS">
              <a:extLst>
                <a:ext uri="{FF2B5EF4-FFF2-40B4-BE49-F238E27FC236}">
                  <a16:creationId xmlns:a16="http://schemas.microsoft.com/office/drawing/2014/main" id="{5E923CF1-0920-A2B0-76D2-2826B5DE532D}"/>
                </a:ext>
              </a:extLst>
            </p:cNvPr>
            <p:cNvSpPr txBox="1"/>
            <p:nvPr/>
          </p:nvSpPr>
          <p:spPr>
            <a:xfrm>
              <a:off x="8486128" y="3502741"/>
              <a:ext cx="4207114"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400">
                  <a:solidFill>
                    <a:srgbClr val="424242"/>
                  </a:solidFill>
                </a:defRPr>
              </a:lvl1pPr>
            </a:lstStyle>
            <a:p>
              <a:r>
                <a:rPr lang="fr-FR" sz="2000" dirty="0">
                  <a:ln w="0"/>
                  <a:solidFill>
                    <a:schemeClr val="tx1"/>
                  </a:solidFill>
                  <a:effectLst>
                    <a:outerShdw blurRad="38100" dist="19050" dir="2700000" algn="tl" rotWithShape="0">
                      <a:schemeClr val="dk1">
                        <a:alpha val="40000"/>
                      </a:schemeClr>
                    </a:outerShdw>
                  </a:effectLst>
                  <a:cs typeface="Arima Koshi" pitchFamily="2" charset="77"/>
                </a:rPr>
                <a:t>ACCRETION-DISKS </a:t>
              </a:r>
              <a:r>
                <a:rPr lang="fr-FR" sz="2000" dirty="0" err="1">
                  <a:ln w="0"/>
                  <a:solidFill>
                    <a:schemeClr val="tx1"/>
                  </a:solidFill>
                  <a:effectLst>
                    <a:outerShdw blurRad="38100" dist="19050" dir="2700000" algn="tl" rotWithShape="0">
                      <a:schemeClr val="dk1">
                        <a:alpha val="40000"/>
                      </a:schemeClr>
                    </a:outerShdw>
                  </a:effectLst>
                  <a:cs typeface="Arima Koshi" pitchFamily="2" charset="77"/>
                </a:rPr>
                <a:t>around</a:t>
              </a:r>
              <a:r>
                <a:rPr lang="fr-FR" sz="2000" dirty="0">
                  <a:ln w="0"/>
                  <a:solidFill>
                    <a:schemeClr val="tx1"/>
                  </a:solidFill>
                  <a:effectLst>
                    <a:outerShdw blurRad="38100" dist="19050" dir="2700000" algn="tl" rotWithShape="0">
                      <a:schemeClr val="dk1">
                        <a:alpha val="40000"/>
                      </a:schemeClr>
                    </a:outerShdw>
                  </a:effectLst>
                  <a:cs typeface="Arima Koshi" pitchFamily="2" charset="77"/>
                </a:rPr>
                <a:t> BLACK-HOLES</a:t>
              </a:r>
              <a:endParaRPr sz="2000" dirty="0">
                <a:ln w="0"/>
                <a:solidFill>
                  <a:schemeClr val="tx1"/>
                </a:solidFill>
                <a:effectLst>
                  <a:outerShdw blurRad="38100" dist="19050" dir="2700000" algn="tl" rotWithShape="0">
                    <a:schemeClr val="dk1">
                      <a:alpha val="40000"/>
                    </a:schemeClr>
                  </a:outerShdw>
                </a:effectLst>
                <a:cs typeface="Arima Koshi" pitchFamily="2" charset="77"/>
              </a:endParaRPr>
            </a:p>
          </p:txBody>
        </p:sp>
        <p:sp>
          <p:nvSpPr>
            <p:cNvPr id="21" name="Flèche">
              <a:extLst>
                <a:ext uri="{FF2B5EF4-FFF2-40B4-BE49-F238E27FC236}">
                  <a16:creationId xmlns:a16="http://schemas.microsoft.com/office/drawing/2014/main" id="{FBAC5EBC-70DE-3DF0-8383-11C6C95F5EC3}"/>
                </a:ext>
              </a:extLst>
            </p:cNvPr>
            <p:cNvSpPr/>
            <p:nvPr/>
          </p:nvSpPr>
          <p:spPr>
            <a:xfrm rot="3246531">
              <a:off x="7935465" y="2852299"/>
              <a:ext cx="743970" cy="515228"/>
            </a:xfrm>
            <a:prstGeom prst="rightArrow">
              <a:avLst>
                <a:gd name="adj1" fmla="val 32000"/>
                <a:gd name="adj2" fmla="val 78878"/>
              </a:avLst>
            </a:prstGeom>
            <a:blipFill>
              <a:blip r:embed="rId3"/>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grpSp>
      <p:sp>
        <p:nvSpPr>
          <p:cNvPr id="2" name="ICAP, IAP, 8th September 2022">
            <a:extLst>
              <a:ext uri="{FF2B5EF4-FFF2-40B4-BE49-F238E27FC236}">
                <a16:creationId xmlns:a16="http://schemas.microsoft.com/office/drawing/2014/main" id="{AFCD3645-1F7D-00D0-6715-6D91E734FCF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3688153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41"/>
                                        </p:tgtEl>
                                      </p:cBhvr>
                                    </p:animEffect>
                                    <p:set>
                                      <p:cBhvr>
                                        <p:cTn id="7" dur="1" fill="hold">
                                          <p:stCondLst>
                                            <p:cond delay="499"/>
                                          </p:stCondLst>
                                        </p:cTn>
                                        <p:tgtEl>
                                          <p:spTgt spid="41"/>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9" presetClass="exit" presetSubtype="0" fill="hold" nodeType="clickEffect">
                                  <p:stCondLst>
                                    <p:cond delay="0"/>
                                  </p:stCondLst>
                                  <p:childTnLst>
                                    <p:animEffect transition="out" filter="dissolve">
                                      <p:cBhvr>
                                        <p:cTn id="11" dur="500"/>
                                        <p:tgtEl>
                                          <p:spTgt spid="10"/>
                                        </p:tgtEl>
                                      </p:cBhvr>
                                    </p:animEffect>
                                    <p:set>
                                      <p:cBhvr>
                                        <p:cTn id="12" dur="1" fill="hold">
                                          <p:stCondLst>
                                            <p:cond delay="499"/>
                                          </p:stCondLst>
                                        </p:cTn>
                                        <p:tgtEl>
                                          <p:spTgt spid="10"/>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3"/>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2"/>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9" presetClass="exit" presetSubtype="0" fill="hold" nodeType="clickEffect">
                                  <p:stCondLst>
                                    <p:cond delay="0"/>
                                  </p:stCondLst>
                                  <p:childTnLst>
                                    <p:animEffect transition="out" filter="dissolve">
                                      <p:cBhvr>
                                        <p:cTn id="40" dur="500"/>
                                        <p:tgtEl>
                                          <p:spTgt spid="52"/>
                                        </p:tgtEl>
                                      </p:cBhvr>
                                    </p:animEffect>
                                    <p:set>
                                      <p:cBhvr>
                                        <p:cTn id="41" dur="1" fill="hold">
                                          <p:stCondLst>
                                            <p:cond delay="499"/>
                                          </p:stCondLst>
                                        </p:cTn>
                                        <p:tgtEl>
                                          <p:spTgt spid="52"/>
                                        </p:tgtEl>
                                        <p:attrNameLst>
                                          <p:attrName>style.visibility</p:attrName>
                                        </p:attrNameLst>
                                      </p:cBhvr>
                                      <p:to>
                                        <p:strVal val="hidden"/>
                                      </p:to>
                                    </p:se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nodeType="clickEffect">
                                  <p:stCondLst>
                                    <p:cond delay="0"/>
                                  </p:stCondLst>
                                  <p:childTnLst>
                                    <p:set>
                                      <p:cBhvr>
                                        <p:cTn id="45" dur="1" fill="hold">
                                          <p:stCondLst>
                                            <p:cond delay="0"/>
                                          </p:stCondLst>
                                        </p:cTn>
                                        <p:tgtEl>
                                          <p:spTgt spid="415"/>
                                        </p:tgtEl>
                                        <p:attrNameLst>
                                          <p:attrName>style.visibility</p:attrName>
                                        </p:attrNameLst>
                                      </p:cBhvr>
                                      <p:to>
                                        <p:strVal val="visible"/>
                                      </p:to>
                                    </p:se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nodeType="clickEffect">
                                  <p:stCondLst>
                                    <p:cond delay="0"/>
                                  </p:stCondLst>
                                  <p:childTnLst>
                                    <p:set>
                                      <p:cBhvr>
                                        <p:cTn id="49" dur="1" fill="hold">
                                          <p:stCondLst>
                                            <p:cond delay="0"/>
                                          </p:stCondLst>
                                        </p:cTn>
                                        <p:tgtEl>
                                          <p:spTgt spid="30"/>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nodeType="clickEffect">
                                  <p:stCondLst>
                                    <p:cond delay="0"/>
                                  </p:stCondLst>
                                  <p:childTnLst>
                                    <p:set>
                                      <p:cBhvr>
                                        <p:cTn id="53"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5" name="DENSE ENVIRONMENTS"/>
          <p:cNvSpPr txBox="1"/>
          <p:nvPr/>
        </p:nvSpPr>
        <p:spPr>
          <a:xfrm>
            <a:off x="3768438" y="604351"/>
            <a:ext cx="4472378"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0096FF"/>
                </a:solidFill>
                <a:latin typeface="Palatino"/>
                <a:ea typeface="Palatino"/>
                <a:cs typeface="Palatino"/>
                <a:sym typeface="Palatino"/>
              </a:defRPr>
            </a:lvl1pPr>
          </a:lstStyle>
          <a:p>
            <a:pPr>
              <a:defRPr>
                <a:effectLst/>
              </a:defRPr>
            </a:pPr>
            <a:r>
              <a:rPr sz="2800" i="1" dirty="0">
                <a:solidFill>
                  <a:schemeClr val="accent4">
                    <a:lumMod val="75000"/>
                  </a:schemeClr>
                </a:solidFill>
                <a:latin typeface="Palatino" pitchFamily="2" charset="77"/>
                <a:ea typeface="Palatino" pitchFamily="2" charset="77"/>
                <a:cs typeface="Lava Devanagari" pitchFamily="2" charset="77"/>
              </a:rPr>
              <a:t>DENSE</a:t>
            </a:r>
            <a:r>
              <a:rPr lang="fr-FR" sz="2800" dirty="0">
                <a:solidFill>
                  <a:schemeClr val="accent4">
                    <a:lumMod val="75000"/>
                  </a:schemeClr>
                </a:solidFill>
                <a:latin typeface="Palatino" pitchFamily="2" charset="77"/>
                <a:ea typeface="Palatino" pitchFamily="2" charset="77"/>
                <a:cs typeface="Lava Devanagari" pitchFamily="2" charset="77"/>
              </a:rPr>
              <a:t> </a:t>
            </a:r>
            <a:r>
              <a:rPr sz="2800" dirty="0">
                <a:solidFill>
                  <a:schemeClr val="accent4">
                    <a:lumMod val="75000"/>
                  </a:schemeClr>
                </a:solidFill>
                <a:latin typeface="Palatino" pitchFamily="2" charset="77"/>
                <a:ea typeface="Palatino" pitchFamily="2" charset="77"/>
                <a:cs typeface="Lava Devanagari" pitchFamily="2" charset="77"/>
              </a:rPr>
              <a:t>ENVIRONMENTS</a:t>
            </a:r>
          </a:p>
        </p:txBody>
      </p:sp>
      <p:sp>
        <p:nvSpPr>
          <p:cNvPr id="427" name="But « dense » also means in neutrinos. In a supernova explosion…"/>
          <p:cNvSpPr txBox="1"/>
          <p:nvPr/>
        </p:nvSpPr>
        <p:spPr>
          <a:xfrm>
            <a:off x="2096068" y="2776215"/>
            <a:ext cx="8725145"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marL="285750" indent="-285750" defTabSz="292100">
              <a:buFont typeface="Wingdings" pitchFamily="2" charset="2"/>
              <a:buChar char="v"/>
              <a:defRPr sz="3000">
                <a:solidFill>
                  <a:srgbClr val="212121"/>
                </a:solidFill>
                <a:effectLst/>
                <a:latin typeface="Palatino"/>
                <a:ea typeface="Palatino"/>
                <a:cs typeface="Palatino"/>
                <a:sym typeface="Palatino"/>
              </a:defRPr>
            </a:pPr>
            <a:r>
              <a:rPr lang="fr-FR" sz="2000" dirty="0">
                <a:latin typeface="Palatino" pitchFamily="2" charset="77"/>
                <a:ea typeface="Palatino" pitchFamily="2" charset="77"/>
                <a:cs typeface="Lava Devanagari" pitchFamily="2" charset="77"/>
              </a:rPr>
              <a:t>D</a:t>
            </a:r>
            <a:r>
              <a:rPr sz="2000" dirty="0" err="1">
                <a:latin typeface="Palatino" pitchFamily="2" charset="77"/>
                <a:ea typeface="Palatino" pitchFamily="2" charset="77"/>
                <a:cs typeface="Lava Devanagari" pitchFamily="2" charset="77"/>
              </a:rPr>
              <a:t>ense</a:t>
            </a:r>
            <a:r>
              <a:rPr sz="2000" dirty="0">
                <a:latin typeface="Palatino" pitchFamily="2" charset="77"/>
                <a:ea typeface="Palatino" pitchFamily="2" charset="77"/>
                <a:cs typeface="Lava Devanagari" pitchFamily="2" charset="77"/>
              </a:rPr>
              <a:t> also</a:t>
            </a:r>
            <a:r>
              <a:rPr lang="fr-FR" sz="2000" dirty="0">
                <a:latin typeface="Palatino" pitchFamily="2" charset="77"/>
                <a:ea typeface="Palatino" pitchFamily="2" charset="77"/>
                <a:cs typeface="Lava Devanagari" pitchFamily="2" charset="77"/>
              </a:rPr>
              <a:t> in</a:t>
            </a:r>
            <a:r>
              <a:rPr sz="2000" dirty="0">
                <a:solidFill>
                  <a:srgbClr val="C82506"/>
                </a:solidFill>
                <a:latin typeface="Palatino" pitchFamily="2" charset="77"/>
                <a:ea typeface="Palatino" pitchFamily="2" charset="77"/>
                <a:cs typeface="Lava Devanagari" pitchFamily="2" charset="77"/>
              </a:rPr>
              <a:t> </a:t>
            </a:r>
            <a:r>
              <a:rPr sz="2000" b="1" dirty="0">
                <a:solidFill>
                  <a:srgbClr val="C82506"/>
                </a:solidFill>
                <a:latin typeface="Palatino" pitchFamily="2" charset="77"/>
                <a:ea typeface="Palatino" pitchFamily="2" charset="77"/>
                <a:cs typeface="Lava Devanagari" pitchFamily="2" charset="77"/>
              </a:rPr>
              <a:t>neutrinos</a:t>
            </a:r>
            <a:r>
              <a:rPr sz="2000" dirty="0">
                <a:solidFill>
                  <a:srgbClr val="C82506"/>
                </a:solidFill>
                <a:latin typeface="Palatino" pitchFamily="2" charset="77"/>
                <a:ea typeface="Palatino" pitchFamily="2" charset="77"/>
                <a:cs typeface="Lava Devanagari" pitchFamily="2" charset="77"/>
              </a:rPr>
              <a:t>. </a:t>
            </a:r>
            <a:r>
              <a:rPr lang="fr-FR" sz="2000" dirty="0">
                <a:latin typeface="Palatino" pitchFamily="2" charset="77"/>
                <a:ea typeface="Palatino" pitchFamily="2" charset="77"/>
                <a:cs typeface="Lava Devanagari" pitchFamily="2" charset="77"/>
              </a:rPr>
              <a:t>E.g. </a:t>
            </a:r>
            <a:r>
              <a:rPr lang="fr-FR" sz="2000" dirty="0" err="1">
                <a:latin typeface="Palatino" pitchFamily="2" charset="77"/>
                <a:ea typeface="Palatino" pitchFamily="2" charset="77"/>
                <a:cs typeface="Lava Devanagari" pitchFamily="2" charset="77"/>
              </a:rPr>
              <a:t>when</a:t>
            </a:r>
            <a:r>
              <a:rPr lang="fr-FR" sz="2000" dirty="0">
                <a:latin typeface="Palatino" pitchFamily="2" charset="77"/>
                <a:ea typeface="Palatino" pitchFamily="2" charset="77"/>
                <a:cs typeface="Lava Devanagari" pitchFamily="2" charset="77"/>
              </a:rPr>
              <a:t> a massive star </a:t>
            </a:r>
            <a:r>
              <a:rPr lang="fr-FR" sz="2000" dirty="0" err="1">
                <a:latin typeface="Palatino" pitchFamily="2" charset="77"/>
                <a:ea typeface="Palatino" pitchFamily="2" charset="77"/>
                <a:cs typeface="Lava Devanagari" pitchFamily="2" charset="77"/>
              </a:rPr>
              <a:t>explodes</a:t>
            </a:r>
            <a:r>
              <a:rPr lang="fr-FR" sz="2000" dirty="0">
                <a:latin typeface="Palatino" pitchFamily="2" charset="77"/>
                <a:ea typeface="Palatino" pitchFamily="2" charset="77"/>
                <a:cs typeface="Lava Devanagari" pitchFamily="2" charset="77"/>
              </a:rPr>
              <a:t> </a:t>
            </a:r>
            <a:r>
              <a:rPr sz="2000" dirty="0">
                <a:latin typeface="Palatino" pitchFamily="2" charset="77"/>
                <a:ea typeface="Palatino" pitchFamily="2" charset="77"/>
                <a:cs typeface="Lava Devanagari" pitchFamily="2" charset="77"/>
              </a:rPr>
              <a:t>about </a:t>
            </a:r>
            <a:endParaRPr lang="fr-FR" sz="2000" dirty="0">
              <a:latin typeface="Palatino" pitchFamily="2" charset="77"/>
              <a:ea typeface="Palatino" pitchFamily="2" charset="77"/>
              <a:cs typeface="Lava Devanagari" pitchFamily="2" charset="77"/>
            </a:endParaRPr>
          </a:p>
          <a:p>
            <a:pPr defTabSz="292100">
              <a:defRPr sz="3000">
                <a:solidFill>
                  <a:srgbClr val="212121"/>
                </a:solidFill>
                <a:effectLst/>
                <a:latin typeface="Palatino"/>
                <a:ea typeface="Palatino"/>
                <a:cs typeface="Palatino"/>
                <a:sym typeface="Palatino"/>
              </a:defRPr>
            </a:pPr>
            <a:r>
              <a:rPr lang="fr-FR" sz="2000" b="1" dirty="0">
                <a:latin typeface="Palatino" pitchFamily="2" charset="77"/>
                <a:ea typeface="Palatino" pitchFamily="2" charset="77"/>
                <a:cs typeface="Lava Devanagari" pitchFamily="2" charset="77"/>
              </a:rPr>
              <a:t>    </a:t>
            </a:r>
            <a:r>
              <a:rPr sz="2000" b="1" dirty="0">
                <a:latin typeface="Palatino" pitchFamily="2" charset="77"/>
                <a:ea typeface="Palatino" pitchFamily="2" charset="77"/>
                <a:cs typeface="Lava Devanagari" pitchFamily="2" charset="77"/>
              </a:rPr>
              <a:t>10</a:t>
            </a:r>
            <a:r>
              <a:rPr sz="2000" b="1" baseline="31999" dirty="0">
                <a:latin typeface="Palatino" pitchFamily="2" charset="77"/>
                <a:ea typeface="Palatino" pitchFamily="2" charset="77"/>
                <a:cs typeface="Lava Devanagari" pitchFamily="2" charset="77"/>
              </a:rPr>
              <a:t>58</a:t>
            </a:r>
            <a:r>
              <a:rPr sz="2000" b="1" dirty="0">
                <a:latin typeface="Palatino" pitchFamily="2" charset="77"/>
                <a:ea typeface="Palatino" pitchFamily="2" charset="77"/>
                <a:cs typeface="Lava Devanagari" pitchFamily="2" charset="77"/>
              </a:rPr>
              <a:t> neutrinos </a:t>
            </a:r>
            <a:r>
              <a:rPr lang="fr-FR" sz="2000" b="1" dirty="0">
                <a:latin typeface="Palatino" pitchFamily="2" charset="77"/>
                <a:ea typeface="Palatino" pitchFamily="2" charset="77"/>
                <a:cs typeface="Lava Devanagari" pitchFamily="2" charset="77"/>
              </a:rPr>
              <a:t>are </a:t>
            </a:r>
            <a:r>
              <a:rPr sz="2000" dirty="0">
                <a:latin typeface="Palatino" pitchFamily="2" charset="77"/>
                <a:ea typeface="Palatino" pitchFamily="2" charset="77"/>
                <a:cs typeface="Lava Devanagari" pitchFamily="2" charset="77"/>
              </a:rPr>
              <a:t>produced</a:t>
            </a:r>
            <a:r>
              <a:rPr lang="fr-FR" sz="2000" dirty="0">
                <a:latin typeface="Palatino" pitchFamily="2" charset="77"/>
                <a:ea typeface="Palatino" pitchFamily="2" charset="77"/>
                <a:cs typeface="Lava Devanagari" pitchFamily="2" charset="77"/>
              </a:rPr>
              <a:t> in </a:t>
            </a:r>
            <a:r>
              <a:rPr lang="fr-FR" sz="2000" b="1" dirty="0" err="1">
                <a:latin typeface="Palatino" pitchFamily="2" charset="77"/>
                <a:ea typeface="Palatino" pitchFamily="2" charset="77"/>
                <a:cs typeface="Lava Devanagari" pitchFamily="2" charset="77"/>
              </a:rPr>
              <a:t>ten</a:t>
            </a:r>
            <a:r>
              <a:rPr lang="fr-FR" sz="2000" b="1" dirty="0">
                <a:latin typeface="Palatino" pitchFamily="2" charset="77"/>
                <a:ea typeface="Palatino" pitchFamily="2" charset="77"/>
                <a:cs typeface="Lava Devanagari" pitchFamily="2" charset="77"/>
              </a:rPr>
              <a:t> seconds </a:t>
            </a:r>
            <a:r>
              <a:rPr lang="fr-FR" sz="2000" dirty="0" err="1">
                <a:latin typeface="Palatino" pitchFamily="2" charset="77"/>
                <a:ea typeface="Palatino" pitchFamily="2" charset="77"/>
                <a:cs typeface="Lava Devanagari" pitchFamily="2" charset="77"/>
              </a:rPr>
              <a:t>with</a:t>
            </a:r>
            <a:r>
              <a:rPr lang="fr-FR" sz="2000" dirty="0">
                <a:latin typeface="Palatino" pitchFamily="2" charset="77"/>
                <a:ea typeface="Palatino" pitchFamily="2" charset="77"/>
                <a:cs typeface="Lava Devanagari" pitchFamily="2" charset="77"/>
              </a:rPr>
              <a:t> an </a:t>
            </a:r>
            <a:r>
              <a:rPr lang="fr-FR" sz="2000" b="1" dirty="0" err="1">
                <a:latin typeface="Palatino" pitchFamily="2" charset="77"/>
                <a:ea typeface="Palatino" pitchFamily="2" charset="77"/>
                <a:cs typeface="Lava Devanagari" pitchFamily="2" charset="77"/>
              </a:rPr>
              <a:t>average</a:t>
            </a:r>
            <a:r>
              <a:rPr lang="fr-FR" sz="2000" b="1" dirty="0">
                <a:latin typeface="Palatino" pitchFamily="2" charset="77"/>
                <a:ea typeface="Palatino" pitchFamily="2" charset="77"/>
                <a:cs typeface="Lava Devanagari" pitchFamily="2" charset="77"/>
              </a:rPr>
              <a:t> </a:t>
            </a:r>
          </a:p>
          <a:p>
            <a:pPr defTabSz="292100">
              <a:defRPr sz="3000">
                <a:solidFill>
                  <a:srgbClr val="212121"/>
                </a:solidFill>
                <a:effectLst/>
                <a:latin typeface="Palatino"/>
                <a:ea typeface="Palatino"/>
                <a:cs typeface="Palatino"/>
                <a:sym typeface="Palatino"/>
              </a:defRPr>
            </a:pPr>
            <a:r>
              <a:rPr lang="fr-FR" sz="2000" b="1" dirty="0">
                <a:latin typeface="Palatino" pitchFamily="2" charset="77"/>
                <a:ea typeface="Palatino" pitchFamily="2" charset="77"/>
                <a:cs typeface="Lava Devanagari" pitchFamily="2" charset="77"/>
              </a:rPr>
              <a:t>    </a:t>
            </a:r>
            <a:r>
              <a:rPr lang="fr-FR" sz="2000" b="1" dirty="0" err="1">
                <a:latin typeface="Palatino" pitchFamily="2" charset="77"/>
                <a:ea typeface="Palatino" pitchFamily="2" charset="77"/>
                <a:cs typeface="Lava Devanagari" pitchFamily="2" charset="77"/>
              </a:rPr>
              <a:t>energy</a:t>
            </a:r>
            <a:r>
              <a:rPr lang="fr-FR" sz="2000" b="1" dirty="0">
                <a:latin typeface="Palatino" pitchFamily="2" charset="77"/>
                <a:ea typeface="Palatino" pitchFamily="2" charset="77"/>
                <a:cs typeface="Lava Devanagari" pitchFamily="2" charset="77"/>
              </a:rPr>
              <a:t> </a:t>
            </a:r>
            <a:r>
              <a:rPr lang="fr-FR" sz="2000" dirty="0">
                <a:latin typeface="Palatino" pitchFamily="2" charset="77"/>
                <a:ea typeface="Palatino" pitchFamily="2" charset="77"/>
                <a:cs typeface="Lava Devanagari" pitchFamily="2" charset="77"/>
              </a:rPr>
              <a:t>of </a:t>
            </a:r>
            <a:r>
              <a:rPr lang="fr-FR" sz="2000" b="1" dirty="0">
                <a:latin typeface="Palatino" pitchFamily="2" charset="77"/>
                <a:ea typeface="Palatino" pitchFamily="2" charset="77"/>
                <a:cs typeface="Lava Devanagari" pitchFamily="2" charset="77"/>
              </a:rPr>
              <a:t>10 MeV. </a:t>
            </a:r>
            <a:endParaRPr sz="2000" dirty="0">
              <a:latin typeface="Palatino" pitchFamily="2" charset="77"/>
              <a:ea typeface="Palatino" pitchFamily="2" charset="77"/>
              <a:cs typeface="Lava Devanagari" pitchFamily="2" charset="77"/>
            </a:endParaRPr>
          </a:p>
        </p:txBody>
      </p:sp>
      <p:sp>
        <p:nvSpPr>
          <p:cNvPr id="437" name="Texte"/>
          <p:cNvSpPr txBox="1"/>
          <p:nvPr/>
        </p:nvSpPr>
        <p:spPr>
          <a:xfrm>
            <a:off x="6578584" y="3655607"/>
            <a:ext cx="4688472" cy="2106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5719" tIns="35719" rIns="35719" bIns="35719" anchor="ctr">
            <a:spAutoFit/>
          </a:bodyPr>
          <a:lstStyle/>
          <a:p>
            <a:pPr defTabSz="410766">
              <a:defRPr>
                <a:solidFill>
                  <a:srgbClr val="546056"/>
                </a:solidFill>
                <a:effectLst/>
                <a:latin typeface="Palatino"/>
                <a:ea typeface="Palatino"/>
                <a:cs typeface="Palatino"/>
                <a:sym typeface="Palatino"/>
              </a:defRPr>
            </a:pPr>
            <a:endParaRPr sz="900"/>
          </a:p>
        </p:txBody>
      </p:sp>
      <p:sp>
        <p:nvSpPr>
          <p:cNvPr id="3" name="« Dense» =  a medium that can reach 1010 g/cm3  and more,…">
            <a:extLst>
              <a:ext uri="{FF2B5EF4-FFF2-40B4-BE49-F238E27FC236}">
                <a16:creationId xmlns:a16="http://schemas.microsoft.com/office/drawing/2014/main" id="{306A97C9-C6CA-37CC-F6C8-76AF07DEB493}"/>
              </a:ext>
            </a:extLst>
          </p:cNvPr>
          <p:cNvSpPr txBox="1"/>
          <p:nvPr/>
        </p:nvSpPr>
        <p:spPr>
          <a:xfrm>
            <a:off x="2096068" y="1322435"/>
            <a:ext cx="102657" cy="5642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3000" b="1">
                <a:solidFill>
                  <a:srgbClr val="C82506"/>
                </a:solidFill>
                <a:effectLst/>
                <a:latin typeface="Palatino"/>
                <a:ea typeface="Palatino"/>
                <a:cs typeface="Palatino"/>
                <a:sym typeface="Palatino"/>
              </a:defRPr>
            </a:pPr>
            <a:endParaRPr dirty="0"/>
          </a:p>
        </p:txBody>
      </p:sp>
      <p:sp>
        <p:nvSpPr>
          <p:cNvPr id="5" name="But « dense » also means in neutrinos. In a supernova explosion…">
            <a:extLst>
              <a:ext uri="{FF2B5EF4-FFF2-40B4-BE49-F238E27FC236}">
                <a16:creationId xmlns:a16="http://schemas.microsoft.com/office/drawing/2014/main" id="{6281C68F-B651-69AD-6D43-03D674641748}"/>
              </a:ext>
            </a:extLst>
          </p:cNvPr>
          <p:cNvSpPr txBox="1"/>
          <p:nvPr/>
        </p:nvSpPr>
        <p:spPr>
          <a:xfrm>
            <a:off x="2096068" y="1491681"/>
            <a:ext cx="7920758" cy="66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marL="342900" indent="-342900" defTabSz="292100">
              <a:buFont typeface="Wingdings" pitchFamily="2" charset="2"/>
              <a:buChar char="v"/>
              <a:defRPr sz="3000">
                <a:solidFill>
                  <a:srgbClr val="212121"/>
                </a:solidFill>
                <a:effectLst/>
                <a:latin typeface="Palatino"/>
                <a:ea typeface="Palatino"/>
                <a:cs typeface="Palatino"/>
                <a:sym typeface="Palatino"/>
              </a:defRPr>
            </a:pPr>
            <a:r>
              <a:rPr lang="fr-FR" sz="2000" b="1" dirty="0">
                <a:solidFill>
                  <a:srgbClr val="C00000"/>
                </a:solidFill>
                <a:latin typeface="Palatino" pitchFamily="2" charset="77"/>
                <a:ea typeface="Palatino" pitchFamily="2" charset="77"/>
                <a:cs typeface="Lava Devanagari" pitchFamily="2" charset="77"/>
              </a:rPr>
              <a:t>DENSE = </a:t>
            </a:r>
            <a:r>
              <a:rPr lang="fr-FR" sz="2000" dirty="0">
                <a:latin typeface="Palatino" pitchFamily="2" charset="77"/>
                <a:ea typeface="Palatino" pitchFamily="2" charset="77"/>
                <a:cs typeface="Lava Devanagari" pitchFamily="2" charset="77"/>
              </a:rPr>
              <a:t>a </a:t>
            </a:r>
            <a:r>
              <a:rPr lang="fr-FR" sz="2000" b="1" dirty="0">
                <a:latin typeface="Palatino" pitchFamily="2" charset="77"/>
                <a:ea typeface="Palatino" pitchFamily="2" charset="77"/>
                <a:cs typeface="Lava Devanagari" pitchFamily="2" charset="77"/>
              </a:rPr>
              <a:t>medium</a:t>
            </a:r>
            <a:r>
              <a:rPr lang="fr-FR" sz="2000" dirty="0">
                <a:latin typeface="Palatino" pitchFamily="2" charset="77"/>
                <a:ea typeface="Palatino" pitchFamily="2" charset="77"/>
                <a:cs typeface="Lava Devanagari" pitchFamily="2" charset="77"/>
              </a:rPr>
              <a:t> </a:t>
            </a:r>
            <a:r>
              <a:rPr lang="fr-FR" sz="2000" dirty="0" err="1">
                <a:latin typeface="Palatino" pitchFamily="2" charset="77"/>
                <a:ea typeface="Palatino" pitchFamily="2" charset="77"/>
                <a:cs typeface="Lava Devanagari" pitchFamily="2" charset="77"/>
              </a:rPr>
              <a:t>that</a:t>
            </a:r>
            <a:r>
              <a:rPr lang="fr-FR" sz="2000" dirty="0">
                <a:latin typeface="Palatino" pitchFamily="2" charset="77"/>
                <a:ea typeface="Palatino" pitchFamily="2" charset="77"/>
                <a:cs typeface="Lava Devanagari" pitchFamily="2" charset="77"/>
              </a:rPr>
              <a:t> can </a:t>
            </a:r>
            <a:r>
              <a:rPr lang="fr-FR" sz="2000" dirty="0" err="1">
                <a:latin typeface="Palatino" pitchFamily="2" charset="77"/>
                <a:ea typeface="Palatino" pitchFamily="2" charset="77"/>
                <a:cs typeface="Lava Devanagari" pitchFamily="2" charset="77"/>
              </a:rPr>
              <a:t>reach</a:t>
            </a:r>
            <a:r>
              <a:rPr lang="fr-FR" sz="2000" dirty="0">
                <a:latin typeface="Palatino" pitchFamily="2" charset="77"/>
                <a:ea typeface="Palatino" pitchFamily="2" charset="77"/>
                <a:cs typeface="Lava Devanagari" pitchFamily="2" charset="77"/>
              </a:rPr>
              <a:t> </a:t>
            </a:r>
            <a:r>
              <a:rPr lang="fr-FR" sz="2000" dirty="0" err="1">
                <a:latin typeface="Palatino" pitchFamily="2" charset="77"/>
                <a:ea typeface="Palatino" pitchFamily="2" charset="77"/>
                <a:cs typeface="Lava Devanagari" pitchFamily="2" charset="77"/>
              </a:rPr>
              <a:t>densities</a:t>
            </a:r>
            <a:r>
              <a:rPr lang="fr-FR" sz="2000" dirty="0">
                <a:latin typeface="Palatino" pitchFamily="2" charset="77"/>
                <a:ea typeface="Palatino" pitchFamily="2" charset="77"/>
                <a:cs typeface="Lava Devanagari" pitchFamily="2" charset="77"/>
              </a:rPr>
              <a:t> of 10</a:t>
            </a:r>
            <a:r>
              <a:rPr lang="fr-FR" sz="2000" baseline="30000" dirty="0">
                <a:latin typeface="Palatino" pitchFamily="2" charset="77"/>
                <a:ea typeface="Palatino" pitchFamily="2" charset="77"/>
                <a:cs typeface="Lava Devanagari" pitchFamily="2" charset="77"/>
              </a:rPr>
              <a:t>10</a:t>
            </a:r>
            <a:r>
              <a:rPr lang="fr-FR" sz="2000" dirty="0">
                <a:latin typeface="Palatino" pitchFamily="2" charset="77"/>
                <a:ea typeface="Palatino" pitchFamily="2" charset="77"/>
                <a:cs typeface="Lava Devanagari" pitchFamily="2" charset="77"/>
              </a:rPr>
              <a:t> g/cm</a:t>
            </a:r>
            <a:r>
              <a:rPr lang="fr-FR" sz="2000" baseline="30000" dirty="0">
                <a:latin typeface="Palatino" pitchFamily="2" charset="77"/>
                <a:ea typeface="Palatino" pitchFamily="2" charset="77"/>
                <a:cs typeface="Lava Devanagari" pitchFamily="2" charset="77"/>
              </a:rPr>
              <a:t>3 </a:t>
            </a:r>
            <a:r>
              <a:rPr lang="fr-FR" sz="2000" dirty="0">
                <a:latin typeface="Palatino" pitchFamily="2" charset="77"/>
                <a:ea typeface="Palatino" pitchFamily="2" charset="77"/>
                <a:cs typeface="Lava Devanagari" pitchFamily="2" charset="77"/>
              </a:rPr>
              <a:t> and to </a:t>
            </a:r>
          </a:p>
          <a:p>
            <a:pPr defTabSz="292100">
              <a:defRPr sz="3000">
                <a:solidFill>
                  <a:srgbClr val="212121"/>
                </a:solidFill>
                <a:effectLst/>
                <a:latin typeface="Palatino"/>
                <a:ea typeface="Palatino"/>
                <a:cs typeface="Palatino"/>
                <a:sym typeface="Palatino"/>
              </a:defRPr>
            </a:pPr>
            <a:r>
              <a:rPr lang="fr-FR" sz="2000" b="1" dirty="0">
                <a:latin typeface="Palatino" pitchFamily="2" charset="77"/>
                <a:ea typeface="Palatino" pitchFamily="2" charset="77"/>
                <a:cs typeface="Lava Devanagari" pitchFamily="2" charset="77"/>
              </a:rPr>
              <a:t>                        up a few 10</a:t>
            </a:r>
            <a:r>
              <a:rPr lang="fr-FR" sz="2000" b="1" baseline="30000" dirty="0">
                <a:latin typeface="Palatino" pitchFamily="2" charset="77"/>
                <a:ea typeface="Palatino" pitchFamily="2" charset="77"/>
                <a:cs typeface="Lava Devanagari" pitchFamily="2" charset="77"/>
              </a:rPr>
              <a:t>14 </a:t>
            </a:r>
            <a:r>
              <a:rPr lang="fr-FR" sz="2000" b="1" dirty="0">
                <a:latin typeface="Palatino" pitchFamily="2" charset="77"/>
                <a:ea typeface="Palatino" pitchFamily="2" charset="77"/>
                <a:cs typeface="Lava Devanagari" pitchFamily="2" charset="77"/>
              </a:rPr>
              <a:t>g/cm</a:t>
            </a:r>
            <a:r>
              <a:rPr lang="fr-FR" sz="2000" b="1" baseline="30000" dirty="0">
                <a:latin typeface="Palatino" pitchFamily="2" charset="77"/>
                <a:ea typeface="Palatino" pitchFamily="2" charset="77"/>
                <a:cs typeface="Lava Devanagari" pitchFamily="2" charset="77"/>
              </a:rPr>
              <a:t>3</a:t>
            </a:r>
            <a:r>
              <a:rPr lang="fr-FR" sz="2000" dirty="0">
                <a:latin typeface="Palatino" pitchFamily="2" charset="77"/>
                <a:ea typeface="Palatino" pitchFamily="2" charset="77"/>
                <a:cs typeface="Lava Devanagari" pitchFamily="2" charset="77"/>
              </a:rPr>
              <a:t> (</a:t>
            </a:r>
            <a:r>
              <a:rPr lang="fr-FR" sz="2000" dirty="0" err="1">
                <a:latin typeface="Palatino" pitchFamily="2" charset="77"/>
                <a:ea typeface="Palatino" pitchFamily="2" charset="77"/>
                <a:cs typeface="Lava Devanagari" pitchFamily="2" charset="77"/>
              </a:rPr>
              <a:t>limits</a:t>
            </a:r>
            <a:r>
              <a:rPr lang="fr-FR" sz="2000" dirty="0">
                <a:latin typeface="Palatino" pitchFamily="2" charset="77"/>
                <a:ea typeface="Palatino" pitchFamily="2" charset="77"/>
                <a:cs typeface="Lava Devanagari" pitchFamily="2" charset="77"/>
              </a:rPr>
              <a:t> of </a:t>
            </a:r>
            <a:r>
              <a:rPr lang="fr-FR" sz="2000" dirty="0" err="1">
                <a:latin typeface="Palatino" pitchFamily="2" charset="77"/>
                <a:ea typeface="Palatino" pitchFamily="2" charset="77"/>
                <a:cs typeface="Lava Devanagari" pitchFamily="2" charset="77"/>
              </a:rPr>
              <a:t>matter</a:t>
            </a:r>
            <a:r>
              <a:rPr lang="fr-FR" sz="2000" dirty="0">
                <a:latin typeface="Palatino" pitchFamily="2" charset="77"/>
                <a:ea typeface="Palatino" pitchFamily="2" charset="77"/>
                <a:cs typeface="Lava Devanagari" pitchFamily="2" charset="77"/>
              </a:rPr>
              <a:t> </a:t>
            </a:r>
            <a:r>
              <a:rPr lang="fr-FR" sz="2000" dirty="0" err="1">
                <a:latin typeface="Palatino" pitchFamily="2" charset="77"/>
                <a:ea typeface="Palatino" pitchFamily="2" charset="77"/>
                <a:cs typeface="Lava Devanagari" pitchFamily="2" charset="77"/>
              </a:rPr>
              <a:t>compressibility</a:t>
            </a:r>
            <a:r>
              <a:rPr lang="fr-FR" sz="2000" dirty="0">
                <a:latin typeface="Palatino" pitchFamily="2" charset="77"/>
                <a:ea typeface="Palatino" pitchFamily="2" charset="77"/>
                <a:cs typeface="Lava Devanagari" pitchFamily="2" charset="77"/>
              </a:rPr>
              <a:t>). </a:t>
            </a:r>
          </a:p>
        </p:txBody>
      </p:sp>
      <p:grpSp>
        <p:nvGrpSpPr>
          <p:cNvPr id="26" name="nunu_BG2.pdf">
            <a:extLst>
              <a:ext uri="{FF2B5EF4-FFF2-40B4-BE49-F238E27FC236}">
                <a16:creationId xmlns:a16="http://schemas.microsoft.com/office/drawing/2014/main" id="{DC906328-E5CE-B1A2-9C9A-0655709AD8C1}"/>
              </a:ext>
            </a:extLst>
          </p:cNvPr>
          <p:cNvGrpSpPr/>
          <p:nvPr/>
        </p:nvGrpSpPr>
        <p:grpSpPr>
          <a:xfrm>
            <a:off x="3768438" y="4054503"/>
            <a:ext cx="2077107" cy="1950448"/>
            <a:chOff x="0" y="2054799"/>
            <a:chExt cx="2658621" cy="2555496"/>
          </a:xfrm>
        </p:grpSpPr>
        <p:pic>
          <p:nvPicPr>
            <p:cNvPr id="27" name="nunu_BG2.pdf" descr="nunu_BG2.pdf">
              <a:extLst>
                <a:ext uri="{FF2B5EF4-FFF2-40B4-BE49-F238E27FC236}">
                  <a16:creationId xmlns:a16="http://schemas.microsoft.com/office/drawing/2014/main" id="{EECBAC60-B15D-3B2E-1050-99C02947275F}"/>
                </a:ext>
              </a:extLst>
            </p:cNvPr>
            <p:cNvPicPr>
              <a:picLocks noChangeAspect="1"/>
            </p:cNvPicPr>
            <p:nvPr/>
          </p:nvPicPr>
          <p:blipFill>
            <a:blip r:embed="rId2"/>
            <a:srcRect t="48192" r="60037"/>
            <a:stretch>
              <a:fillRect/>
            </a:stretch>
          </p:blipFill>
          <p:spPr>
            <a:xfrm>
              <a:off x="126998" y="2151575"/>
              <a:ext cx="2531623" cy="2217418"/>
            </a:xfrm>
            <a:prstGeom prst="rect">
              <a:avLst/>
            </a:prstGeom>
            <a:ln w="12700" cap="flat">
              <a:noFill/>
              <a:miter lim="400000"/>
            </a:ln>
            <a:effectLst/>
          </p:spPr>
        </p:pic>
        <p:pic>
          <p:nvPicPr>
            <p:cNvPr id="28" name="nunu_BG2.pdf" descr="nunu_BG2.pdf">
              <a:extLst>
                <a:ext uri="{FF2B5EF4-FFF2-40B4-BE49-F238E27FC236}">
                  <a16:creationId xmlns:a16="http://schemas.microsoft.com/office/drawing/2014/main" id="{366C1CB9-B775-C707-B113-01FE35A6D21E}"/>
                </a:ext>
              </a:extLst>
            </p:cNvPr>
            <p:cNvPicPr>
              <a:picLocks noChangeAspect="1"/>
            </p:cNvPicPr>
            <p:nvPr/>
          </p:nvPicPr>
          <p:blipFill>
            <a:blip r:embed="rId3"/>
            <a:srcRect t="148" r="59650"/>
            <a:stretch>
              <a:fillRect/>
            </a:stretch>
          </p:blipFill>
          <p:spPr>
            <a:xfrm>
              <a:off x="0" y="2054799"/>
              <a:ext cx="2658621" cy="2555496"/>
            </a:xfrm>
            <a:prstGeom prst="rect">
              <a:avLst/>
            </a:prstGeom>
            <a:ln w="12700" cap="flat">
              <a:noFill/>
              <a:miter lim="400000"/>
            </a:ln>
            <a:effectLst>
              <a:outerShdw blurRad="50800" dist="38100" dir="5400000" algn="t" rotWithShape="0">
                <a:prstClr val="black">
                  <a:alpha val="40000"/>
                </a:prstClr>
              </a:outerShdw>
            </a:effectLst>
          </p:spPr>
        </p:pic>
      </p:grpSp>
      <p:sp>
        <p:nvSpPr>
          <p:cNvPr id="6" name="Frederick Reines and Clyde Cowan, 1956…">
            <a:extLst>
              <a:ext uri="{FF2B5EF4-FFF2-40B4-BE49-F238E27FC236}">
                <a16:creationId xmlns:a16="http://schemas.microsoft.com/office/drawing/2014/main" id="{378EC08A-59EA-0027-F41B-362E661E03CB}"/>
              </a:ext>
            </a:extLst>
          </p:cNvPr>
          <p:cNvSpPr txBox="1"/>
          <p:nvPr/>
        </p:nvSpPr>
        <p:spPr>
          <a:xfrm>
            <a:off x="5984857" y="5614639"/>
            <a:ext cx="1739002" cy="282129"/>
          </a:xfrm>
          <a:prstGeom prst="rect">
            <a:avLst/>
          </a:prstGeom>
          <a:ln w="12700">
            <a:miter lim="400000"/>
          </a:ln>
          <a:effectLst>
            <a:outerShdw blurRad="50800" dist="38100" dir="5400000" algn="t" rotWithShape="0">
              <a:prstClr val="black">
                <a:alpha val="40000"/>
              </a:prst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pPr>
            <a:r>
              <a:rPr lang="fr-FR" sz="1500" dirty="0" err="1"/>
              <a:t>Pantaleone</a:t>
            </a:r>
            <a:r>
              <a:rPr lang="fr-FR" sz="1500" dirty="0"/>
              <a:t>, PLB 1992</a:t>
            </a:r>
            <a:endParaRPr sz="1500" dirty="0"/>
          </a:p>
        </p:txBody>
      </p:sp>
      <p:sp>
        <p:nvSpPr>
          <p:cNvPr id="9" name="ZoneTexte 8">
            <a:extLst>
              <a:ext uri="{FF2B5EF4-FFF2-40B4-BE49-F238E27FC236}">
                <a16:creationId xmlns:a16="http://schemas.microsoft.com/office/drawing/2014/main" id="{3B789F7E-5469-81E7-6C7C-F12615949438}"/>
              </a:ext>
            </a:extLst>
          </p:cNvPr>
          <p:cNvSpPr txBox="1"/>
          <p:nvPr/>
        </p:nvSpPr>
        <p:spPr>
          <a:xfrm>
            <a:off x="5944765" y="4083713"/>
            <a:ext cx="2624436" cy="923330"/>
          </a:xfrm>
          <a:prstGeom prst="rect">
            <a:avLst/>
          </a:prstGeom>
          <a:noFill/>
          <a:effectLst>
            <a:outerShdw blurRad="50800" dist="38100" dir="5400000" algn="t" rotWithShape="0">
              <a:prstClr val="black">
                <a:alpha val="40000"/>
              </a:prstClr>
            </a:outerShdw>
          </a:effectLst>
        </p:spPr>
        <p:txBody>
          <a:bodyPr wrap="none" rtlCol="0">
            <a:spAutoFit/>
          </a:bodyPr>
          <a:lstStyle/>
          <a:p>
            <a:r>
              <a:rPr lang="fr-FR" i="1" dirty="0">
                <a:latin typeface="Lava Devanagari" pitchFamily="2" charset="77"/>
                <a:cs typeface="Lava Devanagari" pitchFamily="2" charset="77"/>
              </a:rPr>
              <a:t>The neutrino-neutrino </a:t>
            </a:r>
          </a:p>
          <a:p>
            <a:r>
              <a:rPr lang="fr-FR" i="1" dirty="0">
                <a:latin typeface="Lava Devanagari" pitchFamily="2" charset="77"/>
                <a:cs typeface="Lava Devanagari" pitchFamily="2" charset="77"/>
              </a:rPr>
              <a:t>interaction </a:t>
            </a:r>
            <a:r>
              <a:rPr lang="fr-FR" i="1" dirty="0" err="1">
                <a:latin typeface="Lava Devanagari" pitchFamily="2" charset="77"/>
                <a:cs typeface="Lava Devanagari" pitchFamily="2" charset="77"/>
              </a:rPr>
              <a:t>becomes</a:t>
            </a:r>
            <a:r>
              <a:rPr lang="fr-FR" i="1" dirty="0">
                <a:latin typeface="Lava Devanagari" pitchFamily="2" charset="77"/>
                <a:cs typeface="Lava Devanagari" pitchFamily="2" charset="77"/>
              </a:rPr>
              <a:t> </a:t>
            </a:r>
          </a:p>
          <a:p>
            <a:r>
              <a:rPr lang="fr-FR" i="1" dirty="0" err="1">
                <a:latin typeface="Lava Devanagari" pitchFamily="2" charset="77"/>
                <a:cs typeface="Lava Devanagari" pitchFamily="2" charset="77"/>
              </a:rPr>
              <a:t>sizeable</a:t>
            </a:r>
            <a:r>
              <a:rPr lang="fr-FR" i="1" dirty="0">
                <a:latin typeface="Lava Devanagari" pitchFamily="2" charset="77"/>
                <a:cs typeface="Lava Devanagari" pitchFamily="2" charset="77"/>
              </a:rPr>
              <a:t>.</a:t>
            </a:r>
            <a:endParaRPr lang="fr-FR" i="1" dirty="0">
              <a:solidFill>
                <a:srgbClr val="C00000"/>
              </a:solidFill>
              <a:latin typeface="Lava Devanagari" pitchFamily="2" charset="77"/>
              <a:cs typeface="Lava Devanagari" pitchFamily="2" charset="77"/>
            </a:endParaRPr>
          </a:p>
        </p:txBody>
      </p:sp>
      <p:sp>
        <p:nvSpPr>
          <p:cNvPr id="10" name="Rectangle 9">
            <a:extLst>
              <a:ext uri="{FF2B5EF4-FFF2-40B4-BE49-F238E27FC236}">
                <a16:creationId xmlns:a16="http://schemas.microsoft.com/office/drawing/2014/main" id="{6FF09EA7-5C3A-4CF1-C9EC-47F742901CF1}"/>
              </a:ext>
            </a:extLst>
          </p:cNvPr>
          <p:cNvSpPr/>
          <p:nvPr/>
        </p:nvSpPr>
        <p:spPr>
          <a:xfrm>
            <a:off x="5400141" y="4971371"/>
            <a:ext cx="431800" cy="24661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ZoneTexte 3">
            <a:extLst>
              <a:ext uri="{FF2B5EF4-FFF2-40B4-BE49-F238E27FC236}">
                <a16:creationId xmlns:a16="http://schemas.microsoft.com/office/drawing/2014/main" id="{B87477E8-431B-7359-8DE1-A878974676B6}"/>
              </a:ext>
            </a:extLst>
          </p:cNvPr>
          <p:cNvSpPr txBox="1"/>
          <p:nvPr/>
        </p:nvSpPr>
        <p:spPr>
          <a:xfrm>
            <a:off x="6427855" y="4929268"/>
            <a:ext cx="2352119" cy="707886"/>
          </a:xfrm>
          <a:prstGeom prst="rect">
            <a:avLst/>
          </a:prstGeom>
          <a:noFill/>
        </p:spPr>
        <p:txBody>
          <a:bodyPr wrap="none" rtlCol="0">
            <a:spAutoFit/>
          </a:bodyPr>
          <a:lstStyle/>
          <a:p>
            <a:r>
              <a:rPr lang="fr-FR" sz="2000" i="1" dirty="0">
                <a:solidFill>
                  <a:schemeClr val="accent6"/>
                </a:solidFill>
              </a:rPr>
              <a:t>A </a:t>
            </a:r>
            <a:r>
              <a:rPr lang="fr-FR" sz="2000" i="1" dirty="0" err="1">
                <a:solidFill>
                  <a:schemeClr val="accent6"/>
                </a:solidFill>
              </a:rPr>
              <a:t>weakly</a:t>
            </a:r>
            <a:r>
              <a:rPr lang="fr-FR" sz="2000" i="1" dirty="0">
                <a:solidFill>
                  <a:schemeClr val="accent6"/>
                </a:solidFill>
              </a:rPr>
              <a:t> </a:t>
            </a:r>
            <a:r>
              <a:rPr lang="fr-FR" sz="2000" i="1" dirty="0" err="1">
                <a:solidFill>
                  <a:schemeClr val="accent6"/>
                </a:solidFill>
              </a:rPr>
              <a:t>interacting</a:t>
            </a:r>
            <a:r>
              <a:rPr lang="fr-FR" sz="2000" i="1" dirty="0">
                <a:solidFill>
                  <a:schemeClr val="accent6"/>
                </a:solidFill>
              </a:rPr>
              <a:t> </a:t>
            </a:r>
          </a:p>
          <a:p>
            <a:r>
              <a:rPr lang="fr-FR" sz="2000" i="1" dirty="0" err="1">
                <a:solidFill>
                  <a:schemeClr val="accent6"/>
                </a:solidFill>
              </a:rPr>
              <a:t>many</a:t>
            </a:r>
            <a:r>
              <a:rPr lang="fr-FR" sz="2000" i="1" dirty="0">
                <a:solidFill>
                  <a:schemeClr val="accent6"/>
                </a:solidFill>
              </a:rPr>
              <a:t>-body system !</a:t>
            </a:r>
          </a:p>
        </p:txBody>
      </p:sp>
      <p:sp>
        <p:nvSpPr>
          <p:cNvPr id="2" name="ICAP, IAP, 8th September 2022">
            <a:extLst>
              <a:ext uri="{FF2B5EF4-FFF2-40B4-BE49-F238E27FC236}">
                <a16:creationId xmlns:a16="http://schemas.microsoft.com/office/drawing/2014/main" id="{74BBBC66-9C65-F3A1-23A2-733260E7F3B0}"/>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8598393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llipse 3">
            <a:extLst>
              <a:ext uri="{FF2B5EF4-FFF2-40B4-BE49-F238E27FC236}">
                <a16:creationId xmlns:a16="http://schemas.microsoft.com/office/drawing/2014/main" id="{407FAB75-5693-7C62-D7F4-1F46F8C3866C}"/>
              </a:ext>
            </a:extLst>
          </p:cNvPr>
          <p:cNvSpPr/>
          <p:nvPr/>
        </p:nvSpPr>
        <p:spPr>
          <a:xfrm>
            <a:off x="5083315" y="2120795"/>
            <a:ext cx="2103736" cy="2073833"/>
          </a:xfrm>
          <a:prstGeom prst="ellipse">
            <a:avLst/>
          </a:prstGeom>
          <a:no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ZoneTexte 4">
            <a:extLst>
              <a:ext uri="{FF2B5EF4-FFF2-40B4-BE49-F238E27FC236}">
                <a16:creationId xmlns:a16="http://schemas.microsoft.com/office/drawing/2014/main" id="{D818E7D3-85BE-0835-3085-2CF0E35D39F6}"/>
              </a:ext>
            </a:extLst>
          </p:cNvPr>
          <p:cNvSpPr txBox="1"/>
          <p:nvPr/>
        </p:nvSpPr>
        <p:spPr>
          <a:xfrm>
            <a:off x="2005883" y="1679629"/>
            <a:ext cx="2749471" cy="707886"/>
          </a:xfrm>
          <a:prstGeom prst="rect">
            <a:avLst/>
          </a:prstGeom>
          <a:noFill/>
        </p:spPr>
        <p:txBody>
          <a:bodyPr wrap="none" rtlCol="0">
            <a:spAutoFit/>
          </a:bodyPr>
          <a:lstStyle/>
          <a:p>
            <a:pPr algn="ctr"/>
            <a:r>
              <a:rPr lang="fr-FR" sz="2000" dirty="0">
                <a:latin typeface="Book Antiqua" panose="02040602050305030304" pitchFamily="18" charset="0"/>
              </a:rPr>
              <a:t>How do massive stars </a:t>
            </a:r>
          </a:p>
          <a:p>
            <a:pPr algn="ctr"/>
            <a:r>
              <a:rPr lang="fr-FR" sz="2000" dirty="0" err="1">
                <a:latin typeface="Book Antiqua" panose="02040602050305030304" pitchFamily="18" charset="0"/>
              </a:rPr>
              <a:t>explode</a:t>
            </a:r>
            <a:r>
              <a:rPr lang="fr-FR" sz="2000" dirty="0">
                <a:latin typeface="Book Antiqua" panose="02040602050305030304" pitchFamily="18" charset="0"/>
              </a:rPr>
              <a:t> ?</a:t>
            </a:r>
          </a:p>
        </p:txBody>
      </p:sp>
      <p:sp>
        <p:nvSpPr>
          <p:cNvPr id="6" name="Flèche">
            <a:extLst>
              <a:ext uri="{FF2B5EF4-FFF2-40B4-BE49-F238E27FC236}">
                <a16:creationId xmlns:a16="http://schemas.microsoft.com/office/drawing/2014/main" id="{F3521953-FE41-BC63-5239-98F60419782B}"/>
              </a:ext>
            </a:extLst>
          </p:cNvPr>
          <p:cNvSpPr/>
          <p:nvPr/>
        </p:nvSpPr>
        <p:spPr>
          <a:xfrm rot="13159374">
            <a:off x="4580166" y="2015796"/>
            <a:ext cx="743970" cy="515228"/>
          </a:xfrm>
          <a:prstGeom prst="rightArrow">
            <a:avLst>
              <a:gd name="adj1" fmla="val 32000"/>
              <a:gd name="adj2" fmla="val 78878"/>
            </a:avLst>
          </a:prstGeom>
          <a:blipFill>
            <a:blip r:embed="rId2"/>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sp>
        <p:nvSpPr>
          <p:cNvPr id="7" name="Flèche">
            <a:extLst>
              <a:ext uri="{FF2B5EF4-FFF2-40B4-BE49-F238E27FC236}">
                <a16:creationId xmlns:a16="http://schemas.microsoft.com/office/drawing/2014/main" id="{7F641A64-68F2-B95B-146C-AB259B085430}"/>
              </a:ext>
            </a:extLst>
          </p:cNvPr>
          <p:cNvSpPr/>
          <p:nvPr/>
        </p:nvSpPr>
        <p:spPr>
          <a:xfrm rot="19230347">
            <a:off x="6935932" y="1964780"/>
            <a:ext cx="743970" cy="515228"/>
          </a:xfrm>
          <a:prstGeom prst="rightArrow">
            <a:avLst>
              <a:gd name="adj1" fmla="val 32000"/>
              <a:gd name="adj2" fmla="val 78878"/>
            </a:avLst>
          </a:prstGeom>
          <a:blipFill>
            <a:blip r:embed="rId2"/>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sp>
        <p:nvSpPr>
          <p:cNvPr id="8" name="Flèche">
            <a:extLst>
              <a:ext uri="{FF2B5EF4-FFF2-40B4-BE49-F238E27FC236}">
                <a16:creationId xmlns:a16="http://schemas.microsoft.com/office/drawing/2014/main" id="{AC5DF257-165E-F07A-999F-F12D8BA8C02E}"/>
              </a:ext>
            </a:extLst>
          </p:cNvPr>
          <p:cNvSpPr/>
          <p:nvPr/>
        </p:nvSpPr>
        <p:spPr>
          <a:xfrm rot="6169261">
            <a:off x="5457980" y="4260131"/>
            <a:ext cx="743970" cy="515228"/>
          </a:xfrm>
          <a:prstGeom prst="rightArrow">
            <a:avLst>
              <a:gd name="adj1" fmla="val 32000"/>
              <a:gd name="adj2" fmla="val 78878"/>
            </a:avLst>
          </a:prstGeom>
          <a:blipFill>
            <a:blip r:embed="rId2"/>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sp>
        <p:nvSpPr>
          <p:cNvPr id="9" name="Flèche">
            <a:extLst>
              <a:ext uri="{FF2B5EF4-FFF2-40B4-BE49-F238E27FC236}">
                <a16:creationId xmlns:a16="http://schemas.microsoft.com/office/drawing/2014/main" id="{A01D0F49-9F37-66F1-C546-4F6D813DC46B}"/>
              </a:ext>
            </a:extLst>
          </p:cNvPr>
          <p:cNvSpPr/>
          <p:nvPr/>
        </p:nvSpPr>
        <p:spPr>
          <a:xfrm>
            <a:off x="7202368" y="2828500"/>
            <a:ext cx="743970" cy="515228"/>
          </a:xfrm>
          <a:prstGeom prst="rightArrow">
            <a:avLst>
              <a:gd name="adj1" fmla="val 32000"/>
              <a:gd name="adj2" fmla="val 78878"/>
            </a:avLst>
          </a:prstGeom>
          <a:blipFill>
            <a:blip r:embed="rId2"/>
          </a:blipFill>
          <a:ln w="12700">
            <a:miter lim="400000"/>
          </a:ln>
          <a:effectLst/>
        </p:spPr>
        <p:txBody>
          <a:bodyPr lIns="25400" tIns="25400" rIns="25400" bIns="25400" anchor="ctr"/>
          <a:lstStyle/>
          <a:p>
            <a:pPr>
              <a:lnSpc>
                <a:spcPct val="100000"/>
              </a:lnSpc>
              <a:defRPr>
                <a:solidFill>
                  <a:srgbClr val="F3F1DF"/>
                </a:solidFill>
                <a:effectLst/>
              </a:defRPr>
            </a:pPr>
            <a:endParaRPr sz="900" dirty="0"/>
          </a:p>
        </p:txBody>
      </p:sp>
      <p:sp>
        <p:nvSpPr>
          <p:cNvPr id="10" name="Flèche">
            <a:extLst>
              <a:ext uri="{FF2B5EF4-FFF2-40B4-BE49-F238E27FC236}">
                <a16:creationId xmlns:a16="http://schemas.microsoft.com/office/drawing/2014/main" id="{12F6B62D-9AEA-E5A7-CD38-1DF664DA27B9}"/>
              </a:ext>
            </a:extLst>
          </p:cNvPr>
          <p:cNvSpPr/>
          <p:nvPr/>
        </p:nvSpPr>
        <p:spPr>
          <a:xfrm rot="9618594">
            <a:off x="4392656" y="3333167"/>
            <a:ext cx="743970" cy="515228"/>
          </a:xfrm>
          <a:prstGeom prst="rightArrow">
            <a:avLst>
              <a:gd name="adj1" fmla="val 32000"/>
              <a:gd name="adj2" fmla="val 78878"/>
            </a:avLst>
          </a:prstGeom>
          <a:blipFill>
            <a:blip r:embed="rId2"/>
          </a:blipFill>
          <a:ln w="12700">
            <a:miter lim="400000"/>
          </a:ln>
          <a:effectLst/>
        </p:spPr>
        <p:txBody>
          <a:bodyPr lIns="25400" tIns="25400" rIns="25400" bIns="25400" anchor="ctr"/>
          <a:lstStyle/>
          <a:p>
            <a:pPr>
              <a:lnSpc>
                <a:spcPct val="100000"/>
              </a:lnSpc>
              <a:defRPr>
                <a:solidFill>
                  <a:srgbClr val="F3F1DF"/>
                </a:solidFill>
                <a:effectLst/>
              </a:defRPr>
            </a:pPr>
            <a:endParaRPr sz="900"/>
          </a:p>
        </p:txBody>
      </p:sp>
      <p:sp>
        <p:nvSpPr>
          <p:cNvPr id="11" name="ZoneTexte 10">
            <a:extLst>
              <a:ext uri="{FF2B5EF4-FFF2-40B4-BE49-F238E27FC236}">
                <a16:creationId xmlns:a16="http://schemas.microsoft.com/office/drawing/2014/main" id="{4895DEBC-5D44-9CB7-F59D-8FDCB9B061C6}"/>
              </a:ext>
            </a:extLst>
          </p:cNvPr>
          <p:cNvSpPr txBox="1"/>
          <p:nvPr/>
        </p:nvSpPr>
        <p:spPr>
          <a:xfrm>
            <a:off x="5035500" y="2651672"/>
            <a:ext cx="2198039" cy="923330"/>
          </a:xfrm>
          <a:prstGeom prst="rect">
            <a:avLst/>
          </a:prstGeom>
          <a:noFill/>
        </p:spPr>
        <p:txBody>
          <a:bodyPr wrap="none" rtlCol="0">
            <a:spAutoFit/>
          </a:bodyPr>
          <a:lstStyle/>
          <a:p>
            <a:pPr algn="ctr"/>
            <a:r>
              <a:rPr lang="fr-FR" b="1" dirty="0">
                <a:solidFill>
                  <a:schemeClr val="accent5"/>
                </a:solidFill>
                <a:latin typeface="Book Antiqua" panose="02040602050305030304" pitchFamily="18" charset="0"/>
              </a:rPr>
              <a:t>NEUTRINOS </a:t>
            </a:r>
          </a:p>
          <a:p>
            <a:pPr algn="ctr"/>
            <a:r>
              <a:rPr lang="fr-FR" b="1" dirty="0">
                <a:solidFill>
                  <a:schemeClr val="accent5"/>
                </a:solidFill>
                <a:latin typeface="Book Antiqua" panose="02040602050305030304" pitchFamily="18" charset="0"/>
              </a:rPr>
              <a:t>FROM DENSE </a:t>
            </a:r>
          </a:p>
          <a:p>
            <a:pPr algn="ctr"/>
            <a:r>
              <a:rPr lang="fr-FR" b="1" dirty="0">
                <a:solidFill>
                  <a:schemeClr val="accent5"/>
                </a:solidFill>
                <a:latin typeface="Book Antiqua" panose="02040602050305030304" pitchFamily="18" charset="0"/>
              </a:rPr>
              <a:t>ENVIRONMENTS</a:t>
            </a:r>
          </a:p>
        </p:txBody>
      </p:sp>
      <p:sp>
        <p:nvSpPr>
          <p:cNvPr id="12" name="ZoneTexte 11">
            <a:extLst>
              <a:ext uri="{FF2B5EF4-FFF2-40B4-BE49-F238E27FC236}">
                <a16:creationId xmlns:a16="http://schemas.microsoft.com/office/drawing/2014/main" id="{BA427E6B-13E6-8FD5-2889-806FE95127B0}"/>
              </a:ext>
            </a:extLst>
          </p:cNvPr>
          <p:cNvSpPr txBox="1"/>
          <p:nvPr/>
        </p:nvSpPr>
        <p:spPr>
          <a:xfrm>
            <a:off x="7137556" y="1579104"/>
            <a:ext cx="3727302" cy="707886"/>
          </a:xfrm>
          <a:prstGeom prst="rect">
            <a:avLst/>
          </a:prstGeom>
          <a:noFill/>
        </p:spPr>
        <p:txBody>
          <a:bodyPr wrap="none" rtlCol="0">
            <a:spAutoFit/>
          </a:bodyPr>
          <a:lstStyle/>
          <a:p>
            <a:pPr algn="ctr"/>
            <a:r>
              <a:rPr lang="fr-FR" sz="2000" dirty="0">
                <a:latin typeface="Book Antiqua" panose="02040602050305030304" pitchFamily="18" charset="0"/>
              </a:rPr>
              <a:t>How are </a:t>
            </a:r>
            <a:r>
              <a:rPr lang="fr-FR" sz="2000" dirty="0" err="1">
                <a:latin typeface="Book Antiqua" panose="02040602050305030304" pitchFamily="18" charset="0"/>
              </a:rPr>
              <a:t>elements</a:t>
            </a:r>
            <a:r>
              <a:rPr lang="fr-FR" sz="2000" dirty="0">
                <a:latin typeface="Book Antiqua" panose="02040602050305030304" pitchFamily="18" charset="0"/>
              </a:rPr>
              <a:t> </a:t>
            </a:r>
            <a:r>
              <a:rPr lang="fr-FR" sz="2000" dirty="0" err="1">
                <a:latin typeface="Book Antiqua" panose="02040602050305030304" pitchFamily="18" charset="0"/>
              </a:rPr>
              <a:t>heavier</a:t>
            </a:r>
            <a:r>
              <a:rPr lang="fr-FR" sz="2000" dirty="0">
                <a:latin typeface="Book Antiqua" panose="02040602050305030304" pitchFamily="18" charset="0"/>
              </a:rPr>
              <a:t> </a:t>
            </a:r>
            <a:r>
              <a:rPr lang="fr-FR" sz="2000" dirty="0" err="1">
                <a:latin typeface="Book Antiqua" panose="02040602050305030304" pitchFamily="18" charset="0"/>
              </a:rPr>
              <a:t>than</a:t>
            </a:r>
            <a:endParaRPr lang="fr-FR" sz="2000" dirty="0">
              <a:latin typeface="Book Antiqua" panose="02040602050305030304" pitchFamily="18" charset="0"/>
            </a:endParaRPr>
          </a:p>
          <a:p>
            <a:pPr algn="ctr"/>
            <a:r>
              <a:rPr lang="fr-FR" sz="2000" dirty="0" err="1">
                <a:latin typeface="Book Antiqua" panose="02040602050305030304" pitchFamily="18" charset="0"/>
              </a:rPr>
              <a:t>iron</a:t>
            </a:r>
            <a:r>
              <a:rPr lang="fr-FR" sz="2000" dirty="0">
                <a:latin typeface="Book Antiqua" panose="02040602050305030304" pitchFamily="18" charset="0"/>
              </a:rPr>
              <a:t> </a:t>
            </a:r>
            <a:r>
              <a:rPr lang="fr-FR" sz="2000" dirty="0" err="1">
                <a:latin typeface="Book Antiqua" panose="02040602050305030304" pitchFamily="18" charset="0"/>
              </a:rPr>
              <a:t>formed</a:t>
            </a:r>
            <a:r>
              <a:rPr lang="fr-FR" sz="2000" dirty="0">
                <a:latin typeface="Book Antiqua" panose="02040602050305030304" pitchFamily="18" charset="0"/>
              </a:rPr>
              <a:t> ?</a:t>
            </a:r>
          </a:p>
        </p:txBody>
      </p:sp>
      <p:sp>
        <p:nvSpPr>
          <p:cNvPr id="13" name="ZoneTexte 12">
            <a:extLst>
              <a:ext uri="{FF2B5EF4-FFF2-40B4-BE49-F238E27FC236}">
                <a16:creationId xmlns:a16="http://schemas.microsoft.com/office/drawing/2014/main" id="{B7A559B4-2616-67F5-6169-26D3E4F18E60}"/>
              </a:ext>
            </a:extLst>
          </p:cNvPr>
          <p:cNvSpPr txBox="1"/>
          <p:nvPr/>
        </p:nvSpPr>
        <p:spPr>
          <a:xfrm>
            <a:off x="3770376" y="4898476"/>
            <a:ext cx="3906839" cy="707886"/>
          </a:xfrm>
          <a:prstGeom prst="rect">
            <a:avLst/>
          </a:prstGeom>
          <a:noFill/>
        </p:spPr>
        <p:txBody>
          <a:bodyPr wrap="none" rtlCol="0">
            <a:spAutoFit/>
          </a:bodyPr>
          <a:lstStyle/>
          <a:p>
            <a:pPr algn="ctr"/>
            <a:r>
              <a:rPr lang="fr-FR" sz="2000" i="1" dirty="0" err="1">
                <a:latin typeface="Book Antiqua" panose="02040602050305030304" pitchFamily="18" charset="0"/>
              </a:rPr>
              <a:t>Intrisically</a:t>
            </a:r>
            <a:r>
              <a:rPr lang="fr-FR" sz="2000" i="1" dirty="0">
                <a:latin typeface="Book Antiqua" panose="02040602050305030304" pitchFamily="18" charset="0"/>
              </a:rPr>
              <a:t> </a:t>
            </a:r>
            <a:r>
              <a:rPr lang="fr-FR" sz="2000" i="1" dirty="0" err="1">
                <a:latin typeface="Book Antiqua" panose="02040602050305030304" pitchFamily="18" charset="0"/>
              </a:rPr>
              <a:t>theoretically</a:t>
            </a:r>
            <a:r>
              <a:rPr lang="fr-FR" sz="2000" i="1" dirty="0">
                <a:latin typeface="Book Antiqua" panose="02040602050305030304" pitchFamily="18" charset="0"/>
              </a:rPr>
              <a:t> </a:t>
            </a:r>
            <a:r>
              <a:rPr lang="fr-FR" sz="2000" i="1" dirty="0" err="1">
                <a:latin typeface="Book Antiqua" panose="02040602050305030304" pitchFamily="18" charset="0"/>
              </a:rPr>
              <a:t>interesting</a:t>
            </a:r>
            <a:r>
              <a:rPr lang="fr-FR" sz="2000" i="1" dirty="0">
                <a:latin typeface="Book Antiqua" panose="02040602050305030304" pitchFamily="18" charset="0"/>
              </a:rPr>
              <a:t>:</a:t>
            </a:r>
          </a:p>
          <a:p>
            <a:pPr algn="ctr"/>
            <a:r>
              <a:rPr lang="fr-FR" sz="2000" dirty="0" err="1">
                <a:latin typeface="Book Antiqua" panose="02040602050305030304" pitchFamily="18" charset="0"/>
              </a:rPr>
              <a:t>Flavor</a:t>
            </a:r>
            <a:r>
              <a:rPr lang="fr-FR" sz="2000" dirty="0">
                <a:latin typeface="Book Antiqua" panose="02040602050305030304" pitchFamily="18" charset="0"/>
              </a:rPr>
              <a:t> </a:t>
            </a:r>
            <a:r>
              <a:rPr lang="fr-FR" sz="2000" dirty="0" err="1">
                <a:latin typeface="Book Antiqua" panose="02040602050305030304" pitchFamily="18" charset="0"/>
              </a:rPr>
              <a:t>evolution</a:t>
            </a:r>
            <a:r>
              <a:rPr lang="fr-FR" sz="2000" dirty="0">
                <a:latin typeface="Book Antiqua" panose="02040602050305030304" pitchFamily="18" charset="0"/>
              </a:rPr>
              <a:t> in dense media</a:t>
            </a:r>
          </a:p>
        </p:txBody>
      </p:sp>
      <p:sp>
        <p:nvSpPr>
          <p:cNvPr id="15" name="ZoneTexte 14">
            <a:extLst>
              <a:ext uri="{FF2B5EF4-FFF2-40B4-BE49-F238E27FC236}">
                <a16:creationId xmlns:a16="http://schemas.microsoft.com/office/drawing/2014/main" id="{4E0795DD-5079-9C50-E208-F742845EEA70}"/>
              </a:ext>
            </a:extLst>
          </p:cNvPr>
          <p:cNvSpPr txBox="1"/>
          <p:nvPr/>
        </p:nvSpPr>
        <p:spPr>
          <a:xfrm>
            <a:off x="1710195" y="3431547"/>
            <a:ext cx="2685352" cy="707886"/>
          </a:xfrm>
          <a:prstGeom prst="rect">
            <a:avLst/>
          </a:prstGeom>
          <a:noFill/>
        </p:spPr>
        <p:txBody>
          <a:bodyPr wrap="none" rtlCol="0">
            <a:spAutoFit/>
          </a:bodyPr>
          <a:lstStyle/>
          <a:p>
            <a:pPr algn="ctr"/>
            <a:r>
              <a:rPr lang="fr-FR" sz="2000" dirty="0" err="1">
                <a:latin typeface="Book Antiqua" panose="02040602050305030304" pitchFamily="18" charset="0"/>
              </a:rPr>
              <a:t>Predictions</a:t>
            </a:r>
            <a:r>
              <a:rPr lang="fr-FR" sz="2000" dirty="0">
                <a:latin typeface="Book Antiqua" panose="02040602050305030304" pitchFamily="18" charset="0"/>
              </a:rPr>
              <a:t> for future </a:t>
            </a:r>
          </a:p>
          <a:p>
            <a:pPr algn="ctr"/>
            <a:r>
              <a:rPr lang="fr-FR" sz="2000" dirty="0">
                <a:latin typeface="Book Antiqua" panose="02040602050305030304" pitchFamily="18" charset="0"/>
              </a:rPr>
              <a:t>observations</a:t>
            </a:r>
          </a:p>
        </p:txBody>
      </p:sp>
      <p:pic>
        <p:nvPicPr>
          <p:cNvPr id="17" name="Image 16" descr="Une image contenant texte, logiciel, Page web, Icône d’ordinateur&#10;&#10;Le contenu généré par l’IA peut être incorrect.">
            <a:extLst>
              <a:ext uri="{FF2B5EF4-FFF2-40B4-BE49-F238E27FC236}">
                <a16:creationId xmlns:a16="http://schemas.microsoft.com/office/drawing/2014/main" id="{50E67ECF-D2B1-5446-FB41-7964CEA7CEE5}"/>
              </a:ext>
            </a:extLst>
          </p:cNvPr>
          <p:cNvPicPr>
            <a:picLocks noChangeAspect="1"/>
          </p:cNvPicPr>
          <p:nvPr/>
        </p:nvPicPr>
        <p:blipFill>
          <a:blip r:embed="rId3"/>
          <a:srcRect l="2339" t="12454" r="39784" b="24705"/>
          <a:stretch>
            <a:fillRect/>
          </a:stretch>
        </p:blipFill>
        <p:spPr>
          <a:xfrm>
            <a:off x="7621875" y="3655743"/>
            <a:ext cx="4252199" cy="2885554"/>
          </a:xfrm>
          <a:prstGeom prst="rect">
            <a:avLst/>
          </a:prstGeom>
          <a:ln>
            <a:solidFill>
              <a:schemeClr val="tx1"/>
            </a:solidFill>
          </a:ln>
          <a:effectLst>
            <a:outerShdw blurRad="50800" dist="38100" dir="8100000" algn="tr" rotWithShape="0">
              <a:prstClr val="black">
                <a:alpha val="40000"/>
              </a:prstClr>
            </a:outerShdw>
          </a:effectLst>
        </p:spPr>
      </p:pic>
      <p:sp>
        <p:nvSpPr>
          <p:cNvPr id="14" name="ZoneTexte 13">
            <a:extLst>
              <a:ext uri="{FF2B5EF4-FFF2-40B4-BE49-F238E27FC236}">
                <a16:creationId xmlns:a16="http://schemas.microsoft.com/office/drawing/2014/main" id="{51D9B736-7CB9-6EF3-653D-E0F9F1023A03}"/>
              </a:ext>
            </a:extLst>
          </p:cNvPr>
          <p:cNvSpPr txBox="1"/>
          <p:nvPr/>
        </p:nvSpPr>
        <p:spPr>
          <a:xfrm>
            <a:off x="7928526" y="2605505"/>
            <a:ext cx="3812261" cy="1015663"/>
          </a:xfrm>
          <a:prstGeom prst="rect">
            <a:avLst/>
          </a:prstGeom>
          <a:noFill/>
        </p:spPr>
        <p:txBody>
          <a:bodyPr wrap="none" rtlCol="0">
            <a:spAutoFit/>
          </a:bodyPr>
          <a:lstStyle/>
          <a:p>
            <a:pPr algn="ctr"/>
            <a:r>
              <a:rPr lang="fr-FR" sz="2000" dirty="0" err="1">
                <a:latin typeface="Book Antiqua" panose="02040602050305030304" pitchFamily="18" charset="0"/>
              </a:rPr>
              <a:t>Searches</a:t>
            </a:r>
            <a:r>
              <a:rPr lang="fr-FR" sz="2000" dirty="0">
                <a:latin typeface="Book Antiqua" panose="02040602050305030304" pitchFamily="18" charset="0"/>
              </a:rPr>
              <a:t> for </a:t>
            </a:r>
            <a:r>
              <a:rPr lang="fr-FR" sz="2000" dirty="0" err="1">
                <a:latin typeface="Book Antiqua" panose="02040602050305030304" pitchFamily="18" charset="0"/>
              </a:rPr>
              <a:t>physics</a:t>
            </a:r>
            <a:r>
              <a:rPr lang="fr-FR" sz="2000" dirty="0">
                <a:latin typeface="Book Antiqua" panose="02040602050305030304" pitchFamily="18" charset="0"/>
              </a:rPr>
              <a:t> </a:t>
            </a:r>
            <a:r>
              <a:rPr lang="fr-FR" sz="2000" dirty="0" err="1">
                <a:latin typeface="Book Antiqua" panose="02040602050305030304" pitchFamily="18" charset="0"/>
              </a:rPr>
              <a:t>beyond</a:t>
            </a:r>
            <a:r>
              <a:rPr lang="fr-FR" sz="2000" dirty="0">
                <a:latin typeface="Book Antiqua" panose="02040602050305030304" pitchFamily="18" charset="0"/>
              </a:rPr>
              <a:t> the</a:t>
            </a:r>
          </a:p>
          <a:p>
            <a:pPr algn="ctr"/>
            <a:r>
              <a:rPr lang="fr-FR" sz="2000" dirty="0">
                <a:latin typeface="Book Antiqua" panose="02040602050305030304" pitchFamily="18" charset="0"/>
              </a:rPr>
              <a:t>Standard Model (BSM),</a:t>
            </a:r>
          </a:p>
          <a:p>
            <a:pPr algn="ctr"/>
            <a:r>
              <a:rPr lang="fr-FR" sz="2000" dirty="0">
                <a:latin typeface="Book Antiqua" panose="02040602050305030304" pitchFamily="18" charset="0"/>
              </a:rPr>
              <a:t>Dark Matter </a:t>
            </a:r>
            <a:r>
              <a:rPr lang="fr-FR" sz="2000" dirty="0" err="1">
                <a:latin typeface="Book Antiqua" panose="02040602050305030304" pitchFamily="18" charset="0"/>
              </a:rPr>
              <a:t>particles</a:t>
            </a:r>
            <a:endParaRPr lang="fr-FR" sz="2000" dirty="0">
              <a:latin typeface="Book Antiqua" panose="02040602050305030304" pitchFamily="18" charset="0"/>
            </a:endParaRPr>
          </a:p>
        </p:txBody>
      </p:sp>
      <p:sp>
        <p:nvSpPr>
          <p:cNvPr id="20" name="ZoneTexte 19">
            <a:extLst>
              <a:ext uri="{FF2B5EF4-FFF2-40B4-BE49-F238E27FC236}">
                <a16:creationId xmlns:a16="http://schemas.microsoft.com/office/drawing/2014/main" id="{0ADA1443-E6A9-ACAD-F419-C2CDDC968F90}"/>
              </a:ext>
            </a:extLst>
          </p:cNvPr>
          <p:cNvSpPr txBox="1"/>
          <p:nvPr/>
        </p:nvSpPr>
        <p:spPr>
          <a:xfrm>
            <a:off x="4718331" y="412568"/>
            <a:ext cx="3035575" cy="584775"/>
          </a:xfrm>
          <a:prstGeom prst="rect">
            <a:avLst/>
          </a:prstGeom>
          <a:noFill/>
          <a:ln>
            <a:noFill/>
          </a:ln>
          <a:effectLst/>
        </p:spPr>
        <p:txBody>
          <a:bodyPr wrap="none" rtlCol="0">
            <a:spAutoFit/>
          </a:bodyPr>
          <a:lstStyle/>
          <a:p>
            <a:pPr algn="ctr"/>
            <a:r>
              <a:rPr lang="fr-FR" sz="3200" b="1" dirty="0">
                <a:solidFill>
                  <a:schemeClr val="accent4">
                    <a:lumMod val="75000"/>
                  </a:schemeClr>
                </a:solidFill>
                <a:latin typeface="Palatino" pitchFamily="2" charset="77"/>
                <a:ea typeface="Palatino" pitchFamily="2" charset="77"/>
                <a:cs typeface="Lava Devanagari" pitchFamily="2" charset="77"/>
              </a:rPr>
              <a:t>MOTIVATION</a:t>
            </a:r>
          </a:p>
        </p:txBody>
      </p:sp>
      <p:sp>
        <p:nvSpPr>
          <p:cNvPr id="3" name="Rectangle 2">
            <a:extLst>
              <a:ext uri="{FF2B5EF4-FFF2-40B4-BE49-F238E27FC236}">
                <a16:creationId xmlns:a16="http://schemas.microsoft.com/office/drawing/2014/main" id="{6863D39C-D34D-80E1-E5EF-7CF28F7436CE}"/>
              </a:ext>
            </a:extLst>
          </p:cNvPr>
          <p:cNvSpPr/>
          <p:nvPr/>
        </p:nvSpPr>
        <p:spPr>
          <a:xfrm>
            <a:off x="7928526" y="2485622"/>
            <a:ext cx="3945548" cy="1122667"/>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15">
            <a:extLst>
              <a:ext uri="{FF2B5EF4-FFF2-40B4-BE49-F238E27FC236}">
                <a16:creationId xmlns:a16="http://schemas.microsoft.com/office/drawing/2014/main" id="{053AD5D1-5BD8-2DFF-90A6-8955C8067F89}"/>
              </a:ext>
            </a:extLst>
          </p:cNvPr>
          <p:cNvSpPr/>
          <p:nvPr/>
        </p:nvSpPr>
        <p:spPr>
          <a:xfrm>
            <a:off x="3676327" y="4898476"/>
            <a:ext cx="3945548" cy="784559"/>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 name="ICAP, IAP, 8th September 2022">
            <a:extLst>
              <a:ext uri="{FF2B5EF4-FFF2-40B4-BE49-F238E27FC236}">
                <a16:creationId xmlns:a16="http://schemas.microsoft.com/office/drawing/2014/main" id="{F5471362-5E37-C823-43C1-29273EE65D1E}"/>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17654087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6"/>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1" nodeType="clickEffect">
                                  <p:stCondLst>
                                    <p:cond delay="0"/>
                                  </p:stCondLst>
                                  <p:childTnLst>
                                    <p:set>
                                      <p:cBhvr>
                                        <p:cTn id="36"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p:bldP spid="15" grpId="0"/>
      <p:bldP spid="14" grpId="0"/>
      <p:bldP spid="3" grpId="0" animBg="1"/>
      <p:bldP spid="16" grpId="0" animBg="1"/>
      <p:bldP spid="16"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1" name="CORE-COLLAPSE supernovae"/>
          <p:cNvSpPr txBox="1"/>
          <p:nvPr/>
        </p:nvSpPr>
        <p:spPr>
          <a:xfrm>
            <a:off x="4303894" y="577419"/>
            <a:ext cx="4151779" cy="4183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4500" b="1">
                <a:solidFill>
                  <a:srgbClr val="424242"/>
                </a:solidFill>
                <a:latin typeface="Palatino"/>
                <a:ea typeface="Palatino"/>
                <a:cs typeface="Palatino"/>
                <a:sym typeface="Palatino"/>
              </a:defRPr>
            </a:lvl1pPr>
          </a:lstStyle>
          <a:p>
            <a:pPr>
              <a:defRPr>
                <a:effectLst/>
              </a:defRPr>
            </a:pPr>
            <a:r>
              <a:rPr sz="2250" dirty="0"/>
              <a:t>CORE-COLLAPSE supernovae</a:t>
            </a:r>
          </a:p>
        </p:txBody>
      </p:sp>
      <p:pic>
        <p:nvPicPr>
          <p:cNvPr id="312" name="Image" descr="Image"/>
          <p:cNvPicPr>
            <a:picLocks noChangeAspect="1"/>
          </p:cNvPicPr>
          <p:nvPr/>
        </p:nvPicPr>
        <p:blipFill>
          <a:blip r:embed="rId2"/>
          <a:stretch>
            <a:fillRect/>
          </a:stretch>
        </p:blipFill>
        <p:spPr>
          <a:xfrm>
            <a:off x="1911278" y="1527985"/>
            <a:ext cx="5657601" cy="3818661"/>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313" name="Image" descr="Image"/>
          <p:cNvPicPr>
            <a:picLocks noChangeAspect="1"/>
          </p:cNvPicPr>
          <p:nvPr/>
        </p:nvPicPr>
        <p:blipFill>
          <a:blip r:embed="rId3"/>
          <a:stretch>
            <a:fillRect/>
          </a:stretch>
        </p:blipFill>
        <p:spPr>
          <a:xfrm>
            <a:off x="8022734" y="3219064"/>
            <a:ext cx="2114551" cy="660401"/>
          </a:xfrm>
          <a:prstGeom prst="rect">
            <a:avLst/>
          </a:prstGeom>
          <a:ln w="12700">
            <a:miter lim="400000"/>
          </a:ln>
        </p:spPr>
      </p:pic>
      <p:sp>
        <p:nvSpPr>
          <p:cNvPr id="314" name="Core-collapse supernovae include supernovae type II, Ib and Ic."/>
          <p:cNvSpPr txBox="1"/>
          <p:nvPr/>
        </p:nvSpPr>
        <p:spPr>
          <a:xfrm>
            <a:off x="3372258" y="5578322"/>
            <a:ext cx="6028382" cy="326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3300">
                <a:solidFill>
                  <a:srgbClr val="008F00"/>
                </a:solidFill>
                <a:latin typeface="Palatino"/>
                <a:ea typeface="Palatino"/>
                <a:cs typeface="Palatino"/>
                <a:sym typeface="Palatino"/>
              </a:defRPr>
            </a:lvl1pPr>
          </a:lstStyle>
          <a:p>
            <a:pPr>
              <a:defRPr>
                <a:effectLst/>
              </a:defRPr>
            </a:pPr>
            <a:r>
              <a:rPr sz="1650"/>
              <a:t>Core-collapse supernovae include supernovae type II, Ib and Ic.</a:t>
            </a:r>
          </a:p>
        </p:txBody>
      </p:sp>
      <p:sp>
        <p:nvSpPr>
          <p:cNvPr id="2" name="ICAP, IAP, 8th September 2022">
            <a:extLst>
              <a:ext uri="{FF2B5EF4-FFF2-40B4-BE49-F238E27FC236}">
                <a16:creationId xmlns:a16="http://schemas.microsoft.com/office/drawing/2014/main" id="{F6E7CDDE-589D-3A38-E2DA-5B7DB261BA55}"/>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C284CD-395B-74E2-E2E7-E4C657E5EA05}"/>
            </a:ext>
          </a:extLst>
        </p:cNvPr>
        <p:cNvGrpSpPr/>
        <p:nvPr/>
      </p:nvGrpSpPr>
      <p:grpSpPr>
        <a:xfrm>
          <a:off x="0" y="0"/>
          <a:ext cx="0" cy="0"/>
          <a:chOff x="0" y="0"/>
          <a:chExt cx="0" cy="0"/>
        </a:xfrm>
      </p:grpSpPr>
      <p:sp>
        <p:nvSpPr>
          <p:cNvPr id="253" name="Spectral classification of supernovae">
            <a:extLst>
              <a:ext uri="{FF2B5EF4-FFF2-40B4-BE49-F238E27FC236}">
                <a16:creationId xmlns:a16="http://schemas.microsoft.com/office/drawing/2014/main" id="{49B2DC2C-969F-740C-E39D-A3116E1FFA27}"/>
              </a:ext>
            </a:extLst>
          </p:cNvPr>
          <p:cNvSpPr txBox="1"/>
          <p:nvPr/>
        </p:nvSpPr>
        <p:spPr>
          <a:xfrm>
            <a:off x="434393" y="-526045"/>
            <a:ext cx="3137077" cy="436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500"/>
              <a:t>Spectral classification of supernovae</a:t>
            </a:r>
          </a:p>
          <a:p>
            <a:pPr defTabSz="292100">
              <a:defRPr sz="2000">
                <a:solidFill>
                  <a:srgbClr val="546056"/>
                </a:solidFill>
                <a:effectLst/>
                <a:latin typeface="Palatino"/>
                <a:ea typeface="Palatino"/>
                <a:cs typeface="Palatino"/>
                <a:sym typeface="Palatino"/>
              </a:defRPr>
            </a:pPr>
            <a:r>
              <a:rPr sz="1000"/>
              <a:t>                                                                                              </a:t>
            </a:r>
          </a:p>
        </p:txBody>
      </p:sp>
      <p:grpSp>
        <p:nvGrpSpPr>
          <p:cNvPr id="4" name="Groupe 3">
            <a:extLst>
              <a:ext uri="{FF2B5EF4-FFF2-40B4-BE49-F238E27FC236}">
                <a16:creationId xmlns:a16="http://schemas.microsoft.com/office/drawing/2014/main" id="{5BA3D013-4AF6-6575-5FEC-2D570110F4F9}"/>
              </a:ext>
            </a:extLst>
          </p:cNvPr>
          <p:cNvGrpSpPr/>
          <p:nvPr/>
        </p:nvGrpSpPr>
        <p:grpSpPr>
          <a:xfrm>
            <a:off x="338306" y="2255395"/>
            <a:ext cx="8325974" cy="2795737"/>
            <a:chOff x="357521" y="3742632"/>
            <a:chExt cx="8325974" cy="2795737"/>
          </a:xfrm>
        </p:grpSpPr>
        <p:sp>
          <p:nvSpPr>
            <p:cNvPr id="234" name="Ovale">
              <a:extLst>
                <a:ext uri="{FF2B5EF4-FFF2-40B4-BE49-F238E27FC236}">
                  <a16:creationId xmlns:a16="http://schemas.microsoft.com/office/drawing/2014/main" id="{143CCE5E-B418-DECA-EDAE-BD082DB442BB}"/>
                </a:ext>
              </a:extLst>
            </p:cNvPr>
            <p:cNvSpPr/>
            <p:nvPr/>
          </p:nvSpPr>
          <p:spPr>
            <a:xfrm>
              <a:off x="2344611" y="4343578"/>
              <a:ext cx="1350832" cy="1333723"/>
            </a:xfrm>
            <a:prstGeom prst="ellipse">
              <a:avLst/>
            </a:prstGeom>
            <a:solidFill>
              <a:srgbClr val="FFC000"/>
            </a:solidFill>
            <a:ln w="12700">
              <a:solidFill>
                <a:srgbClr val="000000"/>
              </a:solidFill>
              <a:miter lim="400000"/>
            </a:ln>
          </p:spPr>
          <p:txBody>
            <a:bodyPr lIns="25400" tIns="25400" rIns="25400" bIns="25400" anchor="ctr"/>
            <a:lstStyle/>
            <a:p>
              <a:pPr>
                <a:lnSpc>
                  <a:spcPct val="100000"/>
                </a:lnSpc>
                <a:defRPr>
                  <a:solidFill>
                    <a:srgbClr val="F3F1DF"/>
                  </a:solidFill>
                  <a:effectLst/>
                </a:defRPr>
              </a:pPr>
              <a:endParaRPr sz="900"/>
            </a:p>
          </p:txBody>
        </p:sp>
        <p:sp>
          <p:nvSpPr>
            <p:cNvPr id="237" name="Ovale">
              <a:extLst>
                <a:ext uri="{FF2B5EF4-FFF2-40B4-BE49-F238E27FC236}">
                  <a16:creationId xmlns:a16="http://schemas.microsoft.com/office/drawing/2014/main" id="{20BB3BB5-39E5-3CE3-F527-A93E13CE233D}"/>
                </a:ext>
              </a:extLst>
            </p:cNvPr>
            <p:cNvSpPr/>
            <p:nvPr/>
          </p:nvSpPr>
          <p:spPr>
            <a:xfrm>
              <a:off x="529607" y="4483102"/>
              <a:ext cx="1066721" cy="1054675"/>
            </a:xfrm>
            <a:prstGeom prst="ellipse">
              <a:avLst/>
            </a:prstGeom>
            <a:blipFill>
              <a:blip r:embed="rId2"/>
            </a:blipFill>
            <a:ln w="12700">
              <a:solidFill>
                <a:srgbClr val="000000"/>
              </a:solidFill>
              <a:miter lim="400000"/>
            </a:ln>
          </p:spPr>
          <p:txBody>
            <a:bodyPr lIns="25400" tIns="25400" rIns="25400" bIns="25400" anchor="ctr"/>
            <a:lstStyle/>
            <a:p>
              <a:pPr>
                <a:lnSpc>
                  <a:spcPct val="100000"/>
                </a:lnSpc>
                <a:defRPr>
                  <a:solidFill>
                    <a:srgbClr val="F3F1DF"/>
                  </a:solidFill>
                  <a:effectLst/>
                </a:defRPr>
              </a:pPr>
              <a:endParaRPr sz="900"/>
            </a:p>
          </p:txBody>
        </p:sp>
        <p:sp>
          <p:nvSpPr>
            <p:cNvPr id="238" name="H">
              <a:extLst>
                <a:ext uri="{FF2B5EF4-FFF2-40B4-BE49-F238E27FC236}">
                  <a16:creationId xmlns:a16="http://schemas.microsoft.com/office/drawing/2014/main" id="{B9E28A78-E186-FAD8-13D1-71931D22F015}"/>
                </a:ext>
              </a:extLst>
            </p:cNvPr>
            <p:cNvSpPr txBox="1"/>
            <p:nvPr/>
          </p:nvSpPr>
          <p:spPr>
            <a:xfrm>
              <a:off x="954181" y="4865528"/>
              <a:ext cx="174728" cy="289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100">
                  <a:solidFill>
                    <a:srgbClr val="FF2600"/>
                  </a:solidFill>
                </a:defRPr>
              </a:lvl1pPr>
            </a:lstStyle>
            <a:p>
              <a:r>
                <a:rPr sz="1550"/>
                <a:t>H</a:t>
              </a:r>
            </a:p>
          </p:txBody>
        </p:sp>
        <p:sp>
          <p:nvSpPr>
            <p:cNvPr id="239" name="Ovale">
              <a:extLst>
                <a:ext uri="{FF2B5EF4-FFF2-40B4-BE49-F238E27FC236}">
                  <a16:creationId xmlns:a16="http://schemas.microsoft.com/office/drawing/2014/main" id="{EE3503A9-334F-0273-9061-C6AB3A0DBEB8}"/>
                </a:ext>
              </a:extLst>
            </p:cNvPr>
            <p:cNvSpPr/>
            <p:nvPr/>
          </p:nvSpPr>
          <p:spPr>
            <a:xfrm>
              <a:off x="2486667" y="4483102"/>
              <a:ext cx="1066721" cy="1054675"/>
            </a:xfrm>
            <a:prstGeom prst="ellipse">
              <a:avLst/>
            </a:prstGeom>
            <a:blipFill>
              <a:blip r:embed="rId3"/>
            </a:blipFill>
            <a:ln w="12700">
              <a:solidFill>
                <a:srgbClr val="000000"/>
              </a:solidFill>
              <a:miter lim="400000"/>
            </a:ln>
          </p:spPr>
          <p:txBody>
            <a:bodyPr lIns="25400" tIns="25400" rIns="25400" bIns="25400" anchor="ctr"/>
            <a:lstStyle/>
            <a:p>
              <a:pPr>
                <a:lnSpc>
                  <a:spcPct val="100000"/>
                </a:lnSpc>
                <a:defRPr>
                  <a:solidFill>
                    <a:srgbClr val="F3F1DF"/>
                  </a:solidFill>
                  <a:effectLst/>
                </a:defRPr>
              </a:pPr>
              <a:endParaRPr sz="900"/>
            </a:p>
          </p:txBody>
        </p:sp>
        <p:sp>
          <p:nvSpPr>
            <p:cNvPr id="240" name="He">
              <a:extLst>
                <a:ext uri="{FF2B5EF4-FFF2-40B4-BE49-F238E27FC236}">
                  <a16:creationId xmlns:a16="http://schemas.microsoft.com/office/drawing/2014/main" id="{C29279FE-03BC-38EF-931B-BBC3C81B7B2A}"/>
                </a:ext>
              </a:extLst>
            </p:cNvPr>
            <p:cNvSpPr txBox="1"/>
            <p:nvPr/>
          </p:nvSpPr>
          <p:spPr>
            <a:xfrm>
              <a:off x="2863662" y="4865528"/>
              <a:ext cx="274114" cy="28982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100">
                  <a:solidFill>
                    <a:srgbClr val="FF2600"/>
                  </a:solidFill>
                </a:defRPr>
              </a:lvl1pPr>
            </a:lstStyle>
            <a:p>
              <a:r>
                <a:rPr sz="1550"/>
                <a:t>He</a:t>
              </a:r>
            </a:p>
          </p:txBody>
        </p:sp>
        <p:pic>
          <p:nvPicPr>
            <p:cNvPr id="241" name="pasted-image.pdf" descr="pasted-image.pdf">
              <a:extLst>
                <a:ext uri="{FF2B5EF4-FFF2-40B4-BE49-F238E27FC236}">
                  <a16:creationId xmlns:a16="http://schemas.microsoft.com/office/drawing/2014/main" id="{F2CF4CE1-BC0C-890B-638F-487751E1A315}"/>
                </a:ext>
              </a:extLst>
            </p:cNvPr>
            <p:cNvPicPr>
              <a:picLocks noChangeAspect="1"/>
            </p:cNvPicPr>
            <p:nvPr/>
          </p:nvPicPr>
          <p:blipFill>
            <a:blip r:embed="rId4"/>
            <a:stretch>
              <a:fillRect/>
            </a:stretch>
          </p:blipFill>
          <p:spPr>
            <a:xfrm>
              <a:off x="4440905" y="4252071"/>
              <a:ext cx="1532291" cy="1516735"/>
            </a:xfrm>
            <a:prstGeom prst="rect">
              <a:avLst/>
            </a:prstGeom>
            <a:ln w="12700">
              <a:miter lim="400000"/>
            </a:ln>
          </p:spPr>
        </p:pic>
        <p:sp>
          <p:nvSpPr>
            <p:cNvPr id="248" name="Ligne">
              <a:extLst>
                <a:ext uri="{FF2B5EF4-FFF2-40B4-BE49-F238E27FC236}">
                  <a16:creationId xmlns:a16="http://schemas.microsoft.com/office/drawing/2014/main" id="{A9C18930-6D15-67BD-FE2A-9537ACED2E87}"/>
                </a:ext>
              </a:extLst>
            </p:cNvPr>
            <p:cNvSpPr/>
            <p:nvPr/>
          </p:nvSpPr>
          <p:spPr>
            <a:xfrm>
              <a:off x="1672660" y="5010439"/>
              <a:ext cx="635001" cy="1"/>
            </a:xfrm>
            <a:prstGeom prst="line">
              <a:avLst/>
            </a:prstGeom>
            <a:ln w="114300">
              <a:solidFill>
                <a:schemeClr val="accent3">
                  <a:satOff val="-11003"/>
                  <a:lumOff val="-15119"/>
                </a:schemeClr>
              </a:solidFill>
              <a:miter lim="400000"/>
              <a:tailEnd type="triangle"/>
            </a:ln>
          </p:spPr>
          <p:txBody>
            <a:bodyPr lIns="25400" tIns="25400" rIns="25400" bIns="25400" anchor="ctr"/>
            <a:lstStyle/>
            <a:p>
              <a:pPr>
                <a:lnSpc>
                  <a:spcPct val="100000"/>
                </a:lnSpc>
                <a:defRPr>
                  <a:effectLst/>
                </a:defRPr>
              </a:pPr>
              <a:endParaRPr sz="900"/>
            </a:p>
          </p:txBody>
        </p:sp>
        <p:sp>
          <p:nvSpPr>
            <p:cNvPr id="249" name="Ligne">
              <a:extLst>
                <a:ext uri="{FF2B5EF4-FFF2-40B4-BE49-F238E27FC236}">
                  <a16:creationId xmlns:a16="http://schemas.microsoft.com/office/drawing/2014/main" id="{62DC2160-D088-00DC-FAF5-8A36F9E7F823}"/>
                </a:ext>
              </a:extLst>
            </p:cNvPr>
            <p:cNvSpPr/>
            <p:nvPr/>
          </p:nvSpPr>
          <p:spPr>
            <a:xfrm>
              <a:off x="3761417" y="5057641"/>
              <a:ext cx="635001" cy="1"/>
            </a:xfrm>
            <a:prstGeom prst="line">
              <a:avLst/>
            </a:prstGeom>
            <a:ln w="114300">
              <a:solidFill>
                <a:schemeClr val="accent3">
                  <a:satOff val="-11003"/>
                  <a:lumOff val="-15119"/>
                </a:schemeClr>
              </a:solidFill>
              <a:miter lim="400000"/>
              <a:tailEnd type="triangle"/>
            </a:ln>
          </p:spPr>
          <p:txBody>
            <a:bodyPr lIns="25400" tIns="25400" rIns="25400" bIns="25400" anchor="ctr"/>
            <a:lstStyle/>
            <a:p>
              <a:pPr>
                <a:lnSpc>
                  <a:spcPct val="100000"/>
                </a:lnSpc>
                <a:defRPr>
                  <a:effectLst/>
                </a:defRPr>
              </a:pPr>
              <a:endParaRPr sz="900"/>
            </a:p>
          </p:txBody>
        </p:sp>
        <p:sp>
          <p:nvSpPr>
            <p:cNvPr id="250" name="Ligne">
              <a:extLst>
                <a:ext uri="{FF2B5EF4-FFF2-40B4-BE49-F238E27FC236}">
                  <a16:creationId xmlns:a16="http://schemas.microsoft.com/office/drawing/2014/main" id="{970CF7CD-7FFC-28E4-EAE2-F4673F9C0988}"/>
                </a:ext>
              </a:extLst>
            </p:cNvPr>
            <p:cNvSpPr/>
            <p:nvPr/>
          </p:nvSpPr>
          <p:spPr>
            <a:xfrm>
              <a:off x="6054308" y="5010439"/>
              <a:ext cx="635001" cy="1"/>
            </a:xfrm>
            <a:prstGeom prst="line">
              <a:avLst/>
            </a:prstGeom>
            <a:ln w="114300">
              <a:solidFill>
                <a:schemeClr val="accent3">
                  <a:satOff val="-11003"/>
                  <a:lumOff val="-15119"/>
                </a:schemeClr>
              </a:solidFill>
              <a:miter lim="400000"/>
              <a:tailEnd type="triangle"/>
            </a:ln>
          </p:spPr>
          <p:txBody>
            <a:bodyPr lIns="25400" tIns="25400" rIns="25400" bIns="25400" anchor="ctr"/>
            <a:lstStyle/>
            <a:p>
              <a:pPr>
                <a:lnSpc>
                  <a:spcPct val="100000"/>
                </a:lnSpc>
                <a:defRPr>
                  <a:effectLst/>
                </a:defRPr>
              </a:pPr>
              <a:endParaRPr sz="900"/>
            </a:p>
          </p:txBody>
        </p:sp>
        <p:sp>
          <p:nvSpPr>
            <p:cNvPr id="262" name="Schematic evolution of a massive star (25 Msun)">
              <a:extLst>
                <a:ext uri="{FF2B5EF4-FFF2-40B4-BE49-F238E27FC236}">
                  <a16:creationId xmlns:a16="http://schemas.microsoft.com/office/drawing/2014/main" id="{E4C64C16-B38F-5780-B32D-94E993AA2CC1}"/>
                </a:ext>
              </a:extLst>
            </p:cNvPr>
            <p:cNvSpPr txBox="1"/>
            <p:nvPr/>
          </p:nvSpPr>
          <p:spPr>
            <a:xfrm>
              <a:off x="369038" y="3742632"/>
              <a:ext cx="5726961" cy="297517"/>
            </a:xfrm>
            <a:prstGeom prst="rect">
              <a:avLst/>
            </a:prstGeom>
            <a:ln w="12700">
              <a:solidFill>
                <a:srgbClr val="FFC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584200">
                <a:lnSpc>
                  <a:spcPct val="100000"/>
                </a:lnSpc>
                <a:defRPr sz="3000">
                  <a:solidFill>
                    <a:srgbClr val="945200"/>
                  </a:solidFill>
                  <a:latin typeface="Palatino"/>
                  <a:ea typeface="Palatino"/>
                  <a:cs typeface="Palatino"/>
                  <a:sym typeface="Palatino"/>
                </a:defRPr>
              </a:lvl1pPr>
            </a:lstStyle>
            <a:p>
              <a:pPr>
                <a:defRPr>
                  <a:effectLst/>
                </a:defRPr>
              </a:pPr>
              <a:r>
                <a:rPr sz="1600" dirty="0"/>
                <a:t>Schematic evolution of a </a:t>
              </a:r>
              <a:r>
                <a:rPr lang="fr-FR" sz="1600" b="1" dirty="0" err="1"/>
                <a:t>core</a:t>
              </a:r>
              <a:r>
                <a:rPr lang="fr-FR" sz="1600" b="1" dirty="0"/>
                <a:t>-collapse supernova </a:t>
              </a:r>
              <a:r>
                <a:rPr sz="1600" dirty="0"/>
                <a:t>(25 </a:t>
              </a:r>
              <a:r>
                <a:rPr sz="1600" dirty="0" err="1"/>
                <a:t>Msun</a:t>
              </a:r>
              <a:r>
                <a:rPr sz="1600" dirty="0"/>
                <a:t>)                                                                                            </a:t>
              </a:r>
            </a:p>
          </p:txBody>
        </p:sp>
        <p:sp>
          <p:nvSpPr>
            <p:cNvPr id="263" name="H burning…">
              <a:extLst>
                <a:ext uri="{FF2B5EF4-FFF2-40B4-BE49-F238E27FC236}">
                  <a16:creationId xmlns:a16="http://schemas.microsoft.com/office/drawing/2014/main" id="{0C36F9B2-1DE0-25E8-FD39-52CEBB0A2B05}"/>
                </a:ext>
              </a:extLst>
            </p:cNvPr>
            <p:cNvSpPr txBox="1"/>
            <p:nvPr/>
          </p:nvSpPr>
          <p:spPr>
            <a:xfrm>
              <a:off x="392721" y="5677301"/>
              <a:ext cx="1912555"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defRPr sz="3000"/>
              </a:pPr>
              <a:r>
                <a:rPr sz="1500" b="1" dirty="0">
                  <a:solidFill>
                    <a:schemeClr val="tx1">
                      <a:lumMod val="65000"/>
                      <a:lumOff val="35000"/>
                    </a:schemeClr>
                  </a:solidFill>
                  <a:latin typeface="Palatino" pitchFamily="2" charset="77"/>
                  <a:ea typeface="Palatino" pitchFamily="2" charset="77"/>
                </a:rPr>
                <a:t>H burning</a:t>
              </a:r>
            </a:p>
            <a:p>
              <a:pPr>
                <a:defRPr sz="3000"/>
              </a:pPr>
              <a:r>
                <a:rPr sz="1500" dirty="0">
                  <a:solidFill>
                    <a:schemeClr val="tx1">
                      <a:lumMod val="65000"/>
                      <a:lumOff val="35000"/>
                    </a:schemeClr>
                  </a:solidFill>
                  <a:latin typeface="Palatino" pitchFamily="2" charset="77"/>
                  <a:ea typeface="Palatino" pitchFamily="2" charset="77"/>
                </a:rPr>
                <a:t>T= 0.09 10</a:t>
              </a:r>
              <a:r>
                <a:rPr sz="1500" baseline="31999" dirty="0">
                  <a:solidFill>
                    <a:schemeClr val="tx1">
                      <a:lumMod val="65000"/>
                      <a:lumOff val="35000"/>
                    </a:schemeClr>
                  </a:solidFill>
                  <a:latin typeface="Palatino" pitchFamily="2" charset="77"/>
                  <a:ea typeface="Palatino" pitchFamily="2" charset="77"/>
                </a:rPr>
                <a:t>9</a:t>
              </a:r>
              <a:r>
                <a:rPr sz="1500" dirty="0">
                  <a:solidFill>
                    <a:schemeClr val="tx1">
                      <a:lumMod val="65000"/>
                      <a:lumOff val="35000"/>
                    </a:schemeClr>
                  </a:solidFill>
                  <a:latin typeface="Palatino" pitchFamily="2" charset="77"/>
                  <a:ea typeface="Palatino" pitchFamily="2" charset="77"/>
                </a:rPr>
                <a:t> K</a:t>
              </a:r>
            </a:p>
            <a:p>
              <a:pPr>
                <a:defRPr sz="3000"/>
              </a:pPr>
              <a:r>
                <a:rPr sz="1500" dirty="0">
                  <a:solidFill>
                    <a:schemeClr val="tx1">
                      <a:lumMod val="65000"/>
                      <a:lumOff val="35000"/>
                    </a:schemeClr>
                  </a:solidFill>
                  <a:latin typeface="Palatino" pitchFamily="2" charset="77"/>
                  <a:ea typeface="Palatino" pitchFamily="2" charset="77"/>
                </a:rPr>
                <a:t>Burning time = 7</a:t>
              </a:r>
              <a:r>
                <a:rPr lang="fr-FR" sz="1500" dirty="0">
                  <a:solidFill>
                    <a:schemeClr val="tx1">
                      <a:lumMod val="65000"/>
                      <a:lumOff val="35000"/>
                    </a:schemeClr>
                  </a:solidFill>
                  <a:latin typeface="Palatino" pitchFamily="2" charset="77"/>
                  <a:ea typeface="Palatino" pitchFamily="2" charset="77"/>
                </a:rPr>
                <a:t> </a:t>
              </a:r>
              <a:r>
                <a:rPr sz="1500" dirty="0">
                  <a:solidFill>
                    <a:schemeClr val="tx1">
                      <a:lumMod val="65000"/>
                      <a:lumOff val="35000"/>
                    </a:schemeClr>
                  </a:solidFill>
                  <a:latin typeface="Palatino" pitchFamily="2" charset="77"/>
                  <a:ea typeface="Palatino" pitchFamily="2" charset="77"/>
                </a:rPr>
                <a:t>My </a:t>
              </a:r>
            </a:p>
          </p:txBody>
        </p:sp>
        <p:sp>
          <p:nvSpPr>
            <p:cNvPr id="264" name="He burning…">
              <a:extLst>
                <a:ext uri="{FF2B5EF4-FFF2-40B4-BE49-F238E27FC236}">
                  <a16:creationId xmlns:a16="http://schemas.microsoft.com/office/drawing/2014/main" id="{7845F7B9-94D2-8B82-0FCB-A2CBA558B811}"/>
                </a:ext>
              </a:extLst>
            </p:cNvPr>
            <p:cNvSpPr txBox="1"/>
            <p:nvPr/>
          </p:nvSpPr>
          <p:spPr>
            <a:xfrm>
              <a:off x="2417004" y="5710931"/>
              <a:ext cx="1966885"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pPr>
              <a:r>
                <a:rPr sz="1500" b="1" dirty="0">
                  <a:solidFill>
                    <a:schemeClr val="tx1">
                      <a:lumMod val="65000"/>
                      <a:lumOff val="35000"/>
                    </a:schemeClr>
                  </a:solidFill>
                  <a:latin typeface="Palatino" pitchFamily="2" charset="77"/>
                  <a:ea typeface="Palatino" pitchFamily="2" charset="77"/>
                </a:rPr>
                <a:t>He burning</a:t>
              </a:r>
            </a:p>
            <a:p>
              <a:pPr>
                <a:defRPr sz="3000"/>
              </a:pPr>
              <a:r>
                <a:rPr sz="1500" dirty="0">
                  <a:solidFill>
                    <a:schemeClr val="tx1">
                      <a:lumMod val="65000"/>
                      <a:lumOff val="35000"/>
                    </a:schemeClr>
                  </a:solidFill>
                  <a:latin typeface="Palatino" pitchFamily="2" charset="77"/>
                  <a:ea typeface="Palatino" pitchFamily="2" charset="77"/>
                </a:rPr>
                <a:t>T= o.2 10</a:t>
              </a:r>
              <a:r>
                <a:rPr sz="1500" baseline="31999" dirty="0">
                  <a:solidFill>
                    <a:schemeClr val="tx1">
                      <a:lumMod val="65000"/>
                      <a:lumOff val="35000"/>
                    </a:schemeClr>
                  </a:solidFill>
                  <a:latin typeface="Palatino" pitchFamily="2" charset="77"/>
                  <a:ea typeface="Palatino" pitchFamily="2" charset="77"/>
                </a:rPr>
                <a:t>9</a:t>
              </a:r>
              <a:r>
                <a:rPr sz="1500" dirty="0">
                  <a:solidFill>
                    <a:schemeClr val="tx1">
                      <a:lumMod val="65000"/>
                      <a:lumOff val="35000"/>
                    </a:schemeClr>
                  </a:solidFill>
                  <a:latin typeface="Palatino" pitchFamily="2" charset="77"/>
                  <a:ea typeface="Palatino" pitchFamily="2" charset="77"/>
                </a:rPr>
                <a:t> K</a:t>
              </a:r>
            </a:p>
            <a:p>
              <a:pPr>
                <a:defRPr sz="3000"/>
              </a:pPr>
              <a:r>
                <a:rPr sz="1500" dirty="0">
                  <a:solidFill>
                    <a:schemeClr val="tx1">
                      <a:lumMod val="65000"/>
                      <a:lumOff val="35000"/>
                    </a:schemeClr>
                  </a:solidFill>
                  <a:latin typeface="Palatino" pitchFamily="2" charset="77"/>
                  <a:ea typeface="Palatino" pitchFamily="2" charset="77"/>
                </a:rPr>
                <a:t>Burning time = 5 10</a:t>
              </a:r>
              <a:r>
                <a:rPr sz="1500" baseline="31999" dirty="0">
                  <a:solidFill>
                    <a:schemeClr val="tx1">
                      <a:lumMod val="65000"/>
                      <a:lumOff val="35000"/>
                    </a:schemeClr>
                  </a:solidFill>
                  <a:latin typeface="Palatino" pitchFamily="2" charset="77"/>
                  <a:ea typeface="Palatino" pitchFamily="2" charset="77"/>
                </a:rPr>
                <a:t>5</a:t>
              </a:r>
              <a:r>
                <a:rPr sz="1500" dirty="0">
                  <a:solidFill>
                    <a:schemeClr val="tx1">
                      <a:lumMod val="65000"/>
                      <a:lumOff val="35000"/>
                    </a:schemeClr>
                  </a:solidFill>
                  <a:latin typeface="Palatino" pitchFamily="2" charset="77"/>
                  <a:ea typeface="Palatino" pitchFamily="2" charset="77"/>
                </a:rPr>
                <a:t> </a:t>
              </a:r>
              <a:r>
                <a:rPr sz="1500" dirty="0"/>
                <a:t>y </a:t>
              </a:r>
            </a:p>
          </p:txBody>
        </p:sp>
        <p:sp>
          <p:nvSpPr>
            <p:cNvPr id="265" name="C (Si) burning…">
              <a:extLst>
                <a:ext uri="{FF2B5EF4-FFF2-40B4-BE49-F238E27FC236}">
                  <a16:creationId xmlns:a16="http://schemas.microsoft.com/office/drawing/2014/main" id="{8FB02D70-A97C-1561-3742-955F7AC3221A}"/>
                </a:ext>
              </a:extLst>
            </p:cNvPr>
            <p:cNvSpPr txBox="1"/>
            <p:nvPr/>
          </p:nvSpPr>
          <p:spPr>
            <a:xfrm>
              <a:off x="4518942" y="5794092"/>
              <a:ext cx="2306722"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pPr>
              <a:r>
                <a:rPr sz="1500" b="1" dirty="0">
                  <a:solidFill>
                    <a:schemeClr val="tx1">
                      <a:lumMod val="65000"/>
                      <a:lumOff val="35000"/>
                    </a:schemeClr>
                  </a:solidFill>
                  <a:latin typeface="Palatino" pitchFamily="2" charset="77"/>
                  <a:ea typeface="Palatino" pitchFamily="2" charset="77"/>
                </a:rPr>
                <a:t>C (Si) burning</a:t>
              </a:r>
            </a:p>
            <a:p>
              <a:pPr>
                <a:defRPr sz="3000"/>
              </a:pPr>
              <a:r>
                <a:rPr sz="1500" dirty="0">
                  <a:solidFill>
                    <a:schemeClr val="tx1">
                      <a:lumMod val="65000"/>
                      <a:lumOff val="35000"/>
                    </a:schemeClr>
                  </a:solidFill>
                  <a:latin typeface="Palatino" pitchFamily="2" charset="77"/>
                  <a:ea typeface="Palatino" pitchFamily="2" charset="77"/>
                </a:rPr>
                <a:t>T= o.8 (3.5) 10</a:t>
              </a:r>
              <a:r>
                <a:rPr sz="1500" baseline="31999" dirty="0">
                  <a:solidFill>
                    <a:schemeClr val="tx1">
                      <a:lumMod val="65000"/>
                      <a:lumOff val="35000"/>
                    </a:schemeClr>
                  </a:solidFill>
                  <a:latin typeface="Palatino" pitchFamily="2" charset="77"/>
                  <a:ea typeface="Palatino" pitchFamily="2" charset="77"/>
                </a:rPr>
                <a:t>9</a:t>
              </a:r>
              <a:r>
                <a:rPr sz="1500" dirty="0">
                  <a:solidFill>
                    <a:schemeClr val="tx1">
                      <a:lumMod val="65000"/>
                      <a:lumOff val="35000"/>
                    </a:schemeClr>
                  </a:solidFill>
                  <a:latin typeface="Palatino" pitchFamily="2" charset="77"/>
                  <a:ea typeface="Palatino" pitchFamily="2" charset="77"/>
                </a:rPr>
                <a:t> K</a:t>
              </a:r>
            </a:p>
            <a:p>
              <a:pPr>
                <a:defRPr sz="3000"/>
              </a:pPr>
              <a:r>
                <a:rPr sz="1500" dirty="0">
                  <a:solidFill>
                    <a:schemeClr val="tx1">
                      <a:lumMod val="65000"/>
                      <a:lumOff val="35000"/>
                    </a:schemeClr>
                  </a:solidFill>
                  <a:latin typeface="Palatino" pitchFamily="2" charset="77"/>
                  <a:ea typeface="Palatino" pitchFamily="2" charset="77"/>
                </a:rPr>
                <a:t>Burning time = 600 y (1 d</a:t>
              </a:r>
              <a:r>
                <a:rPr sz="1500" dirty="0"/>
                <a:t>) </a:t>
              </a:r>
            </a:p>
          </p:txBody>
        </p:sp>
        <p:sp>
          <p:nvSpPr>
            <p:cNvPr id="266" name="Supernova…">
              <a:extLst>
                <a:ext uri="{FF2B5EF4-FFF2-40B4-BE49-F238E27FC236}">
                  <a16:creationId xmlns:a16="http://schemas.microsoft.com/office/drawing/2014/main" id="{45B5C5CB-F045-42BA-4E40-2308276E9487}"/>
                </a:ext>
              </a:extLst>
            </p:cNvPr>
            <p:cNvSpPr txBox="1"/>
            <p:nvPr/>
          </p:nvSpPr>
          <p:spPr>
            <a:xfrm>
              <a:off x="6983093" y="5748409"/>
              <a:ext cx="1700402"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pPr>
              <a:r>
                <a:rPr sz="1600" b="1" dirty="0">
                  <a:solidFill>
                    <a:schemeClr val="tx1">
                      <a:lumMod val="65000"/>
                      <a:lumOff val="35000"/>
                    </a:schemeClr>
                  </a:solidFill>
                  <a:latin typeface="Palatino" pitchFamily="2" charset="77"/>
                  <a:ea typeface="Palatino" pitchFamily="2" charset="77"/>
                </a:rPr>
                <a:t>Supernova</a:t>
              </a:r>
            </a:p>
            <a:p>
              <a:pPr>
                <a:defRPr sz="3000"/>
              </a:pPr>
              <a:r>
                <a:rPr sz="1600" dirty="0">
                  <a:solidFill>
                    <a:schemeClr val="tx1">
                      <a:lumMod val="65000"/>
                      <a:lumOff val="35000"/>
                    </a:schemeClr>
                  </a:solidFill>
                  <a:latin typeface="Palatino" pitchFamily="2" charset="77"/>
                  <a:ea typeface="Palatino" pitchFamily="2" charset="77"/>
                </a:rPr>
                <a:t>(core-collapse and</a:t>
              </a:r>
              <a:endParaRPr lang="fr-FR" sz="1600" dirty="0">
                <a:solidFill>
                  <a:schemeClr val="tx1">
                    <a:lumMod val="65000"/>
                    <a:lumOff val="35000"/>
                  </a:schemeClr>
                </a:solidFill>
                <a:latin typeface="Palatino" pitchFamily="2" charset="77"/>
                <a:ea typeface="Palatino" pitchFamily="2" charset="77"/>
              </a:endParaRPr>
            </a:p>
            <a:p>
              <a:pPr>
                <a:defRPr sz="3000"/>
              </a:pPr>
              <a:r>
                <a:rPr sz="1600" dirty="0">
                  <a:solidFill>
                    <a:schemeClr val="tx1">
                      <a:lumMod val="65000"/>
                      <a:lumOff val="35000"/>
                    </a:schemeClr>
                  </a:solidFill>
                  <a:latin typeface="Palatino" pitchFamily="2" charset="77"/>
                  <a:ea typeface="Palatino" pitchFamily="2" charset="77"/>
                </a:rPr>
                <a:t> explosion)</a:t>
              </a:r>
            </a:p>
          </p:txBody>
        </p:sp>
        <p:sp>
          <p:nvSpPr>
            <p:cNvPr id="269" name="Weaver, Woosley (1980)">
              <a:extLst>
                <a:ext uri="{FF2B5EF4-FFF2-40B4-BE49-F238E27FC236}">
                  <a16:creationId xmlns:a16="http://schemas.microsoft.com/office/drawing/2014/main" id="{83D7349A-E19C-553A-7D8C-54B2EE418677}"/>
                </a:ext>
              </a:extLst>
            </p:cNvPr>
            <p:cNvSpPr txBox="1"/>
            <p:nvPr/>
          </p:nvSpPr>
          <p:spPr>
            <a:xfrm>
              <a:off x="357521" y="4037408"/>
              <a:ext cx="1899494" cy="2436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a:defRPr sz="2500">
                  <a:latin typeface="American Typewriter"/>
                  <a:ea typeface="American Typewriter"/>
                  <a:cs typeface="American Typewriter"/>
                  <a:sym typeface="American Typewriter"/>
                </a:defRPr>
              </a:lvl1pPr>
            </a:lstStyle>
            <a:p>
              <a:r>
                <a:rPr sz="1250" dirty="0">
                  <a:solidFill>
                    <a:schemeClr val="tx1">
                      <a:lumMod val="50000"/>
                      <a:lumOff val="50000"/>
                    </a:schemeClr>
                  </a:solidFill>
                </a:rPr>
                <a:t>Weaver, Woosley (1980)</a:t>
              </a:r>
            </a:p>
          </p:txBody>
        </p:sp>
        <p:grpSp>
          <p:nvGrpSpPr>
            <p:cNvPr id="282" name="Grouper">
              <a:extLst>
                <a:ext uri="{FF2B5EF4-FFF2-40B4-BE49-F238E27FC236}">
                  <a16:creationId xmlns:a16="http://schemas.microsoft.com/office/drawing/2014/main" id="{02E83B1A-CBFF-6D0A-EC61-59226A678CF9}"/>
                </a:ext>
              </a:extLst>
            </p:cNvPr>
            <p:cNvGrpSpPr/>
            <p:nvPr/>
          </p:nvGrpSpPr>
          <p:grpSpPr>
            <a:xfrm>
              <a:off x="6779576" y="4204136"/>
              <a:ext cx="1546771" cy="1516735"/>
              <a:chOff x="0" y="0"/>
              <a:chExt cx="3093541" cy="3033468"/>
            </a:xfrm>
          </p:grpSpPr>
          <p:sp>
            <p:nvSpPr>
              <p:cNvPr id="270" name="Ovale">
                <a:extLst>
                  <a:ext uri="{FF2B5EF4-FFF2-40B4-BE49-F238E27FC236}">
                    <a16:creationId xmlns:a16="http://schemas.microsoft.com/office/drawing/2014/main" id="{61E47B08-D06E-FBED-CDD4-5B1E5BD26DC1}"/>
                  </a:ext>
                </a:extLst>
              </p:cNvPr>
              <p:cNvSpPr/>
              <p:nvPr/>
            </p:nvSpPr>
            <p:spPr>
              <a:xfrm>
                <a:off x="0" y="0"/>
                <a:ext cx="3093542" cy="3033469"/>
              </a:xfrm>
              <a:prstGeom prst="ellipse">
                <a:avLst/>
              </a:prstGeom>
              <a:blipFill rotWithShape="1">
                <a:blip r:embed="rId2"/>
                <a:srcRect/>
                <a:tile tx="0" ty="0" sx="100000" sy="100000" flip="none" algn="tl"/>
              </a:blipFill>
              <a:ln w="12700" cap="flat">
                <a:noFill/>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271" name="Ovale">
                <a:extLst>
                  <a:ext uri="{FF2B5EF4-FFF2-40B4-BE49-F238E27FC236}">
                    <a16:creationId xmlns:a16="http://schemas.microsoft.com/office/drawing/2014/main" id="{5BBCDE6F-CC50-DE8E-7483-F80CC0BB1962}"/>
                  </a:ext>
                </a:extLst>
              </p:cNvPr>
              <p:cNvSpPr/>
              <p:nvPr/>
            </p:nvSpPr>
            <p:spPr>
              <a:xfrm>
                <a:off x="211293" y="231244"/>
                <a:ext cx="2670953" cy="2570981"/>
              </a:xfrm>
              <a:prstGeom prst="ellipse">
                <a:avLst/>
              </a:prstGeom>
              <a:blipFill rotWithShape="1">
                <a:blip r:embed="rId2"/>
                <a:srcRect/>
                <a:tile tx="0" ty="0" sx="100000" sy="100000" flip="none" algn="tl"/>
              </a:blipFill>
              <a:ln w="25400" cap="flat">
                <a:solidFill>
                  <a:srgbClr val="FF2600"/>
                </a:solidFill>
                <a:prstDash val="solid"/>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272" name="Ovale">
                <a:extLst>
                  <a:ext uri="{FF2B5EF4-FFF2-40B4-BE49-F238E27FC236}">
                    <a16:creationId xmlns:a16="http://schemas.microsoft.com/office/drawing/2014/main" id="{30136C2D-EA13-05A5-1B5B-A2D23189C686}"/>
                  </a:ext>
                </a:extLst>
              </p:cNvPr>
              <p:cNvSpPr/>
              <p:nvPr/>
            </p:nvSpPr>
            <p:spPr>
              <a:xfrm>
                <a:off x="634085" y="622054"/>
                <a:ext cx="1857824" cy="1789361"/>
              </a:xfrm>
              <a:prstGeom prst="ellipse">
                <a:avLst/>
              </a:prstGeom>
              <a:blipFill rotWithShape="1">
                <a:blip r:embed="rId2"/>
                <a:srcRect/>
                <a:tile tx="0" ty="0" sx="100000" sy="100000" flip="none" algn="tl"/>
              </a:blipFill>
              <a:ln w="25400" cap="flat">
                <a:solidFill>
                  <a:srgbClr val="FF2600"/>
                </a:solidFill>
                <a:prstDash val="solid"/>
                <a:miter lim="400000"/>
              </a:ln>
              <a:effectLst/>
            </p:spPr>
            <p:txBody>
              <a:bodyPr wrap="square" lIns="25400" tIns="25400" rIns="25400" bIns="25400" numCol="1" anchor="ctr">
                <a:noAutofit/>
              </a:bodyPr>
              <a:lstStyle/>
              <a:p>
                <a:pPr>
                  <a:lnSpc>
                    <a:spcPct val="100000"/>
                  </a:lnSpc>
                  <a:defRPr>
                    <a:solidFill>
                      <a:srgbClr val="797979"/>
                    </a:solidFill>
                    <a:effectLst/>
                  </a:defRPr>
                </a:pPr>
                <a:endParaRPr sz="900"/>
              </a:p>
            </p:txBody>
          </p:sp>
          <p:sp>
            <p:nvSpPr>
              <p:cNvPr id="273" name="Ovale">
                <a:extLst>
                  <a:ext uri="{FF2B5EF4-FFF2-40B4-BE49-F238E27FC236}">
                    <a16:creationId xmlns:a16="http://schemas.microsoft.com/office/drawing/2014/main" id="{CFA8AC68-1BDD-F0F2-832E-164FACCFAB0F}"/>
                  </a:ext>
                </a:extLst>
              </p:cNvPr>
              <p:cNvSpPr/>
              <p:nvPr/>
            </p:nvSpPr>
            <p:spPr>
              <a:xfrm>
                <a:off x="1151602" y="1115203"/>
                <a:ext cx="822787" cy="803063"/>
              </a:xfrm>
              <a:prstGeom prst="ellipse">
                <a:avLst/>
              </a:prstGeom>
              <a:blipFill rotWithShape="1">
                <a:blip r:embed="rId5"/>
                <a:srcRect/>
                <a:tile tx="0" ty="0" sx="100000" sy="100000" flip="none" algn="tl"/>
              </a:blipFill>
              <a:ln w="25400" cap="flat">
                <a:solidFill>
                  <a:srgbClr val="FF2600"/>
                </a:solidFill>
                <a:prstDash val="solid"/>
                <a:miter lim="400000"/>
              </a:ln>
              <a:effectLst/>
            </p:spPr>
            <p:txBody>
              <a:bodyPr wrap="square" lIns="25400" tIns="25400" rIns="25400" bIns="25400" numCol="1" anchor="ctr">
                <a:noAutofit/>
              </a:bodyPr>
              <a:lstStyle/>
              <a:p>
                <a:pPr>
                  <a:lnSpc>
                    <a:spcPct val="100000"/>
                  </a:lnSpc>
                  <a:defRPr>
                    <a:solidFill>
                      <a:srgbClr val="F3F1DF"/>
                    </a:solidFill>
                    <a:effectLst/>
                  </a:defRPr>
                </a:pPr>
                <a:endParaRPr sz="900"/>
              </a:p>
            </p:txBody>
          </p:sp>
          <p:sp>
            <p:nvSpPr>
              <p:cNvPr id="274" name="Ligne">
                <a:extLst>
                  <a:ext uri="{FF2B5EF4-FFF2-40B4-BE49-F238E27FC236}">
                    <a16:creationId xmlns:a16="http://schemas.microsoft.com/office/drawing/2014/main" id="{146B0962-A897-ED6A-7759-AE8B037817A9}"/>
                  </a:ext>
                </a:extLst>
              </p:cNvPr>
              <p:cNvSpPr/>
              <p:nvPr/>
            </p:nvSpPr>
            <p:spPr>
              <a:xfrm flipH="1" flipV="1">
                <a:off x="1540224" y="204101"/>
                <a:ext cx="19191" cy="873514"/>
              </a:xfrm>
              <a:prstGeom prst="line">
                <a:avLst/>
              </a:prstGeom>
              <a:noFill/>
              <a:ln w="63500" cap="flat">
                <a:solidFill>
                  <a:srgbClr val="FF2600"/>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5" name="Ligne">
                <a:extLst>
                  <a:ext uri="{FF2B5EF4-FFF2-40B4-BE49-F238E27FC236}">
                    <a16:creationId xmlns:a16="http://schemas.microsoft.com/office/drawing/2014/main" id="{CDE65D19-643A-3E3B-8933-129600B2B70D}"/>
                  </a:ext>
                </a:extLst>
              </p:cNvPr>
              <p:cNvSpPr/>
              <p:nvPr/>
            </p:nvSpPr>
            <p:spPr>
              <a:xfrm>
                <a:off x="1524109" y="1957486"/>
                <a:ext cx="59015" cy="871797"/>
              </a:xfrm>
              <a:prstGeom prst="line">
                <a:avLst/>
              </a:prstGeom>
              <a:noFill/>
              <a:ln w="63500" cap="flat">
                <a:solidFill>
                  <a:srgbClr val="FF2600"/>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6" name="Ligne">
                <a:extLst>
                  <a:ext uri="{FF2B5EF4-FFF2-40B4-BE49-F238E27FC236}">
                    <a16:creationId xmlns:a16="http://schemas.microsoft.com/office/drawing/2014/main" id="{5F2961BC-B603-9A85-1F98-668223B81128}"/>
                  </a:ext>
                </a:extLst>
              </p:cNvPr>
              <p:cNvSpPr/>
              <p:nvPr/>
            </p:nvSpPr>
            <p:spPr>
              <a:xfrm flipV="1">
                <a:off x="2030563" y="1503051"/>
                <a:ext cx="889536" cy="40119"/>
              </a:xfrm>
              <a:prstGeom prst="line">
                <a:avLst/>
              </a:prstGeom>
              <a:noFill/>
              <a:ln w="63500" cap="flat">
                <a:solidFill>
                  <a:srgbClr val="FF2600"/>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7" name="Ligne">
                <a:extLst>
                  <a:ext uri="{FF2B5EF4-FFF2-40B4-BE49-F238E27FC236}">
                    <a16:creationId xmlns:a16="http://schemas.microsoft.com/office/drawing/2014/main" id="{6A0AFC3E-0B99-FDA2-1EE9-1C680A0FAA35}"/>
                  </a:ext>
                </a:extLst>
              </p:cNvPr>
              <p:cNvSpPr/>
              <p:nvPr/>
            </p:nvSpPr>
            <p:spPr>
              <a:xfrm flipH="1" flipV="1">
                <a:off x="224835" y="1513111"/>
                <a:ext cx="890465" cy="4378"/>
              </a:xfrm>
              <a:prstGeom prst="line">
                <a:avLst/>
              </a:prstGeom>
              <a:noFill/>
              <a:ln w="63500" cap="flat">
                <a:solidFill>
                  <a:srgbClr val="FF2600"/>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8" name="Ligne">
                <a:extLst>
                  <a:ext uri="{FF2B5EF4-FFF2-40B4-BE49-F238E27FC236}">
                    <a16:creationId xmlns:a16="http://schemas.microsoft.com/office/drawing/2014/main" id="{B55F8578-F58F-3221-E320-926D9F9BE274}"/>
                  </a:ext>
                </a:extLst>
              </p:cNvPr>
              <p:cNvSpPr/>
              <p:nvPr/>
            </p:nvSpPr>
            <p:spPr>
              <a:xfrm>
                <a:off x="657541" y="361559"/>
                <a:ext cx="424958" cy="578101"/>
              </a:xfrm>
              <a:prstGeom prst="line">
                <a:avLst/>
              </a:prstGeom>
              <a:noFill/>
              <a:ln w="635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79" name="Ligne">
                <a:extLst>
                  <a:ext uri="{FF2B5EF4-FFF2-40B4-BE49-F238E27FC236}">
                    <a16:creationId xmlns:a16="http://schemas.microsoft.com/office/drawing/2014/main" id="{A8D08FB1-F2E2-7E66-6529-9BB6D7E7D3CC}"/>
                  </a:ext>
                </a:extLst>
              </p:cNvPr>
              <p:cNvSpPr/>
              <p:nvPr/>
            </p:nvSpPr>
            <p:spPr>
              <a:xfrm flipH="1">
                <a:off x="2104571" y="560582"/>
                <a:ext cx="595371" cy="400403"/>
              </a:xfrm>
              <a:prstGeom prst="line">
                <a:avLst/>
              </a:prstGeom>
              <a:noFill/>
              <a:ln w="635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80" name="Ligne">
                <a:extLst>
                  <a:ext uri="{FF2B5EF4-FFF2-40B4-BE49-F238E27FC236}">
                    <a16:creationId xmlns:a16="http://schemas.microsoft.com/office/drawing/2014/main" id="{6232F77B-A5F2-DDDD-1405-1073DC3F3602}"/>
                  </a:ext>
                </a:extLst>
              </p:cNvPr>
              <p:cNvSpPr/>
              <p:nvPr/>
            </p:nvSpPr>
            <p:spPr>
              <a:xfrm flipH="1" flipV="1">
                <a:off x="2005177" y="2101403"/>
                <a:ext cx="475854" cy="477938"/>
              </a:xfrm>
              <a:prstGeom prst="line">
                <a:avLst/>
              </a:prstGeom>
              <a:noFill/>
              <a:ln w="635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sp>
            <p:nvSpPr>
              <p:cNvPr id="281" name="Ligne">
                <a:extLst>
                  <a:ext uri="{FF2B5EF4-FFF2-40B4-BE49-F238E27FC236}">
                    <a16:creationId xmlns:a16="http://schemas.microsoft.com/office/drawing/2014/main" id="{1F79C3A6-07F3-E1A6-8CBA-80023417282B}"/>
                  </a:ext>
                </a:extLst>
              </p:cNvPr>
              <p:cNvSpPr/>
              <p:nvPr/>
            </p:nvSpPr>
            <p:spPr>
              <a:xfrm flipV="1">
                <a:off x="546657" y="2020029"/>
                <a:ext cx="490845" cy="507482"/>
              </a:xfrm>
              <a:prstGeom prst="line">
                <a:avLst/>
              </a:prstGeom>
              <a:noFill/>
              <a:ln w="63500" cap="flat">
                <a:solidFill>
                  <a:srgbClr val="424242"/>
                </a:solidFill>
                <a:prstDash val="solid"/>
                <a:miter lim="400000"/>
                <a:tailEnd type="triangle" w="med" len="med"/>
              </a:ln>
              <a:effectLst/>
            </p:spPr>
            <p:txBody>
              <a:bodyPr wrap="square" lIns="25400" tIns="25400" rIns="25400" bIns="25400" numCol="1" anchor="ctr">
                <a:noAutofit/>
              </a:bodyPr>
              <a:lstStyle/>
              <a:p>
                <a:pPr>
                  <a:lnSpc>
                    <a:spcPct val="100000"/>
                  </a:lnSpc>
                  <a:defRPr>
                    <a:effectLst/>
                  </a:defRPr>
                </a:pPr>
                <a:endParaRPr sz="900"/>
              </a:p>
            </p:txBody>
          </p:sp>
        </p:grpSp>
      </p:grpSp>
      <p:grpSp>
        <p:nvGrpSpPr>
          <p:cNvPr id="5" name="Groupe 4">
            <a:extLst>
              <a:ext uri="{FF2B5EF4-FFF2-40B4-BE49-F238E27FC236}">
                <a16:creationId xmlns:a16="http://schemas.microsoft.com/office/drawing/2014/main" id="{80692E19-E705-1269-7F3F-F6CC36043A7C}"/>
              </a:ext>
            </a:extLst>
          </p:cNvPr>
          <p:cNvGrpSpPr/>
          <p:nvPr/>
        </p:nvGrpSpPr>
        <p:grpSpPr>
          <a:xfrm>
            <a:off x="8765030" y="2200000"/>
            <a:ext cx="2838745" cy="2928046"/>
            <a:chOff x="9008659" y="3684691"/>
            <a:chExt cx="2838745" cy="2928046"/>
          </a:xfrm>
        </p:grpSpPr>
        <p:pic>
          <p:nvPicPr>
            <p:cNvPr id="6" name="pasted-image.pdf" descr="pasted-image.pdf">
              <a:extLst>
                <a:ext uri="{FF2B5EF4-FFF2-40B4-BE49-F238E27FC236}">
                  <a16:creationId xmlns:a16="http://schemas.microsoft.com/office/drawing/2014/main" id="{08B562B3-0DB8-7019-180B-58673AA2C10B}"/>
                </a:ext>
              </a:extLst>
            </p:cNvPr>
            <p:cNvPicPr>
              <a:picLocks noChangeAspect="1"/>
            </p:cNvPicPr>
            <p:nvPr/>
          </p:nvPicPr>
          <p:blipFill>
            <a:blip r:embed="rId6"/>
            <a:stretch>
              <a:fillRect/>
            </a:stretch>
          </p:blipFill>
          <p:spPr>
            <a:xfrm>
              <a:off x="9008659" y="3684691"/>
              <a:ext cx="1231901" cy="1231901"/>
            </a:xfrm>
            <a:prstGeom prst="rect">
              <a:avLst/>
            </a:prstGeom>
            <a:ln w="12700">
              <a:miter lim="400000"/>
            </a:ln>
          </p:spPr>
        </p:pic>
        <p:grpSp>
          <p:nvGrpSpPr>
            <p:cNvPr id="7" name="pasted-image.pdf">
              <a:extLst>
                <a:ext uri="{FF2B5EF4-FFF2-40B4-BE49-F238E27FC236}">
                  <a16:creationId xmlns:a16="http://schemas.microsoft.com/office/drawing/2014/main" id="{164CB3F0-8476-A679-CB3C-7D7EFA2C9A88}"/>
                </a:ext>
              </a:extLst>
            </p:cNvPr>
            <p:cNvGrpSpPr/>
            <p:nvPr/>
          </p:nvGrpSpPr>
          <p:grpSpPr>
            <a:xfrm>
              <a:off x="9025302" y="5104287"/>
              <a:ext cx="1546772" cy="1231901"/>
              <a:chOff x="0" y="0"/>
              <a:chExt cx="3093541" cy="2463800"/>
            </a:xfrm>
          </p:grpSpPr>
          <p:pic>
            <p:nvPicPr>
              <p:cNvPr id="11" name="pasted-image.pdf" descr="pasted-image.pdf">
                <a:extLst>
                  <a:ext uri="{FF2B5EF4-FFF2-40B4-BE49-F238E27FC236}">
                    <a16:creationId xmlns:a16="http://schemas.microsoft.com/office/drawing/2014/main" id="{35D6B459-8DD0-FD1F-7647-809DA0E522D1}"/>
                  </a:ext>
                </a:extLst>
              </p:cNvPr>
              <p:cNvPicPr>
                <a:picLocks noChangeAspect="1"/>
              </p:cNvPicPr>
              <p:nvPr/>
            </p:nvPicPr>
            <p:blipFill>
              <a:blip r:embed="rId7"/>
              <a:stretch>
                <a:fillRect/>
              </a:stretch>
            </p:blipFill>
            <p:spPr>
              <a:xfrm>
                <a:off x="127000" y="88900"/>
                <a:ext cx="2839542" cy="2133600"/>
              </a:xfrm>
              <a:prstGeom prst="rect">
                <a:avLst/>
              </a:prstGeom>
              <a:ln>
                <a:noFill/>
              </a:ln>
              <a:effectLst/>
            </p:spPr>
          </p:pic>
          <p:pic>
            <p:nvPicPr>
              <p:cNvPr id="12" name="pasted-image.pdf" descr="pasted-image.pdf">
                <a:extLst>
                  <a:ext uri="{FF2B5EF4-FFF2-40B4-BE49-F238E27FC236}">
                    <a16:creationId xmlns:a16="http://schemas.microsoft.com/office/drawing/2014/main" id="{B3579FC8-9F02-6AD0-8F55-9C63F748C190}"/>
                  </a:ext>
                </a:extLst>
              </p:cNvPr>
              <p:cNvPicPr>
                <a:picLocks/>
              </p:cNvPicPr>
              <p:nvPr/>
            </p:nvPicPr>
            <p:blipFill>
              <a:blip r:embed="rId8"/>
              <a:stretch>
                <a:fillRect/>
              </a:stretch>
            </p:blipFill>
            <p:spPr>
              <a:xfrm>
                <a:off x="0" y="0"/>
                <a:ext cx="3093542" cy="2463800"/>
              </a:xfrm>
              <a:prstGeom prst="rect">
                <a:avLst/>
              </a:prstGeom>
              <a:effectLst/>
            </p:spPr>
          </p:pic>
        </p:grpSp>
        <p:sp>
          <p:nvSpPr>
            <p:cNvPr id="8" name="neutron star (NS)…">
              <a:extLst>
                <a:ext uri="{FF2B5EF4-FFF2-40B4-BE49-F238E27FC236}">
                  <a16:creationId xmlns:a16="http://schemas.microsoft.com/office/drawing/2014/main" id="{F968AA4B-0E5F-D0A5-4FD8-14D288EC2C16}"/>
                </a:ext>
              </a:extLst>
            </p:cNvPr>
            <p:cNvSpPr txBox="1"/>
            <p:nvPr/>
          </p:nvSpPr>
          <p:spPr>
            <a:xfrm>
              <a:off x="10300632" y="4060546"/>
              <a:ext cx="1546772" cy="6976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p>
              <a:pPr defTabSz="292100">
                <a:defRPr sz="3000" i="1">
                  <a:solidFill>
                    <a:srgbClr val="212121"/>
                  </a:solidFill>
                  <a:effectLst/>
                  <a:latin typeface="Palatino"/>
                  <a:ea typeface="Palatino"/>
                  <a:cs typeface="Palatino"/>
                  <a:sym typeface="Palatino"/>
                </a:defRPr>
              </a:pPr>
              <a:r>
                <a:rPr lang="fr-FR" sz="1600" dirty="0"/>
                <a:t>NEUTRON STAR</a:t>
              </a:r>
              <a:endParaRPr sz="1600" dirty="0"/>
            </a:p>
            <a:p>
              <a:pPr defTabSz="292100">
                <a:defRPr sz="2000">
                  <a:solidFill>
                    <a:srgbClr val="546056"/>
                  </a:solidFill>
                  <a:effectLst/>
                  <a:latin typeface="Palatino"/>
                  <a:ea typeface="Palatino"/>
                  <a:cs typeface="Palatino"/>
                  <a:sym typeface="Palatino"/>
                </a:defRPr>
              </a:pPr>
              <a:r>
                <a:rPr sz="1000" dirty="0"/>
                <a:t>                                                                                              </a:t>
              </a:r>
            </a:p>
          </p:txBody>
        </p:sp>
        <p:sp>
          <p:nvSpPr>
            <p:cNvPr id="9" name="black-hole (BH)…">
              <a:extLst>
                <a:ext uri="{FF2B5EF4-FFF2-40B4-BE49-F238E27FC236}">
                  <a16:creationId xmlns:a16="http://schemas.microsoft.com/office/drawing/2014/main" id="{2E653DCA-8BC9-A64D-2FC0-806806C76FC1}"/>
                </a:ext>
              </a:extLst>
            </p:cNvPr>
            <p:cNvSpPr txBox="1"/>
            <p:nvPr/>
          </p:nvSpPr>
          <p:spPr>
            <a:xfrm>
              <a:off x="10589046" y="5454450"/>
              <a:ext cx="1258358"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ctr" defTabSz="292100">
                <a:defRPr sz="3000" i="1">
                  <a:solidFill>
                    <a:srgbClr val="212121"/>
                  </a:solidFill>
                  <a:effectLst/>
                  <a:latin typeface="Palatino"/>
                  <a:ea typeface="Palatino"/>
                  <a:cs typeface="Palatino"/>
                  <a:sym typeface="Palatino"/>
                </a:defRPr>
              </a:pPr>
              <a:r>
                <a:rPr lang="fr-FR" sz="1500" dirty="0">
                  <a:latin typeface="Palatino" pitchFamily="2" charset="77"/>
                  <a:ea typeface="Palatino" pitchFamily="2" charset="77"/>
                </a:rPr>
                <a:t>BLACK-HOLE</a:t>
              </a:r>
            </a:p>
            <a:p>
              <a:pPr algn="ctr" defTabSz="292100">
                <a:defRPr sz="3000" i="1">
                  <a:solidFill>
                    <a:srgbClr val="212121"/>
                  </a:solidFill>
                  <a:effectLst/>
                  <a:latin typeface="Palatino"/>
                  <a:ea typeface="Palatino"/>
                  <a:cs typeface="Palatino"/>
                  <a:sym typeface="Palatino"/>
                </a:defRPr>
              </a:pPr>
              <a:r>
                <a:rPr lang="fr-FR" sz="1500" dirty="0">
                  <a:latin typeface="Palatino" pitchFamily="2" charset="77"/>
                  <a:ea typeface="Palatino" pitchFamily="2" charset="77"/>
                </a:rPr>
                <a:t>(</a:t>
              </a:r>
              <a:r>
                <a:rPr lang="fr-FR" sz="1500" dirty="0" err="1">
                  <a:latin typeface="Palatino" pitchFamily="2" charset="77"/>
                  <a:ea typeface="Palatino" pitchFamily="2" charset="77"/>
                </a:rPr>
                <a:t>Artist</a:t>
              </a:r>
              <a:r>
                <a:rPr lang="fr-FR" sz="1500" dirty="0">
                  <a:latin typeface="Palatino" pitchFamily="2" charset="77"/>
                  <a:ea typeface="Palatino" pitchFamily="2" charset="77"/>
                </a:rPr>
                <a:t> image)</a:t>
              </a:r>
              <a:endParaRPr sz="1000" dirty="0">
                <a:latin typeface="Palatino" pitchFamily="2" charset="77"/>
                <a:ea typeface="Palatino" pitchFamily="2" charset="77"/>
              </a:endParaRPr>
            </a:p>
          </p:txBody>
        </p:sp>
        <p:sp>
          <p:nvSpPr>
            <p:cNvPr id="10" name="FINAL STAGES">
              <a:extLst>
                <a:ext uri="{FF2B5EF4-FFF2-40B4-BE49-F238E27FC236}">
                  <a16:creationId xmlns:a16="http://schemas.microsoft.com/office/drawing/2014/main" id="{12F145A6-ECD5-84BC-70E0-7D7B3F34BEEE}"/>
                </a:ext>
              </a:extLst>
            </p:cNvPr>
            <p:cNvSpPr txBox="1"/>
            <p:nvPr/>
          </p:nvSpPr>
          <p:spPr>
            <a:xfrm>
              <a:off x="9074527" y="6330608"/>
              <a:ext cx="1164999"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pPr>
              <a:r>
                <a:rPr sz="1500">
                  <a:solidFill>
                    <a:srgbClr val="945200"/>
                  </a:solidFill>
                </a:rPr>
                <a:t>FINAL STAGES</a:t>
              </a:r>
              <a:r>
                <a:rPr sz="1500"/>
                <a:t> </a:t>
              </a:r>
            </a:p>
          </p:txBody>
        </p:sp>
      </p:grpSp>
      <p:grpSp>
        <p:nvGrpSpPr>
          <p:cNvPr id="22" name="Groupe 21">
            <a:extLst>
              <a:ext uri="{FF2B5EF4-FFF2-40B4-BE49-F238E27FC236}">
                <a16:creationId xmlns:a16="http://schemas.microsoft.com/office/drawing/2014/main" id="{189B892C-9C37-748B-6FD8-10677B776655}"/>
              </a:ext>
            </a:extLst>
          </p:cNvPr>
          <p:cNvGrpSpPr/>
          <p:nvPr/>
        </p:nvGrpSpPr>
        <p:grpSpPr>
          <a:xfrm>
            <a:off x="6292268" y="5062808"/>
            <a:ext cx="3528448" cy="1389297"/>
            <a:chOff x="8664387" y="1158240"/>
            <a:chExt cx="3531464" cy="1389297"/>
          </a:xfrm>
        </p:grpSpPr>
        <p:grpSp>
          <p:nvGrpSpPr>
            <p:cNvPr id="13" name="Groupe 12">
              <a:extLst>
                <a:ext uri="{FF2B5EF4-FFF2-40B4-BE49-F238E27FC236}">
                  <a16:creationId xmlns:a16="http://schemas.microsoft.com/office/drawing/2014/main" id="{2C345CB8-A519-79C8-0D0F-2642CEA52871}"/>
                </a:ext>
              </a:extLst>
            </p:cNvPr>
            <p:cNvGrpSpPr/>
            <p:nvPr/>
          </p:nvGrpSpPr>
          <p:grpSpPr>
            <a:xfrm>
              <a:off x="8664387" y="1208750"/>
              <a:ext cx="3531464" cy="1338787"/>
              <a:chOff x="8598926" y="4184554"/>
              <a:chExt cx="3531464" cy="1338787"/>
            </a:xfrm>
          </p:grpSpPr>
          <mc:AlternateContent xmlns:mc="http://schemas.openxmlformats.org/markup-compatibility/2006" xmlns:a14="http://schemas.microsoft.com/office/drawing/2010/main">
            <mc:Choice Requires="a14">
              <p:sp>
                <p:nvSpPr>
                  <p:cNvPr id="285" name="Energy : 99 % neutrinos,…">
                    <a:extLst>
                      <a:ext uri="{FF2B5EF4-FFF2-40B4-BE49-F238E27FC236}">
                        <a16:creationId xmlns:a16="http://schemas.microsoft.com/office/drawing/2014/main" id="{3E83D216-7A2F-E180-41E4-F80640368E23}"/>
                      </a:ext>
                    </a:extLst>
                  </p:cNvPr>
                  <p:cNvSpPr txBox="1"/>
                  <p:nvPr/>
                </p:nvSpPr>
                <p:spPr>
                  <a:xfrm>
                    <a:off x="8612149" y="4713568"/>
                    <a:ext cx="3518241" cy="809773"/>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Energy : 99 % by </a:t>
                    </a:r>
                    <a14:m>
                      <m:oMath xmlns:m="http://schemas.openxmlformats.org/officeDocument/2006/math">
                        <m:sSub>
                          <m:sSubPr>
                            <m:ctrlPr>
                              <a:rPr lang="fr-FR" sz="1600" b="0" i="1" smtClean="0">
                                <a:latin typeface="Cambria Math" panose="02040503050406030204" pitchFamily="18" charset="0"/>
                              </a:rPr>
                            </m:ctrlPr>
                          </m:sSubPr>
                          <m:e>
                            <m:r>
                              <a:rPr lang="fr-FR" sz="1600" b="0" i="1" smtClean="0">
                                <a:latin typeface="Cambria Math" panose="02040503050406030204" pitchFamily="18" charset="0"/>
                              </a:rPr>
                              <m:t>𝜈</m:t>
                            </m:r>
                          </m:e>
                          <m:sub>
                            <m:r>
                              <a:rPr lang="fr-FR" sz="1600" b="0" i="1" smtClean="0">
                                <a:latin typeface="Cambria Math" panose="02040503050406030204" pitchFamily="18" charset="0"/>
                              </a:rPr>
                              <m:t>𝑒</m:t>
                            </m:r>
                          </m:sub>
                        </m:sSub>
                        <m:r>
                          <a:rPr lang="fr-FR" sz="1600" b="0" i="1" smtClean="0">
                            <a:latin typeface="Cambria Math" panose="02040503050406030204" pitchFamily="18" charset="0"/>
                          </a:rPr>
                          <m:t>, </m:t>
                        </m:r>
                        <m:sSub>
                          <m:sSubPr>
                            <m:ctrlPr>
                              <a:rPr lang="fr-FR" sz="1600" b="0" i="1" smtClean="0">
                                <a:latin typeface="Cambria Math" panose="02040503050406030204" pitchFamily="18" charset="0"/>
                              </a:rPr>
                            </m:ctrlPr>
                          </m:sSubPr>
                          <m:e>
                            <m:r>
                              <a:rPr lang="fr-FR" sz="1600" b="0" i="1" smtClean="0">
                                <a:latin typeface="Cambria Math" panose="02040503050406030204" pitchFamily="18" charset="0"/>
                              </a:rPr>
                              <m:t>𝜈</m:t>
                            </m:r>
                          </m:e>
                          <m:sub>
                            <m:r>
                              <a:rPr lang="fr-FR" sz="1600" b="0" i="1" smtClean="0">
                                <a:latin typeface="Cambria Math" panose="02040503050406030204" pitchFamily="18" charset="0"/>
                              </a:rPr>
                              <m:t>𝜇</m:t>
                            </m:r>
                          </m:sub>
                        </m:sSub>
                        <m:r>
                          <a:rPr lang="fr-FR" sz="1600" b="0" i="1" smtClean="0">
                            <a:latin typeface="Cambria Math" panose="02040503050406030204" pitchFamily="18" charset="0"/>
                          </a:rPr>
                          <m:t>,</m:t>
                        </m:r>
                        <m:sSub>
                          <m:sSubPr>
                            <m:ctrlPr>
                              <a:rPr lang="fr-FR" sz="1600" b="0" i="1" smtClean="0">
                                <a:latin typeface="Cambria Math" panose="02040503050406030204" pitchFamily="18" charset="0"/>
                              </a:rPr>
                            </m:ctrlPr>
                          </m:sSubPr>
                          <m:e>
                            <m:r>
                              <a:rPr lang="fr-FR" sz="1600" b="0" i="1" smtClean="0">
                                <a:latin typeface="Cambria Math" panose="02040503050406030204" pitchFamily="18" charset="0"/>
                              </a:rPr>
                              <m:t>𝜈</m:t>
                            </m:r>
                          </m:e>
                          <m:sub>
                            <m:r>
                              <m:rPr>
                                <m:sty m:val="p"/>
                              </m:rPr>
                              <a:rPr lang="fr-FR" sz="1600" b="0" i="1" smtClean="0">
                                <a:latin typeface="Cambria Math" panose="02040503050406030204" pitchFamily="18" charset="0"/>
                              </a:rPr>
                              <m:t>τ</m:t>
                            </m:r>
                          </m:sub>
                        </m:sSub>
                        <m:r>
                          <a:rPr lang="fr-FR" sz="1600" b="0" i="1" smtClean="0">
                            <a:latin typeface="Cambria Math" panose="02040503050406030204" pitchFamily="18" charset="0"/>
                          </a:rPr>
                          <m:t>,</m:t>
                        </m:r>
                      </m:oMath>
                    </a14:m>
                    <a:r>
                      <a:rPr lang="fr-FR" sz="1600" dirty="0"/>
                      <a:t> </a:t>
                    </a:r>
                    <a14:m>
                      <m:oMath xmlns:m="http://schemas.openxmlformats.org/officeDocument/2006/math">
                        <m:sSub>
                          <m:sSubPr>
                            <m:ctrlPr>
                              <a:rPr lang="fr-FR" sz="1600" i="1">
                                <a:latin typeface="Cambria Math" panose="02040503050406030204" pitchFamily="18" charset="0"/>
                              </a:rPr>
                            </m:ctrlPr>
                          </m:sSubPr>
                          <m:e>
                            <m:r>
                              <a:rPr lang="fr-FR" sz="1600" i="1">
                                <a:latin typeface="Cambria Math" panose="02040503050406030204" pitchFamily="18" charset="0"/>
                              </a:rPr>
                              <m:t>𝜈</m:t>
                            </m:r>
                          </m:e>
                          <m:sub>
                            <m:r>
                              <a:rPr lang="fr-FR" sz="1600" i="1">
                                <a:latin typeface="Cambria Math" panose="02040503050406030204" pitchFamily="18" charset="0"/>
                              </a:rPr>
                              <m:t>𝑒</m:t>
                            </m:r>
                          </m:sub>
                        </m:sSub>
                        <m:r>
                          <a:rPr lang="fr-FR" sz="1600" i="1">
                            <a:latin typeface="Cambria Math" panose="02040503050406030204" pitchFamily="18" charset="0"/>
                          </a:rPr>
                          <m:t>, </m:t>
                        </m:r>
                        <m:sSub>
                          <m:sSubPr>
                            <m:ctrlPr>
                              <a:rPr lang="fr-FR" sz="1600" i="1">
                                <a:latin typeface="Cambria Math" panose="02040503050406030204" pitchFamily="18" charset="0"/>
                              </a:rPr>
                            </m:ctrlPr>
                          </m:sSubPr>
                          <m:e>
                            <m:r>
                              <a:rPr lang="fr-FR" sz="1600" i="1">
                                <a:latin typeface="Cambria Math" panose="02040503050406030204" pitchFamily="18" charset="0"/>
                              </a:rPr>
                              <m:t>𝜈</m:t>
                            </m:r>
                          </m:e>
                          <m:sub>
                            <m:r>
                              <a:rPr lang="fr-FR" sz="1600" i="1">
                                <a:latin typeface="Cambria Math" panose="02040503050406030204" pitchFamily="18" charset="0"/>
                              </a:rPr>
                              <m:t>𝜇</m:t>
                            </m:r>
                          </m:sub>
                        </m:sSub>
                        <m:r>
                          <a:rPr lang="fr-FR" sz="1600" i="1">
                            <a:latin typeface="Cambria Math" panose="02040503050406030204" pitchFamily="18" charset="0"/>
                          </a:rPr>
                          <m:t>,</m:t>
                        </m:r>
                        <m:sSub>
                          <m:sSubPr>
                            <m:ctrlPr>
                              <a:rPr lang="fr-FR" sz="1600" i="1">
                                <a:latin typeface="Cambria Math" panose="02040503050406030204" pitchFamily="18" charset="0"/>
                              </a:rPr>
                            </m:ctrlPr>
                          </m:sSubPr>
                          <m:e>
                            <m:r>
                              <a:rPr lang="fr-FR" sz="1600" i="1">
                                <a:latin typeface="Cambria Math" panose="02040503050406030204" pitchFamily="18" charset="0"/>
                              </a:rPr>
                              <m:t>𝜈</m:t>
                            </m:r>
                          </m:e>
                          <m:sub>
                            <m:r>
                              <m:rPr>
                                <m:sty m:val="p"/>
                              </m:rPr>
                              <a:rPr lang="fr-FR" sz="1600" i="1">
                                <a:latin typeface="Cambria Math" panose="02040503050406030204" pitchFamily="18" charset="0"/>
                              </a:rPr>
                              <m:t>τ</m:t>
                            </m:r>
                          </m:sub>
                        </m:sSub>
                        <m:r>
                          <a:rPr lang="fr-FR" sz="1600" b="0" i="1" smtClean="0">
                            <a:latin typeface="Cambria Math" panose="02040503050406030204" pitchFamily="18" charset="0"/>
                          </a:rPr>
                          <m:t> </m:t>
                        </m:r>
                      </m:oMath>
                    </a14:m>
                    <a:endParaRPr lang="fr-FR" sz="1600" dirty="0"/>
                  </a:p>
                  <a:p>
                    <a:pPr defTabSz="292100">
                      <a:defRPr sz="3000">
                        <a:solidFill>
                          <a:srgbClr val="212121"/>
                        </a:solidFill>
                        <a:effectLst/>
                        <a:latin typeface="Palatino"/>
                        <a:ea typeface="Palatino"/>
                        <a:cs typeface="Palatino"/>
                        <a:sym typeface="Palatino"/>
                      </a:defRPr>
                    </a:pPr>
                    <a:r>
                      <a:rPr lang="fr-FR" sz="1600" dirty="0"/>
                      <a:t>0.01% by photons</a:t>
                    </a:r>
                  </a:p>
                  <a:p>
                    <a:pPr defTabSz="292100">
                      <a:defRPr sz="3000">
                        <a:solidFill>
                          <a:srgbClr val="212121"/>
                        </a:solidFill>
                        <a:effectLst/>
                        <a:latin typeface="Palatino"/>
                        <a:ea typeface="Palatino"/>
                        <a:cs typeface="Palatino"/>
                        <a:sym typeface="Palatino"/>
                      </a:defRPr>
                    </a:pPr>
                    <a:r>
                      <a:rPr lang="fr-FR" sz="1600" dirty="0"/>
                      <a:t>about 1% explosion kinetic energy                                                                                             </a:t>
                    </a:r>
                    <a:endParaRPr sz="1600" dirty="0"/>
                  </a:p>
                </p:txBody>
              </p:sp>
            </mc:Choice>
            <mc:Fallback xmlns="">
              <p:sp>
                <p:nvSpPr>
                  <p:cNvPr id="285" name="Energy : 99 % neutrinos,…">
                    <a:extLst>
                      <a:ext uri="{FF2B5EF4-FFF2-40B4-BE49-F238E27FC236}">
                        <a16:creationId xmlns:a16="http://schemas.microsoft.com/office/drawing/2014/main" id="{3E83D216-7A2F-E180-41E4-F80640368E23}"/>
                      </a:ext>
                    </a:extLst>
                  </p:cNvPr>
                  <p:cNvSpPr txBox="1">
                    <a:spLocks noRot="1" noChangeAspect="1" noMove="1" noResize="1" noEditPoints="1" noAdjustHandles="1" noChangeArrowheads="1" noChangeShapeType="1" noTextEdit="1"/>
                  </p:cNvSpPr>
                  <p:nvPr/>
                </p:nvSpPr>
                <p:spPr>
                  <a:xfrm>
                    <a:off x="8612149" y="4713568"/>
                    <a:ext cx="3518241" cy="809773"/>
                  </a:xfrm>
                  <a:prstGeom prst="rect">
                    <a:avLst/>
                  </a:prstGeom>
                  <a:blipFill>
                    <a:blip r:embed="rId9"/>
                    <a:stretch>
                      <a:fillRect l="-2878" t="-3125" r="-124101" b="-12500"/>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87" name="Équation">
                    <a:extLst>
                      <a:ext uri="{FF2B5EF4-FFF2-40B4-BE49-F238E27FC236}">
                        <a16:creationId xmlns:a16="http://schemas.microsoft.com/office/drawing/2014/main" id="{EA55CF7B-3796-AD44-8316-0906E96C6DCF}"/>
                      </a:ext>
                    </a:extLst>
                  </p:cNvPr>
                  <p:cNvSpPr txBox="1"/>
                  <p:nvPr/>
                </p:nvSpPr>
                <p:spPr>
                  <a:xfrm>
                    <a:off x="8598926" y="4239144"/>
                    <a:ext cx="2520883" cy="492507"/>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sSub>
                            <m:sSubPr>
                              <m:ctrlPr>
                                <a:rPr lang="ar-AE" sz="1600" i="1">
                                  <a:solidFill>
                                    <a:srgbClr val="4E5B3E"/>
                                  </a:solidFill>
                                  <a:latin typeface="Cambria Math" panose="02040503050406030204" pitchFamily="18" charset="0"/>
                                </a:rPr>
                              </m:ctrlPr>
                            </m:sSubPr>
                            <m:e>
                              <m:r>
                                <a:rPr lang="ar-AE" sz="1600" i="1">
                                  <a:solidFill>
                                    <a:srgbClr val="4E5B3E"/>
                                  </a:solidFill>
                                  <a:latin typeface="Cambria Math" panose="02040503050406030204" pitchFamily="18" charset="0"/>
                                </a:rPr>
                                <m:t>𝐸</m:t>
                              </m:r>
                            </m:e>
                            <m:sub>
                              <m:r>
                                <a:rPr lang="ar-AE" sz="1600" i="1">
                                  <a:solidFill>
                                    <a:srgbClr val="4E5B3E"/>
                                  </a:solidFill>
                                  <a:latin typeface="Cambria Math" panose="02040503050406030204" pitchFamily="18" charset="0"/>
                                </a:rPr>
                                <m:t>𝑔𝑟𝑎𝑣</m:t>
                              </m:r>
                            </m:sub>
                          </m:sSub>
                          <m:r>
                            <a:rPr lang="ar-AE" sz="1600" i="1">
                              <a:solidFill>
                                <a:srgbClr val="4E5B3E"/>
                              </a:solidFill>
                              <a:latin typeface="Cambria Math" panose="02040503050406030204" pitchFamily="18" charset="0"/>
                            </a:rPr>
                            <m:t>≈</m:t>
                          </m:r>
                          <m:f>
                            <m:fPr>
                              <m:ctrlPr>
                                <a:rPr lang="ar-AE" sz="1600" i="1">
                                  <a:solidFill>
                                    <a:srgbClr val="4E5B3E"/>
                                  </a:solidFill>
                                  <a:latin typeface="Cambria Math" panose="02040503050406030204" pitchFamily="18" charset="0"/>
                                </a:rPr>
                              </m:ctrlPr>
                            </m:fPr>
                            <m:num>
                              <m:r>
                                <a:rPr lang="ar-AE" sz="1600" i="1">
                                  <a:solidFill>
                                    <a:srgbClr val="4E5B3E"/>
                                  </a:solidFill>
                                  <a:latin typeface="Cambria Math" panose="02040503050406030204" pitchFamily="18" charset="0"/>
                                </a:rPr>
                                <m:t>𝐺</m:t>
                              </m:r>
                              <m:sSup>
                                <m:sSupPr>
                                  <m:ctrlPr>
                                    <a:rPr lang="ar-AE" sz="1600" i="1">
                                      <a:solidFill>
                                        <a:srgbClr val="4E5B3E"/>
                                      </a:solidFill>
                                      <a:latin typeface="Cambria Math" panose="02040503050406030204" pitchFamily="18" charset="0"/>
                                    </a:rPr>
                                  </m:ctrlPr>
                                </m:sSupPr>
                                <m:e>
                                  <m:r>
                                    <a:rPr lang="ar-AE" sz="1600" i="1">
                                      <a:solidFill>
                                        <a:srgbClr val="4E5B3E"/>
                                      </a:solidFill>
                                      <a:latin typeface="Cambria Math" panose="02040503050406030204" pitchFamily="18" charset="0"/>
                                    </a:rPr>
                                    <m:t>𝑀</m:t>
                                  </m:r>
                                </m:e>
                                <m:sup>
                                  <m:r>
                                    <a:rPr lang="ar-AE" sz="1600" i="1">
                                      <a:solidFill>
                                        <a:srgbClr val="4E5B3E"/>
                                      </a:solidFill>
                                      <a:latin typeface="Cambria Math" panose="02040503050406030204" pitchFamily="18" charset="0"/>
                                    </a:rPr>
                                    <m:t>2</m:t>
                                  </m:r>
                                </m:sup>
                              </m:sSup>
                            </m:num>
                            <m:den>
                              <m:r>
                                <a:rPr lang="ar-AE" sz="1600" i="1">
                                  <a:solidFill>
                                    <a:srgbClr val="4E5B3E"/>
                                  </a:solidFill>
                                  <a:latin typeface="Cambria Math" panose="02040503050406030204" pitchFamily="18" charset="0"/>
                                </a:rPr>
                                <m:t>𝑅</m:t>
                              </m:r>
                            </m:den>
                          </m:f>
                          <m:r>
                            <a:rPr lang="ar-AE" sz="1600" i="1">
                              <a:solidFill>
                                <a:srgbClr val="4E5B3E"/>
                              </a:solidFill>
                              <a:latin typeface="Cambria Math" panose="02040503050406030204" pitchFamily="18" charset="0"/>
                            </a:rPr>
                            <m:t>=3×</m:t>
                          </m:r>
                          <m:sSup>
                            <m:sSupPr>
                              <m:ctrlPr>
                                <a:rPr lang="ar-AE" sz="1600" i="1">
                                  <a:solidFill>
                                    <a:srgbClr val="4E5B3E"/>
                                  </a:solidFill>
                                  <a:latin typeface="Cambria Math" panose="02040503050406030204" pitchFamily="18" charset="0"/>
                                </a:rPr>
                              </m:ctrlPr>
                            </m:sSupPr>
                            <m:e>
                              <m:r>
                                <a:rPr lang="ar-AE" sz="1600" i="1">
                                  <a:solidFill>
                                    <a:srgbClr val="4E5B3E"/>
                                  </a:solidFill>
                                  <a:latin typeface="Cambria Math" panose="02040503050406030204" pitchFamily="18" charset="0"/>
                                </a:rPr>
                                <m:t>10</m:t>
                              </m:r>
                            </m:e>
                            <m:sup>
                              <m:r>
                                <a:rPr lang="ar-AE" sz="1600" i="1">
                                  <a:solidFill>
                                    <a:srgbClr val="4E5B3E"/>
                                  </a:solidFill>
                                  <a:latin typeface="Cambria Math" panose="02040503050406030204" pitchFamily="18" charset="0"/>
                                </a:rPr>
                                <m:t>53</m:t>
                              </m:r>
                            </m:sup>
                          </m:sSup>
                          <m:r>
                            <m:rPr>
                              <m:sty m:val="p"/>
                            </m:rPr>
                            <a:rPr lang="fr-FR" sz="1600" i="1">
                              <a:solidFill>
                                <a:srgbClr val="4E5B3E"/>
                              </a:solidFill>
                              <a:latin typeface="Cambria Math" panose="02040503050406030204" pitchFamily="18" charset="0"/>
                            </a:rPr>
                            <m:t>erg</m:t>
                          </m:r>
                          <m:r>
                            <a:rPr lang="fr-FR" sz="1600" b="0" i="1" smtClean="0">
                              <a:solidFill>
                                <a:srgbClr val="4E5B3E"/>
                              </a:solidFill>
                              <a:latin typeface="Cambria Math" panose="02040503050406030204" pitchFamily="18" charset="0"/>
                            </a:rPr>
                            <m:t>𝑠</m:t>
                          </m:r>
                        </m:oMath>
                      </m:oMathPara>
                    </a14:m>
                    <a:endParaRPr sz="1600" dirty="0">
                      <a:solidFill>
                        <a:srgbClr val="4F5C3F"/>
                      </a:solidFill>
                    </a:endParaRPr>
                  </a:p>
                </p:txBody>
              </p:sp>
            </mc:Choice>
            <mc:Fallback xmlns="">
              <p:sp>
                <p:nvSpPr>
                  <p:cNvPr id="287" name="Équation">
                    <a:extLst>
                      <a:ext uri="{FF2B5EF4-FFF2-40B4-BE49-F238E27FC236}">
                        <a16:creationId xmlns:a16="http://schemas.microsoft.com/office/drawing/2014/main" id="{EA55CF7B-3796-AD44-8316-0906E96C6DCF}"/>
                      </a:ext>
                    </a:extLst>
                  </p:cNvPr>
                  <p:cNvSpPr txBox="1">
                    <a:spLocks noRot="1" noChangeAspect="1" noMove="1" noResize="1" noEditPoints="1" noAdjustHandles="1" noChangeArrowheads="1" noChangeShapeType="1" noTextEdit="1"/>
                  </p:cNvSpPr>
                  <p:nvPr/>
                </p:nvSpPr>
                <p:spPr>
                  <a:xfrm>
                    <a:off x="8598926" y="4239144"/>
                    <a:ext cx="2520883" cy="492507"/>
                  </a:xfrm>
                  <a:prstGeom prst="rect">
                    <a:avLst/>
                  </a:prstGeom>
                  <a:blipFill>
                    <a:blip r:embed="rId10"/>
                    <a:stretch>
                      <a:fillRect l="-1508" r="-1005" b="-12821"/>
                    </a:stretch>
                  </a:blipFill>
                  <a:ln w="12700">
                    <a:miter lim="400000"/>
                  </a:ln>
                </p:spPr>
                <p:txBody>
                  <a:bodyPr/>
                  <a:lstStyle/>
                  <a:p>
                    <a:r>
                      <a:rPr lang="fr-FR">
                        <a:noFill/>
                      </a:rPr>
                      <a:t> </a:t>
                    </a:r>
                  </a:p>
                </p:txBody>
              </p:sp>
            </mc:Fallback>
          </mc:AlternateContent>
          <p:sp>
            <p:nvSpPr>
              <p:cNvPr id="2" name="Rectangle 1">
                <a:extLst>
                  <a:ext uri="{FF2B5EF4-FFF2-40B4-BE49-F238E27FC236}">
                    <a16:creationId xmlns:a16="http://schemas.microsoft.com/office/drawing/2014/main" id="{B1B92647-A423-BD7D-E969-02A340FAE905}"/>
                  </a:ext>
                </a:extLst>
              </p:cNvPr>
              <p:cNvSpPr/>
              <p:nvPr/>
            </p:nvSpPr>
            <p:spPr>
              <a:xfrm>
                <a:off x="8598926" y="4184554"/>
                <a:ext cx="3291793" cy="1333723"/>
              </a:xfrm>
              <a:prstGeom prst="rect">
                <a:avLst/>
              </a:prstGeom>
              <a:no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17" name="Connecteur droit 16">
              <a:extLst>
                <a:ext uri="{FF2B5EF4-FFF2-40B4-BE49-F238E27FC236}">
                  <a16:creationId xmlns:a16="http://schemas.microsoft.com/office/drawing/2014/main" id="{76C4567F-201D-9E47-CA76-B84E51D65F14}"/>
                </a:ext>
              </a:extLst>
            </p:cNvPr>
            <p:cNvCxnSpPr/>
            <p:nvPr/>
          </p:nvCxnSpPr>
          <p:spPr>
            <a:xfrm>
              <a:off x="9564035" y="1158240"/>
              <a:ext cx="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0BC9B4AE-0694-7B8F-9AF3-7C4B3E7AD0FC}"/>
                </a:ext>
              </a:extLst>
            </p:cNvPr>
            <p:cNvCxnSpPr/>
            <p:nvPr/>
          </p:nvCxnSpPr>
          <p:spPr>
            <a:xfrm>
              <a:off x="11025732" y="1798543"/>
              <a:ext cx="1301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Connecteur droit 19">
              <a:extLst>
                <a:ext uri="{FF2B5EF4-FFF2-40B4-BE49-F238E27FC236}">
                  <a16:creationId xmlns:a16="http://schemas.microsoft.com/office/drawing/2014/main" id="{810FC22B-796A-F281-0E13-BDDF2218886A}"/>
                </a:ext>
              </a:extLst>
            </p:cNvPr>
            <p:cNvCxnSpPr/>
            <p:nvPr/>
          </p:nvCxnSpPr>
          <p:spPr>
            <a:xfrm>
              <a:off x="11330899" y="1810371"/>
              <a:ext cx="1301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Connecteur droit 20">
              <a:extLst>
                <a:ext uri="{FF2B5EF4-FFF2-40B4-BE49-F238E27FC236}">
                  <a16:creationId xmlns:a16="http://schemas.microsoft.com/office/drawing/2014/main" id="{356DD150-4E58-34D2-667D-2F100EC1BCA7}"/>
                </a:ext>
              </a:extLst>
            </p:cNvPr>
            <p:cNvCxnSpPr/>
            <p:nvPr/>
          </p:nvCxnSpPr>
          <p:spPr>
            <a:xfrm>
              <a:off x="11604530" y="1799105"/>
              <a:ext cx="130141"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48" name="Neutrinos from core-collapse supernovae">
            <a:extLst>
              <a:ext uri="{FF2B5EF4-FFF2-40B4-BE49-F238E27FC236}">
                <a16:creationId xmlns:a16="http://schemas.microsoft.com/office/drawing/2014/main" id="{EE4C7232-ABA2-F65C-688B-6AA76C39346D}"/>
              </a:ext>
            </a:extLst>
          </p:cNvPr>
          <p:cNvSpPr txBox="1"/>
          <p:nvPr/>
        </p:nvSpPr>
        <p:spPr>
          <a:xfrm>
            <a:off x="3023691" y="380110"/>
            <a:ext cx="5860580" cy="4414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4500" b="1">
                <a:solidFill>
                  <a:srgbClr val="424242"/>
                </a:solidFill>
                <a:latin typeface="Palatino"/>
                <a:ea typeface="Palatino"/>
                <a:cs typeface="Palatino"/>
                <a:sym typeface="Palatino"/>
              </a:defRPr>
            </a:lvl1pPr>
          </a:lstStyle>
          <a:p>
            <a:pPr>
              <a:defRPr>
                <a:effectLst/>
              </a:defRPr>
            </a:pPr>
            <a:r>
              <a:rPr sz="2400" dirty="0"/>
              <a:t>Neutrinos from core-collapse supernovae</a:t>
            </a:r>
          </a:p>
        </p:txBody>
      </p:sp>
      <p:sp>
        <p:nvSpPr>
          <p:cNvPr id="3" name="ICAP, IAP, 8th September 2022">
            <a:extLst>
              <a:ext uri="{FF2B5EF4-FFF2-40B4-BE49-F238E27FC236}">
                <a16:creationId xmlns:a16="http://schemas.microsoft.com/office/drawing/2014/main" id="{E62DC410-23C0-23CE-D0FE-D801CBBBFAD5}"/>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36619060"/>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9" name="Image"/>
          <p:cNvGrpSpPr/>
          <p:nvPr/>
        </p:nvGrpSpPr>
        <p:grpSpPr>
          <a:xfrm>
            <a:off x="2094211" y="220997"/>
            <a:ext cx="8555403" cy="6492207"/>
            <a:chOff x="0" y="0"/>
            <a:chExt cx="17110803" cy="12984412"/>
          </a:xfrm>
        </p:grpSpPr>
        <p:pic>
          <p:nvPicPr>
            <p:cNvPr id="318" name="Image" descr="Image"/>
            <p:cNvPicPr>
              <a:picLocks noChangeAspect="1"/>
            </p:cNvPicPr>
            <p:nvPr/>
          </p:nvPicPr>
          <p:blipFill>
            <a:blip r:embed="rId2"/>
            <a:stretch>
              <a:fillRect/>
            </a:stretch>
          </p:blipFill>
          <p:spPr>
            <a:xfrm>
              <a:off x="127000" y="88900"/>
              <a:ext cx="16856804" cy="12654213"/>
            </a:xfrm>
            <a:prstGeom prst="rect">
              <a:avLst/>
            </a:prstGeom>
            <a:ln>
              <a:noFill/>
            </a:ln>
            <a:effectLst/>
          </p:spPr>
        </p:pic>
        <p:pic>
          <p:nvPicPr>
            <p:cNvPr id="317" name="Image" descr="Image"/>
            <p:cNvPicPr>
              <a:picLocks/>
            </p:cNvPicPr>
            <p:nvPr/>
          </p:nvPicPr>
          <p:blipFill>
            <a:blip r:embed="rId3"/>
            <a:stretch>
              <a:fillRect/>
            </a:stretch>
          </p:blipFill>
          <p:spPr>
            <a:xfrm>
              <a:off x="0" y="0"/>
              <a:ext cx="17110804" cy="12984413"/>
            </a:xfrm>
            <a:prstGeom prst="rect">
              <a:avLst/>
            </a:prstGeom>
            <a:effectLst/>
          </p:spPr>
        </p:pic>
      </p:grpSp>
      <p:pic>
        <p:nvPicPr>
          <p:cNvPr id="320" name="Ovale Ovale" descr="Ovale Ovale"/>
          <p:cNvPicPr>
            <a:picLocks/>
          </p:cNvPicPr>
          <p:nvPr/>
        </p:nvPicPr>
        <p:blipFill>
          <a:blip r:embed="rId4"/>
          <a:stretch>
            <a:fillRect/>
          </a:stretch>
        </p:blipFill>
        <p:spPr>
          <a:xfrm>
            <a:off x="2747788" y="806233"/>
            <a:ext cx="3262620" cy="3091528"/>
          </a:xfrm>
          <a:prstGeom prst="rect">
            <a:avLst/>
          </a:prstGeom>
        </p:spPr>
      </p:pic>
      <p:pic>
        <p:nvPicPr>
          <p:cNvPr id="322" name="Ovale Ovale" descr="Ovale Ovale"/>
          <p:cNvPicPr>
            <a:picLocks/>
          </p:cNvPicPr>
          <p:nvPr/>
        </p:nvPicPr>
        <p:blipFill>
          <a:blip r:embed="rId5"/>
          <a:stretch>
            <a:fillRect/>
          </a:stretch>
        </p:blipFill>
        <p:spPr>
          <a:xfrm>
            <a:off x="8382377" y="3656997"/>
            <a:ext cx="1784407" cy="1305190"/>
          </a:xfrm>
          <a:prstGeom prst="rect">
            <a:avLst/>
          </a:prstGeom>
        </p:spPr>
      </p:pic>
      <p:sp>
        <p:nvSpPr>
          <p:cNvPr id="324" name="LOCAL GROUPs"/>
          <p:cNvSpPr txBox="1"/>
          <p:nvPr/>
        </p:nvSpPr>
        <p:spPr>
          <a:xfrm>
            <a:off x="5188902" y="324173"/>
            <a:ext cx="2383409" cy="4183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4500" b="1">
                <a:solidFill>
                  <a:srgbClr val="FFFFFF"/>
                </a:solidFill>
                <a:latin typeface="Palatino"/>
                <a:ea typeface="Palatino"/>
                <a:cs typeface="Palatino"/>
                <a:sym typeface="Palatino"/>
              </a:defRPr>
            </a:lvl1pPr>
          </a:lstStyle>
          <a:p>
            <a:pPr>
              <a:defRPr>
                <a:effectLst/>
              </a:defRPr>
            </a:pPr>
            <a:r>
              <a:rPr sz="2250"/>
              <a:t>LOCAL GROUPs</a:t>
            </a:r>
          </a:p>
        </p:txBody>
      </p:sp>
      <p:sp>
        <p:nvSpPr>
          <p:cNvPr id="325" name="Ligne"/>
          <p:cNvSpPr/>
          <p:nvPr/>
        </p:nvSpPr>
        <p:spPr>
          <a:xfrm>
            <a:off x="3615967" y="3052032"/>
            <a:ext cx="424999" cy="1"/>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sp>
        <p:nvSpPr>
          <p:cNvPr id="2" name="ICAP, IAP, 8th September 2022">
            <a:extLst>
              <a:ext uri="{FF2B5EF4-FFF2-40B4-BE49-F238E27FC236}">
                <a16:creationId xmlns:a16="http://schemas.microsoft.com/office/drawing/2014/main" id="{D03DE54E-97EF-E4B8-EB89-2D0FE875CA1F}"/>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661EE-CD5E-6EF4-ECE1-2241CBED05EB}"/>
            </a:ext>
          </a:extLst>
        </p:cNvPr>
        <p:cNvGrpSpPr/>
        <p:nvPr/>
      </p:nvGrpSpPr>
      <p:grpSpPr>
        <a:xfrm>
          <a:off x="0" y="0"/>
          <a:ext cx="0" cy="0"/>
          <a:chOff x="0" y="0"/>
          <a:chExt cx="0" cy="0"/>
        </a:xfrm>
      </p:grpSpPr>
      <p:sp>
        <p:nvSpPr>
          <p:cNvPr id="194" name="NEUTRINO FLUXES on Earth">
            <a:extLst>
              <a:ext uri="{FF2B5EF4-FFF2-40B4-BE49-F238E27FC236}">
                <a16:creationId xmlns:a16="http://schemas.microsoft.com/office/drawing/2014/main" id="{B4A81098-2EA7-FBAA-CB11-8B24FE1D0381}"/>
              </a:ext>
            </a:extLst>
          </p:cNvPr>
          <p:cNvSpPr txBox="1"/>
          <p:nvPr/>
        </p:nvSpPr>
        <p:spPr>
          <a:xfrm>
            <a:off x="1547867" y="335476"/>
            <a:ext cx="9400587"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sz="2400" dirty="0"/>
              <a:t>SUPERNOVAE IN THE MILKY WAY and in THE LOCAL GROUP</a:t>
            </a:r>
          </a:p>
        </p:txBody>
      </p:sp>
      <p:sp>
        <p:nvSpPr>
          <p:cNvPr id="195" name="Flèche">
            <a:extLst>
              <a:ext uri="{FF2B5EF4-FFF2-40B4-BE49-F238E27FC236}">
                <a16:creationId xmlns:a16="http://schemas.microsoft.com/office/drawing/2014/main" id="{740AF3CC-8954-46B2-8E29-CDDC3498C6E8}"/>
              </a:ext>
            </a:extLst>
          </p:cNvPr>
          <p:cNvSpPr/>
          <p:nvPr/>
        </p:nvSpPr>
        <p:spPr>
          <a:xfrm>
            <a:off x="724762" y="2907053"/>
            <a:ext cx="10687852" cy="279400"/>
          </a:xfrm>
          <a:prstGeom prst="rightArrow">
            <a:avLst>
              <a:gd name="adj1" fmla="val 32000"/>
              <a:gd name="adj2" fmla="val 160000"/>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96" name="Rectangle">
            <a:extLst>
              <a:ext uri="{FF2B5EF4-FFF2-40B4-BE49-F238E27FC236}">
                <a16:creationId xmlns:a16="http://schemas.microsoft.com/office/drawing/2014/main" id="{D6018B15-F987-87DA-40B4-6AC46D16A5DB}"/>
              </a:ext>
            </a:extLst>
          </p:cNvPr>
          <p:cNvSpPr/>
          <p:nvPr/>
        </p:nvSpPr>
        <p:spPr>
          <a:xfrm>
            <a:off x="1309928" y="2852246"/>
            <a:ext cx="99100"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97" name="Rectangle">
            <a:extLst>
              <a:ext uri="{FF2B5EF4-FFF2-40B4-BE49-F238E27FC236}">
                <a16:creationId xmlns:a16="http://schemas.microsoft.com/office/drawing/2014/main" id="{3F004989-7508-D281-8F82-2918336EBA71}"/>
              </a:ext>
            </a:extLst>
          </p:cNvPr>
          <p:cNvSpPr/>
          <p:nvPr/>
        </p:nvSpPr>
        <p:spPr>
          <a:xfrm>
            <a:off x="3113570" y="2888002"/>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98" name="Rectangle">
            <a:extLst>
              <a:ext uri="{FF2B5EF4-FFF2-40B4-BE49-F238E27FC236}">
                <a16:creationId xmlns:a16="http://schemas.microsoft.com/office/drawing/2014/main" id="{AEE5C8F2-34DA-D131-DBD8-ECA46931AEE3}"/>
              </a:ext>
            </a:extLst>
          </p:cNvPr>
          <p:cNvSpPr/>
          <p:nvPr/>
        </p:nvSpPr>
        <p:spPr>
          <a:xfrm>
            <a:off x="5080132" y="2841891"/>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99" name="Rectangle">
            <a:extLst>
              <a:ext uri="{FF2B5EF4-FFF2-40B4-BE49-F238E27FC236}">
                <a16:creationId xmlns:a16="http://schemas.microsoft.com/office/drawing/2014/main" id="{CD89928F-7C79-5918-E93E-46C1F7841234}"/>
              </a:ext>
            </a:extLst>
          </p:cNvPr>
          <p:cNvSpPr/>
          <p:nvPr/>
        </p:nvSpPr>
        <p:spPr>
          <a:xfrm>
            <a:off x="6735828" y="2810141"/>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200" name="Rectangle">
            <a:extLst>
              <a:ext uri="{FF2B5EF4-FFF2-40B4-BE49-F238E27FC236}">
                <a16:creationId xmlns:a16="http://schemas.microsoft.com/office/drawing/2014/main" id="{F2618330-40D6-2DDC-D23A-925E68F0885C}"/>
              </a:ext>
            </a:extLst>
          </p:cNvPr>
          <p:cNvSpPr/>
          <p:nvPr/>
        </p:nvSpPr>
        <p:spPr>
          <a:xfrm>
            <a:off x="8689119" y="2829191"/>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pic>
        <p:nvPicPr>
          <p:cNvPr id="201" name="SN_1006-2.jpg" descr="SN_1006-2.jpg">
            <a:extLst>
              <a:ext uri="{FF2B5EF4-FFF2-40B4-BE49-F238E27FC236}">
                <a16:creationId xmlns:a16="http://schemas.microsoft.com/office/drawing/2014/main" id="{9709A0B2-05D4-4FA8-5A45-97077E008354}"/>
              </a:ext>
            </a:extLst>
          </p:cNvPr>
          <p:cNvPicPr>
            <a:picLocks noChangeAspect="1"/>
          </p:cNvPicPr>
          <p:nvPr/>
        </p:nvPicPr>
        <p:blipFill>
          <a:blip r:embed="rId4"/>
          <a:stretch>
            <a:fillRect/>
          </a:stretch>
        </p:blipFill>
        <p:spPr>
          <a:xfrm>
            <a:off x="837569" y="3234908"/>
            <a:ext cx="1539559" cy="1539559"/>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02" name="Large Magellanic Cloud, 50 kpc (163,000 light-years)">
            <a:extLst>
              <a:ext uri="{FF2B5EF4-FFF2-40B4-BE49-F238E27FC236}">
                <a16:creationId xmlns:a16="http://schemas.microsoft.com/office/drawing/2014/main" id="{B596AC64-CA67-5095-A4D3-CF24988D461C}"/>
              </a:ext>
            </a:extLst>
          </p:cNvPr>
          <p:cNvSpPr txBox="1"/>
          <p:nvPr/>
        </p:nvSpPr>
        <p:spPr>
          <a:xfrm>
            <a:off x="868915" y="2340631"/>
            <a:ext cx="98103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4000">
                <a:solidFill>
                  <a:srgbClr val="0096FF"/>
                </a:solidFill>
                <a:latin typeface="Papyrus"/>
                <a:ea typeface="Papyrus"/>
                <a:cs typeface="Papyrus"/>
                <a:sym typeface="Papyrus"/>
              </a:defRPr>
            </a:lvl1pPr>
          </a:lstStyle>
          <a:p>
            <a:pPr>
              <a:defRPr>
                <a:effectLst/>
              </a:defRPr>
            </a:pPr>
            <a:r>
              <a:rPr sz="2000"/>
              <a:t>SN 1006</a:t>
            </a:r>
          </a:p>
        </p:txBody>
      </p:sp>
      <p:pic>
        <p:nvPicPr>
          <p:cNvPr id="203" name="Crab_Nebula-3.jpg" descr="Crab_Nebula-3.jpg">
            <a:extLst>
              <a:ext uri="{FF2B5EF4-FFF2-40B4-BE49-F238E27FC236}">
                <a16:creationId xmlns:a16="http://schemas.microsoft.com/office/drawing/2014/main" id="{815BAA9D-6D23-4FE1-C6D1-B5D96E77AE16}"/>
              </a:ext>
            </a:extLst>
          </p:cNvPr>
          <p:cNvPicPr>
            <a:picLocks noChangeAspect="1"/>
          </p:cNvPicPr>
          <p:nvPr/>
        </p:nvPicPr>
        <p:blipFill>
          <a:blip r:embed="rId5"/>
          <a:stretch>
            <a:fillRect/>
          </a:stretch>
        </p:blipFill>
        <p:spPr>
          <a:xfrm>
            <a:off x="2352336" y="1063063"/>
            <a:ext cx="1474534" cy="1474534"/>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04" name="Large Magellanic Cloud, 50 kpc (163,000 light-years)">
            <a:extLst>
              <a:ext uri="{FF2B5EF4-FFF2-40B4-BE49-F238E27FC236}">
                <a16:creationId xmlns:a16="http://schemas.microsoft.com/office/drawing/2014/main" id="{2FEC6C5A-4BB6-170B-04DB-BF1F0F28B4B4}"/>
              </a:ext>
            </a:extLst>
          </p:cNvPr>
          <p:cNvSpPr txBox="1"/>
          <p:nvPr/>
        </p:nvSpPr>
        <p:spPr>
          <a:xfrm>
            <a:off x="2529674" y="3377838"/>
            <a:ext cx="1119858" cy="58990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4000">
                <a:solidFill>
                  <a:srgbClr val="FF9300"/>
                </a:solidFill>
                <a:effectLst/>
                <a:latin typeface="Papyrus"/>
                <a:ea typeface="Papyrus"/>
                <a:cs typeface="Papyrus"/>
                <a:sym typeface="Papyrus"/>
              </a:defRPr>
            </a:pPr>
            <a:r>
              <a:rPr sz="2000" dirty="0"/>
              <a:t>SN 1054</a:t>
            </a:r>
          </a:p>
          <a:p>
            <a:pPr defTabSz="292100">
              <a:defRPr sz="3000">
                <a:solidFill>
                  <a:srgbClr val="FF2600"/>
                </a:solidFill>
                <a:effectLst/>
                <a:latin typeface="Papyrus"/>
                <a:ea typeface="Papyrus"/>
                <a:cs typeface="Papyrus"/>
                <a:sym typeface="Papyrus"/>
              </a:defRPr>
            </a:pPr>
            <a:r>
              <a:rPr sz="1500" dirty="0"/>
              <a:t>Crab Nebula</a:t>
            </a:r>
          </a:p>
        </p:txBody>
      </p:sp>
      <p:pic>
        <p:nvPicPr>
          <p:cNvPr id="205" name="SN1181.jpg" descr="SN1181.jpg">
            <a:extLst>
              <a:ext uri="{FF2B5EF4-FFF2-40B4-BE49-F238E27FC236}">
                <a16:creationId xmlns:a16="http://schemas.microsoft.com/office/drawing/2014/main" id="{AA766342-31A6-0640-799A-A483E2D974E9}"/>
              </a:ext>
            </a:extLst>
          </p:cNvPr>
          <p:cNvPicPr>
            <a:picLocks noChangeAspect="1"/>
          </p:cNvPicPr>
          <p:nvPr/>
        </p:nvPicPr>
        <p:blipFill>
          <a:blip r:embed="rId6"/>
          <a:stretch>
            <a:fillRect/>
          </a:stretch>
        </p:blipFill>
        <p:spPr>
          <a:xfrm>
            <a:off x="4195880" y="1180514"/>
            <a:ext cx="1920967" cy="1327335"/>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06" name="Large Magellanic Cloud, 50 kpc (163,000 light-years)">
            <a:extLst>
              <a:ext uri="{FF2B5EF4-FFF2-40B4-BE49-F238E27FC236}">
                <a16:creationId xmlns:a16="http://schemas.microsoft.com/office/drawing/2014/main" id="{DB8D83B8-14BA-8DCB-036B-092C0B7624B2}"/>
              </a:ext>
            </a:extLst>
          </p:cNvPr>
          <p:cNvSpPr txBox="1"/>
          <p:nvPr/>
        </p:nvSpPr>
        <p:spPr>
          <a:xfrm>
            <a:off x="4747578" y="3565251"/>
            <a:ext cx="76142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000">
                <a:solidFill>
                  <a:srgbClr val="FF9300"/>
                </a:solidFill>
                <a:latin typeface="Papyrus"/>
                <a:ea typeface="Papyrus"/>
                <a:cs typeface="Papyrus"/>
                <a:sym typeface="Papyrus"/>
              </a:defRPr>
            </a:lvl1pPr>
          </a:lstStyle>
          <a:p>
            <a:pPr>
              <a:defRPr>
                <a:effectLst/>
              </a:defRPr>
            </a:pPr>
            <a:r>
              <a:rPr sz="2000"/>
              <a:t>SN 1181</a:t>
            </a:r>
          </a:p>
        </p:txBody>
      </p:sp>
      <p:sp>
        <p:nvSpPr>
          <p:cNvPr id="207" name="Rectangle">
            <a:extLst>
              <a:ext uri="{FF2B5EF4-FFF2-40B4-BE49-F238E27FC236}">
                <a16:creationId xmlns:a16="http://schemas.microsoft.com/office/drawing/2014/main" id="{1F83CF71-FE20-C5E3-0B2D-A6BC08391518}"/>
              </a:ext>
            </a:extLst>
          </p:cNvPr>
          <p:cNvSpPr/>
          <p:nvPr/>
        </p:nvSpPr>
        <p:spPr>
          <a:xfrm>
            <a:off x="10465545" y="2852246"/>
            <a:ext cx="99100"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pic>
        <p:nvPicPr>
          <p:cNvPr id="208" name="Tycho-supernova-xray.jpg" descr="Tycho-supernova-xray.jpg">
            <a:extLst>
              <a:ext uri="{FF2B5EF4-FFF2-40B4-BE49-F238E27FC236}">
                <a16:creationId xmlns:a16="http://schemas.microsoft.com/office/drawing/2014/main" id="{17894DA8-CEAA-A1EE-2F4C-C05EC780B6F1}"/>
              </a:ext>
            </a:extLst>
          </p:cNvPr>
          <p:cNvPicPr>
            <a:picLocks noChangeAspect="1"/>
          </p:cNvPicPr>
          <p:nvPr/>
        </p:nvPicPr>
        <p:blipFill>
          <a:blip r:embed="rId7"/>
          <a:stretch>
            <a:fillRect/>
          </a:stretch>
        </p:blipFill>
        <p:spPr>
          <a:xfrm>
            <a:off x="6035411" y="3216128"/>
            <a:ext cx="1607394" cy="1607394"/>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09" name="Large Magellanic Cloud, 50 kpc (163,000 light-years)">
            <a:extLst>
              <a:ext uri="{FF2B5EF4-FFF2-40B4-BE49-F238E27FC236}">
                <a16:creationId xmlns:a16="http://schemas.microsoft.com/office/drawing/2014/main" id="{22B57618-A4C4-0902-D7AB-D7952E7A2D55}"/>
              </a:ext>
            </a:extLst>
          </p:cNvPr>
          <p:cNvSpPr txBox="1"/>
          <p:nvPr/>
        </p:nvSpPr>
        <p:spPr>
          <a:xfrm>
            <a:off x="6257093" y="2340631"/>
            <a:ext cx="878446"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4000">
                <a:solidFill>
                  <a:srgbClr val="0096FF"/>
                </a:solidFill>
                <a:latin typeface="Papyrus"/>
                <a:ea typeface="Papyrus"/>
                <a:cs typeface="Papyrus"/>
                <a:sym typeface="Papyrus"/>
              </a:defRPr>
            </a:lvl1pPr>
          </a:lstStyle>
          <a:p>
            <a:pPr>
              <a:defRPr>
                <a:effectLst/>
              </a:defRPr>
            </a:pPr>
            <a:r>
              <a:rPr sz="2000"/>
              <a:t>SN 1572</a:t>
            </a:r>
          </a:p>
        </p:txBody>
      </p:sp>
      <p:sp>
        <p:nvSpPr>
          <p:cNvPr id="210" name="Large Magellanic Cloud, 50 kpc (163,000 light-years)">
            <a:extLst>
              <a:ext uri="{FF2B5EF4-FFF2-40B4-BE49-F238E27FC236}">
                <a16:creationId xmlns:a16="http://schemas.microsoft.com/office/drawing/2014/main" id="{EDF566BA-0FFA-93E8-EE62-AF2BCAEB0EB1}"/>
              </a:ext>
            </a:extLst>
          </p:cNvPr>
          <p:cNvSpPr txBox="1"/>
          <p:nvPr/>
        </p:nvSpPr>
        <p:spPr>
          <a:xfrm>
            <a:off x="8248728" y="2340631"/>
            <a:ext cx="979435"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4000">
                <a:solidFill>
                  <a:srgbClr val="0096FF"/>
                </a:solidFill>
                <a:latin typeface="Papyrus"/>
                <a:ea typeface="Papyrus"/>
                <a:cs typeface="Papyrus"/>
                <a:sym typeface="Papyrus"/>
              </a:defRPr>
            </a:lvl1pPr>
          </a:lstStyle>
          <a:p>
            <a:pPr>
              <a:defRPr>
                <a:effectLst/>
              </a:defRPr>
            </a:pPr>
            <a:r>
              <a:rPr sz="2000"/>
              <a:t>SN 1604</a:t>
            </a:r>
          </a:p>
        </p:txBody>
      </p:sp>
      <p:pic>
        <p:nvPicPr>
          <p:cNvPr id="211" name="Keplers_supernova.jpg" descr="Keplers_supernova.jpg">
            <a:extLst>
              <a:ext uri="{FF2B5EF4-FFF2-40B4-BE49-F238E27FC236}">
                <a16:creationId xmlns:a16="http://schemas.microsoft.com/office/drawing/2014/main" id="{A232EA89-8666-D544-397A-64875390766F}"/>
              </a:ext>
            </a:extLst>
          </p:cNvPr>
          <p:cNvPicPr>
            <a:picLocks noChangeAspect="1"/>
          </p:cNvPicPr>
          <p:nvPr/>
        </p:nvPicPr>
        <p:blipFill>
          <a:blip r:embed="rId8"/>
          <a:stretch>
            <a:fillRect/>
          </a:stretch>
        </p:blipFill>
        <p:spPr>
          <a:xfrm>
            <a:off x="8043222" y="3249719"/>
            <a:ext cx="1539559" cy="1539559"/>
          </a:xfrm>
          <a:prstGeom prst="rect">
            <a:avLst/>
          </a:prstGeom>
          <a:ln w="25400">
            <a:solidFill>
              <a:srgbClr val="F3F7F5"/>
            </a:solidFill>
            <a:miter lim="400000"/>
          </a:ln>
          <a:effectLst>
            <a:outerShdw blurRad="50800" dist="25400" dir="3600000" rotWithShape="0">
              <a:srgbClr val="000000">
                <a:alpha val="70000"/>
              </a:srgbClr>
            </a:outerShdw>
          </a:effectLst>
        </p:spPr>
      </p:pic>
      <p:sp>
        <p:nvSpPr>
          <p:cNvPr id="212" name="Courtesy NASA/JPL-Caltech">
            <a:extLst>
              <a:ext uri="{FF2B5EF4-FFF2-40B4-BE49-F238E27FC236}">
                <a16:creationId xmlns:a16="http://schemas.microsoft.com/office/drawing/2014/main" id="{B431A713-BEA8-D016-67B0-FECB66C6DCEC}"/>
              </a:ext>
            </a:extLst>
          </p:cNvPr>
          <p:cNvSpPr txBox="1"/>
          <p:nvPr/>
        </p:nvSpPr>
        <p:spPr>
          <a:xfrm>
            <a:off x="9822104" y="2479679"/>
            <a:ext cx="1226298" cy="1620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1440">
                <a:solidFill>
                  <a:srgbClr val="54595D"/>
                </a:solidFill>
                <a:latin typeface="Helvetica"/>
                <a:ea typeface="Helvetica"/>
                <a:cs typeface="Helvetica"/>
                <a:sym typeface="Helvetica"/>
              </a:defRPr>
            </a:lvl1pPr>
          </a:lstStyle>
          <a:p>
            <a:pPr>
              <a:defRPr>
                <a:effectLst/>
              </a:defRPr>
            </a:pPr>
            <a:r>
              <a:rPr sz="720"/>
              <a:t>Courtesy NASA/JPL-Caltech</a:t>
            </a:r>
          </a:p>
        </p:txBody>
      </p:sp>
      <p:pic>
        <p:nvPicPr>
          <p:cNvPr id="213" name="Cassiopeia_A_Spitzer_Crop.jpg" descr="Cassiopeia_A_Spitzer_Crop.jpg">
            <a:extLst>
              <a:ext uri="{FF2B5EF4-FFF2-40B4-BE49-F238E27FC236}">
                <a16:creationId xmlns:a16="http://schemas.microsoft.com/office/drawing/2014/main" id="{102E086E-2000-70AC-880C-09D3CA337AE7}"/>
              </a:ext>
            </a:extLst>
          </p:cNvPr>
          <p:cNvPicPr>
            <a:picLocks noChangeAspect="1"/>
          </p:cNvPicPr>
          <p:nvPr/>
        </p:nvPicPr>
        <p:blipFill>
          <a:blip r:embed="rId9"/>
          <a:stretch>
            <a:fillRect/>
          </a:stretch>
        </p:blipFill>
        <p:spPr>
          <a:xfrm>
            <a:off x="9304557" y="1077302"/>
            <a:ext cx="1837159" cy="1398681"/>
          </a:xfrm>
          <a:prstGeom prst="rect">
            <a:avLst/>
          </a:prstGeom>
          <a:ln w="12700">
            <a:miter lim="400000"/>
          </a:ln>
        </p:spPr>
      </p:pic>
      <p:sp>
        <p:nvSpPr>
          <p:cNvPr id="214" name="Large Magellanic Cloud, 50 kpc (163,000 light-years)">
            <a:extLst>
              <a:ext uri="{FF2B5EF4-FFF2-40B4-BE49-F238E27FC236}">
                <a16:creationId xmlns:a16="http://schemas.microsoft.com/office/drawing/2014/main" id="{AAA35877-244B-ECA3-CF25-F82B53379595}"/>
              </a:ext>
            </a:extLst>
          </p:cNvPr>
          <p:cNvSpPr txBox="1"/>
          <p:nvPr/>
        </p:nvSpPr>
        <p:spPr>
          <a:xfrm>
            <a:off x="9887873" y="3429130"/>
            <a:ext cx="1623842"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4000">
                <a:solidFill>
                  <a:srgbClr val="FF9300"/>
                </a:solidFill>
                <a:effectLst/>
                <a:latin typeface="Papyrus"/>
                <a:ea typeface="Papyrus"/>
                <a:cs typeface="Papyrus"/>
                <a:sym typeface="Papyrus"/>
              </a:defRPr>
            </a:pPr>
            <a:r>
              <a:rPr sz="2000" dirty="0"/>
              <a:t>SN 1667</a:t>
            </a:r>
            <a:r>
              <a:rPr sz="1500" dirty="0"/>
              <a:t> (Cas A)</a:t>
            </a:r>
          </a:p>
        </p:txBody>
      </p:sp>
      <p:sp>
        <p:nvSpPr>
          <p:cNvPr id="215" name="NASA/ESA/JHU/R.Sankrit &amp; W.Blair">
            <a:extLst>
              <a:ext uri="{FF2B5EF4-FFF2-40B4-BE49-F238E27FC236}">
                <a16:creationId xmlns:a16="http://schemas.microsoft.com/office/drawing/2014/main" id="{EBD286BE-996A-AFBB-3E7B-E7D733F65B50}"/>
              </a:ext>
            </a:extLst>
          </p:cNvPr>
          <p:cNvSpPr txBox="1"/>
          <p:nvPr/>
        </p:nvSpPr>
        <p:spPr>
          <a:xfrm>
            <a:off x="8186043" y="4842583"/>
            <a:ext cx="1465145" cy="15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1360">
                <a:solidFill>
                  <a:srgbClr val="54595D"/>
                </a:solidFill>
                <a:latin typeface="Helvetica"/>
                <a:ea typeface="Helvetica"/>
                <a:cs typeface="Helvetica"/>
                <a:sym typeface="Helvetica"/>
              </a:defRPr>
            </a:lvl1pPr>
          </a:lstStyle>
          <a:p>
            <a:pPr>
              <a:defRPr>
                <a:effectLst/>
              </a:defRPr>
            </a:pPr>
            <a:r>
              <a:rPr sz="680"/>
              <a:t>NASA/ESA/JHU/R.Sankrit &amp; W.Blair </a:t>
            </a:r>
          </a:p>
        </p:txBody>
      </p:sp>
      <p:sp>
        <p:nvSpPr>
          <p:cNvPr id="216" name="NASA/CXC/Rutgers/J.Warren &amp; J.Hughes et al.">
            <a:extLst>
              <a:ext uri="{FF2B5EF4-FFF2-40B4-BE49-F238E27FC236}">
                <a16:creationId xmlns:a16="http://schemas.microsoft.com/office/drawing/2014/main" id="{3EA8B51C-E1BC-D221-3594-DDD94FCCA578}"/>
              </a:ext>
            </a:extLst>
          </p:cNvPr>
          <p:cNvSpPr txBox="1"/>
          <p:nvPr/>
        </p:nvSpPr>
        <p:spPr>
          <a:xfrm>
            <a:off x="5883533" y="4855597"/>
            <a:ext cx="1878719" cy="15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1360">
                <a:solidFill>
                  <a:srgbClr val="54595D"/>
                </a:solidFill>
                <a:latin typeface="Helvetica"/>
                <a:ea typeface="Helvetica"/>
                <a:cs typeface="Helvetica"/>
                <a:sym typeface="Helvetica"/>
              </a:defRPr>
            </a:lvl1pPr>
          </a:lstStyle>
          <a:p>
            <a:pPr>
              <a:defRPr>
                <a:effectLst/>
              </a:defRPr>
            </a:pPr>
            <a:r>
              <a:rPr sz="680" dirty="0"/>
              <a:t>NASA/CXC/Rutgers/</a:t>
            </a:r>
            <a:r>
              <a:rPr sz="680" dirty="0" err="1"/>
              <a:t>J.Warren</a:t>
            </a:r>
            <a:r>
              <a:rPr sz="680" dirty="0"/>
              <a:t> &amp; </a:t>
            </a:r>
            <a:r>
              <a:rPr sz="680" dirty="0" err="1"/>
              <a:t>J.Hughes</a:t>
            </a:r>
            <a:r>
              <a:rPr sz="680" dirty="0"/>
              <a:t> et al.</a:t>
            </a:r>
          </a:p>
        </p:txBody>
      </p:sp>
      <p:sp>
        <p:nvSpPr>
          <p:cNvPr id="217" name="NASA/CXC/SAO/S.Murray et al.">
            <a:extLst>
              <a:ext uri="{FF2B5EF4-FFF2-40B4-BE49-F238E27FC236}">
                <a16:creationId xmlns:a16="http://schemas.microsoft.com/office/drawing/2014/main" id="{89126B7C-9645-0B8E-D0EC-463F649E8C09}"/>
              </a:ext>
            </a:extLst>
          </p:cNvPr>
          <p:cNvSpPr txBox="1"/>
          <p:nvPr/>
        </p:nvSpPr>
        <p:spPr>
          <a:xfrm>
            <a:off x="4819976" y="2527517"/>
            <a:ext cx="1287212" cy="15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1360">
                <a:solidFill>
                  <a:srgbClr val="54595D"/>
                </a:solidFill>
                <a:latin typeface="Helvetica"/>
                <a:ea typeface="Helvetica"/>
                <a:cs typeface="Helvetica"/>
                <a:sym typeface="Helvetica"/>
              </a:defRPr>
            </a:lvl1pPr>
          </a:lstStyle>
          <a:p>
            <a:pPr>
              <a:defRPr>
                <a:effectLst/>
              </a:defRPr>
            </a:pPr>
            <a:r>
              <a:rPr sz="680"/>
              <a:t>NASA/CXC/SAO/S.Murray et al.</a:t>
            </a:r>
          </a:p>
        </p:txBody>
      </p:sp>
      <p:sp>
        <p:nvSpPr>
          <p:cNvPr id="218" name="NASA, ESA, J. Hester and A. Loll">
            <a:extLst>
              <a:ext uri="{FF2B5EF4-FFF2-40B4-BE49-F238E27FC236}">
                <a16:creationId xmlns:a16="http://schemas.microsoft.com/office/drawing/2014/main" id="{B304E8E7-5C71-07A0-08E2-66279E8AF7AE}"/>
              </a:ext>
            </a:extLst>
          </p:cNvPr>
          <p:cNvSpPr txBox="1"/>
          <p:nvPr/>
        </p:nvSpPr>
        <p:spPr>
          <a:xfrm>
            <a:off x="2477163" y="2576527"/>
            <a:ext cx="1335302" cy="15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28600">
              <a:defRPr sz="1360">
                <a:solidFill>
                  <a:srgbClr val="54595D"/>
                </a:solidFill>
                <a:effectLst/>
                <a:latin typeface="Helvetica"/>
                <a:ea typeface="Helvetica"/>
                <a:cs typeface="Helvetica"/>
                <a:sym typeface="Helvetica"/>
              </a:defRPr>
            </a:pPr>
            <a:r>
              <a:rPr sz="680">
                <a:solidFill>
                  <a:srgbClr val="3366CC"/>
                </a:solidFill>
                <a:hlinkClick r:id="rId10"/>
              </a:rPr>
              <a:t>NASA</a:t>
            </a:r>
            <a:r>
              <a:rPr sz="680"/>
              <a:t>, </a:t>
            </a:r>
            <a:r>
              <a:rPr sz="680">
                <a:solidFill>
                  <a:srgbClr val="3366CC"/>
                </a:solidFill>
                <a:hlinkClick r:id="rId11"/>
              </a:rPr>
              <a:t>ESA</a:t>
            </a:r>
            <a:r>
              <a:rPr sz="680"/>
              <a:t>, J. Hester and A. Loll</a:t>
            </a:r>
          </a:p>
        </p:txBody>
      </p:sp>
      <p:sp>
        <p:nvSpPr>
          <p:cNvPr id="219" name="Smithsonian Institution">
            <a:extLst>
              <a:ext uri="{FF2B5EF4-FFF2-40B4-BE49-F238E27FC236}">
                <a16:creationId xmlns:a16="http://schemas.microsoft.com/office/drawing/2014/main" id="{776CB835-F95E-968A-3BD7-409414D94282}"/>
              </a:ext>
            </a:extLst>
          </p:cNvPr>
          <p:cNvSpPr txBox="1"/>
          <p:nvPr/>
        </p:nvSpPr>
        <p:spPr>
          <a:xfrm>
            <a:off x="1217587" y="4818220"/>
            <a:ext cx="921727" cy="155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1360">
                <a:solidFill>
                  <a:srgbClr val="54595D"/>
                </a:solidFill>
                <a:latin typeface="Helvetica"/>
                <a:ea typeface="Helvetica"/>
                <a:cs typeface="Helvetica"/>
                <a:sym typeface="Helvetica"/>
              </a:defRPr>
            </a:lvl1pPr>
          </a:lstStyle>
          <a:p>
            <a:pPr>
              <a:defRPr>
                <a:effectLst/>
              </a:defRPr>
            </a:pPr>
            <a:r>
              <a:rPr sz="680"/>
              <a:t>Smithsonian Institution</a:t>
            </a:r>
          </a:p>
        </p:txBody>
      </p:sp>
      <p:sp>
        <p:nvSpPr>
          <p:cNvPr id="221" name="Since 1000 y, Milky Way">
            <a:extLst>
              <a:ext uri="{FF2B5EF4-FFF2-40B4-BE49-F238E27FC236}">
                <a16:creationId xmlns:a16="http://schemas.microsoft.com/office/drawing/2014/main" id="{422CA39B-8619-7D9F-7197-07DDD3995350}"/>
              </a:ext>
            </a:extLst>
          </p:cNvPr>
          <p:cNvSpPr txBox="1"/>
          <p:nvPr/>
        </p:nvSpPr>
        <p:spPr>
          <a:xfrm>
            <a:off x="947323" y="756280"/>
            <a:ext cx="552426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3000" b="1">
                <a:solidFill>
                  <a:srgbClr val="212121"/>
                </a:solidFill>
                <a:latin typeface="Palatino"/>
                <a:ea typeface="Palatino"/>
                <a:cs typeface="Palatino"/>
                <a:sym typeface="Palatino"/>
              </a:defRPr>
            </a:lvl1pPr>
          </a:lstStyle>
          <a:p>
            <a:pPr>
              <a:defRPr>
                <a:effectLst/>
              </a:defRPr>
            </a:pPr>
            <a:r>
              <a:rPr sz="1500" dirty="0"/>
              <a:t> </a:t>
            </a:r>
            <a:r>
              <a:rPr sz="1800" dirty="0">
                <a:solidFill>
                  <a:schemeClr val="tx1"/>
                </a:solidFill>
              </a:rPr>
              <a:t>Since 1000 y, </a:t>
            </a:r>
            <a:r>
              <a:rPr lang="fr-FR" sz="1800" dirty="0">
                <a:solidFill>
                  <a:schemeClr val="tx1"/>
                </a:solidFill>
              </a:rPr>
              <a:t>in the </a:t>
            </a:r>
            <a:r>
              <a:rPr sz="1800" dirty="0">
                <a:solidFill>
                  <a:schemeClr val="tx1"/>
                </a:solidFill>
              </a:rPr>
              <a:t>Milky Way</a:t>
            </a:r>
            <a:r>
              <a:rPr lang="fr-FR" sz="1800" dirty="0">
                <a:solidFill>
                  <a:schemeClr val="tx1"/>
                </a:solidFill>
              </a:rPr>
              <a:t> : </a:t>
            </a:r>
            <a:r>
              <a:rPr lang="fr-FR" sz="1800" b="0" dirty="0">
                <a:solidFill>
                  <a:schemeClr val="tx1"/>
                </a:solidFill>
              </a:rPr>
              <a:t>6 supernova </a:t>
            </a:r>
            <a:r>
              <a:rPr lang="fr-FR" sz="1800" b="0" dirty="0" err="1">
                <a:solidFill>
                  <a:schemeClr val="tx1"/>
                </a:solidFill>
              </a:rPr>
              <a:t>events</a:t>
            </a:r>
            <a:r>
              <a:rPr lang="fr-FR" sz="2000" b="0" dirty="0">
                <a:solidFill>
                  <a:schemeClr val="tx1"/>
                </a:solidFill>
              </a:rPr>
              <a:t>.</a:t>
            </a:r>
            <a:endParaRPr sz="2000" b="0" dirty="0">
              <a:solidFill>
                <a:schemeClr val="tx1"/>
              </a:solidFill>
            </a:endParaRPr>
          </a:p>
        </p:txBody>
      </p:sp>
      <p:sp>
        <p:nvSpPr>
          <p:cNvPr id="222" name="Since 100 y, Local Group :">
            <a:extLst>
              <a:ext uri="{FF2B5EF4-FFF2-40B4-BE49-F238E27FC236}">
                <a16:creationId xmlns:a16="http://schemas.microsoft.com/office/drawing/2014/main" id="{618817AA-58D5-7DF0-67BA-2637EDE22D40}"/>
              </a:ext>
            </a:extLst>
          </p:cNvPr>
          <p:cNvSpPr txBox="1"/>
          <p:nvPr/>
        </p:nvSpPr>
        <p:spPr>
          <a:xfrm>
            <a:off x="1003197" y="6056612"/>
            <a:ext cx="2331151"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b="1">
                <a:solidFill>
                  <a:srgbClr val="FF9300"/>
                </a:solidFill>
                <a:effectLst/>
                <a:latin typeface="Palatino"/>
                <a:ea typeface="Palatino"/>
                <a:cs typeface="Palatino"/>
                <a:sym typeface="Palatino"/>
              </a:defRPr>
            </a:pPr>
            <a:r>
              <a:rPr lang="fr-FR" sz="1600" dirty="0">
                <a:solidFill>
                  <a:srgbClr val="212121"/>
                </a:solidFill>
              </a:rPr>
              <a:t>Last</a:t>
            </a:r>
            <a:r>
              <a:rPr sz="1600" dirty="0">
                <a:solidFill>
                  <a:srgbClr val="212121"/>
                </a:solidFill>
              </a:rPr>
              <a:t> 100 y, Local Group</a:t>
            </a:r>
            <a:r>
              <a:rPr sz="1600" dirty="0"/>
              <a:t> </a:t>
            </a:r>
            <a:r>
              <a:rPr sz="2000" dirty="0">
                <a:solidFill>
                  <a:srgbClr val="424242"/>
                </a:solidFill>
              </a:rPr>
              <a:t>:</a:t>
            </a:r>
          </a:p>
        </p:txBody>
      </p:sp>
      <p:sp>
        <p:nvSpPr>
          <p:cNvPr id="223" name="SN1987A (LMC) and SN 1885 (Andromeda)">
            <a:extLst>
              <a:ext uri="{FF2B5EF4-FFF2-40B4-BE49-F238E27FC236}">
                <a16:creationId xmlns:a16="http://schemas.microsoft.com/office/drawing/2014/main" id="{B8B4FA01-AA24-B95B-7C42-B49CA561C0FF}"/>
              </a:ext>
            </a:extLst>
          </p:cNvPr>
          <p:cNvSpPr txBox="1"/>
          <p:nvPr/>
        </p:nvSpPr>
        <p:spPr>
          <a:xfrm>
            <a:off x="3334348" y="6108364"/>
            <a:ext cx="5257272"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sz="1600" dirty="0"/>
              <a:t>SN1987A (LMC)</a:t>
            </a:r>
            <a:r>
              <a:rPr lang="fr-FR" sz="1600" dirty="0"/>
              <a:t>, </a:t>
            </a:r>
            <a:r>
              <a:rPr sz="1600" dirty="0"/>
              <a:t>SN 1885 (Andromeda)</a:t>
            </a:r>
            <a:r>
              <a:rPr lang="fr-FR" sz="1600" dirty="0"/>
              <a:t>.</a:t>
            </a:r>
            <a:endParaRPr sz="1600" dirty="0"/>
          </a:p>
        </p:txBody>
      </p:sp>
      <p:sp>
        <p:nvSpPr>
          <p:cNvPr id="224" name="Rectangle">
            <a:extLst>
              <a:ext uri="{FF2B5EF4-FFF2-40B4-BE49-F238E27FC236}">
                <a16:creationId xmlns:a16="http://schemas.microsoft.com/office/drawing/2014/main" id="{A042194B-4373-59EC-CF48-21F21D1E06B7}"/>
              </a:ext>
            </a:extLst>
          </p:cNvPr>
          <p:cNvSpPr/>
          <p:nvPr/>
        </p:nvSpPr>
        <p:spPr>
          <a:xfrm>
            <a:off x="736452" y="6144557"/>
            <a:ext cx="176184" cy="190501"/>
          </a:xfrm>
          <a:prstGeom prst="rect">
            <a:avLst/>
          </a:prstGeom>
          <a:solidFill>
            <a:schemeClr val="accent4">
              <a:lumOff val="7549"/>
            </a:schemeClr>
          </a:solid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225" name="Rectangle">
            <a:extLst>
              <a:ext uri="{FF2B5EF4-FFF2-40B4-BE49-F238E27FC236}">
                <a16:creationId xmlns:a16="http://schemas.microsoft.com/office/drawing/2014/main" id="{3161EAC8-FDA8-60DF-F53F-30CE104FC20C}"/>
              </a:ext>
            </a:extLst>
          </p:cNvPr>
          <p:cNvSpPr/>
          <p:nvPr/>
        </p:nvSpPr>
        <p:spPr>
          <a:xfrm>
            <a:off x="724762" y="832541"/>
            <a:ext cx="176184" cy="190501"/>
          </a:xfrm>
          <a:prstGeom prst="rect">
            <a:avLst/>
          </a:prstGeom>
          <a:solidFill>
            <a:schemeClr val="accent4">
              <a:lumOff val="7549"/>
            </a:schemeClr>
          </a:solidFill>
          <a:ln w="12700">
            <a:miter lim="400000"/>
          </a:ln>
        </p:spPr>
        <p:txBody>
          <a:bodyPr lIns="25400" tIns="25400" rIns="25400" bIns="25400" anchor="ctr"/>
          <a:lstStyle/>
          <a:p>
            <a:pPr>
              <a:lnSpc>
                <a:spcPct val="100000"/>
              </a:lnSpc>
              <a:defRPr>
                <a:solidFill>
                  <a:srgbClr val="F3F1DF"/>
                </a:solidFill>
                <a:effectLst/>
              </a:defRPr>
            </a:pPr>
            <a:endParaRPr sz="900"/>
          </a:p>
        </p:txBody>
      </p:sp>
      <mc:AlternateContent xmlns:mc="http://schemas.openxmlformats.org/markup-compatibility/2006" xmlns:a14="http://schemas.microsoft.com/office/drawing/2010/main">
        <mc:Choice Requires="a14">
          <p:sp>
            <p:nvSpPr>
              <p:cNvPr id="227" name="Équation">
                <a:extLst>
                  <a:ext uri="{FF2B5EF4-FFF2-40B4-BE49-F238E27FC236}">
                    <a16:creationId xmlns:a16="http://schemas.microsoft.com/office/drawing/2014/main" id="{063A647B-2C82-B77C-EAFA-FF56D1C91B86}"/>
                  </a:ext>
                </a:extLst>
              </p:cNvPr>
              <p:cNvSpPr txBox="1"/>
              <p:nvPr/>
            </p:nvSpPr>
            <p:spPr>
              <a:xfrm>
                <a:off x="959013" y="5596550"/>
                <a:ext cx="1221104" cy="284693"/>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a:rPr sz="1850" i="1">
                          <a:solidFill>
                            <a:srgbClr val="4E5B3E"/>
                          </a:solidFill>
                          <a:latin typeface="Cambria Math" panose="02040503050406030204" pitchFamily="18" charset="0"/>
                        </a:rPr>
                        <m:t>1.63±0.46</m:t>
                      </m:r>
                    </m:oMath>
                  </m:oMathPara>
                </a14:m>
                <a:endParaRPr sz="1850" dirty="0">
                  <a:solidFill>
                    <a:srgbClr val="4F5C3F"/>
                  </a:solidFill>
                </a:endParaRPr>
              </a:p>
            </p:txBody>
          </p:sp>
        </mc:Choice>
        <mc:Fallback xmlns="">
          <p:sp>
            <p:nvSpPr>
              <p:cNvPr id="227" name="Équation"/>
              <p:cNvSpPr txBox="1">
                <a:spLocks noRot="1" noChangeAspect="1" noMove="1" noResize="1" noEditPoints="1" noAdjustHandles="1" noChangeArrowheads="1" noChangeShapeType="1" noTextEdit="1"/>
              </p:cNvSpPr>
              <p:nvPr/>
            </p:nvSpPr>
            <p:spPr>
              <a:xfrm>
                <a:off x="959013" y="5596550"/>
                <a:ext cx="1221104" cy="284693"/>
              </a:xfrm>
              <a:prstGeom prst="rect">
                <a:avLst/>
              </a:prstGeom>
              <a:blipFill>
                <a:blip r:embed="rId12"/>
                <a:stretch>
                  <a:fillRect l="-3093" r="-4124" b="-16667"/>
                </a:stretch>
              </a:blipFill>
              <a:ln w="12700">
                <a:miter lim="400000"/>
              </a:ln>
            </p:spPr>
            <p:txBody>
              <a:bodyPr/>
              <a:lstStyle/>
              <a:p>
                <a:r>
                  <a:rPr lang="fr-FR">
                    <a:noFill/>
                  </a:rPr>
                  <a:t> </a:t>
                </a:r>
              </a:p>
            </p:txBody>
          </p:sp>
        </mc:Fallback>
      </mc:AlternateContent>
      <p:sp>
        <p:nvSpPr>
          <p:cNvPr id="229" name="Rozwadowska et al, New Astr., 2021">
            <a:extLst>
              <a:ext uri="{FF2B5EF4-FFF2-40B4-BE49-F238E27FC236}">
                <a16:creationId xmlns:a16="http://schemas.microsoft.com/office/drawing/2014/main" id="{582E4C03-20E2-0A29-9361-6A8F17F0636C}"/>
              </a:ext>
            </a:extLst>
          </p:cNvPr>
          <p:cNvSpPr txBox="1"/>
          <p:nvPr/>
        </p:nvSpPr>
        <p:spPr>
          <a:xfrm>
            <a:off x="3193868" y="5605526"/>
            <a:ext cx="2223814"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a:defRPr sz="2500">
                <a:latin typeface="American Typewriter"/>
                <a:ea typeface="American Typewriter"/>
                <a:cs typeface="American Typewriter"/>
                <a:sym typeface="American Typewriter"/>
              </a:defRPr>
            </a:lvl1pPr>
          </a:lstStyle>
          <a:p>
            <a:r>
              <a:rPr sz="1400" dirty="0">
                <a:solidFill>
                  <a:schemeClr val="tx1">
                    <a:lumMod val="50000"/>
                    <a:lumOff val="50000"/>
                  </a:schemeClr>
                </a:solidFill>
              </a:rPr>
              <a:t>Rozwadowska et al, 2021</a:t>
            </a:r>
          </a:p>
        </p:txBody>
      </p:sp>
      <p:sp>
        <p:nvSpPr>
          <p:cNvPr id="232" name="In the Milky Way, the core-collapse supernova rate is about 1-2 or 1-3 per century">
            <a:extLst>
              <a:ext uri="{FF2B5EF4-FFF2-40B4-BE49-F238E27FC236}">
                <a16:creationId xmlns:a16="http://schemas.microsoft.com/office/drawing/2014/main" id="{A2593A99-7E19-4E2C-D7FE-A1420C5C4203}"/>
              </a:ext>
            </a:extLst>
          </p:cNvPr>
          <p:cNvSpPr txBox="1"/>
          <p:nvPr/>
        </p:nvSpPr>
        <p:spPr>
          <a:xfrm>
            <a:off x="7417884" y="5605526"/>
            <a:ext cx="4116640"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500">
                <a:solidFill>
                  <a:srgbClr val="9437FF"/>
                </a:solidFill>
              </a:defRPr>
            </a:lvl1pPr>
          </a:lstStyle>
          <a:p>
            <a:r>
              <a:rPr lang="fr-FR" sz="2000" dirty="0">
                <a:solidFill>
                  <a:srgbClr val="00B0F0"/>
                </a:solidFill>
                <a:latin typeface="Palatino" pitchFamily="2" charset="77"/>
                <a:ea typeface="Palatino" pitchFamily="2" charset="77"/>
              </a:rPr>
              <a:t>In the MILKY WAY, RARE EVENTS</a:t>
            </a:r>
            <a:endParaRPr sz="2000" dirty="0">
              <a:solidFill>
                <a:srgbClr val="00B0F0"/>
              </a:solidFill>
              <a:latin typeface="Palatino" pitchFamily="2" charset="77"/>
              <a:ea typeface="Palatino" pitchFamily="2" charset="77"/>
            </a:endParaRPr>
          </a:p>
        </p:txBody>
      </p:sp>
      <p:sp>
        <p:nvSpPr>
          <p:cNvPr id="2" name="Rectangle">
            <a:extLst>
              <a:ext uri="{FF2B5EF4-FFF2-40B4-BE49-F238E27FC236}">
                <a16:creationId xmlns:a16="http://schemas.microsoft.com/office/drawing/2014/main" id="{5A76B9FE-95B6-88F5-D437-E5CD3F5A962F}"/>
              </a:ext>
            </a:extLst>
          </p:cNvPr>
          <p:cNvSpPr/>
          <p:nvPr/>
        </p:nvSpPr>
        <p:spPr>
          <a:xfrm>
            <a:off x="736452" y="5248438"/>
            <a:ext cx="176184" cy="190501"/>
          </a:xfrm>
          <a:prstGeom prst="rect">
            <a:avLst/>
          </a:prstGeom>
          <a:solidFill>
            <a:schemeClr val="accent4">
              <a:lumOff val="7549"/>
            </a:schemeClr>
          </a:solid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 name="But « dense » also means in neutrinos. In a supernova explosion…">
            <a:extLst>
              <a:ext uri="{FF2B5EF4-FFF2-40B4-BE49-F238E27FC236}">
                <a16:creationId xmlns:a16="http://schemas.microsoft.com/office/drawing/2014/main" id="{1FB983EC-4D1A-0643-AEC1-52057FB08D9A}"/>
              </a:ext>
            </a:extLst>
          </p:cNvPr>
          <p:cNvSpPr txBox="1"/>
          <p:nvPr/>
        </p:nvSpPr>
        <p:spPr>
          <a:xfrm>
            <a:off x="945025" y="5187270"/>
            <a:ext cx="6613605"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2000" dirty="0"/>
              <a:t> </a:t>
            </a:r>
            <a:r>
              <a:rPr lang="fr-FR" sz="1600" dirty="0" err="1"/>
              <a:t>Combined</a:t>
            </a:r>
            <a:r>
              <a:rPr lang="fr-FR" sz="1600" dirty="0"/>
              <a:t> </a:t>
            </a:r>
            <a:r>
              <a:rPr lang="fr-FR" sz="1600" dirty="0" err="1"/>
              <a:t>evaluations</a:t>
            </a:r>
            <a:r>
              <a:rPr lang="fr-FR" sz="1600" dirty="0"/>
              <a:t> of the </a:t>
            </a:r>
            <a:r>
              <a:rPr lang="fr-FR" sz="1600" dirty="0" err="1"/>
              <a:t>galactic</a:t>
            </a:r>
            <a:r>
              <a:rPr lang="fr-FR" sz="1600" dirty="0"/>
              <a:t> </a:t>
            </a:r>
            <a:r>
              <a:rPr lang="fr-FR" sz="1600" dirty="0" err="1"/>
              <a:t>core</a:t>
            </a:r>
            <a:r>
              <a:rPr lang="fr-FR" sz="1600" dirty="0"/>
              <a:t>-collapse supernova rate </a:t>
            </a:r>
            <a:r>
              <a:rPr lang="fr-FR" sz="1600" dirty="0" err="1"/>
              <a:t>give</a:t>
            </a:r>
            <a:r>
              <a:rPr lang="fr-FR" sz="1600" dirty="0"/>
              <a:t>:</a:t>
            </a:r>
            <a:endParaRPr sz="1600" dirty="0"/>
          </a:p>
        </p:txBody>
      </p:sp>
      <p:sp>
        <p:nvSpPr>
          <p:cNvPr id="5" name="But « dense » also means in neutrinos. In a supernova explosion…">
            <a:extLst>
              <a:ext uri="{FF2B5EF4-FFF2-40B4-BE49-F238E27FC236}">
                <a16:creationId xmlns:a16="http://schemas.microsoft.com/office/drawing/2014/main" id="{4900A0D9-BC92-8BE8-32F5-ABF5AFDB9D8D}"/>
              </a:ext>
            </a:extLst>
          </p:cNvPr>
          <p:cNvSpPr txBox="1"/>
          <p:nvPr/>
        </p:nvSpPr>
        <p:spPr>
          <a:xfrm>
            <a:off x="2260850" y="5597832"/>
            <a:ext cx="852285" cy="2821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500" dirty="0"/>
              <a:t>per 100 y.</a:t>
            </a:r>
            <a:endParaRPr sz="1500" dirty="0"/>
          </a:p>
        </p:txBody>
      </p:sp>
      <p:sp>
        <p:nvSpPr>
          <p:cNvPr id="4" name="ICAP, IAP, 8th September 2022">
            <a:extLst>
              <a:ext uri="{FF2B5EF4-FFF2-40B4-BE49-F238E27FC236}">
                <a16:creationId xmlns:a16="http://schemas.microsoft.com/office/drawing/2014/main" id="{8F64F6FA-DC47-B7A6-40BC-80060CF8717B}"/>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91556941"/>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N1987A.png" descr="SN1987A.png">
            <a:extLst>
              <a:ext uri="{FF2B5EF4-FFF2-40B4-BE49-F238E27FC236}">
                <a16:creationId xmlns:a16="http://schemas.microsoft.com/office/drawing/2014/main" id="{ABDFE01E-2FD7-5268-0242-001C05604FD0}"/>
              </a:ext>
            </a:extLst>
          </p:cNvPr>
          <p:cNvPicPr>
            <a:picLocks/>
          </p:cNvPicPr>
          <p:nvPr/>
        </p:nvPicPr>
        <p:blipFill>
          <a:blip r:embed="rId2"/>
          <a:srcRect l="24570" t="27013" r="25673" b="29621"/>
          <a:stretch>
            <a:fillRect/>
          </a:stretch>
        </p:blipFill>
        <p:spPr>
          <a:xfrm>
            <a:off x="300687" y="1038602"/>
            <a:ext cx="4585447" cy="4504765"/>
          </a:xfrm>
          <a:prstGeom prst="rect">
            <a:avLst/>
          </a:prstGeom>
          <a:effectLst>
            <a:outerShdw blurRad="50800" dist="38100" dir="8100000" algn="tr" rotWithShape="0">
              <a:prstClr val="black">
                <a:alpha val="40000"/>
              </a:prstClr>
            </a:outerShdw>
          </a:effectLst>
        </p:spPr>
      </p:pic>
      <p:sp>
        <p:nvSpPr>
          <p:cNvPr id="3" name="SN1987A today">
            <a:extLst>
              <a:ext uri="{FF2B5EF4-FFF2-40B4-BE49-F238E27FC236}">
                <a16:creationId xmlns:a16="http://schemas.microsoft.com/office/drawing/2014/main" id="{BE324584-245F-F695-FD4D-F30E233BD04D}"/>
              </a:ext>
            </a:extLst>
          </p:cNvPr>
          <p:cNvSpPr txBox="1"/>
          <p:nvPr/>
        </p:nvSpPr>
        <p:spPr>
          <a:xfrm>
            <a:off x="677168" y="2273348"/>
            <a:ext cx="996618"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4500">
                <a:solidFill>
                  <a:srgbClr val="FFFFFF"/>
                </a:solidFill>
                <a:effectLst/>
                <a:latin typeface="Palatino"/>
                <a:ea typeface="Palatino"/>
                <a:cs typeface="Palatino"/>
                <a:sym typeface="Palatino"/>
              </a:defRPr>
            </a:pPr>
            <a:r>
              <a:rPr lang="fr-FR" sz="1600" dirty="0"/>
              <a:t>TODAY</a:t>
            </a:r>
            <a:endParaRPr sz="1600" dirty="0"/>
          </a:p>
        </p:txBody>
      </p:sp>
      <p:sp>
        <p:nvSpPr>
          <p:cNvPr id="4" name="Flèche">
            <a:extLst>
              <a:ext uri="{FF2B5EF4-FFF2-40B4-BE49-F238E27FC236}">
                <a16:creationId xmlns:a16="http://schemas.microsoft.com/office/drawing/2014/main" id="{0408379F-64B0-EE19-4A34-ED580A8A8FF1}"/>
              </a:ext>
            </a:extLst>
          </p:cNvPr>
          <p:cNvSpPr/>
          <p:nvPr/>
        </p:nvSpPr>
        <p:spPr>
          <a:xfrm rot="2038854">
            <a:off x="1192731" y="2867044"/>
            <a:ext cx="1524489" cy="95643"/>
          </a:xfrm>
          <a:prstGeom prst="rightArrow">
            <a:avLst>
              <a:gd name="adj1" fmla="val 32000"/>
              <a:gd name="adj2" fmla="val 158533"/>
            </a:avLst>
          </a:prstGeom>
          <a:solidFill>
            <a:schemeClr val="bg2"/>
          </a:solidFill>
          <a:ln w="12700">
            <a:solidFill>
              <a:schemeClr val="bg2"/>
            </a:solidFill>
            <a:miter lim="400000"/>
          </a:ln>
        </p:spPr>
        <p:txBody>
          <a:bodyPr lIns="25400" tIns="25400" rIns="25400" bIns="25400" anchor="ctr"/>
          <a:lstStyle/>
          <a:p>
            <a:pPr>
              <a:lnSpc>
                <a:spcPct val="100000"/>
              </a:lnSpc>
              <a:defRPr>
                <a:effectLst/>
              </a:defRPr>
            </a:pPr>
            <a:endParaRPr sz="900"/>
          </a:p>
        </p:txBody>
      </p:sp>
      <p:sp>
        <p:nvSpPr>
          <p:cNvPr id="42" name="First observation of neutrinos from…">
            <a:extLst>
              <a:ext uri="{FF2B5EF4-FFF2-40B4-BE49-F238E27FC236}">
                <a16:creationId xmlns:a16="http://schemas.microsoft.com/office/drawing/2014/main" id="{9681F22C-0EE2-3FA1-F936-9F1DCDBF6D3A}"/>
              </a:ext>
            </a:extLst>
          </p:cNvPr>
          <p:cNvSpPr txBox="1"/>
          <p:nvPr/>
        </p:nvSpPr>
        <p:spPr>
          <a:xfrm>
            <a:off x="5670684" y="5099308"/>
            <a:ext cx="5447004"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a:lnSpc>
                <a:spcPct val="100000"/>
              </a:lnSpc>
              <a:defRPr sz="3000">
                <a:solidFill>
                  <a:srgbClr val="FF2600"/>
                </a:solidFill>
                <a:latin typeface="Palatino"/>
                <a:ea typeface="Palatino"/>
                <a:cs typeface="Palatino"/>
                <a:sym typeface="Palatino"/>
              </a:defRPr>
            </a:pPr>
            <a:r>
              <a:rPr sz="2000" dirty="0">
                <a:solidFill>
                  <a:schemeClr val="accent6">
                    <a:lumMod val="75000"/>
                  </a:schemeClr>
                </a:solidFill>
                <a:latin typeface="Book Antiqua" panose="02040602050305030304" pitchFamily="18" charset="0"/>
                <a:cs typeface="Lava Devanagari" pitchFamily="2" charset="77"/>
              </a:rPr>
              <a:t>First observation of </a:t>
            </a:r>
            <a:r>
              <a:rPr sz="2000" b="1" dirty="0">
                <a:solidFill>
                  <a:schemeClr val="accent6">
                    <a:lumMod val="75000"/>
                  </a:schemeClr>
                </a:solidFill>
                <a:latin typeface="Book Antiqua" panose="02040602050305030304" pitchFamily="18" charset="0"/>
                <a:cs typeface="Lava Devanagari" pitchFamily="2" charset="77"/>
              </a:rPr>
              <a:t>neutrinos </a:t>
            </a:r>
            <a:r>
              <a:rPr lang="fr-FR" sz="2000" b="1" dirty="0">
                <a:solidFill>
                  <a:schemeClr val="accent6">
                    <a:lumMod val="75000"/>
                  </a:schemeClr>
                </a:solidFill>
                <a:latin typeface="Book Antiqua" panose="02040602050305030304" pitchFamily="18" charset="0"/>
                <a:cs typeface="Lava Devanagari" pitchFamily="2" charset="77"/>
              </a:rPr>
              <a:t>- 24 </a:t>
            </a:r>
            <a:r>
              <a:rPr lang="fr-FR" sz="2000" b="1" dirty="0" err="1">
                <a:solidFill>
                  <a:schemeClr val="accent6">
                    <a:lumMod val="75000"/>
                  </a:schemeClr>
                </a:solidFill>
                <a:latin typeface="Book Antiqua" panose="02040602050305030304" pitchFamily="18" charset="0"/>
                <a:cs typeface="Lava Devanagari" pitchFamily="2" charset="77"/>
              </a:rPr>
              <a:t>events</a:t>
            </a:r>
            <a:r>
              <a:rPr lang="fr-FR" sz="2000" b="1" dirty="0">
                <a:solidFill>
                  <a:schemeClr val="accent6">
                    <a:lumMod val="75000"/>
                  </a:schemeClr>
                </a:solidFill>
                <a:latin typeface="Book Antiqua" panose="02040602050305030304" pitchFamily="18" charset="0"/>
                <a:cs typeface="Lava Devanagari" pitchFamily="2" charset="77"/>
              </a:rPr>
              <a:t>, </a:t>
            </a:r>
          </a:p>
          <a:p>
            <a:pPr lvl="1">
              <a:lnSpc>
                <a:spcPct val="100000"/>
              </a:lnSpc>
              <a:defRPr sz="3000">
                <a:solidFill>
                  <a:srgbClr val="FF2600"/>
                </a:solidFill>
                <a:latin typeface="Palatino"/>
                <a:ea typeface="Palatino"/>
                <a:cs typeface="Palatino"/>
                <a:sym typeface="Palatino"/>
              </a:defRPr>
            </a:pPr>
            <a:r>
              <a:rPr sz="2000" b="1" dirty="0">
                <a:solidFill>
                  <a:schemeClr val="accent6">
                    <a:lumMod val="75000"/>
                  </a:schemeClr>
                </a:solidFill>
                <a:latin typeface="Book Antiqua" panose="02040602050305030304" pitchFamily="18" charset="0"/>
                <a:cs typeface="Lava Devanagari" pitchFamily="2" charset="77"/>
              </a:rPr>
              <a:t>from</a:t>
            </a:r>
            <a:r>
              <a:rPr sz="2000" dirty="0">
                <a:solidFill>
                  <a:schemeClr val="accent6">
                    <a:lumMod val="75000"/>
                  </a:schemeClr>
                </a:solidFill>
                <a:latin typeface="Book Antiqua" panose="02040602050305030304" pitchFamily="18" charset="0"/>
                <a:cs typeface="Lava Devanagari" pitchFamily="2" charset="77"/>
              </a:rPr>
              <a:t> the </a:t>
            </a:r>
            <a:r>
              <a:rPr sz="2000" b="1" dirty="0">
                <a:solidFill>
                  <a:schemeClr val="accent6">
                    <a:lumMod val="75000"/>
                  </a:schemeClr>
                </a:solidFill>
                <a:latin typeface="Book Antiqua" panose="02040602050305030304" pitchFamily="18" charset="0"/>
                <a:cs typeface="Lava Devanagari" pitchFamily="2" charset="77"/>
              </a:rPr>
              <a:t>core of an exploding massive star</a:t>
            </a:r>
            <a:endParaRPr lang="fr-FR" sz="2000" b="1" dirty="0">
              <a:solidFill>
                <a:schemeClr val="accent6">
                  <a:lumMod val="75000"/>
                </a:schemeClr>
              </a:solidFill>
              <a:latin typeface="Book Antiqua" panose="02040602050305030304" pitchFamily="18" charset="0"/>
              <a:cs typeface="Lava Devanagari" pitchFamily="2" charset="77"/>
            </a:endParaRPr>
          </a:p>
          <a:p>
            <a:pPr lvl="1">
              <a:lnSpc>
                <a:spcPct val="100000"/>
              </a:lnSpc>
              <a:defRPr sz="3000">
                <a:solidFill>
                  <a:srgbClr val="FF2600"/>
                </a:solidFill>
                <a:latin typeface="Palatino"/>
                <a:ea typeface="Palatino"/>
                <a:cs typeface="Palatino"/>
                <a:sym typeface="Palatino"/>
              </a:defRPr>
            </a:pPr>
            <a:r>
              <a:rPr lang="fr-FR" sz="2000" dirty="0">
                <a:solidFill>
                  <a:schemeClr val="accent6">
                    <a:lumMod val="75000"/>
                  </a:schemeClr>
                </a:solidFill>
                <a:latin typeface="Book Antiqua" panose="02040602050305030304" pitchFamily="18" charset="0"/>
                <a:cs typeface="Lava Devanagari" pitchFamily="2" charset="77"/>
              </a:rPr>
              <a:t>(</a:t>
            </a:r>
            <a:r>
              <a:rPr lang="fr-FR" sz="2000" dirty="0" err="1">
                <a:solidFill>
                  <a:schemeClr val="accent6">
                    <a:lumMod val="75000"/>
                  </a:schemeClr>
                </a:solidFill>
                <a:latin typeface="Book Antiqua" panose="02040602050305030304" pitchFamily="18" charset="0"/>
                <a:cs typeface="Lava Devanagari" pitchFamily="2" charset="77"/>
              </a:rPr>
              <a:t>core</a:t>
            </a:r>
            <a:r>
              <a:rPr lang="fr-FR" sz="2000" dirty="0">
                <a:solidFill>
                  <a:schemeClr val="accent6">
                    <a:lumMod val="75000"/>
                  </a:schemeClr>
                </a:solidFill>
                <a:latin typeface="Book Antiqua" panose="02040602050305030304" pitchFamily="18" charset="0"/>
                <a:cs typeface="Lava Devanagari" pitchFamily="2" charset="77"/>
              </a:rPr>
              <a:t>-collapse supernova).</a:t>
            </a:r>
          </a:p>
        </p:txBody>
      </p:sp>
      <p:sp>
        <p:nvSpPr>
          <p:cNvPr id="43" name="ZoneTexte 42">
            <a:extLst>
              <a:ext uri="{FF2B5EF4-FFF2-40B4-BE49-F238E27FC236}">
                <a16:creationId xmlns:a16="http://schemas.microsoft.com/office/drawing/2014/main" id="{67C2CCA1-24E6-71C6-A9C0-6379ABC8EC4B}"/>
              </a:ext>
            </a:extLst>
          </p:cNvPr>
          <p:cNvSpPr txBox="1"/>
          <p:nvPr/>
        </p:nvSpPr>
        <p:spPr>
          <a:xfrm>
            <a:off x="2960556" y="298208"/>
            <a:ext cx="6270887" cy="584775"/>
          </a:xfrm>
          <a:prstGeom prst="rect">
            <a:avLst/>
          </a:prstGeom>
          <a:noFill/>
          <a:ln>
            <a:noFill/>
          </a:ln>
          <a:effectLst/>
        </p:spPr>
        <p:txBody>
          <a:bodyPr wrap="square" rtlCol="0">
            <a:spAutoFit/>
          </a:bodyPr>
          <a:lstStyle/>
          <a:p>
            <a:pPr algn="ctr"/>
            <a:r>
              <a:rPr lang="fr-FR" sz="3200" b="1" dirty="0">
                <a:solidFill>
                  <a:schemeClr val="accent4">
                    <a:lumMod val="75000"/>
                  </a:schemeClr>
                </a:solidFill>
                <a:latin typeface="Palatino" pitchFamily="2" charset="77"/>
                <a:ea typeface="Palatino" pitchFamily="2" charset="77"/>
                <a:cs typeface="Lava Devanagari" pitchFamily="2" charset="77"/>
              </a:rPr>
              <a:t>SN1987A : a unique </a:t>
            </a:r>
            <a:r>
              <a:rPr lang="fr-FR" sz="3200" b="1" dirty="0" err="1">
                <a:solidFill>
                  <a:schemeClr val="accent4">
                    <a:lumMod val="75000"/>
                  </a:schemeClr>
                </a:solidFill>
                <a:latin typeface="Palatino" pitchFamily="2" charset="77"/>
                <a:ea typeface="Palatino" pitchFamily="2" charset="77"/>
                <a:cs typeface="Lava Devanagari" pitchFamily="2" charset="77"/>
              </a:rPr>
              <a:t>event</a:t>
            </a:r>
            <a:r>
              <a:rPr lang="fr-FR" sz="3200" b="1" dirty="0">
                <a:solidFill>
                  <a:schemeClr val="accent4">
                    <a:lumMod val="75000"/>
                  </a:schemeClr>
                </a:solidFill>
                <a:latin typeface="Palatino" pitchFamily="2" charset="77"/>
                <a:ea typeface="Palatino" pitchFamily="2" charset="77"/>
                <a:cs typeface="Lava Devanagari" pitchFamily="2" charset="77"/>
              </a:rPr>
              <a:t> </a:t>
            </a:r>
          </a:p>
        </p:txBody>
      </p:sp>
      <p:sp>
        <p:nvSpPr>
          <p:cNvPr id="44" name="On the 23rd February, Sanduleak 690202…">
            <a:extLst>
              <a:ext uri="{FF2B5EF4-FFF2-40B4-BE49-F238E27FC236}">
                <a16:creationId xmlns:a16="http://schemas.microsoft.com/office/drawing/2014/main" id="{EAE6DC7A-148C-5910-0582-C496FC3C80CD}"/>
              </a:ext>
            </a:extLst>
          </p:cNvPr>
          <p:cNvSpPr txBox="1"/>
          <p:nvPr/>
        </p:nvSpPr>
        <p:spPr>
          <a:xfrm>
            <a:off x="397786" y="1098455"/>
            <a:ext cx="4209101"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600" dirty="0">
                <a:solidFill>
                  <a:schemeClr val="bg1"/>
                </a:solidFill>
                <a:latin typeface="Palatino" pitchFamily="2" charset="77"/>
                <a:ea typeface="Palatino" pitchFamily="2" charset="77"/>
                <a:cs typeface="Lava Devanagari" pitchFamily="2" charset="77"/>
              </a:rPr>
              <a:t>On the 23rd February</a:t>
            </a:r>
            <a:r>
              <a:rPr lang="fr-FR" sz="1600" dirty="0">
                <a:solidFill>
                  <a:schemeClr val="bg1"/>
                </a:solidFill>
                <a:latin typeface="Palatino" pitchFamily="2" charset="77"/>
                <a:ea typeface="Palatino" pitchFamily="2" charset="77"/>
                <a:cs typeface="Lava Devanagari" pitchFamily="2" charset="77"/>
              </a:rPr>
              <a:t> 1987</a:t>
            </a:r>
            <a:r>
              <a:rPr sz="1600" dirty="0">
                <a:solidFill>
                  <a:schemeClr val="bg1"/>
                </a:solidFill>
                <a:latin typeface="Palatino" pitchFamily="2" charset="77"/>
                <a:ea typeface="Palatino" pitchFamily="2" charset="77"/>
                <a:cs typeface="Lava Devanagari" pitchFamily="2" charset="77"/>
              </a:rPr>
              <a:t>,</a:t>
            </a:r>
            <a:r>
              <a:rPr sz="1600" b="1" dirty="0">
                <a:solidFill>
                  <a:schemeClr val="bg1"/>
                </a:solidFill>
                <a:latin typeface="Palatino" pitchFamily="2" charset="77"/>
                <a:ea typeface="Palatino" pitchFamily="2" charset="77"/>
                <a:cs typeface="Lava Devanagari" pitchFamily="2" charset="77"/>
              </a:rPr>
              <a:t> </a:t>
            </a:r>
            <a:r>
              <a:rPr sz="1600" dirty="0" err="1">
                <a:solidFill>
                  <a:schemeClr val="bg1"/>
                </a:solidFill>
                <a:latin typeface="Palatino" pitchFamily="2" charset="77"/>
                <a:ea typeface="Palatino" pitchFamily="2" charset="77"/>
                <a:cs typeface="Lava Devanagari" pitchFamily="2" charset="77"/>
              </a:rPr>
              <a:t>Sanduleak</a:t>
            </a:r>
            <a:r>
              <a:rPr sz="1600" dirty="0">
                <a:solidFill>
                  <a:schemeClr val="bg1"/>
                </a:solidFill>
                <a:latin typeface="Palatino" pitchFamily="2" charset="77"/>
                <a:ea typeface="Palatino" pitchFamily="2" charset="77"/>
                <a:cs typeface="Lava Devanagari" pitchFamily="2" charset="77"/>
              </a:rPr>
              <a:t> 69</a:t>
            </a:r>
            <a:r>
              <a:rPr sz="1600" baseline="31999" dirty="0">
                <a:solidFill>
                  <a:schemeClr val="bg1"/>
                </a:solidFill>
                <a:latin typeface="Palatino" pitchFamily="2" charset="77"/>
                <a:ea typeface="Palatino" pitchFamily="2" charset="77"/>
                <a:cs typeface="Lava Devanagari" pitchFamily="2" charset="77"/>
              </a:rPr>
              <a:t>0</a:t>
            </a:r>
            <a:r>
              <a:rPr sz="1600" dirty="0">
                <a:solidFill>
                  <a:schemeClr val="bg1"/>
                </a:solidFill>
                <a:latin typeface="Palatino" pitchFamily="2" charset="77"/>
                <a:ea typeface="Palatino" pitchFamily="2" charset="77"/>
                <a:cs typeface="Lava Devanagari" pitchFamily="2" charset="77"/>
              </a:rPr>
              <a:t>202 </a:t>
            </a:r>
          </a:p>
          <a:p>
            <a:pPr defTabSz="292100">
              <a:defRPr sz="3000">
                <a:solidFill>
                  <a:srgbClr val="212121"/>
                </a:solidFill>
                <a:effectLst/>
                <a:latin typeface="Palatino"/>
                <a:ea typeface="Palatino"/>
                <a:cs typeface="Palatino"/>
                <a:sym typeface="Palatino"/>
              </a:defRPr>
            </a:pPr>
            <a:r>
              <a:rPr sz="1600" dirty="0">
                <a:solidFill>
                  <a:schemeClr val="bg1"/>
                </a:solidFill>
                <a:latin typeface="Palatino" pitchFamily="2" charset="77"/>
                <a:ea typeface="Palatino" pitchFamily="2" charset="77"/>
                <a:cs typeface="Lava Devanagari" pitchFamily="2" charset="77"/>
              </a:rPr>
              <a:t>exploded, in the Large Magellanic Cloud</a:t>
            </a:r>
            <a:r>
              <a:rPr lang="fr-FR" sz="1600" dirty="0">
                <a:solidFill>
                  <a:schemeClr val="bg1"/>
                </a:solidFill>
                <a:latin typeface="Palatino" pitchFamily="2" charset="77"/>
                <a:ea typeface="Palatino" pitchFamily="2" charset="77"/>
                <a:cs typeface="Lava Devanagari" pitchFamily="2" charset="77"/>
              </a:rPr>
              <a:t>, </a:t>
            </a:r>
          </a:p>
          <a:p>
            <a:pPr defTabSz="292100">
              <a:defRPr sz="3000">
                <a:solidFill>
                  <a:srgbClr val="212121"/>
                </a:solidFill>
                <a:effectLst/>
                <a:latin typeface="Palatino"/>
                <a:ea typeface="Palatino"/>
                <a:cs typeface="Palatino"/>
                <a:sym typeface="Palatino"/>
              </a:defRPr>
            </a:pPr>
            <a:r>
              <a:rPr lang="fr-FR" sz="1600" dirty="0">
                <a:solidFill>
                  <a:schemeClr val="bg1"/>
                </a:solidFill>
                <a:latin typeface="Palatino" pitchFamily="2" charset="77"/>
                <a:ea typeface="Palatino" pitchFamily="2" charset="77"/>
                <a:cs typeface="Lava Devanagari" pitchFamily="2" charset="77"/>
              </a:rPr>
              <a:t>a satellite </a:t>
            </a:r>
            <a:r>
              <a:rPr lang="fr-FR" sz="1600" dirty="0" err="1">
                <a:solidFill>
                  <a:schemeClr val="bg1"/>
                </a:solidFill>
                <a:latin typeface="Palatino" pitchFamily="2" charset="77"/>
                <a:ea typeface="Palatino" pitchFamily="2" charset="77"/>
                <a:cs typeface="Lava Devanagari" pitchFamily="2" charset="77"/>
              </a:rPr>
              <a:t>galaxy</a:t>
            </a:r>
            <a:r>
              <a:rPr lang="fr-FR" sz="1600" dirty="0">
                <a:solidFill>
                  <a:schemeClr val="bg1"/>
                </a:solidFill>
                <a:latin typeface="Palatino" pitchFamily="2" charset="77"/>
                <a:ea typeface="Palatino" pitchFamily="2" charset="77"/>
                <a:cs typeface="Lava Devanagari" pitchFamily="2" charset="77"/>
              </a:rPr>
              <a:t> of the </a:t>
            </a:r>
            <a:r>
              <a:rPr lang="fr-FR" sz="1600" dirty="0" err="1">
                <a:solidFill>
                  <a:schemeClr val="bg1"/>
                </a:solidFill>
                <a:latin typeface="Palatino" pitchFamily="2" charset="77"/>
                <a:ea typeface="Palatino" pitchFamily="2" charset="77"/>
                <a:cs typeface="Lava Devanagari" pitchFamily="2" charset="77"/>
              </a:rPr>
              <a:t>Milky</a:t>
            </a:r>
            <a:r>
              <a:rPr lang="fr-FR" sz="1600" dirty="0">
                <a:solidFill>
                  <a:schemeClr val="bg1"/>
                </a:solidFill>
                <a:latin typeface="Palatino" pitchFamily="2" charset="77"/>
                <a:ea typeface="Palatino" pitchFamily="2" charset="77"/>
                <a:cs typeface="Lava Devanagari" pitchFamily="2" charset="77"/>
              </a:rPr>
              <a:t> </a:t>
            </a:r>
            <a:r>
              <a:rPr lang="fr-FR" sz="1600" dirty="0" err="1">
                <a:solidFill>
                  <a:schemeClr val="bg1"/>
                </a:solidFill>
                <a:latin typeface="Palatino" pitchFamily="2" charset="77"/>
                <a:ea typeface="Palatino" pitchFamily="2" charset="77"/>
                <a:cs typeface="Lava Devanagari" pitchFamily="2" charset="77"/>
              </a:rPr>
              <a:t>Way</a:t>
            </a:r>
            <a:r>
              <a:rPr lang="fr-FR" sz="1600" dirty="0">
                <a:latin typeface="Palatino" pitchFamily="2" charset="77"/>
                <a:ea typeface="Palatino" pitchFamily="2" charset="77"/>
                <a:cs typeface="Lava Devanagari" pitchFamily="2" charset="77"/>
              </a:rPr>
              <a:t>.</a:t>
            </a:r>
            <a:endParaRPr sz="1600" dirty="0">
              <a:latin typeface="Palatino" pitchFamily="2" charset="77"/>
              <a:ea typeface="Palatino" pitchFamily="2" charset="77"/>
              <a:cs typeface="Lava Devanagari" pitchFamily="2" charset="77"/>
            </a:endParaRPr>
          </a:p>
        </p:txBody>
      </p:sp>
      <p:sp>
        <p:nvSpPr>
          <p:cNvPr id="50" name="kpc (163,000 light-years)">
            <a:extLst>
              <a:ext uri="{FF2B5EF4-FFF2-40B4-BE49-F238E27FC236}">
                <a16:creationId xmlns:a16="http://schemas.microsoft.com/office/drawing/2014/main" id="{97E0CF79-729D-8D7F-72CE-8111654E9597}"/>
              </a:ext>
            </a:extLst>
          </p:cNvPr>
          <p:cNvSpPr txBox="1"/>
          <p:nvPr/>
        </p:nvSpPr>
        <p:spPr>
          <a:xfrm>
            <a:off x="3334266" y="5571866"/>
            <a:ext cx="1635063" cy="266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2500">
                <a:solidFill>
                  <a:srgbClr val="212121"/>
                </a:solidFill>
                <a:latin typeface="Palatino"/>
                <a:ea typeface="Palatino"/>
                <a:cs typeface="Palatino"/>
                <a:sym typeface="Palatino"/>
              </a:defRPr>
            </a:lvl1pPr>
          </a:lstStyle>
          <a:p>
            <a:pPr>
              <a:defRPr>
                <a:effectLst/>
              </a:defRPr>
            </a:pPr>
            <a:r>
              <a:rPr sz="1250" dirty="0"/>
              <a:t>(</a:t>
            </a:r>
            <a:r>
              <a:rPr sz="1400" dirty="0"/>
              <a:t>163,000 light-years</a:t>
            </a:r>
            <a:r>
              <a:rPr sz="1250" dirty="0"/>
              <a:t>)</a:t>
            </a:r>
          </a:p>
        </p:txBody>
      </p:sp>
      <p:sp>
        <p:nvSpPr>
          <p:cNvPr id="51" name="49.59 ± 0.09 (stat) ± 0.54 (sys) kpc">
            <a:extLst>
              <a:ext uri="{FF2B5EF4-FFF2-40B4-BE49-F238E27FC236}">
                <a16:creationId xmlns:a16="http://schemas.microsoft.com/office/drawing/2014/main" id="{1BD89048-6556-0FCD-F3F1-190EA3875E31}"/>
              </a:ext>
            </a:extLst>
          </p:cNvPr>
          <p:cNvSpPr txBox="1"/>
          <p:nvPr/>
        </p:nvSpPr>
        <p:spPr>
          <a:xfrm>
            <a:off x="436389" y="5522780"/>
            <a:ext cx="2919069" cy="3488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Times Roman"/>
                <a:ea typeface="Times Roman"/>
                <a:cs typeface="Times Roman"/>
                <a:sym typeface="Times Roman"/>
              </a:defRPr>
            </a:lvl1pPr>
          </a:lstStyle>
          <a:p>
            <a:pPr>
              <a:defRPr>
                <a:effectLst/>
              </a:defRPr>
            </a:pPr>
            <a:r>
              <a:rPr sz="1600" dirty="0"/>
              <a:t>49.59 ± 0.09 </a:t>
            </a:r>
            <a:r>
              <a:rPr sz="1400" dirty="0"/>
              <a:t>(stat) </a:t>
            </a:r>
            <a:r>
              <a:rPr sz="1600" dirty="0"/>
              <a:t>± 0.54 </a:t>
            </a:r>
            <a:r>
              <a:rPr sz="1400" dirty="0"/>
              <a:t>(sys) </a:t>
            </a:r>
            <a:r>
              <a:rPr sz="1600" dirty="0"/>
              <a:t>kpc </a:t>
            </a:r>
          </a:p>
        </p:txBody>
      </p:sp>
      <p:sp>
        <p:nvSpPr>
          <p:cNvPr id="52" name="Pietrzynski et al., 2019">
            <a:extLst>
              <a:ext uri="{FF2B5EF4-FFF2-40B4-BE49-F238E27FC236}">
                <a16:creationId xmlns:a16="http://schemas.microsoft.com/office/drawing/2014/main" id="{985B528E-43B0-63FB-64F6-4E5399C8C91A}"/>
              </a:ext>
            </a:extLst>
          </p:cNvPr>
          <p:cNvSpPr txBox="1"/>
          <p:nvPr/>
        </p:nvSpPr>
        <p:spPr>
          <a:xfrm>
            <a:off x="3185261" y="5734502"/>
            <a:ext cx="1577548"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sz="1200" dirty="0" err="1">
                <a:solidFill>
                  <a:schemeClr val="bg2">
                    <a:lumMod val="50000"/>
                  </a:schemeClr>
                </a:solidFill>
                <a:latin typeface="+mn-lt"/>
              </a:rPr>
              <a:t>Pietrzynski</a:t>
            </a:r>
            <a:r>
              <a:rPr sz="1200" dirty="0">
                <a:solidFill>
                  <a:schemeClr val="bg2">
                    <a:lumMod val="50000"/>
                  </a:schemeClr>
                </a:solidFill>
                <a:latin typeface="+mn-lt"/>
              </a:rPr>
              <a:t> et al., 2019  </a:t>
            </a:r>
          </a:p>
        </p:txBody>
      </p:sp>
      <p:sp>
        <p:nvSpPr>
          <p:cNvPr id="6" name="ZoneTexte 5">
            <a:extLst>
              <a:ext uri="{FF2B5EF4-FFF2-40B4-BE49-F238E27FC236}">
                <a16:creationId xmlns:a16="http://schemas.microsoft.com/office/drawing/2014/main" id="{4062DFB1-04D9-D3D6-B874-14D920E01F9C}"/>
              </a:ext>
            </a:extLst>
          </p:cNvPr>
          <p:cNvSpPr txBox="1"/>
          <p:nvPr/>
        </p:nvSpPr>
        <p:spPr>
          <a:xfrm>
            <a:off x="288026" y="4991978"/>
            <a:ext cx="3829895" cy="553998"/>
          </a:xfrm>
          <a:prstGeom prst="rect">
            <a:avLst/>
          </a:prstGeom>
          <a:noFill/>
        </p:spPr>
        <p:txBody>
          <a:bodyPr wrap="none" rtlCol="0">
            <a:spAutoFit/>
          </a:bodyPr>
          <a:lstStyle/>
          <a:p>
            <a:r>
              <a:rPr lang="fr-FR" sz="1000" i="1" dirty="0">
                <a:solidFill>
                  <a:schemeClr val="bg1"/>
                </a:solidFill>
              </a:rPr>
              <a:t>Hubble </a:t>
            </a:r>
            <a:r>
              <a:rPr lang="fr-FR" sz="1000" i="1" dirty="0" err="1">
                <a:solidFill>
                  <a:schemeClr val="bg1"/>
                </a:solidFill>
              </a:rPr>
              <a:t>Space</a:t>
            </a:r>
            <a:r>
              <a:rPr lang="fr-FR" sz="1000" i="1" dirty="0">
                <a:solidFill>
                  <a:schemeClr val="bg1"/>
                </a:solidFill>
              </a:rPr>
              <a:t> </a:t>
            </a:r>
            <a:r>
              <a:rPr lang="fr-FR" sz="1000" i="1" dirty="0" err="1">
                <a:solidFill>
                  <a:schemeClr val="bg1"/>
                </a:solidFill>
              </a:rPr>
              <a:t>Telescope</a:t>
            </a:r>
            <a:r>
              <a:rPr lang="fr-FR" sz="1000" i="1" dirty="0">
                <a:solidFill>
                  <a:schemeClr val="bg1"/>
                </a:solidFill>
              </a:rPr>
              <a:t>, NASA, E., R. K. H.-S. C. for </a:t>
            </a:r>
            <a:r>
              <a:rPr lang="fr-FR" sz="1000" i="1" dirty="0" err="1">
                <a:solidFill>
                  <a:schemeClr val="bg1"/>
                </a:solidFill>
              </a:rPr>
              <a:t>Astrophysics</a:t>
            </a:r>
            <a:r>
              <a:rPr lang="fr-FR" sz="1000" i="1" dirty="0">
                <a:solidFill>
                  <a:schemeClr val="bg1"/>
                </a:solidFill>
              </a:rPr>
              <a:t>, </a:t>
            </a:r>
          </a:p>
          <a:p>
            <a:r>
              <a:rPr lang="fr-FR" sz="1000" i="1" dirty="0">
                <a:solidFill>
                  <a:schemeClr val="bg1"/>
                </a:solidFill>
              </a:rPr>
              <a:t>Gordon, B. M.</a:t>
            </a:r>
            <a:r>
              <a:rPr lang="fr-FR" sz="1000" dirty="0">
                <a:solidFill>
                  <a:schemeClr val="bg1"/>
                </a:solidFill>
              </a:rPr>
              <a:t> </a:t>
            </a:r>
            <a:r>
              <a:rPr lang="fr-FR" sz="1000" i="1" dirty="0" err="1">
                <a:solidFill>
                  <a:schemeClr val="bg1"/>
                </a:solidFill>
              </a:rPr>
              <a:t>Foundation</a:t>
            </a:r>
            <a:r>
              <a:rPr lang="fr-FR" sz="1000" i="1" dirty="0">
                <a:solidFill>
                  <a:schemeClr val="bg1"/>
                </a:solidFill>
              </a:rPr>
              <a:t>), and P. C. H.-S. C. for </a:t>
            </a:r>
            <a:r>
              <a:rPr lang="fr-FR" sz="1000" i="1" dirty="0" err="1">
                <a:solidFill>
                  <a:schemeClr val="bg1"/>
                </a:solidFill>
              </a:rPr>
              <a:t>Astrophysics</a:t>
            </a:r>
            <a:r>
              <a:rPr lang="fr-FR" sz="1000" i="1" dirty="0">
                <a:solidFill>
                  <a:schemeClr val="bg1"/>
                </a:solidFill>
              </a:rPr>
              <a:t>) (2017b),</a:t>
            </a:r>
            <a:endParaRPr lang="fr-FR" sz="1000" dirty="0">
              <a:solidFill>
                <a:schemeClr val="bg1"/>
              </a:solidFill>
            </a:endParaRPr>
          </a:p>
          <a:p>
            <a:r>
              <a:rPr lang="fr-FR" sz="1000" i="1" dirty="0">
                <a:solidFill>
                  <a:schemeClr val="bg1"/>
                </a:solidFill>
              </a:rPr>
              <a:t>https://</a:t>
            </a:r>
            <a:r>
              <a:rPr lang="fr-FR" sz="1000" i="1" dirty="0" err="1">
                <a:solidFill>
                  <a:schemeClr val="bg1"/>
                </a:solidFill>
              </a:rPr>
              <a:t>esahubble.org</a:t>
            </a:r>
            <a:r>
              <a:rPr lang="fr-FR" sz="1000" i="1" dirty="0">
                <a:solidFill>
                  <a:schemeClr val="bg1"/>
                </a:solidFill>
              </a:rPr>
              <a:t>/images/heic1704a/</a:t>
            </a:r>
            <a:endParaRPr lang="fr-FR" sz="1000" dirty="0">
              <a:solidFill>
                <a:schemeClr val="bg1"/>
              </a:solidFill>
            </a:endParaRPr>
          </a:p>
        </p:txBody>
      </p:sp>
      <p:grpSp>
        <p:nvGrpSpPr>
          <p:cNvPr id="8" name="Groupe 7">
            <a:extLst>
              <a:ext uri="{FF2B5EF4-FFF2-40B4-BE49-F238E27FC236}">
                <a16:creationId xmlns:a16="http://schemas.microsoft.com/office/drawing/2014/main" id="{CAE4AB89-FC09-4A4B-09D6-A3E0269D1152}"/>
              </a:ext>
            </a:extLst>
          </p:cNvPr>
          <p:cNvGrpSpPr/>
          <p:nvPr/>
        </p:nvGrpSpPr>
        <p:grpSpPr>
          <a:xfrm>
            <a:off x="4358822" y="1730010"/>
            <a:ext cx="7461214" cy="2998921"/>
            <a:chOff x="4358822" y="1367666"/>
            <a:chExt cx="7461214" cy="2998921"/>
          </a:xfrm>
        </p:grpSpPr>
        <p:grpSp>
          <p:nvGrpSpPr>
            <p:cNvPr id="53" name="Groupe 52">
              <a:extLst>
                <a:ext uri="{FF2B5EF4-FFF2-40B4-BE49-F238E27FC236}">
                  <a16:creationId xmlns:a16="http://schemas.microsoft.com/office/drawing/2014/main" id="{C36B8B87-0D90-6D7D-DF19-8F85D77B4601}"/>
                </a:ext>
              </a:extLst>
            </p:cNvPr>
            <p:cNvGrpSpPr/>
            <p:nvPr/>
          </p:nvGrpSpPr>
          <p:grpSpPr>
            <a:xfrm>
              <a:off x="9850297" y="1460516"/>
              <a:ext cx="1969739" cy="2535693"/>
              <a:chOff x="9850297" y="1460516"/>
              <a:chExt cx="1969739" cy="2535693"/>
            </a:xfrm>
          </p:grpSpPr>
          <p:sp>
            <p:nvSpPr>
              <p:cNvPr id="35" name="Water Cherenkov…">
                <a:extLst>
                  <a:ext uri="{FF2B5EF4-FFF2-40B4-BE49-F238E27FC236}">
                    <a16:creationId xmlns:a16="http://schemas.microsoft.com/office/drawing/2014/main" id="{6A1D8015-C938-6629-2B65-68F7290E5AF9}"/>
                  </a:ext>
                </a:extLst>
              </p:cNvPr>
              <p:cNvSpPr txBox="1"/>
              <p:nvPr/>
            </p:nvSpPr>
            <p:spPr>
              <a:xfrm>
                <a:off x="9891624" y="1460516"/>
                <a:ext cx="1566519"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l">
                  <a:defRPr sz="2500">
                    <a:latin typeface="Calibri"/>
                    <a:ea typeface="Calibri"/>
                    <a:cs typeface="Calibri"/>
                    <a:sym typeface="Calibri"/>
                  </a:defRPr>
                </a:pPr>
                <a:r>
                  <a:rPr sz="1400" dirty="0">
                    <a:cs typeface="Arima Koshi" pitchFamily="2" charset="77"/>
                  </a:rPr>
                  <a:t>Water Cherenkov, </a:t>
                </a:r>
                <a:endParaRPr lang="fr-FR" sz="1400" dirty="0">
                  <a:cs typeface="Arima Koshi" pitchFamily="2" charset="77"/>
                </a:endParaRPr>
              </a:p>
              <a:p>
                <a:pPr algn="l">
                  <a:defRPr sz="2500">
                    <a:latin typeface="Calibri"/>
                    <a:ea typeface="Calibri"/>
                    <a:cs typeface="Calibri"/>
                    <a:sym typeface="Calibri"/>
                  </a:defRPr>
                </a:pPr>
                <a:r>
                  <a:rPr sz="1400" dirty="0">
                    <a:cs typeface="Arima Koshi" pitchFamily="2" charset="77"/>
                  </a:rPr>
                  <a:t>2140 tons</a:t>
                </a:r>
                <a:r>
                  <a:rPr lang="fr-FR" sz="1400" dirty="0">
                    <a:cs typeface="Arima Koshi" pitchFamily="2" charset="77"/>
                  </a:rPr>
                  <a:t>, 11 </a:t>
                </a:r>
                <a:r>
                  <a:rPr lang="fr-FR" sz="1400" dirty="0" err="1">
                    <a:cs typeface="Arima Koshi" pitchFamily="2" charset="77"/>
                  </a:rPr>
                  <a:t>events</a:t>
                </a:r>
                <a:endParaRPr sz="1400" dirty="0">
                  <a:cs typeface="Arima Koshi" pitchFamily="2" charset="77"/>
                </a:endParaRPr>
              </a:p>
            </p:txBody>
          </p:sp>
          <p:sp>
            <p:nvSpPr>
              <p:cNvPr id="36" name="Irvine-Michigan-…">
                <a:extLst>
                  <a:ext uri="{FF2B5EF4-FFF2-40B4-BE49-F238E27FC236}">
                    <a16:creationId xmlns:a16="http://schemas.microsoft.com/office/drawing/2014/main" id="{E3106C28-B72D-43E8-499A-D20AAED153E5}"/>
                  </a:ext>
                </a:extLst>
              </p:cNvPr>
              <p:cNvSpPr txBox="1"/>
              <p:nvPr/>
            </p:nvSpPr>
            <p:spPr>
              <a:xfrm>
                <a:off x="9891624" y="3122488"/>
                <a:ext cx="1928412"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l">
                  <a:defRPr sz="2500">
                    <a:latin typeface="Calibri"/>
                    <a:ea typeface="Calibri"/>
                    <a:cs typeface="Calibri"/>
                    <a:sym typeface="Calibri"/>
                  </a:defRPr>
                </a:pPr>
                <a:r>
                  <a:rPr sz="1400" dirty="0">
                    <a:cs typeface="Arima Koshi" pitchFamily="2" charset="77"/>
                  </a:rPr>
                  <a:t>Water Cherenkov, </a:t>
                </a:r>
                <a:endParaRPr lang="fr-FR" sz="1400" dirty="0">
                  <a:cs typeface="Arima Koshi" pitchFamily="2" charset="77"/>
                </a:endParaRPr>
              </a:p>
              <a:p>
                <a:pPr algn="l">
                  <a:defRPr sz="2500">
                    <a:latin typeface="Calibri"/>
                    <a:ea typeface="Calibri"/>
                    <a:cs typeface="Calibri"/>
                    <a:sym typeface="Calibri"/>
                  </a:defRPr>
                </a:pPr>
                <a:r>
                  <a:rPr sz="1400" dirty="0">
                    <a:cs typeface="Arima Koshi" pitchFamily="2" charset="77"/>
                  </a:rPr>
                  <a:t>6800 tons</a:t>
                </a:r>
                <a:r>
                  <a:rPr lang="fr-FR" sz="1400" dirty="0">
                    <a:cs typeface="Arima Koshi" pitchFamily="2" charset="77"/>
                  </a:rPr>
                  <a:t>, 8 </a:t>
                </a:r>
                <a:r>
                  <a:rPr lang="fr-FR" sz="1400" dirty="0" err="1">
                    <a:cs typeface="Arima Koshi" pitchFamily="2" charset="77"/>
                  </a:rPr>
                  <a:t>events</a:t>
                </a:r>
                <a:endParaRPr sz="1400" dirty="0">
                  <a:cs typeface="Arima Koshi" pitchFamily="2" charset="77"/>
                </a:endParaRPr>
              </a:p>
            </p:txBody>
          </p:sp>
          <p:sp>
            <p:nvSpPr>
              <p:cNvPr id="37" name="Baksan Scintillator…">
                <a:extLst>
                  <a:ext uri="{FF2B5EF4-FFF2-40B4-BE49-F238E27FC236}">
                    <a16:creationId xmlns:a16="http://schemas.microsoft.com/office/drawing/2014/main" id="{4330AB81-A52B-E083-9A3A-8C1CD2519F0C}"/>
                  </a:ext>
                </a:extLst>
              </p:cNvPr>
              <p:cNvSpPr txBox="1"/>
              <p:nvPr/>
            </p:nvSpPr>
            <p:spPr>
              <a:xfrm>
                <a:off x="9891624" y="2342132"/>
                <a:ext cx="1671868"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lgn="l">
                  <a:defRPr sz="2500">
                    <a:latin typeface="Calibri"/>
                    <a:ea typeface="Calibri"/>
                    <a:cs typeface="Calibri"/>
                    <a:sym typeface="Calibri"/>
                  </a:defRPr>
                </a:pPr>
                <a:r>
                  <a:rPr sz="1400" dirty="0">
                    <a:cs typeface="Arima Koshi" pitchFamily="2" charset="77"/>
                  </a:rPr>
                  <a:t>Scintillator Telescope, </a:t>
                </a:r>
                <a:endParaRPr lang="fr-FR" sz="1400" dirty="0">
                  <a:cs typeface="Arima Koshi" pitchFamily="2" charset="77"/>
                </a:endParaRPr>
              </a:p>
              <a:p>
                <a:pPr algn="l">
                  <a:defRPr sz="2500">
                    <a:latin typeface="Calibri"/>
                    <a:ea typeface="Calibri"/>
                    <a:cs typeface="Calibri"/>
                    <a:sym typeface="Calibri"/>
                  </a:defRPr>
                </a:pPr>
                <a:r>
                  <a:rPr sz="1400" dirty="0">
                    <a:cs typeface="Arima Koshi" pitchFamily="2" charset="77"/>
                  </a:rPr>
                  <a:t>200 tons</a:t>
                </a:r>
                <a:r>
                  <a:rPr lang="fr-FR" sz="1400" dirty="0">
                    <a:cs typeface="Arima Koshi" pitchFamily="2" charset="77"/>
                  </a:rPr>
                  <a:t>, 5 </a:t>
                </a:r>
                <a:r>
                  <a:rPr lang="fr-FR" sz="1400" dirty="0" err="1">
                    <a:cs typeface="Arima Koshi" pitchFamily="2" charset="77"/>
                  </a:rPr>
                  <a:t>events</a:t>
                </a:r>
                <a:endParaRPr sz="1400" dirty="0">
                  <a:cs typeface="Arima Koshi" pitchFamily="2" charset="77"/>
                </a:endParaRPr>
              </a:p>
            </p:txBody>
          </p:sp>
          <p:sp>
            <p:nvSpPr>
              <p:cNvPr id="38" name="Pietrzynski et al., 2019">
                <a:extLst>
                  <a:ext uri="{FF2B5EF4-FFF2-40B4-BE49-F238E27FC236}">
                    <a16:creationId xmlns:a16="http://schemas.microsoft.com/office/drawing/2014/main" id="{66167531-BA97-9AB3-9868-DF8E808967CB}"/>
                  </a:ext>
                </a:extLst>
              </p:cNvPr>
              <p:cNvSpPr txBox="1"/>
              <p:nvPr/>
            </p:nvSpPr>
            <p:spPr>
              <a:xfrm>
                <a:off x="9891624" y="1861989"/>
                <a:ext cx="1667892"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lang="fr-FR" sz="1200" dirty="0" err="1">
                    <a:solidFill>
                      <a:schemeClr val="bg2">
                        <a:lumMod val="50000"/>
                      </a:schemeClr>
                    </a:solidFill>
                    <a:latin typeface="+mn-lt"/>
                  </a:rPr>
                  <a:t>Hirata</a:t>
                </a:r>
                <a:r>
                  <a:rPr sz="1200" dirty="0">
                    <a:solidFill>
                      <a:schemeClr val="bg2">
                        <a:lumMod val="50000"/>
                      </a:schemeClr>
                    </a:solidFill>
                    <a:latin typeface="+mn-lt"/>
                  </a:rPr>
                  <a:t> et al,</a:t>
                </a:r>
                <a:r>
                  <a:rPr lang="fr-FR" sz="1200" dirty="0">
                    <a:solidFill>
                      <a:schemeClr val="bg2">
                        <a:lumMod val="50000"/>
                      </a:schemeClr>
                    </a:solidFill>
                    <a:latin typeface="+mn-lt"/>
                  </a:rPr>
                  <a:t>PRL58, 1987</a:t>
                </a:r>
                <a:r>
                  <a:rPr sz="1200" dirty="0">
                    <a:solidFill>
                      <a:schemeClr val="bg2">
                        <a:lumMod val="50000"/>
                      </a:schemeClr>
                    </a:solidFill>
                    <a:latin typeface="+mn-lt"/>
                  </a:rPr>
                  <a:t>  </a:t>
                </a:r>
              </a:p>
            </p:txBody>
          </p:sp>
          <p:sp>
            <p:nvSpPr>
              <p:cNvPr id="39" name="Pietrzynski et al., 2019">
                <a:extLst>
                  <a:ext uri="{FF2B5EF4-FFF2-40B4-BE49-F238E27FC236}">
                    <a16:creationId xmlns:a16="http://schemas.microsoft.com/office/drawing/2014/main" id="{7AA853D9-2333-F8A1-24BC-27DF0C79EC69}"/>
                  </a:ext>
                </a:extLst>
              </p:cNvPr>
              <p:cNvSpPr txBox="1"/>
              <p:nvPr/>
            </p:nvSpPr>
            <p:spPr>
              <a:xfrm>
                <a:off x="9891624" y="3496235"/>
                <a:ext cx="1693477"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lang="fr-FR" sz="1200" dirty="0" err="1">
                    <a:solidFill>
                      <a:schemeClr val="bg2">
                        <a:lumMod val="50000"/>
                      </a:schemeClr>
                    </a:solidFill>
                    <a:latin typeface="+mn-lt"/>
                  </a:rPr>
                  <a:t>Bionta</a:t>
                </a:r>
                <a:r>
                  <a:rPr sz="1200" dirty="0">
                    <a:solidFill>
                      <a:schemeClr val="bg2">
                        <a:lumMod val="50000"/>
                      </a:schemeClr>
                    </a:solidFill>
                    <a:latin typeface="+mn-lt"/>
                  </a:rPr>
                  <a:t> et al,</a:t>
                </a:r>
                <a:r>
                  <a:rPr lang="fr-FR" sz="1200" dirty="0">
                    <a:solidFill>
                      <a:schemeClr val="bg2">
                        <a:lumMod val="50000"/>
                      </a:schemeClr>
                    </a:solidFill>
                    <a:latin typeface="+mn-lt"/>
                  </a:rPr>
                  <a:t>PRL58, 1987</a:t>
                </a:r>
                <a:r>
                  <a:rPr sz="1200" dirty="0">
                    <a:solidFill>
                      <a:schemeClr val="bg2">
                        <a:lumMod val="50000"/>
                      </a:schemeClr>
                    </a:solidFill>
                    <a:latin typeface="+mn-lt"/>
                  </a:rPr>
                  <a:t>  </a:t>
                </a:r>
              </a:p>
            </p:txBody>
          </p:sp>
          <p:sp>
            <p:nvSpPr>
              <p:cNvPr id="40" name="Pietrzynski et al., 2019">
                <a:extLst>
                  <a:ext uri="{FF2B5EF4-FFF2-40B4-BE49-F238E27FC236}">
                    <a16:creationId xmlns:a16="http://schemas.microsoft.com/office/drawing/2014/main" id="{A0A2C688-0229-0AB1-CA20-AB7FA7A16AE0}"/>
                  </a:ext>
                </a:extLst>
              </p:cNvPr>
              <p:cNvSpPr txBox="1"/>
              <p:nvPr/>
            </p:nvSpPr>
            <p:spPr>
              <a:xfrm>
                <a:off x="9891624" y="2730950"/>
                <a:ext cx="1725857"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lang="fr-FR" sz="1200" dirty="0" err="1">
                    <a:solidFill>
                      <a:schemeClr val="bg2">
                        <a:lumMod val="50000"/>
                      </a:schemeClr>
                    </a:solidFill>
                    <a:latin typeface="+mn-lt"/>
                  </a:rPr>
                  <a:t>Alekseev</a:t>
                </a:r>
                <a:r>
                  <a:rPr sz="1200" dirty="0">
                    <a:solidFill>
                      <a:schemeClr val="bg2">
                        <a:lumMod val="50000"/>
                      </a:schemeClr>
                    </a:solidFill>
                    <a:latin typeface="+mn-lt"/>
                  </a:rPr>
                  <a:t> a</a:t>
                </a:r>
                <a:r>
                  <a:rPr lang="fr-FR" sz="1200" dirty="0">
                    <a:solidFill>
                      <a:schemeClr val="bg2">
                        <a:lumMod val="50000"/>
                      </a:schemeClr>
                    </a:solidFill>
                    <a:latin typeface="+mn-lt"/>
                  </a:rPr>
                  <a:t>l</a:t>
                </a:r>
                <a:r>
                  <a:rPr sz="1200" dirty="0">
                    <a:solidFill>
                      <a:schemeClr val="bg2">
                        <a:lumMod val="50000"/>
                      </a:schemeClr>
                    </a:solidFill>
                    <a:latin typeface="+mn-lt"/>
                  </a:rPr>
                  <a:t>,</a:t>
                </a:r>
                <a:r>
                  <a:rPr lang="fr-FR" sz="1200" dirty="0">
                    <a:solidFill>
                      <a:schemeClr val="bg2">
                        <a:lumMod val="50000"/>
                      </a:schemeClr>
                    </a:solidFill>
                    <a:latin typeface="+mn-lt"/>
                  </a:rPr>
                  <a:t>PLB205, 1988</a:t>
                </a:r>
                <a:r>
                  <a:rPr sz="1200" dirty="0">
                    <a:solidFill>
                      <a:schemeClr val="bg2">
                        <a:lumMod val="50000"/>
                      </a:schemeClr>
                    </a:solidFill>
                    <a:latin typeface="+mn-lt"/>
                  </a:rPr>
                  <a:t> </a:t>
                </a:r>
              </a:p>
            </p:txBody>
          </p:sp>
          <p:sp>
            <p:nvSpPr>
              <p:cNvPr id="41" name="Pietrzynski et al., 2019">
                <a:extLst>
                  <a:ext uri="{FF2B5EF4-FFF2-40B4-BE49-F238E27FC236}">
                    <a16:creationId xmlns:a16="http://schemas.microsoft.com/office/drawing/2014/main" id="{FD19008B-A188-AF92-5658-FD6AFE54BEFC}"/>
                  </a:ext>
                </a:extLst>
              </p:cNvPr>
              <p:cNvSpPr txBox="1"/>
              <p:nvPr/>
            </p:nvSpPr>
            <p:spPr>
              <a:xfrm>
                <a:off x="9850297" y="3708951"/>
                <a:ext cx="1720727"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lang="fr-FR" sz="1200" dirty="0">
                    <a:solidFill>
                      <a:schemeClr val="bg2">
                        <a:lumMod val="50000"/>
                      </a:schemeClr>
                    </a:solidFill>
                    <a:latin typeface="+mn-lt"/>
                  </a:rPr>
                  <a:t>Aglietta</a:t>
                </a:r>
                <a:r>
                  <a:rPr sz="1200" dirty="0">
                    <a:solidFill>
                      <a:schemeClr val="bg2">
                        <a:lumMod val="50000"/>
                      </a:schemeClr>
                    </a:solidFill>
                    <a:latin typeface="+mn-lt"/>
                  </a:rPr>
                  <a:t> et al,</a:t>
                </a:r>
                <a:r>
                  <a:rPr lang="fr-FR" sz="1200" dirty="0">
                    <a:solidFill>
                      <a:schemeClr val="bg2">
                        <a:lumMod val="50000"/>
                      </a:schemeClr>
                    </a:solidFill>
                    <a:latin typeface="+mn-lt"/>
                  </a:rPr>
                  <a:t> EPL3, 1987</a:t>
                </a:r>
                <a:r>
                  <a:rPr sz="1200" dirty="0">
                    <a:solidFill>
                      <a:schemeClr val="bg2">
                        <a:lumMod val="50000"/>
                      </a:schemeClr>
                    </a:solidFill>
                    <a:latin typeface="+mn-lt"/>
                  </a:rPr>
                  <a:t>  </a:t>
                </a:r>
              </a:p>
            </p:txBody>
          </p:sp>
        </p:grpSp>
        <p:sp>
          <p:nvSpPr>
            <p:cNvPr id="58" name="Pietrzynski et al., 2019">
              <a:extLst>
                <a:ext uri="{FF2B5EF4-FFF2-40B4-BE49-F238E27FC236}">
                  <a16:creationId xmlns:a16="http://schemas.microsoft.com/office/drawing/2014/main" id="{CF092856-48AD-14CA-A19E-CCA04A47DC6E}"/>
                </a:ext>
              </a:extLst>
            </p:cNvPr>
            <p:cNvSpPr txBox="1"/>
            <p:nvPr/>
          </p:nvSpPr>
          <p:spPr>
            <a:xfrm>
              <a:off x="7571170" y="4079329"/>
              <a:ext cx="2073388" cy="2872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defTabSz="457200">
                <a:lnSpc>
                  <a:spcPct val="100000"/>
                </a:lnSpc>
                <a:spcBef>
                  <a:spcPts val="1200"/>
                </a:spcBef>
                <a:defRPr sz="2533">
                  <a:solidFill>
                    <a:srgbClr val="000000"/>
                  </a:solidFill>
                  <a:latin typeface="American Typewriter"/>
                  <a:ea typeface="American Typewriter"/>
                  <a:cs typeface="American Typewriter"/>
                  <a:sym typeface="American Typewriter"/>
                </a:defRPr>
              </a:lvl1pPr>
            </a:lstStyle>
            <a:p>
              <a:pPr>
                <a:defRPr>
                  <a:effectLst/>
                </a:defRPr>
              </a:pPr>
              <a:r>
                <a:rPr lang="fr-FR" sz="1200" dirty="0">
                  <a:solidFill>
                    <a:schemeClr val="bg2">
                      <a:lumMod val="50000"/>
                    </a:schemeClr>
                  </a:solidFill>
                  <a:latin typeface="+mn-lt"/>
                </a:rPr>
                <a:t>Suzuki, J. Phys. Conf. </a:t>
              </a:r>
              <a:r>
                <a:rPr lang="fr-FR" sz="1200" dirty="0" err="1">
                  <a:solidFill>
                    <a:schemeClr val="bg2">
                      <a:lumMod val="50000"/>
                    </a:schemeClr>
                  </a:solidFill>
                  <a:latin typeface="+mn-lt"/>
                </a:rPr>
                <a:t>Ser</a:t>
              </a:r>
              <a:r>
                <a:rPr lang="fr-FR" sz="1200" dirty="0">
                  <a:solidFill>
                    <a:schemeClr val="bg2">
                      <a:lumMod val="50000"/>
                    </a:schemeClr>
                  </a:solidFill>
                  <a:latin typeface="+mn-lt"/>
                </a:rPr>
                <a:t>. (2008)</a:t>
              </a:r>
              <a:endParaRPr sz="1200" dirty="0">
                <a:solidFill>
                  <a:schemeClr val="bg2">
                    <a:lumMod val="50000"/>
                  </a:schemeClr>
                </a:solidFill>
                <a:latin typeface="+mn-lt"/>
              </a:endParaRPr>
            </a:p>
          </p:txBody>
        </p:sp>
        <p:pic>
          <p:nvPicPr>
            <p:cNvPr id="5" name="Image" descr="Image">
              <a:extLst>
                <a:ext uri="{FF2B5EF4-FFF2-40B4-BE49-F238E27FC236}">
                  <a16:creationId xmlns:a16="http://schemas.microsoft.com/office/drawing/2014/main" id="{2AE6D37C-97BE-D8BF-BEAD-E8C014575523}"/>
                </a:ext>
              </a:extLst>
            </p:cNvPr>
            <p:cNvPicPr>
              <a:picLocks noChangeAspect="1"/>
            </p:cNvPicPr>
            <p:nvPr/>
          </p:nvPicPr>
          <p:blipFill>
            <a:blip r:embed="rId3"/>
            <a:srcRect l="33051" t="14722" r="13390" b="30278"/>
            <a:stretch>
              <a:fillRect/>
            </a:stretch>
          </p:blipFill>
          <p:spPr>
            <a:xfrm>
              <a:off x="4358822" y="1367666"/>
              <a:ext cx="5470812" cy="2742331"/>
            </a:xfrm>
            <a:prstGeom prst="rect">
              <a:avLst/>
            </a:prstGeom>
            <a:ln w="12700">
              <a:miter lim="400000"/>
            </a:ln>
          </p:spPr>
        </p:pic>
      </p:grpSp>
      <p:sp>
        <p:nvSpPr>
          <p:cNvPr id="9" name="ICAP, IAP, 8th September 2022">
            <a:extLst>
              <a:ext uri="{FF2B5EF4-FFF2-40B4-BE49-F238E27FC236}">
                <a16:creationId xmlns:a16="http://schemas.microsoft.com/office/drawing/2014/main" id="{9B581F46-46F5-EF42-B305-C40640F1C09B}"/>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5833481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lèche">
            <a:extLst>
              <a:ext uri="{FF2B5EF4-FFF2-40B4-BE49-F238E27FC236}">
                <a16:creationId xmlns:a16="http://schemas.microsoft.com/office/drawing/2014/main" id="{5A6C0ACD-5D5C-BAFE-6A92-F643C9047D27}"/>
              </a:ext>
            </a:extLst>
          </p:cNvPr>
          <p:cNvSpPr/>
          <p:nvPr/>
        </p:nvSpPr>
        <p:spPr>
          <a:xfrm>
            <a:off x="752074" y="1866370"/>
            <a:ext cx="10687852" cy="279400"/>
          </a:xfrm>
          <a:prstGeom prst="rightArrow">
            <a:avLst>
              <a:gd name="adj1" fmla="val 32000"/>
              <a:gd name="adj2" fmla="val 160000"/>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 name="Rectangle">
            <a:extLst>
              <a:ext uri="{FF2B5EF4-FFF2-40B4-BE49-F238E27FC236}">
                <a16:creationId xmlns:a16="http://schemas.microsoft.com/office/drawing/2014/main" id="{68BB4F99-DB5E-2A5B-1173-65BD8B8FAB3A}"/>
              </a:ext>
            </a:extLst>
          </p:cNvPr>
          <p:cNvSpPr/>
          <p:nvPr/>
        </p:nvSpPr>
        <p:spPr>
          <a:xfrm>
            <a:off x="1337240" y="1824264"/>
            <a:ext cx="99100"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8" name="Rectangle">
            <a:extLst>
              <a:ext uri="{FF2B5EF4-FFF2-40B4-BE49-F238E27FC236}">
                <a16:creationId xmlns:a16="http://schemas.microsoft.com/office/drawing/2014/main" id="{6FDCE0BD-CC32-C0E2-3101-98DF0DFDF655}"/>
              </a:ext>
            </a:extLst>
          </p:cNvPr>
          <p:cNvSpPr/>
          <p:nvPr/>
        </p:nvSpPr>
        <p:spPr>
          <a:xfrm>
            <a:off x="10492857" y="1824264"/>
            <a:ext cx="99100"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9" name="NEUTRINO FLUXES on Earth">
            <a:extLst>
              <a:ext uri="{FF2B5EF4-FFF2-40B4-BE49-F238E27FC236}">
                <a16:creationId xmlns:a16="http://schemas.microsoft.com/office/drawing/2014/main" id="{9C2651CB-0113-C5CD-4BF5-5E53656CED0D}"/>
              </a:ext>
            </a:extLst>
          </p:cNvPr>
          <p:cNvSpPr txBox="1"/>
          <p:nvPr/>
        </p:nvSpPr>
        <p:spPr>
          <a:xfrm>
            <a:off x="666843" y="382292"/>
            <a:ext cx="10731912"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2400" dirty="0"/>
              <a:t>HOW do CORE-COLLAPSE SUPERNOVAE EXPLODE ? A six-</a:t>
            </a:r>
            <a:r>
              <a:rPr lang="fr-FR" sz="2400" dirty="0" err="1"/>
              <a:t>decade</a:t>
            </a:r>
            <a:r>
              <a:rPr lang="fr-FR" sz="2400" dirty="0"/>
              <a:t> </a:t>
            </a:r>
            <a:r>
              <a:rPr lang="fr-FR" sz="2400" dirty="0" err="1"/>
              <a:t>quest</a:t>
            </a:r>
            <a:r>
              <a:rPr lang="fr-FR" sz="2400" dirty="0"/>
              <a:t> </a:t>
            </a:r>
            <a:endParaRPr sz="2400" dirty="0"/>
          </a:p>
        </p:txBody>
      </p:sp>
      <p:sp>
        <p:nvSpPr>
          <p:cNvPr id="10" name="see Mezzacappa (2022), arXiv: 2205.13438,…">
            <a:extLst>
              <a:ext uri="{FF2B5EF4-FFF2-40B4-BE49-F238E27FC236}">
                <a16:creationId xmlns:a16="http://schemas.microsoft.com/office/drawing/2014/main" id="{08BF0003-2E9F-4636-C68F-1E1AD30A81EA}"/>
              </a:ext>
            </a:extLst>
          </p:cNvPr>
          <p:cNvSpPr txBox="1"/>
          <p:nvPr/>
        </p:nvSpPr>
        <p:spPr>
          <a:xfrm>
            <a:off x="708530" y="1440491"/>
            <a:ext cx="1814728"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Colgate, White,1966</a:t>
            </a:r>
            <a:endParaRPr sz="2400" dirty="0"/>
          </a:p>
        </p:txBody>
      </p:sp>
      <p:sp>
        <p:nvSpPr>
          <p:cNvPr id="12" name="But « dense » also means in neutrinos. In a supernova explosion…">
            <a:extLst>
              <a:ext uri="{FF2B5EF4-FFF2-40B4-BE49-F238E27FC236}">
                <a16:creationId xmlns:a16="http://schemas.microsoft.com/office/drawing/2014/main" id="{F37BDB43-7555-E4BA-BD1F-FE773AB76070}"/>
              </a:ext>
            </a:extLst>
          </p:cNvPr>
          <p:cNvSpPr txBox="1"/>
          <p:nvPr/>
        </p:nvSpPr>
        <p:spPr>
          <a:xfrm>
            <a:off x="2971877" y="2247638"/>
            <a:ext cx="2113273" cy="1036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Neutrinos </a:t>
            </a:r>
            <a:r>
              <a:rPr lang="fr-FR" sz="1600" dirty="0" err="1"/>
              <a:t>make</a:t>
            </a:r>
            <a:r>
              <a:rPr lang="fr-FR" sz="1600" dirty="0"/>
              <a:t> </a:t>
            </a:r>
          </a:p>
          <a:p>
            <a:pPr defTabSz="292100">
              <a:defRPr sz="3000">
                <a:solidFill>
                  <a:srgbClr val="212121"/>
                </a:solidFill>
                <a:effectLst/>
                <a:latin typeface="Palatino"/>
                <a:ea typeface="Palatino"/>
                <a:cs typeface="Palatino"/>
                <a:sym typeface="Palatino"/>
              </a:defRPr>
            </a:pPr>
            <a:r>
              <a:rPr lang="fr-FR" sz="1600" dirty="0"/>
              <a:t>the </a:t>
            </a:r>
            <a:r>
              <a:rPr lang="fr-FR" sz="1600" dirty="0" err="1"/>
              <a:t>shock</a:t>
            </a:r>
            <a:r>
              <a:rPr lang="fr-FR" sz="1600" dirty="0"/>
              <a:t> </a:t>
            </a:r>
            <a:r>
              <a:rPr lang="fr-FR" sz="1600" dirty="0" err="1"/>
              <a:t>dynamical</a:t>
            </a:r>
            <a:r>
              <a:rPr lang="fr-FR" sz="1600" dirty="0"/>
              <a:t>:</a:t>
            </a:r>
          </a:p>
          <a:p>
            <a:pPr defTabSz="292100">
              <a:defRPr sz="3000">
                <a:solidFill>
                  <a:srgbClr val="212121"/>
                </a:solidFill>
                <a:effectLst/>
                <a:latin typeface="Palatino"/>
                <a:ea typeface="Palatino"/>
                <a:cs typeface="Palatino"/>
                <a:sym typeface="Palatino"/>
              </a:defRPr>
            </a:pPr>
            <a:r>
              <a:rPr lang="fr-FR" sz="1600" dirty="0"/>
              <a:t>« </a:t>
            </a:r>
            <a:r>
              <a:rPr lang="fr-FR" sz="1600" b="1" dirty="0" err="1">
                <a:solidFill>
                  <a:srgbClr val="C00000"/>
                </a:solidFill>
              </a:rPr>
              <a:t>Delayed</a:t>
            </a:r>
            <a:r>
              <a:rPr lang="fr-FR" sz="1600" b="1" dirty="0">
                <a:solidFill>
                  <a:srgbClr val="C00000"/>
                </a:solidFill>
              </a:rPr>
              <a:t> neutrino </a:t>
            </a:r>
          </a:p>
          <a:p>
            <a:pPr defTabSz="292100">
              <a:defRPr sz="3000">
                <a:solidFill>
                  <a:srgbClr val="212121"/>
                </a:solidFill>
                <a:effectLst/>
                <a:latin typeface="Palatino"/>
                <a:ea typeface="Palatino"/>
                <a:cs typeface="Palatino"/>
                <a:sym typeface="Palatino"/>
              </a:defRPr>
            </a:pPr>
            <a:r>
              <a:rPr lang="fr-FR" sz="1600" b="1" dirty="0" err="1">
                <a:solidFill>
                  <a:srgbClr val="C00000"/>
                </a:solidFill>
              </a:rPr>
              <a:t>heating</a:t>
            </a:r>
            <a:r>
              <a:rPr lang="fr-FR" sz="1600" b="1" dirty="0">
                <a:solidFill>
                  <a:srgbClr val="C00000"/>
                </a:solidFill>
              </a:rPr>
              <a:t> </a:t>
            </a:r>
            <a:r>
              <a:rPr lang="fr-FR" sz="1600" b="1" dirty="0" err="1">
                <a:solidFill>
                  <a:srgbClr val="C00000"/>
                </a:solidFill>
              </a:rPr>
              <a:t>mechanism</a:t>
            </a:r>
            <a:r>
              <a:rPr lang="fr-FR" sz="1600" b="1" dirty="0">
                <a:solidFill>
                  <a:srgbClr val="C00000"/>
                </a:solidFill>
              </a:rPr>
              <a:t>» </a:t>
            </a:r>
            <a:endParaRPr lang="fr-FR" sz="1600" b="1" dirty="0"/>
          </a:p>
        </p:txBody>
      </p:sp>
      <p:grpSp>
        <p:nvGrpSpPr>
          <p:cNvPr id="30" name="Groupe 29">
            <a:extLst>
              <a:ext uri="{FF2B5EF4-FFF2-40B4-BE49-F238E27FC236}">
                <a16:creationId xmlns:a16="http://schemas.microsoft.com/office/drawing/2014/main" id="{0BC1132B-EEEB-8879-1AA1-A3540A3F7D11}"/>
              </a:ext>
            </a:extLst>
          </p:cNvPr>
          <p:cNvGrpSpPr/>
          <p:nvPr/>
        </p:nvGrpSpPr>
        <p:grpSpPr>
          <a:xfrm>
            <a:off x="2623093" y="1225048"/>
            <a:ext cx="1814151" cy="998584"/>
            <a:chOff x="2623093" y="1423168"/>
            <a:chExt cx="1814151" cy="998584"/>
          </a:xfrm>
        </p:grpSpPr>
        <p:sp>
          <p:nvSpPr>
            <p:cNvPr id="4" name="Rectangle">
              <a:extLst>
                <a:ext uri="{FF2B5EF4-FFF2-40B4-BE49-F238E27FC236}">
                  <a16:creationId xmlns:a16="http://schemas.microsoft.com/office/drawing/2014/main" id="{61C98135-0AC2-6DFC-C5F1-36E6AAA69D87}"/>
                </a:ext>
              </a:extLst>
            </p:cNvPr>
            <p:cNvSpPr/>
            <p:nvPr/>
          </p:nvSpPr>
          <p:spPr>
            <a:xfrm>
              <a:off x="3140882" y="2058140"/>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3" name="see Mezzacappa (2022), arXiv: 2205.13438,…">
              <a:extLst>
                <a:ext uri="{FF2B5EF4-FFF2-40B4-BE49-F238E27FC236}">
                  <a16:creationId xmlns:a16="http://schemas.microsoft.com/office/drawing/2014/main" id="{A6249DF2-E6F9-FC72-61D5-9B3E72155EE4}"/>
                </a:ext>
              </a:extLst>
            </p:cNvPr>
            <p:cNvSpPr txBox="1"/>
            <p:nvPr/>
          </p:nvSpPr>
          <p:spPr>
            <a:xfrm>
              <a:off x="2623093" y="1423168"/>
              <a:ext cx="1814151" cy="5334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Wilson,1982 </a:t>
              </a:r>
            </a:p>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Bethe, Wilson,1985</a:t>
              </a:r>
            </a:p>
          </p:txBody>
        </p:sp>
      </p:grpSp>
      <p:grpSp>
        <p:nvGrpSpPr>
          <p:cNvPr id="31" name="Groupe 30">
            <a:extLst>
              <a:ext uri="{FF2B5EF4-FFF2-40B4-BE49-F238E27FC236}">
                <a16:creationId xmlns:a16="http://schemas.microsoft.com/office/drawing/2014/main" id="{69727BDB-5A16-8DAF-D56E-19BBE7B0E6F9}"/>
              </a:ext>
            </a:extLst>
          </p:cNvPr>
          <p:cNvGrpSpPr/>
          <p:nvPr/>
        </p:nvGrpSpPr>
        <p:grpSpPr>
          <a:xfrm>
            <a:off x="4645873" y="1440491"/>
            <a:ext cx="1861141" cy="1104664"/>
            <a:chOff x="4645873" y="1638611"/>
            <a:chExt cx="1861141" cy="1104664"/>
          </a:xfrm>
        </p:grpSpPr>
        <p:sp>
          <p:nvSpPr>
            <p:cNvPr id="5" name="Rectangle">
              <a:extLst>
                <a:ext uri="{FF2B5EF4-FFF2-40B4-BE49-F238E27FC236}">
                  <a16:creationId xmlns:a16="http://schemas.microsoft.com/office/drawing/2014/main" id="{55129980-925D-2256-E4F0-63B4C9AA608C}"/>
                </a:ext>
              </a:extLst>
            </p:cNvPr>
            <p:cNvSpPr/>
            <p:nvPr/>
          </p:nvSpPr>
          <p:spPr>
            <a:xfrm>
              <a:off x="5107444" y="2012029"/>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4" name="see Mezzacappa (2022), arXiv: 2205.13438,…">
              <a:extLst>
                <a:ext uri="{FF2B5EF4-FFF2-40B4-BE49-F238E27FC236}">
                  <a16:creationId xmlns:a16="http://schemas.microsoft.com/office/drawing/2014/main" id="{CD2B80BF-0B9C-D48B-71D6-C40551CC41A7}"/>
                </a:ext>
              </a:extLst>
            </p:cNvPr>
            <p:cNvSpPr txBox="1"/>
            <p:nvPr/>
          </p:nvSpPr>
          <p:spPr>
            <a:xfrm>
              <a:off x="4645873" y="1638611"/>
              <a:ext cx="1665071"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err="1">
                  <a:solidFill>
                    <a:schemeClr val="bg2">
                      <a:lumMod val="50000"/>
                    </a:schemeClr>
                  </a:solidFill>
                </a:rPr>
                <a:t>Herant</a:t>
              </a:r>
              <a:r>
                <a:rPr lang="fr-FR" sz="1400" dirty="0">
                  <a:solidFill>
                    <a:schemeClr val="bg2">
                      <a:lumMod val="50000"/>
                    </a:schemeClr>
                  </a:solidFill>
                </a:rPr>
                <a:t> et al,1992</a:t>
              </a:r>
            </a:p>
          </p:txBody>
        </p:sp>
        <p:sp>
          <p:nvSpPr>
            <p:cNvPr id="15" name="But « dense » also means in neutrinos. In a supernova explosion…">
              <a:extLst>
                <a:ext uri="{FF2B5EF4-FFF2-40B4-BE49-F238E27FC236}">
                  <a16:creationId xmlns:a16="http://schemas.microsoft.com/office/drawing/2014/main" id="{31287863-8BF0-F7FA-D9DA-0C54E9C47237}"/>
                </a:ext>
              </a:extLst>
            </p:cNvPr>
            <p:cNvSpPr txBox="1"/>
            <p:nvPr/>
          </p:nvSpPr>
          <p:spPr>
            <a:xfrm>
              <a:off x="5085150" y="2445758"/>
              <a:ext cx="1421864"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2D simulations</a:t>
              </a:r>
            </a:p>
          </p:txBody>
        </p:sp>
      </p:grpSp>
      <p:grpSp>
        <p:nvGrpSpPr>
          <p:cNvPr id="32" name="Groupe 31">
            <a:extLst>
              <a:ext uri="{FF2B5EF4-FFF2-40B4-BE49-F238E27FC236}">
                <a16:creationId xmlns:a16="http://schemas.microsoft.com/office/drawing/2014/main" id="{E2815127-69AD-DE68-5F69-4D0C728A7A16}"/>
              </a:ext>
            </a:extLst>
          </p:cNvPr>
          <p:cNvGrpSpPr/>
          <p:nvPr/>
        </p:nvGrpSpPr>
        <p:grpSpPr>
          <a:xfrm>
            <a:off x="6507014" y="1440491"/>
            <a:ext cx="1669431" cy="1350886"/>
            <a:chOff x="6507014" y="1638611"/>
            <a:chExt cx="1669431" cy="1350886"/>
          </a:xfrm>
        </p:grpSpPr>
        <p:sp>
          <p:nvSpPr>
            <p:cNvPr id="6" name="Rectangle">
              <a:extLst>
                <a:ext uri="{FF2B5EF4-FFF2-40B4-BE49-F238E27FC236}">
                  <a16:creationId xmlns:a16="http://schemas.microsoft.com/office/drawing/2014/main" id="{30D26DAC-2B07-06F8-CE68-83CB41FDDF4B}"/>
                </a:ext>
              </a:extLst>
            </p:cNvPr>
            <p:cNvSpPr/>
            <p:nvPr/>
          </p:nvSpPr>
          <p:spPr>
            <a:xfrm>
              <a:off x="6763140" y="1980279"/>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6" name="see Mezzacappa (2022), arXiv: 2205.13438,…">
              <a:extLst>
                <a:ext uri="{FF2B5EF4-FFF2-40B4-BE49-F238E27FC236}">
                  <a16:creationId xmlns:a16="http://schemas.microsoft.com/office/drawing/2014/main" id="{A6622176-0341-0804-523A-983486DEAF50}"/>
                </a:ext>
              </a:extLst>
            </p:cNvPr>
            <p:cNvSpPr txBox="1"/>
            <p:nvPr/>
          </p:nvSpPr>
          <p:spPr>
            <a:xfrm>
              <a:off x="6507014" y="1638611"/>
              <a:ext cx="1669431"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Blondin et al,1993</a:t>
              </a:r>
            </a:p>
          </p:txBody>
        </p:sp>
        <p:sp>
          <p:nvSpPr>
            <p:cNvPr id="17" name="But « dense » also means in neutrinos. In a supernova explosion…">
              <a:extLst>
                <a:ext uri="{FF2B5EF4-FFF2-40B4-BE49-F238E27FC236}">
                  <a16:creationId xmlns:a16="http://schemas.microsoft.com/office/drawing/2014/main" id="{498635A4-BEDD-CC9F-DF55-656035491CDB}"/>
                </a:ext>
              </a:extLst>
            </p:cNvPr>
            <p:cNvSpPr txBox="1"/>
            <p:nvPr/>
          </p:nvSpPr>
          <p:spPr>
            <a:xfrm>
              <a:off x="6630797" y="2445758"/>
              <a:ext cx="1502014"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err="1"/>
                <a:t>Shock</a:t>
              </a:r>
              <a:r>
                <a:rPr lang="fr-FR" sz="1600" dirty="0"/>
                <a:t> </a:t>
              </a:r>
              <a:r>
                <a:rPr lang="fr-FR" sz="1600" dirty="0" err="1"/>
                <a:t>wave</a:t>
              </a:r>
              <a:endParaRPr lang="fr-FR" sz="1600" dirty="0"/>
            </a:p>
            <a:p>
              <a:pPr defTabSz="292100">
                <a:defRPr sz="3000">
                  <a:solidFill>
                    <a:srgbClr val="212121"/>
                  </a:solidFill>
                  <a:effectLst/>
                  <a:latin typeface="Palatino"/>
                  <a:ea typeface="Palatino"/>
                  <a:cs typeface="Palatino"/>
                  <a:sym typeface="Palatino"/>
                </a:defRPr>
              </a:pPr>
              <a:r>
                <a:rPr lang="fr-FR" sz="1600" dirty="0" err="1"/>
                <a:t>unstable</a:t>
              </a:r>
              <a:r>
                <a:rPr lang="fr-FR" sz="1600" dirty="0"/>
                <a:t> </a:t>
              </a:r>
              <a:r>
                <a:rPr lang="fr-FR" sz="1600" b="1" dirty="0"/>
                <a:t>(SASI)</a:t>
              </a:r>
            </a:p>
          </p:txBody>
        </p:sp>
      </p:grpSp>
      <p:grpSp>
        <p:nvGrpSpPr>
          <p:cNvPr id="33" name="Groupe 32">
            <a:extLst>
              <a:ext uri="{FF2B5EF4-FFF2-40B4-BE49-F238E27FC236}">
                <a16:creationId xmlns:a16="http://schemas.microsoft.com/office/drawing/2014/main" id="{091E83CB-4B22-66D9-698D-F0AC27EB3458}"/>
              </a:ext>
            </a:extLst>
          </p:cNvPr>
          <p:cNvGrpSpPr/>
          <p:nvPr/>
        </p:nvGrpSpPr>
        <p:grpSpPr>
          <a:xfrm>
            <a:off x="8372515" y="1440491"/>
            <a:ext cx="1686424" cy="1597107"/>
            <a:chOff x="8372515" y="1638611"/>
            <a:chExt cx="1686424" cy="1597107"/>
          </a:xfrm>
        </p:grpSpPr>
        <p:sp>
          <p:nvSpPr>
            <p:cNvPr id="7" name="Rectangle">
              <a:extLst>
                <a:ext uri="{FF2B5EF4-FFF2-40B4-BE49-F238E27FC236}">
                  <a16:creationId xmlns:a16="http://schemas.microsoft.com/office/drawing/2014/main" id="{988D56D3-6C5A-104D-E2EC-B0EAECA14B14}"/>
                </a:ext>
              </a:extLst>
            </p:cNvPr>
            <p:cNvSpPr/>
            <p:nvPr/>
          </p:nvSpPr>
          <p:spPr>
            <a:xfrm>
              <a:off x="8716431" y="1999329"/>
              <a:ext cx="99101" cy="363612"/>
            </a:xfrm>
            <a:prstGeom prst="rect">
              <a:avLst/>
            </a:prstGeom>
            <a:blipFill>
              <a:blip r:embed="rId3"/>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8" name="see Mezzacappa (2022), arXiv: 2205.13438,…">
              <a:extLst>
                <a:ext uri="{FF2B5EF4-FFF2-40B4-BE49-F238E27FC236}">
                  <a16:creationId xmlns:a16="http://schemas.microsoft.com/office/drawing/2014/main" id="{E27A2567-5208-D2BE-BDDA-A8098BF00240}"/>
                </a:ext>
              </a:extLst>
            </p:cNvPr>
            <p:cNvSpPr txBox="1"/>
            <p:nvPr/>
          </p:nvSpPr>
          <p:spPr>
            <a:xfrm>
              <a:off x="8372515" y="1638611"/>
              <a:ext cx="1686424"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Murphy et al,2013</a:t>
              </a:r>
            </a:p>
          </p:txBody>
        </p:sp>
        <p:sp>
          <p:nvSpPr>
            <p:cNvPr id="19" name="But « dense » also means in neutrinos. In a supernova explosion…">
              <a:extLst>
                <a:ext uri="{FF2B5EF4-FFF2-40B4-BE49-F238E27FC236}">
                  <a16:creationId xmlns:a16="http://schemas.microsoft.com/office/drawing/2014/main" id="{BACE3AD7-3DD4-BCB7-E37D-63B11A0ABD92}"/>
                </a:ext>
              </a:extLst>
            </p:cNvPr>
            <p:cNvSpPr txBox="1"/>
            <p:nvPr/>
          </p:nvSpPr>
          <p:spPr>
            <a:xfrm>
              <a:off x="8372515" y="2445758"/>
              <a:ext cx="1563761"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Turbulent </a:t>
              </a:r>
            </a:p>
            <a:p>
              <a:pPr defTabSz="292100">
                <a:defRPr sz="3000">
                  <a:solidFill>
                    <a:srgbClr val="212121"/>
                  </a:solidFill>
                  <a:effectLst/>
                  <a:latin typeface="Palatino"/>
                  <a:ea typeface="Palatino"/>
                  <a:cs typeface="Palatino"/>
                  <a:sym typeface="Palatino"/>
                </a:defRPr>
              </a:pPr>
              <a:r>
                <a:rPr lang="fr-FR" sz="1600" dirty="0"/>
                <a:t>pressure pushes </a:t>
              </a:r>
            </a:p>
            <a:p>
              <a:pPr defTabSz="292100">
                <a:defRPr sz="3000">
                  <a:solidFill>
                    <a:srgbClr val="212121"/>
                  </a:solidFill>
                  <a:effectLst/>
                  <a:latin typeface="Palatino"/>
                  <a:ea typeface="Palatino"/>
                  <a:cs typeface="Palatino"/>
                  <a:sym typeface="Palatino"/>
                </a:defRPr>
              </a:pPr>
              <a:r>
                <a:rPr lang="fr-FR" sz="1600" dirty="0" err="1"/>
                <a:t>shock</a:t>
              </a:r>
              <a:endParaRPr lang="fr-FR" sz="1600" dirty="0"/>
            </a:p>
          </p:txBody>
        </p:sp>
      </p:grpSp>
      <p:sp>
        <p:nvSpPr>
          <p:cNvPr id="20" name="see Mezzacappa (2022), arXiv: 2205.13438,…">
            <a:extLst>
              <a:ext uri="{FF2B5EF4-FFF2-40B4-BE49-F238E27FC236}">
                <a16:creationId xmlns:a16="http://schemas.microsoft.com/office/drawing/2014/main" id="{2926FBA9-6889-0101-F407-D2950EC62E16}"/>
              </a:ext>
            </a:extLst>
          </p:cNvPr>
          <p:cNvSpPr txBox="1"/>
          <p:nvPr/>
        </p:nvSpPr>
        <p:spPr>
          <a:xfrm>
            <a:off x="10273830" y="1440491"/>
            <a:ext cx="670055"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a:solidFill>
                  <a:schemeClr val="bg2">
                    <a:lumMod val="50000"/>
                  </a:schemeClr>
                </a:solidFill>
              </a:rPr>
              <a:t>2020--</a:t>
            </a:r>
          </a:p>
        </p:txBody>
      </p:sp>
      <p:pic>
        <p:nvPicPr>
          <p:cNvPr id="21" name="pasted-image.pdf" descr="pasted-image.pdf">
            <a:extLst>
              <a:ext uri="{FF2B5EF4-FFF2-40B4-BE49-F238E27FC236}">
                <a16:creationId xmlns:a16="http://schemas.microsoft.com/office/drawing/2014/main" id="{58E9D3D8-5F7F-D7CA-9400-68F4E4DCB432}"/>
              </a:ext>
            </a:extLst>
          </p:cNvPr>
          <p:cNvPicPr>
            <a:picLocks noChangeAspect="1"/>
          </p:cNvPicPr>
          <p:nvPr/>
        </p:nvPicPr>
        <p:blipFill>
          <a:blip r:embed="rId4"/>
          <a:stretch>
            <a:fillRect/>
          </a:stretch>
        </p:blipFill>
        <p:spPr>
          <a:xfrm rot="21514195">
            <a:off x="4389600" y="3178042"/>
            <a:ext cx="2282931" cy="3068377"/>
          </a:xfrm>
          <a:prstGeom prst="rect">
            <a:avLst/>
          </a:prstGeom>
          <a:ln w="12700">
            <a:miter lim="400000"/>
          </a:ln>
        </p:spPr>
      </p:pic>
      <p:grpSp>
        <p:nvGrpSpPr>
          <p:cNvPr id="25" name="Groupe 24">
            <a:extLst>
              <a:ext uri="{FF2B5EF4-FFF2-40B4-BE49-F238E27FC236}">
                <a16:creationId xmlns:a16="http://schemas.microsoft.com/office/drawing/2014/main" id="{580A78ED-E17B-2CF1-3E6D-2577438AE62F}"/>
              </a:ext>
            </a:extLst>
          </p:cNvPr>
          <p:cNvGrpSpPr/>
          <p:nvPr/>
        </p:nvGrpSpPr>
        <p:grpSpPr>
          <a:xfrm>
            <a:off x="708530" y="3583807"/>
            <a:ext cx="2141997" cy="895169"/>
            <a:chOff x="708530" y="3583807"/>
            <a:chExt cx="2141997" cy="895169"/>
          </a:xfrm>
        </p:grpSpPr>
        <p:sp>
          <p:nvSpPr>
            <p:cNvPr id="22" name="ZoneTexte 21">
              <a:extLst>
                <a:ext uri="{FF2B5EF4-FFF2-40B4-BE49-F238E27FC236}">
                  <a16:creationId xmlns:a16="http://schemas.microsoft.com/office/drawing/2014/main" id="{D35617B7-EC19-3449-B2D1-517E39D54E2F}"/>
                </a:ext>
              </a:extLst>
            </p:cNvPr>
            <p:cNvSpPr txBox="1"/>
            <p:nvPr/>
          </p:nvSpPr>
          <p:spPr>
            <a:xfrm>
              <a:off x="708530" y="3605493"/>
              <a:ext cx="2141997" cy="646331"/>
            </a:xfrm>
            <a:prstGeom prst="rect">
              <a:avLst/>
            </a:prstGeom>
            <a:noFill/>
          </p:spPr>
          <p:txBody>
            <a:bodyPr wrap="none" rtlCol="0">
              <a:spAutoFit/>
            </a:bodyPr>
            <a:lstStyle/>
            <a:p>
              <a:r>
                <a:rPr lang="fr-FR" i="1" dirty="0" err="1">
                  <a:solidFill>
                    <a:schemeClr val="accent6">
                      <a:lumMod val="75000"/>
                    </a:schemeClr>
                  </a:solidFill>
                </a:rPr>
                <a:t>Refuted</a:t>
              </a:r>
              <a:r>
                <a:rPr lang="fr-FR" i="1" dirty="0">
                  <a:solidFill>
                    <a:schemeClr val="accent6">
                      <a:lumMod val="75000"/>
                    </a:schemeClr>
                  </a:solidFill>
                </a:rPr>
                <a:t> by SN1987A </a:t>
              </a:r>
            </a:p>
            <a:p>
              <a:r>
                <a:rPr lang="fr-FR" i="1" dirty="0">
                  <a:solidFill>
                    <a:schemeClr val="accent6">
                      <a:lumMod val="75000"/>
                    </a:schemeClr>
                  </a:solidFill>
                </a:rPr>
                <a:t>neutrinos</a:t>
              </a:r>
            </a:p>
          </p:txBody>
        </p:sp>
        <p:sp>
          <p:nvSpPr>
            <p:cNvPr id="23" name="see Mezzacappa (2022), arXiv: 2205.13438,…">
              <a:extLst>
                <a:ext uri="{FF2B5EF4-FFF2-40B4-BE49-F238E27FC236}">
                  <a16:creationId xmlns:a16="http://schemas.microsoft.com/office/drawing/2014/main" id="{30B98A5D-29D2-3BE4-CC55-4B758CA09D34}"/>
                </a:ext>
              </a:extLst>
            </p:cNvPr>
            <p:cNvSpPr txBox="1"/>
            <p:nvPr/>
          </p:nvSpPr>
          <p:spPr>
            <a:xfrm>
              <a:off x="1008509" y="4160940"/>
              <a:ext cx="1817357"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err="1">
                  <a:solidFill>
                    <a:schemeClr val="bg2">
                      <a:lumMod val="50000"/>
                    </a:schemeClr>
                  </a:solidFill>
                </a:rPr>
                <a:t>Loredo</a:t>
              </a:r>
              <a:r>
                <a:rPr lang="fr-FR" sz="1400" dirty="0">
                  <a:solidFill>
                    <a:schemeClr val="bg2">
                      <a:lumMod val="50000"/>
                    </a:schemeClr>
                  </a:solidFill>
                </a:rPr>
                <a:t>, Lamb, 1988</a:t>
              </a:r>
            </a:p>
          </p:txBody>
        </p:sp>
        <p:sp>
          <p:nvSpPr>
            <p:cNvPr id="24" name="Rectangle 23">
              <a:extLst>
                <a:ext uri="{FF2B5EF4-FFF2-40B4-BE49-F238E27FC236}">
                  <a16:creationId xmlns:a16="http://schemas.microsoft.com/office/drawing/2014/main" id="{3587175B-38D5-4C27-68B0-F7A61B8ACD61}"/>
                </a:ext>
              </a:extLst>
            </p:cNvPr>
            <p:cNvSpPr/>
            <p:nvPr/>
          </p:nvSpPr>
          <p:spPr>
            <a:xfrm>
              <a:off x="708530" y="3583807"/>
              <a:ext cx="2141997" cy="895169"/>
            </a:xfrm>
            <a:prstGeom prst="rect">
              <a:avLst/>
            </a:prstGeom>
            <a:noFill/>
            <a:ln w="1905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27" name="In the Milky Way, the core-collapse supernova rate is about 1-2 or 1-3 per century">
            <a:extLst>
              <a:ext uri="{FF2B5EF4-FFF2-40B4-BE49-F238E27FC236}">
                <a16:creationId xmlns:a16="http://schemas.microsoft.com/office/drawing/2014/main" id="{88061DE5-D990-AEEE-17E1-E701BA3D93C3}"/>
              </a:ext>
            </a:extLst>
          </p:cNvPr>
          <p:cNvSpPr txBox="1"/>
          <p:nvPr/>
        </p:nvSpPr>
        <p:spPr>
          <a:xfrm>
            <a:off x="6507014" y="3605493"/>
            <a:ext cx="3356688" cy="11592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3500">
                <a:solidFill>
                  <a:srgbClr val="9437FF"/>
                </a:solidFill>
              </a:defRPr>
            </a:lvl1pPr>
          </a:lstStyle>
          <a:p>
            <a:r>
              <a:rPr lang="fr-FR" sz="1800" dirty="0">
                <a:latin typeface="Book Antiqua" panose="02040602050305030304" pitchFamily="18" charset="0"/>
                <a:ea typeface="Palatino" pitchFamily="2" charset="77"/>
              </a:rPr>
              <a:t>« </a:t>
            </a:r>
            <a:r>
              <a:rPr lang="fr-FR" sz="1800" dirty="0" err="1">
                <a:latin typeface="Book Antiqua" panose="02040602050305030304" pitchFamily="18" charset="0"/>
                <a:ea typeface="Palatino" pitchFamily="2" charset="77"/>
              </a:rPr>
              <a:t>Delayed</a:t>
            </a:r>
            <a:r>
              <a:rPr lang="fr-FR" sz="1800" dirty="0">
                <a:latin typeface="Book Antiqua" panose="02040602050305030304" pitchFamily="18" charset="0"/>
                <a:ea typeface="Palatino" pitchFamily="2" charset="77"/>
              </a:rPr>
              <a:t> neutrino </a:t>
            </a:r>
            <a:r>
              <a:rPr lang="fr-FR" sz="1800" dirty="0" err="1">
                <a:latin typeface="Book Antiqua" panose="02040602050305030304" pitchFamily="18" charset="0"/>
                <a:ea typeface="Palatino" pitchFamily="2" charset="77"/>
              </a:rPr>
              <a:t>heating</a:t>
            </a:r>
            <a:r>
              <a:rPr lang="fr-FR" sz="1800" dirty="0">
                <a:latin typeface="Book Antiqua" panose="02040602050305030304" pitchFamily="18" charset="0"/>
                <a:ea typeface="Palatino" pitchFamily="2" charset="77"/>
              </a:rPr>
              <a:t> </a:t>
            </a:r>
          </a:p>
          <a:p>
            <a:r>
              <a:rPr lang="fr-FR" sz="1800" dirty="0" err="1">
                <a:latin typeface="Book Antiqua" panose="02040602050305030304" pitchFamily="18" charset="0"/>
                <a:ea typeface="Palatino" pitchFamily="2" charset="77"/>
              </a:rPr>
              <a:t>mechanism</a:t>
            </a:r>
            <a:r>
              <a:rPr lang="fr-FR" sz="1800" dirty="0">
                <a:latin typeface="Book Antiqua" panose="02040602050305030304" pitchFamily="18" charset="0"/>
                <a:ea typeface="Palatino" pitchFamily="2" charset="77"/>
              </a:rPr>
              <a:t> » : </a:t>
            </a:r>
            <a:r>
              <a:rPr lang="fr-FR" sz="1800" dirty="0">
                <a:solidFill>
                  <a:schemeClr val="tx1"/>
                </a:solidFill>
                <a:latin typeface="Book Antiqua" panose="02040602050305030304" pitchFamily="18" charset="0"/>
                <a:ea typeface="Palatino" pitchFamily="2" charset="77"/>
              </a:rPr>
              <a:t>Neutrinos </a:t>
            </a:r>
            <a:r>
              <a:rPr lang="fr-FR" sz="1800" dirty="0" err="1">
                <a:solidFill>
                  <a:schemeClr val="tx1"/>
                </a:solidFill>
                <a:latin typeface="Book Antiqua" panose="02040602050305030304" pitchFamily="18" charset="0"/>
                <a:ea typeface="Palatino" pitchFamily="2" charset="77"/>
              </a:rPr>
              <a:t>reheat</a:t>
            </a:r>
            <a:r>
              <a:rPr lang="fr-FR" sz="1800" dirty="0">
                <a:solidFill>
                  <a:schemeClr val="tx1"/>
                </a:solidFill>
                <a:latin typeface="Book Antiqua" panose="02040602050305030304" pitchFamily="18" charset="0"/>
                <a:ea typeface="Palatino" pitchFamily="2" charset="77"/>
              </a:rPr>
              <a:t> </a:t>
            </a:r>
          </a:p>
          <a:p>
            <a:r>
              <a:rPr lang="fr-FR" sz="1800" dirty="0">
                <a:solidFill>
                  <a:schemeClr val="tx1"/>
                </a:solidFill>
                <a:latin typeface="Book Antiqua" panose="02040602050305030304" pitchFamily="18" charset="0"/>
                <a:ea typeface="Palatino" pitchFamily="2" charset="77"/>
              </a:rPr>
              <a:t>the </a:t>
            </a:r>
            <a:r>
              <a:rPr lang="fr-FR" sz="1800" dirty="0" err="1">
                <a:solidFill>
                  <a:schemeClr val="tx1"/>
                </a:solidFill>
                <a:latin typeface="Book Antiqua" panose="02040602050305030304" pitchFamily="18" charset="0"/>
                <a:ea typeface="Palatino" pitchFamily="2" charset="77"/>
              </a:rPr>
              <a:t>shock</a:t>
            </a:r>
            <a:r>
              <a:rPr lang="fr-FR" sz="1800" dirty="0">
                <a:solidFill>
                  <a:schemeClr val="tx1"/>
                </a:solidFill>
                <a:latin typeface="Book Antiqua" panose="02040602050305030304" pitchFamily="18" charset="0"/>
                <a:ea typeface="Palatino" pitchFamily="2" charset="77"/>
              </a:rPr>
              <a:t> </a:t>
            </a:r>
            <a:r>
              <a:rPr lang="fr-FR" sz="1800" dirty="0" err="1">
                <a:solidFill>
                  <a:schemeClr val="tx1"/>
                </a:solidFill>
                <a:latin typeface="Book Antiqua" panose="02040602050305030304" pitchFamily="18" charset="0"/>
                <a:ea typeface="Palatino" pitchFamily="2" charset="77"/>
              </a:rPr>
              <a:t>aided</a:t>
            </a:r>
            <a:r>
              <a:rPr lang="fr-FR" sz="1800" dirty="0">
                <a:solidFill>
                  <a:schemeClr val="tx1"/>
                </a:solidFill>
                <a:latin typeface="Book Antiqua" panose="02040602050305030304" pitchFamily="18" charset="0"/>
                <a:ea typeface="Palatino" pitchFamily="2" charset="77"/>
              </a:rPr>
              <a:t> by convection, </a:t>
            </a:r>
          </a:p>
          <a:p>
            <a:r>
              <a:rPr lang="fr-FR" sz="1800" dirty="0">
                <a:solidFill>
                  <a:schemeClr val="tx1"/>
                </a:solidFill>
                <a:latin typeface="Book Antiqua" panose="02040602050305030304" pitchFamily="18" charset="0"/>
                <a:ea typeface="Palatino" pitchFamily="2" charset="77"/>
              </a:rPr>
              <a:t>turbulence and SASI. </a:t>
            </a:r>
            <a:endParaRPr sz="1800" dirty="0">
              <a:solidFill>
                <a:schemeClr val="tx1"/>
              </a:solidFill>
              <a:latin typeface="Book Antiqua" panose="02040602050305030304" pitchFamily="18" charset="0"/>
              <a:ea typeface="Palatino" pitchFamily="2" charset="77"/>
            </a:endParaRPr>
          </a:p>
        </p:txBody>
      </p:sp>
      <p:sp>
        <p:nvSpPr>
          <p:cNvPr id="28" name="But « dense » also means in neutrinos. In a supernova explosion…">
            <a:extLst>
              <a:ext uri="{FF2B5EF4-FFF2-40B4-BE49-F238E27FC236}">
                <a16:creationId xmlns:a16="http://schemas.microsoft.com/office/drawing/2014/main" id="{B74A1B99-210D-9C27-1A18-7BDAC25627A2}"/>
              </a:ext>
            </a:extLst>
          </p:cNvPr>
          <p:cNvSpPr txBox="1"/>
          <p:nvPr/>
        </p:nvSpPr>
        <p:spPr>
          <a:xfrm>
            <a:off x="816281" y="2237093"/>
            <a:ext cx="2324354" cy="103618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Neutrinos </a:t>
            </a:r>
            <a:r>
              <a:rPr lang="fr-FR" sz="1600" dirty="0" err="1"/>
              <a:t>deposit</a:t>
            </a:r>
            <a:r>
              <a:rPr lang="fr-FR" sz="1600" dirty="0"/>
              <a:t> </a:t>
            </a:r>
          </a:p>
          <a:p>
            <a:pPr defTabSz="292100">
              <a:defRPr sz="3000">
                <a:solidFill>
                  <a:srgbClr val="212121"/>
                </a:solidFill>
                <a:effectLst/>
                <a:latin typeface="Palatino"/>
                <a:ea typeface="Palatino"/>
                <a:cs typeface="Palatino"/>
                <a:sym typeface="Palatino"/>
              </a:defRPr>
            </a:pPr>
            <a:r>
              <a:rPr lang="fr-FR" sz="1600" dirty="0" err="1"/>
              <a:t>energy</a:t>
            </a:r>
            <a:r>
              <a:rPr lang="fr-FR" sz="1600" dirty="0"/>
              <a:t> </a:t>
            </a:r>
            <a:r>
              <a:rPr lang="fr-FR" sz="1600" dirty="0" err="1"/>
              <a:t>behind</a:t>
            </a:r>
            <a:r>
              <a:rPr lang="fr-FR" sz="1600" dirty="0"/>
              <a:t> the </a:t>
            </a:r>
          </a:p>
          <a:p>
            <a:pPr defTabSz="292100">
              <a:defRPr sz="3000">
                <a:solidFill>
                  <a:srgbClr val="212121"/>
                </a:solidFill>
                <a:effectLst/>
                <a:latin typeface="Palatino"/>
                <a:ea typeface="Palatino"/>
                <a:cs typeface="Palatino"/>
                <a:sym typeface="Palatino"/>
              </a:defRPr>
            </a:pPr>
            <a:r>
              <a:rPr lang="fr-FR" sz="1600" dirty="0" err="1"/>
              <a:t>shock</a:t>
            </a:r>
            <a:r>
              <a:rPr lang="fr-FR" sz="1600" dirty="0"/>
              <a:t>, trigger explosion: </a:t>
            </a:r>
          </a:p>
          <a:p>
            <a:pPr defTabSz="292100">
              <a:defRPr sz="3000">
                <a:solidFill>
                  <a:srgbClr val="212121"/>
                </a:solidFill>
                <a:effectLst/>
                <a:latin typeface="Palatino"/>
                <a:ea typeface="Palatino"/>
                <a:cs typeface="Palatino"/>
                <a:sym typeface="Palatino"/>
              </a:defRPr>
            </a:pPr>
            <a:r>
              <a:rPr lang="fr-FR" sz="1600" strike="sngStrike" dirty="0">
                <a:solidFill>
                  <a:srgbClr val="C00000"/>
                </a:solidFill>
              </a:rPr>
              <a:t>« Prompt model »</a:t>
            </a:r>
            <a:endParaRPr lang="fr-FR" sz="1600" strike="sngStrike" dirty="0"/>
          </a:p>
        </p:txBody>
      </p:sp>
      <p:grpSp>
        <p:nvGrpSpPr>
          <p:cNvPr id="37" name="Groupe 36">
            <a:extLst>
              <a:ext uri="{FF2B5EF4-FFF2-40B4-BE49-F238E27FC236}">
                <a16:creationId xmlns:a16="http://schemas.microsoft.com/office/drawing/2014/main" id="{DF0B1A82-C136-E7D3-5623-F82B4EC24AD9}"/>
              </a:ext>
            </a:extLst>
          </p:cNvPr>
          <p:cNvGrpSpPr/>
          <p:nvPr/>
        </p:nvGrpSpPr>
        <p:grpSpPr>
          <a:xfrm>
            <a:off x="3059155" y="822935"/>
            <a:ext cx="7309848" cy="471924"/>
            <a:chOff x="3059155" y="1021055"/>
            <a:chExt cx="7309848" cy="471924"/>
          </a:xfrm>
        </p:grpSpPr>
        <p:sp>
          <p:nvSpPr>
            <p:cNvPr id="11" name="But « dense » also means in neutrinos. In a supernova explosion…">
              <a:extLst>
                <a:ext uri="{FF2B5EF4-FFF2-40B4-BE49-F238E27FC236}">
                  <a16:creationId xmlns:a16="http://schemas.microsoft.com/office/drawing/2014/main" id="{B784B48C-13F4-1B10-920D-14C6426A150A}"/>
                </a:ext>
              </a:extLst>
            </p:cNvPr>
            <p:cNvSpPr txBox="1"/>
            <p:nvPr/>
          </p:nvSpPr>
          <p:spPr>
            <a:xfrm>
              <a:off x="3298093" y="1023750"/>
              <a:ext cx="4166910"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2000" dirty="0"/>
                <a:t>A major </a:t>
              </a:r>
              <a:r>
                <a:rPr lang="fr-FR" sz="2000" dirty="0" err="1"/>
                <a:t>step</a:t>
              </a:r>
              <a:r>
                <a:rPr lang="fr-FR" sz="2000" dirty="0"/>
                <a:t> </a:t>
              </a:r>
              <a:r>
                <a:rPr lang="fr-FR" sz="2000" dirty="0" err="1"/>
                <a:t>forward</a:t>
              </a:r>
              <a:r>
                <a:rPr lang="fr-FR" sz="2000" dirty="0"/>
                <a:t> </a:t>
              </a:r>
              <a:r>
                <a:rPr lang="fr-FR" sz="2000" dirty="0" err="1"/>
                <a:t>every</a:t>
              </a:r>
              <a:r>
                <a:rPr lang="fr-FR" sz="2000" dirty="0"/>
                <a:t> </a:t>
              </a:r>
              <a:r>
                <a:rPr lang="fr-FR" sz="2000" dirty="0" err="1"/>
                <a:t>decade</a:t>
              </a:r>
              <a:r>
                <a:rPr lang="fr-FR" sz="2000" dirty="0"/>
                <a:t>: </a:t>
              </a:r>
            </a:p>
          </p:txBody>
        </p:sp>
        <p:sp>
          <p:nvSpPr>
            <p:cNvPr id="29" name="Rectangle">
              <a:extLst>
                <a:ext uri="{FF2B5EF4-FFF2-40B4-BE49-F238E27FC236}">
                  <a16:creationId xmlns:a16="http://schemas.microsoft.com/office/drawing/2014/main" id="{F2E59B16-7E4C-7C97-4EC3-097BEA36F028}"/>
                </a:ext>
              </a:extLst>
            </p:cNvPr>
            <p:cNvSpPr/>
            <p:nvPr/>
          </p:nvSpPr>
          <p:spPr>
            <a:xfrm>
              <a:off x="3059155" y="1104836"/>
              <a:ext cx="176184" cy="190501"/>
            </a:xfrm>
            <a:prstGeom prst="rect">
              <a:avLst/>
            </a:prstGeom>
            <a:solidFill>
              <a:schemeClr val="accent4">
                <a:lumOff val="7549"/>
              </a:schemeClr>
            </a:solid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6" name="see Mezzacappa (2022), arXiv: 2205.13438,…">
              <a:extLst>
                <a:ext uri="{FF2B5EF4-FFF2-40B4-BE49-F238E27FC236}">
                  <a16:creationId xmlns:a16="http://schemas.microsoft.com/office/drawing/2014/main" id="{987CFF94-5211-47A9-A4F7-37B186970BD0}"/>
                </a:ext>
              </a:extLst>
            </p:cNvPr>
            <p:cNvSpPr txBox="1"/>
            <p:nvPr/>
          </p:nvSpPr>
          <p:spPr>
            <a:xfrm>
              <a:off x="7465003" y="1021055"/>
              <a:ext cx="2904000" cy="4719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defTabSz="584200">
                <a:defRPr sz="2000">
                  <a:solidFill>
                    <a:srgbClr val="546056"/>
                  </a:solidFill>
                  <a:effectLst/>
                  <a:latin typeface="American Typewriter"/>
                  <a:ea typeface="American Typewriter"/>
                  <a:cs typeface="American Typewriter"/>
                  <a:sym typeface="American Typewriter"/>
                </a:defRPr>
              </a:pPr>
              <a:r>
                <a:rPr lang="fr-FR" sz="1400" dirty="0" err="1">
                  <a:solidFill>
                    <a:schemeClr val="bg2">
                      <a:lumMod val="50000"/>
                    </a:schemeClr>
                  </a:solidFill>
                </a:rPr>
                <a:t>Mezzacappa</a:t>
              </a:r>
              <a:r>
                <a:rPr lang="fr-FR" sz="1400" dirty="0">
                  <a:solidFill>
                    <a:schemeClr val="bg2">
                      <a:lumMod val="50000"/>
                    </a:schemeClr>
                  </a:solidFill>
                </a:rPr>
                <a:t>, 2022,</a:t>
              </a:r>
              <a:r>
                <a:rPr lang="fr-FR" sz="2400" dirty="0"/>
                <a:t> </a:t>
              </a:r>
              <a:r>
                <a:rPr lang="fr-FR" sz="1400" u="sng" dirty="0">
                  <a:hlinkClick r:id="rId5"/>
                </a:rPr>
                <a:t>2205.13438</a:t>
              </a:r>
              <a:endParaRPr sz="1400" dirty="0"/>
            </a:p>
          </p:txBody>
        </p:sp>
      </p:grpSp>
      <p:pic>
        <p:nvPicPr>
          <p:cNvPr id="40" name="Image 39">
            <a:extLst>
              <a:ext uri="{FF2B5EF4-FFF2-40B4-BE49-F238E27FC236}">
                <a16:creationId xmlns:a16="http://schemas.microsoft.com/office/drawing/2014/main" id="{D2D57EC3-C35F-7C82-58B0-EFB344CC7A74}"/>
              </a:ext>
            </a:extLst>
          </p:cNvPr>
          <p:cNvPicPr>
            <a:picLocks noChangeAspect="1"/>
          </p:cNvPicPr>
          <p:nvPr/>
        </p:nvPicPr>
        <p:blipFill>
          <a:blip r:embed="rId6"/>
          <a:stretch>
            <a:fillRect/>
          </a:stretch>
        </p:blipFill>
        <p:spPr>
          <a:xfrm>
            <a:off x="3082112" y="3411075"/>
            <a:ext cx="1563761" cy="517583"/>
          </a:xfrm>
          <a:prstGeom prst="rect">
            <a:avLst/>
          </a:prstGeom>
        </p:spPr>
      </p:pic>
      <p:grpSp>
        <p:nvGrpSpPr>
          <p:cNvPr id="41" name="Groupe 40">
            <a:extLst>
              <a:ext uri="{FF2B5EF4-FFF2-40B4-BE49-F238E27FC236}">
                <a16:creationId xmlns:a16="http://schemas.microsoft.com/office/drawing/2014/main" id="{FA0E5509-40EF-B7BA-7EAA-00BF727C012B}"/>
              </a:ext>
            </a:extLst>
          </p:cNvPr>
          <p:cNvGrpSpPr/>
          <p:nvPr/>
        </p:nvGrpSpPr>
        <p:grpSpPr>
          <a:xfrm>
            <a:off x="8359307" y="3032554"/>
            <a:ext cx="2454472" cy="329691"/>
            <a:chOff x="8359307" y="3032554"/>
            <a:chExt cx="2454472" cy="329691"/>
          </a:xfrm>
        </p:grpSpPr>
        <p:sp>
          <p:nvSpPr>
            <p:cNvPr id="26" name="But « dense » also means in neutrinos. In a supernova explosion…">
              <a:extLst>
                <a:ext uri="{FF2B5EF4-FFF2-40B4-BE49-F238E27FC236}">
                  <a16:creationId xmlns:a16="http://schemas.microsoft.com/office/drawing/2014/main" id="{EE3903BB-E581-D16B-DE33-0D356D86D766}"/>
                </a:ext>
              </a:extLst>
            </p:cNvPr>
            <p:cNvSpPr txBox="1"/>
            <p:nvPr/>
          </p:nvSpPr>
          <p:spPr>
            <a:xfrm>
              <a:off x="8359307" y="3064728"/>
              <a:ext cx="678071"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a:t>LESA -</a:t>
              </a:r>
            </a:p>
          </p:txBody>
        </p:sp>
        <p:sp>
          <p:nvSpPr>
            <p:cNvPr id="39" name="see Mezzacappa (2022), arXiv: 2205.13438,…">
              <a:extLst>
                <a:ext uri="{FF2B5EF4-FFF2-40B4-BE49-F238E27FC236}">
                  <a16:creationId xmlns:a16="http://schemas.microsoft.com/office/drawing/2014/main" id="{FD73B37D-7C86-F7B1-7493-15DBFC80FA30}"/>
                </a:ext>
              </a:extLst>
            </p:cNvPr>
            <p:cNvSpPr txBox="1"/>
            <p:nvPr/>
          </p:nvSpPr>
          <p:spPr>
            <a:xfrm>
              <a:off x="8969748" y="3032554"/>
              <a:ext cx="1844031" cy="3180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p>
              <a:pPr algn="l" defTabSz="584200">
                <a:lnSpc>
                  <a:spcPct val="100000"/>
                </a:lnSpc>
                <a:defRPr sz="2000">
                  <a:solidFill>
                    <a:srgbClr val="546056"/>
                  </a:solidFill>
                  <a:effectLst/>
                  <a:latin typeface="American Typewriter"/>
                  <a:ea typeface="American Typewriter"/>
                  <a:cs typeface="American Typewriter"/>
                  <a:sym typeface="American Typewriter"/>
                </a:defRPr>
              </a:pPr>
              <a:r>
                <a:rPr lang="fr-FR" sz="1400" dirty="0" err="1">
                  <a:solidFill>
                    <a:schemeClr val="bg2">
                      <a:lumMod val="50000"/>
                    </a:schemeClr>
                  </a:solidFill>
                </a:rPr>
                <a:t>Tamborra</a:t>
              </a:r>
              <a:r>
                <a:rPr lang="fr-FR" sz="1400" dirty="0">
                  <a:solidFill>
                    <a:schemeClr val="bg2">
                      <a:lumMod val="50000"/>
                    </a:schemeClr>
                  </a:solidFill>
                </a:rPr>
                <a:t> et al,2014</a:t>
              </a:r>
            </a:p>
          </p:txBody>
        </p:sp>
      </p:grpSp>
      <p:grpSp>
        <p:nvGrpSpPr>
          <p:cNvPr id="43" name="Groupe 42">
            <a:extLst>
              <a:ext uri="{FF2B5EF4-FFF2-40B4-BE49-F238E27FC236}">
                <a16:creationId xmlns:a16="http://schemas.microsoft.com/office/drawing/2014/main" id="{737AF51D-AAEE-B90E-C645-87726AD1F1D1}"/>
              </a:ext>
            </a:extLst>
          </p:cNvPr>
          <p:cNvGrpSpPr/>
          <p:nvPr/>
        </p:nvGrpSpPr>
        <p:grpSpPr>
          <a:xfrm>
            <a:off x="6841165" y="4624852"/>
            <a:ext cx="5152013" cy="2059433"/>
            <a:chOff x="6841165" y="4624852"/>
            <a:chExt cx="5152013" cy="2059433"/>
          </a:xfrm>
        </p:grpSpPr>
        <p:sp>
          <p:nvSpPr>
            <p:cNvPr id="38" name="Unique sensitivity to tau/m from the diffuse supernova neutrino background (DSNB)">
              <a:extLst>
                <a:ext uri="{FF2B5EF4-FFF2-40B4-BE49-F238E27FC236}">
                  <a16:creationId xmlns:a16="http://schemas.microsoft.com/office/drawing/2014/main" id="{6220876E-0E19-E6CE-13CD-9E7FE5562806}"/>
                </a:ext>
              </a:extLst>
            </p:cNvPr>
            <p:cNvSpPr txBox="1"/>
            <p:nvPr/>
          </p:nvSpPr>
          <p:spPr>
            <a:xfrm>
              <a:off x="6841165" y="4992027"/>
              <a:ext cx="3527838" cy="12824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defTabSz="584200">
                <a:lnSpc>
                  <a:spcPct val="100000"/>
                </a:lnSpc>
                <a:defRPr sz="3500">
                  <a:solidFill>
                    <a:srgbClr val="9437FF"/>
                  </a:solidFill>
                </a:defRPr>
              </a:lvl1pPr>
            </a:lstStyle>
            <a:p>
              <a:pPr>
                <a:defRPr>
                  <a:effectLst/>
                </a:defRPr>
              </a:pPr>
              <a:r>
                <a:rPr lang="fr-FR" sz="2000" i="1" dirty="0">
                  <a:solidFill>
                    <a:srgbClr val="C00000"/>
                  </a:solidFill>
                  <a:latin typeface="Book Antiqua" panose="02040602050305030304" pitchFamily="18" charset="0"/>
                </a:rPr>
                <a:t>SUCCESFULL </a:t>
              </a:r>
            </a:p>
            <a:p>
              <a:pPr>
                <a:defRPr>
                  <a:effectLst/>
                </a:defRPr>
              </a:pPr>
              <a:r>
                <a:rPr lang="fr-FR" sz="2000" i="1" dirty="0">
                  <a:solidFill>
                    <a:srgbClr val="C00000"/>
                  </a:solidFill>
                  <a:latin typeface="Book Antiqua" panose="02040602050305030304" pitchFamily="18" charset="0"/>
                </a:rPr>
                <a:t>EXPLOSIONS </a:t>
              </a:r>
            </a:p>
            <a:p>
              <a:pPr>
                <a:defRPr>
                  <a:effectLst/>
                </a:defRPr>
              </a:pPr>
              <a:r>
                <a:rPr lang="fr-FR" sz="2000" i="1" dirty="0">
                  <a:solidFill>
                    <a:srgbClr val="C00000"/>
                  </a:solidFill>
                  <a:latin typeface="Book Antiqua" panose="02040602050305030304" pitchFamily="18" charset="0"/>
                </a:rPr>
                <a:t>by </a:t>
              </a:r>
              <a:r>
                <a:rPr lang="fr-FR" sz="2000" i="1" dirty="0" err="1">
                  <a:solidFill>
                    <a:srgbClr val="C00000"/>
                  </a:solidFill>
                  <a:latin typeface="Book Antiqua" panose="02040602050305030304" pitchFamily="18" charset="0"/>
                </a:rPr>
                <a:t>different</a:t>
              </a:r>
              <a:r>
                <a:rPr lang="fr-FR" sz="2000" i="1" dirty="0">
                  <a:solidFill>
                    <a:srgbClr val="C00000"/>
                  </a:solidFill>
                  <a:latin typeface="Book Antiqua" panose="02040602050305030304" pitchFamily="18" charset="0"/>
                </a:rPr>
                <a:t> groups and </a:t>
              </a:r>
            </a:p>
            <a:p>
              <a:pPr>
                <a:defRPr>
                  <a:effectLst/>
                </a:defRPr>
              </a:pPr>
              <a:r>
                <a:rPr lang="fr-FR" sz="2000" i="1" dirty="0">
                  <a:solidFill>
                    <a:srgbClr val="C00000"/>
                  </a:solidFill>
                  <a:latin typeface="Book Antiqua" panose="02040602050305030304" pitchFamily="18" charset="0"/>
                </a:rPr>
                <a:t>for </a:t>
              </a:r>
              <a:r>
                <a:rPr lang="fr-FR" sz="2000" i="1" dirty="0" err="1">
                  <a:solidFill>
                    <a:srgbClr val="C00000"/>
                  </a:solidFill>
                  <a:latin typeface="Book Antiqua" panose="02040602050305030304" pitchFamily="18" charset="0"/>
                </a:rPr>
                <a:t>various</a:t>
              </a:r>
              <a:r>
                <a:rPr lang="fr-FR" sz="2000" i="1" dirty="0">
                  <a:solidFill>
                    <a:srgbClr val="C00000"/>
                  </a:solidFill>
                  <a:latin typeface="Book Antiqua" panose="02040602050305030304" pitchFamily="18" charset="0"/>
                </a:rPr>
                <a:t> </a:t>
              </a:r>
              <a:r>
                <a:rPr lang="fr-FR" sz="2000" i="1" dirty="0" err="1">
                  <a:solidFill>
                    <a:srgbClr val="C00000"/>
                  </a:solidFill>
                  <a:latin typeface="Book Antiqua" panose="02040602050305030304" pitchFamily="18" charset="0"/>
                </a:rPr>
                <a:t>progenitors</a:t>
              </a:r>
              <a:endParaRPr sz="2000" i="1" dirty="0">
                <a:solidFill>
                  <a:srgbClr val="C00000"/>
                </a:solidFill>
                <a:latin typeface="Book Antiqua" panose="02040602050305030304" pitchFamily="18" charset="0"/>
              </a:endParaRPr>
            </a:p>
          </p:txBody>
        </p:sp>
        <p:pic>
          <p:nvPicPr>
            <p:cNvPr id="42" name="Image" descr="Image">
              <a:extLst>
                <a:ext uri="{FF2B5EF4-FFF2-40B4-BE49-F238E27FC236}">
                  <a16:creationId xmlns:a16="http://schemas.microsoft.com/office/drawing/2014/main" id="{BA077D17-78BF-E7FD-76FC-8FF3FC4BE866}"/>
                </a:ext>
              </a:extLst>
            </p:cNvPr>
            <p:cNvPicPr>
              <a:picLocks noChangeAspect="1"/>
            </p:cNvPicPr>
            <p:nvPr/>
          </p:nvPicPr>
          <p:blipFill>
            <a:blip r:embed="rId7"/>
            <a:stretch>
              <a:fillRect/>
            </a:stretch>
          </p:blipFill>
          <p:spPr>
            <a:xfrm>
              <a:off x="9634379" y="4624852"/>
              <a:ext cx="2358799" cy="2059433"/>
            </a:xfrm>
            <a:prstGeom prst="rect">
              <a:avLst/>
            </a:prstGeom>
            <a:ln w="12700">
              <a:miter lim="400000"/>
            </a:ln>
          </p:spPr>
        </p:pic>
      </p:grpSp>
      <p:sp>
        <p:nvSpPr>
          <p:cNvPr id="34" name="ICAP, IAP, 8th September 2022">
            <a:extLst>
              <a:ext uri="{FF2B5EF4-FFF2-40B4-BE49-F238E27FC236}">
                <a16:creationId xmlns:a16="http://schemas.microsoft.com/office/drawing/2014/main" id="{B6141074-B1E3-D101-77A7-E5F26EBC383F}"/>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344446881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6E602A5D-6B08-DD0F-DEC6-80E07CCF597E}"/>
              </a:ext>
            </a:extLst>
          </p:cNvPr>
          <p:cNvPicPr>
            <a:picLocks noChangeAspect="1"/>
          </p:cNvPicPr>
          <p:nvPr/>
        </p:nvPicPr>
        <p:blipFill>
          <a:blip r:embed="rId2"/>
          <a:stretch>
            <a:fillRect/>
          </a:stretch>
        </p:blipFill>
        <p:spPr>
          <a:xfrm>
            <a:off x="0" y="-1"/>
            <a:ext cx="12192000" cy="6858001"/>
          </a:xfrm>
          <a:prstGeom prst="rect">
            <a:avLst/>
          </a:prstGeom>
        </p:spPr>
      </p:pic>
      <p:sp>
        <p:nvSpPr>
          <p:cNvPr id="3" name="ICAP, IAP, 8th September 2022">
            <a:extLst>
              <a:ext uri="{FF2B5EF4-FFF2-40B4-BE49-F238E27FC236}">
                <a16:creationId xmlns:a16="http://schemas.microsoft.com/office/drawing/2014/main" id="{32D70BCC-5525-E6EA-9696-E7F7330D1525}"/>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47139103"/>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6DC4AA67-BF53-DAFA-4F46-1D31EEA4A89D}"/>
              </a:ext>
            </a:extLst>
          </p:cNvPr>
          <p:cNvSpPr txBox="1"/>
          <p:nvPr/>
        </p:nvSpPr>
        <p:spPr>
          <a:xfrm>
            <a:off x="2167314" y="422092"/>
            <a:ext cx="7857371" cy="1233158"/>
          </a:xfrm>
          <a:prstGeom prst="rect">
            <a:avLst/>
          </a:prstGeom>
          <a:noFill/>
          <a:ln w="12700" cap="flat">
            <a:noFill/>
            <a:miter lim="400000"/>
          </a:ln>
          <a:effectLst>
            <a:outerShdw blurRad="50800" dist="38100" dir="5400000" algn="t" rotWithShape="0">
              <a:prstClr val="black">
                <a:alpha val="40000"/>
              </a:prstClr>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lnSpc>
                <a:spcPct val="120000"/>
              </a:lnSpc>
            </a:pPr>
            <a:r>
              <a:rPr lang="fr-FR" sz="2400" b="1" dirty="0">
                <a:solidFill>
                  <a:srgbClr val="C00000"/>
                </a:solidFill>
                <a:effectLst>
                  <a:outerShdw blurRad="25400" dist="12700" rotWithShape="0">
                    <a:srgbClr val="FFFFFF">
                      <a:alpha val="45000"/>
                    </a:srgbClr>
                  </a:outerShdw>
                </a:effectLst>
                <a:latin typeface="Lava Devanagari" pitchFamily="2" charset="77"/>
                <a:cs typeface="Lava Devanagari" pitchFamily="2" charset="77"/>
                <a:sym typeface="Georgia"/>
              </a:rPr>
              <a:t>2002 </a:t>
            </a:r>
            <a:r>
              <a:rPr lang="fr-FR" sz="2400" b="1" dirty="0" err="1">
                <a:solidFill>
                  <a:srgbClr val="C00000"/>
                </a:solidFill>
                <a:effectLst>
                  <a:outerShdw blurRad="25400" dist="12700" rotWithShape="0">
                    <a:srgbClr val="FFFFFF">
                      <a:alpha val="45000"/>
                    </a:srgbClr>
                  </a:outerShdw>
                </a:effectLst>
                <a:latin typeface="Lava Devanagari" pitchFamily="2" charset="77"/>
                <a:cs typeface="Lava Devanagari" pitchFamily="2" charset="77"/>
                <a:sym typeface="Georgia"/>
              </a:rPr>
              <a:t>Physics</a:t>
            </a:r>
            <a:r>
              <a:rPr lang="fr-FR" sz="2400" b="1" dirty="0">
                <a:solidFill>
                  <a:srgbClr val="C00000"/>
                </a:solidFill>
                <a:effectLst>
                  <a:outerShdw blurRad="25400" dist="12700" rotWithShape="0">
                    <a:srgbClr val="FFFFFF">
                      <a:alpha val="45000"/>
                    </a:srgbClr>
                  </a:outerShdw>
                </a:effectLst>
                <a:latin typeface="Lava Devanagari" pitchFamily="2" charset="77"/>
                <a:cs typeface="Lava Devanagari" pitchFamily="2" charset="77"/>
                <a:sym typeface="Georgia"/>
              </a:rPr>
              <a:t> Nobel </a:t>
            </a:r>
            <a:r>
              <a:rPr lang="fr-FR" sz="2400" b="1" dirty="0" err="1">
                <a:solidFill>
                  <a:srgbClr val="C00000"/>
                </a:solidFill>
                <a:effectLst>
                  <a:outerShdw blurRad="25400" dist="12700" rotWithShape="0">
                    <a:srgbClr val="FFFFFF">
                      <a:alpha val="45000"/>
                    </a:srgbClr>
                  </a:outerShdw>
                </a:effectLst>
                <a:latin typeface="Lava Devanagari" pitchFamily="2" charset="77"/>
                <a:cs typeface="Lava Devanagari" pitchFamily="2" charset="77"/>
                <a:sym typeface="Georgia"/>
              </a:rPr>
              <a:t>Prize</a:t>
            </a:r>
            <a:endParaRPr lang="fr-FR" sz="2400" b="1" dirty="0">
              <a:solidFill>
                <a:srgbClr val="C00000"/>
              </a:solidFill>
              <a:effectLst>
                <a:outerShdw blurRad="25400" dist="12700" rotWithShape="0">
                  <a:srgbClr val="FFFFFF">
                    <a:alpha val="45000"/>
                  </a:srgbClr>
                </a:outerShdw>
              </a:effectLst>
              <a:latin typeface="Lava Devanagari" pitchFamily="2" charset="77"/>
              <a:cs typeface="Lava Devanagari" pitchFamily="2" charset="77"/>
              <a:sym typeface="Georgia"/>
            </a:endParaRPr>
          </a:p>
          <a:p>
            <a:pPr algn="ctr" defTabSz="412750" hangingPunct="0"/>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«for </a:t>
            </a:r>
            <a:r>
              <a:rPr lang="fr-FR" sz="2400" dirty="0" err="1">
                <a:effectLst>
                  <a:outerShdw blurRad="25400" dist="12700" rotWithShape="0">
                    <a:srgbClr val="FFFFFF">
                      <a:alpha val="45000"/>
                    </a:srgbClr>
                  </a:outerShdw>
                </a:effectLst>
                <a:latin typeface="Lava Devanagari" pitchFamily="2" charset="77"/>
                <a:cs typeface="Lava Devanagari" pitchFamily="2" charset="77"/>
                <a:sym typeface="Georgia"/>
              </a:rPr>
              <a:t>pioneering</a:t>
            </a:r>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 contributions to </a:t>
            </a:r>
            <a:r>
              <a:rPr lang="fr-FR" sz="2400" dirty="0" err="1">
                <a:effectLst>
                  <a:outerShdw blurRad="25400" dist="12700" rotWithShape="0">
                    <a:srgbClr val="FFFFFF">
                      <a:alpha val="45000"/>
                    </a:srgbClr>
                  </a:outerShdw>
                </a:effectLst>
                <a:latin typeface="Lava Devanagari" pitchFamily="2" charset="77"/>
                <a:cs typeface="Lava Devanagari" pitchFamily="2" charset="77"/>
                <a:sym typeface="Georgia"/>
              </a:rPr>
              <a:t>astrophysics</a:t>
            </a:r>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 in </a:t>
            </a:r>
            <a:r>
              <a:rPr lang="fr-FR" sz="2400" dirty="0" err="1">
                <a:effectLst>
                  <a:outerShdw blurRad="25400" dist="12700" rotWithShape="0">
                    <a:srgbClr val="FFFFFF">
                      <a:alpha val="45000"/>
                    </a:srgbClr>
                  </a:outerShdw>
                </a:effectLst>
                <a:latin typeface="Lava Devanagari" pitchFamily="2" charset="77"/>
                <a:cs typeface="Lava Devanagari" pitchFamily="2" charset="77"/>
                <a:sym typeface="Georgia"/>
              </a:rPr>
              <a:t>particular</a:t>
            </a:r>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 for the </a:t>
            </a:r>
            <a:r>
              <a:rPr lang="fr-FR" sz="2400" dirty="0" err="1">
                <a:effectLst>
                  <a:outerShdw blurRad="25400" dist="12700" rotWithShape="0">
                    <a:srgbClr val="FFFFFF">
                      <a:alpha val="45000"/>
                    </a:srgbClr>
                  </a:outerShdw>
                </a:effectLst>
                <a:latin typeface="Lava Devanagari" pitchFamily="2" charset="77"/>
                <a:cs typeface="Lava Devanagari" pitchFamily="2" charset="77"/>
                <a:sym typeface="Georgia"/>
              </a:rPr>
              <a:t>detection</a:t>
            </a:r>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 of </a:t>
            </a:r>
            <a:r>
              <a:rPr lang="fr-FR" sz="2400" dirty="0" err="1">
                <a:effectLst>
                  <a:outerShdw blurRad="25400" dist="12700" rotWithShape="0">
                    <a:srgbClr val="FFFFFF">
                      <a:alpha val="45000"/>
                    </a:srgbClr>
                  </a:outerShdw>
                </a:effectLst>
                <a:latin typeface="Lava Devanagari" pitchFamily="2" charset="77"/>
                <a:cs typeface="Lava Devanagari" pitchFamily="2" charset="77"/>
                <a:sym typeface="Georgia"/>
              </a:rPr>
              <a:t>cosmic</a:t>
            </a:r>
            <a:r>
              <a:rPr lang="fr-FR" sz="2400" dirty="0">
                <a:effectLst>
                  <a:outerShdw blurRad="25400" dist="12700" rotWithShape="0">
                    <a:srgbClr val="FFFFFF">
                      <a:alpha val="45000"/>
                    </a:srgbClr>
                  </a:outerShdw>
                </a:effectLst>
                <a:latin typeface="Lava Devanagari" pitchFamily="2" charset="77"/>
                <a:cs typeface="Lava Devanagari" pitchFamily="2" charset="77"/>
                <a:sym typeface="Georgia"/>
              </a:rPr>
              <a:t> neutrinos » </a:t>
            </a:r>
          </a:p>
        </p:txBody>
      </p:sp>
      <p:pic>
        <p:nvPicPr>
          <p:cNvPr id="3" name="Image" descr="Image">
            <a:extLst>
              <a:ext uri="{FF2B5EF4-FFF2-40B4-BE49-F238E27FC236}">
                <a16:creationId xmlns:a16="http://schemas.microsoft.com/office/drawing/2014/main" id="{68ADA148-46BA-A165-0FA0-BE00672A292C}"/>
              </a:ext>
            </a:extLst>
          </p:cNvPr>
          <p:cNvPicPr>
            <a:picLocks noChangeAspect="1"/>
          </p:cNvPicPr>
          <p:nvPr/>
        </p:nvPicPr>
        <p:blipFill>
          <a:blip r:embed="rId2"/>
          <a:srcRect l="15426" t="11821" r="55315" b="43007"/>
          <a:stretch>
            <a:fillRect/>
          </a:stretch>
        </p:blipFill>
        <p:spPr>
          <a:xfrm>
            <a:off x="2804159" y="1878406"/>
            <a:ext cx="1930400" cy="2235200"/>
          </a:xfrm>
          <a:prstGeom prst="rect">
            <a:avLst/>
          </a:prstGeom>
          <a:ln w="12700">
            <a:miter lim="400000"/>
          </a:ln>
          <a:effectLst>
            <a:outerShdw blurRad="50800" dist="38100" dir="2700000" algn="tl" rotWithShape="0">
              <a:prstClr val="black">
                <a:alpha val="40000"/>
              </a:prstClr>
            </a:outerShdw>
          </a:effectLst>
        </p:spPr>
      </p:pic>
      <p:pic>
        <p:nvPicPr>
          <p:cNvPr id="4" name="Image" descr="Image">
            <a:extLst>
              <a:ext uri="{FF2B5EF4-FFF2-40B4-BE49-F238E27FC236}">
                <a16:creationId xmlns:a16="http://schemas.microsoft.com/office/drawing/2014/main" id="{73D484DE-B866-178B-86AB-0F1144315153}"/>
              </a:ext>
            </a:extLst>
          </p:cNvPr>
          <p:cNvPicPr>
            <a:picLocks noChangeAspect="1"/>
          </p:cNvPicPr>
          <p:nvPr/>
        </p:nvPicPr>
        <p:blipFill>
          <a:blip r:embed="rId2"/>
          <a:srcRect l="51743" t="13552" r="19816" b="41276"/>
          <a:stretch>
            <a:fillRect/>
          </a:stretch>
        </p:blipFill>
        <p:spPr>
          <a:xfrm>
            <a:off x="7457442" y="1858086"/>
            <a:ext cx="1930400" cy="2235200"/>
          </a:xfrm>
          <a:prstGeom prst="rect">
            <a:avLst/>
          </a:prstGeom>
          <a:ln w="12700">
            <a:miter lim="400000"/>
          </a:ln>
          <a:effectLst>
            <a:outerShdw blurRad="50800" dist="38100" dir="8100000" algn="tr" rotWithShape="0">
              <a:prstClr val="black">
                <a:alpha val="40000"/>
              </a:prstClr>
            </a:outerShdw>
          </a:effectLst>
        </p:spPr>
      </p:pic>
      <p:sp>
        <p:nvSpPr>
          <p:cNvPr id="5" name="ZoneTexte 4">
            <a:extLst>
              <a:ext uri="{FF2B5EF4-FFF2-40B4-BE49-F238E27FC236}">
                <a16:creationId xmlns:a16="http://schemas.microsoft.com/office/drawing/2014/main" id="{08586F97-D21E-8107-7B4B-267EB40EE30D}"/>
              </a:ext>
            </a:extLst>
          </p:cNvPr>
          <p:cNvSpPr txBox="1"/>
          <p:nvPr/>
        </p:nvSpPr>
        <p:spPr>
          <a:xfrm>
            <a:off x="1882834" y="4512637"/>
            <a:ext cx="3773051" cy="666849"/>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First </a:t>
            </a:r>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detection</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 of neutrinos</a:t>
            </a:r>
          </a:p>
          <a:p>
            <a:pPr algn="ctr" defTabSz="412750" hangingPunct="0"/>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from</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 the </a:t>
            </a:r>
            <a:r>
              <a:rPr lang="fr-FR" sz="2000" b="1"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Sun</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 (</a:t>
            </a:r>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Homestake</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a:t>
            </a:r>
          </a:p>
        </p:txBody>
      </p:sp>
      <p:sp>
        <p:nvSpPr>
          <p:cNvPr id="6" name="ZoneTexte 5">
            <a:extLst>
              <a:ext uri="{FF2B5EF4-FFF2-40B4-BE49-F238E27FC236}">
                <a16:creationId xmlns:a16="http://schemas.microsoft.com/office/drawing/2014/main" id="{5EB6FA80-DFDD-AD73-D66F-6EA02778A42B}"/>
              </a:ext>
            </a:extLst>
          </p:cNvPr>
          <p:cNvSpPr txBox="1"/>
          <p:nvPr/>
        </p:nvSpPr>
        <p:spPr>
          <a:xfrm>
            <a:off x="6536117" y="4512637"/>
            <a:ext cx="4019824" cy="9746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First </a:t>
            </a:r>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detection</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 of neutrinos</a:t>
            </a:r>
          </a:p>
          <a:p>
            <a:pPr algn="ctr" defTabSz="412750" hangingPunct="0"/>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from</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 a </a:t>
            </a:r>
            <a:r>
              <a:rPr lang="fr-FR" sz="2000" b="1"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core</a:t>
            </a:r>
            <a:r>
              <a:rPr lang="fr-FR" sz="2000" b="1"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-collapse supernova </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a:t>
            </a:r>
            <a:r>
              <a:rPr lang="fr-FR" sz="2000" dirty="0" err="1">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Kamiokande</a:t>
            </a:r>
            <a:r>
              <a:rPr lang="fr-FR" sz="2000" dirty="0">
                <a:solidFill>
                  <a:schemeClr val="bg2">
                    <a:lumMod val="50000"/>
                  </a:schemeClr>
                </a:solidFill>
                <a:effectLst>
                  <a:outerShdw blurRad="25400" dist="12700" rotWithShape="0">
                    <a:srgbClr val="FFFFFF">
                      <a:alpha val="45000"/>
                    </a:srgbClr>
                  </a:outerShdw>
                </a:effectLst>
                <a:latin typeface="Lava Devanagari" pitchFamily="2" charset="77"/>
                <a:cs typeface="Lava Devanagari" pitchFamily="2" charset="77"/>
                <a:sym typeface="Georgia"/>
              </a:rPr>
              <a:t>)</a:t>
            </a:r>
          </a:p>
        </p:txBody>
      </p:sp>
      <p:sp>
        <p:nvSpPr>
          <p:cNvPr id="7" name="ZoneTexte 6">
            <a:extLst>
              <a:ext uri="{FF2B5EF4-FFF2-40B4-BE49-F238E27FC236}">
                <a16:creationId xmlns:a16="http://schemas.microsoft.com/office/drawing/2014/main" id="{9AE559DF-AA93-215B-7D89-C5F8EC5F94D1}"/>
              </a:ext>
            </a:extLst>
          </p:cNvPr>
          <p:cNvSpPr txBox="1"/>
          <p:nvPr/>
        </p:nvSpPr>
        <p:spPr>
          <a:xfrm>
            <a:off x="3193799" y="5727077"/>
            <a:ext cx="5804400" cy="359073"/>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25400" tIns="25400" rIns="25400" bIns="25400" numCol="1" spcCol="38100" rtlCol="0" anchor="ctr">
            <a:spAutoFit/>
          </a:bodyPr>
          <a:lstStyle/>
          <a:p>
            <a:pPr algn="ctr" defTabSz="412750" hangingPunct="0"/>
            <a:r>
              <a:rPr lang="fr-FR" sz="2000" dirty="0">
                <a:effectLst>
                  <a:outerShdw blurRad="25400" dist="12700" rotWithShape="0">
                    <a:srgbClr val="FFFFFF">
                      <a:alpha val="45000"/>
                    </a:srgbClr>
                  </a:outerShdw>
                </a:effectLst>
                <a:latin typeface="Lava Devanagari" pitchFamily="2" charset="77"/>
                <a:cs typeface="Lava Devanagari" pitchFamily="2" charset="77"/>
                <a:sym typeface="Georgia"/>
              </a:rPr>
              <a:t>+ ½ to Riccardo </a:t>
            </a:r>
            <a:r>
              <a:rPr lang="fr-FR" sz="2000" dirty="0" err="1">
                <a:effectLst>
                  <a:outerShdw blurRad="25400" dist="12700" rotWithShape="0">
                    <a:srgbClr val="FFFFFF">
                      <a:alpha val="45000"/>
                    </a:srgbClr>
                  </a:outerShdw>
                </a:effectLst>
                <a:latin typeface="Lava Devanagari" pitchFamily="2" charset="77"/>
                <a:cs typeface="Lava Devanagari" pitchFamily="2" charset="77"/>
                <a:sym typeface="Georgia"/>
              </a:rPr>
              <a:t>Giacconi</a:t>
            </a:r>
            <a:r>
              <a:rPr lang="fr-FR" sz="2000" dirty="0">
                <a:effectLst>
                  <a:outerShdw blurRad="25400" dist="12700" rotWithShape="0">
                    <a:srgbClr val="FFFFFF">
                      <a:alpha val="45000"/>
                    </a:srgbClr>
                  </a:outerShdw>
                </a:effectLst>
                <a:latin typeface="Lava Devanagari" pitchFamily="2" charset="77"/>
                <a:cs typeface="Lava Devanagari" pitchFamily="2" charset="77"/>
                <a:sym typeface="Georgia"/>
              </a:rPr>
              <a:t> for X-ray </a:t>
            </a:r>
            <a:r>
              <a:rPr lang="fr-FR" sz="2000" dirty="0" err="1">
                <a:effectLst>
                  <a:outerShdw blurRad="25400" dist="12700" rotWithShape="0">
                    <a:srgbClr val="FFFFFF">
                      <a:alpha val="45000"/>
                    </a:srgbClr>
                  </a:outerShdw>
                </a:effectLst>
                <a:latin typeface="Lava Devanagari" pitchFamily="2" charset="77"/>
                <a:cs typeface="Lava Devanagari" pitchFamily="2" charset="77"/>
                <a:sym typeface="Georgia"/>
              </a:rPr>
              <a:t>astronomy</a:t>
            </a:r>
            <a:endParaRPr lang="fr-FR" sz="2000" dirty="0">
              <a:effectLst>
                <a:outerShdw blurRad="25400" dist="12700" rotWithShape="0">
                  <a:srgbClr val="FFFFFF">
                    <a:alpha val="45000"/>
                  </a:srgbClr>
                </a:outerShdw>
              </a:effectLst>
              <a:latin typeface="Lava Devanagari" pitchFamily="2" charset="77"/>
              <a:cs typeface="Lava Devanagari" pitchFamily="2" charset="77"/>
              <a:sym typeface="Georgia"/>
            </a:endParaRPr>
          </a:p>
        </p:txBody>
      </p:sp>
      <p:sp>
        <p:nvSpPr>
          <p:cNvPr id="9" name="ZoneTexte 8">
            <a:extLst>
              <a:ext uri="{FF2B5EF4-FFF2-40B4-BE49-F238E27FC236}">
                <a16:creationId xmlns:a16="http://schemas.microsoft.com/office/drawing/2014/main" id="{FC2F14B2-E3F7-8486-8AB7-2685A8D06BF0}"/>
              </a:ext>
            </a:extLst>
          </p:cNvPr>
          <p:cNvSpPr txBox="1"/>
          <p:nvPr/>
        </p:nvSpPr>
        <p:spPr>
          <a:xfrm>
            <a:off x="2727958" y="3873501"/>
            <a:ext cx="2402842" cy="276999"/>
          </a:xfrm>
          <a:prstGeom prst="rect">
            <a:avLst/>
          </a:prstGeom>
          <a:noFill/>
        </p:spPr>
        <p:txBody>
          <a:bodyPr wrap="square">
            <a:spAutoFit/>
          </a:bodyPr>
          <a:lstStyle/>
          <a:p>
            <a:r>
              <a:rPr lang="fr-FR" sz="1200" dirty="0">
                <a:solidFill>
                  <a:schemeClr val="bg1"/>
                </a:solidFill>
                <a:latin typeface="American Typewriter" panose="02090604020004020304" pitchFamily="18" charset="77"/>
              </a:rPr>
              <a:t>Raymond                Davis</a:t>
            </a:r>
          </a:p>
        </p:txBody>
      </p:sp>
      <p:sp>
        <p:nvSpPr>
          <p:cNvPr id="10" name="ZoneTexte 9">
            <a:extLst>
              <a:ext uri="{FF2B5EF4-FFF2-40B4-BE49-F238E27FC236}">
                <a16:creationId xmlns:a16="http://schemas.microsoft.com/office/drawing/2014/main" id="{FC136812-A470-828B-B4D3-F2C39316D12C}"/>
              </a:ext>
            </a:extLst>
          </p:cNvPr>
          <p:cNvSpPr txBox="1"/>
          <p:nvPr/>
        </p:nvSpPr>
        <p:spPr>
          <a:xfrm>
            <a:off x="7393942" y="3862007"/>
            <a:ext cx="2402842" cy="276999"/>
          </a:xfrm>
          <a:prstGeom prst="rect">
            <a:avLst/>
          </a:prstGeom>
          <a:noFill/>
        </p:spPr>
        <p:txBody>
          <a:bodyPr wrap="square">
            <a:spAutoFit/>
          </a:bodyPr>
          <a:lstStyle/>
          <a:p>
            <a:r>
              <a:rPr lang="fr-FR" sz="1200" dirty="0" err="1">
                <a:solidFill>
                  <a:schemeClr val="bg1"/>
                </a:solidFill>
                <a:latin typeface="American Typewriter" panose="02090604020004020304" pitchFamily="18" charset="77"/>
              </a:rPr>
              <a:t>Masatoshi</a:t>
            </a:r>
            <a:r>
              <a:rPr lang="fr-FR" sz="1200" dirty="0">
                <a:solidFill>
                  <a:schemeClr val="bg1"/>
                </a:solidFill>
                <a:latin typeface="American Typewriter" panose="02090604020004020304" pitchFamily="18" charset="77"/>
              </a:rPr>
              <a:t>              </a:t>
            </a:r>
            <a:r>
              <a:rPr lang="fr-FR" sz="1200" dirty="0" err="1">
                <a:solidFill>
                  <a:schemeClr val="bg1"/>
                </a:solidFill>
                <a:latin typeface="American Typewriter" panose="02090604020004020304" pitchFamily="18" charset="77"/>
              </a:rPr>
              <a:t>Koshiba</a:t>
            </a:r>
            <a:endParaRPr lang="fr-FR" sz="1200" dirty="0">
              <a:solidFill>
                <a:schemeClr val="bg1"/>
              </a:solidFill>
              <a:latin typeface="American Typewriter" panose="02090604020004020304" pitchFamily="18" charset="77"/>
            </a:endParaRPr>
          </a:p>
        </p:txBody>
      </p:sp>
      <p:sp>
        <p:nvSpPr>
          <p:cNvPr id="8" name="ICAP, IAP, 8th September 2022">
            <a:extLst>
              <a:ext uri="{FF2B5EF4-FFF2-40B4-BE49-F238E27FC236}">
                <a16:creationId xmlns:a16="http://schemas.microsoft.com/office/drawing/2014/main" id="{A5CB2242-0CE0-2523-9106-3555F49F19B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053488588"/>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id="{7B855BCE-F39A-40FD-9645-D347966D0EEE}"/>
              </a:ext>
            </a:extLst>
          </p:cNvPr>
          <p:cNvSpPr txBox="1"/>
          <p:nvPr/>
        </p:nvSpPr>
        <p:spPr>
          <a:xfrm>
            <a:off x="4393549" y="640136"/>
            <a:ext cx="3065262" cy="584775"/>
          </a:xfrm>
          <a:prstGeom prst="rect">
            <a:avLst/>
          </a:prstGeom>
          <a:noFill/>
          <a:ln w="28575">
            <a:solidFill>
              <a:schemeClr val="tx2">
                <a:lumMod val="75000"/>
                <a:lumOff val="25000"/>
              </a:schemeClr>
            </a:solidFill>
          </a:ln>
          <a:effectLst/>
        </p:spPr>
        <p:txBody>
          <a:bodyPr wrap="none" rtlCol="0">
            <a:spAutoFit/>
          </a:bodyPr>
          <a:lstStyle/>
          <a:p>
            <a:pPr algn="ctr"/>
            <a:r>
              <a:rPr lang="fr-FR" sz="3200" b="1" dirty="0">
                <a:solidFill>
                  <a:schemeClr val="accent4">
                    <a:lumMod val="75000"/>
                  </a:schemeClr>
                </a:solidFill>
                <a:latin typeface="Palatino" pitchFamily="2" charset="77"/>
                <a:ea typeface="Palatino" pitchFamily="2" charset="77"/>
                <a:cs typeface="Lava Devanagari" pitchFamily="2" charset="77"/>
              </a:rPr>
              <a:t>Neutrino </a:t>
            </a:r>
            <a:r>
              <a:rPr lang="fr-FR" sz="3200" b="1" dirty="0" err="1">
                <a:solidFill>
                  <a:schemeClr val="accent4">
                    <a:lumMod val="75000"/>
                  </a:schemeClr>
                </a:solidFill>
                <a:latin typeface="Palatino" pitchFamily="2" charset="77"/>
                <a:ea typeface="Palatino" pitchFamily="2" charset="77"/>
                <a:cs typeface="Lava Devanagari" pitchFamily="2" charset="77"/>
              </a:rPr>
              <a:t>decay</a:t>
            </a:r>
            <a:endParaRPr lang="fr-FR" sz="3200" b="1" dirty="0">
              <a:solidFill>
                <a:schemeClr val="accent4">
                  <a:lumMod val="75000"/>
                </a:schemeClr>
              </a:solidFill>
              <a:latin typeface="Palatino" pitchFamily="2" charset="77"/>
              <a:ea typeface="Palatino" pitchFamily="2" charset="77"/>
              <a:cs typeface="Lava Devanagari" pitchFamily="2" charset="77"/>
            </a:endParaRPr>
          </a:p>
        </p:txBody>
      </p:sp>
      <p:sp>
        <p:nvSpPr>
          <p:cNvPr id="3" name="Étoile">
            <a:extLst>
              <a:ext uri="{FF2B5EF4-FFF2-40B4-BE49-F238E27FC236}">
                <a16:creationId xmlns:a16="http://schemas.microsoft.com/office/drawing/2014/main" id="{B5FEF3F5-C357-6302-E33C-E15B0235094F}"/>
              </a:ext>
            </a:extLst>
          </p:cNvPr>
          <p:cNvSpPr/>
          <p:nvPr/>
        </p:nvSpPr>
        <p:spPr>
          <a:xfrm>
            <a:off x="636528" y="3749294"/>
            <a:ext cx="170773" cy="171983"/>
          </a:xfrm>
          <a:prstGeom prst="rect">
            <a:avLst/>
          </a:prstGeom>
          <a:solidFill>
            <a:schemeClr val="accent1"/>
          </a:solidFill>
          <a:ln w="12700">
            <a:solidFill>
              <a:schemeClr val="accent1">
                <a:lumMod val="50000"/>
              </a:schemeClr>
            </a:solidFill>
            <a:miter lim="400000"/>
          </a:ln>
        </p:spPr>
        <p:txBody>
          <a:bodyPr lIns="25400" tIns="25400" rIns="25400" bIns="25400" anchor="ctr"/>
          <a:lstStyle/>
          <a:p>
            <a:pPr>
              <a:lnSpc>
                <a:spcPct val="100000"/>
              </a:lnSpc>
              <a:defRPr>
                <a:solidFill>
                  <a:srgbClr val="9437FF"/>
                </a:solidFill>
                <a:effectLst/>
              </a:defRPr>
            </a:pPr>
            <a:endParaRPr sz="900">
              <a:solidFill>
                <a:schemeClr val="accent5">
                  <a:lumMod val="75000"/>
                </a:schemeClr>
              </a:solidFill>
            </a:endParaRPr>
          </a:p>
        </p:txBody>
      </p:sp>
      <p:cxnSp>
        <p:nvCxnSpPr>
          <p:cNvPr id="5" name="Connecteur droit avec flèche 4">
            <a:extLst>
              <a:ext uri="{FF2B5EF4-FFF2-40B4-BE49-F238E27FC236}">
                <a16:creationId xmlns:a16="http://schemas.microsoft.com/office/drawing/2014/main" id="{72E1E629-2CC9-3409-56C8-1BBCC270353B}"/>
              </a:ext>
            </a:extLst>
          </p:cNvPr>
          <p:cNvCxnSpPr>
            <a:cxnSpLocks/>
          </p:cNvCxnSpPr>
          <p:nvPr/>
        </p:nvCxnSpPr>
        <p:spPr>
          <a:xfrm flipH="1">
            <a:off x="4604674" y="1281351"/>
            <a:ext cx="502557" cy="538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0" name="Connecteur droit avec flèche 9">
            <a:extLst>
              <a:ext uri="{FF2B5EF4-FFF2-40B4-BE49-F238E27FC236}">
                <a16:creationId xmlns:a16="http://schemas.microsoft.com/office/drawing/2014/main" id="{F435ED23-2698-AA25-8689-44EFA219BB45}"/>
              </a:ext>
            </a:extLst>
          </p:cNvPr>
          <p:cNvCxnSpPr>
            <a:cxnSpLocks/>
          </p:cNvCxnSpPr>
          <p:nvPr/>
        </p:nvCxnSpPr>
        <p:spPr>
          <a:xfrm rot="16200000" flipH="1">
            <a:off x="6716421" y="1263469"/>
            <a:ext cx="502557" cy="538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11" name="Connecteur droit avec flèche 10">
            <a:extLst>
              <a:ext uri="{FF2B5EF4-FFF2-40B4-BE49-F238E27FC236}">
                <a16:creationId xmlns:a16="http://schemas.microsoft.com/office/drawing/2014/main" id="{3B9B2EB8-83CB-301A-A175-D67ACA96F8A8}"/>
              </a:ext>
            </a:extLst>
          </p:cNvPr>
          <p:cNvCxnSpPr>
            <a:cxnSpLocks/>
          </p:cNvCxnSpPr>
          <p:nvPr/>
        </p:nvCxnSpPr>
        <p:spPr>
          <a:xfrm>
            <a:off x="5878678" y="1281351"/>
            <a:ext cx="0" cy="538320"/>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19" name="Groupe 18">
            <a:extLst>
              <a:ext uri="{FF2B5EF4-FFF2-40B4-BE49-F238E27FC236}">
                <a16:creationId xmlns:a16="http://schemas.microsoft.com/office/drawing/2014/main" id="{120BFABB-73E4-9C78-AC67-077889FFD358}"/>
              </a:ext>
            </a:extLst>
          </p:cNvPr>
          <p:cNvGrpSpPr/>
          <p:nvPr/>
        </p:nvGrpSpPr>
        <p:grpSpPr>
          <a:xfrm>
            <a:off x="2669846" y="1819671"/>
            <a:ext cx="2451313" cy="880777"/>
            <a:chOff x="2728382" y="1630850"/>
            <a:chExt cx="2451313" cy="880777"/>
          </a:xfrm>
        </p:grpSpPr>
        <p:sp>
          <p:nvSpPr>
            <p:cNvPr id="13" name="ZoneTexte 12">
              <a:extLst>
                <a:ext uri="{FF2B5EF4-FFF2-40B4-BE49-F238E27FC236}">
                  <a16:creationId xmlns:a16="http://schemas.microsoft.com/office/drawing/2014/main" id="{64E0CFDC-EC62-8E1E-2530-11695075A9EA}"/>
                </a:ext>
              </a:extLst>
            </p:cNvPr>
            <p:cNvSpPr txBox="1"/>
            <p:nvPr/>
          </p:nvSpPr>
          <p:spPr>
            <a:xfrm>
              <a:off x="2728382" y="1630850"/>
              <a:ext cx="2451313" cy="615553"/>
            </a:xfrm>
            <a:prstGeom prst="rect">
              <a:avLst/>
            </a:prstGeom>
            <a:noFill/>
          </p:spPr>
          <p:txBody>
            <a:bodyPr wrap="none" rtlCol="0">
              <a:spAutoFit/>
            </a:bodyPr>
            <a:lstStyle/>
            <a:p>
              <a:pPr algn="ctr"/>
              <a:r>
                <a:rPr lang="fr-FR" sz="2000" dirty="0">
                  <a:latin typeface="Book Antiqua" panose="02040602050305030304" pitchFamily="18" charset="0"/>
                </a:rPr>
                <a:t>Radiative</a:t>
              </a:r>
            </a:p>
            <a:p>
              <a:pPr algn="ctr"/>
              <a:r>
                <a:rPr lang="fr-FR" sz="1400" dirty="0">
                  <a:latin typeface="Book Antiqua" panose="02040602050305030304" pitchFamily="18" charset="0"/>
                </a:rPr>
                <a:t>(</a:t>
              </a:r>
              <a:r>
                <a:rPr lang="fr-FR" sz="1400" dirty="0" err="1">
                  <a:latin typeface="Book Antiqua" panose="02040602050305030304" pitchFamily="18" charset="0"/>
                </a:rPr>
                <a:t>well</a:t>
              </a:r>
              <a:r>
                <a:rPr lang="fr-FR" sz="1400" dirty="0">
                  <a:latin typeface="Book Antiqua" panose="02040602050305030304" pitchFamily="18" charset="0"/>
                </a:rPr>
                <a:t> </a:t>
              </a:r>
              <a:r>
                <a:rPr lang="fr-FR" sz="1400" dirty="0" err="1">
                  <a:latin typeface="Book Antiqua" panose="02040602050305030304" pitchFamily="18" charset="0"/>
                </a:rPr>
                <a:t>constrained</a:t>
              </a:r>
              <a:r>
                <a:rPr lang="fr-FR" sz="1400" dirty="0">
                  <a:latin typeface="Book Antiqua" panose="02040602050305030304" pitchFamily="18" charset="0"/>
                </a:rPr>
                <a:t>, SN1987A)</a:t>
              </a:r>
            </a:p>
          </p:txBody>
        </p:sp>
        <mc:AlternateContent xmlns:mc="http://schemas.openxmlformats.org/markup-compatibility/2006" xmlns:a14="http://schemas.microsoft.com/office/drawing/2010/main">
          <mc:Choice Requires="a14">
            <p:sp>
              <p:nvSpPr>
                <p:cNvPr id="16" name="ZoneTexte 15">
                  <a:extLst>
                    <a:ext uri="{FF2B5EF4-FFF2-40B4-BE49-F238E27FC236}">
                      <a16:creationId xmlns:a16="http://schemas.microsoft.com/office/drawing/2014/main" id="{6A305CE9-E40B-B4F2-C3BD-125AE560FCEE}"/>
                    </a:ext>
                  </a:extLst>
                </p:cNvPr>
                <p:cNvSpPr txBox="1"/>
                <p:nvPr/>
              </p:nvSpPr>
              <p:spPr>
                <a:xfrm>
                  <a:off x="3358937" y="2234628"/>
                  <a:ext cx="1190198" cy="276999"/>
                </a:xfrm>
                <a:prstGeom prst="rect">
                  <a:avLst/>
                </a:prstGeom>
                <a:noFill/>
              </p:spPr>
              <p:txBody>
                <a:bodyPr wrap="none" lIns="0" tIns="0" rIns="0" bIns="0" rtlCol="0">
                  <a:spAutoFit/>
                </a:bodyPr>
                <a:lstStyle/>
                <a:p>
                  <a:pPr/>
                  <a14:m>
                    <m:oMathPara xmlns:m="http://schemas.openxmlformats.org/officeDocument/2006/math">
                      <m:oMath>
                        <m:sSub>
                          <m:sSubPr>
                            <m:ctrlPr>
                              <a:rPr lang="fr-FR" i="1" smtClean="0">
                                <a:latin typeface="Cambria Math" panose="02040503050406030204" pitchFamily="18" charset="0"/>
                              </a:rPr>
                            </m:ctrlPr>
                          </m:sSubPr>
                          <m:e>
                            <m:r>
                              <a:rPr lang="fr-FR" i="1" smtClean="0">
                                <a:latin typeface="Cambria Math" panose="02040503050406030204" pitchFamily="18" charset="0"/>
                              </a:rPr>
                              <m:t>𝜈</m:t>
                            </m:r>
                          </m:e>
                          <m:sub>
                            <m:r>
                              <a:rPr lang="fr-FR" b="0" i="1" smtClean="0">
                                <a:latin typeface="Cambria Math" panose="02040503050406030204" pitchFamily="18" charset="0"/>
                              </a:rPr>
                              <m:t>ℎ</m:t>
                            </m:r>
                          </m:sub>
                        </m:sSub>
                        <m:r>
                          <a:rPr lang="fr-FR" b="0" i="1" smtClean="0">
                            <a:latin typeface="Cambria Math" panose="02040503050406030204" pitchFamily="18" charset="0"/>
                          </a:rPr>
                          <m:t>→</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𝑙</m:t>
                            </m:r>
                          </m:sub>
                        </m:sSub>
                        <m:r>
                          <a:rPr lang="fr-FR" b="0" i="1" smtClean="0">
                            <a:latin typeface="Cambria Math" panose="02040503050406030204" pitchFamily="18" charset="0"/>
                          </a:rPr>
                          <m:t>+</m:t>
                        </m:r>
                        <m:r>
                          <a:rPr lang="fr-FR" b="0" i="1" smtClean="0">
                            <a:latin typeface="Cambria Math" panose="02040503050406030204" pitchFamily="18" charset="0"/>
                          </a:rPr>
                          <m:t>𝛾</m:t>
                        </m:r>
                      </m:oMath>
                    </m:oMathPara>
                  </a14:m>
                  <a:endParaRPr lang="fr-FR" dirty="0"/>
                </a:p>
              </p:txBody>
            </p:sp>
          </mc:Choice>
          <mc:Fallback xmlns="">
            <p:sp>
              <p:nvSpPr>
                <p:cNvPr id="16" name="ZoneTexte 15">
                  <a:extLst>
                    <a:ext uri="{FF2B5EF4-FFF2-40B4-BE49-F238E27FC236}">
                      <a16:creationId xmlns:a16="http://schemas.microsoft.com/office/drawing/2014/main" id="{6A305CE9-E40B-B4F2-C3BD-125AE560FCEE}"/>
                    </a:ext>
                  </a:extLst>
                </p:cNvPr>
                <p:cNvSpPr txBox="1">
                  <a:spLocks noRot="1" noChangeAspect="1" noMove="1" noResize="1" noEditPoints="1" noAdjustHandles="1" noChangeArrowheads="1" noChangeShapeType="1" noTextEdit="1"/>
                </p:cNvSpPr>
                <p:nvPr/>
              </p:nvSpPr>
              <p:spPr>
                <a:xfrm>
                  <a:off x="3358937" y="2234628"/>
                  <a:ext cx="1190198" cy="276999"/>
                </a:xfrm>
                <a:prstGeom prst="rect">
                  <a:avLst/>
                </a:prstGeom>
                <a:blipFill>
                  <a:blip r:embed="rId2"/>
                  <a:stretch>
                    <a:fillRect l="-2105" r="-4211" b="-27273"/>
                  </a:stretch>
                </a:blipFill>
              </p:spPr>
              <p:txBody>
                <a:bodyPr/>
                <a:lstStyle/>
                <a:p>
                  <a:r>
                    <a:rPr lang="fr-FR">
                      <a:noFill/>
                    </a:rPr>
                    <a:t> </a:t>
                  </a:r>
                </a:p>
              </p:txBody>
            </p:sp>
          </mc:Fallback>
        </mc:AlternateContent>
      </p:grpSp>
      <p:grpSp>
        <p:nvGrpSpPr>
          <p:cNvPr id="20" name="Groupe 19">
            <a:extLst>
              <a:ext uri="{FF2B5EF4-FFF2-40B4-BE49-F238E27FC236}">
                <a16:creationId xmlns:a16="http://schemas.microsoft.com/office/drawing/2014/main" id="{1B39AACA-34DE-BFD6-A6E3-D21B593A4F87}"/>
              </a:ext>
            </a:extLst>
          </p:cNvPr>
          <p:cNvGrpSpPr/>
          <p:nvPr/>
        </p:nvGrpSpPr>
        <p:grpSpPr>
          <a:xfrm>
            <a:off x="4984843" y="1819671"/>
            <a:ext cx="1787669" cy="739108"/>
            <a:chOff x="5043379" y="1630850"/>
            <a:chExt cx="1787669" cy="739108"/>
          </a:xfrm>
        </p:grpSpPr>
        <p:sp>
          <p:nvSpPr>
            <p:cNvPr id="14" name="ZoneTexte 13">
              <a:extLst>
                <a:ext uri="{FF2B5EF4-FFF2-40B4-BE49-F238E27FC236}">
                  <a16:creationId xmlns:a16="http://schemas.microsoft.com/office/drawing/2014/main" id="{09869DBF-5064-2731-73E1-08C35FC8B1FE}"/>
                </a:ext>
              </a:extLst>
            </p:cNvPr>
            <p:cNvSpPr txBox="1"/>
            <p:nvPr/>
          </p:nvSpPr>
          <p:spPr>
            <a:xfrm>
              <a:off x="5043379" y="1630850"/>
              <a:ext cx="1787669" cy="400110"/>
            </a:xfrm>
            <a:prstGeom prst="rect">
              <a:avLst/>
            </a:prstGeom>
            <a:noFill/>
          </p:spPr>
          <p:txBody>
            <a:bodyPr wrap="none" rtlCol="0">
              <a:spAutoFit/>
            </a:bodyPr>
            <a:lstStyle/>
            <a:p>
              <a:pPr algn="ctr"/>
              <a:r>
                <a:rPr lang="fr-FR" sz="2000" dirty="0">
                  <a:latin typeface="Book Antiqua" panose="02040602050305030304" pitchFamily="18" charset="0"/>
                </a:rPr>
                <a:t>Non-radiative</a:t>
              </a:r>
            </a:p>
          </p:txBody>
        </p:sp>
        <mc:AlternateContent xmlns:mc="http://schemas.openxmlformats.org/markup-compatibility/2006" xmlns:a14="http://schemas.microsoft.com/office/drawing/2010/main">
          <mc:Choice Requires="a14">
            <p:sp>
              <p:nvSpPr>
                <p:cNvPr id="17" name="ZoneTexte 16">
                  <a:extLst>
                    <a:ext uri="{FF2B5EF4-FFF2-40B4-BE49-F238E27FC236}">
                      <a16:creationId xmlns:a16="http://schemas.microsoft.com/office/drawing/2014/main" id="{08504AD2-E0A0-7C7C-9EC4-68A517A0A35A}"/>
                    </a:ext>
                  </a:extLst>
                </p:cNvPr>
                <p:cNvSpPr txBox="1"/>
                <p:nvPr/>
              </p:nvSpPr>
              <p:spPr>
                <a:xfrm>
                  <a:off x="5342114" y="2092959"/>
                  <a:ext cx="1224181" cy="276999"/>
                </a:xfrm>
                <a:prstGeom prst="rect">
                  <a:avLst/>
                </a:prstGeom>
                <a:noFill/>
              </p:spPr>
              <p:txBody>
                <a:bodyPr wrap="none" lIns="0" tIns="0" rIns="0" bIns="0" rtlCol="0">
                  <a:spAutoFit/>
                </a:bodyPr>
                <a:lstStyle/>
                <a:p>
                  <a:pPr/>
                  <a14:m>
                    <m:oMathPara xmlns:m="http://schemas.openxmlformats.org/officeDocument/2006/math">
                      <m:oMath>
                        <m:sSub>
                          <m:sSubPr>
                            <m:ctrlPr>
                              <a:rPr lang="fr-FR" i="1" smtClean="0">
                                <a:latin typeface="Cambria Math" panose="02040503050406030204" pitchFamily="18" charset="0"/>
                              </a:rPr>
                            </m:ctrlPr>
                          </m:sSubPr>
                          <m:e>
                            <m:r>
                              <a:rPr lang="fr-FR" i="1" smtClean="0">
                                <a:latin typeface="Cambria Math" panose="02040503050406030204" pitchFamily="18" charset="0"/>
                              </a:rPr>
                              <m:t>𝜈</m:t>
                            </m:r>
                          </m:e>
                          <m:sub>
                            <m:r>
                              <a:rPr lang="fr-FR" b="0" i="1" smtClean="0">
                                <a:latin typeface="Cambria Math" panose="02040503050406030204" pitchFamily="18" charset="0"/>
                              </a:rPr>
                              <m:t>ℎ</m:t>
                            </m:r>
                          </m:sub>
                        </m:sSub>
                        <m:r>
                          <a:rPr lang="fr-FR" b="0" i="1" smtClean="0">
                            <a:latin typeface="Cambria Math" panose="02040503050406030204" pitchFamily="18" charset="0"/>
                          </a:rPr>
                          <m:t>→</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𝑙</m:t>
                            </m:r>
                          </m:sub>
                        </m:sSub>
                        <m:r>
                          <a:rPr lang="fr-FR" b="0" i="1" smtClean="0">
                            <a:latin typeface="Cambria Math" panose="02040503050406030204" pitchFamily="18" charset="0"/>
                          </a:rPr>
                          <m:t>+</m:t>
                        </m:r>
                        <m:r>
                          <a:rPr lang="fr-FR" b="0" i="1" smtClean="0">
                            <a:latin typeface="Cambria Math" panose="02040503050406030204" pitchFamily="18" charset="0"/>
                          </a:rPr>
                          <m:t>𝜙</m:t>
                        </m:r>
                      </m:oMath>
                    </m:oMathPara>
                  </a14:m>
                  <a:endParaRPr lang="fr-FR" dirty="0"/>
                </a:p>
              </p:txBody>
            </p:sp>
          </mc:Choice>
          <mc:Fallback xmlns="">
            <p:sp>
              <p:nvSpPr>
                <p:cNvPr id="17" name="ZoneTexte 16">
                  <a:extLst>
                    <a:ext uri="{FF2B5EF4-FFF2-40B4-BE49-F238E27FC236}">
                      <a16:creationId xmlns:a16="http://schemas.microsoft.com/office/drawing/2014/main" id="{08504AD2-E0A0-7C7C-9EC4-68A517A0A35A}"/>
                    </a:ext>
                  </a:extLst>
                </p:cNvPr>
                <p:cNvSpPr txBox="1">
                  <a:spLocks noRot="1" noChangeAspect="1" noMove="1" noResize="1" noEditPoints="1" noAdjustHandles="1" noChangeArrowheads="1" noChangeShapeType="1" noTextEdit="1"/>
                </p:cNvSpPr>
                <p:nvPr/>
              </p:nvSpPr>
              <p:spPr>
                <a:xfrm>
                  <a:off x="5342114" y="2092959"/>
                  <a:ext cx="1224181" cy="276999"/>
                </a:xfrm>
                <a:prstGeom prst="rect">
                  <a:avLst/>
                </a:prstGeom>
                <a:blipFill>
                  <a:blip r:embed="rId3"/>
                  <a:stretch>
                    <a:fillRect l="-3093" r="-6186" b="-30435"/>
                  </a:stretch>
                </a:blipFill>
              </p:spPr>
              <p:txBody>
                <a:bodyPr/>
                <a:lstStyle/>
                <a:p>
                  <a:r>
                    <a:rPr lang="fr-FR">
                      <a:noFill/>
                    </a:rPr>
                    <a:t> </a:t>
                  </a:r>
                </a:p>
              </p:txBody>
            </p:sp>
          </mc:Fallback>
        </mc:AlternateContent>
      </p:grpSp>
      <p:grpSp>
        <p:nvGrpSpPr>
          <p:cNvPr id="21" name="Groupe 20">
            <a:extLst>
              <a:ext uri="{FF2B5EF4-FFF2-40B4-BE49-F238E27FC236}">
                <a16:creationId xmlns:a16="http://schemas.microsoft.com/office/drawing/2014/main" id="{8F720C3B-AB48-CB97-9790-5E70F5D9C1B2}"/>
              </a:ext>
            </a:extLst>
          </p:cNvPr>
          <p:cNvGrpSpPr/>
          <p:nvPr/>
        </p:nvGrpSpPr>
        <p:grpSpPr>
          <a:xfrm>
            <a:off x="7193898" y="1819671"/>
            <a:ext cx="1244403" cy="739108"/>
            <a:chOff x="7252434" y="1630850"/>
            <a:chExt cx="1244403" cy="739108"/>
          </a:xfrm>
        </p:grpSpPr>
        <p:sp>
          <p:nvSpPr>
            <p:cNvPr id="15" name="ZoneTexte 14">
              <a:extLst>
                <a:ext uri="{FF2B5EF4-FFF2-40B4-BE49-F238E27FC236}">
                  <a16:creationId xmlns:a16="http://schemas.microsoft.com/office/drawing/2014/main" id="{B131B65C-8AC7-387D-5144-B3C17AB53A74}"/>
                </a:ext>
              </a:extLst>
            </p:cNvPr>
            <p:cNvSpPr txBox="1"/>
            <p:nvPr/>
          </p:nvSpPr>
          <p:spPr>
            <a:xfrm>
              <a:off x="7252434" y="1630850"/>
              <a:ext cx="1165705" cy="400110"/>
            </a:xfrm>
            <a:prstGeom prst="rect">
              <a:avLst/>
            </a:prstGeom>
            <a:noFill/>
          </p:spPr>
          <p:txBody>
            <a:bodyPr wrap="none" rtlCol="0">
              <a:spAutoFit/>
            </a:bodyPr>
            <a:lstStyle/>
            <a:p>
              <a:pPr algn="ctr"/>
              <a:r>
                <a:rPr lang="fr-FR" sz="2000" dirty="0">
                  <a:latin typeface="Book Antiqua" panose="02040602050305030304" pitchFamily="18" charset="0"/>
                </a:rPr>
                <a:t>Invisible</a:t>
              </a:r>
            </a:p>
          </p:txBody>
        </p:sp>
        <mc:AlternateContent xmlns:mc="http://schemas.openxmlformats.org/markup-compatibility/2006" xmlns:a14="http://schemas.microsoft.com/office/drawing/2010/main">
          <mc:Choice Requires="a14">
            <p:sp>
              <p:nvSpPr>
                <p:cNvPr id="18" name="ZoneTexte 17">
                  <a:extLst>
                    <a:ext uri="{FF2B5EF4-FFF2-40B4-BE49-F238E27FC236}">
                      <a16:creationId xmlns:a16="http://schemas.microsoft.com/office/drawing/2014/main" id="{F321F274-1B9F-3A52-D3A9-9C926B418BF9}"/>
                    </a:ext>
                  </a:extLst>
                </p:cNvPr>
                <p:cNvSpPr txBox="1"/>
                <p:nvPr/>
              </p:nvSpPr>
              <p:spPr>
                <a:xfrm>
                  <a:off x="7322926" y="2092959"/>
                  <a:ext cx="1173911" cy="276999"/>
                </a:xfrm>
                <a:prstGeom prst="rect">
                  <a:avLst/>
                </a:prstGeom>
                <a:noFill/>
              </p:spPr>
              <p:txBody>
                <a:bodyPr wrap="none" lIns="0" tIns="0" rIns="0" bIns="0" rtlCol="0">
                  <a:spAutoFit/>
                </a:bodyPr>
                <a:lstStyle/>
                <a:p>
                  <a:pPr/>
                  <a14:m>
                    <m:oMathPara xmlns:m="http://schemas.openxmlformats.org/officeDocument/2006/math">
                      <m:oMath>
                        <m:sSub>
                          <m:sSubPr>
                            <m:ctrlPr>
                              <a:rPr lang="fr-FR" i="1" smtClean="0">
                                <a:latin typeface="Cambria Math" panose="02040503050406030204" pitchFamily="18" charset="0"/>
                              </a:rPr>
                            </m:ctrlPr>
                          </m:sSubPr>
                          <m:e>
                            <m:r>
                              <a:rPr lang="fr-FR" i="1" smtClean="0">
                                <a:latin typeface="Cambria Math" panose="02040503050406030204" pitchFamily="18" charset="0"/>
                              </a:rPr>
                              <m:t>𝜈</m:t>
                            </m:r>
                          </m:e>
                          <m:sub>
                            <m:r>
                              <a:rPr lang="fr-FR" b="0" i="1" smtClean="0">
                                <a:latin typeface="Cambria Math" panose="02040503050406030204" pitchFamily="18" charset="0"/>
                              </a:rPr>
                              <m:t>ℎ</m:t>
                            </m:r>
                          </m:sub>
                        </m:sSub>
                        <m:r>
                          <a:rPr lang="fr-FR" b="0" i="1" smtClean="0">
                            <a:latin typeface="Cambria Math" panose="02040503050406030204" pitchFamily="18" charset="0"/>
                          </a:rPr>
                          <m:t>→</m:t>
                        </m:r>
                        <m:r>
                          <a:rPr lang="fr-FR" b="0" i="1" smtClean="0">
                            <a:latin typeface="Cambria Math" panose="02040503050406030204" pitchFamily="18" charset="0"/>
                          </a:rPr>
                          <m:t>𝜒</m:t>
                        </m:r>
                        <m:r>
                          <a:rPr lang="fr-FR" b="0" i="1" smtClean="0">
                            <a:latin typeface="Cambria Math" panose="02040503050406030204" pitchFamily="18" charset="0"/>
                          </a:rPr>
                          <m:t>+</m:t>
                        </m:r>
                        <m:r>
                          <a:rPr lang="fr-FR" b="0" i="1" smtClean="0">
                            <a:latin typeface="Cambria Math" panose="02040503050406030204" pitchFamily="18" charset="0"/>
                          </a:rPr>
                          <m:t>𝜙</m:t>
                        </m:r>
                      </m:oMath>
                    </m:oMathPara>
                  </a14:m>
                  <a:endParaRPr lang="fr-FR" dirty="0"/>
                </a:p>
              </p:txBody>
            </p:sp>
          </mc:Choice>
          <mc:Fallback xmlns="">
            <p:sp>
              <p:nvSpPr>
                <p:cNvPr id="18" name="ZoneTexte 17">
                  <a:extLst>
                    <a:ext uri="{FF2B5EF4-FFF2-40B4-BE49-F238E27FC236}">
                      <a16:creationId xmlns:a16="http://schemas.microsoft.com/office/drawing/2014/main" id="{F321F274-1B9F-3A52-D3A9-9C926B418BF9}"/>
                    </a:ext>
                  </a:extLst>
                </p:cNvPr>
                <p:cNvSpPr txBox="1">
                  <a:spLocks noRot="1" noChangeAspect="1" noMove="1" noResize="1" noEditPoints="1" noAdjustHandles="1" noChangeArrowheads="1" noChangeShapeType="1" noTextEdit="1"/>
                </p:cNvSpPr>
                <p:nvPr/>
              </p:nvSpPr>
              <p:spPr>
                <a:xfrm>
                  <a:off x="7322926" y="2092959"/>
                  <a:ext cx="1173911" cy="276999"/>
                </a:xfrm>
                <a:prstGeom prst="rect">
                  <a:avLst/>
                </a:prstGeom>
                <a:blipFill>
                  <a:blip r:embed="rId4"/>
                  <a:stretch>
                    <a:fillRect l="-3226" r="-6452" b="-30435"/>
                  </a:stretch>
                </a:blipFill>
              </p:spPr>
              <p:txBody>
                <a:bodyPr/>
                <a:lstStyle/>
                <a:p>
                  <a:r>
                    <a:rPr lang="fr-FR">
                      <a:noFill/>
                    </a:rPr>
                    <a:t> </a:t>
                  </a:r>
                </a:p>
              </p:txBody>
            </p:sp>
          </mc:Fallback>
        </mc:AlternateContent>
      </p:grpSp>
      <p:grpSp>
        <p:nvGrpSpPr>
          <p:cNvPr id="28" name="Groupe 27">
            <a:extLst>
              <a:ext uri="{FF2B5EF4-FFF2-40B4-BE49-F238E27FC236}">
                <a16:creationId xmlns:a16="http://schemas.microsoft.com/office/drawing/2014/main" id="{EF3F56CB-7C21-5EB9-1ED0-4D42A86CAECC}"/>
              </a:ext>
            </a:extLst>
          </p:cNvPr>
          <p:cNvGrpSpPr/>
          <p:nvPr/>
        </p:nvGrpSpPr>
        <p:grpSpPr>
          <a:xfrm>
            <a:off x="7749449" y="547078"/>
            <a:ext cx="2307525" cy="461665"/>
            <a:chOff x="5363955" y="619514"/>
            <a:chExt cx="2307525" cy="461665"/>
          </a:xfrm>
        </p:grpSpPr>
        <p:cxnSp>
          <p:nvCxnSpPr>
            <p:cNvPr id="23" name="Connecteur droit avec flèche 22">
              <a:extLst>
                <a:ext uri="{FF2B5EF4-FFF2-40B4-BE49-F238E27FC236}">
                  <a16:creationId xmlns:a16="http://schemas.microsoft.com/office/drawing/2014/main" id="{56E327E0-C808-DAF9-7729-35BD8E6702BC}"/>
                </a:ext>
              </a:extLst>
            </p:cNvPr>
            <p:cNvCxnSpPr>
              <a:cxnSpLocks/>
            </p:cNvCxnSpPr>
            <p:nvPr/>
          </p:nvCxnSpPr>
          <p:spPr>
            <a:xfrm flipV="1">
              <a:off x="5363955" y="819397"/>
              <a:ext cx="688852" cy="254960"/>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B86D392E-63B3-BF40-7A4E-9784A47BCC5C}"/>
                </a:ext>
              </a:extLst>
            </p:cNvPr>
            <p:cNvSpPr txBox="1"/>
            <p:nvPr/>
          </p:nvSpPr>
          <p:spPr>
            <a:xfrm>
              <a:off x="5991212" y="619514"/>
              <a:ext cx="1680268" cy="461665"/>
            </a:xfrm>
            <a:prstGeom prst="rect">
              <a:avLst/>
            </a:prstGeom>
            <a:noFill/>
            <a:ln>
              <a:noFill/>
            </a:ln>
            <a:effectLst/>
          </p:spPr>
          <p:txBody>
            <a:bodyPr wrap="none" rtlCol="0">
              <a:spAutoFit/>
            </a:bodyPr>
            <a:lstStyle/>
            <a:p>
              <a:pPr algn="ctr"/>
              <a:r>
                <a:rPr lang="fr-FR" sz="2400" b="1" dirty="0">
                  <a:solidFill>
                    <a:schemeClr val="accent2"/>
                  </a:solidFill>
                  <a:latin typeface="Palatino" pitchFamily="2" charset="77"/>
                  <a:ea typeface="Palatino" pitchFamily="2" charset="77"/>
                  <a:cs typeface="Lava Devanagari" pitchFamily="2" charset="77"/>
                </a:rPr>
                <a:t>In vacuum</a:t>
              </a:r>
            </a:p>
          </p:txBody>
        </p:sp>
      </p:grpSp>
      <p:grpSp>
        <p:nvGrpSpPr>
          <p:cNvPr id="29" name="Groupe 28">
            <a:extLst>
              <a:ext uri="{FF2B5EF4-FFF2-40B4-BE49-F238E27FC236}">
                <a16:creationId xmlns:a16="http://schemas.microsoft.com/office/drawing/2014/main" id="{20DD0C77-891A-22B9-C829-AF495C41ED7A}"/>
              </a:ext>
            </a:extLst>
          </p:cNvPr>
          <p:cNvGrpSpPr/>
          <p:nvPr/>
        </p:nvGrpSpPr>
        <p:grpSpPr>
          <a:xfrm>
            <a:off x="7776750" y="1001921"/>
            <a:ext cx="2095306" cy="505414"/>
            <a:chOff x="5391256" y="1074357"/>
            <a:chExt cx="2095306" cy="505414"/>
          </a:xfrm>
        </p:grpSpPr>
        <p:cxnSp>
          <p:nvCxnSpPr>
            <p:cNvPr id="22" name="Connecteur droit avec flèche 21">
              <a:extLst>
                <a:ext uri="{FF2B5EF4-FFF2-40B4-BE49-F238E27FC236}">
                  <a16:creationId xmlns:a16="http://schemas.microsoft.com/office/drawing/2014/main" id="{FA539E89-33DF-9AB8-593F-C3BF221F63D1}"/>
                </a:ext>
              </a:extLst>
            </p:cNvPr>
            <p:cNvCxnSpPr>
              <a:cxnSpLocks/>
            </p:cNvCxnSpPr>
            <p:nvPr/>
          </p:nvCxnSpPr>
          <p:spPr>
            <a:xfrm>
              <a:off x="5391256" y="1074357"/>
              <a:ext cx="661553" cy="279431"/>
            </a:xfrm>
            <a:prstGeom prst="straightConnector1">
              <a:avLst/>
            </a:prstGeom>
            <a:ln w="57150">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27" name="ZoneTexte 26">
              <a:extLst>
                <a:ext uri="{FF2B5EF4-FFF2-40B4-BE49-F238E27FC236}">
                  <a16:creationId xmlns:a16="http://schemas.microsoft.com/office/drawing/2014/main" id="{A39950FC-E1C4-608E-9B21-525D5B86F18D}"/>
                </a:ext>
              </a:extLst>
            </p:cNvPr>
            <p:cNvSpPr txBox="1"/>
            <p:nvPr/>
          </p:nvSpPr>
          <p:spPr>
            <a:xfrm>
              <a:off x="6009876" y="1118106"/>
              <a:ext cx="1476686" cy="461665"/>
            </a:xfrm>
            <a:prstGeom prst="rect">
              <a:avLst/>
            </a:prstGeom>
            <a:noFill/>
            <a:ln>
              <a:noFill/>
            </a:ln>
            <a:effectLst/>
          </p:spPr>
          <p:txBody>
            <a:bodyPr wrap="none" rtlCol="0">
              <a:spAutoFit/>
            </a:bodyPr>
            <a:lstStyle/>
            <a:p>
              <a:pPr algn="ctr"/>
              <a:r>
                <a:rPr lang="fr-FR" sz="2400" b="1" dirty="0">
                  <a:solidFill>
                    <a:srgbClr val="C00000"/>
                  </a:solidFill>
                  <a:latin typeface="Palatino" pitchFamily="2" charset="77"/>
                  <a:ea typeface="Palatino" pitchFamily="2" charset="77"/>
                  <a:cs typeface="Lava Devanagari" pitchFamily="2" charset="77"/>
                </a:rPr>
                <a:t>In </a:t>
              </a:r>
              <a:r>
                <a:rPr lang="fr-FR" sz="2400" b="1" dirty="0" err="1">
                  <a:solidFill>
                    <a:srgbClr val="C00000"/>
                  </a:solidFill>
                  <a:latin typeface="Palatino" pitchFamily="2" charset="77"/>
                  <a:ea typeface="Palatino" pitchFamily="2" charset="77"/>
                  <a:cs typeface="Lava Devanagari" pitchFamily="2" charset="77"/>
                </a:rPr>
                <a:t>matter</a:t>
              </a:r>
              <a:endParaRPr lang="fr-FR" sz="2400" b="1" dirty="0">
                <a:solidFill>
                  <a:srgbClr val="C00000"/>
                </a:solidFill>
                <a:latin typeface="Palatino" pitchFamily="2" charset="77"/>
                <a:ea typeface="Palatino" pitchFamily="2" charset="77"/>
                <a:cs typeface="Lava Devanagari" pitchFamily="2" charset="77"/>
              </a:endParaRPr>
            </a:p>
          </p:txBody>
        </p:sp>
      </p:grpSp>
      <p:sp>
        <p:nvSpPr>
          <p:cNvPr id="30" name="Étoile">
            <a:extLst>
              <a:ext uri="{FF2B5EF4-FFF2-40B4-BE49-F238E27FC236}">
                <a16:creationId xmlns:a16="http://schemas.microsoft.com/office/drawing/2014/main" id="{6B032BCA-ED2C-F200-DA65-F83DC87F1725}"/>
              </a:ext>
            </a:extLst>
          </p:cNvPr>
          <p:cNvSpPr/>
          <p:nvPr/>
        </p:nvSpPr>
        <p:spPr>
          <a:xfrm>
            <a:off x="636529" y="4389384"/>
            <a:ext cx="170773" cy="171983"/>
          </a:xfrm>
          <a:prstGeom prst="rect">
            <a:avLst/>
          </a:prstGeom>
          <a:solidFill>
            <a:schemeClr val="accent1"/>
          </a:solidFill>
          <a:ln w="12700">
            <a:solidFill>
              <a:schemeClr val="accent1">
                <a:lumMod val="50000"/>
              </a:schemeClr>
            </a:solidFill>
            <a:miter lim="400000"/>
          </a:ln>
        </p:spPr>
        <p:txBody>
          <a:bodyPr lIns="25400" tIns="25400" rIns="25400" bIns="25400" anchor="ctr"/>
          <a:lstStyle/>
          <a:p>
            <a:pPr>
              <a:lnSpc>
                <a:spcPct val="100000"/>
              </a:lnSpc>
              <a:defRPr>
                <a:solidFill>
                  <a:srgbClr val="9437FF"/>
                </a:solidFill>
                <a:effectLst/>
              </a:defRPr>
            </a:pPr>
            <a:endParaRPr sz="900">
              <a:solidFill>
                <a:schemeClr val="accent5">
                  <a:lumMod val="75000"/>
                </a:schemeClr>
              </a:solidFill>
            </a:endParaRPr>
          </a:p>
        </p:txBody>
      </p:sp>
      <p:sp>
        <p:nvSpPr>
          <p:cNvPr id="31" name="Étoile">
            <a:extLst>
              <a:ext uri="{FF2B5EF4-FFF2-40B4-BE49-F238E27FC236}">
                <a16:creationId xmlns:a16="http://schemas.microsoft.com/office/drawing/2014/main" id="{8626A9CF-007C-ECBA-D447-CA8C43015B1A}"/>
              </a:ext>
            </a:extLst>
          </p:cNvPr>
          <p:cNvSpPr/>
          <p:nvPr/>
        </p:nvSpPr>
        <p:spPr>
          <a:xfrm>
            <a:off x="643768" y="5078759"/>
            <a:ext cx="170773" cy="171983"/>
          </a:xfrm>
          <a:prstGeom prst="rect">
            <a:avLst/>
          </a:prstGeom>
          <a:solidFill>
            <a:schemeClr val="accent1"/>
          </a:solidFill>
          <a:ln w="12700">
            <a:solidFill>
              <a:schemeClr val="accent1">
                <a:lumMod val="50000"/>
              </a:schemeClr>
            </a:solidFill>
            <a:miter lim="400000"/>
          </a:ln>
        </p:spPr>
        <p:txBody>
          <a:bodyPr lIns="25400" tIns="25400" rIns="25400" bIns="25400" anchor="ctr"/>
          <a:lstStyle/>
          <a:p>
            <a:pPr>
              <a:lnSpc>
                <a:spcPct val="100000"/>
              </a:lnSpc>
              <a:defRPr>
                <a:solidFill>
                  <a:srgbClr val="9437FF"/>
                </a:solidFill>
                <a:effectLst/>
              </a:defRPr>
            </a:pPr>
            <a:endParaRPr sz="900">
              <a:solidFill>
                <a:schemeClr val="accent5">
                  <a:lumMod val="75000"/>
                </a:schemeClr>
              </a:solidFill>
            </a:endParaRPr>
          </a:p>
        </p:txBody>
      </p:sp>
      <p:sp>
        <p:nvSpPr>
          <p:cNvPr id="4" name="ZoneTexte 3">
            <a:extLst>
              <a:ext uri="{FF2B5EF4-FFF2-40B4-BE49-F238E27FC236}">
                <a16:creationId xmlns:a16="http://schemas.microsoft.com/office/drawing/2014/main" id="{0B595BD3-63DB-C244-7153-4F6995524865}"/>
              </a:ext>
            </a:extLst>
          </p:cNvPr>
          <p:cNvSpPr txBox="1"/>
          <p:nvPr/>
        </p:nvSpPr>
        <p:spPr>
          <a:xfrm>
            <a:off x="873652" y="3659423"/>
            <a:ext cx="10844764" cy="615553"/>
          </a:xfrm>
          <a:prstGeom prst="rect">
            <a:avLst/>
          </a:prstGeom>
          <a:noFill/>
        </p:spPr>
        <p:txBody>
          <a:bodyPr wrap="none" rtlCol="0">
            <a:spAutoFit/>
          </a:bodyPr>
          <a:lstStyle/>
          <a:p>
            <a:r>
              <a:rPr lang="fr-FR" b="1" dirty="0"/>
              <a:t>DSNB and </a:t>
            </a:r>
            <a:r>
              <a:rPr lang="fr-FR" b="1" dirty="0" err="1"/>
              <a:t>decay</a:t>
            </a:r>
            <a:r>
              <a:rPr lang="fr-FR" b="1" dirty="0"/>
              <a:t> in vacuum </a:t>
            </a:r>
            <a:r>
              <a:rPr lang="fr-FR" dirty="0"/>
              <a:t>– </a:t>
            </a:r>
          </a:p>
          <a:p>
            <a:r>
              <a:rPr lang="fr-FR" sz="1600" dirty="0"/>
              <a:t>Ando PLB 570 (2003), Fogli, Lisi, </a:t>
            </a:r>
            <a:r>
              <a:rPr lang="fr-FR" sz="1600" dirty="0" err="1"/>
              <a:t>Mirizzi</a:t>
            </a:r>
            <a:r>
              <a:rPr lang="fr-FR" sz="1600" dirty="0"/>
              <a:t>, Montanino, PRD70 (2004), De Gouvea et al, PRD 101 (2020), Akita et al JHEP 12 (2022)… </a:t>
            </a:r>
          </a:p>
        </p:txBody>
      </p:sp>
      <p:sp>
        <p:nvSpPr>
          <p:cNvPr id="6" name="ZoneTexte 5">
            <a:extLst>
              <a:ext uri="{FF2B5EF4-FFF2-40B4-BE49-F238E27FC236}">
                <a16:creationId xmlns:a16="http://schemas.microsoft.com/office/drawing/2014/main" id="{2EA30292-67A0-D6FF-E53D-37C3186A90B6}"/>
              </a:ext>
            </a:extLst>
          </p:cNvPr>
          <p:cNvSpPr txBox="1"/>
          <p:nvPr/>
        </p:nvSpPr>
        <p:spPr>
          <a:xfrm>
            <a:off x="873652" y="4277251"/>
            <a:ext cx="10246075" cy="615553"/>
          </a:xfrm>
          <a:prstGeom prst="rect">
            <a:avLst/>
          </a:prstGeom>
          <a:noFill/>
        </p:spPr>
        <p:txBody>
          <a:bodyPr wrap="none" rtlCol="0">
            <a:spAutoFit/>
          </a:bodyPr>
          <a:lstStyle/>
          <a:p>
            <a:r>
              <a:rPr lang="fr-FR" b="1" dirty="0"/>
              <a:t>SN1987A and </a:t>
            </a:r>
            <a:r>
              <a:rPr lang="fr-FR" b="1" dirty="0" err="1"/>
              <a:t>decay</a:t>
            </a:r>
            <a:r>
              <a:rPr lang="fr-FR" b="1" dirty="0"/>
              <a:t> in </a:t>
            </a:r>
            <a:r>
              <a:rPr lang="fr-FR" b="1" dirty="0" err="1"/>
              <a:t>matter</a:t>
            </a:r>
            <a:r>
              <a:rPr lang="fr-FR" b="1" dirty="0"/>
              <a:t> – </a:t>
            </a:r>
          </a:p>
          <a:p>
            <a:r>
              <a:rPr lang="fr-FR" sz="1600" dirty="0" err="1"/>
              <a:t>Berezhiani</a:t>
            </a:r>
            <a:r>
              <a:rPr lang="fr-FR" sz="1600" dirty="0"/>
              <a:t>, Smirnov  PLB 220 (1989), </a:t>
            </a:r>
            <a:r>
              <a:rPr lang="fr-FR" sz="1600" dirty="0" err="1"/>
              <a:t>Kachelriess</a:t>
            </a:r>
            <a:r>
              <a:rPr lang="fr-FR" sz="1600" dirty="0"/>
              <a:t> PRD 62 (2000),  Farzan PRD 67 (2000), </a:t>
            </a:r>
            <a:r>
              <a:rPr lang="fr-FR" sz="1600" dirty="0" err="1"/>
              <a:t>Tomàs</a:t>
            </a:r>
            <a:r>
              <a:rPr lang="fr-FR" sz="1600" dirty="0"/>
              <a:t>, </a:t>
            </a:r>
            <a:r>
              <a:rPr lang="fr-FR" sz="1600" dirty="0" err="1"/>
              <a:t>Päs</a:t>
            </a:r>
            <a:r>
              <a:rPr lang="fr-FR" sz="1600" dirty="0"/>
              <a:t>, Valle, PRD 64 (2001)  </a:t>
            </a:r>
          </a:p>
        </p:txBody>
      </p:sp>
      <p:sp>
        <p:nvSpPr>
          <p:cNvPr id="7" name="ZoneTexte 6">
            <a:extLst>
              <a:ext uri="{FF2B5EF4-FFF2-40B4-BE49-F238E27FC236}">
                <a16:creationId xmlns:a16="http://schemas.microsoft.com/office/drawing/2014/main" id="{4359BECC-D3BA-62F2-2780-0E87791D29FD}"/>
              </a:ext>
            </a:extLst>
          </p:cNvPr>
          <p:cNvSpPr txBox="1"/>
          <p:nvPr/>
        </p:nvSpPr>
        <p:spPr>
          <a:xfrm>
            <a:off x="814541" y="5030747"/>
            <a:ext cx="10415734" cy="1600438"/>
          </a:xfrm>
          <a:prstGeom prst="rect">
            <a:avLst/>
          </a:prstGeom>
          <a:noFill/>
        </p:spPr>
        <p:txBody>
          <a:bodyPr wrap="square" rtlCol="0">
            <a:spAutoFit/>
          </a:bodyPr>
          <a:lstStyle/>
          <a:p>
            <a:pPr algn="just"/>
            <a:r>
              <a:rPr lang="fr-FR" b="1" dirty="0"/>
              <a:t>Theor. aspects, </a:t>
            </a:r>
            <a:r>
              <a:rPr lang="fr-FR" b="1" dirty="0" err="1"/>
              <a:t>decay</a:t>
            </a:r>
            <a:r>
              <a:rPr lang="fr-FR" b="1" dirty="0"/>
              <a:t> and SNe, cosmo, </a:t>
            </a:r>
            <a:r>
              <a:rPr lang="fr-FR" b="1" dirty="0" err="1"/>
              <a:t>exp</a:t>
            </a:r>
            <a:r>
              <a:rPr lang="fr-FR" b="1" dirty="0"/>
              <a:t> </a:t>
            </a:r>
            <a:r>
              <a:rPr lang="fr-FR" b="1" dirty="0" err="1"/>
              <a:t>limits</a:t>
            </a:r>
            <a:r>
              <a:rPr lang="fr-FR" b="1" dirty="0"/>
              <a:t>, etc.. – </a:t>
            </a:r>
          </a:p>
          <a:p>
            <a:pPr algn="just"/>
            <a:r>
              <a:rPr lang="fr-FR" sz="1600" dirty="0" err="1"/>
              <a:t>Chikashige</a:t>
            </a:r>
            <a:r>
              <a:rPr lang="fr-FR" sz="1600" dirty="0"/>
              <a:t>, Mohapatra, </a:t>
            </a:r>
            <a:r>
              <a:rPr lang="fr-FR" sz="1600" dirty="0" err="1"/>
              <a:t>Peccei</a:t>
            </a:r>
            <a:r>
              <a:rPr lang="fr-FR" sz="1600" dirty="0"/>
              <a:t> PLB 981 (1980), </a:t>
            </a:r>
            <a:r>
              <a:rPr lang="fr-FR" sz="1600" dirty="0" err="1"/>
              <a:t>Gelmini</a:t>
            </a:r>
            <a:r>
              <a:rPr lang="fr-FR" sz="1600" dirty="0"/>
              <a:t>, </a:t>
            </a:r>
            <a:r>
              <a:rPr lang="fr-FR" sz="1600" dirty="0" err="1"/>
              <a:t>Nussinov</a:t>
            </a:r>
            <a:r>
              <a:rPr lang="fr-FR" sz="1600" dirty="0"/>
              <a:t>, </a:t>
            </a:r>
            <a:r>
              <a:rPr lang="fr-FR" sz="1600" dirty="0" err="1"/>
              <a:t>Roncadelli</a:t>
            </a:r>
            <a:r>
              <a:rPr lang="fr-FR" sz="1600" dirty="0"/>
              <a:t>, </a:t>
            </a:r>
            <a:r>
              <a:rPr lang="fr-FR" sz="1600" dirty="0" err="1"/>
              <a:t>Nucl</a:t>
            </a:r>
            <a:r>
              <a:rPr lang="fr-FR" sz="1600" dirty="0"/>
              <a:t>. Phys. B 209 (1982), Schechter, Valle PRD 25 (1982), Chupp et al  PRL 62 (1989), Kolb, Turner PRL 62 (1989), Kim, </a:t>
            </a:r>
            <a:r>
              <a:rPr lang="fr-FR" sz="1600" dirty="0" err="1"/>
              <a:t>Lam</a:t>
            </a:r>
            <a:r>
              <a:rPr lang="fr-FR" sz="1600" dirty="0"/>
              <a:t> (1990), Fuller, Mayle, Wilson, </a:t>
            </a:r>
            <a:r>
              <a:rPr lang="fr-FR" sz="1600" dirty="0" err="1"/>
              <a:t>Astrop</a:t>
            </a:r>
            <a:r>
              <a:rPr lang="fr-FR" sz="1600" dirty="0"/>
              <a:t>. J. 332 (1998), Joshipura et al PRD 66 (2002), Beacom, Bell PRD 65 (2002), Gonzalez-Garcia, </a:t>
            </a:r>
            <a:r>
              <a:rPr lang="fr-FR" sz="1600" dirty="0" err="1"/>
              <a:t>Maltoni</a:t>
            </a:r>
            <a:r>
              <a:rPr lang="fr-FR" sz="1600" dirty="0"/>
              <a:t> PLB 663 (2008),  Berryman et al PLB 742 (2015), Huang, Ohlsson, Zhou, PRD 97 (2018), Escudero, Fairbairn PRD100 (2019),  Brune, Pas, PRD 99 (2019), Chattopadhyay et al, PRL 129 (2022), Fiorillo, </a:t>
            </a:r>
            <a:r>
              <a:rPr lang="fr-FR" sz="1600" dirty="0" err="1"/>
              <a:t>Raffelt</a:t>
            </a:r>
            <a:r>
              <a:rPr lang="fr-FR" sz="1600" dirty="0"/>
              <a:t>, Vitagliano, PRL 131 (2023), Martinez-</a:t>
            </a:r>
            <a:r>
              <a:rPr lang="fr-FR" sz="1600" dirty="0" err="1"/>
              <a:t>Mirave</a:t>
            </a:r>
            <a:r>
              <a:rPr lang="fr-FR" sz="1600" dirty="0"/>
              <a:t> et al, JCAP 05 (2024), ….</a:t>
            </a:r>
          </a:p>
        </p:txBody>
      </p:sp>
      <p:sp>
        <p:nvSpPr>
          <p:cNvPr id="8" name="ZoneTexte 7">
            <a:extLst>
              <a:ext uri="{FF2B5EF4-FFF2-40B4-BE49-F238E27FC236}">
                <a16:creationId xmlns:a16="http://schemas.microsoft.com/office/drawing/2014/main" id="{F8B1972D-7657-DE1D-74D0-988ACF52135E}"/>
              </a:ext>
            </a:extLst>
          </p:cNvPr>
          <p:cNvSpPr txBox="1"/>
          <p:nvPr/>
        </p:nvSpPr>
        <p:spPr>
          <a:xfrm>
            <a:off x="588058" y="3053061"/>
            <a:ext cx="2086725" cy="400110"/>
          </a:xfrm>
          <a:prstGeom prst="rect">
            <a:avLst/>
          </a:prstGeom>
          <a:noFill/>
          <a:ln w="12700">
            <a:solidFill>
              <a:schemeClr val="accent1"/>
            </a:solidFill>
          </a:ln>
        </p:spPr>
        <p:txBody>
          <a:bodyPr wrap="none" rtlCol="0">
            <a:spAutoFit/>
          </a:bodyPr>
          <a:lstStyle/>
          <a:p>
            <a:r>
              <a:rPr lang="fr-FR" sz="2000" dirty="0"/>
              <a:t>A vaste </a:t>
            </a:r>
            <a:r>
              <a:rPr lang="fr-FR" sz="2000" dirty="0" err="1"/>
              <a:t>literature</a:t>
            </a:r>
            <a:r>
              <a:rPr lang="fr-FR" sz="2000" dirty="0"/>
              <a:t> </a:t>
            </a:r>
          </a:p>
        </p:txBody>
      </p:sp>
      <p:cxnSp>
        <p:nvCxnSpPr>
          <p:cNvPr id="24" name="Connecteur droit 23">
            <a:extLst>
              <a:ext uri="{FF2B5EF4-FFF2-40B4-BE49-F238E27FC236}">
                <a16:creationId xmlns:a16="http://schemas.microsoft.com/office/drawing/2014/main" id="{DC40373F-792F-9668-4DBD-10F9E48B8F85}"/>
              </a:ext>
            </a:extLst>
          </p:cNvPr>
          <p:cNvCxnSpPr>
            <a:cxnSpLocks/>
          </p:cNvCxnSpPr>
          <p:nvPr/>
        </p:nvCxnSpPr>
        <p:spPr>
          <a:xfrm flipH="1">
            <a:off x="2691159" y="3268482"/>
            <a:ext cx="8542898" cy="0"/>
          </a:xfrm>
          <a:prstGeom prst="line">
            <a:avLst/>
          </a:prstGeom>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35" name="ZoneTexte 34">
                <a:extLst>
                  <a:ext uri="{FF2B5EF4-FFF2-40B4-BE49-F238E27FC236}">
                    <a16:creationId xmlns:a16="http://schemas.microsoft.com/office/drawing/2014/main" id="{329E6CEC-C0DB-7CE7-8F6D-B291AC24C2A0}"/>
                  </a:ext>
                </a:extLst>
              </p:cNvPr>
              <p:cNvSpPr txBox="1"/>
              <p:nvPr/>
            </p:nvSpPr>
            <p:spPr>
              <a:xfrm>
                <a:off x="4393549" y="2888346"/>
                <a:ext cx="7062318" cy="369332"/>
              </a:xfrm>
              <a:prstGeom prst="rect">
                <a:avLst/>
              </a:prstGeom>
              <a:noFill/>
            </p:spPr>
            <p:txBody>
              <a:bodyPr wrap="none" rtlCol="0">
                <a:spAutoFit/>
              </a:bodyPr>
              <a:lstStyle/>
              <a:p>
                <a:pPr marL="285750" indent="-285750">
                  <a:buFont typeface="Wingdings" pitchFamily="2" charset="2"/>
                  <a:buChar char="Ø"/>
                </a:pPr>
                <a14:m>
                  <m:oMath xmlns:m="http://schemas.openxmlformats.org/officeDocument/2006/math">
                    <m:r>
                      <a:rPr lang="fr-FR" b="0" i="1" smtClean="0">
                        <a:latin typeface="Cambria Math" panose="02040503050406030204" pitchFamily="18" charset="0"/>
                      </a:rPr>
                      <m:t>𝜈</m:t>
                    </m:r>
                    <m:r>
                      <a:rPr lang="fr-FR" b="0" i="1" smtClean="0">
                        <a:latin typeface="Cambria Math" panose="02040503050406030204" pitchFamily="18" charset="0"/>
                      </a:rPr>
                      <m:t> </m:t>
                    </m:r>
                  </m:oMath>
                </a14:m>
                <a:r>
                  <a:rPr lang="fr-FR" dirty="0" err="1"/>
                  <a:t>decay</a:t>
                </a:r>
                <a:r>
                  <a:rPr lang="fr-FR" dirty="0"/>
                  <a:t>, </a:t>
                </a:r>
                <a:r>
                  <a:rPr lang="fr-FR" dirty="0" err="1"/>
                  <a:t>solar</a:t>
                </a:r>
                <a:r>
                  <a:rPr lang="fr-FR" dirty="0"/>
                  <a:t> neutrino </a:t>
                </a:r>
                <a:r>
                  <a:rPr lang="fr-FR" dirty="0" err="1"/>
                  <a:t>problem</a:t>
                </a:r>
                <a:r>
                  <a:rPr lang="fr-FR" dirty="0"/>
                  <a:t>. </a:t>
                </a:r>
                <a:r>
                  <a:rPr lang="fr-FR" dirty="0" err="1"/>
                  <a:t>Bahcall</a:t>
                </a:r>
                <a:r>
                  <a:rPr lang="fr-FR" dirty="0"/>
                  <a:t>, Cabibbo, </a:t>
                </a:r>
                <a:r>
                  <a:rPr lang="fr-FR" dirty="0" err="1"/>
                  <a:t>Yahil</a:t>
                </a:r>
                <a:r>
                  <a:rPr lang="fr-FR" dirty="0"/>
                  <a:t>, PRL 28 (1972)</a:t>
                </a:r>
              </a:p>
            </p:txBody>
          </p:sp>
        </mc:Choice>
        <mc:Fallback xmlns="">
          <p:sp>
            <p:nvSpPr>
              <p:cNvPr id="35" name="ZoneTexte 34">
                <a:extLst>
                  <a:ext uri="{FF2B5EF4-FFF2-40B4-BE49-F238E27FC236}">
                    <a16:creationId xmlns:a16="http://schemas.microsoft.com/office/drawing/2014/main" id="{329E6CEC-C0DB-7CE7-8F6D-B291AC24C2A0}"/>
                  </a:ext>
                </a:extLst>
              </p:cNvPr>
              <p:cNvSpPr txBox="1">
                <a:spLocks noRot="1" noChangeAspect="1" noMove="1" noResize="1" noEditPoints="1" noAdjustHandles="1" noChangeArrowheads="1" noChangeShapeType="1" noTextEdit="1"/>
              </p:cNvSpPr>
              <p:nvPr/>
            </p:nvSpPr>
            <p:spPr>
              <a:xfrm>
                <a:off x="4393549" y="2888346"/>
                <a:ext cx="7062318" cy="369332"/>
              </a:xfrm>
              <a:prstGeom prst="rect">
                <a:avLst/>
              </a:prstGeom>
              <a:blipFill>
                <a:blip r:embed="rId5"/>
                <a:stretch>
                  <a:fillRect l="-719" t="-6667" b="-26667"/>
                </a:stretch>
              </a:blipFill>
            </p:spPr>
            <p:txBody>
              <a:bodyPr/>
              <a:lstStyle/>
              <a:p>
                <a:r>
                  <a:rPr lang="fr-FR">
                    <a:noFill/>
                  </a:rPr>
                  <a:t> </a:t>
                </a:r>
              </a:p>
            </p:txBody>
          </p:sp>
        </mc:Fallback>
      </mc:AlternateContent>
      <p:sp>
        <p:nvSpPr>
          <p:cNvPr id="9" name="ICAP, IAP, 8th September 2022">
            <a:extLst>
              <a:ext uri="{FF2B5EF4-FFF2-40B4-BE49-F238E27FC236}">
                <a16:creationId xmlns:a16="http://schemas.microsoft.com/office/drawing/2014/main" id="{04332C23-7394-2A07-19D8-515F2A951AA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4072262784"/>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1" name="Since neutrinos are massive they can decay.…"/>
          <p:cNvSpPr txBox="1"/>
          <p:nvPr/>
        </p:nvSpPr>
        <p:spPr>
          <a:xfrm>
            <a:off x="632175" y="1073149"/>
            <a:ext cx="5823133"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a:t>Massive n</a:t>
            </a:r>
            <a:r>
              <a:rPr sz="1600" dirty="0" err="1"/>
              <a:t>eutrino</a:t>
            </a:r>
            <a:r>
              <a:rPr lang="fr-FR" sz="1600" dirty="0"/>
              <a:t>s can </a:t>
            </a:r>
            <a:r>
              <a:rPr lang="fr-FR" sz="1600" dirty="0" err="1"/>
              <a:t>decay</a:t>
            </a:r>
            <a:r>
              <a:rPr sz="1600" dirty="0"/>
              <a:t> non</a:t>
            </a:r>
            <a:r>
              <a:rPr lang="fr-FR" sz="1600" dirty="0"/>
              <a:t> </a:t>
            </a:r>
            <a:r>
              <a:rPr sz="1600" dirty="0"/>
              <a:t>radiative</a:t>
            </a:r>
            <a:r>
              <a:rPr lang="fr-FR" sz="1600" dirty="0" err="1"/>
              <a:t>ly</a:t>
            </a:r>
            <a:r>
              <a:rPr sz="1600" dirty="0"/>
              <a:t> </a:t>
            </a:r>
            <a:r>
              <a:rPr sz="1600" dirty="0">
                <a:solidFill>
                  <a:srgbClr val="212121"/>
                </a:solidFill>
              </a:rPr>
              <a:t>:  </a:t>
            </a:r>
          </a:p>
        </p:txBody>
      </p:sp>
      <p:pic>
        <p:nvPicPr>
          <p:cNvPr id="352" name="Image" descr="Image"/>
          <p:cNvPicPr>
            <a:picLocks noChangeAspect="1"/>
          </p:cNvPicPr>
          <p:nvPr/>
        </p:nvPicPr>
        <p:blipFill>
          <a:blip r:embed="rId3"/>
          <a:stretch>
            <a:fillRect/>
          </a:stretch>
        </p:blipFill>
        <p:spPr>
          <a:xfrm>
            <a:off x="1137578" y="1405442"/>
            <a:ext cx="4209884" cy="315956"/>
          </a:xfrm>
          <a:prstGeom prst="rect">
            <a:avLst/>
          </a:prstGeom>
          <a:ln w="12700">
            <a:miter lim="400000"/>
          </a:ln>
        </p:spPr>
      </p:pic>
      <p:sp>
        <p:nvSpPr>
          <p:cNvPr id="354" name="a massless (pseudo)scalar particle"/>
          <p:cNvSpPr txBox="1"/>
          <p:nvPr/>
        </p:nvSpPr>
        <p:spPr>
          <a:xfrm>
            <a:off x="1137578" y="1777666"/>
            <a:ext cx="3228448"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sz="1600" dirty="0"/>
              <a:t>a massless</a:t>
            </a:r>
            <a:r>
              <a:rPr lang="fr-FR" sz="1600" dirty="0"/>
              <a:t>/massive </a:t>
            </a:r>
            <a:r>
              <a:rPr sz="1600" dirty="0"/>
              <a:t>(pseudo)scalar</a:t>
            </a:r>
          </a:p>
        </p:txBody>
      </p:sp>
      <p:pic>
        <p:nvPicPr>
          <p:cNvPr id="355" name="decay_sensitivities.pdf" descr="decay_sensitivities.pdf"/>
          <p:cNvPicPr>
            <a:picLocks noChangeAspect="1"/>
          </p:cNvPicPr>
          <p:nvPr/>
        </p:nvPicPr>
        <p:blipFill>
          <a:blip r:embed="rId4"/>
          <a:stretch>
            <a:fillRect/>
          </a:stretch>
        </p:blipFill>
        <p:spPr>
          <a:xfrm>
            <a:off x="5982592" y="1081630"/>
            <a:ext cx="5716153" cy="3458369"/>
          </a:xfrm>
          <a:prstGeom prst="rect">
            <a:avLst/>
          </a:prstGeom>
          <a:ln w="12700" cap="flat">
            <a:noFill/>
            <a:miter lim="400000"/>
          </a:ln>
          <a:effectLst>
            <a:outerShdw blurRad="50800" dist="38100" dir="2700000" algn="tl" rotWithShape="0">
              <a:prstClr val="black">
                <a:alpha val="40000"/>
              </a:prstClr>
            </a:outerShdw>
          </a:effectLst>
        </p:spPr>
      </p:pic>
      <p:sp>
        <p:nvSpPr>
          <p:cNvPr id="359" name="Rectangle"/>
          <p:cNvSpPr/>
          <p:nvPr/>
        </p:nvSpPr>
        <p:spPr>
          <a:xfrm>
            <a:off x="863372" y="1137193"/>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solidFill>
                <a:srgbClr val="FFC000"/>
              </a:solidFill>
            </a:endParaRPr>
          </a:p>
        </p:txBody>
      </p:sp>
      <p:sp>
        <p:nvSpPr>
          <p:cNvPr id="360" name="Abe et al, arXiv:2109.11174"/>
          <p:cNvSpPr txBox="1"/>
          <p:nvPr/>
        </p:nvSpPr>
        <p:spPr>
          <a:xfrm>
            <a:off x="6298149" y="4538344"/>
            <a:ext cx="5512791" cy="284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600" dirty="0"/>
              <a:t>Ivanez-</a:t>
            </a:r>
            <a:r>
              <a:rPr sz="1600" dirty="0" err="1"/>
              <a:t>Ballesteros,Volpe</a:t>
            </a:r>
            <a:r>
              <a:rPr sz="1600" dirty="0"/>
              <a:t>, PLB </a:t>
            </a:r>
            <a:r>
              <a:rPr lang="fr-FR" sz="1600" dirty="0"/>
              <a:t>847 (</a:t>
            </a:r>
            <a:r>
              <a:rPr sz="1600" dirty="0"/>
              <a:t>2023</a:t>
            </a:r>
            <a:r>
              <a:rPr lang="fr-FR" sz="1600" dirty="0"/>
              <a:t>)</a:t>
            </a:r>
            <a:r>
              <a:rPr sz="1600" dirty="0"/>
              <a:t>, </a:t>
            </a:r>
            <a:r>
              <a:rPr sz="1600" u="sng" dirty="0">
                <a:solidFill>
                  <a:srgbClr val="0000FF"/>
                </a:solidFill>
                <a:uFill>
                  <a:solidFill>
                    <a:srgbClr val="0000FF"/>
                  </a:solidFill>
                </a:uFill>
                <a:hlinkClick r:id="rId5"/>
              </a:rPr>
              <a:t>2307.03549</a:t>
            </a:r>
          </a:p>
        </p:txBody>
      </p:sp>
      <p:sp>
        <p:nvSpPr>
          <p:cNvPr id="361" name="Rectangle"/>
          <p:cNvSpPr/>
          <p:nvPr/>
        </p:nvSpPr>
        <p:spPr>
          <a:xfrm>
            <a:off x="863372" y="5054527"/>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p>
        </p:txBody>
      </p:sp>
      <p:sp>
        <p:nvSpPr>
          <p:cNvPr id="362" name="The neutrino fluxes get suppressed by the factor"/>
          <p:cNvSpPr txBox="1"/>
          <p:nvPr/>
        </p:nvSpPr>
        <p:spPr>
          <a:xfrm>
            <a:off x="1204235" y="3622322"/>
            <a:ext cx="2333972"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sz="1600" dirty="0"/>
              <a:t>The neutrino fluxes </a:t>
            </a:r>
            <a:endParaRPr lang="fr-FR" sz="1600" dirty="0"/>
          </a:p>
          <a:p>
            <a:pPr lvl="1" defTabSz="292100">
              <a:defRPr sz="3000">
                <a:solidFill>
                  <a:srgbClr val="212121"/>
                </a:solidFill>
                <a:effectLst/>
                <a:latin typeface="Palatino"/>
                <a:ea typeface="Palatino"/>
                <a:cs typeface="Palatino"/>
                <a:sym typeface="Palatino"/>
              </a:defRPr>
            </a:pPr>
            <a:r>
              <a:rPr sz="1600" dirty="0"/>
              <a:t>suppressed by</a:t>
            </a:r>
          </a:p>
        </p:txBody>
      </p:sp>
      <p:pic>
        <p:nvPicPr>
          <p:cNvPr id="363" name="Image" descr="Image"/>
          <p:cNvPicPr>
            <a:picLocks noChangeAspect="1"/>
          </p:cNvPicPr>
          <p:nvPr/>
        </p:nvPicPr>
        <p:blipFill>
          <a:blip r:embed="rId6"/>
          <a:stretch>
            <a:fillRect/>
          </a:stretch>
        </p:blipFill>
        <p:spPr>
          <a:xfrm>
            <a:off x="3061600" y="2641161"/>
            <a:ext cx="120651" cy="139701"/>
          </a:xfrm>
          <a:prstGeom prst="rect">
            <a:avLst/>
          </a:prstGeom>
          <a:ln w="12700">
            <a:miter lim="400000"/>
          </a:ln>
        </p:spPr>
      </p:pic>
      <p:sp>
        <p:nvSpPr>
          <p:cNvPr id="367" name="-  souce-detector distance"/>
          <p:cNvSpPr txBox="1"/>
          <p:nvPr/>
        </p:nvSpPr>
        <p:spPr>
          <a:xfrm>
            <a:off x="1138424" y="2145609"/>
            <a:ext cx="1108932"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sz="1500" dirty="0"/>
              <a:t>sou</a:t>
            </a:r>
            <a:r>
              <a:rPr lang="fr-FR" sz="1500" dirty="0" err="1"/>
              <a:t>rce</a:t>
            </a:r>
            <a:endParaRPr sz="1500" dirty="0"/>
          </a:p>
        </p:txBody>
      </p:sp>
      <p:sp>
        <p:nvSpPr>
          <p:cNvPr id="368" name="-  neutrino energy"/>
          <p:cNvSpPr txBox="1"/>
          <p:nvPr/>
        </p:nvSpPr>
        <p:spPr>
          <a:xfrm>
            <a:off x="3786093" y="4525520"/>
            <a:ext cx="1185837"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sz="1600" dirty="0"/>
              <a:t>energy </a:t>
            </a:r>
          </a:p>
        </p:txBody>
      </p:sp>
      <p:sp>
        <p:nvSpPr>
          <p:cNvPr id="369" name="-  neutrino mass"/>
          <p:cNvSpPr txBox="1"/>
          <p:nvPr/>
        </p:nvSpPr>
        <p:spPr>
          <a:xfrm>
            <a:off x="3970393" y="3236290"/>
            <a:ext cx="969817"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sz="1600" dirty="0"/>
              <a:t>mass</a:t>
            </a:r>
          </a:p>
        </p:txBody>
      </p:sp>
      <p:sp>
        <p:nvSpPr>
          <p:cNvPr id="371" name="Sensitivity to non-radiative decay from different neutrino sources"/>
          <p:cNvSpPr txBox="1"/>
          <p:nvPr/>
        </p:nvSpPr>
        <p:spPr>
          <a:xfrm>
            <a:off x="6565304" y="1064443"/>
            <a:ext cx="4350615"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defTabSz="292100">
              <a:defRPr sz="3000">
                <a:solidFill>
                  <a:srgbClr val="FF7E79"/>
                </a:solidFill>
                <a:effectLst/>
                <a:latin typeface="Palatino"/>
                <a:ea typeface="Palatino"/>
                <a:cs typeface="Palatino"/>
                <a:sym typeface="Palatino"/>
              </a:defRPr>
            </a:pPr>
            <a:r>
              <a:rPr sz="1600" dirty="0"/>
              <a:t>Sensitivity from different neutrino sources</a:t>
            </a:r>
          </a:p>
        </p:txBody>
      </p:sp>
      <p:sp>
        <p:nvSpPr>
          <p:cNvPr id="372" name="Unique sensitivity to tau/m from the diffuse supernova neutrino background (DSNB)"/>
          <p:cNvSpPr txBox="1"/>
          <p:nvPr/>
        </p:nvSpPr>
        <p:spPr>
          <a:xfrm>
            <a:off x="2688383" y="6140613"/>
            <a:ext cx="7753842"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defTabSz="584200">
              <a:lnSpc>
                <a:spcPct val="100000"/>
              </a:lnSpc>
              <a:defRPr sz="3500">
                <a:solidFill>
                  <a:srgbClr val="9437FF"/>
                </a:solidFill>
              </a:defRPr>
            </a:lvl1pPr>
          </a:lstStyle>
          <a:p>
            <a:pPr>
              <a:defRPr>
                <a:effectLst/>
              </a:defRPr>
            </a:pPr>
            <a:r>
              <a:rPr lang="fr-FR" sz="2000" b="1" dirty="0">
                <a:solidFill>
                  <a:srgbClr val="FF0000"/>
                </a:solidFill>
                <a:latin typeface="Book Antiqua" panose="02040602050305030304" pitchFamily="18" charset="0"/>
              </a:rPr>
              <a:t>With the </a:t>
            </a:r>
            <a:r>
              <a:rPr lang="fr-FR" sz="2000" b="1" dirty="0" err="1">
                <a:solidFill>
                  <a:srgbClr val="FF0000"/>
                </a:solidFill>
                <a:latin typeface="Book Antiqua" panose="02040602050305030304" pitchFamily="18" charset="0"/>
              </a:rPr>
              <a:t>next</a:t>
            </a:r>
            <a:r>
              <a:rPr lang="fr-FR" sz="2000" b="1" dirty="0">
                <a:solidFill>
                  <a:srgbClr val="FF0000"/>
                </a:solidFill>
                <a:latin typeface="Book Antiqua" panose="02040602050305030304" pitchFamily="18" charset="0"/>
              </a:rPr>
              <a:t> supernova </a:t>
            </a:r>
            <a:r>
              <a:rPr lang="fr-FR" sz="2000" b="1" dirty="0" err="1">
                <a:solidFill>
                  <a:srgbClr val="FF0000"/>
                </a:solidFill>
                <a:latin typeface="Book Antiqua" panose="02040602050305030304" pitchFamily="18" charset="0"/>
              </a:rPr>
              <a:t>competitive</a:t>
            </a:r>
            <a:r>
              <a:rPr lang="fr-FR" sz="2000" b="1" dirty="0">
                <a:solidFill>
                  <a:srgbClr val="FF0000"/>
                </a:solidFill>
                <a:latin typeface="Book Antiqua" panose="02040602050305030304" pitchFamily="18" charset="0"/>
              </a:rPr>
              <a:t> </a:t>
            </a:r>
            <a:r>
              <a:rPr lang="fr-FR" sz="2000" b="1" dirty="0" err="1">
                <a:solidFill>
                  <a:srgbClr val="FF0000"/>
                </a:solidFill>
                <a:latin typeface="Book Antiqua" panose="02040602050305030304" pitchFamily="18" charset="0"/>
              </a:rPr>
              <a:t>bounds</a:t>
            </a:r>
            <a:r>
              <a:rPr lang="fr-FR" sz="2000" b="1" dirty="0">
                <a:solidFill>
                  <a:srgbClr val="FF0000"/>
                </a:solidFill>
                <a:latin typeface="Book Antiqua" panose="02040602050305030304" pitchFamily="18" charset="0"/>
              </a:rPr>
              <a:t> on</a:t>
            </a:r>
            <a:r>
              <a:rPr sz="2000" b="1" dirty="0">
                <a:solidFill>
                  <a:srgbClr val="FF0000"/>
                </a:solidFill>
                <a:latin typeface="Book Antiqua" panose="02040602050305030304" pitchFamily="18" charset="0"/>
              </a:rPr>
              <a:t> </a:t>
            </a:r>
            <a:r>
              <a:rPr lang="fr-FR" sz="2000" b="1" dirty="0">
                <a:solidFill>
                  <a:srgbClr val="FF0000"/>
                </a:solidFill>
                <a:latin typeface="Book Antiqua" panose="02040602050305030304" pitchFamily="18" charset="0"/>
              </a:rPr>
              <a:t>long </a:t>
            </a:r>
            <a:r>
              <a:rPr sz="2000" b="1" dirty="0">
                <a:solidFill>
                  <a:srgbClr val="FF0000"/>
                </a:solidFill>
                <a:latin typeface="Book Antiqua" panose="02040602050305030304" pitchFamily="18" charset="0"/>
              </a:rPr>
              <a:t>tau</a:t>
            </a:r>
            <a:r>
              <a:rPr lang="fr-FR" sz="2000" b="1" dirty="0">
                <a:solidFill>
                  <a:srgbClr val="FF0000"/>
                </a:solidFill>
                <a:latin typeface="Book Antiqua" panose="02040602050305030304" pitchFamily="18" charset="0"/>
              </a:rPr>
              <a:t>/m</a:t>
            </a:r>
            <a:endParaRPr sz="2000" b="1" dirty="0">
              <a:solidFill>
                <a:srgbClr val="FF0000"/>
              </a:solidFill>
              <a:latin typeface="Book Antiqua" panose="02040602050305030304" pitchFamily="18" charset="0"/>
            </a:endParaRPr>
          </a:p>
        </p:txBody>
      </p:sp>
      <mc:AlternateContent xmlns:mc="http://schemas.openxmlformats.org/markup-compatibility/2006" xmlns:a14="http://schemas.microsoft.com/office/drawing/2010/main">
        <mc:Choice Requires="a14">
          <p:sp>
            <p:nvSpPr>
              <p:cNvPr id="376" name="Équation"/>
              <p:cNvSpPr txBox="1"/>
              <p:nvPr/>
            </p:nvSpPr>
            <p:spPr>
              <a:xfrm>
                <a:off x="2984505" y="3643296"/>
                <a:ext cx="1671868" cy="633828"/>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m:rPr>
                          <m:sty m:val="p"/>
                        </m:rPr>
                        <a:rPr sz="2200" i="1">
                          <a:solidFill>
                            <a:srgbClr val="4E5B3E"/>
                          </a:solidFill>
                          <a:latin typeface="Cambria Math" panose="02040503050406030204" pitchFamily="18" charset="0"/>
                        </a:rPr>
                        <m:t>exp</m:t>
                      </m:r>
                      <m:r>
                        <a:rPr sz="2200" i="1">
                          <a:solidFill>
                            <a:srgbClr val="4E5B3E"/>
                          </a:solidFill>
                          <a:latin typeface="Cambria Math" panose="02040503050406030204" pitchFamily="18" charset="0"/>
                        </a:rPr>
                        <m:t>(−</m:t>
                      </m:r>
                      <m:f>
                        <m:fPr>
                          <m:ctrlPr>
                            <a:rPr sz="2200" i="1">
                              <a:solidFill>
                                <a:srgbClr val="4E5B3E"/>
                              </a:solidFill>
                              <a:latin typeface="Cambria Math" panose="02040503050406030204" pitchFamily="18" charset="0"/>
                            </a:rPr>
                          </m:ctrlPr>
                        </m:fPr>
                        <m:num>
                          <m:r>
                            <m:rPr>
                              <m:sty m:val="p"/>
                            </m:rPr>
                            <a:rPr sz="2200" i="1">
                              <a:solidFill>
                                <a:srgbClr val="4E5B3E"/>
                              </a:solidFill>
                              <a:latin typeface="Cambria Math" panose="02040503050406030204" pitchFamily="18" charset="0"/>
                            </a:rPr>
                            <m:t>L</m:t>
                          </m:r>
                        </m:num>
                        <m:den>
                          <m:r>
                            <a:rPr sz="2200" i="1">
                              <a:solidFill>
                                <a:srgbClr val="4E5B3E"/>
                              </a:solidFill>
                              <a:latin typeface="Cambria Math" panose="02040503050406030204" pitchFamily="18" charset="0"/>
                            </a:rPr>
                            <m:t>𝜏</m:t>
                          </m:r>
                        </m:den>
                      </m:f>
                      <m:r>
                        <a:rPr sz="2200" i="1">
                          <a:solidFill>
                            <a:srgbClr val="4E5B3E"/>
                          </a:solidFill>
                          <a:latin typeface="Cambria Math" panose="02040503050406030204" pitchFamily="18" charset="0"/>
                        </a:rPr>
                        <m:t>×</m:t>
                      </m:r>
                      <m:f>
                        <m:fPr>
                          <m:ctrlPr>
                            <a:rPr sz="2200" i="1">
                              <a:solidFill>
                                <a:srgbClr val="4E5B3E"/>
                              </a:solidFill>
                              <a:latin typeface="Cambria Math" panose="02040503050406030204" pitchFamily="18" charset="0"/>
                            </a:rPr>
                          </m:ctrlPr>
                        </m:fPr>
                        <m:num>
                          <m:r>
                            <a:rPr sz="2200" i="1">
                              <a:solidFill>
                                <a:srgbClr val="4E5B3E"/>
                              </a:solidFill>
                              <a:latin typeface="Cambria Math" panose="02040503050406030204" pitchFamily="18" charset="0"/>
                            </a:rPr>
                            <m:t>𝑚</m:t>
                          </m:r>
                        </m:num>
                        <m:den>
                          <m:r>
                            <a:rPr sz="2200" i="1">
                              <a:solidFill>
                                <a:srgbClr val="4E5B3E"/>
                              </a:solidFill>
                              <a:latin typeface="Cambria Math" panose="02040503050406030204" pitchFamily="18" charset="0"/>
                            </a:rPr>
                            <m:t>𝐸</m:t>
                          </m:r>
                        </m:den>
                      </m:f>
                      <m:r>
                        <a:rPr sz="2200" i="1">
                          <a:solidFill>
                            <a:srgbClr val="4E5B3E"/>
                          </a:solidFill>
                          <a:latin typeface="Cambria Math" panose="02040503050406030204" pitchFamily="18" charset="0"/>
                        </a:rPr>
                        <m:t>)</m:t>
                      </m:r>
                    </m:oMath>
                  </m:oMathPara>
                </a14:m>
                <a:endParaRPr sz="2200" dirty="0">
                  <a:solidFill>
                    <a:srgbClr val="4F5C3F"/>
                  </a:solidFill>
                </a:endParaRPr>
              </a:p>
            </p:txBody>
          </p:sp>
        </mc:Choice>
        <mc:Fallback xmlns="">
          <p:sp>
            <p:nvSpPr>
              <p:cNvPr id="376" name="Équation"/>
              <p:cNvSpPr txBox="1">
                <a:spLocks noRot="1" noChangeAspect="1" noMove="1" noResize="1" noEditPoints="1" noAdjustHandles="1" noChangeArrowheads="1" noChangeShapeType="1" noTextEdit="1"/>
              </p:cNvSpPr>
              <p:nvPr/>
            </p:nvSpPr>
            <p:spPr>
              <a:xfrm>
                <a:off x="2984505" y="3643296"/>
                <a:ext cx="1671868" cy="633828"/>
              </a:xfrm>
              <a:prstGeom prst="rect">
                <a:avLst/>
              </a:prstGeom>
              <a:blipFill>
                <a:blip r:embed="rId7"/>
                <a:stretch>
                  <a:fillRect l="-3788" t="-2000" r="-6061" b="-14000"/>
                </a:stretch>
              </a:blipFill>
              <a:ln w="12700">
                <a:miter lim="400000"/>
              </a:ln>
            </p:spPr>
            <p:txBody>
              <a:bodyPr/>
              <a:lstStyle/>
              <a:p>
                <a:r>
                  <a:rPr lang="fr-FR">
                    <a:noFill/>
                  </a:rPr>
                  <a:t> </a:t>
                </a:r>
              </a:p>
            </p:txBody>
          </p:sp>
        </mc:Fallback>
      </mc:AlternateContent>
      <p:sp>
        <p:nvSpPr>
          <p:cNvPr id="2" name="NEUTRINO FLUXES on Earth">
            <a:extLst>
              <a:ext uri="{FF2B5EF4-FFF2-40B4-BE49-F238E27FC236}">
                <a16:creationId xmlns:a16="http://schemas.microsoft.com/office/drawing/2014/main" id="{DBB578A3-FDAA-21D3-200A-4CB81FFC405F}"/>
              </a:ext>
            </a:extLst>
          </p:cNvPr>
          <p:cNvSpPr txBox="1"/>
          <p:nvPr/>
        </p:nvSpPr>
        <p:spPr>
          <a:xfrm>
            <a:off x="2224181" y="384603"/>
            <a:ext cx="8462253"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2800" dirty="0">
                <a:solidFill>
                  <a:srgbClr val="0070C0"/>
                </a:solidFill>
              </a:rPr>
              <a:t>Neutrino non-radiative </a:t>
            </a:r>
            <a:r>
              <a:rPr lang="fr-FR" sz="2800" dirty="0" err="1">
                <a:solidFill>
                  <a:srgbClr val="0070C0"/>
                </a:solidFill>
              </a:rPr>
              <a:t>two</a:t>
            </a:r>
            <a:r>
              <a:rPr lang="fr-FR" sz="2800" dirty="0">
                <a:solidFill>
                  <a:srgbClr val="0070C0"/>
                </a:solidFill>
              </a:rPr>
              <a:t>-body </a:t>
            </a:r>
            <a:r>
              <a:rPr lang="fr-FR" sz="2800" dirty="0" err="1">
                <a:solidFill>
                  <a:srgbClr val="0070C0"/>
                </a:solidFill>
              </a:rPr>
              <a:t>decay</a:t>
            </a:r>
            <a:r>
              <a:rPr lang="fr-FR" sz="2800" dirty="0">
                <a:solidFill>
                  <a:srgbClr val="0070C0"/>
                </a:solidFill>
              </a:rPr>
              <a:t> in vacuum </a:t>
            </a:r>
            <a:endParaRPr sz="2800" dirty="0">
              <a:solidFill>
                <a:srgbClr val="0070C0"/>
              </a:solidFill>
            </a:endParaRPr>
          </a:p>
        </p:txBody>
      </p:sp>
      <p:pic>
        <p:nvPicPr>
          <p:cNvPr id="6" name="Image 5">
            <a:extLst>
              <a:ext uri="{FF2B5EF4-FFF2-40B4-BE49-F238E27FC236}">
                <a16:creationId xmlns:a16="http://schemas.microsoft.com/office/drawing/2014/main" id="{DA16EE4B-A22B-73A4-4661-E3E9843C9773}"/>
              </a:ext>
            </a:extLst>
          </p:cNvPr>
          <p:cNvPicPr>
            <a:picLocks noChangeAspect="1"/>
          </p:cNvPicPr>
          <p:nvPr/>
        </p:nvPicPr>
        <p:blipFill>
          <a:blip r:embed="rId8"/>
          <a:stretch>
            <a:fillRect/>
          </a:stretch>
        </p:blipFill>
        <p:spPr>
          <a:xfrm>
            <a:off x="1364123" y="2368129"/>
            <a:ext cx="1108932" cy="1092860"/>
          </a:xfrm>
          <a:prstGeom prst="rect">
            <a:avLst/>
          </a:prstGeom>
        </p:spPr>
      </p:pic>
      <p:pic>
        <p:nvPicPr>
          <p:cNvPr id="7" name="Picture 10" descr="ablogoterre">
            <a:extLst>
              <a:ext uri="{FF2B5EF4-FFF2-40B4-BE49-F238E27FC236}">
                <a16:creationId xmlns:a16="http://schemas.microsoft.com/office/drawing/2014/main" id="{7FC7DE8B-DD4F-A8C6-7273-755B8B54FC87}"/>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972771" y="2657703"/>
            <a:ext cx="576612" cy="566683"/>
          </a:xfrm>
          <a:prstGeom prst="rect">
            <a:avLst/>
          </a:prstGeom>
          <a:noFill/>
          <a:ln>
            <a:noFill/>
          </a:ln>
          <a:effectLst>
            <a:outerShdw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9" name="Connecteur droit avec flèche 8">
            <a:extLst>
              <a:ext uri="{FF2B5EF4-FFF2-40B4-BE49-F238E27FC236}">
                <a16:creationId xmlns:a16="http://schemas.microsoft.com/office/drawing/2014/main" id="{658EC9CE-618F-7DCF-A940-4D94480127ED}"/>
              </a:ext>
            </a:extLst>
          </p:cNvPr>
          <p:cNvCxnSpPr/>
          <p:nvPr/>
        </p:nvCxnSpPr>
        <p:spPr>
          <a:xfrm>
            <a:off x="2645360" y="2925305"/>
            <a:ext cx="1127108" cy="0"/>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sp>
        <p:nvSpPr>
          <p:cNvPr id="10" name="-  souce-detector distance">
            <a:extLst>
              <a:ext uri="{FF2B5EF4-FFF2-40B4-BE49-F238E27FC236}">
                <a16:creationId xmlns:a16="http://schemas.microsoft.com/office/drawing/2014/main" id="{ED75DD78-2D9D-7B56-2608-63486E8031EB}"/>
              </a:ext>
            </a:extLst>
          </p:cNvPr>
          <p:cNvSpPr txBox="1"/>
          <p:nvPr/>
        </p:nvSpPr>
        <p:spPr>
          <a:xfrm>
            <a:off x="3485696" y="2359032"/>
            <a:ext cx="1267493"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500" dirty="0"/>
              <a:t>detector</a:t>
            </a:r>
            <a:endParaRPr sz="1500" dirty="0"/>
          </a:p>
        </p:txBody>
      </p:sp>
      <p:sp>
        <p:nvSpPr>
          <p:cNvPr id="11" name="-  neutrino mass">
            <a:extLst>
              <a:ext uri="{FF2B5EF4-FFF2-40B4-BE49-F238E27FC236}">
                <a16:creationId xmlns:a16="http://schemas.microsoft.com/office/drawing/2014/main" id="{3F094D7C-8828-0286-F7FD-8B4A2A49BDA9}"/>
              </a:ext>
            </a:extLst>
          </p:cNvPr>
          <p:cNvSpPr txBox="1"/>
          <p:nvPr/>
        </p:nvSpPr>
        <p:spPr>
          <a:xfrm>
            <a:off x="2404168" y="4467184"/>
            <a:ext cx="1257240"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err="1"/>
              <a:t>lifetime</a:t>
            </a:r>
            <a:endParaRPr sz="1600" dirty="0"/>
          </a:p>
        </p:txBody>
      </p:sp>
      <p:cxnSp>
        <p:nvCxnSpPr>
          <p:cNvPr id="13" name="Connecteur droit avec flèche 12">
            <a:extLst>
              <a:ext uri="{FF2B5EF4-FFF2-40B4-BE49-F238E27FC236}">
                <a16:creationId xmlns:a16="http://schemas.microsoft.com/office/drawing/2014/main" id="{80C5AB38-FACE-12DB-99E8-737175038744}"/>
              </a:ext>
            </a:extLst>
          </p:cNvPr>
          <p:cNvCxnSpPr>
            <a:cxnSpLocks/>
          </p:cNvCxnSpPr>
          <p:nvPr/>
        </p:nvCxnSpPr>
        <p:spPr>
          <a:xfrm flipV="1">
            <a:off x="4471132" y="3557410"/>
            <a:ext cx="212820" cy="2249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a:extLst>
              <a:ext uri="{FF2B5EF4-FFF2-40B4-BE49-F238E27FC236}">
                <a16:creationId xmlns:a16="http://schemas.microsoft.com/office/drawing/2014/main" id="{48CD3204-C954-F73C-6525-F95F78E9469B}"/>
              </a:ext>
            </a:extLst>
          </p:cNvPr>
          <p:cNvCxnSpPr>
            <a:cxnSpLocks/>
          </p:cNvCxnSpPr>
          <p:nvPr/>
        </p:nvCxnSpPr>
        <p:spPr>
          <a:xfrm>
            <a:off x="4503965" y="4181765"/>
            <a:ext cx="179343" cy="3810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eur droit avec flèche 16">
            <a:extLst>
              <a:ext uri="{FF2B5EF4-FFF2-40B4-BE49-F238E27FC236}">
                <a16:creationId xmlns:a16="http://schemas.microsoft.com/office/drawing/2014/main" id="{60A1996E-3077-59AA-5719-20E13791E998}"/>
              </a:ext>
            </a:extLst>
          </p:cNvPr>
          <p:cNvCxnSpPr>
            <a:cxnSpLocks/>
            <a:stCxn id="376" idx="2"/>
          </p:cNvCxnSpPr>
          <p:nvPr/>
        </p:nvCxnSpPr>
        <p:spPr>
          <a:xfrm flipH="1">
            <a:off x="3370737" y="4277124"/>
            <a:ext cx="449702" cy="19312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23" name="Image" descr="Image">
            <a:extLst>
              <a:ext uri="{FF2B5EF4-FFF2-40B4-BE49-F238E27FC236}">
                <a16:creationId xmlns:a16="http://schemas.microsoft.com/office/drawing/2014/main" id="{FFB01C76-BE54-C4AB-DEA9-C27A88BF8AF4}"/>
              </a:ext>
            </a:extLst>
          </p:cNvPr>
          <p:cNvPicPr>
            <a:picLocks noChangeAspect="1"/>
          </p:cNvPicPr>
          <p:nvPr/>
        </p:nvPicPr>
        <p:blipFill>
          <a:blip r:embed="rId10"/>
          <a:stretch>
            <a:fillRect/>
          </a:stretch>
        </p:blipFill>
        <p:spPr>
          <a:xfrm>
            <a:off x="1173681" y="5045162"/>
            <a:ext cx="4082856" cy="251936"/>
          </a:xfrm>
          <a:prstGeom prst="rect">
            <a:avLst/>
          </a:prstGeom>
          <a:ln w="12700">
            <a:miter lim="400000"/>
          </a:ln>
        </p:spPr>
      </p:pic>
      <p:sp>
        <p:nvSpPr>
          <p:cNvPr id="24" name="due to tree-level (pseudo)scalar couplings.">
            <a:extLst>
              <a:ext uri="{FF2B5EF4-FFF2-40B4-BE49-F238E27FC236}">
                <a16:creationId xmlns:a16="http://schemas.microsoft.com/office/drawing/2014/main" id="{0C76C96B-9BD9-F1E7-FD45-B6C10569602B}"/>
              </a:ext>
            </a:extLst>
          </p:cNvPr>
          <p:cNvSpPr txBox="1"/>
          <p:nvPr/>
        </p:nvSpPr>
        <p:spPr>
          <a:xfrm>
            <a:off x="1115961" y="5334934"/>
            <a:ext cx="3938194"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sz="1600" dirty="0"/>
              <a:t>due to tree-level (pseudo)scalar couplings</a:t>
            </a:r>
            <a:r>
              <a:rPr sz="1500" dirty="0"/>
              <a:t>. </a:t>
            </a:r>
          </a:p>
        </p:txBody>
      </p:sp>
      <mc:AlternateContent xmlns:mc="http://schemas.openxmlformats.org/markup-compatibility/2006" xmlns:a14="http://schemas.microsoft.com/office/drawing/2010/main">
        <mc:Choice Requires="a14">
          <p:sp>
            <p:nvSpPr>
              <p:cNvPr id="3" name="Équation">
                <a:extLst>
                  <a:ext uri="{FF2B5EF4-FFF2-40B4-BE49-F238E27FC236}">
                    <a16:creationId xmlns:a16="http://schemas.microsoft.com/office/drawing/2014/main" id="{295197A0-25A4-4783-87E0-5D06A30DB5D1}"/>
                  </a:ext>
                </a:extLst>
              </p:cNvPr>
              <p:cNvSpPr txBox="1"/>
              <p:nvPr/>
            </p:nvSpPr>
            <p:spPr>
              <a:xfrm>
                <a:off x="5748370" y="5609135"/>
                <a:ext cx="5716153" cy="485582"/>
              </a:xfrm>
              <a:prstGeom prst="rect">
                <a:avLst/>
              </a:prstGeom>
              <a:ln w="12700">
                <a:miter lim="400000"/>
              </a:ln>
            </p:spPr>
            <p:txBody>
              <a:bodyPr wrap="square" lIns="0" tIns="0" rIns="0" bIns="0">
                <a:spAutoFit/>
              </a:bodyPr>
              <a:lstStyle/>
              <a:p>
                <a:pPr defTabSz="457200" latinLnBrk="1">
                  <a:defRPr sz="1800">
                    <a:solidFill>
                      <a:srgbClr val="000000"/>
                    </a:solidFill>
                    <a:effectLst/>
                  </a:defRPr>
                </a:pPr>
                <a14:m>
                  <m:oMathPara xmlns:m="http://schemas.openxmlformats.org/officeDocument/2006/math">
                    <m:oMath>
                      <m:f>
                        <m:fPr>
                          <m:ctrlPr>
                            <a:rPr lang="ar-AE" sz="1850" i="1" smtClean="0">
                              <a:solidFill>
                                <a:srgbClr val="4E5B3E"/>
                              </a:solidFill>
                              <a:latin typeface="Cambria Math" panose="02040503050406030204" pitchFamily="18" charset="0"/>
                            </a:rPr>
                          </m:ctrlPr>
                        </m:fPr>
                        <m:num>
                          <m:r>
                            <a:rPr lang="ar-AE" sz="1850" i="1" smtClean="0">
                              <a:solidFill>
                                <a:srgbClr val="4E5B3E"/>
                              </a:solidFill>
                              <a:latin typeface="Cambria Math" panose="02040503050406030204" pitchFamily="18" charset="0"/>
                            </a:rPr>
                            <m:t>𝜏</m:t>
                          </m:r>
                        </m:num>
                        <m:den>
                          <m:r>
                            <a:rPr lang="ar-AE" sz="1850" i="1" smtClean="0">
                              <a:solidFill>
                                <a:srgbClr val="4E5B3E"/>
                              </a:solidFill>
                              <a:latin typeface="Cambria Math" panose="02040503050406030204" pitchFamily="18" charset="0"/>
                            </a:rPr>
                            <m:t>𝑚</m:t>
                          </m:r>
                        </m:den>
                      </m:f>
                      <m:r>
                        <a:rPr lang="ar-AE" sz="1850" i="1" smtClean="0">
                          <a:solidFill>
                            <a:srgbClr val="4E5B3E"/>
                          </a:solidFill>
                          <a:latin typeface="Cambria Math" panose="02040503050406030204" pitchFamily="18" charset="0"/>
                        </a:rPr>
                        <m:t>&gt;1.2×</m:t>
                      </m:r>
                      <m:sSup>
                        <m:sSupPr>
                          <m:ctrlPr>
                            <a:rPr lang="ar-AE" sz="1850" i="1">
                              <a:solidFill>
                                <a:srgbClr val="4E5B3E"/>
                              </a:solidFill>
                              <a:latin typeface="Cambria Math" panose="02040503050406030204" pitchFamily="18" charset="0"/>
                            </a:rPr>
                          </m:ctrlPr>
                        </m:sSupPr>
                        <m:e>
                          <m:r>
                            <a:rPr lang="ar-AE" sz="1850" i="1">
                              <a:solidFill>
                                <a:srgbClr val="4E5B3E"/>
                              </a:solidFill>
                              <a:latin typeface="Cambria Math" panose="02040503050406030204" pitchFamily="18" charset="0"/>
                            </a:rPr>
                            <m:t>10</m:t>
                          </m:r>
                        </m:e>
                        <m:sup>
                          <m:r>
                            <a:rPr lang="ar-AE" sz="1850" i="1">
                              <a:solidFill>
                                <a:srgbClr val="4E5B3E"/>
                              </a:solidFill>
                              <a:latin typeface="Cambria Math" panose="02040503050406030204" pitchFamily="18" charset="0"/>
                            </a:rPr>
                            <m:t>5</m:t>
                          </m:r>
                        </m:sup>
                      </m:sSup>
                      <m:d>
                        <m:dPr>
                          <m:ctrlPr>
                            <a:rPr lang="ar-AE" sz="1850" i="1">
                              <a:solidFill>
                                <a:srgbClr val="4E5B3E"/>
                              </a:solidFill>
                              <a:latin typeface="Cambria Math" panose="02040503050406030204" pitchFamily="18" charset="0"/>
                            </a:rPr>
                          </m:ctrlPr>
                        </m:dPr>
                        <m:e>
                          <m:r>
                            <a:rPr lang="ar-AE" sz="1850" i="1">
                              <a:solidFill>
                                <a:srgbClr val="4E5B3E"/>
                              </a:solidFill>
                              <a:latin typeface="Cambria Math" panose="02040503050406030204" pitchFamily="18" charset="0"/>
                            </a:rPr>
                            <m:t>90%</m:t>
                          </m:r>
                          <m:r>
                            <m:rPr>
                              <m:sty m:val="p"/>
                            </m:rPr>
                            <a:rPr lang="fr-FR" sz="1850" i="1">
                              <a:solidFill>
                                <a:srgbClr val="4E5B3E"/>
                              </a:solidFill>
                              <a:latin typeface="Cambria Math" panose="02040503050406030204" pitchFamily="18" charset="0"/>
                            </a:rPr>
                            <m:t>C</m:t>
                          </m:r>
                          <m:r>
                            <a:rPr lang="fr-FR" sz="1850" i="1">
                              <a:solidFill>
                                <a:srgbClr val="4E5B3E"/>
                              </a:solidFill>
                              <a:latin typeface="Cambria Math" panose="02040503050406030204" pitchFamily="18" charset="0"/>
                            </a:rPr>
                            <m:t>.</m:t>
                          </m:r>
                          <m:r>
                            <m:rPr>
                              <m:sty m:val="p"/>
                            </m:rPr>
                            <a:rPr lang="fr-FR" sz="1850" i="1">
                              <a:solidFill>
                                <a:srgbClr val="4E5B3E"/>
                              </a:solidFill>
                              <a:latin typeface="Cambria Math" panose="02040503050406030204" pitchFamily="18" charset="0"/>
                            </a:rPr>
                            <m:t>L</m:t>
                          </m:r>
                          <m:r>
                            <a:rPr lang="fr-FR" sz="1850" i="1">
                              <a:solidFill>
                                <a:srgbClr val="4E5B3E"/>
                              </a:solidFill>
                              <a:latin typeface="Cambria Math" panose="02040503050406030204" pitchFamily="18" charset="0"/>
                            </a:rPr>
                            <m:t>.</m:t>
                          </m:r>
                        </m:e>
                      </m:d>
                      <m:r>
                        <a:rPr lang="fr-FR" sz="1850" b="0" i="1" smtClean="0">
                          <a:solidFill>
                            <a:srgbClr val="4E5B3E"/>
                          </a:solidFill>
                          <a:latin typeface="Cambria Math" panose="02040503050406030204" pitchFamily="18" charset="0"/>
                        </a:rPr>
                        <m:t> </m:t>
                      </m:r>
                      <m:r>
                        <m:rPr>
                          <m:sty m:val="p"/>
                        </m:rPr>
                        <a:rPr lang="fr-FR" sz="1850" i="1">
                          <a:solidFill>
                            <a:srgbClr val="4E5B3E"/>
                          </a:solidFill>
                          <a:latin typeface="Cambria Math" panose="02040503050406030204" pitchFamily="18" charset="0"/>
                        </a:rPr>
                        <m:t>for</m:t>
                      </m:r>
                      <m:sSub>
                        <m:sSubPr>
                          <m:ctrlPr>
                            <a:rPr lang="ar-AE" sz="1850" i="1">
                              <a:solidFill>
                                <a:srgbClr val="4E5B3E"/>
                              </a:solidFill>
                              <a:latin typeface="Cambria Math" panose="02040503050406030204" pitchFamily="18" charset="0"/>
                            </a:rPr>
                          </m:ctrlPr>
                        </m:sSubPr>
                        <m:e>
                          <m:r>
                            <a:rPr lang="ar-AE" sz="1850" i="1">
                              <a:solidFill>
                                <a:srgbClr val="4E5B3E"/>
                              </a:solidFill>
                              <a:latin typeface="Cambria Math" panose="02040503050406030204" pitchFamily="18" charset="0"/>
                            </a:rPr>
                            <m:t> </m:t>
                          </m:r>
                          <m:r>
                            <a:rPr lang="ar-AE" sz="1850" i="1">
                              <a:solidFill>
                                <a:srgbClr val="4E5B3E"/>
                              </a:solidFill>
                              <a:latin typeface="Cambria Math" panose="02040503050406030204" pitchFamily="18" charset="0"/>
                            </a:rPr>
                            <m:t>𝜈</m:t>
                          </m:r>
                        </m:e>
                        <m:sub>
                          <m:r>
                            <a:rPr lang="ar-AE" sz="1850" i="1">
                              <a:solidFill>
                                <a:srgbClr val="4E5B3E"/>
                              </a:solidFill>
                              <a:latin typeface="Cambria Math" panose="02040503050406030204" pitchFamily="18" charset="0"/>
                            </a:rPr>
                            <m:t>1</m:t>
                          </m:r>
                        </m:sub>
                      </m:sSub>
                      <m:r>
                        <a:rPr lang="fr-FR" sz="1850" b="0" i="1" smtClean="0">
                          <a:solidFill>
                            <a:srgbClr val="4E5B3E"/>
                          </a:solidFill>
                          <a:latin typeface="Cambria Math" panose="02040503050406030204" pitchFamily="18" charset="0"/>
                        </a:rPr>
                        <m:t> </m:t>
                      </m:r>
                      <m:r>
                        <m:rPr>
                          <m:sty m:val="p"/>
                        </m:rPr>
                        <a:rPr lang="fr-FR" sz="1850" i="1">
                          <a:solidFill>
                            <a:srgbClr val="4E5B3E"/>
                          </a:solidFill>
                          <a:latin typeface="Cambria Math" panose="02040503050406030204" pitchFamily="18" charset="0"/>
                        </a:rPr>
                        <m:t>and</m:t>
                      </m:r>
                      <m:sSub>
                        <m:sSubPr>
                          <m:ctrlPr>
                            <a:rPr lang="fr-FR" sz="1850" b="0" i="1" smtClean="0">
                              <a:solidFill>
                                <a:srgbClr val="4E5B3E"/>
                              </a:solidFill>
                              <a:latin typeface="Cambria Math" panose="02040503050406030204" pitchFamily="18" charset="0"/>
                            </a:rPr>
                          </m:ctrlPr>
                        </m:sSubPr>
                        <m:e>
                          <m:r>
                            <a:rPr lang="fr-FR" sz="1850" b="0" i="1" smtClean="0">
                              <a:solidFill>
                                <a:srgbClr val="4E5B3E"/>
                              </a:solidFill>
                              <a:latin typeface="Cambria Math" panose="02040503050406030204" pitchFamily="18" charset="0"/>
                            </a:rPr>
                            <m:t> </m:t>
                          </m:r>
                          <m:r>
                            <a:rPr lang="ar-AE" sz="1850" i="1">
                              <a:solidFill>
                                <a:srgbClr val="4E5B3E"/>
                              </a:solidFill>
                              <a:latin typeface="Cambria Math" panose="02040503050406030204" pitchFamily="18" charset="0"/>
                            </a:rPr>
                            <m:t>𝜈</m:t>
                          </m:r>
                        </m:e>
                        <m:sub>
                          <m:r>
                            <a:rPr lang="ar-AE" sz="1850" i="1">
                              <a:solidFill>
                                <a:srgbClr val="4E5B3E"/>
                              </a:solidFill>
                              <a:latin typeface="Cambria Math" panose="02040503050406030204" pitchFamily="18" charset="0"/>
                            </a:rPr>
                            <m:t>2</m:t>
                          </m:r>
                        </m:sub>
                      </m:sSub>
                      <m:d>
                        <m:dPr>
                          <m:ctrlPr>
                            <a:rPr lang="fr-FR" sz="1850" i="1">
                              <a:solidFill>
                                <a:srgbClr val="4E5B3E"/>
                              </a:solidFill>
                              <a:latin typeface="Cambria Math" panose="02040503050406030204" pitchFamily="18" charset="0"/>
                            </a:rPr>
                          </m:ctrlPr>
                        </m:dPr>
                        <m:e>
                          <m:r>
                            <m:rPr>
                              <m:sty m:val="p"/>
                            </m:rPr>
                            <a:rPr lang="fr-FR" sz="1850" i="1">
                              <a:solidFill>
                                <a:srgbClr val="4E5B3E"/>
                              </a:solidFill>
                              <a:latin typeface="Cambria Math" panose="02040503050406030204" pitchFamily="18" charset="0"/>
                            </a:rPr>
                            <m:t>IO</m:t>
                          </m:r>
                        </m:e>
                      </m:d>
                      <m:r>
                        <a:rPr lang="fr-FR" sz="1850" b="0" i="1" smtClean="0">
                          <a:solidFill>
                            <a:srgbClr val="4E5B3E"/>
                          </a:solidFill>
                          <a:latin typeface="Cambria Math" panose="02040503050406030204" pitchFamily="18" charset="0"/>
                        </a:rPr>
                        <m:t> −</m:t>
                      </m:r>
                      <m:r>
                        <a:rPr lang="fr-FR" sz="1850" b="1" i="0" smtClean="0">
                          <a:solidFill>
                            <a:srgbClr val="4E5B3E"/>
                          </a:solidFill>
                          <a:latin typeface="Cambria Math" panose="02040503050406030204" pitchFamily="18" charset="0"/>
                        </a:rPr>
                        <m:t>𝐏𝐃𝐆𝟐𝟎𝟐</m:t>
                      </m:r>
                      <m:r>
                        <a:rPr lang="fr-FR" sz="1850" b="1" i="1" smtClean="0">
                          <a:solidFill>
                            <a:srgbClr val="4E5B3E"/>
                          </a:solidFill>
                          <a:latin typeface="Cambria Math" panose="02040503050406030204" pitchFamily="18" charset="0"/>
                        </a:rPr>
                        <m:t>𝟒</m:t>
                      </m:r>
                      <m:r>
                        <a:rPr lang="fr-FR" sz="1850" b="0" i="1" smtClean="0">
                          <a:solidFill>
                            <a:srgbClr val="4E5B3E"/>
                          </a:solidFill>
                          <a:latin typeface="Cambria Math" panose="02040503050406030204" pitchFamily="18" charset="0"/>
                        </a:rPr>
                        <m:t>.</m:t>
                      </m:r>
                    </m:oMath>
                  </m:oMathPara>
                </a14:m>
                <a:endParaRPr sz="1850" dirty="0">
                  <a:solidFill>
                    <a:srgbClr val="4F5C3F"/>
                  </a:solidFill>
                </a:endParaRPr>
              </a:p>
            </p:txBody>
          </p:sp>
        </mc:Choice>
        <mc:Fallback xmlns="">
          <p:sp>
            <p:nvSpPr>
              <p:cNvPr id="3" name="Équation">
                <a:extLst>
                  <a:ext uri="{FF2B5EF4-FFF2-40B4-BE49-F238E27FC236}">
                    <a16:creationId xmlns:a16="http://schemas.microsoft.com/office/drawing/2014/main" id="{295197A0-25A4-4783-87E0-5D06A30DB5D1}"/>
                  </a:ext>
                </a:extLst>
              </p:cNvPr>
              <p:cNvSpPr txBox="1">
                <a:spLocks noRot="1" noChangeAspect="1" noMove="1" noResize="1" noEditPoints="1" noAdjustHandles="1" noChangeArrowheads="1" noChangeShapeType="1" noTextEdit="1"/>
              </p:cNvSpPr>
              <p:nvPr/>
            </p:nvSpPr>
            <p:spPr>
              <a:xfrm>
                <a:off x="5748370" y="5609135"/>
                <a:ext cx="5716153" cy="485582"/>
              </a:xfrm>
              <a:prstGeom prst="rect">
                <a:avLst/>
              </a:prstGeom>
              <a:blipFill>
                <a:blip r:embed="rId11"/>
                <a:stretch>
                  <a:fillRect b="-7500"/>
                </a:stretch>
              </a:blipFill>
              <a:ln w="12700">
                <a:miter lim="400000"/>
              </a:ln>
            </p:spPr>
            <p:txBody>
              <a:bodyPr/>
              <a:lstStyle/>
              <a:p>
                <a:r>
                  <a:rPr lang="fr-FR">
                    <a:noFill/>
                  </a:rPr>
                  <a:t> </a:t>
                </a:r>
              </a:p>
            </p:txBody>
          </p:sp>
        </mc:Fallback>
      </mc:AlternateContent>
      <p:sp>
        <p:nvSpPr>
          <p:cNvPr id="5" name="due to tree-level (pseudo)scalar couplings.">
            <a:extLst>
              <a:ext uri="{FF2B5EF4-FFF2-40B4-BE49-F238E27FC236}">
                <a16:creationId xmlns:a16="http://schemas.microsoft.com/office/drawing/2014/main" id="{17645952-D84B-9B34-7723-994C6028CFD4}"/>
              </a:ext>
            </a:extLst>
          </p:cNvPr>
          <p:cNvSpPr txBox="1"/>
          <p:nvPr/>
        </p:nvSpPr>
        <p:spPr>
          <a:xfrm>
            <a:off x="5748370" y="5019794"/>
            <a:ext cx="6121484"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lang="fr-FR" sz="1600" dirty="0"/>
              <a:t>First </a:t>
            </a:r>
            <a:r>
              <a:rPr lang="fr-FR" sz="1600" dirty="0" err="1"/>
              <a:t>likelihood</a:t>
            </a:r>
            <a:r>
              <a:rPr lang="fr-FR" sz="1600" dirty="0"/>
              <a:t> </a:t>
            </a:r>
            <a:r>
              <a:rPr lang="fr-FR" sz="1600" dirty="0" err="1"/>
              <a:t>analysis</a:t>
            </a:r>
            <a:r>
              <a:rPr lang="fr-FR" sz="1600" dirty="0"/>
              <a:t> of the 24 </a:t>
            </a:r>
            <a:r>
              <a:rPr lang="fr-FR" sz="1600" dirty="0" err="1"/>
              <a:t>electron</a:t>
            </a:r>
            <a:r>
              <a:rPr lang="fr-FR" sz="1600" dirty="0"/>
              <a:t> </a:t>
            </a:r>
            <a:r>
              <a:rPr lang="fr-FR" sz="1600" dirty="0" err="1"/>
              <a:t>anti-neutrino</a:t>
            </a:r>
            <a:r>
              <a:rPr lang="fr-FR" sz="1600" dirty="0"/>
              <a:t> </a:t>
            </a:r>
            <a:r>
              <a:rPr lang="fr-FR" sz="1600" dirty="0" err="1"/>
              <a:t>events</a:t>
            </a:r>
            <a:endParaRPr lang="fr-FR" sz="1600" dirty="0"/>
          </a:p>
          <a:p>
            <a:pPr>
              <a:defRPr>
                <a:effectLst/>
              </a:defRPr>
            </a:pPr>
            <a:r>
              <a:rPr lang="fr-FR" sz="1600" dirty="0" err="1"/>
              <a:t>from</a:t>
            </a:r>
            <a:r>
              <a:rPr lang="fr-FR" sz="1600" dirty="0"/>
              <a:t> SN1987A in </a:t>
            </a:r>
            <a:r>
              <a:rPr lang="fr-FR" sz="1600" dirty="0" err="1"/>
              <a:t>Kamiokande</a:t>
            </a:r>
            <a:r>
              <a:rPr lang="fr-FR" sz="1600" dirty="0"/>
              <a:t>, IMB and Baksan, </a:t>
            </a:r>
            <a:r>
              <a:rPr lang="fr-FR" sz="1600" dirty="0" err="1"/>
              <a:t>including</a:t>
            </a:r>
            <a:r>
              <a:rPr lang="fr-FR" sz="1600" dirty="0"/>
              <a:t> </a:t>
            </a:r>
            <a:r>
              <a:rPr lang="fr-FR" sz="1600" dirty="0" err="1"/>
              <a:t>decay</a:t>
            </a:r>
            <a:r>
              <a:rPr lang="fr-FR" sz="1600" dirty="0"/>
              <a:t>: </a:t>
            </a:r>
            <a:endParaRPr sz="1500" dirty="0"/>
          </a:p>
        </p:txBody>
      </p:sp>
      <p:sp>
        <p:nvSpPr>
          <p:cNvPr id="8" name="Rectangle">
            <a:extLst>
              <a:ext uri="{FF2B5EF4-FFF2-40B4-BE49-F238E27FC236}">
                <a16:creationId xmlns:a16="http://schemas.microsoft.com/office/drawing/2014/main" id="{E4E7D7E8-0CBE-F9FB-5B26-6DC219217716}"/>
              </a:ext>
            </a:extLst>
          </p:cNvPr>
          <p:cNvSpPr/>
          <p:nvPr/>
        </p:nvSpPr>
        <p:spPr>
          <a:xfrm>
            <a:off x="5530891" y="5080285"/>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p>
        </p:txBody>
      </p:sp>
      <p:cxnSp>
        <p:nvCxnSpPr>
          <p:cNvPr id="14" name="Connecteur droit 13">
            <a:extLst>
              <a:ext uri="{FF2B5EF4-FFF2-40B4-BE49-F238E27FC236}">
                <a16:creationId xmlns:a16="http://schemas.microsoft.com/office/drawing/2014/main" id="{80188438-4910-B6BE-D4F1-A57ED65EBEB2}"/>
              </a:ext>
            </a:extLst>
          </p:cNvPr>
          <p:cNvCxnSpPr>
            <a:cxnSpLocks/>
          </p:cNvCxnSpPr>
          <p:nvPr/>
        </p:nvCxnSpPr>
        <p:spPr>
          <a:xfrm flipV="1">
            <a:off x="10071279" y="2780862"/>
            <a:ext cx="0" cy="1179348"/>
          </a:xfrm>
          <a:prstGeom prst="line">
            <a:avLst/>
          </a:prstGeom>
          <a:ln w="12700">
            <a:solidFill>
              <a:srgbClr val="C00000"/>
            </a:solidFill>
            <a:prstDash val="dash"/>
          </a:ln>
        </p:spPr>
        <p:style>
          <a:lnRef idx="1">
            <a:schemeClr val="accent1"/>
          </a:lnRef>
          <a:fillRef idx="0">
            <a:schemeClr val="accent1"/>
          </a:fillRef>
          <a:effectRef idx="0">
            <a:schemeClr val="accent1"/>
          </a:effectRef>
          <a:fontRef idx="minor">
            <a:schemeClr val="tx1"/>
          </a:fontRef>
        </p:style>
      </p:cxnSp>
      <p:sp>
        <p:nvSpPr>
          <p:cNvPr id="4" name="ICAP, IAP, 8th September 2022">
            <a:extLst>
              <a:ext uri="{FF2B5EF4-FFF2-40B4-BE49-F238E27FC236}">
                <a16:creationId xmlns:a16="http://schemas.microsoft.com/office/drawing/2014/main" id="{FF4A98D3-EC1D-A386-E772-1D635414FCCB}"/>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13029653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1B800B1C-82DB-8040-CBF7-6627136F5E18}"/>
              </a:ext>
            </a:extLst>
          </p:cNvPr>
          <p:cNvPicPr>
            <a:picLocks noChangeAspect="1"/>
          </p:cNvPicPr>
          <p:nvPr/>
        </p:nvPicPr>
        <p:blipFill>
          <a:blip r:embed="rId2"/>
          <a:stretch>
            <a:fillRect/>
          </a:stretch>
        </p:blipFill>
        <p:spPr>
          <a:xfrm>
            <a:off x="3084582" y="1927261"/>
            <a:ext cx="4594916" cy="3298748"/>
          </a:xfrm>
          <a:prstGeom prst="rect">
            <a:avLst/>
          </a:prstGeom>
          <a:ln>
            <a:noFill/>
          </a:ln>
          <a:effectLst>
            <a:outerShdw blurRad="292100" dist="139700" dir="2700000" algn="tl" rotWithShape="0">
              <a:srgbClr val="333333">
                <a:alpha val="65000"/>
              </a:srgbClr>
            </a:outerShdw>
          </a:effectLst>
        </p:spPr>
      </p:pic>
      <p:sp>
        <p:nvSpPr>
          <p:cNvPr id="3" name="NEUTRINO FLUXES on Earth">
            <a:extLst>
              <a:ext uri="{FF2B5EF4-FFF2-40B4-BE49-F238E27FC236}">
                <a16:creationId xmlns:a16="http://schemas.microsoft.com/office/drawing/2014/main" id="{FCFD2F40-CA01-66E0-F276-F4CE37016052}"/>
              </a:ext>
            </a:extLst>
          </p:cNvPr>
          <p:cNvSpPr txBox="1"/>
          <p:nvPr/>
        </p:nvSpPr>
        <p:spPr>
          <a:xfrm>
            <a:off x="775488" y="445598"/>
            <a:ext cx="10329751" cy="48218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2800" dirty="0">
                <a:solidFill>
                  <a:srgbClr val="0070C0"/>
                </a:solidFill>
              </a:rPr>
              <a:t>(Some) Bounds on neutrino-</a:t>
            </a:r>
            <a:r>
              <a:rPr lang="fr-FR" sz="2800" dirty="0" err="1">
                <a:solidFill>
                  <a:srgbClr val="0070C0"/>
                </a:solidFill>
              </a:rPr>
              <a:t>Majoron</a:t>
            </a:r>
            <a:r>
              <a:rPr lang="fr-FR" sz="2800" dirty="0">
                <a:solidFill>
                  <a:srgbClr val="0070C0"/>
                </a:solidFill>
              </a:rPr>
              <a:t> (</a:t>
            </a:r>
            <a:r>
              <a:rPr lang="fr-FR" sz="2800" dirty="0" err="1">
                <a:solidFill>
                  <a:srgbClr val="0070C0"/>
                </a:solidFill>
              </a:rPr>
              <a:t>Majoron</a:t>
            </a:r>
            <a:r>
              <a:rPr lang="fr-FR" sz="2800" dirty="0">
                <a:solidFill>
                  <a:srgbClr val="0070C0"/>
                </a:solidFill>
              </a:rPr>
              <a:t>-like) </a:t>
            </a:r>
            <a:r>
              <a:rPr lang="fr-FR" sz="2800" dirty="0" err="1">
                <a:solidFill>
                  <a:srgbClr val="0070C0"/>
                </a:solidFill>
              </a:rPr>
              <a:t>couplings</a:t>
            </a:r>
            <a:endParaRPr sz="2800" dirty="0">
              <a:solidFill>
                <a:srgbClr val="0070C0"/>
              </a:solidFill>
            </a:endParaRPr>
          </a:p>
        </p:txBody>
      </p:sp>
      <p:sp>
        <p:nvSpPr>
          <p:cNvPr id="7" name="Abe et al, arXiv:2109.11174">
            <a:extLst>
              <a:ext uri="{FF2B5EF4-FFF2-40B4-BE49-F238E27FC236}">
                <a16:creationId xmlns:a16="http://schemas.microsoft.com/office/drawing/2014/main" id="{CC218519-F190-1126-81F2-8E1007BD5ED6}"/>
              </a:ext>
            </a:extLst>
          </p:cNvPr>
          <p:cNvSpPr txBox="1"/>
          <p:nvPr/>
        </p:nvSpPr>
        <p:spPr>
          <a:xfrm>
            <a:off x="3241196" y="5341599"/>
            <a:ext cx="5398337" cy="2846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600" dirty="0"/>
              <a:t>Ivanez-</a:t>
            </a:r>
            <a:r>
              <a:rPr sz="1600" dirty="0" err="1"/>
              <a:t>Ballesteros,Volpe</a:t>
            </a:r>
            <a:r>
              <a:rPr sz="1600" dirty="0"/>
              <a:t>, </a:t>
            </a:r>
            <a:r>
              <a:rPr lang="fr-FR" sz="1600" dirty="0"/>
              <a:t> </a:t>
            </a:r>
            <a:r>
              <a:rPr lang="fr-FR" sz="1600" i="1" dirty="0">
                <a:latin typeface="Book Antiqua" panose="02040602050305030304" pitchFamily="18" charset="0"/>
              </a:rPr>
              <a:t>JCAP</a:t>
            </a:r>
            <a:r>
              <a:rPr lang="fr-FR" sz="1600" dirty="0">
                <a:latin typeface="Book Antiqua" panose="02040602050305030304" pitchFamily="18" charset="0"/>
              </a:rPr>
              <a:t> 02 (2026) 069, </a:t>
            </a:r>
            <a:r>
              <a:rPr lang="fr-FR" sz="1600" dirty="0">
                <a:latin typeface="Book Antiqua" panose="02040602050305030304" pitchFamily="18" charset="0"/>
                <a:hlinkClick r:id="rId3"/>
              </a:rPr>
              <a:t>2507.21845</a:t>
            </a:r>
            <a:endParaRPr sz="1600" u="sng" dirty="0">
              <a:solidFill>
                <a:srgbClr val="0000FF"/>
              </a:solidFill>
              <a:uFill>
                <a:solidFill>
                  <a:srgbClr val="0000FF"/>
                </a:solidFill>
              </a:uFill>
              <a:hlinkClick r:id="rId4"/>
            </a:endParaRPr>
          </a:p>
        </p:txBody>
      </p:sp>
      <p:sp>
        <p:nvSpPr>
          <p:cNvPr id="8" name="Rectangle">
            <a:extLst>
              <a:ext uri="{FF2B5EF4-FFF2-40B4-BE49-F238E27FC236}">
                <a16:creationId xmlns:a16="http://schemas.microsoft.com/office/drawing/2014/main" id="{54F72D91-5A58-6467-1F19-8E53B36A49AD}"/>
              </a:ext>
            </a:extLst>
          </p:cNvPr>
          <p:cNvSpPr/>
          <p:nvPr/>
        </p:nvSpPr>
        <p:spPr>
          <a:xfrm>
            <a:off x="992878" y="1064333"/>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solidFill>
                <a:srgbClr val="FFC000"/>
              </a:solidFill>
            </a:endParaRPr>
          </a:p>
        </p:txBody>
      </p:sp>
      <p:sp>
        <p:nvSpPr>
          <p:cNvPr id="9" name="Likelihood analysis (7D) of the 24 SN1987 neutrino events…">
            <a:extLst>
              <a:ext uri="{FF2B5EF4-FFF2-40B4-BE49-F238E27FC236}">
                <a16:creationId xmlns:a16="http://schemas.microsoft.com/office/drawing/2014/main" id="{E3B1FC42-8A35-51B9-7D2A-40805BF84AA7}"/>
              </a:ext>
            </a:extLst>
          </p:cNvPr>
          <p:cNvSpPr txBox="1"/>
          <p:nvPr/>
        </p:nvSpPr>
        <p:spPr>
          <a:xfrm>
            <a:off x="1230906" y="996147"/>
            <a:ext cx="1033565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2000" b="1" dirty="0">
                <a:solidFill>
                  <a:srgbClr val="FF0000"/>
                </a:solidFill>
              </a:rPr>
              <a:t>Majorons</a:t>
            </a:r>
            <a:r>
              <a:rPr lang="fr-FR" sz="1600" dirty="0">
                <a:solidFill>
                  <a:schemeClr val="tx2">
                    <a:lumMod val="75000"/>
                    <a:lumOff val="25000"/>
                  </a:schemeClr>
                </a:solidFill>
              </a:rPr>
              <a:t> – </a:t>
            </a:r>
            <a:r>
              <a:rPr lang="fr-FR" sz="1600" dirty="0"/>
              <a:t>Goldstone bosons </a:t>
            </a:r>
            <a:r>
              <a:rPr lang="fr-FR" sz="1600" dirty="0" err="1"/>
              <a:t>associated</a:t>
            </a:r>
            <a:r>
              <a:rPr lang="fr-FR" sz="1600" dirty="0"/>
              <a:t> </a:t>
            </a:r>
            <a:r>
              <a:rPr lang="fr-FR" sz="1600" dirty="0" err="1"/>
              <a:t>with</a:t>
            </a:r>
            <a:r>
              <a:rPr lang="fr-FR" sz="1600" dirty="0"/>
              <a:t> </a:t>
            </a:r>
            <a:r>
              <a:rPr lang="fr-FR" sz="1600" dirty="0" err="1"/>
              <a:t>spontaneous</a:t>
            </a:r>
            <a:r>
              <a:rPr lang="fr-FR" sz="1600" dirty="0"/>
              <a:t> Lepton </a:t>
            </a:r>
            <a:r>
              <a:rPr lang="fr-FR" sz="1600" dirty="0" err="1"/>
              <a:t>number</a:t>
            </a:r>
            <a:r>
              <a:rPr lang="fr-FR" sz="1600" dirty="0"/>
              <a:t> </a:t>
            </a:r>
            <a:r>
              <a:rPr lang="fr-FR" sz="1600" dirty="0" err="1"/>
              <a:t>breaking</a:t>
            </a:r>
            <a:r>
              <a:rPr lang="fr-FR" sz="1600" dirty="0"/>
              <a:t>, for </a:t>
            </a:r>
            <a:r>
              <a:rPr lang="fr-FR" sz="1600" dirty="0" err="1"/>
              <a:t>Majorana</a:t>
            </a:r>
            <a:r>
              <a:rPr lang="fr-FR" sz="1600" dirty="0"/>
              <a:t> neutrinos.   </a:t>
            </a:r>
          </a:p>
        </p:txBody>
      </p:sp>
      <p:cxnSp>
        <p:nvCxnSpPr>
          <p:cNvPr id="11" name="Connecteur droit avec flèche 10">
            <a:extLst>
              <a:ext uri="{FF2B5EF4-FFF2-40B4-BE49-F238E27FC236}">
                <a16:creationId xmlns:a16="http://schemas.microsoft.com/office/drawing/2014/main" id="{4A0107DD-DD75-6B76-5EF1-EA7AD1A77825}"/>
              </a:ext>
            </a:extLst>
          </p:cNvPr>
          <p:cNvCxnSpPr>
            <a:cxnSpLocks/>
          </p:cNvCxnSpPr>
          <p:nvPr/>
        </p:nvCxnSpPr>
        <p:spPr>
          <a:xfrm flipV="1">
            <a:off x="6808988" y="2158465"/>
            <a:ext cx="1104405" cy="782876"/>
          </a:xfrm>
          <a:prstGeom prst="straightConnector1">
            <a:avLst/>
          </a:prstGeom>
          <a:ln>
            <a:solidFill>
              <a:schemeClr val="accent5"/>
            </a:solidFill>
            <a:tailEnd type="triangle"/>
          </a:ln>
        </p:spPr>
        <p:style>
          <a:lnRef idx="2">
            <a:schemeClr val="accent1"/>
          </a:lnRef>
          <a:fillRef idx="0">
            <a:schemeClr val="accent1"/>
          </a:fillRef>
          <a:effectRef idx="1">
            <a:schemeClr val="accent1"/>
          </a:effectRef>
          <a:fontRef idx="minor">
            <a:schemeClr val="tx1"/>
          </a:fontRef>
        </p:style>
      </p:cxnSp>
      <p:cxnSp>
        <p:nvCxnSpPr>
          <p:cNvPr id="13" name="Connecteur droit avec flèche 12">
            <a:extLst>
              <a:ext uri="{FF2B5EF4-FFF2-40B4-BE49-F238E27FC236}">
                <a16:creationId xmlns:a16="http://schemas.microsoft.com/office/drawing/2014/main" id="{F7D8957F-5264-7616-9DA6-4606941841B4}"/>
              </a:ext>
            </a:extLst>
          </p:cNvPr>
          <p:cNvCxnSpPr>
            <a:cxnSpLocks/>
          </p:cNvCxnSpPr>
          <p:nvPr/>
        </p:nvCxnSpPr>
        <p:spPr>
          <a:xfrm>
            <a:off x="6808988" y="3560417"/>
            <a:ext cx="1413163" cy="0"/>
          </a:xfrm>
          <a:prstGeom prst="straightConnector1">
            <a:avLst/>
          </a:prstGeom>
          <a:ln>
            <a:solidFill>
              <a:srgbClr val="C00000"/>
            </a:solidFill>
            <a:tailEnd type="triangle"/>
          </a:ln>
        </p:spPr>
        <p:style>
          <a:lnRef idx="2">
            <a:schemeClr val="accent1"/>
          </a:lnRef>
          <a:fillRef idx="0">
            <a:schemeClr val="accent1"/>
          </a:fillRef>
          <a:effectRef idx="1">
            <a:schemeClr val="accent1"/>
          </a:effectRef>
          <a:fontRef idx="minor">
            <a:schemeClr val="tx1"/>
          </a:fontRef>
        </p:style>
      </p:cxnSp>
      <p:sp>
        <p:nvSpPr>
          <p:cNvPr id="15" name="ZoneTexte 14">
            <a:extLst>
              <a:ext uri="{FF2B5EF4-FFF2-40B4-BE49-F238E27FC236}">
                <a16:creationId xmlns:a16="http://schemas.microsoft.com/office/drawing/2014/main" id="{2E2918F8-7A64-2723-B82F-DB83A4DCB905}"/>
              </a:ext>
            </a:extLst>
          </p:cNvPr>
          <p:cNvSpPr txBox="1"/>
          <p:nvPr/>
        </p:nvSpPr>
        <p:spPr>
          <a:xfrm>
            <a:off x="7913393" y="1895290"/>
            <a:ext cx="3883233" cy="861774"/>
          </a:xfrm>
          <a:prstGeom prst="rect">
            <a:avLst/>
          </a:prstGeom>
          <a:noFill/>
        </p:spPr>
        <p:txBody>
          <a:bodyPr wrap="square" rtlCol="0">
            <a:spAutoFit/>
          </a:bodyPr>
          <a:lstStyle/>
          <a:p>
            <a:r>
              <a:rPr lang="fr-FR" b="1" dirty="0"/>
              <a:t>SN1987A: </a:t>
            </a:r>
            <a:r>
              <a:rPr lang="fr-FR" sz="1600" dirty="0"/>
              <a:t>Absence of high </a:t>
            </a:r>
            <a:r>
              <a:rPr lang="fr-FR" sz="1600" dirty="0" err="1"/>
              <a:t>energy</a:t>
            </a:r>
            <a:r>
              <a:rPr lang="fr-FR" sz="1600" dirty="0"/>
              <a:t> neutrinos, </a:t>
            </a:r>
            <a:r>
              <a:rPr lang="fr-FR" sz="1600" dirty="0" err="1"/>
              <a:t>see</a:t>
            </a:r>
            <a:r>
              <a:rPr lang="fr-FR" sz="1600" dirty="0"/>
              <a:t>  Akita et al, JHEP 2022,</a:t>
            </a:r>
          </a:p>
          <a:p>
            <a:r>
              <a:rPr lang="fr-FR" sz="1600" dirty="0"/>
              <a:t>Fiorillo et al, PRL 2023</a:t>
            </a:r>
          </a:p>
        </p:txBody>
      </p:sp>
      <p:sp>
        <p:nvSpPr>
          <p:cNvPr id="16" name="ZoneTexte 15">
            <a:extLst>
              <a:ext uri="{FF2B5EF4-FFF2-40B4-BE49-F238E27FC236}">
                <a16:creationId xmlns:a16="http://schemas.microsoft.com/office/drawing/2014/main" id="{82DBD73C-4D81-44E9-A696-00BC87A493DE}"/>
              </a:ext>
            </a:extLst>
          </p:cNvPr>
          <p:cNvSpPr txBox="1"/>
          <p:nvPr/>
        </p:nvSpPr>
        <p:spPr>
          <a:xfrm>
            <a:off x="8259667" y="3342495"/>
            <a:ext cx="2959913" cy="369332"/>
          </a:xfrm>
          <a:prstGeom prst="rect">
            <a:avLst/>
          </a:prstGeom>
          <a:noFill/>
        </p:spPr>
        <p:txBody>
          <a:bodyPr wrap="none" rtlCol="0">
            <a:spAutoFit/>
          </a:bodyPr>
          <a:lstStyle/>
          <a:p>
            <a:r>
              <a:rPr lang="fr-FR" b="1" dirty="0"/>
              <a:t>SN1987A: </a:t>
            </a:r>
            <a:r>
              <a:rPr lang="fr-FR" sz="1600" dirty="0"/>
              <a:t>Energy </a:t>
            </a:r>
            <a:r>
              <a:rPr lang="fr-FR" sz="1600" dirty="0" err="1"/>
              <a:t>loss</a:t>
            </a:r>
            <a:r>
              <a:rPr lang="fr-FR" sz="1600" dirty="0"/>
              <a:t> argument</a:t>
            </a:r>
          </a:p>
        </p:txBody>
      </p:sp>
      <p:cxnSp>
        <p:nvCxnSpPr>
          <p:cNvPr id="18" name="Connecteur droit avec flèche 17">
            <a:extLst>
              <a:ext uri="{FF2B5EF4-FFF2-40B4-BE49-F238E27FC236}">
                <a16:creationId xmlns:a16="http://schemas.microsoft.com/office/drawing/2014/main" id="{EDB25E88-7266-6560-C04E-9B936BC4B595}"/>
              </a:ext>
            </a:extLst>
          </p:cNvPr>
          <p:cNvCxnSpPr>
            <a:cxnSpLocks/>
          </p:cNvCxnSpPr>
          <p:nvPr/>
        </p:nvCxnSpPr>
        <p:spPr>
          <a:xfrm>
            <a:off x="6846504" y="4009700"/>
            <a:ext cx="1375647" cy="131049"/>
          </a:xfrm>
          <a:prstGeom prst="straightConnector1">
            <a:avLst/>
          </a:prstGeom>
          <a:ln>
            <a:solidFill>
              <a:srgbClr val="FFFF00"/>
            </a:solidFill>
            <a:tailEnd type="triangle"/>
          </a:ln>
        </p:spPr>
        <p:style>
          <a:lnRef idx="2">
            <a:schemeClr val="accent1"/>
          </a:lnRef>
          <a:fillRef idx="0">
            <a:schemeClr val="accent1"/>
          </a:fillRef>
          <a:effectRef idx="1">
            <a:schemeClr val="accent1"/>
          </a:effectRef>
          <a:fontRef idx="minor">
            <a:schemeClr val="tx1"/>
          </a:fontRef>
        </p:style>
      </p:cxnSp>
      <p:sp>
        <p:nvSpPr>
          <p:cNvPr id="19" name="ZoneTexte 18">
            <a:extLst>
              <a:ext uri="{FF2B5EF4-FFF2-40B4-BE49-F238E27FC236}">
                <a16:creationId xmlns:a16="http://schemas.microsoft.com/office/drawing/2014/main" id="{7A47C480-75B7-ACF6-1556-8E4A6E71A095}"/>
              </a:ext>
            </a:extLst>
          </p:cNvPr>
          <p:cNvSpPr txBox="1"/>
          <p:nvPr/>
        </p:nvSpPr>
        <p:spPr>
          <a:xfrm>
            <a:off x="7943457" y="3997740"/>
            <a:ext cx="2984087" cy="1107996"/>
          </a:xfrm>
          <a:prstGeom prst="rect">
            <a:avLst/>
          </a:prstGeom>
          <a:noFill/>
        </p:spPr>
        <p:txBody>
          <a:bodyPr wrap="none" rtlCol="0">
            <a:spAutoFit/>
          </a:bodyPr>
          <a:lstStyle/>
          <a:p>
            <a:r>
              <a:rPr lang="fr-FR" b="1" dirty="0"/>
              <a:t>SN1987A: </a:t>
            </a:r>
            <a:r>
              <a:rPr lang="fr-FR" sz="1600" dirty="0"/>
              <a:t>Cooling argument,</a:t>
            </a:r>
          </a:p>
          <a:p>
            <a:r>
              <a:rPr lang="fr-FR" sz="1600" dirty="0"/>
              <a:t>and </a:t>
            </a:r>
            <a:r>
              <a:rPr lang="fr-FR" sz="1600" dirty="0" err="1"/>
              <a:t>deleptonization</a:t>
            </a:r>
            <a:r>
              <a:rPr lang="fr-FR" sz="1600" dirty="0"/>
              <a:t>…</a:t>
            </a:r>
          </a:p>
          <a:p>
            <a:r>
              <a:rPr lang="fr-FR" sz="1600" dirty="0"/>
              <a:t> Based on the prompt SN model,  </a:t>
            </a:r>
          </a:p>
          <a:p>
            <a:r>
              <a:rPr lang="fr-FR" sz="1600" dirty="0" err="1"/>
              <a:t>ruled</a:t>
            </a:r>
            <a:r>
              <a:rPr lang="fr-FR" sz="1600" dirty="0"/>
              <a:t> out. </a:t>
            </a:r>
          </a:p>
        </p:txBody>
      </p:sp>
      <p:sp>
        <p:nvSpPr>
          <p:cNvPr id="21" name="Abe et al, arXiv:2109.11174">
            <a:extLst>
              <a:ext uri="{FF2B5EF4-FFF2-40B4-BE49-F238E27FC236}">
                <a16:creationId xmlns:a16="http://schemas.microsoft.com/office/drawing/2014/main" id="{A0B3CBFD-4DC2-B73C-7F3B-5C5B226BF6D5}"/>
              </a:ext>
            </a:extLst>
          </p:cNvPr>
          <p:cNvSpPr txBox="1"/>
          <p:nvPr/>
        </p:nvSpPr>
        <p:spPr>
          <a:xfrm>
            <a:off x="7317035" y="1326607"/>
            <a:ext cx="4236929" cy="4078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lang="fr-FR" sz="1200" dirty="0" err="1"/>
              <a:t>Chikashige</a:t>
            </a:r>
            <a:r>
              <a:rPr lang="fr-FR" sz="1200" dirty="0"/>
              <a:t>, Mohapatra, </a:t>
            </a:r>
            <a:r>
              <a:rPr lang="fr-FR" sz="1200" dirty="0" err="1"/>
              <a:t>Peccei</a:t>
            </a:r>
            <a:r>
              <a:rPr lang="fr-FR" sz="1200" dirty="0"/>
              <a:t> PLB988 (1981), </a:t>
            </a:r>
          </a:p>
          <a:p>
            <a:pPr defTabSz="292100">
              <a:defRPr sz="2500">
                <a:solidFill>
                  <a:srgbClr val="5E5E5E"/>
                </a:solidFill>
                <a:effectLst/>
                <a:latin typeface="American Typewriter"/>
                <a:ea typeface="American Typewriter"/>
                <a:cs typeface="American Typewriter"/>
                <a:sym typeface="American Typewriter"/>
              </a:defRPr>
            </a:pPr>
            <a:r>
              <a:rPr lang="fr-FR" sz="1200" dirty="0" err="1"/>
              <a:t>Gelmini</a:t>
            </a:r>
            <a:r>
              <a:rPr lang="fr-FR" sz="1200" dirty="0"/>
              <a:t>, </a:t>
            </a:r>
            <a:r>
              <a:rPr lang="fr-FR" sz="1200" dirty="0" err="1"/>
              <a:t>Nussinov</a:t>
            </a:r>
            <a:r>
              <a:rPr lang="fr-FR" sz="1200" dirty="0"/>
              <a:t>, </a:t>
            </a:r>
            <a:r>
              <a:rPr lang="fr-FR" sz="1200" dirty="0" err="1"/>
              <a:t>Roncadelli</a:t>
            </a:r>
            <a:r>
              <a:rPr lang="fr-FR" sz="1200" dirty="0"/>
              <a:t>, </a:t>
            </a:r>
            <a:r>
              <a:rPr lang="fr-FR" sz="1200" dirty="0" err="1"/>
              <a:t>Nucl</a:t>
            </a:r>
            <a:r>
              <a:rPr lang="fr-FR" sz="1200" dirty="0"/>
              <a:t>. Phys. B209 (1982). </a:t>
            </a:r>
            <a:r>
              <a:rPr sz="1200" dirty="0"/>
              <a:t> </a:t>
            </a:r>
            <a:endParaRPr lang="fr-FR" sz="1200" dirty="0"/>
          </a:p>
        </p:txBody>
      </p:sp>
      <p:sp>
        <p:nvSpPr>
          <p:cNvPr id="22" name="ZoneTexte 21">
            <a:extLst>
              <a:ext uri="{FF2B5EF4-FFF2-40B4-BE49-F238E27FC236}">
                <a16:creationId xmlns:a16="http://schemas.microsoft.com/office/drawing/2014/main" id="{6E90A37A-E64F-1EC8-6814-B8D1284BD458}"/>
              </a:ext>
            </a:extLst>
          </p:cNvPr>
          <p:cNvSpPr txBox="1"/>
          <p:nvPr/>
        </p:nvSpPr>
        <p:spPr>
          <a:xfrm>
            <a:off x="4037610" y="3218213"/>
            <a:ext cx="559769" cy="307777"/>
          </a:xfrm>
          <a:prstGeom prst="rect">
            <a:avLst/>
          </a:prstGeom>
          <a:noFill/>
        </p:spPr>
        <p:txBody>
          <a:bodyPr wrap="none" rtlCol="0">
            <a:spAutoFit/>
          </a:bodyPr>
          <a:lstStyle/>
          <a:p>
            <a:r>
              <a:rPr lang="fr-FR" sz="1400" dirty="0">
                <a:solidFill>
                  <a:schemeClr val="bg2">
                    <a:lumMod val="50000"/>
                  </a:schemeClr>
                </a:solidFill>
              </a:rPr>
              <a:t>CMB</a:t>
            </a:r>
          </a:p>
        </p:txBody>
      </p:sp>
      <p:sp>
        <p:nvSpPr>
          <p:cNvPr id="23" name="ZoneTexte 22">
            <a:extLst>
              <a:ext uri="{FF2B5EF4-FFF2-40B4-BE49-F238E27FC236}">
                <a16:creationId xmlns:a16="http://schemas.microsoft.com/office/drawing/2014/main" id="{87386F5E-C45D-1125-B832-5E3DEE28D23F}"/>
              </a:ext>
            </a:extLst>
          </p:cNvPr>
          <p:cNvSpPr txBox="1"/>
          <p:nvPr/>
        </p:nvSpPr>
        <p:spPr>
          <a:xfrm>
            <a:off x="5013905" y="2356955"/>
            <a:ext cx="529312" cy="307777"/>
          </a:xfrm>
          <a:prstGeom prst="rect">
            <a:avLst/>
          </a:prstGeom>
          <a:noFill/>
        </p:spPr>
        <p:txBody>
          <a:bodyPr wrap="none" rtlCol="0">
            <a:spAutoFit/>
          </a:bodyPr>
          <a:lstStyle/>
          <a:p>
            <a:r>
              <a:rPr lang="fr-FR" sz="1400" dirty="0">
                <a:solidFill>
                  <a:schemeClr val="bg2">
                    <a:lumMod val="50000"/>
                  </a:schemeClr>
                </a:solidFill>
              </a:rPr>
              <a:t>BBN</a:t>
            </a:r>
          </a:p>
        </p:txBody>
      </p:sp>
      <p:cxnSp>
        <p:nvCxnSpPr>
          <p:cNvPr id="24" name="Connecteur droit avec flèche 23">
            <a:extLst>
              <a:ext uri="{FF2B5EF4-FFF2-40B4-BE49-F238E27FC236}">
                <a16:creationId xmlns:a16="http://schemas.microsoft.com/office/drawing/2014/main" id="{12EF5BAC-E0D1-41EF-E80A-9105C252B19D}"/>
              </a:ext>
            </a:extLst>
          </p:cNvPr>
          <p:cNvCxnSpPr>
            <a:cxnSpLocks/>
          </p:cNvCxnSpPr>
          <p:nvPr/>
        </p:nvCxnSpPr>
        <p:spPr>
          <a:xfrm flipH="1" flipV="1">
            <a:off x="2450539" y="3801462"/>
            <a:ext cx="1294022" cy="463753"/>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6" name="ZoneTexte 25">
            <a:extLst>
              <a:ext uri="{FF2B5EF4-FFF2-40B4-BE49-F238E27FC236}">
                <a16:creationId xmlns:a16="http://schemas.microsoft.com/office/drawing/2014/main" id="{EC3D2480-60C0-9710-89EE-BFA3AE3BD1E5}"/>
              </a:ext>
            </a:extLst>
          </p:cNvPr>
          <p:cNvSpPr txBox="1"/>
          <p:nvPr/>
        </p:nvSpPr>
        <p:spPr>
          <a:xfrm>
            <a:off x="539393" y="2644357"/>
            <a:ext cx="2386362" cy="1354217"/>
          </a:xfrm>
          <a:prstGeom prst="rect">
            <a:avLst/>
          </a:prstGeom>
          <a:noFill/>
        </p:spPr>
        <p:txBody>
          <a:bodyPr wrap="square" rtlCol="0">
            <a:spAutoFit/>
          </a:bodyPr>
          <a:lstStyle/>
          <a:p>
            <a:r>
              <a:rPr lang="fr-FR" b="1" dirty="0"/>
              <a:t>SN1987A:</a:t>
            </a:r>
          </a:p>
          <a:p>
            <a:r>
              <a:rPr lang="fr-FR" sz="1600" dirty="0"/>
              <a:t>Limits for </a:t>
            </a:r>
            <a:r>
              <a:rPr lang="fr-FR" sz="1600" dirty="0" err="1"/>
              <a:t>massless</a:t>
            </a:r>
            <a:endParaRPr lang="fr-FR" sz="1600" dirty="0"/>
          </a:p>
          <a:p>
            <a:r>
              <a:rPr lang="fr-FR" sz="1600" dirty="0"/>
              <a:t>Majorons </a:t>
            </a:r>
            <a:r>
              <a:rPr lang="fr-FR" sz="1600" dirty="0" err="1"/>
              <a:t>from</a:t>
            </a:r>
            <a:r>
              <a:rPr lang="fr-FR" sz="1600" dirty="0"/>
              <a:t> neutrino </a:t>
            </a:r>
            <a:r>
              <a:rPr lang="fr-FR" sz="1600" dirty="0" err="1"/>
              <a:t>decay</a:t>
            </a:r>
            <a:r>
              <a:rPr lang="fr-FR" sz="1600" dirty="0"/>
              <a:t> in </a:t>
            </a:r>
            <a:r>
              <a:rPr lang="fr-FR" sz="1600" dirty="0" err="1"/>
              <a:t>matter</a:t>
            </a:r>
            <a:r>
              <a:rPr lang="fr-FR" sz="1600" dirty="0"/>
              <a:t> (not </a:t>
            </a:r>
            <a:r>
              <a:rPr lang="fr-FR" sz="1600" dirty="0" err="1"/>
              <a:t>shown</a:t>
            </a:r>
            <a:r>
              <a:rPr lang="fr-FR" sz="1600" dirty="0"/>
              <a:t>) </a:t>
            </a:r>
          </a:p>
        </p:txBody>
      </p:sp>
      <p:sp>
        <p:nvSpPr>
          <p:cNvPr id="29" name="First observation of neutrinos from…">
            <a:extLst>
              <a:ext uri="{FF2B5EF4-FFF2-40B4-BE49-F238E27FC236}">
                <a16:creationId xmlns:a16="http://schemas.microsoft.com/office/drawing/2014/main" id="{48EC5122-FD6C-55EA-723D-2895271383BA}"/>
              </a:ext>
            </a:extLst>
          </p:cNvPr>
          <p:cNvSpPr txBox="1"/>
          <p:nvPr/>
        </p:nvSpPr>
        <p:spPr>
          <a:xfrm>
            <a:off x="1042041" y="5892168"/>
            <a:ext cx="9491381"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lvl="1">
              <a:lnSpc>
                <a:spcPct val="100000"/>
              </a:lnSpc>
              <a:defRPr sz="3000">
                <a:solidFill>
                  <a:srgbClr val="FF2600"/>
                </a:solidFill>
                <a:latin typeface="Palatino"/>
                <a:ea typeface="Palatino"/>
                <a:cs typeface="Palatino"/>
                <a:sym typeface="Palatino"/>
              </a:defRPr>
            </a:pPr>
            <a:r>
              <a:rPr lang="fr-FR" sz="2000" b="1" dirty="0">
                <a:solidFill>
                  <a:srgbClr val="00B0F0"/>
                </a:solidFill>
                <a:latin typeface="Book Antiqua" panose="02040602050305030304" pitchFamily="18" charset="0"/>
                <a:cs typeface="Lava Devanagari" pitchFamily="2" charset="77"/>
              </a:rPr>
              <a:t>For </a:t>
            </a:r>
            <a:r>
              <a:rPr lang="fr-FR" sz="2000" b="1" dirty="0" err="1">
                <a:solidFill>
                  <a:srgbClr val="00B0F0"/>
                </a:solidFill>
                <a:latin typeface="Book Antiqua" panose="02040602050305030304" pitchFamily="18" charset="0"/>
                <a:cs typeface="Lava Devanagari" pitchFamily="2" charset="77"/>
              </a:rPr>
              <a:t>massless</a:t>
            </a:r>
            <a:r>
              <a:rPr lang="fr-FR" sz="2000" b="1" dirty="0">
                <a:solidFill>
                  <a:srgbClr val="00B0F0"/>
                </a:solidFill>
                <a:latin typeface="Book Antiqua" panose="02040602050305030304" pitchFamily="18" charset="0"/>
                <a:cs typeface="Lava Devanagari" pitchFamily="2" charset="77"/>
              </a:rPr>
              <a:t> Majorons investigations of </a:t>
            </a:r>
            <a:r>
              <a:rPr lang="fr-FR" sz="2000" b="1" u="sng" dirty="0">
                <a:solidFill>
                  <a:srgbClr val="00B0F0"/>
                </a:solidFill>
                <a:latin typeface="Book Antiqua" panose="02040602050305030304" pitchFamily="18" charset="0"/>
                <a:cs typeface="Lava Devanagari" pitchFamily="2" charset="77"/>
              </a:rPr>
              <a:t>neutrino </a:t>
            </a:r>
            <a:r>
              <a:rPr lang="fr-FR" sz="2000" b="1" u="sng" dirty="0" err="1">
                <a:solidFill>
                  <a:srgbClr val="00B0F0"/>
                </a:solidFill>
                <a:latin typeface="Book Antiqua" panose="02040602050305030304" pitchFamily="18" charset="0"/>
                <a:cs typeface="Lava Devanagari" pitchFamily="2" charset="77"/>
              </a:rPr>
              <a:t>decay</a:t>
            </a:r>
            <a:r>
              <a:rPr lang="fr-FR" sz="2000" b="1" u="sng" dirty="0">
                <a:solidFill>
                  <a:srgbClr val="00B0F0"/>
                </a:solidFill>
                <a:latin typeface="Book Antiqua" panose="02040602050305030304" pitchFamily="18" charset="0"/>
                <a:cs typeface="Lava Devanagari" pitchFamily="2" charset="77"/>
              </a:rPr>
              <a:t> in </a:t>
            </a:r>
            <a:r>
              <a:rPr lang="fr-FR" sz="2000" b="1" u="sng" dirty="0" err="1">
                <a:solidFill>
                  <a:srgbClr val="00B0F0"/>
                </a:solidFill>
                <a:latin typeface="Book Antiqua" panose="02040602050305030304" pitchFamily="18" charset="0"/>
                <a:cs typeface="Lava Devanagari" pitchFamily="2" charset="77"/>
              </a:rPr>
              <a:t>matter</a:t>
            </a:r>
            <a:r>
              <a:rPr lang="fr-FR" sz="2000" b="1" u="sng" dirty="0">
                <a:solidFill>
                  <a:srgbClr val="00B0F0"/>
                </a:solidFill>
                <a:latin typeface="Book Antiqua" panose="02040602050305030304" pitchFamily="18" charset="0"/>
                <a:cs typeface="Lava Devanagari" pitchFamily="2" charset="77"/>
              </a:rPr>
              <a:t> </a:t>
            </a:r>
            <a:r>
              <a:rPr lang="fr-FR" sz="2000" b="1" dirty="0" err="1">
                <a:solidFill>
                  <a:srgbClr val="00B0F0"/>
                </a:solidFill>
                <a:latin typeface="Book Antiqua" panose="02040602050305030304" pitchFamily="18" charset="0"/>
                <a:cs typeface="Lava Devanagari" pitchFamily="2" charset="77"/>
              </a:rPr>
              <a:t>dated</a:t>
            </a:r>
            <a:r>
              <a:rPr lang="fr-FR" sz="2000" b="1" dirty="0">
                <a:solidFill>
                  <a:srgbClr val="00B0F0"/>
                </a:solidFill>
                <a:latin typeface="Book Antiqua" panose="02040602050305030304" pitchFamily="18" charset="0"/>
                <a:cs typeface="Lava Devanagari" pitchFamily="2" charset="77"/>
              </a:rPr>
              <a:t> 2000.</a:t>
            </a:r>
          </a:p>
        </p:txBody>
      </p:sp>
      <p:sp>
        <p:nvSpPr>
          <p:cNvPr id="4" name="ICAP, IAP, 8th September 2022">
            <a:extLst>
              <a:ext uri="{FF2B5EF4-FFF2-40B4-BE49-F238E27FC236}">
                <a16:creationId xmlns:a16="http://schemas.microsoft.com/office/drawing/2014/main" id="{3722E24A-22FC-A69D-0164-B711741AB328}"/>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36095333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UTRINO FLUXES on Earth">
            <a:extLst>
              <a:ext uri="{FF2B5EF4-FFF2-40B4-BE49-F238E27FC236}">
                <a16:creationId xmlns:a16="http://schemas.microsoft.com/office/drawing/2014/main" id="{0A421A26-EA58-ED56-3377-28575AA9CD57}"/>
              </a:ext>
            </a:extLst>
          </p:cNvPr>
          <p:cNvSpPr txBox="1"/>
          <p:nvPr/>
        </p:nvSpPr>
        <p:spPr>
          <a:xfrm>
            <a:off x="2336401" y="266257"/>
            <a:ext cx="7275197"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3200" dirty="0">
                <a:solidFill>
                  <a:srgbClr val="0070C0"/>
                </a:solidFill>
              </a:rPr>
              <a:t>SN1987A and neutrino </a:t>
            </a:r>
            <a:r>
              <a:rPr lang="fr-FR" sz="3200" dirty="0" err="1">
                <a:solidFill>
                  <a:srgbClr val="0070C0"/>
                </a:solidFill>
              </a:rPr>
              <a:t>decay</a:t>
            </a:r>
            <a:r>
              <a:rPr lang="fr-FR" sz="3200" dirty="0">
                <a:solidFill>
                  <a:srgbClr val="0070C0"/>
                </a:solidFill>
              </a:rPr>
              <a:t> </a:t>
            </a:r>
            <a:r>
              <a:rPr lang="fr-FR" sz="3200" u="sng" dirty="0">
                <a:solidFill>
                  <a:srgbClr val="0070C0"/>
                </a:solidFill>
              </a:rPr>
              <a:t>in </a:t>
            </a:r>
            <a:r>
              <a:rPr lang="fr-FR" sz="3200" u="sng" dirty="0" err="1">
                <a:solidFill>
                  <a:srgbClr val="0070C0"/>
                </a:solidFill>
              </a:rPr>
              <a:t>matter</a:t>
            </a:r>
            <a:endParaRPr sz="3200" dirty="0">
              <a:solidFill>
                <a:srgbClr val="C00000"/>
              </a:solidFill>
            </a:endParaRPr>
          </a:p>
        </p:txBody>
      </p:sp>
      <mc:AlternateContent xmlns:mc="http://schemas.openxmlformats.org/markup-compatibility/2006" xmlns:a14="http://schemas.microsoft.com/office/drawing/2010/main">
        <mc:Choice Requires="a14">
          <p:sp>
            <p:nvSpPr>
              <p:cNvPr id="4" name="Full 3 neutrino framework, three possible decay patterns (NO and SH or QD, IO) .">
                <a:extLst>
                  <a:ext uri="{FF2B5EF4-FFF2-40B4-BE49-F238E27FC236}">
                    <a16:creationId xmlns:a16="http://schemas.microsoft.com/office/drawing/2014/main" id="{D25A12C0-8A79-DFDA-F4B5-6B9364189234}"/>
                  </a:ext>
                </a:extLst>
              </p:cNvPr>
              <p:cNvSpPr txBox="1"/>
              <p:nvPr/>
            </p:nvSpPr>
            <p:spPr>
              <a:xfrm>
                <a:off x="1219813" y="2002386"/>
                <a:ext cx="5547224" cy="1282402"/>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25400" tIns="25400" rIns="25400" bIns="25400" anchor="ctr">
                <a:spAutoFit/>
              </a:bodyPr>
              <a:lstStyle/>
              <a:p>
                <a:pPr defTabSz="292100">
                  <a:defRPr sz="3000">
                    <a:solidFill>
                      <a:srgbClr val="0433FF"/>
                    </a:solidFill>
                    <a:effectLst/>
                    <a:latin typeface="Palatino"/>
                    <a:ea typeface="Palatino"/>
                    <a:cs typeface="Palatino"/>
                    <a:sym typeface="Palatino"/>
                  </a:defRPr>
                </a:pPr>
                <a:r>
                  <a:rPr lang="fr-FR" sz="1600" b="1" dirty="0">
                    <a:solidFill>
                      <a:schemeClr val="tx2">
                        <a:lumMod val="50000"/>
                        <a:lumOff val="50000"/>
                      </a:schemeClr>
                    </a:solidFill>
                  </a:rPr>
                  <a:t>Extended </a:t>
                </a:r>
                <a:r>
                  <a:rPr lang="fr-FR" sz="1600" b="1" dirty="0" err="1">
                    <a:solidFill>
                      <a:schemeClr val="tx2">
                        <a:lumMod val="50000"/>
                        <a:lumOff val="50000"/>
                      </a:schemeClr>
                    </a:solidFill>
                  </a:rPr>
                  <a:t>theoretical</a:t>
                </a:r>
                <a:r>
                  <a:rPr lang="fr-FR" sz="1600" b="1" dirty="0">
                    <a:solidFill>
                      <a:schemeClr val="tx2">
                        <a:lumMod val="50000"/>
                        <a:lumOff val="50000"/>
                      </a:schemeClr>
                    </a:solidFill>
                  </a:rPr>
                  <a:t> </a:t>
                </a:r>
                <a:r>
                  <a:rPr lang="fr-FR" sz="1600" b="1" dirty="0" err="1">
                    <a:solidFill>
                      <a:schemeClr val="tx2">
                        <a:lumMod val="50000"/>
                        <a:lumOff val="50000"/>
                      </a:schemeClr>
                    </a:solidFill>
                  </a:rPr>
                  <a:t>framework</a:t>
                </a:r>
                <a:r>
                  <a:rPr lang="fr-FR" sz="1600" b="1" dirty="0">
                    <a:solidFill>
                      <a:schemeClr val="tx2">
                        <a:lumMod val="50000"/>
                        <a:lumOff val="50000"/>
                      </a:schemeClr>
                    </a:solidFill>
                  </a:rPr>
                  <a:t> </a:t>
                </a:r>
                <a:r>
                  <a:rPr lang="fr-FR" sz="1600" b="1" dirty="0" err="1">
                    <a:solidFill>
                      <a:schemeClr val="tx2">
                        <a:lumMod val="50000"/>
                        <a:lumOff val="50000"/>
                      </a:schemeClr>
                    </a:solidFill>
                  </a:rPr>
                  <a:t>used</a:t>
                </a:r>
                <a:r>
                  <a:rPr lang="fr-FR" sz="1600" b="1" dirty="0">
                    <a:solidFill>
                      <a:schemeClr val="tx2">
                        <a:lumMod val="50000"/>
                        <a:lumOff val="50000"/>
                      </a:schemeClr>
                    </a:solidFill>
                  </a:rPr>
                  <a:t> :</a:t>
                </a:r>
                <a:endParaRPr lang="fr-FR" sz="1600" dirty="0">
                  <a:solidFill>
                    <a:schemeClr val="tx2">
                      <a:lumMod val="50000"/>
                      <a:lumOff val="50000"/>
                    </a:schemeClr>
                  </a:solidFill>
                </a:endParaRPr>
              </a:p>
              <a:p>
                <a:pPr marL="285750" indent="-285750" defTabSz="292100">
                  <a:buFont typeface="Wingdings" pitchFamily="2" charset="2"/>
                  <a:buChar char="v"/>
                  <a:defRPr sz="3000">
                    <a:solidFill>
                      <a:srgbClr val="0433FF"/>
                    </a:solidFill>
                    <a:effectLst/>
                    <a:latin typeface="Palatino"/>
                    <a:ea typeface="Palatino"/>
                    <a:cs typeface="Palatino"/>
                    <a:sym typeface="Palatino"/>
                  </a:defRPr>
                </a:pPr>
                <a:r>
                  <a:rPr lang="fr-FR" sz="1600" dirty="0">
                    <a:solidFill>
                      <a:schemeClr val="tx1">
                        <a:lumMod val="95000"/>
                        <a:lumOff val="5000"/>
                      </a:schemeClr>
                    </a:solidFill>
                  </a:rPr>
                  <a:t> 3 </a:t>
                </a:r>
                <a14:m>
                  <m:oMath xmlns:m="http://schemas.openxmlformats.org/officeDocument/2006/math">
                    <m:r>
                      <a:rPr lang="fr-FR" sz="1600" b="0" i="1" smtClean="0">
                        <a:solidFill>
                          <a:schemeClr val="tx1">
                            <a:lumMod val="95000"/>
                            <a:lumOff val="5000"/>
                          </a:schemeClr>
                        </a:solidFill>
                        <a:latin typeface="Cambria Math" panose="02040503050406030204" pitchFamily="18" charset="0"/>
                      </a:rPr>
                      <m:t>𝜈</m:t>
                    </m:r>
                    <m:r>
                      <a:rPr lang="fr-FR" sz="1600" b="0" i="1" smtClean="0">
                        <a:solidFill>
                          <a:schemeClr val="tx1">
                            <a:lumMod val="95000"/>
                            <a:lumOff val="5000"/>
                          </a:schemeClr>
                        </a:solidFill>
                        <a:latin typeface="Cambria Math" panose="02040503050406030204" pitchFamily="18" charset="0"/>
                      </a:rPr>
                      <m:t> </m:t>
                    </m:r>
                  </m:oMath>
                </a14:m>
                <a:r>
                  <a:rPr lang="fr-FR" sz="1600" dirty="0">
                    <a:solidFill>
                      <a:schemeClr val="tx1">
                        <a:lumMod val="95000"/>
                        <a:lumOff val="5000"/>
                      </a:schemeClr>
                    </a:solidFill>
                  </a:rPr>
                  <a:t>neutrino </a:t>
                </a:r>
                <a:r>
                  <a:rPr lang="fr-FR" sz="1600" dirty="0" err="1">
                    <a:solidFill>
                      <a:schemeClr val="tx1">
                        <a:lumMod val="95000"/>
                        <a:lumOff val="5000"/>
                      </a:schemeClr>
                    </a:solidFill>
                  </a:rPr>
                  <a:t>approach</a:t>
                </a:r>
                <a:r>
                  <a:rPr lang="fr-FR" sz="1600" dirty="0">
                    <a:solidFill>
                      <a:schemeClr val="tx1">
                        <a:lumMod val="95000"/>
                        <a:lumOff val="5000"/>
                      </a:schemeClr>
                    </a:solidFill>
                  </a:rPr>
                  <a:t> </a:t>
                </a:r>
              </a:p>
              <a:p>
                <a:pPr marL="285750" indent="-285750" defTabSz="292100">
                  <a:buFont typeface="Wingdings" pitchFamily="2" charset="2"/>
                  <a:buChar char="v"/>
                  <a:defRPr sz="3000">
                    <a:solidFill>
                      <a:srgbClr val="0433FF"/>
                    </a:solidFill>
                    <a:effectLst/>
                    <a:latin typeface="Palatino"/>
                    <a:ea typeface="Palatino"/>
                    <a:cs typeface="Palatino"/>
                    <a:sym typeface="Palatino"/>
                  </a:defRPr>
                </a:pPr>
                <a:r>
                  <a:rPr lang="fr-FR" sz="1600" dirty="0">
                    <a:solidFill>
                      <a:schemeClr val="tx1">
                        <a:lumMod val="95000"/>
                        <a:lumOff val="5000"/>
                      </a:schemeClr>
                    </a:solidFill>
                  </a:rPr>
                  <a:t>Time-</a:t>
                </a:r>
                <a:r>
                  <a:rPr lang="fr-FR" sz="1600" dirty="0" err="1">
                    <a:solidFill>
                      <a:schemeClr val="tx1">
                        <a:lumMod val="95000"/>
                        <a:lumOff val="5000"/>
                      </a:schemeClr>
                    </a:solidFill>
                  </a:rPr>
                  <a:t>dependent</a:t>
                </a:r>
                <a:r>
                  <a:rPr lang="fr-FR" sz="1600" dirty="0">
                    <a:solidFill>
                      <a:schemeClr val="tx1">
                        <a:lumMod val="95000"/>
                        <a:lumOff val="5000"/>
                      </a:schemeClr>
                    </a:solidFill>
                  </a:rPr>
                  <a:t> </a:t>
                </a:r>
                <a14:m>
                  <m:oMath xmlns:m="http://schemas.openxmlformats.org/officeDocument/2006/math">
                    <m:r>
                      <a:rPr lang="fr-FR" sz="1600" b="0" i="1" smtClean="0">
                        <a:solidFill>
                          <a:schemeClr val="tx1">
                            <a:lumMod val="95000"/>
                            <a:lumOff val="5000"/>
                          </a:schemeClr>
                        </a:solidFill>
                        <a:latin typeface="Cambria Math" panose="02040503050406030204" pitchFamily="18" charset="0"/>
                      </a:rPr>
                      <m:t>𝜈</m:t>
                    </m:r>
                  </m:oMath>
                </a14:m>
                <a:r>
                  <a:rPr lang="fr-FR" sz="1600" dirty="0">
                    <a:solidFill>
                      <a:schemeClr val="tx1">
                        <a:lumMod val="95000"/>
                        <a:lumOff val="5000"/>
                      </a:schemeClr>
                    </a:solidFill>
                  </a:rPr>
                  <a:t> </a:t>
                </a:r>
                <a:r>
                  <a:rPr lang="fr-FR" sz="1600" dirty="0" err="1">
                    <a:solidFill>
                      <a:schemeClr val="tx1">
                        <a:lumMod val="95000"/>
                        <a:lumOff val="5000"/>
                      </a:schemeClr>
                    </a:solidFill>
                  </a:rPr>
                  <a:t>emission</a:t>
                </a:r>
                <a:r>
                  <a:rPr lang="fr-FR" sz="1600" dirty="0">
                    <a:solidFill>
                      <a:schemeClr val="tx1">
                        <a:lumMod val="95000"/>
                        <a:lumOff val="5000"/>
                      </a:schemeClr>
                    </a:solidFill>
                  </a:rPr>
                  <a:t> </a:t>
                </a:r>
                <a:r>
                  <a:rPr lang="fr-FR" sz="1600" dirty="0" err="1">
                    <a:solidFill>
                      <a:schemeClr val="tx1">
                        <a:lumMod val="95000"/>
                        <a:lumOff val="5000"/>
                      </a:schemeClr>
                    </a:solidFill>
                  </a:rPr>
                  <a:t>using</a:t>
                </a:r>
                <a:r>
                  <a:rPr lang="fr-FR" sz="1600" dirty="0">
                    <a:solidFill>
                      <a:schemeClr val="tx1">
                        <a:lumMod val="95000"/>
                        <a:lumOff val="5000"/>
                      </a:schemeClr>
                    </a:solidFill>
                  </a:rPr>
                  <a:t> simulations (</a:t>
                </a:r>
                <a:r>
                  <a:rPr lang="fr-FR" sz="1600" dirty="0" err="1">
                    <a:solidFill>
                      <a:schemeClr val="tx1">
                        <a:lumMod val="95000"/>
                        <a:lumOff val="5000"/>
                      </a:schemeClr>
                    </a:solidFill>
                  </a:rPr>
                  <a:t>Garching</a:t>
                </a:r>
                <a:r>
                  <a:rPr lang="fr-FR" sz="1600" dirty="0">
                    <a:solidFill>
                      <a:schemeClr val="tx1">
                        <a:lumMod val="95000"/>
                        <a:lumOff val="5000"/>
                      </a:schemeClr>
                    </a:solidFill>
                  </a:rPr>
                  <a:t>)</a:t>
                </a:r>
                <a:endParaRPr lang="fr-FR" sz="1600" u="sng" dirty="0">
                  <a:solidFill>
                    <a:schemeClr val="tx1">
                      <a:lumMod val="95000"/>
                      <a:lumOff val="5000"/>
                    </a:schemeClr>
                  </a:solidFill>
                </a:endParaRPr>
              </a:p>
              <a:p>
                <a:pPr marL="285750" indent="-285750" defTabSz="292100">
                  <a:buFont typeface="Wingdings" pitchFamily="2" charset="2"/>
                  <a:buChar char="v"/>
                  <a:defRPr sz="3000">
                    <a:solidFill>
                      <a:srgbClr val="0433FF"/>
                    </a:solidFill>
                    <a:effectLst/>
                    <a:latin typeface="Palatino"/>
                    <a:ea typeface="Palatino"/>
                    <a:cs typeface="Palatino"/>
                    <a:sym typeface="Palatino"/>
                  </a:defRPr>
                </a:pPr>
                <a:r>
                  <a:rPr lang="fr-FR" sz="1600" u="sng" dirty="0">
                    <a:solidFill>
                      <a:schemeClr val="tx1">
                        <a:lumMod val="95000"/>
                        <a:lumOff val="5000"/>
                      </a:schemeClr>
                    </a:solidFill>
                  </a:rPr>
                  <a:t> </a:t>
                </a:r>
                <a:r>
                  <a:rPr lang="fr-FR" sz="1600" dirty="0" err="1">
                    <a:solidFill>
                      <a:schemeClr val="tx1">
                        <a:lumMod val="95000"/>
                        <a:lumOff val="5000"/>
                      </a:schemeClr>
                    </a:solidFill>
                  </a:rPr>
                  <a:t>Microscopic</a:t>
                </a:r>
                <a:r>
                  <a:rPr lang="fr-FR" sz="1600" dirty="0">
                    <a:solidFill>
                      <a:schemeClr val="tx1">
                        <a:lumMod val="95000"/>
                        <a:lumOff val="5000"/>
                      </a:schemeClr>
                    </a:solidFill>
                  </a:rPr>
                  <a:t> </a:t>
                </a:r>
                <a:r>
                  <a:rPr lang="fr-FR" sz="1600" dirty="0" err="1">
                    <a:solidFill>
                      <a:schemeClr val="tx1">
                        <a:lumMod val="95000"/>
                        <a:lumOff val="5000"/>
                      </a:schemeClr>
                    </a:solidFill>
                  </a:rPr>
                  <a:t>calculations</a:t>
                </a:r>
                <a:r>
                  <a:rPr lang="fr-FR" sz="1600" dirty="0">
                    <a:solidFill>
                      <a:schemeClr val="tx1">
                        <a:lumMod val="95000"/>
                        <a:lumOff val="5000"/>
                      </a:schemeClr>
                    </a:solidFill>
                  </a:rPr>
                  <a:t> of the </a:t>
                </a:r>
                <a:r>
                  <a:rPr lang="fr-FR" sz="1600" dirty="0" err="1">
                    <a:solidFill>
                      <a:schemeClr val="tx1">
                        <a:lumMod val="95000"/>
                        <a:lumOff val="5000"/>
                      </a:schemeClr>
                    </a:solidFill>
                  </a:rPr>
                  <a:t>mean</a:t>
                </a:r>
                <a:r>
                  <a:rPr lang="fr-FR" sz="1600" dirty="0">
                    <a:solidFill>
                      <a:schemeClr val="tx1">
                        <a:lumMod val="95000"/>
                        <a:lumOff val="5000"/>
                      </a:schemeClr>
                    </a:solidFill>
                  </a:rPr>
                  <a:t>-free </a:t>
                </a:r>
                <a:r>
                  <a:rPr lang="fr-FR" sz="1600" dirty="0" err="1">
                    <a:solidFill>
                      <a:schemeClr val="tx1">
                        <a:lumMod val="95000"/>
                        <a:lumOff val="5000"/>
                      </a:schemeClr>
                    </a:solidFill>
                  </a:rPr>
                  <a:t>paths</a:t>
                </a:r>
                <a:endParaRPr lang="fr-FR" sz="1600" dirty="0">
                  <a:solidFill>
                    <a:schemeClr val="tx1">
                      <a:lumMod val="95000"/>
                      <a:lumOff val="5000"/>
                    </a:schemeClr>
                  </a:solidFill>
                </a:endParaRPr>
              </a:p>
              <a:p>
                <a:pPr defTabSz="292100">
                  <a:defRPr sz="3000">
                    <a:solidFill>
                      <a:srgbClr val="0433FF"/>
                    </a:solidFill>
                    <a:effectLst/>
                    <a:latin typeface="Palatino"/>
                    <a:ea typeface="Palatino"/>
                    <a:cs typeface="Palatino"/>
                    <a:sym typeface="Palatino"/>
                  </a:defRPr>
                </a:pPr>
                <a:r>
                  <a:rPr lang="fr-FR" sz="1600" dirty="0">
                    <a:solidFill>
                      <a:schemeClr val="tx1">
                        <a:lumMod val="95000"/>
                        <a:lumOff val="5000"/>
                      </a:schemeClr>
                    </a:solidFill>
                  </a:rPr>
                  <a:t>       for the neutrino </a:t>
                </a:r>
                <a:r>
                  <a:rPr lang="fr-FR" sz="1600" dirty="0" err="1">
                    <a:solidFill>
                      <a:schemeClr val="tx1">
                        <a:lumMod val="95000"/>
                        <a:lumOff val="5000"/>
                      </a:schemeClr>
                    </a:solidFill>
                  </a:rPr>
                  <a:t>processes</a:t>
                </a:r>
                <a:r>
                  <a:rPr lang="fr-FR" sz="1600" dirty="0">
                    <a:solidFill>
                      <a:schemeClr val="tx1">
                        <a:lumMod val="95000"/>
                        <a:lumOff val="5000"/>
                      </a:schemeClr>
                    </a:solidFill>
                  </a:rPr>
                  <a:t> at neutrino </a:t>
                </a:r>
                <a:r>
                  <a:rPr lang="fr-FR" sz="1600" dirty="0" err="1">
                    <a:solidFill>
                      <a:schemeClr val="tx1">
                        <a:lumMod val="95000"/>
                        <a:lumOff val="5000"/>
                      </a:schemeClr>
                    </a:solidFill>
                  </a:rPr>
                  <a:t>decoupling</a:t>
                </a:r>
                <a:endParaRPr sz="1600" dirty="0">
                  <a:solidFill>
                    <a:schemeClr val="tx1">
                      <a:lumMod val="95000"/>
                      <a:lumOff val="5000"/>
                    </a:schemeClr>
                  </a:solidFill>
                </a:endParaRPr>
              </a:p>
            </p:txBody>
          </p:sp>
        </mc:Choice>
        <mc:Fallback xmlns="">
          <p:sp>
            <p:nvSpPr>
              <p:cNvPr id="4" name="Full 3 neutrino framework, three possible decay patterns (NO and SH or QD, IO) .">
                <a:extLst>
                  <a:ext uri="{FF2B5EF4-FFF2-40B4-BE49-F238E27FC236}">
                    <a16:creationId xmlns:a16="http://schemas.microsoft.com/office/drawing/2014/main" id="{D25A12C0-8A79-DFDA-F4B5-6B9364189234}"/>
                  </a:ext>
                </a:extLst>
              </p:cNvPr>
              <p:cNvSpPr txBox="1">
                <a:spLocks noRot="1" noChangeAspect="1" noMove="1" noResize="1" noEditPoints="1" noAdjustHandles="1" noChangeArrowheads="1" noChangeShapeType="1" noTextEdit="1"/>
              </p:cNvSpPr>
              <p:nvPr/>
            </p:nvSpPr>
            <p:spPr>
              <a:xfrm>
                <a:off x="1219813" y="2002386"/>
                <a:ext cx="5547224" cy="1282402"/>
              </a:xfrm>
              <a:prstGeom prst="rect">
                <a:avLst/>
              </a:prstGeom>
              <a:blipFill>
                <a:blip r:embed="rId2"/>
                <a:stretch>
                  <a:fillRect l="-1831" t="-1961" r="-915" b="-6863"/>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fr-FR">
                    <a:noFill/>
                  </a:rPr>
                  <a:t> </a:t>
                </a:r>
              </a:p>
            </p:txBody>
          </p:sp>
        </mc:Fallback>
      </mc:AlternateContent>
      <p:pic>
        <p:nvPicPr>
          <p:cNvPr id="5" name="pasted-image.tiff" descr="pasted-image.tiff">
            <a:extLst>
              <a:ext uri="{FF2B5EF4-FFF2-40B4-BE49-F238E27FC236}">
                <a16:creationId xmlns:a16="http://schemas.microsoft.com/office/drawing/2014/main" id="{7EF185EB-EB10-A2B1-4E71-AF4F535D4979}"/>
              </a:ext>
            </a:extLst>
          </p:cNvPr>
          <p:cNvPicPr>
            <a:picLocks noChangeAspect="1"/>
          </p:cNvPicPr>
          <p:nvPr/>
        </p:nvPicPr>
        <p:blipFill>
          <a:blip r:embed="rId3"/>
          <a:stretch>
            <a:fillRect/>
          </a:stretch>
        </p:blipFill>
        <p:spPr>
          <a:xfrm>
            <a:off x="6995051" y="2031438"/>
            <a:ext cx="3841754" cy="2178689"/>
          </a:xfrm>
          <a:prstGeom prst="rect">
            <a:avLst/>
          </a:prstGeom>
          <a:ln w="12700">
            <a:miter lim="400000"/>
          </a:ln>
        </p:spPr>
      </p:pic>
      <p:sp>
        <p:nvSpPr>
          <p:cNvPr id="6" name="Raffelt (2012)">
            <a:extLst>
              <a:ext uri="{FF2B5EF4-FFF2-40B4-BE49-F238E27FC236}">
                <a16:creationId xmlns:a16="http://schemas.microsoft.com/office/drawing/2014/main" id="{C7344301-B4CD-4D9F-ADFA-72A517A49238}"/>
              </a:ext>
            </a:extLst>
          </p:cNvPr>
          <p:cNvSpPr txBox="1"/>
          <p:nvPr/>
        </p:nvSpPr>
        <p:spPr>
          <a:xfrm rot="16139791">
            <a:off x="10313632" y="2897713"/>
            <a:ext cx="1292854" cy="2875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2800">
                <a:solidFill>
                  <a:srgbClr val="546056"/>
                </a:solidFill>
                <a:latin typeface="American Typewriter"/>
                <a:ea typeface="American Typewriter"/>
                <a:cs typeface="American Typewriter"/>
                <a:sym typeface="American Typewriter"/>
              </a:defRPr>
            </a:lvl1pPr>
          </a:lstStyle>
          <a:p>
            <a:pPr>
              <a:defRPr sz="4400">
                <a:effectLst/>
              </a:defRPr>
            </a:pPr>
            <a:r>
              <a:rPr sz="1400" dirty="0" err="1"/>
              <a:t>Raffelt</a:t>
            </a:r>
            <a:r>
              <a:rPr sz="1400" dirty="0"/>
              <a:t> (2012)</a:t>
            </a:r>
          </a:p>
        </p:txBody>
      </p:sp>
      <p:sp>
        <p:nvSpPr>
          <p:cNvPr id="10" name="Ellipse 9">
            <a:extLst>
              <a:ext uri="{FF2B5EF4-FFF2-40B4-BE49-F238E27FC236}">
                <a16:creationId xmlns:a16="http://schemas.microsoft.com/office/drawing/2014/main" id="{B2323581-B98C-C9CC-FE0D-6279F2D70DAF}"/>
              </a:ext>
            </a:extLst>
          </p:cNvPr>
          <p:cNvSpPr/>
          <p:nvPr/>
        </p:nvSpPr>
        <p:spPr>
          <a:xfrm>
            <a:off x="-1732515" y="3536688"/>
            <a:ext cx="5904656" cy="5544616"/>
          </a:xfrm>
          <a:prstGeom prst="ellipse">
            <a:avLst/>
          </a:prstGeom>
          <a:solidFill>
            <a:schemeClr val="tx2">
              <a:lumMod val="25000"/>
              <a:lumOff val="75000"/>
            </a:schemeClr>
          </a:solidFill>
          <a:ln w="3175" cmpd="sng">
            <a:solidFill>
              <a:schemeClr val="tx1"/>
            </a:solidFill>
            <a:prstDash val="solid"/>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1" name="Ellipse 10">
            <a:extLst>
              <a:ext uri="{FF2B5EF4-FFF2-40B4-BE49-F238E27FC236}">
                <a16:creationId xmlns:a16="http://schemas.microsoft.com/office/drawing/2014/main" id="{35B16516-C341-D41A-A491-B2837028C40F}"/>
              </a:ext>
            </a:extLst>
          </p:cNvPr>
          <p:cNvSpPr/>
          <p:nvPr/>
        </p:nvSpPr>
        <p:spPr>
          <a:xfrm>
            <a:off x="-96422" y="5084663"/>
            <a:ext cx="2736850" cy="25923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p>
        </p:txBody>
      </p:sp>
      <p:sp>
        <p:nvSpPr>
          <p:cNvPr id="15" name="Text Box 11">
            <a:extLst>
              <a:ext uri="{FF2B5EF4-FFF2-40B4-BE49-F238E27FC236}">
                <a16:creationId xmlns:a16="http://schemas.microsoft.com/office/drawing/2014/main" id="{A3CD9251-1573-BE28-75D9-605E45745763}"/>
              </a:ext>
            </a:extLst>
          </p:cNvPr>
          <p:cNvSpPr txBox="1">
            <a:spLocks noChangeArrowheads="1"/>
          </p:cNvSpPr>
          <p:nvPr/>
        </p:nvSpPr>
        <p:spPr bwMode="auto">
          <a:xfrm>
            <a:off x="2685827" y="5875469"/>
            <a:ext cx="138050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2000" b="1" dirty="0">
                <a:latin typeface="Times New Roman" panose="02020603050405020304" pitchFamily="18" charset="0"/>
                <a:cs typeface="Times New Roman" panose="02020603050405020304" pitchFamily="18" charset="0"/>
              </a:rPr>
              <a:t>neutrino</a:t>
            </a:r>
          </a:p>
          <a:p>
            <a:pPr eaLnBrk="1" hangingPunct="1"/>
            <a:r>
              <a:rPr lang="fr-FR" altLang="fr-FR" sz="2000" b="1" dirty="0" err="1">
                <a:latin typeface="Times New Roman" panose="02020603050405020304" pitchFamily="18" charset="0"/>
                <a:cs typeface="Times New Roman" panose="02020603050405020304" pitchFamily="18" charset="0"/>
              </a:rPr>
              <a:t>decoupling</a:t>
            </a:r>
            <a:endParaRPr lang="fr-FR" altLang="fr-FR" sz="2000" b="1" dirty="0">
              <a:latin typeface="Times New Roman" panose="02020603050405020304" pitchFamily="18" charset="0"/>
              <a:cs typeface="Times New Roman" panose="02020603050405020304" pitchFamily="18" charset="0"/>
            </a:endParaRPr>
          </a:p>
        </p:txBody>
      </p:sp>
      <p:grpSp>
        <p:nvGrpSpPr>
          <p:cNvPr id="16" name="Group 6">
            <a:extLst>
              <a:ext uri="{FF2B5EF4-FFF2-40B4-BE49-F238E27FC236}">
                <a16:creationId xmlns:a16="http://schemas.microsoft.com/office/drawing/2014/main" id="{3DE30B2C-9493-2207-839D-4221271A7E1F}"/>
              </a:ext>
            </a:extLst>
          </p:cNvPr>
          <p:cNvGrpSpPr>
            <a:grpSpLocks/>
          </p:cNvGrpSpPr>
          <p:nvPr/>
        </p:nvGrpSpPr>
        <p:grpSpPr bwMode="auto">
          <a:xfrm>
            <a:off x="1353672" y="5638441"/>
            <a:ext cx="503238" cy="534988"/>
            <a:chOff x="2064" y="2186"/>
            <a:chExt cx="317" cy="337"/>
          </a:xfrm>
        </p:grpSpPr>
        <p:sp>
          <p:nvSpPr>
            <p:cNvPr id="17" name="Oval 7">
              <a:extLst>
                <a:ext uri="{FF2B5EF4-FFF2-40B4-BE49-F238E27FC236}">
                  <a16:creationId xmlns:a16="http://schemas.microsoft.com/office/drawing/2014/main" id="{7D3FC5FD-5956-F938-A7DE-B1BB225D0D6E}"/>
                </a:ext>
              </a:extLst>
            </p:cNvPr>
            <p:cNvSpPr>
              <a:spLocks noChangeArrowheads="1"/>
            </p:cNvSpPr>
            <p:nvPr/>
          </p:nvSpPr>
          <p:spPr bwMode="auto">
            <a:xfrm>
              <a:off x="2064" y="2205"/>
              <a:ext cx="317" cy="318"/>
            </a:xfrm>
            <a:prstGeom prst="ellipse">
              <a:avLst/>
            </a:prstGeom>
            <a:gradFill rotWithShape="1">
              <a:gsLst>
                <a:gs pos="0">
                  <a:srgbClr val="A9F5B9"/>
                </a:gs>
                <a:gs pos="100000">
                  <a:srgbClr val="4E7156"/>
                </a:gs>
              </a:gsLst>
              <a:path path="shape">
                <a:fillToRect l="50000" t="50000" r="50000" b="50000"/>
              </a:path>
            </a:gradFill>
            <a:ln w="9525">
              <a:solidFill>
                <a:srgbClr val="009900"/>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it-IT" altLang="fr-FR">
                <a:latin typeface="Calibri" panose="020F0502020204030204" pitchFamily="34" charset="0"/>
              </a:endParaRPr>
            </a:p>
          </p:txBody>
        </p:sp>
        <p:sp>
          <p:nvSpPr>
            <p:cNvPr id="18" name="Text Box 8">
              <a:extLst>
                <a:ext uri="{FF2B5EF4-FFF2-40B4-BE49-F238E27FC236}">
                  <a16:creationId xmlns:a16="http://schemas.microsoft.com/office/drawing/2014/main" id="{9D4F84B7-629C-E18B-2AF6-CF0E67CAAB1B}"/>
                </a:ext>
              </a:extLst>
            </p:cNvPr>
            <p:cNvSpPr txBox="1">
              <a:spLocks noChangeArrowheads="1"/>
            </p:cNvSpPr>
            <p:nvPr/>
          </p:nvSpPr>
          <p:spPr bwMode="auto">
            <a:xfrm>
              <a:off x="2064" y="2186"/>
              <a:ext cx="305" cy="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2800" b="1" dirty="0">
                  <a:solidFill>
                    <a:srgbClr val="006600"/>
                  </a:solidFill>
                  <a:latin typeface="Symbol" pitchFamily="2" charset="2"/>
                </a:rPr>
                <a:t>n</a:t>
              </a:r>
              <a:r>
                <a:rPr lang="fr-FR" altLang="fr-FR" sz="2800" b="1" baseline="-25000" dirty="0">
                  <a:solidFill>
                    <a:srgbClr val="006600"/>
                  </a:solidFill>
                  <a:latin typeface="Symbol" pitchFamily="2" charset="2"/>
                </a:rPr>
                <a:t>t</a:t>
              </a:r>
            </a:p>
          </p:txBody>
        </p:sp>
      </p:grpSp>
      <p:grpSp>
        <p:nvGrpSpPr>
          <p:cNvPr id="19" name="Group 27">
            <a:extLst>
              <a:ext uri="{FF2B5EF4-FFF2-40B4-BE49-F238E27FC236}">
                <a16:creationId xmlns:a16="http://schemas.microsoft.com/office/drawing/2014/main" id="{E3983839-C919-C043-98DF-C1B0B2C96AE7}"/>
              </a:ext>
            </a:extLst>
          </p:cNvPr>
          <p:cNvGrpSpPr>
            <a:grpSpLocks/>
          </p:cNvGrpSpPr>
          <p:nvPr/>
        </p:nvGrpSpPr>
        <p:grpSpPr bwMode="auto">
          <a:xfrm>
            <a:off x="1986379" y="4941789"/>
            <a:ext cx="509587" cy="576263"/>
            <a:chOff x="2922" y="1117"/>
            <a:chExt cx="321" cy="363"/>
          </a:xfrm>
        </p:grpSpPr>
        <p:sp>
          <p:nvSpPr>
            <p:cNvPr id="20" name="Oval 28">
              <a:extLst>
                <a:ext uri="{FF2B5EF4-FFF2-40B4-BE49-F238E27FC236}">
                  <a16:creationId xmlns:a16="http://schemas.microsoft.com/office/drawing/2014/main" id="{0EC2F6B1-816F-261C-6BBF-4A19E180CCDD}"/>
                </a:ext>
              </a:extLst>
            </p:cNvPr>
            <p:cNvSpPr>
              <a:spLocks noChangeArrowheads="1"/>
            </p:cNvSpPr>
            <p:nvPr/>
          </p:nvSpPr>
          <p:spPr bwMode="auto">
            <a:xfrm>
              <a:off x="2926" y="1162"/>
              <a:ext cx="317" cy="318"/>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it-IT" altLang="fr-FR">
                <a:latin typeface="Calibri" panose="020F0502020204030204" pitchFamily="34" charset="0"/>
              </a:endParaRPr>
            </a:p>
          </p:txBody>
        </p:sp>
        <p:sp>
          <p:nvSpPr>
            <p:cNvPr id="21" name="Text Box 29">
              <a:extLst>
                <a:ext uri="{FF2B5EF4-FFF2-40B4-BE49-F238E27FC236}">
                  <a16:creationId xmlns:a16="http://schemas.microsoft.com/office/drawing/2014/main" id="{90A78F14-B453-AFBA-30BA-21246572CF4E}"/>
                </a:ext>
              </a:extLst>
            </p:cNvPr>
            <p:cNvSpPr txBox="1">
              <a:spLocks noChangeArrowheads="1"/>
            </p:cNvSpPr>
            <p:nvPr/>
          </p:nvSpPr>
          <p:spPr bwMode="auto">
            <a:xfrm>
              <a:off x="2922" y="1117"/>
              <a:ext cx="321"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2800" b="1">
                  <a:latin typeface="Symbol" pitchFamily="2" charset="2"/>
                </a:rPr>
                <a:t>n</a:t>
              </a:r>
              <a:r>
                <a:rPr lang="fr-FR" altLang="fr-FR" sz="2800" b="1" baseline="-25000">
                  <a:latin typeface="Symbol" pitchFamily="2" charset="2"/>
                </a:rPr>
                <a:t>m</a:t>
              </a:r>
            </a:p>
          </p:txBody>
        </p:sp>
      </p:grpSp>
      <p:grpSp>
        <p:nvGrpSpPr>
          <p:cNvPr id="22" name="Group 6">
            <a:extLst>
              <a:ext uri="{FF2B5EF4-FFF2-40B4-BE49-F238E27FC236}">
                <a16:creationId xmlns:a16="http://schemas.microsoft.com/office/drawing/2014/main" id="{D96AC34F-300E-0E16-D585-72AC3D9B9485}"/>
              </a:ext>
            </a:extLst>
          </p:cNvPr>
          <p:cNvGrpSpPr>
            <a:grpSpLocks/>
          </p:cNvGrpSpPr>
          <p:nvPr/>
        </p:nvGrpSpPr>
        <p:grpSpPr bwMode="auto">
          <a:xfrm>
            <a:off x="1688217" y="6200608"/>
            <a:ext cx="504825" cy="592137"/>
            <a:chOff x="2064" y="2150"/>
            <a:chExt cx="318" cy="373"/>
          </a:xfrm>
        </p:grpSpPr>
        <p:sp>
          <p:nvSpPr>
            <p:cNvPr id="23" name="Oval 7">
              <a:extLst>
                <a:ext uri="{FF2B5EF4-FFF2-40B4-BE49-F238E27FC236}">
                  <a16:creationId xmlns:a16="http://schemas.microsoft.com/office/drawing/2014/main" id="{1074BA0C-8AF6-6B32-9E5F-93FA0354ED81}"/>
                </a:ext>
              </a:extLst>
            </p:cNvPr>
            <p:cNvSpPr>
              <a:spLocks noChangeArrowheads="1"/>
            </p:cNvSpPr>
            <p:nvPr/>
          </p:nvSpPr>
          <p:spPr bwMode="auto">
            <a:xfrm>
              <a:off x="2064" y="2205"/>
              <a:ext cx="317" cy="318"/>
            </a:xfrm>
            <a:prstGeom prst="ellipse">
              <a:avLst/>
            </a:prstGeom>
            <a:gradFill rotWithShape="1">
              <a:gsLst>
                <a:gs pos="0">
                  <a:srgbClr val="A9F5B9"/>
                </a:gs>
                <a:gs pos="100000">
                  <a:srgbClr val="4E7156"/>
                </a:gs>
              </a:gsLst>
              <a:path path="shape">
                <a:fillToRect l="50000" t="50000" r="50000" b="50000"/>
              </a:path>
            </a:gradFill>
            <a:ln w="9525">
              <a:solidFill>
                <a:srgbClr val="009900"/>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it-IT" altLang="fr-FR">
                <a:latin typeface="Calibri" panose="020F0502020204030204" pitchFamily="34" charset="0"/>
              </a:endParaRPr>
            </a:p>
          </p:txBody>
        </p:sp>
        <p:sp>
          <p:nvSpPr>
            <p:cNvPr id="24" name="Text Box 8">
              <a:extLst>
                <a:ext uri="{FF2B5EF4-FFF2-40B4-BE49-F238E27FC236}">
                  <a16:creationId xmlns:a16="http://schemas.microsoft.com/office/drawing/2014/main" id="{CCF8BF87-B3D5-F17D-2B0B-D70DDFD8FD49}"/>
                </a:ext>
              </a:extLst>
            </p:cNvPr>
            <p:cNvSpPr txBox="1">
              <a:spLocks noChangeArrowheads="1"/>
            </p:cNvSpPr>
            <p:nvPr/>
          </p:nvSpPr>
          <p:spPr bwMode="auto">
            <a:xfrm>
              <a:off x="2064" y="2150"/>
              <a:ext cx="3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2800" b="1" dirty="0">
                  <a:solidFill>
                    <a:srgbClr val="006600"/>
                  </a:solidFill>
                  <a:latin typeface="Symbol" pitchFamily="2" charset="2"/>
                </a:rPr>
                <a:t>n</a:t>
              </a:r>
              <a:r>
                <a:rPr lang="fr-FR" altLang="fr-FR" sz="2800" b="1" baseline="-25000" dirty="0">
                  <a:solidFill>
                    <a:srgbClr val="006600"/>
                  </a:solidFill>
                  <a:latin typeface="Comic Sans MS" panose="030F0902030302020204" pitchFamily="66" charset="0"/>
                </a:rPr>
                <a:t>e</a:t>
              </a:r>
            </a:p>
          </p:txBody>
        </p:sp>
      </p:grpSp>
      <p:sp>
        <p:nvSpPr>
          <p:cNvPr id="25" name="Ellipse 24">
            <a:extLst>
              <a:ext uri="{FF2B5EF4-FFF2-40B4-BE49-F238E27FC236}">
                <a16:creationId xmlns:a16="http://schemas.microsoft.com/office/drawing/2014/main" id="{1171FD8F-A7C7-557D-350B-4CDA2E629C39}"/>
              </a:ext>
            </a:extLst>
          </p:cNvPr>
          <p:cNvSpPr/>
          <p:nvPr/>
        </p:nvSpPr>
        <p:spPr>
          <a:xfrm>
            <a:off x="-225014" y="4941789"/>
            <a:ext cx="2972395" cy="2844899"/>
          </a:xfrm>
          <a:prstGeom prst="ellipse">
            <a:avLst/>
          </a:prstGeom>
          <a:noFill/>
          <a:ln w="19050" cmpd="sng">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fr-FR">
              <a:ln>
                <a:solidFill>
                  <a:schemeClr val="tx1"/>
                </a:solidFill>
                <a:prstDash val="dash"/>
              </a:ln>
            </a:endParaRPr>
          </a:p>
        </p:txBody>
      </p:sp>
      <p:grpSp>
        <p:nvGrpSpPr>
          <p:cNvPr id="28" name="Group 27">
            <a:extLst>
              <a:ext uri="{FF2B5EF4-FFF2-40B4-BE49-F238E27FC236}">
                <a16:creationId xmlns:a16="http://schemas.microsoft.com/office/drawing/2014/main" id="{9E44322D-1342-06A8-EADF-E0854E0571D7}"/>
              </a:ext>
            </a:extLst>
          </p:cNvPr>
          <p:cNvGrpSpPr>
            <a:grpSpLocks/>
          </p:cNvGrpSpPr>
          <p:nvPr/>
        </p:nvGrpSpPr>
        <p:grpSpPr bwMode="auto">
          <a:xfrm>
            <a:off x="1051346" y="5084664"/>
            <a:ext cx="530226" cy="576263"/>
            <a:chOff x="2922" y="1117"/>
            <a:chExt cx="334" cy="363"/>
          </a:xfrm>
        </p:grpSpPr>
        <p:sp>
          <p:nvSpPr>
            <p:cNvPr id="29" name="Oval 28">
              <a:extLst>
                <a:ext uri="{FF2B5EF4-FFF2-40B4-BE49-F238E27FC236}">
                  <a16:creationId xmlns:a16="http://schemas.microsoft.com/office/drawing/2014/main" id="{F0773A8C-9546-2E57-FF6D-426229DF9F8D}"/>
                </a:ext>
              </a:extLst>
            </p:cNvPr>
            <p:cNvSpPr>
              <a:spLocks noChangeArrowheads="1"/>
            </p:cNvSpPr>
            <p:nvPr/>
          </p:nvSpPr>
          <p:spPr bwMode="auto">
            <a:xfrm>
              <a:off x="2926" y="1162"/>
              <a:ext cx="317" cy="318"/>
            </a:xfrm>
            <a:prstGeom prst="ellipse">
              <a:avLst/>
            </a:prstGeom>
            <a:gradFill rotWithShape="1">
              <a:gsLst>
                <a:gs pos="0">
                  <a:srgbClr val="FF0000"/>
                </a:gs>
                <a:gs pos="100000">
                  <a:srgbClr val="760000"/>
                </a:gs>
              </a:gsLst>
              <a:path path="shape">
                <a:fillToRect l="50000" t="50000" r="50000" b="50000"/>
              </a:path>
            </a:gradFill>
            <a:ln w="9525">
              <a:solidFill>
                <a:schemeClr val="tx1"/>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it-IT" altLang="fr-FR">
                <a:latin typeface="Calibri" panose="020F0502020204030204" pitchFamily="34" charset="0"/>
              </a:endParaRPr>
            </a:p>
          </p:txBody>
        </p:sp>
        <mc:AlternateContent xmlns:mc="http://schemas.openxmlformats.org/markup-compatibility/2006" xmlns:a14="http://schemas.microsoft.com/office/drawing/2010/main">
          <mc:Choice Requires="a14">
            <p:sp>
              <p:nvSpPr>
                <p:cNvPr id="30" name="Text Box 29">
                  <a:extLst>
                    <a:ext uri="{FF2B5EF4-FFF2-40B4-BE49-F238E27FC236}">
                      <a16:creationId xmlns:a16="http://schemas.microsoft.com/office/drawing/2014/main" id="{E371B894-EAEF-A458-255E-CF67787B1AB4}"/>
                    </a:ext>
                  </a:extLst>
                </p:cNvPr>
                <p:cNvSpPr txBox="1">
                  <a:spLocks noChangeArrowheads="1"/>
                </p:cNvSpPr>
                <p:nvPr/>
              </p:nvSpPr>
              <p:spPr bwMode="auto">
                <a:xfrm>
                  <a:off x="2922" y="1117"/>
                  <a:ext cx="334" cy="323"/>
                </a:xfrm>
                <a:prstGeom prst="rect">
                  <a:avLst/>
                </a:prstGeom>
                <a:noFill/>
                <a:ln>
                  <a:noFill/>
                </a:ln>
                <a:extLst>
                  <a:ext uri="{909E8E84-426E-40DD-AFC4-6F175D3DCCD1}">
                    <a14:hiddenFill>
                      <a:solidFill>
                        <a:srgbClr val="FFFFFF"/>
                      </a:solidFill>
                    </a14:hiddenFill>
                  </a:ext>
                  <a:ext uri="{91240B29-F687-4F45-9708-019B960494DF}">
                    <a14:hiddenLine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14:m>
                    <m:oMathPara xmlns:m="http://schemas.openxmlformats.org/officeDocument/2006/math">
                      <m:oMath>
                        <m:r>
                          <m:rPr>
                            <m:sty m:val="p"/>
                          </m:rPr>
                          <a:rPr lang="fr-FR" altLang="fr-FR" sz="2800" b="1" i="1" dirty="0" smtClean="0">
                            <a:latin typeface="Cambria Math" panose="02040503050406030204" pitchFamily="18" charset="0"/>
                          </a:rPr>
                          <m:t>ν</m:t>
                        </m:r>
                        <m:r>
                          <m:rPr>
                            <m:sty m:val="p"/>
                          </m:rPr>
                          <a:rPr lang="fr-FR" altLang="fr-FR" sz="2800" b="1" i="1" baseline="-25000" smtClean="0">
                            <a:latin typeface="Cambria Math" panose="02040503050406030204" pitchFamily="18" charset="0"/>
                          </a:rPr>
                          <m:t>τ</m:t>
                        </m:r>
                      </m:oMath>
                    </m:oMathPara>
                  </a14:m>
                  <a:endParaRPr lang="fr-FR" altLang="fr-FR" sz="2800" b="1" baseline="-25000" dirty="0">
                    <a:latin typeface="Symbol" pitchFamily="2" charset="2"/>
                  </a:endParaRPr>
                </a:p>
              </p:txBody>
            </p:sp>
          </mc:Choice>
          <mc:Fallback xmlns="">
            <p:sp>
              <p:nvSpPr>
                <p:cNvPr id="30" name="Text Box 29">
                  <a:extLst>
                    <a:ext uri="{FF2B5EF4-FFF2-40B4-BE49-F238E27FC236}">
                      <a16:creationId xmlns:a16="http://schemas.microsoft.com/office/drawing/2014/main" id="{E371B894-EAEF-A458-255E-CF67787B1AB4}"/>
                    </a:ext>
                  </a:extLst>
                </p:cNvPr>
                <p:cNvSpPr txBox="1">
                  <a:spLocks noRot="1" noChangeAspect="1" noMove="1" noResize="1" noEditPoints="1" noAdjustHandles="1" noChangeArrowheads="1" noChangeShapeType="1" noTextEdit="1"/>
                </p:cNvSpPr>
                <p:nvPr/>
              </p:nvSpPr>
              <p:spPr bwMode="auto">
                <a:xfrm>
                  <a:off x="2922" y="1117"/>
                  <a:ext cx="334" cy="323"/>
                </a:xfrm>
                <a:prstGeom prst="rect">
                  <a:avLst/>
                </a:prstGeom>
                <a:blipFill>
                  <a:blip r:embed="rId4"/>
                  <a:stretch>
                    <a:fillRect b="-2439"/>
                  </a:stretch>
                </a:bli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fr-FR">
                      <a:noFill/>
                    </a:rPr>
                    <a:t> </a:t>
                  </a:r>
                </a:p>
              </p:txBody>
            </p:sp>
          </mc:Fallback>
        </mc:AlternateContent>
      </p:grpSp>
      <p:grpSp>
        <p:nvGrpSpPr>
          <p:cNvPr id="31" name="Group 6">
            <a:extLst>
              <a:ext uri="{FF2B5EF4-FFF2-40B4-BE49-F238E27FC236}">
                <a16:creationId xmlns:a16="http://schemas.microsoft.com/office/drawing/2014/main" id="{1F1F2884-9FD2-8BE4-D52C-1B45CBD0A3EF}"/>
              </a:ext>
            </a:extLst>
          </p:cNvPr>
          <p:cNvGrpSpPr>
            <a:grpSpLocks/>
          </p:cNvGrpSpPr>
          <p:nvPr/>
        </p:nvGrpSpPr>
        <p:grpSpPr bwMode="auto">
          <a:xfrm>
            <a:off x="2059024" y="5689432"/>
            <a:ext cx="504825" cy="592138"/>
            <a:chOff x="2064" y="2150"/>
            <a:chExt cx="318" cy="373"/>
          </a:xfrm>
        </p:grpSpPr>
        <p:sp>
          <p:nvSpPr>
            <p:cNvPr id="32" name="Oval 7">
              <a:extLst>
                <a:ext uri="{FF2B5EF4-FFF2-40B4-BE49-F238E27FC236}">
                  <a16:creationId xmlns:a16="http://schemas.microsoft.com/office/drawing/2014/main" id="{17AD594E-873A-51DD-04EA-96CB8DE53FE8}"/>
                </a:ext>
              </a:extLst>
            </p:cNvPr>
            <p:cNvSpPr>
              <a:spLocks noChangeArrowheads="1"/>
            </p:cNvSpPr>
            <p:nvPr/>
          </p:nvSpPr>
          <p:spPr bwMode="auto">
            <a:xfrm>
              <a:off x="2064" y="2205"/>
              <a:ext cx="317" cy="318"/>
            </a:xfrm>
            <a:prstGeom prst="ellipse">
              <a:avLst/>
            </a:prstGeom>
            <a:gradFill rotWithShape="1">
              <a:gsLst>
                <a:gs pos="0">
                  <a:srgbClr val="A9F5B9"/>
                </a:gs>
                <a:gs pos="100000">
                  <a:srgbClr val="4E7156"/>
                </a:gs>
              </a:gsLst>
              <a:path path="shape">
                <a:fillToRect l="50000" t="50000" r="50000" b="50000"/>
              </a:path>
            </a:gradFill>
            <a:ln w="9525">
              <a:solidFill>
                <a:srgbClr val="009900"/>
              </a:solidFill>
              <a:round/>
              <a:headEnd/>
              <a:tailEnd/>
            </a:ln>
          </p:spPr>
          <p:txBody>
            <a:bodyPr wrap="none" anchor="ct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it-IT" altLang="fr-FR">
                <a:latin typeface="Calibri" panose="020F0502020204030204" pitchFamily="34" charset="0"/>
              </a:endParaRPr>
            </a:p>
          </p:txBody>
        </p:sp>
        <p:sp>
          <p:nvSpPr>
            <p:cNvPr id="33" name="Text Box 8">
              <a:extLst>
                <a:ext uri="{FF2B5EF4-FFF2-40B4-BE49-F238E27FC236}">
                  <a16:creationId xmlns:a16="http://schemas.microsoft.com/office/drawing/2014/main" id="{887EB924-3C2F-C762-E4CE-E803F66D9C90}"/>
                </a:ext>
              </a:extLst>
            </p:cNvPr>
            <p:cNvSpPr txBox="1">
              <a:spLocks noChangeArrowheads="1"/>
            </p:cNvSpPr>
            <p:nvPr/>
          </p:nvSpPr>
          <p:spPr bwMode="auto">
            <a:xfrm>
              <a:off x="2064" y="2150"/>
              <a:ext cx="318"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r>
                <a:rPr lang="fr-FR" altLang="fr-FR" sz="2800" b="1" dirty="0">
                  <a:solidFill>
                    <a:srgbClr val="006600"/>
                  </a:solidFill>
                  <a:latin typeface="Symbol" pitchFamily="2" charset="2"/>
                </a:rPr>
                <a:t>n</a:t>
              </a:r>
              <a:r>
                <a:rPr lang="fr-FR" altLang="fr-FR" sz="2800" b="1" baseline="-25000" dirty="0">
                  <a:solidFill>
                    <a:srgbClr val="006600"/>
                  </a:solidFill>
                  <a:latin typeface="Comic Sans MS" panose="030F0902030302020204" pitchFamily="66" charset="0"/>
                </a:rPr>
                <a:t>e</a:t>
              </a:r>
            </a:p>
          </p:txBody>
        </p:sp>
      </p:grpSp>
      <p:sp>
        <p:nvSpPr>
          <p:cNvPr id="34" name="Text Box 11">
            <a:extLst>
              <a:ext uri="{FF2B5EF4-FFF2-40B4-BE49-F238E27FC236}">
                <a16:creationId xmlns:a16="http://schemas.microsoft.com/office/drawing/2014/main" id="{2FA4BDFD-74C2-81A8-4333-38EE7E19488B}"/>
              </a:ext>
            </a:extLst>
          </p:cNvPr>
          <p:cNvSpPr txBox="1">
            <a:spLocks noChangeArrowheads="1"/>
          </p:cNvSpPr>
          <p:nvPr/>
        </p:nvSpPr>
        <p:spPr bwMode="auto">
          <a:xfrm>
            <a:off x="1848265" y="6668959"/>
            <a:ext cx="18473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endParaRPr lang="fr-FR" altLang="fr-FR" sz="2000" b="1" dirty="0">
              <a:solidFill>
                <a:srgbClr val="800000"/>
              </a:solidFill>
              <a:latin typeface="Trebuchet MS" panose="020B0703020202090204" pitchFamily="34" charset="0"/>
            </a:endParaRPr>
          </a:p>
        </p:txBody>
      </p:sp>
      <p:sp>
        <p:nvSpPr>
          <p:cNvPr id="35" name="AutoShape 9">
            <a:extLst>
              <a:ext uri="{FF2B5EF4-FFF2-40B4-BE49-F238E27FC236}">
                <a16:creationId xmlns:a16="http://schemas.microsoft.com/office/drawing/2014/main" id="{5BC35DED-BD59-DB0E-3C54-B5BCEF4D9D1F}"/>
              </a:ext>
            </a:extLst>
          </p:cNvPr>
          <p:cNvSpPr>
            <a:spLocks noChangeArrowheads="1"/>
          </p:cNvSpPr>
          <p:nvPr/>
        </p:nvSpPr>
        <p:spPr bwMode="auto">
          <a:xfrm rot="19900932" flipV="1">
            <a:off x="2470191" y="4410382"/>
            <a:ext cx="2229118" cy="174165"/>
          </a:xfrm>
          <a:prstGeom prst="rightArrow">
            <a:avLst>
              <a:gd name="adj1" fmla="val 50000"/>
              <a:gd name="adj2" fmla="val 308080"/>
            </a:avLst>
          </a:prstGeom>
          <a:solidFill>
            <a:schemeClr val="tx1"/>
          </a:solidFill>
          <a:ln w="3175" cmpd="sng">
            <a:solidFill>
              <a:schemeClr val="accent6">
                <a:lumMod val="50000"/>
              </a:schemeClr>
            </a:solidFill>
            <a:miter lim="800000"/>
            <a:headEnd/>
            <a:tailEnd/>
          </a:ln>
        </p:spPr>
        <p:txBody>
          <a:bodyPr wrap="none" anchor="ctr"/>
          <a:lstStyle/>
          <a:p>
            <a:pPr>
              <a:defRPr/>
            </a:pPr>
            <a:endParaRPr lang="fr-FR">
              <a:latin typeface="Calibri" charset="0"/>
              <a:ea typeface="ＭＳ Ｐゴシック" charset="0"/>
              <a:cs typeface="ＭＳ Ｐゴシック" charset="0"/>
            </a:endParaRPr>
          </a:p>
        </p:txBody>
      </p:sp>
      <p:pic>
        <p:nvPicPr>
          <p:cNvPr id="36" name="Picture 10" descr="ablogoterre">
            <a:extLst>
              <a:ext uri="{FF2B5EF4-FFF2-40B4-BE49-F238E27FC236}">
                <a16:creationId xmlns:a16="http://schemas.microsoft.com/office/drawing/2014/main" id="{88B6BA1E-2F5D-2D73-1889-DCAEBBEC174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7513" y="3441249"/>
            <a:ext cx="935037" cy="901700"/>
          </a:xfrm>
          <a:prstGeom prst="rect">
            <a:avLst/>
          </a:prstGeom>
          <a:noFill/>
          <a:ln>
            <a:noFill/>
          </a:ln>
          <a:effectLst>
            <a:outerShdw dist="38100" dir="2700000" algn="tl" rotWithShape="0">
              <a:srgbClr val="808080">
                <a:alpha val="39998"/>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MSW…">
            <a:extLst>
              <a:ext uri="{FF2B5EF4-FFF2-40B4-BE49-F238E27FC236}">
                <a16:creationId xmlns:a16="http://schemas.microsoft.com/office/drawing/2014/main" id="{D1BD899E-4C2E-DD06-EE41-4FB30FC00F20}"/>
              </a:ext>
            </a:extLst>
          </p:cNvPr>
          <p:cNvSpPr txBox="1"/>
          <p:nvPr/>
        </p:nvSpPr>
        <p:spPr>
          <a:xfrm>
            <a:off x="2408568" y="4181139"/>
            <a:ext cx="791929"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600" b="1" dirty="0"/>
              <a:t>MSW</a:t>
            </a:r>
          </a:p>
          <a:p>
            <a:pPr defTabSz="292100">
              <a:defRPr sz="3000">
                <a:solidFill>
                  <a:srgbClr val="212121"/>
                </a:solidFill>
                <a:effectLst/>
                <a:latin typeface="Palatino"/>
                <a:ea typeface="Palatino"/>
                <a:cs typeface="Palatino"/>
                <a:sym typeface="Palatino"/>
              </a:defRPr>
            </a:pPr>
            <a:r>
              <a:rPr sz="1600" b="1" dirty="0"/>
              <a:t>region</a:t>
            </a:r>
          </a:p>
        </p:txBody>
      </p:sp>
      <p:sp>
        <p:nvSpPr>
          <p:cNvPr id="38" name="MSW…">
            <a:extLst>
              <a:ext uri="{FF2B5EF4-FFF2-40B4-BE49-F238E27FC236}">
                <a16:creationId xmlns:a16="http://schemas.microsoft.com/office/drawing/2014/main" id="{059EDF60-7B06-571E-3A88-68B4369495DC}"/>
              </a:ext>
            </a:extLst>
          </p:cNvPr>
          <p:cNvSpPr txBox="1"/>
          <p:nvPr/>
        </p:nvSpPr>
        <p:spPr>
          <a:xfrm>
            <a:off x="2616667" y="5539340"/>
            <a:ext cx="1024881"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b="1" dirty="0">
                <a:solidFill>
                  <a:srgbClr val="C00000"/>
                </a:solidFill>
              </a:rPr>
              <a:t>DECAY REGION</a:t>
            </a:r>
            <a:endParaRPr sz="1600" b="1" dirty="0">
              <a:solidFill>
                <a:srgbClr val="C00000"/>
              </a:solidFill>
            </a:endParaRPr>
          </a:p>
        </p:txBody>
      </p:sp>
      <p:cxnSp>
        <p:nvCxnSpPr>
          <p:cNvPr id="40" name="Connecteur droit 39">
            <a:extLst>
              <a:ext uri="{FF2B5EF4-FFF2-40B4-BE49-F238E27FC236}">
                <a16:creationId xmlns:a16="http://schemas.microsoft.com/office/drawing/2014/main" id="{4DF856EB-E5D1-2A02-358C-4B41CE694387}"/>
              </a:ext>
            </a:extLst>
          </p:cNvPr>
          <p:cNvCxnSpPr>
            <a:cxnSpLocks/>
          </p:cNvCxnSpPr>
          <p:nvPr/>
        </p:nvCxnSpPr>
        <p:spPr>
          <a:xfrm flipV="1">
            <a:off x="1367960" y="5828938"/>
            <a:ext cx="251619"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Connecteur droit 41">
            <a:extLst>
              <a:ext uri="{FF2B5EF4-FFF2-40B4-BE49-F238E27FC236}">
                <a16:creationId xmlns:a16="http://schemas.microsoft.com/office/drawing/2014/main" id="{9D2E1B7A-0901-081F-474C-19378695D3B1}"/>
              </a:ext>
            </a:extLst>
          </p:cNvPr>
          <p:cNvCxnSpPr>
            <a:cxnSpLocks/>
          </p:cNvCxnSpPr>
          <p:nvPr/>
        </p:nvCxnSpPr>
        <p:spPr>
          <a:xfrm>
            <a:off x="1766421" y="6392814"/>
            <a:ext cx="221164" cy="14288"/>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a:extLst>
              <a:ext uri="{FF2B5EF4-FFF2-40B4-BE49-F238E27FC236}">
                <a16:creationId xmlns:a16="http://schemas.microsoft.com/office/drawing/2014/main" id="{2E64362D-1AFC-719A-0BBD-0997FA81F93D}"/>
              </a:ext>
            </a:extLst>
          </p:cNvPr>
          <p:cNvSpPr/>
          <p:nvPr/>
        </p:nvSpPr>
        <p:spPr>
          <a:xfrm>
            <a:off x="905538" y="1928991"/>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solidFill>
                <a:srgbClr val="FFC000"/>
              </a:solidFill>
            </a:endParaRPr>
          </a:p>
        </p:txBody>
      </p:sp>
      <p:sp>
        <p:nvSpPr>
          <p:cNvPr id="13" name="Rectangle">
            <a:extLst>
              <a:ext uri="{FF2B5EF4-FFF2-40B4-BE49-F238E27FC236}">
                <a16:creationId xmlns:a16="http://schemas.microsoft.com/office/drawing/2014/main" id="{5517ECFA-DF79-B2E0-1514-5B66BA8DA5A0}"/>
              </a:ext>
            </a:extLst>
          </p:cNvPr>
          <p:cNvSpPr/>
          <p:nvPr/>
        </p:nvSpPr>
        <p:spPr>
          <a:xfrm>
            <a:off x="5926770" y="4621156"/>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solidFill>
                <a:srgbClr val="FFC000"/>
              </a:solidFill>
            </a:endParaRPr>
          </a:p>
        </p:txBody>
      </p:sp>
      <p:pic>
        <p:nvPicPr>
          <p:cNvPr id="26" name="Image 25">
            <a:extLst>
              <a:ext uri="{FF2B5EF4-FFF2-40B4-BE49-F238E27FC236}">
                <a16:creationId xmlns:a16="http://schemas.microsoft.com/office/drawing/2014/main" id="{84DF2DDD-AF52-7FD5-625C-D8BC09F6BCFC}"/>
              </a:ext>
            </a:extLst>
          </p:cNvPr>
          <p:cNvPicPr>
            <a:picLocks noChangeAspect="1"/>
          </p:cNvPicPr>
          <p:nvPr/>
        </p:nvPicPr>
        <p:blipFill>
          <a:blip r:embed="rId6"/>
          <a:stretch>
            <a:fillRect/>
          </a:stretch>
        </p:blipFill>
        <p:spPr>
          <a:xfrm>
            <a:off x="6402217" y="4596486"/>
            <a:ext cx="5003775" cy="76790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7" name="Image 26">
            <a:extLst>
              <a:ext uri="{FF2B5EF4-FFF2-40B4-BE49-F238E27FC236}">
                <a16:creationId xmlns:a16="http://schemas.microsoft.com/office/drawing/2014/main" id="{42619569-9A15-446A-140E-7CDCA4FD5EDE}"/>
              </a:ext>
            </a:extLst>
          </p:cNvPr>
          <p:cNvPicPr>
            <a:picLocks noChangeAspect="1"/>
          </p:cNvPicPr>
          <p:nvPr/>
        </p:nvPicPr>
        <p:blipFill>
          <a:blip r:embed="rId7"/>
          <a:stretch>
            <a:fillRect/>
          </a:stretch>
        </p:blipFill>
        <p:spPr>
          <a:xfrm>
            <a:off x="3333104" y="924531"/>
            <a:ext cx="2129118" cy="687528"/>
          </a:xfrm>
          <a:prstGeom prst="rect">
            <a:avLst/>
          </a:prstGeom>
        </p:spPr>
      </p:pic>
      <p:sp>
        <p:nvSpPr>
          <p:cNvPr id="39" name="Rectangle">
            <a:extLst>
              <a:ext uri="{FF2B5EF4-FFF2-40B4-BE49-F238E27FC236}">
                <a16:creationId xmlns:a16="http://schemas.microsoft.com/office/drawing/2014/main" id="{107DB651-CA7E-7F61-11AF-25D3752CF918}"/>
              </a:ext>
            </a:extLst>
          </p:cNvPr>
          <p:cNvSpPr/>
          <p:nvPr/>
        </p:nvSpPr>
        <p:spPr>
          <a:xfrm>
            <a:off x="933735" y="984430"/>
            <a:ext cx="176184" cy="190501"/>
          </a:xfrm>
          <a:prstGeom prst="rect">
            <a:avLst/>
          </a:prstGeom>
          <a:solidFill>
            <a:srgbClr val="0070C0"/>
          </a:solidFill>
          <a:ln w="12700">
            <a:solidFill>
              <a:schemeClr val="tx1"/>
            </a:solidFill>
            <a:miter lim="400000"/>
          </a:ln>
        </p:spPr>
        <p:txBody>
          <a:bodyPr lIns="25400" tIns="25400" rIns="25400" bIns="25400" anchor="ctr"/>
          <a:lstStyle/>
          <a:p>
            <a:pPr>
              <a:lnSpc>
                <a:spcPct val="100000"/>
              </a:lnSpc>
              <a:defRPr>
                <a:solidFill>
                  <a:srgbClr val="F3F1DF"/>
                </a:solidFill>
                <a:effectLst/>
              </a:defRPr>
            </a:pPr>
            <a:endParaRPr sz="900">
              <a:solidFill>
                <a:srgbClr val="FFC000"/>
              </a:solidFill>
            </a:endParaRPr>
          </a:p>
        </p:txBody>
      </p:sp>
      <p:sp>
        <p:nvSpPr>
          <p:cNvPr id="43" name="Flux upper limits from SKI-IV and SNO data">
            <a:extLst>
              <a:ext uri="{FF2B5EF4-FFF2-40B4-BE49-F238E27FC236}">
                <a16:creationId xmlns:a16="http://schemas.microsoft.com/office/drawing/2014/main" id="{2FA14A10-4F46-A745-AE19-FFE4A5EAD13E}"/>
              </a:ext>
            </a:extLst>
          </p:cNvPr>
          <p:cNvSpPr txBox="1"/>
          <p:nvPr/>
        </p:nvSpPr>
        <p:spPr>
          <a:xfrm>
            <a:off x="6252852" y="4891365"/>
            <a:ext cx="3600034"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endParaRPr lang="fr-FR" sz="2000" dirty="0"/>
          </a:p>
        </p:txBody>
      </p:sp>
      <p:sp>
        <p:nvSpPr>
          <p:cNvPr id="47" name="Flux upper limits from SKI-IV and SNO data">
            <a:extLst>
              <a:ext uri="{FF2B5EF4-FFF2-40B4-BE49-F238E27FC236}">
                <a16:creationId xmlns:a16="http://schemas.microsoft.com/office/drawing/2014/main" id="{EEBE5CD4-A110-3B17-87F8-7FBEF3DF5389}"/>
              </a:ext>
            </a:extLst>
          </p:cNvPr>
          <p:cNvSpPr txBox="1"/>
          <p:nvPr/>
        </p:nvSpPr>
        <p:spPr>
          <a:xfrm>
            <a:off x="1272003" y="922124"/>
            <a:ext cx="189987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err="1"/>
              <a:t>Majoron</a:t>
            </a:r>
            <a:r>
              <a:rPr lang="fr-FR" sz="2000" dirty="0"/>
              <a:t> </a:t>
            </a:r>
            <a:r>
              <a:rPr lang="fr-FR" sz="2000" dirty="0" err="1"/>
              <a:t>models</a:t>
            </a:r>
            <a:endParaRPr lang="fr-FR" sz="2000" dirty="0"/>
          </a:p>
        </p:txBody>
      </p:sp>
      <p:sp>
        <p:nvSpPr>
          <p:cNvPr id="48" name="Flux upper limits from SKI-IV and SNO data">
            <a:extLst>
              <a:ext uri="{FF2B5EF4-FFF2-40B4-BE49-F238E27FC236}">
                <a16:creationId xmlns:a16="http://schemas.microsoft.com/office/drawing/2014/main" id="{0B0003D3-47E8-4527-BCB2-A4243B9817E0}"/>
              </a:ext>
            </a:extLst>
          </p:cNvPr>
          <p:cNvSpPr txBox="1"/>
          <p:nvPr/>
        </p:nvSpPr>
        <p:spPr>
          <a:xfrm>
            <a:off x="5835862" y="5379331"/>
            <a:ext cx="609493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a:t>Suppression factor(s) due to neutrino </a:t>
            </a:r>
            <a:r>
              <a:rPr lang="fr-FR" sz="2000" dirty="0" err="1"/>
              <a:t>decay</a:t>
            </a:r>
            <a:r>
              <a:rPr lang="fr-FR" sz="2000" dirty="0"/>
              <a:t> in </a:t>
            </a:r>
            <a:r>
              <a:rPr lang="fr-FR" sz="2000" dirty="0" err="1"/>
              <a:t>matter</a:t>
            </a:r>
            <a:endParaRPr lang="fr-FR" sz="2000" dirty="0"/>
          </a:p>
        </p:txBody>
      </p:sp>
      <mc:AlternateContent xmlns:mc="http://schemas.openxmlformats.org/markup-compatibility/2006" xmlns:a14="http://schemas.microsoft.com/office/drawing/2010/main">
        <mc:Choice Requires="a14">
          <p:sp>
            <p:nvSpPr>
              <p:cNvPr id="7" name="Abe et al, arXiv:2109.11174">
                <a:extLst>
                  <a:ext uri="{FF2B5EF4-FFF2-40B4-BE49-F238E27FC236}">
                    <a16:creationId xmlns:a16="http://schemas.microsoft.com/office/drawing/2014/main" id="{2CB72E23-2002-F7D5-DEE0-F06E2E004D44}"/>
                  </a:ext>
                </a:extLst>
              </p:cNvPr>
              <p:cNvSpPr txBox="1"/>
              <p:nvPr/>
            </p:nvSpPr>
            <p:spPr>
              <a:xfrm>
                <a:off x="6030483" y="6063181"/>
                <a:ext cx="5705695" cy="284693"/>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600" dirty="0">
                    <a:latin typeface="Book Antiqua" panose="02040602050305030304" pitchFamily="18" charset="0"/>
                  </a:rPr>
                  <a:t>Ivanez-</a:t>
                </a:r>
                <a:r>
                  <a:rPr sz="1600" dirty="0" err="1">
                    <a:latin typeface="Book Antiqua" panose="02040602050305030304" pitchFamily="18" charset="0"/>
                  </a:rPr>
                  <a:t>Ballesteros,Volpe</a:t>
                </a:r>
                <a:r>
                  <a:rPr sz="1600" dirty="0">
                    <a:latin typeface="Book Antiqua" panose="02040602050305030304" pitchFamily="18" charset="0"/>
                  </a:rPr>
                  <a:t>, P</a:t>
                </a:r>
                <a:r>
                  <a:rPr lang="fr-FR" sz="1600" dirty="0">
                    <a:latin typeface="Book Antiqua" panose="02040602050305030304" pitchFamily="18" charset="0"/>
                  </a:rPr>
                  <a:t>RD 112, L101301 (</a:t>
                </a:r>
                <a:r>
                  <a:rPr sz="1600" dirty="0">
                    <a:latin typeface="Book Antiqua" panose="02040602050305030304" pitchFamily="18" charset="0"/>
                  </a:rPr>
                  <a:t>202</a:t>
                </a:r>
                <a:r>
                  <a:rPr lang="fr-FR" sz="1600" dirty="0">
                    <a:latin typeface="Book Antiqua" panose="02040602050305030304" pitchFamily="18" charset="0"/>
                  </a:rPr>
                  <a:t>5) -</a:t>
                </a:r>
                <a:r>
                  <a:rPr lang="fr-FR" sz="1600" b="1" dirty="0">
                    <a:solidFill>
                      <a:srgbClr val="4E5B3E"/>
                    </a:solidFill>
                    <a:latin typeface="Book Antiqua" panose="02040602050305030304" pitchFamily="18" charset="0"/>
                  </a:rPr>
                  <a:t> </a:t>
                </a:r>
                <a14:m>
                  <m:oMath xmlns:m="http://schemas.openxmlformats.org/officeDocument/2006/math">
                    <m:r>
                      <a:rPr lang="fr-FR" sz="1600" b="1">
                        <a:solidFill>
                          <a:srgbClr val="4E5B3E"/>
                        </a:solidFill>
                        <a:latin typeface="Cambria Math" panose="02040503050406030204" pitchFamily="18" charset="0"/>
                      </a:rPr>
                      <m:t>𝐏𝐃𝐆</m:t>
                    </m:r>
                  </m:oMath>
                </a14:m>
                <a:r>
                  <a:rPr lang="fr-FR" sz="1600" b="1" dirty="0">
                    <a:solidFill>
                      <a:srgbClr val="4F5C3F"/>
                    </a:solidFill>
                    <a:latin typeface="Book Antiqua" panose="02040602050305030304" pitchFamily="18" charset="0"/>
                  </a:rPr>
                  <a:t> 2026</a:t>
                </a:r>
                <a:endParaRPr lang="fr-FR" sz="1600" dirty="0">
                  <a:latin typeface="Book Antiqua" panose="02040602050305030304" pitchFamily="18" charset="0"/>
                  <a:sym typeface="American Typewriter"/>
                </a:endParaRPr>
              </a:p>
            </p:txBody>
          </p:sp>
        </mc:Choice>
        <mc:Fallback xmlns="">
          <p:sp>
            <p:nvSpPr>
              <p:cNvPr id="7" name="Abe et al, arXiv:2109.11174">
                <a:extLst>
                  <a:ext uri="{FF2B5EF4-FFF2-40B4-BE49-F238E27FC236}">
                    <a16:creationId xmlns:a16="http://schemas.microsoft.com/office/drawing/2014/main" id="{2CB72E23-2002-F7D5-DEE0-F06E2E004D44}"/>
                  </a:ext>
                </a:extLst>
              </p:cNvPr>
              <p:cNvSpPr txBox="1">
                <a:spLocks noRot="1" noChangeAspect="1" noMove="1" noResize="1" noEditPoints="1" noAdjustHandles="1" noChangeArrowheads="1" noChangeShapeType="1" noTextEdit="1"/>
              </p:cNvSpPr>
              <p:nvPr/>
            </p:nvSpPr>
            <p:spPr>
              <a:xfrm>
                <a:off x="6030483" y="6063181"/>
                <a:ext cx="5705695" cy="284693"/>
              </a:xfrm>
              <a:prstGeom prst="rect">
                <a:avLst/>
              </a:prstGeom>
              <a:blipFill>
                <a:blip r:embed="rId8"/>
                <a:stretch>
                  <a:fillRect l="-1774" t="-13043" b="-34783"/>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8" name="ZoneTexte 7">
                <a:extLst>
                  <a:ext uri="{FF2B5EF4-FFF2-40B4-BE49-F238E27FC236}">
                    <a16:creationId xmlns:a16="http://schemas.microsoft.com/office/drawing/2014/main" id="{7BECB280-F283-FB60-60F9-AE4CD84A2365}"/>
                  </a:ext>
                </a:extLst>
              </p:cNvPr>
              <p:cNvSpPr txBox="1"/>
              <p:nvPr/>
            </p:nvSpPr>
            <p:spPr>
              <a:xfrm>
                <a:off x="5835862" y="1112554"/>
                <a:ext cx="1877826" cy="299313"/>
              </a:xfrm>
              <a:prstGeom prst="rect">
                <a:avLst/>
              </a:prstGeom>
              <a:noFill/>
            </p:spPr>
            <p:txBody>
              <a:bodyPr wrap="square" lIns="0" tIns="0" rIns="0" bIns="0" rtlCol="0">
                <a:spAutoFit/>
              </a:bodyPr>
              <a:lstStyle/>
              <a:p>
                <a:pPr/>
                <a14:m>
                  <m:oMathPara xmlns:m="http://schemas.openxmlformats.org/officeDocument/2006/math">
                    <m:oMath>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𝑚</m:t>
                          </m:r>
                        </m:e>
                        <m:sub>
                          <m:r>
                            <a:rPr lang="fr-FR" b="0" i="1" smtClean="0">
                              <a:latin typeface="Cambria Math" panose="02040503050406030204" pitchFamily="18" charset="0"/>
                            </a:rPr>
                            <m:t>𝑖</m:t>
                          </m:r>
                        </m:sub>
                      </m:sSub>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𝑔</m:t>
                          </m:r>
                        </m:e>
                        <m:sub>
                          <m:r>
                            <a:rPr lang="fr-FR" b="0" i="1" smtClean="0">
                              <a:latin typeface="Cambria Math" panose="02040503050406030204" pitchFamily="18" charset="0"/>
                            </a:rPr>
                            <m:t>𝑖𝑗</m:t>
                          </m:r>
                        </m:sub>
                      </m:sSub>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𝛿</m:t>
                          </m:r>
                        </m:e>
                        <m:sub>
                          <m:d>
                            <m:dPr>
                              <m:begChr m:val="{"/>
                              <m:endChr m:val="}"/>
                              <m:ctrlPr>
                                <a:rPr lang="fr-FR" b="0" i="1" smtClean="0">
                                  <a:latin typeface="Cambria Math" panose="02040503050406030204" pitchFamily="18" charset="0"/>
                                </a:rPr>
                              </m:ctrlPr>
                            </m:dPr>
                            <m:e>
                              <m:r>
                                <a:rPr lang="fr-FR" b="0" i="1" smtClean="0">
                                  <a:latin typeface="Cambria Math" panose="02040503050406030204" pitchFamily="18" charset="0"/>
                                </a:rPr>
                                <m:t>𝑖𝑗</m:t>
                              </m:r>
                            </m:e>
                          </m:d>
                        </m:sub>
                      </m:sSub>
                    </m:oMath>
                  </m:oMathPara>
                </a14:m>
                <a:endParaRPr lang="fr-FR" dirty="0"/>
              </a:p>
            </p:txBody>
          </p:sp>
        </mc:Choice>
        <mc:Fallback xmlns="">
          <p:sp>
            <p:nvSpPr>
              <p:cNvPr id="8" name="ZoneTexte 7">
                <a:extLst>
                  <a:ext uri="{FF2B5EF4-FFF2-40B4-BE49-F238E27FC236}">
                    <a16:creationId xmlns:a16="http://schemas.microsoft.com/office/drawing/2014/main" id="{7BECB280-F283-FB60-60F9-AE4CD84A2365}"/>
                  </a:ext>
                </a:extLst>
              </p:cNvPr>
              <p:cNvSpPr txBox="1">
                <a:spLocks noRot="1" noChangeAspect="1" noMove="1" noResize="1" noEditPoints="1" noAdjustHandles="1" noChangeArrowheads="1" noChangeShapeType="1" noTextEdit="1"/>
              </p:cNvSpPr>
              <p:nvPr/>
            </p:nvSpPr>
            <p:spPr>
              <a:xfrm>
                <a:off x="5835862" y="1112554"/>
                <a:ext cx="1877826" cy="299313"/>
              </a:xfrm>
              <a:prstGeom prst="rect">
                <a:avLst/>
              </a:prstGeom>
              <a:blipFill>
                <a:blip r:embed="rId9"/>
                <a:stretch>
                  <a:fillRect t="-8000" b="-28000"/>
                </a:stretch>
              </a:blipFill>
            </p:spPr>
            <p:txBody>
              <a:bodyPr/>
              <a:lstStyle/>
              <a:p>
                <a:r>
                  <a:rPr lang="fr-FR">
                    <a:noFill/>
                  </a:rPr>
                  <a:t> </a:t>
                </a:r>
              </a:p>
            </p:txBody>
          </p:sp>
        </mc:Fallback>
      </mc:AlternateContent>
      <p:sp>
        <p:nvSpPr>
          <p:cNvPr id="9" name="Rectangle 8">
            <a:extLst>
              <a:ext uri="{FF2B5EF4-FFF2-40B4-BE49-F238E27FC236}">
                <a16:creationId xmlns:a16="http://schemas.microsoft.com/office/drawing/2014/main" id="{B056BB2B-1F99-49B7-69A5-1ABEC9DA5283}"/>
              </a:ext>
            </a:extLst>
          </p:cNvPr>
          <p:cNvSpPr/>
          <p:nvPr/>
        </p:nvSpPr>
        <p:spPr>
          <a:xfrm>
            <a:off x="5926770" y="958672"/>
            <a:ext cx="1877827" cy="627629"/>
          </a:xfrm>
          <a:prstGeom prst="rect">
            <a:avLst/>
          </a:prstGeom>
          <a:noFill/>
          <a:ln w="28575">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ZoneTexte 11">
            <a:extLst>
              <a:ext uri="{FF2B5EF4-FFF2-40B4-BE49-F238E27FC236}">
                <a16:creationId xmlns:a16="http://schemas.microsoft.com/office/drawing/2014/main" id="{D3B78697-A547-D4FC-30CE-D29ABD713088}"/>
              </a:ext>
            </a:extLst>
          </p:cNvPr>
          <p:cNvSpPr txBox="1"/>
          <p:nvPr/>
        </p:nvSpPr>
        <p:spPr>
          <a:xfrm>
            <a:off x="5834140" y="1668192"/>
            <a:ext cx="1401346" cy="338554"/>
          </a:xfrm>
          <a:prstGeom prst="rect">
            <a:avLst/>
          </a:prstGeom>
          <a:noFill/>
        </p:spPr>
        <p:txBody>
          <a:bodyPr wrap="none" rtlCol="0">
            <a:spAutoFit/>
          </a:bodyPr>
          <a:lstStyle/>
          <a:p>
            <a:r>
              <a:rPr lang="fr-FR" sz="1600" b="1" dirty="0">
                <a:solidFill>
                  <a:srgbClr val="00B050"/>
                </a:solidFill>
              </a:rPr>
              <a:t>neutrino mass</a:t>
            </a:r>
          </a:p>
        </p:txBody>
      </p:sp>
      <p:sp>
        <p:nvSpPr>
          <p:cNvPr id="14" name="ZoneTexte 13">
            <a:extLst>
              <a:ext uri="{FF2B5EF4-FFF2-40B4-BE49-F238E27FC236}">
                <a16:creationId xmlns:a16="http://schemas.microsoft.com/office/drawing/2014/main" id="{20BAC407-36D8-3F33-29A4-7D101108DCCE}"/>
              </a:ext>
            </a:extLst>
          </p:cNvPr>
          <p:cNvSpPr txBox="1"/>
          <p:nvPr/>
        </p:nvSpPr>
        <p:spPr>
          <a:xfrm>
            <a:off x="7313064" y="1603796"/>
            <a:ext cx="2576026" cy="338554"/>
          </a:xfrm>
          <a:prstGeom prst="rect">
            <a:avLst/>
          </a:prstGeom>
          <a:noFill/>
        </p:spPr>
        <p:txBody>
          <a:bodyPr wrap="none" rtlCol="0">
            <a:spAutoFit/>
          </a:bodyPr>
          <a:lstStyle/>
          <a:p>
            <a:r>
              <a:rPr lang="fr-FR" sz="1600" b="1" dirty="0">
                <a:solidFill>
                  <a:srgbClr val="00B050"/>
                </a:solidFill>
              </a:rPr>
              <a:t>neutrino-</a:t>
            </a:r>
            <a:r>
              <a:rPr lang="fr-FR" sz="1600" b="1" dirty="0" err="1">
                <a:solidFill>
                  <a:srgbClr val="00B050"/>
                </a:solidFill>
              </a:rPr>
              <a:t>Majoron</a:t>
            </a:r>
            <a:r>
              <a:rPr lang="fr-FR" sz="1600" b="1" dirty="0">
                <a:solidFill>
                  <a:srgbClr val="00B050"/>
                </a:solidFill>
              </a:rPr>
              <a:t> </a:t>
            </a:r>
            <a:r>
              <a:rPr lang="fr-FR" sz="1600" b="1" dirty="0" err="1">
                <a:solidFill>
                  <a:srgbClr val="00B050"/>
                </a:solidFill>
              </a:rPr>
              <a:t>couplings</a:t>
            </a:r>
            <a:endParaRPr lang="fr-FR" sz="1600" b="1" dirty="0">
              <a:solidFill>
                <a:srgbClr val="00B050"/>
              </a:solidFill>
            </a:endParaRPr>
          </a:p>
        </p:txBody>
      </p:sp>
      <p:cxnSp>
        <p:nvCxnSpPr>
          <p:cNvPr id="45" name="Connecteur droit avec flèche 44">
            <a:extLst>
              <a:ext uri="{FF2B5EF4-FFF2-40B4-BE49-F238E27FC236}">
                <a16:creationId xmlns:a16="http://schemas.microsoft.com/office/drawing/2014/main" id="{C232FEC6-7439-6965-7683-A7FE0D388B2B}"/>
              </a:ext>
            </a:extLst>
          </p:cNvPr>
          <p:cNvCxnSpPr>
            <a:cxnSpLocks/>
          </p:cNvCxnSpPr>
          <p:nvPr/>
        </p:nvCxnSpPr>
        <p:spPr>
          <a:xfrm>
            <a:off x="6252852" y="1372738"/>
            <a:ext cx="0" cy="295454"/>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0" name="Connecteur droit avec flèche 49">
            <a:extLst>
              <a:ext uri="{FF2B5EF4-FFF2-40B4-BE49-F238E27FC236}">
                <a16:creationId xmlns:a16="http://schemas.microsoft.com/office/drawing/2014/main" id="{F1565E72-3323-CAC9-B064-E151A8919B5A}"/>
              </a:ext>
            </a:extLst>
          </p:cNvPr>
          <p:cNvCxnSpPr>
            <a:cxnSpLocks/>
          </p:cNvCxnSpPr>
          <p:nvPr/>
        </p:nvCxnSpPr>
        <p:spPr>
          <a:xfrm>
            <a:off x="7016345" y="1439235"/>
            <a:ext cx="1239013" cy="228957"/>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cxnSp>
        <p:nvCxnSpPr>
          <p:cNvPr id="53" name="Connecteur droit avec flèche 52">
            <a:extLst>
              <a:ext uri="{FF2B5EF4-FFF2-40B4-BE49-F238E27FC236}">
                <a16:creationId xmlns:a16="http://schemas.microsoft.com/office/drawing/2014/main" id="{20A85106-0936-A41E-13E0-6C9E2D62947B}"/>
              </a:ext>
            </a:extLst>
          </p:cNvPr>
          <p:cNvCxnSpPr>
            <a:cxnSpLocks/>
          </p:cNvCxnSpPr>
          <p:nvPr/>
        </p:nvCxnSpPr>
        <p:spPr>
          <a:xfrm flipV="1">
            <a:off x="3171882" y="4111042"/>
            <a:ext cx="5894845" cy="1717896"/>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ICAP, IAP, 8th September 2022">
            <a:extLst>
              <a:ext uri="{FF2B5EF4-FFF2-40B4-BE49-F238E27FC236}">
                <a16:creationId xmlns:a16="http://schemas.microsoft.com/office/drawing/2014/main" id="{48D0B5B2-0929-F39A-E1AA-1909DBF43B17}"/>
              </a:ext>
            </a:extLst>
          </p:cNvPr>
          <p:cNvSpPr txBox="1"/>
          <p:nvPr/>
        </p:nvSpPr>
        <p:spPr>
          <a:xfrm>
            <a:off x="3584750" y="6602274"/>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515828505"/>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UTRINO FLUXES on Earth">
            <a:extLst>
              <a:ext uri="{FF2B5EF4-FFF2-40B4-BE49-F238E27FC236}">
                <a16:creationId xmlns:a16="http://schemas.microsoft.com/office/drawing/2014/main" id="{3381BF69-55C2-98A1-67E5-4B0B8F447C06}"/>
              </a:ext>
            </a:extLst>
          </p:cNvPr>
          <p:cNvSpPr txBox="1"/>
          <p:nvPr/>
        </p:nvSpPr>
        <p:spPr>
          <a:xfrm>
            <a:off x="975292" y="319112"/>
            <a:ext cx="10767307"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3200" dirty="0">
                <a:solidFill>
                  <a:srgbClr val="0070C0"/>
                </a:solidFill>
              </a:rPr>
              <a:t>SN1987A and </a:t>
            </a:r>
            <a:r>
              <a:rPr lang="fr-FR" sz="3200" dirty="0" err="1">
                <a:solidFill>
                  <a:srgbClr val="0070C0"/>
                </a:solidFill>
              </a:rPr>
              <a:t>decay</a:t>
            </a:r>
            <a:r>
              <a:rPr lang="fr-FR" sz="3200" dirty="0">
                <a:solidFill>
                  <a:srgbClr val="0070C0"/>
                </a:solidFill>
              </a:rPr>
              <a:t> </a:t>
            </a:r>
            <a:r>
              <a:rPr lang="fr-FR" sz="3200" u="sng" dirty="0">
                <a:solidFill>
                  <a:srgbClr val="0070C0"/>
                </a:solidFill>
              </a:rPr>
              <a:t>in </a:t>
            </a:r>
            <a:r>
              <a:rPr lang="fr-FR" sz="3200" u="sng" dirty="0" err="1">
                <a:solidFill>
                  <a:srgbClr val="0070C0"/>
                </a:solidFill>
              </a:rPr>
              <a:t>matter</a:t>
            </a:r>
            <a:r>
              <a:rPr lang="fr-FR" sz="3200" u="sng" dirty="0">
                <a:solidFill>
                  <a:srgbClr val="0070C0"/>
                </a:solidFill>
              </a:rPr>
              <a:t> </a:t>
            </a:r>
            <a:r>
              <a:rPr lang="fr-FR" sz="3200" dirty="0">
                <a:solidFill>
                  <a:srgbClr val="0070C0"/>
                </a:solidFill>
              </a:rPr>
              <a:t>: </a:t>
            </a:r>
            <a:r>
              <a:rPr lang="fr-FR" sz="3200" dirty="0">
                <a:solidFill>
                  <a:srgbClr val="C00000"/>
                </a:solidFill>
              </a:rPr>
              <a:t>Neutrino-</a:t>
            </a:r>
            <a:r>
              <a:rPr lang="fr-FR" sz="3200" dirty="0" err="1">
                <a:solidFill>
                  <a:srgbClr val="C00000"/>
                </a:solidFill>
              </a:rPr>
              <a:t>Majoron</a:t>
            </a:r>
            <a:r>
              <a:rPr lang="fr-FR" sz="3200" i="1" dirty="0"/>
              <a:t> </a:t>
            </a:r>
            <a:r>
              <a:rPr lang="fr-FR" sz="3200" dirty="0" err="1">
                <a:solidFill>
                  <a:srgbClr val="C00000"/>
                </a:solidFill>
              </a:rPr>
              <a:t>bounds</a:t>
            </a:r>
            <a:endParaRPr sz="3200" dirty="0">
              <a:solidFill>
                <a:srgbClr val="C00000"/>
              </a:solidFill>
            </a:endParaRPr>
          </a:p>
        </p:txBody>
      </p:sp>
      <p:pic>
        <p:nvPicPr>
          <p:cNvPr id="3" name="Image 2">
            <a:extLst>
              <a:ext uri="{FF2B5EF4-FFF2-40B4-BE49-F238E27FC236}">
                <a16:creationId xmlns:a16="http://schemas.microsoft.com/office/drawing/2014/main" id="{33274482-6BC0-4235-6811-1DA58713D9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40774" y="1828327"/>
            <a:ext cx="4524503" cy="3500439"/>
          </a:xfrm>
          <a:prstGeom prst="rect">
            <a:avLst/>
          </a:prstGeom>
          <a:ln>
            <a:noFill/>
          </a:ln>
          <a:effectLst>
            <a:outerShdw blurRad="292100" dist="139700" dir="2700000" algn="tl" rotWithShape="0">
              <a:srgbClr val="333333">
                <a:alpha val="65000"/>
              </a:srgbClr>
            </a:outerShdw>
          </a:effectLst>
        </p:spPr>
      </p:pic>
      <p:grpSp>
        <p:nvGrpSpPr>
          <p:cNvPr id="24" name="Groupe 23">
            <a:extLst>
              <a:ext uri="{FF2B5EF4-FFF2-40B4-BE49-F238E27FC236}">
                <a16:creationId xmlns:a16="http://schemas.microsoft.com/office/drawing/2014/main" id="{570718A4-DF17-B690-D044-149ACA2F4C72}"/>
              </a:ext>
            </a:extLst>
          </p:cNvPr>
          <p:cNvGrpSpPr/>
          <p:nvPr/>
        </p:nvGrpSpPr>
        <p:grpSpPr>
          <a:xfrm>
            <a:off x="7229927" y="1788938"/>
            <a:ext cx="4774061" cy="3559619"/>
            <a:chOff x="6551055" y="1792883"/>
            <a:chExt cx="4774061" cy="3559619"/>
          </a:xfrm>
        </p:grpSpPr>
        <p:sp>
          <p:nvSpPr>
            <p:cNvPr id="4" name="Abe et al, arXiv:2109.11174">
              <a:extLst>
                <a:ext uri="{FF2B5EF4-FFF2-40B4-BE49-F238E27FC236}">
                  <a16:creationId xmlns:a16="http://schemas.microsoft.com/office/drawing/2014/main" id="{7577AC84-D550-1122-C3D8-F089E9AC1588}"/>
                </a:ext>
              </a:extLst>
            </p:cNvPr>
            <p:cNvSpPr txBox="1"/>
            <p:nvPr/>
          </p:nvSpPr>
          <p:spPr>
            <a:xfrm>
              <a:off x="7518528" y="5004588"/>
              <a:ext cx="339144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250" dirty="0" err="1"/>
                <a:t>Ivanez</a:t>
              </a:r>
              <a:r>
                <a:rPr sz="1250" dirty="0"/>
                <a:t>-Ballesteros, Volpe, </a:t>
              </a:r>
              <a:r>
                <a:rPr lang="fr-FR" sz="1250" dirty="0" err="1"/>
                <a:t>arXiv</a:t>
              </a:r>
              <a:r>
                <a:rPr lang="fr-FR" sz="1250" dirty="0"/>
                <a:t>: </a:t>
              </a:r>
              <a:r>
                <a:rPr lang="fr-FR" sz="1250" dirty="0">
                  <a:solidFill>
                    <a:srgbClr val="0050B3"/>
                  </a:solidFill>
                  <a:latin typeface="-apple-system"/>
                  <a:hlinkClick r:id="rId3"/>
                </a:rPr>
                <a:t>2410.11517</a:t>
              </a:r>
              <a:r>
                <a:rPr lang="fr-FR" sz="1250" dirty="0">
                  <a:latin typeface="-apple-system"/>
                </a:rPr>
                <a:t> </a:t>
              </a:r>
              <a:endParaRPr sz="1250" u="sng" dirty="0">
                <a:solidFill>
                  <a:srgbClr val="0000FF"/>
                </a:solidFill>
                <a:uFill>
                  <a:solidFill>
                    <a:srgbClr val="0000FF"/>
                  </a:solidFill>
                </a:uFill>
                <a:hlinkClick r:id="rId4"/>
              </a:endParaRPr>
            </a:p>
          </p:txBody>
        </p:sp>
        <p:pic>
          <p:nvPicPr>
            <p:cNvPr id="5" name="Image 4">
              <a:extLst>
                <a:ext uri="{FF2B5EF4-FFF2-40B4-BE49-F238E27FC236}">
                  <a16:creationId xmlns:a16="http://schemas.microsoft.com/office/drawing/2014/main" id="{7759A335-BCCC-871A-8741-E98E4B1177CC}"/>
                </a:ext>
              </a:extLst>
            </p:cNvPr>
            <p:cNvPicPr>
              <a:picLocks noChangeAspect="1"/>
            </p:cNvPicPr>
            <p:nvPr/>
          </p:nvPicPr>
          <p:blipFill>
            <a:blip r:embed="rId5"/>
            <a:stretch>
              <a:fillRect/>
            </a:stretch>
          </p:blipFill>
          <p:spPr>
            <a:xfrm>
              <a:off x="6551055" y="1792883"/>
              <a:ext cx="4600997" cy="3559619"/>
            </a:xfrm>
            <a:prstGeom prst="rect">
              <a:avLst/>
            </a:prstGeom>
            <a:ln>
              <a:noFill/>
            </a:ln>
            <a:effectLst>
              <a:outerShdw blurRad="292100" dist="139700" dir="2700000" algn="tl" rotWithShape="0">
                <a:srgbClr val="333333">
                  <a:alpha val="65000"/>
                </a:srgbClr>
              </a:outerShdw>
            </a:effectLst>
          </p:spPr>
        </p:pic>
        <mc:AlternateContent xmlns:mc="http://schemas.openxmlformats.org/markup-compatibility/2006" xmlns:a14="http://schemas.microsoft.com/office/drawing/2010/main">
          <mc:Choice Requires="a14">
            <p:sp>
              <p:nvSpPr>
                <p:cNvPr id="6" name="-  neutrino mass">
                  <a:extLst>
                    <a:ext uri="{FF2B5EF4-FFF2-40B4-BE49-F238E27FC236}">
                      <a16:creationId xmlns:a16="http://schemas.microsoft.com/office/drawing/2014/main" id="{B2936427-7AD7-0383-2E15-CBC59C71041F}"/>
                    </a:ext>
                  </a:extLst>
                </p:cNvPr>
                <p:cNvSpPr txBox="1"/>
                <p:nvPr/>
              </p:nvSpPr>
              <p:spPr>
                <a:xfrm>
                  <a:off x="7080951" y="2073439"/>
                  <a:ext cx="1770602" cy="543739"/>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a:solidFill>
                        <a:srgbClr val="9437FF"/>
                      </a:solidFill>
                    </a:rPr>
                    <a:t>Bounds</a:t>
                  </a:r>
                </a:p>
                <a:p>
                  <a:pPr lvl="1" defTabSz="292100">
                    <a:defRPr sz="3000">
                      <a:solidFill>
                        <a:srgbClr val="212121"/>
                      </a:solidFill>
                      <a:effectLst/>
                      <a:latin typeface="Palatino"/>
                      <a:ea typeface="Palatino"/>
                      <a:cs typeface="Palatino"/>
                      <a:sym typeface="Palatino"/>
                    </a:defRPr>
                  </a:pPr>
                  <a:r>
                    <a:rPr lang="fr-FR" sz="1600" dirty="0">
                      <a:solidFill>
                        <a:srgbClr val="FFC000"/>
                      </a:solidFill>
                    </a:rPr>
                    <a:t>f</a:t>
                  </a:r>
                  <a:r>
                    <a:rPr lang="fr-FR" sz="1600" dirty="0" err="1">
                      <a:solidFill>
                        <a:srgbClr val="FFC000"/>
                      </a:solidFill>
                    </a:rPr>
                    <a:t>rom</a:t>
                  </a:r>
                  <a:r>
                    <a:rPr lang="fr-FR" sz="1600" dirty="0">
                      <a:solidFill>
                        <a:srgbClr val="FFC000"/>
                      </a:solidFill>
                    </a:rPr>
                    <a:t> </a:t>
                  </a:r>
                  <a14:m>
                    <m:oMath xmlns:m="http://schemas.openxmlformats.org/officeDocument/2006/math">
                      <m:r>
                        <a:rPr lang="fr-FR" sz="1600" b="0" i="1" smtClean="0">
                          <a:solidFill>
                            <a:srgbClr val="FFC000"/>
                          </a:solidFill>
                          <a:latin typeface="Cambria Math" panose="02040503050406030204" pitchFamily="18" charset="0"/>
                        </a:rPr>
                        <m:t>𝜈</m:t>
                      </m:r>
                    </m:oMath>
                  </a14:m>
                  <a:r>
                    <a:rPr lang="fr-FR" sz="1600" dirty="0">
                      <a:solidFill>
                        <a:srgbClr val="FFC000"/>
                      </a:solidFill>
                    </a:rPr>
                    <a:t> </a:t>
                  </a:r>
                  <a:r>
                    <a:rPr lang="fr-FR" sz="1600" dirty="0" err="1">
                      <a:solidFill>
                        <a:srgbClr val="FFC000"/>
                      </a:solidFill>
                    </a:rPr>
                    <a:t>decay</a:t>
                  </a:r>
                  <a:r>
                    <a:rPr lang="fr-FR" sz="1600" dirty="0">
                      <a:solidFill>
                        <a:srgbClr val="FFC000"/>
                      </a:solidFill>
                    </a:rPr>
                    <a:t> </a:t>
                  </a:r>
                </a:p>
              </p:txBody>
            </p:sp>
          </mc:Choice>
          <mc:Fallback xmlns="">
            <p:sp>
              <p:nvSpPr>
                <p:cNvPr id="6" name="-  neutrino mass">
                  <a:extLst>
                    <a:ext uri="{FF2B5EF4-FFF2-40B4-BE49-F238E27FC236}">
                      <a16:creationId xmlns:a16="http://schemas.microsoft.com/office/drawing/2014/main" id="{B2936427-7AD7-0383-2E15-CBC59C71041F}"/>
                    </a:ext>
                  </a:extLst>
                </p:cNvPr>
                <p:cNvSpPr txBox="1">
                  <a:spLocks noRot="1" noChangeAspect="1" noMove="1" noResize="1" noEditPoints="1" noAdjustHandles="1" noChangeArrowheads="1" noChangeShapeType="1" noTextEdit="1"/>
                </p:cNvSpPr>
                <p:nvPr/>
              </p:nvSpPr>
              <p:spPr>
                <a:xfrm>
                  <a:off x="7080951" y="2073439"/>
                  <a:ext cx="1770602" cy="543739"/>
                </a:xfrm>
                <a:prstGeom prst="rect">
                  <a:avLst/>
                </a:prstGeom>
                <a:blipFill>
                  <a:blip r:embed="rId6"/>
                  <a:stretch>
                    <a:fillRect t="-6977" r="-714" b="-20930"/>
                  </a:stretch>
                </a:blip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r>
                    <a:rPr lang="fr-FR">
                      <a:noFill/>
                    </a:rPr>
                    <a:t> </a:t>
                  </a:r>
                </a:p>
              </p:txBody>
            </p:sp>
          </mc:Fallback>
        </mc:AlternateContent>
        <p:sp>
          <p:nvSpPr>
            <p:cNvPr id="8" name="-  neutrino mass">
              <a:extLst>
                <a:ext uri="{FF2B5EF4-FFF2-40B4-BE49-F238E27FC236}">
                  <a16:creationId xmlns:a16="http://schemas.microsoft.com/office/drawing/2014/main" id="{A284DDDE-202A-5A5F-2F58-171A4E292773}"/>
                </a:ext>
              </a:extLst>
            </p:cNvPr>
            <p:cNvSpPr txBox="1"/>
            <p:nvPr/>
          </p:nvSpPr>
          <p:spPr>
            <a:xfrm>
              <a:off x="8178346" y="2760582"/>
              <a:ext cx="1770602"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a:t>Kaon </a:t>
              </a:r>
            </a:p>
            <a:p>
              <a:pPr lvl="1" defTabSz="292100">
                <a:defRPr sz="3000">
                  <a:solidFill>
                    <a:srgbClr val="212121"/>
                  </a:solidFill>
                  <a:effectLst/>
                  <a:latin typeface="Palatino"/>
                  <a:ea typeface="Palatino"/>
                  <a:cs typeface="Palatino"/>
                  <a:sym typeface="Palatino"/>
                </a:defRPr>
              </a:pPr>
              <a:r>
                <a:rPr lang="fr-FR" sz="1600" dirty="0" err="1"/>
                <a:t>decay</a:t>
              </a:r>
              <a:r>
                <a:rPr lang="fr-FR" sz="1600" dirty="0"/>
                <a:t> </a:t>
              </a:r>
              <a:endParaRPr sz="1600" dirty="0"/>
            </a:p>
          </p:txBody>
        </p:sp>
        <p:sp>
          <p:nvSpPr>
            <p:cNvPr id="9" name="-  neutrino mass">
              <a:extLst>
                <a:ext uri="{FF2B5EF4-FFF2-40B4-BE49-F238E27FC236}">
                  <a16:creationId xmlns:a16="http://schemas.microsoft.com/office/drawing/2014/main" id="{2641EB7F-8AC9-1F58-940F-F2A02853731E}"/>
                </a:ext>
              </a:extLst>
            </p:cNvPr>
            <p:cNvSpPr txBox="1"/>
            <p:nvPr/>
          </p:nvSpPr>
          <p:spPr>
            <a:xfrm>
              <a:off x="8851553" y="3568469"/>
              <a:ext cx="1770602"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a:t>pion </a:t>
              </a:r>
            </a:p>
            <a:p>
              <a:pPr lvl="1" defTabSz="292100">
                <a:defRPr sz="3000">
                  <a:solidFill>
                    <a:srgbClr val="212121"/>
                  </a:solidFill>
                  <a:effectLst/>
                  <a:latin typeface="Palatino"/>
                  <a:ea typeface="Palatino"/>
                  <a:cs typeface="Palatino"/>
                  <a:sym typeface="Palatino"/>
                </a:defRPr>
              </a:pPr>
              <a:r>
                <a:rPr lang="fr-FR" sz="1600" dirty="0" err="1"/>
                <a:t>decay</a:t>
              </a:r>
              <a:r>
                <a:rPr lang="fr-FR" sz="1600" dirty="0"/>
                <a:t> </a:t>
              </a:r>
              <a:endParaRPr sz="1600" dirty="0"/>
            </a:p>
          </p:txBody>
        </p:sp>
        <mc:AlternateContent xmlns:mc="http://schemas.openxmlformats.org/markup-compatibility/2006" xmlns:a14="http://schemas.microsoft.com/office/drawing/2010/main">
          <mc:Choice Requires="a14">
            <p:sp>
              <p:nvSpPr>
                <p:cNvPr id="10" name="-  neutrino mass">
                  <a:extLst>
                    <a:ext uri="{FF2B5EF4-FFF2-40B4-BE49-F238E27FC236}">
                      <a16:creationId xmlns:a16="http://schemas.microsoft.com/office/drawing/2014/main" id="{2B0CE3D4-16BF-5036-909A-38025FFDB5FF}"/>
                    </a:ext>
                  </a:extLst>
                </p:cNvPr>
                <p:cNvSpPr txBox="1"/>
                <p:nvPr/>
              </p:nvSpPr>
              <p:spPr>
                <a:xfrm>
                  <a:off x="9139367" y="2783614"/>
                  <a:ext cx="1770602" cy="543739"/>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14:m>
                    <m:oMath xmlns:m="http://schemas.openxmlformats.org/officeDocument/2006/math">
                      <m:r>
                        <a:rPr lang="fr-FR" sz="1600" b="0" i="1" smtClean="0">
                          <a:latin typeface="Cambria Math" panose="02040503050406030204" pitchFamily="18" charset="0"/>
                        </a:rPr>
                        <m:t>𝜇</m:t>
                      </m:r>
                    </m:oMath>
                  </a14:m>
                  <a:r>
                    <a:rPr lang="fr-FR" sz="1600" dirty="0"/>
                    <a:t> </a:t>
                  </a:r>
                </a:p>
                <a:p>
                  <a:pPr lvl="1" defTabSz="292100">
                    <a:defRPr sz="3000">
                      <a:solidFill>
                        <a:srgbClr val="212121"/>
                      </a:solidFill>
                      <a:effectLst/>
                      <a:latin typeface="Palatino"/>
                      <a:ea typeface="Palatino"/>
                      <a:cs typeface="Palatino"/>
                      <a:sym typeface="Palatino"/>
                    </a:defRPr>
                  </a:pPr>
                  <a:r>
                    <a:rPr lang="fr-FR" sz="1600" dirty="0"/>
                    <a:t>decay </a:t>
                  </a:r>
                  <a:endParaRPr sz="1600" dirty="0"/>
                </a:p>
              </p:txBody>
            </p:sp>
          </mc:Choice>
          <mc:Fallback xmlns="">
            <p:sp>
              <p:nvSpPr>
                <p:cNvPr id="10" name="-  neutrino mass">
                  <a:extLst>
                    <a:ext uri="{FF2B5EF4-FFF2-40B4-BE49-F238E27FC236}">
                      <a16:creationId xmlns:a16="http://schemas.microsoft.com/office/drawing/2014/main" id="{2B0CE3D4-16BF-5036-909A-38025FFDB5FF}"/>
                    </a:ext>
                  </a:extLst>
                </p:cNvPr>
                <p:cNvSpPr txBox="1">
                  <a:spLocks noRot="1" noChangeAspect="1" noMove="1" noResize="1" noEditPoints="1" noAdjustHandles="1" noChangeArrowheads="1" noChangeShapeType="1" noTextEdit="1"/>
                </p:cNvSpPr>
                <p:nvPr/>
              </p:nvSpPr>
              <p:spPr>
                <a:xfrm>
                  <a:off x="9139367" y="2783614"/>
                  <a:ext cx="1770602" cy="543739"/>
                </a:xfrm>
                <a:prstGeom prst="rect">
                  <a:avLst/>
                </a:prstGeom>
                <a:blipFill>
                  <a:blip r:embed="rId7"/>
                  <a:stretch>
                    <a:fillRect b="-18182"/>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1" name="-  neutrino mass">
                  <a:extLst>
                    <a:ext uri="{FF2B5EF4-FFF2-40B4-BE49-F238E27FC236}">
                      <a16:creationId xmlns:a16="http://schemas.microsoft.com/office/drawing/2014/main" id="{42A66859-6E7A-4824-3283-7C1FCBB3A904}"/>
                    </a:ext>
                  </a:extLst>
                </p:cNvPr>
                <p:cNvSpPr txBox="1"/>
                <p:nvPr/>
              </p:nvSpPr>
              <p:spPr>
                <a:xfrm>
                  <a:off x="9554514" y="2499902"/>
                  <a:ext cx="1770602" cy="297517"/>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14:m>
                    <m:oMath xmlns:m="http://schemas.openxmlformats.org/officeDocument/2006/math">
                      <m:r>
                        <m:rPr>
                          <m:sty m:val="p"/>
                        </m:rPr>
                        <a:rPr lang="fr-FR" sz="1600" b="0" i="1" smtClean="0">
                          <a:latin typeface="Cambria Math" panose="02040503050406030204" pitchFamily="18" charset="0"/>
                        </a:rPr>
                        <m:t>τ</m:t>
                      </m:r>
                    </m:oMath>
                  </a14:m>
                  <a:r>
                    <a:rPr lang="fr-FR" sz="1600" dirty="0"/>
                    <a:t>  decay </a:t>
                  </a:r>
                  <a:endParaRPr sz="1600" dirty="0"/>
                </a:p>
              </p:txBody>
            </p:sp>
          </mc:Choice>
          <mc:Fallback xmlns="">
            <p:sp>
              <p:nvSpPr>
                <p:cNvPr id="11" name="-  neutrino mass">
                  <a:extLst>
                    <a:ext uri="{FF2B5EF4-FFF2-40B4-BE49-F238E27FC236}">
                      <a16:creationId xmlns:a16="http://schemas.microsoft.com/office/drawing/2014/main" id="{42A66859-6E7A-4824-3283-7C1FCBB3A904}"/>
                    </a:ext>
                  </a:extLst>
                </p:cNvPr>
                <p:cNvSpPr txBox="1">
                  <a:spLocks noRot="1" noChangeAspect="1" noMove="1" noResize="1" noEditPoints="1" noAdjustHandles="1" noChangeArrowheads="1" noChangeShapeType="1" noTextEdit="1"/>
                </p:cNvSpPr>
                <p:nvPr/>
              </p:nvSpPr>
              <p:spPr>
                <a:xfrm>
                  <a:off x="9554514" y="2499902"/>
                  <a:ext cx="1770602" cy="297517"/>
                </a:xfrm>
                <a:prstGeom prst="rect">
                  <a:avLst/>
                </a:prstGeom>
                <a:blipFill>
                  <a:blip r:embed="rId8"/>
                  <a:stretch>
                    <a:fillRect t="-8000" b="-32000"/>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p:grpSp>
      <mc:AlternateContent xmlns:mc="http://schemas.openxmlformats.org/markup-compatibility/2006" xmlns:a14="http://schemas.microsoft.com/office/drawing/2010/main">
        <mc:Choice Requires="a14">
          <p:sp>
            <p:nvSpPr>
              <p:cNvPr id="12" name="Abe et al, arXiv:2109.11174">
                <a:extLst>
                  <a:ext uri="{FF2B5EF4-FFF2-40B4-BE49-F238E27FC236}">
                    <a16:creationId xmlns:a16="http://schemas.microsoft.com/office/drawing/2014/main" id="{5BE23534-70F7-A077-0D84-7E74B92C7ABD}"/>
                  </a:ext>
                </a:extLst>
              </p:cNvPr>
              <p:cNvSpPr txBox="1"/>
              <p:nvPr/>
            </p:nvSpPr>
            <p:spPr>
              <a:xfrm>
                <a:off x="5619421" y="5482025"/>
                <a:ext cx="5705695" cy="284693"/>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600" dirty="0">
                    <a:latin typeface="Book Antiqua" panose="02040602050305030304" pitchFamily="18" charset="0"/>
                  </a:rPr>
                  <a:t>Ivanez-</a:t>
                </a:r>
                <a:r>
                  <a:rPr sz="1600" dirty="0" err="1">
                    <a:latin typeface="Book Antiqua" panose="02040602050305030304" pitchFamily="18" charset="0"/>
                  </a:rPr>
                  <a:t>Ballesteros,Volpe</a:t>
                </a:r>
                <a:r>
                  <a:rPr sz="1600" dirty="0">
                    <a:latin typeface="Book Antiqua" panose="02040602050305030304" pitchFamily="18" charset="0"/>
                  </a:rPr>
                  <a:t>, P</a:t>
                </a:r>
                <a:r>
                  <a:rPr lang="fr-FR" sz="1600" dirty="0">
                    <a:latin typeface="Book Antiqua" panose="02040602050305030304" pitchFamily="18" charset="0"/>
                  </a:rPr>
                  <a:t>RD 112, L101301 (</a:t>
                </a:r>
                <a:r>
                  <a:rPr sz="1600" dirty="0">
                    <a:latin typeface="Book Antiqua" panose="02040602050305030304" pitchFamily="18" charset="0"/>
                  </a:rPr>
                  <a:t>202</a:t>
                </a:r>
                <a:r>
                  <a:rPr lang="fr-FR" sz="1600" dirty="0">
                    <a:latin typeface="Book Antiqua" panose="02040602050305030304" pitchFamily="18" charset="0"/>
                  </a:rPr>
                  <a:t>5) -</a:t>
                </a:r>
                <a:r>
                  <a:rPr lang="fr-FR" sz="1600" b="1" dirty="0">
                    <a:solidFill>
                      <a:srgbClr val="4E5B3E"/>
                    </a:solidFill>
                    <a:latin typeface="Book Antiqua" panose="02040602050305030304" pitchFamily="18" charset="0"/>
                  </a:rPr>
                  <a:t> </a:t>
                </a:r>
                <a14:m>
                  <m:oMath xmlns:m="http://schemas.openxmlformats.org/officeDocument/2006/math">
                    <m:r>
                      <a:rPr lang="fr-FR" sz="1600" b="1">
                        <a:solidFill>
                          <a:srgbClr val="4E5B3E"/>
                        </a:solidFill>
                        <a:latin typeface="Cambria Math" panose="02040503050406030204" pitchFamily="18" charset="0"/>
                      </a:rPr>
                      <m:t>𝐏𝐃𝐆</m:t>
                    </m:r>
                  </m:oMath>
                </a14:m>
                <a:r>
                  <a:rPr lang="fr-FR" sz="1600" b="1" dirty="0">
                    <a:solidFill>
                      <a:srgbClr val="4F5C3F"/>
                    </a:solidFill>
                    <a:latin typeface="Book Antiqua" panose="02040602050305030304" pitchFamily="18" charset="0"/>
                  </a:rPr>
                  <a:t> 2026</a:t>
                </a:r>
                <a:endParaRPr lang="fr-FR" sz="1600" dirty="0">
                  <a:latin typeface="Book Antiqua" panose="02040602050305030304" pitchFamily="18" charset="0"/>
                  <a:sym typeface="American Typewriter"/>
                </a:endParaRPr>
              </a:p>
            </p:txBody>
          </p:sp>
        </mc:Choice>
        <mc:Fallback xmlns="">
          <p:sp>
            <p:nvSpPr>
              <p:cNvPr id="12" name="Abe et al, arXiv:2109.11174">
                <a:extLst>
                  <a:ext uri="{FF2B5EF4-FFF2-40B4-BE49-F238E27FC236}">
                    <a16:creationId xmlns:a16="http://schemas.microsoft.com/office/drawing/2014/main" id="{5BE23534-70F7-A077-0D84-7E74B92C7ABD}"/>
                  </a:ext>
                </a:extLst>
              </p:cNvPr>
              <p:cNvSpPr txBox="1">
                <a:spLocks noRot="1" noChangeAspect="1" noMove="1" noResize="1" noEditPoints="1" noAdjustHandles="1" noChangeArrowheads="1" noChangeShapeType="1" noTextEdit="1"/>
              </p:cNvSpPr>
              <p:nvPr/>
            </p:nvSpPr>
            <p:spPr>
              <a:xfrm>
                <a:off x="5619421" y="5482025"/>
                <a:ext cx="5705695" cy="284693"/>
              </a:xfrm>
              <a:prstGeom prst="rect">
                <a:avLst/>
              </a:prstGeom>
              <a:blipFill>
                <a:blip r:embed="rId9"/>
                <a:stretch>
                  <a:fillRect l="-1778" t="-12500" b="-33333"/>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fr-FR">
                    <a:noFill/>
                  </a:rPr>
                  <a:t> </a:t>
                </a:r>
              </a:p>
            </p:txBody>
          </p:sp>
        </mc:Fallback>
      </mc:AlternateContent>
      <p:sp>
        <p:nvSpPr>
          <p:cNvPr id="14" name="Rectangle">
            <a:extLst>
              <a:ext uri="{FF2B5EF4-FFF2-40B4-BE49-F238E27FC236}">
                <a16:creationId xmlns:a16="http://schemas.microsoft.com/office/drawing/2014/main" id="{34A0C474-578F-2F6D-6ED8-0AD9A4BA89B8}"/>
              </a:ext>
            </a:extLst>
          </p:cNvPr>
          <p:cNvSpPr/>
          <p:nvPr/>
        </p:nvSpPr>
        <p:spPr>
          <a:xfrm>
            <a:off x="1228287" y="1002149"/>
            <a:ext cx="176183" cy="190501"/>
          </a:xfrm>
          <a:prstGeom prst="rect">
            <a:avLst/>
          </a:prstGeom>
          <a:blipFill>
            <a:blip r:embed="rId10"/>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5" name="Flux upper limits from SKI-IV and SNO data">
            <a:extLst>
              <a:ext uri="{FF2B5EF4-FFF2-40B4-BE49-F238E27FC236}">
                <a16:creationId xmlns:a16="http://schemas.microsoft.com/office/drawing/2014/main" id="{46601600-343E-E1C8-5863-7D8BB56DB558}"/>
              </a:ext>
            </a:extLst>
          </p:cNvPr>
          <p:cNvSpPr txBox="1"/>
          <p:nvPr/>
        </p:nvSpPr>
        <p:spPr>
          <a:xfrm>
            <a:off x="1561298" y="891542"/>
            <a:ext cx="8062272"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u="sng" dirty="0"/>
              <a:t>First </a:t>
            </a:r>
            <a:r>
              <a:rPr lang="fr-FR" sz="2000" u="sng" dirty="0" err="1"/>
              <a:t>likelihood</a:t>
            </a:r>
            <a:r>
              <a:rPr lang="fr-FR" sz="2000" u="sng" dirty="0"/>
              <a:t> </a:t>
            </a:r>
            <a:r>
              <a:rPr lang="fr-FR" sz="2000" u="sng" dirty="0" err="1"/>
              <a:t>analysis</a:t>
            </a:r>
            <a:r>
              <a:rPr lang="fr-FR" sz="2000" u="sng" dirty="0"/>
              <a:t> </a:t>
            </a:r>
            <a:r>
              <a:rPr lang="fr-FR" sz="2000" dirty="0" err="1"/>
              <a:t>using</a:t>
            </a:r>
            <a:r>
              <a:rPr lang="fr-FR" sz="2000" dirty="0"/>
              <a:t> spectral </a:t>
            </a:r>
            <a:r>
              <a:rPr lang="fr-FR" sz="2000" dirty="0" err="1"/>
              <a:t>distortion</a:t>
            </a:r>
            <a:r>
              <a:rPr lang="fr-FR" sz="2000" dirty="0"/>
              <a:t> </a:t>
            </a:r>
            <a:r>
              <a:rPr lang="fr-FR" sz="2000" dirty="0" err="1"/>
              <a:t>from</a:t>
            </a:r>
            <a:r>
              <a:rPr lang="fr-FR" sz="2000" dirty="0"/>
              <a:t> neutrino </a:t>
            </a:r>
            <a:r>
              <a:rPr lang="fr-FR" sz="2000" dirty="0" err="1"/>
              <a:t>decay</a:t>
            </a:r>
            <a:r>
              <a:rPr lang="fr-FR" sz="2000" dirty="0"/>
              <a:t>. </a:t>
            </a:r>
          </a:p>
          <a:p>
            <a:pPr>
              <a:defRPr>
                <a:effectLst/>
              </a:defRPr>
            </a:pPr>
            <a:r>
              <a:rPr lang="fr-FR" sz="2000" dirty="0" err="1"/>
              <a:t>Comparison</a:t>
            </a:r>
            <a:r>
              <a:rPr lang="fr-FR" sz="2000" dirty="0"/>
              <a:t> </a:t>
            </a:r>
            <a:r>
              <a:rPr lang="fr-FR" sz="2000" dirty="0" err="1"/>
              <a:t>with</a:t>
            </a:r>
            <a:r>
              <a:rPr lang="fr-FR" sz="2000" dirty="0"/>
              <a:t> </a:t>
            </a:r>
            <a:r>
              <a:rPr lang="fr-FR" sz="2000" dirty="0" err="1"/>
              <a:t>neutrinoless</a:t>
            </a:r>
            <a:r>
              <a:rPr lang="fr-FR" sz="2000" dirty="0"/>
              <a:t>-double beta and </a:t>
            </a:r>
            <a:r>
              <a:rPr lang="fr-FR" sz="2000" dirty="0" err="1"/>
              <a:t>particle</a:t>
            </a:r>
            <a:r>
              <a:rPr lang="fr-FR" sz="2000" dirty="0"/>
              <a:t> </a:t>
            </a:r>
            <a:r>
              <a:rPr lang="fr-FR" sz="2000" dirty="0" err="1"/>
              <a:t>decays</a:t>
            </a:r>
            <a:r>
              <a:rPr lang="fr-FR" sz="2000" dirty="0"/>
              <a:t>. </a:t>
            </a:r>
          </a:p>
        </p:txBody>
      </p:sp>
      <p:sp>
        <p:nvSpPr>
          <p:cNvPr id="16" name="ZoneTexte 15">
            <a:extLst>
              <a:ext uri="{FF2B5EF4-FFF2-40B4-BE49-F238E27FC236}">
                <a16:creationId xmlns:a16="http://schemas.microsoft.com/office/drawing/2014/main" id="{AB2556CE-BF48-5D7E-B2F2-24A6D02A01B8}"/>
              </a:ext>
            </a:extLst>
          </p:cNvPr>
          <p:cNvSpPr txBox="1"/>
          <p:nvPr/>
        </p:nvSpPr>
        <p:spPr>
          <a:xfrm>
            <a:off x="3697375" y="4165827"/>
            <a:ext cx="1040862" cy="523220"/>
          </a:xfrm>
          <a:prstGeom prst="rect">
            <a:avLst/>
          </a:prstGeom>
          <a:noFill/>
        </p:spPr>
        <p:txBody>
          <a:bodyPr wrap="square" rtlCol="0">
            <a:spAutoFit/>
          </a:bodyPr>
          <a:lstStyle/>
          <a:p>
            <a:r>
              <a:rPr lang="fr-FR" sz="1400" dirty="0" err="1">
                <a:solidFill>
                  <a:schemeClr val="bg2">
                    <a:lumMod val="50000"/>
                  </a:schemeClr>
                </a:solidFill>
              </a:rPr>
              <a:t>Luminosity</a:t>
            </a:r>
            <a:endParaRPr lang="fr-FR" sz="1400" dirty="0">
              <a:solidFill>
                <a:schemeClr val="bg2">
                  <a:lumMod val="50000"/>
                </a:schemeClr>
              </a:solidFill>
            </a:endParaRPr>
          </a:p>
          <a:p>
            <a:r>
              <a:rPr lang="fr-FR" sz="1400" dirty="0">
                <a:solidFill>
                  <a:schemeClr val="bg2">
                    <a:lumMod val="50000"/>
                  </a:schemeClr>
                </a:solidFill>
              </a:rPr>
              <a:t>argument</a:t>
            </a:r>
          </a:p>
        </p:txBody>
      </p:sp>
      <mc:AlternateContent xmlns:mc="http://schemas.openxmlformats.org/markup-compatibility/2006" xmlns:a14="http://schemas.microsoft.com/office/drawing/2010/main">
        <mc:Choice Requires="a14">
          <p:sp>
            <p:nvSpPr>
              <p:cNvPr id="17" name="ZoneTexte 16">
                <a:extLst>
                  <a:ext uri="{FF2B5EF4-FFF2-40B4-BE49-F238E27FC236}">
                    <a16:creationId xmlns:a16="http://schemas.microsoft.com/office/drawing/2014/main" id="{28DFB0ED-F6ED-556D-B5A6-B02C09CA1F6A}"/>
                  </a:ext>
                </a:extLst>
              </p:cNvPr>
              <p:cNvSpPr txBox="1"/>
              <p:nvPr/>
            </p:nvSpPr>
            <p:spPr>
              <a:xfrm>
                <a:off x="5715576" y="2874617"/>
                <a:ext cx="700705" cy="307777"/>
              </a:xfrm>
              <a:prstGeom prst="rect">
                <a:avLst/>
              </a:prstGeom>
              <a:noFill/>
            </p:spPr>
            <p:txBody>
              <a:bodyPr wrap="square" rtlCol="0">
                <a:spAutoFit/>
              </a:bodyPr>
              <a:lstStyle/>
              <a:p>
                <a:r>
                  <a:rPr lang="fr-FR" sz="1400" dirty="0">
                    <a:solidFill>
                      <a:schemeClr val="bg2">
                        <a:lumMod val="50000"/>
                      </a:schemeClr>
                    </a:solidFill>
                  </a:rPr>
                  <a:t>(0</a:t>
                </a:r>
                <a14:m>
                  <m:oMath xmlns:m="http://schemas.openxmlformats.org/officeDocument/2006/math">
                    <m:r>
                      <a:rPr lang="fr-FR" sz="1400" i="1" smtClean="0">
                        <a:solidFill>
                          <a:schemeClr val="bg2">
                            <a:lumMod val="50000"/>
                          </a:schemeClr>
                        </a:solidFill>
                        <a:latin typeface="Cambria Math" panose="02040503050406030204" pitchFamily="18" charset="0"/>
                        <a:ea typeface="Cambria Math" panose="02040503050406030204" pitchFamily="18" charset="0"/>
                      </a:rPr>
                      <m:t>𝜐</m:t>
                    </m:r>
                    <m:r>
                      <a:rPr lang="fr-FR" sz="1400" b="0" i="1" smtClean="0">
                        <a:solidFill>
                          <a:schemeClr val="bg2">
                            <a:lumMod val="50000"/>
                          </a:schemeClr>
                        </a:solidFill>
                        <a:latin typeface="Cambria Math" panose="02040503050406030204" pitchFamily="18" charset="0"/>
                        <a:ea typeface="Cambria Math" panose="02040503050406030204" pitchFamily="18" charset="0"/>
                      </a:rPr>
                      <m:t>)2</m:t>
                    </m:r>
                    <m:r>
                      <m:rPr>
                        <m:sty m:val="p"/>
                      </m:rPr>
                      <a:rPr lang="fr-FR" sz="1400" b="0" i="1" smtClean="0">
                        <a:solidFill>
                          <a:schemeClr val="bg2">
                            <a:lumMod val="50000"/>
                          </a:schemeClr>
                        </a:solidFill>
                        <a:latin typeface="Cambria Math" panose="02040503050406030204" pitchFamily="18" charset="0"/>
                        <a:ea typeface="Cambria Math" panose="02040503050406030204" pitchFamily="18" charset="0"/>
                      </a:rPr>
                      <m:t>β</m:t>
                    </m:r>
                  </m:oMath>
                </a14:m>
                <a:endParaRPr lang="fr-FR" sz="1400" b="0" dirty="0">
                  <a:solidFill>
                    <a:schemeClr val="bg2">
                      <a:lumMod val="50000"/>
                    </a:schemeClr>
                  </a:solidFill>
                  <a:ea typeface="Cambria Math" panose="02040503050406030204" pitchFamily="18" charset="0"/>
                </a:endParaRPr>
              </a:p>
            </p:txBody>
          </p:sp>
        </mc:Choice>
        <mc:Fallback xmlns="">
          <p:sp>
            <p:nvSpPr>
              <p:cNvPr id="17" name="ZoneTexte 16">
                <a:extLst>
                  <a:ext uri="{FF2B5EF4-FFF2-40B4-BE49-F238E27FC236}">
                    <a16:creationId xmlns:a16="http://schemas.microsoft.com/office/drawing/2014/main" id="{28DFB0ED-F6ED-556D-B5A6-B02C09CA1F6A}"/>
                  </a:ext>
                </a:extLst>
              </p:cNvPr>
              <p:cNvSpPr txBox="1">
                <a:spLocks noRot="1" noChangeAspect="1" noMove="1" noResize="1" noEditPoints="1" noAdjustHandles="1" noChangeArrowheads="1" noChangeShapeType="1" noTextEdit="1"/>
              </p:cNvSpPr>
              <p:nvPr/>
            </p:nvSpPr>
            <p:spPr>
              <a:xfrm>
                <a:off x="5715576" y="2874617"/>
                <a:ext cx="700705" cy="307777"/>
              </a:xfrm>
              <a:prstGeom prst="rect">
                <a:avLst/>
              </a:prstGeom>
              <a:blipFill>
                <a:blip r:embed="rId11"/>
                <a:stretch>
                  <a:fillRect l="-3571" t="-4000" b="-20000"/>
                </a:stretch>
              </a:blipFill>
            </p:spPr>
            <p:txBody>
              <a:bodyPr/>
              <a:lstStyle/>
              <a:p>
                <a:r>
                  <a:rPr lang="fr-FR">
                    <a:noFill/>
                  </a:rPr>
                  <a:t> </a:t>
                </a:r>
              </a:p>
            </p:txBody>
          </p:sp>
        </mc:Fallback>
      </mc:AlternateContent>
      <p:cxnSp>
        <p:nvCxnSpPr>
          <p:cNvPr id="18" name="Connecteur droit avec flèche 17">
            <a:extLst>
              <a:ext uri="{FF2B5EF4-FFF2-40B4-BE49-F238E27FC236}">
                <a16:creationId xmlns:a16="http://schemas.microsoft.com/office/drawing/2014/main" id="{6A6386AC-195D-8B9D-1381-748C64DDB176}"/>
              </a:ext>
            </a:extLst>
          </p:cNvPr>
          <p:cNvCxnSpPr>
            <a:cxnSpLocks/>
          </p:cNvCxnSpPr>
          <p:nvPr/>
        </p:nvCxnSpPr>
        <p:spPr>
          <a:xfrm flipH="1">
            <a:off x="4563828" y="3557810"/>
            <a:ext cx="669868" cy="2020088"/>
          </a:xfrm>
          <a:prstGeom prst="straightConnector1">
            <a:avLst/>
          </a:prstGeom>
          <a:ln>
            <a:solidFill>
              <a:schemeClr val="bg2">
                <a:lumMod val="75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1" name="ZoneTexte 20">
            <a:extLst>
              <a:ext uri="{FF2B5EF4-FFF2-40B4-BE49-F238E27FC236}">
                <a16:creationId xmlns:a16="http://schemas.microsoft.com/office/drawing/2014/main" id="{D28781DB-C4D4-C264-819B-0D5803DB0505}"/>
              </a:ext>
            </a:extLst>
          </p:cNvPr>
          <p:cNvSpPr txBox="1"/>
          <p:nvPr/>
        </p:nvSpPr>
        <p:spPr>
          <a:xfrm>
            <a:off x="3167809" y="5505108"/>
            <a:ext cx="2065887" cy="523220"/>
          </a:xfrm>
          <a:prstGeom prst="rect">
            <a:avLst/>
          </a:prstGeom>
          <a:noFill/>
        </p:spPr>
        <p:txBody>
          <a:bodyPr wrap="none" rtlCol="0">
            <a:spAutoFit/>
          </a:bodyPr>
          <a:lstStyle/>
          <a:p>
            <a:r>
              <a:rPr lang="fr-FR" sz="1400" dirty="0" err="1">
                <a:solidFill>
                  <a:schemeClr val="bg2">
                    <a:lumMod val="50000"/>
                  </a:schemeClr>
                </a:solidFill>
              </a:rPr>
              <a:t>Uncertainty</a:t>
            </a:r>
            <a:r>
              <a:rPr lang="fr-FR" sz="1400" dirty="0">
                <a:solidFill>
                  <a:schemeClr val="bg2">
                    <a:lumMod val="50000"/>
                  </a:schemeClr>
                </a:solidFill>
              </a:rPr>
              <a:t> </a:t>
            </a:r>
            <a:r>
              <a:rPr lang="fr-FR" sz="1400" dirty="0" err="1">
                <a:solidFill>
                  <a:schemeClr val="bg2">
                    <a:lumMod val="50000"/>
                  </a:schemeClr>
                </a:solidFill>
              </a:rPr>
              <a:t>from</a:t>
            </a:r>
            <a:r>
              <a:rPr lang="fr-FR" sz="1400" dirty="0">
                <a:solidFill>
                  <a:schemeClr val="bg2">
                    <a:lumMod val="50000"/>
                  </a:schemeClr>
                </a:solidFill>
              </a:rPr>
              <a:t> the</a:t>
            </a:r>
          </a:p>
          <a:p>
            <a:r>
              <a:rPr lang="fr-FR" sz="1400" dirty="0" err="1">
                <a:solidFill>
                  <a:schemeClr val="bg2">
                    <a:lumMod val="50000"/>
                  </a:schemeClr>
                </a:solidFill>
              </a:rPr>
              <a:t>nuclear</a:t>
            </a:r>
            <a:r>
              <a:rPr lang="fr-FR" sz="1400" dirty="0">
                <a:solidFill>
                  <a:schemeClr val="bg2">
                    <a:lumMod val="50000"/>
                  </a:schemeClr>
                </a:solidFill>
              </a:rPr>
              <a:t> matrix </a:t>
            </a:r>
            <a:r>
              <a:rPr lang="fr-FR" sz="1400" dirty="0" err="1">
                <a:solidFill>
                  <a:schemeClr val="bg2">
                    <a:lumMod val="50000"/>
                  </a:schemeClr>
                </a:solidFill>
              </a:rPr>
              <a:t>elements</a:t>
            </a:r>
            <a:endParaRPr lang="fr-FR" sz="1400" dirty="0">
              <a:solidFill>
                <a:schemeClr val="bg2">
                  <a:lumMod val="50000"/>
                </a:schemeClr>
              </a:solidFill>
            </a:endParaRPr>
          </a:p>
        </p:txBody>
      </p:sp>
      <p:sp>
        <p:nvSpPr>
          <p:cNvPr id="22" name="First observation of neutrinos from…">
            <a:extLst>
              <a:ext uri="{FF2B5EF4-FFF2-40B4-BE49-F238E27FC236}">
                <a16:creationId xmlns:a16="http://schemas.microsoft.com/office/drawing/2014/main" id="{477F6776-A691-B42F-C9CF-C89D1A743925}"/>
              </a:ext>
            </a:extLst>
          </p:cNvPr>
          <p:cNvSpPr txBox="1"/>
          <p:nvPr/>
        </p:nvSpPr>
        <p:spPr>
          <a:xfrm>
            <a:off x="594905" y="5956154"/>
            <a:ext cx="1224814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1">
              <a:lnSpc>
                <a:spcPct val="100000"/>
              </a:lnSpc>
              <a:defRPr sz="3000">
                <a:solidFill>
                  <a:srgbClr val="FF2600"/>
                </a:solidFill>
                <a:latin typeface="Palatino"/>
                <a:ea typeface="Palatino"/>
                <a:cs typeface="Palatino"/>
                <a:sym typeface="Palatino"/>
              </a:defRPr>
            </a:pPr>
            <a:r>
              <a:rPr lang="fr-FR" sz="2000" b="1" dirty="0">
                <a:solidFill>
                  <a:srgbClr val="00B0F0"/>
                </a:solidFill>
                <a:latin typeface="Book Antiqua" panose="02040602050305030304" pitchFamily="18" charset="0"/>
                <a:cs typeface="Lava Devanagari" pitchFamily="2" charset="77"/>
              </a:rPr>
              <a:t>Bounds </a:t>
            </a:r>
            <a:r>
              <a:rPr lang="fr-FR" sz="2000" b="1" dirty="0" err="1">
                <a:solidFill>
                  <a:srgbClr val="00B0F0"/>
                </a:solidFill>
                <a:latin typeface="Book Antiqua" panose="02040602050305030304" pitchFamily="18" charset="0"/>
                <a:cs typeface="Lava Devanagari" pitchFamily="2" charset="77"/>
              </a:rPr>
              <a:t>competitive</a:t>
            </a:r>
            <a:r>
              <a:rPr lang="fr-FR" sz="2000" b="1" dirty="0">
                <a:solidFill>
                  <a:srgbClr val="00B0F0"/>
                </a:solidFill>
                <a:latin typeface="Book Antiqua" panose="02040602050305030304" pitchFamily="18" charset="0"/>
                <a:cs typeface="Lava Devanagari" pitchFamily="2" charset="77"/>
              </a:rPr>
              <a:t> </a:t>
            </a:r>
            <a:r>
              <a:rPr lang="fr-FR" sz="2000" b="1" dirty="0" err="1">
                <a:solidFill>
                  <a:srgbClr val="00B0F0"/>
                </a:solidFill>
                <a:latin typeface="Book Antiqua" panose="02040602050305030304" pitchFamily="18" charset="0"/>
                <a:cs typeface="Lava Devanagari" pitchFamily="2" charset="77"/>
              </a:rPr>
              <a:t>with</a:t>
            </a:r>
            <a:r>
              <a:rPr lang="fr-FR" sz="2000" b="1" dirty="0">
                <a:solidFill>
                  <a:srgbClr val="00B0F0"/>
                </a:solidFill>
                <a:latin typeface="Book Antiqua" panose="02040602050305030304" pitchFamily="18" charset="0"/>
                <a:cs typeface="Lava Devanagari" pitchFamily="2" charset="77"/>
              </a:rPr>
              <a:t> </a:t>
            </a:r>
            <a:r>
              <a:rPr lang="fr-FR" sz="2000" b="1" dirty="0" err="1">
                <a:solidFill>
                  <a:srgbClr val="00B0F0"/>
                </a:solidFill>
                <a:latin typeface="Book Antiqua" panose="02040602050305030304" pitchFamily="18" charset="0"/>
                <a:cs typeface="Lava Devanagari" pitchFamily="2" charset="77"/>
              </a:rPr>
              <a:t>neutrinoless</a:t>
            </a:r>
            <a:r>
              <a:rPr lang="fr-FR" sz="2000" b="1" dirty="0">
                <a:solidFill>
                  <a:srgbClr val="00B0F0"/>
                </a:solidFill>
                <a:latin typeface="Book Antiqua" panose="02040602050305030304" pitchFamily="18" charset="0"/>
                <a:cs typeface="Lava Devanagari" pitchFamily="2" charset="77"/>
              </a:rPr>
              <a:t> double-beta </a:t>
            </a:r>
            <a:r>
              <a:rPr lang="fr-FR" sz="2000" b="1" dirty="0" err="1">
                <a:solidFill>
                  <a:srgbClr val="00B0F0"/>
                </a:solidFill>
                <a:latin typeface="Book Antiqua" panose="02040602050305030304" pitchFamily="18" charset="0"/>
                <a:cs typeface="Lava Devanagari" pitchFamily="2" charset="77"/>
              </a:rPr>
              <a:t>decay</a:t>
            </a:r>
            <a:r>
              <a:rPr lang="fr-FR" sz="2000" b="1" dirty="0">
                <a:solidFill>
                  <a:srgbClr val="00B0F0"/>
                </a:solidFill>
                <a:latin typeface="Book Antiqua" panose="02040602050305030304" pitchFamily="18" charset="0"/>
                <a:cs typeface="Lava Devanagari" pitchFamily="2" charset="77"/>
              </a:rPr>
              <a:t> </a:t>
            </a:r>
            <a:r>
              <a:rPr lang="fr-FR" sz="2000" b="1" dirty="0" err="1">
                <a:solidFill>
                  <a:srgbClr val="00B0F0"/>
                </a:solidFill>
                <a:latin typeface="Book Antiqua" panose="02040602050305030304" pitchFamily="18" charset="0"/>
                <a:cs typeface="Lava Devanagari" pitchFamily="2" charset="77"/>
              </a:rPr>
              <a:t>experiments</a:t>
            </a:r>
            <a:r>
              <a:rPr lang="fr-FR" sz="2000" b="1" dirty="0">
                <a:solidFill>
                  <a:srgbClr val="00B0F0"/>
                </a:solidFill>
                <a:latin typeface="Book Antiqua" panose="02040602050305030304" pitchFamily="18" charset="0"/>
                <a:cs typeface="Lava Devanagari" pitchFamily="2" charset="77"/>
              </a:rPr>
              <a:t>, and </a:t>
            </a:r>
            <a:r>
              <a:rPr lang="fr-FR" sz="2000" b="1" dirty="0" err="1">
                <a:solidFill>
                  <a:srgbClr val="00B0F0"/>
                </a:solidFill>
                <a:latin typeface="Book Antiqua" panose="02040602050305030304" pitchFamily="18" charset="0"/>
                <a:cs typeface="Lava Devanagari" pitchFamily="2" charset="77"/>
              </a:rPr>
              <a:t>particle</a:t>
            </a:r>
            <a:r>
              <a:rPr lang="fr-FR" sz="2000" b="1" dirty="0">
                <a:solidFill>
                  <a:srgbClr val="00B0F0"/>
                </a:solidFill>
                <a:latin typeface="Book Antiqua" panose="02040602050305030304" pitchFamily="18" charset="0"/>
                <a:cs typeface="Lava Devanagari" pitchFamily="2" charset="77"/>
              </a:rPr>
              <a:t> </a:t>
            </a:r>
            <a:r>
              <a:rPr lang="fr-FR" sz="2000" b="1" dirty="0" err="1">
                <a:solidFill>
                  <a:srgbClr val="00B0F0"/>
                </a:solidFill>
                <a:latin typeface="Book Antiqua" panose="02040602050305030304" pitchFamily="18" charset="0"/>
                <a:cs typeface="Lava Devanagari" pitchFamily="2" charset="77"/>
              </a:rPr>
              <a:t>decays</a:t>
            </a:r>
            <a:r>
              <a:rPr lang="fr-FR" sz="2000" b="1" dirty="0">
                <a:solidFill>
                  <a:srgbClr val="00B0F0"/>
                </a:solidFill>
                <a:latin typeface="Book Antiqua" panose="02040602050305030304" pitchFamily="18" charset="0"/>
                <a:cs typeface="Lava Devanagari" pitchFamily="2" charset="77"/>
              </a:rPr>
              <a:t>.</a:t>
            </a:r>
          </a:p>
        </p:txBody>
      </p:sp>
      <mc:AlternateContent xmlns:mc="http://schemas.openxmlformats.org/markup-compatibility/2006" xmlns:a14="http://schemas.microsoft.com/office/drawing/2010/main">
        <mc:Choice Requires="a14">
          <p:sp>
            <p:nvSpPr>
              <p:cNvPr id="19" name="ZoneTexte 18">
                <a:extLst>
                  <a:ext uri="{FF2B5EF4-FFF2-40B4-BE49-F238E27FC236}">
                    <a16:creationId xmlns:a16="http://schemas.microsoft.com/office/drawing/2014/main" id="{83BCEB78-BA77-BD72-875D-1E7C5E63A825}"/>
                  </a:ext>
                </a:extLst>
              </p:cNvPr>
              <p:cNvSpPr txBox="1"/>
              <p:nvPr/>
            </p:nvSpPr>
            <p:spPr>
              <a:xfrm>
                <a:off x="36379" y="3046063"/>
                <a:ext cx="1877826" cy="299313"/>
              </a:xfrm>
              <a:prstGeom prst="rect">
                <a:avLst/>
              </a:prstGeom>
              <a:noFill/>
            </p:spPr>
            <p:txBody>
              <a:bodyPr wrap="square" lIns="0" tIns="0" rIns="0" bIns="0" rtlCol="0">
                <a:spAutoFit/>
              </a:bodyPr>
              <a:lstStyle/>
              <a:p>
                <a:pPr/>
                <a14:m>
                  <m:oMathPara xmlns:m="http://schemas.openxmlformats.org/officeDocument/2006/math">
                    <m:oMath>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𝑚</m:t>
                          </m:r>
                        </m:e>
                        <m:sub>
                          <m:r>
                            <a:rPr lang="fr-FR" b="0" i="1" smtClean="0">
                              <a:latin typeface="Cambria Math" panose="02040503050406030204" pitchFamily="18" charset="0"/>
                            </a:rPr>
                            <m:t>𝑖</m:t>
                          </m:r>
                        </m:sub>
                      </m:sSub>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𝑔</m:t>
                          </m:r>
                        </m:e>
                        <m:sub>
                          <m:r>
                            <a:rPr lang="fr-FR" b="0" i="1" smtClean="0">
                              <a:latin typeface="Cambria Math" panose="02040503050406030204" pitchFamily="18" charset="0"/>
                            </a:rPr>
                            <m:t>𝑖𝑗</m:t>
                          </m:r>
                        </m:sub>
                      </m:sSub>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𝛿</m:t>
                          </m:r>
                        </m:e>
                        <m:sub>
                          <m:d>
                            <m:dPr>
                              <m:begChr m:val="{"/>
                              <m:endChr m:val="}"/>
                              <m:ctrlPr>
                                <a:rPr lang="fr-FR" b="0" i="1" smtClean="0">
                                  <a:latin typeface="Cambria Math" panose="02040503050406030204" pitchFamily="18" charset="0"/>
                                </a:rPr>
                              </m:ctrlPr>
                            </m:dPr>
                            <m:e>
                              <m:r>
                                <a:rPr lang="fr-FR" b="0" i="1" smtClean="0">
                                  <a:latin typeface="Cambria Math" panose="02040503050406030204" pitchFamily="18" charset="0"/>
                                </a:rPr>
                                <m:t>𝑖𝑗</m:t>
                              </m:r>
                            </m:e>
                          </m:d>
                        </m:sub>
                      </m:sSub>
                    </m:oMath>
                  </m:oMathPara>
                </a14:m>
                <a:endParaRPr lang="fr-FR" dirty="0"/>
              </a:p>
            </p:txBody>
          </p:sp>
        </mc:Choice>
        <mc:Fallback xmlns="">
          <p:sp>
            <p:nvSpPr>
              <p:cNvPr id="19" name="ZoneTexte 18">
                <a:extLst>
                  <a:ext uri="{FF2B5EF4-FFF2-40B4-BE49-F238E27FC236}">
                    <a16:creationId xmlns:a16="http://schemas.microsoft.com/office/drawing/2014/main" id="{83BCEB78-BA77-BD72-875D-1E7C5E63A825}"/>
                  </a:ext>
                </a:extLst>
              </p:cNvPr>
              <p:cNvSpPr txBox="1">
                <a:spLocks noRot="1" noChangeAspect="1" noMove="1" noResize="1" noEditPoints="1" noAdjustHandles="1" noChangeArrowheads="1" noChangeShapeType="1" noTextEdit="1"/>
              </p:cNvSpPr>
              <p:nvPr/>
            </p:nvSpPr>
            <p:spPr>
              <a:xfrm>
                <a:off x="36379" y="3046063"/>
                <a:ext cx="1877826" cy="299313"/>
              </a:xfrm>
              <a:prstGeom prst="rect">
                <a:avLst/>
              </a:prstGeom>
              <a:blipFill>
                <a:blip r:embed="rId12"/>
                <a:stretch>
                  <a:fillRect t="-8333" b="-29167"/>
                </a:stretch>
              </a:blipFill>
            </p:spPr>
            <p:txBody>
              <a:bodyPr/>
              <a:lstStyle/>
              <a:p>
                <a:r>
                  <a:rPr lang="fr-FR">
                    <a:noFill/>
                  </a:rPr>
                  <a:t> </a:t>
                </a:r>
              </a:p>
            </p:txBody>
          </p:sp>
        </mc:Fallback>
      </mc:AlternateContent>
      <p:sp>
        <p:nvSpPr>
          <p:cNvPr id="23" name="Flux upper limits from SKI-IV and SNO data">
            <a:extLst>
              <a:ext uri="{FF2B5EF4-FFF2-40B4-BE49-F238E27FC236}">
                <a16:creationId xmlns:a16="http://schemas.microsoft.com/office/drawing/2014/main" id="{FD078C88-3AE5-82BB-8CBE-75A5A6A765FE}"/>
              </a:ext>
            </a:extLst>
          </p:cNvPr>
          <p:cNvSpPr txBox="1"/>
          <p:nvPr/>
        </p:nvSpPr>
        <p:spPr>
          <a:xfrm>
            <a:off x="268146" y="2423212"/>
            <a:ext cx="1069524"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err="1"/>
              <a:t>Majoron</a:t>
            </a:r>
            <a:r>
              <a:rPr lang="fr-FR" sz="2000" dirty="0"/>
              <a:t> </a:t>
            </a:r>
          </a:p>
          <a:p>
            <a:pPr>
              <a:defRPr>
                <a:effectLst/>
              </a:defRPr>
            </a:pPr>
            <a:r>
              <a:rPr lang="fr-FR" sz="2000" dirty="0" err="1"/>
              <a:t>models</a:t>
            </a:r>
            <a:endParaRPr lang="fr-FR" sz="2000" dirty="0"/>
          </a:p>
        </p:txBody>
      </p:sp>
      <p:cxnSp>
        <p:nvCxnSpPr>
          <p:cNvPr id="25" name="Connecteur droit avec flèche 24">
            <a:extLst>
              <a:ext uri="{FF2B5EF4-FFF2-40B4-BE49-F238E27FC236}">
                <a16:creationId xmlns:a16="http://schemas.microsoft.com/office/drawing/2014/main" id="{363A7670-DDE0-1FFC-6427-C7819B426295}"/>
              </a:ext>
            </a:extLst>
          </p:cNvPr>
          <p:cNvCxnSpPr>
            <a:cxnSpLocks/>
            <a:stCxn id="27" idx="3"/>
          </p:cNvCxnSpPr>
          <p:nvPr/>
        </p:nvCxnSpPr>
        <p:spPr>
          <a:xfrm>
            <a:off x="5142193" y="1848993"/>
            <a:ext cx="436513" cy="214265"/>
          </a:xfrm>
          <a:prstGeom prst="straightConnector1">
            <a:avLst/>
          </a:prstGeom>
          <a:ln w="28575">
            <a:solidFill>
              <a:srgbClr val="9437FF"/>
            </a:solidFill>
            <a:tailEnd type="triangle"/>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7" name="ZoneTexte 26">
                <a:extLst>
                  <a:ext uri="{FF2B5EF4-FFF2-40B4-BE49-F238E27FC236}">
                    <a16:creationId xmlns:a16="http://schemas.microsoft.com/office/drawing/2014/main" id="{6B9D9264-3DDB-AFDB-43B7-C3F94F2C8697}"/>
                  </a:ext>
                </a:extLst>
              </p:cNvPr>
              <p:cNvSpPr txBox="1"/>
              <p:nvPr/>
            </p:nvSpPr>
            <p:spPr>
              <a:xfrm>
                <a:off x="3578945" y="1525827"/>
                <a:ext cx="1563248" cy="646331"/>
              </a:xfrm>
              <a:prstGeom prst="rect">
                <a:avLst/>
              </a:prstGeom>
              <a:noFill/>
            </p:spPr>
            <p:txBody>
              <a:bodyPr wrap="square" rtlCol="0">
                <a:spAutoFit/>
              </a:bodyPr>
              <a:lstStyle/>
              <a:p>
                <a:r>
                  <a:rPr lang="fr-FR" b="1" dirty="0">
                    <a:solidFill>
                      <a:srgbClr val="9437FF"/>
                    </a:solidFill>
                    <a:latin typeface="Book Antiqua" panose="02040602050305030304" pitchFamily="18" charset="0"/>
                  </a:rPr>
                  <a:t>Bounds </a:t>
                </a:r>
                <a:r>
                  <a:rPr lang="fr-FR" b="1" dirty="0" err="1">
                    <a:solidFill>
                      <a:srgbClr val="9437FF"/>
                    </a:solidFill>
                    <a:latin typeface="Book Antiqua" panose="02040602050305030304" pitchFamily="18" charset="0"/>
                  </a:rPr>
                  <a:t>from</a:t>
                </a:r>
                <a:endParaRPr lang="fr-FR" b="1" dirty="0">
                  <a:solidFill>
                    <a:srgbClr val="9437FF"/>
                  </a:solidFill>
                  <a:latin typeface="Book Antiqua" panose="02040602050305030304" pitchFamily="18" charset="0"/>
                </a:endParaRPr>
              </a:p>
              <a:p>
                <a:pPr/>
                <a14:m>
                  <m:oMathPara xmlns:m="http://schemas.openxmlformats.org/officeDocument/2006/math">
                    <m:oMath>
                      <m:r>
                        <a:rPr lang="fr-FR" b="1" i="1" smtClean="0">
                          <a:solidFill>
                            <a:srgbClr val="9437FF"/>
                          </a:solidFill>
                          <a:latin typeface="Cambria Math" panose="02040503050406030204" pitchFamily="18" charset="0"/>
                        </a:rPr>
                        <m:t>𝝂</m:t>
                      </m:r>
                      <m:r>
                        <a:rPr lang="fr-FR" b="1" i="1" smtClean="0">
                          <a:solidFill>
                            <a:srgbClr val="9437FF"/>
                          </a:solidFill>
                          <a:latin typeface="Cambria Math" panose="02040503050406030204" pitchFamily="18" charset="0"/>
                        </a:rPr>
                        <m:t> </m:t>
                      </m:r>
                      <m:r>
                        <a:rPr lang="fr-FR" b="1" i="1" smtClean="0">
                          <a:solidFill>
                            <a:srgbClr val="9437FF"/>
                          </a:solidFill>
                          <a:latin typeface="Cambria Math" panose="02040503050406030204" pitchFamily="18" charset="0"/>
                        </a:rPr>
                        <m:t>𝒅𝒆𝒄𝒂𝒚</m:t>
                      </m:r>
                    </m:oMath>
                  </m:oMathPara>
                </a14:m>
                <a:endParaRPr lang="fr-FR" b="1" dirty="0">
                  <a:solidFill>
                    <a:srgbClr val="C00000"/>
                  </a:solidFill>
                  <a:latin typeface="Book Antiqua" panose="02040602050305030304" pitchFamily="18" charset="0"/>
                </a:endParaRPr>
              </a:p>
            </p:txBody>
          </p:sp>
        </mc:Choice>
        <mc:Fallback xmlns="">
          <p:sp>
            <p:nvSpPr>
              <p:cNvPr id="27" name="ZoneTexte 26">
                <a:extLst>
                  <a:ext uri="{FF2B5EF4-FFF2-40B4-BE49-F238E27FC236}">
                    <a16:creationId xmlns:a16="http://schemas.microsoft.com/office/drawing/2014/main" id="{6B9D9264-3DDB-AFDB-43B7-C3F94F2C8697}"/>
                  </a:ext>
                </a:extLst>
              </p:cNvPr>
              <p:cNvSpPr txBox="1">
                <a:spLocks noRot="1" noChangeAspect="1" noMove="1" noResize="1" noEditPoints="1" noAdjustHandles="1" noChangeArrowheads="1" noChangeShapeType="1" noTextEdit="1"/>
              </p:cNvSpPr>
              <p:nvPr/>
            </p:nvSpPr>
            <p:spPr>
              <a:xfrm>
                <a:off x="3578945" y="1525827"/>
                <a:ext cx="1563248" cy="646331"/>
              </a:xfrm>
              <a:prstGeom prst="rect">
                <a:avLst/>
              </a:prstGeom>
              <a:blipFill>
                <a:blip r:embed="rId13"/>
                <a:stretch>
                  <a:fillRect l="-3200" t="-3922" r="-1600" b="-9804"/>
                </a:stretch>
              </a:blipFill>
            </p:spPr>
            <p:txBody>
              <a:bodyPr/>
              <a:lstStyle/>
              <a:p>
                <a:r>
                  <a:rPr lang="fr-FR">
                    <a:noFill/>
                  </a:rPr>
                  <a:t> </a:t>
                </a:r>
              </a:p>
            </p:txBody>
          </p:sp>
        </mc:Fallback>
      </mc:AlternateContent>
      <p:cxnSp>
        <p:nvCxnSpPr>
          <p:cNvPr id="29" name="Connecteur droit avec flèche 28">
            <a:extLst>
              <a:ext uri="{FF2B5EF4-FFF2-40B4-BE49-F238E27FC236}">
                <a16:creationId xmlns:a16="http://schemas.microsoft.com/office/drawing/2014/main" id="{1FCB7351-C617-6C66-022A-0773C4B9EBAD}"/>
              </a:ext>
            </a:extLst>
          </p:cNvPr>
          <p:cNvCxnSpPr>
            <a:cxnSpLocks/>
          </p:cNvCxnSpPr>
          <p:nvPr/>
        </p:nvCxnSpPr>
        <p:spPr>
          <a:xfrm>
            <a:off x="4896903" y="1891242"/>
            <a:ext cx="350818" cy="207729"/>
          </a:xfrm>
          <a:prstGeom prst="straightConnector1">
            <a:avLst/>
          </a:prstGeom>
          <a:ln w="28575">
            <a:solidFill>
              <a:srgbClr val="9437FF"/>
            </a:solidFill>
            <a:tailEnd type="triangle"/>
          </a:ln>
        </p:spPr>
        <p:style>
          <a:lnRef idx="2">
            <a:schemeClr val="accent1"/>
          </a:lnRef>
          <a:fillRef idx="0">
            <a:schemeClr val="accent1"/>
          </a:fillRef>
          <a:effectRef idx="1">
            <a:schemeClr val="accent1"/>
          </a:effectRef>
          <a:fontRef idx="minor">
            <a:schemeClr val="tx1"/>
          </a:fontRef>
        </p:style>
      </p:cxnSp>
      <p:cxnSp>
        <p:nvCxnSpPr>
          <p:cNvPr id="45" name="Connecteur droit 44">
            <a:extLst>
              <a:ext uri="{FF2B5EF4-FFF2-40B4-BE49-F238E27FC236}">
                <a16:creationId xmlns:a16="http://schemas.microsoft.com/office/drawing/2014/main" id="{ADB00E47-F22D-F8C1-E6BD-815630AF83E1}"/>
              </a:ext>
            </a:extLst>
          </p:cNvPr>
          <p:cNvCxnSpPr/>
          <p:nvPr/>
        </p:nvCxnSpPr>
        <p:spPr>
          <a:xfrm>
            <a:off x="594905" y="4612483"/>
            <a:ext cx="3811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52BCAB31-64F5-61DC-7504-F108B329BBA8}"/>
              </a:ext>
            </a:extLst>
          </p:cNvPr>
          <p:cNvCxnSpPr/>
          <p:nvPr/>
        </p:nvCxnSpPr>
        <p:spPr>
          <a:xfrm>
            <a:off x="581050" y="4124333"/>
            <a:ext cx="38111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DB2EBC4E-F15E-526D-6DA7-017E7BE56053}"/>
              </a:ext>
            </a:extLst>
          </p:cNvPr>
          <p:cNvCxnSpPr/>
          <p:nvPr/>
        </p:nvCxnSpPr>
        <p:spPr>
          <a:xfrm>
            <a:off x="580532" y="4478543"/>
            <a:ext cx="381112"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8" name="ZoneTexte 47">
                <a:extLst>
                  <a:ext uri="{FF2B5EF4-FFF2-40B4-BE49-F238E27FC236}">
                    <a16:creationId xmlns:a16="http://schemas.microsoft.com/office/drawing/2014/main" id="{0DCDA1AA-41F2-C627-DABE-F4F2B74DF2F6}"/>
                  </a:ext>
                </a:extLst>
              </p:cNvPr>
              <p:cNvSpPr txBox="1"/>
              <p:nvPr/>
            </p:nvSpPr>
            <p:spPr>
              <a:xfrm>
                <a:off x="1020592" y="3980831"/>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3</m:t>
                          </m:r>
                        </m:sub>
                      </m:sSub>
                    </m:oMath>
                  </m:oMathPara>
                </a14:m>
                <a:endParaRPr lang="fr-FR" dirty="0"/>
              </a:p>
            </p:txBody>
          </p:sp>
        </mc:Choice>
        <mc:Fallback xmlns="">
          <p:sp>
            <p:nvSpPr>
              <p:cNvPr id="48" name="ZoneTexte 47">
                <a:extLst>
                  <a:ext uri="{FF2B5EF4-FFF2-40B4-BE49-F238E27FC236}">
                    <a16:creationId xmlns:a16="http://schemas.microsoft.com/office/drawing/2014/main" id="{0DCDA1AA-41F2-C627-DABE-F4F2B74DF2F6}"/>
                  </a:ext>
                </a:extLst>
              </p:cNvPr>
              <p:cNvSpPr txBox="1">
                <a:spLocks noRot="1" noChangeAspect="1" noMove="1" noResize="1" noEditPoints="1" noAdjustHandles="1" noChangeArrowheads="1" noChangeShapeType="1" noTextEdit="1"/>
              </p:cNvSpPr>
              <p:nvPr/>
            </p:nvSpPr>
            <p:spPr>
              <a:xfrm>
                <a:off x="1020592" y="3980831"/>
                <a:ext cx="272767" cy="276999"/>
              </a:xfrm>
              <a:prstGeom prst="rect">
                <a:avLst/>
              </a:prstGeom>
              <a:blipFill>
                <a:blip r:embed="rId14"/>
                <a:stretch>
                  <a:fillRect l="-13636" r="-9091" b="-1304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49" name="ZoneTexte 48">
                <a:extLst>
                  <a:ext uri="{FF2B5EF4-FFF2-40B4-BE49-F238E27FC236}">
                    <a16:creationId xmlns:a16="http://schemas.microsoft.com/office/drawing/2014/main" id="{844702F8-2723-0693-3D0C-3C870AA181B1}"/>
                  </a:ext>
                </a:extLst>
              </p:cNvPr>
              <p:cNvSpPr txBox="1"/>
              <p:nvPr/>
            </p:nvSpPr>
            <p:spPr>
              <a:xfrm>
                <a:off x="1035080" y="4256629"/>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2</m:t>
                          </m:r>
                        </m:sub>
                      </m:sSub>
                    </m:oMath>
                  </m:oMathPara>
                </a14:m>
                <a:endParaRPr lang="fr-FR" dirty="0"/>
              </a:p>
            </p:txBody>
          </p:sp>
        </mc:Choice>
        <mc:Fallback xmlns="">
          <p:sp>
            <p:nvSpPr>
              <p:cNvPr id="49" name="ZoneTexte 48">
                <a:extLst>
                  <a:ext uri="{FF2B5EF4-FFF2-40B4-BE49-F238E27FC236}">
                    <a16:creationId xmlns:a16="http://schemas.microsoft.com/office/drawing/2014/main" id="{844702F8-2723-0693-3D0C-3C870AA181B1}"/>
                  </a:ext>
                </a:extLst>
              </p:cNvPr>
              <p:cNvSpPr txBox="1">
                <a:spLocks noRot="1" noChangeAspect="1" noMove="1" noResize="1" noEditPoints="1" noAdjustHandles="1" noChangeArrowheads="1" noChangeShapeType="1" noTextEdit="1"/>
              </p:cNvSpPr>
              <p:nvPr/>
            </p:nvSpPr>
            <p:spPr>
              <a:xfrm>
                <a:off x="1035080" y="4256629"/>
                <a:ext cx="272767" cy="276999"/>
              </a:xfrm>
              <a:prstGeom prst="rect">
                <a:avLst/>
              </a:prstGeom>
              <a:blipFill>
                <a:blip r:embed="rId15"/>
                <a:stretch>
                  <a:fillRect l="-13043" r="-4348" b="-869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0" name="ZoneTexte 49">
                <a:extLst>
                  <a:ext uri="{FF2B5EF4-FFF2-40B4-BE49-F238E27FC236}">
                    <a16:creationId xmlns:a16="http://schemas.microsoft.com/office/drawing/2014/main" id="{43DA4373-B5D8-2ACB-3E73-54123E0E45DF}"/>
                  </a:ext>
                </a:extLst>
              </p:cNvPr>
              <p:cNvSpPr txBox="1"/>
              <p:nvPr/>
            </p:nvSpPr>
            <p:spPr>
              <a:xfrm>
                <a:off x="1048934" y="4464449"/>
                <a:ext cx="267445"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1</m:t>
                          </m:r>
                        </m:sub>
                      </m:sSub>
                    </m:oMath>
                  </m:oMathPara>
                </a14:m>
                <a:endParaRPr lang="fr-FR" dirty="0"/>
              </a:p>
            </p:txBody>
          </p:sp>
        </mc:Choice>
        <mc:Fallback xmlns="">
          <p:sp>
            <p:nvSpPr>
              <p:cNvPr id="50" name="ZoneTexte 49">
                <a:extLst>
                  <a:ext uri="{FF2B5EF4-FFF2-40B4-BE49-F238E27FC236}">
                    <a16:creationId xmlns:a16="http://schemas.microsoft.com/office/drawing/2014/main" id="{43DA4373-B5D8-2ACB-3E73-54123E0E45DF}"/>
                  </a:ext>
                </a:extLst>
              </p:cNvPr>
              <p:cNvSpPr txBox="1">
                <a:spLocks noRot="1" noChangeAspect="1" noMove="1" noResize="1" noEditPoints="1" noAdjustHandles="1" noChangeArrowheads="1" noChangeShapeType="1" noTextEdit="1"/>
              </p:cNvSpPr>
              <p:nvPr/>
            </p:nvSpPr>
            <p:spPr>
              <a:xfrm>
                <a:off x="1048934" y="4464449"/>
                <a:ext cx="267445" cy="276999"/>
              </a:xfrm>
              <a:prstGeom prst="rect">
                <a:avLst/>
              </a:prstGeom>
              <a:blipFill>
                <a:blip r:embed="rId16"/>
                <a:stretch>
                  <a:fillRect l="-9091" r="-9091" b="-13043"/>
                </a:stretch>
              </a:blipFill>
            </p:spPr>
            <p:txBody>
              <a:bodyPr/>
              <a:lstStyle/>
              <a:p>
                <a:r>
                  <a:rPr lang="fr-FR">
                    <a:noFill/>
                  </a:rPr>
                  <a:t> </a:t>
                </a:r>
              </a:p>
            </p:txBody>
          </p:sp>
        </mc:Fallback>
      </mc:AlternateContent>
      <p:sp>
        <p:nvSpPr>
          <p:cNvPr id="51" name="ZoneTexte 50">
            <a:extLst>
              <a:ext uri="{FF2B5EF4-FFF2-40B4-BE49-F238E27FC236}">
                <a16:creationId xmlns:a16="http://schemas.microsoft.com/office/drawing/2014/main" id="{11F1770B-2FAE-AA01-5DA3-F8E79E4E3009}"/>
              </a:ext>
            </a:extLst>
          </p:cNvPr>
          <p:cNvSpPr txBox="1"/>
          <p:nvPr/>
        </p:nvSpPr>
        <p:spPr>
          <a:xfrm>
            <a:off x="515819" y="4892863"/>
            <a:ext cx="1045479" cy="1077218"/>
          </a:xfrm>
          <a:prstGeom prst="rect">
            <a:avLst/>
          </a:prstGeom>
          <a:noFill/>
        </p:spPr>
        <p:txBody>
          <a:bodyPr wrap="none" rtlCol="0">
            <a:spAutoFit/>
          </a:bodyPr>
          <a:lstStyle/>
          <a:p>
            <a:r>
              <a:rPr lang="fr-FR" sz="1600" b="1" dirty="0">
                <a:solidFill>
                  <a:schemeClr val="bg1">
                    <a:lumMod val="50000"/>
                  </a:schemeClr>
                </a:solidFill>
                <a:latin typeface="Book Antiqua" panose="02040602050305030304" pitchFamily="18" charset="0"/>
              </a:rPr>
              <a:t>Normal</a:t>
            </a:r>
          </a:p>
          <a:p>
            <a:r>
              <a:rPr lang="fr-FR" sz="1600" b="1" dirty="0">
                <a:solidFill>
                  <a:schemeClr val="bg1">
                    <a:lumMod val="50000"/>
                  </a:schemeClr>
                </a:solidFill>
                <a:latin typeface="Book Antiqua" panose="02040602050305030304" pitchFamily="18" charset="0"/>
              </a:rPr>
              <a:t>mass </a:t>
            </a:r>
          </a:p>
          <a:p>
            <a:r>
              <a:rPr lang="fr-FR" sz="1600" b="1" dirty="0" err="1">
                <a:solidFill>
                  <a:schemeClr val="bg1">
                    <a:lumMod val="50000"/>
                  </a:schemeClr>
                </a:solidFill>
                <a:latin typeface="Book Antiqua" panose="02040602050305030304" pitchFamily="18" charset="0"/>
              </a:rPr>
              <a:t>ordering</a:t>
            </a:r>
            <a:r>
              <a:rPr lang="fr-FR" sz="1600" b="1" dirty="0">
                <a:solidFill>
                  <a:schemeClr val="bg1">
                    <a:lumMod val="50000"/>
                  </a:schemeClr>
                </a:solidFill>
                <a:latin typeface="Book Antiqua" panose="02040602050305030304" pitchFamily="18" charset="0"/>
              </a:rPr>
              <a:t> </a:t>
            </a:r>
          </a:p>
          <a:p>
            <a:r>
              <a:rPr lang="fr-FR" sz="1600" b="1" dirty="0">
                <a:solidFill>
                  <a:schemeClr val="bg1">
                    <a:lumMod val="50000"/>
                  </a:schemeClr>
                </a:solidFill>
                <a:latin typeface="Book Antiqua" panose="02040602050305030304" pitchFamily="18" charset="0"/>
              </a:rPr>
              <a:t>(NO)</a:t>
            </a:r>
          </a:p>
        </p:txBody>
      </p:sp>
      <p:cxnSp>
        <p:nvCxnSpPr>
          <p:cNvPr id="52" name="Connecteur droit 51">
            <a:extLst>
              <a:ext uri="{FF2B5EF4-FFF2-40B4-BE49-F238E27FC236}">
                <a16:creationId xmlns:a16="http://schemas.microsoft.com/office/drawing/2014/main" id="{FEC0ECF9-38A5-9CDF-46D4-8986C4682F0F}"/>
              </a:ext>
            </a:extLst>
          </p:cNvPr>
          <p:cNvCxnSpPr/>
          <p:nvPr/>
        </p:nvCxnSpPr>
        <p:spPr>
          <a:xfrm>
            <a:off x="1620143" y="4242772"/>
            <a:ext cx="3811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3" name="Connecteur droit 52">
            <a:extLst>
              <a:ext uri="{FF2B5EF4-FFF2-40B4-BE49-F238E27FC236}">
                <a16:creationId xmlns:a16="http://schemas.microsoft.com/office/drawing/2014/main" id="{80AE6F29-BC56-DA6A-B6E7-491062615937}"/>
              </a:ext>
            </a:extLst>
          </p:cNvPr>
          <p:cNvCxnSpPr/>
          <p:nvPr/>
        </p:nvCxnSpPr>
        <p:spPr>
          <a:xfrm>
            <a:off x="1640594" y="4612483"/>
            <a:ext cx="38111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54" name="Connecteur droit 53">
            <a:extLst>
              <a:ext uri="{FF2B5EF4-FFF2-40B4-BE49-F238E27FC236}">
                <a16:creationId xmlns:a16="http://schemas.microsoft.com/office/drawing/2014/main" id="{622DC470-633A-9881-ADF0-0DEF486B1679}"/>
              </a:ext>
            </a:extLst>
          </p:cNvPr>
          <p:cNvCxnSpPr/>
          <p:nvPr/>
        </p:nvCxnSpPr>
        <p:spPr>
          <a:xfrm>
            <a:off x="1620143" y="4124333"/>
            <a:ext cx="381112"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5" name="ZoneTexte 54">
                <a:extLst>
                  <a:ext uri="{FF2B5EF4-FFF2-40B4-BE49-F238E27FC236}">
                    <a16:creationId xmlns:a16="http://schemas.microsoft.com/office/drawing/2014/main" id="{B8301B2D-356B-C7AE-B19C-3D8C008BF7D3}"/>
                  </a:ext>
                </a:extLst>
              </p:cNvPr>
              <p:cNvSpPr txBox="1"/>
              <p:nvPr/>
            </p:nvSpPr>
            <p:spPr>
              <a:xfrm>
                <a:off x="2074172" y="4472499"/>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3</m:t>
                          </m:r>
                        </m:sub>
                      </m:sSub>
                    </m:oMath>
                  </m:oMathPara>
                </a14:m>
                <a:endParaRPr lang="fr-FR" dirty="0"/>
              </a:p>
            </p:txBody>
          </p:sp>
        </mc:Choice>
        <mc:Fallback xmlns="">
          <p:sp>
            <p:nvSpPr>
              <p:cNvPr id="55" name="ZoneTexte 54">
                <a:extLst>
                  <a:ext uri="{FF2B5EF4-FFF2-40B4-BE49-F238E27FC236}">
                    <a16:creationId xmlns:a16="http://schemas.microsoft.com/office/drawing/2014/main" id="{B8301B2D-356B-C7AE-B19C-3D8C008BF7D3}"/>
                  </a:ext>
                </a:extLst>
              </p:cNvPr>
              <p:cNvSpPr txBox="1">
                <a:spLocks noRot="1" noChangeAspect="1" noMove="1" noResize="1" noEditPoints="1" noAdjustHandles="1" noChangeArrowheads="1" noChangeShapeType="1" noTextEdit="1"/>
              </p:cNvSpPr>
              <p:nvPr/>
            </p:nvSpPr>
            <p:spPr>
              <a:xfrm>
                <a:off x="2074172" y="4472499"/>
                <a:ext cx="272767" cy="276999"/>
              </a:xfrm>
              <a:prstGeom prst="rect">
                <a:avLst/>
              </a:prstGeom>
              <a:blipFill>
                <a:blip r:embed="rId17"/>
                <a:stretch>
                  <a:fillRect l="-13636" r="-9091" b="-18182"/>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6" name="ZoneTexte 55">
                <a:extLst>
                  <a:ext uri="{FF2B5EF4-FFF2-40B4-BE49-F238E27FC236}">
                    <a16:creationId xmlns:a16="http://schemas.microsoft.com/office/drawing/2014/main" id="{52B6ADB8-C038-F7D9-8FC7-7148D698EE58}"/>
                  </a:ext>
                </a:extLst>
              </p:cNvPr>
              <p:cNvSpPr txBox="1"/>
              <p:nvPr/>
            </p:nvSpPr>
            <p:spPr>
              <a:xfrm>
                <a:off x="2060318" y="3965680"/>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2</m:t>
                          </m:r>
                        </m:sub>
                      </m:sSub>
                    </m:oMath>
                  </m:oMathPara>
                </a14:m>
                <a:endParaRPr lang="fr-FR" dirty="0"/>
              </a:p>
            </p:txBody>
          </p:sp>
        </mc:Choice>
        <mc:Fallback xmlns="">
          <p:sp>
            <p:nvSpPr>
              <p:cNvPr id="56" name="ZoneTexte 55">
                <a:extLst>
                  <a:ext uri="{FF2B5EF4-FFF2-40B4-BE49-F238E27FC236}">
                    <a16:creationId xmlns:a16="http://schemas.microsoft.com/office/drawing/2014/main" id="{52B6ADB8-C038-F7D9-8FC7-7148D698EE58}"/>
                  </a:ext>
                </a:extLst>
              </p:cNvPr>
              <p:cNvSpPr txBox="1">
                <a:spLocks noRot="1" noChangeAspect="1" noMove="1" noResize="1" noEditPoints="1" noAdjustHandles="1" noChangeArrowheads="1" noChangeShapeType="1" noTextEdit="1"/>
              </p:cNvSpPr>
              <p:nvPr/>
            </p:nvSpPr>
            <p:spPr>
              <a:xfrm>
                <a:off x="2060318" y="3965680"/>
                <a:ext cx="272767" cy="276999"/>
              </a:xfrm>
              <a:prstGeom prst="rect">
                <a:avLst/>
              </a:prstGeom>
              <a:blipFill>
                <a:blip r:embed="rId18"/>
                <a:stretch>
                  <a:fillRect l="-13636" r="-4545" b="-869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7" name="ZoneTexte 56">
                <a:extLst>
                  <a:ext uri="{FF2B5EF4-FFF2-40B4-BE49-F238E27FC236}">
                    <a16:creationId xmlns:a16="http://schemas.microsoft.com/office/drawing/2014/main" id="{B9428FC0-48A5-C7E7-6941-EC243C732CBE}"/>
                  </a:ext>
                </a:extLst>
              </p:cNvPr>
              <p:cNvSpPr txBox="1"/>
              <p:nvPr/>
            </p:nvSpPr>
            <p:spPr>
              <a:xfrm>
                <a:off x="2074172" y="4173500"/>
                <a:ext cx="267445"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1</m:t>
                          </m:r>
                        </m:sub>
                      </m:sSub>
                    </m:oMath>
                  </m:oMathPara>
                </a14:m>
                <a:endParaRPr lang="fr-FR" dirty="0"/>
              </a:p>
            </p:txBody>
          </p:sp>
        </mc:Choice>
        <mc:Fallback xmlns="">
          <p:sp>
            <p:nvSpPr>
              <p:cNvPr id="57" name="ZoneTexte 56">
                <a:extLst>
                  <a:ext uri="{FF2B5EF4-FFF2-40B4-BE49-F238E27FC236}">
                    <a16:creationId xmlns:a16="http://schemas.microsoft.com/office/drawing/2014/main" id="{B9428FC0-48A5-C7E7-6941-EC243C732CBE}"/>
                  </a:ext>
                </a:extLst>
              </p:cNvPr>
              <p:cNvSpPr txBox="1">
                <a:spLocks noRot="1" noChangeAspect="1" noMove="1" noResize="1" noEditPoints="1" noAdjustHandles="1" noChangeArrowheads="1" noChangeShapeType="1" noTextEdit="1"/>
              </p:cNvSpPr>
              <p:nvPr/>
            </p:nvSpPr>
            <p:spPr>
              <a:xfrm>
                <a:off x="2074172" y="4173500"/>
                <a:ext cx="267445" cy="276999"/>
              </a:xfrm>
              <a:prstGeom prst="rect">
                <a:avLst/>
              </a:prstGeom>
              <a:blipFill>
                <a:blip r:embed="rId19"/>
                <a:stretch>
                  <a:fillRect l="-13636" r="-4545" b="-13043"/>
                </a:stretch>
              </a:blipFill>
            </p:spPr>
            <p:txBody>
              <a:bodyPr/>
              <a:lstStyle/>
              <a:p>
                <a:r>
                  <a:rPr lang="fr-FR">
                    <a:noFill/>
                  </a:rPr>
                  <a:t> </a:t>
                </a:r>
              </a:p>
            </p:txBody>
          </p:sp>
        </mc:Fallback>
      </mc:AlternateContent>
      <p:sp>
        <p:nvSpPr>
          <p:cNvPr id="58" name="ZoneTexte 57">
            <a:extLst>
              <a:ext uri="{FF2B5EF4-FFF2-40B4-BE49-F238E27FC236}">
                <a16:creationId xmlns:a16="http://schemas.microsoft.com/office/drawing/2014/main" id="{2D72E99D-1D7C-27CD-E786-6BB5A854FCD6}"/>
              </a:ext>
            </a:extLst>
          </p:cNvPr>
          <p:cNvSpPr txBox="1"/>
          <p:nvPr/>
        </p:nvSpPr>
        <p:spPr>
          <a:xfrm>
            <a:off x="1554912" y="4920570"/>
            <a:ext cx="1051891" cy="1077218"/>
          </a:xfrm>
          <a:prstGeom prst="rect">
            <a:avLst/>
          </a:prstGeom>
          <a:noFill/>
        </p:spPr>
        <p:txBody>
          <a:bodyPr wrap="none" rtlCol="0">
            <a:spAutoFit/>
          </a:bodyPr>
          <a:lstStyle/>
          <a:p>
            <a:r>
              <a:rPr lang="fr-FR" sz="1600" b="1" dirty="0" err="1">
                <a:solidFill>
                  <a:schemeClr val="bg1">
                    <a:lumMod val="50000"/>
                  </a:schemeClr>
                </a:solidFill>
                <a:latin typeface="Book Antiqua" panose="02040602050305030304" pitchFamily="18" charset="0"/>
              </a:rPr>
              <a:t>Inverted</a:t>
            </a:r>
            <a:endParaRPr lang="fr-FR" sz="1600" b="1" dirty="0">
              <a:solidFill>
                <a:schemeClr val="bg1">
                  <a:lumMod val="50000"/>
                </a:schemeClr>
              </a:solidFill>
              <a:latin typeface="Book Antiqua" panose="02040602050305030304" pitchFamily="18" charset="0"/>
            </a:endParaRPr>
          </a:p>
          <a:p>
            <a:r>
              <a:rPr lang="fr-FR" sz="1600" b="1" dirty="0">
                <a:solidFill>
                  <a:schemeClr val="bg1">
                    <a:lumMod val="50000"/>
                  </a:schemeClr>
                </a:solidFill>
                <a:latin typeface="Book Antiqua" panose="02040602050305030304" pitchFamily="18" charset="0"/>
              </a:rPr>
              <a:t>Mass</a:t>
            </a:r>
          </a:p>
          <a:p>
            <a:r>
              <a:rPr lang="fr-FR" sz="1600" b="1" dirty="0" err="1">
                <a:solidFill>
                  <a:schemeClr val="bg1">
                    <a:lumMod val="50000"/>
                  </a:schemeClr>
                </a:solidFill>
                <a:latin typeface="Book Antiqua" panose="02040602050305030304" pitchFamily="18" charset="0"/>
              </a:rPr>
              <a:t>Ordering</a:t>
            </a:r>
            <a:endParaRPr lang="fr-FR" sz="1600" b="1" dirty="0">
              <a:solidFill>
                <a:schemeClr val="bg1">
                  <a:lumMod val="50000"/>
                </a:schemeClr>
              </a:solidFill>
              <a:latin typeface="Book Antiqua" panose="02040602050305030304" pitchFamily="18" charset="0"/>
            </a:endParaRPr>
          </a:p>
          <a:p>
            <a:r>
              <a:rPr lang="fr-FR" sz="1600" b="1" dirty="0">
                <a:solidFill>
                  <a:schemeClr val="bg1">
                    <a:lumMod val="50000"/>
                  </a:schemeClr>
                </a:solidFill>
                <a:latin typeface="Book Antiqua" panose="02040602050305030304" pitchFamily="18" charset="0"/>
              </a:rPr>
              <a:t>(IO)</a:t>
            </a:r>
          </a:p>
        </p:txBody>
      </p:sp>
      <p:cxnSp>
        <p:nvCxnSpPr>
          <p:cNvPr id="59" name="Connecteur droit avec flèche 58">
            <a:extLst>
              <a:ext uri="{FF2B5EF4-FFF2-40B4-BE49-F238E27FC236}">
                <a16:creationId xmlns:a16="http://schemas.microsoft.com/office/drawing/2014/main" id="{1EB8C14F-F410-5BF7-BA97-77BCFE3B5671}"/>
              </a:ext>
            </a:extLst>
          </p:cNvPr>
          <p:cNvCxnSpPr>
            <a:cxnSpLocks/>
          </p:cNvCxnSpPr>
          <p:nvPr/>
        </p:nvCxnSpPr>
        <p:spPr>
          <a:xfrm flipV="1">
            <a:off x="510530" y="3643745"/>
            <a:ext cx="0" cy="10690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0" name="ZoneTexte 59">
            <a:extLst>
              <a:ext uri="{FF2B5EF4-FFF2-40B4-BE49-F238E27FC236}">
                <a16:creationId xmlns:a16="http://schemas.microsoft.com/office/drawing/2014/main" id="{8DFD857C-068D-C526-BBD9-DB8870D5CF8E}"/>
              </a:ext>
            </a:extLst>
          </p:cNvPr>
          <p:cNvSpPr txBox="1"/>
          <p:nvPr/>
        </p:nvSpPr>
        <p:spPr>
          <a:xfrm rot="16200000">
            <a:off x="-99146" y="3920839"/>
            <a:ext cx="910827" cy="369332"/>
          </a:xfrm>
          <a:prstGeom prst="rect">
            <a:avLst/>
          </a:prstGeom>
          <a:noFill/>
        </p:spPr>
        <p:txBody>
          <a:bodyPr wrap="none" rtlCol="0">
            <a:spAutoFit/>
          </a:bodyPr>
          <a:lstStyle/>
          <a:p>
            <a:r>
              <a:rPr lang="fr-FR" dirty="0"/>
              <a:t>m (</a:t>
            </a:r>
            <a:r>
              <a:rPr lang="fr-FR" dirty="0" err="1"/>
              <a:t>a.u</a:t>
            </a:r>
            <a:r>
              <a:rPr lang="fr-FR" dirty="0"/>
              <a:t>.)</a:t>
            </a:r>
          </a:p>
        </p:txBody>
      </p:sp>
      <p:cxnSp>
        <p:nvCxnSpPr>
          <p:cNvPr id="61" name="Connecteur droit avec flèche 60">
            <a:extLst>
              <a:ext uri="{FF2B5EF4-FFF2-40B4-BE49-F238E27FC236}">
                <a16:creationId xmlns:a16="http://schemas.microsoft.com/office/drawing/2014/main" id="{7380DA87-4A4E-6956-96B0-E30A6ECE99D0}"/>
              </a:ext>
            </a:extLst>
          </p:cNvPr>
          <p:cNvCxnSpPr>
            <a:cxnSpLocks/>
          </p:cNvCxnSpPr>
          <p:nvPr/>
        </p:nvCxnSpPr>
        <p:spPr>
          <a:xfrm>
            <a:off x="510530" y="4749498"/>
            <a:ext cx="194387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0" name="ICAP, IAP, 8th September 2022">
            <a:extLst>
              <a:ext uri="{FF2B5EF4-FFF2-40B4-BE49-F238E27FC236}">
                <a16:creationId xmlns:a16="http://schemas.microsoft.com/office/drawing/2014/main" id="{B1B3BD5F-0040-155B-3941-F2C3D448501B}"/>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3001188233"/>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EAF2-CCAB-314C-94F2-0454202DDD06}"/>
            </a:ext>
          </a:extLst>
        </p:cNvPr>
        <p:cNvGrpSpPr/>
        <p:nvPr/>
      </p:nvGrpSpPr>
      <p:grpSpPr>
        <a:xfrm>
          <a:off x="0" y="0"/>
          <a:ext cx="0" cy="0"/>
          <a:chOff x="0" y="0"/>
          <a:chExt cx="0" cy="0"/>
        </a:xfrm>
      </p:grpSpPr>
      <p:sp>
        <p:nvSpPr>
          <p:cNvPr id="2" name="ZoneTexte 1">
            <a:extLst>
              <a:ext uri="{FF2B5EF4-FFF2-40B4-BE49-F238E27FC236}">
                <a16:creationId xmlns:a16="http://schemas.microsoft.com/office/drawing/2014/main" id="{D4AB667E-F834-A1AC-2AE6-5E6550D1D00B}"/>
              </a:ext>
            </a:extLst>
          </p:cNvPr>
          <p:cNvSpPr txBox="1"/>
          <p:nvPr/>
        </p:nvSpPr>
        <p:spPr>
          <a:xfrm>
            <a:off x="2960556" y="328117"/>
            <a:ext cx="6270887" cy="584775"/>
          </a:xfrm>
          <a:prstGeom prst="rect">
            <a:avLst/>
          </a:prstGeom>
          <a:noFill/>
          <a:ln>
            <a:noFill/>
          </a:ln>
          <a:effectLst/>
        </p:spPr>
        <p:txBody>
          <a:bodyPr wrap="square" rtlCol="0">
            <a:spAutoFit/>
          </a:bodyPr>
          <a:lstStyle/>
          <a:p>
            <a:pPr algn="ctr"/>
            <a:r>
              <a:rPr lang="fr-FR" sz="3200" b="1" dirty="0">
                <a:solidFill>
                  <a:schemeClr val="accent4">
                    <a:lumMod val="75000"/>
                  </a:schemeClr>
                </a:solidFill>
                <a:latin typeface="Palatino" pitchFamily="2" charset="77"/>
                <a:ea typeface="Palatino" pitchFamily="2" charset="77"/>
                <a:cs typeface="Lava Devanagari" pitchFamily="2" charset="77"/>
              </a:rPr>
              <a:t>GW170817 : a unique </a:t>
            </a:r>
            <a:r>
              <a:rPr lang="fr-FR" sz="3200" b="1" dirty="0" err="1">
                <a:solidFill>
                  <a:schemeClr val="accent4">
                    <a:lumMod val="75000"/>
                  </a:schemeClr>
                </a:solidFill>
                <a:latin typeface="Palatino" pitchFamily="2" charset="77"/>
                <a:ea typeface="Palatino" pitchFamily="2" charset="77"/>
                <a:cs typeface="Lava Devanagari" pitchFamily="2" charset="77"/>
              </a:rPr>
              <a:t>event</a:t>
            </a:r>
            <a:r>
              <a:rPr lang="fr-FR" sz="3200" b="1" dirty="0">
                <a:solidFill>
                  <a:schemeClr val="accent4">
                    <a:lumMod val="75000"/>
                  </a:schemeClr>
                </a:solidFill>
                <a:latin typeface="Palatino" pitchFamily="2" charset="77"/>
                <a:ea typeface="Palatino" pitchFamily="2" charset="77"/>
                <a:cs typeface="Lava Devanagari" pitchFamily="2" charset="77"/>
              </a:rPr>
              <a:t> </a:t>
            </a:r>
          </a:p>
        </p:txBody>
      </p:sp>
      <p:sp>
        <p:nvSpPr>
          <p:cNvPr id="16" name="ZoneTexte 15">
            <a:extLst>
              <a:ext uri="{FF2B5EF4-FFF2-40B4-BE49-F238E27FC236}">
                <a16:creationId xmlns:a16="http://schemas.microsoft.com/office/drawing/2014/main" id="{A2FC0BA2-F6B7-0033-7A5B-094725582280}"/>
              </a:ext>
            </a:extLst>
          </p:cNvPr>
          <p:cNvSpPr txBox="1"/>
          <p:nvPr/>
        </p:nvSpPr>
        <p:spPr>
          <a:xfrm>
            <a:off x="5031459" y="1172041"/>
            <a:ext cx="5928995" cy="3200876"/>
          </a:xfrm>
          <a:prstGeom prst="rect">
            <a:avLst/>
          </a:prstGeom>
          <a:noFill/>
        </p:spPr>
        <p:txBody>
          <a:bodyPr wrap="none" rtlCol="0">
            <a:spAutoFit/>
          </a:bodyPr>
          <a:lstStyle/>
          <a:p>
            <a:pPr marL="342900" indent="-342900">
              <a:buFont typeface="Wingdings" pitchFamily="2" charset="2"/>
              <a:buChar char="v"/>
            </a:pPr>
            <a:r>
              <a:rPr lang="fr-FR" dirty="0" err="1">
                <a:solidFill>
                  <a:srgbClr val="7030A0"/>
                </a:solidFill>
                <a:latin typeface="Palatino" pitchFamily="2" charset="77"/>
                <a:ea typeface="Palatino" pitchFamily="2" charset="77"/>
                <a:cs typeface="Lava Devanagari" pitchFamily="2" charset="77"/>
              </a:rPr>
              <a:t>Longstanding</a:t>
            </a:r>
            <a:r>
              <a:rPr lang="fr-FR" dirty="0">
                <a:solidFill>
                  <a:srgbClr val="7030A0"/>
                </a:solidFill>
                <a:latin typeface="Palatino" pitchFamily="2" charset="77"/>
                <a:ea typeface="Palatino" pitchFamily="2" charset="77"/>
                <a:cs typeface="Lava Devanagari" pitchFamily="2" charset="77"/>
              </a:rPr>
              <a:t> open question in </a:t>
            </a:r>
            <a:r>
              <a:rPr lang="fr-FR" dirty="0" err="1">
                <a:solidFill>
                  <a:srgbClr val="7030A0"/>
                </a:solidFill>
                <a:latin typeface="Palatino" pitchFamily="2" charset="77"/>
                <a:ea typeface="Palatino" pitchFamily="2" charset="77"/>
                <a:cs typeface="Lava Devanagari" pitchFamily="2" charset="77"/>
              </a:rPr>
              <a:t>nuclear</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astrophysics</a:t>
            </a:r>
            <a:r>
              <a:rPr lang="fr-FR" dirty="0">
                <a:solidFill>
                  <a:srgbClr val="7030A0"/>
                </a:solidFill>
                <a:latin typeface="Palatino" pitchFamily="2" charset="77"/>
                <a:ea typeface="Palatino" pitchFamily="2" charset="77"/>
                <a:cs typeface="Lava Devanagari" pitchFamily="2" charset="77"/>
              </a:rPr>
              <a:t>:</a:t>
            </a:r>
          </a:p>
          <a:p>
            <a:r>
              <a:rPr lang="fr-FR" dirty="0">
                <a:solidFill>
                  <a:srgbClr val="7030A0"/>
                </a:solidFill>
                <a:latin typeface="Palatino" pitchFamily="2" charset="77"/>
                <a:ea typeface="Palatino" pitchFamily="2" charset="77"/>
                <a:cs typeface="Lava Devanagari" pitchFamily="2" charset="77"/>
              </a:rPr>
              <a:t>      In </a:t>
            </a:r>
            <a:r>
              <a:rPr lang="fr-FR" dirty="0" err="1">
                <a:solidFill>
                  <a:srgbClr val="7030A0"/>
                </a:solidFill>
                <a:latin typeface="Palatino" pitchFamily="2" charset="77"/>
                <a:ea typeface="Palatino" pitchFamily="2" charset="77"/>
                <a:cs typeface="Lava Devanagari" pitchFamily="2" charset="77"/>
              </a:rPr>
              <a:t>which</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astrophysical</a:t>
            </a:r>
            <a:r>
              <a:rPr lang="fr-FR" dirty="0">
                <a:solidFill>
                  <a:srgbClr val="7030A0"/>
                </a:solidFill>
                <a:latin typeface="Palatino" pitchFamily="2" charset="77"/>
                <a:ea typeface="Palatino" pitchFamily="2" charset="77"/>
                <a:cs typeface="Lava Devanagari" pitchFamily="2" charset="77"/>
              </a:rPr>
              <a:t> sites and conditions </a:t>
            </a:r>
          </a:p>
          <a:p>
            <a:r>
              <a:rPr lang="fr-FR" dirty="0">
                <a:solidFill>
                  <a:srgbClr val="7030A0"/>
                </a:solidFill>
                <a:latin typeface="Palatino" pitchFamily="2" charset="77"/>
                <a:ea typeface="Palatino" pitchFamily="2" charset="77"/>
                <a:cs typeface="Lava Devanagari" pitchFamily="2" charset="77"/>
              </a:rPr>
              <a:t>      are </a:t>
            </a:r>
            <a:r>
              <a:rPr lang="fr-FR" dirty="0" err="1">
                <a:solidFill>
                  <a:srgbClr val="7030A0"/>
                </a:solidFill>
                <a:latin typeface="Palatino" pitchFamily="2" charset="77"/>
                <a:ea typeface="Palatino" pitchFamily="2" charset="77"/>
                <a:cs typeface="Lava Devanagari" pitchFamily="2" charset="77"/>
              </a:rPr>
              <a:t>elements</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heavier</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than</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iron</a:t>
            </a:r>
            <a:r>
              <a:rPr lang="fr-FR" dirty="0">
                <a:solidFill>
                  <a:srgbClr val="7030A0"/>
                </a:solidFill>
                <a:latin typeface="Palatino" pitchFamily="2" charset="77"/>
                <a:ea typeface="Palatino" pitchFamily="2" charset="77"/>
                <a:cs typeface="Lava Devanagari" pitchFamily="2" charset="77"/>
              </a:rPr>
              <a:t> </a:t>
            </a:r>
            <a:r>
              <a:rPr lang="fr-FR" dirty="0" err="1">
                <a:solidFill>
                  <a:srgbClr val="7030A0"/>
                </a:solidFill>
                <a:latin typeface="Palatino" pitchFamily="2" charset="77"/>
                <a:ea typeface="Palatino" pitchFamily="2" charset="77"/>
                <a:cs typeface="Lava Devanagari" pitchFamily="2" charset="77"/>
              </a:rPr>
              <a:t>formed</a:t>
            </a:r>
            <a:r>
              <a:rPr lang="fr-FR" dirty="0">
                <a:solidFill>
                  <a:srgbClr val="7030A0"/>
                </a:solidFill>
                <a:latin typeface="Palatino" pitchFamily="2" charset="77"/>
                <a:ea typeface="Palatino" pitchFamily="2" charset="77"/>
                <a:cs typeface="Lava Devanagari" pitchFamily="2" charset="77"/>
              </a:rPr>
              <a:t> (r-process) ?</a:t>
            </a:r>
          </a:p>
          <a:p>
            <a:endParaRPr lang="fr-FR" dirty="0">
              <a:latin typeface="Palatino" pitchFamily="2" charset="77"/>
              <a:ea typeface="Palatino" pitchFamily="2" charset="77"/>
              <a:cs typeface="Lava Devanagari" pitchFamily="2" charset="77"/>
            </a:endParaRPr>
          </a:p>
          <a:p>
            <a:pPr marL="342900" indent="-342900">
              <a:buFont typeface="Wingdings" pitchFamily="2" charset="2"/>
              <a:buChar char="v"/>
            </a:pPr>
            <a:r>
              <a:rPr lang="fr-FR" dirty="0">
                <a:latin typeface="Palatino" pitchFamily="2" charset="77"/>
                <a:ea typeface="Palatino" pitchFamily="2" charset="77"/>
                <a:cs typeface="Lava Devanagari" pitchFamily="2" charset="77"/>
              </a:rPr>
              <a:t>Candidate sites : </a:t>
            </a:r>
          </a:p>
          <a:p>
            <a:r>
              <a:rPr lang="fr-FR" dirty="0">
                <a:latin typeface="Palatino" pitchFamily="2" charset="77"/>
                <a:ea typeface="Palatino" pitchFamily="2" charset="77"/>
                <a:cs typeface="Lava Devanagari" pitchFamily="2" charset="77"/>
              </a:rPr>
              <a:t>      </a:t>
            </a:r>
            <a:r>
              <a:rPr lang="fr-FR" dirty="0" err="1">
                <a:latin typeface="Palatino" pitchFamily="2" charset="77"/>
                <a:ea typeface="Palatino" pitchFamily="2" charset="77"/>
                <a:cs typeface="Lava Devanagari" pitchFamily="2" charset="77"/>
              </a:rPr>
              <a:t>core</a:t>
            </a:r>
            <a:r>
              <a:rPr lang="fr-FR" dirty="0">
                <a:latin typeface="Palatino" pitchFamily="2" charset="77"/>
                <a:ea typeface="Palatino" pitchFamily="2" charset="77"/>
                <a:cs typeface="Lava Devanagari" pitchFamily="2" charset="77"/>
              </a:rPr>
              <a:t>-collapse </a:t>
            </a:r>
            <a:r>
              <a:rPr lang="fr-FR" dirty="0" err="1">
                <a:latin typeface="Palatino" pitchFamily="2" charset="77"/>
                <a:ea typeface="Palatino" pitchFamily="2" charset="77"/>
                <a:cs typeface="Lava Devanagari" pitchFamily="2" charset="77"/>
              </a:rPr>
              <a:t>supernovae</a:t>
            </a:r>
            <a:r>
              <a:rPr lang="fr-FR" dirty="0">
                <a:latin typeface="Palatino" pitchFamily="2" charset="77"/>
                <a:ea typeface="Palatino" pitchFamily="2" charset="77"/>
                <a:cs typeface="Lava Devanagari" pitchFamily="2" charset="77"/>
              </a:rPr>
              <a:t> </a:t>
            </a:r>
          </a:p>
          <a:p>
            <a:r>
              <a:rPr lang="fr-FR" dirty="0">
                <a:latin typeface="Palatino" pitchFamily="2" charset="77"/>
                <a:ea typeface="Palatino" pitchFamily="2" charset="77"/>
              </a:rPr>
              <a:t>      </a:t>
            </a:r>
            <a:r>
              <a:rPr lang="fr-FR" dirty="0" err="1">
                <a:latin typeface="Palatino" pitchFamily="2" charset="77"/>
                <a:ea typeface="Palatino" pitchFamily="2" charset="77"/>
                <a:cs typeface="Lava Devanagari" pitchFamily="2" charset="77"/>
              </a:rPr>
              <a:t>binary</a:t>
            </a:r>
            <a:r>
              <a:rPr lang="fr-FR" dirty="0">
                <a:latin typeface="Palatino" pitchFamily="2" charset="77"/>
                <a:ea typeface="Palatino" pitchFamily="2" charset="77"/>
                <a:cs typeface="Lava Devanagari" pitchFamily="2" charset="77"/>
              </a:rPr>
              <a:t> neutron-star mergers</a:t>
            </a:r>
            <a:r>
              <a:rPr lang="fr-FR" sz="2000" dirty="0">
                <a:latin typeface="Palatino" pitchFamily="2" charset="77"/>
                <a:ea typeface="Palatino" pitchFamily="2" charset="77"/>
                <a:cs typeface="Lava Devanagari" pitchFamily="2" charset="77"/>
              </a:rPr>
              <a:t> </a:t>
            </a:r>
          </a:p>
          <a:p>
            <a:endParaRPr lang="fr-FR" sz="2000" dirty="0">
              <a:latin typeface="Palatino" pitchFamily="2" charset="77"/>
              <a:ea typeface="Palatino" pitchFamily="2" charset="77"/>
            </a:endParaRPr>
          </a:p>
          <a:p>
            <a:pPr marL="342900" indent="-342900">
              <a:buFont typeface="Wingdings" pitchFamily="2" charset="2"/>
              <a:buChar char="v"/>
            </a:pPr>
            <a:r>
              <a:rPr lang="fr-FR" dirty="0" err="1">
                <a:latin typeface="Palatino" pitchFamily="2" charset="77"/>
                <a:ea typeface="Palatino" pitchFamily="2" charset="77"/>
              </a:rPr>
              <a:t>From</a:t>
            </a:r>
            <a:r>
              <a:rPr lang="fr-FR" dirty="0">
                <a:latin typeface="Palatino" pitchFamily="2" charset="77"/>
                <a:ea typeface="Palatino" pitchFamily="2" charset="77"/>
              </a:rPr>
              <a:t> the </a:t>
            </a:r>
            <a:r>
              <a:rPr lang="fr-FR" dirty="0" err="1">
                <a:latin typeface="Palatino" pitchFamily="2" charset="77"/>
                <a:ea typeface="Palatino" pitchFamily="2" charset="77"/>
              </a:rPr>
              <a:t>electromagnetic</a:t>
            </a:r>
            <a:r>
              <a:rPr lang="fr-FR" dirty="0">
                <a:latin typeface="Palatino" pitchFamily="2" charset="77"/>
                <a:ea typeface="Palatino" pitchFamily="2" charset="77"/>
              </a:rPr>
              <a:t> signal, indirect </a:t>
            </a:r>
            <a:r>
              <a:rPr lang="fr-FR" dirty="0" err="1">
                <a:latin typeface="Palatino" pitchFamily="2" charset="77"/>
                <a:ea typeface="Palatino" pitchFamily="2" charset="77"/>
              </a:rPr>
              <a:t>evidence</a:t>
            </a:r>
            <a:endParaRPr lang="fr-FR" dirty="0">
              <a:latin typeface="Palatino" pitchFamily="2" charset="77"/>
              <a:ea typeface="Palatino" pitchFamily="2" charset="77"/>
            </a:endParaRPr>
          </a:p>
          <a:p>
            <a:r>
              <a:rPr lang="fr-FR" dirty="0">
                <a:latin typeface="Palatino" pitchFamily="2" charset="77"/>
                <a:ea typeface="Palatino" pitchFamily="2" charset="77"/>
              </a:rPr>
              <a:t>      for the </a:t>
            </a:r>
            <a:r>
              <a:rPr lang="fr-FR" dirty="0" err="1">
                <a:latin typeface="Palatino" pitchFamily="2" charset="77"/>
                <a:ea typeface="Palatino" pitchFamily="2" charset="77"/>
              </a:rPr>
              <a:t>presence</a:t>
            </a:r>
            <a:r>
              <a:rPr lang="fr-FR" dirty="0">
                <a:latin typeface="Palatino" pitchFamily="2" charset="77"/>
                <a:ea typeface="Palatino" pitchFamily="2" charset="77"/>
              </a:rPr>
              <a:t> of </a:t>
            </a:r>
            <a:r>
              <a:rPr lang="fr-FR" b="1" dirty="0">
                <a:latin typeface="Palatino" pitchFamily="2" charset="77"/>
                <a:ea typeface="Palatino" pitchFamily="2" charset="77"/>
              </a:rPr>
              <a:t>r-process </a:t>
            </a:r>
            <a:r>
              <a:rPr lang="fr-FR" b="1" dirty="0" err="1">
                <a:latin typeface="Palatino" pitchFamily="2" charset="77"/>
                <a:ea typeface="Palatino" pitchFamily="2" charset="77"/>
              </a:rPr>
              <a:t>elements</a:t>
            </a:r>
            <a:r>
              <a:rPr lang="fr-FR" b="1" dirty="0">
                <a:latin typeface="Palatino" pitchFamily="2" charset="77"/>
                <a:ea typeface="Palatino" pitchFamily="2" charset="77"/>
              </a:rPr>
              <a:t> </a:t>
            </a:r>
            <a:r>
              <a:rPr lang="fr-FR" dirty="0">
                <a:latin typeface="Palatino" pitchFamily="2" charset="77"/>
                <a:ea typeface="Palatino" pitchFamily="2" charset="77"/>
              </a:rPr>
              <a:t>– lanthanides</a:t>
            </a:r>
          </a:p>
          <a:p>
            <a:r>
              <a:rPr lang="fr-FR" dirty="0">
                <a:latin typeface="Palatino" pitchFamily="2" charset="77"/>
                <a:ea typeface="Palatino" pitchFamily="2" charset="77"/>
              </a:rPr>
              <a:t>      and actinides. </a:t>
            </a:r>
          </a:p>
        </p:txBody>
      </p:sp>
      <p:grpSp>
        <p:nvGrpSpPr>
          <p:cNvPr id="17" name="heic1717a.jpg">
            <a:extLst>
              <a:ext uri="{FF2B5EF4-FFF2-40B4-BE49-F238E27FC236}">
                <a16:creationId xmlns:a16="http://schemas.microsoft.com/office/drawing/2014/main" id="{72E80D64-11D4-4E6A-C0EF-5C73B664B37F}"/>
              </a:ext>
            </a:extLst>
          </p:cNvPr>
          <p:cNvGrpSpPr/>
          <p:nvPr/>
        </p:nvGrpSpPr>
        <p:grpSpPr>
          <a:xfrm>
            <a:off x="778026" y="2539019"/>
            <a:ext cx="3744759" cy="3792131"/>
            <a:chOff x="0" y="0"/>
            <a:chExt cx="8085204" cy="8694959"/>
          </a:xfrm>
          <a:effectLst>
            <a:outerShdw blurRad="50800" dist="38100" dir="2700000" algn="tl" rotWithShape="0">
              <a:prstClr val="black">
                <a:alpha val="40000"/>
              </a:prstClr>
            </a:outerShdw>
          </a:effectLst>
        </p:grpSpPr>
        <p:pic>
          <p:nvPicPr>
            <p:cNvPr id="18" name="heic1717a.jpg" descr="heic1717a.jpg">
              <a:extLst>
                <a:ext uri="{FF2B5EF4-FFF2-40B4-BE49-F238E27FC236}">
                  <a16:creationId xmlns:a16="http://schemas.microsoft.com/office/drawing/2014/main" id="{6CA0FB2B-FC23-6DBA-3FCD-89E79E991703}"/>
                </a:ext>
              </a:extLst>
            </p:cNvPr>
            <p:cNvPicPr>
              <a:picLocks noChangeAspect="1"/>
            </p:cNvPicPr>
            <p:nvPr/>
          </p:nvPicPr>
          <p:blipFill>
            <a:blip r:embed="rId3"/>
            <a:stretch>
              <a:fillRect/>
            </a:stretch>
          </p:blipFill>
          <p:spPr>
            <a:xfrm>
              <a:off x="127000" y="88900"/>
              <a:ext cx="7831205" cy="8364760"/>
            </a:xfrm>
            <a:prstGeom prst="rect">
              <a:avLst/>
            </a:prstGeom>
            <a:ln>
              <a:noFill/>
            </a:ln>
            <a:effectLst/>
          </p:spPr>
        </p:pic>
        <p:pic>
          <p:nvPicPr>
            <p:cNvPr id="19" name="heic1717a.jpg" descr="heic1717a.jpg">
              <a:extLst>
                <a:ext uri="{FF2B5EF4-FFF2-40B4-BE49-F238E27FC236}">
                  <a16:creationId xmlns:a16="http://schemas.microsoft.com/office/drawing/2014/main" id="{EA683626-A232-FCA2-A08A-72B4DA77B3E2}"/>
                </a:ext>
              </a:extLst>
            </p:cNvPr>
            <p:cNvPicPr>
              <a:picLocks/>
            </p:cNvPicPr>
            <p:nvPr/>
          </p:nvPicPr>
          <p:blipFill>
            <a:blip r:embed="rId4"/>
            <a:stretch>
              <a:fillRect/>
            </a:stretch>
          </p:blipFill>
          <p:spPr>
            <a:xfrm>
              <a:off x="0" y="0"/>
              <a:ext cx="8085205" cy="8694960"/>
            </a:xfrm>
            <a:prstGeom prst="rect">
              <a:avLst/>
            </a:prstGeom>
            <a:effectLst/>
          </p:spPr>
        </p:pic>
      </p:grpSp>
      <p:sp>
        <p:nvSpPr>
          <p:cNvPr id="20" name="Kilonova, gradually fading away, in NGC 4993,…">
            <a:extLst>
              <a:ext uri="{FF2B5EF4-FFF2-40B4-BE49-F238E27FC236}">
                <a16:creationId xmlns:a16="http://schemas.microsoft.com/office/drawing/2014/main" id="{77AD9C00-8F80-3B24-C1BE-7D4D88657D53}"/>
              </a:ext>
            </a:extLst>
          </p:cNvPr>
          <p:cNvSpPr txBox="1"/>
          <p:nvPr/>
        </p:nvSpPr>
        <p:spPr>
          <a:xfrm>
            <a:off x="886982" y="2591284"/>
            <a:ext cx="3826368"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500">
                <a:solidFill>
                  <a:srgbClr val="212121"/>
                </a:solidFill>
                <a:effectLst/>
                <a:latin typeface="Palatino"/>
                <a:ea typeface="Palatino"/>
                <a:cs typeface="Palatino"/>
                <a:sym typeface="Palatino"/>
              </a:defRPr>
            </a:pPr>
            <a:r>
              <a:rPr sz="1600" b="1" dirty="0" err="1">
                <a:solidFill>
                  <a:schemeClr val="bg1"/>
                </a:solidFill>
                <a:latin typeface="Palatino" pitchFamily="2" charset="77"/>
                <a:ea typeface="Palatino" pitchFamily="2" charset="77"/>
                <a:cs typeface="Lava Devanagari" pitchFamily="2" charset="77"/>
              </a:rPr>
              <a:t>Kilonova</a:t>
            </a:r>
            <a:r>
              <a:rPr sz="1600" b="1" dirty="0">
                <a:solidFill>
                  <a:schemeClr val="bg1"/>
                </a:solidFill>
                <a:latin typeface="Palatino" pitchFamily="2" charset="77"/>
                <a:ea typeface="Palatino" pitchFamily="2" charset="77"/>
                <a:cs typeface="Lava Devanagari" pitchFamily="2" charset="77"/>
              </a:rPr>
              <a:t>, </a:t>
            </a:r>
            <a:r>
              <a:rPr sz="1600" dirty="0">
                <a:solidFill>
                  <a:schemeClr val="bg1"/>
                </a:solidFill>
                <a:latin typeface="Palatino" pitchFamily="2" charset="77"/>
                <a:ea typeface="Palatino" pitchFamily="2" charset="77"/>
                <a:cs typeface="Lava Devanagari" pitchFamily="2" charset="77"/>
              </a:rPr>
              <a:t>gradually fading away, in </a:t>
            </a:r>
            <a:endParaRPr lang="fr-FR" sz="1600" dirty="0">
              <a:solidFill>
                <a:schemeClr val="bg1"/>
              </a:solidFill>
              <a:latin typeface="Palatino" pitchFamily="2" charset="77"/>
              <a:ea typeface="Palatino" pitchFamily="2" charset="77"/>
              <a:cs typeface="Lava Devanagari" pitchFamily="2" charset="77"/>
            </a:endParaRPr>
          </a:p>
          <a:p>
            <a:pPr defTabSz="292100">
              <a:defRPr sz="2500">
                <a:solidFill>
                  <a:srgbClr val="212121"/>
                </a:solidFill>
                <a:effectLst/>
                <a:latin typeface="Palatino"/>
                <a:ea typeface="Palatino"/>
                <a:cs typeface="Palatino"/>
                <a:sym typeface="Palatino"/>
              </a:defRPr>
            </a:pPr>
            <a:r>
              <a:rPr sz="1600" dirty="0">
                <a:solidFill>
                  <a:schemeClr val="bg1"/>
                </a:solidFill>
                <a:latin typeface="Palatino" pitchFamily="2" charset="77"/>
                <a:ea typeface="Palatino" pitchFamily="2" charset="77"/>
                <a:cs typeface="Lava Devanagari" pitchFamily="2" charset="77"/>
              </a:rPr>
              <a:t>NGC 4993, 40 Mpc</a:t>
            </a:r>
            <a:r>
              <a:rPr lang="fr-FR" sz="1600" dirty="0">
                <a:solidFill>
                  <a:schemeClr val="bg1"/>
                </a:solidFill>
                <a:latin typeface="Palatino" pitchFamily="2" charset="77"/>
                <a:ea typeface="Palatino" pitchFamily="2" charset="77"/>
                <a:cs typeface="Lava Devanagari" pitchFamily="2" charset="77"/>
              </a:rPr>
              <a:t> (</a:t>
            </a:r>
            <a:r>
              <a:rPr sz="1600" dirty="0">
                <a:solidFill>
                  <a:schemeClr val="bg1"/>
                </a:solidFill>
                <a:latin typeface="Palatino" pitchFamily="2" charset="77"/>
                <a:ea typeface="Palatino" pitchFamily="2" charset="77"/>
                <a:cs typeface="Lava Devanagari" pitchFamily="2" charset="77"/>
              </a:rPr>
              <a:t>140 million</a:t>
            </a:r>
            <a:r>
              <a:rPr lang="fr-FR" sz="1600" dirty="0">
                <a:solidFill>
                  <a:schemeClr val="bg1"/>
                </a:solidFill>
                <a:latin typeface="Palatino" pitchFamily="2" charset="77"/>
                <a:ea typeface="Palatino" pitchFamily="2" charset="77"/>
                <a:cs typeface="Lava Devanagari" pitchFamily="2" charset="77"/>
              </a:rPr>
              <a:t> </a:t>
            </a:r>
            <a:r>
              <a:rPr sz="1600" dirty="0">
                <a:solidFill>
                  <a:schemeClr val="bg1"/>
                </a:solidFill>
                <a:latin typeface="Palatino" pitchFamily="2" charset="77"/>
                <a:ea typeface="Palatino" pitchFamily="2" charset="77"/>
                <a:cs typeface="Lava Devanagari" pitchFamily="2" charset="77"/>
              </a:rPr>
              <a:t>light-yrs</a:t>
            </a:r>
            <a:r>
              <a:rPr lang="fr-FR" sz="1600" dirty="0">
                <a:solidFill>
                  <a:schemeClr val="bg1"/>
                </a:solidFill>
                <a:latin typeface="Palatino" pitchFamily="2" charset="77"/>
                <a:ea typeface="Palatino" pitchFamily="2" charset="77"/>
                <a:cs typeface="Lava Devanagari" pitchFamily="2" charset="77"/>
              </a:rPr>
              <a:t>)</a:t>
            </a:r>
            <a:r>
              <a:rPr sz="1600" dirty="0">
                <a:solidFill>
                  <a:schemeClr val="bg1"/>
                </a:solidFill>
                <a:latin typeface="Palatino" pitchFamily="2" charset="77"/>
                <a:ea typeface="Palatino" pitchFamily="2" charset="77"/>
                <a:cs typeface="Lava Devanagari" pitchFamily="2" charset="77"/>
              </a:rPr>
              <a:t> </a:t>
            </a:r>
          </a:p>
        </p:txBody>
      </p:sp>
      <p:sp>
        <p:nvSpPr>
          <p:cNvPr id="21" name="First observation of neutrinos from…">
            <a:extLst>
              <a:ext uri="{FF2B5EF4-FFF2-40B4-BE49-F238E27FC236}">
                <a16:creationId xmlns:a16="http://schemas.microsoft.com/office/drawing/2014/main" id="{3DA410F9-0393-DE0D-9189-1A525DF106A4}"/>
              </a:ext>
            </a:extLst>
          </p:cNvPr>
          <p:cNvSpPr txBox="1"/>
          <p:nvPr/>
        </p:nvSpPr>
        <p:spPr>
          <a:xfrm>
            <a:off x="179873" y="1110887"/>
            <a:ext cx="5243027" cy="128240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1">
              <a:lnSpc>
                <a:spcPct val="100000"/>
              </a:lnSpc>
              <a:defRPr sz="3000">
                <a:solidFill>
                  <a:srgbClr val="FF2600"/>
                </a:solidFill>
                <a:latin typeface="Palatino"/>
                <a:ea typeface="Palatino"/>
                <a:cs typeface="Palatino"/>
                <a:sym typeface="Palatino"/>
              </a:defRPr>
            </a:pPr>
            <a:r>
              <a:rPr sz="2000" b="1" dirty="0">
                <a:solidFill>
                  <a:schemeClr val="accent6">
                    <a:lumMod val="75000"/>
                  </a:schemeClr>
                </a:solidFill>
                <a:latin typeface="Book Antiqua" panose="02040602050305030304" pitchFamily="18" charset="0"/>
                <a:ea typeface="Palatino" pitchFamily="2" charset="77"/>
                <a:cs typeface="Lava Devanagari" pitchFamily="2" charset="77"/>
              </a:rPr>
              <a:t>First observation</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 of </a:t>
            </a:r>
            <a:r>
              <a:rPr lang="fr-FR" sz="2000" b="1" dirty="0" err="1">
                <a:solidFill>
                  <a:schemeClr val="accent6">
                    <a:lumMod val="75000"/>
                  </a:schemeClr>
                </a:solidFill>
                <a:latin typeface="Book Antiqua" panose="02040602050305030304" pitchFamily="18" charset="0"/>
                <a:ea typeface="Palatino" pitchFamily="2" charset="77"/>
                <a:cs typeface="Lava Devanagari" pitchFamily="2" charset="77"/>
              </a:rPr>
              <a:t>gravitational</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 </a:t>
            </a:r>
          </a:p>
          <a:p>
            <a:pPr lvl="1">
              <a:lnSpc>
                <a:spcPct val="100000"/>
              </a:lnSpc>
              <a:defRPr sz="3000">
                <a:solidFill>
                  <a:srgbClr val="FF2600"/>
                </a:solidFill>
                <a:latin typeface="Palatino"/>
                <a:ea typeface="Palatino"/>
                <a:cs typeface="Palatino"/>
                <a:sym typeface="Palatino"/>
              </a:defRPr>
            </a:pPr>
            <a:r>
              <a:rPr lang="fr-FR" sz="2000" b="1" dirty="0" err="1">
                <a:solidFill>
                  <a:schemeClr val="accent6">
                    <a:lumMod val="75000"/>
                  </a:schemeClr>
                </a:solidFill>
                <a:latin typeface="Book Antiqua" panose="02040602050305030304" pitchFamily="18" charset="0"/>
                <a:ea typeface="Palatino" pitchFamily="2" charset="77"/>
                <a:cs typeface="Lava Devanagari" pitchFamily="2" charset="77"/>
              </a:rPr>
              <a:t>waves</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 </a:t>
            </a:r>
            <a:r>
              <a:rPr lang="fr-FR" sz="2000" b="1" dirty="0" err="1">
                <a:solidFill>
                  <a:schemeClr val="accent6">
                    <a:lumMod val="75000"/>
                  </a:schemeClr>
                </a:solidFill>
                <a:latin typeface="Book Antiqua" panose="02040602050305030304" pitchFamily="18" charset="0"/>
                <a:ea typeface="Palatino" pitchFamily="2" charset="77"/>
                <a:cs typeface="Lava Devanagari" pitchFamily="2" charset="77"/>
              </a:rPr>
              <a:t>from</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 a </a:t>
            </a:r>
            <a:r>
              <a:rPr lang="fr-FR" sz="2000" b="1" dirty="0" err="1">
                <a:solidFill>
                  <a:schemeClr val="accent6">
                    <a:lumMod val="75000"/>
                  </a:schemeClr>
                </a:solidFill>
                <a:latin typeface="Book Antiqua" panose="02040602050305030304" pitchFamily="18" charset="0"/>
                <a:ea typeface="Palatino" pitchFamily="2" charset="77"/>
                <a:cs typeface="Lava Devanagari" pitchFamily="2" charset="77"/>
              </a:rPr>
              <a:t>binary</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 neutron-star merger</a:t>
            </a:r>
            <a:r>
              <a:rPr lang="fr-FR" sz="2000" dirty="0">
                <a:solidFill>
                  <a:schemeClr val="accent6">
                    <a:lumMod val="75000"/>
                  </a:schemeClr>
                </a:solidFill>
                <a:latin typeface="Book Antiqua" panose="02040602050305030304" pitchFamily="18" charset="0"/>
                <a:ea typeface="Palatino" pitchFamily="2" charset="77"/>
                <a:cs typeface="Lava Devanagari" pitchFamily="2" charset="77"/>
              </a:rPr>
              <a:t>, </a:t>
            </a:r>
            <a:r>
              <a:rPr lang="fr-FR" sz="2000" dirty="0" err="1">
                <a:solidFill>
                  <a:schemeClr val="accent6">
                    <a:lumMod val="75000"/>
                  </a:schemeClr>
                </a:solidFill>
                <a:latin typeface="Book Antiqua" panose="02040602050305030304" pitchFamily="18" charset="0"/>
                <a:ea typeface="Palatino" pitchFamily="2" charset="77"/>
                <a:cs typeface="Lava Devanagari" pitchFamily="2" charset="77"/>
              </a:rPr>
              <a:t>with</a:t>
            </a:r>
            <a:r>
              <a:rPr lang="fr-FR" sz="2000" dirty="0">
                <a:solidFill>
                  <a:schemeClr val="accent6">
                    <a:lumMod val="75000"/>
                  </a:schemeClr>
                </a:solidFill>
                <a:latin typeface="Book Antiqua" panose="02040602050305030304" pitchFamily="18" charset="0"/>
                <a:ea typeface="Palatino" pitchFamily="2" charset="77"/>
                <a:cs typeface="Lava Devanagari" pitchFamily="2" charset="77"/>
              </a:rPr>
              <a:t> short gamma ray </a:t>
            </a:r>
            <a:r>
              <a:rPr lang="fr-FR" sz="2000" dirty="0" err="1">
                <a:solidFill>
                  <a:schemeClr val="accent6">
                    <a:lumMod val="75000"/>
                  </a:schemeClr>
                </a:solidFill>
                <a:latin typeface="Book Antiqua" panose="02040602050305030304" pitchFamily="18" charset="0"/>
                <a:ea typeface="Palatino" pitchFamily="2" charset="77"/>
                <a:cs typeface="Lava Devanagari" pitchFamily="2" charset="77"/>
              </a:rPr>
              <a:t>burst</a:t>
            </a:r>
            <a:r>
              <a:rPr lang="fr-FR" sz="2000" dirty="0">
                <a:solidFill>
                  <a:schemeClr val="accent6">
                    <a:lumMod val="75000"/>
                  </a:schemeClr>
                </a:solidFill>
                <a:latin typeface="Book Antiqua" panose="02040602050305030304" pitchFamily="18" charset="0"/>
                <a:ea typeface="Palatino" pitchFamily="2" charset="77"/>
                <a:cs typeface="Lava Devanagari" pitchFamily="2" charset="77"/>
              </a:rPr>
              <a:t> </a:t>
            </a:r>
          </a:p>
          <a:p>
            <a:pPr lvl="1">
              <a:lnSpc>
                <a:spcPct val="100000"/>
              </a:lnSpc>
              <a:defRPr sz="3000">
                <a:solidFill>
                  <a:srgbClr val="FF2600"/>
                </a:solidFill>
                <a:latin typeface="Palatino"/>
                <a:ea typeface="Palatino"/>
                <a:cs typeface="Palatino"/>
                <a:sym typeface="Palatino"/>
              </a:defRPr>
            </a:pP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and a </a:t>
            </a:r>
            <a:r>
              <a:rPr lang="fr-FR" sz="2000" b="1" dirty="0" err="1">
                <a:solidFill>
                  <a:schemeClr val="accent6">
                    <a:lumMod val="75000"/>
                  </a:schemeClr>
                </a:solidFill>
                <a:latin typeface="Book Antiqua" panose="02040602050305030304" pitchFamily="18" charset="0"/>
                <a:ea typeface="Palatino" pitchFamily="2" charset="77"/>
                <a:cs typeface="Lava Devanagari" pitchFamily="2" charset="77"/>
              </a:rPr>
              <a:t>kilonova</a:t>
            </a:r>
            <a:r>
              <a:rPr lang="fr-FR" sz="2000" b="1" dirty="0">
                <a:solidFill>
                  <a:schemeClr val="accent6">
                    <a:lumMod val="75000"/>
                  </a:schemeClr>
                </a:solidFill>
                <a:latin typeface="Book Antiqua" panose="02040602050305030304" pitchFamily="18" charset="0"/>
                <a:ea typeface="Palatino" pitchFamily="2" charset="77"/>
                <a:cs typeface="Lava Devanagari" pitchFamily="2" charset="77"/>
              </a:rPr>
              <a:t>.</a:t>
            </a:r>
          </a:p>
        </p:txBody>
      </p:sp>
      <p:sp>
        <p:nvSpPr>
          <p:cNvPr id="3" name="ZoneTexte 2">
            <a:extLst>
              <a:ext uri="{FF2B5EF4-FFF2-40B4-BE49-F238E27FC236}">
                <a16:creationId xmlns:a16="http://schemas.microsoft.com/office/drawing/2014/main" id="{9CCF0615-9FCE-C38E-933C-1C055CCF946B}"/>
              </a:ext>
            </a:extLst>
          </p:cNvPr>
          <p:cNvSpPr txBox="1"/>
          <p:nvPr/>
        </p:nvSpPr>
        <p:spPr>
          <a:xfrm>
            <a:off x="8321855" y="2510868"/>
            <a:ext cx="3501601" cy="307777"/>
          </a:xfrm>
          <a:prstGeom prst="rect">
            <a:avLst/>
          </a:prstGeom>
          <a:noFill/>
        </p:spPr>
        <p:txBody>
          <a:bodyPr wrap="square">
            <a:spAutoFit/>
          </a:bodyPr>
          <a:lstStyle/>
          <a:p>
            <a:r>
              <a:rPr lang="fr-FR" sz="1400" dirty="0">
                <a:solidFill>
                  <a:schemeClr val="bg2">
                    <a:lumMod val="50000"/>
                  </a:schemeClr>
                </a:solidFill>
                <a:latin typeface="American Typewriter" panose="02090604020004020304" pitchFamily="18" charset="77"/>
              </a:rPr>
              <a:t>Cameron, Ann. </a:t>
            </a:r>
            <a:r>
              <a:rPr lang="fr-FR" sz="1400" dirty="0" err="1">
                <a:solidFill>
                  <a:schemeClr val="bg2">
                    <a:lumMod val="50000"/>
                  </a:schemeClr>
                </a:solidFill>
                <a:latin typeface="American Typewriter" panose="02090604020004020304" pitchFamily="18" charset="77"/>
              </a:rPr>
              <a:t>Rev</a:t>
            </a:r>
            <a:r>
              <a:rPr lang="fr-FR" sz="1400" dirty="0">
                <a:solidFill>
                  <a:schemeClr val="bg2">
                    <a:lumMod val="50000"/>
                  </a:schemeClr>
                </a:solidFill>
                <a:latin typeface="American Typewriter" panose="02090604020004020304" pitchFamily="18" charset="77"/>
              </a:rPr>
              <a:t>. 8 (1958) </a:t>
            </a:r>
          </a:p>
        </p:txBody>
      </p:sp>
      <p:sp>
        <p:nvSpPr>
          <p:cNvPr id="4" name="ZoneTexte 3">
            <a:extLst>
              <a:ext uri="{FF2B5EF4-FFF2-40B4-BE49-F238E27FC236}">
                <a16:creationId xmlns:a16="http://schemas.microsoft.com/office/drawing/2014/main" id="{8A0C82F6-ACF2-6554-4E28-53FCC0E94D87}"/>
              </a:ext>
            </a:extLst>
          </p:cNvPr>
          <p:cNvSpPr txBox="1"/>
          <p:nvPr/>
        </p:nvSpPr>
        <p:spPr>
          <a:xfrm>
            <a:off x="7043394" y="3121223"/>
            <a:ext cx="4899779" cy="307777"/>
          </a:xfrm>
          <a:prstGeom prst="rect">
            <a:avLst/>
          </a:prstGeom>
          <a:noFill/>
        </p:spPr>
        <p:txBody>
          <a:bodyPr wrap="square">
            <a:spAutoFit/>
          </a:bodyPr>
          <a:lstStyle/>
          <a:p>
            <a:r>
              <a:rPr lang="fr-FR" sz="1400" dirty="0" err="1">
                <a:solidFill>
                  <a:schemeClr val="bg2">
                    <a:lumMod val="50000"/>
                  </a:schemeClr>
                </a:solidFill>
                <a:latin typeface="American Typewriter" panose="02090604020004020304" pitchFamily="18" charset="77"/>
              </a:rPr>
              <a:t>Lattimer</a:t>
            </a:r>
            <a:r>
              <a:rPr lang="fr-FR" sz="1400" dirty="0">
                <a:solidFill>
                  <a:schemeClr val="bg2">
                    <a:lumMod val="50000"/>
                  </a:schemeClr>
                </a:solidFill>
                <a:latin typeface="American Typewriter" panose="02090604020004020304" pitchFamily="18" charset="77"/>
              </a:rPr>
              <a:t>, Schramm, </a:t>
            </a:r>
            <a:r>
              <a:rPr lang="fr-FR" sz="1400" dirty="0" err="1">
                <a:solidFill>
                  <a:schemeClr val="bg2">
                    <a:lumMod val="50000"/>
                  </a:schemeClr>
                </a:solidFill>
                <a:latin typeface="American Typewriter" panose="02090604020004020304" pitchFamily="18" charset="77"/>
              </a:rPr>
              <a:t>Astrop</a:t>
            </a:r>
            <a:r>
              <a:rPr lang="fr-FR" sz="1400" dirty="0">
                <a:solidFill>
                  <a:schemeClr val="bg2">
                    <a:lumMod val="50000"/>
                  </a:schemeClr>
                </a:solidFill>
                <a:latin typeface="American Typewriter" panose="02090604020004020304" pitchFamily="18" charset="77"/>
              </a:rPr>
              <a:t>. J, (1974), (1976)</a:t>
            </a:r>
          </a:p>
        </p:txBody>
      </p:sp>
      <p:sp>
        <p:nvSpPr>
          <p:cNvPr id="5" name="ZoneTexte 4">
            <a:extLst>
              <a:ext uri="{FF2B5EF4-FFF2-40B4-BE49-F238E27FC236}">
                <a16:creationId xmlns:a16="http://schemas.microsoft.com/office/drawing/2014/main" id="{3CFBADF2-695E-6A93-8F0E-8F752E639362}"/>
              </a:ext>
            </a:extLst>
          </p:cNvPr>
          <p:cNvSpPr txBox="1"/>
          <p:nvPr/>
        </p:nvSpPr>
        <p:spPr>
          <a:xfrm>
            <a:off x="811412" y="5921750"/>
            <a:ext cx="2932213" cy="338554"/>
          </a:xfrm>
          <a:prstGeom prst="rect">
            <a:avLst/>
          </a:prstGeom>
          <a:noFill/>
        </p:spPr>
        <p:txBody>
          <a:bodyPr wrap="none" rtlCol="0">
            <a:spAutoFit/>
          </a:bodyPr>
          <a:lstStyle/>
          <a:p>
            <a:r>
              <a:rPr lang="fr-FR" sz="800" i="1" dirty="0">
                <a:solidFill>
                  <a:schemeClr val="bg1"/>
                </a:solidFill>
              </a:rPr>
              <a:t>Hubble </a:t>
            </a:r>
            <a:r>
              <a:rPr lang="fr-FR" sz="800" i="1" dirty="0" err="1">
                <a:solidFill>
                  <a:schemeClr val="bg1"/>
                </a:solidFill>
              </a:rPr>
              <a:t>Space</a:t>
            </a:r>
            <a:r>
              <a:rPr lang="fr-FR" sz="800" i="1" dirty="0">
                <a:solidFill>
                  <a:schemeClr val="bg1"/>
                </a:solidFill>
              </a:rPr>
              <a:t> </a:t>
            </a:r>
            <a:r>
              <a:rPr lang="fr-FR" sz="800" i="1" dirty="0" err="1">
                <a:solidFill>
                  <a:schemeClr val="bg1"/>
                </a:solidFill>
              </a:rPr>
              <a:t>Telescope</a:t>
            </a:r>
            <a:r>
              <a:rPr lang="fr-FR" sz="800" i="1" dirty="0">
                <a:solidFill>
                  <a:schemeClr val="bg1"/>
                </a:solidFill>
              </a:rPr>
              <a:t>, NASA,, N. </a:t>
            </a:r>
            <a:r>
              <a:rPr lang="fr-FR" sz="800" i="1" dirty="0" err="1">
                <a:solidFill>
                  <a:schemeClr val="bg1"/>
                </a:solidFill>
              </a:rPr>
              <a:t>T</a:t>
            </a:r>
            <a:r>
              <a:rPr lang="fr-FR" sz="800" i="1" dirty="0">
                <a:solidFill>
                  <a:schemeClr val="bg1"/>
                </a:solidFill>
              </a:rPr>
              <a:t>. U. L. ESA. </a:t>
            </a:r>
            <a:r>
              <a:rPr lang="fr-FR" sz="800" i="1" dirty="0" err="1">
                <a:solidFill>
                  <a:schemeClr val="bg1"/>
                </a:solidFill>
              </a:rPr>
              <a:t>Acknowledgment</a:t>
            </a:r>
            <a:r>
              <a:rPr lang="fr-FR" sz="800" i="1" dirty="0">
                <a:solidFill>
                  <a:schemeClr val="bg1"/>
                </a:solidFill>
              </a:rPr>
              <a:t>: </a:t>
            </a:r>
          </a:p>
          <a:p>
            <a:r>
              <a:rPr lang="fr-FR" sz="800" i="1" dirty="0">
                <a:solidFill>
                  <a:schemeClr val="bg1"/>
                </a:solidFill>
              </a:rPr>
              <a:t>A.J </a:t>
            </a:r>
            <a:r>
              <a:rPr lang="fr-FR" sz="800" i="1" dirty="0" err="1">
                <a:solidFill>
                  <a:schemeClr val="bg1"/>
                </a:solidFill>
              </a:rPr>
              <a:t>Levan</a:t>
            </a:r>
            <a:r>
              <a:rPr lang="fr-FR" sz="800" i="1" dirty="0">
                <a:solidFill>
                  <a:schemeClr val="bg1"/>
                </a:solidFill>
              </a:rPr>
              <a:t>(U. Warwick), A. </a:t>
            </a:r>
            <a:r>
              <a:rPr lang="fr-FR" sz="800" i="1" dirty="0" err="1">
                <a:solidFill>
                  <a:schemeClr val="bg1"/>
                </a:solidFill>
              </a:rPr>
              <a:t>Fruchter</a:t>
            </a:r>
            <a:r>
              <a:rPr lang="fr-FR" sz="800" i="1" dirty="0">
                <a:solidFill>
                  <a:schemeClr val="bg1"/>
                </a:solidFill>
              </a:rPr>
              <a:t>, and O. F. (</a:t>
            </a:r>
            <a:r>
              <a:rPr lang="fr-FR" sz="800" i="1" dirty="0" err="1">
                <a:solidFill>
                  <a:schemeClr val="bg1"/>
                </a:solidFill>
              </a:rPr>
              <a:t>STScI</a:t>
            </a:r>
            <a:r>
              <a:rPr lang="fr-FR" sz="800" i="1" dirty="0">
                <a:solidFill>
                  <a:schemeClr val="bg1"/>
                </a:solidFill>
              </a:rPr>
              <a:t>) (2017a);</a:t>
            </a:r>
            <a:endParaRPr lang="fr-FR" sz="800" dirty="0">
              <a:solidFill>
                <a:schemeClr val="bg1"/>
              </a:solidFill>
            </a:endParaRPr>
          </a:p>
        </p:txBody>
      </p:sp>
      <p:pic>
        <p:nvPicPr>
          <p:cNvPr id="7" name="Image 6">
            <a:extLst>
              <a:ext uri="{FF2B5EF4-FFF2-40B4-BE49-F238E27FC236}">
                <a16:creationId xmlns:a16="http://schemas.microsoft.com/office/drawing/2014/main" id="{14D91E8D-307C-129C-74E8-FB20936341EE}"/>
              </a:ext>
            </a:extLst>
          </p:cNvPr>
          <p:cNvPicPr>
            <a:picLocks noChangeAspect="1"/>
          </p:cNvPicPr>
          <p:nvPr/>
        </p:nvPicPr>
        <p:blipFill>
          <a:blip r:embed="rId5"/>
          <a:srcRect l="16048" t="70268" r="11604" b="5117"/>
          <a:stretch>
            <a:fillRect/>
          </a:stretch>
        </p:blipFill>
        <p:spPr>
          <a:xfrm>
            <a:off x="7099599" y="4325554"/>
            <a:ext cx="3942106" cy="884546"/>
          </a:xfrm>
          <a:prstGeom prst="rect">
            <a:avLst/>
          </a:prstGeom>
        </p:spPr>
      </p:pic>
      <p:sp>
        <p:nvSpPr>
          <p:cNvPr id="8" name="The tightest bound on tau/m, competitive…">
            <a:extLst>
              <a:ext uri="{FF2B5EF4-FFF2-40B4-BE49-F238E27FC236}">
                <a16:creationId xmlns:a16="http://schemas.microsoft.com/office/drawing/2014/main" id="{5610AA5E-9C72-C1C6-DE91-1871862BA0FB}"/>
              </a:ext>
            </a:extLst>
          </p:cNvPr>
          <p:cNvSpPr txBox="1"/>
          <p:nvPr/>
        </p:nvSpPr>
        <p:spPr>
          <a:xfrm>
            <a:off x="5489552" y="5297542"/>
            <a:ext cx="5891036"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3500">
                <a:solidFill>
                  <a:srgbClr val="9437FF"/>
                </a:solidFill>
              </a:defRPr>
            </a:lvl1pPr>
          </a:lstStyle>
          <a:p>
            <a:pPr>
              <a:defRPr>
                <a:effectLst/>
              </a:defRPr>
            </a:pPr>
            <a:r>
              <a:rPr lang="fr-FR" sz="2000" dirty="0">
                <a:solidFill>
                  <a:srgbClr val="00B0F0"/>
                </a:solidFill>
                <a:latin typeface="Book Antiqua" panose="02040602050305030304" pitchFamily="18" charset="0"/>
              </a:rPr>
              <a:t>Neutrinos impact </a:t>
            </a:r>
            <a:r>
              <a:rPr lang="fr-FR" sz="2000" dirty="0" err="1">
                <a:solidFill>
                  <a:srgbClr val="00B0F0"/>
                </a:solidFill>
                <a:latin typeface="Book Antiqua" panose="02040602050305030304" pitchFamily="18" charset="0"/>
              </a:rPr>
              <a:t>heavy-elements</a:t>
            </a:r>
            <a:r>
              <a:rPr lang="fr-FR" sz="2000" dirty="0">
                <a:solidFill>
                  <a:srgbClr val="00B0F0"/>
                </a:solidFill>
                <a:latin typeface="Book Antiqua" panose="02040602050305030304" pitchFamily="18" charset="0"/>
              </a:rPr>
              <a:t> </a:t>
            </a:r>
            <a:r>
              <a:rPr lang="fr-FR" sz="2000" dirty="0" err="1">
                <a:solidFill>
                  <a:srgbClr val="00B0F0"/>
                </a:solidFill>
                <a:latin typeface="Book Antiqua" panose="02040602050305030304" pitchFamily="18" charset="0"/>
              </a:rPr>
              <a:t>nucleosynthesis</a:t>
            </a:r>
            <a:r>
              <a:rPr lang="fr-FR" sz="2000" dirty="0">
                <a:solidFill>
                  <a:srgbClr val="00B0F0"/>
                </a:solidFill>
                <a:latin typeface="Book Antiqua" panose="02040602050305030304" pitchFamily="18" charset="0"/>
              </a:rPr>
              <a:t>, </a:t>
            </a:r>
          </a:p>
          <a:p>
            <a:pPr>
              <a:defRPr>
                <a:effectLst/>
              </a:defRPr>
            </a:pPr>
            <a:r>
              <a:rPr lang="fr-FR" sz="2000" dirty="0">
                <a:solidFill>
                  <a:srgbClr val="00B0F0"/>
                </a:solidFill>
                <a:latin typeface="Book Antiqua" panose="02040602050305030304" pitchFamily="18" charset="0"/>
              </a:rPr>
              <a:t>setting neutron/proton ratio. </a:t>
            </a:r>
          </a:p>
          <a:p>
            <a:pPr algn="r">
              <a:defRPr>
                <a:effectLst/>
              </a:defRPr>
            </a:pPr>
            <a:r>
              <a:rPr lang="fr-FR" sz="2000" i="1" dirty="0" err="1">
                <a:solidFill>
                  <a:srgbClr val="00B0F0"/>
                </a:solidFill>
                <a:latin typeface="Book Antiqua" panose="02040602050305030304" pitchFamily="18" charset="0"/>
              </a:rPr>
              <a:t>Flavor</a:t>
            </a:r>
            <a:r>
              <a:rPr lang="fr-FR" sz="2000" i="1" dirty="0">
                <a:solidFill>
                  <a:srgbClr val="00B0F0"/>
                </a:solidFill>
                <a:latin typeface="Book Antiqua" panose="02040602050305030304" pitchFamily="18" charset="0"/>
              </a:rPr>
              <a:t> </a:t>
            </a:r>
            <a:r>
              <a:rPr lang="fr-FR" sz="2000" i="1" dirty="0" err="1">
                <a:solidFill>
                  <a:srgbClr val="00B0F0"/>
                </a:solidFill>
                <a:latin typeface="Book Antiqua" panose="02040602050305030304" pitchFamily="18" charset="0"/>
              </a:rPr>
              <a:t>phenomena</a:t>
            </a:r>
            <a:r>
              <a:rPr lang="fr-FR" sz="2000" i="1" dirty="0">
                <a:solidFill>
                  <a:srgbClr val="00B0F0"/>
                </a:solidFill>
                <a:latin typeface="Book Antiqua" panose="02040602050305030304" pitchFamily="18" charset="0"/>
              </a:rPr>
              <a:t> </a:t>
            </a:r>
            <a:r>
              <a:rPr lang="fr-FR" sz="2000" i="1" dirty="0" err="1">
                <a:solidFill>
                  <a:srgbClr val="00B0F0"/>
                </a:solidFill>
                <a:latin typeface="Book Antiqua" panose="02040602050305030304" pitchFamily="18" charset="0"/>
              </a:rPr>
              <a:t>also</a:t>
            </a:r>
            <a:r>
              <a:rPr lang="fr-FR" sz="2000" i="1" dirty="0">
                <a:solidFill>
                  <a:srgbClr val="00B0F0"/>
                </a:solidFill>
                <a:latin typeface="Book Antiqua" panose="02040602050305030304" pitchFamily="18" charset="0"/>
              </a:rPr>
              <a:t> influence the </a:t>
            </a:r>
            <a:r>
              <a:rPr lang="fr-FR" sz="2000" i="1" dirty="0" err="1">
                <a:solidFill>
                  <a:srgbClr val="00B0F0"/>
                </a:solidFill>
                <a:latin typeface="Book Antiqua" panose="02040602050305030304" pitchFamily="18" charset="0"/>
              </a:rPr>
              <a:t>abundances</a:t>
            </a:r>
            <a:r>
              <a:rPr lang="fr-FR" sz="2000" i="1" dirty="0">
                <a:solidFill>
                  <a:srgbClr val="00B0F0"/>
                </a:solidFill>
                <a:latin typeface="Book Antiqua" panose="02040602050305030304" pitchFamily="18" charset="0"/>
              </a:rPr>
              <a:t>. </a:t>
            </a:r>
          </a:p>
        </p:txBody>
      </p:sp>
      <p:sp>
        <p:nvSpPr>
          <p:cNvPr id="6" name="ICAP, IAP, 8th September 2022">
            <a:extLst>
              <a:ext uri="{FF2B5EF4-FFF2-40B4-BE49-F238E27FC236}">
                <a16:creationId xmlns:a16="http://schemas.microsoft.com/office/drawing/2014/main" id="{9F76F7D9-1F7A-C2C3-248F-CE139CFBF42A}"/>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088381725"/>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8" name="Neutrinos: from theory…"/>
          <p:cNvSpPr txBox="1"/>
          <p:nvPr/>
        </p:nvSpPr>
        <p:spPr>
          <a:xfrm>
            <a:off x="3207338" y="3617089"/>
            <a:ext cx="886740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92100">
              <a:defRPr sz="5000">
                <a:solidFill>
                  <a:srgbClr val="929000"/>
                </a:solidFill>
                <a:effectLst/>
                <a:latin typeface="Herculanum"/>
                <a:ea typeface="Herculanum"/>
                <a:cs typeface="Herculanum"/>
                <a:sym typeface="Herculanum"/>
              </a:defRPr>
            </a:pPr>
            <a:r>
              <a:rPr lang="fr-FR" sz="2000" i="1" dirty="0">
                <a:solidFill>
                  <a:srgbClr val="C037C5"/>
                </a:solidFill>
                <a:latin typeface="Book Antiqua" panose="02040602050305030304" pitchFamily="18" charset="0"/>
              </a:rPr>
              <a:t>Impressive </a:t>
            </a:r>
            <a:r>
              <a:rPr lang="fr-FR" sz="2000" i="1" dirty="0" err="1">
                <a:solidFill>
                  <a:srgbClr val="C037C5"/>
                </a:solidFill>
                <a:latin typeface="Book Antiqua" panose="02040602050305030304" pitchFamily="18" charset="0"/>
              </a:rPr>
              <a:t>theoretical</a:t>
            </a:r>
            <a:r>
              <a:rPr lang="fr-FR" sz="2000" i="1" dirty="0">
                <a:solidFill>
                  <a:srgbClr val="C037C5"/>
                </a:solidFill>
                <a:latin typeface="Book Antiqua" panose="02040602050305030304" pitchFamily="18" charset="0"/>
              </a:rPr>
              <a:t> </a:t>
            </a:r>
            <a:r>
              <a:rPr lang="fr-FR" sz="2000" i="1" dirty="0" err="1">
                <a:solidFill>
                  <a:srgbClr val="C037C5"/>
                </a:solidFill>
                <a:latin typeface="Book Antiqua" panose="02040602050305030304" pitchFamily="18" charset="0"/>
              </a:rPr>
              <a:t>progress</a:t>
            </a:r>
            <a:r>
              <a:rPr lang="fr-FR" sz="2000" i="1" dirty="0">
                <a:solidFill>
                  <a:srgbClr val="C037C5"/>
                </a:solidFill>
                <a:latin typeface="Book Antiqua" panose="02040602050305030304" pitchFamily="18" charset="0"/>
              </a:rPr>
              <a:t> made in the last </a:t>
            </a:r>
            <a:r>
              <a:rPr lang="fr-FR" sz="2000" i="1" dirty="0" err="1">
                <a:solidFill>
                  <a:srgbClr val="C037C5"/>
                </a:solidFill>
                <a:latin typeface="Book Antiqua" panose="02040602050305030304" pitchFamily="18" charset="0"/>
              </a:rPr>
              <a:t>two</a:t>
            </a:r>
            <a:r>
              <a:rPr lang="fr-FR" sz="2000" i="1" dirty="0">
                <a:solidFill>
                  <a:srgbClr val="C037C5"/>
                </a:solidFill>
                <a:latin typeface="Book Antiqua" panose="02040602050305030304" pitchFamily="18" charset="0"/>
              </a:rPr>
              <a:t> </a:t>
            </a:r>
            <a:r>
              <a:rPr lang="fr-FR" sz="2000" i="1" dirty="0" err="1">
                <a:solidFill>
                  <a:srgbClr val="C037C5"/>
                </a:solidFill>
                <a:latin typeface="Book Antiqua" panose="02040602050305030304" pitchFamily="18" charset="0"/>
              </a:rPr>
              <a:t>decades</a:t>
            </a:r>
            <a:endParaRPr lang="fr-FR" sz="2000" i="1" dirty="0">
              <a:solidFill>
                <a:srgbClr val="C037C5"/>
              </a:solidFill>
              <a:latin typeface="Book Antiqua" panose="02040602050305030304" pitchFamily="18" charset="0"/>
            </a:endParaRPr>
          </a:p>
        </p:txBody>
      </p:sp>
      <p:sp>
        <p:nvSpPr>
          <p:cNvPr id="4" name="Étoile">
            <a:extLst>
              <a:ext uri="{FF2B5EF4-FFF2-40B4-BE49-F238E27FC236}">
                <a16:creationId xmlns:a16="http://schemas.microsoft.com/office/drawing/2014/main" id="{814F3E7E-DF76-75DB-6871-7CA04A0A0EF7}"/>
              </a:ext>
            </a:extLst>
          </p:cNvPr>
          <p:cNvSpPr/>
          <p:nvPr/>
        </p:nvSpPr>
        <p:spPr>
          <a:xfrm>
            <a:off x="3920973" y="2504341"/>
            <a:ext cx="261033" cy="249958"/>
          </a:xfrm>
          <a:prstGeom prst="star5">
            <a:avLst>
              <a:gd name="adj" fmla="val 19100"/>
              <a:gd name="hf" fmla="val 105146"/>
              <a:gd name="vf" fmla="val 110557"/>
            </a:avLst>
          </a:prstGeom>
          <a:solidFill>
            <a:schemeClr val="accent2"/>
          </a:solidFill>
          <a:ln w="12700">
            <a:solidFill>
              <a:schemeClr val="accent2">
                <a:lumMod val="50000"/>
              </a:schemeClr>
            </a:solidFill>
            <a:miter lim="400000"/>
          </a:ln>
        </p:spPr>
        <p:txBody>
          <a:bodyPr lIns="25400" tIns="25400" rIns="25400" bIns="25400" anchor="ctr"/>
          <a:lstStyle/>
          <a:p>
            <a:pPr>
              <a:lnSpc>
                <a:spcPct val="100000"/>
              </a:lnSpc>
              <a:defRPr>
                <a:solidFill>
                  <a:srgbClr val="F3F1DF"/>
                </a:solidFill>
                <a:effectLst/>
              </a:defRPr>
            </a:pPr>
            <a:endParaRPr sz="900">
              <a:solidFill>
                <a:srgbClr val="C00000"/>
              </a:solidFill>
            </a:endParaRPr>
          </a:p>
        </p:txBody>
      </p:sp>
      <p:sp>
        <p:nvSpPr>
          <p:cNvPr id="6" name="Conclusions">
            <a:extLst>
              <a:ext uri="{FF2B5EF4-FFF2-40B4-BE49-F238E27FC236}">
                <a16:creationId xmlns:a16="http://schemas.microsoft.com/office/drawing/2014/main" id="{44F58C8A-BBA0-63B6-37CB-572493CEB9A7}"/>
              </a:ext>
            </a:extLst>
          </p:cNvPr>
          <p:cNvSpPr txBox="1"/>
          <p:nvPr/>
        </p:nvSpPr>
        <p:spPr>
          <a:xfrm>
            <a:off x="4257450" y="2461211"/>
            <a:ext cx="5632138"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3500">
                <a:solidFill>
                  <a:srgbClr val="FF7E79"/>
                </a:solidFill>
                <a:latin typeface="Papyrus"/>
                <a:ea typeface="Papyrus"/>
                <a:cs typeface="Papyrus"/>
                <a:sym typeface="Papyrus"/>
              </a:defRPr>
            </a:lvl1pPr>
          </a:lstStyle>
          <a:p>
            <a:r>
              <a:rPr lang="fr-FR" sz="2400" b="1" dirty="0" err="1">
                <a:solidFill>
                  <a:schemeClr val="accent2">
                    <a:lumMod val="75000"/>
                  </a:schemeClr>
                </a:solidFill>
                <a:latin typeface="Palatino" pitchFamily="2" charset="77"/>
                <a:ea typeface="Palatino" pitchFamily="2" charset="77"/>
                <a:cs typeface="BIG CASLON MEDIUM" panose="02000603090000020003" pitchFamily="2" charset="-79"/>
              </a:rPr>
              <a:t>Theoretical</a:t>
            </a:r>
            <a:r>
              <a:rPr lang="fr-FR" sz="2400" b="1" dirty="0">
                <a:solidFill>
                  <a:schemeClr val="accent2">
                    <a:lumMod val="75000"/>
                  </a:schemeClr>
                </a:solidFill>
                <a:latin typeface="Palatino" pitchFamily="2" charset="77"/>
                <a:ea typeface="Palatino" pitchFamily="2" charset="77"/>
                <a:cs typeface="BIG CASLON MEDIUM" panose="02000603090000020003" pitchFamily="2" charset="-79"/>
              </a:rPr>
              <a:t> </a:t>
            </a:r>
            <a:r>
              <a:rPr lang="fr-FR" sz="2400" b="1" dirty="0" err="1">
                <a:solidFill>
                  <a:schemeClr val="accent2">
                    <a:lumMod val="75000"/>
                  </a:schemeClr>
                </a:solidFill>
                <a:latin typeface="Palatino" pitchFamily="2" charset="77"/>
                <a:ea typeface="Palatino" pitchFamily="2" charset="77"/>
                <a:cs typeface="BIG CASLON MEDIUM" panose="02000603090000020003" pitchFamily="2" charset="-79"/>
              </a:rPr>
              <a:t>developments</a:t>
            </a:r>
            <a:endParaRPr sz="2400" b="1" dirty="0">
              <a:solidFill>
                <a:schemeClr val="accent2">
                  <a:lumMod val="75000"/>
                </a:schemeClr>
              </a:solidFill>
              <a:latin typeface="Palatino" pitchFamily="2" charset="77"/>
              <a:ea typeface="Palatino" pitchFamily="2" charset="77"/>
              <a:cs typeface="BIG CASLON MEDIUM" panose="02000603090000020003" pitchFamily="2" charset="-79"/>
            </a:endParaRPr>
          </a:p>
        </p:txBody>
      </p:sp>
      <p:sp>
        <p:nvSpPr>
          <p:cNvPr id="3" name="ICAP, IAP, 8th September 2022">
            <a:extLst>
              <a:ext uri="{FF2B5EF4-FFF2-40B4-BE49-F238E27FC236}">
                <a16:creationId xmlns:a16="http://schemas.microsoft.com/office/drawing/2014/main" id="{6D403C6F-AB7F-93B3-04BD-C3A939E1764D}"/>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UTRINOS EVOLUTION EQUATIONS">
            <a:extLst>
              <a:ext uri="{FF2B5EF4-FFF2-40B4-BE49-F238E27FC236}">
                <a16:creationId xmlns:a16="http://schemas.microsoft.com/office/drawing/2014/main" id="{96B8089F-9AD1-6C56-AF60-6B34F6153089}"/>
              </a:ext>
            </a:extLst>
          </p:cNvPr>
          <p:cNvSpPr txBox="1"/>
          <p:nvPr/>
        </p:nvSpPr>
        <p:spPr>
          <a:xfrm>
            <a:off x="1947106" y="421891"/>
            <a:ext cx="8711296"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0096FF"/>
                </a:solidFill>
                <a:latin typeface="Palatino"/>
                <a:ea typeface="Palatino"/>
                <a:cs typeface="Palatino"/>
                <a:sym typeface="Palatino"/>
              </a:defRPr>
            </a:lvl1pPr>
          </a:lstStyle>
          <a:p>
            <a:pPr>
              <a:defRPr>
                <a:effectLst/>
              </a:defRPr>
            </a:pPr>
            <a:r>
              <a:rPr sz="2400" dirty="0">
                <a:solidFill>
                  <a:schemeClr val="accent5">
                    <a:lumMod val="50000"/>
                  </a:schemeClr>
                </a:solidFill>
              </a:rPr>
              <a:t>NEUTRINOS EVOLUTION EQUATIONS</a:t>
            </a:r>
            <a:r>
              <a:rPr lang="fr-FR" sz="2400" dirty="0">
                <a:solidFill>
                  <a:schemeClr val="accent5">
                    <a:lumMod val="50000"/>
                  </a:schemeClr>
                </a:solidFill>
              </a:rPr>
              <a:t> in DENSE MEDIA</a:t>
            </a:r>
            <a:endParaRPr sz="2400" dirty="0">
              <a:solidFill>
                <a:schemeClr val="accent5">
                  <a:lumMod val="50000"/>
                </a:schemeClr>
              </a:solidFill>
            </a:endParaRPr>
          </a:p>
        </p:txBody>
      </p:sp>
      <p:sp>
        <p:nvSpPr>
          <p:cNvPr id="3" name="Rectangle">
            <a:extLst>
              <a:ext uri="{FF2B5EF4-FFF2-40B4-BE49-F238E27FC236}">
                <a16:creationId xmlns:a16="http://schemas.microsoft.com/office/drawing/2014/main" id="{76F4A153-DF34-E4E0-832D-728106DDFA5B}"/>
              </a:ext>
            </a:extLst>
          </p:cNvPr>
          <p:cNvSpPr/>
          <p:nvPr/>
        </p:nvSpPr>
        <p:spPr>
          <a:xfrm>
            <a:off x="5772520" y="902573"/>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4" name="Since neutrinos are massive they can decay.…">
            <a:extLst>
              <a:ext uri="{FF2B5EF4-FFF2-40B4-BE49-F238E27FC236}">
                <a16:creationId xmlns:a16="http://schemas.microsoft.com/office/drawing/2014/main" id="{AAC5E19A-1CCE-04C9-9912-72BB2955D3E1}"/>
              </a:ext>
            </a:extLst>
          </p:cNvPr>
          <p:cNvSpPr txBox="1"/>
          <p:nvPr/>
        </p:nvSpPr>
        <p:spPr>
          <a:xfrm>
            <a:off x="5655742" y="848961"/>
            <a:ext cx="5823133"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1600" dirty="0"/>
              <a:t>In the </a:t>
            </a:r>
            <a:r>
              <a:rPr lang="fr-FR" sz="1600" dirty="0" err="1"/>
              <a:t>inner</a:t>
            </a:r>
            <a:r>
              <a:rPr lang="fr-FR" sz="1600" dirty="0"/>
              <a:t> dense </a:t>
            </a:r>
            <a:r>
              <a:rPr lang="fr-FR" sz="1600" dirty="0" err="1"/>
              <a:t>regions</a:t>
            </a:r>
            <a:r>
              <a:rPr lang="fr-FR" sz="1600" dirty="0"/>
              <a:t>, neutrinos are </a:t>
            </a:r>
            <a:r>
              <a:rPr lang="fr-FR" sz="1600" dirty="0" err="1"/>
              <a:t>trapped</a:t>
            </a:r>
            <a:r>
              <a:rPr lang="fr-FR" sz="1600" dirty="0"/>
              <a:t>.</a:t>
            </a:r>
          </a:p>
          <a:p>
            <a:pPr lvl="1" defTabSz="292100">
              <a:defRPr sz="3000">
                <a:solidFill>
                  <a:srgbClr val="212121"/>
                </a:solidFill>
                <a:effectLst/>
                <a:latin typeface="Palatino"/>
                <a:ea typeface="Palatino"/>
                <a:cs typeface="Palatino"/>
                <a:sym typeface="Palatino"/>
              </a:defRPr>
            </a:pPr>
            <a:r>
              <a:rPr lang="fr-FR" sz="1600" dirty="0" err="1"/>
              <a:t>When</a:t>
            </a:r>
            <a:r>
              <a:rPr lang="fr-FR" sz="1600" dirty="0"/>
              <a:t> </a:t>
            </a:r>
            <a:r>
              <a:rPr lang="fr-FR" sz="1600" dirty="0" err="1"/>
              <a:t>matter</a:t>
            </a:r>
            <a:r>
              <a:rPr lang="fr-FR" sz="1600" dirty="0"/>
              <a:t> </a:t>
            </a:r>
            <a:r>
              <a:rPr lang="fr-FR" sz="1600" dirty="0" err="1"/>
              <a:t>becomes</a:t>
            </a:r>
            <a:r>
              <a:rPr lang="fr-FR" sz="1600" dirty="0"/>
              <a:t> </a:t>
            </a:r>
            <a:r>
              <a:rPr lang="fr-FR" sz="1600" dirty="0" err="1"/>
              <a:t>dilute</a:t>
            </a:r>
            <a:r>
              <a:rPr lang="fr-FR" sz="1600" dirty="0"/>
              <a:t> </a:t>
            </a:r>
            <a:r>
              <a:rPr lang="fr-FR" sz="1600" dirty="0" err="1"/>
              <a:t>they</a:t>
            </a:r>
            <a:r>
              <a:rPr lang="fr-FR" sz="1600" dirty="0"/>
              <a:t> start-free streaming.</a:t>
            </a:r>
          </a:p>
        </p:txBody>
      </p:sp>
      <p:pic>
        <p:nvPicPr>
          <p:cNvPr id="5" name="pasted-image.tiff" descr="pasted-image.tiff">
            <a:extLst>
              <a:ext uri="{FF2B5EF4-FFF2-40B4-BE49-F238E27FC236}">
                <a16:creationId xmlns:a16="http://schemas.microsoft.com/office/drawing/2014/main" id="{F6BB6EE4-8D83-CF16-D09B-CC484C306C39}"/>
              </a:ext>
            </a:extLst>
          </p:cNvPr>
          <p:cNvPicPr>
            <a:picLocks noChangeAspect="1"/>
          </p:cNvPicPr>
          <p:nvPr/>
        </p:nvPicPr>
        <p:blipFill>
          <a:blip r:embed="rId3"/>
          <a:stretch>
            <a:fillRect/>
          </a:stretch>
        </p:blipFill>
        <p:spPr>
          <a:xfrm>
            <a:off x="6668817" y="1487336"/>
            <a:ext cx="3841754" cy="2178689"/>
          </a:xfrm>
          <a:prstGeom prst="rect">
            <a:avLst/>
          </a:prstGeom>
          <a:ln w="12700">
            <a:miter lim="400000"/>
          </a:ln>
        </p:spPr>
      </p:pic>
      <p:sp>
        <p:nvSpPr>
          <p:cNvPr id="6" name="Raffelt (2012)">
            <a:extLst>
              <a:ext uri="{FF2B5EF4-FFF2-40B4-BE49-F238E27FC236}">
                <a16:creationId xmlns:a16="http://schemas.microsoft.com/office/drawing/2014/main" id="{782C78E8-44A7-2628-D686-62EBECC8B2B7}"/>
              </a:ext>
            </a:extLst>
          </p:cNvPr>
          <p:cNvSpPr txBox="1"/>
          <p:nvPr/>
        </p:nvSpPr>
        <p:spPr>
          <a:xfrm rot="16139791">
            <a:off x="9928719" y="2116586"/>
            <a:ext cx="1292854" cy="2875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lnSpc>
                <a:spcPct val="100000"/>
              </a:lnSpc>
              <a:defRPr sz="2800">
                <a:solidFill>
                  <a:srgbClr val="546056"/>
                </a:solidFill>
                <a:latin typeface="American Typewriter"/>
                <a:ea typeface="American Typewriter"/>
                <a:cs typeface="American Typewriter"/>
                <a:sym typeface="American Typewriter"/>
              </a:defRPr>
            </a:lvl1pPr>
          </a:lstStyle>
          <a:p>
            <a:pPr>
              <a:defRPr sz="4400">
                <a:effectLst/>
              </a:defRPr>
            </a:pPr>
            <a:r>
              <a:rPr sz="1400" dirty="0" err="1"/>
              <a:t>Raffelt</a:t>
            </a:r>
            <a:r>
              <a:rPr sz="1400" dirty="0"/>
              <a:t> (2012)</a:t>
            </a:r>
          </a:p>
        </p:txBody>
      </p:sp>
      <p:pic>
        <p:nvPicPr>
          <p:cNvPr id="7" name="pasted-image.pdf" descr="pasted-image.pdf">
            <a:extLst>
              <a:ext uri="{FF2B5EF4-FFF2-40B4-BE49-F238E27FC236}">
                <a16:creationId xmlns:a16="http://schemas.microsoft.com/office/drawing/2014/main" id="{DCBC2BE0-A5DE-DBC3-2970-F13671884810}"/>
              </a:ext>
            </a:extLst>
          </p:cNvPr>
          <p:cNvPicPr>
            <a:picLocks noChangeAspect="1"/>
          </p:cNvPicPr>
          <p:nvPr/>
        </p:nvPicPr>
        <p:blipFill>
          <a:blip r:embed="rId4"/>
          <a:stretch>
            <a:fillRect/>
          </a:stretch>
        </p:blipFill>
        <p:spPr>
          <a:xfrm>
            <a:off x="6738810" y="3758944"/>
            <a:ext cx="1114500" cy="990667"/>
          </a:xfrm>
          <a:prstGeom prst="rect">
            <a:avLst/>
          </a:prstGeom>
          <a:ln w="12700">
            <a:solidFill>
              <a:srgbClr val="9437FF"/>
            </a:solidFill>
            <a:miter lim="400000"/>
          </a:ln>
        </p:spPr>
      </p:pic>
      <p:sp>
        <p:nvSpPr>
          <p:cNvPr id="8" name="collisions">
            <a:extLst>
              <a:ext uri="{FF2B5EF4-FFF2-40B4-BE49-F238E27FC236}">
                <a16:creationId xmlns:a16="http://schemas.microsoft.com/office/drawing/2014/main" id="{A8C64997-F804-A951-E65D-851D255BF789}"/>
              </a:ext>
            </a:extLst>
          </p:cNvPr>
          <p:cNvSpPr txBox="1"/>
          <p:nvPr/>
        </p:nvSpPr>
        <p:spPr>
          <a:xfrm>
            <a:off x="6867838" y="4706835"/>
            <a:ext cx="928139"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410766">
              <a:defRPr sz="2800">
                <a:solidFill>
                  <a:srgbClr val="546056"/>
                </a:solidFill>
                <a:effectLst/>
                <a:latin typeface="Palatino"/>
                <a:ea typeface="Palatino"/>
                <a:cs typeface="Palatino"/>
                <a:sym typeface="Palatino"/>
              </a:defRPr>
            </a:pPr>
            <a:r>
              <a:rPr sz="1600" b="1" dirty="0"/>
              <a:t>collision</a:t>
            </a:r>
            <a:r>
              <a:rPr sz="1400" b="1" dirty="0">
                <a:solidFill>
                  <a:srgbClr val="00B0F0"/>
                </a:solidFill>
              </a:rPr>
              <a:t> </a:t>
            </a:r>
          </a:p>
        </p:txBody>
      </p:sp>
      <p:sp>
        <p:nvSpPr>
          <p:cNvPr id="9" name="Flèche">
            <a:extLst>
              <a:ext uri="{FF2B5EF4-FFF2-40B4-BE49-F238E27FC236}">
                <a16:creationId xmlns:a16="http://schemas.microsoft.com/office/drawing/2014/main" id="{8D2C336D-A6E0-64AA-E973-77364C380BC7}"/>
              </a:ext>
            </a:extLst>
          </p:cNvPr>
          <p:cNvSpPr/>
          <p:nvPr/>
        </p:nvSpPr>
        <p:spPr>
          <a:xfrm rot="5080430">
            <a:off x="7065937" y="3449734"/>
            <a:ext cx="416802" cy="226935"/>
          </a:xfrm>
          <a:prstGeom prst="rightArrow">
            <a:avLst>
              <a:gd name="adj1" fmla="val 32000"/>
              <a:gd name="adj2" fmla="val 137173"/>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pic>
        <p:nvPicPr>
          <p:cNvPr id="10" name="pasted-image.pdf" descr="pasted-image.pdf">
            <a:extLst>
              <a:ext uri="{FF2B5EF4-FFF2-40B4-BE49-F238E27FC236}">
                <a16:creationId xmlns:a16="http://schemas.microsoft.com/office/drawing/2014/main" id="{8B4C981F-750E-0BD0-AD0A-5E97FF31BDD9}"/>
              </a:ext>
            </a:extLst>
          </p:cNvPr>
          <p:cNvPicPr>
            <a:picLocks noChangeAspect="1"/>
          </p:cNvPicPr>
          <p:nvPr/>
        </p:nvPicPr>
        <p:blipFill>
          <a:blip r:embed="rId6"/>
          <a:stretch>
            <a:fillRect/>
          </a:stretch>
        </p:blipFill>
        <p:spPr>
          <a:xfrm>
            <a:off x="9116376" y="3781236"/>
            <a:ext cx="1634134" cy="857251"/>
          </a:xfrm>
          <a:prstGeom prst="rect">
            <a:avLst/>
          </a:prstGeom>
          <a:ln w="12700">
            <a:solidFill>
              <a:srgbClr val="9437FF"/>
            </a:solidFill>
            <a:miter lim="400000"/>
          </a:ln>
        </p:spPr>
      </p:pic>
      <p:sp>
        <p:nvSpPr>
          <p:cNvPr id="11" name="mean-field">
            <a:extLst>
              <a:ext uri="{FF2B5EF4-FFF2-40B4-BE49-F238E27FC236}">
                <a16:creationId xmlns:a16="http://schemas.microsoft.com/office/drawing/2014/main" id="{A60009F1-0279-84CF-09CD-F02E5C3275B1}"/>
              </a:ext>
            </a:extLst>
          </p:cNvPr>
          <p:cNvSpPr txBox="1"/>
          <p:nvPr/>
        </p:nvSpPr>
        <p:spPr>
          <a:xfrm>
            <a:off x="9471145" y="4593654"/>
            <a:ext cx="1099661"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lnSpc>
                <a:spcPct val="100000"/>
              </a:lnSpc>
              <a:defRPr sz="2800">
                <a:solidFill>
                  <a:srgbClr val="212121"/>
                </a:solidFill>
                <a:latin typeface="Palatino"/>
                <a:ea typeface="Palatino"/>
                <a:cs typeface="Palatino"/>
                <a:sym typeface="Palatino"/>
              </a:defRPr>
            </a:lvl1pPr>
          </a:lstStyle>
          <a:p>
            <a:pPr>
              <a:defRPr>
                <a:effectLst/>
              </a:defRPr>
            </a:pPr>
            <a:r>
              <a:rPr sz="1600" b="1" dirty="0">
                <a:solidFill>
                  <a:schemeClr val="tx2">
                    <a:lumMod val="60000"/>
                    <a:lumOff val="40000"/>
                  </a:schemeClr>
                </a:solidFill>
              </a:rPr>
              <a:t>mean-field</a:t>
            </a:r>
          </a:p>
        </p:txBody>
      </p:sp>
      <p:sp>
        <p:nvSpPr>
          <p:cNvPr id="12" name="Flèche">
            <a:extLst>
              <a:ext uri="{FF2B5EF4-FFF2-40B4-BE49-F238E27FC236}">
                <a16:creationId xmlns:a16="http://schemas.microsoft.com/office/drawing/2014/main" id="{7B708FCF-65F3-AB32-0D1C-C85E5927DE9A}"/>
              </a:ext>
            </a:extLst>
          </p:cNvPr>
          <p:cNvSpPr/>
          <p:nvPr/>
        </p:nvSpPr>
        <p:spPr>
          <a:xfrm rot="4546123">
            <a:off x="9418298" y="3259533"/>
            <a:ext cx="733805" cy="337256"/>
          </a:xfrm>
          <a:prstGeom prst="rightArrow">
            <a:avLst>
              <a:gd name="adj1" fmla="val 32000"/>
              <a:gd name="adj2" fmla="val 137173"/>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3" name="Rectangle">
            <a:extLst>
              <a:ext uri="{FF2B5EF4-FFF2-40B4-BE49-F238E27FC236}">
                <a16:creationId xmlns:a16="http://schemas.microsoft.com/office/drawing/2014/main" id="{4FD7F690-55F3-14AB-408D-9AE2822492F9}"/>
              </a:ext>
            </a:extLst>
          </p:cNvPr>
          <p:cNvSpPr/>
          <p:nvPr/>
        </p:nvSpPr>
        <p:spPr>
          <a:xfrm>
            <a:off x="950826" y="920032"/>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pic>
        <p:nvPicPr>
          <p:cNvPr id="14" name="pasted-image.pdf" descr="pasted-image.pdf">
            <a:extLst>
              <a:ext uri="{FF2B5EF4-FFF2-40B4-BE49-F238E27FC236}">
                <a16:creationId xmlns:a16="http://schemas.microsoft.com/office/drawing/2014/main" id="{A0081A5F-BCF2-FA63-329A-226565CF61BA}"/>
              </a:ext>
            </a:extLst>
          </p:cNvPr>
          <p:cNvPicPr>
            <a:picLocks noChangeAspect="1"/>
          </p:cNvPicPr>
          <p:nvPr/>
        </p:nvPicPr>
        <p:blipFill>
          <a:blip r:embed="rId7"/>
          <a:stretch>
            <a:fillRect/>
          </a:stretch>
        </p:blipFill>
        <p:spPr>
          <a:xfrm>
            <a:off x="1318314" y="1365119"/>
            <a:ext cx="1976651" cy="558801"/>
          </a:xfrm>
          <a:prstGeom prst="rect">
            <a:avLst/>
          </a:prstGeom>
          <a:ln w="12700">
            <a:miter lim="400000"/>
          </a:ln>
        </p:spPr>
      </p:pic>
      <p:sp>
        <p:nvSpPr>
          <p:cNvPr id="15" name="Density matrix in 2nu framework">
            <a:extLst>
              <a:ext uri="{FF2B5EF4-FFF2-40B4-BE49-F238E27FC236}">
                <a16:creationId xmlns:a16="http://schemas.microsoft.com/office/drawing/2014/main" id="{CD8B31E2-AC49-C266-DA98-F333E79AE124}"/>
              </a:ext>
            </a:extLst>
          </p:cNvPr>
          <p:cNvSpPr txBox="1"/>
          <p:nvPr/>
        </p:nvSpPr>
        <p:spPr>
          <a:xfrm>
            <a:off x="1219370" y="902573"/>
            <a:ext cx="2901435" cy="2821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sz="1500" dirty="0"/>
              <a:t>Density matrix in 2nu framework</a:t>
            </a:r>
          </a:p>
        </p:txBody>
      </p:sp>
      <p:pic>
        <p:nvPicPr>
          <p:cNvPr id="16" name="pasted-image.pdf" descr="pasted-image.pdf">
            <a:extLst>
              <a:ext uri="{FF2B5EF4-FFF2-40B4-BE49-F238E27FC236}">
                <a16:creationId xmlns:a16="http://schemas.microsoft.com/office/drawing/2014/main" id="{F71F7524-DE5B-0AAB-FFD9-C717C9F9B4CC}"/>
              </a:ext>
            </a:extLst>
          </p:cNvPr>
          <p:cNvPicPr>
            <a:picLocks noChangeAspect="1"/>
          </p:cNvPicPr>
          <p:nvPr/>
        </p:nvPicPr>
        <p:blipFill>
          <a:blip r:embed="rId8"/>
          <a:stretch>
            <a:fillRect/>
          </a:stretch>
        </p:blipFill>
        <p:spPr>
          <a:xfrm>
            <a:off x="3859543" y="1388223"/>
            <a:ext cx="1308101" cy="330201"/>
          </a:xfrm>
          <a:prstGeom prst="rect">
            <a:avLst/>
          </a:prstGeom>
          <a:ln w="12700">
            <a:miter lim="400000"/>
          </a:ln>
        </p:spPr>
      </p:pic>
      <p:sp>
        <p:nvSpPr>
          <p:cNvPr id="17" name="Rectangle">
            <a:extLst>
              <a:ext uri="{FF2B5EF4-FFF2-40B4-BE49-F238E27FC236}">
                <a16:creationId xmlns:a16="http://schemas.microsoft.com/office/drawing/2014/main" id="{008FDACE-8184-D34C-2F78-8329FDA6C459}"/>
              </a:ext>
            </a:extLst>
          </p:cNvPr>
          <p:cNvSpPr/>
          <p:nvPr/>
        </p:nvSpPr>
        <p:spPr>
          <a:xfrm>
            <a:off x="919505" y="2121679"/>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8" name="Density matrix in 2nu framework">
            <a:extLst>
              <a:ext uri="{FF2B5EF4-FFF2-40B4-BE49-F238E27FC236}">
                <a16:creationId xmlns:a16="http://schemas.microsoft.com/office/drawing/2014/main" id="{08432E20-01C5-3695-3A6F-CFD9AA40C266}"/>
              </a:ext>
            </a:extLst>
          </p:cNvPr>
          <p:cNvSpPr txBox="1"/>
          <p:nvPr/>
        </p:nvSpPr>
        <p:spPr>
          <a:xfrm>
            <a:off x="1134455" y="2085923"/>
            <a:ext cx="4621265"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lang="fr-FR" sz="1500" dirty="0"/>
              <a:t>In dense </a:t>
            </a:r>
            <a:r>
              <a:rPr lang="fr-FR" sz="1500" dirty="0" err="1"/>
              <a:t>environments</a:t>
            </a:r>
            <a:r>
              <a:rPr lang="fr-FR" sz="1500" dirty="0"/>
              <a:t>, one </a:t>
            </a:r>
            <a:r>
              <a:rPr lang="fr-FR" sz="1500" dirty="0" err="1"/>
              <a:t>should</a:t>
            </a:r>
            <a:r>
              <a:rPr lang="fr-FR" sz="1500" dirty="0"/>
              <a:t> solve the </a:t>
            </a:r>
            <a:r>
              <a:rPr lang="fr-FR" sz="1500" b="1" dirty="0"/>
              <a:t>neutrino</a:t>
            </a:r>
          </a:p>
          <a:p>
            <a:pPr>
              <a:defRPr>
                <a:effectLst/>
              </a:defRPr>
            </a:pPr>
            <a:r>
              <a:rPr lang="fr-FR" sz="1500" b="1" dirty="0"/>
              <a:t>quantum </a:t>
            </a:r>
            <a:r>
              <a:rPr lang="fr-FR" sz="1500" b="1" dirty="0" err="1"/>
              <a:t>kinetic</a:t>
            </a:r>
            <a:r>
              <a:rPr lang="fr-FR" sz="1500" b="1" dirty="0"/>
              <a:t> </a:t>
            </a:r>
            <a:r>
              <a:rPr lang="fr-FR" sz="1500" b="1" dirty="0" err="1"/>
              <a:t>equations</a:t>
            </a:r>
            <a:r>
              <a:rPr lang="fr-FR" sz="1500" dirty="0"/>
              <a:t> (QKE) :</a:t>
            </a:r>
            <a:endParaRPr sz="1500" dirty="0"/>
          </a:p>
        </p:txBody>
      </p:sp>
      <mc:AlternateContent xmlns:mc="http://schemas.openxmlformats.org/markup-compatibility/2006" xmlns:a14="http://schemas.microsoft.com/office/drawing/2010/main">
        <mc:Choice Requires="a14">
          <p:sp>
            <p:nvSpPr>
              <p:cNvPr id="19" name="Équation">
                <a:extLst>
                  <a:ext uri="{FF2B5EF4-FFF2-40B4-BE49-F238E27FC236}">
                    <a16:creationId xmlns:a16="http://schemas.microsoft.com/office/drawing/2014/main" id="{ED99F478-36CE-BA18-9113-C96B4DFFAA21}"/>
                  </a:ext>
                </a:extLst>
              </p:cNvPr>
              <p:cNvSpPr txBox="1"/>
              <p:nvPr/>
            </p:nvSpPr>
            <p:spPr>
              <a:xfrm>
                <a:off x="303189" y="2866988"/>
                <a:ext cx="5848461" cy="368819"/>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a:rPr sz="2200" i="1">
                          <a:solidFill>
                            <a:srgbClr val="4E5B3E"/>
                          </a:solidFill>
                          <a:latin typeface="Cambria Math" panose="02040503050406030204" pitchFamily="18" charset="0"/>
                        </a:rPr>
                        <m:t>𝑖</m:t>
                      </m:r>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m:t>
                          </m:r>
                        </m:e>
                        <m:sub>
                          <m:r>
                            <a:rPr sz="2200" i="1">
                              <a:solidFill>
                                <a:srgbClr val="4E5B3E"/>
                              </a:solidFill>
                              <a:latin typeface="Cambria Math" panose="02040503050406030204" pitchFamily="18" charset="0"/>
                            </a:rPr>
                            <m:t>𝑡</m:t>
                          </m:r>
                        </m:sub>
                      </m:sSub>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𝐯</m:t>
                      </m:r>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m:t>
                          </m:r>
                        </m:e>
                        <m:sub>
                          <m:r>
                            <a:rPr sz="2200" i="1">
                              <a:solidFill>
                                <a:srgbClr val="4E5B3E"/>
                              </a:solidFill>
                              <a:latin typeface="Cambria Math" panose="02040503050406030204" pitchFamily="18" charset="0"/>
                            </a:rPr>
                            <m:t>𝐱</m:t>
                          </m:r>
                        </m:sub>
                      </m:sSub>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𝐅</m:t>
                      </m:r>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m:t>
                          </m:r>
                        </m:e>
                        <m:sub>
                          <m:r>
                            <a:rPr sz="2200" i="1">
                              <a:solidFill>
                                <a:srgbClr val="4E5B3E"/>
                              </a:solidFill>
                              <a:latin typeface="Cambria Math" panose="02040503050406030204" pitchFamily="18" charset="0"/>
                            </a:rPr>
                            <m:t>𝐩</m:t>
                          </m:r>
                        </m:sub>
                      </m:sSub>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𝜚</m:t>
                          </m:r>
                        </m:e>
                        <m:sub>
                          <m:r>
                            <a:rPr sz="2200" i="1">
                              <a:solidFill>
                                <a:srgbClr val="4E5B3E"/>
                              </a:solidFill>
                              <a:latin typeface="Cambria Math" panose="02040503050406030204" pitchFamily="18" charset="0"/>
                            </a:rPr>
                            <m:t>𝐱</m:t>
                          </m:r>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𝐩</m:t>
                          </m:r>
                        </m:sub>
                      </m:sSub>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ℎ</m:t>
                          </m:r>
                        </m:e>
                        <m:sub>
                          <m:r>
                            <a:rPr sz="2200" i="1">
                              <a:solidFill>
                                <a:srgbClr val="4E5B3E"/>
                              </a:solidFill>
                              <a:latin typeface="Cambria Math" panose="02040503050406030204" pitchFamily="18" charset="0"/>
                            </a:rPr>
                            <m:t>𝐱</m:t>
                          </m:r>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𝐩</m:t>
                          </m:r>
                        </m:sub>
                      </m:sSub>
                      <m:r>
                        <a:rPr sz="2200" i="1">
                          <a:solidFill>
                            <a:srgbClr val="4E5B3E"/>
                          </a:solidFill>
                          <a:latin typeface="Cambria Math" panose="02040503050406030204" pitchFamily="18" charset="0"/>
                        </a:rPr>
                        <m:t>,</m:t>
                      </m:r>
                      <m:sSub>
                        <m:sSubPr>
                          <m:ctrlPr>
                            <a:rPr sz="2200" i="1">
                              <a:solidFill>
                                <a:srgbClr val="4E5B3E"/>
                              </a:solidFill>
                              <a:latin typeface="Cambria Math" panose="02040503050406030204" pitchFamily="18" charset="0"/>
                            </a:rPr>
                          </m:ctrlPr>
                        </m:sSubPr>
                        <m:e>
                          <m:r>
                            <a:rPr sz="2200" i="1">
                              <a:solidFill>
                                <a:srgbClr val="4E5B3E"/>
                              </a:solidFill>
                              <a:latin typeface="Cambria Math" panose="02040503050406030204" pitchFamily="18" charset="0"/>
                            </a:rPr>
                            <m:t>𝜚</m:t>
                          </m:r>
                        </m:e>
                        <m:sub>
                          <m:r>
                            <a:rPr sz="2200" i="1">
                              <a:solidFill>
                                <a:srgbClr val="4E5B3E"/>
                              </a:solidFill>
                              <a:latin typeface="Cambria Math" panose="02040503050406030204" pitchFamily="18" charset="0"/>
                            </a:rPr>
                            <m:t>𝐱</m:t>
                          </m:r>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𝐩</m:t>
                          </m:r>
                        </m:sub>
                      </m:sSub>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𝑖𝐶</m:t>
                      </m:r>
                      <m:r>
                        <a:rPr sz="2200" i="1">
                          <a:solidFill>
                            <a:srgbClr val="4E5B3E"/>
                          </a:solidFill>
                          <a:latin typeface="Cambria Math" panose="02040503050406030204" pitchFamily="18" charset="0"/>
                        </a:rPr>
                        <m:t>[</m:t>
                      </m:r>
                      <m:r>
                        <a:rPr sz="2200" i="1">
                          <a:solidFill>
                            <a:srgbClr val="4E5B3E"/>
                          </a:solidFill>
                          <a:latin typeface="Cambria Math" panose="02040503050406030204" pitchFamily="18" charset="0"/>
                        </a:rPr>
                        <m:t>𝜚</m:t>
                      </m:r>
                      <m:r>
                        <a:rPr sz="2200" i="1">
                          <a:solidFill>
                            <a:srgbClr val="4E5B3E"/>
                          </a:solidFill>
                          <a:latin typeface="Cambria Math" panose="02040503050406030204" pitchFamily="18" charset="0"/>
                        </a:rPr>
                        <m:t>,</m:t>
                      </m:r>
                      <m:bar>
                        <m:barPr>
                          <m:pos m:val="top"/>
                          <m:ctrlPr>
                            <a:rPr sz="2200" i="1">
                              <a:solidFill>
                                <a:srgbClr val="4E5B3E"/>
                              </a:solidFill>
                              <a:latin typeface="Cambria Math" panose="02040503050406030204" pitchFamily="18" charset="0"/>
                            </a:rPr>
                          </m:ctrlPr>
                        </m:barPr>
                        <m:e>
                          <m:r>
                            <a:rPr sz="2200" i="1">
                              <a:solidFill>
                                <a:srgbClr val="4E5B3E"/>
                              </a:solidFill>
                              <a:latin typeface="Cambria Math" panose="02040503050406030204" pitchFamily="18" charset="0"/>
                            </a:rPr>
                            <m:t>𝜚</m:t>
                          </m:r>
                        </m:e>
                      </m:bar>
                      <m:r>
                        <a:rPr sz="2200" i="1">
                          <a:solidFill>
                            <a:srgbClr val="4E5B3E"/>
                          </a:solidFill>
                          <a:latin typeface="Cambria Math" panose="02040503050406030204" pitchFamily="18" charset="0"/>
                        </a:rPr>
                        <m:t>],</m:t>
                      </m:r>
                    </m:oMath>
                  </m:oMathPara>
                </a14:m>
                <a:endParaRPr sz="2200" dirty="0">
                  <a:solidFill>
                    <a:srgbClr val="4F5C3F"/>
                  </a:solidFill>
                </a:endParaRPr>
              </a:p>
            </p:txBody>
          </p:sp>
        </mc:Choice>
        <mc:Fallback xmlns="">
          <p:sp>
            <p:nvSpPr>
              <p:cNvPr id="19" name="Équation">
                <a:extLst>
                  <a:ext uri="{FF2B5EF4-FFF2-40B4-BE49-F238E27FC236}">
                    <a16:creationId xmlns:a16="http://schemas.microsoft.com/office/drawing/2014/main" id="{ED99F478-36CE-BA18-9113-C96B4DFFAA21}"/>
                  </a:ext>
                </a:extLst>
              </p:cNvPr>
              <p:cNvSpPr txBox="1">
                <a:spLocks noRot="1" noChangeAspect="1" noMove="1" noResize="1" noEditPoints="1" noAdjustHandles="1" noChangeArrowheads="1" noChangeShapeType="1" noTextEdit="1"/>
              </p:cNvSpPr>
              <p:nvPr/>
            </p:nvSpPr>
            <p:spPr>
              <a:xfrm>
                <a:off x="303189" y="2866988"/>
                <a:ext cx="5848461" cy="368819"/>
              </a:xfrm>
              <a:prstGeom prst="rect">
                <a:avLst/>
              </a:prstGeom>
              <a:blipFill>
                <a:blip r:embed="rId9"/>
                <a:stretch>
                  <a:fillRect l="-651" r="-217" b="-26667"/>
                </a:stretch>
              </a:blipFill>
              <a:ln w="12700">
                <a:miter lim="400000"/>
              </a:ln>
            </p:spPr>
            <p:txBody>
              <a:bodyPr/>
              <a:lstStyle/>
              <a:p>
                <a:r>
                  <a:rPr lang="fr-FR">
                    <a:noFill/>
                  </a:rPr>
                  <a:t> </a:t>
                </a:r>
              </a:p>
            </p:txBody>
          </p:sp>
        </mc:Fallback>
      </mc:AlternateContent>
      <p:sp>
        <p:nvSpPr>
          <p:cNvPr id="20" name="Liouville operator">
            <a:extLst>
              <a:ext uri="{FF2B5EF4-FFF2-40B4-BE49-F238E27FC236}">
                <a16:creationId xmlns:a16="http://schemas.microsoft.com/office/drawing/2014/main" id="{E7F32F57-0213-DEA2-80C3-1C7E4D668AD6}"/>
              </a:ext>
            </a:extLst>
          </p:cNvPr>
          <p:cNvSpPr txBox="1"/>
          <p:nvPr/>
        </p:nvSpPr>
        <p:spPr>
          <a:xfrm>
            <a:off x="741660" y="3262622"/>
            <a:ext cx="1713611"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lnSpc>
                <a:spcPct val="100000"/>
              </a:lnSpc>
              <a:defRPr sz="2800">
                <a:solidFill>
                  <a:srgbClr val="212121"/>
                </a:solidFill>
                <a:latin typeface="Palatino"/>
                <a:ea typeface="Palatino"/>
                <a:cs typeface="Palatino"/>
                <a:sym typeface="Palatino"/>
              </a:defRPr>
            </a:lvl1pPr>
          </a:lstStyle>
          <a:p>
            <a:pPr>
              <a:defRPr>
                <a:effectLst/>
              </a:defRPr>
            </a:pPr>
            <a:r>
              <a:rPr sz="1600" dirty="0"/>
              <a:t>Liouville operator</a:t>
            </a:r>
          </a:p>
        </p:txBody>
      </p:sp>
      <p:sp>
        <p:nvSpPr>
          <p:cNvPr id="21" name="The full problem is 7-dimensional.">
            <a:extLst>
              <a:ext uri="{FF2B5EF4-FFF2-40B4-BE49-F238E27FC236}">
                <a16:creationId xmlns:a16="http://schemas.microsoft.com/office/drawing/2014/main" id="{4E7FD65E-BC95-F971-B528-9972B1D73B52}"/>
              </a:ext>
            </a:extLst>
          </p:cNvPr>
          <p:cNvSpPr txBox="1"/>
          <p:nvPr/>
        </p:nvSpPr>
        <p:spPr>
          <a:xfrm>
            <a:off x="303189" y="3504123"/>
            <a:ext cx="2614498"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212121"/>
                </a:solidFill>
                <a:latin typeface="Palatino"/>
                <a:ea typeface="Palatino"/>
                <a:cs typeface="Palatino"/>
                <a:sym typeface="Palatino"/>
              </a:defRPr>
            </a:lvl1pPr>
          </a:lstStyle>
          <a:p>
            <a:pPr>
              <a:defRPr>
                <a:effectLst/>
              </a:defRPr>
            </a:pPr>
            <a:r>
              <a:rPr lang="fr-FR" sz="1600" dirty="0"/>
              <a:t>(phase </a:t>
            </a:r>
            <a:r>
              <a:rPr lang="fr-FR" sz="1600" dirty="0" err="1"/>
              <a:t>space</a:t>
            </a:r>
            <a:r>
              <a:rPr lang="fr-FR" sz="1600" dirty="0"/>
              <a:t> </a:t>
            </a:r>
            <a:r>
              <a:rPr sz="1600" dirty="0"/>
              <a:t>7-dimensional</a:t>
            </a:r>
            <a:r>
              <a:rPr lang="fr-FR" sz="1500" dirty="0"/>
              <a:t>)</a:t>
            </a:r>
            <a:endParaRPr sz="1500" dirty="0"/>
          </a:p>
        </p:txBody>
      </p:sp>
      <p:sp>
        <p:nvSpPr>
          <p:cNvPr id="22" name="Liouville operator">
            <a:extLst>
              <a:ext uri="{FF2B5EF4-FFF2-40B4-BE49-F238E27FC236}">
                <a16:creationId xmlns:a16="http://schemas.microsoft.com/office/drawing/2014/main" id="{655EB29A-10A5-E503-E48F-FD498D915EB4}"/>
              </a:ext>
            </a:extLst>
          </p:cNvPr>
          <p:cNvSpPr txBox="1"/>
          <p:nvPr/>
        </p:nvSpPr>
        <p:spPr>
          <a:xfrm>
            <a:off x="3372888" y="3679290"/>
            <a:ext cx="72200"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lnSpc>
                <a:spcPct val="100000"/>
              </a:lnSpc>
              <a:defRPr sz="2800">
                <a:solidFill>
                  <a:srgbClr val="212121"/>
                </a:solidFill>
                <a:latin typeface="Palatino"/>
                <a:ea typeface="Palatino"/>
                <a:cs typeface="Palatino"/>
                <a:sym typeface="Palatino"/>
              </a:defRPr>
            </a:lvl1pPr>
          </a:lstStyle>
          <a:p>
            <a:pPr>
              <a:defRPr>
                <a:effectLst/>
              </a:defRPr>
            </a:pPr>
            <a:endParaRPr sz="1600" dirty="0"/>
          </a:p>
        </p:txBody>
      </p:sp>
      <p:sp>
        <p:nvSpPr>
          <p:cNvPr id="23" name="mean-field">
            <a:extLst>
              <a:ext uri="{FF2B5EF4-FFF2-40B4-BE49-F238E27FC236}">
                <a16:creationId xmlns:a16="http://schemas.microsoft.com/office/drawing/2014/main" id="{1136C31F-F05D-2577-F4B5-ED887D45D365}"/>
              </a:ext>
            </a:extLst>
          </p:cNvPr>
          <p:cNvSpPr txBox="1"/>
          <p:nvPr/>
        </p:nvSpPr>
        <p:spPr>
          <a:xfrm>
            <a:off x="3666215" y="3259718"/>
            <a:ext cx="1099661"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lvl1pPr defTabSz="821531">
              <a:lnSpc>
                <a:spcPct val="100000"/>
              </a:lnSpc>
              <a:defRPr sz="2800">
                <a:solidFill>
                  <a:srgbClr val="212121"/>
                </a:solidFill>
                <a:latin typeface="Palatino"/>
                <a:ea typeface="Palatino"/>
                <a:cs typeface="Palatino"/>
                <a:sym typeface="Palatino"/>
              </a:defRPr>
            </a:lvl1pPr>
          </a:lstStyle>
          <a:p>
            <a:pPr>
              <a:defRPr>
                <a:effectLst/>
              </a:defRPr>
            </a:pPr>
            <a:r>
              <a:rPr sz="1600" b="1" dirty="0">
                <a:solidFill>
                  <a:schemeClr val="tx2">
                    <a:lumMod val="60000"/>
                    <a:lumOff val="40000"/>
                  </a:schemeClr>
                </a:solidFill>
              </a:rPr>
              <a:t>mean-field</a:t>
            </a:r>
          </a:p>
        </p:txBody>
      </p:sp>
      <p:sp>
        <p:nvSpPr>
          <p:cNvPr id="24" name="collisions">
            <a:extLst>
              <a:ext uri="{FF2B5EF4-FFF2-40B4-BE49-F238E27FC236}">
                <a16:creationId xmlns:a16="http://schemas.microsoft.com/office/drawing/2014/main" id="{C06872D2-71E6-7EF1-3372-7B60454BD0F3}"/>
              </a:ext>
            </a:extLst>
          </p:cNvPr>
          <p:cNvSpPr txBox="1"/>
          <p:nvPr/>
        </p:nvSpPr>
        <p:spPr>
          <a:xfrm>
            <a:off x="5143978" y="3250694"/>
            <a:ext cx="1019511"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410766">
              <a:defRPr sz="2800">
                <a:solidFill>
                  <a:srgbClr val="546056"/>
                </a:solidFill>
                <a:effectLst/>
                <a:latin typeface="Palatino"/>
                <a:ea typeface="Palatino"/>
                <a:cs typeface="Palatino"/>
                <a:sym typeface="Palatino"/>
              </a:defRPr>
            </a:pPr>
            <a:r>
              <a:rPr sz="1600" b="1" dirty="0"/>
              <a:t>collisions</a:t>
            </a:r>
            <a:r>
              <a:rPr sz="1400" b="1" dirty="0">
                <a:solidFill>
                  <a:srgbClr val="00B0F0"/>
                </a:solidFill>
              </a:rPr>
              <a:t> </a:t>
            </a:r>
          </a:p>
        </p:txBody>
      </p:sp>
      <p:sp>
        <p:nvSpPr>
          <p:cNvPr id="25" name="Rectangle 24">
            <a:extLst>
              <a:ext uri="{FF2B5EF4-FFF2-40B4-BE49-F238E27FC236}">
                <a16:creationId xmlns:a16="http://schemas.microsoft.com/office/drawing/2014/main" id="{23CA3831-0756-17F3-39AC-08089333573D}"/>
              </a:ext>
            </a:extLst>
          </p:cNvPr>
          <p:cNvSpPr/>
          <p:nvPr/>
        </p:nvSpPr>
        <p:spPr>
          <a:xfrm>
            <a:off x="303189" y="2825141"/>
            <a:ext cx="5860300" cy="1054519"/>
          </a:xfrm>
          <a:prstGeom prst="rect">
            <a:avLst/>
          </a:prstGeom>
          <a:noFill/>
          <a:ln w="381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36" name="Groupe 35">
            <a:extLst>
              <a:ext uri="{FF2B5EF4-FFF2-40B4-BE49-F238E27FC236}">
                <a16:creationId xmlns:a16="http://schemas.microsoft.com/office/drawing/2014/main" id="{92B9F88D-B3D4-0F92-7B77-DFD408829CB0}"/>
              </a:ext>
            </a:extLst>
          </p:cNvPr>
          <p:cNvGrpSpPr/>
          <p:nvPr/>
        </p:nvGrpSpPr>
        <p:grpSpPr>
          <a:xfrm>
            <a:off x="7963838" y="4010937"/>
            <a:ext cx="1029958" cy="486995"/>
            <a:chOff x="7963838" y="4010937"/>
            <a:chExt cx="1029958" cy="486995"/>
          </a:xfrm>
        </p:grpSpPr>
        <p:sp>
          <p:nvSpPr>
            <p:cNvPr id="31" name="collisions">
              <a:extLst>
                <a:ext uri="{FF2B5EF4-FFF2-40B4-BE49-F238E27FC236}">
                  <a16:creationId xmlns:a16="http://schemas.microsoft.com/office/drawing/2014/main" id="{A4F8F8E5-A09F-BD8E-EAC5-C9B7CC118979}"/>
                </a:ext>
              </a:extLst>
            </p:cNvPr>
            <p:cNvSpPr txBox="1"/>
            <p:nvPr/>
          </p:nvSpPr>
          <p:spPr>
            <a:xfrm>
              <a:off x="8020773" y="4010937"/>
              <a:ext cx="973023" cy="3183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5719" tIns="35719" rIns="35719" bIns="35719" anchor="ctr">
              <a:spAutoFit/>
            </a:bodyPr>
            <a:lstStyle/>
            <a:p>
              <a:pPr defTabSz="410766">
                <a:defRPr sz="2800">
                  <a:solidFill>
                    <a:srgbClr val="546056"/>
                  </a:solidFill>
                  <a:effectLst/>
                  <a:latin typeface="Palatino"/>
                  <a:ea typeface="Palatino"/>
                  <a:cs typeface="Palatino"/>
                  <a:sym typeface="Palatino"/>
                </a:defRPr>
              </a:pPr>
              <a:r>
                <a:rPr lang="fr-FR" sz="1600" b="1" dirty="0" err="1"/>
                <a:t>interplay</a:t>
              </a:r>
              <a:r>
                <a:rPr sz="1400" b="1" dirty="0">
                  <a:solidFill>
                    <a:srgbClr val="00B0F0"/>
                  </a:solidFill>
                </a:rPr>
                <a:t> </a:t>
              </a:r>
            </a:p>
          </p:txBody>
        </p:sp>
        <p:cxnSp>
          <p:nvCxnSpPr>
            <p:cNvPr id="33" name="Connecteur droit avec flèche 32">
              <a:extLst>
                <a:ext uri="{FF2B5EF4-FFF2-40B4-BE49-F238E27FC236}">
                  <a16:creationId xmlns:a16="http://schemas.microsoft.com/office/drawing/2014/main" id="{2A4224FA-E4FD-F2DD-259F-A76907C1CAEE}"/>
                </a:ext>
              </a:extLst>
            </p:cNvPr>
            <p:cNvCxnSpPr/>
            <p:nvPr/>
          </p:nvCxnSpPr>
          <p:spPr>
            <a:xfrm>
              <a:off x="7963838" y="4497932"/>
              <a:ext cx="966651" cy="0"/>
            </a:xfrm>
            <a:prstGeom prst="straightConnector1">
              <a:avLst/>
            </a:prstGeom>
            <a:ln w="19050" cap="flat" cmpd="sng" algn="ctr">
              <a:solidFill>
                <a:schemeClr val="accent1"/>
              </a:solidFill>
              <a:prstDash val="solid"/>
              <a:round/>
              <a:headEnd type="arrow" w="med" len="med"/>
              <a:tailEnd type="arrow" w="med" len="med"/>
            </a:ln>
          </p:spPr>
          <p:style>
            <a:lnRef idx="0">
              <a:scrgbClr r="0" g="0" b="0"/>
            </a:lnRef>
            <a:fillRef idx="0">
              <a:scrgbClr r="0" g="0" b="0"/>
            </a:fillRef>
            <a:effectRef idx="0">
              <a:scrgbClr r="0" g="0" b="0"/>
            </a:effectRef>
            <a:fontRef idx="minor">
              <a:schemeClr val="tx1"/>
            </a:fontRef>
          </p:style>
        </p:cxnSp>
      </p:grpSp>
      <p:pic>
        <p:nvPicPr>
          <p:cNvPr id="32" name="Image 31">
            <a:extLst>
              <a:ext uri="{FF2B5EF4-FFF2-40B4-BE49-F238E27FC236}">
                <a16:creationId xmlns:a16="http://schemas.microsoft.com/office/drawing/2014/main" id="{3489FB5A-3BA0-2155-3ED2-C3675B75197B}"/>
              </a:ext>
            </a:extLst>
          </p:cNvPr>
          <p:cNvPicPr>
            <a:picLocks noChangeAspect="1"/>
          </p:cNvPicPr>
          <p:nvPr/>
        </p:nvPicPr>
        <p:blipFill>
          <a:blip r:embed="rId10"/>
          <a:srcRect l="5154" t="36095" r="38906" b="32611"/>
          <a:stretch>
            <a:fillRect/>
          </a:stretch>
        </p:blipFill>
        <p:spPr>
          <a:xfrm>
            <a:off x="6942445" y="5036355"/>
            <a:ext cx="4347861" cy="1581838"/>
          </a:xfrm>
          <a:prstGeom prst="rect">
            <a:avLst/>
          </a:prstGeom>
        </p:spPr>
      </p:pic>
      <p:grpSp>
        <p:nvGrpSpPr>
          <p:cNvPr id="40" name="Groupe 39">
            <a:extLst>
              <a:ext uri="{FF2B5EF4-FFF2-40B4-BE49-F238E27FC236}">
                <a16:creationId xmlns:a16="http://schemas.microsoft.com/office/drawing/2014/main" id="{F9684A58-FC91-6D2F-8418-E8B8BAC0489C}"/>
              </a:ext>
            </a:extLst>
          </p:cNvPr>
          <p:cNvGrpSpPr/>
          <p:nvPr/>
        </p:nvGrpSpPr>
        <p:grpSpPr>
          <a:xfrm>
            <a:off x="229606" y="5089861"/>
            <a:ext cx="6530533" cy="1559587"/>
            <a:chOff x="229606" y="4889829"/>
            <a:chExt cx="6530533" cy="1559587"/>
          </a:xfrm>
        </p:grpSpPr>
        <p:grpSp>
          <p:nvGrpSpPr>
            <p:cNvPr id="27" name="Groupe 26">
              <a:extLst>
                <a:ext uri="{FF2B5EF4-FFF2-40B4-BE49-F238E27FC236}">
                  <a16:creationId xmlns:a16="http://schemas.microsoft.com/office/drawing/2014/main" id="{A85FA2FC-D0CA-D850-4A3D-7AE0B0FEB396}"/>
                </a:ext>
              </a:extLst>
            </p:cNvPr>
            <p:cNvGrpSpPr/>
            <p:nvPr/>
          </p:nvGrpSpPr>
          <p:grpSpPr>
            <a:xfrm>
              <a:off x="229606" y="4889829"/>
              <a:ext cx="6530533" cy="1559587"/>
              <a:chOff x="4030830" y="10166940"/>
              <a:chExt cx="6530533" cy="1559587"/>
            </a:xfrm>
          </p:grpSpPr>
          <p:grpSp>
            <p:nvGrpSpPr>
              <p:cNvPr id="29" name="Groupe 28">
                <a:extLst>
                  <a:ext uri="{FF2B5EF4-FFF2-40B4-BE49-F238E27FC236}">
                    <a16:creationId xmlns:a16="http://schemas.microsoft.com/office/drawing/2014/main" id="{BDFF035F-6933-6635-E92D-49D5186EA36D}"/>
                  </a:ext>
                </a:extLst>
              </p:cNvPr>
              <p:cNvGrpSpPr/>
              <p:nvPr/>
            </p:nvGrpSpPr>
            <p:grpSpPr>
              <a:xfrm>
                <a:off x="4030830" y="10166940"/>
                <a:ext cx="6130717" cy="1559587"/>
                <a:chOff x="1262230" y="10370140"/>
                <a:chExt cx="6130717" cy="1559587"/>
              </a:xfrm>
            </p:grpSpPr>
            <p:sp>
              <p:nvSpPr>
                <p:cNvPr id="35" name="Same in the early Universe, at primordial nucleosynthesis epoch.">
                  <a:extLst>
                    <a:ext uri="{FF2B5EF4-FFF2-40B4-BE49-F238E27FC236}">
                      <a16:creationId xmlns:a16="http://schemas.microsoft.com/office/drawing/2014/main" id="{610BB8E5-EF59-E03D-D1B6-784386217822}"/>
                    </a:ext>
                  </a:extLst>
                </p:cNvPr>
                <p:cNvSpPr txBox="1"/>
                <p:nvPr/>
              </p:nvSpPr>
              <p:spPr>
                <a:xfrm>
                  <a:off x="1758612" y="10370140"/>
                  <a:ext cx="3818353" cy="348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584200">
                    <a:lnSpc>
                      <a:spcPct val="100000"/>
                    </a:lnSpc>
                    <a:defRPr sz="3000">
                      <a:solidFill>
                        <a:srgbClr val="0096FF"/>
                      </a:solidFill>
                      <a:effectLst/>
                      <a:latin typeface="Palatino"/>
                      <a:ea typeface="Palatino"/>
                      <a:cs typeface="Palatino"/>
                      <a:sym typeface="Palatino"/>
                    </a:defRPr>
                  </a:pPr>
                  <a:r>
                    <a:rPr lang="fr-FR" sz="1600" dirty="0"/>
                    <a:t>QKE in the Early Universe (BBN </a:t>
                  </a:r>
                  <a:r>
                    <a:rPr lang="fr-FR" sz="1600" dirty="0" err="1"/>
                    <a:t>epoch</a:t>
                  </a:r>
                  <a:r>
                    <a:rPr lang="fr-FR" sz="1600" dirty="0"/>
                    <a:t>) :</a:t>
                  </a:r>
                  <a:endParaRPr sz="1600" dirty="0"/>
                </a:p>
              </p:txBody>
            </p:sp>
            <p:sp>
              <p:nvSpPr>
                <p:cNvPr id="37" name="Solved in the early Universe (isotropy, homogeneity). A precise value for Neff = 3.0440 (BBN epoch)">
                  <a:extLst>
                    <a:ext uri="{FF2B5EF4-FFF2-40B4-BE49-F238E27FC236}">
                      <a16:creationId xmlns:a16="http://schemas.microsoft.com/office/drawing/2014/main" id="{E019252D-56E8-EC98-922E-EE5B80390BCA}"/>
                    </a:ext>
                  </a:extLst>
                </p:cNvPr>
                <p:cNvSpPr txBox="1"/>
                <p:nvPr/>
              </p:nvSpPr>
              <p:spPr>
                <a:xfrm>
                  <a:off x="1262230" y="10733267"/>
                  <a:ext cx="6130717" cy="96436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lvl="1" algn="l" defTabSz="584200">
                    <a:lnSpc>
                      <a:spcPct val="100000"/>
                    </a:lnSpc>
                    <a:defRPr sz="3000" b="1">
                      <a:solidFill>
                        <a:srgbClr val="212121"/>
                      </a:solidFill>
                      <a:effectLst/>
                      <a:latin typeface="Palatino"/>
                      <a:ea typeface="Palatino"/>
                      <a:cs typeface="Palatino"/>
                      <a:sym typeface="Palatino"/>
                    </a:defRPr>
                  </a:pPr>
                  <a:r>
                    <a:rPr lang="fr-FR" sz="1600" b="0" dirty="0"/>
                    <a:t>S</a:t>
                  </a:r>
                  <a:r>
                    <a:rPr sz="1600" b="0" dirty="0" err="1"/>
                    <a:t>olved</a:t>
                  </a:r>
                  <a:r>
                    <a:rPr lang="fr-FR" sz="1600" b="0" dirty="0"/>
                    <a:t> (off-diagonal collision </a:t>
                  </a:r>
                  <a:r>
                    <a:rPr lang="fr-FR" sz="1600" b="0" dirty="0" err="1"/>
                    <a:t>term</a:t>
                  </a:r>
                  <a:r>
                    <a:rPr lang="fr-FR" sz="1600" b="0" dirty="0"/>
                    <a:t> in the </a:t>
                  </a:r>
                  <a:r>
                    <a:rPr lang="fr-FR" sz="1600" b="0" dirty="0" err="1"/>
                    <a:t>damping</a:t>
                  </a:r>
                  <a:r>
                    <a:rPr lang="fr-FR" sz="1600" b="0" dirty="0"/>
                    <a:t> approx.)</a:t>
                  </a:r>
                  <a:r>
                    <a:rPr sz="1600" b="0" dirty="0"/>
                    <a:t>,</a:t>
                  </a:r>
                  <a:r>
                    <a:rPr sz="1600" dirty="0"/>
                    <a:t> </a:t>
                  </a:r>
                  <a:r>
                    <a:rPr sz="2000" b="0" dirty="0"/>
                    <a:t> </a:t>
                  </a:r>
                  <a:endParaRPr lang="fr-FR" sz="2000" dirty="0"/>
                </a:p>
                <a:p>
                  <a:pPr lvl="1" algn="l" defTabSz="584200">
                    <a:lnSpc>
                      <a:spcPct val="100000"/>
                    </a:lnSpc>
                    <a:defRPr sz="3000" b="1">
                      <a:solidFill>
                        <a:srgbClr val="212121"/>
                      </a:solidFill>
                      <a:effectLst/>
                      <a:latin typeface="Palatino"/>
                      <a:ea typeface="Palatino"/>
                      <a:cs typeface="Palatino"/>
                      <a:sym typeface="Palatino"/>
                    </a:defRPr>
                  </a:pPr>
                  <a:endParaRPr lang="fr-FR" sz="2000" dirty="0"/>
                </a:p>
                <a:p>
                  <a:pPr lvl="1" algn="l" defTabSz="584200">
                    <a:lnSpc>
                      <a:spcPct val="100000"/>
                    </a:lnSpc>
                    <a:defRPr sz="3000" b="1">
                      <a:solidFill>
                        <a:srgbClr val="212121"/>
                      </a:solidFill>
                      <a:effectLst/>
                      <a:latin typeface="Palatino"/>
                      <a:ea typeface="Palatino"/>
                      <a:cs typeface="Palatino"/>
                      <a:sym typeface="Palatino"/>
                    </a:defRPr>
                  </a:pPr>
                  <a:r>
                    <a:rPr lang="fr-FR" sz="1600" b="0" dirty="0"/>
                    <a:t>Full collision </a:t>
                  </a:r>
                  <a:r>
                    <a:rPr lang="fr-FR" sz="1600" b="0" dirty="0" err="1"/>
                    <a:t>term</a:t>
                  </a:r>
                  <a:r>
                    <a:rPr lang="fr-FR" sz="1600" b="0" dirty="0"/>
                    <a:t>, </a:t>
                  </a:r>
                  <a:r>
                    <a:rPr sz="1600" b="0" dirty="0"/>
                    <a:t>a precise value for Neff = 3.0440 .</a:t>
                  </a:r>
                </a:p>
              </p:txBody>
            </p:sp>
            <p:sp>
              <p:nvSpPr>
                <p:cNvPr id="38" name="Froustey, Pitrou, Volpe, JCAP 12 (2020)15  —-PDG">
                  <a:extLst>
                    <a:ext uri="{FF2B5EF4-FFF2-40B4-BE49-F238E27FC236}">
                      <a16:creationId xmlns:a16="http://schemas.microsoft.com/office/drawing/2014/main" id="{B1AF5601-F395-7EDB-239C-8B3C7524B06E}"/>
                    </a:ext>
                  </a:extLst>
                </p:cNvPr>
                <p:cNvSpPr txBox="1"/>
                <p:nvPr/>
              </p:nvSpPr>
              <p:spPr>
                <a:xfrm>
                  <a:off x="2543185" y="11580914"/>
                  <a:ext cx="3932102" cy="348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500"/>
                  </a:lvl1pPr>
                </a:lstStyle>
                <a:p>
                  <a:r>
                    <a:rPr sz="1600" dirty="0" err="1">
                      <a:solidFill>
                        <a:schemeClr val="tx1">
                          <a:lumMod val="65000"/>
                          <a:lumOff val="35000"/>
                        </a:schemeClr>
                      </a:solidFill>
                      <a:latin typeface="American Typewriter" panose="02090604020004020304" pitchFamily="18" charset="77"/>
                    </a:rPr>
                    <a:t>Froustey</a:t>
                  </a:r>
                  <a:r>
                    <a:rPr sz="1600" dirty="0">
                      <a:solidFill>
                        <a:schemeClr val="tx1">
                          <a:lumMod val="65000"/>
                          <a:lumOff val="35000"/>
                        </a:schemeClr>
                      </a:solidFill>
                      <a:latin typeface="American Typewriter" panose="02090604020004020304" pitchFamily="18" charset="77"/>
                    </a:rPr>
                    <a:t>, </a:t>
                  </a:r>
                  <a:r>
                    <a:rPr sz="1600" dirty="0" err="1">
                      <a:solidFill>
                        <a:schemeClr val="tx1">
                          <a:lumMod val="65000"/>
                          <a:lumOff val="35000"/>
                        </a:schemeClr>
                      </a:solidFill>
                      <a:latin typeface="American Typewriter" panose="02090604020004020304" pitchFamily="18" charset="77"/>
                    </a:rPr>
                    <a:t>Pitrou</a:t>
                  </a:r>
                  <a:r>
                    <a:rPr sz="1600" dirty="0">
                      <a:solidFill>
                        <a:schemeClr val="tx1">
                          <a:lumMod val="65000"/>
                          <a:lumOff val="35000"/>
                        </a:schemeClr>
                      </a:solidFill>
                      <a:latin typeface="American Typewriter" panose="02090604020004020304" pitchFamily="18" charset="77"/>
                    </a:rPr>
                    <a:t>, Volpe, JCAP 12, 2020</a:t>
                  </a:r>
                </a:p>
              </p:txBody>
            </p:sp>
          </p:grpSp>
          <p:sp>
            <p:nvSpPr>
              <p:cNvPr id="30" name="Froustey, Pitrou, Volpe, JCAP 12 (2020)15  —-PDG">
                <a:extLst>
                  <a:ext uri="{FF2B5EF4-FFF2-40B4-BE49-F238E27FC236}">
                    <a16:creationId xmlns:a16="http://schemas.microsoft.com/office/drawing/2014/main" id="{F943B994-66B9-1E56-5B03-7E0B2AB2224D}"/>
                  </a:ext>
                </a:extLst>
              </p:cNvPr>
              <p:cNvSpPr txBox="1"/>
              <p:nvPr/>
            </p:nvSpPr>
            <p:spPr>
              <a:xfrm>
                <a:off x="4466489" y="10892007"/>
                <a:ext cx="6094874" cy="34881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a:defRPr sz="2500"/>
                </a:lvl1pPr>
              </a:lstStyle>
              <a:p>
                <a:r>
                  <a:rPr lang="fr-FR" sz="1600" dirty="0">
                    <a:latin typeface="American Typewriter" panose="02090604020004020304" pitchFamily="18" charset="77"/>
                  </a:rPr>
                  <a:t>Horn and</a:t>
                </a:r>
                <a:r>
                  <a:rPr sz="1600" dirty="0">
                    <a:latin typeface="American Typewriter" panose="02090604020004020304" pitchFamily="18" charset="77"/>
                  </a:rPr>
                  <a:t> Volpe,</a:t>
                </a:r>
                <a:r>
                  <a:rPr lang="fr-FR" sz="1600" dirty="0">
                    <a:latin typeface="American Typewriter" panose="02090604020004020304" pitchFamily="18" charset="77"/>
                  </a:rPr>
                  <a:t> 2011</a:t>
                </a:r>
                <a:r>
                  <a:rPr sz="1600" dirty="0">
                    <a:latin typeface="American Typewriter" panose="02090604020004020304" pitchFamily="18" charset="77"/>
                  </a:rPr>
                  <a:t> </a:t>
                </a:r>
                <a:r>
                  <a:rPr lang="fr-FR" sz="1600" dirty="0">
                    <a:latin typeface="American Typewriter" panose="02090604020004020304" pitchFamily="18" charset="77"/>
                  </a:rPr>
                  <a:t>- </a:t>
                </a:r>
                <a:r>
                  <a:rPr lang="fr-FR" sz="1600" dirty="0" err="1">
                    <a:latin typeface="American Typewriter" panose="02090604020004020304" pitchFamily="18" charset="77"/>
                  </a:rPr>
                  <a:t>unpublished</a:t>
                </a:r>
                <a:r>
                  <a:rPr lang="fr-FR" sz="1600" dirty="0">
                    <a:latin typeface="American Typewriter" panose="02090604020004020304" pitchFamily="18" charset="77"/>
                  </a:rPr>
                  <a:t> , </a:t>
                </a:r>
                <a:r>
                  <a:rPr lang="fr-FR" sz="1600" dirty="0" err="1">
                    <a:latin typeface="American Typewriter" panose="02090604020004020304" pitchFamily="18" charset="77"/>
                  </a:rPr>
                  <a:t>Horn’s</a:t>
                </a:r>
                <a:r>
                  <a:rPr lang="fr-FR" sz="1600" dirty="0">
                    <a:latin typeface="American Typewriter" panose="02090604020004020304" pitchFamily="18" charset="77"/>
                  </a:rPr>
                  <a:t> </a:t>
                </a:r>
                <a:r>
                  <a:rPr lang="fr-FR" sz="1600" dirty="0" err="1">
                    <a:latin typeface="American Typewriter" panose="02090604020004020304" pitchFamily="18" charset="77"/>
                  </a:rPr>
                  <a:t>Diploma</a:t>
                </a:r>
                <a:r>
                  <a:rPr lang="fr-FR" sz="1600" dirty="0">
                    <a:latin typeface="American Typewriter" panose="02090604020004020304" pitchFamily="18" charset="77"/>
                  </a:rPr>
                  <a:t> </a:t>
                </a:r>
                <a:r>
                  <a:rPr lang="fr-FR" sz="1600" dirty="0" err="1">
                    <a:latin typeface="American Typewriter" panose="02090604020004020304" pitchFamily="18" charset="77"/>
                  </a:rPr>
                  <a:t>Thesis</a:t>
                </a:r>
                <a:r>
                  <a:rPr lang="fr-FR" sz="1600" dirty="0">
                    <a:latin typeface="American Typewriter" panose="02090604020004020304" pitchFamily="18" charset="77"/>
                  </a:rPr>
                  <a:t>.</a:t>
                </a:r>
                <a:endParaRPr sz="1600" dirty="0">
                  <a:latin typeface="American Typewriter" panose="02090604020004020304" pitchFamily="18" charset="77"/>
                </a:endParaRPr>
              </a:p>
            </p:txBody>
          </p:sp>
        </p:grpSp>
        <p:sp>
          <p:nvSpPr>
            <p:cNvPr id="39" name="Rectangle">
              <a:extLst>
                <a:ext uri="{FF2B5EF4-FFF2-40B4-BE49-F238E27FC236}">
                  <a16:creationId xmlns:a16="http://schemas.microsoft.com/office/drawing/2014/main" id="{1C806A41-ADC8-E9A4-159D-376FA85799EA}"/>
                </a:ext>
              </a:extLst>
            </p:cNvPr>
            <p:cNvSpPr/>
            <p:nvPr/>
          </p:nvSpPr>
          <p:spPr>
            <a:xfrm>
              <a:off x="367498" y="4935395"/>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grpSp>
      <p:sp>
        <p:nvSpPr>
          <p:cNvPr id="26" name="Since neutrinos are massive they can decay.…">
            <a:extLst>
              <a:ext uri="{FF2B5EF4-FFF2-40B4-BE49-F238E27FC236}">
                <a16:creationId xmlns:a16="http://schemas.microsoft.com/office/drawing/2014/main" id="{D1EFA12A-EE92-0E26-B009-1A43926F37F2}"/>
              </a:ext>
            </a:extLst>
          </p:cNvPr>
          <p:cNvSpPr txBox="1"/>
          <p:nvPr/>
        </p:nvSpPr>
        <p:spPr>
          <a:xfrm>
            <a:off x="688905" y="3927088"/>
            <a:ext cx="5754192"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2000" b="1" dirty="0">
                <a:solidFill>
                  <a:srgbClr val="00B0F0"/>
                </a:solidFill>
              </a:rPr>
              <a:t>Intensive </a:t>
            </a:r>
            <a:r>
              <a:rPr lang="fr-FR" sz="2000" b="1" dirty="0" err="1">
                <a:solidFill>
                  <a:srgbClr val="00B0F0"/>
                </a:solidFill>
              </a:rPr>
              <a:t>theoretical</a:t>
            </a:r>
            <a:r>
              <a:rPr lang="fr-FR" sz="2000" b="1" dirty="0">
                <a:solidFill>
                  <a:srgbClr val="00B0F0"/>
                </a:solidFill>
              </a:rPr>
              <a:t> </a:t>
            </a:r>
            <a:r>
              <a:rPr lang="fr-FR" sz="2000" b="1" dirty="0" err="1">
                <a:solidFill>
                  <a:srgbClr val="00B0F0"/>
                </a:solidFill>
              </a:rPr>
              <a:t>studies</a:t>
            </a:r>
            <a:r>
              <a:rPr lang="fr-FR" sz="2000" b="1" dirty="0">
                <a:solidFill>
                  <a:srgbClr val="00B0F0"/>
                </a:solidFill>
              </a:rPr>
              <a:t> </a:t>
            </a:r>
            <a:r>
              <a:rPr lang="fr-FR" sz="2000" b="1" dirty="0" err="1">
                <a:solidFill>
                  <a:srgbClr val="00B0F0"/>
                </a:solidFill>
              </a:rPr>
              <a:t>with</a:t>
            </a:r>
            <a:r>
              <a:rPr lang="fr-FR" sz="2000" b="1" dirty="0">
                <a:solidFill>
                  <a:srgbClr val="00B0F0"/>
                </a:solidFill>
              </a:rPr>
              <a:t> </a:t>
            </a:r>
          </a:p>
          <a:p>
            <a:pPr lvl="1" defTabSz="292100">
              <a:defRPr sz="3000">
                <a:solidFill>
                  <a:srgbClr val="212121"/>
                </a:solidFill>
                <a:effectLst/>
                <a:latin typeface="Palatino"/>
                <a:ea typeface="Palatino"/>
                <a:cs typeface="Palatino"/>
                <a:sym typeface="Palatino"/>
              </a:defRPr>
            </a:pPr>
            <a:r>
              <a:rPr lang="fr-FR" sz="2000" b="1" dirty="0" err="1">
                <a:solidFill>
                  <a:srgbClr val="00B0F0"/>
                </a:solidFill>
              </a:rPr>
              <a:t>schematic</a:t>
            </a:r>
            <a:r>
              <a:rPr lang="fr-FR" sz="2000" b="1" dirty="0">
                <a:solidFill>
                  <a:srgbClr val="00B0F0"/>
                </a:solidFill>
              </a:rPr>
              <a:t> </a:t>
            </a:r>
            <a:r>
              <a:rPr lang="fr-FR" sz="2000" b="1" dirty="0" err="1">
                <a:solidFill>
                  <a:srgbClr val="00B0F0"/>
                </a:solidFill>
              </a:rPr>
              <a:t>models</a:t>
            </a:r>
            <a:r>
              <a:rPr lang="fr-FR" sz="2000" b="1" dirty="0">
                <a:solidFill>
                  <a:srgbClr val="00B0F0"/>
                </a:solidFill>
              </a:rPr>
              <a:t> </a:t>
            </a:r>
            <a:r>
              <a:rPr lang="fr-FR" sz="2000" b="1" dirty="0" err="1">
                <a:solidFill>
                  <a:srgbClr val="00B0F0"/>
                </a:solidFill>
              </a:rPr>
              <a:t>since</a:t>
            </a:r>
            <a:r>
              <a:rPr lang="fr-FR" sz="2000" b="1" dirty="0">
                <a:solidFill>
                  <a:srgbClr val="00B0F0"/>
                </a:solidFill>
              </a:rPr>
              <a:t> </a:t>
            </a:r>
            <a:r>
              <a:rPr lang="fr-FR" sz="2000" b="1" dirty="0" err="1">
                <a:solidFill>
                  <a:srgbClr val="00B0F0"/>
                </a:solidFill>
              </a:rPr>
              <a:t>two</a:t>
            </a:r>
            <a:r>
              <a:rPr lang="fr-FR" sz="2000" b="1" dirty="0">
                <a:solidFill>
                  <a:srgbClr val="00B0F0"/>
                </a:solidFill>
              </a:rPr>
              <a:t> </a:t>
            </a:r>
            <a:r>
              <a:rPr lang="fr-FR" sz="2000" b="1" dirty="0" err="1">
                <a:solidFill>
                  <a:srgbClr val="00B0F0"/>
                </a:solidFill>
              </a:rPr>
              <a:t>decades</a:t>
            </a:r>
            <a:r>
              <a:rPr lang="fr-FR" sz="2000" b="1" dirty="0">
                <a:solidFill>
                  <a:srgbClr val="00B0F0"/>
                </a:solidFill>
              </a:rPr>
              <a:t> : </a:t>
            </a:r>
            <a:r>
              <a:rPr lang="fr-FR" sz="2000" b="1" i="1" dirty="0">
                <a:solidFill>
                  <a:srgbClr val="00B0F0"/>
                </a:solidFill>
              </a:rPr>
              <a:t>Emergence of </a:t>
            </a:r>
            <a:r>
              <a:rPr lang="fr-FR" sz="2000" b="1" i="1" dirty="0" err="1">
                <a:solidFill>
                  <a:srgbClr val="00B0F0"/>
                </a:solidFill>
              </a:rPr>
              <a:t>novel</a:t>
            </a:r>
            <a:r>
              <a:rPr lang="fr-FR" sz="2000" b="1" i="1" dirty="0">
                <a:solidFill>
                  <a:srgbClr val="00B0F0"/>
                </a:solidFill>
              </a:rPr>
              <a:t> </a:t>
            </a:r>
            <a:r>
              <a:rPr lang="fr-FR" sz="2000" b="1" i="1" dirty="0" err="1">
                <a:solidFill>
                  <a:srgbClr val="00B0F0"/>
                </a:solidFill>
              </a:rPr>
              <a:t>flavor</a:t>
            </a:r>
            <a:r>
              <a:rPr lang="fr-FR" sz="2000" b="1" i="1" dirty="0">
                <a:solidFill>
                  <a:srgbClr val="00B0F0"/>
                </a:solidFill>
              </a:rPr>
              <a:t> </a:t>
            </a:r>
            <a:r>
              <a:rPr lang="fr-FR" sz="2000" b="1" i="1" dirty="0" err="1">
                <a:solidFill>
                  <a:srgbClr val="00B0F0"/>
                </a:solidFill>
              </a:rPr>
              <a:t>phenomena</a:t>
            </a:r>
            <a:r>
              <a:rPr lang="fr-FR" sz="2000" b="1" i="1" dirty="0">
                <a:solidFill>
                  <a:srgbClr val="00B0F0"/>
                </a:solidFill>
              </a:rPr>
              <a:t>  </a:t>
            </a:r>
          </a:p>
        </p:txBody>
      </p:sp>
      <p:sp>
        <p:nvSpPr>
          <p:cNvPr id="41" name="ICAP, IAP, 8th September 2022">
            <a:extLst>
              <a:ext uri="{FF2B5EF4-FFF2-40B4-BE49-F238E27FC236}">
                <a16:creationId xmlns:a16="http://schemas.microsoft.com/office/drawing/2014/main" id="{2D0B63AE-040C-F09D-D709-9631D11482CC}"/>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755813911"/>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7" name="Image" descr="Image"/>
          <p:cNvPicPr>
            <a:picLocks noChangeAspect="1"/>
          </p:cNvPicPr>
          <p:nvPr/>
        </p:nvPicPr>
        <p:blipFill>
          <a:blip r:embed="rId2"/>
          <a:stretch>
            <a:fillRect/>
          </a:stretch>
        </p:blipFill>
        <p:spPr>
          <a:xfrm>
            <a:off x="381000" y="382884"/>
            <a:ext cx="11430000" cy="6096001"/>
          </a:xfrm>
          <a:prstGeom prst="rect">
            <a:avLst/>
          </a:prstGeom>
          <a:ln w="12700">
            <a:miter lim="400000"/>
          </a:ln>
        </p:spPr>
      </p:pic>
      <mc:AlternateContent xmlns:mc="http://schemas.openxmlformats.org/markup-compatibility/2006" xmlns:a14="http://schemas.microsoft.com/office/drawing/2010/main">
        <mc:Choice Requires="a14">
          <p:sp>
            <p:nvSpPr>
              <p:cNvPr id="559" name="Équation"/>
              <p:cNvSpPr txBox="1"/>
              <p:nvPr/>
            </p:nvSpPr>
            <p:spPr>
              <a:xfrm>
                <a:off x="5115566" y="5184524"/>
                <a:ext cx="921086" cy="192360"/>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a:rPr sz="1250" i="1">
                          <a:solidFill>
                            <a:srgbClr val="4E5B3E"/>
                          </a:solidFill>
                          <a:latin typeface="Cambria Math" panose="02040503050406030204" pitchFamily="18" charset="0"/>
                        </a:rPr>
                        <m:t>𝑘</m:t>
                      </m:r>
                      <m:r>
                        <a:rPr sz="1250" i="1">
                          <a:solidFill>
                            <a:srgbClr val="4E5B3E"/>
                          </a:solidFill>
                          <a:latin typeface="Cambria Math" panose="02040503050406030204" pitchFamily="18" charset="0"/>
                        </a:rPr>
                        <m:t>=</m:t>
                      </m:r>
                      <m:sSup>
                        <m:sSupPr>
                          <m:ctrlPr>
                            <a:rPr sz="1250" i="1">
                              <a:solidFill>
                                <a:srgbClr val="4E5B3E"/>
                              </a:solidFill>
                              <a:latin typeface="Cambria Math" panose="02040503050406030204" pitchFamily="18" charset="0"/>
                            </a:rPr>
                          </m:ctrlPr>
                        </m:sSupPr>
                        <m:e>
                          <m:r>
                            <a:rPr sz="1250" i="1">
                              <a:solidFill>
                                <a:srgbClr val="4E5B3E"/>
                              </a:solidFill>
                              <a:latin typeface="Cambria Math" panose="02040503050406030204" pitchFamily="18" charset="0"/>
                            </a:rPr>
                            <m:t>𝑘</m:t>
                          </m:r>
                        </m:e>
                        <m:sup>
                          <m:r>
                            <a:rPr sz="1250" i="1">
                              <a:solidFill>
                                <a:srgbClr val="4E5B3E"/>
                              </a:solidFill>
                              <a:latin typeface="Cambria Math" panose="02040503050406030204" pitchFamily="18" charset="0"/>
                            </a:rPr>
                            <m:t>′</m:t>
                          </m:r>
                        </m:sup>
                      </m:sSup>
                      <m:r>
                        <a:rPr sz="1250" i="1">
                          <a:solidFill>
                            <a:srgbClr val="4E5B3E"/>
                          </a:solidFill>
                          <a:latin typeface="Cambria Math" panose="02040503050406030204" pitchFamily="18" charset="0"/>
                        </a:rPr>
                        <m:t>𝑝</m:t>
                      </m:r>
                      <m:r>
                        <a:rPr sz="1250" i="1">
                          <a:solidFill>
                            <a:srgbClr val="4E5B3E"/>
                          </a:solidFill>
                          <a:latin typeface="Cambria Math" panose="02040503050406030204" pitchFamily="18" charset="0"/>
                        </a:rPr>
                        <m:t>=</m:t>
                      </m:r>
                      <m:sSup>
                        <m:sSupPr>
                          <m:ctrlPr>
                            <a:rPr sz="1250" i="1">
                              <a:solidFill>
                                <a:srgbClr val="4E5B3E"/>
                              </a:solidFill>
                              <a:latin typeface="Cambria Math" panose="02040503050406030204" pitchFamily="18" charset="0"/>
                            </a:rPr>
                          </m:ctrlPr>
                        </m:sSupPr>
                        <m:e>
                          <m:r>
                            <a:rPr sz="1250" i="1">
                              <a:solidFill>
                                <a:srgbClr val="4E5B3E"/>
                              </a:solidFill>
                              <a:latin typeface="Cambria Math" panose="02040503050406030204" pitchFamily="18" charset="0"/>
                            </a:rPr>
                            <m:t>𝑝</m:t>
                          </m:r>
                        </m:e>
                        <m:sup>
                          <m:r>
                            <a:rPr sz="1250" i="1">
                              <a:solidFill>
                                <a:srgbClr val="4E5B3E"/>
                              </a:solidFill>
                              <a:latin typeface="Cambria Math" panose="02040503050406030204" pitchFamily="18" charset="0"/>
                            </a:rPr>
                            <m:t>′</m:t>
                          </m:r>
                        </m:sup>
                      </m:sSup>
                    </m:oMath>
                  </m:oMathPara>
                </a14:m>
                <a:endParaRPr sz="1250">
                  <a:solidFill>
                    <a:srgbClr val="4F5C3F"/>
                  </a:solidFill>
                </a:endParaRPr>
              </a:p>
            </p:txBody>
          </p:sp>
        </mc:Choice>
        <mc:Fallback xmlns="">
          <p:sp>
            <p:nvSpPr>
              <p:cNvPr id="559" name="Équation"/>
              <p:cNvSpPr txBox="1">
                <a:spLocks noRot="1" noChangeAspect="1" noMove="1" noResize="1" noEditPoints="1" noAdjustHandles="1" noChangeArrowheads="1" noChangeShapeType="1" noTextEdit="1"/>
              </p:cNvSpPr>
              <p:nvPr/>
            </p:nvSpPr>
            <p:spPr>
              <a:xfrm>
                <a:off x="5115566" y="5184524"/>
                <a:ext cx="921086" cy="192360"/>
              </a:xfrm>
              <a:prstGeom prst="rect">
                <a:avLst/>
              </a:prstGeom>
              <a:blipFill>
                <a:blip r:embed="rId3"/>
                <a:stretch>
                  <a:fillRect l="-4054" r="-1351" b="-31250"/>
                </a:stretch>
              </a:blipFill>
              <a:ln w="12700">
                <a:miter lim="400000"/>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560" name="Équation"/>
              <p:cNvSpPr txBox="1"/>
              <p:nvPr/>
            </p:nvSpPr>
            <p:spPr>
              <a:xfrm>
                <a:off x="7979305" y="3471511"/>
                <a:ext cx="921086" cy="192360"/>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a:rPr sz="1250" i="1">
                          <a:solidFill>
                            <a:srgbClr val="4E5B3E"/>
                          </a:solidFill>
                          <a:latin typeface="Cambria Math" panose="02040503050406030204" pitchFamily="18" charset="0"/>
                        </a:rPr>
                        <m:t>𝑘</m:t>
                      </m:r>
                      <m:r>
                        <a:rPr sz="1250" i="1">
                          <a:solidFill>
                            <a:srgbClr val="4E5B3E"/>
                          </a:solidFill>
                          <a:latin typeface="Cambria Math" panose="02040503050406030204" pitchFamily="18" charset="0"/>
                        </a:rPr>
                        <m:t>=</m:t>
                      </m:r>
                      <m:sSup>
                        <m:sSupPr>
                          <m:ctrlPr>
                            <a:rPr sz="1250" i="1">
                              <a:solidFill>
                                <a:srgbClr val="4E5B3E"/>
                              </a:solidFill>
                              <a:latin typeface="Cambria Math" panose="02040503050406030204" pitchFamily="18" charset="0"/>
                            </a:rPr>
                          </m:ctrlPr>
                        </m:sSupPr>
                        <m:e>
                          <m:r>
                            <a:rPr sz="1250" i="1">
                              <a:solidFill>
                                <a:srgbClr val="4E5B3E"/>
                              </a:solidFill>
                              <a:latin typeface="Cambria Math" panose="02040503050406030204" pitchFamily="18" charset="0"/>
                            </a:rPr>
                            <m:t>𝑘</m:t>
                          </m:r>
                        </m:e>
                        <m:sup>
                          <m:r>
                            <a:rPr sz="1250" i="1">
                              <a:solidFill>
                                <a:srgbClr val="4E5B3E"/>
                              </a:solidFill>
                              <a:latin typeface="Cambria Math" panose="02040503050406030204" pitchFamily="18" charset="0"/>
                            </a:rPr>
                            <m:t>′</m:t>
                          </m:r>
                        </m:sup>
                      </m:sSup>
                      <m:r>
                        <a:rPr sz="1250" i="1">
                          <a:solidFill>
                            <a:srgbClr val="4E5B3E"/>
                          </a:solidFill>
                          <a:latin typeface="Cambria Math" panose="02040503050406030204" pitchFamily="18" charset="0"/>
                        </a:rPr>
                        <m:t>𝑝</m:t>
                      </m:r>
                      <m:r>
                        <a:rPr sz="1250" i="1">
                          <a:solidFill>
                            <a:srgbClr val="4E5B3E"/>
                          </a:solidFill>
                          <a:latin typeface="Cambria Math" panose="02040503050406030204" pitchFamily="18" charset="0"/>
                        </a:rPr>
                        <m:t>=</m:t>
                      </m:r>
                      <m:sSup>
                        <m:sSupPr>
                          <m:ctrlPr>
                            <a:rPr sz="1250" i="1">
                              <a:solidFill>
                                <a:srgbClr val="4E5B3E"/>
                              </a:solidFill>
                              <a:latin typeface="Cambria Math" panose="02040503050406030204" pitchFamily="18" charset="0"/>
                            </a:rPr>
                          </m:ctrlPr>
                        </m:sSupPr>
                        <m:e>
                          <m:r>
                            <a:rPr sz="1250" i="1">
                              <a:solidFill>
                                <a:srgbClr val="4E5B3E"/>
                              </a:solidFill>
                              <a:latin typeface="Cambria Math" panose="02040503050406030204" pitchFamily="18" charset="0"/>
                            </a:rPr>
                            <m:t>𝑝</m:t>
                          </m:r>
                        </m:e>
                        <m:sup>
                          <m:r>
                            <a:rPr sz="1250" i="1">
                              <a:solidFill>
                                <a:srgbClr val="4E5B3E"/>
                              </a:solidFill>
                              <a:latin typeface="Cambria Math" panose="02040503050406030204" pitchFamily="18" charset="0"/>
                            </a:rPr>
                            <m:t>′</m:t>
                          </m:r>
                        </m:sup>
                      </m:sSup>
                    </m:oMath>
                  </m:oMathPara>
                </a14:m>
                <a:endParaRPr sz="1250">
                  <a:solidFill>
                    <a:srgbClr val="4F5C3F"/>
                  </a:solidFill>
                </a:endParaRPr>
              </a:p>
            </p:txBody>
          </p:sp>
        </mc:Choice>
        <mc:Fallback xmlns="">
          <p:sp>
            <p:nvSpPr>
              <p:cNvPr id="560" name="Équation"/>
              <p:cNvSpPr txBox="1">
                <a:spLocks noRot="1" noChangeAspect="1" noMove="1" noResize="1" noEditPoints="1" noAdjustHandles="1" noChangeArrowheads="1" noChangeShapeType="1" noTextEdit="1"/>
              </p:cNvSpPr>
              <p:nvPr/>
            </p:nvSpPr>
            <p:spPr>
              <a:xfrm>
                <a:off x="7979305" y="3471511"/>
                <a:ext cx="921086" cy="192360"/>
              </a:xfrm>
              <a:prstGeom prst="rect">
                <a:avLst/>
              </a:prstGeom>
              <a:blipFill>
                <a:blip r:embed="rId4"/>
                <a:stretch>
                  <a:fillRect l="-5479" r="-1370" b="-31250"/>
                </a:stretch>
              </a:blipFill>
              <a:ln w="12700">
                <a:miter lim="400000"/>
              </a:ln>
            </p:spPr>
            <p:txBody>
              <a:bodyPr/>
              <a:lstStyle/>
              <a:p>
                <a:r>
                  <a:rPr lang="fr-FR">
                    <a:noFill/>
                  </a:rPr>
                  <a:t> </a:t>
                </a:r>
              </a:p>
            </p:txBody>
          </p:sp>
        </mc:Fallback>
      </mc:AlternateContent>
      <p:sp>
        <p:nvSpPr>
          <p:cNvPr id="2" name="ICAP, IAP, 8th September 2022">
            <a:extLst>
              <a:ext uri="{FF2B5EF4-FFF2-40B4-BE49-F238E27FC236}">
                <a16:creationId xmlns:a16="http://schemas.microsoft.com/office/drawing/2014/main" id="{4D659B2D-0BF9-AACC-1962-D7CF1AA02AAE}"/>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AA43E-F239-51C0-51F0-E3B65CA46FE6}"/>
            </a:ext>
          </a:extLst>
        </p:cNvPr>
        <p:cNvGrpSpPr/>
        <p:nvPr/>
      </p:nvGrpSpPr>
      <p:grpSpPr>
        <a:xfrm>
          <a:off x="0" y="0"/>
          <a:ext cx="0" cy="0"/>
          <a:chOff x="0" y="0"/>
          <a:chExt cx="0" cy="0"/>
        </a:xfrm>
      </p:grpSpPr>
      <p:grpSp>
        <p:nvGrpSpPr>
          <p:cNvPr id="537" name="Grouper">
            <a:extLst>
              <a:ext uri="{FF2B5EF4-FFF2-40B4-BE49-F238E27FC236}">
                <a16:creationId xmlns:a16="http://schemas.microsoft.com/office/drawing/2014/main" id="{95B8C886-3AE2-B717-A1BD-29D0E2DC8700}"/>
              </a:ext>
            </a:extLst>
          </p:cNvPr>
          <p:cNvGrpSpPr/>
          <p:nvPr/>
        </p:nvGrpSpPr>
        <p:grpSpPr>
          <a:xfrm>
            <a:off x="4153226" y="1188252"/>
            <a:ext cx="2959102" cy="2959102"/>
            <a:chOff x="0" y="0"/>
            <a:chExt cx="5918202" cy="5918202"/>
          </a:xfrm>
        </p:grpSpPr>
        <p:pic>
          <p:nvPicPr>
            <p:cNvPr id="529" name="Image" descr="Image">
              <a:extLst>
                <a:ext uri="{FF2B5EF4-FFF2-40B4-BE49-F238E27FC236}">
                  <a16:creationId xmlns:a16="http://schemas.microsoft.com/office/drawing/2014/main" id="{BF98CF46-6F05-2BB5-0625-13FAEB83859A}"/>
                </a:ext>
              </a:extLst>
            </p:cNvPr>
            <p:cNvPicPr>
              <a:picLocks noChangeAspect="1"/>
            </p:cNvPicPr>
            <p:nvPr/>
          </p:nvPicPr>
          <p:blipFill>
            <a:blip r:embed="rId2"/>
            <a:stretch>
              <a:fillRect/>
            </a:stretch>
          </p:blipFill>
          <p:spPr>
            <a:xfrm>
              <a:off x="0" y="0"/>
              <a:ext cx="5918202" cy="5918202"/>
            </a:xfrm>
            <a:prstGeom prst="rect">
              <a:avLst/>
            </a:prstGeom>
            <a:ln w="12700" cap="flat">
              <a:noFill/>
              <a:miter lim="400000"/>
            </a:ln>
            <a:effectLst/>
          </p:spPr>
        </p:pic>
        <p:sp>
          <p:nvSpPr>
            <p:cNvPr id="530" name="Cercle">
              <a:extLst>
                <a:ext uri="{FF2B5EF4-FFF2-40B4-BE49-F238E27FC236}">
                  <a16:creationId xmlns:a16="http://schemas.microsoft.com/office/drawing/2014/main" id="{207E8DDD-3C0F-A8BA-0B58-24466BF045F9}"/>
                </a:ext>
              </a:extLst>
            </p:cNvPr>
            <p:cNvSpPr/>
            <p:nvPr/>
          </p:nvSpPr>
          <p:spPr>
            <a:xfrm>
              <a:off x="2324100" y="2324100"/>
              <a:ext cx="1270001" cy="1270001"/>
            </a:xfrm>
            <a:prstGeom prst="ellipse">
              <a:avLst/>
            </a:prstGeom>
            <a:blipFill rotWithShape="1">
              <a:blip r:embed="rId3"/>
              <a:srcRect/>
              <a:tile tx="0" ty="0" sx="100000" sy="100000" flip="none" algn="tl"/>
            </a:blipFill>
            <a:ln w="12700" cap="flat">
              <a:noFill/>
              <a:miter lim="400000"/>
            </a:ln>
            <a:effectLst/>
          </p:spPr>
          <p:txBody>
            <a:bodyPr wrap="square" lIns="25400" tIns="25400" rIns="25400" bIns="25400" numCol="1" anchor="ctr">
              <a:noAutofit/>
            </a:bodyPr>
            <a:lstStyle/>
            <a:p>
              <a:pPr>
                <a:lnSpc>
                  <a:spcPct val="100000"/>
                </a:lnSpc>
                <a:defRPr>
                  <a:solidFill>
                    <a:srgbClr val="424242"/>
                  </a:solidFill>
                  <a:effectLst/>
                </a:defRPr>
              </a:pPr>
              <a:endParaRPr sz="900"/>
            </a:p>
          </p:txBody>
        </p:sp>
        <p:pic>
          <p:nvPicPr>
            <p:cNvPr id="531" name="Image" descr="Image">
              <a:extLst>
                <a:ext uri="{FF2B5EF4-FFF2-40B4-BE49-F238E27FC236}">
                  <a16:creationId xmlns:a16="http://schemas.microsoft.com/office/drawing/2014/main" id="{5DDA17B2-9C73-1349-07C8-17887D33DF76}"/>
                </a:ext>
              </a:extLst>
            </p:cNvPr>
            <p:cNvPicPr>
              <a:picLocks noChangeAspect="1"/>
            </p:cNvPicPr>
            <p:nvPr/>
          </p:nvPicPr>
          <p:blipFill>
            <a:blip r:embed="rId4"/>
            <a:stretch>
              <a:fillRect/>
            </a:stretch>
          </p:blipFill>
          <p:spPr>
            <a:xfrm>
              <a:off x="476250" y="476250"/>
              <a:ext cx="4965702" cy="4965702"/>
            </a:xfrm>
            <a:prstGeom prst="rect">
              <a:avLst/>
            </a:prstGeom>
            <a:ln w="12700" cap="flat">
              <a:noFill/>
              <a:miter lim="400000"/>
            </a:ln>
            <a:effectLst/>
          </p:spPr>
        </p:pic>
        <p:sp>
          <p:nvSpPr>
            <p:cNvPr id="536" name="NS">
              <a:extLst>
                <a:ext uri="{FF2B5EF4-FFF2-40B4-BE49-F238E27FC236}">
                  <a16:creationId xmlns:a16="http://schemas.microsoft.com/office/drawing/2014/main" id="{AAB9A5F5-6569-A4EB-AE2A-FDE7C937217C}"/>
                </a:ext>
              </a:extLst>
            </p:cNvPr>
            <p:cNvSpPr txBox="1"/>
            <p:nvPr/>
          </p:nvSpPr>
          <p:spPr>
            <a:xfrm>
              <a:off x="2648941" y="2676971"/>
              <a:ext cx="525784" cy="5642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numCol="1" anchor="ctr">
              <a:spAutoFit/>
            </a:bodyPr>
            <a:lstStyle>
              <a:lvl1pPr>
                <a:defRPr sz="3000">
                  <a:solidFill>
                    <a:srgbClr val="FFFFFF"/>
                  </a:solidFill>
                </a:defRPr>
              </a:lvl1pPr>
            </a:lstStyle>
            <a:p>
              <a:r>
                <a:rPr sz="1500"/>
                <a:t>NS</a:t>
              </a:r>
            </a:p>
          </p:txBody>
        </p:sp>
      </p:grpSp>
      <p:sp>
        <p:nvSpPr>
          <p:cNvPr id="541" name="Flèche">
            <a:extLst>
              <a:ext uri="{FF2B5EF4-FFF2-40B4-BE49-F238E27FC236}">
                <a16:creationId xmlns:a16="http://schemas.microsoft.com/office/drawing/2014/main" id="{7BC77B5F-3641-D4D6-7097-FE4166C21A66}"/>
              </a:ext>
            </a:extLst>
          </p:cNvPr>
          <p:cNvSpPr/>
          <p:nvPr/>
        </p:nvSpPr>
        <p:spPr>
          <a:xfrm rot="19751913">
            <a:off x="6723603" y="1489318"/>
            <a:ext cx="635001" cy="244178"/>
          </a:xfrm>
          <a:prstGeom prst="rightArrow">
            <a:avLst>
              <a:gd name="adj1" fmla="val 32000"/>
              <a:gd name="adj2" fmla="val 166437"/>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543" name="Flèche">
            <a:extLst>
              <a:ext uri="{FF2B5EF4-FFF2-40B4-BE49-F238E27FC236}">
                <a16:creationId xmlns:a16="http://schemas.microsoft.com/office/drawing/2014/main" id="{078CB67D-C3C3-B3D7-D591-B14DCAB9D938}"/>
              </a:ext>
            </a:extLst>
          </p:cNvPr>
          <p:cNvSpPr/>
          <p:nvPr/>
        </p:nvSpPr>
        <p:spPr>
          <a:xfrm rot="21358395">
            <a:off x="6860523" y="2490838"/>
            <a:ext cx="635001" cy="239148"/>
          </a:xfrm>
          <a:prstGeom prst="rightArrow">
            <a:avLst>
              <a:gd name="adj1" fmla="val 32000"/>
              <a:gd name="adj2" fmla="val 169937"/>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545" name="shock wave">
            <a:extLst>
              <a:ext uri="{FF2B5EF4-FFF2-40B4-BE49-F238E27FC236}">
                <a16:creationId xmlns:a16="http://schemas.microsoft.com/office/drawing/2014/main" id="{DAD696FF-B63A-8C8A-881F-B69E0A520153}"/>
              </a:ext>
            </a:extLst>
          </p:cNvPr>
          <p:cNvSpPr txBox="1"/>
          <p:nvPr/>
        </p:nvSpPr>
        <p:spPr>
          <a:xfrm>
            <a:off x="6396705" y="2524728"/>
            <a:ext cx="551433"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i="1">
                <a:solidFill>
                  <a:srgbClr val="212121"/>
                </a:solidFill>
                <a:latin typeface="Palatino"/>
                <a:ea typeface="Palatino"/>
                <a:cs typeface="Palatino"/>
                <a:sym typeface="Palatino"/>
              </a:defRPr>
            </a:lvl1pPr>
          </a:lstStyle>
          <a:p>
            <a:pPr>
              <a:defRPr>
                <a:effectLst/>
              </a:defRPr>
            </a:pPr>
            <a:r>
              <a:rPr sz="1600" dirty="0"/>
              <a:t>shock </a:t>
            </a:r>
            <a:endParaRPr lang="fr-FR" sz="1600" dirty="0"/>
          </a:p>
          <a:p>
            <a:pPr>
              <a:defRPr>
                <a:effectLst/>
              </a:defRPr>
            </a:pPr>
            <a:r>
              <a:rPr sz="1600" dirty="0"/>
              <a:t>wave</a:t>
            </a:r>
          </a:p>
        </p:txBody>
      </p:sp>
      <p:sp>
        <p:nvSpPr>
          <p:cNvPr id="551" name="Flèche">
            <a:extLst>
              <a:ext uri="{FF2B5EF4-FFF2-40B4-BE49-F238E27FC236}">
                <a16:creationId xmlns:a16="http://schemas.microsoft.com/office/drawing/2014/main" id="{89196003-2163-C71D-45C6-20CC1B14C260}"/>
              </a:ext>
            </a:extLst>
          </p:cNvPr>
          <p:cNvSpPr/>
          <p:nvPr/>
        </p:nvSpPr>
        <p:spPr>
          <a:xfrm rot="11464275">
            <a:off x="3422855" y="2273576"/>
            <a:ext cx="1723663" cy="236915"/>
          </a:xfrm>
          <a:prstGeom prst="rightArrow">
            <a:avLst>
              <a:gd name="adj1" fmla="val 32000"/>
              <a:gd name="adj2" fmla="val 171539"/>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553" name="Ligne">
            <a:extLst>
              <a:ext uri="{FF2B5EF4-FFF2-40B4-BE49-F238E27FC236}">
                <a16:creationId xmlns:a16="http://schemas.microsoft.com/office/drawing/2014/main" id="{980989FA-75AA-46AE-DC0B-35DDEDDC4124}"/>
              </a:ext>
            </a:extLst>
          </p:cNvPr>
          <p:cNvSpPr/>
          <p:nvPr/>
        </p:nvSpPr>
        <p:spPr>
          <a:xfrm flipV="1">
            <a:off x="5941577" y="2092432"/>
            <a:ext cx="319361" cy="319361"/>
          </a:xfrm>
          <a:prstGeom prst="line">
            <a:avLst/>
          </a:prstGeom>
          <a:ln w="25400">
            <a:solidFill>
              <a:schemeClr val="accent3">
                <a:satOff val="-11003"/>
                <a:lumOff val="-15119"/>
              </a:schemeClr>
            </a:solidFill>
            <a:miter lim="400000"/>
            <a:tailEnd type="triangle"/>
          </a:ln>
        </p:spPr>
        <p:txBody>
          <a:bodyPr lIns="22859" tIns="22859" rIns="22859" bIns="22859"/>
          <a:lstStyle/>
          <a:p>
            <a:endParaRPr sz="900"/>
          </a:p>
        </p:txBody>
      </p:sp>
      <p:sp>
        <p:nvSpPr>
          <p:cNvPr id="554" name="Ligne">
            <a:extLst>
              <a:ext uri="{FF2B5EF4-FFF2-40B4-BE49-F238E27FC236}">
                <a16:creationId xmlns:a16="http://schemas.microsoft.com/office/drawing/2014/main" id="{1CAE467D-58E3-B748-CD1E-2A0E23E5FB87}"/>
              </a:ext>
            </a:extLst>
          </p:cNvPr>
          <p:cNvSpPr/>
          <p:nvPr/>
        </p:nvSpPr>
        <p:spPr>
          <a:xfrm>
            <a:off x="5937420" y="2916954"/>
            <a:ext cx="396395" cy="216457"/>
          </a:xfrm>
          <a:prstGeom prst="line">
            <a:avLst/>
          </a:prstGeom>
          <a:ln w="25400">
            <a:solidFill>
              <a:schemeClr val="accent3">
                <a:satOff val="-11003"/>
                <a:lumOff val="-15119"/>
              </a:schemeClr>
            </a:solidFill>
            <a:miter lim="400000"/>
            <a:tailEnd type="triangle"/>
          </a:ln>
        </p:spPr>
        <p:txBody>
          <a:bodyPr lIns="22859" tIns="22859" rIns="22859" bIns="22859"/>
          <a:lstStyle/>
          <a:p>
            <a:endParaRPr sz="900"/>
          </a:p>
        </p:txBody>
      </p:sp>
      <p:sp>
        <p:nvSpPr>
          <p:cNvPr id="555" name="Ligne">
            <a:extLst>
              <a:ext uri="{FF2B5EF4-FFF2-40B4-BE49-F238E27FC236}">
                <a16:creationId xmlns:a16="http://schemas.microsoft.com/office/drawing/2014/main" id="{47CA8D71-10EA-8BD4-999F-1EF8FBCF4CB4}"/>
              </a:ext>
            </a:extLst>
          </p:cNvPr>
          <p:cNvSpPr/>
          <p:nvPr/>
        </p:nvSpPr>
        <p:spPr>
          <a:xfrm flipH="1" flipV="1">
            <a:off x="4975783" y="2166354"/>
            <a:ext cx="299969" cy="337641"/>
          </a:xfrm>
          <a:prstGeom prst="line">
            <a:avLst/>
          </a:prstGeom>
          <a:ln w="25400">
            <a:solidFill>
              <a:schemeClr val="accent3">
                <a:satOff val="-11003"/>
                <a:lumOff val="-15119"/>
              </a:schemeClr>
            </a:solidFill>
            <a:miter lim="400000"/>
            <a:tailEnd type="triangle"/>
          </a:ln>
        </p:spPr>
        <p:txBody>
          <a:bodyPr lIns="22859" tIns="22859" rIns="22859" bIns="22859"/>
          <a:lstStyle/>
          <a:p>
            <a:endParaRPr sz="900"/>
          </a:p>
        </p:txBody>
      </p:sp>
      <p:sp>
        <p:nvSpPr>
          <p:cNvPr id="556" name="Ligne">
            <a:extLst>
              <a:ext uri="{FF2B5EF4-FFF2-40B4-BE49-F238E27FC236}">
                <a16:creationId xmlns:a16="http://schemas.microsoft.com/office/drawing/2014/main" id="{2BEE9AD8-6732-0F7B-9604-01FA7408116C}"/>
              </a:ext>
            </a:extLst>
          </p:cNvPr>
          <p:cNvSpPr/>
          <p:nvPr/>
        </p:nvSpPr>
        <p:spPr>
          <a:xfrm flipH="1">
            <a:off x="4957348" y="2874628"/>
            <a:ext cx="337365" cy="300280"/>
          </a:xfrm>
          <a:prstGeom prst="line">
            <a:avLst/>
          </a:prstGeom>
          <a:ln w="25400">
            <a:solidFill>
              <a:schemeClr val="accent3">
                <a:satOff val="-11003"/>
                <a:lumOff val="-15119"/>
              </a:schemeClr>
            </a:solidFill>
            <a:miter lim="400000"/>
            <a:tailEnd type="triangle"/>
          </a:ln>
        </p:spPr>
        <p:txBody>
          <a:bodyPr lIns="22859" tIns="22859" rIns="22859" bIns="22859"/>
          <a:lstStyle/>
          <a:p>
            <a:endParaRPr sz="900"/>
          </a:p>
        </p:txBody>
      </p:sp>
      <p:sp>
        <p:nvSpPr>
          <p:cNvPr id="557" name="Ovale">
            <a:extLst>
              <a:ext uri="{FF2B5EF4-FFF2-40B4-BE49-F238E27FC236}">
                <a16:creationId xmlns:a16="http://schemas.microsoft.com/office/drawing/2014/main" id="{72F68F17-5D66-E487-FA39-3D800920D9ED}"/>
              </a:ext>
            </a:extLst>
          </p:cNvPr>
          <p:cNvSpPr/>
          <p:nvPr/>
        </p:nvSpPr>
        <p:spPr>
          <a:xfrm>
            <a:off x="5209553" y="2282828"/>
            <a:ext cx="832884" cy="769950"/>
          </a:xfrm>
          <a:prstGeom prst="ellipse">
            <a:avLst/>
          </a:prstGeom>
          <a:ln w="28575">
            <a:solidFill>
              <a:srgbClr val="424242"/>
            </a:solidFill>
            <a:custDash>
              <a:ds d="200000" sp="200000"/>
            </a:custDash>
            <a:miter lim="400000"/>
          </a:ln>
        </p:spPr>
        <p:txBody>
          <a:bodyPr lIns="25400" tIns="25400" rIns="25400" bIns="25400" anchor="ctr"/>
          <a:lstStyle/>
          <a:p>
            <a:pPr>
              <a:lnSpc>
                <a:spcPct val="100000"/>
              </a:lnSpc>
              <a:defRPr>
                <a:solidFill>
                  <a:srgbClr val="F3F1DF"/>
                </a:solidFill>
                <a:effectLst/>
              </a:defRPr>
            </a:pPr>
            <a:endParaRPr sz="900"/>
          </a:p>
        </p:txBody>
      </p:sp>
      <p:pic>
        <p:nvPicPr>
          <p:cNvPr id="558" name="Image" descr="Image">
            <a:extLst>
              <a:ext uri="{FF2B5EF4-FFF2-40B4-BE49-F238E27FC236}">
                <a16:creationId xmlns:a16="http://schemas.microsoft.com/office/drawing/2014/main" id="{65AD8CCE-B7A1-D316-0548-51B56E432AFD}"/>
              </a:ext>
            </a:extLst>
          </p:cNvPr>
          <p:cNvPicPr>
            <a:picLocks noChangeAspect="1"/>
          </p:cNvPicPr>
          <p:nvPr/>
        </p:nvPicPr>
        <p:blipFill>
          <a:blip r:embed="rId6"/>
          <a:stretch>
            <a:fillRect/>
          </a:stretch>
        </p:blipFill>
        <p:spPr>
          <a:xfrm>
            <a:off x="5211703" y="1986666"/>
            <a:ext cx="158751" cy="146051"/>
          </a:xfrm>
          <a:prstGeom prst="rect">
            <a:avLst/>
          </a:prstGeom>
          <a:ln w="12700">
            <a:miter lim="400000"/>
          </a:ln>
        </p:spPr>
      </p:pic>
      <p:pic>
        <p:nvPicPr>
          <p:cNvPr id="559" name="Image" descr="Image">
            <a:extLst>
              <a:ext uri="{FF2B5EF4-FFF2-40B4-BE49-F238E27FC236}">
                <a16:creationId xmlns:a16="http://schemas.microsoft.com/office/drawing/2014/main" id="{047F5A29-2A56-7616-279D-319A9931678E}"/>
              </a:ext>
            </a:extLst>
          </p:cNvPr>
          <p:cNvPicPr>
            <a:picLocks noChangeAspect="1"/>
          </p:cNvPicPr>
          <p:nvPr/>
        </p:nvPicPr>
        <p:blipFill>
          <a:blip r:embed="rId7"/>
          <a:stretch>
            <a:fillRect/>
          </a:stretch>
        </p:blipFill>
        <p:spPr>
          <a:xfrm>
            <a:off x="6199340" y="2254383"/>
            <a:ext cx="171451" cy="171451"/>
          </a:xfrm>
          <a:prstGeom prst="rect">
            <a:avLst/>
          </a:prstGeom>
          <a:ln w="12700">
            <a:miter lim="400000"/>
          </a:ln>
        </p:spPr>
      </p:pic>
      <p:pic>
        <p:nvPicPr>
          <p:cNvPr id="560" name="Image" descr="Image">
            <a:extLst>
              <a:ext uri="{FF2B5EF4-FFF2-40B4-BE49-F238E27FC236}">
                <a16:creationId xmlns:a16="http://schemas.microsoft.com/office/drawing/2014/main" id="{4EBE7221-7CAA-DC46-1EBB-AB818200C181}"/>
              </a:ext>
            </a:extLst>
          </p:cNvPr>
          <p:cNvPicPr>
            <a:picLocks noChangeAspect="1"/>
          </p:cNvPicPr>
          <p:nvPr/>
        </p:nvPicPr>
        <p:blipFill>
          <a:blip r:embed="rId8"/>
          <a:stretch>
            <a:fillRect/>
          </a:stretch>
        </p:blipFill>
        <p:spPr>
          <a:xfrm>
            <a:off x="4782309" y="2949370"/>
            <a:ext cx="171451" cy="146051"/>
          </a:xfrm>
          <a:prstGeom prst="rect">
            <a:avLst/>
          </a:prstGeom>
          <a:ln w="12700">
            <a:miter lim="400000"/>
          </a:ln>
        </p:spPr>
      </p:pic>
      <p:pic>
        <p:nvPicPr>
          <p:cNvPr id="561" name="Image" descr="Image">
            <a:extLst>
              <a:ext uri="{FF2B5EF4-FFF2-40B4-BE49-F238E27FC236}">
                <a16:creationId xmlns:a16="http://schemas.microsoft.com/office/drawing/2014/main" id="{470DA084-169A-DA33-0745-51B49FA8F9D8}"/>
              </a:ext>
            </a:extLst>
          </p:cNvPr>
          <p:cNvPicPr>
            <a:picLocks noChangeAspect="1"/>
          </p:cNvPicPr>
          <p:nvPr/>
        </p:nvPicPr>
        <p:blipFill>
          <a:blip r:embed="rId9"/>
          <a:stretch>
            <a:fillRect/>
          </a:stretch>
        </p:blipFill>
        <p:spPr>
          <a:xfrm>
            <a:off x="5208528" y="3089987"/>
            <a:ext cx="165101" cy="120651"/>
          </a:xfrm>
          <a:prstGeom prst="rect">
            <a:avLst/>
          </a:prstGeom>
          <a:ln w="12700">
            <a:miter lim="400000"/>
          </a:ln>
        </p:spPr>
      </p:pic>
      <p:pic>
        <p:nvPicPr>
          <p:cNvPr id="562" name="Image" descr="Image">
            <a:extLst>
              <a:ext uri="{FF2B5EF4-FFF2-40B4-BE49-F238E27FC236}">
                <a16:creationId xmlns:a16="http://schemas.microsoft.com/office/drawing/2014/main" id="{1533381F-6CA6-8E5C-DACC-B91F2F119B47}"/>
              </a:ext>
            </a:extLst>
          </p:cNvPr>
          <p:cNvPicPr>
            <a:picLocks noChangeAspect="1"/>
          </p:cNvPicPr>
          <p:nvPr/>
        </p:nvPicPr>
        <p:blipFill>
          <a:blip r:embed="rId10"/>
          <a:stretch>
            <a:fillRect/>
          </a:stretch>
        </p:blipFill>
        <p:spPr>
          <a:xfrm>
            <a:off x="5893211" y="3089987"/>
            <a:ext cx="165101" cy="146051"/>
          </a:xfrm>
          <a:prstGeom prst="rect">
            <a:avLst/>
          </a:prstGeom>
          <a:ln w="12700">
            <a:miter lim="400000"/>
          </a:ln>
        </p:spPr>
      </p:pic>
      <p:sp>
        <p:nvSpPr>
          <p:cNvPr id="563" name="MSW…">
            <a:extLst>
              <a:ext uri="{FF2B5EF4-FFF2-40B4-BE49-F238E27FC236}">
                <a16:creationId xmlns:a16="http://schemas.microsoft.com/office/drawing/2014/main" id="{71052599-305D-3D58-9EEA-81CC7405D92F}"/>
              </a:ext>
            </a:extLst>
          </p:cNvPr>
          <p:cNvSpPr txBox="1"/>
          <p:nvPr/>
        </p:nvSpPr>
        <p:spPr>
          <a:xfrm>
            <a:off x="6335062" y="1195783"/>
            <a:ext cx="632802"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600" dirty="0"/>
              <a:t>MSW</a:t>
            </a:r>
          </a:p>
          <a:p>
            <a:pPr defTabSz="292100">
              <a:defRPr sz="3000">
                <a:solidFill>
                  <a:srgbClr val="212121"/>
                </a:solidFill>
                <a:effectLst/>
                <a:latin typeface="Palatino"/>
                <a:ea typeface="Palatino"/>
                <a:cs typeface="Palatino"/>
                <a:sym typeface="Palatino"/>
              </a:defRPr>
            </a:pPr>
            <a:r>
              <a:rPr sz="1600" dirty="0"/>
              <a:t>region</a:t>
            </a:r>
          </a:p>
        </p:txBody>
      </p:sp>
      <p:grpSp>
        <p:nvGrpSpPr>
          <p:cNvPr id="7" name="Groupe 6">
            <a:extLst>
              <a:ext uri="{FF2B5EF4-FFF2-40B4-BE49-F238E27FC236}">
                <a16:creationId xmlns:a16="http://schemas.microsoft.com/office/drawing/2014/main" id="{6389C854-2A50-5AA7-94D1-8F7467C27DD5}"/>
              </a:ext>
            </a:extLst>
          </p:cNvPr>
          <p:cNvGrpSpPr/>
          <p:nvPr/>
        </p:nvGrpSpPr>
        <p:grpSpPr>
          <a:xfrm>
            <a:off x="7502570" y="2429851"/>
            <a:ext cx="3031652" cy="539531"/>
            <a:chOff x="7502570" y="2429851"/>
            <a:chExt cx="3031652" cy="539531"/>
          </a:xfrm>
        </p:grpSpPr>
        <p:sp>
          <p:nvSpPr>
            <p:cNvPr id="544" name="Shock wave effects">
              <a:extLst>
                <a:ext uri="{FF2B5EF4-FFF2-40B4-BE49-F238E27FC236}">
                  <a16:creationId xmlns:a16="http://schemas.microsoft.com/office/drawing/2014/main" id="{B00D6D56-72D3-183C-CE92-354EAD05D0B7}"/>
                </a:ext>
              </a:extLst>
            </p:cNvPr>
            <p:cNvSpPr txBox="1"/>
            <p:nvPr/>
          </p:nvSpPr>
          <p:spPr>
            <a:xfrm>
              <a:off x="7502570" y="2429851"/>
              <a:ext cx="2060629"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FF2600"/>
                  </a:solidFill>
                  <a:latin typeface="Palatino"/>
                  <a:ea typeface="Palatino"/>
                  <a:cs typeface="Palatino"/>
                  <a:sym typeface="Palatino"/>
                </a:defRPr>
              </a:lvl1pPr>
            </a:lstStyle>
            <a:p>
              <a:pPr>
                <a:defRPr>
                  <a:effectLst/>
                </a:defRPr>
              </a:pPr>
              <a:r>
                <a:rPr sz="1800" b="1" dirty="0">
                  <a:solidFill>
                    <a:schemeClr val="tx1"/>
                  </a:solidFill>
                </a:rPr>
                <a:t>Shock wave effects</a:t>
              </a:r>
            </a:p>
          </p:txBody>
        </p:sp>
        <p:sp>
          <p:nvSpPr>
            <p:cNvPr id="564" name="Schirato and Fuller,…">
              <a:extLst>
                <a:ext uri="{FF2B5EF4-FFF2-40B4-BE49-F238E27FC236}">
                  <a16:creationId xmlns:a16="http://schemas.microsoft.com/office/drawing/2014/main" id="{3804828A-4850-7221-5150-CF4009D53995}"/>
                </a:ext>
              </a:extLst>
            </p:cNvPr>
            <p:cNvSpPr txBox="1"/>
            <p:nvPr/>
          </p:nvSpPr>
          <p:spPr>
            <a:xfrm>
              <a:off x="7528591" y="2702642"/>
              <a:ext cx="3005631"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000">
                  <a:solidFill>
                    <a:srgbClr val="5E5E5E"/>
                  </a:solidFill>
                  <a:effectLst/>
                  <a:latin typeface="American Typewriter"/>
                  <a:ea typeface="American Typewriter"/>
                  <a:cs typeface="American Typewriter"/>
                  <a:sym typeface="American Typewriter"/>
                </a:defRPr>
              </a:pPr>
              <a:r>
                <a:rPr sz="1400" dirty="0">
                  <a:latin typeface="Book Antiqua" panose="02040602050305030304" pitchFamily="18" charset="0"/>
                </a:rPr>
                <a:t>Schirato and Fuller, hep-</a:t>
              </a:r>
              <a:r>
                <a:rPr sz="1400" dirty="0" err="1">
                  <a:latin typeface="Book Antiqua" panose="02040602050305030304" pitchFamily="18" charset="0"/>
                </a:rPr>
                <a:t>ph</a:t>
              </a:r>
              <a:r>
                <a:rPr sz="1400" dirty="0">
                  <a:latin typeface="Book Antiqua" panose="02040602050305030304" pitchFamily="18" charset="0"/>
                </a:rPr>
                <a:t>/0205390 </a:t>
              </a:r>
            </a:p>
          </p:txBody>
        </p:sp>
      </p:grpSp>
      <p:sp>
        <p:nvSpPr>
          <p:cNvPr id="566" name="Flèche">
            <a:extLst>
              <a:ext uri="{FF2B5EF4-FFF2-40B4-BE49-F238E27FC236}">
                <a16:creationId xmlns:a16="http://schemas.microsoft.com/office/drawing/2014/main" id="{43E47784-83CC-499F-A870-0B19BB3B8DE5}"/>
              </a:ext>
            </a:extLst>
          </p:cNvPr>
          <p:cNvSpPr/>
          <p:nvPr/>
        </p:nvSpPr>
        <p:spPr>
          <a:xfrm rot="1927249">
            <a:off x="6641737" y="3448190"/>
            <a:ext cx="1211268" cy="263951"/>
          </a:xfrm>
          <a:prstGeom prst="rightArrow">
            <a:avLst>
              <a:gd name="adj1" fmla="val 32000"/>
              <a:gd name="adj2" fmla="val 153969"/>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grpSp>
        <p:nvGrpSpPr>
          <p:cNvPr id="8" name="Groupe 7">
            <a:extLst>
              <a:ext uri="{FF2B5EF4-FFF2-40B4-BE49-F238E27FC236}">
                <a16:creationId xmlns:a16="http://schemas.microsoft.com/office/drawing/2014/main" id="{84FC69B2-F25D-DA38-B848-B844CFF0E5C4}"/>
              </a:ext>
            </a:extLst>
          </p:cNvPr>
          <p:cNvGrpSpPr/>
          <p:nvPr/>
        </p:nvGrpSpPr>
        <p:grpSpPr>
          <a:xfrm>
            <a:off x="7795147" y="3693926"/>
            <a:ext cx="1985993" cy="497023"/>
            <a:chOff x="7795147" y="3693926"/>
            <a:chExt cx="1985993" cy="497023"/>
          </a:xfrm>
        </p:grpSpPr>
        <p:sp>
          <p:nvSpPr>
            <p:cNvPr id="565" name="Turbulence effects">
              <a:extLst>
                <a:ext uri="{FF2B5EF4-FFF2-40B4-BE49-F238E27FC236}">
                  <a16:creationId xmlns:a16="http://schemas.microsoft.com/office/drawing/2014/main" id="{AD02A15A-85C0-B7B6-CE0D-90933F3A92DF}"/>
                </a:ext>
              </a:extLst>
            </p:cNvPr>
            <p:cNvSpPr txBox="1"/>
            <p:nvPr/>
          </p:nvSpPr>
          <p:spPr>
            <a:xfrm>
              <a:off x="7795147" y="3693926"/>
              <a:ext cx="1985993"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FF2600"/>
                  </a:solidFill>
                  <a:latin typeface="Palatino"/>
                  <a:ea typeface="Palatino"/>
                  <a:cs typeface="Palatino"/>
                  <a:sym typeface="Palatino"/>
                </a:defRPr>
              </a:lvl1pPr>
            </a:lstStyle>
            <a:p>
              <a:pPr>
                <a:defRPr>
                  <a:effectLst/>
                </a:defRPr>
              </a:pPr>
              <a:r>
                <a:rPr sz="1800" b="1" dirty="0">
                  <a:solidFill>
                    <a:schemeClr val="tx1"/>
                  </a:solidFill>
                </a:rPr>
                <a:t>Turbulence effects</a:t>
              </a:r>
            </a:p>
          </p:txBody>
        </p:sp>
        <p:sp>
          <p:nvSpPr>
            <p:cNvPr id="567" name="Loreti et al, PRD 52 (1995)">
              <a:extLst>
                <a:ext uri="{FF2B5EF4-FFF2-40B4-BE49-F238E27FC236}">
                  <a16:creationId xmlns:a16="http://schemas.microsoft.com/office/drawing/2014/main" id="{F30999A8-6130-DDE8-A26E-9C73B375254B}"/>
                </a:ext>
              </a:extLst>
            </p:cNvPr>
            <p:cNvSpPr txBox="1"/>
            <p:nvPr/>
          </p:nvSpPr>
          <p:spPr>
            <a:xfrm>
              <a:off x="7795147" y="3924209"/>
              <a:ext cx="1354538"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2000">
                  <a:solidFill>
                    <a:srgbClr val="5E5E5E"/>
                  </a:solidFill>
                  <a:latin typeface="American Typewriter"/>
                  <a:ea typeface="American Typewriter"/>
                  <a:cs typeface="American Typewriter"/>
                  <a:sym typeface="American Typewriter"/>
                </a:defRPr>
              </a:lvl1pPr>
            </a:lstStyle>
            <a:p>
              <a:pPr>
                <a:defRPr>
                  <a:effectLst/>
                </a:defRPr>
              </a:pPr>
              <a:r>
                <a:rPr sz="1400" dirty="0">
                  <a:latin typeface="Book Antiqua" panose="02040602050305030304" pitchFamily="18" charset="0"/>
                </a:rPr>
                <a:t>Loreti et al, 1995</a:t>
              </a:r>
            </a:p>
          </p:txBody>
        </p:sp>
      </p:grpSp>
      <p:sp>
        <p:nvSpPr>
          <p:cNvPr id="569" name="Flèche">
            <a:extLst>
              <a:ext uri="{FF2B5EF4-FFF2-40B4-BE49-F238E27FC236}">
                <a16:creationId xmlns:a16="http://schemas.microsoft.com/office/drawing/2014/main" id="{EA7F5BB3-011C-413E-EE21-C0AD72E37A1B}"/>
              </a:ext>
            </a:extLst>
          </p:cNvPr>
          <p:cNvSpPr/>
          <p:nvPr/>
        </p:nvSpPr>
        <p:spPr>
          <a:xfrm rot="4282435">
            <a:off x="5231882" y="3767710"/>
            <a:ext cx="1660914" cy="229048"/>
          </a:xfrm>
          <a:prstGeom prst="rightArrow">
            <a:avLst>
              <a:gd name="adj1" fmla="val 32000"/>
              <a:gd name="adj2" fmla="val 179330"/>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grpSp>
        <p:nvGrpSpPr>
          <p:cNvPr id="9" name="Groupe 8">
            <a:extLst>
              <a:ext uri="{FF2B5EF4-FFF2-40B4-BE49-F238E27FC236}">
                <a16:creationId xmlns:a16="http://schemas.microsoft.com/office/drawing/2014/main" id="{19F1C5D0-83D3-00EB-66DC-A489C49A7F35}"/>
              </a:ext>
            </a:extLst>
          </p:cNvPr>
          <p:cNvGrpSpPr/>
          <p:nvPr/>
        </p:nvGrpSpPr>
        <p:grpSpPr>
          <a:xfrm>
            <a:off x="5982319" y="4629513"/>
            <a:ext cx="2532745" cy="519990"/>
            <a:chOff x="5982319" y="4629513"/>
            <a:chExt cx="2532745" cy="519990"/>
          </a:xfrm>
        </p:grpSpPr>
        <p:sp>
          <p:nvSpPr>
            <p:cNvPr id="570" name="Collisional instabilities">
              <a:extLst>
                <a:ext uri="{FF2B5EF4-FFF2-40B4-BE49-F238E27FC236}">
                  <a16:creationId xmlns:a16="http://schemas.microsoft.com/office/drawing/2014/main" id="{8B860560-3C4C-25BC-E45F-34599ADB83DA}"/>
                </a:ext>
              </a:extLst>
            </p:cNvPr>
            <p:cNvSpPr txBox="1"/>
            <p:nvPr/>
          </p:nvSpPr>
          <p:spPr>
            <a:xfrm>
              <a:off x="5982319" y="4629513"/>
              <a:ext cx="2532745"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FF2600"/>
                  </a:solidFill>
                  <a:latin typeface="Palatino"/>
                  <a:ea typeface="Palatino"/>
                  <a:cs typeface="Palatino"/>
                  <a:sym typeface="Palatino"/>
                </a:defRPr>
              </a:lvl1pPr>
            </a:lstStyle>
            <a:p>
              <a:pPr>
                <a:defRPr>
                  <a:effectLst/>
                </a:defRPr>
              </a:pPr>
              <a:r>
                <a:rPr sz="1800" b="1" dirty="0">
                  <a:solidFill>
                    <a:schemeClr val="tx1"/>
                  </a:solidFill>
                </a:rPr>
                <a:t>Collisional instabilities</a:t>
              </a:r>
            </a:p>
          </p:txBody>
        </p:sp>
        <p:sp>
          <p:nvSpPr>
            <p:cNvPr id="571" name="Johns, PRL 19 (2023)">
              <a:extLst>
                <a:ext uri="{FF2B5EF4-FFF2-40B4-BE49-F238E27FC236}">
                  <a16:creationId xmlns:a16="http://schemas.microsoft.com/office/drawing/2014/main" id="{F01243E2-F88D-6007-C4A7-EFAFD3B1B968}"/>
                </a:ext>
              </a:extLst>
            </p:cNvPr>
            <p:cNvSpPr txBox="1"/>
            <p:nvPr/>
          </p:nvSpPr>
          <p:spPr>
            <a:xfrm>
              <a:off x="5982319" y="4882763"/>
              <a:ext cx="940963"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2000">
                  <a:solidFill>
                    <a:srgbClr val="5E5E5E"/>
                  </a:solidFill>
                  <a:latin typeface="American Typewriter"/>
                  <a:ea typeface="American Typewriter"/>
                  <a:cs typeface="American Typewriter"/>
                  <a:sym typeface="American Typewriter"/>
                </a:defRPr>
              </a:lvl1pPr>
            </a:lstStyle>
            <a:p>
              <a:pPr>
                <a:defRPr>
                  <a:effectLst/>
                </a:defRPr>
              </a:pPr>
              <a:r>
                <a:rPr sz="1400" dirty="0">
                  <a:latin typeface="Book Antiqua" panose="02040602050305030304" pitchFamily="18" charset="0"/>
                </a:rPr>
                <a:t>Johns, 2023</a:t>
              </a:r>
            </a:p>
          </p:txBody>
        </p:sp>
      </p:grpSp>
      <p:sp>
        <p:nvSpPr>
          <p:cNvPr id="573" name="FLAVOR MECHANISMS IN DENSE ENVIRONMENTS">
            <a:extLst>
              <a:ext uri="{FF2B5EF4-FFF2-40B4-BE49-F238E27FC236}">
                <a16:creationId xmlns:a16="http://schemas.microsoft.com/office/drawing/2014/main" id="{8F23B652-81AB-B444-BD10-59F8517D1108}"/>
              </a:ext>
            </a:extLst>
          </p:cNvPr>
          <p:cNvSpPr txBox="1"/>
          <p:nvPr/>
        </p:nvSpPr>
        <p:spPr>
          <a:xfrm>
            <a:off x="633846" y="368237"/>
            <a:ext cx="10848932"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0096FF"/>
                </a:solidFill>
                <a:latin typeface="Palatino"/>
                <a:ea typeface="Palatino"/>
                <a:cs typeface="Palatino"/>
                <a:sym typeface="Palatino"/>
              </a:defRPr>
            </a:lvl1pPr>
          </a:lstStyle>
          <a:p>
            <a:pPr>
              <a:defRPr>
                <a:effectLst/>
              </a:defRPr>
            </a:pPr>
            <a:r>
              <a:rPr lang="fr-FR" sz="2400" dirty="0">
                <a:solidFill>
                  <a:schemeClr val="accent1">
                    <a:lumMod val="75000"/>
                  </a:schemeClr>
                </a:solidFill>
              </a:rPr>
              <a:t>NOVEL NEUTRINO </a:t>
            </a:r>
            <a:r>
              <a:rPr sz="2400" dirty="0">
                <a:solidFill>
                  <a:schemeClr val="accent1">
                    <a:lumMod val="75000"/>
                  </a:schemeClr>
                </a:solidFill>
              </a:rPr>
              <a:t>FLAVOR </a:t>
            </a:r>
            <a:r>
              <a:rPr lang="fr-FR" sz="2400" dirty="0">
                <a:solidFill>
                  <a:schemeClr val="accent1">
                    <a:lumMod val="75000"/>
                  </a:schemeClr>
                </a:solidFill>
              </a:rPr>
              <a:t>PHENOMENA</a:t>
            </a:r>
            <a:r>
              <a:rPr sz="2400" dirty="0">
                <a:solidFill>
                  <a:schemeClr val="accent1">
                    <a:lumMod val="75000"/>
                  </a:schemeClr>
                </a:solidFill>
              </a:rPr>
              <a:t> IN DENSE ENVIRONMENTS</a:t>
            </a:r>
          </a:p>
        </p:txBody>
      </p:sp>
      <p:grpSp>
        <p:nvGrpSpPr>
          <p:cNvPr id="6" name="Groupe 5">
            <a:extLst>
              <a:ext uri="{FF2B5EF4-FFF2-40B4-BE49-F238E27FC236}">
                <a16:creationId xmlns:a16="http://schemas.microsoft.com/office/drawing/2014/main" id="{862E1D97-F526-21A2-ADD3-979721E63E7E}"/>
              </a:ext>
            </a:extLst>
          </p:cNvPr>
          <p:cNvGrpSpPr/>
          <p:nvPr/>
        </p:nvGrpSpPr>
        <p:grpSpPr>
          <a:xfrm>
            <a:off x="7361594" y="1056121"/>
            <a:ext cx="4010226" cy="543557"/>
            <a:chOff x="7361594" y="1056121"/>
            <a:chExt cx="4010226" cy="543557"/>
          </a:xfrm>
        </p:grpSpPr>
        <p:sp>
          <p:nvSpPr>
            <p:cNvPr id="542" name="MSW effect">
              <a:extLst>
                <a:ext uri="{FF2B5EF4-FFF2-40B4-BE49-F238E27FC236}">
                  <a16:creationId xmlns:a16="http://schemas.microsoft.com/office/drawing/2014/main" id="{3E0F304E-CF43-914B-CC5A-A1F4809EB2F8}"/>
                </a:ext>
              </a:extLst>
            </p:cNvPr>
            <p:cNvSpPr txBox="1"/>
            <p:nvPr/>
          </p:nvSpPr>
          <p:spPr>
            <a:xfrm>
              <a:off x="7385344" y="1056121"/>
              <a:ext cx="3986476" cy="3282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FF2600"/>
                  </a:solidFill>
                  <a:latin typeface="Palatino"/>
                  <a:ea typeface="Palatino"/>
                  <a:cs typeface="Palatino"/>
                  <a:sym typeface="Palatino"/>
                </a:defRPr>
              </a:lvl1pPr>
            </a:lstStyle>
            <a:p>
              <a:pPr>
                <a:defRPr>
                  <a:effectLst/>
                </a:defRPr>
              </a:pPr>
              <a:r>
                <a:rPr sz="1800" b="1" dirty="0">
                  <a:solidFill>
                    <a:schemeClr val="tx1"/>
                  </a:solidFill>
                </a:rPr>
                <a:t>Mikheev-Smirnov-Wolfenstein effect</a:t>
              </a:r>
            </a:p>
          </p:txBody>
        </p:sp>
        <p:sp>
          <p:nvSpPr>
            <p:cNvPr id="576" name="Schirato and Fuller,…">
              <a:extLst>
                <a:ext uri="{FF2B5EF4-FFF2-40B4-BE49-F238E27FC236}">
                  <a16:creationId xmlns:a16="http://schemas.microsoft.com/office/drawing/2014/main" id="{317C4702-BA8B-94D1-3E27-C41CCB798E96}"/>
                </a:ext>
              </a:extLst>
            </p:cNvPr>
            <p:cNvSpPr txBox="1"/>
            <p:nvPr/>
          </p:nvSpPr>
          <p:spPr>
            <a:xfrm>
              <a:off x="7361594" y="1332938"/>
              <a:ext cx="205505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000">
                  <a:solidFill>
                    <a:srgbClr val="5E5E5E"/>
                  </a:solidFill>
                  <a:effectLst/>
                  <a:latin typeface="American Typewriter"/>
                  <a:ea typeface="American Typewriter"/>
                  <a:cs typeface="American Typewriter"/>
                  <a:sym typeface="American Typewriter"/>
                </a:defRPr>
              </a:pPr>
              <a:r>
                <a:rPr lang="fr-FR" sz="1400" dirty="0" err="1">
                  <a:latin typeface="Book Antiqua" panose="02040602050305030304" pitchFamily="18" charset="0"/>
                </a:rPr>
                <a:t>Dighe</a:t>
              </a:r>
              <a:r>
                <a:rPr lang="fr-FR" sz="1400" dirty="0">
                  <a:latin typeface="Book Antiqua" panose="02040602050305030304" pitchFamily="18" charset="0"/>
                </a:rPr>
                <a:t> and Smirnov, 2000</a:t>
              </a:r>
              <a:endParaRPr sz="1400" dirty="0">
                <a:latin typeface="Book Antiqua" panose="02040602050305030304" pitchFamily="18" charset="0"/>
              </a:endParaRPr>
            </a:p>
          </p:txBody>
        </p:sp>
      </p:grpSp>
      <p:sp>
        <p:nvSpPr>
          <p:cNvPr id="577" name="They produce modifications of the neutrino spectra">
            <a:extLst>
              <a:ext uri="{FF2B5EF4-FFF2-40B4-BE49-F238E27FC236}">
                <a16:creationId xmlns:a16="http://schemas.microsoft.com/office/drawing/2014/main" id="{40C17FC9-94D1-0AC2-F594-09A71D7FFDEC}"/>
              </a:ext>
            </a:extLst>
          </p:cNvPr>
          <p:cNvSpPr txBox="1"/>
          <p:nvPr/>
        </p:nvSpPr>
        <p:spPr>
          <a:xfrm>
            <a:off x="5975761" y="5920234"/>
            <a:ext cx="5881054"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2000" b="1" i="1" dirty="0">
                <a:solidFill>
                  <a:schemeClr val="bg1">
                    <a:lumMod val="65000"/>
                  </a:schemeClr>
                </a:solidFill>
                <a:latin typeface="Palatino" pitchFamily="2" charset="77"/>
                <a:ea typeface="Palatino" pitchFamily="2" charset="77"/>
              </a:rPr>
              <a:t>Many aspects </a:t>
            </a:r>
            <a:r>
              <a:rPr lang="fr-FR" sz="2000" b="1" i="1" dirty="0" err="1">
                <a:solidFill>
                  <a:schemeClr val="bg1">
                    <a:lumMod val="65000"/>
                  </a:schemeClr>
                </a:solidFill>
                <a:latin typeface="Palatino" pitchFamily="2" charset="77"/>
                <a:ea typeface="Palatino" pitchFamily="2" charset="77"/>
              </a:rPr>
              <a:t>understood</a:t>
            </a:r>
            <a:r>
              <a:rPr lang="fr-FR" sz="2000" b="1" i="1" dirty="0">
                <a:solidFill>
                  <a:schemeClr val="bg1">
                    <a:lumMod val="65000"/>
                  </a:schemeClr>
                </a:solidFill>
                <a:latin typeface="Palatino" pitchFamily="2" charset="77"/>
                <a:ea typeface="Palatino" pitchFamily="2" charset="77"/>
              </a:rPr>
              <a:t>, the neutrino-neutrino</a:t>
            </a:r>
          </a:p>
          <a:p>
            <a:pPr>
              <a:defRPr>
                <a:effectLst/>
              </a:defRPr>
            </a:pPr>
            <a:r>
              <a:rPr lang="fr-FR" sz="2000" b="1" i="1" dirty="0">
                <a:solidFill>
                  <a:schemeClr val="bg1">
                    <a:lumMod val="65000"/>
                  </a:schemeClr>
                </a:solidFill>
                <a:latin typeface="Palatino" pitchFamily="2" charset="77"/>
                <a:ea typeface="Palatino" pitchFamily="2" charset="77"/>
              </a:rPr>
              <a:t>interactions </a:t>
            </a:r>
            <a:r>
              <a:rPr lang="fr-FR" sz="2000" b="1" i="1" dirty="0" err="1">
                <a:solidFill>
                  <a:schemeClr val="bg1">
                    <a:lumMod val="65000"/>
                  </a:schemeClr>
                </a:solidFill>
                <a:latin typeface="Palatino" pitchFamily="2" charset="77"/>
                <a:ea typeface="Palatino" pitchFamily="2" charset="77"/>
              </a:rPr>
              <a:t>is</a:t>
            </a:r>
            <a:r>
              <a:rPr lang="fr-FR" sz="2000" b="1" i="1" dirty="0">
                <a:solidFill>
                  <a:schemeClr val="bg1">
                    <a:lumMod val="65000"/>
                  </a:schemeClr>
                </a:solidFill>
                <a:latin typeface="Palatino" pitchFamily="2" charset="77"/>
                <a:ea typeface="Palatino" pitchFamily="2" charset="77"/>
              </a:rPr>
              <a:t> </a:t>
            </a:r>
            <a:r>
              <a:rPr lang="fr-FR" sz="2000" b="1" i="1" u="sng" dirty="0">
                <a:solidFill>
                  <a:schemeClr val="bg1">
                    <a:lumMod val="65000"/>
                  </a:schemeClr>
                </a:solidFill>
                <a:latin typeface="Palatino" pitchFamily="2" charset="77"/>
                <a:ea typeface="Palatino" pitchFamily="2" charset="77"/>
              </a:rPr>
              <a:t>a </a:t>
            </a:r>
            <a:r>
              <a:rPr lang="fr-FR" sz="2000" b="1" i="1" u="sng" dirty="0" err="1">
                <a:solidFill>
                  <a:schemeClr val="bg1">
                    <a:lumMod val="65000"/>
                  </a:schemeClr>
                </a:solidFill>
                <a:latin typeface="Palatino" pitchFamily="2" charset="77"/>
                <a:ea typeface="Palatino" pitchFamily="2" charset="77"/>
              </a:rPr>
              <a:t>challenging</a:t>
            </a:r>
            <a:r>
              <a:rPr lang="fr-FR" sz="2000" b="1" i="1" u="sng" dirty="0">
                <a:solidFill>
                  <a:schemeClr val="bg1">
                    <a:lumMod val="65000"/>
                  </a:schemeClr>
                </a:solidFill>
                <a:latin typeface="Palatino" pitchFamily="2" charset="77"/>
                <a:ea typeface="Palatino" pitchFamily="2" charset="77"/>
              </a:rPr>
              <a:t> open </a:t>
            </a:r>
            <a:r>
              <a:rPr lang="fr-FR" sz="2000" b="1" i="1" u="sng" dirty="0" err="1">
                <a:solidFill>
                  <a:schemeClr val="bg1">
                    <a:lumMod val="65000"/>
                  </a:schemeClr>
                </a:solidFill>
                <a:latin typeface="Palatino" pitchFamily="2" charset="77"/>
                <a:ea typeface="Palatino" pitchFamily="2" charset="77"/>
              </a:rPr>
              <a:t>problem</a:t>
            </a:r>
            <a:r>
              <a:rPr lang="fr-FR" sz="2000" b="1" i="1" u="sng" dirty="0">
                <a:solidFill>
                  <a:schemeClr val="bg1">
                    <a:lumMod val="65000"/>
                  </a:schemeClr>
                </a:solidFill>
                <a:latin typeface="Palatino" pitchFamily="2" charset="77"/>
                <a:ea typeface="Palatino" pitchFamily="2" charset="77"/>
              </a:rPr>
              <a:t>.</a:t>
            </a:r>
            <a:endParaRPr lang="fr-FR" sz="2000" b="1" u="sng" dirty="0">
              <a:solidFill>
                <a:schemeClr val="bg1">
                  <a:lumMod val="65000"/>
                </a:schemeClr>
              </a:solidFill>
              <a:latin typeface="Palatino" pitchFamily="2" charset="77"/>
              <a:ea typeface="Palatino" pitchFamily="2" charset="77"/>
            </a:endParaRPr>
          </a:p>
        </p:txBody>
      </p:sp>
      <p:pic>
        <p:nvPicPr>
          <p:cNvPr id="574" name="Image" descr="Image">
            <a:extLst>
              <a:ext uri="{FF2B5EF4-FFF2-40B4-BE49-F238E27FC236}">
                <a16:creationId xmlns:a16="http://schemas.microsoft.com/office/drawing/2014/main" id="{3532AB4B-47D9-C313-B103-070E524EA022}"/>
              </a:ext>
            </a:extLst>
          </p:cNvPr>
          <p:cNvPicPr>
            <a:picLocks noChangeAspect="1"/>
          </p:cNvPicPr>
          <p:nvPr/>
        </p:nvPicPr>
        <p:blipFill>
          <a:blip r:embed="rId11"/>
          <a:srcRect r="3"/>
          <a:stretch>
            <a:fillRect/>
          </a:stretch>
        </p:blipFill>
        <p:spPr>
          <a:xfrm>
            <a:off x="585974" y="3622102"/>
            <a:ext cx="3835250" cy="3274374"/>
          </a:xfrm>
          <a:custGeom>
            <a:avLst/>
            <a:gdLst/>
            <a:ahLst/>
            <a:cxnLst>
              <a:cxn ang="0">
                <a:pos x="wd2" y="hd2"/>
              </a:cxn>
              <a:cxn ang="5400000">
                <a:pos x="wd2" y="hd2"/>
              </a:cxn>
              <a:cxn ang="10800000">
                <a:pos x="wd2" y="hd2"/>
              </a:cxn>
              <a:cxn ang="16200000">
                <a:pos x="wd2" y="hd2"/>
              </a:cxn>
            </a:cxnLst>
            <a:rect l="0" t="0" r="r" b="b"/>
            <a:pathLst>
              <a:path w="21600" h="21600" extrusionOk="0">
                <a:moveTo>
                  <a:pt x="10801" y="0"/>
                </a:moveTo>
                <a:cubicBezTo>
                  <a:pt x="2203" y="0"/>
                  <a:pt x="0" y="19"/>
                  <a:pt x="0" y="94"/>
                </a:cubicBezTo>
                <a:cubicBezTo>
                  <a:pt x="0" y="166"/>
                  <a:pt x="278" y="189"/>
                  <a:pt x="1177" y="189"/>
                </a:cubicBezTo>
                <a:lnTo>
                  <a:pt x="2353" y="189"/>
                </a:lnTo>
                <a:lnTo>
                  <a:pt x="2372" y="1320"/>
                </a:lnTo>
                <a:cubicBezTo>
                  <a:pt x="2382" y="1942"/>
                  <a:pt x="2419" y="2483"/>
                  <a:pt x="2454" y="2524"/>
                </a:cubicBezTo>
                <a:cubicBezTo>
                  <a:pt x="2488" y="2564"/>
                  <a:pt x="2515" y="2672"/>
                  <a:pt x="2515" y="2765"/>
                </a:cubicBezTo>
                <a:cubicBezTo>
                  <a:pt x="2515" y="2971"/>
                  <a:pt x="2619" y="3063"/>
                  <a:pt x="2732" y="2953"/>
                </a:cubicBezTo>
                <a:cubicBezTo>
                  <a:pt x="2778" y="2908"/>
                  <a:pt x="2835" y="2893"/>
                  <a:pt x="2859" y="2920"/>
                </a:cubicBezTo>
                <a:cubicBezTo>
                  <a:pt x="2911" y="2981"/>
                  <a:pt x="2916" y="5624"/>
                  <a:pt x="2864" y="5684"/>
                </a:cubicBezTo>
                <a:cubicBezTo>
                  <a:pt x="2844" y="5708"/>
                  <a:pt x="2740" y="5697"/>
                  <a:pt x="2633" y="5661"/>
                </a:cubicBezTo>
                <a:cubicBezTo>
                  <a:pt x="2440" y="5596"/>
                  <a:pt x="2440" y="5596"/>
                  <a:pt x="2542" y="5777"/>
                </a:cubicBezTo>
                <a:cubicBezTo>
                  <a:pt x="2610" y="5900"/>
                  <a:pt x="2621" y="5973"/>
                  <a:pt x="2574" y="6007"/>
                </a:cubicBezTo>
                <a:cubicBezTo>
                  <a:pt x="2524" y="6043"/>
                  <a:pt x="2524" y="6081"/>
                  <a:pt x="2574" y="6140"/>
                </a:cubicBezTo>
                <a:cubicBezTo>
                  <a:pt x="2624" y="6198"/>
                  <a:pt x="2669" y="6182"/>
                  <a:pt x="2735" y="6077"/>
                </a:cubicBezTo>
                <a:cubicBezTo>
                  <a:pt x="2885" y="5838"/>
                  <a:pt x="2907" y="6039"/>
                  <a:pt x="2888" y="7518"/>
                </a:cubicBezTo>
                <a:lnTo>
                  <a:pt x="2870" y="8874"/>
                </a:lnTo>
                <a:lnTo>
                  <a:pt x="2692" y="8849"/>
                </a:lnTo>
                <a:cubicBezTo>
                  <a:pt x="2565" y="8832"/>
                  <a:pt x="2515" y="8858"/>
                  <a:pt x="2515" y="8943"/>
                </a:cubicBezTo>
                <a:cubicBezTo>
                  <a:pt x="2515" y="9009"/>
                  <a:pt x="2508" y="9088"/>
                  <a:pt x="2501" y="9120"/>
                </a:cubicBezTo>
                <a:cubicBezTo>
                  <a:pt x="2494" y="9151"/>
                  <a:pt x="2574" y="9193"/>
                  <a:pt x="2679" y="9214"/>
                </a:cubicBezTo>
                <a:lnTo>
                  <a:pt x="2870" y="9252"/>
                </a:lnTo>
                <a:lnTo>
                  <a:pt x="2870" y="12119"/>
                </a:lnTo>
                <a:lnTo>
                  <a:pt x="2870" y="14984"/>
                </a:lnTo>
                <a:lnTo>
                  <a:pt x="2676" y="14988"/>
                </a:lnTo>
                <a:cubicBezTo>
                  <a:pt x="2507" y="14991"/>
                  <a:pt x="2485" y="15016"/>
                  <a:pt x="2504" y="15180"/>
                </a:cubicBezTo>
                <a:cubicBezTo>
                  <a:pt x="2516" y="15284"/>
                  <a:pt x="2588" y="15427"/>
                  <a:pt x="2665" y="15498"/>
                </a:cubicBezTo>
                <a:cubicBezTo>
                  <a:pt x="2783" y="15607"/>
                  <a:pt x="2792" y="15651"/>
                  <a:pt x="2727" y="15775"/>
                </a:cubicBezTo>
                <a:cubicBezTo>
                  <a:pt x="2659" y="15904"/>
                  <a:pt x="2669" y="15926"/>
                  <a:pt x="2809" y="15967"/>
                </a:cubicBezTo>
                <a:cubicBezTo>
                  <a:pt x="3004" y="16024"/>
                  <a:pt x="3095" y="15969"/>
                  <a:pt x="3095" y="15793"/>
                </a:cubicBezTo>
                <a:cubicBezTo>
                  <a:pt x="3095" y="15603"/>
                  <a:pt x="3223" y="15483"/>
                  <a:pt x="3423" y="15483"/>
                </a:cubicBezTo>
                <a:cubicBezTo>
                  <a:pt x="3519" y="15483"/>
                  <a:pt x="3614" y="15429"/>
                  <a:pt x="3635" y="15365"/>
                </a:cubicBezTo>
                <a:cubicBezTo>
                  <a:pt x="3667" y="15267"/>
                  <a:pt x="3824" y="15253"/>
                  <a:pt x="4653" y="15271"/>
                </a:cubicBezTo>
                <a:lnTo>
                  <a:pt x="5632" y="15293"/>
                </a:lnTo>
                <a:lnTo>
                  <a:pt x="5693" y="15514"/>
                </a:lnTo>
                <a:cubicBezTo>
                  <a:pt x="5736" y="15666"/>
                  <a:pt x="5733" y="15774"/>
                  <a:pt x="5682" y="15869"/>
                </a:cubicBezTo>
                <a:cubicBezTo>
                  <a:pt x="5615" y="15995"/>
                  <a:pt x="5635" y="16005"/>
                  <a:pt x="5943" y="15989"/>
                </a:cubicBezTo>
                <a:cubicBezTo>
                  <a:pt x="6252" y="15973"/>
                  <a:pt x="6280" y="15955"/>
                  <a:pt x="6327" y="15749"/>
                </a:cubicBezTo>
                <a:cubicBezTo>
                  <a:pt x="6358" y="15613"/>
                  <a:pt x="6351" y="15492"/>
                  <a:pt x="6308" y="15432"/>
                </a:cubicBezTo>
                <a:cubicBezTo>
                  <a:pt x="6194" y="15271"/>
                  <a:pt x="6347" y="15249"/>
                  <a:pt x="7547" y="15271"/>
                </a:cubicBezTo>
                <a:cubicBezTo>
                  <a:pt x="8547" y="15289"/>
                  <a:pt x="8672" y="15307"/>
                  <a:pt x="8657" y="15416"/>
                </a:cubicBezTo>
                <a:cubicBezTo>
                  <a:pt x="8648" y="15484"/>
                  <a:pt x="8686" y="15563"/>
                  <a:pt x="8745" y="15590"/>
                </a:cubicBezTo>
                <a:cubicBezTo>
                  <a:pt x="8840" y="15632"/>
                  <a:pt x="8836" y="15658"/>
                  <a:pt x="8704" y="15821"/>
                </a:cubicBezTo>
                <a:lnTo>
                  <a:pt x="8557" y="16008"/>
                </a:lnTo>
                <a:lnTo>
                  <a:pt x="8926" y="15995"/>
                </a:lnTo>
                <a:cubicBezTo>
                  <a:pt x="9352" y="15982"/>
                  <a:pt x="9484" y="15833"/>
                  <a:pt x="9357" y="15508"/>
                </a:cubicBezTo>
                <a:cubicBezTo>
                  <a:pt x="9303" y="15368"/>
                  <a:pt x="9306" y="15319"/>
                  <a:pt x="9369" y="15291"/>
                </a:cubicBezTo>
                <a:cubicBezTo>
                  <a:pt x="9518" y="15224"/>
                  <a:pt x="11640" y="15292"/>
                  <a:pt x="11618" y="15363"/>
                </a:cubicBezTo>
                <a:cubicBezTo>
                  <a:pt x="11606" y="15401"/>
                  <a:pt x="11641" y="15461"/>
                  <a:pt x="11697" y="15498"/>
                </a:cubicBezTo>
                <a:cubicBezTo>
                  <a:pt x="11828" y="15584"/>
                  <a:pt x="11828" y="15699"/>
                  <a:pt x="11697" y="15869"/>
                </a:cubicBezTo>
                <a:cubicBezTo>
                  <a:pt x="11600" y="15995"/>
                  <a:pt x="11612" y="16001"/>
                  <a:pt x="11929" y="15999"/>
                </a:cubicBezTo>
                <a:cubicBezTo>
                  <a:pt x="12270" y="15996"/>
                  <a:pt x="12436" y="15888"/>
                  <a:pt x="12527" y="15608"/>
                </a:cubicBezTo>
                <a:cubicBezTo>
                  <a:pt x="12565" y="15494"/>
                  <a:pt x="12682" y="15480"/>
                  <a:pt x="13619" y="15498"/>
                </a:cubicBezTo>
                <a:cubicBezTo>
                  <a:pt x="14408" y="15514"/>
                  <a:pt x="14665" y="15545"/>
                  <a:pt x="14654" y="15614"/>
                </a:cubicBezTo>
                <a:cubicBezTo>
                  <a:pt x="14635" y="15721"/>
                  <a:pt x="14944" y="15978"/>
                  <a:pt x="15004" y="15907"/>
                </a:cubicBezTo>
                <a:cubicBezTo>
                  <a:pt x="15027" y="15881"/>
                  <a:pt x="15085" y="15901"/>
                  <a:pt x="15133" y="15948"/>
                </a:cubicBezTo>
                <a:cubicBezTo>
                  <a:pt x="15201" y="16013"/>
                  <a:pt x="15263" y="16010"/>
                  <a:pt x="15387" y="15933"/>
                </a:cubicBezTo>
                <a:cubicBezTo>
                  <a:pt x="15547" y="15832"/>
                  <a:pt x="15551" y="15788"/>
                  <a:pt x="15467" y="15406"/>
                </a:cubicBezTo>
                <a:cubicBezTo>
                  <a:pt x="15447" y="15318"/>
                  <a:pt x="15505" y="15293"/>
                  <a:pt x="15716" y="15293"/>
                </a:cubicBezTo>
                <a:cubicBezTo>
                  <a:pt x="15867" y="15293"/>
                  <a:pt x="15983" y="15327"/>
                  <a:pt x="15974" y="15368"/>
                </a:cubicBezTo>
                <a:cubicBezTo>
                  <a:pt x="15964" y="15415"/>
                  <a:pt x="16307" y="15459"/>
                  <a:pt x="16861" y="15483"/>
                </a:cubicBezTo>
                <a:lnTo>
                  <a:pt x="17765" y="15519"/>
                </a:lnTo>
                <a:lnTo>
                  <a:pt x="17748" y="15765"/>
                </a:lnTo>
                <a:cubicBezTo>
                  <a:pt x="17735" y="15964"/>
                  <a:pt x="17757" y="16010"/>
                  <a:pt x="17859" y="16010"/>
                </a:cubicBezTo>
                <a:cubicBezTo>
                  <a:pt x="17928" y="16010"/>
                  <a:pt x="18000" y="15977"/>
                  <a:pt x="18021" y="15936"/>
                </a:cubicBezTo>
                <a:cubicBezTo>
                  <a:pt x="18046" y="15889"/>
                  <a:pt x="18103" y="15885"/>
                  <a:pt x="18170" y="15926"/>
                </a:cubicBezTo>
                <a:cubicBezTo>
                  <a:pt x="18230" y="15963"/>
                  <a:pt x="18629" y="16001"/>
                  <a:pt x="19054" y="16008"/>
                </a:cubicBezTo>
                <a:cubicBezTo>
                  <a:pt x="19480" y="16015"/>
                  <a:pt x="19851" y="16045"/>
                  <a:pt x="19879" y="16077"/>
                </a:cubicBezTo>
                <a:cubicBezTo>
                  <a:pt x="19906" y="16109"/>
                  <a:pt x="19920" y="16728"/>
                  <a:pt x="19910" y="17451"/>
                </a:cubicBezTo>
                <a:lnTo>
                  <a:pt x="19892" y="18767"/>
                </a:lnTo>
                <a:lnTo>
                  <a:pt x="19025" y="18790"/>
                </a:lnTo>
                <a:cubicBezTo>
                  <a:pt x="17990" y="18815"/>
                  <a:pt x="17946" y="18802"/>
                  <a:pt x="18091" y="18541"/>
                </a:cubicBezTo>
                <a:cubicBezTo>
                  <a:pt x="18208" y="18333"/>
                  <a:pt x="18243" y="17729"/>
                  <a:pt x="18164" y="17282"/>
                </a:cubicBezTo>
                <a:cubicBezTo>
                  <a:pt x="18115" y="17002"/>
                  <a:pt x="17976" y="16869"/>
                  <a:pt x="17839" y="16970"/>
                </a:cubicBezTo>
                <a:cubicBezTo>
                  <a:pt x="17798" y="17000"/>
                  <a:pt x="17715" y="17017"/>
                  <a:pt x="17654" y="17006"/>
                </a:cubicBezTo>
                <a:cubicBezTo>
                  <a:pt x="17580" y="16991"/>
                  <a:pt x="17510" y="17073"/>
                  <a:pt x="17444" y="17257"/>
                </a:cubicBezTo>
                <a:cubicBezTo>
                  <a:pt x="17352" y="17515"/>
                  <a:pt x="17217" y="17561"/>
                  <a:pt x="17217" y="17333"/>
                </a:cubicBezTo>
                <a:cubicBezTo>
                  <a:pt x="17217" y="17205"/>
                  <a:pt x="17040" y="16993"/>
                  <a:pt x="16934" y="16993"/>
                </a:cubicBezTo>
                <a:cubicBezTo>
                  <a:pt x="16891" y="16993"/>
                  <a:pt x="16857" y="17085"/>
                  <a:pt x="16858" y="17200"/>
                </a:cubicBezTo>
                <a:cubicBezTo>
                  <a:pt x="16860" y="17348"/>
                  <a:pt x="16833" y="17398"/>
                  <a:pt x="16764" y="17377"/>
                </a:cubicBezTo>
                <a:cubicBezTo>
                  <a:pt x="16488" y="17291"/>
                  <a:pt x="16305" y="17286"/>
                  <a:pt x="16228" y="17361"/>
                </a:cubicBezTo>
                <a:cubicBezTo>
                  <a:pt x="16127" y="17459"/>
                  <a:pt x="16055" y="17400"/>
                  <a:pt x="16055" y="17216"/>
                </a:cubicBezTo>
                <a:cubicBezTo>
                  <a:pt x="16055" y="17080"/>
                  <a:pt x="15930" y="16993"/>
                  <a:pt x="15733" y="16993"/>
                </a:cubicBezTo>
                <a:cubicBezTo>
                  <a:pt x="15660" y="16993"/>
                  <a:pt x="15592" y="17080"/>
                  <a:pt x="15551" y="17220"/>
                </a:cubicBezTo>
                <a:cubicBezTo>
                  <a:pt x="15469" y="17495"/>
                  <a:pt x="15364" y="17510"/>
                  <a:pt x="15282" y="17259"/>
                </a:cubicBezTo>
                <a:cubicBezTo>
                  <a:pt x="15226" y="17088"/>
                  <a:pt x="15075" y="17000"/>
                  <a:pt x="14831" y="17001"/>
                </a:cubicBezTo>
                <a:cubicBezTo>
                  <a:pt x="14778" y="17002"/>
                  <a:pt x="14667" y="16981"/>
                  <a:pt x="14588" y="16952"/>
                </a:cubicBezTo>
                <a:cubicBezTo>
                  <a:pt x="14470" y="16910"/>
                  <a:pt x="14433" y="16939"/>
                  <a:pt x="14374" y="17116"/>
                </a:cubicBezTo>
                <a:cubicBezTo>
                  <a:pt x="14279" y="17404"/>
                  <a:pt x="14333" y="18299"/>
                  <a:pt x="14462" y="18529"/>
                </a:cubicBezTo>
                <a:cubicBezTo>
                  <a:pt x="14518" y="18629"/>
                  <a:pt x="14549" y="18732"/>
                  <a:pt x="14527" y="18757"/>
                </a:cubicBezTo>
                <a:cubicBezTo>
                  <a:pt x="14474" y="18820"/>
                  <a:pt x="13638" y="18817"/>
                  <a:pt x="13584" y="18754"/>
                </a:cubicBezTo>
                <a:cubicBezTo>
                  <a:pt x="13561" y="18727"/>
                  <a:pt x="13568" y="18668"/>
                  <a:pt x="13598" y="18623"/>
                </a:cubicBezTo>
                <a:cubicBezTo>
                  <a:pt x="13666" y="18520"/>
                  <a:pt x="13927" y="17604"/>
                  <a:pt x="13927" y="17467"/>
                </a:cubicBezTo>
                <a:cubicBezTo>
                  <a:pt x="13927" y="17299"/>
                  <a:pt x="13736" y="17266"/>
                  <a:pt x="13641" y="17418"/>
                </a:cubicBezTo>
                <a:cubicBezTo>
                  <a:pt x="13558" y="17551"/>
                  <a:pt x="13546" y="17549"/>
                  <a:pt x="13431" y="17426"/>
                </a:cubicBezTo>
                <a:cubicBezTo>
                  <a:pt x="13331" y="17320"/>
                  <a:pt x="13186" y="17302"/>
                  <a:pt x="12635" y="17308"/>
                </a:cubicBezTo>
                <a:cubicBezTo>
                  <a:pt x="12264" y="17312"/>
                  <a:pt x="11923" y="17349"/>
                  <a:pt x="11877" y="17392"/>
                </a:cubicBezTo>
                <a:cubicBezTo>
                  <a:pt x="11819" y="17446"/>
                  <a:pt x="11772" y="17443"/>
                  <a:pt x="11720" y="17382"/>
                </a:cubicBezTo>
                <a:cubicBezTo>
                  <a:pt x="11612" y="17255"/>
                  <a:pt x="11345" y="17275"/>
                  <a:pt x="11208" y="17420"/>
                </a:cubicBezTo>
                <a:cubicBezTo>
                  <a:pt x="11099" y="17536"/>
                  <a:pt x="11083" y="17534"/>
                  <a:pt x="10976" y="17420"/>
                </a:cubicBezTo>
                <a:cubicBezTo>
                  <a:pt x="10905" y="17345"/>
                  <a:pt x="10759" y="17303"/>
                  <a:pt x="10607" y="17310"/>
                </a:cubicBezTo>
                <a:cubicBezTo>
                  <a:pt x="10415" y="17318"/>
                  <a:pt x="10336" y="17282"/>
                  <a:pt x="10265" y="17157"/>
                </a:cubicBezTo>
                <a:cubicBezTo>
                  <a:pt x="10194" y="17030"/>
                  <a:pt x="10108" y="16993"/>
                  <a:pt x="9890" y="16993"/>
                </a:cubicBezTo>
                <a:lnTo>
                  <a:pt x="9607" y="16993"/>
                </a:lnTo>
                <a:lnTo>
                  <a:pt x="9607" y="17635"/>
                </a:lnTo>
                <a:lnTo>
                  <a:pt x="9607" y="18277"/>
                </a:lnTo>
                <a:lnTo>
                  <a:pt x="9946" y="18277"/>
                </a:lnTo>
                <a:cubicBezTo>
                  <a:pt x="10132" y="18277"/>
                  <a:pt x="10346" y="18300"/>
                  <a:pt x="10424" y="18324"/>
                </a:cubicBezTo>
                <a:cubicBezTo>
                  <a:pt x="10549" y="18363"/>
                  <a:pt x="10567" y="18333"/>
                  <a:pt x="10585" y="18076"/>
                </a:cubicBezTo>
                <a:cubicBezTo>
                  <a:pt x="10613" y="17678"/>
                  <a:pt x="10791" y="17673"/>
                  <a:pt x="10819" y="18068"/>
                </a:cubicBezTo>
                <a:cubicBezTo>
                  <a:pt x="10841" y="18385"/>
                  <a:pt x="10987" y="18456"/>
                  <a:pt x="11053" y="18183"/>
                </a:cubicBezTo>
                <a:cubicBezTo>
                  <a:pt x="11091" y="18024"/>
                  <a:pt x="11098" y="18022"/>
                  <a:pt x="11179" y="18145"/>
                </a:cubicBezTo>
                <a:cubicBezTo>
                  <a:pt x="11291" y="18316"/>
                  <a:pt x="11620" y="18390"/>
                  <a:pt x="11790" y="18283"/>
                </a:cubicBezTo>
                <a:cubicBezTo>
                  <a:pt x="11877" y="18228"/>
                  <a:pt x="11934" y="18227"/>
                  <a:pt x="11961" y="18277"/>
                </a:cubicBezTo>
                <a:cubicBezTo>
                  <a:pt x="12054" y="18453"/>
                  <a:pt x="12187" y="18348"/>
                  <a:pt x="12187" y="18098"/>
                </a:cubicBezTo>
                <a:cubicBezTo>
                  <a:pt x="12187" y="17851"/>
                  <a:pt x="12338" y="17598"/>
                  <a:pt x="12425" y="17700"/>
                </a:cubicBezTo>
                <a:cubicBezTo>
                  <a:pt x="12449" y="17728"/>
                  <a:pt x="12463" y="17924"/>
                  <a:pt x="12453" y="18134"/>
                </a:cubicBezTo>
                <a:cubicBezTo>
                  <a:pt x="12440" y="18433"/>
                  <a:pt x="12460" y="18536"/>
                  <a:pt x="12552" y="18616"/>
                </a:cubicBezTo>
                <a:cubicBezTo>
                  <a:pt x="12651" y="18702"/>
                  <a:pt x="12655" y="18725"/>
                  <a:pt x="12573" y="18762"/>
                </a:cubicBezTo>
                <a:cubicBezTo>
                  <a:pt x="12520" y="18786"/>
                  <a:pt x="10040" y="18797"/>
                  <a:pt x="7061" y="18787"/>
                </a:cubicBezTo>
                <a:lnTo>
                  <a:pt x="1644" y="18767"/>
                </a:lnTo>
                <a:lnTo>
                  <a:pt x="1625" y="18260"/>
                </a:lnTo>
                <a:lnTo>
                  <a:pt x="1607" y="17758"/>
                </a:lnTo>
                <a:lnTo>
                  <a:pt x="803" y="17733"/>
                </a:lnTo>
                <a:lnTo>
                  <a:pt x="0" y="17710"/>
                </a:lnTo>
                <a:lnTo>
                  <a:pt x="0" y="19655"/>
                </a:lnTo>
                <a:lnTo>
                  <a:pt x="0" y="21600"/>
                </a:lnTo>
                <a:lnTo>
                  <a:pt x="21600" y="21600"/>
                </a:lnTo>
                <a:lnTo>
                  <a:pt x="21600" y="10799"/>
                </a:lnTo>
                <a:lnTo>
                  <a:pt x="21600" y="0"/>
                </a:lnTo>
                <a:lnTo>
                  <a:pt x="10801" y="0"/>
                </a:lnTo>
                <a:close/>
                <a:moveTo>
                  <a:pt x="1096" y="3635"/>
                </a:moveTo>
                <a:lnTo>
                  <a:pt x="1096" y="3927"/>
                </a:lnTo>
                <a:cubicBezTo>
                  <a:pt x="1096" y="4089"/>
                  <a:pt x="1126" y="4243"/>
                  <a:pt x="1163" y="4270"/>
                </a:cubicBezTo>
                <a:cubicBezTo>
                  <a:pt x="1207" y="4302"/>
                  <a:pt x="1209" y="4350"/>
                  <a:pt x="1169" y="4407"/>
                </a:cubicBezTo>
                <a:cubicBezTo>
                  <a:pt x="1135" y="4455"/>
                  <a:pt x="1106" y="4925"/>
                  <a:pt x="1104" y="5452"/>
                </a:cubicBezTo>
                <a:lnTo>
                  <a:pt x="1101" y="6411"/>
                </a:lnTo>
                <a:lnTo>
                  <a:pt x="1341" y="6435"/>
                </a:lnTo>
                <a:cubicBezTo>
                  <a:pt x="1649" y="6465"/>
                  <a:pt x="1649" y="6600"/>
                  <a:pt x="1341" y="6630"/>
                </a:cubicBezTo>
                <a:cubicBezTo>
                  <a:pt x="1136" y="6650"/>
                  <a:pt x="1100" y="6682"/>
                  <a:pt x="1083" y="6857"/>
                </a:cubicBezTo>
                <a:cubicBezTo>
                  <a:pt x="1068" y="7005"/>
                  <a:pt x="1022" y="7068"/>
                  <a:pt x="911" y="7087"/>
                </a:cubicBezTo>
                <a:cubicBezTo>
                  <a:pt x="773" y="7109"/>
                  <a:pt x="764" y="7139"/>
                  <a:pt x="799" y="7389"/>
                </a:cubicBezTo>
                <a:cubicBezTo>
                  <a:pt x="820" y="7541"/>
                  <a:pt x="838" y="7792"/>
                  <a:pt x="838" y="7948"/>
                </a:cubicBezTo>
                <a:lnTo>
                  <a:pt x="838" y="8232"/>
                </a:lnTo>
                <a:lnTo>
                  <a:pt x="1354" y="8232"/>
                </a:lnTo>
                <a:cubicBezTo>
                  <a:pt x="1821" y="8232"/>
                  <a:pt x="1871" y="8219"/>
                  <a:pt x="1871" y="8086"/>
                </a:cubicBezTo>
                <a:cubicBezTo>
                  <a:pt x="1871" y="7983"/>
                  <a:pt x="1818" y="7934"/>
                  <a:pt x="1693" y="7917"/>
                </a:cubicBezTo>
                <a:cubicBezTo>
                  <a:pt x="1543" y="7897"/>
                  <a:pt x="1515" y="7857"/>
                  <a:pt x="1515" y="7666"/>
                </a:cubicBezTo>
                <a:cubicBezTo>
                  <a:pt x="1515" y="7475"/>
                  <a:pt x="1543" y="7433"/>
                  <a:pt x="1693" y="7413"/>
                </a:cubicBezTo>
                <a:cubicBezTo>
                  <a:pt x="1879" y="7388"/>
                  <a:pt x="1934" y="7205"/>
                  <a:pt x="1801" y="7049"/>
                </a:cubicBezTo>
                <a:cubicBezTo>
                  <a:pt x="1751" y="6990"/>
                  <a:pt x="1751" y="6950"/>
                  <a:pt x="1801" y="6914"/>
                </a:cubicBezTo>
                <a:cubicBezTo>
                  <a:pt x="1892" y="6848"/>
                  <a:pt x="1893" y="5763"/>
                  <a:pt x="1803" y="5698"/>
                </a:cubicBezTo>
                <a:cubicBezTo>
                  <a:pt x="1758" y="5666"/>
                  <a:pt x="1755" y="5622"/>
                  <a:pt x="1796" y="5564"/>
                </a:cubicBezTo>
                <a:cubicBezTo>
                  <a:pt x="1831" y="5515"/>
                  <a:pt x="1855" y="5068"/>
                  <a:pt x="1848" y="4569"/>
                </a:cubicBezTo>
                <a:lnTo>
                  <a:pt x="1838" y="3663"/>
                </a:lnTo>
                <a:lnTo>
                  <a:pt x="1467" y="3647"/>
                </a:lnTo>
                <a:lnTo>
                  <a:pt x="1096" y="3635"/>
                </a:lnTo>
                <a:close/>
                <a:moveTo>
                  <a:pt x="1408" y="8777"/>
                </a:moveTo>
                <a:lnTo>
                  <a:pt x="1128" y="8799"/>
                </a:lnTo>
                <a:lnTo>
                  <a:pt x="1110" y="9125"/>
                </a:lnTo>
                <a:cubicBezTo>
                  <a:pt x="1099" y="9304"/>
                  <a:pt x="1121" y="9501"/>
                  <a:pt x="1163" y="9560"/>
                </a:cubicBezTo>
                <a:cubicBezTo>
                  <a:pt x="1218" y="9637"/>
                  <a:pt x="1220" y="9696"/>
                  <a:pt x="1171" y="9765"/>
                </a:cubicBezTo>
                <a:cubicBezTo>
                  <a:pt x="1134" y="9818"/>
                  <a:pt x="1094" y="10047"/>
                  <a:pt x="1083" y="10274"/>
                </a:cubicBezTo>
                <a:cubicBezTo>
                  <a:pt x="1065" y="10637"/>
                  <a:pt x="1046" y="10691"/>
                  <a:pt x="919" y="10712"/>
                </a:cubicBezTo>
                <a:cubicBezTo>
                  <a:pt x="828" y="10727"/>
                  <a:pt x="773" y="10787"/>
                  <a:pt x="773" y="10876"/>
                </a:cubicBezTo>
                <a:cubicBezTo>
                  <a:pt x="773" y="10964"/>
                  <a:pt x="828" y="11024"/>
                  <a:pt x="919" y="11039"/>
                </a:cubicBezTo>
                <a:cubicBezTo>
                  <a:pt x="1048" y="11061"/>
                  <a:pt x="1066" y="11111"/>
                  <a:pt x="1083" y="11498"/>
                </a:cubicBezTo>
                <a:cubicBezTo>
                  <a:pt x="1097" y="11834"/>
                  <a:pt x="1078" y="11945"/>
                  <a:pt x="1002" y="11979"/>
                </a:cubicBezTo>
                <a:cubicBezTo>
                  <a:pt x="875" y="12036"/>
                  <a:pt x="873" y="12282"/>
                  <a:pt x="999" y="12339"/>
                </a:cubicBezTo>
                <a:cubicBezTo>
                  <a:pt x="1053" y="12363"/>
                  <a:pt x="1096" y="12465"/>
                  <a:pt x="1096" y="12568"/>
                </a:cubicBezTo>
                <a:cubicBezTo>
                  <a:pt x="1096" y="12726"/>
                  <a:pt x="1132" y="12758"/>
                  <a:pt x="1326" y="12778"/>
                </a:cubicBezTo>
                <a:cubicBezTo>
                  <a:pt x="1450" y="12791"/>
                  <a:pt x="1550" y="12835"/>
                  <a:pt x="1550" y="12877"/>
                </a:cubicBezTo>
                <a:cubicBezTo>
                  <a:pt x="1550" y="12918"/>
                  <a:pt x="1450" y="12962"/>
                  <a:pt x="1326" y="12974"/>
                </a:cubicBezTo>
                <a:cubicBezTo>
                  <a:pt x="1153" y="12992"/>
                  <a:pt x="1096" y="13034"/>
                  <a:pt x="1096" y="13141"/>
                </a:cubicBezTo>
                <a:cubicBezTo>
                  <a:pt x="1096" y="13219"/>
                  <a:pt x="1127" y="13305"/>
                  <a:pt x="1166" y="13333"/>
                </a:cubicBezTo>
                <a:cubicBezTo>
                  <a:pt x="1216" y="13370"/>
                  <a:pt x="1216" y="13409"/>
                  <a:pt x="1166" y="13469"/>
                </a:cubicBezTo>
                <a:cubicBezTo>
                  <a:pt x="1077" y="13572"/>
                  <a:pt x="1074" y="14097"/>
                  <a:pt x="1162" y="14160"/>
                </a:cubicBezTo>
                <a:cubicBezTo>
                  <a:pt x="1266" y="14236"/>
                  <a:pt x="1169" y="14349"/>
                  <a:pt x="998" y="14349"/>
                </a:cubicBezTo>
                <a:cubicBezTo>
                  <a:pt x="883" y="14349"/>
                  <a:pt x="838" y="14390"/>
                  <a:pt x="838" y="14500"/>
                </a:cubicBezTo>
                <a:cubicBezTo>
                  <a:pt x="838" y="14599"/>
                  <a:pt x="882" y="14651"/>
                  <a:pt x="965" y="14651"/>
                </a:cubicBezTo>
                <a:cubicBezTo>
                  <a:pt x="1162" y="14651"/>
                  <a:pt x="1183" y="14794"/>
                  <a:pt x="1002" y="14891"/>
                </a:cubicBezTo>
                <a:cubicBezTo>
                  <a:pt x="882" y="14955"/>
                  <a:pt x="838" y="15036"/>
                  <a:pt x="838" y="15193"/>
                </a:cubicBezTo>
                <a:lnTo>
                  <a:pt x="838" y="15406"/>
                </a:lnTo>
                <a:lnTo>
                  <a:pt x="1354" y="15406"/>
                </a:lnTo>
                <a:cubicBezTo>
                  <a:pt x="1827" y="15406"/>
                  <a:pt x="1871" y="15393"/>
                  <a:pt x="1871" y="15255"/>
                </a:cubicBezTo>
                <a:cubicBezTo>
                  <a:pt x="1871" y="15156"/>
                  <a:pt x="1827" y="15104"/>
                  <a:pt x="1745" y="15104"/>
                </a:cubicBezTo>
                <a:cubicBezTo>
                  <a:pt x="1547" y="15104"/>
                  <a:pt x="1526" y="14962"/>
                  <a:pt x="1707" y="14866"/>
                </a:cubicBezTo>
                <a:cubicBezTo>
                  <a:pt x="1826" y="14802"/>
                  <a:pt x="1871" y="14721"/>
                  <a:pt x="1871" y="14569"/>
                </a:cubicBezTo>
                <a:cubicBezTo>
                  <a:pt x="1871" y="14453"/>
                  <a:pt x="1840" y="14336"/>
                  <a:pt x="1801" y="14308"/>
                </a:cubicBezTo>
                <a:cubicBezTo>
                  <a:pt x="1751" y="14271"/>
                  <a:pt x="1751" y="14232"/>
                  <a:pt x="1801" y="14172"/>
                </a:cubicBezTo>
                <a:cubicBezTo>
                  <a:pt x="1892" y="14066"/>
                  <a:pt x="1892" y="13468"/>
                  <a:pt x="1801" y="13402"/>
                </a:cubicBezTo>
                <a:cubicBezTo>
                  <a:pt x="1751" y="13366"/>
                  <a:pt x="1751" y="13325"/>
                  <a:pt x="1801" y="13266"/>
                </a:cubicBezTo>
                <a:cubicBezTo>
                  <a:pt x="1840" y="13221"/>
                  <a:pt x="1871" y="13025"/>
                  <a:pt x="1871" y="12829"/>
                </a:cubicBezTo>
                <a:cubicBezTo>
                  <a:pt x="1871" y="12516"/>
                  <a:pt x="1852" y="12470"/>
                  <a:pt x="1725" y="12449"/>
                </a:cubicBezTo>
                <a:cubicBezTo>
                  <a:pt x="1645" y="12436"/>
                  <a:pt x="1581" y="12390"/>
                  <a:pt x="1581" y="12348"/>
                </a:cubicBezTo>
                <a:cubicBezTo>
                  <a:pt x="1581" y="12307"/>
                  <a:pt x="1645" y="12261"/>
                  <a:pt x="1725" y="12248"/>
                </a:cubicBezTo>
                <a:cubicBezTo>
                  <a:pt x="1855" y="12226"/>
                  <a:pt x="1871" y="12181"/>
                  <a:pt x="1871" y="11813"/>
                </a:cubicBezTo>
                <a:lnTo>
                  <a:pt x="1871" y="11403"/>
                </a:lnTo>
                <a:lnTo>
                  <a:pt x="1652" y="11403"/>
                </a:lnTo>
                <a:cubicBezTo>
                  <a:pt x="1427" y="11403"/>
                  <a:pt x="1247" y="11242"/>
                  <a:pt x="1319" y="11104"/>
                </a:cubicBezTo>
                <a:cubicBezTo>
                  <a:pt x="1342" y="11061"/>
                  <a:pt x="1476" y="11027"/>
                  <a:pt x="1616" y="11027"/>
                </a:cubicBezTo>
                <a:lnTo>
                  <a:pt x="1871" y="11027"/>
                </a:lnTo>
                <a:lnTo>
                  <a:pt x="1871" y="10651"/>
                </a:lnTo>
                <a:cubicBezTo>
                  <a:pt x="1871" y="10279"/>
                  <a:pt x="1868" y="10279"/>
                  <a:pt x="1642" y="10256"/>
                </a:cubicBezTo>
                <a:cubicBezTo>
                  <a:pt x="1517" y="10243"/>
                  <a:pt x="1417" y="10199"/>
                  <a:pt x="1417" y="10157"/>
                </a:cubicBezTo>
                <a:cubicBezTo>
                  <a:pt x="1417" y="10116"/>
                  <a:pt x="1517" y="10072"/>
                  <a:pt x="1642" y="10059"/>
                </a:cubicBezTo>
                <a:cubicBezTo>
                  <a:pt x="1814" y="10042"/>
                  <a:pt x="1871" y="10000"/>
                  <a:pt x="1871" y="9893"/>
                </a:cubicBezTo>
                <a:cubicBezTo>
                  <a:pt x="1871" y="9815"/>
                  <a:pt x="1840" y="9729"/>
                  <a:pt x="1801" y="9701"/>
                </a:cubicBezTo>
                <a:cubicBezTo>
                  <a:pt x="1751" y="9664"/>
                  <a:pt x="1751" y="9625"/>
                  <a:pt x="1801" y="9565"/>
                </a:cubicBezTo>
                <a:cubicBezTo>
                  <a:pt x="1902" y="9447"/>
                  <a:pt x="1888" y="8945"/>
                  <a:pt x="1780" y="8840"/>
                </a:cubicBezTo>
                <a:cubicBezTo>
                  <a:pt x="1729" y="8790"/>
                  <a:pt x="1561" y="8764"/>
                  <a:pt x="1408" y="8777"/>
                </a:cubicBezTo>
                <a:close/>
                <a:moveTo>
                  <a:pt x="2641" y="11864"/>
                </a:moveTo>
                <a:cubicBezTo>
                  <a:pt x="2626" y="11866"/>
                  <a:pt x="2608" y="11875"/>
                  <a:pt x="2585" y="11892"/>
                </a:cubicBezTo>
                <a:cubicBezTo>
                  <a:pt x="2547" y="11919"/>
                  <a:pt x="2515" y="12061"/>
                  <a:pt x="2515" y="12207"/>
                </a:cubicBezTo>
                <a:cubicBezTo>
                  <a:pt x="2515" y="12419"/>
                  <a:pt x="2537" y="12466"/>
                  <a:pt x="2627" y="12445"/>
                </a:cubicBezTo>
                <a:cubicBezTo>
                  <a:pt x="2714" y="12424"/>
                  <a:pt x="2735" y="12358"/>
                  <a:pt x="2718" y="12156"/>
                </a:cubicBezTo>
                <a:cubicBezTo>
                  <a:pt x="2699" y="11929"/>
                  <a:pt x="2686" y="11858"/>
                  <a:pt x="2641" y="11864"/>
                </a:cubicBezTo>
                <a:close/>
                <a:moveTo>
                  <a:pt x="3614" y="16993"/>
                </a:moveTo>
                <a:cubicBezTo>
                  <a:pt x="3494" y="16993"/>
                  <a:pt x="3481" y="17038"/>
                  <a:pt x="3482" y="17502"/>
                </a:cubicBezTo>
                <a:cubicBezTo>
                  <a:pt x="3482" y="17782"/>
                  <a:pt x="3502" y="18089"/>
                  <a:pt x="3523" y="18183"/>
                </a:cubicBezTo>
                <a:cubicBezTo>
                  <a:pt x="3581" y="18435"/>
                  <a:pt x="3740" y="18395"/>
                  <a:pt x="3740" y="18129"/>
                </a:cubicBezTo>
                <a:cubicBezTo>
                  <a:pt x="3740" y="17820"/>
                  <a:pt x="3845" y="17775"/>
                  <a:pt x="3960" y="18037"/>
                </a:cubicBezTo>
                <a:cubicBezTo>
                  <a:pt x="4079" y="18307"/>
                  <a:pt x="4207" y="18374"/>
                  <a:pt x="4361" y="18242"/>
                </a:cubicBezTo>
                <a:cubicBezTo>
                  <a:pt x="4459" y="18158"/>
                  <a:pt x="4500" y="18157"/>
                  <a:pt x="4607" y="18245"/>
                </a:cubicBezTo>
                <a:cubicBezTo>
                  <a:pt x="4774" y="18382"/>
                  <a:pt x="4966" y="18380"/>
                  <a:pt x="5137" y="18239"/>
                </a:cubicBezTo>
                <a:cubicBezTo>
                  <a:pt x="5256" y="18141"/>
                  <a:pt x="5284" y="18143"/>
                  <a:pt x="5353" y="18239"/>
                </a:cubicBezTo>
                <a:cubicBezTo>
                  <a:pt x="5403" y="18311"/>
                  <a:pt x="5524" y="18340"/>
                  <a:pt x="5696" y="18326"/>
                </a:cubicBezTo>
                <a:cubicBezTo>
                  <a:pt x="5910" y="18309"/>
                  <a:pt x="5966" y="18273"/>
                  <a:pt x="5994" y="18134"/>
                </a:cubicBezTo>
                <a:cubicBezTo>
                  <a:pt x="6038" y="17913"/>
                  <a:pt x="6148" y="17919"/>
                  <a:pt x="6193" y="18142"/>
                </a:cubicBezTo>
                <a:cubicBezTo>
                  <a:pt x="6223" y="18294"/>
                  <a:pt x="6269" y="18316"/>
                  <a:pt x="6563" y="18324"/>
                </a:cubicBezTo>
                <a:lnTo>
                  <a:pt x="6900" y="18334"/>
                </a:lnTo>
                <a:lnTo>
                  <a:pt x="6900" y="18088"/>
                </a:lnTo>
                <a:cubicBezTo>
                  <a:pt x="6900" y="17826"/>
                  <a:pt x="7069" y="17565"/>
                  <a:pt x="7114" y="17758"/>
                </a:cubicBezTo>
                <a:cubicBezTo>
                  <a:pt x="7246" y="18320"/>
                  <a:pt x="7239" y="18310"/>
                  <a:pt x="7544" y="18311"/>
                </a:cubicBezTo>
                <a:cubicBezTo>
                  <a:pt x="7830" y="18311"/>
                  <a:pt x="7835" y="18309"/>
                  <a:pt x="7867" y="18027"/>
                </a:cubicBezTo>
                <a:cubicBezTo>
                  <a:pt x="7909" y="17660"/>
                  <a:pt x="8018" y="17660"/>
                  <a:pt x="8060" y="18027"/>
                </a:cubicBezTo>
                <a:cubicBezTo>
                  <a:pt x="8086" y="18261"/>
                  <a:pt x="8115" y="18309"/>
                  <a:pt x="8221" y="18290"/>
                </a:cubicBezTo>
                <a:cubicBezTo>
                  <a:pt x="8292" y="18276"/>
                  <a:pt x="8408" y="18275"/>
                  <a:pt x="8479" y="18283"/>
                </a:cubicBezTo>
                <a:cubicBezTo>
                  <a:pt x="9051" y="18349"/>
                  <a:pt x="9154" y="18274"/>
                  <a:pt x="9156" y="17807"/>
                </a:cubicBezTo>
                <a:cubicBezTo>
                  <a:pt x="9157" y="17604"/>
                  <a:pt x="9118" y="17497"/>
                  <a:pt x="9013" y="17412"/>
                </a:cubicBezTo>
                <a:cubicBezTo>
                  <a:pt x="8833" y="17263"/>
                  <a:pt x="8552" y="17261"/>
                  <a:pt x="8449" y="17405"/>
                </a:cubicBezTo>
                <a:cubicBezTo>
                  <a:pt x="8381" y="17502"/>
                  <a:pt x="8353" y="17503"/>
                  <a:pt x="8229" y="17408"/>
                </a:cubicBezTo>
                <a:cubicBezTo>
                  <a:pt x="8151" y="17349"/>
                  <a:pt x="7978" y="17302"/>
                  <a:pt x="7846" y="17308"/>
                </a:cubicBezTo>
                <a:cubicBezTo>
                  <a:pt x="7673" y="17315"/>
                  <a:pt x="7567" y="17273"/>
                  <a:pt x="7474" y="17157"/>
                </a:cubicBezTo>
                <a:cubicBezTo>
                  <a:pt x="7306" y="16945"/>
                  <a:pt x="7153" y="16942"/>
                  <a:pt x="7173" y="17152"/>
                </a:cubicBezTo>
                <a:cubicBezTo>
                  <a:pt x="7187" y="17297"/>
                  <a:pt x="7155" y="17315"/>
                  <a:pt x="6845" y="17323"/>
                </a:cubicBezTo>
                <a:cubicBezTo>
                  <a:pt x="6593" y="17330"/>
                  <a:pt x="6477" y="17297"/>
                  <a:pt x="6402" y="17200"/>
                </a:cubicBezTo>
                <a:cubicBezTo>
                  <a:pt x="6270" y="17029"/>
                  <a:pt x="6176" y="17033"/>
                  <a:pt x="6080" y="17213"/>
                </a:cubicBezTo>
                <a:cubicBezTo>
                  <a:pt x="6030" y="17306"/>
                  <a:pt x="5958" y="17345"/>
                  <a:pt x="5877" y="17320"/>
                </a:cubicBezTo>
                <a:cubicBezTo>
                  <a:pt x="5769" y="17287"/>
                  <a:pt x="5745" y="17323"/>
                  <a:pt x="5728" y="17553"/>
                </a:cubicBezTo>
                <a:cubicBezTo>
                  <a:pt x="5702" y="17901"/>
                  <a:pt x="5583" y="17941"/>
                  <a:pt x="5556" y="17612"/>
                </a:cubicBezTo>
                <a:cubicBezTo>
                  <a:pt x="5533" y="17330"/>
                  <a:pt x="5369" y="17205"/>
                  <a:pt x="5276" y="17398"/>
                </a:cubicBezTo>
                <a:cubicBezTo>
                  <a:pt x="5222" y="17512"/>
                  <a:pt x="5201" y="17512"/>
                  <a:pt x="5075" y="17408"/>
                </a:cubicBezTo>
                <a:cubicBezTo>
                  <a:pt x="4916" y="17278"/>
                  <a:pt x="4606" y="17256"/>
                  <a:pt x="4546" y="17371"/>
                </a:cubicBezTo>
                <a:cubicBezTo>
                  <a:pt x="4486" y="17483"/>
                  <a:pt x="4384" y="17386"/>
                  <a:pt x="4384" y="17216"/>
                </a:cubicBezTo>
                <a:cubicBezTo>
                  <a:pt x="4384" y="17136"/>
                  <a:pt x="4372" y="17069"/>
                  <a:pt x="4358" y="17069"/>
                </a:cubicBezTo>
                <a:cubicBezTo>
                  <a:pt x="4343" y="17069"/>
                  <a:pt x="4285" y="17047"/>
                  <a:pt x="4229" y="17021"/>
                </a:cubicBezTo>
                <a:cubicBezTo>
                  <a:pt x="4157" y="16989"/>
                  <a:pt x="4127" y="17018"/>
                  <a:pt x="4127" y="17121"/>
                </a:cubicBezTo>
                <a:cubicBezTo>
                  <a:pt x="4127" y="17360"/>
                  <a:pt x="4052" y="17381"/>
                  <a:pt x="3895" y="17182"/>
                </a:cubicBezTo>
                <a:cubicBezTo>
                  <a:pt x="3813" y="17079"/>
                  <a:pt x="3687" y="16993"/>
                  <a:pt x="3614" y="16993"/>
                </a:cubicBezTo>
                <a:close/>
              </a:path>
            </a:pathLst>
          </a:custGeom>
          <a:ln w="12700">
            <a:miter lim="400000"/>
          </a:ln>
        </p:spPr>
      </p:pic>
      <p:grpSp>
        <p:nvGrpSpPr>
          <p:cNvPr id="15" name="Groupe 14">
            <a:extLst>
              <a:ext uri="{FF2B5EF4-FFF2-40B4-BE49-F238E27FC236}">
                <a16:creationId xmlns:a16="http://schemas.microsoft.com/office/drawing/2014/main" id="{431EB922-9C9A-1160-16B6-5BF34EFAB6C7}"/>
              </a:ext>
            </a:extLst>
          </p:cNvPr>
          <p:cNvGrpSpPr/>
          <p:nvPr/>
        </p:nvGrpSpPr>
        <p:grpSpPr>
          <a:xfrm>
            <a:off x="1098983" y="931045"/>
            <a:ext cx="2689411" cy="3009531"/>
            <a:chOff x="1098983" y="931045"/>
            <a:chExt cx="2689411" cy="3009531"/>
          </a:xfrm>
        </p:grpSpPr>
        <p:sp>
          <p:nvSpPr>
            <p:cNvPr id="549" name="Neutrino-neutrino interactions">
              <a:extLst>
                <a:ext uri="{FF2B5EF4-FFF2-40B4-BE49-F238E27FC236}">
                  <a16:creationId xmlns:a16="http://schemas.microsoft.com/office/drawing/2014/main" id="{B773D7A0-2CF7-3559-C5EB-2A7F5FFE5F63}"/>
                </a:ext>
              </a:extLst>
            </p:cNvPr>
            <p:cNvSpPr txBox="1"/>
            <p:nvPr/>
          </p:nvSpPr>
          <p:spPr>
            <a:xfrm>
              <a:off x="1513099" y="931045"/>
              <a:ext cx="2058256" cy="605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a:solidFill>
                    <a:srgbClr val="FF2600"/>
                  </a:solidFill>
                  <a:latin typeface="Palatino"/>
                  <a:ea typeface="Palatino"/>
                  <a:cs typeface="Palatino"/>
                  <a:sym typeface="Palatino"/>
                </a:defRPr>
              </a:lvl1pPr>
            </a:lstStyle>
            <a:p>
              <a:pPr>
                <a:defRPr>
                  <a:effectLst/>
                </a:defRPr>
              </a:pPr>
              <a:r>
                <a:rPr sz="1800" b="1" dirty="0">
                  <a:solidFill>
                    <a:schemeClr val="tx1"/>
                  </a:solidFill>
                </a:rPr>
                <a:t>Neutrino-neutrino </a:t>
              </a:r>
              <a:endParaRPr lang="fr-FR" sz="1800" b="1" dirty="0">
                <a:solidFill>
                  <a:schemeClr val="tx1"/>
                </a:solidFill>
              </a:endParaRPr>
            </a:p>
            <a:p>
              <a:pPr>
                <a:defRPr>
                  <a:effectLst/>
                </a:defRPr>
              </a:pPr>
              <a:r>
                <a:rPr sz="1800" b="1" dirty="0">
                  <a:solidFill>
                    <a:schemeClr val="tx1"/>
                  </a:solidFill>
                </a:rPr>
                <a:t>interactions</a:t>
              </a:r>
            </a:p>
          </p:txBody>
        </p:sp>
        <p:grpSp>
          <p:nvGrpSpPr>
            <p:cNvPr id="11" name="nunu_BG2.pdf">
              <a:extLst>
                <a:ext uri="{FF2B5EF4-FFF2-40B4-BE49-F238E27FC236}">
                  <a16:creationId xmlns:a16="http://schemas.microsoft.com/office/drawing/2014/main" id="{F37277E9-AACD-2BB8-516E-2972CD374D4A}"/>
                </a:ext>
              </a:extLst>
            </p:cNvPr>
            <p:cNvGrpSpPr/>
            <p:nvPr/>
          </p:nvGrpSpPr>
          <p:grpSpPr>
            <a:xfrm>
              <a:off x="1522242" y="1493676"/>
              <a:ext cx="1499730" cy="1342336"/>
              <a:chOff x="111487" y="1926847"/>
              <a:chExt cx="2658621" cy="2555496"/>
            </a:xfrm>
          </p:grpSpPr>
          <p:pic>
            <p:nvPicPr>
              <p:cNvPr id="12" name="nunu_BG2.pdf" descr="nunu_BG2.pdf">
                <a:extLst>
                  <a:ext uri="{FF2B5EF4-FFF2-40B4-BE49-F238E27FC236}">
                    <a16:creationId xmlns:a16="http://schemas.microsoft.com/office/drawing/2014/main" id="{5C03AF1C-FF68-8135-C964-1594E8097209}"/>
                  </a:ext>
                </a:extLst>
              </p:cNvPr>
              <p:cNvPicPr>
                <a:picLocks noChangeAspect="1"/>
              </p:cNvPicPr>
              <p:nvPr/>
            </p:nvPicPr>
            <p:blipFill>
              <a:blip r:embed="rId12"/>
              <a:srcRect t="48192" r="60037"/>
              <a:stretch>
                <a:fillRect/>
              </a:stretch>
            </p:blipFill>
            <p:spPr>
              <a:xfrm>
                <a:off x="126998" y="2151575"/>
                <a:ext cx="2531623" cy="2217418"/>
              </a:xfrm>
              <a:prstGeom prst="rect">
                <a:avLst/>
              </a:prstGeom>
              <a:ln w="12700" cap="flat">
                <a:noFill/>
                <a:miter lim="400000"/>
              </a:ln>
              <a:effectLst/>
            </p:spPr>
          </p:pic>
          <p:pic>
            <p:nvPicPr>
              <p:cNvPr id="13" name="nunu_BG2.pdf" descr="nunu_BG2.pdf">
                <a:extLst>
                  <a:ext uri="{FF2B5EF4-FFF2-40B4-BE49-F238E27FC236}">
                    <a16:creationId xmlns:a16="http://schemas.microsoft.com/office/drawing/2014/main" id="{6DD80E29-D844-04AA-5653-5102FA9B5C8D}"/>
                  </a:ext>
                </a:extLst>
              </p:cNvPr>
              <p:cNvPicPr>
                <a:picLocks noChangeAspect="1"/>
              </p:cNvPicPr>
              <p:nvPr/>
            </p:nvPicPr>
            <p:blipFill>
              <a:blip r:embed="rId13"/>
              <a:srcRect t="148" r="59650"/>
              <a:stretch>
                <a:fillRect/>
              </a:stretch>
            </p:blipFill>
            <p:spPr>
              <a:xfrm>
                <a:off x="111487" y="1926847"/>
                <a:ext cx="2658621" cy="2555496"/>
              </a:xfrm>
              <a:prstGeom prst="rect">
                <a:avLst/>
              </a:prstGeom>
              <a:ln w="12700" cap="flat">
                <a:noFill/>
                <a:miter lim="400000"/>
              </a:ln>
              <a:effectLst>
                <a:outerShdw blurRad="50800" dist="38100" dir="5400000" algn="t" rotWithShape="0">
                  <a:prstClr val="black">
                    <a:alpha val="40000"/>
                  </a:prstClr>
                </a:outerShdw>
              </a:effectLst>
            </p:spPr>
          </p:pic>
        </p:grpSp>
        <p:sp>
          <p:nvSpPr>
            <p:cNvPr id="2" name="Schirato and Fuller,…">
              <a:extLst>
                <a:ext uri="{FF2B5EF4-FFF2-40B4-BE49-F238E27FC236}">
                  <a16:creationId xmlns:a16="http://schemas.microsoft.com/office/drawing/2014/main" id="{9CD529FB-12A0-BB94-08D7-F2BCD72AA8BC}"/>
                </a:ext>
              </a:extLst>
            </p:cNvPr>
            <p:cNvSpPr txBox="1"/>
            <p:nvPr/>
          </p:nvSpPr>
          <p:spPr>
            <a:xfrm>
              <a:off x="1098983" y="2874628"/>
              <a:ext cx="2688236"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000">
                  <a:solidFill>
                    <a:srgbClr val="5E5E5E"/>
                  </a:solidFill>
                  <a:effectLst/>
                  <a:latin typeface="American Typewriter"/>
                  <a:ea typeface="American Typewriter"/>
                  <a:cs typeface="American Typewriter"/>
                  <a:sym typeface="American Typewriter"/>
                </a:defRPr>
              </a:pPr>
              <a:r>
                <a:rPr lang="fr-FR" sz="1400" dirty="0">
                  <a:latin typeface="Book Antiqua" panose="02040602050305030304" pitchFamily="18" charset="0"/>
                </a:rPr>
                <a:t>Duan, Fuller, Carlson, Qian, 2006</a:t>
              </a:r>
              <a:endParaRPr sz="1400" dirty="0">
                <a:latin typeface="Book Antiqua" panose="02040602050305030304" pitchFamily="18" charset="0"/>
              </a:endParaRPr>
            </a:p>
          </p:txBody>
        </p:sp>
        <p:sp>
          <p:nvSpPr>
            <p:cNvPr id="5" name="slow and fast modes, due to…">
              <a:extLst>
                <a:ext uri="{FF2B5EF4-FFF2-40B4-BE49-F238E27FC236}">
                  <a16:creationId xmlns:a16="http://schemas.microsoft.com/office/drawing/2014/main" id="{4FD92185-EC26-BE26-5BB5-8DF74A4E8281}"/>
                </a:ext>
              </a:extLst>
            </p:cNvPr>
            <p:cNvSpPr txBox="1"/>
            <p:nvPr/>
          </p:nvSpPr>
          <p:spPr>
            <a:xfrm>
              <a:off x="1133821" y="3101125"/>
              <a:ext cx="2654573" cy="5950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algn="l" defTabSz="584200">
                <a:lnSpc>
                  <a:spcPct val="100000"/>
                </a:lnSpc>
                <a:defRPr sz="2800" b="1" i="1">
                  <a:solidFill>
                    <a:srgbClr val="212121"/>
                  </a:solidFill>
                  <a:effectLst/>
                  <a:latin typeface="Palatino"/>
                  <a:ea typeface="Palatino"/>
                  <a:cs typeface="Palatino"/>
                  <a:sym typeface="Palatino"/>
                </a:defRPr>
              </a:pPr>
              <a:r>
                <a:rPr sz="1600" dirty="0"/>
                <a:t>slow</a:t>
              </a:r>
              <a:r>
                <a:rPr sz="1600" i="0" dirty="0"/>
                <a:t> modes</a:t>
              </a:r>
            </a:p>
            <a:p>
              <a:pPr algn="l" defTabSz="584200">
                <a:lnSpc>
                  <a:spcPct val="100000"/>
                </a:lnSpc>
                <a:defRPr sz="2800" b="1" i="1">
                  <a:solidFill>
                    <a:srgbClr val="212121"/>
                  </a:solidFill>
                  <a:effectLst/>
                  <a:latin typeface="Palatino"/>
                  <a:ea typeface="Palatino"/>
                  <a:cs typeface="Palatino"/>
                  <a:sym typeface="Palatino"/>
                </a:defRPr>
              </a:pPr>
              <a:r>
                <a:rPr sz="1600" dirty="0"/>
                <a:t>fast</a:t>
              </a:r>
              <a:r>
                <a:rPr sz="1600" i="0" dirty="0"/>
                <a:t> modes (m scale or less)</a:t>
              </a:r>
            </a:p>
          </p:txBody>
        </p:sp>
        <p:sp>
          <p:nvSpPr>
            <p:cNvPr id="14" name="Grouper">
              <a:extLst>
                <a:ext uri="{FF2B5EF4-FFF2-40B4-BE49-F238E27FC236}">
                  <a16:creationId xmlns:a16="http://schemas.microsoft.com/office/drawing/2014/main" id="{01EB23C1-1201-A8DA-6BB2-6CC57535EC8F}"/>
                </a:ext>
              </a:extLst>
            </p:cNvPr>
            <p:cNvSpPr txBox="1"/>
            <p:nvPr/>
          </p:nvSpPr>
          <p:spPr>
            <a:xfrm>
              <a:off x="1109471" y="3622540"/>
              <a:ext cx="2635017" cy="3180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lvl1pPr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400" dirty="0"/>
                <a:t>Sawyer PRD 2005, PRL 2016.</a:t>
              </a:r>
            </a:p>
          </p:txBody>
        </p:sp>
      </p:grpSp>
      <p:sp>
        <p:nvSpPr>
          <p:cNvPr id="3" name="ICAP, IAP, 8th September 2022">
            <a:extLst>
              <a:ext uri="{FF2B5EF4-FFF2-40B4-BE49-F238E27FC236}">
                <a16:creationId xmlns:a16="http://schemas.microsoft.com/office/drawing/2014/main" id="{9371002B-9C80-A4DB-B7BC-A7C1BDE23CC8}"/>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
        <p:nvSpPr>
          <p:cNvPr id="4" name="They produce modifications of the neutrino spectra">
            <a:extLst>
              <a:ext uri="{FF2B5EF4-FFF2-40B4-BE49-F238E27FC236}">
                <a16:creationId xmlns:a16="http://schemas.microsoft.com/office/drawing/2014/main" id="{2FB7EE68-E5D5-DBCB-6BA2-80A88382DF18}"/>
              </a:ext>
            </a:extLst>
          </p:cNvPr>
          <p:cNvSpPr txBox="1"/>
          <p:nvPr/>
        </p:nvSpPr>
        <p:spPr>
          <a:xfrm>
            <a:off x="5125767" y="5226080"/>
            <a:ext cx="5881054"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2000" b="1" dirty="0">
                <a:solidFill>
                  <a:srgbClr val="00B0F0"/>
                </a:solidFill>
                <a:latin typeface="Palatino" pitchFamily="2" charset="77"/>
                <a:ea typeface="Palatino" pitchFamily="2" charset="77"/>
              </a:rPr>
              <a:t>Impact the </a:t>
            </a:r>
            <a:r>
              <a:rPr lang="fr-FR" sz="2000" b="1" u="sng" dirty="0">
                <a:solidFill>
                  <a:srgbClr val="00B0F0"/>
                </a:solidFill>
                <a:latin typeface="Palatino" pitchFamily="2" charset="77"/>
                <a:ea typeface="Palatino" pitchFamily="2" charset="77"/>
              </a:rPr>
              <a:t>supernova </a:t>
            </a:r>
            <a:r>
              <a:rPr lang="fr-FR" sz="2000" b="1" u="sng" dirty="0" err="1">
                <a:solidFill>
                  <a:srgbClr val="00B0F0"/>
                </a:solidFill>
                <a:latin typeface="Palatino" pitchFamily="2" charset="77"/>
                <a:ea typeface="Palatino" pitchFamily="2" charset="77"/>
              </a:rPr>
              <a:t>dynamics</a:t>
            </a:r>
            <a:r>
              <a:rPr lang="fr-FR" sz="2000" b="1" dirty="0">
                <a:solidFill>
                  <a:srgbClr val="00B0F0"/>
                </a:solidFill>
                <a:latin typeface="Palatino" pitchFamily="2" charset="77"/>
                <a:ea typeface="Palatino" pitchFamily="2" charset="77"/>
              </a:rPr>
              <a:t>,</a:t>
            </a:r>
          </a:p>
          <a:p>
            <a:pPr>
              <a:defRPr>
                <a:effectLst/>
              </a:defRPr>
            </a:pPr>
            <a:r>
              <a:rPr lang="fr-FR" sz="2000" b="1" dirty="0" err="1">
                <a:solidFill>
                  <a:srgbClr val="00B0F0"/>
                </a:solidFill>
                <a:latin typeface="Palatino" pitchFamily="2" charset="77"/>
                <a:ea typeface="Palatino" pitchFamily="2" charset="77"/>
              </a:rPr>
              <a:t>nucleosynthesis</a:t>
            </a:r>
            <a:r>
              <a:rPr lang="fr-FR" sz="2000" b="1" dirty="0">
                <a:solidFill>
                  <a:srgbClr val="00B0F0"/>
                </a:solidFill>
                <a:latin typeface="Palatino" pitchFamily="2" charset="77"/>
                <a:ea typeface="Palatino" pitchFamily="2" charset="77"/>
              </a:rPr>
              <a:t> </a:t>
            </a:r>
            <a:r>
              <a:rPr lang="fr-FR" sz="2000" b="1" dirty="0" err="1">
                <a:solidFill>
                  <a:srgbClr val="00B0F0"/>
                </a:solidFill>
                <a:latin typeface="Palatino" pitchFamily="2" charset="77"/>
                <a:ea typeface="Palatino" pitchFamily="2" charset="77"/>
              </a:rPr>
              <a:t>processes</a:t>
            </a:r>
            <a:r>
              <a:rPr lang="fr-FR" sz="2000" b="1" dirty="0">
                <a:solidFill>
                  <a:srgbClr val="00B0F0"/>
                </a:solidFill>
                <a:latin typeface="Palatino" pitchFamily="2" charset="77"/>
                <a:ea typeface="Palatino" pitchFamily="2" charset="77"/>
              </a:rPr>
              <a:t>, observations</a:t>
            </a:r>
          </a:p>
        </p:txBody>
      </p:sp>
    </p:spTree>
    <p:extLst>
      <p:ext uri="{BB962C8B-B14F-4D97-AF65-F5344CB8AC3E}">
        <p14:creationId xmlns:p14="http://schemas.microsoft.com/office/powerpoint/2010/main" val="3558180336"/>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7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7" grpId="0" animBg="1"/>
      <p:bldP spid="4"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CC62EF-B7C8-C79E-EAAB-A463DE7A5957}"/>
            </a:ext>
          </a:extLst>
        </p:cNvPr>
        <p:cNvGrpSpPr/>
        <p:nvPr/>
      </p:nvGrpSpPr>
      <p:grpSpPr>
        <a:xfrm>
          <a:off x="0" y="0"/>
          <a:ext cx="0" cy="0"/>
          <a:chOff x="0" y="0"/>
          <a:chExt cx="0" cy="0"/>
        </a:xfrm>
      </p:grpSpPr>
      <p:sp>
        <p:nvSpPr>
          <p:cNvPr id="2" name="FLAVOR MECHANISMS IN DENSE ENVIRONMENTS">
            <a:extLst>
              <a:ext uri="{FF2B5EF4-FFF2-40B4-BE49-F238E27FC236}">
                <a16:creationId xmlns:a16="http://schemas.microsoft.com/office/drawing/2014/main" id="{25D41BFC-A885-942C-8D6B-5B33EAE8583C}"/>
              </a:ext>
            </a:extLst>
          </p:cNvPr>
          <p:cNvSpPr txBox="1"/>
          <p:nvPr/>
        </p:nvSpPr>
        <p:spPr>
          <a:xfrm>
            <a:off x="1501137" y="397435"/>
            <a:ext cx="51361"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0096FF"/>
                </a:solidFill>
                <a:latin typeface="Palatino"/>
                <a:ea typeface="Palatino"/>
                <a:cs typeface="Palatino"/>
                <a:sym typeface="Palatino"/>
              </a:defRPr>
            </a:lvl1pPr>
          </a:lstStyle>
          <a:p>
            <a:pPr>
              <a:defRPr>
                <a:effectLst/>
              </a:defRPr>
            </a:pPr>
            <a:endParaRPr sz="2400" dirty="0">
              <a:solidFill>
                <a:schemeClr val="accent1">
                  <a:lumMod val="75000"/>
                </a:schemeClr>
              </a:solidFill>
            </a:endParaRPr>
          </a:p>
        </p:txBody>
      </p:sp>
      <p:sp>
        <p:nvSpPr>
          <p:cNvPr id="3" name="FLAVOR MECHANISMS IN DENSE ENVIRONMENTS">
            <a:extLst>
              <a:ext uri="{FF2B5EF4-FFF2-40B4-BE49-F238E27FC236}">
                <a16:creationId xmlns:a16="http://schemas.microsoft.com/office/drawing/2014/main" id="{E5B0DDAE-9EC6-CC2B-B9A2-0059FED47947}"/>
              </a:ext>
            </a:extLst>
          </p:cNvPr>
          <p:cNvSpPr txBox="1"/>
          <p:nvPr/>
        </p:nvSpPr>
        <p:spPr>
          <a:xfrm>
            <a:off x="3690641" y="321216"/>
            <a:ext cx="4629472"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0096FF"/>
                </a:solidFill>
                <a:latin typeface="Palatino"/>
                <a:ea typeface="Palatino"/>
                <a:cs typeface="Palatino"/>
                <a:sym typeface="Palatino"/>
              </a:defRPr>
            </a:lvl1pPr>
          </a:lstStyle>
          <a:p>
            <a:pPr>
              <a:defRPr>
                <a:effectLst/>
              </a:defRPr>
            </a:pPr>
            <a:r>
              <a:rPr lang="fr-FR" sz="2400" dirty="0">
                <a:solidFill>
                  <a:schemeClr val="accent1">
                    <a:lumMod val="75000"/>
                  </a:schemeClr>
                </a:solidFill>
              </a:rPr>
              <a:t>CHALLENGING OPEN ISSUES</a:t>
            </a:r>
            <a:endParaRPr sz="2400" dirty="0">
              <a:solidFill>
                <a:schemeClr val="accent1">
                  <a:lumMod val="75000"/>
                </a:schemeClr>
              </a:solidFill>
            </a:endParaRPr>
          </a:p>
        </p:txBody>
      </p:sp>
      <p:pic>
        <p:nvPicPr>
          <p:cNvPr id="4" name="Image 3">
            <a:extLst>
              <a:ext uri="{FF2B5EF4-FFF2-40B4-BE49-F238E27FC236}">
                <a16:creationId xmlns:a16="http://schemas.microsoft.com/office/drawing/2014/main" id="{8543CF9C-D753-2124-7586-03666BC78F2F}"/>
              </a:ext>
            </a:extLst>
          </p:cNvPr>
          <p:cNvPicPr>
            <a:picLocks noChangeAspect="1"/>
          </p:cNvPicPr>
          <p:nvPr/>
        </p:nvPicPr>
        <p:blipFill>
          <a:blip r:embed="rId2"/>
          <a:stretch>
            <a:fillRect/>
          </a:stretch>
        </p:blipFill>
        <p:spPr>
          <a:xfrm>
            <a:off x="1106294" y="985710"/>
            <a:ext cx="3029608" cy="1463280"/>
          </a:xfrm>
          <a:prstGeom prst="rect">
            <a:avLst/>
          </a:prstGeom>
          <a:effectLst>
            <a:outerShdw blurRad="50800" dist="38100" dir="5400000" algn="t" rotWithShape="0">
              <a:prstClr val="black">
                <a:alpha val="40000"/>
              </a:prstClr>
            </a:outerShdw>
          </a:effectLst>
        </p:spPr>
      </p:pic>
      <p:sp>
        <p:nvSpPr>
          <p:cNvPr id="7" name="ZoneTexte 6">
            <a:extLst>
              <a:ext uri="{FF2B5EF4-FFF2-40B4-BE49-F238E27FC236}">
                <a16:creationId xmlns:a16="http://schemas.microsoft.com/office/drawing/2014/main" id="{353A1947-B7B3-24A0-6A5F-E65A93311257}"/>
              </a:ext>
            </a:extLst>
          </p:cNvPr>
          <p:cNvSpPr txBox="1"/>
          <p:nvPr/>
        </p:nvSpPr>
        <p:spPr>
          <a:xfrm>
            <a:off x="2317800" y="2448989"/>
            <a:ext cx="1968456" cy="33855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defRPr>
                <a:effectLst/>
              </a:defRPr>
            </a:pPr>
            <a:r>
              <a:rPr lang="fr-FR" sz="1600" dirty="0">
                <a:latin typeface="Book Antiqua" panose="02040602050305030304" pitchFamily="18" charset="0"/>
                <a:ea typeface="Palatino" pitchFamily="2" charset="77"/>
              </a:rPr>
              <a:t>Sawyer PRL 2016</a:t>
            </a:r>
          </a:p>
        </p:txBody>
      </p:sp>
      <p:sp>
        <p:nvSpPr>
          <p:cNvPr id="8" name="ZoneTexte 7">
            <a:extLst>
              <a:ext uri="{FF2B5EF4-FFF2-40B4-BE49-F238E27FC236}">
                <a16:creationId xmlns:a16="http://schemas.microsoft.com/office/drawing/2014/main" id="{E1440EC3-33AE-0F29-7286-6267840C7F41}"/>
              </a:ext>
            </a:extLst>
          </p:cNvPr>
          <p:cNvSpPr txBox="1"/>
          <p:nvPr/>
        </p:nvSpPr>
        <p:spPr>
          <a:xfrm>
            <a:off x="1106293" y="2787543"/>
            <a:ext cx="3578224" cy="861774"/>
          </a:xfrm>
          <a:prstGeom prst="rect">
            <a:avLst/>
          </a:prstGeom>
          <a:noFill/>
        </p:spPr>
        <p:txBody>
          <a:bodyPr wrap="none" rtlCol="0">
            <a:spAutoFit/>
          </a:bodyPr>
          <a:lstStyle/>
          <a:p>
            <a:r>
              <a:rPr lang="fr-FR" dirty="0" err="1">
                <a:latin typeface="Palatino" pitchFamily="2" charset="77"/>
                <a:ea typeface="Palatino" pitchFamily="2" charset="77"/>
              </a:rPr>
              <a:t>Uncovered</a:t>
            </a:r>
            <a:r>
              <a:rPr lang="fr-FR" dirty="0">
                <a:latin typeface="Palatino" pitchFamily="2" charset="77"/>
                <a:ea typeface="Palatino" pitchFamily="2" charset="77"/>
              </a:rPr>
              <a:t> short </a:t>
            </a:r>
            <a:r>
              <a:rPr lang="fr-FR" dirty="0" err="1">
                <a:latin typeface="Palatino" pitchFamily="2" charset="77"/>
                <a:ea typeface="Palatino" pitchFamily="2" charset="77"/>
              </a:rPr>
              <a:t>scale</a:t>
            </a:r>
            <a:r>
              <a:rPr lang="fr-FR" dirty="0">
                <a:latin typeface="Palatino" pitchFamily="2" charset="77"/>
                <a:ea typeface="Palatino" pitchFamily="2" charset="77"/>
              </a:rPr>
              <a:t> modes </a:t>
            </a:r>
          </a:p>
          <a:p>
            <a:r>
              <a:rPr lang="fr-FR" sz="1400" dirty="0">
                <a:latin typeface="Palatino" pitchFamily="2" charset="77"/>
                <a:ea typeface="Palatino" pitchFamily="2" charset="77"/>
              </a:rPr>
              <a:t>(</a:t>
            </a:r>
            <a:r>
              <a:rPr lang="fr-FR" sz="1400" dirty="0" err="1">
                <a:latin typeface="Palatino" pitchFamily="2" charset="77"/>
                <a:ea typeface="Palatino" pitchFamily="2" charset="77"/>
              </a:rPr>
              <a:t>better</a:t>
            </a:r>
            <a:r>
              <a:rPr lang="fr-FR" sz="1400" dirty="0">
                <a:latin typeface="Palatino" pitchFamily="2" charset="77"/>
                <a:ea typeface="Palatino" pitchFamily="2" charset="77"/>
              </a:rPr>
              <a:t> description of the neutrino </a:t>
            </a:r>
            <a:r>
              <a:rPr lang="fr-FR" sz="1400" dirty="0" err="1">
                <a:latin typeface="Palatino" pitchFamily="2" charset="77"/>
                <a:ea typeface="Palatino" pitchFamily="2" charset="77"/>
              </a:rPr>
              <a:t>angular</a:t>
            </a:r>
            <a:r>
              <a:rPr lang="fr-FR" sz="1400" dirty="0">
                <a:latin typeface="Palatino" pitchFamily="2" charset="77"/>
                <a:ea typeface="Palatino" pitchFamily="2" charset="77"/>
              </a:rPr>
              <a:t> </a:t>
            </a:r>
          </a:p>
          <a:p>
            <a:r>
              <a:rPr lang="fr-FR" sz="1400" dirty="0" err="1">
                <a:latin typeface="Palatino" pitchFamily="2" charset="77"/>
                <a:ea typeface="Palatino" pitchFamily="2" charset="77"/>
              </a:rPr>
              <a:t>emission</a:t>
            </a:r>
            <a:r>
              <a:rPr lang="fr-FR" sz="1400" dirty="0">
                <a:latin typeface="Palatino" pitchFamily="2" charset="77"/>
                <a:ea typeface="Palatino" pitchFamily="2" charset="77"/>
              </a:rPr>
              <a:t>, </a:t>
            </a:r>
            <a:r>
              <a:rPr lang="fr-FR" sz="1400" dirty="0" err="1">
                <a:latin typeface="Palatino" pitchFamily="2" charset="77"/>
                <a:ea typeface="Palatino" pitchFamily="2" charset="77"/>
              </a:rPr>
              <a:t>crossings</a:t>
            </a:r>
            <a:r>
              <a:rPr lang="fr-FR" sz="1400" dirty="0">
                <a:latin typeface="Palatino" pitchFamily="2" charset="77"/>
                <a:ea typeface="Palatino" pitchFamily="2" charset="77"/>
              </a:rPr>
              <a:t> for nue and </a:t>
            </a:r>
            <a:r>
              <a:rPr lang="fr-FR" sz="1400" dirty="0" err="1">
                <a:latin typeface="Palatino" pitchFamily="2" charset="77"/>
                <a:ea typeface="Palatino" pitchFamily="2" charset="77"/>
              </a:rPr>
              <a:t>nuebar</a:t>
            </a:r>
            <a:r>
              <a:rPr lang="fr-FR" sz="1400" dirty="0">
                <a:latin typeface="Palatino" pitchFamily="2" charset="77"/>
                <a:ea typeface="Palatino" pitchFamily="2" charset="77"/>
              </a:rPr>
              <a:t>)</a:t>
            </a:r>
            <a:r>
              <a:rPr lang="fr-FR" dirty="0">
                <a:latin typeface="Palatino" pitchFamily="2" charset="77"/>
                <a:ea typeface="Palatino" pitchFamily="2" charset="77"/>
              </a:rPr>
              <a:t>.   </a:t>
            </a:r>
          </a:p>
        </p:txBody>
      </p:sp>
      <p:sp>
        <p:nvSpPr>
          <p:cNvPr id="9" name="They produce modifications of the neutrino spectra">
            <a:extLst>
              <a:ext uri="{FF2B5EF4-FFF2-40B4-BE49-F238E27FC236}">
                <a16:creationId xmlns:a16="http://schemas.microsoft.com/office/drawing/2014/main" id="{07D0541E-885C-7BEA-C9C4-B695CE870D64}"/>
              </a:ext>
            </a:extLst>
          </p:cNvPr>
          <p:cNvSpPr txBox="1"/>
          <p:nvPr/>
        </p:nvSpPr>
        <p:spPr>
          <a:xfrm>
            <a:off x="1136651" y="626637"/>
            <a:ext cx="1413753"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2000" b="1" dirty="0">
                <a:solidFill>
                  <a:srgbClr val="C00000"/>
                </a:solidFill>
                <a:latin typeface="Palatino" pitchFamily="2" charset="77"/>
                <a:ea typeface="Palatino" pitchFamily="2" charset="77"/>
              </a:rPr>
              <a:t>Fast modes</a:t>
            </a:r>
          </a:p>
        </p:txBody>
      </p:sp>
      <p:grpSp>
        <p:nvGrpSpPr>
          <p:cNvPr id="25" name="Groupe 24">
            <a:extLst>
              <a:ext uri="{FF2B5EF4-FFF2-40B4-BE49-F238E27FC236}">
                <a16:creationId xmlns:a16="http://schemas.microsoft.com/office/drawing/2014/main" id="{5FFA1EA3-154F-5E99-AAA5-1D65607532E9}"/>
              </a:ext>
            </a:extLst>
          </p:cNvPr>
          <p:cNvGrpSpPr/>
          <p:nvPr/>
        </p:nvGrpSpPr>
        <p:grpSpPr>
          <a:xfrm>
            <a:off x="4578369" y="798170"/>
            <a:ext cx="6675881" cy="1323439"/>
            <a:chOff x="4578369" y="798170"/>
            <a:chExt cx="6675881" cy="1323439"/>
          </a:xfrm>
        </p:grpSpPr>
        <p:sp>
          <p:nvSpPr>
            <p:cNvPr id="11" name="Flèche vers la droite 10">
              <a:extLst>
                <a:ext uri="{FF2B5EF4-FFF2-40B4-BE49-F238E27FC236}">
                  <a16:creationId xmlns:a16="http://schemas.microsoft.com/office/drawing/2014/main" id="{1BF041CB-E2EE-BC5B-D0E1-49E95C944E93}"/>
                </a:ext>
              </a:extLst>
            </p:cNvPr>
            <p:cNvSpPr/>
            <p:nvPr/>
          </p:nvSpPr>
          <p:spPr>
            <a:xfrm rot="20173416">
              <a:off x="4578369" y="1264428"/>
              <a:ext cx="1461729" cy="37567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 name="ZoneTexte 12">
              <a:extLst>
                <a:ext uri="{FF2B5EF4-FFF2-40B4-BE49-F238E27FC236}">
                  <a16:creationId xmlns:a16="http://schemas.microsoft.com/office/drawing/2014/main" id="{0586B67E-03D5-0599-CCA8-268B7724A18D}"/>
                </a:ext>
              </a:extLst>
            </p:cNvPr>
            <p:cNvSpPr txBox="1"/>
            <p:nvPr/>
          </p:nvSpPr>
          <p:spPr>
            <a:xfrm>
              <a:off x="6005377" y="798170"/>
              <a:ext cx="5248873" cy="1323439"/>
            </a:xfrm>
            <a:prstGeom prst="rect">
              <a:avLst/>
            </a:prstGeom>
            <a:noFill/>
          </p:spPr>
          <p:txBody>
            <a:bodyPr wrap="none" rtlCol="0">
              <a:spAutoFit/>
            </a:bodyPr>
            <a:lstStyle/>
            <a:p>
              <a:r>
                <a:rPr lang="fr-FR" sz="2000" b="1" dirty="0">
                  <a:solidFill>
                    <a:schemeClr val="accent1"/>
                  </a:solidFill>
                  <a:latin typeface="Palatino" pitchFamily="2" charset="77"/>
                  <a:ea typeface="Palatino" pitchFamily="2" charset="77"/>
                </a:rPr>
                <a:t>New </a:t>
              </a:r>
              <a:r>
                <a:rPr lang="fr-FR" sz="2000" b="1" dirty="0" err="1">
                  <a:solidFill>
                    <a:schemeClr val="accent1"/>
                  </a:solidFill>
                  <a:latin typeface="Palatino" pitchFamily="2" charset="77"/>
                  <a:ea typeface="Palatino" pitchFamily="2" charset="77"/>
                </a:rPr>
                <a:t>numerical</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treatments</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subgrid</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scale</a:t>
              </a:r>
              <a:r>
                <a:rPr lang="fr-FR" sz="2000" b="1" dirty="0">
                  <a:solidFill>
                    <a:schemeClr val="accent1"/>
                  </a:solidFill>
                  <a:latin typeface="Palatino" pitchFamily="2" charset="77"/>
                  <a:ea typeface="Palatino" pitchFamily="2" charset="77"/>
                </a:rPr>
                <a:t>)</a:t>
              </a:r>
            </a:p>
            <a:p>
              <a:r>
                <a:rPr lang="fr-FR" sz="2000" dirty="0">
                  <a:latin typeface="Palatino" pitchFamily="2" charset="77"/>
                  <a:ea typeface="Palatino" pitchFamily="2" charset="77"/>
                </a:rPr>
                <a:t>to </a:t>
              </a:r>
              <a:r>
                <a:rPr lang="fr-FR" sz="2000" dirty="0" err="1">
                  <a:latin typeface="Palatino" pitchFamily="2" charset="77"/>
                  <a:ea typeface="Palatino" pitchFamily="2" charset="77"/>
                </a:rPr>
                <a:t>study</a:t>
              </a:r>
              <a:r>
                <a:rPr lang="fr-FR" sz="2000" dirty="0">
                  <a:latin typeface="Palatino" pitchFamily="2" charset="77"/>
                  <a:ea typeface="Palatino" pitchFamily="2" charset="77"/>
                </a:rPr>
                <a:t> </a:t>
              </a:r>
              <a:r>
                <a:rPr lang="fr-FR" sz="2000" dirty="0" err="1">
                  <a:latin typeface="Palatino" pitchFamily="2" charset="77"/>
                  <a:ea typeface="Palatino" pitchFamily="2" charset="77"/>
                </a:rPr>
                <a:t>their</a:t>
              </a:r>
              <a:r>
                <a:rPr lang="fr-FR" sz="2000" dirty="0">
                  <a:latin typeface="Palatino" pitchFamily="2" charset="77"/>
                  <a:ea typeface="Palatino" pitchFamily="2" charset="77"/>
                </a:rPr>
                <a:t> </a:t>
              </a:r>
              <a:r>
                <a:rPr lang="fr-FR" sz="2000" dirty="0" err="1">
                  <a:latin typeface="Palatino" pitchFamily="2" charset="77"/>
                  <a:ea typeface="Palatino" pitchFamily="2" charset="77"/>
                </a:rPr>
                <a:t>effects</a:t>
              </a:r>
              <a:r>
                <a:rPr lang="fr-FR" sz="2000" dirty="0">
                  <a:latin typeface="Palatino" pitchFamily="2" charset="77"/>
                  <a:ea typeface="Palatino" pitchFamily="2" charset="77"/>
                </a:rPr>
                <a:t> on the neutrino </a:t>
              </a:r>
              <a:r>
                <a:rPr lang="fr-FR" sz="2000" dirty="0" err="1">
                  <a:latin typeface="Palatino" pitchFamily="2" charset="77"/>
                  <a:ea typeface="Palatino" pitchFamily="2" charset="77"/>
                </a:rPr>
                <a:t>spectra</a:t>
              </a:r>
              <a:r>
                <a:rPr lang="fr-FR" sz="2000" dirty="0">
                  <a:latin typeface="Palatino" pitchFamily="2" charset="77"/>
                  <a:ea typeface="Palatino" pitchFamily="2" charset="77"/>
                </a:rPr>
                <a:t> </a:t>
              </a:r>
            </a:p>
            <a:p>
              <a:r>
                <a:rPr lang="fr-FR" sz="2000" dirty="0">
                  <a:latin typeface="Palatino" pitchFamily="2" charset="77"/>
                  <a:ea typeface="Palatino" pitchFamily="2" charset="77"/>
                </a:rPr>
                <a:t>(</a:t>
              </a:r>
              <a:r>
                <a:rPr lang="fr-FR" sz="2000" dirty="0" err="1">
                  <a:latin typeface="Palatino" pitchFamily="2" charset="77"/>
                  <a:ea typeface="Palatino" pitchFamily="2" charset="77"/>
                </a:rPr>
                <a:t>flavor</a:t>
              </a:r>
              <a:r>
                <a:rPr lang="fr-FR" sz="2000" dirty="0">
                  <a:latin typeface="Palatino" pitchFamily="2" charset="77"/>
                  <a:ea typeface="Palatino" pitchFamily="2" charset="77"/>
                </a:rPr>
                <a:t> </a:t>
              </a:r>
              <a:r>
                <a:rPr lang="fr-FR" sz="2000" dirty="0" err="1">
                  <a:latin typeface="Palatino" pitchFamily="2" charset="77"/>
                  <a:ea typeface="Palatino" pitchFamily="2" charset="77"/>
                </a:rPr>
                <a:t>thermalization</a:t>
              </a:r>
              <a:r>
                <a:rPr lang="fr-FR" sz="2000" dirty="0">
                  <a:latin typeface="Palatino" pitchFamily="2" charset="77"/>
                  <a:ea typeface="Palatino" pitchFamily="2" charset="77"/>
                </a:rPr>
                <a:t>).</a:t>
              </a:r>
            </a:p>
            <a:p>
              <a:r>
                <a:rPr lang="fr-FR" sz="2000" b="1" dirty="0">
                  <a:solidFill>
                    <a:schemeClr val="accent1"/>
                  </a:solidFill>
                  <a:latin typeface="Palatino" pitchFamily="2" charset="77"/>
                  <a:ea typeface="Palatino" pitchFamily="2" charset="77"/>
                </a:rPr>
                <a:t>. </a:t>
              </a:r>
            </a:p>
          </p:txBody>
        </p:sp>
      </p:grpSp>
      <p:grpSp>
        <p:nvGrpSpPr>
          <p:cNvPr id="26" name="Groupe 25">
            <a:extLst>
              <a:ext uri="{FF2B5EF4-FFF2-40B4-BE49-F238E27FC236}">
                <a16:creationId xmlns:a16="http://schemas.microsoft.com/office/drawing/2014/main" id="{2B40F4FE-9CA6-6AE1-AD99-B0C959BEC1AF}"/>
              </a:ext>
            </a:extLst>
          </p:cNvPr>
          <p:cNvGrpSpPr/>
          <p:nvPr/>
        </p:nvGrpSpPr>
        <p:grpSpPr>
          <a:xfrm>
            <a:off x="4638306" y="2689482"/>
            <a:ext cx="6741646" cy="729622"/>
            <a:chOff x="4634271" y="2115076"/>
            <a:chExt cx="6741646" cy="729622"/>
          </a:xfrm>
        </p:grpSpPr>
        <p:sp>
          <p:nvSpPr>
            <p:cNvPr id="10" name="Flèche vers la droite 9">
              <a:extLst>
                <a:ext uri="{FF2B5EF4-FFF2-40B4-BE49-F238E27FC236}">
                  <a16:creationId xmlns:a16="http://schemas.microsoft.com/office/drawing/2014/main" id="{72CE8119-4416-12B1-065D-CB7CEC41BD07}"/>
                </a:ext>
              </a:extLst>
            </p:cNvPr>
            <p:cNvSpPr/>
            <p:nvPr/>
          </p:nvSpPr>
          <p:spPr>
            <a:xfrm rot="917931">
              <a:off x="4634271" y="2115076"/>
              <a:ext cx="1461729" cy="375679"/>
            </a:xfrm>
            <a:prstGeom prst="rightArrow">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4" name="ZoneTexte 13">
              <a:extLst>
                <a:ext uri="{FF2B5EF4-FFF2-40B4-BE49-F238E27FC236}">
                  <a16:creationId xmlns:a16="http://schemas.microsoft.com/office/drawing/2014/main" id="{0DD8372E-B2B9-8112-DE1C-1837473930F6}"/>
                </a:ext>
              </a:extLst>
            </p:cNvPr>
            <p:cNvSpPr txBox="1"/>
            <p:nvPr/>
          </p:nvSpPr>
          <p:spPr>
            <a:xfrm>
              <a:off x="6162630" y="2136812"/>
              <a:ext cx="5213287" cy="707886"/>
            </a:xfrm>
            <a:prstGeom prst="rect">
              <a:avLst/>
            </a:prstGeom>
            <a:noFill/>
          </p:spPr>
          <p:txBody>
            <a:bodyPr wrap="none" rtlCol="0">
              <a:spAutoFit/>
            </a:bodyPr>
            <a:lstStyle/>
            <a:p>
              <a:r>
                <a:rPr lang="fr-FR" sz="2000" b="1" dirty="0">
                  <a:latin typeface="Palatino" pitchFamily="2" charset="77"/>
                  <a:ea typeface="Palatino" pitchFamily="2" charset="77"/>
                </a:rPr>
                <a:t>Impacts the supernova </a:t>
              </a:r>
              <a:r>
                <a:rPr lang="fr-FR" sz="2000" b="1" dirty="0" err="1">
                  <a:latin typeface="Palatino" pitchFamily="2" charset="77"/>
                  <a:ea typeface="Palatino" pitchFamily="2" charset="77"/>
                </a:rPr>
                <a:t>dynamics</a:t>
              </a:r>
              <a:r>
                <a:rPr lang="fr-FR" sz="2000" dirty="0">
                  <a:latin typeface="Palatino" pitchFamily="2" charset="77"/>
                  <a:ea typeface="Palatino" pitchFamily="2" charset="77"/>
                </a:rPr>
                <a:t>, as </a:t>
              </a:r>
              <a:r>
                <a:rPr lang="fr-FR" sz="2000" dirty="0" err="1">
                  <a:latin typeface="Palatino" pitchFamily="2" charset="77"/>
                  <a:ea typeface="Palatino" pitchFamily="2" charset="77"/>
                </a:rPr>
                <a:t>shown</a:t>
              </a:r>
              <a:endParaRPr lang="fr-FR" sz="2000" dirty="0">
                <a:latin typeface="Palatino" pitchFamily="2" charset="77"/>
                <a:ea typeface="Palatino" pitchFamily="2" charset="77"/>
              </a:endParaRPr>
            </a:p>
            <a:p>
              <a:r>
                <a:rPr lang="fr-FR" sz="2000" dirty="0">
                  <a:latin typeface="Palatino" pitchFamily="2" charset="77"/>
                  <a:ea typeface="Palatino" pitchFamily="2" charset="77"/>
                </a:rPr>
                <a:t>by </a:t>
              </a:r>
              <a:r>
                <a:rPr lang="fr-FR" sz="2000" dirty="0" err="1">
                  <a:latin typeface="Palatino" pitchFamily="2" charset="77"/>
                  <a:ea typeface="Palatino" pitchFamily="2" charset="77"/>
                </a:rPr>
                <a:t>recent</a:t>
              </a:r>
              <a:r>
                <a:rPr lang="fr-FR" sz="2000" dirty="0">
                  <a:latin typeface="Palatino" pitchFamily="2" charset="77"/>
                  <a:ea typeface="Palatino" pitchFamily="2" charset="77"/>
                </a:rPr>
                <a:t> </a:t>
              </a:r>
              <a:r>
                <a:rPr lang="fr-FR" sz="2000" dirty="0" err="1">
                  <a:latin typeface="Palatino" pitchFamily="2" charset="77"/>
                  <a:ea typeface="Palatino" pitchFamily="2" charset="77"/>
                </a:rPr>
                <a:t>parametric</a:t>
              </a:r>
              <a:r>
                <a:rPr lang="fr-FR" sz="2000" dirty="0">
                  <a:latin typeface="Palatino" pitchFamily="2" charset="77"/>
                  <a:ea typeface="Palatino" pitchFamily="2" charset="77"/>
                </a:rPr>
                <a:t> </a:t>
              </a:r>
              <a:r>
                <a:rPr lang="fr-FR" sz="2000" dirty="0" err="1">
                  <a:latin typeface="Palatino" pitchFamily="2" charset="77"/>
                  <a:ea typeface="Palatino" pitchFamily="2" charset="77"/>
                </a:rPr>
                <a:t>studies</a:t>
              </a:r>
              <a:r>
                <a:rPr lang="fr-FR" sz="2000" dirty="0">
                  <a:latin typeface="Palatino" pitchFamily="2" charset="77"/>
                  <a:ea typeface="Palatino" pitchFamily="2" charset="77"/>
                </a:rPr>
                <a:t>.</a:t>
              </a:r>
            </a:p>
          </p:txBody>
        </p:sp>
      </p:grpSp>
      <p:sp>
        <p:nvSpPr>
          <p:cNvPr id="17" name="They produce modifications of the neutrino spectra">
            <a:extLst>
              <a:ext uri="{FF2B5EF4-FFF2-40B4-BE49-F238E27FC236}">
                <a16:creationId xmlns:a16="http://schemas.microsoft.com/office/drawing/2014/main" id="{F7EE2E35-BF68-3CB9-E13F-C16EFD90D7A6}"/>
              </a:ext>
            </a:extLst>
          </p:cNvPr>
          <p:cNvSpPr txBox="1"/>
          <p:nvPr/>
        </p:nvSpPr>
        <p:spPr>
          <a:xfrm>
            <a:off x="1210777" y="3617723"/>
            <a:ext cx="177660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2000" b="1" dirty="0">
                <a:solidFill>
                  <a:srgbClr val="C00000"/>
                </a:solidFill>
                <a:latin typeface="Palatino" pitchFamily="2" charset="77"/>
                <a:ea typeface="Palatino" pitchFamily="2" charset="77"/>
              </a:rPr>
              <a:t>Slow modes </a:t>
            </a:r>
          </a:p>
        </p:txBody>
      </p:sp>
      <p:sp>
        <p:nvSpPr>
          <p:cNvPr id="20" name="They produce modifications of the neutrino spectra">
            <a:extLst>
              <a:ext uri="{FF2B5EF4-FFF2-40B4-BE49-F238E27FC236}">
                <a16:creationId xmlns:a16="http://schemas.microsoft.com/office/drawing/2014/main" id="{3CCCEE9C-927E-C137-892D-B505B1AAD552}"/>
              </a:ext>
            </a:extLst>
          </p:cNvPr>
          <p:cNvSpPr txBox="1"/>
          <p:nvPr/>
        </p:nvSpPr>
        <p:spPr>
          <a:xfrm>
            <a:off x="905704" y="6220765"/>
            <a:ext cx="10384367"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lgn="ctr">
              <a:defRPr>
                <a:effectLst/>
              </a:defRPr>
            </a:pPr>
            <a:r>
              <a:rPr lang="fr-FR" sz="2000" b="1" dirty="0" err="1">
                <a:solidFill>
                  <a:schemeClr val="tx1"/>
                </a:solidFill>
                <a:latin typeface="Palatino" pitchFamily="2" charset="77"/>
                <a:ea typeface="Palatino" pitchFamily="2" charset="77"/>
              </a:rPr>
              <a:t>Solving</a:t>
            </a:r>
            <a:r>
              <a:rPr lang="fr-FR" sz="2000" b="1" dirty="0">
                <a:solidFill>
                  <a:schemeClr val="tx1"/>
                </a:solidFill>
                <a:latin typeface="Palatino" pitchFamily="2" charset="77"/>
                <a:ea typeface="Palatino" pitchFamily="2" charset="77"/>
              </a:rPr>
              <a:t> </a:t>
            </a:r>
            <a:r>
              <a:rPr lang="fr-FR" sz="2000" b="1" dirty="0" err="1">
                <a:solidFill>
                  <a:schemeClr val="tx1"/>
                </a:solidFill>
                <a:latin typeface="Palatino" pitchFamily="2" charset="77"/>
                <a:ea typeface="Palatino" pitchFamily="2" charset="77"/>
              </a:rPr>
              <a:t>this</a:t>
            </a:r>
            <a:r>
              <a:rPr lang="fr-FR" sz="2000" b="1" dirty="0">
                <a:solidFill>
                  <a:schemeClr val="tx1"/>
                </a:solidFill>
                <a:latin typeface="Palatino" pitchFamily="2" charset="77"/>
                <a:ea typeface="Palatino" pitchFamily="2" charset="77"/>
              </a:rPr>
              <a:t> open </a:t>
            </a:r>
            <a:r>
              <a:rPr lang="fr-FR" sz="2000" b="1" dirty="0" err="1">
                <a:solidFill>
                  <a:schemeClr val="tx1"/>
                </a:solidFill>
                <a:latin typeface="Palatino" pitchFamily="2" charset="77"/>
                <a:ea typeface="Palatino" pitchFamily="2" charset="77"/>
              </a:rPr>
              <a:t>problem</a:t>
            </a:r>
            <a:r>
              <a:rPr lang="fr-FR" sz="2000" b="1" dirty="0">
                <a:solidFill>
                  <a:schemeClr val="tx1"/>
                </a:solidFill>
                <a:latin typeface="Palatino" pitchFamily="2" charset="77"/>
                <a:ea typeface="Palatino" pitchFamily="2" charset="77"/>
              </a:rPr>
              <a:t> crucial to </a:t>
            </a:r>
            <a:r>
              <a:rPr lang="fr-FR" sz="2000" b="1" dirty="0" err="1">
                <a:solidFill>
                  <a:schemeClr val="tx1"/>
                </a:solidFill>
                <a:latin typeface="Palatino" pitchFamily="2" charset="77"/>
                <a:ea typeface="Palatino" pitchFamily="2" charset="77"/>
              </a:rPr>
              <a:t>assess</a:t>
            </a:r>
            <a:r>
              <a:rPr lang="fr-FR" sz="2000" b="1" dirty="0">
                <a:solidFill>
                  <a:schemeClr val="tx1"/>
                </a:solidFill>
                <a:latin typeface="Palatino" pitchFamily="2" charset="77"/>
                <a:ea typeface="Palatino" pitchFamily="2" charset="77"/>
              </a:rPr>
              <a:t> the impact of neutrino </a:t>
            </a:r>
            <a:r>
              <a:rPr lang="fr-FR" sz="2000" b="1" dirty="0" err="1">
                <a:solidFill>
                  <a:schemeClr val="tx1"/>
                </a:solidFill>
                <a:latin typeface="Palatino" pitchFamily="2" charset="77"/>
                <a:ea typeface="Palatino" pitchFamily="2" charset="77"/>
              </a:rPr>
              <a:t>flavor</a:t>
            </a:r>
            <a:r>
              <a:rPr lang="fr-FR" sz="2000" b="1" dirty="0">
                <a:solidFill>
                  <a:schemeClr val="tx1"/>
                </a:solidFill>
                <a:latin typeface="Palatino" pitchFamily="2" charset="77"/>
                <a:ea typeface="Palatino" pitchFamily="2" charset="77"/>
              </a:rPr>
              <a:t> </a:t>
            </a:r>
            <a:r>
              <a:rPr lang="fr-FR" sz="2000" b="1" dirty="0" err="1">
                <a:solidFill>
                  <a:schemeClr val="tx1"/>
                </a:solidFill>
                <a:latin typeface="Palatino" pitchFamily="2" charset="77"/>
                <a:ea typeface="Palatino" pitchFamily="2" charset="77"/>
              </a:rPr>
              <a:t>phenomena</a:t>
            </a:r>
            <a:endParaRPr lang="fr-FR" sz="2000" b="1" dirty="0">
              <a:solidFill>
                <a:schemeClr val="tx1"/>
              </a:solidFill>
              <a:latin typeface="Palatino" pitchFamily="2" charset="77"/>
              <a:ea typeface="Palatino" pitchFamily="2" charset="77"/>
            </a:endParaRPr>
          </a:p>
        </p:txBody>
      </p:sp>
      <p:grpSp>
        <p:nvGrpSpPr>
          <p:cNvPr id="29" name="Groupe 28">
            <a:extLst>
              <a:ext uri="{FF2B5EF4-FFF2-40B4-BE49-F238E27FC236}">
                <a16:creationId xmlns:a16="http://schemas.microsoft.com/office/drawing/2014/main" id="{5CE5C468-374E-607F-4D3A-058E820F597B}"/>
              </a:ext>
            </a:extLst>
          </p:cNvPr>
          <p:cNvGrpSpPr/>
          <p:nvPr/>
        </p:nvGrpSpPr>
        <p:grpSpPr>
          <a:xfrm>
            <a:off x="4632401" y="3284164"/>
            <a:ext cx="6365669" cy="776694"/>
            <a:chOff x="4552699" y="4137239"/>
            <a:chExt cx="6365669" cy="776694"/>
          </a:xfrm>
        </p:grpSpPr>
        <p:sp>
          <p:nvSpPr>
            <p:cNvPr id="19" name="ZoneTexte 18">
              <a:extLst>
                <a:ext uri="{FF2B5EF4-FFF2-40B4-BE49-F238E27FC236}">
                  <a16:creationId xmlns:a16="http://schemas.microsoft.com/office/drawing/2014/main" id="{0A494652-7925-BD1A-C11A-A49E4BAA5E0E}"/>
                </a:ext>
              </a:extLst>
            </p:cNvPr>
            <p:cNvSpPr txBox="1"/>
            <p:nvPr/>
          </p:nvSpPr>
          <p:spPr>
            <a:xfrm>
              <a:off x="6030812" y="4267602"/>
              <a:ext cx="4887556" cy="646331"/>
            </a:xfrm>
            <a:prstGeom prst="rect">
              <a:avLst/>
            </a:prstGeom>
            <a:noFill/>
          </p:spPr>
          <p:txBody>
            <a:bodyPr wrap="square" rtlCol="0">
              <a:spAutoFit/>
            </a:bodyPr>
            <a:lstStyle/>
            <a:p>
              <a:r>
                <a:rPr lang="fr-FR" b="1" dirty="0">
                  <a:solidFill>
                    <a:schemeClr val="accent2"/>
                  </a:solidFill>
                  <a:latin typeface="Palatino" pitchFamily="2" charset="77"/>
                  <a:ea typeface="Palatino" pitchFamily="2" charset="77"/>
                </a:rPr>
                <a:t>Impact </a:t>
              </a:r>
              <a:r>
                <a:rPr lang="fr-FR" b="1" dirty="0" err="1">
                  <a:solidFill>
                    <a:schemeClr val="accent2"/>
                  </a:solidFill>
                  <a:latin typeface="Palatino" pitchFamily="2" charset="77"/>
                  <a:ea typeface="Palatino" pitchFamily="2" charset="77"/>
                </a:rPr>
                <a:t>nucleosynthesis</a:t>
              </a:r>
              <a:r>
                <a:rPr lang="fr-FR" b="1" dirty="0">
                  <a:solidFill>
                    <a:schemeClr val="accent2"/>
                  </a:solidFill>
                  <a:latin typeface="Palatino" pitchFamily="2" charset="77"/>
                  <a:ea typeface="Palatino" pitchFamily="2" charset="77"/>
                </a:rPr>
                <a:t> </a:t>
              </a:r>
              <a:r>
                <a:rPr lang="fr-FR" b="1" dirty="0" err="1">
                  <a:solidFill>
                    <a:schemeClr val="accent2"/>
                  </a:solidFill>
                  <a:latin typeface="Palatino" pitchFamily="2" charset="77"/>
                  <a:ea typeface="Palatino" pitchFamily="2" charset="77"/>
                </a:rPr>
                <a:t>processes</a:t>
              </a:r>
              <a:r>
                <a:rPr lang="fr-FR" b="1" dirty="0">
                  <a:solidFill>
                    <a:schemeClr val="accent2"/>
                  </a:solidFill>
                  <a:latin typeface="Palatino" pitchFamily="2" charset="77"/>
                  <a:ea typeface="Palatino" pitchFamily="2" charset="77"/>
                </a:rPr>
                <a:t> </a:t>
              </a:r>
            </a:p>
            <a:p>
              <a:r>
                <a:rPr lang="fr-FR" dirty="0">
                  <a:latin typeface="Palatino" pitchFamily="2" charset="77"/>
                  <a:ea typeface="Palatino" pitchFamily="2" charset="77"/>
                </a:rPr>
                <a:t>(r-process, </a:t>
              </a:r>
              <a:r>
                <a:rPr lang="fr-FR" dirty="0" err="1">
                  <a:latin typeface="Palatino" pitchFamily="2" charset="77"/>
                  <a:ea typeface="Palatino" pitchFamily="2" charset="77"/>
                </a:rPr>
                <a:t>nu-i</a:t>
              </a:r>
              <a:r>
                <a:rPr lang="fr-FR" dirty="0">
                  <a:latin typeface="Palatino" pitchFamily="2" charset="77"/>
                  <a:ea typeface="Palatino" pitchFamily="2" charset="77"/>
                </a:rPr>
                <a:t> process).</a:t>
              </a:r>
            </a:p>
          </p:txBody>
        </p:sp>
        <p:sp>
          <p:nvSpPr>
            <p:cNvPr id="23" name="Flèche vers la droite 22">
              <a:extLst>
                <a:ext uri="{FF2B5EF4-FFF2-40B4-BE49-F238E27FC236}">
                  <a16:creationId xmlns:a16="http://schemas.microsoft.com/office/drawing/2014/main" id="{95759456-5FF1-D887-FD4A-328083B57E62}"/>
                </a:ext>
              </a:extLst>
            </p:cNvPr>
            <p:cNvSpPr/>
            <p:nvPr/>
          </p:nvSpPr>
          <p:spPr>
            <a:xfrm rot="457410">
              <a:off x="4552699" y="4137239"/>
              <a:ext cx="1461729" cy="312702"/>
            </a:xfrm>
            <a:prstGeom prst="rightArrow">
              <a:avLst/>
            </a:prstGeom>
            <a:solidFill>
              <a:schemeClr val="accent2"/>
            </a:solidFill>
            <a:ln>
              <a:solidFill>
                <a:schemeClr val="accent4">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5" name="Pantaleone, PLB287 (1992).…">
            <a:extLst>
              <a:ext uri="{FF2B5EF4-FFF2-40B4-BE49-F238E27FC236}">
                <a16:creationId xmlns:a16="http://schemas.microsoft.com/office/drawing/2014/main" id="{72E1A906-6810-FC2B-C593-EDFCC990B294}"/>
              </a:ext>
            </a:extLst>
          </p:cNvPr>
          <p:cNvSpPr txBox="1"/>
          <p:nvPr/>
        </p:nvSpPr>
        <p:spPr>
          <a:xfrm>
            <a:off x="1210777" y="3928856"/>
            <a:ext cx="1726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defTabSz="584200">
              <a:lnSpc>
                <a:spcPct val="100000"/>
              </a:lnSpc>
              <a:defRPr sz="2000">
                <a:solidFill>
                  <a:srgbClr val="5E5E5E"/>
                </a:solidFill>
                <a:latin typeface="American Typewriter"/>
                <a:ea typeface="American Typewriter"/>
                <a:cs typeface="American Typewriter"/>
                <a:sym typeface="American Typewriter"/>
              </a:defRPr>
            </a:lvl1pPr>
          </a:lstStyle>
          <a:p>
            <a:pPr>
              <a:defRPr>
                <a:effectLst/>
              </a:defRPr>
            </a:pPr>
            <a:r>
              <a:rPr sz="1400" dirty="0">
                <a:latin typeface="Book Antiqua" panose="02040602050305030304" pitchFamily="18" charset="0"/>
              </a:rPr>
              <a:t>Duan et al, 2006</a:t>
            </a:r>
          </a:p>
        </p:txBody>
      </p:sp>
      <p:grpSp>
        <p:nvGrpSpPr>
          <p:cNvPr id="16" name="Groupe 15">
            <a:extLst>
              <a:ext uri="{FF2B5EF4-FFF2-40B4-BE49-F238E27FC236}">
                <a16:creationId xmlns:a16="http://schemas.microsoft.com/office/drawing/2014/main" id="{EEC74922-AFD2-8B78-F748-387A56AD08D4}"/>
              </a:ext>
            </a:extLst>
          </p:cNvPr>
          <p:cNvGrpSpPr/>
          <p:nvPr/>
        </p:nvGrpSpPr>
        <p:grpSpPr>
          <a:xfrm>
            <a:off x="4651407" y="1833229"/>
            <a:ext cx="6168487" cy="891253"/>
            <a:chOff x="4651407" y="1833229"/>
            <a:chExt cx="6168487" cy="891253"/>
          </a:xfrm>
        </p:grpSpPr>
        <p:sp>
          <p:nvSpPr>
            <p:cNvPr id="6" name="They produce modifications of the neutrino spectra">
              <a:extLst>
                <a:ext uri="{FF2B5EF4-FFF2-40B4-BE49-F238E27FC236}">
                  <a16:creationId xmlns:a16="http://schemas.microsoft.com/office/drawing/2014/main" id="{5E80B830-25C3-CC39-2503-8C8EBF913997}"/>
                </a:ext>
              </a:extLst>
            </p:cNvPr>
            <p:cNvSpPr txBox="1"/>
            <p:nvPr/>
          </p:nvSpPr>
          <p:spPr>
            <a:xfrm>
              <a:off x="6150167" y="1833229"/>
              <a:ext cx="4383565" cy="60529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1800" b="1" dirty="0">
                  <a:solidFill>
                    <a:srgbClr val="C00000"/>
                  </a:solidFill>
                  <a:latin typeface="Palatino" pitchFamily="2" charset="77"/>
                  <a:ea typeface="Palatino" pitchFamily="2" charset="77"/>
                </a:rPr>
                <a:t>Need for consistent </a:t>
              </a:r>
              <a:r>
                <a:rPr lang="fr-FR" sz="1800" b="1" dirty="0" err="1">
                  <a:solidFill>
                    <a:srgbClr val="C00000"/>
                  </a:solidFill>
                  <a:latin typeface="Palatino" pitchFamily="2" charset="77"/>
                  <a:ea typeface="Palatino" pitchFamily="2" charset="77"/>
                </a:rPr>
                <a:t>treatments</a:t>
              </a:r>
              <a:r>
                <a:rPr lang="fr-FR" sz="1800" b="1" dirty="0">
                  <a:solidFill>
                    <a:srgbClr val="C00000"/>
                  </a:solidFill>
                  <a:latin typeface="Palatino" pitchFamily="2" charset="77"/>
                  <a:ea typeface="Palatino" pitchFamily="2" charset="77"/>
                </a:rPr>
                <a:t> of collisions and </a:t>
              </a:r>
              <a:r>
                <a:rPr lang="fr-FR" sz="1800" b="1" dirty="0" err="1">
                  <a:solidFill>
                    <a:srgbClr val="C00000"/>
                  </a:solidFill>
                  <a:latin typeface="Palatino" pitchFamily="2" charset="77"/>
                  <a:ea typeface="Palatino" pitchFamily="2" charset="77"/>
                </a:rPr>
                <a:t>mean-field</a:t>
              </a:r>
              <a:r>
                <a:rPr lang="fr-FR" sz="1800" b="1" dirty="0">
                  <a:solidFill>
                    <a:srgbClr val="C00000"/>
                  </a:solidFill>
                  <a:latin typeface="Palatino" pitchFamily="2" charset="77"/>
                  <a:ea typeface="Palatino" pitchFamily="2" charset="77"/>
                </a:rPr>
                <a:t> </a:t>
              </a:r>
              <a:r>
                <a:rPr lang="fr-FR" sz="1800" b="1" dirty="0" err="1">
                  <a:solidFill>
                    <a:srgbClr val="C00000"/>
                  </a:solidFill>
                  <a:latin typeface="Palatino" pitchFamily="2" charset="77"/>
                  <a:ea typeface="Palatino" pitchFamily="2" charset="77"/>
                </a:rPr>
                <a:t>terms</a:t>
              </a:r>
              <a:r>
                <a:rPr lang="fr-FR" sz="1800" b="1" dirty="0">
                  <a:solidFill>
                    <a:srgbClr val="C00000"/>
                  </a:solidFill>
                  <a:latin typeface="Palatino" pitchFamily="2" charset="77"/>
                  <a:ea typeface="Palatino" pitchFamily="2" charset="77"/>
                </a:rPr>
                <a:t>. </a:t>
              </a:r>
            </a:p>
          </p:txBody>
        </p:sp>
        <p:sp>
          <p:nvSpPr>
            <p:cNvPr id="12" name="Flèche vers la droite 11">
              <a:extLst>
                <a:ext uri="{FF2B5EF4-FFF2-40B4-BE49-F238E27FC236}">
                  <a16:creationId xmlns:a16="http://schemas.microsoft.com/office/drawing/2014/main" id="{34D2122F-D464-362F-2446-4AD7FC9167A2}"/>
                </a:ext>
              </a:extLst>
            </p:cNvPr>
            <p:cNvSpPr/>
            <p:nvPr/>
          </p:nvSpPr>
          <p:spPr>
            <a:xfrm rot="754822">
              <a:off x="4651407" y="1896955"/>
              <a:ext cx="1461729" cy="375679"/>
            </a:xfrm>
            <a:prstGeom prst="rightArrow">
              <a:avLst/>
            </a:prstGeom>
            <a:ln>
              <a:solidFill>
                <a:schemeClr val="accent1">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ZoneTexte 14">
              <a:extLst>
                <a:ext uri="{FF2B5EF4-FFF2-40B4-BE49-F238E27FC236}">
                  <a16:creationId xmlns:a16="http://schemas.microsoft.com/office/drawing/2014/main" id="{A51C8380-C89D-D055-9975-1195E84623A6}"/>
                </a:ext>
              </a:extLst>
            </p:cNvPr>
            <p:cNvSpPr txBox="1"/>
            <p:nvPr/>
          </p:nvSpPr>
          <p:spPr>
            <a:xfrm>
              <a:off x="6084302" y="2324372"/>
              <a:ext cx="4735592" cy="400110"/>
            </a:xfrm>
            <a:prstGeom prst="rect">
              <a:avLst/>
            </a:prstGeom>
            <a:noFill/>
          </p:spPr>
          <p:txBody>
            <a:bodyPr wrap="none" rtlCol="0">
              <a:spAutoFit/>
            </a:bodyPr>
            <a:lstStyle/>
            <a:p>
              <a:r>
                <a:rPr lang="fr-FR" sz="2000" b="1" dirty="0" err="1">
                  <a:solidFill>
                    <a:schemeClr val="accent1"/>
                  </a:solidFill>
                  <a:latin typeface="Palatino" pitchFamily="2" charset="77"/>
                  <a:ea typeface="Palatino" pitchFamily="2" charset="77"/>
                </a:rPr>
                <a:t>Interplay</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between</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them</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being</a:t>
              </a:r>
              <a:r>
                <a:rPr lang="fr-FR" sz="2000" b="1" dirty="0">
                  <a:solidFill>
                    <a:schemeClr val="accent1"/>
                  </a:solidFill>
                  <a:latin typeface="Palatino" pitchFamily="2" charset="77"/>
                  <a:ea typeface="Palatino" pitchFamily="2" charset="77"/>
                </a:rPr>
                <a:t> </a:t>
              </a:r>
              <a:r>
                <a:rPr lang="fr-FR" sz="2000" b="1" dirty="0" err="1">
                  <a:solidFill>
                    <a:schemeClr val="accent1"/>
                  </a:solidFill>
                  <a:latin typeface="Palatino" pitchFamily="2" charset="77"/>
                  <a:ea typeface="Palatino" pitchFamily="2" charset="77"/>
                </a:rPr>
                <a:t>studied</a:t>
              </a:r>
              <a:r>
                <a:rPr lang="fr-FR" sz="2000" b="1" dirty="0">
                  <a:solidFill>
                    <a:schemeClr val="accent1"/>
                  </a:solidFill>
                  <a:latin typeface="Palatino" pitchFamily="2" charset="77"/>
                  <a:ea typeface="Palatino" pitchFamily="2" charset="77"/>
                </a:rPr>
                <a:t>.</a:t>
              </a:r>
            </a:p>
          </p:txBody>
        </p:sp>
      </p:grpSp>
      <p:grpSp>
        <p:nvGrpSpPr>
          <p:cNvPr id="33" name="Groupe 32">
            <a:extLst>
              <a:ext uri="{FF2B5EF4-FFF2-40B4-BE49-F238E27FC236}">
                <a16:creationId xmlns:a16="http://schemas.microsoft.com/office/drawing/2014/main" id="{AC3EBD85-1747-6A79-139A-C376C3C2F1B6}"/>
              </a:ext>
            </a:extLst>
          </p:cNvPr>
          <p:cNvGrpSpPr/>
          <p:nvPr/>
        </p:nvGrpSpPr>
        <p:grpSpPr>
          <a:xfrm>
            <a:off x="2057400" y="4293231"/>
            <a:ext cx="8121014" cy="1343787"/>
            <a:chOff x="2057400" y="4479497"/>
            <a:chExt cx="8121014" cy="1343787"/>
          </a:xfrm>
        </p:grpSpPr>
        <p:grpSp>
          <p:nvGrpSpPr>
            <p:cNvPr id="31" name="Groupe 30">
              <a:extLst>
                <a:ext uri="{FF2B5EF4-FFF2-40B4-BE49-F238E27FC236}">
                  <a16:creationId xmlns:a16="http://schemas.microsoft.com/office/drawing/2014/main" id="{69DD7E9B-F163-AFBA-4344-835D73D06FBD}"/>
                </a:ext>
              </a:extLst>
            </p:cNvPr>
            <p:cNvGrpSpPr/>
            <p:nvPr/>
          </p:nvGrpSpPr>
          <p:grpSpPr>
            <a:xfrm>
              <a:off x="2154915" y="4479497"/>
              <a:ext cx="8023499" cy="1224938"/>
              <a:chOff x="6053795" y="2624362"/>
              <a:chExt cx="8023499" cy="1224938"/>
            </a:xfrm>
          </p:grpSpPr>
          <p:sp>
            <p:nvSpPr>
              <p:cNvPr id="21" name="They produce modifications of the neutrino spectra">
                <a:extLst>
                  <a:ext uri="{FF2B5EF4-FFF2-40B4-BE49-F238E27FC236}">
                    <a16:creationId xmlns:a16="http://schemas.microsoft.com/office/drawing/2014/main" id="{A48A9FB5-74B8-404C-1BBF-01503A75D4B0}"/>
                  </a:ext>
                </a:extLst>
              </p:cNvPr>
              <p:cNvSpPr txBox="1"/>
              <p:nvPr/>
            </p:nvSpPr>
            <p:spPr>
              <a:xfrm>
                <a:off x="6053795" y="2624362"/>
                <a:ext cx="8023499" cy="974626"/>
              </a:xfrm>
              <a:prstGeom prst="rect">
                <a:avLst/>
              </a:prstGeom>
              <a:ln w="12700">
                <a:noFill/>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500">
                    <a:solidFill>
                      <a:srgbClr val="9437FF"/>
                    </a:solidFill>
                  </a:defRPr>
                </a:lvl1pPr>
              </a:lstStyle>
              <a:p>
                <a:pPr>
                  <a:defRPr>
                    <a:effectLst/>
                  </a:defRPr>
                </a:pPr>
                <a:r>
                  <a:rPr lang="fr-FR" sz="2000" b="1" dirty="0">
                    <a:solidFill>
                      <a:schemeClr val="accent6"/>
                    </a:solidFill>
                    <a:latin typeface="Palatino" pitchFamily="2" charset="77"/>
                    <a:ea typeface="Palatino" pitchFamily="2" charset="77"/>
                  </a:rPr>
                  <a:t>Connections and approches to </a:t>
                </a:r>
                <a:r>
                  <a:rPr lang="fr-FR" sz="2000" b="1" dirty="0" err="1">
                    <a:solidFill>
                      <a:schemeClr val="accent6"/>
                    </a:solidFill>
                    <a:latin typeface="Palatino" pitchFamily="2" charset="77"/>
                    <a:ea typeface="Palatino" pitchFamily="2" charset="77"/>
                  </a:rPr>
                  <a:t>other</a:t>
                </a:r>
                <a:r>
                  <a:rPr lang="fr-FR" sz="2000" b="1" dirty="0">
                    <a:solidFill>
                      <a:schemeClr val="accent6"/>
                    </a:solidFill>
                    <a:latin typeface="Palatino" pitchFamily="2" charset="77"/>
                    <a:ea typeface="Palatino" pitchFamily="2" charset="77"/>
                  </a:rPr>
                  <a:t> </a:t>
                </a:r>
                <a:r>
                  <a:rPr lang="fr-FR" sz="2000" b="1" dirty="0" err="1">
                    <a:solidFill>
                      <a:schemeClr val="accent6"/>
                    </a:solidFill>
                    <a:latin typeface="Palatino" pitchFamily="2" charset="77"/>
                    <a:ea typeface="Palatino" pitchFamily="2" charset="77"/>
                  </a:rPr>
                  <a:t>domains</a:t>
                </a:r>
                <a:r>
                  <a:rPr lang="fr-FR" sz="2000" dirty="0">
                    <a:solidFill>
                      <a:schemeClr val="tx1"/>
                    </a:solidFill>
                    <a:latin typeface="Palatino" pitchFamily="2" charset="77"/>
                    <a:ea typeface="Palatino" pitchFamily="2" charset="77"/>
                  </a:rPr>
                  <a:t>, e.g. </a:t>
                </a:r>
                <a:r>
                  <a:rPr lang="fr-FR" sz="2000" dirty="0" err="1">
                    <a:solidFill>
                      <a:schemeClr val="tx1"/>
                    </a:solidFill>
                    <a:latin typeface="Palatino" pitchFamily="2" charset="77"/>
                    <a:ea typeface="Palatino" pitchFamily="2" charset="77"/>
                  </a:rPr>
                  <a:t>with</a:t>
                </a:r>
                <a:r>
                  <a:rPr lang="fr-FR" sz="2000" dirty="0">
                    <a:solidFill>
                      <a:schemeClr val="tx1"/>
                    </a:solidFill>
                    <a:latin typeface="Palatino" pitchFamily="2" charset="77"/>
                    <a:ea typeface="Palatino" pitchFamily="2" charset="77"/>
                  </a:rPr>
                  <a:t> </a:t>
                </a:r>
                <a:r>
                  <a:rPr lang="fr-FR" sz="2000" dirty="0" err="1">
                    <a:solidFill>
                      <a:schemeClr val="tx1"/>
                    </a:solidFill>
                    <a:latin typeface="Palatino" pitchFamily="2" charset="77"/>
                    <a:ea typeface="Palatino" pitchFamily="2" charset="77"/>
                  </a:rPr>
                  <a:t>nuclear</a:t>
                </a:r>
                <a:r>
                  <a:rPr lang="fr-FR" sz="2000" dirty="0">
                    <a:solidFill>
                      <a:schemeClr val="tx1"/>
                    </a:solidFill>
                    <a:latin typeface="Palatino" pitchFamily="2" charset="77"/>
                    <a:ea typeface="Palatino" pitchFamily="2" charset="77"/>
                  </a:rPr>
                  <a:t> and </a:t>
                </a:r>
                <a:r>
                  <a:rPr lang="fr-FR" sz="2000" dirty="0" err="1">
                    <a:solidFill>
                      <a:schemeClr val="tx1"/>
                    </a:solidFill>
                    <a:latin typeface="Palatino" pitchFamily="2" charset="77"/>
                    <a:ea typeface="Palatino" pitchFamily="2" charset="77"/>
                  </a:rPr>
                  <a:t>condensed</a:t>
                </a:r>
                <a:r>
                  <a:rPr lang="fr-FR" sz="2000" dirty="0">
                    <a:solidFill>
                      <a:schemeClr val="tx1"/>
                    </a:solidFill>
                    <a:latin typeface="Palatino" pitchFamily="2" charset="77"/>
                    <a:ea typeface="Palatino" pitchFamily="2" charset="77"/>
                  </a:rPr>
                  <a:t> </a:t>
                </a:r>
                <a:r>
                  <a:rPr lang="fr-FR" sz="2000" dirty="0" err="1">
                    <a:solidFill>
                      <a:schemeClr val="tx1"/>
                    </a:solidFill>
                    <a:latin typeface="Palatino" pitchFamily="2" charset="77"/>
                    <a:ea typeface="Palatino" pitchFamily="2" charset="77"/>
                  </a:rPr>
                  <a:t>matter</a:t>
                </a:r>
                <a:r>
                  <a:rPr lang="fr-FR" sz="2000" dirty="0">
                    <a:solidFill>
                      <a:schemeClr val="tx1"/>
                    </a:solidFill>
                    <a:latin typeface="Palatino" pitchFamily="2" charset="77"/>
                    <a:ea typeface="Palatino" pitchFamily="2" charset="77"/>
                  </a:rPr>
                  <a:t> </a:t>
                </a:r>
                <a:r>
                  <a:rPr lang="fr-FR" sz="2000" dirty="0" err="1">
                    <a:solidFill>
                      <a:schemeClr val="tx1"/>
                    </a:solidFill>
                    <a:latin typeface="Palatino" pitchFamily="2" charset="77"/>
                    <a:ea typeface="Palatino" pitchFamily="2" charset="77"/>
                  </a:rPr>
                  <a:t>physics</a:t>
                </a:r>
                <a:r>
                  <a:rPr lang="fr-FR" sz="2000" dirty="0">
                    <a:solidFill>
                      <a:schemeClr val="tx1"/>
                    </a:solidFill>
                    <a:latin typeface="Palatino" pitchFamily="2" charset="77"/>
                    <a:ea typeface="Palatino" pitchFamily="2" charset="77"/>
                  </a:rPr>
                  <a:t>  </a:t>
                </a:r>
              </a:p>
              <a:p>
                <a:pPr>
                  <a:defRPr>
                    <a:effectLst/>
                  </a:defRPr>
                </a:pPr>
                <a:r>
                  <a:rPr lang="fr-FR" sz="2000" dirty="0">
                    <a:solidFill>
                      <a:schemeClr val="tx1"/>
                    </a:solidFill>
                    <a:latin typeface="Palatino" pitchFamily="2" charset="77"/>
                    <a:ea typeface="Palatino" pitchFamily="2" charset="77"/>
                  </a:rPr>
                  <a:t>or plasma </a:t>
                </a:r>
                <a:r>
                  <a:rPr lang="fr-FR" sz="2000" dirty="0" err="1">
                    <a:solidFill>
                      <a:schemeClr val="tx1"/>
                    </a:solidFill>
                    <a:latin typeface="Palatino" pitchFamily="2" charset="77"/>
                    <a:ea typeface="Palatino" pitchFamily="2" charset="77"/>
                  </a:rPr>
                  <a:t>physics</a:t>
                </a:r>
                <a:r>
                  <a:rPr lang="fr-FR" sz="2000" dirty="0">
                    <a:solidFill>
                      <a:schemeClr val="tx1"/>
                    </a:solidFill>
                    <a:latin typeface="Palatino" pitchFamily="2" charset="77"/>
                    <a:ea typeface="Palatino" pitchFamily="2" charset="77"/>
                  </a:rPr>
                  <a:t> - « </a:t>
                </a:r>
                <a:r>
                  <a:rPr lang="fr-FR" sz="2000" dirty="0" err="1">
                    <a:solidFill>
                      <a:schemeClr val="tx1"/>
                    </a:solidFill>
                    <a:latin typeface="Palatino" pitchFamily="2" charset="77"/>
                    <a:ea typeface="Palatino" pitchFamily="2" charset="77"/>
                  </a:rPr>
                  <a:t>flavomons</a:t>
                </a:r>
                <a:r>
                  <a:rPr lang="fr-FR" sz="2000" dirty="0">
                    <a:solidFill>
                      <a:schemeClr val="tx1"/>
                    </a:solidFill>
                    <a:latin typeface="Palatino" pitchFamily="2" charset="77"/>
                    <a:ea typeface="Palatino" pitchFamily="2" charset="77"/>
                  </a:rPr>
                  <a:t> ».   </a:t>
                </a:r>
              </a:p>
            </p:txBody>
          </p:sp>
          <p:sp>
            <p:nvSpPr>
              <p:cNvPr id="30" name="Schirato and Fuller,…">
                <a:extLst>
                  <a:ext uri="{FF2B5EF4-FFF2-40B4-BE49-F238E27FC236}">
                    <a16:creationId xmlns:a16="http://schemas.microsoft.com/office/drawing/2014/main" id="{C008FB90-C30A-8876-4BFA-5F4C348518E8}"/>
                  </a:ext>
                </a:extLst>
              </p:cNvPr>
              <p:cNvSpPr txBox="1"/>
              <p:nvPr/>
            </p:nvSpPr>
            <p:spPr>
              <a:xfrm>
                <a:off x="9268050" y="3582560"/>
                <a:ext cx="2486258"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000">
                    <a:solidFill>
                      <a:srgbClr val="5E5E5E"/>
                    </a:solidFill>
                    <a:effectLst/>
                    <a:latin typeface="American Typewriter"/>
                    <a:ea typeface="American Typewriter"/>
                    <a:cs typeface="American Typewriter"/>
                    <a:sym typeface="American Typewriter"/>
                  </a:defRPr>
                </a:pPr>
                <a:r>
                  <a:rPr lang="fr-FR" sz="1400" dirty="0"/>
                  <a:t>   Fiorillo, </a:t>
                </a:r>
                <a:r>
                  <a:rPr lang="fr-FR" sz="1400" dirty="0" err="1"/>
                  <a:t>Raffelt</a:t>
                </a:r>
                <a:r>
                  <a:rPr lang="fr-FR" sz="1400" dirty="0"/>
                  <a:t>, PRL 2025.</a:t>
                </a:r>
                <a:endParaRPr sz="1400" dirty="0"/>
              </a:p>
            </p:txBody>
          </p:sp>
        </p:grpSp>
        <p:sp>
          <p:nvSpPr>
            <p:cNvPr id="18" name="Schirato and Fuller,…">
              <a:extLst>
                <a:ext uri="{FF2B5EF4-FFF2-40B4-BE49-F238E27FC236}">
                  <a16:creationId xmlns:a16="http://schemas.microsoft.com/office/drawing/2014/main" id="{CC245D0D-0E61-B481-22FC-72B059F7FE34}"/>
                </a:ext>
              </a:extLst>
            </p:cNvPr>
            <p:cNvSpPr txBox="1"/>
            <p:nvPr/>
          </p:nvSpPr>
          <p:spPr>
            <a:xfrm>
              <a:off x="5454521" y="4833058"/>
              <a:ext cx="3451266"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000">
                  <a:solidFill>
                    <a:srgbClr val="5E5E5E"/>
                  </a:solidFill>
                  <a:effectLst/>
                  <a:latin typeface="American Typewriter"/>
                  <a:ea typeface="American Typewriter"/>
                  <a:cs typeface="American Typewriter"/>
                  <a:sym typeface="American Typewriter"/>
                </a:defRPr>
              </a:pPr>
              <a:r>
                <a:rPr lang="fr-FR" sz="1400" dirty="0">
                  <a:latin typeface="Book Antiqua" panose="02040602050305030304" pitchFamily="18" charset="0"/>
                </a:rPr>
                <a:t>Volpe, </a:t>
              </a:r>
              <a:r>
                <a:rPr lang="fr-FR" sz="1400" dirty="0" err="1">
                  <a:latin typeface="Book Antiqua" panose="02040602050305030304" pitchFamily="18" charset="0"/>
                </a:rPr>
                <a:t>Espinoza</a:t>
              </a:r>
              <a:r>
                <a:rPr lang="fr-FR" sz="1400" dirty="0">
                  <a:latin typeface="Book Antiqua" panose="02040602050305030304" pitchFamily="18" charset="0"/>
                </a:rPr>
                <a:t>, </a:t>
              </a:r>
              <a:r>
                <a:rPr lang="fr-FR" sz="1400" dirty="0" err="1">
                  <a:latin typeface="Book Antiqua" panose="02040602050305030304" pitchFamily="18" charset="0"/>
                </a:rPr>
                <a:t>Väänänen</a:t>
              </a:r>
              <a:r>
                <a:rPr lang="fr-FR" sz="1400" dirty="0">
                  <a:latin typeface="Book Antiqua" panose="02040602050305030304" pitchFamily="18" charset="0"/>
                </a:rPr>
                <a:t>, PRD 87 2013.</a:t>
              </a:r>
              <a:endParaRPr sz="1400" dirty="0">
                <a:latin typeface="Book Antiqua" panose="02040602050305030304" pitchFamily="18" charset="0"/>
              </a:endParaRPr>
            </a:p>
          </p:txBody>
        </p:sp>
        <p:sp>
          <p:nvSpPr>
            <p:cNvPr id="32" name="Rectangle 31">
              <a:extLst>
                <a:ext uri="{FF2B5EF4-FFF2-40B4-BE49-F238E27FC236}">
                  <a16:creationId xmlns:a16="http://schemas.microsoft.com/office/drawing/2014/main" id="{BAD0B986-3E49-1601-1935-F76A166CB5C6}"/>
                </a:ext>
              </a:extLst>
            </p:cNvPr>
            <p:cNvSpPr/>
            <p:nvPr/>
          </p:nvSpPr>
          <p:spPr>
            <a:xfrm>
              <a:off x="2057400" y="4479497"/>
              <a:ext cx="7880684" cy="1343787"/>
            </a:xfrm>
            <a:prstGeom prst="rect">
              <a:avLst/>
            </a:prstGeom>
            <a:noFill/>
            <a:ln w="12700">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34" name="Since neutrinos are massive they can decay.…">
            <a:extLst>
              <a:ext uri="{FF2B5EF4-FFF2-40B4-BE49-F238E27FC236}">
                <a16:creationId xmlns:a16="http://schemas.microsoft.com/office/drawing/2014/main" id="{F3E6D229-D878-9D47-183C-66F75BED1324}"/>
              </a:ext>
            </a:extLst>
          </p:cNvPr>
          <p:cNvSpPr txBox="1"/>
          <p:nvPr/>
        </p:nvSpPr>
        <p:spPr>
          <a:xfrm>
            <a:off x="1476787" y="5864708"/>
            <a:ext cx="9115489"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lvl="1" defTabSz="292100">
              <a:defRPr sz="3000">
                <a:solidFill>
                  <a:srgbClr val="212121"/>
                </a:solidFill>
                <a:effectLst/>
                <a:latin typeface="Palatino"/>
                <a:ea typeface="Palatino"/>
                <a:cs typeface="Palatino"/>
                <a:sym typeface="Palatino"/>
              </a:defRPr>
            </a:pPr>
            <a:r>
              <a:rPr lang="fr-FR" sz="2000" b="1" dirty="0">
                <a:solidFill>
                  <a:srgbClr val="00B0F0"/>
                </a:solidFill>
              </a:rPr>
              <a:t>New </a:t>
            </a:r>
            <a:r>
              <a:rPr lang="fr-FR" sz="2000" b="1" dirty="0" err="1">
                <a:solidFill>
                  <a:srgbClr val="00B0F0"/>
                </a:solidFill>
              </a:rPr>
              <a:t>developments</a:t>
            </a:r>
            <a:r>
              <a:rPr lang="fr-FR" sz="2000" b="1" dirty="0">
                <a:solidFill>
                  <a:srgbClr val="00B0F0"/>
                </a:solidFill>
              </a:rPr>
              <a:t> </a:t>
            </a:r>
            <a:r>
              <a:rPr lang="fr-FR" sz="2000" b="1" dirty="0" err="1">
                <a:solidFill>
                  <a:srgbClr val="00B0F0"/>
                </a:solidFill>
              </a:rPr>
              <a:t>using</a:t>
            </a:r>
            <a:r>
              <a:rPr lang="fr-FR" sz="2000" b="1" dirty="0">
                <a:solidFill>
                  <a:srgbClr val="00B0F0"/>
                </a:solidFill>
              </a:rPr>
              <a:t> quantum </a:t>
            </a:r>
            <a:r>
              <a:rPr lang="fr-FR" sz="2000" b="1" dirty="0" err="1">
                <a:solidFill>
                  <a:srgbClr val="00B0F0"/>
                </a:solidFill>
              </a:rPr>
              <a:t>algorithms</a:t>
            </a:r>
            <a:r>
              <a:rPr lang="fr-FR" sz="2000" b="1" dirty="0">
                <a:solidFill>
                  <a:srgbClr val="00B0F0"/>
                </a:solidFill>
              </a:rPr>
              <a:t> and </a:t>
            </a:r>
            <a:r>
              <a:rPr lang="fr-FR" sz="2000" b="1" dirty="0" err="1">
                <a:solidFill>
                  <a:srgbClr val="00B0F0"/>
                </a:solidFill>
              </a:rPr>
              <a:t>devices</a:t>
            </a:r>
            <a:r>
              <a:rPr lang="fr-FR" sz="2000" b="1" dirty="0">
                <a:solidFill>
                  <a:srgbClr val="00B0F0"/>
                </a:solidFill>
              </a:rPr>
              <a:t> </a:t>
            </a:r>
            <a:r>
              <a:rPr lang="fr-FR" sz="2000" b="1" dirty="0" err="1">
                <a:solidFill>
                  <a:srgbClr val="00B0F0"/>
                </a:solidFill>
              </a:rPr>
              <a:t>ongoing</a:t>
            </a:r>
            <a:r>
              <a:rPr lang="fr-FR" sz="2000" b="1" dirty="0">
                <a:solidFill>
                  <a:srgbClr val="00B0F0"/>
                </a:solidFill>
              </a:rPr>
              <a:t>.</a:t>
            </a:r>
            <a:endParaRPr lang="fr-FR" sz="2000" b="1" i="1" dirty="0">
              <a:solidFill>
                <a:srgbClr val="00B0F0"/>
              </a:solidFill>
            </a:endParaRPr>
          </a:p>
        </p:txBody>
      </p:sp>
      <p:sp>
        <p:nvSpPr>
          <p:cNvPr id="22" name="ICAP, IAP, 8th September 2022">
            <a:extLst>
              <a:ext uri="{FF2B5EF4-FFF2-40B4-BE49-F238E27FC236}">
                <a16:creationId xmlns:a16="http://schemas.microsoft.com/office/drawing/2014/main" id="{B21F08B7-C71F-4316-2588-666141FA395B}"/>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79951944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4"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C5A5C-01D1-653F-777B-AAD6CA7C129A}"/>
            </a:ext>
          </a:extLst>
        </p:cNvPr>
        <p:cNvGrpSpPr/>
        <p:nvPr/>
      </p:nvGrpSpPr>
      <p:grpSpPr>
        <a:xfrm>
          <a:off x="0" y="0"/>
          <a:ext cx="0" cy="0"/>
          <a:chOff x="0" y="0"/>
          <a:chExt cx="0" cy="0"/>
        </a:xfrm>
      </p:grpSpPr>
      <p:sp>
        <p:nvSpPr>
          <p:cNvPr id="2" name="Étoile">
            <a:extLst>
              <a:ext uri="{FF2B5EF4-FFF2-40B4-BE49-F238E27FC236}">
                <a16:creationId xmlns:a16="http://schemas.microsoft.com/office/drawing/2014/main" id="{F72D789D-88E2-D22A-D728-448850C295DF}"/>
              </a:ext>
            </a:extLst>
          </p:cNvPr>
          <p:cNvSpPr/>
          <p:nvPr/>
        </p:nvSpPr>
        <p:spPr>
          <a:xfrm>
            <a:off x="4094508" y="2453152"/>
            <a:ext cx="261033" cy="249958"/>
          </a:xfrm>
          <a:prstGeom prst="star5">
            <a:avLst>
              <a:gd name="adj" fmla="val 19100"/>
              <a:gd name="hf" fmla="val 105146"/>
              <a:gd name="vf" fmla="val 110557"/>
            </a:avLst>
          </a:prstGeom>
          <a:solidFill>
            <a:schemeClr val="accent6"/>
          </a:solidFill>
          <a:ln w="12700">
            <a:solidFill>
              <a:schemeClr val="accent6">
                <a:lumMod val="50000"/>
              </a:schemeClr>
            </a:solidFill>
            <a:miter lim="400000"/>
          </a:ln>
        </p:spPr>
        <p:txBody>
          <a:bodyPr lIns="25400" tIns="25400" rIns="25400" bIns="25400" anchor="ctr"/>
          <a:lstStyle/>
          <a:p>
            <a:pPr>
              <a:lnSpc>
                <a:spcPct val="100000"/>
              </a:lnSpc>
              <a:defRPr>
                <a:solidFill>
                  <a:srgbClr val="9437FF"/>
                </a:solidFill>
                <a:effectLst/>
              </a:defRPr>
            </a:pPr>
            <a:endParaRPr sz="900"/>
          </a:p>
        </p:txBody>
      </p:sp>
      <p:sp>
        <p:nvSpPr>
          <p:cNvPr id="3" name="Conclusions">
            <a:extLst>
              <a:ext uri="{FF2B5EF4-FFF2-40B4-BE49-F238E27FC236}">
                <a16:creationId xmlns:a16="http://schemas.microsoft.com/office/drawing/2014/main" id="{72714C45-48B3-CB52-894A-B0E17DB939CC}"/>
              </a:ext>
            </a:extLst>
          </p:cNvPr>
          <p:cNvSpPr txBox="1"/>
          <p:nvPr/>
        </p:nvSpPr>
        <p:spPr>
          <a:xfrm>
            <a:off x="4424671" y="2381885"/>
            <a:ext cx="3917469"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l">
              <a:defRPr sz="3500">
                <a:solidFill>
                  <a:srgbClr val="0096FF"/>
                </a:solidFill>
                <a:latin typeface="Papyrus"/>
                <a:ea typeface="Papyrus"/>
                <a:cs typeface="Papyrus"/>
                <a:sym typeface="Papyrus"/>
              </a:defRPr>
            </a:pPr>
            <a:r>
              <a:rPr lang="fr-FR" sz="2400" b="1" dirty="0">
                <a:solidFill>
                  <a:schemeClr val="accent6">
                    <a:lumMod val="75000"/>
                  </a:schemeClr>
                </a:solidFill>
                <a:latin typeface="Palatino" pitchFamily="2" charset="77"/>
                <a:ea typeface="Palatino" pitchFamily="2" charset="77"/>
                <a:cs typeface="Arima Koshi" pitchFamily="2" charset="77"/>
              </a:rPr>
              <a:t>Future observations</a:t>
            </a:r>
            <a:endParaRPr sz="2400" b="1" dirty="0">
              <a:solidFill>
                <a:schemeClr val="accent6">
                  <a:lumMod val="75000"/>
                </a:schemeClr>
              </a:solidFill>
              <a:latin typeface="Palatino" pitchFamily="2" charset="77"/>
              <a:ea typeface="Palatino" pitchFamily="2" charset="77"/>
              <a:cs typeface="Arima Koshi" pitchFamily="2" charset="77"/>
            </a:endParaRPr>
          </a:p>
        </p:txBody>
      </p:sp>
      <p:sp>
        <p:nvSpPr>
          <p:cNvPr id="4" name="« It doesn’t matter how beautiful your theory is, it doesn’t matter how smart you are.…">
            <a:extLst>
              <a:ext uri="{FF2B5EF4-FFF2-40B4-BE49-F238E27FC236}">
                <a16:creationId xmlns:a16="http://schemas.microsoft.com/office/drawing/2014/main" id="{1F465933-9869-E69D-ECB4-864599845FB4}"/>
              </a:ext>
            </a:extLst>
          </p:cNvPr>
          <p:cNvSpPr txBox="1"/>
          <p:nvPr/>
        </p:nvSpPr>
        <p:spPr>
          <a:xfrm>
            <a:off x="1098548" y="4069556"/>
            <a:ext cx="9797955"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l">
              <a:defRPr sz="3500" i="1"/>
            </a:pPr>
            <a:r>
              <a:rPr sz="2000" dirty="0">
                <a:solidFill>
                  <a:schemeClr val="bg2">
                    <a:lumMod val="50000"/>
                  </a:schemeClr>
                </a:solidFill>
                <a:latin typeface="Georgia" panose="02040502050405020303" pitchFamily="18" charset="0"/>
              </a:rPr>
              <a:t>« It doesn’t matter how beautiful your theory is, it doesn’t matter how smart you are.</a:t>
            </a:r>
          </a:p>
          <a:p>
            <a:pPr algn="l">
              <a:defRPr sz="3500" i="1"/>
            </a:pPr>
            <a:r>
              <a:rPr sz="2000" dirty="0">
                <a:solidFill>
                  <a:schemeClr val="bg2">
                    <a:lumMod val="50000"/>
                  </a:schemeClr>
                </a:solidFill>
                <a:latin typeface="Georgia" panose="02040502050405020303" pitchFamily="18" charset="0"/>
              </a:rPr>
              <a:t>If it doesn’t agree with experiment, it’s wrong. »</a:t>
            </a:r>
          </a:p>
          <a:p>
            <a:pPr algn="r">
              <a:defRPr sz="3200" b="1"/>
            </a:pPr>
            <a:r>
              <a:rPr sz="2000" dirty="0">
                <a:solidFill>
                  <a:schemeClr val="tx1">
                    <a:lumMod val="50000"/>
                    <a:lumOff val="50000"/>
                  </a:schemeClr>
                </a:solidFill>
                <a:latin typeface="Georgia" panose="02040502050405020303" pitchFamily="18" charset="0"/>
              </a:rPr>
              <a:t>R. Feynman</a:t>
            </a:r>
          </a:p>
        </p:txBody>
      </p:sp>
      <p:sp>
        <p:nvSpPr>
          <p:cNvPr id="5" name="ICAP, IAP, 8th September 2022">
            <a:extLst>
              <a:ext uri="{FF2B5EF4-FFF2-40B4-BE49-F238E27FC236}">
                <a16:creationId xmlns:a16="http://schemas.microsoft.com/office/drawing/2014/main" id="{D6EC3524-902F-33CB-73E0-386014C15D02}"/>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3863902206"/>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4" name="Supernova Early Warning  System (SNEWS 1.0) -…"/>
          <p:cNvSpPr txBox="1"/>
          <p:nvPr/>
        </p:nvSpPr>
        <p:spPr>
          <a:xfrm>
            <a:off x="549936" y="1217587"/>
            <a:ext cx="5444119"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2000" b="1" dirty="0"/>
              <a:t>Supernova Early Warning  System (SNEWS) </a:t>
            </a:r>
            <a:r>
              <a:rPr lang="fr-FR" sz="2000" b="1" dirty="0"/>
              <a:t>:</a:t>
            </a:r>
            <a:endParaRPr sz="2000" b="1" dirty="0"/>
          </a:p>
        </p:txBody>
      </p:sp>
      <p:sp>
        <p:nvSpPr>
          <p:cNvPr id="595" name="Rectangle"/>
          <p:cNvSpPr/>
          <p:nvPr/>
        </p:nvSpPr>
        <p:spPr>
          <a:xfrm>
            <a:off x="298303" y="3478639"/>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596" name="NEUTRINOS from NEXT SUPERNOVA"/>
          <p:cNvSpPr txBox="1"/>
          <p:nvPr/>
        </p:nvSpPr>
        <p:spPr>
          <a:xfrm>
            <a:off x="2560117" y="441124"/>
            <a:ext cx="7716023"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4500" b="1">
                <a:solidFill>
                  <a:srgbClr val="797979"/>
                </a:solidFill>
                <a:effectLst/>
                <a:latin typeface="Palatino"/>
                <a:ea typeface="Palatino"/>
                <a:cs typeface="Palatino"/>
                <a:sym typeface="Palatino"/>
              </a:defRPr>
            </a:pPr>
            <a:r>
              <a:rPr sz="3200" dirty="0">
                <a:solidFill>
                  <a:srgbClr val="0070C0"/>
                </a:solidFill>
              </a:rPr>
              <a:t>NEUTRINOS from NEXT SUPERNOVA </a:t>
            </a:r>
          </a:p>
        </p:txBody>
      </p:sp>
      <p:pic>
        <p:nvPicPr>
          <p:cNvPr id="597" name="pasted-image.pdf" descr="pasted-image.pdf"/>
          <p:cNvPicPr>
            <a:picLocks noChangeAspect="1"/>
          </p:cNvPicPr>
          <p:nvPr/>
        </p:nvPicPr>
        <p:blipFill>
          <a:blip r:embed="rId3"/>
          <a:stretch>
            <a:fillRect/>
          </a:stretch>
        </p:blipFill>
        <p:spPr>
          <a:xfrm>
            <a:off x="5079781" y="1346335"/>
            <a:ext cx="7112218" cy="4316808"/>
          </a:xfrm>
          <a:prstGeom prst="rect">
            <a:avLst/>
          </a:prstGeom>
          <a:ln w="12700">
            <a:miter lim="400000"/>
          </a:ln>
        </p:spPr>
      </p:pic>
      <p:sp>
        <p:nvSpPr>
          <p:cNvPr id="599" name="Ligne"/>
          <p:cNvSpPr/>
          <p:nvPr/>
        </p:nvSpPr>
        <p:spPr>
          <a:xfrm flipV="1">
            <a:off x="7572715" y="1762571"/>
            <a:ext cx="323919" cy="323919"/>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sp>
        <p:nvSpPr>
          <p:cNvPr id="600" name="Ligne"/>
          <p:cNvSpPr/>
          <p:nvPr/>
        </p:nvSpPr>
        <p:spPr>
          <a:xfrm>
            <a:off x="6976439" y="1377941"/>
            <a:ext cx="372749" cy="331179"/>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sp>
        <p:nvSpPr>
          <p:cNvPr id="602" name="Ligne"/>
          <p:cNvSpPr/>
          <p:nvPr/>
        </p:nvSpPr>
        <p:spPr>
          <a:xfrm>
            <a:off x="7567361" y="1768107"/>
            <a:ext cx="334625" cy="312847"/>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sp>
        <p:nvSpPr>
          <p:cNvPr id="603" name="Ligne"/>
          <p:cNvSpPr/>
          <p:nvPr/>
        </p:nvSpPr>
        <p:spPr>
          <a:xfrm flipV="1">
            <a:off x="6963531" y="1377941"/>
            <a:ext cx="323919" cy="323919"/>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sp>
        <p:nvSpPr>
          <p:cNvPr id="604" name="Rectangle"/>
          <p:cNvSpPr/>
          <p:nvPr/>
        </p:nvSpPr>
        <p:spPr>
          <a:xfrm>
            <a:off x="298305" y="1296084"/>
            <a:ext cx="176183"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2" name="See also SNEWPY (Baxter et al., 2022).">
            <a:extLst>
              <a:ext uri="{FF2B5EF4-FFF2-40B4-BE49-F238E27FC236}">
                <a16:creationId xmlns:a16="http://schemas.microsoft.com/office/drawing/2014/main" id="{BDF450F3-A02C-04E7-9C41-EE06E9610FAD}"/>
              </a:ext>
            </a:extLst>
          </p:cNvPr>
          <p:cNvSpPr txBox="1"/>
          <p:nvPr/>
        </p:nvSpPr>
        <p:spPr>
          <a:xfrm>
            <a:off x="568518" y="2541487"/>
            <a:ext cx="4734337"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defRPr sz="2500">
                <a:latin typeface="American Typewriter"/>
                <a:ea typeface="American Typewriter"/>
                <a:cs typeface="American Typewriter"/>
                <a:sym typeface="American Typewriter"/>
              </a:defRPr>
            </a:pPr>
            <a:r>
              <a:rPr lang="fr-FR" sz="1600" dirty="0" err="1">
                <a:solidFill>
                  <a:schemeClr val="bg2">
                    <a:lumMod val="50000"/>
                  </a:schemeClr>
                </a:solidFill>
                <a:latin typeface="Book Antiqua" panose="02040602050305030304" pitchFamily="18" charset="0"/>
              </a:rPr>
              <a:t>Scholberg</a:t>
            </a:r>
            <a:r>
              <a:rPr lang="fr-FR" sz="1600" dirty="0">
                <a:solidFill>
                  <a:schemeClr val="bg2">
                    <a:lumMod val="50000"/>
                  </a:schemeClr>
                </a:solidFill>
                <a:latin typeface="Book Antiqua" panose="02040602050305030304" pitchFamily="18" charset="0"/>
              </a:rPr>
              <a:t> 1999, 2008; SNEWS Coll. 2021</a:t>
            </a:r>
            <a:endParaRPr sz="1600" dirty="0">
              <a:solidFill>
                <a:schemeClr val="bg2">
                  <a:lumMod val="50000"/>
                </a:schemeClr>
              </a:solidFill>
              <a:latin typeface="Book Antiqua" panose="02040602050305030304" pitchFamily="18" charset="0"/>
            </a:endParaRPr>
          </a:p>
        </p:txBody>
      </p:sp>
      <p:sp>
        <p:nvSpPr>
          <p:cNvPr id="4" name="Supernova Early Warning  System (SNEWS 1.0) -…">
            <a:extLst>
              <a:ext uri="{FF2B5EF4-FFF2-40B4-BE49-F238E27FC236}">
                <a16:creationId xmlns:a16="http://schemas.microsoft.com/office/drawing/2014/main" id="{24144210-D618-AC4D-A4C4-3830D0C3B6AF}"/>
              </a:ext>
            </a:extLst>
          </p:cNvPr>
          <p:cNvSpPr txBox="1"/>
          <p:nvPr/>
        </p:nvSpPr>
        <p:spPr>
          <a:xfrm>
            <a:off x="554259" y="1571761"/>
            <a:ext cx="5444119"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2000" dirty="0">
                <a:solidFill>
                  <a:srgbClr val="212121"/>
                </a:solidFill>
                <a:latin typeface="Palatino"/>
                <a:ea typeface="Palatino"/>
                <a:cs typeface="Palatino"/>
                <a:sym typeface="Palatino"/>
              </a:rPr>
              <a:t>A network of neutrino detectors </a:t>
            </a:r>
            <a:r>
              <a:rPr lang="fr-FR" sz="2000" dirty="0" err="1">
                <a:solidFill>
                  <a:srgbClr val="212121"/>
                </a:solidFill>
                <a:latin typeface="Palatino"/>
                <a:ea typeface="Palatino"/>
                <a:cs typeface="Palatino"/>
                <a:sym typeface="Palatino"/>
              </a:rPr>
              <a:t>that</a:t>
            </a:r>
            <a:r>
              <a:rPr lang="fr-FR" sz="2000" dirty="0">
                <a:solidFill>
                  <a:srgbClr val="212121"/>
                </a:solidFill>
                <a:latin typeface="Palatino"/>
                <a:ea typeface="Palatino"/>
                <a:cs typeface="Palatino"/>
                <a:sym typeface="Palatino"/>
              </a:rPr>
              <a:t> </a:t>
            </a:r>
            <a:r>
              <a:rPr lang="fr-FR" sz="2000" dirty="0" err="1">
                <a:solidFill>
                  <a:srgbClr val="212121"/>
                </a:solidFill>
                <a:latin typeface="Palatino"/>
                <a:ea typeface="Palatino"/>
                <a:cs typeface="Palatino"/>
                <a:sym typeface="Palatino"/>
              </a:rPr>
              <a:t>should</a:t>
            </a:r>
            <a:r>
              <a:rPr lang="fr-FR" sz="2000" dirty="0">
                <a:solidFill>
                  <a:srgbClr val="212121"/>
                </a:solidFill>
                <a:latin typeface="Palatino"/>
                <a:ea typeface="Palatino"/>
                <a:cs typeface="Palatino"/>
                <a:sym typeface="Palatino"/>
              </a:rPr>
              <a:t> </a:t>
            </a:r>
          </a:p>
          <a:p>
            <a:pPr defTabSz="292100">
              <a:defRPr sz="3000">
                <a:solidFill>
                  <a:srgbClr val="212121"/>
                </a:solidFill>
                <a:effectLst/>
                <a:latin typeface="Palatino"/>
                <a:ea typeface="Palatino"/>
                <a:cs typeface="Palatino"/>
                <a:sym typeface="Palatino"/>
              </a:defRPr>
            </a:pPr>
            <a:r>
              <a:rPr lang="fr-FR" sz="2000" dirty="0" err="1">
                <a:solidFill>
                  <a:srgbClr val="212121"/>
                </a:solidFill>
                <a:latin typeface="Palatino"/>
                <a:ea typeface="Palatino"/>
                <a:cs typeface="Palatino"/>
                <a:sym typeface="Palatino"/>
              </a:rPr>
              <a:t>alert</a:t>
            </a:r>
            <a:r>
              <a:rPr lang="fr-FR" sz="2000" dirty="0">
                <a:solidFill>
                  <a:srgbClr val="212121"/>
                </a:solidFill>
                <a:latin typeface="Palatino"/>
                <a:ea typeface="Palatino"/>
                <a:cs typeface="Palatino"/>
                <a:sym typeface="Palatino"/>
              </a:rPr>
              <a:t> </a:t>
            </a:r>
            <a:r>
              <a:rPr lang="fr-FR" sz="2000" dirty="0" err="1">
                <a:solidFill>
                  <a:srgbClr val="212121"/>
                </a:solidFill>
                <a:latin typeface="Palatino"/>
                <a:ea typeface="Palatino"/>
                <a:cs typeface="Palatino"/>
                <a:sym typeface="Palatino"/>
              </a:rPr>
              <a:t>astronomers</a:t>
            </a:r>
            <a:r>
              <a:rPr lang="fr-FR" sz="2000" dirty="0">
                <a:solidFill>
                  <a:srgbClr val="212121"/>
                </a:solidFill>
                <a:latin typeface="Palatino"/>
                <a:ea typeface="Palatino"/>
                <a:cs typeface="Palatino"/>
                <a:sym typeface="Palatino"/>
              </a:rPr>
              <a:t> and </a:t>
            </a:r>
            <a:r>
              <a:rPr lang="fr-FR" sz="2000" dirty="0" err="1">
                <a:solidFill>
                  <a:srgbClr val="212121"/>
                </a:solidFill>
                <a:latin typeface="Palatino"/>
                <a:ea typeface="Palatino"/>
                <a:cs typeface="Palatino"/>
                <a:sym typeface="Palatino"/>
              </a:rPr>
              <a:t>gravitational</a:t>
            </a:r>
            <a:r>
              <a:rPr lang="fr-FR" sz="2000" dirty="0">
                <a:solidFill>
                  <a:srgbClr val="212121"/>
                </a:solidFill>
                <a:latin typeface="Palatino"/>
                <a:ea typeface="Palatino"/>
                <a:cs typeface="Palatino"/>
                <a:sym typeface="Palatino"/>
              </a:rPr>
              <a:t> </a:t>
            </a:r>
            <a:r>
              <a:rPr lang="fr-FR" sz="2000" dirty="0" err="1">
                <a:solidFill>
                  <a:srgbClr val="212121"/>
                </a:solidFill>
                <a:latin typeface="Palatino"/>
                <a:ea typeface="Palatino"/>
                <a:cs typeface="Palatino"/>
                <a:sym typeface="Palatino"/>
              </a:rPr>
              <a:t>wave</a:t>
            </a:r>
            <a:endParaRPr lang="fr-FR" sz="2000" dirty="0">
              <a:solidFill>
                <a:srgbClr val="212121"/>
              </a:solidFill>
              <a:latin typeface="Palatino"/>
              <a:ea typeface="Palatino"/>
              <a:cs typeface="Palatino"/>
              <a:sym typeface="Palatino"/>
            </a:endParaRPr>
          </a:p>
          <a:p>
            <a:pPr defTabSz="292100">
              <a:defRPr sz="3000">
                <a:solidFill>
                  <a:srgbClr val="212121"/>
                </a:solidFill>
                <a:effectLst/>
                <a:latin typeface="Palatino"/>
                <a:ea typeface="Palatino"/>
                <a:cs typeface="Palatino"/>
                <a:sym typeface="Palatino"/>
              </a:defRPr>
            </a:pPr>
            <a:r>
              <a:rPr lang="fr-FR" sz="2000" dirty="0">
                <a:solidFill>
                  <a:srgbClr val="212121"/>
                </a:solidFill>
                <a:latin typeface="Palatino"/>
                <a:ea typeface="Palatino"/>
                <a:cs typeface="Palatino"/>
                <a:sym typeface="Palatino"/>
              </a:rPr>
              <a:t>collaborations (</a:t>
            </a:r>
            <a:r>
              <a:rPr lang="fr-FR" sz="2000" dirty="0" err="1">
                <a:solidFill>
                  <a:srgbClr val="212121"/>
                </a:solidFill>
                <a:latin typeface="Palatino"/>
                <a:ea typeface="Palatino"/>
                <a:cs typeface="Palatino"/>
                <a:sym typeface="Palatino"/>
              </a:rPr>
              <a:t>multimessanger</a:t>
            </a:r>
            <a:r>
              <a:rPr lang="fr-FR" sz="2000" dirty="0">
                <a:solidFill>
                  <a:srgbClr val="212121"/>
                </a:solidFill>
                <a:latin typeface="Palatino"/>
                <a:ea typeface="Palatino"/>
                <a:cs typeface="Palatino"/>
                <a:sym typeface="Palatino"/>
              </a:rPr>
              <a:t>).</a:t>
            </a:r>
          </a:p>
        </p:txBody>
      </p:sp>
      <p:sp>
        <p:nvSpPr>
          <p:cNvPr id="6" name="Expected events (supernova at 10 kpc):…">
            <a:extLst>
              <a:ext uri="{FF2B5EF4-FFF2-40B4-BE49-F238E27FC236}">
                <a16:creationId xmlns:a16="http://schemas.microsoft.com/office/drawing/2014/main" id="{6CF38622-5C5F-75A3-9508-D228D85927EE}"/>
              </a:ext>
            </a:extLst>
          </p:cNvPr>
          <p:cNvSpPr txBox="1"/>
          <p:nvPr/>
        </p:nvSpPr>
        <p:spPr>
          <a:xfrm>
            <a:off x="519400" y="3369246"/>
            <a:ext cx="5040334" cy="128240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2000" i="1" dirty="0" err="1"/>
              <a:t>From</a:t>
            </a:r>
            <a:r>
              <a:rPr lang="fr-FR" sz="2000" i="1" dirty="0"/>
              <a:t> the </a:t>
            </a:r>
            <a:r>
              <a:rPr lang="fr-FR" sz="2000" i="1" dirty="0" err="1"/>
              <a:t>next</a:t>
            </a:r>
            <a:r>
              <a:rPr lang="fr-FR" sz="2000" i="1" dirty="0"/>
              <a:t> </a:t>
            </a:r>
            <a:r>
              <a:rPr sz="2000" i="1" dirty="0"/>
              <a:t>supernova </a:t>
            </a:r>
            <a:r>
              <a:rPr lang="fr-FR" sz="2000" i="1" dirty="0"/>
              <a:t>in </a:t>
            </a:r>
            <a:r>
              <a:rPr lang="fr-FR" sz="2000" i="1" dirty="0" err="1"/>
              <a:t>our</a:t>
            </a:r>
            <a:r>
              <a:rPr lang="fr-FR" sz="2000" i="1" dirty="0"/>
              <a:t> Galaxy, </a:t>
            </a:r>
            <a:r>
              <a:rPr lang="fr-FR" sz="2000" i="1" dirty="0" err="1"/>
              <a:t>expected</a:t>
            </a:r>
            <a:r>
              <a:rPr lang="fr-FR" sz="2000" i="1" dirty="0"/>
              <a:t> neutrino </a:t>
            </a:r>
            <a:r>
              <a:rPr lang="fr-FR" sz="2000" i="1" dirty="0" err="1"/>
              <a:t>events</a:t>
            </a:r>
            <a:r>
              <a:rPr lang="fr-FR" sz="2000" i="1" dirty="0"/>
              <a:t> range </a:t>
            </a:r>
            <a:r>
              <a:rPr lang="fr-FR" sz="2000" i="1" dirty="0" err="1"/>
              <a:t>from</a:t>
            </a:r>
            <a:r>
              <a:rPr lang="fr-FR" sz="2000" i="1" dirty="0"/>
              <a:t> few </a:t>
            </a:r>
            <a:r>
              <a:rPr lang="fr-FR" sz="2000" i="1" dirty="0" err="1"/>
              <a:t>hundreds</a:t>
            </a:r>
            <a:r>
              <a:rPr lang="fr-FR" sz="2000" i="1" dirty="0"/>
              <a:t>, </a:t>
            </a:r>
            <a:r>
              <a:rPr lang="fr-FR" sz="2000" i="1" dirty="0" err="1"/>
              <a:t>also</a:t>
            </a:r>
            <a:r>
              <a:rPr lang="fr-FR" sz="2000" i="1" dirty="0"/>
              <a:t> in </a:t>
            </a:r>
            <a:r>
              <a:rPr lang="fr-FR" sz="2000" i="1" dirty="0" err="1"/>
              <a:t>dark-matter</a:t>
            </a:r>
            <a:r>
              <a:rPr lang="fr-FR" sz="2000" i="1" dirty="0"/>
              <a:t> </a:t>
            </a:r>
          </a:p>
          <a:p>
            <a:pPr defTabSz="292100">
              <a:defRPr sz="3000">
                <a:solidFill>
                  <a:srgbClr val="212121"/>
                </a:solidFill>
                <a:effectLst/>
                <a:latin typeface="Palatino"/>
                <a:ea typeface="Palatino"/>
                <a:cs typeface="Palatino"/>
                <a:sym typeface="Palatino"/>
              </a:defRPr>
            </a:pPr>
            <a:r>
              <a:rPr lang="fr-FR" sz="2000" i="1" dirty="0"/>
              <a:t>detectors, to </a:t>
            </a:r>
            <a:r>
              <a:rPr sz="2000" dirty="0"/>
              <a:t>10</a:t>
            </a:r>
            <a:r>
              <a:rPr sz="2000" baseline="31999" dirty="0"/>
              <a:t>6</a:t>
            </a:r>
            <a:r>
              <a:rPr sz="2000" dirty="0"/>
              <a:t> </a:t>
            </a:r>
            <a:r>
              <a:rPr lang="fr-FR" sz="2000" dirty="0"/>
              <a:t>(</a:t>
            </a:r>
            <a:r>
              <a:rPr sz="2000" dirty="0" err="1"/>
              <a:t>IceCube</a:t>
            </a:r>
            <a:r>
              <a:rPr lang="fr-FR" sz="2000" dirty="0"/>
              <a:t>).</a:t>
            </a:r>
            <a:r>
              <a:rPr sz="2000" dirty="0"/>
              <a:t> </a:t>
            </a:r>
          </a:p>
        </p:txBody>
      </p:sp>
      <p:sp>
        <p:nvSpPr>
          <p:cNvPr id="7" name="ZoneTexte 6">
            <a:extLst>
              <a:ext uri="{FF2B5EF4-FFF2-40B4-BE49-F238E27FC236}">
                <a16:creationId xmlns:a16="http://schemas.microsoft.com/office/drawing/2014/main" id="{7B108409-F9FF-7ACA-5E2B-BD259948DB7B}"/>
              </a:ext>
            </a:extLst>
          </p:cNvPr>
          <p:cNvSpPr txBox="1"/>
          <p:nvPr/>
        </p:nvSpPr>
        <p:spPr>
          <a:xfrm>
            <a:off x="7384178" y="2839004"/>
            <a:ext cx="869806" cy="307777"/>
          </a:xfrm>
          <a:prstGeom prst="rect">
            <a:avLst/>
          </a:prstGeom>
          <a:solidFill>
            <a:schemeClr val="bg1"/>
          </a:solidFill>
          <a:ln>
            <a:noFill/>
          </a:ln>
        </p:spPr>
        <p:txBody>
          <a:bodyPr wrap="square" rtlCol="0">
            <a:spAutoFit/>
          </a:bodyPr>
          <a:lstStyle/>
          <a:p>
            <a:r>
              <a:rPr lang="fr-FR" sz="1400" dirty="0">
                <a:solidFill>
                  <a:srgbClr val="92D050"/>
                </a:solidFill>
              </a:rPr>
              <a:t>KM3NET</a:t>
            </a:r>
          </a:p>
        </p:txBody>
      </p:sp>
      <p:cxnSp>
        <p:nvCxnSpPr>
          <p:cNvPr id="9" name="Connecteur droit avec flèche 8">
            <a:extLst>
              <a:ext uri="{FF2B5EF4-FFF2-40B4-BE49-F238E27FC236}">
                <a16:creationId xmlns:a16="http://schemas.microsoft.com/office/drawing/2014/main" id="{E6C06CCE-9D75-632C-CC52-41521011B526}"/>
              </a:ext>
            </a:extLst>
          </p:cNvPr>
          <p:cNvCxnSpPr>
            <a:cxnSpLocks/>
            <a:stCxn id="7" idx="3"/>
          </p:cNvCxnSpPr>
          <p:nvPr/>
        </p:nvCxnSpPr>
        <p:spPr>
          <a:xfrm flipV="1">
            <a:off x="8253984" y="2992892"/>
            <a:ext cx="168799" cy="1"/>
          </a:xfrm>
          <a:prstGeom prst="straightConnector1">
            <a:avLst/>
          </a:prstGeom>
          <a:ln w="12700">
            <a:solidFill>
              <a:schemeClr val="bg2">
                <a:lumMod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10" name="Sentivity to all flavors, time and energy signal…">
            <a:extLst>
              <a:ext uri="{FF2B5EF4-FFF2-40B4-BE49-F238E27FC236}">
                <a16:creationId xmlns:a16="http://schemas.microsoft.com/office/drawing/2014/main" id="{4A4839D6-A57E-44BF-A979-0BFF5A358CED}"/>
              </a:ext>
            </a:extLst>
          </p:cNvPr>
          <p:cNvSpPr txBox="1"/>
          <p:nvPr/>
        </p:nvSpPr>
        <p:spPr>
          <a:xfrm>
            <a:off x="5548507" y="5574480"/>
            <a:ext cx="6174767" cy="1159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9437FF"/>
                </a:solidFill>
                <a:effectLst/>
                <a:latin typeface="Palatino"/>
                <a:ea typeface="Palatino"/>
                <a:cs typeface="Palatino"/>
                <a:sym typeface="Palatino"/>
              </a:defRPr>
            </a:pPr>
            <a:r>
              <a:rPr lang="fr-FR" sz="2000" b="1" dirty="0" err="1">
                <a:solidFill>
                  <a:srgbClr val="00B0F0"/>
                </a:solidFill>
              </a:rPr>
              <a:t>Measure</a:t>
            </a:r>
            <a:r>
              <a:rPr lang="fr-FR" sz="2000" b="1" dirty="0">
                <a:solidFill>
                  <a:srgbClr val="00B0F0"/>
                </a:solidFill>
              </a:rPr>
              <a:t> </a:t>
            </a:r>
            <a:r>
              <a:rPr sz="2000" b="1" dirty="0">
                <a:solidFill>
                  <a:srgbClr val="00B0F0"/>
                </a:solidFill>
              </a:rPr>
              <a:t>all </a:t>
            </a:r>
            <a:r>
              <a:rPr lang="fr-FR" sz="2000" b="1" dirty="0">
                <a:solidFill>
                  <a:srgbClr val="00B0F0"/>
                </a:solidFill>
              </a:rPr>
              <a:t>neutrino </a:t>
            </a:r>
            <a:r>
              <a:rPr sz="2000" b="1" dirty="0">
                <a:solidFill>
                  <a:srgbClr val="00B0F0"/>
                </a:solidFill>
              </a:rPr>
              <a:t>flavors, time and energy signal</a:t>
            </a:r>
          </a:p>
          <a:p>
            <a:pPr defTabSz="292100">
              <a:defRPr sz="3000">
                <a:solidFill>
                  <a:srgbClr val="9437FF"/>
                </a:solidFill>
                <a:effectLst/>
                <a:latin typeface="Palatino"/>
                <a:ea typeface="Palatino"/>
                <a:cs typeface="Palatino"/>
                <a:sym typeface="Palatino"/>
              </a:defRPr>
            </a:pPr>
            <a:r>
              <a:rPr lang="fr-FR" sz="1600" dirty="0">
                <a:solidFill>
                  <a:srgbClr val="00B0F0"/>
                </a:solidFill>
              </a:rPr>
              <a:t> -</a:t>
            </a:r>
            <a:r>
              <a:rPr sz="1600" dirty="0">
                <a:solidFill>
                  <a:srgbClr val="00B0F0"/>
                </a:solidFill>
              </a:rPr>
              <a:t>nu-electrons, nu-nucleus incoherent,</a:t>
            </a:r>
            <a:r>
              <a:rPr lang="fr-FR" sz="1600" dirty="0">
                <a:solidFill>
                  <a:srgbClr val="00B0F0"/>
                </a:solidFill>
              </a:rPr>
              <a:t> </a:t>
            </a:r>
            <a:r>
              <a:rPr sz="1600" dirty="0">
                <a:solidFill>
                  <a:srgbClr val="00B0F0"/>
                </a:solidFill>
              </a:rPr>
              <a:t>nu-proton and coherent </a:t>
            </a:r>
            <a:endParaRPr lang="fr-FR" sz="1600" dirty="0">
              <a:solidFill>
                <a:srgbClr val="00B0F0"/>
              </a:solidFill>
            </a:endParaRPr>
          </a:p>
          <a:p>
            <a:pPr defTabSz="292100">
              <a:defRPr sz="3000">
                <a:solidFill>
                  <a:srgbClr val="9437FF"/>
                </a:solidFill>
                <a:effectLst/>
                <a:latin typeface="Palatino"/>
                <a:ea typeface="Palatino"/>
                <a:cs typeface="Palatino"/>
                <a:sym typeface="Palatino"/>
              </a:defRPr>
            </a:pPr>
            <a:r>
              <a:rPr sz="1600" dirty="0">
                <a:solidFill>
                  <a:srgbClr val="00B0F0"/>
                </a:solidFill>
              </a:rPr>
              <a:t>nu-nucleus scattering</a:t>
            </a:r>
            <a:r>
              <a:rPr lang="fr-FR" sz="1600" dirty="0">
                <a:solidFill>
                  <a:srgbClr val="00B0F0"/>
                </a:solidFill>
              </a:rPr>
              <a:t>.</a:t>
            </a:r>
            <a:endParaRPr sz="1600" dirty="0">
              <a:solidFill>
                <a:srgbClr val="00B0F0"/>
              </a:solidFill>
            </a:endParaRPr>
          </a:p>
          <a:p>
            <a:pPr defTabSz="292100">
              <a:defRPr sz="3000">
                <a:solidFill>
                  <a:srgbClr val="212121"/>
                </a:solidFill>
                <a:effectLst/>
                <a:latin typeface="Palatino"/>
                <a:ea typeface="Palatino"/>
                <a:cs typeface="Palatino"/>
                <a:sym typeface="Palatino"/>
              </a:defRPr>
            </a:pPr>
            <a:r>
              <a:rPr sz="2000" dirty="0">
                <a:solidFill>
                  <a:srgbClr val="00B0F0"/>
                </a:solidFill>
              </a:rPr>
              <a:t> </a:t>
            </a:r>
          </a:p>
        </p:txBody>
      </p:sp>
      <p:sp>
        <p:nvSpPr>
          <p:cNvPr id="3" name="ICAP, IAP, 8th September 2022">
            <a:extLst>
              <a:ext uri="{FF2B5EF4-FFF2-40B4-BE49-F238E27FC236}">
                <a16:creationId xmlns:a16="http://schemas.microsoft.com/office/drawing/2014/main" id="{3BEF26E6-6C80-3089-8B08-71F10306787E}"/>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958523850"/>
      </p:ext>
    </p:extLst>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 name="pasted-image.tiff" descr="pasted-image.tiff"/>
          <p:cNvPicPr>
            <a:picLocks noChangeAspect="1"/>
          </p:cNvPicPr>
          <p:nvPr/>
        </p:nvPicPr>
        <p:blipFill>
          <a:blip r:embed="rId2"/>
          <a:stretch>
            <a:fillRect/>
          </a:stretch>
        </p:blipFill>
        <p:spPr>
          <a:xfrm>
            <a:off x="3532055" y="1642500"/>
            <a:ext cx="1943769" cy="1774746"/>
          </a:xfrm>
          <a:prstGeom prst="rect">
            <a:avLst/>
          </a:prstGeom>
          <a:ln w="12700">
            <a:miter lim="400000"/>
          </a:ln>
        </p:spPr>
      </p:pic>
      <p:pic>
        <p:nvPicPr>
          <p:cNvPr id="318" name="pasted-image.pdf" descr="pasted-image.pdf"/>
          <p:cNvPicPr>
            <a:picLocks noChangeAspect="1"/>
          </p:cNvPicPr>
          <p:nvPr/>
        </p:nvPicPr>
        <p:blipFill>
          <a:blip r:embed="rId3"/>
          <a:stretch>
            <a:fillRect/>
          </a:stretch>
        </p:blipFill>
        <p:spPr>
          <a:xfrm>
            <a:off x="702452" y="1713567"/>
            <a:ext cx="2398910" cy="1650563"/>
          </a:xfrm>
          <a:prstGeom prst="rect">
            <a:avLst/>
          </a:prstGeom>
          <a:ln w="12700">
            <a:miter lim="400000"/>
          </a:ln>
        </p:spPr>
      </p:pic>
      <p:pic>
        <p:nvPicPr>
          <p:cNvPr id="319" name="pasted-image.tiff" descr="pasted-image.tiff"/>
          <p:cNvPicPr>
            <a:picLocks noChangeAspect="1"/>
          </p:cNvPicPr>
          <p:nvPr/>
        </p:nvPicPr>
        <p:blipFill>
          <a:blip r:embed="rId4"/>
          <a:stretch>
            <a:fillRect/>
          </a:stretch>
        </p:blipFill>
        <p:spPr>
          <a:xfrm>
            <a:off x="932843" y="3844036"/>
            <a:ext cx="1679995" cy="1526337"/>
          </a:xfrm>
          <a:prstGeom prst="rect">
            <a:avLst/>
          </a:prstGeom>
          <a:ln w="12700">
            <a:miter lim="400000"/>
          </a:ln>
        </p:spPr>
      </p:pic>
      <p:sp>
        <p:nvSpPr>
          <p:cNvPr id="320" name="Hyper-Kamiokande…"/>
          <p:cNvSpPr txBox="1"/>
          <p:nvPr/>
        </p:nvSpPr>
        <p:spPr>
          <a:xfrm>
            <a:off x="3500678" y="2681403"/>
            <a:ext cx="2104872" cy="743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3000">
                <a:solidFill>
                  <a:srgbClr val="FFFFFF"/>
                </a:solidFill>
              </a:defRPr>
            </a:pPr>
            <a:r>
              <a:rPr sz="1500" dirty="0"/>
              <a:t>Hyper-</a:t>
            </a:r>
            <a:r>
              <a:rPr sz="1500" dirty="0" err="1"/>
              <a:t>Kamiokande</a:t>
            </a:r>
            <a:endParaRPr sz="1500" dirty="0"/>
          </a:p>
          <a:p>
            <a:pPr>
              <a:defRPr sz="3000">
                <a:solidFill>
                  <a:srgbClr val="FFFFFF"/>
                </a:solidFill>
              </a:defRPr>
            </a:pPr>
            <a:r>
              <a:rPr sz="1500" dirty="0"/>
              <a:t>178 </a:t>
            </a:r>
            <a:r>
              <a:rPr sz="1500" dirty="0" err="1"/>
              <a:t>kton</a:t>
            </a:r>
            <a:r>
              <a:rPr sz="900" dirty="0"/>
              <a:t> (FV) </a:t>
            </a:r>
            <a:r>
              <a:rPr sz="1500" dirty="0"/>
              <a:t>water (Japan)</a:t>
            </a:r>
          </a:p>
          <a:p>
            <a:pPr>
              <a:defRPr sz="3000">
                <a:solidFill>
                  <a:srgbClr val="FFFFFF"/>
                </a:solidFill>
              </a:defRPr>
            </a:pPr>
            <a:r>
              <a:rPr sz="1500" dirty="0"/>
              <a:t>Starting 2028</a:t>
            </a:r>
          </a:p>
        </p:txBody>
      </p:sp>
      <p:pic>
        <p:nvPicPr>
          <p:cNvPr id="321" name="DUNE-detector-module-19-0145-01-1536x998.jpeg" descr="DUNE-detector-module-19-0145-01-1536x998.jpeg"/>
          <p:cNvPicPr>
            <a:picLocks noChangeAspect="1"/>
          </p:cNvPicPr>
          <p:nvPr/>
        </p:nvPicPr>
        <p:blipFill>
          <a:blip r:embed="rId5"/>
          <a:stretch>
            <a:fillRect/>
          </a:stretch>
        </p:blipFill>
        <p:spPr>
          <a:xfrm>
            <a:off x="3184904" y="3848136"/>
            <a:ext cx="2349152" cy="1526337"/>
          </a:xfrm>
          <a:prstGeom prst="rect">
            <a:avLst/>
          </a:prstGeom>
          <a:ln w="12700">
            <a:miter lim="400000"/>
          </a:ln>
        </p:spPr>
      </p:pic>
      <p:sp>
        <p:nvSpPr>
          <p:cNvPr id="322" name="JUNO…"/>
          <p:cNvSpPr txBox="1"/>
          <p:nvPr/>
        </p:nvSpPr>
        <p:spPr>
          <a:xfrm>
            <a:off x="919898" y="4346560"/>
            <a:ext cx="1623842"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3000">
                <a:solidFill>
                  <a:srgbClr val="FFFFFF"/>
                </a:solidFill>
              </a:defRPr>
            </a:pPr>
            <a:r>
              <a:rPr sz="1500" dirty="0"/>
              <a:t>JUNO</a:t>
            </a:r>
          </a:p>
          <a:p>
            <a:pPr>
              <a:defRPr sz="3000">
                <a:solidFill>
                  <a:srgbClr val="FFFFFF"/>
                </a:solidFill>
              </a:defRPr>
            </a:pPr>
            <a:r>
              <a:rPr sz="1500" dirty="0"/>
              <a:t>50 </a:t>
            </a:r>
            <a:r>
              <a:rPr sz="1500" dirty="0" err="1"/>
              <a:t>kton</a:t>
            </a:r>
            <a:r>
              <a:rPr sz="1500" dirty="0"/>
              <a:t> scintillator </a:t>
            </a:r>
          </a:p>
          <a:p>
            <a:pPr>
              <a:defRPr sz="3000">
                <a:solidFill>
                  <a:srgbClr val="FFFFFF"/>
                </a:solidFill>
              </a:defRPr>
            </a:pPr>
            <a:r>
              <a:rPr sz="1500" dirty="0"/>
              <a:t>(China)</a:t>
            </a:r>
          </a:p>
          <a:p>
            <a:pPr>
              <a:defRPr sz="3000">
                <a:solidFill>
                  <a:srgbClr val="FFFFFF"/>
                </a:solidFill>
              </a:defRPr>
            </a:pPr>
            <a:r>
              <a:rPr sz="1500" dirty="0"/>
              <a:t>start</a:t>
            </a:r>
            <a:r>
              <a:rPr lang="fr-FR" sz="1500" dirty="0" err="1"/>
              <a:t>ed</a:t>
            </a:r>
            <a:r>
              <a:rPr sz="1500" dirty="0"/>
              <a:t> 2025</a:t>
            </a:r>
          </a:p>
        </p:txBody>
      </p:sp>
      <p:sp>
        <p:nvSpPr>
          <p:cNvPr id="323" name="DUNE…"/>
          <p:cNvSpPr txBox="1"/>
          <p:nvPr/>
        </p:nvSpPr>
        <p:spPr>
          <a:xfrm>
            <a:off x="3180201" y="4118654"/>
            <a:ext cx="1183850" cy="12054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3000">
                <a:solidFill>
                  <a:srgbClr val="5E5E5E"/>
                </a:solidFill>
              </a:defRPr>
            </a:pPr>
            <a:r>
              <a:rPr sz="1500"/>
              <a:t>DUNE</a:t>
            </a:r>
          </a:p>
          <a:p>
            <a:pPr>
              <a:defRPr sz="3000">
                <a:solidFill>
                  <a:srgbClr val="212121"/>
                </a:solidFill>
              </a:defRPr>
            </a:pPr>
            <a:r>
              <a:rPr sz="1500"/>
              <a:t>40 kton</a:t>
            </a:r>
          </a:p>
          <a:p>
            <a:pPr>
              <a:defRPr sz="3000">
                <a:solidFill>
                  <a:srgbClr val="212121"/>
                </a:solidFill>
              </a:defRPr>
            </a:pPr>
            <a:r>
              <a:rPr sz="1500"/>
              <a:t>liquid argon</a:t>
            </a:r>
          </a:p>
          <a:p>
            <a:pPr>
              <a:defRPr sz="3000">
                <a:solidFill>
                  <a:srgbClr val="212121"/>
                </a:solidFill>
              </a:defRPr>
            </a:pPr>
            <a:r>
              <a:rPr sz="1500"/>
              <a:t>(US)</a:t>
            </a:r>
          </a:p>
          <a:p>
            <a:pPr>
              <a:defRPr sz="3000">
                <a:solidFill>
                  <a:srgbClr val="212121"/>
                </a:solidFill>
              </a:defRPr>
            </a:pPr>
            <a:r>
              <a:rPr sz="1500"/>
              <a:t>Starting 2029 </a:t>
            </a:r>
          </a:p>
        </p:txBody>
      </p:sp>
      <p:sp>
        <p:nvSpPr>
          <p:cNvPr id="324" name="Super-Kamiokande…"/>
          <p:cNvSpPr txBox="1"/>
          <p:nvPr/>
        </p:nvSpPr>
        <p:spPr>
          <a:xfrm>
            <a:off x="1032909" y="2589008"/>
            <a:ext cx="1797095" cy="743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3000">
                <a:solidFill>
                  <a:srgbClr val="FFFFFF"/>
                </a:solidFill>
              </a:defRPr>
            </a:pPr>
            <a:r>
              <a:rPr sz="1500" dirty="0"/>
              <a:t>Super-</a:t>
            </a:r>
            <a:r>
              <a:rPr sz="1500" dirty="0" err="1"/>
              <a:t>Kamiokande</a:t>
            </a:r>
            <a:endParaRPr sz="1500" dirty="0">
              <a:solidFill>
                <a:srgbClr val="212121"/>
              </a:solidFill>
            </a:endParaRPr>
          </a:p>
          <a:p>
            <a:pPr>
              <a:defRPr sz="3000">
                <a:solidFill>
                  <a:srgbClr val="FFFFFF"/>
                </a:solidFill>
              </a:defRPr>
            </a:pPr>
            <a:r>
              <a:rPr sz="1500" dirty="0"/>
              <a:t>50 </a:t>
            </a:r>
            <a:r>
              <a:rPr sz="1500" dirty="0" err="1"/>
              <a:t>kton</a:t>
            </a:r>
            <a:r>
              <a:rPr sz="1500" dirty="0"/>
              <a:t> water (Japan)</a:t>
            </a:r>
            <a:endParaRPr sz="1500" dirty="0">
              <a:solidFill>
                <a:srgbClr val="212121"/>
              </a:solidFill>
            </a:endParaRPr>
          </a:p>
          <a:p>
            <a:pPr>
              <a:defRPr sz="3000">
                <a:solidFill>
                  <a:srgbClr val="FFFFFF"/>
                </a:solidFill>
              </a:defRPr>
            </a:pPr>
            <a:r>
              <a:rPr sz="1500" dirty="0"/>
              <a:t>Running (2020) + Gd</a:t>
            </a:r>
          </a:p>
        </p:txBody>
      </p:sp>
      <p:pic>
        <p:nvPicPr>
          <p:cNvPr id="325" name="pasted-image.pdf" descr="pasted-image.pdf"/>
          <p:cNvPicPr>
            <a:picLocks noChangeAspect="1"/>
          </p:cNvPicPr>
          <p:nvPr/>
        </p:nvPicPr>
        <p:blipFill>
          <a:blip r:embed="rId6"/>
          <a:stretch>
            <a:fillRect/>
          </a:stretch>
        </p:blipFill>
        <p:spPr>
          <a:xfrm>
            <a:off x="910068" y="3406324"/>
            <a:ext cx="2279651" cy="260351"/>
          </a:xfrm>
          <a:prstGeom prst="rect">
            <a:avLst/>
          </a:prstGeom>
          <a:ln w="12700">
            <a:miter lim="400000"/>
          </a:ln>
        </p:spPr>
      </p:pic>
      <p:pic>
        <p:nvPicPr>
          <p:cNvPr id="326" name="pasted-image.pdf" descr="pasted-image.pdf"/>
          <p:cNvPicPr>
            <a:picLocks noChangeAspect="1"/>
          </p:cNvPicPr>
          <p:nvPr/>
        </p:nvPicPr>
        <p:blipFill>
          <a:blip r:embed="rId6"/>
          <a:stretch>
            <a:fillRect/>
          </a:stretch>
        </p:blipFill>
        <p:spPr>
          <a:xfrm>
            <a:off x="3478831" y="3397348"/>
            <a:ext cx="2279651" cy="260351"/>
          </a:xfrm>
          <a:prstGeom prst="rect">
            <a:avLst/>
          </a:prstGeom>
          <a:ln w="12700">
            <a:miter lim="400000"/>
          </a:ln>
        </p:spPr>
      </p:pic>
      <p:pic>
        <p:nvPicPr>
          <p:cNvPr id="327" name="pasted-image.pdf" descr="pasted-image.pdf"/>
          <p:cNvPicPr>
            <a:picLocks noChangeAspect="1"/>
          </p:cNvPicPr>
          <p:nvPr/>
        </p:nvPicPr>
        <p:blipFill>
          <a:blip r:embed="rId6"/>
          <a:stretch>
            <a:fillRect/>
          </a:stretch>
        </p:blipFill>
        <p:spPr>
          <a:xfrm>
            <a:off x="747412" y="5372526"/>
            <a:ext cx="2279652" cy="260351"/>
          </a:xfrm>
          <a:prstGeom prst="rect">
            <a:avLst/>
          </a:prstGeom>
          <a:ln w="12700">
            <a:miter lim="400000"/>
          </a:ln>
        </p:spPr>
      </p:pic>
      <p:pic>
        <p:nvPicPr>
          <p:cNvPr id="328" name="pasted-image.pdf" descr="pasted-image.pdf"/>
          <p:cNvPicPr>
            <a:picLocks noChangeAspect="1"/>
          </p:cNvPicPr>
          <p:nvPr/>
        </p:nvPicPr>
        <p:blipFill>
          <a:blip r:embed="rId7"/>
          <a:stretch>
            <a:fillRect/>
          </a:stretch>
        </p:blipFill>
        <p:spPr>
          <a:xfrm>
            <a:off x="3255787" y="5380074"/>
            <a:ext cx="2247901" cy="241301"/>
          </a:xfrm>
          <a:prstGeom prst="rect">
            <a:avLst/>
          </a:prstGeom>
          <a:ln w="12700">
            <a:miter lim="400000"/>
          </a:ln>
        </p:spPr>
      </p:pic>
      <p:sp>
        <p:nvSpPr>
          <p:cNvPr id="329" name="NEUTRINO DETECTORS as SN observatories"/>
          <p:cNvSpPr txBox="1"/>
          <p:nvPr/>
        </p:nvSpPr>
        <p:spPr>
          <a:xfrm>
            <a:off x="2872297" y="524250"/>
            <a:ext cx="6311023" cy="397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797979"/>
                </a:solidFill>
                <a:latin typeface="Palatino"/>
                <a:ea typeface="Palatino"/>
                <a:cs typeface="Palatino"/>
                <a:sym typeface="Palatino"/>
              </a:defRPr>
            </a:lvl1pPr>
          </a:lstStyle>
          <a:p>
            <a:pPr>
              <a:defRPr>
                <a:effectLst/>
              </a:defRPr>
            </a:pPr>
            <a:r>
              <a:rPr sz="2250"/>
              <a:t>NEUTRINO DETECTORS as SN observatories </a:t>
            </a:r>
          </a:p>
        </p:txBody>
      </p:sp>
      <p:grpSp>
        <p:nvGrpSpPr>
          <p:cNvPr id="332" name="Image"/>
          <p:cNvGrpSpPr/>
          <p:nvPr/>
        </p:nvGrpSpPr>
        <p:grpSpPr>
          <a:xfrm>
            <a:off x="5906518" y="1759521"/>
            <a:ext cx="5957394" cy="2983928"/>
            <a:chOff x="0" y="0"/>
            <a:chExt cx="11914787" cy="5967853"/>
          </a:xfrm>
        </p:grpSpPr>
        <p:pic>
          <p:nvPicPr>
            <p:cNvPr id="331" name="Image" descr="Image"/>
            <p:cNvPicPr>
              <a:picLocks noChangeAspect="1"/>
            </p:cNvPicPr>
            <p:nvPr/>
          </p:nvPicPr>
          <p:blipFill>
            <a:blip r:embed="rId8"/>
            <a:stretch>
              <a:fillRect/>
            </a:stretch>
          </p:blipFill>
          <p:spPr>
            <a:xfrm>
              <a:off x="127000" y="88900"/>
              <a:ext cx="11660788" cy="5637654"/>
            </a:xfrm>
            <a:prstGeom prst="rect">
              <a:avLst/>
            </a:prstGeom>
            <a:ln>
              <a:noFill/>
            </a:ln>
            <a:effectLst/>
          </p:spPr>
        </p:pic>
        <p:pic>
          <p:nvPicPr>
            <p:cNvPr id="330" name="Image" descr="Image"/>
            <p:cNvPicPr>
              <a:picLocks/>
            </p:cNvPicPr>
            <p:nvPr/>
          </p:nvPicPr>
          <p:blipFill>
            <a:blip r:embed="rId9"/>
            <a:stretch>
              <a:fillRect/>
            </a:stretch>
          </p:blipFill>
          <p:spPr>
            <a:xfrm>
              <a:off x="0" y="0"/>
              <a:ext cx="11914788" cy="5967854"/>
            </a:xfrm>
            <a:prstGeom prst="rect">
              <a:avLst/>
            </a:prstGeom>
            <a:effectLst/>
          </p:spPr>
        </p:pic>
      </p:grpSp>
      <p:sp>
        <p:nvSpPr>
          <p:cNvPr id="333" name="Rectangle"/>
          <p:cNvSpPr/>
          <p:nvPr/>
        </p:nvSpPr>
        <p:spPr>
          <a:xfrm>
            <a:off x="513063" y="1134696"/>
            <a:ext cx="176184" cy="190501"/>
          </a:xfrm>
          <a:prstGeom prst="rect">
            <a:avLst/>
          </a:prstGeom>
          <a:blipFill>
            <a:blip r:embed="rId10"/>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34" name="Examples of running and upcoming detectors that will…"/>
          <p:cNvSpPr txBox="1"/>
          <p:nvPr/>
        </p:nvSpPr>
        <p:spPr>
          <a:xfrm>
            <a:off x="790798" y="1091154"/>
            <a:ext cx="4701736"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500" dirty="0"/>
              <a:t>Examples of running and upcoming detectors that will</a:t>
            </a:r>
          </a:p>
          <a:p>
            <a:pPr defTabSz="292100">
              <a:defRPr sz="3000">
                <a:solidFill>
                  <a:srgbClr val="212121"/>
                </a:solidFill>
                <a:effectLst/>
                <a:latin typeface="Palatino"/>
                <a:ea typeface="Palatino"/>
                <a:cs typeface="Palatino"/>
                <a:sym typeface="Palatino"/>
              </a:defRPr>
            </a:pPr>
            <a:r>
              <a:rPr sz="1500" dirty="0"/>
              <a:t>serve as supernova neutrino observatories:</a:t>
            </a:r>
          </a:p>
        </p:txBody>
      </p:sp>
      <p:sp>
        <p:nvSpPr>
          <p:cNvPr id="335" name="Rectangle"/>
          <p:cNvSpPr/>
          <p:nvPr/>
        </p:nvSpPr>
        <p:spPr>
          <a:xfrm>
            <a:off x="5807135" y="1134696"/>
            <a:ext cx="176184" cy="190501"/>
          </a:xfrm>
          <a:prstGeom prst="rect">
            <a:avLst/>
          </a:prstGeom>
          <a:blipFill>
            <a:blip r:embed="rId10"/>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36" name="Neutrino-nucleus coherent scattering (qR &lt; 1, R nuclear radius,…"/>
          <p:cNvSpPr txBox="1"/>
          <p:nvPr/>
        </p:nvSpPr>
        <p:spPr>
          <a:xfrm>
            <a:off x="6034894" y="1091154"/>
            <a:ext cx="5458033"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500"/>
              <a:t>Neutrino-nucleus coherent scattering (qR &lt; 1, R nuclear radius, </a:t>
            </a:r>
          </a:p>
          <a:p>
            <a:pPr defTabSz="292100">
              <a:defRPr sz="3000">
                <a:solidFill>
                  <a:srgbClr val="212121"/>
                </a:solidFill>
                <a:effectLst/>
                <a:latin typeface="Palatino"/>
                <a:ea typeface="Palatino"/>
                <a:cs typeface="Palatino"/>
                <a:sym typeface="Palatino"/>
              </a:defRPr>
            </a:pPr>
            <a:r>
              <a:rPr sz="1500"/>
              <a:t>                                                                     few keV recoils) </a:t>
            </a:r>
          </a:p>
        </p:txBody>
      </p:sp>
      <p:sp>
        <p:nvSpPr>
          <p:cNvPr id="337" name="Observed in 2017 (6.7 sigma) by the COHERENT Collaboration…"/>
          <p:cNvSpPr txBox="1"/>
          <p:nvPr/>
        </p:nvSpPr>
        <p:spPr>
          <a:xfrm>
            <a:off x="6105825" y="4776826"/>
            <a:ext cx="5477462" cy="51296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500"/>
              <a:t>Observed in 2017 (6.7 sigma) by the COHERENT Collaboration </a:t>
            </a:r>
          </a:p>
          <a:p>
            <a:pPr defTabSz="292100">
              <a:defRPr sz="3000">
                <a:solidFill>
                  <a:srgbClr val="212121"/>
                </a:solidFill>
                <a:effectLst/>
                <a:latin typeface="Palatino"/>
                <a:ea typeface="Palatino"/>
                <a:cs typeface="Palatino"/>
                <a:sym typeface="Palatino"/>
              </a:defRPr>
            </a:pPr>
            <a:r>
              <a:rPr sz="1500"/>
              <a:t>at SNS (Oak Ridge) </a:t>
            </a:r>
          </a:p>
        </p:txBody>
      </p:sp>
      <p:sp>
        <p:nvSpPr>
          <p:cNvPr id="338" name="COHERENT Coll, Science 357 (2017) 6356 1708.01294 ["/>
          <p:cNvSpPr txBox="1"/>
          <p:nvPr/>
        </p:nvSpPr>
        <p:spPr>
          <a:xfrm>
            <a:off x="7120822" y="5318811"/>
            <a:ext cx="4414927" cy="243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250"/>
              <a:t>COHERENT Coll, Science 357 (2017) 6356 </a:t>
            </a:r>
            <a:r>
              <a:rPr sz="1250">
                <a:solidFill>
                  <a:srgbClr val="0050B3"/>
                </a:solidFill>
                <a:hlinkClick r:id="rId11"/>
              </a:rPr>
              <a:t>1708.01294</a:t>
            </a:r>
            <a:r>
              <a:rPr sz="1250"/>
              <a:t> [ </a:t>
            </a:r>
          </a:p>
        </p:txBody>
      </p:sp>
      <p:sp>
        <p:nvSpPr>
          <p:cNvPr id="339" name="D.Z. Freedman. Phys. Rev. D9, 1389 (1974)"/>
          <p:cNvSpPr txBox="1"/>
          <p:nvPr/>
        </p:nvSpPr>
        <p:spPr>
          <a:xfrm>
            <a:off x="6135362" y="1394754"/>
            <a:ext cx="3229859" cy="23596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457200">
              <a:lnSpc>
                <a:spcPct val="100000"/>
              </a:lnSpc>
              <a:defRPr sz="2400">
                <a:solidFill>
                  <a:srgbClr val="797979"/>
                </a:solidFill>
                <a:latin typeface="American Typewriter"/>
                <a:ea typeface="American Typewriter"/>
                <a:cs typeface="American Typewriter"/>
                <a:sym typeface="American Typewriter"/>
              </a:defRPr>
            </a:lvl1pPr>
          </a:lstStyle>
          <a:p>
            <a:pPr>
              <a:defRPr>
                <a:effectLst/>
              </a:defRPr>
            </a:pPr>
            <a:r>
              <a:rPr sz="1200"/>
              <a:t>D.Z. Freedman. Phys. Rev. D9, 1389 (1974)</a:t>
            </a:r>
          </a:p>
        </p:txBody>
      </p:sp>
      <p:sp>
        <p:nvSpPr>
          <p:cNvPr id="340" name="Sentivity to all flavors, time and energy signal…"/>
          <p:cNvSpPr txBox="1"/>
          <p:nvPr/>
        </p:nvSpPr>
        <p:spPr>
          <a:xfrm>
            <a:off x="2371436" y="5862045"/>
            <a:ext cx="7971093" cy="9746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9437FF"/>
                </a:solidFill>
                <a:effectLst/>
                <a:latin typeface="Palatino"/>
                <a:ea typeface="Palatino"/>
                <a:cs typeface="Palatino"/>
                <a:sym typeface="Palatino"/>
              </a:defRPr>
            </a:pPr>
            <a:r>
              <a:rPr sz="2000" dirty="0" err="1"/>
              <a:t>Sentivity</a:t>
            </a:r>
            <a:r>
              <a:rPr sz="2000" dirty="0"/>
              <a:t> to all flavors, time and energy signal through nu-electrons, </a:t>
            </a:r>
          </a:p>
          <a:p>
            <a:pPr defTabSz="292100">
              <a:defRPr sz="3000">
                <a:solidFill>
                  <a:srgbClr val="9437FF"/>
                </a:solidFill>
                <a:effectLst/>
                <a:latin typeface="Palatino"/>
                <a:ea typeface="Palatino"/>
                <a:cs typeface="Palatino"/>
                <a:sym typeface="Palatino"/>
              </a:defRPr>
            </a:pPr>
            <a:r>
              <a:rPr sz="2000" dirty="0"/>
              <a:t>nu-nucleus incoherent, nu-proton and coherent  nu-nucleus scattering</a:t>
            </a:r>
            <a:endParaRPr sz="2000" dirty="0">
              <a:solidFill>
                <a:srgbClr val="5E5E5E"/>
              </a:solidFill>
            </a:endParaRPr>
          </a:p>
          <a:p>
            <a:pPr defTabSz="292100">
              <a:defRPr sz="3000">
                <a:solidFill>
                  <a:srgbClr val="212121"/>
                </a:solidFill>
                <a:effectLst/>
                <a:latin typeface="Palatino"/>
                <a:ea typeface="Palatino"/>
                <a:cs typeface="Palatino"/>
                <a:sym typeface="Palatino"/>
              </a:defRPr>
            </a:pPr>
            <a:r>
              <a:rPr sz="2000" dirty="0"/>
              <a:t> </a:t>
            </a:r>
          </a:p>
        </p:txBody>
      </p:sp>
      <p:sp>
        <p:nvSpPr>
          <p:cNvPr id="3" name="ICAP, IAP, 8th September 2022">
            <a:extLst>
              <a:ext uri="{FF2B5EF4-FFF2-40B4-BE49-F238E27FC236}">
                <a16:creationId xmlns:a16="http://schemas.microsoft.com/office/drawing/2014/main" id="{4325FA5B-7C4B-7A58-C468-51B8312804E8}"/>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1" name="Rectangle"/>
          <p:cNvSpPr/>
          <p:nvPr/>
        </p:nvSpPr>
        <p:spPr>
          <a:xfrm>
            <a:off x="6960095" y="989097"/>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652" name="Rectangle"/>
          <p:cNvSpPr/>
          <p:nvPr/>
        </p:nvSpPr>
        <p:spPr>
          <a:xfrm>
            <a:off x="6960095" y="2730500"/>
            <a:ext cx="176184" cy="190501"/>
          </a:xfrm>
          <a:prstGeom prst="rect">
            <a:avLst/>
          </a:pr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653" name="Neutronization peak:…"/>
          <p:cNvSpPr txBox="1"/>
          <p:nvPr/>
        </p:nvSpPr>
        <p:spPr>
          <a:xfrm>
            <a:off x="7290708" y="915260"/>
            <a:ext cx="4069256" cy="7899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lgn="l">
              <a:defRPr sz="3000" u="sng"/>
            </a:pPr>
            <a:r>
              <a:rPr sz="1600" dirty="0">
                <a:latin typeface="Palatino" pitchFamily="2" charset="77"/>
                <a:ea typeface="Palatino" pitchFamily="2" charset="77"/>
              </a:rPr>
              <a:t>Neutronization peak:</a:t>
            </a:r>
          </a:p>
          <a:p>
            <a:pPr algn="l">
              <a:defRPr sz="3000"/>
            </a:pPr>
            <a:r>
              <a:rPr sz="1600" dirty="0">
                <a:latin typeface="Palatino" pitchFamily="2" charset="77"/>
                <a:ea typeface="Palatino" pitchFamily="2" charset="77"/>
              </a:rPr>
              <a:t>&gt; only MSW effect operates</a:t>
            </a:r>
          </a:p>
          <a:p>
            <a:pPr algn="l">
              <a:defRPr sz="3000"/>
            </a:pPr>
            <a:r>
              <a:rPr sz="1600" dirty="0">
                <a:latin typeface="Palatino" pitchFamily="2" charset="77"/>
                <a:ea typeface="Palatino" pitchFamily="2" charset="77"/>
              </a:rPr>
              <a:t>&gt; non-standard properties, ex. decay or NSI </a:t>
            </a:r>
          </a:p>
        </p:txBody>
      </p:sp>
      <p:sp>
        <p:nvSpPr>
          <p:cNvPr id="654" name="De Gouvea et al, PRD101, 2020;  Das et al, JCAP…"/>
          <p:cNvSpPr txBox="1"/>
          <p:nvPr/>
        </p:nvSpPr>
        <p:spPr>
          <a:xfrm>
            <a:off x="7332151" y="1730978"/>
            <a:ext cx="4179862" cy="48218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2500">
                <a:latin typeface="American Typewriter"/>
                <a:ea typeface="American Typewriter"/>
                <a:cs typeface="American Typewriter"/>
                <a:sym typeface="American Typewriter"/>
              </a:defRPr>
            </a:pPr>
            <a:r>
              <a:rPr sz="1400" dirty="0"/>
              <a:t>De Gouvea et al, PRD101, 2020;  Das et al, JCAP </a:t>
            </a:r>
          </a:p>
          <a:p>
            <a:pPr algn="l">
              <a:defRPr sz="2500">
                <a:latin typeface="American Typewriter"/>
                <a:ea typeface="American Typewriter"/>
                <a:cs typeface="American Typewriter"/>
                <a:sym typeface="American Typewriter"/>
              </a:defRPr>
            </a:pPr>
            <a:r>
              <a:rPr sz="1400" dirty="0"/>
              <a:t>05, 2017; </a:t>
            </a:r>
            <a:r>
              <a:rPr sz="1400" dirty="0" err="1"/>
              <a:t>etc</a:t>
            </a:r>
            <a:r>
              <a:rPr sz="1400" dirty="0"/>
              <a:t>…</a:t>
            </a:r>
          </a:p>
        </p:txBody>
      </p:sp>
      <p:sp>
        <p:nvSpPr>
          <p:cNvPr id="655" name="Total neutrino luminosity (SN at 10 kpc):…"/>
          <p:cNvSpPr txBox="1"/>
          <p:nvPr/>
        </p:nvSpPr>
        <p:spPr>
          <a:xfrm>
            <a:off x="7268317" y="2707655"/>
            <a:ext cx="3741794"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lgn="l">
              <a:defRPr sz="3000" u="sng"/>
            </a:pPr>
            <a:r>
              <a:rPr sz="1600" dirty="0">
                <a:latin typeface="Palatino" pitchFamily="2" charset="77"/>
                <a:ea typeface="Palatino" pitchFamily="2" charset="77"/>
              </a:rPr>
              <a:t>Total neutrino luminosity (SN at 10 kpc):</a:t>
            </a:r>
          </a:p>
          <a:p>
            <a:pPr algn="l">
              <a:defRPr sz="3000"/>
            </a:pPr>
            <a:r>
              <a:rPr sz="1600" dirty="0">
                <a:latin typeface="Palatino" pitchFamily="2" charset="77"/>
                <a:ea typeface="Palatino" pitchFamily="2" charset="77"/>
              </a:rPr>
              <a:t>&gt; 11% (SK) and 3% (HK) precision</a:t>
            </a:r>
          </a:p>
        </p:txBody>
      </p:sp>
      <p:sp>
        <p:nvSpPr>
          <p:cNvPr id="656" name="Detection of each phase crucial"/>
          <p:cNvSpPr txBox="1"/>
          <p:nvPr/>
        </p:nvSpPr>
        <p:spPr>
          <a:xfrm>
            <a:off x="1490620" y="5397733"/>
            <a:ext cx="3559885"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500">
                <a:solidFill>
                  <a:srgbClr val="9437FF"/>
                </a:solidFill>
              </a:defRPr>
            </a:lvl1pPr>
          </a:lstStyle>
          <a:p>
            <a:r>
              <a:rPr sz="2000" dirty="0">
                <a:solidFill>
                  <a:srgbClr val="00B0F0"/>
                </a:solidFill>
                <a:latin typeface="Palatino" pitchFamily="2" charset="77"/>
                <a:ea typeface="Palatino" pitchFamily="2" charset="77"/>
              </a:rPr>
              <a:t>Detection of each phase crucial</a:t>
            </a:r>
          </a:p>
        </p:txBody>
      </p:sp>
      <p:grpSp>
        <p:nvGrpSpPr>
          <p:cNvPr id="660" name="Grouper"/>
          <p:cNvGrpSpPr/>
          <p:nvPr/>
        </p:nvGrpSpPr>
        <p:grpSpPr>
          <a:xfrm>
            <a:off x="6591256" y="3495280"/>
            <a:ext cx="3022933" cy="2092531"/>
            <a:chOff x="0" y="0"/>
            <a:chExt cx="6045864" cy="4185060"/>
          </a:xfrm>
        </p:grpSpPr>
        <p:pic>
          <p:nvPicPr>
            <p:cNvPr id="657" name="pasted-image.pdf" descr="pasted-image.pdf"/>
            <p:cNvPicPr>
              <a:picLocks noChangeAspect="1"/>
            </p:cNvPicPr>
            <p:nvPr/>
          </p:nvPicPr>
          <p:blipFill>
            <a:blip r:embed="rId3"/>
            <a:stretch>
              <a:fillRect/>
            </a:stretch>
          </p:blipFill>
          <p:spPr>
            <a:xfrm>
              <a:off x="676310" y="15976"/>
              <a:ext cx="5369555" cy="3669478"/>
            </a:xfrm>
            <a:prstGeom prst="rect">
              <a:avLst/>
            </a:prstGeom>
            <a:ln w="12700" cap="flat">
              <a:noFill/>
              <a:miter lim="400000"/>
            </a:ln>
            <a:effectLst/>
          </p:spPr>
        </p:pic>
        <p:pic>
          <p:nvPicPr>
            <p:cNvPr id="658" name="pasted-image.pdf" descr="pasted-image.pdf"/>
            <p:cNvPicPr>
              <a:picLocks noChangeAspect="1"/>
            </p:cNvPicPr>
            <p:nvPr/>
          </p:nvPicPr>
          <p:blipFill>
            <a:blip r:embed="rId4"/>
            <a:stretch>
              <a:fillRect/>
            </a:stretch>
          </p:blipFill>
          <p:spPr>
            <a:xfrm>
              <a:off x="681009" y="3366598"/>
              <a:ext cx="5360158" cy="797380"/>
            </a:xfrm>
            <a:prstGeom prst="rect">
              <a:avLst/>
            </a:prstGeom>
            <a:ln w="12700" cap="flat">
              <a:noFill/>
              <a:miter lim="400000"/>
            </a:ln>
            <a:effectLst/>
          </p:spPr>
        </p:pic>
        <p:pic>
          <p:nvPicPr>
            <p:cNvPr id="659" name="pasted-image.pdf" descr="pasted-image.pdf"/>
            <p:cNvPicPr>
              <a:picLocks noChangeAspect="1"/>
            </p:cNvPicPr>
            <p:nvPr/>
          </p:nvPicPr>
          <p:blipFill>
            <a:blip r:embed="rId5"/>
            <a:stretch>
              <a:fillRect/>
            </a:stretch>
          </p:blipFill>
          <p:spPr>
            <a:xfrm>
              <a:off x="0" y="0"/>
              <a:ext cx="1262533" cy="4185061"/>
            </a:xfrm>
            <a:prstGeom prst="rect">
              <a:avLst/>
            </a:prstGeom>
            <a:ln w="12700" cap="flat">
              <a:noFill/>
              <a:miter lim="400000"/>
            </a:ln>
            <a:effectLst/>
          </p:spPr>
        </p:pic>
      </p:grpSp>
      <p:sp>
        <p:nvSpPr>
          <p:cNvPr id="661" name="A star like SN1987A"/>
          <p:cNvSpPr txBox="1"/>
          <p:nvPr/>
        </p:nvSpPr>
        <p:spPr>
          <a:xfrm>
            <a:off x="8763273" y="4623658"/>
            <a:ext cx="1473993" cy="24365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2500">
                <a:solidFill>
                  <a:srgbClr val="FF2600"/>
                </a:solidFill>
                <a:latin typeface="Palatino"/>
                <a:ea typeface="Palatino"/>
                <a:cs typeface="Palatino"/>
                <a:sym typeface="Palatino"/>
              </a:defRPr>
            </a:lvl1pPr>
          </a:lstStyle>
          <a:p>
            <a:pPr>
              <a:defRPr>
                <a:effectLst/>
              </a:defRPr>
            </a:pPr>
            <a:r>
              <a:rPr sz="1250"/>
              <a:t>A star like SN1987A</a:t>
            </a:r>
          </a:p>
        </p:txBody>
      </p:sp>
      <p:sp>
        <p:nvSpPr>
          <p:cNvPr id="662" name="Ligne"/>
          <p:cNvSpPr/>
          <p:nvPr/>
        </p:nvSpPr>
        <p:spPr>
          <a:xfrm flipH="1" flipV="1">
            <a:off x="8502437" y="4397118"/>
            <a:ext cx="178295" cy="263909"/>
          </a:xfrm>
          <a:prstGeom prst="line">
            <a:avLst/>
          </a:prstGeom>
          <a:ln w="25400">
            <a:solidFill>
              <a:srgbClr val="717D75"/>
            </a:solidFill>
            <a:miter lim="400000"/>
            <a:tailEnd type="triangle"/>
          </a:ln>
        </p:spPr>
        <p:txBody>
          <a:bodyPr lIns="25400" tIns="25400" rIns="25400" bIns="25400" anchor="ctr"/>
          <a:lstStyle/>
          <a:p>
            <a:pPr>
              <a:lnSpc>
                <a:spcPct val="100000"/>
              </a:lnSpc>
              <a:defRPr sz="3800" b="1">
                <a:solidFill>
                  <a:srgbClr val="546056"/>
                </a:solidFill>
                <a:effectLst/>
                <a:latin typeface="Palatino"/>
                <a:ea typeface="Palatino"/>
                <a:cs typeface="Palatino"/>
                <a:sym typeface="Palatino"/>
              </a:defRPr>
            </a:pPr>
            <a:endParaRPr sz="1900"/>
          </a:p>
        </p:txBody>
      </p:sp>
      <p:sp>
        <p:nvSpPr>
          <p:cNvPr id="663" name="Gallo Rosso, Vissani, Volpe, JCAP 11, 2017"/>
          <p:cNvSpPr txBox="1"/>
          <p:nvPr/>
        </p:nvSpPr>
        <p:spPr>
          <a:xfrm>
            <a:off x="6607302" y="5488481"/>
            <a:ext cx="4190058"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2500">
                <a:latin typeface="American Typewriter"/>
                <a:ea typeface="American Typewriter"/>
                <a:cs typeface="American Typewriter"/>
                <a:sym typeface="American Typewriter"/>
              </a:defRPr>
            </a:pPr>
            <a:r>
              <a:rPr sz="1600" dirty="0"/>
              <a:t>Gallo Rosso, </a:t>
            </a:r>
            <a:r>
              <a:rPr sz="1600" dirty="0" err="1"/>
              <a:t>Vissani</a:t>
            </a:r>
            <a:r>
              <a:rPr sz="1600" dirty="0"/>
              <a:t>, Volpe, JCAP 11, 2017</a:t>
            </a:r>
          </a:p>
        </p:txBody>
      </p:sp>
      <p:sp>
        <p:nvSpPr>
          <p:cNvPr id="664" name="SN NEUTRINO 10 s TIME SIGNAL"/>
          <p:cNvSpPr txBox="1"/>
          <p:nvPr/>
        </p:nvSpPr>
        <p:spPr>
          <a:xfrm>
            <a:off x="1777285" y="318254"/>
            <a:ext cx="9118242"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defTabSz="584200">
              <a:lnSpc>
                <a:spcPct val="100000"/>
              </a:lnSpc>
              <a:defRPr sz="4500" b="1">
                <a:solidFill>
                  <a:srgbClr val="4F8F00"/>
                </a:solidFill>
                <a:latin typeface="Palatino"/>
                <a:ea typeface="Palatino"/>
                <a:cs typeface="Palatino"/>
                <a:sym typeface="Palatino"/>
              </a:defRPr>
            </a:lvl1pPr>
          </a:lstStyle>
          <a:p>
            <a:pPr>
              <a:defRPr>
                <a:effectLst/>
              </a:defRPr>
            </a:pPr>
            <a:r>
              <a:rPr sz="3200" dirty="0">
                <a:solidFill>
                  <a:srgbClr val="0070C0"/>
                </a:solidFill>
              </a:rPr>
              <a:t>S</a:t>
            </a:r>
            <a:r>
              <a:rPr lang="fr-FR" sz="3200" dirty="0">
                <a:solidFill>
                  <a:srgbClr val="0070C0"/>
                </a:solidFill>
              </a:rPr>
              <a:t>UPERNOVA</a:t>
            </a:r>
            <a:r>
              <a:rPr sz="3200" dirty="0">
                <a:solidFill>
                  <a:srgbClr val="0070C0"/>
                </a:solidFill>
              </a:rPr>
              <a:t> NEUTRINO</a:t>
            </a:r>
            <a:r>
              <a:rPr lang="fr-FR" sz="3200" dirty="0">
                <a:solidFill>
                  <a:srgbClr val="0070C0"/>
                </a:solidFill>
              </a:rPr>
              <a:t>S</a:t>
            </a:r>
            <a:r>
              <a:rPr sz="3200" dirty="0">
                <a:solidFill>
                  <a:srgbClr val="0070C0"/>
                </a:solidFill>
              </a:rPr>
              <a:t> </a:t>
            </a:r>
            <a:r>
              <a:rPr lang="fr-FR" sz="3200" dirty="0">
                <a:solidFill>
                  <a:srgbClr val="0070C0"/>
                </a:solidFill>
              </a:rPr>
              <a:t>:</a:t>
            </a:r>
            <a:r>
              <a:rPr sz="3200" dirty="0">
                <a:solidFill>
                  <a:srgbClr val="0070C0"/>
                </a:solidFill>
              </a:rPr>
              <a:t> TIME SIGNAL</a:t>
            </a:r>
          </a:p>
        </p:txBody>
      </p:sp>
      <p:pic>
        <p:nvPicPr>
          <p:cNvPr id="665" name="Image 5" descr="Image 5"/>
          <p:cNvPicPr>
            <a:picLocks noChangeAspect="1"/>
          </p:cNvPicPr>
          <p:nvPr/>
        </p:nvPicPr>
        <p:blipFill>
          <a:blip r:embed="rId6"/>
          <a:stretch>
            <a:fillRect/>
          </a:stretch>
        </p:blipFill>
        <p:spPr>
          <a:xfrm>
            <a:off x="9779475" y="3817227"/>
            <a:ext cx="2028542" cy="578230"/>
          </a:xfrm>
          <a:prstGeom prst="rect">
            <a:avLst/>
          </a:prstGeom>
          <a:ln w="12700">
            <a:miter lim="400000"/>
          </a:ln>
        </p:spPr>
      </p:pic>
      <p:pic>
        <p:nvPicPr>
          <p:cNvPr id="666" name="Image 3" descr="Image 3"/>
          <p:cNvPicPr>
            <a:picLocks noChangeAspect="1"/>
          </p:cNvPicPr>
          <p:nvPr/>
        </p:nvPicPr>
        <p:blipFill>
          <a:blip r:embed="rId7"/>
          <a:stretch>
            <a:fillRect/>
          </a:stretch>
        </p:blipFill>
        <p:spPr>
          <a:xfrm>
            <a:off x="10566479" y="4918764"/>
            <a:ext cx="1037140" cy="597142"/>
          </a:xfrm>
          <a:prstGeom prst="rect">
            <a:avLst/>
          </a:prstGeom>
          <a:ln w="12700">
            <a:miter lim="400000"/>
          </a:ln>
        </p:spPr>
      </p:pic>
      <p:sp>
        <p:nvSpPr>
          <p:cNvPr id="667" name="Text Box 6"/>
          <p:cNvSpPr txBox="1"/>
          <p:nvPr/>
        </p:nvSpPr>
        <p:spPr>
          <a:xfrm>
            <a:off x="10319807" y="4430194"/>
            <a:ext cx="1597873" cy="46166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2860" rIns="22860">
            <a:spAutoFit/>
          </a:bodyPr>
          <a:lstStyle/>
          <a:p>
            <a:pPr defTabSz="228600">
              <a:defRPr sz="1800">
                <a:solidFill>
                  <a:srgbClr val="000000"/>
                </a:solidFill>
                <a:effectLst/>
                <a:latin typeface="American Typewriter"/>
                <a:ea typeface="American Typewriter"/>
                <a:cs typeface="American Typewriter"/>
                <a:sym typeface="American Typewriter"/>
              </a:defRPr>
            </a:pPr>
            <a:r>
              <a:rPr sz="1200" dirty="0"/>
              <a:t>Lattimer &amp; Prakash, </a:t>
            </a:r>
            <a:endParaRPr sz="1200" dirty="0">
              <a:latin typeface="Arial"/>
              <a:ea typeface="Arial"/>
              <a:cs typeface="Arial"/>
              <a:sym typeface="Arial"/>
            </a:endParaRPr>
          </a:p>
          <a:p>
            <a:pPr defTabSz="228600">
              <a:defRPr sz="1800">
                <a:solidFill>
                  <a:srgbClr val="000000"/>
                </a:solidFill>
                <a:effectLst/>
                <a:latin typeface="American Typewriter"/>
                <a:ea typeface="American Typewriter"/>
                <a:cs typeface="American Typewriter"/>
                <a:sym typeface="American Typewriter"/>
              </a:defRPr>
            </a:pPr>
            <a:r>
              <a:rPr sz="1200" dirty="0"/>
              <a:t>Phys. Rep. 2007</a:t>
            </a:r>
          </a:p>
        </p:txBody>
      </p:sp>
      <p:sp>
        <p:nvSpPr>
          <p:cNvPr id="668" name="ZoneTexte 11"/>
          <p:cNvSpPr txBox="1"/>
          <p:nvPr/>
        </p:nvSpPr>
        <p:spPr>
          <a:xfrm>
            <a:off x="10011085" y="3511380"/>
            <a:ext cx="1549783" cy="3385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2860" rIns="22860">
            <a:spAutoFit/>
          </a:bodyPr>
          <a:lstStyle>
            <a:lvl1pPr algn="l" defTabSz="457200">
              <a:lnSpc>
                <a:spcPct val="100000"/>
              </a:lnSpc>
              <a:defRPr sz="2000">
                <a:solidFill>
                  <a:srgbClr val="0000FF"/>
                </a:solidFill>
                <a:latin typeface="Trebuchet MS"/>
                <a:ea typeface="Trebuchet MS"/>
                <a:cs typeface="Trebuchet MS"/>
                <a:sym typeface="Trebuchet MS"/>
              </a:defRPr>
            </a:lvl1pPr>
          </a:lstStyle>
          <a:p>
            <a:pPr>
              <a:defRPr>
                <a:effectLst/>
              </a:defRPr>
            </a:pPr>
            <a:r>
              <a:rPr sz="1600" dirty="0"/>
              <a:t>fit to EOS for NS</a:t>
            </a:r>
          </a:p>
        </p:txBody>
      </p:sp>
      <p:sp>
        <p:nvSpPr>
          <p:cNvPr id="669" name="Compactness of newly born neutron star"/>
          <p:cNvSpPr txBox="1"/>
          <p:nvPr/>
        </p:nvSpPr>
        <p:spPr>
          <a:xfrm>
            <a:off x="6096000" y="5803648"/>
            <a:ext cx="5223225"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3500">
                <a:solidFill>
                  <a:srgbClr val="9437FF"/>
                </a:solidFill>
              </a:defRPr>
            </a:lvl1pPr>
          </a:lstStyle>
          <a:p>
            <a:r>
              <a:rPr sz="2000" dirty="0">
                <a:solidFill>
                  <a:srgbClr val="00B0F0"/>
                </a:solidFill>
                <a:latin typeface="Palatino" pitchFamily="2" charset="77"/>
                <a:ea typeface="Palatino" pitchFamily="2" charset="77"/>
              </a:rPr>
              <a:t>Compactness of newly born neutron star</a:t>
            </a:r>
            <a:endParaRPr lang="fr-FR" sz="2000" dirty="0">
              <a:solidFill>
                <a:srgbClr val="00B0F0"/>
              </a:solidFill>
              <a:latin typeface="Palatino" pitchFamily="2" charset="77"/>
              <a:ea typeface="Palatino" pitchFamily="2" charset="77"/>
            </a:endParaRPr>
          </a:p>
          <a:p>
            <a:r>
              <a:rPr lang="fr-FR" sz="2000" i="1" dirty="0">
                <a:solidFill>
                  <a:schemeClr val="bg1">
                    <a:lumMod val="65000"/>
                  </a:schemeClr>
                </a:solidFill>
                <a:latin typeface="Palatino" pitchFamily="2" charset="77"/>
                <a:ea typeface="Palatino" pitchFamily="2" charset="77"/>
              </a:rPr>
              <a:t>Future </a:t>
            </a:r>
            <a:r>
              <a:rPr lang="fr-FR" sz="2000" i="1" dirty="0" err="1">
                <a:solidFill>
                  <a:schemeClr val="bg1">
                    <a:lumMod val="65000"/>
                  </a:schemeClr>
                </a:solidFill>
                <a:latin typeface="Palatino" pitchFamily="2" charset="77"/>
                <a:ea typeface="Palatino" pitchFamily="2" charset="77"/>
              </a:rPr>
              <a:t>constrains</a:t>
            </a:r>
            <a:r>
              <a:rPr lang="fr-FR" sz="2000" i="1" dirty="0">
                <a:solidFill>
                  <a:schemeClr val="bg1">
                    <a:lumMod val="65000"/>
                  </a:schemeClr>
                </a:solidFill>
                <a:latin typeface="Palatino" pitchFamily="2" charset="77"/>
                <a:ea typeface="Palatino" pitchFamily="2" charset="77"/>
              </a:rPr>
              <a:t> on EOS </a:t>
            </a:r>
            <a:r>
              <a:rPr lang="fr-FR" sz="2000" i="1" dirty="0" err="1">
                <a:solidFill>
                  <a:schemeClr val="bg1">
                    <a:lumMod val="65000"/>
                  </a:schemeClr>
                </a:solidFill>
                <a:latin typeface="Palatino" pitchFamily="2" charset="77"/>
                <a:ea typeface="Palatino" pitchFamily="2" charset="77"/>
              </a:rPr>
              <a:t>from</a:t>
            </a:r>
            <a:r>
              <a:rPr lang="fr-FR" sz="2000" i="1" dirty="0">
                <a:solidFill>
                  <a:schemeClr val="bg1">
                    <a:lumMod val="65000"/>
                  </a:schemeClr>
                </a:solidFill>
                <a:latin typeface="Palatino" pitchFamily="2" charset="77"/>
                <a:ea typeface="Palatino" pitchFamily="2" charset="77"/>
              </a:rPr>
              <a:t> GW observations.</a:t>
            </a:r>
            <a:endParaRPr sz="2000" i="1" dirty="0">
              <a:solidFill>
                <a:schemeClr val="bg1">
                  <a:lumMod val="65000"/>
                </a:schemeClr>
              </a:solidFill>
              <a:latin typeface="Palatino" pitchFamily="2" charset="77"/>
              <a:ea typeface="Palatino" pitchFamily="2" charset="77"/>
            </a:endParaRPr>
          </a:p>
        </p:txBody>
      </p:sp>
      <p:sp>
        <p:nvSpPr>
          <p:cNvPr id="670" name="Hudepöhl et al PRL, 2011"/>
          <p:cNvSpPr txBox="1"/>
          <p:nvPr/>
        </p:nvSpPr>
        <p:spPr>
          <a:xfrm rot="64393">
            <a:off x="4197836" y="4973585"/>
            <a:ext cx="1705339" cy="48987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a:defRPr sz="2500">
                <a:latin typeface="American Typewriter"/>
                <a:ea typeface="American Typewriter"/>
                <a:cs typeface="American Typewriter"/>
                <a:sym typeface="American Typewriter"/>
              </a:defRPr>
            </a:pPr>
            <a:r>
              <a:rPr lang="fr-FR" sz="1600" dirty="0" err="1"/>
              <a:t>Böllig</a:t>
            </a:r>
            <a:r>
              <a:rPr sz="1600" dirty="0"/>
              <a:t> et al</a:t>
            </a:r>
            <a:r>
              <a:rPr lang="fr-FR" sz="1600" dirty="0"/>
              <a:t>, </a:t>
            </a:r>
            <a:r>
              <a:rPr sz="1600" dirty="0"/>
              <a:t>20</a:t>
            </a:r>
            <a:r>
              <a:rPr lang="fr-FR" sz="1600" dirty="0"/>
              <a:t>2</a:t>
            </a:r>
            <a:r>
              <a:rPr sz="1600" dirty="0"/>
              <a:t>1</a:t>
            </a:r>
          </a:p>
          <a:p>
            <a:pPr>
              <a:defRPr sz="2500">
                <a:latin typeface="American Typewriter"/>
                <a:ea typeface="American Typewriter"/>
                <a:cs typeface="American Typewriter"/>
                <a:sym typeface="American Typewriter"/>
              </a:defRPr>
            </a:pPr>
            <a:r>
              <a:rPr sz="1250" dirty="0"/>
              <a:t>   </a:t>
            </a:r>
          </a:p>
        </p:txBody>
      </p:sp>
      <p:pic>
        <p:nvPicPr>
          <p:cNvPr id="4" name="Image 3">
            <a:extLst>
              <a:ext uri="{FF2B5EF4-FFF2-40B4-BE49-F238E27FC236}">
                <a16:creationId xmlns:a16="http://schemas.microsoft.com/office/drawing/2014/main" id="{F67674AB-2BB4-B974-DA06-A776566A73F2}"/>
              </a:ext>
            </a:extLst>
          </p:cNvPr>
          <p:cNvPicPr>
            <a:picLocks noChangeAspect="1"/>
          </p:cNvPicPr>
          <p:nvPr/>
        </p:nvPicPr>
        <p:blipFill>
          <a:blip r:embed="rId8"/>
          <a:stretch>
            <a:fillRect/>
          </a:stretch>
        </p:blipFill>
        <p:spPr>
          <a:xfrm>
            <a:off x="755091" y="1247314"/>
            <a:ext cx="5137384" cy="3453464"/>
          </a:xfrm>
          <a:prstGeom prst="rect">
            <a:avLst/>
          </a:prstGeom>
        </p:spPr>
      </p:pic>
      <p:sp>
        <p:nvSpPr>
          <p:cNvPr id="5" name="ZoneTexte 4">
            <a:extLst>
              <a:ext uri="{FF2B5EF4-FFF2-40B4-BE49-F238E27FC236}">
                <a16:creationId xmlns:a16="http://schemas.microsoft.com/office/drawing/2014/main" id="{BFF911AA-776C-315D-3C84-674B221AA1D8}"/>
              </a:ext>
            </a:extLst>
          </p:cNvPr>
          <p:cNvSpPr txBox="1"/>
          <p:nvPr/>
        </p:nvSpPr>
        <p:spPr>
          <a:xfrm>
            <a:off x="881126" y="4694052"/>
            <a:ext cx="5004512" cy="369332"/>
          </a:xfrm>
          <a:prstGeom prst="rect">
            <a:avLst/>
          </a:prstGeom>
          <a:noFill/>
        </p:spPr>
        <p:txBody>
          <a:bodyPr wrap="none" rtlCol="0">
            <a:spAutoFit/>
          </a:bodyPr>
          <a:lstStyle/>
          <a:p>
            <a:r>
              <a:rPr lang="fr-FR" dirty="0"/>
              <a:t>3D, 19 </a:t>
            </a:r>
            <a:r>
              <a:rPr lang="fr-FR" dirty="0" err="1"/>
              <a:t>Msun</a:t>
            </a:r>
            <a:r>
              <a:rPr lang="fr-FR" dirty="0"/>
              <a:t> </a:t>
            </a:r>
            <a:r>
              <a:rPr lang="fr-FR" dirty="0" err="1"/>
              <a:t>progenitor</a:t>
            </a:r>
            <a:r>
              <a:rPr lang="fr-FR" dirty="0"/>
              <a:t>, explosion </a:t>
            </a:r>
            <a:r>
              <a:rPr lang="fr-FR" dirty="0" err="1"/>
              <a:t>energy</a:t>
            </a:r>
            <a:r>
              <a:rPr lang="fr-FR" dirty="0"/>
              <a:t> 1O</a:t>
            </a:r>
            <a:r>
              <a:rPr lang="fr-FR" baseline="30000" dirty="0"/>
              <a:t>51</a:t>
            </a:r>
            <a:r>
              <a:rPr lang="fr-FR" dirty="0"/>
              <a:t> erg</a:t>
            </a:r>
          </a:p>
        </p:txBody>
      </p:sp>
      <p:sp>
        <p:nvSpPr>
          <p:cNvPr id="6" name="ZoneTexte 5">
            <a:extLst>
              <a:ext uri="{FF2B5EF4-FFF2-40B4-BE49-F238E27FC236}">
                <a16:creationId xmlns:a16="http://schemas.microsoft.com/office/drawing/2014/main" id="{FCC03F4F-1000-80DC-EF86-E98D5A67E497}"/>
              </a:ext>
            </a:extLst>
          </p:cNvPr>
          <p:cNvSpPr txBox="1"/>
          <p:nvPr/>
        </p:nvSpPr>
        <p:spPr>
          <a:xfrm>
            <a:off x="1188720" y="989097"/>
            <a:ext cx="2068130" cy="369332"/>
          </a:xfrm>
          <a:prstGeom prst="rect">
            <a:avLst/>
          </a:prstGeom>
          <a:noFill/>
        </p:spPr>
        <p:txBody>
          <a:bodyPr wrap="none" rtlCol="0">
            <a:spAutoFit/>
          </a:bodyPr>
          <a:lstStyle/>
          <a:p>
            <a:r>
              <a:rPr lang="fr-FR" dirty="0" err="1"/>
              <a:t>neutronization</a:t>
            </a:r>
            <a:r>
              <a:rPr lang="fr-FR" dirty="0"/>
              <a:t> </a:t>
            </a:r>
            <a:r>
              <a:rPr lang="fr-FR" dirty="0" err="1"/>
              <a:t>peak</a:t>
            </a:r>
            <a:endParaRPr lang="fr-FR" dirty="0"/>
          </a:p>
        </p:txBody>
      </p:sp>
      <p:sp>
        <p:nvSpPr>
          <p:cNvPr id="7" name="ZoneTexte 6">
            <a:extLst>
              <a:ext uri="{FF2B5EF4-FFF2-40B4-BE49-F238E27FC236}">
                <a16:creationId xmlns:a16="http://schemas.microsoft.com/office/drawing/2014/main" id="{A7C07B1B-1514-B717-A8CE-96517E4FBF4A}"/>
              </a:ext>
            </a:extLst>
          </p:cNvPr>
          <p:cNvSpPr txBox="1"/>
          <p:nvPr/>
        </p:nvSpPr>
        <p:spPr>
          <a:xfrm>
            <a:off x="1655762" y="1588465"/>
            <a:ext cx="1668021" cy="369332"/>
          </a:xfrm>
          <a:prstGeom prst="rect">
            <a:avLst/>
          </a:prstGeom>
          <a:noFill/>
        </p:spPr>
        <p:txBody>
          <a:bodyPr wrap="none" rtlCol="0">
            <a:spAutoFit/>
          </a:bodyPr>
          <a:lstStyle/>
          <a:p>
            <a:r>
              <a:rPr lang="fr-FR" dirty="0" err="1"/>
              <a:t>accretion</a:t>
            </a:r>
            <a:r>
              <a:rPr lang="fr-FR" dirty="0"/>
              <a:t> phase</a:t>
            </a:r>
          </a:p>
        </p:txBody>
      </p:sp>
      <p:sp>
        <p:nvSpPr>
          <p:cNvPr id="8" name="ZoneTexte 7">
            <a:extLst>
              <a:ext uri="{FF2B5EF4-FFF2-40B4-BE49-F238E27FC236}">
                <a16:creationId xmlns:a16="http://schemas.microsoft.com/office/drawing/2014/main" id="{6FB57F60-2F71-7C13-C9B4-A62852881B2D}"/>
              </a:ext>
            </a:extLst>
          </p:cNvPr>
          <p:cNvSpPr txBox="1"/>
          <p:nvPr/>
        </p:nvSpPr>
        <p:spPr>
          <a:xfrm>
            <a:off x="3244560" y="3606593"/>
            <a:ext cx="1398653" cy="646331"/>
          </a:xfrm>
          <a:prstGeom prst="rect">
            <a:avLst/>
          </a:prstGeom>
          <a:noFill/>
        </p:spPr>
        <p:txBody>
          <a:bodyPr wrap="none" rtlCol="0">
            <a:spAutoFit/>
          </a:bodyPr>
          <a:lstStyle/>
          <a:p>
            <a:r>
              <a:rPr lang="fr-FR" dirty="0"/>
              <a:t>neutron star </a:t>
            </a:r>
          </a:p>
          <a:p>
            <a:r>
              <a:rPr lang="fr-FR" dirty="0" err="1"/>
              <a:t>cooling</a:t>
            </a:r>
            <a:endParaRPr lang="fr-FR" dirty="0"/>
          </a:p>
        </p:txBody>
      </p:sp>
      <p:sp>
        <p:nvSpPr>
          <p:cNvPr id="3" name="ICAP, IAP, 8th September 2022">
            <a:extLst>
              <a:ext uri="{FF2B5EF4-FFF2-40B4-BE49-F238E27FC236}">
                <a16:creationId xmlns:a16="http://schemas.microsoft.com/office/drawing/2014/main" id="{26175BA3-576E-3D08-0E98-EA4EA8893949}"/>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EUTRINO FLUXES on Earth">
            <a:extLst>
              <a:ext uri="{FF2B5EF4-FFF2-40B4-BE49-F238E27FC236}">
                <a16:creationId xmlns:a16="http://schemas.microsoft.com/office/drawing/2014/main" id="{DC2C3AEA-DE33-6C39-129C-5CB56A98A202}"/>
              </a:ext>
            </a:extLst>
          </p:cNvPr>
          <p:cNvSpPr txBox="1"/>
          <p:nvPr/>
        </p:nvSpPr>
        <p:spPr>
          <a:xfrm>
            <a:off x="636470" y="325479"/>
            <a:ext cx="10429137"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FF9300"/>
                </a:solidFill>
                <a:latin typeface="Palatino"/>
                <a:ea typeface="Palatino"/>
                <a:cs typeface="Palatino"/>
                <a:sym typeface="Palatino"/>
              </a:defRPr>
            </a:lvl1pPr>
          </a:lstStyle>
          <a:p>
            <a:pPr>
              <a:defRPr>
                <a:effectLst/>
              </a:defRPr>
            </a:pPr>
            <a:r>
              <a:rPr lang="fr-FR" sz="3200" dirty="0">
                <a:solidFill>
                  <a:srgbClr val="0070C0"/>
                </a:solidFill>
              </a:rPr>
              <a:t>Neutrino </a:t>
            </a:r>
            <a:r>
              <a:rPr lang="fr-FR" sz="3200" dirty="0" err="1">
                <a:solidFill>
                  <a:srgbClr val="0070C0"/>
                </a:solidFill>
              </a:rPr>
              <a:t>decay</a:t>
            </a:r>
            <a:r>
              <a:rPr lang="fr-FR" sz="3200" dirty="0">
                <a:solidFill>
                  <a:srgbClr val="0070C0"/>
                </a:solidFill>
              </a:rPr>
              <a:t> in </a:t>
            </a:r>
            <a:r>
              <a:rPr lang="fr-FR" sz="3200" dirty="0" err="1">
                <a:solidFill>
                  <a:srgbClr val="0070C0"/>
                </a:solidFill>
              </a:rPr>
              <a:t>matter</a:t>
            </a:r>
            <a:r>
              <a:rPr lang="fr-FR" sz="3200" dirty="0">
                <a:solidFill>
                  <a:srgbClr val="0070C0"/>
                </a:solidFill>
              </a:rPr>
              <a:t> : </a:t>
            </a:r>
            <a:r>
              <a:rPr lang="fr-FR" sz="3200" dirty="0">
                <a:solidFill>
                  <a:srgbClr val="C00000"/>
                </a:solidFill>
              </a:rPr>
              <a:t>Prospects for </a:t>
            </a:r>
            <a:r>
              <a:rPr lang="fr-FR" sz="3200" dirty="0" err="1">
                <a:solidFill>
                  <a:srgbClr val="C00000"/>
                </a:solidFill>
              </a:rPr>
              <a:t>next</a:t>
            </a:r>
            <a:r>
              <a:rPr lang="fr-FR" sz="3200" dirty="0">
                <a:solidFill>
                  <a:srgbClr val="C00000"/>
                </a:solidFill>
              </a:rPr>
              <a:t> supernova</a:t>
            </a:r>
            <a:endParaRPr sz="3200" dirty="0">
              <a:solidFill>
                <a:srgbClr val="C00000"/>
              </a:solidFill>
            </a:endParaRPr>
          </a:p>
        </p:txBody>
      </p:sp>
      <p:sp>
        <p:nvSpPr>
          <p:cNvPr id="3" name="Abe et al, arXiv:2109.11174">
            <a:extLst>
              <a:ext uri="{FF2B5EF4-FFF2-40B4-BE49-F238E27FC236}">
                <a16:creationId xmlns:a16="http://schemas.microsoft.com/office/drawing/2014/main" id="{8228B2A9-9E68-1A52-C183-008F24330AFA}"/>
              </a:ext>
            </a:extLst>
          </p:cNvPr>
          <p:cNvSpPr txBox="1"/>
          <p:nvPr/>
        </p:nvSpPr>
        <p:spPr>
          <a:xfrm>
            <a:off x="7846296" y="5683025"/>
            <a:ext cx="3413820" cy="53091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p>
            <a:pPr defTabSz="292100">
              <a:defRPr sz="2500">
                <a:solidFill>
                  <a:srgbClr val="5E5E5E"/>
                </a:solidFill>
                <a:effectLst/>
                <a:latin typeface="American Typewriter"/>
                <a:ea typeface="American Typewriter"/>
                <a:cs typeface="American Typewriter"/>
                <a:sym typeface="American Typewriter"/>
              </a:defRPr>
            </a:pPr>
            <a:r>
              <a:rPr sz="1600" dirty="0"/>
              <a:t>Ivanez-</a:t>
            </a:r>
            <a:r>
              <a:rPr sz="1600" dirty="0" err="1"/>
              <a:t>Ballesteros,Volpe</a:t>
            </a:r>
            <a:r>
              <a:rPr sz="1600" dirty="0"/>
              <a:t>, </a:t>
            </a:r>
            <a:r>
              <a:rPr lang="fr-FR" sz="1600" dirty="0"/>
              <a:t> </a:t>
            </a:r>
            <a:r>
              <a:rPr lang="fr-FR" sz="1600" i="1" dirty="0">
                <a:latin typeface="Book Antiqua" panose="02040602050305030304" pitchFamily="18" charset="0"/>
              </a:rPr>
              <a:t>JCAP</a:t>
            </a:r>
            <a:r>
              <a:rPr lang="fr-FR" sz="1600" dirty="0">
                <a:latin typeface="Book Antiqua" panose="02040602050305030304" pitchFamily="18" charset="0"/>
              </a:rPr>
              <a:t> 02 </a:t>
            </a:r>
          </a:p>
          <a:p>
            <a:pPr defTabSz="292100">
              <a:defRPr sz="2500">
                <a:solidFill>
                  <a:srgbClr val="5E5E5E"/>
                </a:solidFill>
                <a:effectLst/>
                <a:latin typeface="American Typewriter"/>
                <a:ea typeface="American Typewriter"/>
                <a:cs typeface="American Typewriter"/>
                <a:sym typeface="American Typewriter"/>
              </a:defRPr>
            </a:pPr>
            <a:r>
              <a:rPr lang="fr-FR" sz="1600" dirty="0">
                <a:latin typeface="Book Antiqua" panose="02040602050305030304" pitchFamily="18" charset="0"/>
              </a:rPr>
              <a:t>(2026) 069, </a:t>
            </a:r>
            <a:r>
              <a:rPr lang="fr-FR" sz="1600" dirty="0">
                <a:latin typeface="Book Antiqua" panose="02040602050305030304" pitchFamily="18" charset="0"/>
                <a:hlinkClick r:id="rId2"/>
              </a:rPr>
              <a:t>2507.21845</a:t>
            </a:r>
            <a:endParaRPr sz="1600" u="sng" dirty="0">
              <a:solidFill>
                <a:srgbClr val="0000FF"/>
              </a:solidFill>
              <a:uFill>
                <a:solidFill>
                  <a:srgbClr val="0000FF"/>
                </a:solidFill>
              </a:uFill>
              <a:hlinkClick r:id="rId3"/>
            </a:endParaRPr>
          </a:p>
        </p:txBody>
      </p:sp>
      <p:pic>
        <p:nvPicPr>
          <p:cNvPr id="4" name="Image 3">
            <a:extLst>
              <a:ext uri="{FF2B5EF4-FFF2-40B4-BE49-F238E27FC236}">
                <a16:creationId xmlns:a16="http://schemas.microsoft.com/office/drawing/2014/main" id="{BF287B56-5BC7-05EC-FE0B-6587C3E8C305}"/>
              </a:ext>
            </a:extLst>
          </p:cNvPr>
          <p:cNvPicPr>
            <a:picLocks noChangeAspect="1"/>
          </p:cNvPicPr>
          <p:nvPr/>
        </p:nvPicPr>
        <p:blipFill>
          <a:blip r:embed="rId4"/>
          <a:stretch>
            <a:fillRect/>
          </a:stretch>
        </p:blipFill>
        <p:spPr>
          <a:xfrm>
            <a:off x="7246737" y="2552574"/>
            <a:ext cx="4013379" cy="3030101"/>
          </a:xfrm>
          <a:prstGeom prst="rect">
            <a:avLst/>
          </a:prstGeom>
          <a:ln>
            <a:noFill/>
          </a:ln>
          <a:effectLst>
            <a:outerShdw blurRad="292100" dist="139700" dir="2700000" algn="tl" rotWithShape="0">
              <a:srgbClr val="333333">
                <a:alpha val="65000"/>
              </a:srgbClr>
            </a:outerShdw>
          </a:effectLst>
        </p:spPr>
      </p:pic>
      <p:sp>
        <p:nvSpPr>
          <p:cNvPr id="5" name="Flux upper limits from SKI-IV and SNO data">
            <a:extLst>
              <a:ext uri="{FF2B5EF4-FFF2-40B4-BE49-F238E27FC236}">
                <a16:creationId xmlns:a16="http://schemas.microsoft.com/office/drawing/2014/main" id="{F2ECE928-DE5F-1CD4-4666-1EA1BE9916F6}"/>
              </a:ext>
            </a:extLst>
          </p:cNvPr>
          <p:cNvSpPr txBox="1"/>
          <p:nvPr/>
        </p:nvSpPr>
        <p:spPr>
          <a:xfrm>
            <a:off x="894518" y="837496"/>
            <a:ext cx="10093725"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a:t>A supernova in the Milky </a:t>
            </a:r>
            <a:r>
              <a:rPr lang="fr-FR" sz="2000" dirty="0" err="1"/>
              <a:t>Way</a:t>
            </a:r>
            <a:r>
              <a:rPr lang="fr-FR" sz="2000" dirty="0"/>
              <a:t> (</a:t>
            </a:r>
            <a:r>
              <a:rPr lang="fr-FR" sz="2000" b="1" dirty="0"/>
              <a:t>10 </a:t>
            </a:r>
            <a:r>
              <a:rPr lang="fr-FR" sz="2000" b="1" dirty="0" err="1"/>
              <a:t>kpc</a:t>
            </a:r>
            <a:r>
              <a:rPr lang="fr-FR" sz="2000" dirty="0"/>
              <a:t>), </a:t>
            </a:r>
            <a:r>
              <a:rPr lang="fr-FR" sz="2000" dirty="0" err="1"/>
              <a:t>leaving</a:t>
            </a:r>
            <a:r>
              <a:rPr lang="fr-FR" sz="2000" dirty="0"/>
              <a:t> a neutron-star (</a:t>
            </a:r>
            <a:r>
              <a:rPr lang="fr-FR" sz="2000" b="1" dirty="0"/>
              <a:t>NS</a:t>
            </a:r>
            <a:r>
              <a:rPr lang="fr-FR" sz="2000" dirty="0"/>
              <a:t>) or a black </a:t>
            </a:r>
            <a:r>
              <a:rPr lang="fr-FR" sz="2000" dirty="0" err="1"/>
              <a:t>hole</a:t>
            </a:r>
            <a:r>
              <a:rPr lang="fr-FR" sz="2000" dirty="0"/>
              <a:t> (</a:t>
            </a:r>
            <a:r>
              <a:rPr lang="fr-FR" sz="2000" b="1" dirty="0"/>
              <a:t>BH</a:t>
            </a:r>
            <a:r>
              <a:rPr lang="fr-FR" sz="2000" dirty="0"/>
              <a:t>).</a:t>
            </a:r>
          </a:p>
        </p:txBody>
      </p:sp>
      <p:sp>
        <p:nvSpPr>
          <p:cNvPr id="6" name="Rectangle">
            <a:extLst>
              <a:ext uri="{FF2B5EF4-FFF2-40B4-BE49-F238E27FC236}">
                <a16:creationId xmlns:a16="http://schemas.microsoft.com/office/drawing/2014/main" id="{948A4954-6521-3BBC-5A84-38A54203B932}"/>
              </a:ext>
            </a:extLst>
          </p:cNvPr>
          <p:cNvSpPr/>
          <p:nvPr/>
        </p:nvSpPr>
        <p:spPr>
          <a:xfrm>
            <a:off x="655286" y="915775"/>
            <a:ext cx="176183" cy="190501"/>
          </a:xfrm>
          <a:prstGeom prst="rect">
            <a:avLst/>
          </a:prstGeom>
          <a:blipFill>
            <a:blip r:embed="rId5"/>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8" name="First observation of neutrinos from…">
            <a:extLst>
              <a:ext uri="{FF2B5EF4-FFF2-40B4-BE49-F238E27FC236}">
                <a16:creationId xmlns:a16="http://schemas.microsoft.com/office/drawing/2014/main" id="{38EBD313-020A-7214-8837-11D605A58168}"/>
              </a:ext>
            </a:extLst>
          </p:cNvPr>
          <p:cNvSpPr txBox="1"/>
          <p:nvPr/>
        </p:nvSpPr>
        <p:spPr>
          <a:xfrm>
            <a:off x="3083468" y="6176312"/>
            <a:ext cx="5612114"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lvl="1">
              <a:lnSpc>
                <a:spcPct val="100000"/>
              </a:lnSpc>
              <a:defRPr sz="3000">
                <a:solidFill>
                  <a:srgbClr val="FF2600"/>
                </a:solidFill>
                <a:latin typeface="Palatino"/>
                <a:ea typeface="Palatino"/>
                <a:cs typeface="Palatino"/>
                <a:sym typeface="Palatino"/>
              </a:defRPr>
            </a:pPr>
            <a:r>
              <a:rPr lang="fr-FR" sz="2000" b="1" dirty="0">
                <a:solidFill>
                  <a:srgbClr val="C00000"/>
                </a:solidFill>
                <a:latin typeface="Book Antiqua" panose="02040602050305030304" pitchFamily="18" charset="0"/>
                <a:cs typeface="Lava Devanagari" pitchFamily="2" charset="77"/>
              </a:rPr>
              <a:t>An </a:t>
            </a:r>
            <a:r>
              <a:rPr lang="fr-FR" sz="2000" b="1" dirty="0" err="1">
                <a:solidFill>
                  <a:srgbClr val="C00000"/>
                </a:solidFill>
                <a:latin typeface="Book Antiqua" panose="02040602050305030304" pitchFamily="18" charset="0"/>
                <a:cs typeface="Lava Devanagari" pitchFamily="2" charset="77"/>
              </a:rPr>
              <a:t>improvement</a:t>
            </a:r>
            <a:r>
              <a:rPr lang="fr-FR" sz="2000" b="1" dirty="0">
                <a:solidFill>
                  <a:srgbClr val="C00000"/>
                </a:solidFill>
                <a:latin typeface="Book Antiqua" panose="02040602050305030304" pitchFamily="18" charset="0"/>
                <a:cs typeface="Lava Devanagari" pitchFamily="2" charset="77"/>
              </a:rPr>
              <a:t> by </a:t>
            </a:r>
            <a:r>
              <a:rPr lang="fr-FR" sz="2000" b="1" dirty="0" err="1">
                <a:solidFill>
                  <a:srgbClr val="C00000"/>
                </a:solidFill>
                <a:latin typeface="Book Antiqua" panose="02040602050305030304" pitchFamily="18" charset="0"/>
                <a:cs typeface="Lava Devanagari" pitchFamily="2" charset="77"/>
              </a:rPr>
              <a:t>orders</a:t>
            </a:r>
            <a:r>
              <a:rPr lang="fr-FR" sz="2000" b="1" dirty="0">
                <a:solidFill>
                  <a:srgbClr val="C00000"/>
                </a:solidFill>
                <a:latin typeface="Book Antiqua" panose="02040602050305030304" pitchFamily="18" charset="0"/>
                <a:cs typeface="Lava Devanagari" pitchFamily="2" charset="77"/>
              </a:rPr>
              <a:t> of magnitudes</a:t>
            </a:r>
          </a:p>
        </p:txBody>
      </p:sp>
      <p:sp>
        <p:nvSpPr>
          <p:cNvPr id="9" name="Flux upper limits from SKI-IV and SNO data">
            <a:extLst>
              <a:ext uri="{FF2B5EF4-FFF2-40B4-BE49-F238E27FC236}">
                <a16:creationId xmlns:a16="http://schemas.microsoft.com/office/drawing/2014/main" id="{40442FA9-48C9-8BA6-9A97-81F59A3D670E}"/>
              </a:ext>
            </a:extLst>
          </p:cNvPr>
          <p:cNvSpPr txBox="1"/>
          <p:nvPr/>
        </p:nvSpPr>
        <p:spPr>
          <a:xfrm>
            <a:off x="4063525" y="1311086"/>
            <a:ext cx="8128475"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a:t>Bounds on the Neutrino-</a:t>
            </a:r>
            <a:r>
              <a:rPr lang="fr-FR" sz="2000" dirty="0" err="1"/>
              <a:t>Majoron</a:t>
            </a:r>
            <a:r>
              <a:rPr lang="fr-FR" sz="2000" dirty="0"/>
              <a:t> (</a:t>
            </a:r>
            <a:r>
              <a:rPr lang="fr-FR" sz="2000" dirty="0" err="1"/>
              <a:t>Majoron</a:t>
            </a:r>
            <a:r>
              <a:rPr lang="fr-FR" sz="2000" dirty="0"/>
              <a:t>-like </a:t>
            </a:r>
            <a:r>
              <a:rPr lang="fr-FR" sz="2000" dirty="0" err="1"/>
              <a:t>particle</a:t>
            </a:r>
            <a:r>
              <a:rPr lang="fr-FR" sz="2000" dirty="0"/>
              <a:t>) </a:t>
            </a:r>
            <a:r>
              <a:rPr lang="fr-FR" sz="2000" dirty="0" err="1"/>
              <a:t>from</a:t>
            </a:r>
            <a:r>
              <a:rPr lang="fr-FR" sz="2000" dirty="0"/>
              <a:t> a </a:t>
            </a:r>
          </a:p>
          <a:p>
            <a:pPr>
              <a:defRPr>
                <a:effectLst/>
              </a:defRPr>
            </a:pPr>
            <a:r>
              <a:rPr lang="fr-FR" sz="2000" dirty="0" err="1"/>
              <a:t>likelihood</a:t>
            </a:r>
            <a:r>
              <a:rPr lang="fr-FR" sz="2000" dirty="0"/>
              <a:t> </a:t>
            </a:r>
            <a:r>
              <a:rPr lang="fr-FR" sz="2000" dirty="0" err="1"/>
              <a:t>analysis</a:t>
            </a:r>
            <a:r>
              <a:rPr lang="fr-FR" sz="2000" dirty="0"/>
              <a:t> </a:t>
            </a:r>
            <a:r>
              <a:rPr lang="fr-FR" sz="2000" dirty="0" err="1"/>
              <a:t>based</a:t>
            </a:r>
            <a:r>
              <a:rPr lang="fr-FR" sz="2000" dirty="0"/>
              <a:t> on the neutrino spectral </a:t>
            </a:r>
            <a:r>
              <a:rPr lang="fr-FR" sz="2000" dirty="0" err="1"/>
              <a:t>distortion</a:t>
            </a:r>
            <a:r>
              <a:rPr lang="fr-FR" sz="2000"/>
              <a:t> due </a:t>
            </a:r>
            <a:r>
              <a:rPr lang="fr-FR" sz="2000" dirty="0"/>
              <a:t>to</a:t>
            </a:r>
          </a:p>
          <a:p>
            <a:pPr>
              <a:defRPr>
                <a:effectLst/>
              </a:defRPr>
            </a:pPr>
            <a:r>
              <a:rPr lang="fr-FR" sz="2000" dirty="0"/>
              <a:t>neutrino </a:t>
            </a:r>
            <a:r>
              <a:rPr lang="fr-FR" sz="2000" dirty="0" err="1"/>
              <a:t>decay</a:t>
            </a:r>
            <a:r>
              <a:rPr lang="fr-FR" sz="2000" dirty="0"/>
              <a:t> in  JUNO, DUNE, DARWIN and Hyper-</a:t>
            </a:r>
            <a:r>
              <a:rPr lang="fr-FR" sz="2000" dirty="0" err="1"/>
              <a:t>Kamiokande</a:t>
            </a:r>
            <a:r>
              <a:rPr lang="fr-FR" sz="2000" dirty="0"/>
              <a:t>.</a:t>
            </a:r>
          </a:p>
        </p:txBody>
      </p:sp>
      <mc:AlternateContent xmlns:mc="http://schemas.openxmlformats.org/markup-compatibility/2006" xmlns:a14="http://schemas.microsoft.com/office/drawing/2010/main">
        <mc:Choice Requires="a14">
          <p:sp>
            <p:nvSpPr>
              <p:cNvPr id="12" name="ZoneTexte 11">
                <a:extLst>
                  <a:ext uri="{FF2B5EF4-FFF2-40B4-BE49-F238E27FC236}">
                    <a16:creationId xmlns:a16="http://schemas.microsoft.com/office/drawing/2014/main" id="{725FC79A-5527-CFB5-FF52-5BB0FF7DFC74}"/>
                  </a:ext>
                </a:extLst>
              </p:cNvPr>
              <p:cNvSpPr txBox="1"/>
              <p:nvPr/>
            </p:nvSpPr>
            <p:spPr>
              <a:xfrm>
                <a:off x="211972" y="2983974"/>
                <a:ext cx="1877826" cy="299313"/>
              </a:xfrm>
              <a:prstGeom prst="rect">
                <a:avLst/>
              </a:prstGeom>
              <a:noFill/>
            </p:spPr>
            <p:txBody>
              <a:bodyPr wrap="square" lIns="0" tIns="0" rIns="0" bIns="0" rtlCol="0">
                <a:spAutoFit/>
              </a:bodyPr>
              <a:lstStyle/>
              <a:p>
                <a:pPr/>
                <a14:m>
                  <m:oMathPara xmlns:m="http://schemas.openxmlformats.org/officeDocument/2006/math">
                    <m:oMath>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𝑚</m:t>
                          </m:r>
                        </m:e>
                        <m:sub>
                          <m:r>
                            <a:rPr lang="fr-FR" b="0" i="1" smtClean="0">
                              <a:latin typeface="Cambria Math" panose="02040503050406030204" pitchFamily="18" charset="0"/>
                            </a:rPr>
                            <m:t>𝑖</m:t>
                          </m:r>
                        </m:sub>
                      </m:sSub>
                      <m:r>
                        <a:rPr lang="fr-FR" b="0" i="1" smtClean="0">
                          <a:latin typeface="Cambria Math" panose="02040503050406030204" pitchFamily="18" charset="0"/>
                          <a:ea typeface="Cambria Math" panose="02040503050406030204" pitchFamily="18" charset="0"/>
                        </a:rPr>
                        <m:t>∝</m:t>
                      </m:r>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𝑔</m:t>
                          </m:r>
                        </m:e>
                        <m:sub>
                          <m:r>
                            <a:rPr lang="fr-FR" b="0" i="1" smtClean="0">
                              <a:latin typeface="Cambria Math" panose="02040503050406030204" pitchFamily="18" charset="0"/>
                            </a:rPr>
                            <m:t>𝑖𝑗</m:t>
                          </m:r>
                        </m:sub>
                      </m:sSub>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𝛿</m:t>
                          </m:r>
                        </m:e>
                        <m:sub>
                          <m:d>
                            <m:dPr>
                              <m:begChr m:val="{"/>
                              <m:endChr m:val="}"/>
                              <m:ctrlPr>
                                <a:rPr lang="fr-FR" b="0" i="1" smtClean="0">
                                  <a:latin typeface="Cambria Math" panose="02040503050406030204" pitchFamily="18" charset="0"/>
                                </a:rPr>
                              </m:ctrlPr>
                            </m:dPr>
                            <m:e>
                              <m:r>
                                <a:rPr lang="fr-FR" b="0" i="1" smtClean="0">
                                  <a:latin typeface="Cambria Math" panose="02040503050406030204" pitchFamily="18" charset="0"/>
                                </a:rPr>
                                <m:t>𝑖𝑗</m:t>
                              </m:r>
                            </m:e>
                          </m:d>
                        </m:sub>
                      </m:sSub>
                    </m:oMath>
                  </m:oMathPara>
                </a14:m>
                <a:endParaRPr lang="fr-FR" dirty="0"/>
              </a:p>
            </p:txBody>
          </p:sp>
        </mc:Choice>
        <mc:Fallback xmlns="">
          <p:sp>
            <p:nvSpPr>
              <p:cNvPr id="12" name="ZoneTexte 11">
                <a:extLst>
                  <a:ext uri="{FF2B5EF4-FFF2-40B4-BE49-F238E27FC236}">
                    <a16:creationId xmlns:a16="http://schemas.microsoft.com/office/drawing/2014/main" id="{725FC79A-5527-CFB5-FF52-5BB0FF7DFC74}"/>
                  </a:ext>
                </a:extLst>
              </p:cNvPr>
              <p:cNvSpPr txBox="1">
                <a:spLocks noRot="1" noChangeAspect="1" noMove="1" noResize="1" noEditPoints="1" noAdjustHandles="1" noChangeArrowheads="1" noChangeShapeType="1" noTextEdit="1"/>
              </p:cNvSpPr>
              <p:nvPr/>
            </p:nvSpPr>
            <p:spPr>
              <a:xfrm>
                <a:off x="211972" y="2983974"/>
                <a:ext cx="1877826" cy="299313"/>
              </a:xfrm>
              <a:prstGeom prst="rect">
                <a:avLst/>
              </a:prstGeom>
              <a:blipFill>
                <a:blip r:embed="rId6"/>
                <a:stretch>
                  <a:fillRect t="-4000" b="-24000"/>
                </a:stretch>
              </a:blipFill>
            </p:spPr>
            <p:txBody>
              <a:bodyPr/>
              <a:lstStyle/>
              <a:p>
                <a:r>
                  <a:rPr lang="fr-FR">
                    <a:noFill/>
                  </a:rPr>
                  <a:t> </a:t>
                </a:r>
              </a:p>
            </p:txBody>
          </p:sp>
        </mc:Fallback>
      </mc:AlternateContent>
      <p:sp>
        <p:nvSpPr>
          <p:cNvPr id="13" name="Flux upper limits from SKI-IV and SNO data">
            <a:extLst>
              <a:ext uri="{FF2B5EF4-FFF2-40B4-BE49-F238E27FC236}">
                <a16:creationId xmlns:a16="http://schemas.microsoft.com/office/drawing/2014/main" id="{213635EC-9AA4-2BA8-8995-25BC4FF827C2}"/>
              </a:ext>
            </a:extLst>
          </p:cNvPr>
          <p:cNvSpPr txBox="1"/>
          <p:nvPr/>
        </p:nvSpPr>
        <p:spPr>
          <a:xfrm>
            <a:off x="482820" y="2302790"/>
            <a:ext cx="1069524" cy="66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2000" dirty="0" err="1"/>
              <a:t>Majoron</a:t>
            </a:r>
            <a:r>
              <a:rPr lang="fr-FR" sz="2000" dirty="0"/>
              <a:t> </a:t>
            </a:r>
          </a:p>
          <a:p>
            <a:pPr>
              <a:defRPr>
                <a:effectLst/>
              </a:defRPr>
            </a:pPr>
            <a:r>
              <a:rPr lang="fr-FR" sz="2000" dirty="0" err="1"/>
              <a:t>models</a:t>
            </a:r>
            <a:endParaRPr lang="fr-FR" sz="2000" dirty="0"/>
          </a:p>
        </p:txBody>
      </p:sp>
      <p:pic>
        <p:nvPicPr>
          <p:cNvPr id="14" name="Image 13">
            <a:extLst>
              <a:ext uri="{FF2B5EF4-FFF2-40B4-BE49-F238E27FC236}">
                <a16:creationId xmlns:a16="http://schemas.microsoft.com/office/drawing/2014/main" id="{28791110-F4EF-4371-DE06-E9023391BC78}"/>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85671" y="2330894"/>
            <a:ext cx="4004856" cy="3098407"/>
          </a:xfrm>
          <a:prstGeom prst="rect">
            <a:avLst/>
          </a:prstGeom>
          <a:ln>
            <a:noFill/>
          </a:ln>
          <a:effectLst>
            <a:outerShdw blurRad="292100" dist="139700" dir="2700000" algn="tl" rotWithShape="0">
              <a:srgbClr val="333333">
                <a:alpha val="65000"/>
              </a:srgbClr>
            </a:outerShdw>
          </a:effectLst>
        </p:spPr>
      </p:pic>
      <p:sp>
        <p:nvSpPr>
          <p:cNvPr id="15" name="ZoneTexte 14">
            <a:extLst>
              <a:ext uri="{FF2B5EF4-FFF2-40B4-BE49-F238E27FC236}">
                <a16:creationId xmlns:a16="http://schemas.microsoft.com/office/drawing/2014/main" id="{4705DAA4-AB84-71E9-6655-1FD8CFB81FE1}"/>
              </a:ext>
            </a:extLst>
          </p:cNvPr>
          <p:cNvSpPr txBox="1"/>
          <p:nvPr/>
        </p:nvSpPr>
        <p:spPr>
          <a:xfrm>
            <a:off x="3926617" y="4410751"/>
            <a:ext cx="1163756" cy="523220"/>
          </a:xfrm>
          <a:prstGeom prst="rect">
            <a:avLst/>
          </a:prstGeom>
          <a:noFill/>
        </p:spPr>
        <p:txBody>
          <a:bodyPr wrap="square" rtlCol="0">
            <a:spAutoFit/>
          </a:bodyPr>
          <a:lstStyle/>
          <a:p>
            <a:r>
              <a:rPr lang="fr-FR" sz="1400" dirty="0" err="1">
                <a:solidFill>
                  <a:schemeClr val="bg2">
                    <a:lumMod val="50000"/>
                  </a:schemeClr>
                </a:solidFill>
              </a:rPr>
              <a:t>Luminosity</a:t>
            </a:r>
            <a:r>
              <a:rPr lang="fr-FR" sz="1400" dirty="0">
                <a:solidFill>
                  <a:schemeClr val="bg2">
                    <a:lumMod val="50000"/>
                  </a:schemeClr>
                </a:solidFill>
              </a:rPr>
              <a:t> argument</a:t>
            </a:r>
          </a:p>
        </p:txBody>
      </p:sp>
      <mc:AlternateContent xmlns:mc="http://schemas.openxmlformats.org/markup-compatibility/2006" xmlns:a14="http://schemas.microsoft.com/office/drawing/2010/main">
        <mc:Choice Requires="a14">
          <p:sp>
            <p:nvSpPr>
              <p:cNvPr id="16" name="ZoneTexte 15">
                <a:extLst>
                  <a:ext uri="{FF2B5EF4-FFF2-40B4-BE49-F238E27FC236}">
                    <a16:creationId xmlns:a16="http://schemas.microsoft.com/office/drawing/2014/main" id="{847AA5A7-56A4-7E6C-F45E-81E99F3E6FD5}"/>
                  </a:ext>
                </a:extLst>
              </p:cNvPr>
              <p:cNvSpPr txBox="1"/>
              <p:nvPr/>
            </p:nvSpPr>
            <p:spPr>
              <a:xfrm>
                <a:off x="5171939" y="2632701"/>
                <a:ext cx="818107" cy="307777"/>
              </a:xfrm>
              <a:prstGeom prst="rect">
                <a:avLst/>
              </a:prstGeom>
              <a:noFill/>
            </p:spPr>
            <p:txBody>
              <a:bodyPr wrap="square" rtlCol="0">
                <a:spAutoFit/>
              </a:bodyPr>
              <a:lstStyle/>
              <a:p>
                <a:r>
                  <a:rPr lang="fr-FR" sz="1400" dirty="0">
                    <a:solidFill>
                      <a:schemeClr val="bg2">
                        <a:lumMod val="50000"/>
                      </a:schemeClr>
                    </a:solidFill>
                  </a:rPr>
                  <a:t>(0</a:t>
                </a:r>
                <a14:m>
                  <m:oMath xmlns:m="http://schemas.openxmlformats.org/officeDocument/2006/math">
                    <m:r>
                      <a:rPr lang="fr-FR" sz="1400" i="1" smtClean="0">
                        <a:solidFill>
                          <a:schemeClr val="bg2">
                            <a:lumMod val="50000"/>
                          </a:schemeClr>
                        </a:solidFill>
                        <a:latin typeface="Cambria Math" panose="02040503050406030204" pitchFamily="18" charset="0"/>
                        <a:ea typeface="Cambria Math" panose="02040503050406030204" pitchFamily="18" charset="0"/>
                      </a:rPr>
                      <m:t>𝜐</m:t>
                    </m:r>
                    <m:r>
                      <a:rPr lang="fr-FR" sz="1400" b="0" i="1" smtClean="0">
                        <a:solidFill>
                          <a:schemeClr val="bg2">
                            <a:lumMod val="50000"/>
                          </a:schemeClr>
                        </a:solidFill>
                        <a:latin typeface="Cambria Math" panose="02040503050406030204" pitchFamily="18" charset="0"/>
                        <a:ea typeface="Cambria Math" panose="02040503050406030204" pitchFamily="18" charset="0"/>
                      </a:rPr>
                      <m:t>)2</m:t>
                    </m:r>
                    <m:r>
                      <m:rPr>
                        <m:sty m:val="p"/>
                      </m:rPr>
                      <a:rPr lang="fr-FR" sz="1400" b="0" i="1" smtClean="0">
                        <a:solidFill>
                          <a:schemeClr val="bg2">
                            <a:lumMod val="50000"/>
                          </a:schemeClr>
                        </a:solidFill>
                        <a:latin typeface="Cambria Math" panose="02040503050406030204" pitchFamily="18" charset="0"/>
                        <a:ea typeface="Cambria Math" panose="02040503050406030204" pitchFamily="18" charset="0"/>
                      </a:rPr>
                      <m:t>β</m:t>
                    </m:r>
                  </m:oMath>
                </a14:m>
                <a:endParaRPr lang="fr-FR" sz="1400" b="0" dirty="0">
                  <a:solidFill>
                    <a:schemeClr val="bg2">
                      <a:lumMod val="50000"/>
                    </a:schemeClr>
                  </a:solidFill>
                  <a:ea typeface="Cambria Math" panose="02040503050406030204" pitchFamily="18" charset="0"/>
                </a:endParaRPr>
              </a:p>
            </p:txBody>
          </p:sp>
        </mc:Choice>
        <mc:Fallback xmlns="">
          <p:sp>
            <p:nvSpPr>
              <p:cNvPr id="16" name="ZoneTexte 15">
                <a:extLst>
                  <a:ext uri="{FF2B5EF4-FFF2-40B4-BE49-F238E27FC236}">
                    <a16:creationId xmlns:a16="http://schemas.microsoft.com/office/drawing/2014/main" id="{847AA5A7-56A4-7E6C-F45E-81E99F3E6FD5}"/>
                  </a:ext>
                </a:extLst>
              </p:cNvPr>
              <p:cNvSpPr txBox="1">
                <a:spLocks noRot="1" noChangeAspect="1" noMove="1" noResize="1" noEditPoints="1" noAdjustHandles="1" noChangeArrowheads="1" noChangeShapeType="1" noTextEdit="1"/>
              </p:cNvSpPr>
              <p:nvPr/>
            </p:nvSpPr>
            <p:spPr>
              <a:xfrm>
                <a:off x="5171939" y="2632701"/>
                <a:ext cx="818107" cy="307777"/>
              </a:xfrm>
              <a:prstGeom prst="rect">
                <a:avLst/>
              </a:prstGeom>
              <a:blipFill>
                <a:blip r:embed="rId8"/>
                <a:stretch>
                  <a:fillRect l="-3077" t="-4000" b="-20000"/>
                </a:stretch>
              </a:blipFill>
            </p:spPr>
            <p:txBody>
              <a:bodyPr/>
              <a:lstStyle/>
              <a:p>
                <a:r>
                  <a:rPr lang="fr-FR">
                    <a:noFill/>
                  </a:rPr>
                  <a:t> </a:t>
                </a:r>
              </a:p>
            </p:txBody>
          </p:sp>
        </mc:Fallback>
      </mc:AlternateContent>
      <p:sp>
        <p:nvSpPr>
          <p:cNvPr id="17" name="ZoneTexte 16">
            <a:extLst>
              <a:ext uri="{FF2B5EF4-FFF2-40B4-BE49-F238E27FC236}">
                <a16:creationId xmlns:a16="http://schemas.microsoft.com/office/drawing/2014/main" id="{F0E05EE3-E1C6-EF4E-41AE-947D4DAFD12E}"/>
              </a:ext>
            </a:extLst>
          </p:cNvPr>
          <p:cNvSpPr txBox="1"/>
          <p:nvPr/>
        </p:nvSpPr>
        <p:spPr>
          <a:xfrm>
            <a:off x="2767325" y="2263369"/>
            <a:ext cx="1159292" cy="369332"/>
          </a:xfrm>
          <a:prstGeom prst="rect">
            <a:avLst/>
          </a:prstGeom>
          <a:noFill/>
        </p:spPr>
        <p:txBody>
          <a:bodyPr wrap="none" rtlCol="0">
            <a:spAutoFit/>
          </a:bodyPr>
          <a:lstStyle/>
          <a:p>
            <a:r>
              <a:rPr lang="fr-FR" b="1" dirty="0">
                <a:solidFill>
                  <a:srgbClr val="C00000"/>
                </a:solidFill>
                <a:latin typeface="Book Antiqua" panose="02040602050305030304" pitchFamily="18" charset="0"/>
              </a:rPr>
              <a:t>SN1987A</a:t>
            </a:r>
          </a:p>
        </p:txBody>
      </p:sp>
      <p:sp>
        <p:nvSpPr>
          <p:cNvPr id="18" name="ZoneTexte 17">
            <a:extLst>
              <a:ext uri="{FF2B5EF4-FFF2-40B4-BE49-F238E27FC236}">
                <a16:creationId xmlns:a16="http://schemas.microsoft.com/office/drawing/2014/main" id="{4FC55350-E6C4-CA81-9FD3-0A588EEB5A1E}"/>
              </a:ext>
            </a:extLst>
          </p:cNvPr>
          <p:cNvSpPr txBox="1"/>
          <p:nvPr/>
        </p:nvSpPr>
        <p:spPr>
          <a:xfrm>
            <a:off x="7172347" y="2511015"/>
            <a:ext cx="1075936" cy="369332"/>
          </a:xfrm>
          <a:prstGeom prst="rect">
            <a:avLst/>
          </a:prstGeom>
          <a:noFill/>
        </p:spPr>
        <p:txBody>
          <a:bodyPr wrap="none" rtlCol="0">
            <a:spAutoFit/>
          </a:bodyPr>
          <a:lstStyle/>
          <a:p>
            <a:r>
              <a:rPr lang="fr-FR" b="1" dirty="0">
                <a:solidFill>
                  <a:srgbClr val="C00000"/>
                </a:solidFill>
                <a:latin typeface="Book Antiqua" panose="02040602050305030304" pitchFamily="18" charset="0"/>
              </a:rPr>
              <a:t>Next SN</a:t>
            </a:r>
          </a:p>
        </p:txBody>
      </p:sp>
      <p:cxnSp>
        <p:nvCxnSpPr>
          <p:cNvPr id="20" name="Connecteur droit avec flèche 19">
            <a:extLst>
              <a:ext uri="{FF2B5EF4-FFF2-40B4-BE49-F238E27FC236}">
                <a16:creationId xmlns:a16="http://schemas.microsoft.com/office/drawing/2014/main" id="{74582D6E-8190-D034-CA4C-DD14287814EF}"/>
              </a:ext>
            </a:extLst>
          </p:cNvPr>
          <p:cNvCxnSpPr>
            <a:cxnSpLocks/>
          </p:cNvCxnSpPr>
          <p:nvPr/>
        </p:nvCxnSpPr>
        <p:spPr>
          <a:xfrm flipV="1">
            <a:off x="5171939" y="4029621"/>
            <a:ext cx="4081487" cy="40790"/>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cxnSp>
        <p:nvCxnSpPr>
          <p:cNvPr id="22" name="Connecteur droit avec flèche 21">
            <a:extLst>
              <a:ext uri="{FF2B5EF4-FFF2-40B4-BE49-F238E27FC236}">
                <a16:creationId xmlns:a16="http://schemas.microsoft.com/office/drawing/2014/main" id="{ACD11F09-7BBD-719D-AF57-8B09FEBF0122}"/>
              </a:ext>
            </a:extLst>
          </p:cNvPr>
          <p:cNvCxnSpPr>
            <a:cxnSpLocks/>
          </p:cNvCxnSpPr>
          <p:nvPr/>
        </p:nvCxnSpPr>
        <p:spPr>
          <a:xfrm flipV="1">
            <a:off x="5205993" y="2947012"/>
            <a:ext cx="4247427" cy="98604"/>
          </a:xfrm>
          <a:prstGeom prst="straightConnector1">
            <a:avLst/>
          </a:prstGeom>
          <a:ln w="28575">
            <a:solidFill>
              <a:srgbClr val="FF0000"/>
            </a:solidFill>
            <a:tailEnd type="triangle"/>
          </a:ln>
        </p:spPr>
        <p:style>
          <a:lnRef idx="2">
            <a:schemeClr val="accent1"/>
          </a:lnRef>
          <a:fillRef idx="0">
            <a:schemeClr val="accent1"/>
          </a:fillRef>
          <a:effectRef idx="1">
            <a:schemeClr val="accent1"/>
          </a:effectRef>
          <a:fontRef idx="minor">
            <a:schemeClr val="tx1"/>
          </a:fontRef>
        </p:style>
      </p:cxnSp>
      <p:sp>
        <p:nvSpPr>
          <p:cNvPr id="24" name="ZoneTexte 23">
            <a:extLst>
              <a:ext uri="{FF2B5EF4-FFF2-40B4-BE49-F238E27FC236}">
                <a16:creationId xmlns:a16="http://schemas.microsoft.com/office/drawing/2014/main" id="{EBB6B169-F470-2DE6-FF32-4842DE4F5A8E}"/>
              </a:ext>
            </a:extLst>
          </p:cNvPr>
          <p:cNvSpPr txBox="1"/>
          <p:nvPr/>
        </p:nvSpPr>
        <p:spPr>
          <a:xfrm>
            <a:off x="8413225" y="4266333"/>
            <a:ext cx="530915" cy="369332"/>
          </a:xfrm>
          <a:prstGeom prst="rect">
            <a:avLst/>
          </a:prstGeom>
          <a:noFill/>
        </p:spPr>
        <p:txBody>
          <a:bodyPr wrap="none" rtlCol="0">
            <a:spAutoFit/>
          </a:bodyPr>
          <a:lstStyle/>
          <a:p>
            <a:r>
              <a:rPr lang="fr-FR" b="1" dirty="0">
                <a:latin typeface="Book Antiqua" panose="02040602050305030304" pitchFamily="18" charset="0"/>
              </a:rPr>
              <a:t>BH</a:t>
            </a:r>
          </a:p>
        </p:txBody>
      </p:sp>
      <p:sp>
        <p:nvSpPr>
          <p:cNvPr id="25" name="ZoneTexte 24">
            <a:extLst>
              <a:ext uri="{FF2B5EF4-FFF2-40B4-BE49-F238E27FC236}">
                <a16:creationId xmlns:a16="http://schemas.microsoft.com/office/drawing/2014/main" id="{976494FB-0ACF-D5D6-9C9B-70586769ADC6}"/>
              </a:ext>
            </a:extLst>
          </p:cNvPr>
          <p:cNvSpPr txBox="1"/>
          <p:nvPr/>
        </p:nvSpPr>
        <p:spPr>
          <a:xfrm>
            <a:off x="9194375" y="4240319"/>
            <a:ext cx="518091" cy="369332"/>
          </a:xfrm>
          <a:prstGeom prst="rect">
            <a:avLst/>
          </a:prstGeom>
          <a:noFill/>
        </p:spPr>
        <p:txBody>
          <a:bodyPr wrap="none" rtlCol="0">
            <a:spAutoFit/>
          </a:bodyPr>
          <a:lstStyle/>
          <a:p>
            <a:r>
              <a:rPr lang="fr-FR" b="1" dirty="0">
                <a:latin typeface="Book Antiqua" panose="02040602050305030304" pitchFamily="18" charset="0"/>
              </a:rPr>
              <a:t>NS</a:t>
            </a:r>
          </a:p>
        </p:txBody>
      </p:sp>
      <p:cxnSp>
        <p:nvCxnSpPr>
          <p:cNvPr id="21" name="Connecteur droit 20">
            <a:extLst>
              <a:ext uri="{FF2B5EF4-FFF2-40B4-BE49-F238E27FC236}">
                <a16:creationId xmlns:a16="http://schemas.microsoft.com/office/drawing/2014/main" id="{76C982AC-FBBA-5242-1075-900C4A22CE25}"/>
              </a:ext>
            </a:extLst>
          </p:cNvPr>
          <p:cNvCxnSpPr/>
          <p:nvPr/>
        </p:nvCxnSpPr>
        <p:spPr>
          <a:xfrm>
            <a:off x="567195" y="4612483"/>
            <a:ext cx="3811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F7D45A4-150D-B3EB-57B9-D6F9A713339E}"/>
              </a:ext>
            </a:extLst>
          </p:cNvPr>
          <p:cNvCxnSpPr/>
          <p:nvPr/>
        </p:nvCxnSpPr>
        <p:spPr>
          <a:xfrm>
            <a:off x="553340" y="4124333"/>
            <a:ext cx="38111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Connecteur droit 25">
            <a:extLst>
              <a:ext uri="{FF2B5EF4-FFF2-40B4-BE49-F238E27FC236}">
                <a16:creationId xmlns:a16="http://schemas.microsoft.com/office/drawing/2014/main" id="{150A74D5-E7B6-9B27-06E9-1A4690FC970C}"/>
              </a:ext>
            </a:extLst>
          </p:cNvPr>
          <p:cNvCxnSpPr/>
          <p:nvPr/>
        </p:nvCxnSpPr>
        <p:spPr>
          <a:xfrm>
            <a:off x="552822" y="4478543"/>
            <a:ext cx="381112"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ZoneTexte 26">
                <a:extLst>
                  <a:ext uri="{FF2B5EF4-FFF2-40B4-BE49-F238E27FC236}">
                    <a16:creationId xmlns:a16="http://schemas.microsoft.com/office/drawing/2014/main" id="{B24E4F95-C481-2425-4831-F42CF0185027}"/>
                  </a:ext>
                </a:extLst>
              </p:cNvPr>
              <p:cNvSpPr txBox="1"/>
              <p:nvPr/>
            </p:nvSpPr>
            <p:spPr>
              <a:xfrm>
                <a:off x="992882" y="3980831"/>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3</m:t>
                          </m:r>
                        </m:sub>
                      </m:sSub>
                    </m:oMath>
                  </m:oMathPara>
                </a14:m>
                <a:endParaRPr lang="fr-FR" dirty="0"/>
              </a:p>
            </p:txBody>
          </p:sp>
        </mc:Choice>
        <mc:Fallback xmlns="">
          <p:sp>
            <p:nvSpPr>
              <p:cNvPr id="27" name="ZoneTexte 26">
                <a:extLst>
                  <a:ext uri="{FF2B5EF4-FFF2-40B4-BE49-F238E27FC236}">
                    <a16:creationId xmlns:a16="http://schemas.microsoft.com/office/drawing/2014/main" id="{B24E4F95-C481-2425-4831-F42CF0185027}"/>
                  </a:ext>
                </a:extLst>
              </p:cNvPr>
              <p:cNvSpPr txBox="1">
                <a:spLocks noRot="1" noChangeAspect="1" noMove="1" noResize="1" noEditPoints="1" noAdjustHandles="1" noChangeArrowheads="1" noChangeShapeType="1" noTextEdit="1"/>
              </p:cNvSpPr>
              <p:nvPr/>
            </p:nvSpPr>
            <p:spPr>
              <a:xfrm>
                <a:off x="992882" y="3980831"/>
                <a:ext cx="272767" cy="276999"/>
              </a:xfrm>
              <a:prstGeom prst="rect">
                <a:avLst/>
              </a:prstGeom>
              <a:blipFill>
                <a:blip r:embed="rId9"/>
                <a:stretch>
                  <a:fillRect l="-13636" r="-4545" b="-13043"/>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8" name="ZoneTexte 27">
                <a:extLst>
                  <a:ext uri="{FF2B5EF4-FFF2-40B4-BE49-F238E27FC236}">
                    <a16:creationId xmlns:a16="http://schemas.microsoft.com/office/drawing/2014/main" id="{A1C9B3CF-16ED-CBC5-5FE5-CAA479A4305E}"/>
                  </a:ext>
                </a:extLst>
              </p:cNvPr>
              <p:cNvSpPr txBox="1"/>
              <p:nvPr/>
            </p:nvSpPr>
            <p:spPr>
              <a:xfrm>
                <a:off x="1007370" y="4256629"/>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2</m:t>
                          </m:r>
                        </m:sub>
                      </m:sSub>
                    </m:oMath>
                  </m:oMathPara>
                </a14:m>
                <a:endParaRPr lang="fr-FR" dirty="0"/>
              </a:p>
            </p:txBody>
          </p:sp>
        </mc:Choice>
        <mc:Fallback xmlns="">
          <p:sp>
            <p:nvSpPr>
              <p:cNvPr id="28" name="ZoneTexte 27">
                <a:extLst>
                  <a:ext uri="{FF2B5EF4-FFF2-40B4-BE49-F238E27FC236}">
                    <a16:creationId xmlns:a16="http://schemas.microsoft.com/office/drawing/2014/main" id="{A1C9B3CF-16ED-CBC5-5FE5-CAA479A4305E}"/>
                  </a:ext>
                </a:extLst>
              </p:cNvPr>
              <p:cNvSpPr txBox="1">
                <a:spLocks noRot="1" noChangeAspect="1" noMove="1" noResize="1" noEditPoints="1" noAdjustHandles="1" noChangeArrowheads="1" noChangeShapeType="1" noTextEdit="1"/>
              </p:cNvSpPr>
              <p:nvPr/>
            </p:nvSpPr>
            <p:spPr>
              <a:xfrm>
                <a:off x="1007370" y="4256629"/>
                <a:ext cx="272767" cy="276999"/>
              </a:xfrm>
              <a:prstGeom prst="rect">
                <a:avLst/>
              </a:prstGeom>
              <a:blipFill>
                <a:blip r:embed="rId10"/>
                <a:stretch>
                  <a:fillRect l="-13636" r="-9091" b="-869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29" name="ZoneTexte 28">
                <a:extLst>
                  <a:ext uri="{FF2B5EF4-FFF2-40B4-BE49-F238E27FC236}">
                    <a16:creationId xmlns:a16="http://schemas.microsoft.com/office/drawing/2014/main" id="{96F2E6DB-731F-B009-F87B-2C089E4AF870}"/>
                  </a:ext>
                </a:extLst>
              </p:cNvPr>
              <p:cNvSpPr txBox="1"/>
              <p:nvPr/>
            </p:nvSpPr>
            <p:spPr>
              <a:xfrm>
                <a:off x="1021224" y="4464449"/>
                <a:ext cx="267445"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1</m:t>
                          </m:r>
                        </m:sub>
                      </m:sSub>
                    </m:oMath>
                  </m:oMathPara>
                </a14:m>
                <a:endParaRPr lang="fr-FR" dirty="0"/>
              </a:p>
            </p:txBody>
          </p:sp>
        </mc:Choice>
        <mc:Fallback xmlns="">
          <p:sp>
            <p:nvSpPr>
              <p:cNvPr id="29" name="ZoneTexte 28">
                <a:extLst>
                  <a:ext uri="{FF2B5EF4-FFF2-40B4-BE49-F238E27FC236}">
                    <a16:creationId xmlns:a16="http://schemas.microsoft.com/office/drawing/2014/main" id="{96F2E6DB-731F-B009-F87B-2C089E4AF870}"/>
                  </a:ext>
                </a:extLst>
              </p:cNvPr>
              <p:cNvSpPr txBox="1">
                <a:spLocks noRot="1" noChangeAspect="1" noMove="1" noResize="1" noEditPoints="1" noAdjustHandles="1" noChangeArrowheads="1" noChangeShapeType="1" noTextEdit="1"/>
              </p:cNvSpPr>
              <p:nvPr/>
            </p:nvSpPr>
            <p:spPr>
              <a:xfrm>
                <a:off x="1021224" y="4464449"/>
                <a:ext cx="267445" cy="276999"/>
              </a:xfrm>
              <a:prstGeom prst="rect">
                <a:avLst/>
              </a:prstGeom>
              <a:blipFill>
                <a:blip r:embed="rId11"/>
                <a:stretch>
                  <a:fillRect l="-13636" r="-4545" b="-13043"/>
                </a:stretch>
              </a:blipFill>
            </p:spPr>
            <p:txBody>
              <a:bodyPr/>
              <a:lstStyle/>
              <a:p>
                <a:r>
                  <a:rPr lang="fr-FR">
                    <a:noFill/>
                  </a:rPr>
                  <a:t> </a:t>
                </a:r>
              </a:p>
            </p:txBody>
          </p:sp>
        </mc:Fallback>
      </mc:AlternateContent>
      <p:sp>
        <p:nvSpPr>
          <p:cNvPr id="30" name="ZoneTexte 29">
            <a:extLst>
              <a:ext uri="{FF2B5EF4-FFF2-40B4-BE49-F238E27FC236}">
                <a16:creationId xmlns:a16="http://schemas.microsoft.com/office/drawing/2014/main" id="{576A1282-63B3-850B-C22C-1479430F974E}"/>
              </a:ext>
            </a:extLst>
          </p:cNvPr>
          <p:cNvSpPr txBox="1"/>
          <p:nvPr/>
        </p:nvSpPr>
        <p:spPr>
          <a:xfrm>
            <a:off x="488109" y="4892863"/>
            <a:ext cx="1045479" cy="1077218"/>
          </a:xfrm>
          <a:prstGeom prst="rect">
            <a:avLst/>
          </a:prstGeom>
          <a:noFill/>
        </p:spPr>
        <p:txBody>
          <a:bodyPr wrap="none" rtlCol="0">
            <a:spAutoFit/>
          </a:bodyPr>
          <a:lstStyle/>
          <a:p>
            <a:r>
              <a:rPr lang="fr-FR" sz="1600" b="1" dirty="0">
                <a:solidFill>
                  <a:schemeClr val="bg1">
                    <a:lumMod val="50000"/>
                  </a:schemeClr>
                </a:solidFill>
                <a:latin typeface="Book Antiqua" panose="02040602050305030304" pitchFamily="18" charset="0"/>
              </a:rPr>
              <a:t>Normal</a:t>
            </a:r>
          </a:p>
          <a:p>
            <a:r>
              <a:rPr lang="fr-FR" sz="1600" b="1" dirty="0">
                <a:solidFill>
                  <a:schemeClr val="bg1">
                    <a:lumMod val="50000"/>
                  </a:schemeClr>
                </a:solidFill>
                <a:latin typeface="Book Antiqua" panose="02040602050305030304" pitchFamily="18" charset="0"/>
              </a:rPr>
              <a:t>mass </a:t>
            </a:r>
          </a:p>
          <a:p>
            <a:r>
              <a:rPr lang="fr-FR" sz="1600" b="1" dirty="0" err="1">
                <a:solidFill>
                  <a:schemeClr val="bg1">
                    <a:lumMod val="50000"/>
                  </a:schemeClr>
                </a:solidFill>
                <a:latin typeface="Book Antiqua" panose="02040602050305030304" pitchFamily="18" charset="0"/>
              </a:rPr>
              <a:t>ordering</a:t>
            </a:r>
            <a:r>
              <a:rPr lang="fr-FR" sz="1600" b="1" dirty="0">
                <a:solidFill>
                  <a:schemeClr val="bg1">
                    <a:lumMod val="50000"/>
                  </a:schemeClr>
                </a:solidFill>
                <a:latin typeface="Book Antiqua" panose="02040602050305030304" pitchFamily="18" charset="0"/>
              </a:rPr>
              <a:t> </a:t>
            </a:r>
          </a:p>
          <a:p>
            <a:r>
              <a:rPr lang="fr-FR" sz="1600" b="1" dirty="0">
                <a:solidFill>
                  <a:schemeClr val="bg1">
                    <a:lumMod val="50000"/>
                  </a:schemeClr>
                </a:solidFill>
                <a:latin typeface="Book Antiqua" panose="02040602050305030304" pitchFamily="18" charset="0"/>
              </a:rPr>
              <a:t>(NO)</a:t>
            </a:r>
          </a:p>
        </p:txBody>
      </p:sp>
      <p:cxnSp>
        <p:nvCxnSpPr>
          <p:cNvPr id="31" name="Connecteur droit 30">
            <a:extLst>
              <a:ext uri="{FF2B5EF4-FFF2-40B4-BE49-F238E27FC236}">
                <a16:creationId xmlns:a16="http://schemas.microsoft.com/office/drawing/2014/main" id="{8506D93E-21F0-14E6-551F-432FB9627C55}"/>
              </a:ext>
            </a:extLst>
          </p:cNvPr>
          <p:cNvCxnSpPr/>
          <p:nvPr/>
        </p:nvCxnSpPr>
        <p:spPr>
          <a:xfrm>
            <a:off x="1592433" y="4242772"/>
            <a:ext cx="381112" cy="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CCD00A16-6816-6DCE-F657-52BCAEDBB47F}"/>
              </a:ext>
            </a:extLst>
          </p:cNvPr>
          <p:cNvCxnSpPr/>
          <p:nvPr/>
        </p:nvCxnSpPr>
        <p:spPr>
          <a:xfrm>
            <a:off x="1612884" y="4612483"/>
            <a:ext cx="38111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3" name="Connecteur droit 32">
            <a:extLst>
              <a:ext uri="{FF2B5EF4-FFF2-40B4-BE49-F238E27FC236}">
                <a16:creationId xmlns:a16="http://schemas.microsoft.com/office/drawing/2014/main" id="{93673213-8030-1E97-81F1-603D814D3FB2}"/>
              </a:ext>
            </a:extLst>
          </p:cNvPr>
          <p:cNvCxnSpPr/>
          <p:nvPr/>
        </p:nvCxnSpPr>
        <p:spPr>
          <a:xfrm>
            <a:off x="1592433" y="4124333"/>
            <a:ext cx="381112" cy="0"/>
          </a:xfrm>
          <a:prstGeom prst="line">
            <a:avLst/>
          </a:prstGeom>
          <a:ln w="19050">
            <a:solidFill>
              <a:srgbClr val="FFC000"/>
            </a:solidFill>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ZoneTexte 33">
                <a:extLst>
                  <a:ext uri="{FF2B5EF4-FFF2-40B4-BE49-F238E27FC236}">
                    <a16:creationId xmlns:a16="http://schemas.microsoft.com/office/drawing/2014/main" id="{F458D897-76D1-6F31-0AB5-6661FB9EEA87}"/>
                  </a:ext>
                </a:extLst>
              </p:cNvPr>
              <p:cNvSpPr txBox="1"/>
              <p:nvPr/>
            </p:nvSpPr>
            <p:spPr>
              <a:xfrm>
                <a:off x="2046462" y="4472499"/>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3</m:t>
                          </m:r>
                        </m:sub>
                      </m:sSub>
                    </m:oMath>
                  </m:oMathPara>
                </a14:m>
                <a:endParaRPr lang="fr-FR" dirty="0"/>
              </a:p>
            </p:txBody>
          </p:sp>
        </mc:Choice>
        <mc:Fallback xmlns="">
          <p:sp>
            <p:nvSpPr>
              <p:cNvPr id="34" name="ZoneTexte 33">
                <a:extLst>
                  <a:ext uri="{FF2B5EF4-FFF2-40B4-BE49-F238E27FC236}">
                    <a16:creationId xmlns:a16="http://schemas.microsoft.com/office/drawing/2014/main" id="{F458D897-76D1-6F31-0AB5-6661FB9EEA87}"/>
                  </a:ext>
                </a:extLst>
              </p:cNvPr>
              <p:cNvSpPr txBox="1">
                <a:spLocks noRot="1" noChangeAspect="1" noMove="1" noResize="1" noEditPoints="1" noAdjustHandles="1" noChangeArrowheads="1" noChangeShapeType="1" noTextEdit="1"/>
              </p:cNvSpPr>
              <p:nvPr/>
            </p:nvSpPr>
            <p:spPr>
              <a:xfrm>
                <a:off x="2046462" y="4472499"/>
                <a:ext cx="272767" cy="276999"/>
              </a:xfrm>
              <a:prstGeom prst="rect">
                <a:avLst/>
              </a:prstGeom>
              <a:blipFill>
                <a:blip r:embed="rId12"/>
                <a:stretch>
                  <a:fillRect l="-13636" r="-4545" b="-18182"/>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5" name="ZoneTexte 34">
                <a:extLst>
                  <a:ext uri="{FF2B5EF4-FFF2-40B4-BE49-F238E27FC236}">
                    <a16:creationId xmlns:a16="http://schemas.microsoft.com/office/drawing/2014/main" id="{4417B797-6924-BF34-E439-E272CD7BD533}"/>
                  </a:ext>
                </a:extLst>
              </p:cNvPr>
              <p:cNvSpPr txBox="1"/>
              <p:nvPr/>
            </p:nvSpPr>
            <p:spPr>
              <a:xfrm>
                <a:off x="2032608" y="3965680"/>
                <a:ext cx="272767"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2</m:t>
                          </m:r>
                        </m:sub>
                      </m:sSub>
                    </m:oMath>
                  </m:oMathPara>
                </a14:m>
                <a:endParaRPr lang="fr-FR" dirty="0"/>
              </a:p>
            </p:txBody>
          </p:sp>
        </mc:Choice>
        <mc:Fallback xmlns="">
          <p:sp>
            <p:nvSpPr>
              <p:cNvPr id="35" name="ZoneTexte 34">
                <a:extLst>
                  <a:ext uri="{FF2B5EF4-FFF2-40B4-BE49-F238E27FC236}">
                    <a16:creationId xmlns:a16="http://schemas.microsoft.com/office/drawing/2014/main" id="{4417B797-6924-BF34-E439-E272CD7BD533}"/>
                  </a:ext>
                </a:extLst>
              </p:cNvPr>
              <p:cNvSpPr txBox="1">
                <a:spLocks noRot="1" noChangeAspect="1" noMove="1" noResize="1" noEditPoints="1" noAdjustHandles="1" noChangeArrowheads="1" noChangeShapeType="1" noTextEdit="1"/>
              </p:cNvSpPr>
              <p:nvPr/>
            </p:nvSpPr>
            <p:spPr>
              <a:xfrm>
                <a:off x="2032608" y="3965680"/>
                <a:ext cx="272767" cy="276999"/>
              </a:xfrm>
              <a:prstGeom prst="rect">
                <a:avLst/>
              </a:prstGeom>
              <a:blipFill>
                <a:blip r:embed="rId13"/>
                <a:stretch>
                  <a:fillRect l="-8696" r="-4348" b="-8696"/>
                </a:stretch>
              </a:blipFill>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36" name="ZoneTexte 35">
                <a:extLst>
                  <a:ext uri="{FF2B5EF4-FFF2-40B4-BE49-F238E27FC236}">
                    <a16:creationId xmlns:a16="http://schemas.microsoft.com/office/drawing/2014/main" id="{9FC57E6F-5FE7-F41B-536C-16C6FD7AE494}"/>
                  </a:ext>
                </a:extLst>
              </p:cNvPr>
              <p:cNvSpPr txBox="1"/>
              <p:nvPr/>
            </p:nvSpPr>
            <p:spPr>
              <a:xfrm>
                <a:off x="2046462" y="4173500"/>
                <a:ext cx="267445" cy="276999"/>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1</m:t>
                          </m:r>
                        </m:sub>
                      </m:sSub>
                    </m:oMath>
                  </m:oMathPara>
                </a14:m>
                <a:endParaRPr lang="fr-FR" dirty="0"/>
              </a:p>
            </p:txBody>
          </p:sp>
        </mc:Choice>
        <mc:Fallback xmlns="">
          <p:sp>
            <p:nvSpPr>
              <p:cNvPr id="36" name="ZoneTexte 35">
                <a:extLst>
                  <a:ext uri="{FF2B5EF4-FFF2-40B4-BE49-F238E27FC236}">
                    <a16:creationId xmlns:a16="http://schemas.microsoft.com/office/drawing/2014/main" id="{9FC57E6F-5FE7-F41B-536C-16C6FD7AE494}"/>
                  </a:ext>
                </a:extLst>
              </p:cNvPr>
              <p:cNvSpPr txBox="1">
                <a:spLocks noRot="1" noChangeAspect="1" noMove="1" noResize="1" noEditPoints="1" noAdjustHandles="1" noChangeArrowheads="1" noChangeShapeType="1" noTextEdit="1"/>
              </p:cNvSpPr>
              <p:nvPr/>
            </p:nvSpPr>
            <p:spPr>
              <a:xfrm>
                <a:off x="2046462" y="4173500"/>
                <a:ext cx="267445" cy="276999"/>
              </a:xfrm>
              <a:prstGeom prst="rect">
                <a:avLst/>
              </a:prstGeom>
              <a:blipFill>
                <a:blip r:embed="rId14"/>
                <a:stretch>
                  <a:fillRect l="-13636" r="-4545" b="-13043"/>
                </a:stretch>
              </a:blipFill>
            </p:spPr>
            <p:txBody>
              <a:bodyPr/>
              <a:lstStyle/>
              <a:p>
                <a:r>
                  <a:rPr lang="fr-FR">
                    <a:noFill/>
                  </a:rPr>
                  <a:t> </a:t>
                </a:r>
              </a:p>
            </p:txBody>
          </p:sp>
        </mc:Fallback>
      </mc:AlternateContent>
      <p:sp>
        <p:nvSpPr>
          <p:cNvPr id="37" name="ZoneTexte 36">
            <a:extLst>
              <a:ext uri="{FF2B5EF4-FFF2-40B4-BE49-F238E27FC236}">
                <a16:creationId xmlns:a16="http://schemas.microsoft.com/office/drawing/2014/main" id="{93B11A3A-F561-7D4A-A2F6-7C2D7188EC24}"/>
              </a:ext>
            </a:extLst>
          </p:cNvPr>
          <p:cNvSpPr txBox="1"/>
          <p:nvPr/>
        </p:nvSpPr>
        <p:spPr>
          <a:xfrm>
            <a:off x="1527202" y="4920570"/>
            <a:ext cx="1051891" cy="1077218"/>
          </a:xfrm>
          <a:prstGeom prst="rect">
            <a:avLst/>
          </a:prstGeom>
          <a:noFill/>
        </p:spPr>
        <p:txBody>
          <a:bodyPr wrap="none" rtlCol="0">
            <a:spAutoFit/>
          </a:bodyPr>
          <a:lstStyle/>
          <a:p>
            <a:r>
              <a:rPr lang="fr-FR" sz="1600" b="1" dirty="0" err="1">
                <a:solidFill>
                  <a:schemeClr val="bg1">
                    <a:lumMod val="50000"/>
                  </a:schemeClr>
                </a:solidFill>
                <a:latin typeface="Book Antiqua" panose="02040602050305030304" pitchFamily="18" charset="0"/>
              </a:rPr>
              <a:t>Inverted</a:t>
            </a:r>
            <a:endParaRPr lang="fr-FR" sz="1600" b="1" dirty="0">
              <a:solidFill>
                <a:schemeClr val="bg1">
                  <a:lumMod val="50000"/>
                </a:schemeClr>
              </a:solidFill>
              <a:latin typeface="Book Antiqua" panose="02040602050305030304" pitchFamily="18" charset="0"/>
            </a:endParaRPr>
          </a:p>
          <a:p>
            <a:r>
              <a:rPr lang="fr-FR" sz="1600" b="1" dirty="0">
                <a:solidFill>
                  <a:schemeClr val="bg1">
                    <a:lumMod val="50000"/>
                  </a:schemeClr>
                </a:solidFill>
                <a:latin typeface="Book Antiqua" panose="02040602050305030304" pitchFamily="18" charset="0"/>
              </a:rPr>
              <a:t>Mass</a:t>
            </a:r>
          </a:p>
          <a:p>
            <a:r>
              <a:rPr lang="fr-FR" sz="1600" b="1" dirty="0" err="1">
                <a:solidFill>
                  <a:schemeClr val="bg1">
                    <a:lumMod val="50000"/>
                  </a:schemeClr>
                </a:solidFill>
                <a:latin typeface="Book Antiqua" panose="02040602050305030304" pitchFamily="18" charset="0"/>
              </a:rPr>
              <a:t>Ordering</a:t>
            </a:r>
            <a:endParaRPr lang="fr-FR" sz="1600" b="1" dirty="0">
              <a:solidFill>
                <a:schemeClr val="bg1">
                  <a:lumMod val="50000"/>
                </a:schemeClr>
              </a:solidFill>
              <a:latin typeface="Book Antiqua" panose="02040602050305030304" pitchFamily="18" charset="0"/>
            </a:endParaRPr>
          </a:p>
          <a:p>
            <a:r>
              <a:rPr lang="fr-FR" sz="1600" b="1" dirty="0">
                <a:solidFill>
                  <a:schemeClr val="bg1">
                    <a:lumMod val="50000"/>
                  </a:schemeClr>
                </a:solidFill>
                <a:latin typeface="Book Antiqua" panose="02040602050305030304" pitchFamily="18" charset="0"/>
              </a:rPr>
              <a:t>(IO)</a:t>
            </a:r>
          </a:p>
        </p:txBody>
      </p:sp>
      <p:cxnSp>
        <p:nvCxnSpPr>
          <p:cNvPr id="39" name="Connecteur droit avec flèche 38">
            <a:extLst>
              <a:ext uri="{FF2B5EF4-FFF2-40B4-BE49-F238E27FC236}">
                <a16:creationId xmlns:a16="http://schemas.microsoft.com/office/drawing/2014/main" id="{57D331A4-86D5-BE42-DE9D-ED116C14533A}"/>
              </a:ext>
            </a:extLst>
          </p:cNvPr>
          <p:cNvCxnSpPr>
            <a:cxnSpLocks/>
          </p:cNvCxnSpPr>
          <p:nvPr/>
        </p:nvCxnSpPr>
        <p:spPr>
          <a:xfrm flipV="1">
            <a:off x="482820" y="3643745"/>
            <a:ext cx="0" cy="1069007"/>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1" name="ZoneTexte 40">
            <a:extLst>
              <a:ext uri="{FF2B5EF4-FFF2-40B4-BE49-F238E27FC236}">
                <a16:creationId xmlns:a16="http://schemas.microsoft.com/office/drawing/2014/main" id="{13116327-FDAA-A696-E8EC-23443F78100C}"/>
              </a:ext>
            </a:extLst>
          </p:cNvPr>
          <p:cNvSpPr txBox="1"/>
          <p:nvPr/>
        </p:nvSpPr>
        <p:spPr>
          <a:xfrm rot="16200000">
            <a:off x="-126856" y="3920839"/>
            <a:ext cx="910827" cy="369332"/>
          </a:xfrm>
          <a:prstGeom prst="rect">
            <a:avLst/>
          </a:prstGeom>
          <a:noFill/>
        </p:spPr>
        <p:txBody>
          <a:bodyPr wrap="none" rtlCol="0">
            <a:spAutoFit/>
          </a:bodyPr>
          <a:lstStyle/>
          <a:p>
            <a:r>
              <a:rPr lang="fr-FR" dirty="0"/>
              <a:t>m (</a:t>
            </a:r>
            <a:r>
              <a:rPr lang="fr-FR" dirty="0" err="1"/>
              <a:t>a.u</a:t>
            </a:r>
            <a:r>
              <a:rPr lang="fr-FR" dirty="0"/>
              <a:t>.)</a:t>
            </a:r>
          </a:p>
        </p:txBody>
      </p:sp>
      <p:cxnSp>
        <p:nvCxnSpPr>
          <p:cNvPr id="42" name="Connecteur droit avec flèche 41">
            <a:extLst>
              <a:ext uri="{FF2B5EF4-FFF2-40B4-BE49-F238E27FC236}">
                <a16:creationId xmlns:a16="http://schemas.microsoft.com/office/drawing/2014/main" id="{EA202B96-FBA8-EB31-316D-49E8F970FBC8}"/>
              </a:ext>
            </a:extLst>
          </p:cNvPr>
          <p:cNvCxnSpPr>
            <a:cxnSpLocks/>
          </p:cNvCxnSpPr>
          <p:nvPr/>
        </p:nvCxnSpPr>
        <p:spPr>
          <a:xfrm>
            <a:off x="482820" y="4749498"/>
            <a:ext cx="1943873" cy="0"/>
          </a:xfrm>
          <a:prstGeom prst="straightConnector1">
            <a:avLst/>
          </a:prstGeom>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7" name="ICAP, IAP, 8th September 2022">
            <a:extLst>
              <a:ext uri="{FF2B5EF4-FFF2-40B4-BE49-F238E27FC236}">
                <a16:creationId xmlns:a16="http://schemas.microsoft.com/office/drawing/2014/main" id="{6CF63F92-5B01-E985-C0B7-94518BEAB41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12644580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70E4F-8E32-8882-7881-B36AC2E0B942}"/>
            </a:ext>
          </a:extLst>
        </p:cNvPr>
        <p:cNvGrpSpPr/>
        <p:nvPr/>
      </p:nvGrpSpPr>
      <p:grpSpPr>
        <a:xfrm>
          <a:off x="0" y="0"/>
          <a:ext cx="0" cy="0"/>
          <a:chOff x="0" y="0"/>
          <a:chExt cx="0" cy="0"/>
        </a:xfrm>
      </p:grpSpPr>
      <p:sp>
        <p:nvSpPr>
          <p:cNvPr id="674" name="Delayed neutrino-heating mechanism:…">
            <a:extLst>
              <a:ext uri="{FF2B5EF4-FFF2-40B4-BE49-F238E27FC236}">
                <a16:creationId xmlns:a16="http://schemas.microsoft.com/office/drawing/2014/main" id="{20CC9BA9-983B-ECDF-7C64-168BC6F5BBBC}"/>
              </a:ext>
            </a:extLst>
          </p:cNvPr>
          <p:cNvSpPr txBox="1"/>
          <p:nvPr/>
        </p:nvSpPr>
        <p:spPr>
          <a:xfrm>
            <a:off x="2189846" y="981683"/>
            <a:ext cx="8015336" cy="9746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2000" dirty="0">
                <a:solidFill>
                  <a:srgbClr val="9437FF"/>
                </a:solidFill>
              </a:rPr>
              <a:t>Delayed neutrino-heating mechanism:</a:t>
            </a:r>
          </a:p>
          <a:p>
            <a:pPr defTabSz="292100">
              <a:defRPr sz="3000">
                <a:solidFill>
                  <a:srgbClr val="212121"/>
                </a:solidFill>
                <a:effectLst/>
                <a:latin typeface="Palatino"/>
                <a:ea typeface="Palatino"/>
                <a:cs typeface="Palatino"/>
                <a:sym typeface="Palatino"/>
              </a:defRPr>
            </a:pPr>
            <a:r>
              <a:rPr sz="2000" dirty="0">
                <a:solidFill>
                  <a:srgbClr val="9437FF"/>
                </a:solidFill>
              </a:rPr>
              <a:t>t</a:t>
            </a:r>
            <a:r>
              <a:rPr sz="2000" dirty="0"/>
              <a:t>he hydrodynamic instabilities (SASI) have a characteristic imprint on </a:t>
            </a:r>
            <a:endParaRPr lang="fr-FR" sz="2000" dirty="0"/>
          </a:p>
          <a:p>
            <a:pPr defTabSz="292100">
              <a:defRPr sz="3000">
                <a:solidFill>
                  <a:srgbClr val="212121"/>
                </a:solidFill>
                <a:effectLst/>
                <a:latin typeface="Palatino"/>
                <a:ea typeface="Palatino"/>
                <a:cs typeface="Palatino"/>
                <a:sym typeface="Palatino"/>
              </a:defRPr>
            </a:pPr>
            <a:r>
              <a:rPr sz="2000" dirty="0"/>
              <a:t>the neutrino time signal</a:t>
            </a:r>
            <a:r>
              <a:rPr lang="fr-FR" sz="2000" dirty="0"/>
              <a:t>. One of the </a:t>
            </a:r>
            <a:r>
              <a:rPr lang="fr-FR" sz="2000" dirty="0" err="1"/>
              <a:t>features</a:t>
            </a:r>
            <a:r>
              <a:rPr lang="fr-FR" sz="2000" dirty="0"/>
              <a:t>.</a:t>
            </a:r>
            <a:endParaRPr sz="2000" dirty="0"/>
          </a:p>
        </p:txBody>
      </p:sp>
      <p:sp>
        <p:nvSpPr>
          <p:cNvPr id="676" name="OBSERVING THE NEXT SUPERNOVA CRUCIAL to CONFIRM/REFUTE">
            <a:extLst>
              <a:ext uri="{FF2B5EF4-FFF2-40B4-BE49-F238E27FC236}">
                <a16:creationId xmlns:a16="http://schemas.microsoft.com/office/drawing/2014/main" id="{9137408C-B0C2-C0F9-70AB-852AEE4EFD84}"/>
              </a:ext>
            </a:extLst>
          </p:cNvPr>
          <p:cNvSpPr txBox="1"/>
          <p:nvPr/>
        </p:nvSpPr>
        <p:spPr>
          <a:xfrm>
            <a:off x="3193679" y="6195192"/>
            <a:ext cx="6007670"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FF2600"/>
                </a:solidFill>
                <a:effectLst/>
                <a:latin typeface="Palatino"/>
                <a:ea typeface="Palatino"/>
                <a:cs typeface="Palatino"/>
                <a:sym typeface="Palatino"/>
              </a:defRPr>
            </a:pPr>
            <a:r>
              <a:rPr sz="2000" b="1" dirty="0"/>
              <a:t>OBSERVING THE NEXT SUPERNOVA CRUCIAL</a:t>
            </a:r>
            <a:endParaRPr sz="2000" dirty="0"/>
          </a:p>
        </p:txBody>
      </p:sp>
      <p:pic>
        <p:nvPicPr>
          <p:cNvPr id="680" name="Image" descr="Image">
            <a:extLst>
              <a:ext uri="{FF2B5EF4-FFF2-40B4-BE49-F238E27FC236}">
                <a16:creationId xmlns:a16="http://schemas.microsoft.com/office/drawing/2014/main" id="{C077516D-EF70-3BFB-A881-DF57C3584E83}"/>
              </a:ext>
            </a:extLst>
          </p:cNvPr>
          <p:cNvPicPr>
            <a:picLocks noChangeAspect="1"/>
          </p:cNvPicPr>
          <p:nvPr/>
        </p:nvPicPr>
        <p:blipFill>
          <a:blip r:embed="rId2"/>
          <a:stretch>
            <a:fillRect/>
          </a:stretch>
        </p:blipFill>
        <p:spPr>
          <a:xfrm>
            <a:off x="7660462" y="2332451"/>
            <a:ext cx="2173087" cy="1465188"/>
          </a:xfrm>
          <a:prstGeom prst="rect">
            <a:avLst/>
          </a:prstGeom>
          <a:ln>
            <a:noFill/>
          </a:ln>
          <a:effectLst/>
        </p:spPr>
      </p:pic>
      <p:pic>
        <p:nvPicPr>
          <p:cNvPr id="682" name="Image" descr="Image">
            <a:extLst>
              <a:ext uri="{FF2B5EF4-FFF2-40B4-BE49-F238E27FC236}">
                <a16:creationId xmlns:a16="http://schemas.microsoft.com/office/drawing/2014/main" id="{FF03D397-7A51-3508-5BAC-0BB9F128760A}"/>
              </a:ext>
            </a:extLst>
          </p:cNvPr>
          <p:cNvPicPr>
            <a:picLocks noChangeAspect="1"/>
          </p:cNvPicPr>
          <p:nvPr/>
        </p:nvPicPr>
        <p:blipFill>
          <a:blip r:embed="rId3"/>
          <a:stretch>
            <a:fillRect/>
          </a:stretch>
        </p:blipFill>
        <p:spPr>
          <a:xfrm>
            <a:off x="8991550" y="2374392"/>
            <a:ext cx="831464" cy="293459"/>
          </a:xfrm>
          <a:prstGeom prst="rect">
            <a:avLst/>
          </a:prstGeom>
          <a:ln w="12700">
            <a:miter lim="400000"/>
          </a:ln>
        </p:spPr>
      </p:pic>
      <p:pic>
        <p:nvPicPr>
          <p:cNvPr id="683" name="Image" descr="Image">
            <a:extLst>
              <a:ext uri="{FF2B5EF4-FFF2-40B4-BE49-F238E27FC236}">
                <a16:creationId xmlns:a16="http://schemas.microsoft.com/office/drawing/2014/main" id="{4C483C0D-C80A-428F-7E17-50624B6FE293}"/>
              </a:ext>
            </a:extLst>
          </p:cNvPr>
          <p:cNvPicPr>
            <a:picLocks noChangeAspect="1"/>
          </p:cNvPicPr>
          <p:nvPr/>
        </p:nvPicPr>
        <p:blipFill>
          <a:blip r:embed="rId4"/>
          <a:stretch>
            <a:fillRect/>
          </a:stretch>
        </p:blipFill>
        <p:spPr>
          <a:xfrm rot="5425922">
            <a:off x="9474201" y="2960216"/>
            <a:ext cx="1001187" cy="204545"/>
          </a:xfrm>
          <a:prstGeom prst="rect">
            <a:avLst/>
          </a:prstGeom>
          <a:ln w="12700">
            <a:miter lim="400000"/>
          </a:ln>
        </p:spPr>
      </p:pic>
      <p:grpSp>
        <p:nvGrpSpPr>
          <p:cNvPr id="686" name="Image">
            <a:extLst>
              <a:ext uri="{FF2B5EF4-FFF2-40B4-BE49-F238E27FC236}">
                <a16:creationId xmlns:a16="http://schemas.microsoft.com/office/drawing/2014/main" id="{AAA1C5BB-67CF-8AFC-C07B-8E106A4C5F54}"/>
              </a:ext>
            </a:extLst>
          </p:cNvPr>
          <p:cNvGrpSpPr/>
          <p:nvPr/>
        </p:nvGrpSpPr>
        <p:grpSpPr>
          <a:xfrm>
            <a:off x="7619311" y="3797639"/>
            <a:ext cx="2326624" cy="1821391"/>
            <a:chOff x="0" y="0"/>
            <a:chExt cx="4653247" cy="3642780"/>
          </a:xfrm>
        </p:grpSpPr>
        <p:pic>
          <p:nvPicPr>
            <p:cNvPr id="685" name="Image" descr="Image">
              <a:extLst>
                <a:ext uri="{FF2B5EF4-FFF2-40B4-BE49-F238E27FC236}">
                  <a16:creationId xmlns:a16="http://schemas.microsoft.com/office/drawing/2014/main" id="{7DC150F9-5B9D-AFD6-213C-CF9AAD18CB9E}"/>
                </a:ext>
              </a:extLst>
            </p:cNvPr>
            <p:cNvPicPr>
              <a:picLocks noChangeAspect="1"/>
            </p:cNvPicPr>
            <p:nvPr/>
          </p:nvPicPr>
          <p:blipFill>
            <a:blip r:embed="rId5"/>
            <a:stretch>
              <a:fillRect/>
            </a:stretch>
          </p:blipFill>
          <p:spPr>
            <a:xfrm>
              <a:off x="127000" y="88900"/>
              <a:ext cx="4399248" cy="3312581"/>
            </a:xfrm>
            <a:prstGeom prst="rect">
              <a:avLst/>
            </a:prstGeom>
            <a:ln>
              <a:noFill/>
            </a:ln>
            <a:effectLst/>
          </p:spPr>
        </p:pic>
        <p:pic>
          <p:nvPicPr>
            <p:cNvPr id="684" name="Image" descr="Image">
              <a:extLst>
                <a:ext uri="{FF2B5EF4-FFF2-40B4-BE49-F238E27FC236}">
                  <a16:creationId xmlns:a16="http://schemas.microsoft.com/office/drawing/2014/main" id="{393CA5D2-4D6E-4B52-3817-D93E632E6890}"/>
                </a:ext>
              </a:extLst>
            </p:cNvPr>
            <p:cNvPicPr>
              <a:picLocks/>
            </p:cNvPicPr>
            <p:nvPr/>
          </p:nvPicPr>
          <p:blipFill>
            <a:blip r:embed="rId6"/>
            <a:stretch>
              <a:fillRect/>
            </a:stretch>
          </p:blipFill>
          <p:spPr>
            <a:xfrm>
              <a:off x="0" y="0"/>
              <a:ext cx="4653248" cy="3642781"/>
            </a:xfrm>
            <a:prstGeom prst="rect">
              <a:avLst/>
            </a:prstGeom>
            <a:effectLst/>
          </p:spPr>
        </p:pic>
      </p:grpSp>
      <p:pic>
        <p:nvPicPr>
          <p:cNvPr id="687" name="Image" descr="Image">
            <a:extLst>
              <a:ext uri="{FF2B5EF4-FFF2-40B4-BE49-F238E27FC236}">
                <a16:creationId xmlns:a16="http://schemas.microsoft.com/office/drawing/2014/main" id="{FF3BC94F-1405-AC4B-A77B-6FA2487B8CFB}"/>
              </a:ext>
            </a:extLst>
          </p:cNvPr>
          <p:cNvPicPr>
            <a:picLocks noChangeAspect="1"/>
          </p:cNvPicPr>
          <p:nvPr/>
        </p:nvPicPr>
        <p:blipFill>
          <a:blip r:embed="rId7"/>
          <a:stretch>
            <a:fillRect/>
          </a:stretch>
        </p:blipFill>
        <p:spPr>
          <a:xfrm rot="5400000">
            <a:off x="9735184" y="4579025"/>
            <a:ext cx="547367" cy="176571"/>
          </a:xfrm>
          <a:prstGeom prst="rect">
            <a:avLst/>
          </a:prstGeom>
          <a:ln w="12700">
            <a:miter lim="400000"/>
          </a:ln>
        </p:spPr>
      </p:pic>
      <p:sp>
        <p:nvSpPr>
          <p:cNvPr id="688" name="Walk et al (2020)">
            <a:extLst>
              <a:ext uri="{FF2B5EF4-FFF2-40B4-BE49-F238E27FC236}">
                <a16:creationId xmlns:a16="http://schemas.microsoft.com/office/drawing/2014/main" id="{488924BF-21C9-DBE3-87EA-5F4F8397F810}"/>
              </a:ext>
            </a:extLst>
          </p:cNvPr>
          <p:cNvSpPr txBox="1"/>
          <p:nvPr/>
        </p:nvSpPr>
        <p:spPr>
          <a:xfrm>
            <a:off x="8125459" y="5569840"/>
            <a:ext cx="1971694" cy="67454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2500">
                <a:latin typeface="American Typewriter"/>
                <a:ea typeface="American Typewriter"/>
                <a:cs typeface="American Typewriter"/>
                <a:sym typeface="American Typewriter"/>
              </a:defRPr>
            </a:pPr>
            <a:r>
              <a:rPr sz="1400" dirty="0">
                <a:solidFill>
                  <a:schemeClr val="bg2">
                    <a:lumMod val="50000"/>
                  </a:schemeClr>
                </a:solidFill>
                <a:latin typeface="Book Antiqua" panose="02040602050305030304" pitchFamily="18" charset="0"/>
              </a:rPr>
              <a:t>Walk</a:t>
            </a:r>
            <a:r>
              <a:rPr lang="fr-FR" sz="1400" dirty="0">
                <a:solidFill>
                  <a:schemeClr val="bg2">
                    <a:lumMod val="50000"/>
                  </a:schemeClr>
                </a:solidFill>
                <a:latin typeface="Book Antiqua" panose="02040602050305030304" pitchFamily="18" charset="0"/>
              </a:rPr>
              <a:t>, </a:t>
            </a:r>
            <a:r>
              <a:rPr lang="fr-FR" sz="1400" dirty="0" err="1">
                <a:solidFill>
                  <a:schemeClr val="bg2">
                    <a:lumMod val="50000"/>
                  </a:schemeClr>
                </a:solidFill>
                <a:latin typeface="Book Antiqua" panose="02040602050305030304" pitchFamily="18" charset="0"/>
              </a:rPr>
              <a:t>Tamborra</a:t>
            </a:r>
            <a:r>
              <a:rPr lang="fr-FR" sz="1400" dirty="0">
                <a:solidFill>
                  <a:schemeClr val="bg2">
                    <a:lumMod val="50000"/>
                  </a:schemeClr>
                </a:solidFill>
                <a:latin typeface="Book Antiqua" panose="02040602050305030304" pitchFamily="18" charset="0"/>
              </a:rPr>
              <a:t>, </a:t>
            </a:r>
            <a:r>
              <a:rPr lang="fr-FR" sz="1400" dirty="0" err="1">
                <a:solidFill>
                  <a:schemeClr val="bg2">
                    <a:lumMod val="50000"/>
                  </a:schemeClr>
                </a:solidFill>
                <a:latin typeface="Book Antiqua" panose="02040602050305030304" pitchFamily="18" charset="0"/>
              </a:rPr>
              <a:t>Janka</a:t>
            </a:r>
            <a:r>
              <a:rPr lang="fr-FR" sz="1400" dirty="0">
                <a:solidFill>
                  <a:schemeClr val="bg2">
                    <a:lumMod val="50000"/>
                  </a:schemeClr>
                </a:solidFill>
                <a:latin typeface="Book Antiqua" panose="02040602050305030304" pitchFamily="18" charset="0"/>
              </a:rPr>
              <a:t>, </a:t>
            </a:r>
          </a:p>
          <a:p>
            <a:pPr>
              <a:defRPr sz="2500">
                <a:latin typeface="American Typewriter"/>
                <a:ea typeface="American Typewriter"/>
                <a:cs typeface="American Typewriter"/>
                <a:sym typeface="American Typewriter"/>
              </a:defRPr>
            </a:pPr>
            <a:r>
              <a:rPr lang="fr-FR" sz="1400" dirty="0">
                <a:solidFill>
                  <a:schemeClr val="bg2">
                    <a:lumMod val="50000"/>
                  </a:schemeClr>
                </a:solidFill>
                <a:latin typeface="Book Antiqua" panose="02040602050305030304" pitchFamily="18" charset="0"/>
              </a:rPr>
              <a:t>Summa, </a:t>
            </a:r>
            <a:r>
              <a:rPr lang="fr-FR" sz="1400" dirty="0" err="1">
                <a:solidFill>
                  <a:schemeClr val="bg2">
                    <a:lumMod val="50000"/>
                  </a:schemeClr>
                </a:solidFill>
                <a:latin typeface="Book Antiqua" panose="02040602050305030304" pitchFamily="18" charset="0"/>
              </a:rPr>
              <a:t>Kresse</a:t>
            </a:r>
            <a:r>
              <a:rPr lang="fr-FR" sz="1400" dirty="0">
                <a:solidFill>
                  <a:schemeClr val="bg2">
                    <a:lumMod val="50000"/>
                  </a:schemeClr>
                </a:solidFill>
                <a:latin typeface="Book Antiqua" panose="02040602050305030304" pitchFamily="18" charset="0"/>
              </a:rPr>
              <a:t>,</a:t>
            </a:r>
            <a:r>
              <a:rPr sz="1400" dirty="0">
                <a:solidFill>
                  <a:schemeClr val="bg2">
                    <a:lumMod val="50000"/>
                  </a:schemeClr>
                </a:solidFill>
                <a:latin typeface="Book Antiqua" panose="02040602050305030304" pitchFamily="18" charset="0"/>
              </a:rPr>
              <a:t> 2020</a:t>
            </a:r>
          </a:p>
          <a:p>
            <a:pPr>
              <a:defRPr sz="2500">
                <a:latin typeface="American Typewriter"/>
                <a:ea typeface="American Typewriter"/>
                <a:cs typeface="American Typewriter"/>
                <a:sym typeface="American Typewriter"/>
              </a:defRPr>
            </a:pPr>
            <a:r>
              <a:rPr sz="1250" dirty="0"/>
              <a:t>   </a:t>
            </a:r>
          </a:p>
        </p:txBody>
      </p:sp>
      <p:pic>
        <p:nvPicPr>
          <p:cNvPr id="689" name="pasted-image.pdf" descr="pasted-image.pdf">
            <a:extLst>
              <a:ext uri="{FF2B5EF4-FFF2-40B4-BE49-F238E27FC236}">
                <a16:creationId xmlns:a16="http://schemas.microsoft.com/office/drawing/2014/main" id="{C3BAAEAC-5A46-8FC3-AC47-4657226ED0C7}"/>
              </a:ext>
            </a:extLst>
          </p:cNvPr>
          <p:cNvPicPr>
            <a:picLocks noChangeAspect="1"/>
          </p:cNvPicPr>
          <p:nvPr/>
        </p:nvPicPr>
        <p:blipFill>
          <a:blip r:embed="rId8"/>
          <a:stretch>
            <a:fillRect/>
          </a:stretch>
        </p:blipFill>
        <p:spPr>
          <a:xfrm rot="21514195">
            <a:off x="5112766" y="2273695"/>
            <a:ext cx="2255998" cy="3032178"/>
          </a:xfrm>
          <a:prstGeom prst="rect">
            <a:avLst/>
          </a:prstGeom>
          <a:ln w="12700">
            <a:miter lim="400000"/>
          </a:ln>
        </p:spPr>
      </p:pic>
      <p:sp>
        <p:nvSpPr>
          <p:cNvPr id="2" name="Delayed neutrino-heating mechanism:…">
            <a:extLst>
              <a:ext uri="{FF2B5EF4-FFF2-40B4-BE49-F238E27FC236}">
                <a16:creationId xmlns:a16="http://schemas.microsoft.com/office/drawing/2014/main" id="{6CD5D255-35E3-F824-CB7C-FA991FAFF16C}"/>
              </a:ext>
            </a:extLst>
          </p:cNvPr>
          <p:cNvSpPr txBox="1"/>
          <p:nvPr/>
        </p:nvSpPr>
        <p:spPr>
          <a:xfrm>
            <a:off x="6631339" y="1959561"/>
            <a:ext cx="3892091" cy="28212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500" dirty="0"/>
              <a:t>I</a:t>
            </a:r>
            <a:r>
              <a:rPr sz="1500" b="1" dirty="0" err="1">
                <a:solidFill>
                  <a:srgbClr val="0070C0"/>
                </a:solidFill>
              </a:rPr>
              <a:t>mprint</a:t>
            </a:r>
            <a:r>
              <a:rPr sz="1500" b="1" dirty="0">
                <a:solidFill>
                  <a:srgbClr val="0070C0"/>
                </a:solidFill>
              </a:rPr>
              <a:t> </a:t>
            </a:r>
            <a:r>
              <a:rPr lang="fr-FR" sz="1500" b="1" dirty="0">
                <a:solidFill>
                  <a:srgbClr val="0070C0"/>
                </a:solidFill>
              </a:rPr>
              <a:t>of SASI </a:t>
            </a:r>
            <a:r>
              <a:rPr sz="1500" b="1" dirty="0">
                <a:solidFill>
                  <a:srgbClr val="0070C0"/>
                </a:solidFill>
              </a:rPr>
              <a:t>on the </a:t>
            </a:r>
            <a:r>
              <a:rPr lang="fr-FR" sz="1500" b="1" dirty="0">
                <a:solidFill>
                  <a:srgbClr val="0070C0"/>
                </a:solidFill>
              </a:rPr>
              <a:t>neutrino </a:t>
            </a:r>
            <a:r>
              <a:rPr sz="1500" b="1" dirty="0">
                <a:solidFill>
                  <a:srgbClr val="0070C0"/>
                </a:solidFill>
              </a:rPr>
              <a:t>time signal</a:t>
            </a:r>
          </a:p>
        </p:txBody>
      </p:sp>
      <p:sp>
        <p:nvSpPr>
          <p:cNvPr id="3" name="FLAVOR MECHANISMS">
            <a:extLst>
              <a:ext uri="{FF2B5EF4-FFF2-40B4-BE49-F238E27FC236}">
                <a16:creationId xmlns:a16="http://schemas.microsoft.com/office/drawing/2014/main" id="{07F302D4-D058-3E25-5864-32B42829674B}"/>
              </a:ext>
            </a:extLst>
          </p:cNvPr>
          <p:cNvSpPr txBox="1"/>
          <p:nvPr/>
        </p:nvSpPr>
        <p:spPr>
          <a:xfrm>
            <a:off x="1648808" y="450426"/>
            <a:ext cx="8184741"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4F8F00"/>
                </a:solidFill>
                <a:latin typeface="Palatino"/>
                <a:ea typeface="Palatino"/>
                <a:cs typeface="Palatino"/>
                <a:sym typeface="Palatino"/>
              </a:defRPr>
            </a:lvl1pPr>
          </a:lstStyle>
          <a:p>
            <a:pPr>
              <a:defRPr>
                <a:effectLst/>
              </a:defRPr>
            </a:pPr>
            <a:r>
              <a:rPr lang="fr-FR" sz="2400" dirty="0"/>
              <a:t>CONFIRM the SUPERNOVA EXPLOSION MECHANISM</a:t>
            </a:r>
            <a:endParaRPr sz="2400" dirty="0"/>
          </a:p>
        </p:txBody>
      </p:sp>
      <p:sp>
        <p:nvSpPr>
          <p:cNvPr id="6" name="Rectangle">
            <a:extLst>
              <a:ext uri="{FF2B5EF4-FFF2-40B4-BE49-F238E27FC236}">
                <a16:creationId xmlns:a16="http://schemas.microsoft.com/office/drawing/2014/main" id="{329FD285-706E-9603-7679-D0598192E2E8}"/>
              </a:ext>
            </a:extLst>
          </p:cNvPr>
          <p:cNvSpPr/>
          <p:nvPr/>
        </p:nvSpPr>
        <p:spPr>
          <a:xfrm>
            <a:off x="1931090" y="1075779"/>
            <a:ext cx="176183" cy="190501"/>
          </a:xfrm>
          <a:prstGeom prst="rect">
            <a:avLst/>
          </a:prstGeom>
          <a:blipFill>
            <a:blip r:embed="rId9"/>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4" name="GW signatures (different frequencies) from…">
            <a:extLst>
              <a:ext uri="{FF2B5EF4-FFF2-40B4-BE49-F238E27FC236}">
                <a16:creationId xmlns:a16="http://schemas.microsoft.com/office/drawing/2014/main" id="{B63D867E-94C0-B2AB-1690-CF8F0D06DF99}"/>
              </a:ext>
            </a:extLst>
          </p:cNvPr>
          <p:cNvSpPr txBox="1"/>
          <p:nvPr/>
        </p:nvSpPr>
        <p:spPr>
          <a:xfrm>
            <a:off x="1466585" y="3119153"/>
            <a:ext cx="3233685" cy="166712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defTabSz="292100">
              <a:defRPr sz="3000" i="1">
                <a:solidFill>
                  <a:srgbClr val="212121"/>
                </a:solidFill>
                <a:effectLst/>
                <a:latin typeface="Palatino"/>
                <a:ea typeface="Palatino"/>
                <a:cs typeface="Palatino"/>
                <a:sym typeface="Palatino"/>
              </a:defRPr>
            </a:pPr>
            <a:r>
              <a:rPr sz="1500" b="1" dirty="0"/>
              <a:t>GW signatures </a:t>
            </a:r>
            <a:r>
              <a:rPr sz="1500" dirty="0"/>
              <a:t>(different frequencies) from</a:t>
            </a:r>
          </a:p>
          <a:p>
            <a:pPr marL="182880" indent="-182880" defTabSz="292100">
              <a:buSzPct val="119999"/>
              <a:buChar char="-"/>
              <a:defRPr sz="3000" i="1">
                <a:solidFill>
                  <a:srgbClr val="212121"/>
                </a:solidFill>
                <a:effectLst/>
                <a:latin typeface="Palatino"/>
                <a:ea typeface="Palatino"/>
                <a:cs typeface="Palatino"/>
                <a:sym typeface="Palatino"/>
              </a:defRPr>
            </a:pPr>
            <a:r>
              <a:rPr sz="1500" dirty="0"/>
              <a:t>core bounce (rotating progenitor);</a:t>
            </a:r>
          </a:p>
          <a:p>
            <a:pPr marL="182880" indent="-182880" defTabSz="292100">
              <a:buSzPct val="119999"/>
              <a:buChar char="-"/>
              <a:defRPr sz="3000" i="1">
                <a:solidFill>
                  <a:srgbClr val="212121"/>
                </a:solidFill>
                <a:effectLst/>
                <a:latin typeface="Palatino"/>
                <a:ea typeface="Palatino"/>
                <a:cs typeface="Palatino"/>
                <a:sym typeface="Palatino"/>
              </a:defRPr>
            </a:pPr>
            <a:r>
              <a:rPr sz="1500" dirty="0"/>
              <a:t>neutrino-driven convection (PNS);</a:t>
            </a:r>
          </a:p>
          <a:p>
            <a:pPr marL="182880" indent="-182880" defTabSz="292100">
              <a:buSzPct val="119999"/>
              <a:buChar char="-"/>
              <a:defRPr sz="3000" i="1">
                <a:solidFill>
                  <a:srgbClr val="212121"/>
                </a:solidFill>
                <a:effectLst/>
                <a:latin typeface="Palatino"/>
                <a:ea typeface="Palatino"/>
                <a:cs typeface="Palatino"/>
                <a:sym typeface="Palatino"/>
              </a:defRPr>
            </a:pPr>
            <a:r>
              <a:rPr sz="1500" dirty="0"/>
              <a:t>neutrino-</a:t>
            </a:r>
            <a:r>
              <a:rPr lang="fr-FR" sz="1500" dirty="0" err="1"/>
              <a:t>driven</a:t>
            </a:r>
            <a:r>
              <a:rPr lang="fr-FR" sz="1500" dirty="0"/>
              <a:t> convection</a:t>
            </a:r>
            <a:r>
              <a:rPr sz="1500" dirty="0"/>
              <a:t> in the gain layer;</a:t>
            </a:r>
          </a:p>
          <a:p>
            <a:pPr marL="182880" indent="-182880" defTabSz="292100">
              <a:buSzPct val="119999"/>
              <a:buChar char="-"/>
              <a:defRPr sz="3000" i="1">
                <a:solidFill>
                  <a:srgbClr val="212121"/>
                </a:solidFill>
                <a:effectLst/>
                <a:latin typeface="Palatino"/>
                <a:ea typeface="Palatino"/>
                <a:cs typeface="Palatino"/>
                <a:sym typeface="Palatino"/>
              </a:defRPr>
            </a:pPr>
            <a:r>
              <a:rPr sz="1500" dirty="0"/>
              <a:t>SASI</a:t>
            </a:r>
            <a:r>
              <a:rPr lang="fr-FR" sz="1500" dirty="0"/>
              <a:t>. </a:t>
            </a:r>
            <a:endParaRPr sz="1500" dirty="0"/>
          </a:p>
        </p:txBody>
      </p:sp>
      <p:sp>
        <p:nvSpPr>
          <p:cNvPr id="5" name="see e.g. Mezzacappa and Zaolin, 2401.11635,…">
            <a:extLst>
              <a:ext uri="{FF2B5EF4-FFF2-40B4-BE49-F238E27FC236}">
                <a16:creationId xmlns:a16="http://schemas.microsoft.com/office/drawing/2014/main" id="{39F54D33-7D7C-7E7A-C604-C7C32CF2AD2A}"/>
              </a:ext>
            </a:extLst>
          </p:cNvPr>
          <p:cNvSpPr txBox="1"/>
          <p:nvPr/>
        </p:nvSpPr>
        <p:spPr>
          <a:xfrm>
            <a:off x="1283908" y="4819343"/>
            <a:ext cx="4244769" cy="6745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defRPr sz="2500">
                <a:latin typeface="American Typewriter"/>
                <a:ea typeface="American Typewriter"/>
                <a:cs typeface="American Typewriter"/>
                <a:sym typeface="American Typewriter"/>
              </a:defRPr>
            </a:pPr>
            <a:r>
              <a:rPr sz="1400" dirty="0">
                <a:solidFill>
                  <a:schemeClr val="bg1">
                    <a:lumMod val="50000"/>
                  </a:schemeClr>
                </a:solidFill>
                <a:latin typeface="Book Antiqua" panose="02040602050305030304" pitchFamily="18" charset="0"/>
              </a:rPr>
              <a:t>see e.g. Mezzacappa and </a:t>
            </a:r>
            <a:r>
              <a:rPr sz="1400" dirty="0" err="1">
                <a:solidFill>
                  <a:schemeClr val="bg1">
                    <a:lumMod val="50000"/>
                  </a:schemeClr>
                </a:solidFill>
                <a:latin typeface="Book Antiqua" panose="02040602050305030304" pitchFamily="18" charset="0"/>
              </a:rPr>
              <a:t>Zaolin</a:t>
            </a:r>
            <a:r>
              <a:rPr sz="1400" dirty="0">
                <a:solidFill>
                  <a:schemeClr val="bg1">
                    <a:lumMod val="50000"/>
                  </a:schemeClr>
                </a:solidFill>
                <a:latin typeface="Book Antiqua" panose="02040602050305030304" pitchFamily="18" charset="0"/>
              </a:rPr>
              <a:t>, 2401.11635</a:t>
            </a:r>
            <a:r>
              <a:rPr lang="fr-FR" sz="1400" dirty="0">
                <a:solidFill>
                  <a:schemeClr val="bg1">
                    <a:lumMod val="50000"/>
                  </a:schemeClr>
                </a:solidFill>
                <a:latin typeface="Book Antiqua" panose="02040602050305030304" pitchFamily="18" charset="0"/>
              </a:rPr>
              <a:t>.</a:t>
            </a:r>
            <a:endParaRPr sz="1400" dirty="0">
              <a:solidFill>
                <a:schemeClr val="bg1">
                  <a:lumMod val="50000"/>
                </a:schemeClr>
              </a:solidFill>
              <a:latin typeface="Book Antiqua" panose="02040602050305030304" pitchFamily="18" charset="0"/>
            </a:endParaRPr>
          </a:p>
          <a:p>
            <a:pPr>
              <a:defRPr sz="2500">
                <a:latin typeface="American Typewriter"/>
                <a:ea typeface="American Typewriter"/>
                <a:cs typeface="American Typewriter"/>
                <a:sym typeface="American Typewriter"/>
              </a:defRPr>
            </a:pPr>
            <a:endParaRPr sz="1400" dirty="0">
              <a:solidFill>
                <a:schemeClr val="bg1">
                  <a:lumMod val="50000"/>
                </a:schemeClr>
              </a:solidFill>
              <a:latin typeface="Book Antiqua" panose="02040602050305030304" pitchFamily="18" charset="0"/>
            </a:endParaRPr>
          </a:p>
          <a:p>
            <a:pPr>
              <a:defRPr sz="2500">
                <a:latin typeface="American Typewriter"/>
                <a:ea typeface="American Typewriter"/>
                <a:cs typeface="American Typewriter"/>
                <a:sym typeface="American Typewriter"/>
              </a:defRPr>
            </a:pPr>
            <a:r>
              <a:rPr sz="1250" dirty="0"/>
              <a:t>   </a:t>
            </a:r>
          </a:p>
        </p:txBody>
      </p:sp>
      <p:sp>
        <p:nvSpPr>
          <p:cNvPr id="8" name="ICAP, IAP, 8th September 2022">
            <a:extLst>
              <a:ext uri="{FF2B5EF4-FFF2-40B4-BE49-F238E27FC236}">
                <a16:creationId xmlns:a16="http://schemas.microsoft.com/office/drawing/2014/main" id="{F1A94758-6C53-0F8C-AC83-477A68FAF1DE}"/>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448855526"/>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8" name="FLAVOR MECHANISMS"/>
          <p:cNvSpPr txBox="1"/>
          <p:nvPr/>
        </p:nvSpPr>
        <p:spPr>
          <a:xfrm>
            <a:off x="573773" y="552089"/>
            <a:ext cx="10687798"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4F8F00"/>
                </a:solidFill>
                <a:latin typeface="Palatino"/>
                <a:ea typeface="Palatino"/>
                <a:cs typeface="Palatino"/>
                <a:sym typeface="Palatino"/>
              </a:defRPr>
            </a:lvl1pPr>
          </a:lstStyle>
          <a:p>
            <a:pPr>
              <a:defRPr>
                <a:effectLst/>
              </a:defRPr>
            </a:pPr>
            <a:r>
              <a:rPr lang="fr-FR" sz="2400" dirty="0"/>
              <a:t>A UNIQUE LABORATORY for </a:t>
            </a:r>
            <a:r>
              <a:rPr sz="2400" dirty="0"/>
              <a:t>FLAVOR </a:t>
            </a:r>
            <a:r>
              <a:rPr lang="fr-FR" sz="2400" dirty="0"/>
              <a:t>PHENOMENA in DENSE MEDIA</a:t>
            </a:r>
            <a:endParaRPr sz="2400" dirty="0"/>
          </a:p>
        </p:txBody>
      </p:sp>
      <p:sp>
        <p:nvSpPr>
          <p:cNvPr id="653" name="Texte"/>
          <p:cNvSpPr txBox="1"/>
          <p:nvPr/>
        </p:nvSpPr>
        <p:spPr>
          <a:xfrm>
            <a:off x="1520715" y="2833195"/>
            <a:ext cx="51361" cy="1436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28600">
              <a:spcBef>
                <a:spcPts val="600"/>
              </a:spcBef>
              <a:defRPr sz="1333">
                <a:solidFill>
                  <a:srgbClr val="000000"/>
                </a:solidFill>
                <a:effectLst/>
                <a:latin typeface="Times Roman"/>
                <a:ea typeface="Times Roman"/>
                <a:cs typeface="Times Roman"/>
                <a:sym typeface="Times Roman"/>
              </a:defRPr>
            </a:pPr>
            <a:endParaRPr sz="600"/>
          </a:p>
        </p:txBody>
      </p:sp>
      <p:pic>
        <p:nvPicPr>
          <p:cNvPr id="660" name="Image" descr="Image"/>
          <p:cNvPicPr>
            <a:picLocks noChangeAspect="1"/>
          </p:cNvPicPr>
          <p:nvPr/>
        </p:nvPicPr>
        <p:blipFill>
          <a:blip r:embed="rId2"/>
          <a:stretch>
            <a:fillRect/>
          </a:stretch>
        </p:blipFill>
        <p:spPr>
          <a:xfrm>
            <a:off x="1346989" y="3710284"/>
            <a:ext cx="3948935" cy="1299776"/>
          </a:xfrm>
          <a:prstGeom prst="rect">
            <a:avLst/>
          </a:prstGeom>
          <a:ln w="25400">
            <a:solidFill>
              <a:srgbClr val="F3F7F5"/>
            </a:solidFill>
            <a:miter lim="400000"/>
          </a:ln>
          <a:effectLst>
            <a:outerShdw blurRad="50800" dist="25400" dir="3600000" rotWithShape="0">
              <a:srgbClr val="000000">
                <a:alpha val="70000"/>
              </a:srgbClr>
            </a:outerShdw>
          </a:effectLst>
        </p:spPr>
      </p:pic>
      <p:pic>
        <p:nvPicPr>
          <p:cNvPr id="661" name="Image" descr="Image"/>
          <p:cNvPicPr>
            <a:picLocks noChangeAspect="1"/>
          </p:cNvPicPr>
          <p:nvPr/>
        </p:nvPicPr>
        <p:blipFill>
          <a:blip r:embed="rId3"/>
          <a:stretch>
            <a:fillRect/>
          </a:stretch>
        </p:blipFill>
        <p:spPr>
          <a:xfrm>
            <a:off x="1346362" y="2990697"/>
            <a:ext cx="2029168" cy="586466"/>
          </a:xfrm>
          <a:prstGeom prst="rect">
            <a:avLst/>
          </a:prstGeom>
          <a:ln w="12700">
            <a:miter lim="400000"/>
          </a:ln>
          <a:effectLst>
            <a:outerShdw blurRad="50800" dist="38100" dir="2700000" algn="tl" rotWithShape="0">
              <a:prstClr val="black">
                <a:alpha val="40000"/>
              </a:prstClr>
            </a:outerShdw>
          </a:effectLst>
        </p:spPr>
      </p:pic>
      <p:sp>
        <p:nvSpPr>
          <p:cNvPr id="662" name="Abbar and Volpe, 2401.10851"/>
          <p:cNvSpPr txBox="1"/>
          <p:nvPr/>
        </p:nvSpPr>
        <p:spPr>
          <a:xfrm>
            <a:off x="6428842" y="5188982"/>
            <a:ext cx="4275209" cy="29751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defRPr sz="2500">
                <a:latin typeface="American Typewriter"/>
                <a:ea typeface="American Typewriter"/>
                <a:cs typeface="American Typewriter"/>
                <a:sym typeface="American Typewriter"/>
              </a:defRPr>
            </a:lvl1pPr>
          </a:lstStyle>
          <a:p>
            <a:r>
              <a:rPr sz="1600" dirty="0">
                <a:solidFill>
                  <a:schemeClr val="bg2">
                    <a:lumMod val="50000"/>
                  </a:schemeClr>
                </a:solidFill>
                <a:latin typeface="Book Antiqua" panose="02040602050305030304" pitchFamily="18" charset="0"/>
              </a:rPr>
              <a:t>Abbar and Volpe, </a:t>
            </a:r>
            <a:r>
              <a:rPr lang="fr-FR" sz="1600" dirty="0">
                <a:solidFill>
                  <a:schemeClr val="bg2">
                    <a:lumMod val="50000"/>
                  </a:schemeClr>
                </a:solidFill>
                <a:latin typeface="Book Antiqua" panose="02040602050305030304" pitchFamily="18" charset="0"/>
              </a:rPr>
              <a:t>PRD 111 (2025), </a:t>
            </a:r>
            <a:r>
              <a:rPr sz="1600" dirty="0">
                <a:solidFill>
                  <a:schemeClr val="bg2">
                    <a:lumMod val="50000"/>
                  </a:schemeClr>
                </a:solidFill>
                <a:latin typeface="Book Antiqua" panose="02040602050305030304" pitchFamily="18" charset="0"/>
              </a:rPr>
              <a:t>2401.10851</a:t>
            </a:r>
            <a:r>
              <a:rPr lang="fr-FR" sz="1600" dirty="0">
                <a:solidFill>
                  <a:schemeClr val="bg2">
                    <a:lumMod val="50000"/>
                  </a:schemeClr>
                </a:solidFill>
                <a:latin typeface="Book Antiqua" panose="02040602050305030304" pitchFamily="18" charset="0"/>
              </a:rPr>
              <a:t>.</a:t>
            </a:r>
            <a:r>
              <a:rPr sz="1600" dirty="0">
                <a:solidFill>
                  <a:schemeClr val="bg2">
                    <a:lumMod val="50000"/>
                  </a:schemeClr>
                </a:solidFill>
                <a:latin typeface="Book Antiqua" panose="02040602050305030304" pitchFamily="18" charset="0"/>
              </a:rPr>
              <a:t> </a:t>
            </a:r>
          </a:p>
        </p:txBody>
      </p:sp>
      <p:sp>
        <p:nvSpPr>
          <p:cNvPr id="663" name="DISCRIMINATING FLAVOR MECHANISMS COULD BE POSSIBLE"/>
          <p:cNvSpPr txBox="1"/>
          <p:nvPr/>
        </p:nvSpPr>
        <p:spPr>
          <a:xfrm>
            <a:off x="1893491" y="5695195"/>
            <a:ext cx="8278998"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000" b="1">
                <a:solidFill>
                  <a:srgbClr val="FF2600"/>
                </a:solidFill>
                <a:latin typeface="Palatino"/>
                <a:ea typeface="Palatino"/>
                <a:cs typeface="Palatino"/>
                <a:sym typeface="Palatino"/>
              </a:defRPr>
            </a:lvl1pPr>
          </a:lstStyle>
          <a:p>
            <a:pPr>
              <a:defRPr>
                <a:effectLst/>
              </a:defRPr>
            </a:pPr>
            <a:r>
              <a:rPr sz="2000" dirty="0"/>
              <a:t>DISCRIMINATING FLAVOR MECHANISMS COULD BE POSSIBLE</a:t>
            </a:r>
          </a:p>
        </p:txBody>
      </p:sp>
      <p:sp>
        <p:nvSpPr>
          <p:cNvPr id="664" name="First Bayesian analysis to discriminate among…"/>
          <p:cNvSpPr txBox="1"/>
          <p:nvPr/>
        </p:nvSpPr>
        <p:spPr>
          <a:xfrm>
            <a:off x="1149024" y="1562716"/>
            <a:ext cx="4642432" cy="6668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2000" dirty="0"/>
              <a:t>First Bayesian analysis to discriminate </a:t>
            </a:r>
            <a:endParaRPr lang="fr-FR" sz="2000" dirty="0"/>
          </a:p>
          <a:p>
            <a:pPr defTabSz="292100">
              <a:defRPr sz="3000">
                <a:solidFill>
                  <a:srgbClr val="212121"/>
                </a:solidFill>
                <a:effectLst/>
                <a:latin typeface="Palatino"/>
                <a:ea typeface="Palatino"/>
                <a:cs typeface="Palatino"/>
                <a:sym typeface="Palatino"/>
              </a:defRPr>
            </a:pPr>
            <a:r>
              <a:rPr sz="2000" dirty="0"/>
              <a:t>flavor </a:t>
            </a:r>
            <a:r>
              <a:rPr lang="fr-FR" sz="2000" dirty="0" err="1"/>
              <a:t>phenomena</a:t>
            </a:r>
            <a:r>
              <a:rPr lang="fr-FR" sz="2000" dirty="0"/>
              <a:t>.</a:t>
            </a:r>
            <a:r>
              <a:rPr sz="600" dirty="0"/>
              <a:t>, </a:t>
            </a:r>
          </a:p>
        </p:txBody>
      </p:sp>
      <p:sp>
        <p:nvSpPr>
          <p:cNvPr id="3" name="First Bayesian analysis to discriminate among…">
            <a:extLst>
              <a:ext uri="{FF2B5EF4-FFF2-40B4-BE49-F238E27FC236}">
                <a16:creationId xmlns:a16="http://schemas.microsoft.com/office/drawing/2014/main" id="{410108B3-1D19-D939-AC7F-66EA74004B39}"/>
              </a:ext>
            </a:extLst>
          </p:cNvPr>
          <p:cNvSpPr txBox="1"/>
          <p:nvPr/>
        </p:nvSpPr>
        <p:spPr>
          <a:xfrm>
            <a:off x="1183851" y="2234442"/>
            <a:ext cx="4275209" cy="5437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600" dirty="0"/>
              <a:t>Supernova distance not know</a:t>
            </a:r>
            <a:r>
              <a:rPr lang="fr-FR" sz="1600" dirty="0"/>
              <a:t>n</a:t>
            </a:r>
            <a:r>
              <a:rPr sz="1600" dirty="0"/>
              <a:t>,</a:t>
            </a:r>
            <a:r>
              <a:rPr lang="fr-FR" sz="1600" dirty="0"/>
              <a:t> </a:t>
            </a:r>
            <a:r>
              <a:rPr sz="1600" dirty="0"/>
              <a:t>n</a:t>
            </a:r>
            <a:r>
              <a:rPr lang="fr-FR" sz="1600" dirty="0"/>
              <a:t>o</a:t>
            </a:r>
            <a:r>
              <a:rPr sz="1600" dirty="0"/>
              <a:t> </a:t>
            </a:r>
            <a:r>
              <a:rPr lang="fr-FR" sz="1600" dirty="0"/>
              <a:t>neutrino </a:t>
            </a:r>
            <a:r>
              <a:rPr sz="1600" dirty="0"/>
              <a:t>flux parameters fixed. </a:t>
            </a:r>
          </a:p>
        </p:txBody>
      </p:sp>
      <p:pic>
        <p:nvPicPr>
          <p:cNvPr id="4" name="Image 3">
            <a:extLst>
              <a:ext uri="{FF2B5EF4-FFF2-40B4-BE49-F238E27FC236}">
                <a16:creationId xmlns:a16="http://schemas.microsoft.com/office/drawing/2014/main" id="{248D080F-A51B-9CB4-D521-25D9A49E881D}"/>
              </a:ext>
            </a:extLst>
          </p:cNvPr>
          <p:cNvPicPr>
            <a:picLocks noChangeAspect="1"/>
          </p:cNvPicPr>
          <p:nvPr/>
        </p:nvPicPr>
        <p:blipFill>
          <a:blip r:embed="rId4"/>
          <a:stretch>
            <a:fillRect/>
          </a:stretch>
        </p:blipFill>
        <p:spPr>
          <a:xfrm>
            <a:off x="6653929" y="1572852"/>
            <a:ext cx="3897573" cy="3574844"/>
          </a:xfrm>
          <a:prstGeom prst="rect">
            <a:avLst/>
          </a:prstGeom>
          <a:effectLst>
            <a:outerShdw blurRad="50800" dist="38100" dir="8100000" algn="tr" rotWithShape="0">
              <a:prstClr val="black">
                <a:alpha val="40000"/>
              </a:prstClr>
            </a:outerShdw>
          </a:effectLst>
        </p:spPr>
      </p:pic>
      <p:pic>
        <p:nvPicPr>
          <p:cNvPr id="5" name="Image 4">
            <a:extLst>
              <a:ext uri="{FF2B5EF4-FFF2-40B4-BE49-F238E27FC236}">
                <a16:creationId xmlns:a16="http://schemas.microsoft.com/office/drawing/2014/main" id="{B0648A41-DDB1-19F5-BC17-8F3DAC540932}"/>
              </a:ext>
            </a:extLst>
          </p:cNvPr>
          <p:cNvPicPr>
            <a:picLocks noChangeAspect="1"/>
          </p:cNvPicPr>
          <p:nvPr/>
        </p:nvPicPr>
        <p:blipFill>
          <a:blip r:embed="rId5"/>
          <a:stretch>
            <a:fillRect/>
          </a:stretch>
        </p:blipFill>
        <p:spPr>
          <a:xfrm>
            <a:off x="6032990" y="2729675"/>
            <a:ext cx="607086" cy="896175"/>
          </a:xfrm>
          <a:prstGeom prst="rect">
            <a:avLst/>
          </a:prstGeom>
          <a:effectLst>
            <a:outerShdw blurRad="50800" dist="38100" dir="8100000" algn="tr" rotWithShape="0">
              <a:prstClr val="black">
                <a:alpha val="40000"/>
              </a:prstClr>
            </a:outerShdw>
          </a:effectLst>
        </p:spPr>
      </p:pic>
      <p:sp>
        <p:nvSpPr>
          <p:cNvPr id="6" name="Rectangle">
            <a:extLst>
              <a:ext uri="{FF2B5EF4-FFF2-40B4-BE49-F238E27FC236}">
                <a16:creationId xmlns:a16="http://schemas.microsoft.com/office/drawing/2014/main" id="{C32C107D-E26F-B3FA-DEB5-6C643E7BC5B6}"/>
              </a:ext>
            </a:extLst>
          </p:cNvPr>
          <p:cNvSpPr/>
          <p:nvPr/>
        </p:nvSpPr>
        <p:spPr>
          <a:xfrm>
            <a:off x="802205" y="1649082"/>
            <a:ext cx="176184" cy="190501"/>
          </a:xfrm>
          <a:prstGeom prst="rect">
            <a:avLst/>
          </a:prstGeom>
          <a:solidFill>
            <a:schemeClr val="accent4">
              <a:lumOff val="7549"/>
            </a:schemeClr>
          </a:solid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2" name="ICAP, IAP, 8th September 2022">
            <a:extLst>
              <a:ext uri="{FF2B5EF4-FFF2-40B4-BE49-F238E27FC236}">
                <a16:creationId xmlns:a16="http://schemas.microsoft.com/office/drawing/2014/main" id="{6BB74CE5-9135-D9EE-114C-EB1D91C2E003}"/>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6" name="SUPERNOVA SIGNALS"/>
          <p:cNvSpPr txBox="1"/>
          <p:nvPr/>
        </p:nvSpPr>
        <p:spPr>
          <a:xfrm>
            <a:off x="4231655" y="610881"/>
            <a:ext cx="3319242" cy="3975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4F8F00"/>
                </a:solidFill>
                <a:latin typeface="Palatino"/>
                <a:ea typeface="Palatino"/>
                <a:cs typeface="Palatino"/>
                <a:sym typeface="Palatino"/>
              </a:defRPr>
            </a:lvl1pPr>
          </a:lstStyle>
          <a:p>
            <a:pPr>
              <a:defRPr>
                <a:effectLst/>
              </a:defRPr>
            </a:pPr>
            <a:r>
              <a:rPr sz="2250" dirty="0"/>
              <a:t>SUPERNOVA SIGNALS</a:t>
            </a:r>
          </a:p>
        </p:txBody>
      </p:sp>
      <p:sp>
        <p:nvSpPr>
          <p:cNvPr id="667" name="Optical- localization and distance,…"/>
          <p:cNvSpPr txBox="1"/>
          <p:nvPr/>
        </p:nvSpPr>
        <p:spPr>
          <a:xfrm>
            <a:off x="1286689" y="4543562"/>
            <a:ext cx="3150414" cy="12054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750" b="1" dirty="0">
                <a:solidFill>
                  <a:srgbClr val="0096FF"/>
                </a:solidFill>
              </a:rPr>
              <a:t>Optical</a:t>
            </a:r>
            <a:r>
              <a:rPr sz="1750" b="1" dirty="0"/>
              <a:t>-</a:t>
            </a:r>
            <a:r>
              <a:rPr sz="1500" dirty="0"/>
              <a:t> localization and distance, </a:t>
            </a:r>
          </a:p>
          <a:p>
            <a:pPr defTabSz="292100">
              <a:defRPr sz="3000">
                <a:solidFill>
                  <a:srgbClr val="212121"/>
                </a:solidFill>
                <a:effectLst/>
                <a:latin typeface="Palatino"/>
                <a:ea typeface="Palatino"/>
                <a:cs typeface="Palatino"/>
                <a:sym typeface="Palatino"/>
              </a:defRPr>
            </a:pPr>
            <a:r>
              <a:rPr sz="1500" dirty="0"/>
              <a:t>                  progenitor, …</a:t>
            </a:r>
          </a:p>
          <a:p>
            <a:pPr defTabSz="292100">
              <a:defRPr sz="3000">
                <a:solidFill>
                  <a:srgbClr val="212121"/>
                </a:solidFill>
                <a:effectLst/>
                <a:latin typeface="Palatino"/>
                <a:ea typeface="Palatino"/>
                <a:cs typeface="Palatino"/>
                <a:sym typeface="Palatino"/>
              </a:defRPr>
            </a:pPr>
            <a:endParaRPr sz="1500" dirty="0"/>
          </a:p>
          <a:p>
            <a:pPr defTabSz="292100">
              <a:defRPr sz="3000">
                <a:solidFill>
                  <a:srgbClr val="212121"/>
                </a:solidFill>
                <a:effectLst/>
                <a:latin typeface="Palatino"/>
                <a:ea typeface="Palatino"/>
                <a:cs typeface="Palatino"/>
                <a:sym typeface="Palatino"/>
              </a:defRPr>
            </a:pPr>
            <a:r>
              <a:rPr sz="1500" dirty="0"/>
              <a:t>                  ex. </a:t>
            </a:r>
            <a:r>
              <a:rPr sz="1250" dirty="0"/>
              <a:t>All Sky Automated Survey </a:t>
            </a:r>
          </a:p>
          <a:p>
            <a:pPr defTabSz="292100">
              <a:defRPr sz="3000">
                <a:solidFill>
                  <a:srgbClr val="212121"/>
                </a:solidFill>
                <a:effectLst/>
                <a:latin typeface="Palatino"/>
                <a:ea typeface="Palatino"/>
                <a:cs typeface="Palatino"/>
                <a:sym typeface="Palatino"/>
              </a:defRPr>
            </a:pPr>
            <a:r>
              <a:rPr sz="1250" dirty="0"/>
              <a:t>                      for Supernovae (ASAS-SN)</a:t>
            </a:r>
          </a:p>
        </p:txBody>
      </p:sp>
      <p:sp>
        <p:nvSpPr>
          <p:cNvPr id="668" name="Neutrinos - SN fate (BH vs NS),  explosion mechanism,…"/>
          <p:cNvSpPr txBox="1"/>
          <p:nvPr/>
        </p:nvSpPr>
        <p:spPr>
          <a:xfrm>
            <a:off x="2718533" y="1506754"/>
            <a:ext cx="6705362" cy="124393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750" b="1">
                <a:solidFill>
                  <a:srgbClr val="FF2600"/>
                </a:solidFill>
              </a:rPr>
              <a:t>Neutrinos</a:t>
            </a:r>
            <a:r>
              <a:rPr sz="1500"/>
              <a:t> - SN fate (BH vs NS),  explosion mechanism, </a:t>
            </a:r>
          </a:p>
          <a:p>
            <a:pPr defTabSz="292100">
              <a:defRPr sz="3000">
                <a:solidFill>
                  <a:srgbClr val="212121"/>
                </a:solidFill>
                <a:effectLst/>
                <a:latin typeface="Palatino"/>
                <a:ea typeface="Palatino"/>
                <a:cs typeface="Palatino"/>
                <a:sym typeface="Palatino"/>
              </a:defRPr>
            </a:pPr>
            <a:r>
              <a:rPr sz="1500"/>
              <a:t>                      EOS and compactness of the PNS, PNS cooling, </a:t>
            </a:r>
          </a:p>
          <a:p>
            <a:pPr defTabSz="292100">
              <a:defRPr sz="3000">
                <a:solidFill>
                  <a:srgbClr val="212121"/>
                </a:solidFill>
                <a:effectLst/>
                <a:latin typeface="Palatino"/>
                <a:ea typeface="Palatino"/>
                <a:cs typeface="Palatino"/>
                <a:sym typeface="Palatino"/>
              </a:defRPr>
            </a:pPr>
            <a:r>
              <a:rPr sz="1500"/>
              <a:t>                      progenitor structure, stellar evolution (pre-SN neutrinos), </a:t>
            </a:r>
          </a:p>
          <a:p>
            <a:pPr defTabSz="292100">
              <a:defRPr sz="3000">
                <a:solidFill>
                  <a:srgbClr val="212121"/>
                </a:solidFill>
                <a:effectLst/>
                <a:latin typeface="Palatino"/>
                <a:ea typeface="Palatino"/>
                <a:cs typeface="Palatino"/>
                <a:sym typeface="Palatino"/>
              </a:defRPr>
            </a:pPr>
            <a:r>
              <a:rPr sz="1500"/>
              <a:t>                      localization via triangulation, flavor mechanisms in dense media, </a:t>
            </a:r>
          </a:p>
          <a:p>
            <a:pPr defTabSz="292100">
              <a:defRPr sz="3000">
                <a:solidFill>
                  <a:srgbClr val="212121"/>
                </a:solidFill>
                <a:effectLst/>
                <a:latin typeface="Palatino"/>
                <a:ea typeface="Palatino"/>
                <a:cs typeface="Palatino"/>
                <a:sym typeface="Palatino"/>
              </a:defRPr>
            </a:pPr>
            <a:r>
              <a:rPr sz="1500"/>
              <a:t>                      neutrino properties - magnetic moment, non-radiative decay,…</a:t>
            </a:r>
          </a:p>
        </p:txBody>
      </p:sp>
      <p:sp>
        <p:nvSpPr>
          <p:cNvPr id="669" name="Gravitational waves - explosion mechanism,…"/>
          <p:cNvSpPr txBox="1"/>
          <p:nvPr/>
        </p:nvSpPr>
        <p:spPr>
          <a:xfrm>
            <a:off x="7550897" y="4444057"/>
            <a:ext cx="4174220" cy="96693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sz="1750" b="1" dirty="0">
                <a:solidFill>
                  <a:srgbClr val="7A81FF"/>
                </a:solidFill>
              </a:rPr>
              <a:t>Gravitational waves</a:t>
            </a:r>
            <a:r>
              <a:rPr sz="1500" dirty="0">
                <a:solidFill>
                  <a:srgbClr val="7A81FF"/>
                </a:solidFill>
              </a:rPr>
              <a:t> - </a:t>
            </a:r>
            <a:r>
              <a:rPr sz="1500" dirty="0"/>
              <a:t>explosion mechanism,</a:t>
            </a:r>
          </a:p>
          <a:p>
            <a:pPr defTabSz="292100">
              <a:defRPr sz="3000">
                <a:solidFill>
                  <a:srgbClr val="212121"/>
                </a:solidFill>
                <a:effectLst/>
                <a:latin typeface="Palatino"/>
                <a:ea typeface="Palatino"/>
                <a:cs typeface="Palatino"/>
                <a:sym typeface="Palatino"/>
              </a:defRPr>
            </a:pPr>
            <a:r>
              <a:rPr sz="1500" dirty="0"/>
              <a:t>                                               M-R, … </a:t>
            </a:r>
            <a:endParaRPr lang="fr-FR" sz="1500" dirty="0"/>
          </a:p>
          <a:p>
            <a:pPr defTabSz="292100">
              <a:defRPr sz="3000">
                <a:solidFill>
                  <a:srgbClr val="212121"/>
                </a:solidFill>
                <a:effectLst/>
                <a:latin typeface="Palatino"/>
                <a:ea typeface="Palatino"/>
                <a:cs typeface="Palatino"/>
                <a:sym typeface="Palatino"/>
              </a:defRPr>
            </a:pPr>
            <a:endParaRPr lang="fr-FR" sz="1500" dirty="0"/>
          </a:p>
          <a:p>
            <a:pPr defTabSz="292100">
              <a:defRPr sz="3000">
                <a:solidFill>
                  <a:srgbClr val="212121"/>
                </a:solidFill>
                <a:effectLst/>
                <a:latin typeface="Palatino"/>
                <a:ea typeface="Palatino"/>
                <a:cs typeface="Palatino"/>
                <a:sym typeface="Palatino"/>
              </a:defRPr>
            </a:pPr>
            <a:r>
              <a:rPr lang="fr-FR" sz="1200" dirty="0"/>
              <a:t> </a:t>
            </a:r>
            <a:endParaRPr sz="1500" dirty="0"/>
          </a:p>
        </p:txBody>
      </p:sp>
      <p:sp>
        <p:nvSpPr>
          <p:cNvPr id="670" name="Ligne"/>
          <p:cNvSpPr/>
          <p:nvPr/>
        </p:nvSpPr>
        <p:spPr>
          <a:xfrm flipV="1">
            <a:off x="4485739" y="3090000"/>
            <a:ext cx="1052737" cy="1316832"/>
          </a:xfrm>
          <a:prstGeom prst="line">
            <a:avLst/>
          </a:prstGeom>
          <a:ln w="88900">
            <a:solidFill>
              <a:schemeClr val="accent3">
                <a:satOff val="-11003"/>
                <a:lumOff val="-15119"/>
              </a:schemeClr>
            </a:solidFill>
            <a:miter lim="400000"/>
            <a:headEnd type="triangle"/>
            <a:tailEnd type="triangle"/>
          </a:ln>
        </p:spPr>
        <p:txBody>
          <a:bodyPr lIns="25400" tIns="25400" rIns="25400" bIns="25400" anchor="ctr"/>
          <a:lstStyle/>
          <a:p>
            <a:pPr>
              <a:lnSpc>
                <a:spcPct val="100000"/>
              </a:lnSpc>
              <a:defRPr>
                <a:effectLst/>
              </a:defRPr>
            </a:pPr>
            <a:endParaRPr sz="900"/>
          </a:p>
        </p:txBody>
      </p:sp>
      <p:sp>
        <p:nvSpPr>
          <p:cNvPr id="671" name="Ligne"/>
          <p:cNvSpPr/>
          <p:nvPr/>
        </p:nvSpPr>
        <p:spPr>
          <a:xfrm flipH="1" flipV="1">
            <a:off x="6426390" y="3071590"/>
            <a:ext cx="1004951" cy="1353653"/>
          </a:xfrm>
          <a:prstGeom prst="line">
            <a:avLst/>
          </a:prstGeom>
          <a:ln w="88900">
            <a:solidFill>
              <a:schemeClr val="accent3">
                <a:satOff val="-11003"/>
                <a:lumOff val="-15119"/>
              </a:schemeClr>
            </a:solidFill>
            <a:miter lim="400000"/>
            <a:headEnd type="triangle"/>
            <a:tailEnd type="triangle"/>
          </a:ln>
        </p:spPr>
        <p:txBody>
          <a:bodyPr lIns="25400" tIns="25400" rIns="25400" bIns="25400" anchor="ctr"/>
          <a:lstStyle/>
          <a:p>
            <a:pPr>
              <a:lnSpc>
                <a:spcPct val="100000"/>
              </a:lnSpc>
              <a:defRPr>
                <a:effectLst/>
              </a:defRPr>
            </a:pPr>
            <a:endParaRPr sz="900"/>
          </a:p>
        </p:txBody>
      </p:sp>
      <p:sp>
        <p:nvSpPr>
          <p:cNvPr id="672" name="Ligne"/>
          <p:cNvSpPr/>
          <p:nvPr/>
        </p:nvSpPr>
        <p:spPr>
          <a:xfrm>
            <a:off x="4847841" y="5195027"/>
            <a:ext cx="2268538" cy="1"/>
          </a:xfrm>
          <a:prstGeom prst="line">
            <a:avLst/>
          </a:prstGeom>
          <a:ln w="88900">
            <a:solidFill>
              <a:schemeClr val="accent3">
                <a:satOff val="-11003"/>
                <a:lumOff val="-15119"/>
              </a:schemeClr>
            </a:solidFill>
            <a:miter lim="400000"/>
            <a:headEnd type="triangle"/>
            <a:tailEnd type="triangle"/>
          </a:ln>
        </p:spPr>
        <p:txBody>
          <a:bodyPr lIns="25400" tIns="25400" rIns="25400" bIns="25400" anchor="ctr"/>
          <a:lstStyle/>
          <a:p>
            <a:pPr>
              <a:lnSpc>
                <a:spcPct val="100000"/>
              </a:lnSpc>
              <a:defRPr>
                <a:effectLst/>
              </a:defRPr>
            </a:pPr>
            <a:endParaRPr sz="900"/>
          </a:p>
        </p:txBody>
      </p:sp>
      <p:sp>
        <p:nvSpPr>
          <p:cNvPr id="673" name="Triangle"/>
          <p:cNvSpPr/>
          <p:nvPr/>
        </p:nvSpPr>
        <p:spPr>
          <a:xfrm>
            <a:off x="4812176" y="2944103"/>
            <a:ext cx="2339869" cy="1891040"/>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21600" y="21600"/>
                </a:lnTo>
                <a:lnTo>
                  <a:pt x="0" y="21600"/>
                </a:lnTo>
                <a:close/>
              </a:path>
            </a:pathLst>
          </a:custGeom>
          <a:blipFill>
            <a:blip r:embed="rId2"/>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3" name="ICAP, IAP, 8th September 2022">
            <a:extLst>
              <a:ext uri="{FF2B5EF4-FFF2-40B4-BE49-F238E27FC236}">
                <a16:creationId xmlns:a16="http://schemas.microsoft.com/office/drawing/2014/main" id="{225209E4-DF49-AC01-1F75-1986C0C45DF6}"/>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4147475997"/>
      </p:ext>
    </p:extLst>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23" name="Image" descr="Image"/>
          <p:cNvPicPr>
            <a:picLocks noChangeAspect="1"/>
          </p:cNvPicPr>
          <p:nvPr/>
        </p:nvPicPr>
        <p:blipFill>
          <a:blip r:embed="rId2"/>
          <a:stretch>
            <a:fillRect/>
          </a:stretch>
        </p:blipFill>
        <p:spPr>
          <a:xfrm>
            <a:off x="751268" y="103826"/>
            <a:ext cx="10670599" cy="6650348"/>
          </a:xfrm>
          <a:prstGeom prst="rect">
            <a:avLst/>
          </a:prstGeom>
          <a:ln w="12700">
            <a:miter lim="400000"/>
          </a:ln>
        </p:spPr>
      </p:pic>
      <p:pic>
        <p:nvPicPr>
          <p:cNvPr id="724" name="Image" descr="Image"/>
          <p:cNvPicPr>
            <a:picLocks noChangeAspect="1"/>
          </p:cNvPicPr>
          <p:nvPr/>
        </p:nvPicPr>
        <p:blipFill>
          <a:blip r:embed="rId3"/>
          <a:stretch>
            <a:fillRect/>
          </a:stretch>
        </p:blipFill>
        <p:spPr>
          <a:xfrm>
            <a:off x="9839604" y="5907512"/>
            <a:ext cx="1582263" cy="737192"/>
          </a:xfrm>
          <a:prstGeom prst="rect">
            <a:avLst/>
          </a:prstGeom>
          <a:ln w="12700">
            <a:miter lim="400000"/>
          </a:ln>
        </p:spPr>
      </p:pic>
      <p:sp>
        <p:nvSpPr>
          <p:cNvPr id="726" name="Flèche"/>
          <p:cNvSpPr/>
          <p:nvPr/>
        </p:nvSpPr>
        <p:spPr>
          <a:xfrm rot="5300167">
            <a:off x="2520346" y="1003300"/>
            <a:ext cx="635001" cy="635000"/>
          </a:xfrm>
          <a:prstGeom prst="rightArrow">
            <a:avLst>
              <a:gd name="adj1" fmla="val 32000"/>
              <a:gd name="adj2" fmla="val 64000"/>
            </a:avLst>
          </a:prstGeom>
          <a:blipFill>
            <a:blip r:embed="rId4"/>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727" name="OUTLINE"/>
          <p:cNvSpPr txBox="1"/>
          <p:nvPr/>
        </p:nvSpPr>
        <p:spPr>
          <a:xfrm>
            <a:off x="4177590" y="224505"/>
            <a:ext cx="3836820" cy="4514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5200">
                <a:solidFill>
                  <a:srgbClr val="FFFFFF"/>
                </a:solidFill>
                <a:latin typeface="Papyrus"/>
                <a:ea typeface="Papyrus"/>
                <a:cs typeface="Papyrus"/>
                <a:sym typeface="Papyrus"/>
              </a:defRPr>
            </a:lvl1pPr>
          </a:lstStyle>
          <a:p>
            <a:pPr>
              <a:defRPr>
                <a:effectLst/>
              </a:defRPr>
            </a:pPr>
            <a:r>
              <a:rPr lang="fr-FR" sz="2600" dirty="0">
                <a:latin typeface="Georgia" panose="02040502050405020303" pitchFamily="18" charset="0"/>
              </a:rPr>
              <a:t>UNIVERSE EVOLUTION</a:t>
            </a:r>
            <a:endParaRPr sz="2600" dirty="0">
              <a:latin typeface="Georgia" panose="02040502050405020303" pitchFamily="18" charset="0"/>
            </a:endParaRPr>
          </a:p>
        </p:txBody>
      </p:sp>
      <p:sp>
        <p:nvSpPr>
          <p:cNvPr id="728" name="1 seconde après le Big-Bang"/>
          <p:cNvSpPr txBox="1"/>
          <p:nvPr/>
        </p:nvSpPr>
        <p:spPr>
          <a:xfrm>
            <a:off x="8565890" y="4199288"/>
            <a:ext cx="1038169" cy="482183"/>
          </a:xfrm>
          <a:prstGeom prst="rect">
            <a:avLst/>
          </a:prstGeom>
          <a:solidFill>
            <a:srgbClr val="FFFFFF"/>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a:solidFill>
                  <a:srgbClr val="FF0000"/>
                </a:solidFill>
              </a:defRPr>
            </a:lvl1pPr>
          </a:lstStyle>
          <a:p>
            <a:pPr algn="ctr"/>
            <a:r>
              <a:rPr sz="2800" dirty="0"/>
              <a:t>DSNB</a:t>
            </a:r>
          </a:p>
        </p:txBody>
      </p:sp>
      <p:cxnSp>
        <p:nvCxnSpPr>
          <p:cNvPr id="3" name="Connecteur droit avec flèche 2">
            <a:extLst>
              <a:ext uri="{FF2B5EF4-FFF2-40B4-BE49-F238E27FC236}">
                <a16:creationId xmlns:a16="http://schemas.microsoft.com/office/drawing/2014/main" id="{034392FB-2CD4-B5AE-82B4-4388F8B3A5D7}"/>
              </a:ext>
            </a:extLst>
          </p:cNvPr>
          <p:cNvCxnSpPr>
            <a:cxnSpLocks/>
          </p:cNvCxnSpPr>
          <p:nvPr/>
        </p:nvCxnSpPr>
        <p:spPr>
          <a:xfrm>
            <a:off x="7273313" y="4741334"/>
            <a:ext cx="2585155" cy="0"/>
          </a:xfrm>
          <a:prstGeom prst="straightConnector1">
            <a:avLst/>
          </a:prstGeom>
          <a:ln>
            <a:solidFill>
              <a:schemeClr val="bg1"/>
            </a:solidFill>
            <a:headEnd type="triangle"/>
            <a:tailEnd type="triangle"/>
          </a:ln>
        </p:spPr>
        <p:style>
          <a:lnRef idx="3">
            <a:schemeClr val="dk1"/>
          </a:lnRef>
          <a:fillRef idx="0">
            <a:schemeClr val="dk1"/>
          </a:fillRef>
          <a:effectRef idx="2">
            <a:schemeClr val="dk1"/>
          </a:effectRef>
          <a:fontRef idx="minor">
            <a:schemeClr val="tx1"/>
          </a:fontRef>
        </p:style>
      </p:cxn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792E-4C39-98BF-3AB6-FBC8579FE8A8}"/>
            </a:ext>
          </a:extLst>
        </p:cNvPr>
        <p:cNvGrpSpPr/>
        <p:nvPr/>
      </p:nvGrpSpPr>
      <p:grpSpPr>
        <a:xfrm>
          <a:off x="0" y="0"/>
          <a:ext cx="0" cy="0"/>
          <a:chOff x="0" y="0"/>
          <a:chExt cx="0" cy="0"/>
        </a:xfrm>
      </p:grpSpPr>
      <p:pic>
        <p:nvPicPr>
          <p:cNvPr id="765" name="pasted-image.tiff" descr="pasted-image.tiff">
            <a:extLst>
              <a:ext uri="{FF2B5EF4-FFF2-40B4-BE49-F238E27FC236}">
                <a16:creationId xmlns:a16="http://schemas.microsoft.com/office/drawing/2014/main" id="{F99BA4BA-8069-BEC3-6726-7306E4961558}"/>
              </a:ext>
            </a:extLst>
          </p:cNvPr>
          <p:cNvPicPr>
            <a:picLocks noChangeAspect="1"/>
          </p:cNvPicPr>
          <p:nvPr/>
        </p:nvPicPr>
        <p:blipFill>
          <a:blip r:embed="rId2"/>
          <a:stretch>
            <a:fillRect/>
          </a:stretch>
        </p:blipFill>
        <p:spPr>
          <a:xfrm>
            <a:off x="6378273" y="2249145"/>
            <a:ext cx="2203039" cy="2011470"/>
          </a:xfrm>
          <a:prstGeom prst="rect">
            <a:avLst/>
          </a:prstGeom>
          <a:ln w="12700">
            <a:miter lim="400000"/>
          </a:ln>
        </p:spPr>
      </p:pic>
      <p:pic>
        <p:nvPicPr>
          <p:cNvPr id="766" name="pasted-image.pdf" descr="pasted-image.pdf">
            <a:extLst>
              <a:ext uri="{FF2B5EF4-FFF2-40B4-BE49-F238E27FC236}">
                <a16:creationId xmlns:a16="http://schemas.microsoft.com/office/drawing/2014/main" id="{3DFDFDAD-DD1D-87B5-328E-496806B1AA63}"/>
              </a:ext>
            </a:extLst>
          </p:cNvPr>
          <p:cNvPicPr>
            <a:picLocks noChangeAspect="1"/>
          </p:cNvPicPr>
          <p:nvPr/>
        </p:nvPicPr>
        <p:blipFill>
          <a:blip r:embed="rId3"/>
          <a:stretch>
            <a:fillRect/>
          </a:stretch>
        </p:blipFill>
        <p:spPr>
          <a:xfrm>
            <a:off x="658932" y="2245754"/>
            <a:ext cx="2727085" cy="1876362"/>
          </a:xfrm>
          <a:prstGeom prst="rect">
            <a:avLst/>
          </a:prstGeom>
          <a:ln w="12700">
            <a:miter lim="400000"/>
          </a:ln>
        </p:spPr>
      </p:pic>
      <p:pic>
        <p:nvPicPr>
          <p:cNvPr id="767" name="pasted-image.tiff" descr="pasted-image.tiff">
            <a:extLst>
              <a:ext uri="{FF2B5EF4-FFF2-40B4-BE49-F238E27FC236}">
                <a16:creationId xmlns:a16="http://schemas.microsoft.com/office/drawing/2014/main" id="{33F5225B-E833-3803-B691-F257B2A7B6ED}"/>
              </a:ext>
            </a:extLst>
          </p:cNvPr>
          <p:cNvPicPr>
            <a:picLocks noChangeAspect="1"/>
          </p:cNvPicPr>
          <p:nvPr/>
        </p:nvPicPr>
        <p:blipFill>
          <a:blip r:embed="rId4"/>
          <a:stretch>
            <a:fillRect/>
          </a:stretch>
        </p:blipFill>
        <p:spPr>
          <a:xfrm>
            <a:off x="3939471" y="2280208"/>
            <a:ext cx="1900190" cy="1726392"/>
          </a:xfrm>
          <a:prstGeom prst="rect">
            <a:avLst/>
          </a:prstGeom>
          <a:ln w="12700">
            <a:miter lim="400000"/>
          </a:ln>
        </p:spPr>
      </p:pic>
      <p:sp>
        <p:nvSpPr>
          <p:cNvPr id="768" name="Hyper-Kamiokande…">
            <a:extLst>
              <a:ext uri="{FF2B5EF4-FFF2-40B4-BE49-F238E27FC236}">
                <a16:creationId xmlns:a16="http://schemas.microsoft.com/office/drawing/2014/main" id="{6C1979F3-1C13-B669-20F5-D359C21B4AFA}"/>
              </a:ext>
            </a:extLst>
          </p:cNvPr>
          <p:cNvSpPr txBox="1"/>
          <p:nvPr/>
        </p:nvSpPr>
        <p:spPr>
          <a:xfrm>
            <a:off x="6426459" y="3766786"/>
            <a:ext cx="2200346" cy="5129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FFFFFF"/>
                </a:solidFill>
              </a:defRPr>
            </a:pPr>
            <a:r>
              <a:rPr sz="1500" b="1" dirty="0"/>
              <a:t>Hyper-</a:t>
            </a:r>
            <a:r>
              <a:rPr sz="1500" b="1" dirty="0" err="1"/>
              <a:t>Kamiokande</a:t>
            </a:r>
            <a:r>
              <a:rPr lang="fr-FR" sz="1500" b="1" dirty="0"/>
              <a:t> (Japan)</a:t>
            </a:r>
            <a:endParaRPr sz="1500" b="1" dirty="0"/>
          </a:p>
          <a:p>
            <a:pPr>
              <a:defRPr sz="3000">
                <a:solidFill>
                  <a:srgbClr val="FFFFFF"/>
                </a:solidFill>
              </a:defRPr>
            </a:pPr>
            <a:r>
              <a:rPr sz="1500" dirty="0"/>
              <a:t>178 </a:t>
            </a:r>
            <a:r>
              <a:rPr sz="1500" dirty="0" err="1"/>
              <a:t>kton</a:t>
            </a:r>
            <a:r>
              <a:rPr lang="fr-FR" sz="900" dirty="0"/>
              <a:t> </a:t>
            </a:r>
            <a:r>
              <a:rPr lang="fr-FR" sz="1400" dirty="0"/>
              <a:t>water, </a:t>
            </a:r>
          </a:p>
        </p:txBody>
      </p:sp>
      <p:pic>
        <p:nvPicPr>
          <p:cNvPr id="769" name="DUNE-detector-module-19-0145-01-1536x998.jpeg" descr="DUNE-detector-module-19-0145-01-1536x998.jpeg">
            <a:extLst>
              <a:ext uri="{FF2B5EF4-FFF2-40B4-BE49-F238E27FC236}">
                <a16:creationId xmlns:a16="http://schemas.microsoft.com/office/drawing/2014/main" id="{B0F77894-F7B8-7226-5F79-645C5C204472}"/>
              </a:ext>
            </a:extLst>
          </p:cNvPr>
          <p:cNvPicPr>
            <a:picLocks noChangeAspect="1"/>
          </p:cNvPicPr>
          <p:nvPr/>
        </p:nvPicPr>
        <p:blipFill>
          <a:blip r:embed="rId5"/>
          <a:stretch>
            <a:fillRect/>
          </a:stretch>
        </p:blipFill>
        <p:spPr>
          <a:xfrm>
            <a:off x="8958556" y="2420766"/>
            <a:ext cx="2349151" cy="1526337"/>
          </a:xfrm>
          <a:prstGeom prst="rect">
            <a:avLst/>
          </a:prstGeom>
          <a:ln w="12700">
            <a:miter lim="400000"/>
          </a:ln>
        </p:spPr>
      </p:pic>
      <p:sp>
        <p:nvSpPr>
          <p:cNvPr id="770" name="JUNO…">
            <a:extLst>
              <a:ext uri="{FF2B5EF4-FFF2-40B4-BE49-F238E27FC236}">
                <a16:creationId xmlns:a16="http://schemas.microsoft.com/office/drawing/2014/main" id="{DEA3B37A-7CDD-AB0A-D498-E84F77B0BED1}"/>
              </a:ext>
            </a:extLst>
          </p:cNvPr>
          <p:cNvSpPr txBox="1"/>
          <p:nvPr/>
        </p:nvSpPr>
        <p:spPr>
          <a:xfrm>
            <a:off x="3983221" y="3198434"/>
            <a:ext cx="1645450"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FFFFFF"/>
                </a:solidFill>
              </a:defRPr>
            </a:pPr>
            <a:r>
              <a:rPr sz="1600" b="1" dirty="0"/>
              <a:t>JUNO</a:t>
            </a:r>
            <a:r>
              <a:rPr lang="fr-FR" sz="1600" b="1" dirty="0"/>
              <a:t> (China)</a:t>
            </a:r>
            <a:endParaRPr sz="1600" b="1" dirty="0"/>
          </a:p>
          <a:p>
            <a:pPr>
              <a:defRPr sz="3000">
                <a:solidFill>
                  <a:srgbClr val="FFFFFF"/>
                </a:solidFill>
              </a:defRPr>
            </a:pPr>
            <a:r>
              <a:rPr sz="1600" dirty="0"/>
              <a:t>50 </a:t>
            </a:r>
            <a:r>
              <a:rPr sz="1600" dirty="0" err="1"/>
              <a:t>kton</a:t>
            </a:r>
            <a:r>
              <a:rPr sz="1600" dirty="0"/>
              <a:t> scintillator </a:t>
            </a:r>
            <a:endParaRPr lang="fr-FR" sz="1600" dirty="0"/>
          </a:p>
          <a:p>
            <a:pPr>
              <a:defRPr sz="3000">
                <a:solidFill>
                  <a:srgbClr val="FFFFFF"/>
                </a:solidFill>
              </a:defRPr>
            </a:pPr>
            <a:r>
              <a:rPr lang="fr-FR" sz="1600" dirty="0" err="1"/>
              <a:t>started</a:t>
            </a:r>
            <a:r>
              <a:rPr lang="fr-FR" sz="1600" dirty="0"/>
              <a:t> 2025</a:t>
            </a:r>
            <a:endParaRPr sz="1600" dirty="0"/>
          </a:p>
        </p:txBody>
      </p:sp>
      <p:sp>
        <p:nvSpPr>
          <p:cNvPr id="771" name="DUNE…">
            <a:extLst>
              <a:ext uri="{FF2B5EF4-FFF2-40B4-BE49-F238E27FC236}">
                <a16:creationId xmlns:a16="http://schemas.microsoft.com/office/drawing/2014/main" id="{0AAFD92B-0723-614B-EA3C-D90A18D8C658}"/>
              </a:ext>
            </a:extLst>
          </p:cNvPr>
          <p:cNvSpPr txBox="1"/>
          <p:nvPr/>
        </p:nvSpPr>
        <p:spPr>
          <a:xfrm>
            <a:off x="9031746" y="3437773"/>
            <a:ext cx="2149100"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defRPr sz="3000">
                <a:solidFill>
                  <a:srgbClr val="5E5E5E"/>
                </a:solidFill>
              </a:defRPr>
            </a:pPr>
            <a:r>
              <a:rPr sz="1600" b="1" dirty="0"/>
              <a:t>DUNE</a:t>
            </a:r>
          </a:p>
          <a:p>
            <a:pPr>
              <a:defRPr sz="3000">
                <a:solidFill>
                  <a:srgbClr val="212121"/>
                </a:solidFill>
              </a:defRPr>
            </a:pPr>
            <a:r>
              <a:rPr sz="1600" dirty="0"/>
              <a:t>40 </a:t>
            </a:r>
            <a:r>
              <a:rPr sz="1600" dirty="0" err="1"/>
              <a:t>kton</a:t>
            </a:r>
            <a:r>
              <a:rPr lang="fr-FR" sz="1600" dirty="0"/>
              <a:t> </a:t>
            </a:r>
            <a:r>
              <a:rPr sz="1600" dirty="0"/>
              <a:t>liquid argon</a:t>
            </a:r>
            <a:r>
              <a:rPr lang="fr-FR" sz="1600" dirty="0"/>
              <a:t> </a:t>
            </a:r>
            <a:r>
              <a:rPr sz="1600" dirty="0"/>
              <a:t>(US)</a:t>
            </a:r>
          </a:p>
        </p:txBody>
      </p:sp>
      <p:sp>
        <p:nvSpPr>
          <p:cNvPr id="772" name="Super-Kamiokande…">
            <a:extLst>
              <a:ext uri="{FF2B5EF4-FFF2-40B4-BE49-F238E27FC236}">
                <a16:creationId xmlns:a16="http://schemas.microsoft.com/office/drawing/2014/main" id="{73DCD436-CEC2-2119-BB3B-A06311D965F0}"/>
              </a:ext>
            </a:extLst>
          </p:cNvPr>
          <p:cNvSpPr txBox="1"/>
          <p:nvPr/>
        </p:nvSpPr>
        <p:spPr>
          <a:xfrm>
            <a:off x="1078326" y="2239322"/>
            <a:ext cx="2328010"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212121"/>
                </a:solidFill>
              </a:defRPr>
            </a:pPr>
            <a:r>
              <a:rPr sz="1600" b="1" dirty="0"/>
              <a:t>Super-</a:t>
            </a:r>
            <a:r>
              <a:rPr sz="1600" b="1" dirty="0" err="1"/>
              <a:t>Kamiokande</a:t>
            </a:r>
            <a:r>
              <a:rPr lang="fr-FR" sz="1600" b="1" dirty="0"/>
              <a:t> (Japan)</a:t>
            </a:r>
            <a:endParaRPr sz="1600" b="1" dirty="0"/>
          </a:p>
        </p:txBody>
      </p:sp>
      <p:pic>
        <p:nvPicPr>
          <p:cNvPr id="776" name="pasted-image.pdf" descr="pasted-image.pdf">
            <a:extLst>
              <a:ext uri="{FF2B5EF4-FFF2-40B4-BE49-F238E27FC236}">
                <a16:creationId xmlns:a16="http://schemas.microsoft.com/office/drawing/2014/main" id="{084DA1CF-288F-B1F3-F044-F67B32ACF5DA}"/>
              </a:ext>
            </a:extLst>
          </p:cNvPr>
          <p:cNvPicPr>
            <a:picLocks noChangeAspect="1"/>
          </p:cNvPicPr>
          <p:nvPr/>
        </p:nvPicPr>
        <p:blipFill>
          <a:blip r:embed="rId6"/>
          <a:stretch>
            <a:fillRect/>
          </a:stretch>
        </p:blipFill>
        <p:spPr>
          <a:xfrm>
            <a:off x="9059806" y="4027823"/>
            <a:ext cx="2247901" cy="241301"/>
          </a:xfrm>
          <a:prstGeom prst="rect">
            <a:avLst/>
          </a:prstGeom>
          <a:ln w="12700">
            <a:miter lim="400000"/>
          </a:ln>
        </p:spPr>
      </p:pic>
      <p:sp>
        <p:nvSpPr>
          <p:cNvPr id="778" name="DIFFUSE SUPERNOVA NEUTRINO BACKGROUND">
            <a:extLst>
              <a:ext uri="{FF2B5EF4-FFF2-40B4-BE49-F238E27FC236}">
                <a16:creationId xmlns:a16="http://schemas.microsoft.com/office/drawing/2014/main" id="{26758D33-E375-3C0B-30CB-4F6478F8A607}"/>
              </a:ext>
            </a:extLst>
          </p:cNvPr>
          <p:cNvSpPr txBox="1"/>
          <p:nvPr/>
        </p:nvSpPr>
        <p:spPr>
          <a:xfrm>
            <a:off x="4057613" y="416047"/>
            <a:ext cx="3890489"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008F00"/>
                </a:solidFill>
                <a:latin typeface="Palatino"/>
                <a:ea typeface="Palatino"/>
                <a:cs typeface="Palatino"/>
                <a:sym typeface="Palatino"/>
              </a:defRPr>
            </a:lvl1pPr>
          </a:lstStyle>
          <a:p>
            <a:pPr>
              <a:defRPr>
                <a:effectLst/>
              </a:defRPr>
            </a:pPr>
            <a:r>
              <a:rPr lang="fr-FR" sz="3200" dirty="0">
                <a:solidFill>
                  <a:srgbClr val="0070C0"/>
                </a:solidFill>
              </a:rPr>
              <a:t>DSNB DETECTION</a:t>
            </a:r>
            <a:endParaRPr sz="3200" dirty="0">
              <a:solidFill>
                <a:srgbClr val="0070C0"/>
              </a:solidFill>
            </a:endParaRPr>
          </a:p>
        </p:txBody>
      </p:sp>
      <p:sp>
        <p:nvSpPr>
          <p:cNvPr id="786" name="Discovery could be imminent">
            <a:extLst>
              <a:ext uri="{FF2B5EF4-FFF2-40B4-BE49-F238E27FC236}">
                <a16:creationId xmlns:a16="http://schemas.microsoft.com/office/drawing/2014/main" id="{AFC62AE5-879B-B931-5796-20475774E549}"/>
              </a:ext>
            </a:extLst>
          </p:cNvPr>
          <p:cNvSpPr txBox="1"/>
          <p:nvPr/>
        </p:nvSpPr>
        <p:spPr>
          <a:xfrm>
            <a:off x="2800517" y="5829595"/>
            <a:ext cx="6796732" cy="7899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500" b="1">
                <a:solidFill>
                  <a:srgbClr val="9437FF"/>
                </a:solidFill>
                <a:latin typeface="Palatino"/>
                <a:ea typeface="Palatino"/>
                <a:cs typeface="Palatino"/>
                <a:sym typeface="Palatino"/>
              </a:defRPr>
            </a:lvl1pPr>
          </a:lstStyle>
          <a:p>
            <a:pPr>
              <a:defRPr>
                <a:effectLst/>
              </a:defRPr>
            </a:pPr>
            <a:r>
              <a:rPr lang="fr-FR" sz="2400" dirty="0">
                <a:solidFill>
                  <a:srgbClr val="00B0F0"/>
                </a:solidFill>
              </a:rPr>
              <a:t>Four </a:t>
            </a:r>
            <a:r>
              <a:rPr lang="fr-FR" sz="2400" dirty="0" err="1">
                <a:solidFill>
                  <a:srgbClr val="00B0F0"/>
                </a:solidFill>
              </a:rPr>
              <a:t>experiments</a:t>
            </a:r>
            <a:r>
              <a:rPr lang="fr-FR" sz="2400" dirty="0">
                <a:solidFill>
                  <a:srgbClr val="00B0F0"/>
                </a:solidFill>
              </a:rPr>
              <a:t> have the </a:t>
            </a:r>
            <a:r>
              <a:rPr lang="fr-FR" sz="2400" dirty="0" err="1">
                <a:solidFill>
                  <a:srgbClr val="00B0F0"/>
                </a:solidFill>
              </a:rPr>
              <a:t>potential</a:t>
            </a:r>
            <a:r>
              <a:rPr lang="fr-FR" sz="2400" dirty="0">
                <a:solidFill>
                  <a:srgbClr val="00B0F0"/>
                </a:solidFill>
              </a:rPr>
              <a:t> to </a:t>
            </a:r>
            <a:r>
              <a:rPr lang="fr-FR" sz="2400" dirty="0" err="1">
                <a:solidFill>
                  <a:srgbClr val="00B0F0"/>
                </a:solidFill>
              </a:rPr>
              <a:t>discover</a:t>
            </a:r>
            <a:r>
              <a:rPr lang="fr-FR" sz="2400" dirty="0">
                <a:solidFill>
                  <a:srgbClr val="00B0F0"/>
                </a:solidFill>
              </a:rPr>
              <a:t> </a:t>
            </a:r>
          </a:p>
          <a:p>
            <a:pPr>
              <a:defRPr>
                <a:effectLst/>
              </a:defRPr>
            </a:pPr>
            <a:r>
              <a:rPr lang="fr-FR" sz="2400" dirty="0">
                <a:solidFill>
                  <a:srgbClr val="00B0F0"/>
                </a:solidFill>
              </a:rPr>
              <a:t>the diffuse supernova neutrino background.</a:t>
            </a:r>
            <a:endParaRPr sz="2400" dirty="0">
              <a:solidFill>
                <a:srgbClr val="00B0F0"/>
              </a:solidFill>
            </a:endParaRPr>
          </a:p>
        </p:txBody>
      </p:sp>
      <p:sp>
        <p:nvSpPr>
          <p:cNvPr id="7" name="Abbar and Volpe, 2401.10851">
            <a:extLst>
              <a:ext uri="{FF2B5EF4-FFF2-40B4-BE49-F238E27FC236}">
                <a16:creationId xmlns:a16="http://schemas.microsoft.com/office/drawing/2014/main" id="{698F3BA6-DAE2-1D6E-358F-7B0575A2ACDD}"/>
              </a:ext>
            </a:extLst>
          </p:cNvPr>
          <p:cNvSpPr txBox="1"/>
          <p:nvPr/>
        </p:nvSpPr>
        <p:spPr>
          <a:xfrm rot="5400000">
            <a:off x="8005564" y="3125732"/>
            <a:ext cx="1500667"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600" dirty="0">
                <a:solidFill>
                  <a:schemeClr val="bg2">
                    <a:lumMod val="50000"/>
                  </a:schemeClr>
                </a:solidFill>
              </a:rPr>
              <a:t>Abe et al, 2018</a:t>
            </a:r>
            <a:endParaRPr sz="1600" dirty="0"/>
          </a:p>
        </p:txBody>
      </p:sp>
      <p:sp>
        <p:nvSpPr>
          <p:cNvPr id="8" name="Abbar and Volpe, 2401.10851">
            <a:extLst>
              <a:ext uri="{FF2B5EF4-FFF2-40B4-BE49-F238E27FC236}">
                <a16:creationId xmlns:a16="http://schemas.microsoft.com/office/drawing/2014/main" id="{CE5BF079-645E-3F4E-4A35-D6CF097C1550}"/>
              </a:ext>
            </a:extLst>
          </p:cNvPr>
          <p:cNvSpPr txBox="1"/>
          <p:nvPr/>
        </p:nvSpPr>
        <p:spPr>
          <a:xfrm rot="5400000">
            <a:off x="2385561" y="3217405"/>
            <a:ext cx="2203039" cy="297517"/>
          </a:xfrm>
          <a:prstGeom prst="rect">
            <a:avLst/>
          </a:prstGeom>
          <a:ln w="12700">
            <a:miter lim="400000"/>
          </a:ln>
          <a:extLst>
            <a:ext uri="{C572A759-6A51-4108-AA02-DFA0A04FC94B}">
              <ma14:wrappingTextBoxFlag xmlns:mc="http://schemas.openxmlformats.org/markup-compatibility/2006" xmlns:a14="http://schemas.microsoft.com/office/drawing/2010/main" xmlns="" xmlns:m="http://schemas.openxmlformats.org/officeDocument/2006/math" xmlns:ma14="http://schemas.microsoft.com/office/mac/drawingml/2011/main" val="1"/>
            </a:ext>
          </a:extLst>
        </p:spPr>
        <p:txBody>
          <a:bodyPr wrap="non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600" dirty="0">
                <a:solidFill>
                  <a:schemeClr val="bg2">
                    <a:lumMod val="50000"/>
                  </a:schemeClr>
                </a:solidFill>
              </a:rPr>
              <a:t>Abe et al, 2511.02222</a:t>
            </a:r>
            <a:endParaRPr sz="1600" dirty="0"/>
          </a:p>
        </p:txBody>
      </p:sp>
      <p:sp>
        <p:nvSpPr>
          <p:cNvPr id="9" name="Abbar and Volpe, 2401.10851">
            <a:extLst>
              <a:ext uri="{FF2B5EF4-FFF2-40B4-BE49-F238E27FC236}">
                <a16:creationId xmlns:a16="http://schemas.microsoft.com/office/drawing/2014/main" id="{28826674-9606-75C3-4627-41256A63558D}"/>
              </a:ext>
            </a:extLst>
          </p:cNvPr>
          <p:cNvSpPr txBox="1"/>
          <p:nvPr/>
        </p:nvSpPr>
        <p:spPr>
          <a:xfrm rot="5400000">
            <a:off x="5249952" y="2945278"/>
            <a:ext cx="1599797"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600" dirty="0" err="1">
                <a:solidFill>
                  <a:schemeClr val="bg2">
                    <a:lumMod val="50000"/>
                  </a:schemeClr>
                </a:solidFill>
              </a:rPr>
              <a:t>Abusleme</a:t>
            </a:r>
            <a:r>
              <a:rPr lang="fr-FR" sz="1600" dirty="0">
                <a:solidFill>
                  <a:schemeClr val="bg2">
                    <a:lumMod val="50000"/>
                  </a:schemeClr>
                </a:solidFill>
              </a:rPr>
              <a:t> et al, </a:t>
            </a:r>
          </a:p>
          <a:p>
            <a:r>
              <a:rPr lang="fr-FR" sz="1600" dirty="0">
                <a:solidFill>
                  <a:schemeClr val="bg2">
                    <a:lumMod val="50000"/>
                  </a:schemeClr>
                </a:solidFill>
              </a:rPr>
              <a:t>JCAP10, 2022</a:t>
            </a:r>
            <a:endParaRPr sz="1600" dirty="0"/>
          </a:p>
        </p:txBody>
      </p:sp>
      <p:sp>
        <p:nvSpPr>
          <p:cNvPr id="11" name="Abbar and Volpe, 2401.10851">
            <a:extLst>
              <a:ext uri="{FF2B5EF4-FFF2-40B4-BE49-F238E27FC236}">
                <a16:creationId xmlns:a16="http://schemas.microsoft.com/office/drawing/2014/main" id="{649F0ABE-0372-0CB3-BB48-F289174DA752}"/>
              </a:ext>
            </a:extLst>
          </p:cNvPr>
          <p:cNvSpPr txBox="1"/>
          <p:nvPr/>
        </p:nvSpPr>
        <p:spPr>
          <a:xfrm rot="5400000">
            <a:off x="10750947" y="2928538"/>
            <a:ext cx="1489190"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600" dirty="0">
                <a:solidFill>
                  <a:schemeClr val="bg2">
                    <a:lumMod val="50000"/>
                  </a:schemeClr>
                </a:solidFill>
              </a:rPr>
              <a:t>Abi et al, 2022</a:t>
            </a:r>
            <a:endParaRPr sz="1600" dirty="0"/>
          </a:p>
        </p:txBody>
      </p:sp>
      <p:sp>
        <p:nvSpPr>
          <p:cNvPr id="6" name="Flèche">
            <a:extLst>
              <a:ext uri="{FF2B5EF4-FFF2-40B4-BE49-F238E27FC236}">
                <a16:creationId xmlns:a16="http://schemas.microsoft.com/office/drawing/2014/main" id="{283DC43B-620D-0BDD-45A2-253185E182EC}"/>
              </a:ext>
            </a:extLst>
          </p:cNvPr>
          <p:cNvSpPr/>
          <p:nvPr/>
        </p:nvSpPr>
        <p:spPr>
          <a:xfrm>
            <a:off x="658932" y="1937538"/>
            <a:ext cx="10687852" cy="279400"/>
          </a:xfrm>
          <a:prstGeom prst="rightArrow">
            <a:avLst>
              <a:gd name="adj1" fmla="val 32000"/>
              <a:gd name="adj2" fmla="val 160000"/>
            </a:avLst>
          </a:prstGeom>
          <a:blipFill>
            <a:blip r:embed="rId7"/>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0" name="Rectangle">
            <a:extLst>
              <a:ext uri="{FF2B5EF4-FFF2-40B4-BE49-F238E27FC236}">
                <a16:creationId xmlns:a16="http://schemas.microsoft.com/office/drawing/2014/main" id="{DC68152C-148E-1777-0F8E-9604A9BB4420}"/>
              </a:ext>
            </a:extLst>
          </p:cNvPr>
          <p:cNvSpPr/>
          <p:nvPr/>
        </p:nvSpPr>
        <p:spPr>
          <a:xfrm>
            <a:off x="1224699" y="2601857"/>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2" name="Rectangle">
            <a:extLst>
              <a:ext uri="{FF2B5EF4-FFF2-40B4-BE49-F238E27FC236}">
                <a16:creationId xmlns:a16="http://schemas.microsoft.com/office/drawing/2014/main" id="{714E2BBA-085F-BCA5-7DA3-D91B2FCF5D77}"/>
              </a:ext>
            </a:extLst>
          </p:cNvPr>
          <p:cNvSpPr/>
          <p:nvPr/>
        </p:nvSpPr>
        <p:spPr>
          <a:xfrm>
            <a:off x="10366248" y="2891268"/>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3" name="Rectangle">
            <a:extLst>
              <a:ext uri="{FF2B5EF4-FFF2-40B4-BE49-F238E27FC236}">
                <a16:creationId xmlns:a16="http://schemas.microsoft.com/office/drawing/2014/main" id="{54A9BB38-2A47-A502-DACF-7CDE13A01B48}"/>
              </a:ext>
            </a:extLst>
          </p:cNvPr>
          <p:cNvSpPr/>
          <p:nvPr/>
        </p:nvSpPr>
        <p:spPr>
          <a:xfrm>
            <a:off x="1869468" y="1861983"/>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4" name="Rectangle">
            <a:extLst>
              <a:ext uri="{FF2B5EF4-FFF2-40B4-BE49-F238E27FC236}">
                <a16:creationId xmlns:a16="http://schemas.microsoft.com/office/drawing/2014/main" id="{D53366AB-9BC0-D034-6EA8-78463F0DFFA7}"/>
              </a:ext>
            </a:extLst>
          </p:cNvPr>
          <p:cNvSpPr/>
          <p:nvPr/>
        </p:nvSpPr>
        <p:spPr>
          <a:xfrm>
            <a:off x="4805946" y="1935258"/>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5" name="Rectangle">
            <a:extLst>
              <a:ext uri="{FF2B5EF4-FFF2-40B4-BE49-F238E27FC236}">
                <a16:creationId xmlns:a16="http://schemas.microsoft.com/office/drawing/2014/main" id="{BAE1376F-8B88-8F1B-79A0-318154FA9329}"/>
              </a:ext>
            </a:extLst>
          </p:cNvPr>
          <p:cNvSpPr/>
          <p:nvPr/>
        </p:nvSpPr>
        <p:spPr>
          <a:xfrm>
            <a:off x="7413896" y="1901032"/>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6" name="Rectangle">
            <a:extLst>
              <a:ext uri="{FF2B5EF4-FFF2-40B4-BE49-F238E27FC236}">
                <a16:creationId xmlns:a16="http://schemas.microsoft.com/office/drawing/2014/main" id="{2662B5CE-163F-327B-CB27-71A6E43A6929}"/>
              </a:ext>
            </a:extLst>
          </p:cNvPr>
          <p:cNvSpPr/>
          <p:nvPr/>
        </p:nvSpPr>
        <p:spPr>
          <a:xfrm>
            <a:off x="10056746" y="1945932"/>
            <a:ext cx="99100" cy="363612"/>
          </a:xfrm>
          <a:prstGeom prst="rect">
            <a:avLst/>
          </a:prstGeom>
          <a:blipFill>
            <a:blip r:embed="rId8"/>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17" name="Super-Kamiokande…">
            <a:extLst>
              <a:ext uri="{FF2B5EF4-FFF2-40B4-BE49-F238E27FC236}">
                <a16:creationId xmlns:a16="http://schemas.microsoft.com/office/drawing/2014/main" id="{19D7A092-A523-8A85-5ABE-9CCC04FF1051}"/>
              </a:ext>
            </a:extLst>
          </p:cNvPr>
          <p:cNvSpPr txBox="1"/>
          <p:nvPr/>
        </p:nvSpPr>
        <p:spPr>
          <a:xfrm>
            <a:off x="702590" y="1326515"/>
            <a:ext cx="2683427" cy="60529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212121"/>
                </a:solidFill>
              </a:defRPr>
            </a:pPr>
            <a:r>
              <a:rPr sz="2000" dirty="0"/>
              <a:t>Running (2020</a:t>
            </a:r>
            <a:r>
              <a:rPr lang="fr-FR" sz="2000" dirty="0"/>
              <a:t>--</a:t>
            </a:r>
            <a:r>
              <a:rPr sz="2000" dirty="0"/>
              <a:t>)</a:t>
            </a:r>
            <a:r>
              <a:rPr lang="fr-FR" sz="2000" dirty="0"/>
              <a:t> , </a:t>
            </a:r>
          </a:p>
          <a:p>
            <a:pPr>
              <a:defRPr sz="3000">
                <a:solidFill>
                  <a:srgbClr val="212121"/>
                </a:solidFill>
              </a:defRPr>
            </a:pPr>
            <a:r>
              <a:rPr sz="1600" dirty="0"/>
              <a:t>Gd</a:t>
            </a:r>
            <a:r>
              <a:rPr lang="fr-FR" sz="1600" dirty="0"/>
              <a:t> 0.01 % (SKVI), 0.03 % (SKVII)</a:t>
            </a:r>
            <a:endParaRPr sz="1600" dirty="0"/>
          </a:p>
        </p:txBody>
      </p:sp>
      <p:sp>
        <p:nvSpPr>
          <p:cNvPr id="18" name="Super-Kamiokande…">
            <a:extLst>
              <a:ext uri="{FF2B5EF4-FFF2-40B4-BE49-F238E27FC236}">
                <a16:creationId xmlns:a16="http://schemas.microsoft.com/office/drawing/2014/main" id="{FA754160-ECFD-21CC-B4DE-B286FE3AD655}"/>
              </a:ext>
            </a:extLst>
          </p:cNvPr>
          <p:cNvSpPr txBox="1"/>
          <p:nvPr/>
        </p:nvSpPr>
        <p:spPr>
          <a:xfrm>
            <a:off x="4152208" y="1617637"/>
            <a:ext cx="1857881"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212121"/>
                </a:solidFill>
              </a:defRPr>
            </a:pPr>
            <a:r>
              <a:rPr sz="2000" dirty="0"/>
              <a:t>Running (202</a:t>
            </a:r>
            <a:r>
              <a:rPr lang="fr-FR" sz="2000" dirty="0"/>
              <a:t>5--</a:t>
            </a:r>
            <a:r>
              <a:rPr sz="2000" dirty="0"/>
              <a:t>)</a:t>
            </a:r>
            <a:r>
              <a:rPr lang="fr-FR" sz="2000" dirty="0"/>
              <a:t> </a:t>
            </a:r>
          </a:p>
        </p:txBody>
      </p:sp>
      <p:sp>
        <p:nvSpPr>
          <p:cNvPr id="19" name="Super-Kamiokande…">
            <a:extLst>
              <a:ext uri="{FF2B5EF4-FFF2-40B4-BE49-F238E27FC236}">
                <a16:creationId xmlns:a16="http://schemas.microsoft.com/office/drawing/2014/main" id="{A5B93881-3B7F-617A-197C-3ECEFF048702}"/>
              </a:ext>
            </a:extLst>
          </p:cNvPr>
          <p:cNvSpPr txBox="1"/>
          <p:nvPr/>
        </p:nvSpPr>
        <p:spPr>
          <a:xfrm>
            <a:off x="6595556" y="1602920"/>
            <a:ext cx="1659172"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212121"/>
                </a:solidFill>
              </a:defRPr>
            </a:pPr>
            <a:r>
              <a:rPr lang="fr-FR" sz="2000" dirty="0" err="1"/>
              <a:t>Starting</a:t>
            </a:r>
            <a:r>
              <a:rPr lang="fr-FR" sz="2000" dirty="0"/>
              <a:t> </a:t>
            </a:r>
            <a:r>
              <a:rPr sz="2000" dirty="0"/>
              <a:t>202</a:t>
            </a:r>
            <a:r>
              <a:rPr lang="fr-FR" sz="2000" dirty="0"/>
              <a:t>8-- </a:t>
            </a:r>
          </a:p>
        </p:txBody>
      </p:sp>
      <p:sp>
        <p:nvSpPr>
          <p:cNvPr id="20" name="Super-Kamiokande…">
            <a:extLst>
              <a:ext uri="{FF2B5EF4-FFF2-40B4-BE49-F238E27FC236}">
                <a16:creationId xmlns:a16="http://schemas.microsoft.com/office/drawing/2014/main" id="{404C4DA3-3D0B-DC3C-068B-311A2CFD0564}"/>
              </a:ext>
            </a:extLst>
          </p:cNvPr>
          <p:cNvSpPr txBox="1"/>
          <p:nvPr/>
        </p:nvSpPr>
        <p:spPr>
          <a:xfrm>
            <a:off x="9155878" y="1598051"/>
            <a:ext cx="1988045"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000">
                <a:solidFill>
                  <a:srgbClr val="212121"/>
                </a:solidFill>
              </a:defRPr>
            </a:pPr>
            <a:r>
              <a:rPr lang="fr-FR" sz="2000" dirty="0" err="1"/>
              <a:t>Expected</a:t>
            </a:r>
            <a:r>
              <a:rPr lang="fr-FR" sz="2000" dirty="0"/>
              <a:t> in </a:t>
            </a:r>
            <a:r>
              <a:rPr sz="2000" dirty="0"/>
              <a:t>20</a:t>
            </a:r>
            <a:r>
              <a:rPr lang="fr-FR" sz="2000" dirty="0"/>
              <a:t>30 </a:t>
            </a:r>
          </a:p>
        </p:txBody>
      </p:sp>
      <p:pic>
        <p:nvPicPr>
          <p:cNvPr id="21" name="Image 20">
            <a:extLst>
              <a:ext uri="{FF2B5EF4-FFF2-40B4-BE49-F238E27FC236}">
                <a16:creationId xmlns:a16="http://schemas.microsoft.com/office/drawing/2014/main" id="{E682E13A-4C00-50F3-89FD-76593BC2F958}"/>
              </a:ext>
            </a:extLst>
          </p:cNvPr>
          <p:cNvPicPr>
            <a:picLocks noChangeAspect="1"/>
          </p:cNvPicPr>
          <p:nvPr/>
        </p:nvPicPr>
        <p:blipFill>
          <a:blip r:embed="rId9"/>
          <a:srcRect r="-664" b="53379"/>
          <a:stretch>
            <a:fillRect/>
          </a:stretch>
        </p:blipFill>
        <p:spPr>
          <a:xfrm>
            <a:off x="756915" y="4177409"/>
            <a:ext cx="1574145" cy="241301"/>
          </a:xfrm>
          <a:prstGeom prst="rect">
            <a:avLst/>
          </a:prstGeom>
        </p:spPr>
      </p:pic>
      <p:pic>
        <p:nvPicPr>
          <p:cNvPr id="22" name="Image 21">
            <a:extLst>
              <a:ext uri="{FF2B5EF4-FFF2-40B4-BE49-F238E27FC236}">
                <a16:creationId xmlns:a16="http://schemas.microsoft.com/office/drawing/2014/main" id="{23C53A34-4213-D318-F5EB-6AAB85A5AE58}"/>
              </a:ext>
            </a:extLst>
          </p:cNvPr>
          <p:cNvPicPr>
            <a:picLocks noChangeAspect="1"/>
          </p:cNvPicPr>
          <p:nvPr/>
        </p:nvPicPr>
        <p:blipFill>
          <a:blip r:embed="rId9"/>
          <a:srcRect r="-664" b="53379"/>
          <a:stretch>
            <a:fillRect/>
          </a:stretch>
        </p:blipFill>
        <p:spPr>
          <a:xfrm>
            <a:off x="3970317" y="4128455"/>
            <a:ext cx="1574145" cy="241301"/>
          </a:xfrm>
          <a:prstGeom prst="rect">
            <a:avLst/>
          </a:prstGeom>
        </p:spPr>
      </p:pic>
      <p:pic>
        <p:nvPicPr>
          <p:cNvPr id="23" name="Image 22">
            <a:extLst>
              <a:ext uri="{FF2B5EF4-FFF2-40B4-BE49-F238E27FC236}">
                <a16:creationId xmlns:a16="http://schemas.microsoft.com/office/drawing/2014/main" id="{1CCFABF9-15A0-0B22-EEB0-469F9D2B77E7}"/>
              </a:ext>
            </a:extLst>
          </p:cNvPr>
          <p:cNvPicPr>
            <a:picLocks noChangeAspect="1"/>
          </p:cNvPicPr>
          <p:nvPr/>
        </p:nvPicPr>
        <p:blipFill>
          <a:blip r:embed="rId9"/>
          <a:srcRect r="-664" b="53379"/>
          <a:stretch>
            <a:fillRect/>
          </a:stretch>
        </p:blipFill>
        <p:spPr>
          <a:xfrm>
            <a:off x="6390299" y="4375580"/>
            <a:ext cx="1574145" cy="241301"/>
          </a:xfrm>
          <a:prstGeom prst="rect">
            <a:avLst/>
          </a:prstGeom>
        </p:spPr>
      </p:pic>
      <p:sp>
        <p:nvSpPr>
          <p:cNvPr id="31" name="Texte">
            <a:extLst>
              <a:ext uri="{FF2B5EF4-FFF2-40B4-BE49-F238E27FC236}">
                <a16:creationId xmlns:a16="http://schemas.microsoft.com/office/drawing/2014/main" id="{8F1FC684-848C-3871-B133-6750BD5DD041}"/>
              </a:ext>
            </a:extLst>
          </p:cNvPr>
          <p:cNvSpPr txBox="1"/>
          <p:nvPr/>
        </p:nvSpPr>
        <p:spPr>
          <a:xfrm>
            <a:off x="4523553" y="3898000"/>
            <a:ext cx="59939" cy="96761"/>
          </a:xfrm>
          <a:prstGeom prst="rect">
            <a:avLst/>
          </a:prstGeom>
          <a:ln w="12700">
            <a:miter lim="400000"/>
          </a:ln>
        </p:spPr>
        <p:txBody>
          <a:bodyPr wrap="square" lIns="25400" tIns="25400" rIns="25400" bIns="25400" anchor="ctr">
            <a:spAutoFit/>
          </a:bodyPr>
          <a:lstStyle/>
          <a:p>
            <a:endParaRPr sz="900"/>
          </a:p>
        </p:txBody>
      </p:sp>
      <p:sp>
        <p:nvSpPr>
          <p:cNvPr id="2" name="Expected DSNB events (no decay) :…">
            <a:extLst>
              <a:ext uri="{FF2B5EF4-FFF2-40B4-BE49-F238E27FC236}">
                <a16:creationId xmlns:a16="http://schemas.microsoft.com/office/drawing/2014/main" id="{56993D69-289C-DAA0-873B-1938A68AA44E}"/>
              </a:ext>
            </a:extLst>
          </p:cNvPr>
          <p:cNvSpPr txBox="1"/>
          <p:nvPr/>
        </p:nvSpPr>
        <p:spPr>
          <a:xfrm>
            <a:off x="2823863" y="4887958"/>
            <a:ext cx="6134693"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b="1">
                <a:solidFill>
                  <a:srgbClr val="424242"/>
                </a:solidFill>
                <a:effectLst/>
                <a:latin typeface="Palatino"/>
                <a:ea typeface="Palatino"/>
                <a:cs typeface="Palatino"/>
                <a:sym typeface="Palatino"/>
              </a:defRPr>
            </a:pPr>
            <a:r>
              <a:rPr sz="1500" dirty="0"/>
              <a:t>Expected DSNB events : </a:t>
            </a:r>
          </a:p>
          <a:p>
            <a:pPr defTabSz="292100">
              <a:defRPr sz="3000">
                <a:solidFill>
                  <a:srgbClr val="424242"/>
                </a:solidFill>
                <a:effectLst/>
                <a:latin typeface="Palatino"/>
                <a:ea typeface="Palatino"/>
                <a:cs typeface="Palatino"/>
                <a:sym typeface="Palatino"/>
              </a:defRPr>
            </a:pPr>
            <a:r>
              <a:rPr sz="1500" dirty="0"/>
              <a:t>10 for SK-Gd (10 year), and DUNE (20 years), 10-40 for JUNO (20 years)</a:t>
            </a:r>
            <a:endParaRPr lang="fr-FR" sz="1500" dirty="0"/>
          </a:p>
          <a:p>
            <a:pPr defTabSz="292100">
              <a:defRPr sz="3000">
                <a:solidFill>
                  <a:srgbClr val="424242"/>
                </a:solidFill>
                <a:effectLst/>
                <a:latin typeface="Palatino"/>
                <a:ea typeface="Palatino"/>
                <a:cs typeface="Palatino"/>
                <a:sym typeface="Palatino"/>
              </a:defRPr>
            </a:pPr>
            <a:r>
              <a:rPr sz="1500" dirty="0"/>
              <a:t> several hundreds for Hyper-</a:t>
            </a:r>
            <a:r>
              <a:rPr sz="1500" dirty="0" err="1"/>
              <a:t>Kamiokande</a:t>
            </a:r>
            <a:r>
              <a:rPr sz="1500" dirty="0"/>
              <a:t> (10-20 years).</a:t>
            </a:r>
          </a:p>
        </p:txBody>
      </p:sp>
      <p:sp>
        <p:nvSpPr>
          <p:cNvPr id="4" name="ICAP, IAP, 8th September 2022">
            <a:extLst>
              <a:ext uri="{FF2B5EF4-FFF2-40B4-BE49-F238E27FC236}">
                <a16:creationId xmlns:a16="http://schemas.microsoft.com/office/drawing/2014/main" id="{2EDC7646-6603-F488-5F15-4FD05BA99DAF}"/>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116464575"/>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 name="pasted-image.pdf" descr="pasted-image.pdf"/>
          <p:cNvPicPr>
            <a:picLocks noChangeAspect="1"/>
          </p:cNvPicPr>
          <p:nvPr/>
        </p:nvPicPr>
        <p:blipFill>
          <a:blip r:embed="rId2"/>
          <a:stretch>
            <a:fillRect/>
          </a:stretch>
        </p:blipFill>
        <p:spPr>
          <a:xfrm>
            <a:off x="2432092" y="2031449"/>
            <a:ext cx="5994401" cy="514351"/>
          </a:xfrm>
          <a:prstGeom prst="rect">
            <a:avLst/>
          </a:prstGeom>
          <a:ln w="12700">
            <a:miter lim="400000"/>
          </a:ln>
        </p:spPr>
      </p:pic>
      <p:sp>
        <p:nvSpPr>
          <p:cNvPr id="473" name="The DSNB flux depends on the evolving core-collapse supernova rate, the neutrino fluxes from a supernova (integrated…"/>
          <p:cNvSpPr txBox="1"/>
          <p:nvPr/>
        </p:nvSpPr>
        <p:spPr>
          <a:xfrm>
            <a:off x="1000017" y="1260190"/>
            <a:ext cx="10456389" cy="66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424242"/>
                </a:solidFill>
                <a:effectLst/>
                <a:latin typeface="Palatino"/>
                <a:ea typeface="Palatino"/>
                <a:cs typeface="Palatino"/>
                <a:sym typeface="Palatino"/>
              </a:defRPr>
            </a:pPr>
            <a:r>
              <a:rPr sz="2000" dirty="0"/>
              <a:t>The DSNB flux depends on the </a:t>
            </a:r>
            <a:r>
              <a:rPr sz="2000" b="1" dirty="0">
                <a:solidFill>
                  <a:srgbClr val="FF0000"/>
                </a:solidFill>
              </a:rPr>
              <a:t>evolving core-collapse </a:t>
            </a:r>
            <a:r>
              <a:rPr sz="2000" b="1" dirty="0">
                <a:solidFill>
                  <a:srgbClr val="FF2600"/>
                </a:solidFill>
              </a:rPr>
              <a:t>supernova rate</a:t>
            </a:r>
            <a:r>
              <a:rPr sz="2000" dirty="0"/>
              <a:t>, </a:t>
            </a:r>
            <a:r>
              <a:rPr sz="2000" b="1" dirty="0">
                <a:solidFill>
                  <a:srgbClr val="008F00"/>
                </a:solidFill>
              </a:rPr>
              <a:t>the neutrino fluxes </a:t>
            </a:r>
            <a:endParaRPr lang="fr-FR" sz="2000" b="1" dirty="0">
              <a:solidFill>
                <a:srgbClr val="008F00"/>
              </a:solidFill>
            </a:endParaRPr>
          </a:p>
          <a:p>
            <a:pPr defTabSz="292100">
              <a:defRPr sz="3000">
                <a:solidFill>
                  <a:srgbClr val="424242"/>
                </a:solidFill>
                <a:effectLst/>
                <a:latin typeface="Palatino"/>
                <a:ea typeface="Palatino"/>
                <a:cs typeface="Palatino"/>
                <a:sym typeface="Palatino"/>
              </a:defRPr>
            </a:pPr>
            <a:r>
              <a:rPr sz="2000" b="1" dirty="0">
                <a:solidFill>
                  <a:srgbClr val="008F00"/>
                </a:solidFill>
              </a:rPr>
              <a:t>from a supernova</a:t>
            </a:r>
            <a:r>
              <a:rPr lang="fr-FR" sz="2000" b="1" dirty="0">
                <a:solidFill>
                  <a:srgbClr val="0433FF"/>
                </a:solidFill>
              </a:rPr>
              <a:t>, </a:t>
            </a:r>
            <a:r>
              <a:rPr sz="2000" dirty="0"/>
              <a:t>the cosmological model through the </a:t>
            </a:r>
            <a:r>
              <a:rPr sz="2000" b="1" dirty="0">
                <a:solidFill>
                  <a:srgbClr val="00B0F0"/>
                </a:solidFill>
              </a:rPr>
              <a:t>cosmic time</a:t>
            </a:r>
          </a:p>
        </p:txBody>
      </p:sp>
      <p:pic>
        <p:nvPicPr>
          <p:cNvPr id="476" name="Ligne Ligne" descr="Ligne Ligne"/>
          <p:cNvPicPr>
            <a:picLocks/>
          </p:cNvPicPr>
          <p:nvPr/>
        </p:nvPicPr>
        <p:blipFill>
          <a:blip r:embed="rId3"/>
          <a:stretch>
            <a:fillRect/>
          </a:stretch>
        </p:blipFill>
        <p:spPr>
          <a:xfrm rot="7024852">
            <a:off x="5718043" y="2904045"/>
            <a:ext cx="1131351" cy="193368"/>
          </a:xfrm>
          <a:prstGeom prst="rect">
            <a:avLst/>
          </a:prstGeom>
        </p:spPr>
      </p:pic>
      <p:pic>
        <p:nvPicPr>
          <p:cNvPr id="478" name="Ligne Ligne" descr="Ligne Ligne"/>
          <p:cNvPicPr>
            <a:picLocks/>
          </p:cNvPicPr>
          <p:nvPr/>
        </p:nvPicPr>
        <p:blipFill>
          <a:blip r:embed="rId4"/>
          <a:stretch>
            <a:fillRect/>
          </a:stretch>
        </p:blipFill>
        <p:spPr>
          <a:xfrm rot="744320" flipV="1">
            <a:off x="8038603" y="2472853"/>
            <a:ext cx="1495388" cy="188504"/>
          </a:xfrm>
          <a:prstGeom prst="rect">
            <a:avLst/>
          </a:prstGeom>
        </p:spPr>
      </p:pic>
      <p:pic>
        <p:nvPicPr>
          <p:cNvPr id="482" name="Ligne Ligne" descr="Ligne Ligne"/>
          <p:cNvPicPr>
            <a:picLocks/>
          </p:cNvPicPr>
          <p:nvPr/>
        </p:nvPicPr>
        <p:blipFill>
          <a:blip r:embed="rId5"/>
          <a:stretch>
            <a:fillRect/>
          </a:stretch>
        </p:blipFill>
        <p:spPr>
          <a:xfrm>
            <a:off x="5115980" y="2623284"/>
            <a:ext cx="626626" cy="202823"/>
          </a:xfrm>
          <a:prstGeom prst="rect">
            <a:avLst/>
          </a:prstGeom>
        </p:spPr>
      </p:pic>
      <p:sp>
        <p:nvSpPr>
          <p:cNvPr id="484" name="Rectangle"/>
          <p:cNvSpPr/>
          <p:nvPr/>
        </p:nvSpPr>
        <p:spPr>
          <a:xfrm>
            <a:off x="752730" y="1335674"/>
            <a:ext cx="176184" cy="190501"/>
          </a:xfrm>
          <a:prstGeom prst="rect">
            <a:avLst/>
          </a:prstGeom>
          <a:blipFill>
            <a:blip r:embed="rId6"/>
          </a:blipFill>
          <a:ln w="12700">
            <a:miter lim="400000"/>
          </a:ln>
        </p:spPr>
        <p:txBody>
          <a:bodyPr lIns="25400" tIns="25400" rIns="25400" bIns="25400" anchor="ctr"/>
          <a:lstStyle/>
          <a:p>
            <a:pPr>
              <a:lnSpc>
                <a:spcPct val="100000"/>
              </a:lnSpc>
              <a:defRPr>
                <a:solidFill>
                  <a:srgbClr val="F3F1DF"/>
                </a:solidFill>
                <a:effectLst/>
              </a:defRPr>
            </a:pPr>
            <a:endParaRPr sz="900"/>
          </a:p>
        </p:txBody>
      </p:sp>
      <p:sp>
        <p:nvSpPr>
          <p:cNvPr id="496" name="Texte"/>
          <p:cNvSpPr txBox="1"/>
          <p:nvPr/>
        </p:nvSpPr>
        <p:spPr>
          <a:xfrm>
            <a:off x="5177639" y="2817594"/>
            <a:ext cx="51361" cy="189796"/>
          </a:xfrm>
          <a:prstGeom prst="rect">
            <a:avLst/>
          </a:prstGeom>
          <a:ln w="12700">
            <a:miter lim="400000"/>
          </a:ln>
        </p:spPr>
        <p:txBody>
          <a:bodyPr wrap="none" lIns="25400" tIns="25400" rIns="25400" bIns="25400" anchor="ctr">
            <a:spAutoFit/>
          </a:bodyPr>
          <a:lstStyle/>
          <a:p>
            <a:endParaRPr sz="900"/>
          </a:p>
        </p:txBody>
      </p:sp>
      <p:sp>
        <p:nvSpPr>
          <p:cNvPr id="4" name="DIFFUSE SUPERNOVA NEUTRINO BACKGROUND">
            <a:extLst>
              <a:ext uri="{FF2B5EF4-FFF2-40B4-BE49-F238E27FC236}">
                <a16:creationId xmlns:a16="http://schemas.microsoft.com/office/drawing/2014/main" id="{1C5CFC7F-AF8D-844D-313A-12806C2983E1}"/>
              </a:ext>
            </a:extLst>
          </p:cNvPr>
          <p:cNvSpPr txBox="1"/>
          <p:nvPr/>
        </p:nvSpPr>
        <p:spPr>
          <a:xfrm>
            <a:off x="1000017" y="499779"/>
            <a:ext cx="10276018"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008F00"/>
                </a:solidFill>
                <a:latin typeface="Palatino"/>
                <a:ea typeface="Palatino"/>
                <a:cs typeface="Palatino"/>
                <a:sym typeface="Palatino"/>
              </a:defRPr>
            </a:lvl1pPr>
          </a:lstStyle>
          <a:p>
            <a:pPr>
              <a:defRPr>
                <a:effectLst/>
              </a:defRPr>
            </a:pPr>
            <a:r>
              <a:rPr lang="fr-FR" sz="3200" dirty="0">
                <a:solidFill>
                  <a:srgbClr val="0070C0"/>
                </a:solidFill>
              </a:rPr>
              <a:t>DIFFUSE SUPERNOVA NEUTRINO BACKGROUND</a:t>
            </a:r>
            <a:endParaRPr sz="3200" dirty="0">
              <a:solidFill>
                <a:srgbClr val="0070C0"/>
              </a:solidFill>
            </a:endParaRPr>
          </a:p>
        </p:txBody>
      </p:sp>
      <p:sp>
        <p:nvSpPr>
          <p:cNvPr id="7" name="ONE of the main UNCERTAINTIES">
            <a:extLst>
              <a:ext uri="{FF2B5EF4-FFF2-40B4-BE49-F238E27FC236}">
                <a16:creationId xmlns:a16="http://schemas.microsoft.com/office/drawing/2014/main" id="{C88A5CD6-04CF-7126-01D5-F5D8657EF69A}"/>
              </a:ext>
            </a:extLst>
          </p:cNvPr>
          <p:cNvSpPr txBox="1"/>
          <p:nvPr/>
        </p:nvSpPr>
        <p:spPr>
          <a:xfrm>
            <a:off x="5026510" y="2968866"/>
            <a:ext cx="1089423" cy="35907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lgn="l" defTabSz="584200">
              <a:lnSpc>
                <a:spcPct val="100000"/>
              </a:lnSpc>
              <a:defRPr sz="3800" b="1">
                <a:solidFill>
                  <a:srgbClr val="9437FF"/>
                </a:solidFill>
                <a:latin typeface="Palatino"/>
                <a:ea typeface="Palatino"/>
                <a:cs typeface="Palatino"/>
                <a:sym typeface="Palatino"/>
              </a:defRPr>
            </a:lvl1pPr>
          </a:lstStyle>
          <a:p>
            <a:pPr>
              <a:defRPr>
                <a:effectLst/>
              </a:defRPr>
            </a:pPr>
            <a:r>
              <a:rPr lang="fr-FR" sz="2000" dirty="0">
                <a:solidFill>
                  <a:srgbClr val="00B0F0"/>
                </a:solidFill>
              </a:rPr>
              <a:t>model</a:t>
            </a:r>
            <a:endParaRPr sz="2000" dirty="0">
              <a:solidFill>
                <a:srgbClr val="00B0F0"/>
              </a:solidFill>
            </a:endParaRPr>
          </a:p>
        </p:txBody>
      </p:sp>
      <p:pic>
        <p:nvPicPr>
          <p:cNvPr id="8" name="pasted-image.pdf" descr="pasted-image.pdf">
            <a:extLst>
              <a:ext uri="{FF2B5EF4-FFF2-40B4-BE49-F238E27FC236}">
                <a16:creationId xmlns:a16="http://schemas.microsoft.com/office/drawing/2014/main" id="{035CEC7A-FC4D-1FF4-F74C-DC646409275A}"/>
              </a:ext>
            </a:extLst>
          </p:cNvPr>
          <p:cNvPicPr>
            <a:picLocks noChangeAspect="1"/>
          </p:cNvPicPr>
          <p:nvPr/>
        </p:nvPicPr>
        <p:blipFill>
          <a:blip r:embed="rId7"/>
          <a:stretch>
            <a:fillRect/>
          </a:stretch>
        </p:blipFill>
        <p:spPr>
          <a:xfrm>
            <a:off x="5079043" y="2852653"/>
            <a:ext cx="626626" cy="177084"/>
          </a:xfrm>
          <a:prstGeom prst="rect">
            <a:avLst/>
          </a:prstGeom>
          <a:ln w="12700" cap="flat">
            <a:noFill/>
            <a:miter lim="400000"/>
          </a:ln>
          <a:effectLst/>
        </p:spPr>
      </p:pic>
      <p:sp>
        <p:nvSpPr>
          <p:cNvPr id="2" name="the cosmic core-collapse supernova rate, the…">
            <a:extLst>
              <a:ext uri="{FF2B5EF4-FFF2-40B4-BE49-F238E27FC236}">
                <a16:creationId xmlns:a16="http://schemas.microsoft.com/office/drawing/2014/main" id="{6535A85F-215D-D549-42B0-5175DC04394A}"/>
              </a:ext>
            </a:extLst>
          </p:cNvPr>
          <p:cNvSpPr txBox="1"/>
          <p:nvPr/>
        </p:nvSpPr>
        <p:spPr>
          <a:xfrm>
            <a:off x="5081491" y="3576500"/>
            <a:ext cx="3018455" cy="789960"/>
          </a:xfrm>
          <a:prstGeom prst="rect">
            <a:avLst/>
          </a:prstGeom>
          <a:ln w="12700">
            <a:solidFill>
              <a:srgbClr val="C00000"/>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err="1">
                <a:solidFill>
                  <a:srgbClr val="FF2600"/>
                </a:solidFill>
              </a:rPr>
              <a:t>Better</a:t>
            </a:r>
            <a:r>
              <a:rPr lang="fr-FR" sz="1600" dirty="0">
                <a:solidFill>
                  <a:srgbClr val="FF2600"/>
                </a:solidFill>
              </a:rPr>
              <a:t> </a:t>
            </a:r>
            <a:r>
              <a:rPr lang="fr-FR" sz="1600" dirty="0" err="1">
                <a:solidFill>
                  <a:srgbClr val="FF2600"/>
                </a:solidFill>
              </a:rPr>
              <a:t>constrain</a:t>
            </a:r>
            <a:r>
              <a:rPr lang="fr-FR" sz="1600" dirty="0">
                <a:solidFill>
                  <a:srgbClr val="FF2600"/>
                </a:solidFill>
              </a:rPr>
              <a:t> the </a:t>
            </a:r>
            <a:r>
              <a:rPr sz="1600" dirty="0">
                <a:solidFill>
                  <a:srgbClr val="FF2600"/>
                </a:solidFill>
              </a:rPr>
              <a:t>cosmic </a:t>
            </a:r>
            <a:endParaRPr lang="fr-FR" sz="1600" dirty="0">
              <a:solidFill>
                <a:srgbClr val="FF2600"/>
              </a:solidFill>
            </a:endParaRPr>
          </a:p>
          <a:p>
            <a:pPr defTabSz="292100">
              <a:defRPr sz="3000">
                <a:solidFill>
                  <a:srgbClr val="212121"/>
                </a:solidFill>
                <a:effectLst/>
                <a:latin typeface="Palatino"/>
                <a:ea typeface="Palatino"/>
                <a:cs typeface="Palatino"/>
                <a:sym typeface="Palatino"/>
              </a:defRPr>
            </a:pPr>
            <a:r>
              <a:rPr sz="1600" dirty="0">
                <a:solidFill>
                  <a:srgbClr val="FF2600"/>
                </a:solidFill>
              </a:rPr>
              <a:t>core-collapse supernova rate</a:t>
            </a:r>
            <a:endParaRPr lang="fr-FR" sz="1600" dirty="0">
              <a:solidFill>
                <a:srgbClr val="FF2600"/>
              </a:solidFill>
            </a:endParaRPr>
          </a:p>
          <a:p>
            <a:pPr defTabSz="292100">
              <a:defRPr sz="3000">
                <a:solidFill>
                  <a:srgbClr val="212121"/>
                </a:solidFill>
                <a:effectLst/>
                <a:latin typeface="Palatino"/>
                <a:ea typeface="Palatino"/>
                <a:cs typeface="Palatino"/>
                <a:sym typeface="Palatino"/>
              </a:defRPr>
            </a:pPr>
            <a:r>
              <a:rPr lang="fr-FR" sz="1600" dirty="0"/>
              <a:t>(</a:t>
            </a:r>
            <a:r>
              <a:rPr lang="fr-FR" sz="1600" dirty="0" err="1"/>
              <a:t>uncertain</a:t>
            </a:r>
            <a:r>
              <a:rPr lang="fr-FR" sz="1600" dirty="0"/>
              <a:t> by about a factor of 2)</a:t>
            </a:r>
          </a:p>
        </p:txBody>
      </p:sp>
      <p:sp>
        <p:nvSpPr>
          <p:cNvPr id="3" name="the cosmic core-collapse supernova rate, the…">
            <a:extLst>
              <a:ext uri="{FF2B5EF4-FFF2-40B4-BE49-F238E27FC236}">
                <a16:creationId xmlns:a16="http://schemas.microsoft.com/office/drawing/2014/main" id="{68EF82A1-6887-09FC-B104-5D1B042C144E}"/>
              </a:ext>
            </a:extLst>
          </p:cNvPr>
          <p:cNvSpPr txBox="1"/>
          <p:nvPr/>
        </p:nvSpPr>
        <p:spPr>
          <a:xfrm>
            <a:off x="1185517" y="2753422"/>
            <a:ext cx="3842014" cy="789960"/>
          </a:xfrm>
          <a:prstGeom prst="rect">
            <a:avLst/>
          </a:prstGeom>
          <a:ln w="12700">
            <a:solidFill>
              <a:schemeClr val="tx1"/>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err="1"/>
              <a:t>Debated</a:t>
            </a:r>
            <a:r>
              <a:rPr lang="fr-FR" sz="1600" dirty="0"/>
              <a:t> </a:t>
            </a:r>
            <a:r>
              <a:rPr sz="1600" dirty="0"/>
              <a:t>fraction of failed supernovae</a:t>
            </a:r>
            <a:endParaRPr lang="fr-FR" sz="1600" dirty="0"/>
          </a:p>
          <a:p>
            <a:pPr defTabSz="292100">
              <a:defRPr sz="3000">
                <a:solidFill>
                  <a:srgbClr val="212121"/>
                </a:solidFill>
                <a:effectLst/>
                <a:latin typeface="Palatino"/>
                <a:ea typeface="Palatino"/>
                <a:cs typeface="Palatino"/>
                <a:sym typeface="Palatino"/>
              </a:defRPr>
            </a:pPr>
            <a:r>
              <a:rPr lang="fr-FR" sz="1600" u="sng" dirty="0" err="1"/>
              <a:t>leaving</a:t>
            </a:r>
            <a:r>
              <a:rPr lang="fr-FR" sz="1600" u="sng" dirty="0"/>
              <a:t> a black-</a:t>
            </a:r>
            <a:r>
              <a:rPr lang="fr-FR" sz="1600" u="sng" dirty="0" err="1"/>
              <a:t>hole</a:t>
            </a:r>
            <a:endParaRPr lang="fr-FR" sz="1600" u="sng" dirty="0"/>
          </a:p>
          <a:p>
            <a:pPr defTabSz="292100">
              <a:defRPr sz="3000">
                <a:solidFill>
                  <a:srgbClr val="212121"/>
                </a:solidFill>
                <a:effectLst/>
                <a:latin typeface="Palatino"/>
                <a:ea typeface="Palatino"/>
                <a:cs typeface="Palatino"/>
                <a:sym typeface="Palatino"/>
              </a:defRPr>
            </a:pPr>
            <a:r>
              <a:rPr lang="fr-FR" sz="1600" u="sng" dirty="0"/>
              <a:t>(</a:t>
            </a:r>
            <a:r>
              <a:rPr lang="fr-FR" sz="1600" dirty="0" err="1"/>
              <a:t>debated</a:t>
            </a:r>
            <a:r>
              <a:rPr lang="fr-FR" sz="1600" dirty="0"/>
              <a:t> in the </a:t>
            </a:r>
            <a:r>
              <a:rPr lang="fr-FR" sz="1600" dirty="0" err="1"/>
              <a:t>astrophysical</a:t>
            </a:r>
            <a:r>
              <a:rPr lang="fr-FR" sz="1600" dirty="0"/>
              <a:t> </a:t>
            </a:r>
            <a:r>
              <a:rPr lang="fr-FR" sz="1600" dirty="0" err="1"/>
              <a:t>community</a:t>
            </a:r>
            <a:r>
              <a:rPr lang="fr-FR" sz="1600" dirty="0"/>
              <a:t>)</a:t>
            </a:r>
            <a:endParaRPr sz="1600" dirty="0"/>
          </a:p>
        </p:txBody>
      </p:sp>
      <p:pic>
        <p:nvPicPr>
          <p:cNvPr id="9" name="Ligne Ligne" descr="Ligne Ligne">
            <a:extLst>
              <a:ext uri="{FF2B5EF4-FFF2-40B4-BE49-F238E27FC236}">
                <a16:creationId xmlns:a16="http://schemas.microsoft.com/office/drawing/2014/main" id="{AE8890E3-16CC-F258-FE0D-F05FA01124A3}"/>
              </a:ext>
            </a:extLst>
          </p:cNvPr>
          <p:cNvPicPr>
            <a:picLocks/>
          </p:cNvPicPr>
          <p:nvPr/>
        </p:nvPicPr>
        <p:blipFill>
          <a:blip r:embed="rId3"/>
          <a:stretch>
            <a:fillRect/>
          </a:stretch>
        </p:blipFill>
        <p:spPr>
          <a:xfrm rot="6468287">
            <a:off x="4263599" y="2534347"/>
            <a:ext cx="465778" cy="179547"/>
          </a:xfrm>
          <a:prstGeom prst="rect">
            <a:avLst/>
          </a:prstGeom>
        </p:spPr>
      </p:pic>
      <p:sp>
        <p:nvSpPr>
          <p:cNvPr id="10" name="the cosmic core-collapse supernova rate, the…">
            <a:extLst>
              <a:ext uri="{FF2B5EF4-FFF2-40B4-BE49-F238E27FC236}">
                <a16:creationId xmlns:a16="http://schemas.microsoft.com/office/drawing/2014/main" id="{08C7F0AA-32E1-F5BD-4695-FB4FC6BA0A09}"/>
              </a:ext>
            </a:extLst>
          </p:cNvPr>
          <p:cNvSpPr txBox="1"/>
          <p:nvPr/>
        </p:nvSpPr>
        <p:spPr>
          <a:xfrm>
            <a:off x="8169728" y="2672247"/>
            <a:ext cx="3607975" cy="543739"/>
          </a:xfrm>
          <a:prstGeom prst="rect">
            <a:avLst/>
          </a:prstGeom>
          <a:ln w="12700">
            <a:solidFill>
              <a:schemeClr val="accent6"/>
            </a:solidFill>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dirty="0" err="1">
                <a:solidFill>
                  <a:schemeClr val="accent6"/>
                </a:solidFill>
              </a:rPr>
              <a:t>Flavor</a:t>
            </a:r>
            <a:r>
              <a:rPr lang="fr-FR" sz="1600" dirty="0">
                <a:solidFill>
                  <a:schemeClr val="accent6"/>
                </a:solidFill>
              </a:rPr>
              <a:t> </a:t>
            </a:r>
            <a:r>
              <a:rPr lang="fr-FR" sz="1600" dirty="0" err="1">
                <a:solidFill>
                  <a:schemeClr val="accent6"/>
                </a:solidFill>
              </a:rPr>
              <a:t>evolution</a:t>
            </a:r>
            <a:r>
              <a:rPr lang="fr-FR" sz="1600" dirty="0">
                <a:solidFill>
                  <a:schemeClr val="accent6"/>
                </a:solidFill>
              </a:rPr>
              <a:t>, </a:t>
            </a:r>
            <a:r>
              <a:rPr lang="fr-FR" sz="1600" dirty="0" err="1">
                <a:solidFill>
                  <a:schemeClr val="accent6"/>
                </a:solidFill>
              </a:rPr>
              <a:t>beyond</a:t>
            </a:r>
            <a:r>
              <a:rPr lang="fr-FR" sz="1600" dirty="0">
                <a:solidFill>
                  <a:schemeClr val="accent6"/>
                </a:solidFill>
              </a:rPr>
              <a:t> the Standard </a:t>
            </a:r>
          </a:p>
          <a:p>
            <a:pPr defTabSz="292100">
              <a:defRPr sz="3000">
                <a:solidFill>
                  <a:srgbClr val="212121"/>
                </a:solidFill>
                <a:effectLst/>
                <a:latin typeface="Palatino"/>
                <a:ea typeface="Palatino"/>
                <a:cs typeface="Palatino"/>
                <a:sym typeface="Palatino"/>
              </a:defRPr>
            </a:pPr>
            <a:r>
              <a:rPr lang="fr-FR" sz="1600" dirty="0">
                <a:solidFill>
                  <a:schemeClr val="accent6"/>
                </a:solidFill>
              </a:rPr>
              <a:t>Model </a:t>
            </a:r>
            <a:r>
              <a:rPr lang="fr-FR" sz="1600" dirty="0" err="1">
                <a:solidFill>
                  <a:schemeClr val="accent6"/>
                </a:solidFill>
              </a:rPr>
              <a:t>physics</a:t>
            </a:r>
            <a:r>
              <a:rPr lang="fr-FR" sz="1600" dirty="0">
                <a:solidFill>
                  <a:schemeClr val="accent6"/>
                </a:solidFill>
              </a:rPr>
              <a:t>, ex. </a:t>
            </a:r>
            <a:r>
              <a:rPr lang="fr-FR" sz="1600" dirty="0" err="1">
                <a:solidFill>
                  <a:schemeClr val="accent6"/>
                </a:solidFill>
              </a:rPr>
              <a:t>decay</a:t>
            </a:r>
            <a:r>
              <a:rPr lang="fr-FR" sz="1600" dirty="0">
                <a:solidFill>
                  <a:schemeClr val="accent6"/>
                </a:solidFill>
              </a:rPr>
              <a:t> </a:t>
            </a:r>
          </a:p>
        </p:txBody>
      </p:sp>
      <p:sp>
        <p:nvSpPr>
          <p:cNvPr id="6" name="DIFFUSE SUPERNOVA NEUTRINO BACKGROUND">
            <a:extLst>
              <a:ext uri="{FF2B5EF4-FFF2-40B4-BE49-F238E27FC236}">
                <a16:creationId xmlns:a16="http://schemas.microsoft.com/office/drawing/2014/main" id="{D95FCB11-3E25-7BE4-AC9F-FD370C47DE49}"/>
              </a:ext>
            </a:extLst>
          </p:cNvPr>
          <p:cNvSpPr txBox="1"/>
          <p:nvPr/>
        </p:nvSpPr>
        <p:spPr>
          <a:xfrm>
            <a:off x="1475524" y="4981287"/>
            <a:ext cx="5728556" cy="42062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defTabSz="584200">
              <a:lnSpc>
                <a:spcPct val="100000"/>
              </a:lnSpc>
              <a:defRPr sz="4500" b="1">
                <a:solidFill>
                  <a:srgbClr val="008F00"/>
                </a:solidFill>
                <a:latin typeface="Palatino"/>
                <a:ea typeface="Palatino"/>
                <a:cs typeface="Palatino"/>
                <a:sym typeface="Palatino"/>
              </a:defRPr>
            </a:lvl1pPr>
          </a:lstStyle>
          <a:p>
            <a:pPr>
              <a:defRPr>
                <a:effectLst/>
              </a:defRPr>
            </a:pPr>
            <a:r>
              <a:rPr lang="fr-FR" sz="2400" dirty="0">
                <a:solidFill>
                  <a:srgbClr val="FF0000"/>
                </a:solidFill>
              </a:rPr>
              <a:t>A NEW WINDOW ON THE UNIVERSE</a:t>
            </a:r>
            <a:endParaRPr sz="2400" dirty="0">
              <a:solidFill>
                <a:srgbClr val="FF0000"/>
              </a:solidFill>
            </a:endParaRPr>
          </a:p>
        </p:txBody>
      </p:sp>
      <p:pic>
        <p:nvPicPr>
          <p:cNvPr id="16" name="pasted-image.pdf" descr="pasted-image.pdf">
            <a:extLst>
              <a:ext uri="{FF2B5EF4-FFF2-40B4-BE49-F238E27FC236}">
                <a16:creationId xmlns:a16="http://schemas.microsoft.com/office/drawing/2014/main" id="{C5001689-DDE3-84C8-D92A-A69C12CA597F}"/>
              </a:ext>
            </a:extLst>
          </p:cNvPr>
          <p:cNvPicPr>
            <a:picLocks noChangeAspect="1"/>
          </p:cNvPicPr>
          <p:nvPr/>
        </p:nvPicPr>
        <p:blipFill>
          <a:blip r:embed="rId8"/>
          <a:stretch>
            <a:fillRect/>
          </a:stretch>
        </p:blipFill>
        <p:spPr>
          <a:xfrm>
            <a:off x="9195583" y="1955603"/>
            <a:ext cx="1479661" cy="240445"/>
          </a:xfrm>
          <a:prstGeom prst="rect">
            <a:avLst/>
          </a:prstGeom>
          <a:ln w="12700">
            <a:miter lim="400000"/>
          </a:ln>
        </p:spPr>
      </p:pic>
      <mc:AlternateContent xmlns:mc="http://schemas.openxmlformats.org/markup-compatibility/2006" xmlns:a14="http://schemas.microsoft.com/office/drawing/2010/main">
        <mc:Choice Requires="a14">
          <p:sp>
            <p:nvSpPr>
              <p:cNvPr id="18" name="Équation">
                <a:extLst>
                  <a:ext uri="{FF2B5EF4-FFF2-40B4-BE49-F238E27FC236}">
                    <a16:creationId xmlns:a16="http://schemas.microsoft.com/office/drawing/2014/main" id="{E4F18859-8404-A4B8-E5AE-708974439E78}"/>
                  </a:ext>
                </a:extLst>
              </p:cNvPr>
              <p:cNvSpPr txBox="1"/>
              <p:nvPr/>
            </p:nvSpPr>
            <p:spPr>
              <a:xfrm>
                <a:off x="10745029" y="1946309"/>
                <a:ext cx="881908" cy="269304"/>
              </a:xfrm>
              <a:prstGeom prst="rect">
                <a:avLst/>
              </a:prstGeom>
              <a:ln w="12700">
                <a:miter lim="400000"/>
              </a:ln>
            </p:spPr>
            <p:txBody>
              <a:bodyPr wrap="none" lIns="0" tIns="0" rIns="0" bIns="0">
                <a:spAutoFit/>
              </a:bodyPr>
              <a:lstStyle/>
              <a:p>
                <a:pPr defTabSz="457200" latinLnBrk="1">
                  <a:defRPr sz="1800">
                    <a:solidFill>
                      <a:srgbClr val="000000"/>
                    </a:solidFill>
                    <a:effectLst/>
                  </a:defRPr>
                </a:pPr>
                <a14:m>
                  <m:oMathPara xmlns:m="http://schemas.openxmlformats.org/officeDocument/2006/math">
                    <m:oMath>
                      <m:r>
                        <a:rPr lang="fr-FR" sz="1750" i="1" smtClean="0">
                          <a:solidFill>
                            <a:srgbClr val="4E5B3E"/>
                          </a:solidFill>
                          <a:latin typeface="Cambria Math" panose="02040503050406030204" pitchFamily="18" charset="0"/>
                        </a:rPr>
                        <m:t>𝑧</m:t>
                      </m:r>
                      <m:r>
                        <a:rPr lang="fr-FR" sz="1750" i="1" smtClean="0">
                          <a:solidFill>
                            <a:srgbClr val="4E5B3E"/>
                          </a:solidFill>
                          <a:latin typeface="Cambria Math" panose="02040503050406030204" pitchFamily="18" charset="0"/>
                        </a:rPr>
                        <m:t>∈[0,5]</m:t>
                      </m:r>
                    </m:oMath>
                  </m:oMathPara>
                </a14:m>
                <a:endParaRPr sz="1750" dirty="0">
                  <a:solidFill>
                    <a:srgbClr val="4F5C3F"/>
                  </a:solidFill>
                </a:endParaRPr>
              </a:p>
            </p:txBody>
          </p:sp>
        </mc:Choice>
        <mc:Fallback xmlns="">
          <p:sp>
            <p:nvSpPr>
              <p:cNvPr id="18" name="Équation">
                <a:extLst>
                  <a:ext uri="{FF2B5EF4-FFF2-40B4-BE49-F238E27FC236}">
                    <a16:creationId xmlns:a16="http://schemas.microsoft.com/office/drawing/2014/main" id="{E4F18859-8404-A4B8-E5AE-708974439E78}"/>
                  </a:ext>
                </a:extLst>
              </p:cNvPr>
              <p:cNvSpPr txBox="1">
                <a:spLocks noRot="1" noChangeAspect="1" noMove="1" noResize="1" noEditPoints="1" noAdjustHandles="1" noChangeArrowheads="1" noChangeShapeType="1" noTextEdit="1"/>
              </p:cNvSpPr>
              <p:nvPr/>
            </p:nvSpPr>
            <p:spPr>
              <a:xfrm>
                <a:off x="10745029" y="1946309"/>
                <a:ext cx="881908" cy="269304"/>
              </a:xfrm>
              <a:prstGeom prst="rect">
                <a:avLst/>
              </a:prstGeom>
              <a:blipFill>
                <a:blip r:embed="rId12"/>
                <a:stretch>
                  <a:fillRect l="-2857" r="-8571" b="-31818"/>
                </a:stretch>
              </a:blipFill>
              <a:ln w="12700">
                <a:miter lim="400000"/>
              </a:ln>
            </p:spPr>
            <p:txBody>
              <a:bodyPr/>
              <a:lstStyle/>
              <a:p>
                <a:r>
                  <a:rPr lang="fr-FR">
                    <a:noFill/>
                  </a:rPr>
                  <a:t> </a:t>
                </a:r>
              </a:p>
            </p:txBody>
          </p:sp>
        </mc:Fallback>
      </mc:AlternateContent>
      <mc:AlternateContent xmlns:mc="http://schemas.openxmlformats.org/markup-compatibility/2006" xmlns:a14="http://schemas.microsoft.com/office/drawing/2010/main">
        <mc:Choice Requires="a14">
          <p:sp>
            <p:nvSpPr>
              <p:cNvPr id="17" name="ZoneTexte 16">
                <a:extLst>
                  <a:ext uri="{FF2B5EF4-FFF2-40B4-BE49-F238E27FC236}">
                    <a16:creationId xmlns:a16="http://schemas.microsoft.com/office/drawing/2014/main" id="{E190C918-4570-179E-567A-EC3500AAAECD}"/>
                  </a:ext>
                </a:extLst>
              </p:cNvPr>
              <p:cNvSpPr txBox="1"/>
              <p:nvPr/>
            </p:nvSpPr>
            <p:spPr>
              <a:xfrm>
                <a:off x="9257440" y="2267591"/>
                <a:ext cx="1869507" cy="553998"/>
              </a:xfrm>
              <a:prstGeom prst="rect">
                <a:avLst/>
              </a:prstGeom>
              <a:noFill/>
            </p:spPr>
            <p:txBody>
              <a:bodyPr wrap="square" lIns="0" tIns="0" rIns="0" bIns="0" rtlCol="0">
                <a:spAutoFit/>
              </a:bodyPr>
              <a:lstStyle/>
              <a:p>
                <a:r>
                  <a:rPr lang="fr-FR" dirty="0"/>
                  <a:t>M </a:t>
                </a:r>
                <a14:m>
                  <m:oMath xmlns:m="http://schemas.openxmlformats.org/officeDocument/2006/math">
                    <m:r>
                      <a:rPr lang="fr-FR" b="0" i="1" smtClean="0">
                        <a:latin typeface="Cambria Math" panose="02040503050406030204" pitchFamily="18" charset="0"/>
                      </a:rPr>
                      <m:t>∈</m:t>
                    </m:r>
                    <m:d>
                      <m:dPr>
                        <m:begChr m:val="["/>
                        <m:endChr m:val="]"/>
                        <m:ctrlPr>
                          <a:rPr lang="fr-FR" b="0" i="1" smtClean="0">
                            <a:latin typeface="Cambria Math" panose="02040503050406030204" pitchFamily="18" charset="0"/>
                          </a:rPr>
                        </m:ctrlPr>
                      </m:dPr>
                      <m:e>
                        <m:r>
                          <a:rPr lang="fr-FR" b="0" i="1" smtClean="0">
                            <a:latin typeface="Cambria Math" panose="02040503050406030204" pitchFamily="18" charset="0"/>
                          </a:rPr>
                          <m:t>8, 100</m:t>
                        </m:r>
                      </m:e>
                    </m:d>
                    <m:r>
                      <a:rPr lang="fr-FR" b="0" i="1" smtClean="0">
                        <a:latin typeface="Cambria Math" panose="02040503050406030204" pitchFamily="18" charset="0"/>
                      </a:rPr>
                      <m:t> </m:t>
                    </m:r>
                    <m:sSub>
                      <m:sSubPr>
                        <m:ctrlPr>
                          <a:rPr lang="fr-FR" b="0" i="1" smtClean="0">
                            <a:latin typeface="Cambria Math" panose="02040503050406030204" pitchFamily="18" charset="0"/>
                          </a:rPr>
                        </m:ctrlPr>
                      </m:sSubPr>
                      <m:e>
                        <m:r>
                          <a:rPr lang="fr-FR" b="0" i="1" smtClean="0">
                            <a:latin typeface="Cambria Math" panose="02040503050406030204" pitchFamily="18" charset="0"/>
                          </a:rPr>
                          <m:t>𝑀</m:t>
                        </m:r>
                      </m:e>
                      <m:sub>
                        <m:r>
                          <a:rPr lang="fr-FR" b="0" i="1" smtClean="0">
                            <a:latin typeface="Cambria Math" panose="02040503050406030204" pitchFamily="18" charset="0"/>
                          </a:rPr>
                          <m:t>𝑆𝑢𝑛</m:t>
                        </m:r>
                      </m:sub>
                    </m:sSub>
                  </m:oMath>
                </a14:m>
                <a:endParaRPr lang="fr-FR" b="0" dirty="0"/>
              </a:p>
              <a:p>
                <a:endParaRPr lang="fr-FR" dirty="0"/>
              </a:p>
            </p:txBody>
          </p:sp>
        </mc:Choice>
        <mc:Fallback xmlns="">
          <p:sp>
            <p:nvSpPr>
              <p:cNvPr id="17" name="ZoneTexte 16">
                <a:extLst>
                  <a:ext uri="{FF2B5EF4-FFF2-40B4-BE49-F238E27FC236}">
                    <a16:creationId xmlns:a16="http://schemas.microsoft.com/office/drawing/2014/main" id="{E190C918-4570-179E-567A-EC3500AAAECD}"/>
                  </a:ext>
                </a:extLst>
              </p:cNvPr>
              <p:cNvSpPr txBox="1">
                <a:spLocks noRot="1" noChangeAspect="1" noMove="1" noResize="1" noEditPoints="1" noAdjustHandles="1" noChangeArrowheads="1" noChangeShapeType="1" noTextEdit="1"/>
              </p:cNvSpPr>
              <p:nvPr/>
            </p:nvSpPr>
            <p:spPr>
              <a:xfrm>
                <a:off x="9257440" y="2267591"/>
                <a:ext cx="1869507" cy="553998"/>
              </a:xfrm>
              <a:prstGeom prst="rect">
                <a:avLst/>
              </a:prstGeom>
              <a:blipFill>
                <a:blip r:embed="rId13"/>
                <a:stretch>
                  <a:fillRect l="-8108" t="-13333"/>
                </a:stretch>
              </a:blipFill>
            </p:spPr>
            <p:txBody>
              <a:bodyPr/>
              <a:lstStyle/>
              <a:p>
                <a:r>
                  <a:rPr lang="fr-FR">
                    <a:noFill/>
                  </a:rPr>
                  <a:t> </a:t>
                </a:r>
              </a:p>
            </p:txBody>
          </p:sp>
        </mc:Fallback>
      </mc:AlternateContent>
      <p:sp>
        <p:nvSpPr>
          <p:cNvPr id="19" name="Abe et al, arXiv:2109.11174">
            <a:extLst>
              <a:ext uri="{FF2B5EF4-FFF2-40B4-BE49-F238E27FC236}">
                <a16:creationId xmlns:a16="http://schemas.microsoft.com/office/drawing/2014/main" id="{41D6345E-E7A5-E703-9A1B-1818670EE78C}"/>
              </a:ext>
            </a:extLst>
          </p:cNvPr>
          <p:cNvSpPr txBox="1"/>
          <p:nvPr/>
        </p:nvSpPr>
        <p:spPr>
          <a:xfrm>
            <a:off x="8268389" y="6180750"/>
            <a:ext cx="3761671" cy="46935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400" dirty="0"/>
              <a:t>Ivanez-Ballesteros, Volpe, </a:t>
            </a:r>
            <a:r>
              <a:rPr lang="fr-FR" sz="1400" dirty="0"/>
              <a:t>PRD 107(</a:t>
            </a:r>
            <a:r>
              <a:rPr sz="1400" dirty="0"/>
              <a:t>2023</a:t>
            </a:r>
            <a:r>
              <a:rPr lang="fr-FR" sz="1400" dirty="0"/>
              <a:t>)</a:t>
            </a:r>
            <a:r>
              <a:rPr sz="1400" dirty="0"/>
              <a:t>; </a:t>
            </a:r>
            <a:endParaRPr lang="fr-FR" sz="1400" dirty="0"/>
          </a:p>
          <a:p>
            <a:pPr>
              <a:defRPr>
                <a:effectLst/>
              </a:defRPr>
            </a:pPr>
            <a:r>
              <a:rPr sz="1400" dirty="0"/>
              <a:t>2209.12465</a:t>
            </a:r>
          </a:p>
        </p:txBody>
      </p:sp>
      <p:sp>
        <p:nvSpPr>
          <p:cNvPr id="20" name="ICAP, IAP, 8th September 2022">
            <a:extLst>
              <a:ext uri="{FF2B5EF4-FFF2-40B4-BE49-F238E27FC236}">
                <a16:creationId xmlns:a16="http://schemas.microsoft.com/office/drawing/2014/main" id="{5B1641B6-DBDA-2244-1248-D948BD1E4EF1}"/>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grpSp>
        <p:nvGrpSpPr>
          <p:cNvPr id="35" name="Groupe 34">
            <a:extLst>
              <a:ext uri="{FF2B5EF4-FFF2-40B4-BE49-F238E27FC236}">
                <a16:creationId xmlns:a16="http://schemas.microsoft.com/office/drawing/2014/main" id="{20D41098-E879-EF52-C532-93B2D60E4A73}"/>
              </a:ext>
            </a:extLst>
          </p:cNvPr>
          <p:cNvGrpSpPr/>
          <p:nvPr/>
        </p:nvGrpSpPr>
        <p:grpSpPr>
          <a:xfrm>
            <a:off x="8554522" y="3447439"/>
            <a:ext cx="3252513" cy="2757183"/>
            <a:chOff x="8554522" y="3447439"/>
            <a:chExt cx="3252513" cy="2757183"/>
          </a:xfrm>
        </p:grpSpPr>
        <p:grpSp>
          <p:nvGrpSpPr>
            <p:cNvPr id="11" name="pasted-image.tiff">
              <a:extLst>
                <a:ext uri="{FF2B5EF4-FFF2-40B4-BE49-F238E27FC236}">
                  <a16:creationId xmlns:a16="http://schemas.microsoft.com/office/drawing/2014/main" id="{AEDC1C91-AC63-83A0-C4B9-9F5FD6BF9388}"/>
                </a:ext>
              </a:extLst>
            </p:cNvPr>
            <p:cNvGrpSpPr/>
            <p:nvPr/>
          </p:nvGrpSpPr>
          <p:grpSpPr>
            <a:xfrm>
              <a:off x="8554522" y="3447439"/>
              <a:ext cx="3252513" cy="2757183"/>
              <a:chOff x="0" y="0"/>
              <a:chExt cx="7162758" cy="6048858"/>
            </a:xfrm>
          </p:grpSpPr>
          <p:pic>
            <p:nvPicPr>
              <p:cNvPr id="12" name="pasted-image.tiff" descr="pasted-image.tiff">
                <a:extLst>
                  <a:ext uri="{FF2B5EF4-FFF2-40B4-BE49-F238E27FC236}">
                    <a16:creationId xmlns:a16="http://schemas.microsoft.com/office/drawing/2014/main" id="{673C064F-F2F2-1E42-E85E-BCD8FF07FE1E}"/>
                  </a:ext>
                </a:extLst>
              </p:cNvPr>
              <p:cNvPicPr>
                <a:picLocks noChangeAspect="1"/>
              </p:cNvPicPr>
              <p:nvPr/>
            </p:nvPicPr>
            <p:blipFill>
              <a:blip r:embed="rId14"/>
              <a:stretch>
                <a:fillRect/>
              </a:stretch>
            </p:blipFill>
            <p:spPr>
              <a:xfrm>
                <a:off x="127000" y="88900"/>
                <a:ext cx="6908759" cy="5718659"/>
              </a:xfrm>
              <a:prstGeom prst="rect">
                <a:avLst/>
              </a:prstGeom>
              <a:ln>
                <a:noFill/>
              </a:ln>
              <a:effectLst/>
            </p:spPr>
          </p:pic>
          <p:pic>
            <p:nvPicPr>
              <p:cNvPr id="13" name="pasted-image.tiff" descr="pasted-image.tiff">
                <a:extLst>
                  <a:ext uri="{FF2B5EF4-FFF2-40B4-BE49-F238E27FC236}">
                    <a16:creationId xmlns:a16="http://schemas.microsoft.com/office/drawing/2014/main" id="{8EA18FDA-E312-138A-46C4-916BB84F0711}"/>
                  </a:ext>
                </a:extLst>
              </p:cNvPr>
              <p:cNvPicPr>
                <a:picLocks/>
              </p:cNvPicPr>
              <p:nvPr/>
            </p:nvPicPr>
            <p:blipFill>
              <a:blip r:embed="rId15"/>
              <a:stretch>
                <a:fillRect/>
              </a:stretch>
            </p:blipFill>
            <p:spPr>
              <a:xfrm>
                <a:off x="0" y="0"/>
                <a:ext cx="7162759" cy="6048859"/>
              </a:xfrm>
              <a:prstGeom prst="rect">
                <a:avLst/>
              </a:prstGeom>
              <a:effectLst/>
            </p:spPr>
          </p:pic>
        </p:grpSp>
        <mc:AlternateContent xmlns:mc="http://schemas.openxmlformats.org/markup-compatibility/2006" xmlns:a14="http://schemas.microsoft.com/office/drawing/2010/main">
          <mc:Choice Requires="a14">
            <p:sp>
              <p:nvSpPr>
                <p:cNvPr id="15" name="ZoneTexte 14">
                  <a:extLst>
                    <a:ext uri="{FF2B5EF4-FFF2-40B4-BE49-F238E27FC236}">
                      <a16:creationId xmlns:a16="http://schemas.microsoft.com/office/drawing/2014/main" id="{A826A7BD-8C66-6B88-6499-FFA96F2E9F50}"/>
                    </a:ext>
                  </a:extLst>
                </p:cNvPr>
                <p:cNvSpPr txBox="1"/>
                <p:nvPr/>
              </p:nvSpPr>
              <p:spPr>
                <a:xfrm>
                  <a:off x="10149225" y="4289244"/>
                  <a:ext cx="1477712" cy="553998"/>
                </a:xfrm>
                <a:prstGeom prst="rect">
                  <a:avLst/>
                </a:prstGeom>
                <a:noFill/>
              </p:spPr>
              <p:txBody>
                <a:bodyPr wrap="none" lIns="0" tIns="0" rIns="0" bIns="0" rtlCol="0">
                  <a:spAutoFit/>
                </a:bodyPr>
                <a:lstStyle/>
                <a:p>
                  <a:pPr/>
                  <a14:m>
                    <m:oMathPara xmlns:m="http://schemas.openxmlformats.org/officeDocument/2006/math">
                      <m:oMath>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ℎ</m:t>
                            </m:r>
                          </m:sub>
                        </m:sSub>
                        <m:r>
                          <a:rPr lang="fr-FR" b="0" i="1" smtClean="0">
                            <a:latin typeface="Cambria Math" panose="02040503050406030204" pitchFamily="18" charset="0"/>
                          </a:rPr>
                          <m:t>→</m:t>
                        </m:r>
                        <m:acc>
                          <m:accPr>
                            <m:chr m:val="̅"/>
                            <m:ctrlPr>
                              <a:rPr lang="fr-FR" b="0" i="1" smtClean="0">
                                <a:latin typeface="Cambria Math" panose="02040503050406030204" pitchFamily="18" charset="0"/>
                              </a:rPr>
                            </m:ctrlPr>
                          </m:accPr>
                          <m:e>
                            <m:sSub>
                              <m:sSubPr>
                                <m:ctrlPr>
                                  <a:rPr lang="fr-FR" b="0" i="1" smtClean="0">
                                    <a:latin typeface="Cambria Math" panose="02040503050406030204" pitchFamily="18" charset="0"/>
                                  </a:rPr>
                                </m:ctrlPr>
                              </m:sSubPr>
                              <m:e>
                                <m:r>
                                  <a:rPr lang="fr-FR" b="0" i="1" smtClean="0">
                                    <a:latin typeface="Cambria Math" panose="02040503050406030204" pitchFamily="18" charset="0"/>
                                  </a:rPr>
                                  <m:t>𝜈</m:t>
                                </m:r>
                              </m:e>
                              <m:sub>
                                <m:r>
                                  <a:rPr lang="fr-FR" b="0" i="1" smtClean="0">
                                    <a:latin typeface="Cambria Math" panose="02040503050406030204" pitchFamily="18" charset="0"/>
                                  </a:rPr>
                                  <m:t>𝑖</m:t>
                                </m:r>
                              </m:sub>
                            </m:sSub>
                          </m:e>
                        </m:acc>
                        <m:r>
                          <a:rPr lang="fr-FR" b="0" i="1" smtClean="0">
                            <a:latin typeface="Cambria Math" panose="02040503050406030204" pitchFamily="18" charset="0"/>
                          </a:rPr>
                          <m:t> +</m:t>
                        </m:r>
                        <m:r>
                          <a:rPr lang="fr-FR" b="0" i="1" smtClean="0">
                            <a:latin typeface="Cambria Math" panose="02040503050406030204" pitchFamily="18" charset="0"/>
                          </a:rPr>
                          <m:t>𝜙</m:t>
                        </m:r>
                      </m:oMath>
                    </m:oMathPara>
                  </a14:m>
                  <a:endParaRPr lang="fr-FR" b="0" dirty="0"/>
                </a:p>
                <a:p>
                  <a:endParaRPr lang="fr-FR" dirty="0"/>
                </a:p>
              </p:txBody>
            </p:sp>
          </mc:Choice>
          <mc:Fallback xmlns="">
            <p:sp>
              <p:nvSpPr>
                <p:cNvPr id="15" name="ZoneTexte 14">
                  <a:extLst>
                    <a:ext uri="{FF2B5EF4-FFF2-40B4-BE49-F238E27FC236}">
                      <a16:creationId xmlns:a16="http://schemas.microsoft.com/office/drawing/2014/main" id="{A826A7BD-8C66-6B88-6499-FFA96F2E9F50}"/>
                    </a:ext>
                  </a:extLst>
                </p:cNvPr>
                <p:cNvSpPr txBox="1">
                  <a:spLocks noRot="1" noChangeAspect="1" noMove="1" noResize="1" noEditPoints="1" noAdjustHandles="1" noChangeArrowheads="1" noChangeShapeType="1" noTextEdit="1"/>
                </p:cNvSpPr>
                <p:nvPr/>
              </p:nvSpPr>
              <p:spPr>
                <a:xfrm>
                  <a:off x="10149225" y="4289244"/>
                  <a:ext cx="1477712" cy="553998"/>
                </a:xfrm>
                <a:prstGeom prst="rect">
                  <a:avLst/>
                </a:prstGeom>
                <a:blipFill>
                  <a:blip r:embed="rId16"/>
                  <a:stretch>
                    <a:fillRect t="-2222"/>
                  </a:stretch>
                </a:blipFill>
              </p:spPr>
              <p:txBody>
                <a:bodyPr/>
                <a:lstStyle/>
                <a:p>
                  <a:r>
                    <a:rPr lang="fr-FR">
                      <a:noFill/>
                    </a:rPr>
                    <a:t> </a:t>
                  </a:r>
                </a:p>
              </p:txBody>
            </p:sp>
          </mc:Fallback>
        </mc:AlternateContent>
        <p:sp>
          <p:nvSpPr>
            <p:cNvPr id="14" name="Normal mass…">
              <a:extLst>
                <a:ext uri="{FF2B5EF4-FFF2-40B4-BE49-F238E27FC236}">
                  <a16:creationId xmlns:a16="http://schemas.microsoft.com/office/drawing/2014/main" id="{C04778DF-3EE8-CCA2-3CF9-41087F0E755E}"/>
                </a:ext>
              </a:extLst>
            </p:cNvPr>
            <p:cNvSpPr txBox="1"/>
            <p:nvPr/>
          </p:nvSpPr>
          <p:spPr>
            <a:xfrm>
              <a:off x="8938654" y="4548382"/>
              <a:ext cx="2517752" cy="743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chor="ctr">
              <a:spAutoFit/>
            </a:bodyPr>
            <a:lstStyle/>
            <a:p>
              <a:pPr algn="r" defTabSz="292100">
                <a:defRPr sz="3000" i="1">
                  <a:solidFill>
                    <a:srgbClr val="212121"/>
                  </a:solidFill>
                  <a:effectLst/>
                  <a:latin typeface="Palatino"/>
                  <a:ea typeface="Palatino"/>
                  <a:cs typeface="Palatino"/>
                  <a:sym typeface="Palatino"/>
                </a:defRPr>
              </a:pPr>
              <a:r>
                <a:rPr lang="fr-FR" sz="1500" dirty="0" err="1"/>
                <a:t>Inverted</a:t>
              </a:r>
              <a:r>
                <a:rPr lang="fr-FR" sz="1500" dirty="0"/>
                <a:t> </a:t>
              </a:r>
            </a:p>
            <a:p>
              <a:pPr algn="r" defTabSz="292100">
                <a:defRPr sz="3000" i="1">
                  <a:solidFill>
                    <a:srgbClr val="212121"/>
                  </a:solidFill>
                  <a:effectLst/>
                  <a:latin typeface="Palatino"/>
                  <a:ea typeface="Palatino"/>
                  <a:cs typeface="Palatino"/>
                  <a:sym typeface="Palatino"/>
                </a:defRPr>
              </a:pPr>
              <a:r>
                <a:rPr lang="fr-FR" sz="1500" dirty="0"/>
                <a:t>mass</a:t>
              </a:r>
            </a:p>
            <a:p>
              <a:pPr algn="r" defTabSz="292100">
                <a:defRPr sz="3000" i="1">
                  <a:solidFill>
                    <a:srgbClr val="212121"/>
                  </a:solidFill>
                  <a:effectLst/>
                  <a:latin typeface="Palatino"/>
                  <a:ea typeface="Palatino"/>
                  <a:cs typeface="Palatino"/>
                  <a:sym typeface="Palatino"/>
                </a:defRPr>
              </a:pPr>
              <a:r>
                <a:rPr lang="fr-FR" sz="1500" dirty="0" err="1"/>
                <a:t>ordering</a:t>
              </a:r>
              <a:r>
                <a:rPr lang="fr-FR" sz="1500" dirty="0"/>
                <a:t> </a:t>
              </a:r>
              <a:endParaRPr sz="1500" dirty="0"/>
            </a:p>
          </p:txBody>
        </p:sp>
      </p:grpSp>
      <p:grpSp>
        <p:nvGrpSpPr>
          <p:cNvPr id="26" name="Groupe 25">
            <a:extLst>
              <a:ext uri="{FF2B5EF4-FFF2-40B4-BE49-F238E27FC236}">
                <a16:creationId xmlns:a16="http://schemas.microsoft.com/office/drawing/2014/main" id="{3F4E3417-910A-06BB-BB5F-20DEA2DAD974}"/>
              </a:ext>
            </a:extLst>
          </p:cNvPr>
          <p:cNvGrpSpPr/>
          <p:nvPr/>
        </p:nvGrpSpPr>
        <p:grpSpPr>
          <a:xfrm>
            <a:off x="8366473" y="3378653"/>
            <a:ext cx="3565501" cy="2665079"/>
            <a:chOff x="3741761" y="4958288"/>
            <a:chExt cx="3565501" cy="2665079"/>
          </a:xfrm>
        </p:grpSpPr>
        <p:pic>
          <p:nvPicPr>
            <p:cNvPr id="21" name="HK-Gd_0.40_NO_SH_title.png" descr="HK-Gd_0.40_NO_SH_title.png">
              <a:extLst>
                <a:ext uri="{FF2B5EF4-FFF2-40B4-BE49-F238E27FC236}">
                  <a16:creationId xmlns:a16="http://schemas.microsoft.com/office/drawing/2014/main" id="{CD2EF1D5-DEE7-5485-985A-52E12D8FBD7B}"/>
                </a:ext>
              </a:extLst>
            </p:cNvPr>
            <p:cNvPicPr>
              <a:picLocks noChangeAspect="1"/>
            </p:cNvPicPr>
            <p:nvPr/>
          </p:nvPicPr>
          <p:blipFill>
            <a:blip r:embed="rId17"/>
            <a:stretch>
              <a:fillRect/>
            </a:stretch>
          </p:blipFill>
          <p:spPr>
            <a:xfrm>
              <a:off x="3741761" y="4958288"/>
              <a:ext cx="3565501" cy="2665079"/>
            </a:xfrm>
            <a:prstGeom prst="rect">
              <a:avLst/>
            </a:prstGeom>
            <a:ln>
              <a:noFill/>
            </a:ln>
            <a:effectLst>
              <a:outerShdw blurRad="292100" dist="139700" dir="2700000" algn="tl" rotWithShape="0">
                <a:srgbClr val="333333">
                  <a:alpha val="65000"/>
                </a:srgbClr>
              </a:outerShdw>
            </a:effectLst>
          </p:spPr>
        </p:pic>
        <p:sp>
          <p:nvSpPr>
            <p:cNvPr id="22" name="Normal…">
              <a:extLst>
                <a:ext uri="{FF2B5EF4-FFF2-40B4-BE49-F238E27FC236}">
                  <a16:creationId xmlns:a16="http://schemas.microsoft.com/office/drawing/2014/main" id="{9E76EFA3-1B52-FF5E-30B4-F1CD5248D6C8}"/>
                </a:ext>
              </a:extLst>
            </p:cNvPr>
            <p:cNvSpPr txBox="1"/>
            <p:nvPr/>
          </p:nvSpPr>
          <p:spPr>
            <a:xfrm>
              <a:off x="4202633" y="6073508"/>
              <a:ext cx="2665907" cy="7437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p>
              <a:pPr algn="r" defTabSz="292100">
                <a:defRPr sz="3000" i="1">
                  <a:solidFill>
                    <a:srgbClr val="212121"/>
                  </a:solidFill>
                  <a:effectLst/>
                  <a:latin typeface="Palatino"/>
                  <a:ea typeface="Palatino"/>
                  <a:cs typeface="Palatino"/>
                  <a:sym typeface="Palatino"/>
                </a:defRPr>
              </a:pPr>
              <a:r>
                <a:rPr sz="1500" dirty="0"/>
                <a:t>Normal </a:t>
              </a:r>
            </a:p>
            <a:p>
              <a:pPr algn="r" defTabSz="292100">
                <a:defRPr sz="3000" i="1">
                  <a:solidFill>
                    <a:srgbClr val="212121"/>
                  </a:solidFill>
                  <a:effectLst/>
                  <a:latin typeface="Palatino"/>
                  <a:ea typeface="Palatino"/>
                  <a:cs typeface="Palatino"/>
                  <a:sym typeface="Palatino"/>
                </a:defRPr>
              </a:pPr>
              <a:r>
                <a:rPr sz="1500" dirty="0"/>
                <a:t>mass </a:t>
              </a:r>
              <a:endParaRPr lang="fr-FR" sz="1500" dirty="0"/>
            </a:p>
            <a:p>
              <a:pPr algn="r" defTabSz="292100">
                <a:defRPr sz="3000" i="1">
                  <a:solidFill>
                    <a:srgbClr val="212121"/>
                  </a:solidFill>
                  <a:effectLst/>
                  <a:latin typeface="Palatino"/>
                  <a:ea typeface="Palatino"/>
                  <a:cs typeface="Palatino"/>
                  <a:sym typeface="Palatino"/>
                </a:defRPr>
              </a:pPr>
              <a:r>
                <a:rPr sz="1500" dirty="0"/>
                <a:t>ordering</a:t>
              </a:r>
            </a:p>
          </p:txBody>
        </p:sp>
      </p:grpSp>
      <p:grpSp>
        <p:nvGrpSpPr>
          <p:cNvPr id="36" name="Groupe 35">
            <a:extLst>
              <a:ext uri="{FF2B5EF4-FFF2-40B4-BE49-F238E27FC236}">
                <a16:creationId xmlns:a16="http://schemas.microsoft.com/office/drawing/2014/main" id="{B0D4DF75-5FA8-D4D9-F4E7-79642918727E}"/>
              </a:ext>
            </a:extLst>
          </p:cNvPr>
          <p:cNvGrpSpPr/>
          <p:nvPr/>
        </p:nvGrpSpPr>
        <p:grpSpPr>
          <a:xfrm>
            <a:off x="6963002" y="4685484"/>
            <a:ext cx="2026908" cy="1616520"/>
            <a:chOff x="6963002" y="4685484"/>
            <a:chExt cx="2026908" cy="1616520"/>
          </a:xfrm>
        </p:grpSpPr>
        <p:cxnSp>
          <p:nvCxnSpPr>
            <p:cNvPr id="23" name="Connecteur droit avec flèche 22">
              <a:extLst>
                <a:ext uri="{FF2B5EF4-FFF2-40B4-BE49-F238E27FC236}">
                  <a16:creationId xmlns:a16="http://schemas.microsoft.com/office/drawing/2014/main" id="{CB5F1B98-DB9A-F7C3-D5BC-ADDD83E8945B}"/>
                </a:ext>
              </a:extLst>
            </p:cNvPr>
            <p:cNvCxnSpPr>
              <a:cxnSpLocks/>
            </p:cNvCxnSpPr>
            <p:nvPr/>
          </p:nvCxnSpPr>
          <p:spPr>
            <a:xfrm flipH="1">
              <a:off x="8038159" y="4685484"/>
              <a:ext cx="951751" cy="623804"/>
            </a:xfrm>
            <a:prstGeom prst="straightConnector1">
              <a:avLst/>
            </a:prstGeom>
            <a:ln>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
          <p:nvSpPr>
            <p:cNvPr id="24" name="ZoneTexte 23">
              <a:extLst>
                <a:ext uri="{FF2B5EF4-FFF2-40B4-BE49-F238E27FC236}">
                  <a16:creationId xmlns:a16="http://schemas.microsoft.com/office/drawing/2014/main" id="{EC4798D8-74E4-F63B-B7FD-968573090AFA}"/>
                </a:ext>
              </a:extLst>
            </p:cNvPr>
            <p:cNvSpPr txBox="1"/>
            <p:nvPr/>
          </p:nvSpPr>
          <p:spPr>
            <a:xfrm>
              <a:off x="6963002" y="5347897"/>
              <a:ext cx="1703543" cy="954107"/>
            </a:xfrm>
            <a:prstGeom prst="rect">
              <a:avLst/>
            </a:prstGeom>
            <a:noFill/>
          </p:spPr>
          <p:txBody>
            <a:bodyPr wrap="none" rtlCol="0">
              <a:spAutoFit/>
            </a:bodyPr>
            <a:lstStyle/>
            <a:p>
              <a:r>
                <a:rPr lang="fr-FR" sz="1400" dirty="0" err="1">
                  <a:solidFill>
                    <a:schemeClr val="bg2">
                      <a:lumMod val="50000"/>
                    </a:schemeClr>
                  </a:solidFill>
                </a:rPr>
                <a:t>Uncertainty</a:t>
              </a:r>
              <a:r>
                <a:rPr lang="fr-FR" sz="1400" dirty="0">
                  <a:solidFill>
                    <a:schemeClr val="bg2">
                      <a:lumMod val="50000"/>
                    </a:schemeClr>
                  </a:solidFill>
                </a:rPr>
                <a:t> </a:t>
              </a:r>
              <a:r>
                <a:rPr lang="fr-FR" sz="1400" dirty="0" err="1">
                  <a:solidFill>
                    <a:schemeClr val="bg2">
                      <a:lumMod val="50000"/>
                    </a:schemeClr>
                  </a:solidFill>
                </a:rPr>
                <a:t>from</a:t>
              </a:r>
              <a:r>
                <a:rPr lang="fr-FR" sz="1400" dirty="0">
                  <a:solidFill>
                    <a:schemeClr val="bg2">
                      <a:lumMod val="50000"/>
                    </a:schemeClr>
                  </a:solidFill>
                </a:rPr>
                <a:t> </a:t>
              </a:r>
            </a:p>
            <a:p>
              <a:r>
                <a:rPr lang="fr-FR" sz="1400" dirty="0">
                  <a:solidFill>
                    <a:schemeClr val="bg2">
                      <a:lumMod val="50000"/>
                    </a:schemeClr>
                  </a:solidFill>
                </a:rPr>
                <a:t>the </a:t>
              </a:r>
              <a:r>
                <a:rPr lang="fr-FR" sz="1400" dirty="0" err="1">
                  <a:solidFill>
                    <a:schemeClr val="bg2">
                      <a:lumMod val="50000"/>
                    </a:schemeClr>
                  </a:solidFill>
                </a:rPr>
                <a:t>evolving</a:t>
              </a:r>
              <a:r>
                <a:rPr lang="fr-FR" sz="1400" dirty="0">
                  <a:solidFill>
                    <a:schemeClr val="bg2">
                      <a:lumMod val="50000"/>
                    </a:schemeClr>
                  </a:solidFill>
                </a:rPr>
                <a:t> </a:t>
              </a:r>
              <a:r>
                <a:rPr lang="fr-FR" sz="1400" dirty="0" err="1">
                  <a:solidFill>
                    <a:schemeClr val="bg2">
                      <a:lumMod val="50000"/>
                    </a:schemeClr>
                  </a:solidFill>
                </a:rPr>
                <a:t>core</a:t>
              </a:r>
              <a:r>
                <a:rPr lang="fr-FR" sz="1400" dirty="0">
                  <a:solidFill>
                    <a:schemeClr val="bg2">
                      <a:lumMod val="50000"/>
                    </a:schemeClr>
                  </a:solidFill>
                </a:rPr>
                <a:t>-</a:t>
              </a:r>
            </a:p>
            <a:p>
              <a:r>
                <a:rPr lang="fr-FR" sz="1400" dirty="0">
                  <a:solidFill>
                    <a:schemeClr val="bg2">
                      <a:lumMod val="50000"/>
                    </a:schemeClr>
                  </a:solidFill>
                </a:rPr>
                <a:t>collapse supernova</a:t>
              </a:r>
            </a:p>
            <a:p>
              <a:r>
                <a:rPr lang="fr-FR" sz="1400" dirty="0">
                  <a:solidFill>
                    <a:schemeClr val="bg2">
                      <a:lumMod val="50000"/>
                    </a:schemeClr>
                  </a:solidFill>
                </a:rPr>
                <a:t>rate R</a:t>
              </a:r>
              <a:r>
                <a:rPr lang="fr-FR" sz="1400" baseline="-25000" dirty="0">
                  <a:solidFill>
                    <a:schemeClr val="bg2">
                      <a:lumMod val="50000"/>
                    </a:schemeClr>
                  </a:solidFill>
                </a:rPr>
                <a:t>SN</a:t>
              </a:r>
              <a:r>
                <a:rPr lang="fr-FR" sz="1400" dirty="0">
                  <a:solidFill>
                    <a:schemeClr val="bg2">
                      <a:lumMod val="50000"/>
                    </a:schemeClr>
                  </a:solidFill>
                </a:rPr>
                <a:t>(z)</a:t>
              </a:r>
            </a:p>
          </p:txBody>
        </p:sp>
      </p:grpSp>
      <p:grpSp>
        <p:nvGrpSpPr>
          <p:cNvPr id="27" name="Groupe 26">
            <a:extLst>
              <a:ext uri="{FF2B5EF4-FFF2-40B4-BE49-F238E27FC236}">
                <a16:creationId xmlns:a16="http://schemas.microsoft.com/office/drawing/2014/main" id="{01AF4367-6659-9D5D-19FB-DD81812F4079}"/>
              </a:ext>
            </a:extLst>
          </p:cNvPr>
          <p:cNvGrpSpPr/>
          <p:nvPr/>
        </p:nvGrpSpPr>
        <p:grpSpPr>
          <a:xfrm>
            <a:off x="8506291" y="3177599"/>
            <a:ext cx="3348973" cy="3453181"/>
            <a:chOff x="4303680" y="2247745"/>
            <a:chExt cx="3348973" cy="3453181"/>
          </a:xfrm>
        </p:grpSpPr>
        <p:pic>
          <p:nvPicPr>
            <p:cNvPr id="28" name="Image 27">
              <a:extLst>
                <a:ext uri="{FF2B5EF4-FFF2-40B4-BE49-F238E27FC236}">
                  <a16:creationId xmlns:a16="http://schemas.microsoft.com/office/drawing/2014/main" id="{9555703B-956E-DEEC-08A3-1AB71903EAAC}"/>
                </a:ext>
              </a:extLst>
            </p:cNvPr>
            <p:cNvPicPr>
              <a:picLocks noChangeAspect="1"/>
            </p:cNvPicPr>
            <p:nvPr/>
          </p:nvPicPr>
          <p:blipFill>
            <a:blip r:embed="rId18"/>
            <a:stretch>
              <a:fillRect/>
            </a:stretch>
          </p:blipFill>
          <p:spPr>
            <a:xfrm>
              <a:off x="4323027" y="2262341"/>
              <a:ext cx="2989603" cy="2656666"/>
            </a:xfrm>
            <a:prstGeom prst="rect">
              <a:avLst/>
            </a:prstGeom>
            <a:ln>
              <a:noFill/>
            </a:ln>
            <a:effectLst>
              <a:outerShdw blurRad="292100" dist="139700" dir="2700000" algn="tl" rotWithShape="0">
                <a:srgbClr val="333333">
                  <a:alpha val="65000"/>
                </a:srgbClr>
              </a:outerShdw>
            </a:effectLst>
          </p:spPr>
        </p:pic>
        <p:sp>
          <p:nvSpPr>
            <p:cNvPr id="29" name="Rectangle 28">
              <a:extLst>
                <a:ext uri="{FF2B5EF4-FFF2-40B4-BE49-F238E27FC236}">
                  <a16:creationId xmlns:a16="http://schemas.microsoft.com/office/drawing/2014/main" id="{F2E1F8B0-792F-74A3-1CDA-CD8B8F57FF33}"/>
                </a:ext>
              </a:extLst>
            </p:cNvPr>
            <p:cNvSpPr/>
            <p:nvPr/>
          </p:nvSpPr>
          <p:spPr>
            <a:xfrm>
              <a:off x="4323027" y="4326788"/>
              <a:ext cx="831019" cy="592219"/>
            </a:xfrm>
            <a:prstGeom prst="rect">
              <a:avLst/>
            </a:prstGeom>
            <a:solidFill>
              <a:srgbClr val="E3F2B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Image 29">
              <a:extLst>
                <a:ext uri="{FF2B5EF4-FFF2-40B4-BE49-F238E27FC236}">
                  <a16:creationId xmlns:a16="http://schemas.microsoft.com/office/drawing/2014/main" id="{BE7DFA1E-C864-7164-0B4E-BD140E99EEEA}"/>
                </a:ext>
              </a:extLst>
            </p:cNvPr>
            <p:cNvPicPr>
              <a:picLocks noChangeAspect="1"/>
            </p:cNvPicPr>
            <p:nvPr/>
          </p:nvPicPr>
          <p:blipFill>
            <a:blip r:embed="rId19"/>
            <a:stretch>
              <a:fillRect/>
            </a:stretch>
          </p:blipFill>
          <p:spPr>
            <a:xfrm rot="5400000">
              <a:off x="6160510" y="3441459"/>
              <a:ext cx="2685857" cy="298429"/>
            </a:xfrm>
            <a:prstGeom prst="rect">
              <a:avLst/>
            </a:prstGeom>
          </p:spPr>
        </p:pic>
        <p:cxnSp>
          <p:nvCxnSpPr>
            <p:cNvPr id="31" name="Connecteur droit avec flèche 30">
              <a:extLst>
                <a:ext uri="{FF2B5EF4-FFF2-40B4-BE49-F238E27FC236}">
                  <a16:creationId xmlns:a16="http://schemas.microsoft.com/office/drawing/2014/main" id="{23CADFCA-602B-104B-0B66-AB324CD0F0C5}"/>
                </a:ext>
              </a:extLst>
            </p:cNvPr>
            <p:cNvCxnSpPr>
              <a:cxnSpLocks/>
            </p:cNvCxnSpPr>
            <p:nvPr/>
          </p:nvCxnSpPr>
          <p:spPr>
            <a:xfrm flipV="1">
              <a:off x="4761508" y="4492629"/>
              <a:ext cx="498182" cy="50734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32" name="Connecteur droit avec flèche 31">
              <a:extLst>
                <a:ext uri="{FF2B5EF4-FFF2-40B4-BE49-F238E27FC236}">
                  <a16:creationId xmlns:a16="http://schemas.microsoft.com/office/drawing/2014/main" id="{EB65AC02-C1E1-511F-21D4-6A190D66EB84}"/>
                </a:ext>
              </a:extLst>
            </p:cNvPr>
            <p:cNvCxnSpPr>
              <a:cxnSpLocks/>
            </p:cNvCxnSpPr>
            <p:nvPr/>
          </p:nvCxnSpPr>
          <p:spPr>
            <a:xfrm flipV="1">
              <a:off x="4728286" y="4216819"/>
              <a:ext cx="261075" cy="77383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33" name="First Bayesian analysis to discriminate among…">
              <a:extLst>
                <a:ext uri="{FF2B5EF4-FFF2-40B4-BE49-F238E27FC236}">
                  <a16:creationId xmlns:a16="http://schemas.microsoft.com/office/drawing/2014/main" id="{9A2CEB17-C719-7C7A-FBE9-3B330F2F20F9}"/>
                </a:ext>
              </a:extLst>
            </p:cNvPr>
            <p:cNvSpPr txBox="1"/>
            <p:nvPr/>
          </p:nvSpPr>
          <p:spPr>
            <a:xfrm>
              <a:off x="4303680" y="4936089"/>
              <a:ext cx="1371361" cy="2975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defTabSz="292100">
                <a:defRPr sz="3000">
                  <a:solidFill>
                    <a:srgbClr val="212121"/>
                  </a:solidFill>
                  <a:effectLst/>
                  <a:latin typeface="Palatino"/>
                  <a:ea typeface="Palatino"/>
                  <a:cs typeface="Palatino"/>
                  <a:sym typeface="Palatino"/>
                </a:defRPr>
              </a:pPr>
              <a:r>
                <a:rPr lang="fr-FR" sz="1600" b="1" dirty="0"/>
                <a:t>no-</a:t>
              </a:r>
              <a:r>
                <a:rPr lang="fr-FR" sz="1600" b="1" dirty="0" err="1"/>
                <a:t>decay</a:t>
              </a:r>
              <a:endParaRPr lang="fr-FR" sz="1600" b="1" dirty="0"/>
            </a:p>
          </p:txBody>
        </p:sp>
        <p:sp>
          <p:nvSpPr>
            <p:cNvPr id="34" name="Abe et al, arXiv:2109.11174">
              <a:extLst>
                <a:ext uri="{FF2B5EF4-FFF2-40B4-BE49-F238E27FC236}">
                  <a16:creationId xmlns:a16="http://schemas.microsoft.com/office/drawing/2014/main" id="{10FDCDB9-FC79-A58B-1E6F-224ED620BC76}"/>
                </a:ext>
              </a:extLst>
            </p:cNvPr>
            <p:cNvSpPr txBox="1"/>
            <p:nvPr/>
          </p:nvSpPr>
          <p:spPr>
            <a:xfrm>
              <a:off x="4387949" y="5031512"/>
              <a:ext cx="2859757" cy="66941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lang="fr-FR" sz="1600" dirty="0">
                  <a:latin typeface="Book Antiqua" panose="02040602050305030304" pitchFamily="18" charset="0"/>
                </a:rPr>
                <a:t>N. Roux</a:t>
              </a:r>
              <a:r>
                <a:rPr sz="1600" dirty="0">
                  <a:latin typeface="Book Antiqua" panose="02040602050305030304" pitchFamily="18" charset="0"/>
                </a:rPr>
                <a:t>, </a:t>
              </a:r>
              <a:r>
                <a:rPr lang="fr-FR" sz="1600" dirty="0">
                  <a:latin typeface="Book Antiqua" panose="02040602050305030304" pitchFamily="18" charset="0"/>
                </a:rPr>
                <a:t>M. Cristina V</a:t>
              </a:r>
              <a:r>
                <a:rPr sz="1600" dirty="0">
                  <a:latin typeface="Book Antiqua" panose="02040602050305030304" pitchFamily="18" charset="0"/>
                </a:rPr>
                <a:t>olpe,</a:t>
              </a:r>
              <a:r>
                <a:rPr lang="fr-FR" i="1" dirty="0"/>
                <a:t> </a:t>
              </a:r>
            </a:p>
            <a:p>
              <a:pPr>
                <a:defRPr>
                  <a:effectLst/>
                </a:defRPr>
              </a:pPr>
              <a:r>
                <a:rPr lang="fr-FR" sz="1600" i="1" dirty="0">
                  <a:latin typeface="Book Antiqua" panose="02040602050305030304" pitchFamily="18" charset="0"/>
                </a:rPr>
                <a:t>JCAP</a:t>
              </a:r>
              <a:r>
                <a:rPr lang="fr-FR" sz="1600" dirty="0">
                  <a:latin typeface="Book Antiqua" panose="02040602050305030304" pitchFamily="18" charset="0"/>
                </a:rPr>
                <a:t> 04 (2025) 021, </a:t>
              </a:r>
              <a:r>
                <a:rPr lang="fr-FR" sz="1600" dirty="0">
                  <a:latin typeface="Book Antiqua" panose="02040602050305030304" pitchFamily="18" charset="0"/>
                  <a:hlinkClick r:id="rId20"/>
                </a:rPr>
                <a:t>2412.14681</a:t>
              </a:r>
              <a:r>
                <a:rPr lang="fr-FR" sz="1600" dirty="0">
                  <a:latin typeface="Book Antiqua" panose="02040602050305030304" pitchFamily="18" charset="0"/>
                </a:rPr>
                <a:t>.</a:t>
              </a:r>
              <a:endParaRPr sz="1600" dirty="0">
                <a:latin typeface="Book Antiqua" panose="02040602050305030304" pitchFamily="18" charset="0"/>
              </a:endParaRPr>
            </a:p>
          </p:txBody>
        </p:sp>
      </p:grpSp>
    </p:spTree>
    <p:extLst>
      <p:ext uri="{BB962C8B-B14F-4D97-AF65-F5344CB8AC3E}">
        <p14:creationId xmlns:p14="http://schemas.microsoft.com/office/powerpoint/2010/main" val="1762603357"/>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xit" presetSubtype="0" fill="hold" nodeType="clickEffect">
                                  <p:stCondLst>
                                    <p:cond delay="0"/>
                                  </p:stCondLst>
                                  <p:childTnLst>
                                    <p:animEffect transition="out" filter="dissolve">
                                      <p:cBhvr>
                                        <p:cTn id="6" dur="500"/>
                                        <p:tgtEl>
                                          <p:spTgt spid="35"/>
                                        </p:tgtEl>
                                      </p:cBhvr>
                                    </p:animEffect>
                                    <p:set>
                                      <p:cBhvr>
                                        <p:cTn id="7" dur="1" fill="hold">
                                          <p:stCondLst>
                                            <p:cond delay="499"/>
                                          </p:stCondLst>
                                        </p:cTn>
                                        <p:tgtEl>
                                          <p:spTgt spid="35"/>
                                        </p:tgtEl>
                                        <p:attrNameLst>
                                          <p:attrName>style.visibility</p:attrName>
                                        </p:attrNameLst>
                                      </p:cBhvr>
                                      <p:to>
                                        <p:strVal val="hidden"/>
                                      </p:to>
                                    </p:se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3" presetClass="exit" presetSubtype="10" fill="hold" nodeType="clickEffect">
                                  <p:stCondLst>
                                    <p:cond delay="0"/>
                                  </p:stCondLst>
                                  <p:childTnLst>
                                    <p:animEffect transition="out" filter="blinds(horizontal)">
                                      <p:cBhvr>
                                        <p:cTn id="15" dur="500"/>
                                        <p:tgtEl>
                                          <p:spTgt spid="26"/>
                                        </p:tgtEl>
                                      </p:cBhvr>
                                    </p:animEffect>
                                    <p:set>
                                      <p:cBhvr>
                                        <p:cTn id="16" dur="1" fill="hold">
                                          <p:stCondLst>
                                            <p:cond delay="499"/>
                                          </p:stCondLst>
                                        </p:cTn>
                                        <p:tgtEl>
                                          <p:spTgt spid="26"/>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9" presetClass="exit" presetSubtype="0" fill="hold" grpId="0" nodeType="clickEffect">
                                  <p:stCondLst>
                                    <p:cond delay="0"/>
                                  </p:stCondLst>
                                  <p:childTnLst>
                                    <p:animEffect transition="out" filter="dissolve">
                                      <p:cBhvr>
                                        <p:cTn id="20" dur="500"/>
                                        <p:tgtEl>
                                          <p:spTgt spid="19"/>
                                        </p:tgtEl>
                                      </p:cBhvr>
                                    </p:animEffect>
                                    <p:set>
                                      <p:cBhvr>
                                        <p:cTn id="21" dur="1" fill="hold">
                                          <p:stCondLst>
                                            <p:cond delay="499"/>
                                          </p:stCondLst>
                                        </p:cTn>
                                        <p:tgtEl>
                                          <p:spTgt spid="19"/>
                                        </p:tgtEl>
                                        <p:attrNameLst>
                                          <p:attrName>style.visibility</p:attrName>
                                        </p:attrNameLst>
                                      </p:cBhvr>
                                      <p:to>
                                        <p:strVal val="hidden"/>
                                      </p:to>
                                    </p:set>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nodeType="clickEffect">
                                  <p:stCondLst>
                                    <p:cond delay="0"/>
                                  </p:stCondLst>
                                  <p:childTnLst>
                                    <p:animEffect transition="out" filter="dissolve">
                                      <p:cBhvr>
                                        <p:cTn id="25" dur="500"/>
                                        <p:tgtEl>
                                          <p:spTgt spid="36"/>
                                        </p:tgtEl>
                                      </p:cBhvr>
                                    </p:animEffect>
                                    <p:set>
                                      <p:cBhvr>
                                        <p:cTn id="26" dur="1" fill="hold">
                                          <p:stCondLst>
                                            <p:cond delay="499"/>
                                          </p:stCondLst>
                                        </p:cTn>
                                        <p:tgtEl>
                                          <p:spTgt spid="36"/>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804EB-3932-213D-A251-5BAAC1871860}"/>
            </a:ext>
          </a:extLst>
        </p:cNvPr>
        <p:cNvGrpSpPr/>
        <p:nvPr/>
      </p:nvGrpSpPr>
      <p:grpSpPr>
        <a:xfrm>
          <a:off x="0" y="0"/>
          <a:ext cx="0" cy="0"/>
          <a:chOff x="0" y="0"/>
          <a:chExt cx="0" cy="0"/>
        </a:xfrm>
      </p:grpSpPr>
      <p:sp>
        <p:nvSpPr>
          <p:cNvPr id="447" name="Rectangle">
            <a:extLst>
              <a:ext uri="{FF2B5EF4-FFF2-40B4-BE49-F238E27FC236}">
                <a16:creationId xmlns:a16="http://schemas.microsoft.com/office/drawing/2014/main" id="{8F9FF9EC-20F2-1083-6B69-CE2D64301602}"/>
              </a:ext>
            </a:extLst>
          </p:cNvPr>
          <p:cNvSpPr/>
          <p:nvPr/>
        </p:nvSpPr>
        <p:spPr>
          <a:xfrm>
            <a:off x="586355" y="1194783"/>
            <a:ext cx="176184" cy="190501"/>
          </a:xfrm>
          <a:prstGeom prst="rect">
            <a:avLst/>
          </a:prstGeom>
          <a:blipFill>
            <a:blip r:embed="rId2"/>
          </a:blipFill>
          <a:ln w="12700">
            <a:miter lim="400000"/>
          </a:ln>
        </p:spPr>
        <p:txBody>
          <a:bodyPr lIns="25400" tIns="25400" rIns="25400" bIns="25400" anchor="ctr"/>
          <a:lstStyle/>
          <a:p>
            <a:pPr algn="l">
              <a:lnSpc>
                <a:spcPct val="100000"/>
              </a:lnSpc>
              <a:defRPr>
                <a:solidFill>
                  <a:srgbClr val="F3F1DF"/>
                </a:solidFill>
                <a:effectLst/>
              </a:defRPr>
            </a:pPr>
            <a:endParaRPr sz="900"/>
          </a:p>
        </p:txBody>
      </p:sp>
      <p:sp>
        <p:nvSpPr>
          <p:cNvPr id="448" name="Flux upper limits from SKI-IV and SNO data">
            <a:extLst>
              <a:ext uri="{FF2B5EF4-FFF2-40B4-BE49-F238E27FC236}">
                <a16:creationId xmlns:a16="http://schemas.microsoft.com/office/drawing/2014/main" id="{52B08098-AC3C-3132-71C1-DF7C25E9CED5}"/>
              </a:ext>
            </a:extLst>
          </p:cNvPr>
          <p:cNvSpPr txBox="1"/>
          <p:nvPr/>
        </p:nvSpPr>
        <p:spPr>
          <a:xfrm>
            <a:off x="862146" y="1146271"/>
            <a:ext cx="5192447" cy="3590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sz="2000" dirty="0"/>
              <a:t>Flux upper limits from SKI-IV and SNO data </a:t>
            </a:r>
          </a:p>
        </p:txBody>
      </p:sp>
      <p:pic>
        <p:nvPicPr>
          <p:cNvPr id="449" name="pasted-image.pdf" descr="pasted-image.pdf">
            <a:extLst>
              <a:ext uri="{FF2B5EF4-FFF2-40B4-BE49-F238E27FC236}">
                <a16:creationId xmlns:a16="http://schemas.microsoft.com/office/drawing/2014/main" id="{7150AF7A-0225-43DF-DD6A-E1E055700849}"/>
              </a:ext>
            </a:extLst>
          </p:cNvPr>
          <p:cNvPicPr>
            <a:picLocks noChangeAspect="1"/>
          </p:cNvPicPr>
          <p:nvPr/>
        </p:nvPicPr>
        <p:blipFill>
          <a:blip r:embed="rId3"/>
          <a:stretch>
            <a:fillRect/>
          </a:stretch>
        </p:blipFill>
        <p:spPr>
          <a:xfrm>
            <a:off x="934983" y="1592334"/>
            <a:ext cx="3621669" cy="234951"/>
          </a:xfrm>
          <a:prstGeom prst="rect">
            <a:avLst/>
          </a:prstGeom>
          <a:ln w="12700">
            <a:miter lim="400000"/>
          </a:ln>
        </p:spPr>
      </p:pic>
      <p:pic>
        <p:nvPicPr>
          <p:cNvPr id="450" name="pasted-image.pdf" descr="pasted-image.pdf">
            <a:extLst>
              <a:ext uri="{FF2B5EF4-FFF2-40B4-BE49-F238E27FC236}">
                <a16:creationId xmlns:a16="http://schemas.microsoft.com/office/drawing/2014/main" id="{B8E4A6C8-3801-5E5B-1B43-9AECBAF5FF88}"/>
              </a:ext>
            </a:extLst>
          </p:cNvPr>
          <p:cNvPicPr>
            <a:picLocks noChangeAspect="1"/>
          </p:cNvPicPr>
          <p:nvPr/>
        </p:nvPicPr>
        <p:blipFill>
          <a:blip r:embed="rId4"/>
          <a:stretch>
            <a:fillRect/>
          </a:stretch>
        </p:blipFill>
        <p:spPr>
          <a:xfrm>
            <a:off x="934983" y="2142070"/>
            <a:ext cx="3703043" cy="232149"/>
          </a:xfrm>
          <a:prstGeom prst="rect">
            <a:avLst/>
          </a:prstGeom>
          <a:ln w="12700">
            <a:miter lim="400000"/>
          </a:ln>
        </p:spPr>
      </p:pic>
      <p:sp>
        <p:nvSpPr>
          <p:cNvPr id="451" name="Abe et al, arXiv:2109.11174">
            <a:extLst>
              <a:ext uri="{FF2B5EF4-FFF2-40B4-BE49-F238E27FC236}">
                <a16:creationId xmlns:a16="http://schemas.microsoft.com/office/drawing/2014/main" id="{224D8925-8B52-2AB2-152C-8A68F6B8FE2B}"/>
              </a:ext>
            </a:extLst>
          </p:cNvPr>
          <p:cNvSpPr txBox="1"/>
          <p:nvPr/>
        </p:nvSpPr>
        <p:spPr>
          <a:xfrm>
            <a:off x="3309052" y="1886088"/>
            <a:ext cx="1668342"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250" dirty="0"/>
              <a:t>Abe et al, 2109.11174</a:t>
            </a:r>
          </a:p>
        </p:txBody>
      </p:sp>
      <p:sp>
        <p:nvSpPr>
          <p:cNvPr id="452" name="Abe et al, arXiv:2109.11174">
            <a:extLst>
              <a:ext uri="{FF2B5EF4-FFF2-40B4-BE49-F238E27FC236}">
                <a16:creationId xmlns:a16="http://schemas.microsoft.com/office/drawing/2014/main" id="{86F33AAC-950F-4718-5204-212A53E3E1E8}"/>
              </a:ext>
            </a:extLst>
          </p:cNvPr>
          <p:cNvSpPr txBox="1"/>
          <p:nvPr/>
        </p:nvSpPr>
        <p:spPr>
          <a:xfrm>
            <a:off x="1541901" y="2403044"/>
            <a:ext cx="3534301"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250" dirty="0"/>
              <a:t>SNO data, </a:t>
            </a:r>
            <a:r>
              <a:rPr sz="1250" dirty="0" err="1"/>
              <a:t>Aharmim</a:t>
            </a:r>
            <a:r>
              <a:rPr sz="1250" dirty="0"/>
              <a:t> et al, </a:t>
            </a:r>
            <a:r>
              <a:rPr sz="1250" dirty="0" err="1"/>
              <a:t>Astrophys</a:t>
            </a:r>
            <a:r>
              <a:rPr sz="1250" dirty="0"/>
              <a:t>. J. 2006 </a:t>
            </a:r>
          </a:p>
        </p:txBody>
      </p:sp>
      <p:pic>
        <p:nvPicPr>
          <p:cNvPr id="453" name="pasted-image.pdf" descr="pasted-image.pdf">
            <a:extLst>
              <a:ext uri="{FF2B5EF4-FFF2-40B4-BE49-F238E27FC236}">
                <a16:creationId xmlns:a16="http://schemas.microsoft.com/office/drawing/2014/main" id="{7DAD7714-98BA-C7BC-C8E4-C802247B66E2}"/>
              </a:ext>
            </a:extLst>
          </p:cNvPr>
          <p:cNvPicPr>
            <a:picLocks noChangeAspect="1"/>
          </p:cNvPicPr>
          <p:nvPr/>
        </p:nvPicPr>
        <p:blipFill>
          <a:blip r:embed="rId5"/>
          <a:stretch>
            <a:fillRect/>
          </a:stretch>
        </p:blipFill>
        <p:spPr>
          <a:xfrm>
            <a:off x="939390" y="2713591"/>
            <a:ext cx="1317909" cy="214020"/>
          </a:xfrm>
          <a:prstGeom prst="rect">
            <a:avLst/>
          </a:prstGeom>
          <a:ln w="12700">
            <a:miter lim="400000"/>
          </a:ln>
        </p:spPr>
      </p:pic>
      <p:sp>
        <p:nvSpPr>
          <p:cNvPr id="454" name="Abe et al, arXiv:2109.11174">
            <a:extLst>
              <a:ext uri="{FF2B5EF4-FFF2-40B4-BE49-F238E27FC236}">
                <a16:creationId xmlns:a16="http://schemas.microsoft.com/office/drawing/2014/main" id="{F0732868-AFDE-AF63-BFD3-A73AD62615EC}"/>
              </a:ext>
            </a:extLst>
          </p:cNvPr>
          <p:cNvSpPr txBox="1"/>
          <p:nvPr/>
        </p:nvSpPr>
        <p:spPr>
          <a:xfrm>
            <a:off x="2410893" y="2873360"/>
            <a:ext cx="2602251"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250" dirty="0"/>
              <a:t>Peres and Lunardini,. JCAP 2008</a:t>
            </a:r>
          </a:p>
        </p:txBody>
      </p:sp>
      <p:sp>
        <p:nvSpPr>
          <p:cNvPr id="456" name="Current upper limits on the DSNB flux">
            <a:extLst>
              <a:ext uri="{FF2B5EF4-FFF2-40B4-BE49-F238E27FC236}">
                <a16:creationId xmlns:a16="http://schemas.microsoft.com/office/drawing/2014/main" id="{4D1BDF90-11BE-957F-7D0A-8D4C94007C7E}"/>
              </a:ext>
            </a:extLst>
          </p:cNvPr>
          <p:cNvSpPr txBox="1"/>
          <p:nvPr/>
        </p:nvSpPr>
        <p:spPr>
          <a:xfrm>
            <a:off x="1804900" y="446031"/>
            <a:ext cx="9004068" cy="5645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5719" tIns="35719" rIns="35719" bIns="35719" anchor="ctr">
            <a:spAutoFit/>
          </a:bodyPr>
          <a:lstStyle>
            <a:lvl1pPr defTabSz="821531">
              <a:lnSpc>
                <a:spcPct val="100000"/>
              </a:lnSpc>
              <a:defRPr sz="4500" b="1">
                <a:solidFill>
                  <a:srgbClr val="424242"/>
                </a:solidFill>
                <a:latin typeface="Palatino"/>
                <a:ea typeface="Palatino"/>
                <a:cs typeface="Palatino"/>
                <a:sym typeface="Palatino"/>
              </a:defRPr>
            </a:lvl1pPr>
          </a:lstStyle>
          <a:p>
            <a:pPr>
              <a:defRPr>
                <a:effectLst/>
              </a:defRPr>
            </a:pPr>
            <a:r>
              <a:rPr lang="fr-FR" sz="3200" dirty="0">
                <a:solidFill>
                  <a:srgbClr val="0070C0"/>
                </a:solidFill>
              </a:rPr>
              <a:t>Upper </a:t>
            </a:r>
            <a:r>
              <a:rPr lang="fr-FR" sz="3200" dirty="0" err="1">
                <a:solidFill>
                  <a:srgbClr val="0070C0"/>
                </a:solidFill>
              </a:rPr>
              <a:t>limits</a:t>
            </a:r>
            <a:r>
              <a:rPr lang="fr-FR" sz="3200" dirty="0">
                <a:solidFill>
                  <a:srgbClr val="0070C0"/>
                </a:solidFill>
              </a:rPr>
              <a:t> on </a:t>
            </a:r>
            <a:r>
              <a:rPr sz="3200" dirty="0">
                <a:solidFill>
                  <a:srgbClr val="0070C0"/>
                </a:solidFill>
              </a:rPr>
              <a:t>DSNB flux</a:t>
            </a:r>
            <a:r>
              <a:rPr lang="fr-FR" sz="3200" dirty="0">
                <a:solidFill>
                  <a:srgbClr val="0070C0"/>
                </a:solidFill>
              </a:rPr>
              <a:t> and rates, as of 2021</a:t>
            </a:r>
            <a:endParaRPr sz="3200" dirty="0">
              <a:solidFill>
                <a:srgbClr val="0070C0"/>
              </a:solidFill>
            </a:endParaRPr>
          </a:p>
        </p:txBody>
      </p:sp>
      <p:grpSp>
        <p:nvGrpSpPr>
          <p:cNvPr id="459" name="Image">
            <a:extLst>
              <a:ext uri="{FF2B5EF4-FFF2-40B4-BE49-F238E27FC236}">
                <a16:creationId xmlns:a16="http://schemas.microsoft.com/office/drawing/2014/main" id="{6C8E263E-1AB4-DB68-C212-121832305F38}"/>
              </a:ext>
            </a:extLst>
          </p:cNvPr>
          <p:cNvGrpSpPr/>
          <p:nvPr/>
        </p:nvGrpSpPr>
        <p:grpSpPr>
          <a:xfrm>
            <a:off x="6027200" y="1245584"/>
            <a:ext cx="3875243" cy="4435747"/>
            <a:chOff x="0" y="0"/>
            <a:chExt cx="7750485" cy="8871491"/>
          </a:xfrm>
        </p:grpSpPr>
        <p:pic>
          <p:nvPicPr>
            <p:cNvPr id="458" name="Image" descr="Image">
              <a:extLst>
                <a:ext uri="{FF2B5EF4-FFF2-40B4-BE49-F238E27FC236}">
                  <a16:creationId xmlns:a16="http://schemas.microsoft.com/office/drawing/2014/main" id="{006E306C-F494-DB3E-589E-AA0560965D45}"/>
                </a:ext>
              </a:extLst>
            </p:cNvPr>
            <p:cNvPicPr>
              <a:picLocks noChangeAspect="1"/>
            </p:cNvPicPr>
            <p:nvPr/>
          </p:nvPicPr>
          <p:blipFill>
            <a:blip r:embed="rId6"/>
            <a:stretch>
              <a:fillRect/>
            </a:stretch>
          </p:blipFill>
          <p:spPr>
            <a:xfrm>
              <a:off x="127000" y="88900"/>
              <a:ext cx="7496486" cy="8541292"/>
            </a:xfrm>
            <a:prstGeom prst="rect">
              <a:avLst/>
            </a:prstGeom>
            <a:ln>
              <a:noFill/>
            </a:ln>
            <a:effectLst/>
          </p:spPr>
        </p:pic>
        <p:pic>
          <p:nvPicPr>
            <p:cNvPr id="457" name="Image" descr="Image">
              <a:extLst>
                <a:ext uri="{FF2B5EF4-FFF2-40B4-BE49-F238E27FC236}">
                  <a16:creationId xmlns:a16="http://schemas.microsoft.com/office/drawing/2014/main" id="{1972A006-F49D-5970-087D-347E86B6CC85}"/>
                </a:ext>
              </a:extLst>
            </p:cNvPr>
            <p:cNvPicPr>
              <a:picLocks/>
            </p:cNvPicPr>
            <p:nvPr/>
          </p:nvPicPr>
          <p:blipFill>
            <a:blip r:embed="rId7"/>
            <a:stretch>
              <a:fillRect/>
            </a:stretch>
          </p:blipFill>
          <p:spPr>
            <a:xfrm>
              <a:off x="0" y="0"/>
              <a:ext cx="7750486" cy="8871492"/>
            </a:xfrm>
            <a:prstGeom prst="rect">
              <a:avLst/>
            </a:prstGeom>
            <a:effectLst/>
          </p:spPr>
        </p:pic>
      </p:grpSp>
      <p:sp>
        <p:nvSpPr>
          <p:cNvPr id="460" name="Ligne">
            <a:extLst>
              <a:ext uri="{FF2B5EF4-FFF2-40B4-BE49-F238E27FC236}">
                <a16:creationId xmlns:a16="http://schemas.microsoft.com/office/drawing/2014/main" id="{8AEA80EF-FF5F-7036-F490-24A102181A56}"/>
              </a:ext>
            </a:extLst>
          </p:cNvPr>
          <p:cNvSpPr/>
          <p:nvPr/>
        </p:nvSpPr>
        <p:spPr>
          <a:xfrm flipV="1">
            <a:off x="5720577" y="3205121"/>
            <a:ext cx="1271854" cy="422939"/>
          </a:xfrm>
          <a:prstGeom prst="line">
            <a:avLst/>
          </a:prstGeom>
          <a:ln w="25400">
            <a:solidFill>
              <a:srgbClr val="FF2600"/>
            </a:solidFill>
            <a:miter lim="400000"/>
          </a:ln>
        </p:spPr>
        <p:txBody>
          <a:bodyPr lIns="25400" tIns="25400" rIns="25400" bIns="25400" anchor="ctr"/>
          <a:lstStyle/>
          <a:p>
            <a:pPr>
              <a:lnSpc>
                <a:spcPct val="100000"/>
              </a:lnSpc>
              <a:defRPr>
                <a:effectLst/>
              </a:defRPr>
            </a:pPr>
            <a:endParaRPr sz="900"/>
          </a:p>
        </p:txBody>
      </p:sp>
      <p:pic>
        <p:nvPicPr>
          <p:cNvPr id="461" name="Rectangle Rectangle" descr="Rectangle Rectangle">
            <a:extLst>
              <a:ext uri="{FF2B5EF4-FFF2-40B4-BE49-F238E27FC236}">
                <a16:creationId xmlns:a16="http://schemas.microsoft.com/office/drawing/2014/main" id="{1C512429-607B-5804-278F-E27557F186EF}"/>
              </a:ext>
            </a:extLst>
          </p:cNvPr>
          <p:cNvPicPr>
            <a:picLocks/>
          </p:cNvPicPr>
          <p:nvPr/>
        </p:nvPicPr>
        <p:blipFill>
          <a:blip r:embed="rId8"/>
          <a:stretch>
            <a:fillRect/>
          </a:stretch>
        </p:blipFill>
        <p:spPr>
          <a:xfrm>
            <a:off x="6985818" y="2777915"/>
            <a:ext cx="880451" cy="1681990"/>
          </a:xfrm>
          <a:prstGeom prst="rect">
            <a:avLst/>
          </a:prstGeom>
        </p:spPr>
      </p:pic>
      <p:pic>
        <p:nvPicPr>
          <p:cNvPr id="463" name="Ovale Ovale" descr="Ovale Ovale">
            <a:extLst>
              <a:ext uri="{FF2B5EF4-FFF2-40B4-BE49-F238E27FC236}">
                <a16:creationId xmlns:a16="http://schemas.microsoft.com/office/drawing/2014/main" id="{991E4336-3136-36DC-F452-7D95D5BA6F20}"/>
              </a:ext>
            </a:extLst>
          </p:cNvPr>
          <p:cNvPicPr>
            <a:picLocks/>
          </p:cNvPicPr>
          <p:nvPr/>
        </p:nvPicPr>
        <p:blipFill>
          <a:blip r:embed="rId9"/>
          <a:stretch>
            <a:fillRect/>
          </a:stretch>
        </p:blipFill>
        <p:spPr>
          <a:xfrm>
            <a:off x="7462202" y="4649392"/>
            <a:ext cx="352773" cy="457201"/>
          </a:xfrm>
          <a:prstGeom prst="rect">
            <a:avLst/>
          </a:prstGeom>
        </p:spPr>
      </p:pic>
      <p:sp>
        <p:nvSpPr>
          <p:cNvPr id="465" name="Ligne">
            <a:extLst>
              <a:ext uri="{FF2B5EF4-FFF2-40B4-BE49-F238E27FC236}">
                <a16:creationId xmlns:a16="http://schemas.microsoft.com/office/drawing/2014/main" id="{55F40CD1-42E6-E1C3-6CC3-A1EDC4609DCC}"/>
              </a:ext>
            </a:extLst>
          </p:cNvPr>
          <p:cNvSpPr/>
          <p:nvPr/>
        </p:nvSpPr>
        <p:spPr>
          <a:xfrm flipH="1">
            <a:off x="9354834" y="5015537"/>
            <a:ext cx="579577" cy="1"/>
          </a:xfrm>
          <a:prstGeom prst="line">
            <a:avLst/>
          </a:prstGeom>
          <a:ln w="139700">
            <a:solidFill>
              <a:schemeClr val="accent3">
                <a:satOff val="-11003"/>
                <a:lumOff val="-15119"/>
              </a:schemeClr>
            </a:solidFill>
            <a:miter lim="400000"/>
            <a:tailEnd type="triangle"/>
          </a:ln>
        </p:spPr>
        <p:txBody>
          <a:bodyPr lIns="25400" tIns="25400" rIns="25400" bIns="25400" anchor="ctr"/>
          <a:lstStyle/>
          <a:p>
            <a:pPr>
              <a:lnSpc>
                <a:spcPct val="100000"/>
              </a:lnSpc>
              <a:defRPr>
                <a:effectLst/>
              </a:defRPr>
            </a:pPr>
            <a:endParaRPr sz="900"/>
          </a:p>
        </p:txBody>
      </p:sp>
      <p:sp>
        <p:nvSpPr>
          <p:cNvPr id="466" name="Sample of…">
            <a:extLst>
              <a:ext uri="{FF2B5EF4-FFF2-40B4-BE49-F238E27FC236}">
                <a16:creationId xmlns:a16="http://schemas.microsoft.com/office/drawing/2014/main" id="{94158B75-6911-F2C6-AABA-44D28F7E0B95}"/>
              </a:ext>
            </a:extLst>
          </p:cNvPr>
          <p:cNvSpPr txBox="1"/>
          <p:nvPr/>
        </p:nvSpPr>
        <p:spPr>
          <a:xfrm>
            <a:off x="9944691" y="4666725"/>
            <a:ext cx="1391407" cy="69762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2800" b="1" i="1">
                <a:solidFill>
                  <a:srgbClr val="000000"/>
                </a:solidFill>
                <a:effectLst/>
                <a:latin typeface="Palatino"/>
                <a:ea typeface="Palatino"/>
                <a:cs typeface="Palatino"/>
                <a:sym typeface="Palatino"/>
              </a:defRPr>
            </a:pPr>
            <a:r>
              <a:rPr sz="1400"/>
              <a:t>Sample of </a:t>
            </a:r>
          </a:p>
          <a:p>
            <a:pPr defTabSz="292100">
              <a:defRPr sz="2800" b="1" i="1">
                <a:solidFill>
                  <a:srgbClr val="000000"/>
                </a:solidFill>
                <a:effectLst/>
                <a:latin typeface="Palatino"/>
                <a:ea typeface="Palatino"/>
                <a:cs typeface="Palatino"/>
                <a:sym typeface="Palatino"/>
              </a:defRPr>
            </a:pPr>
            <a:r>
              <a:rPr sz="1400"/>
              <a:t>DSNB available </a:t>
            </a:r>
          </a:p>
          <a:p>
            <a:pPr defTabSz="292100">
              <a:defRPr sz="2800" b="1" i="1">
                <a:solidFill>
                  <a:srgbClr val="000000"/>
                </a:solidFill>
                <a:effectLst/>
                <a:latin typeface="Palatino"/>
                <a:ea typeface="Palatino"/>
                <a:cs typeface="Palatino"/>
                <a:sym typeface="Palatino"/>
              </a:defRPr>
            </a:pPr>
            <a:r>
              <a:rPr sz="1400"/>
              <a:t>predictions </a:t>
            </a:r>
          </a:p>
        </p:txBody>
      </p:sp>
      <p:sp>
        <p:nvSpPr>
          <p:cNvPr id="467" name="Abe et al, arXiv:2109.11174">
            <a:extLst>
              <a:ext uri="{FF2B5EF4-FFF2-40B4-BE49-F238E27FC236}">
                <a16:creationId xmlns:a16="http://schemas.microsoft.com/office/drawing/2014/main" id="{66B52662-6672-6B1F-7AE3-1CACB02B9CC3}"/>
              </a:ext>
            </a:extLst>
          </p:cNvPr>
          <p:cNvSpPr txBox="1"/>
          <p:nvPr/>
        </p:nvSpPr>
        <p:spPr>
          <a:xfrm>
            <a:off x="8201842" y="5397113"/>
            <a:ext cx="1668342"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250" dirty="0"/>
              <a:t>Abe et al, 2109.11174</a:t>
            </a:r>
          </a:p>
        </p:txBody>
      </p:sp>
      <p:sp>
        <p:nvSpPr>
          <p:cNvPr id="468" name="Super-Kamiokande analyses (20 years) :…">
            <a:extLst>
              <a:ext uri="{FF2B5EF4-FFF2-40B4-BE49-F238E27FC236}">
                <a16:creationId xmlns:a16="http://schemas.microsoft.com/office/drawing/2014/main" id="{4F06D70D-2AC2-2E5B-9B67-E87792EAD13A}"/>
              </a:ext>
            </a:extLst>
          </p:cNvPr>
          <p:cNvSpPr txBox="1"/>
          <p:nvPr/>
        </p:nvSpPr>
        <p:spPr>
          <a:xfrm>
            <a:off x="6075321" y="5670576"/>
            <a:ext cx="4425699" cy="7437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000">
                <a:solidFill>
                  <a:srgbClr val="424242"/>
                </a:solidFill>
                <a:effectLst/>
                <a:latin typeface="Palatino"/>
                <a:ea typeface="Palatino"/>
                <a:cs typeface="Palatino"/>
                <a:sym typeface="Palatino"/>
              </a:defRPr>
            </a:pPr>
            <a:r>
              <a:rPr sz="1500"/>
              <a:t>Super-Kamiokande analyses (20 years) : </a:t>
            </a:r>
          </a:p>
          <a:p>
            <a:pPr defTabSz="292100">
              <a:defRPr sz="3000">
                <a:solidFill>
                  <a:srgbClr val="424242"/>
                </a:solidFill>
                <a:effectLst/>
                <a:latin typeface="Palatino"/>
                <a:ea typeface="Palatino"/>
                <a:cs typeface="Palatino"/>
                <a:sym typeface="Palatino"/>
              </a:defRPr>
            </a:pPr>
            <a:r>
              <a:rPr sz="1500"/>
              <a:t>DSNB rates (90% C.L.), best fit values (1 sig.) </a:t>
            </a:r>
          </a:p>
          <a:p>
            <a:pPr defTabSz="292100">
              <a:defRPr sz="3000">
                <a:solidFill>
                  <a:srgbClr val="424242"/>
                </a:solidFill>
                <a:effectLst/>
                <a:latin typeface="Palatino"/>
                <a:ea typeface="Palatino"/>
                <a:cs typeface="Palatino"/>
                <a:sym typeface="Palatino"/>
              </a:defRPr>
            </a:pPr>
            <a:r>
              <a:rPr sz="1500"/>
              <a:t>and expected sensitivity from SK-I and SK-IV data  </a:t>
            </a:r>
          </a:p>
        </p:txBody>
      </p:sp>
      <mc:AlternateContent xmlns:mc="http://schemas.openxmlformats.org/markup-compatibility/2006" xmlns:a14="http://schemas.microsoft.com/office/drawing/2010/main">
        <mc:Choice Requires="a14">
          <p:sp>
            <p:nvSpPr>
              <p:cNvPr id="469" name="The sensitivity of the combined analysis…">
                <a:extLst>
                  <a:ext uri="{FF2B5EF4-FFF2-40B4-BE49-F238E27FC236}">
                    <a16:creationId xmlns:a16="http://schemas.microsoft.com/office/drawing/2014/main" id="{251DF140-0DFB-D2B2-7F69-5F84CFB0C439}"/>
                  </a:ext>
                </a:extLst>
              </p:cNvPr>
              <p:cNvSpPr txBox="1"/>
              <p:nvPr/>
            </p:nvSpPr>
            <p:spPr>
              <a:xfrm>
                <a:off x="1056213" y="3628061"/>
                <a:ext cx="4939237" cy="1282402"/>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25400" tIns="25400" rIns="25400" bIns="25400" anchor="ctr">
                <a:spAutoFit/>
              </a:bodyPr>
              <a:lstStyle/>
              <a:p>
                <a:pPr defTabSz="292100">
                  <a:defRPr sz="3000">
                    <a:solidFill>
                      <a:srgbClr val="009193"/>
                    </a:solidFill>
                    <a:effectLst/>
                    <a:latin typeface="Palatino"/>
                    <a:ea typeface="Palatino"/>
                    <a:cs typeface="Palatino"/>
                    <a:sym typeface="Palatino"/>
                  </a:defRPr>
                </a:pPr>
                <a:r>
                  <a:rPr lang="fr-FR" sz="2000" b="1" dirty="0">
                    <a:solidFill>
                      <a:srgbClr val="00B0F0"/>
                    </a:solidFill>
                  </a:rPr>
                  <a:t>The sensitivity of the combined analysis </a:t>
                </a:r>
              </a:p>
              <a:p>
                <a:pPr defTabSz="292100">
                  <a:defRPr sz="3000" i="1">
                    <a:solidFill>
                      <a:srgbClr val="000000"/>
                    </a:solidFill>
                    <a:effectLst/>
                    <a:latin typeface="Palatino"/>
                    <a:ea typeface="Palatino"/>
                    <a:cs typeface="Palatino"/>
                    <a:sym typeface="Palatino"/>
                  </a:defRPr>
                </a:pPr>
                <a:r>
                  <a:rPr lang="fr-FR" sz="2000" b="1" dirty="0">
                    <a:solidFill>
                      <a:srgbClr val="00B0F0"/>
                    </a:solidFill>
                  </a:rPr>
                  <a:t>           is on par with 4 predictions. </a:t>
                </a:r>
              </a:p>
              <a:p>
                <a:pPr defTabSz="292100">
                  <a:defRPr sz="3000" i="1">
                    <a:solidFill>
                      <a:srgbClr val="000000"/>
                    </a:solidFill>
                    <a:effectLst/>
                    <a:latin typeface="Palatino"/>
                    <a:ea typeface="Palatino"/>
                    <a:cs typeface="Palatino"/>
                    <a:sym typeface="Palatino"/>
                  </a:defRPr>
                </a:pPr>
                <a:endParaRPr lang="fr-FR" sz="2000" b="1" dirty="0">
                  <a:solidFill>
                    <a:srgbClr val="00B0F0"/>
                  </a:solidFill>
                </a:endParaRPr>
              </a:p>
              <a:p>
                <a:pPr defTabSz="292100">
                  <a:defRPr sz="3000" i="1">
                    <a:solidFill>
                      <a:srgbClr val="000000"/>
                    </a:solidFill>
                    <a:effectLst/>
                    <a:latin typeface="Palatino"/>
                    <a:ea typeface="Palatino"/>
                    <a:cs typeface="Palatino"/>
                    <a:sym typeface="Palatino"/>
                  </a:defRPr>
                </a:pPr>
                <a:r>
                  <a:rPr lang="fr-FR" sz="2000" b="1" dirty="0"/>
                  <a:t>A </a:t>
                </a:r>
                <a:r>
                  <a:rPr lang="fr-FR" sz="2000" b="1" dirty="0" err="1"/>
                  <a:t>hint</a:t>
                </a:r>
                <a:r>
                  <a:rPr lang="fr-FR" sz="2000" b="1" dirty="0"/>
                  <a:t> at 1.5 </a:t>
                </a:r>
                <a14:m>
                  <m:oMath xmlns:m="http://schemas.openxmlformats.org/officeDocument/2006/math">
                    <m:r>
                      <m:rPr>
                        <m:sty m:val="p"/>
                      </m:rPr>
                      <a:rPr lang="fr-FR" sz="2000" b="1" i="1" smtClean="0">
                        <a:latin typeface="Cambria Math" panose="02040503050406030204" pitchFamily="18" charset="0"/>
                      </a:rPr>
                      <m:t>σ</m:t>
                    </m:r>
                  </m:oMath>
                </a14:m>
                <a:r>
                  <a:rPr lang="fr-FR" sz="2000" b="1" dirty="0"/>
                  <a:t> (model-</a:t>
                </a:r>
                <a:r>
                  <a:rPr lang="fr-FR" sz="2000" b="1" dirty="0" err="1"/>
                  <a:t>dependent</a:t>
                </a:r>
                <a:r>
                  <a:rPr lang="fr-FR" sz="2000" b="1" dirty="0"/>
                  <a:t> </a:t>
                </a:r>
                <a:r>
                  <a:rPr lang="fr-FR" sz="2000" b="1" dirty="0" err="1"/>
                  <a:t>analysis</a:t>
                </a:r>
                <a:r>
                  <a:rPr lang="fr-FR" sz="2000" b="1" dirty="0"/>
                  <a:t>).</a:t>
                </a:r>
                <a:endParaRPr sz="2000" b="1" dirty="0"/>
              </a:p>
            </p:txBody>
          </p:sp>
        </mc:Choice>
        <mc:Fallback xmlns="">
          <p:sp>
            <p:nvSpPr>
              <p:cNvPr id="469" name="The sensitivity of the combined analysis…"/>
              <p:cNvSpPr txBox="1">
                <a:spLocks noRot="1" noChangeAspect="1" noMove="1" noResize="1" noEditPoints="1" noAdjustHandles="1" noChangeArrowheads="1" noChangeShapeType="1" noTextEdit="1"/>
              </p:cNvSpPr>
              <p:nvPr/>
            </p:nvSpPr>
            <p:spPr>
              <a:xfrm>
                <a:off x="1056213" y="3628061"/>
                <a:ext cx="4939237" cy="1282402"/>
              </a:xfrm>
              <a:prstGeom prst="rect">
                <a:avLst/>
              </a:prstGeom>
              <a:blipFill>
                <a:blip r:embed="rId10"/>
                <a:stretch>
                  <a:fillRect l="-2821" t="-3922" r="-1538" b="-9804"/>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p:grpSp>
        <p:nvGrpSpPr>
          <p:cNvPr id="5" name="Groupe 4">
            <a:extLst>
              <a:ext uri="{FF2B5EF4-FFF2-40B4-BE49-F238E27FC236}">
                <a16:creationId xmlns:a16="http://schemas.microsoft.com/office/drawing/2014/main" id="{50798367-CE2C-C879-7E0A-0D16CF3A700B}"/>
              </a:ext>
            </a:extLst>
          </p:cNvPr>
          <p:cNvGrpSpPr/>
          <p:nvPr/>
        </p:nvGrpSpPr>
        <p:grpSpPr>
          <a:xfrm>
            <a:off x="486643" y="5394130"/>
            <a:ext cx="5612217" cy="1038474"/>
            <a:chOff x="486643" y="5394130"/>
            <a:chExt cx="5612217" cy="1038474"/>
          </a:xfrm>
        </p:grpSpPr>
        <p:sp>
          <p:nvSpPr>
            <p:cNvPr id="2" name="Super-Kamiokande…">
              <a:extLst>
                <a:ext uri="{FF2B5EF4-FFF2-40B4-BE49-F238E27FC236}">
                  <a16:creationId xmlns:a16="http://schemas.microsoft.com/office/drawing/2014/main" id="{88607EF9-9974-3DC7-348A-7270A5B5B5CA}"/>
                </a:ext>
              </a:extLst>
            </p:cNvPr>
            <p:cNvSpPr txBox="1"/>
            <p:nvPr/>
          </p:nvSpPr>
          <p:spPr>
            <a:xfrm>
              <a:off x="509403" y="5394130"/>
              <a:ext cx="3495792"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defRPr sz="3000">
                  <a:solidFill>
                    <a:srgbClr val="212121"/>
                  </a:solidFill>
                </a:defRPr>
              </a:pPr>
              <a:r>
                <a:rPr sz="1600" b="1" dirty="0">
                  <a:latin typeface="Book Antiqua" panose="02040602050305030304" pitchFamily="18" charset="0"/>
                </a:rPr>
                <a:t>Super-</a:t>
              </a:r>
              <a:r>
                <a:rPr sz="1600" b="1" dirty="0" err="1">
                  <a:latin typeface="Book Antiqua" panose="02040602050305030304" pitchFamily="18" charset="0"/>
                </a:rPr>
                <a:t>Kamiokande</a:t>
              </a:r>
              <a:r>
                <a:rPr lang="fr-FR" sz="1600" b="1" dirty="0">
                  <a:latin typeface="Book Antiqua" panose="02040602050305030304" pitchFamily="18" charset="0"/>
                </a:rPr>
                <a:t> </a:t>
              </a:r>
              <a:r>
                <a:rPr sz="1600" b="1" dirty="0">
                  <a:latin typeface="Book Antiqua" panose="02040602050305030304" pitchFamily="18" charset="0"/>
                </a:rPr>
                <a:t>Running (2020</a:t>
              </a:r>
              <a:r>
                <a:rPr lang="fr-FR" sz="1600" b="1" dirty="0">
                  <a:latin typeface="Book Antiqua" panose="02040602050305030304" pitchFamily="18" charset="0"/>
                </a:rPr>
                <a:t>--</a:t>
              </a:r>
              <a:r>
                <a:rPr sz="1600" b="1" dirty="0">
                  <a:latin typeface="Book Antiqua" panose="02040602050305030304" pitchFamily="18" charset="0"/>
                </a:rPr>
                <a:t>)</a:t>
              </a:r>
              <a:r>
                <a:rPr lang="fr-FR" sz="1600" b="1" dirty="0">
                  <a:latin typeface="Book Antiqua" panose="02040602050305030304" pitchFamily="18" charset="0"/>
                </a:rPr>
                <a:t> </a:t>
              </a:r>
            </a:p>
            <a:p>
              <a:pPr>
                <a:defRPr sz="3000">
                  <a:solidFill>
                    <a:srgbClr val="212121"/>
                  </a:solidFill>
                </a:defRPr>
              </a:pPr>
              <a:r>
                <a:rPr sz="1600" b="1" dirty="0">
                  <a:latin typeface="Book Antiqua" panose="02040602050305030304" pitchFamily="18" charset="0"/>
                </a:rPr>
                <a:t>Gd</a:t>
              </a:r>
              <a:r>
                <a:rPr lang="fr-FR" sz="1600" b="1" dirty="0">
                  <a:latin typeface="Book Antiqua" panose="02040602050305030304" pitchFamily="18" charset="0"/>
                </a:rPr>
                <a:t> 0.01 % (SKVI), 0.03 % (SKVII)</a:t>
              </a:r>
              <a:endParaRPr sz="1600" b="1" dirty="0">
                <a:latin typeface="Book Antiqua" panose="02040602050305030304" pitchFamily="18" charset="0"/>
              </a:endParaRPr>
            </a:p>
          </p:txBody>
        </p:sp>
        <mc:AlternateContent xmlns:mc="http://schemas.openxmlformats.org/markup-compatibility/2006" xmlns:a14="http://schemas.microsoft.com/office/drawing/2010/main">
          <mc:Choice Requires="a14">
            <p:sp>
              <p:nvSpPr>
                <p:cNvPr id="3" name="Abbar and Volpe, 2401.10851">
                  <a:extLst>
                    <a:ext uri="{FF2B5EF4-FFF2-40B4-BE49-F238E27FC236}">
                      <a16:creationId xmlns:a16="http://schemas.microsoft.com/office/drawing/2014/main" id="{79315583-00BB-85DD-035C-05863614873F}"/>
                    </a:ext>
                  </a:extLst>
                </p:cNvPr>
                <p:cNvSpPr txBox="1"/>
                <p:nvPr/>
              </p:nvSpPr>
              <p:spPr>
                <a:xfrm>
                  <a:off x="486643" y="5888865"/>
                  <a:ext cx="5612217" cy="543739"/>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squar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600" b="1" dirty="0">
                      <a:solidFill>
                        <a:schemeClr val="tx1"/>
                      </a:solidFill>
                      <a:latin typeface="Palatino" pitchFamily="2" charset="77"/>
                      <a:ea typeface="Palatino" pitchFamily="2" charset="77"/>
                    </a:rPr>
                    <a:t>1.2 </a:t>
                  </a:r>
                  <a14:m>
                    <m:oMath xmlns:m="http://schemas.openxmlformats.org/officeDocument/2006/math">
                      <m:r>
                        <a:rPr lang="fr-FR" sz="1600" b="1" i="1" dirty="0" smtClean="0">
                          <a:solidFill>
                            <a:schemeClr val="tx1"/>
                          </a:solidFill>
                          <a:latin typeface="Cambria Math" panose="02040503050406030204" pitchFamily="18" charset="0"/>
                          <a:ea typeface="Palatino" pitchFamily="2" charset="77"/>
                        </a:rPr>
                        <m:t>𝝈</m:t>
                      </m:r>
                    </m:oMath>
                  </a14:m>
                  <a:r>
                    <a:rPr lang="fr-FR" sz="1600" b="1" dirty="0">
                      <a:solidFill>
                        <a:schemeClr val="tx1"/>
                      </a:solidFill>
                      <a:latin typeface="Palatino" pitchFamily="2" charset="77"/>
                      <a:ea typeface="Palatino" pitchFamily="2" charset="77"/>
                    </a:rPr>
                    <a:t>, </a:t>
                  </a:r>
                  <a:r>
                    <a:rPr lang="fr-FR" sz="1600" b="1" dirty="0">
                      <a:solidFill>
                        <a:schemeClr val="tx1"/>
                      </a:solidFill>
                      <a:latin typeface="Book Antiqua" panose="02040602050305030304" pitchFamily="18" charset="0"/>
                      <a:ea typeface="Palatino" pitchFamily="2" charset="77"/>
                    </a:rPr>
                    <a:t>model-</a:t>
                  </a:r>
                  <a:r>
                    <a:rPr lang="fr-FR" sz="1600" b="1" dirty="0" err="1">
                      <a:solidFill>
                        <a:schemeClr val="tx1"/>
                      </a:solidFill>
                      <a:latin typeface="Book Antiqua" panose="02040602050305030304" pitchFamily="18" charset="0"/>
                      <a:ea typeface="Palatino" pitchFamily="2" charset="77"/>
                    </a:rPr>
                    <a:t>dependent</a:t>
                  </a:r>
                  <a:r>
                    <a:rPr lang="fr-FR" sz="1600" b="1" dirty="0">
                      <a:solidFill>
                        <a:schemeClr val="tx1"/>
                      </a:solidFill>
                      <a:latin typeface="Book Antiqua" panose="02040602050305030304" pitchFamily="18" charset="0"/>
                      <a:ea typeface="Palatino" pitchFamily="2" charset="77"/>
                    </a:rPr>
                    <a:t> </a:t>
                  </a:r>
                  <a:r>
                    <a:rPr lang="fr-FR" sz="1600" b="1" dirty="0" err="1">
                      <a:solidFill>
                        <a:schemeClr val="tx1"/>
                      </a:solidFill>
                      <a:latin typeface="Book Antiqua" panose="02040602050305030304" pitchFamily="18" charset="0"/>
                      <a:ea typeface="Palatino" pitchFamily="2" charset="77"/>
                    </a:rPr>
                    <a:t>analysis</a:t>
                  </a:r>
                  <a:r>
                    <a:rPr lang="fr-FR" sz="1600" b="1" dirty="0">
                      <a:solidFill>
                        <a:schemeClr val="tx1"/>
                      </a:solidFill>
                      <a:latin typeface="Book Antiqua" panose="02040602050305030304" pitchFamily="18" charset="0"/>
                      <a:ea typeface="Palatino" pitchFamily="2" charset="77"/>
                    </a:rPr>
                    <a:t>, </a:t>
                  </a:r>
                </a:p>
                <a:p>
                  <a:r>
                    <a:rPr lang="fr-FR" sz="1600" dirty="0" err="1">
                      <a:latin typeface="Book Antiqua" panose="02040602050305030304" pitchFamily="18" charset="0"/>
                    </a:rPr>
                    <a:t>Astrophys.J</a:t>
                  </a:r>
                  <a:r>
                    <a:rPr lang="fr-FR" sz="1600" dirty="0">
                      <a:latin typeface="Book Antiqua" panose="02040602050305030304" pitchFamily="18" charset="0"/>
                    </a:rPr>
                    <a:t>. 1005 (2026), </a:t>
                  </a:r>
                  <a:r>
                    <a:rPr lang="fr-FR" sz="1600" dirty="0">
                      <a:solidFill>
                        <a:schemeClr val="bg2">
                          <a:lumMod val="50000"/>
                        </a:schemeClr>
                      </a:solidFill>
                    </a:rPr>
                    <a:t>Abe et al, 2511.02222</a:t>
                  </a:r>
                  <a:endParaRPr sz="1600" dirty="0"/>
                </a:p>
              </p:txBody>
            </p:sp>
          </mc:Choice>
          <mc:Fallback xmlns="">
            <p:sp>
              <p:nvSpPr>
                <p:cNvPr id="3" name="Abbar and Volpe, 2401.10851">
                  <a:extLst>
                    <a:ext uri="{FF2B5EF4-FFF2-40B4-BE49-F238E27FC236}">
                      <a16:creationId xmlns:a16="http://schemas.microsoft.com/office/drawing/2014/main" id="{CEC8C6B7-F004-D238-83D4-9874A7983883}"/>
                    </a:ext>
                  </a:extLst>
                </p:cNvPr>
                <p:cNvSpPr txBox="1">
                  <a:spLocks noRot="1" noChangeAspect="1" noMove="1" noResize="1" noEditPoints="1" noAdjustHandles="1" noChangeArrowheads="1" noChangeShapeType="1" noTextEdit="1"/>
                </p:cNvSpPr>
                <p:nvPr/>
              </p:nvSpPr>
              <p:spPr>
                <a:xfrm>
                  <a:off x="486643" y="5888865"/>
                  <a:ext cx="5612217" cy="543739"/>
                </a:xfrm>
                <a:prstGeom prst="rect">
                  <a:avLst/>
                </a:prstGeom>
                <a:blipFill>
                  <a:blip r:embed="rId11"/>
                  <a:stretch>
                    <a:fillRect l="-1806" t="-6818" b="-15909"/>
                  </a:stretch>
                </a:blipFill>
                <a:ln w="12700">
                  <a:miter lim="400000"/>
                </a:ln>
                <a:extLst>
                  <a:ext uri="{C572A759-6A51-4108-AA02-DFA0A04FC94B}">
                    <ma14:wrappingTextBoxFlag xmlns:ma14="http://schemas.microsoft.com/office/mac/drawingml/2011/main" xmlns:m="http://schemas.openxmlformats.org/officeDocument/2006/math" xmlns="" xmlns:a14="http://schemas.microsoft.com/office/drawing/2010/main" val="1"/>
                  </a:ext>
                </a:extLst>
              </p:spPr>
              <p:txBody>
                <a:bodyPr/>
                <a:lstStyle/>
                <a:p>
                  <a:r>
                    <a:rPr lang="fr-FR">
                      <a:noFill/>
                    </a:rPr>
                    <a:t> </a:t>
                  </a:r>
                </a:p>
              </p:txBody>
            </p:sp>
          </mc:Fallback>
        </mc:AlternateContent>
      </p:grpSp>
      <p:sp>
        <p:nvSpPr>
          <p:cNvPr id="4" name="Abe et al, arXiv:2109.11174">
            <a:extLst>
              <a:ext uri="{FF2B5EF4-FFF2-40B4-BE49-F238E27FC236}">
                <a16:creationId xmlns:a16="http://schemas.microsoft.com/office/drawing/2014/main" id="{A681A536-DDDB-9ED5-97EC-D951E559C037}"/>
              </a:ext>
            </a:extLst>
          </p:cNvPr>
          <p:cNvSpPr txBox="1"/>
          <p:nvPr/>
        </p:nvSpPr>
        <p:spPr>
          <a:xfrm>
            <a:off x="4143223" y="4877992"/>
            <a:ext cx="1668342"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19050" tIns="19050" rIns="19050" bIns="19050" anchor="ctr">
            <a:spAutoFit/>
          </a:bodyPr>
          <a:lstStyle>
            <a:lvl1pPr algn="l" defTabSz="584200">
              <a:lnSpc>
                <a:spcPct val="100000"/>
              </a:lnSpc>
              <a:defRPr sz="2500">
                <a:solidFill>
                  <a:srgbClr val="5E5E5E"/>
                </a:solidFill>
                <a:latin typeface="American Typewriter"/>
                <a:ea typeface="American Typewriter"/>
                <a:cs typeface="American Typewriter"/>
                <a:sym typeface="American Typewriter"/>
              </a:defRPr>
            </a:lvl1pPr>
          </a:lstStyle>
          <a:p>
            <a:pPr>
              <a:defRPr>
                <a:effectLst/>
              </a:defRPr>
            </a:pPr>
            <a:r>
              <a:rPr sz="1250" dirty="0"/>
              <a:t>Abe et al, 2109.11174</a:t>
            </a:r>
          </a:p>
        </p:txBody>
      </p:sp>
      <p:sp>
        <p:nvSpPr>
          <p:cNvPr id="6" name="ICAP, IAP, 8th September 2022">
            <a:extLst>
              <a:ext uri="{FF2B5EF4-FFF2-40B4-BE49-F238E27FC236}">
                <a16:creationId xmlns:a16="http://schemas.microsoft.com/office/drawing/2014/main" id="{29F15149-8F58-BF2F-47D5-C3701408B0BD}"/>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360651661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46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6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 grpId="0" animBg="1" advAuto="0"/>
      <p:bldP spid="469"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6" name="Super-Kamiokande results with Gadolinium (June 2024)"/>
          <p:cNvSpPr txBox="1"/>
          <p:nvPr/>
        </p:nvSpPr>
        <p:spPr>
          <a:xfrm>
            <a:off x="568614" y="302381"/>
            <a:ext cx="11226599" cy="54373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584200">
              <a:lnSpc>
                <a:spcPct val="100000"/>
              </a:lnSpc>
              <a:defRPr sz="4500" b="1">
                <a:solidFill>
                  <a:srgbClr val="008F00"/>
                </a:solidFill>
                <a:latin typeface="Palatino"/>
                <a:ea typeface="Palatino"/>
                <a:cs typeface="Palatino"/>
                <a:sym typeface="Palatino"/>
              </a:defRPr>
            </a:lvl1pPr>
          </a:lstStyle>
          <a:p>
            <a:pPr>
              <a:defRPr>
                <a:effectLst/>
              </a:defRPr>
            </a:pPr>
            <a:r>
              <a:rPr sz="3200" dirty="0">
                <a:solidFill>
                  <a:srgbClr val="0070C0"/>
                </a:solidFill>
              </a:rPr>
              <a:t>Super-</a:t>
            </a:r>
            <a:r>
              <a:rPr sz="3200" dirty="0" err="1">
                <a:solidFill>
                  <a:srgbClr val="0070C0"/>
                </a:solidFill>
              </a:rPr>
              <a:t>Kamiokande</a:t>
            </a:r>
            <a:r>
              <a:rPr sz="3200" dirty="0">
                <a:solidFill>
                  <a:srgbClr val="0070C0"/>
                </a:solidFill>
              </a:rPr>
              <a:t> results </a:t>
            </a:r>
            <a:r>
              <a:rPr lang="fr-FR" sz="3200" dirty="0">
                <a:solidFill>
                  <a:srgbClr val="0070C0"/>
                </a:solidFill>
              </a:rPr>
              <a:t>- </a:t>
            </a:r>
            <a:r>
              <a:rPr sz="3200" dirty="0">
                <a:solidFill>
                  <a:srgbClr val="0070C0"/>
                </a:solidFill>
              </a:rPr>
              <a:t>Gadolinium (</a:t>
            </a:r>
            <a:r>
              <a:rPr lang="fr-FR" sz="3200" dirty="0">
                <a:solidFill>
                  <a:srgbClr val="0070C0"/>
                </a:solidFill>
              </a:rPr>
              <a:t>NEUTRINO</a:t>
            </a:r>
            <a:r>
              <a:rPr sz="3200" dirty="0">
                <a:solidFill>
                  <a:srgbClr val="0070C0"/>
                </a:solidFill>
              </a:rPr>
              <a:t> 202</a:t>
            </a:r>
            <a:r>
              <a:rPr lang="fr-FR" sz="3200" dirty="0">
                <a:solidFill>
                  <a:srgbClr val="0070C0"/>
                </a:solidFill>
              </a:rPr>
              <a:t>6</a:t>
            </a:r>
            <a:r>
              <a:rPr sz="3200" dirty="0">
                <a:solidFill>
                  <a:srgbClr val="0070C0"/>
                </a:solidFill>
              </a:rPr>
              <a:t>)</a:t>
            </a:r>
          </a:p>
        </p:txBody>
      </p:sp>
      <p:sp>
        <p:nvSpPr>
          <p:cNvPr id="589" name="There is currently a hint for the DSNB at 2.3 sigma, from all previous…"/>
          <p:cNvSpPr txBox="1"/>
          <p:nvPr/>
        </p:nvSpPr>
        <p:spPr>
          <a:xfrm>
            <a:off x="833116" y="5798243"/>
            <a:ext cx="10525767"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292100">
              <a:defRPr sz="3400">
                <a:solidFill>
                  <a:srgbClr val="009193"/>
                </a:solidFill>
                <a:effectLst/>
                <a:latin typeface="Palatino"/>
                <a:ea typeface="Palatino"/>
                <a:cs typeface="Palatino"/>
                <a:sym typeface="Palatino"/>
              </a:defRPr>
            </a:pPr>
            <a:r>
              <a:rPr lang="fr-FR" sz="2400" dirty="0"/>
              <a:t>The </a:t>
            </a:r>
            <a:r>
              <a:rPr lang="fr-FR" sz="2400" dirty="0" err="1"/>
              <a:t>discovery</a:t>
            </a:r>
            <a:r>
              <a:rPr lang="fr-FR" sz="2400" dirty="0"/>
              <a:t> of the diffuse supernova neutrino background </a:t>
            </a:r>
            <a:r>
              <a:rPr lang="fr-FR" sz="2400" dirty="0" err="1"/>
              <a:t>might</a:t>
            </a:r>
            <a:r>
              <a:rPr lang="fr-FR" sz="2400" dirty="0"/>
              <a:t> </a:t>
            </a:r>
            <a:r>
              <a:rPr lang="fr-FR" sz="2400" dirty="0" err="1"/>
              <a:t>be</a:t>
            </a:r>
            <a:r>
              <a:rPr lang="fr-FR" sz="2400" dirty="0"/>
              <a:t> close.</a:t>
            </a:r>
            <a:endParaRPr sz="2400" dirty="0"/>
          </a:p>
        </p:txBody>
      </p:sp>
      <p:pic>
        <p:nvPicPr>
          <p:cNvPr id="3" name="Image 2">
            <a:extLst>
              <a:ext uri="{FF2B5EF4-FFF2-40B4-BE49-F238E27FC236}">
                <a16:creationId xmlns:a16="http://schemas.microsoft.com/office/drawing/2014/main" id="{EA55324D-C7E9-F6B5-B58C-FD6EA3656E51}"/>
              </a:ext>
            </a:extLst>
          </p:cNvPr>
          <p:cNvPicPr>
            <a:picLocks noChangeAspect="1"/>
          </p:cNvPicPr>
          <p:nvPr/>
        </p:nvPicPr>
        <p:blipFill>
          <a:blip r:embed="rId2"/>
          <a:stretch>
            <a:fillRect/>
          </a:stretch>
        </p:blipFill>
        <p:spPr>
          <a:xfrm>
            <a:off x="1377107" y="2994714"/>
            <a:ext cx="2194914" cy="2468101"/>
          </a:xfrm>
          <a:prstGeom prst="rect">
            <a:avLst/>
          </a:prstGeom>
        </p:spPr>
      </p:pic>
      <p:pic>
        <p:nvPicPr>
          <p:cNvPr id="4" name="Image 3">
            <a:extLst>
              <a:ext uri="{FF2B5EF4-FFF2-40B4-BE49-F238E27FC236}">
                <a16:creationId xmlns:a16="http://schemas.microsoft.com/office/drawing/2014/main" id="{821D2C76-2704-157B-7F52-3EF89FC830FD}"/>
              </a:ext>
            </a:extLst>
          </p:cNvPr>
          <p:cNvPicPr>
            <a:picLocks noChangeAspect="1"/>
          </p:cNvPicPr>
          <p:nvPr/>
        </p:nvPicPr>
        <p:blipFill>
          <a:blip r:embed="rId3"/>
          <a:stretch>
            <a:fillRect/>
          </a:stretch>
        </p:blipFill>
        <p:spPr>
          <a:xfrm>
            <a:off x="3572021" y="3035810"/>
            <a:ext cx="976447" cy="2384821"/>
          </a:xfrm>
          <a:prstGeom prst="rect">
            <a:avLst/>
          </a:prstGeom>
        </p:spPr>
      </p:pic>
      <p:pic>
        <p:nvPicPr>
          <p:cNvPr id="5" name="Image 4">
            <a:extLst>
              <a:ext uri="{FF2B5EF4-FFF2-40B4-BE49-F238E27FC236}">
                <a16:creationId xmlns:a16="http://schemas.microsoft.com/office/drawing/2014/main" id="{171E32E4-F9F5-47EF-BBD6-B718B987D903}"/>
              </a:ext>
            </a:extLst>
          </p:cNvPr>
          <p:cNvPicPr>
            <a:picLocks noChangeAspect="1"/>
          </p:cNvPicPr>
          <p:nvPr/>
        </p:nvPicPr>
        <p:blipFill>
          <a:blip r:embed="rId4"/>
          <a:stretch>
            <a:fillRect/>
          </a:stretch>
        </p:blipFill>
        <p:spPr>
          <a:xfrm>
            <a:off x="1478414" y="2631032"/>
            <a:ext cx="2882900" cy="292100"/>
          </a:xfrm>
          <a:prstGeom prst="rect">
            <a:avLst/>
          </a:prstGeom>
        </p:spPr>
      </p:pic>
      <p:sp>
        <p:nvSpPr>
          <p:cNvPr id="7" name="ZoneTexte 6">
            <a:extLst>
              <a:ext uri="{FF2B5EF4-FFF2-40B4-BE49-F238E27FC236}">
                <a16:creationId xmlns:a16="http://schemas.microsoft.com/office/drawing/2014/main" id="{774AD78B-95EC-6783-8A7A-F3CBF67F1757}"/>
              </a:ext>
            </a:extLst>
          </p:cNvPr>
          <p:cNvSpPr txBox="1"/>
          <p:nvPr/>
        </p:nvSpPr>
        <p:spPr>
          <a:xfrm>
            <a:off x="1156190" y="1205601"/>
            <a:ext cx="3907095" cy="923330"/>
          </a:xfrm>
          <a:prstGeom prst="rect">
            <a:avLst/>
          </a:prstGeom>
          <a:noFill/>
        </p:spPr>
        <p:txBody>
          <a:bodyPr wrap="none" rtlCol="0">
            <a:spAutoFit/>
          </a:bodyPr>
          <a:lstStyle/>
          <a:p>
            <a:r>
              <a:rPr lang="fr-FR" b="1" i="1" dirty="0"/>
              <a:t>Model-</a:t>
            </a:r>
            <a:r>
              <a:rPr lang="fr-FR" b="1" i="1" dirty="0" err="1"/>
              <a:t>independent</a:t>
            </a:r>
            <a:r>
              <a:rPr lang="fr-FR" b="1" i="1" dirty="0"/>
              <a:t> </a:t>
            </a:r>
            <a:r>
              <a:rPr lang="fr-FR" b="1" i="1" dirty="0" err="1"/>
              <a:t>analysis</a:t>
            </a:r>
            <a:r>
              <a:rPr lang="fr-FR" b="1" i="1" dirty="0"/>
              <a:t> :</a:t>
            </a:r>
          </a:p>
          <a:p>
            <a:r>
              <a:rPr lang="fr-FR" dirty="0"/>
              <a:t>Tension </a:t>
            </a:r>
            <a:r>
              <a:rPr lang="fr-FR" dirty="0" err="1"/>
              <a:t>with</a:t>
            </a:r>
            <a:r>
              <a:rPr lang="fr-FR" dirty="0"/>
              <a:t> the background </a:t>
            </a:r>
            <a:r>
              <a:rPr lang="fr-FR" dirty="0" err="1"/>
              <a:t>only</a:t>
            </a:r>
            <a:r>
              <a:rPr lang="fr-FR" dirty="0"/>
              <a:t> </a:t>
            </a:r>
          </a:p>
          <a:p>
            <a:r>
              <a:rPr lang="fr-FR" dirty="0" err="1"/>
              <a:t>hypothesis</a:t>
            </a:r>
            <a:r>
              <a:rPr lang="fr-FR" dirty="0"/>
              <a:t> at the 1.8-2.4 sigma </a:t>
            </a:r>
            <a:r>
              <a:rPr lang="fr-FR" dirty="0" err="1"/>
              <a:t>level</a:t>
            </a:r>
            <a:r>
              <a:rPr lang="fr-FR" dirty="0"/>
              <a:t>. </a:t>
            </a:r>
          </a:p>
        </p:txBody>
      </p:sp>
      <p:sp>
        <p:nvSpPr>
          <p:cNvPr id="8" name="ZoneTexte 7">
            <a:extLst>
              <a:ext uri="{FF2B5EF4-FFF2-40B4-BE49-F238E27FC236}">
                <a16:creationId xmlns:a16="http://schemas.microsoft.com/office/drawing/2014/main" id="{3A84F545-C1BE-7F45-6ADF-3C064936BF4C}"/>
              </a:ext>
            </a:extLst>
          </p:cNvPr>
          <p:cNvSpPr txBox="1"/>
          <p:nvPr/>
        </p:nvSpPr>
        <p:spPr>
          <a:xfrm>
            <a:off x="1176640" y="2334382"/>
            <a:ext cx="3993081" cy="369332"/>
          </a:xfrm>
          <a:prstGeom prst="rect">
            <a:avLst/>
          </a:prstGeom>
          <a:noFill/>
        </p:spPr>
        <p:txBody>
          <a:bodyPr wrap="none" rtlCol="0">
            <a:spAutoFit/>
          </a:bodyPr>
          <a:lstStyle/>
          <a:p>
            <a:r>
              <a:rPr lang="fr-FR" dirty="0">
                <a:solidFill>
                  <a:srgbClr val="FF0000"/>
                </a:solidFill>
              </a:rPr>
              <a:t> </a:t>
            </a:r>
            <a:r>
              <a:rPr lang="fr-FR" b="1" i="1" dirty="0"/>
              <a:t>Model-</a:t>
            </a:r>
            <a:r>
              <a:rPr lang="fr-FR" b="1" i="1" dirty="0" err="1"/>
              <a:t>dependent</a:t>
            </a:r>
            <a:r>
              <a:rPr lang="fr-FR" b="1" i="1" dirty="0"/>
              <a:t> </a:t>
            </a:r>
            <a:r>
              <a:rPr lang="fr-FR" b="1" i="1" dirty="0" err="1"/>
              <a:t>analysis</a:t>
            </a:r>
            <a:r>
              <a:rPr lang="fr-FR" b="1" i="1" dirty="0"/>
              <a:t> : a signal</a:t>
            </a:r>
          </a:p>
        </p:txBody>
      </p:sp>
      <p:sp>
        <p:nvSpPr>
          <p:cNvPr id="11" name="ZoneTexte 10">
            <a:extLst>
              <a:ext uri="{FF2B5EF4-FFF2-40B4-BE49-F238E27FC236}">
                <a16:creationId xmlns:a16="http://schemas.microsoft.com/office/drawing/2014/main" id="{F82C8CA8-7F5D-CF15-1C79-D96A2B2A8DB4}"/>
              </a:ext>
            </a:extLst>
          </p:cNvPr>
          <p:cNvSpPr txBox="1"/>
          <p:nvPr/>
        </p:nvSpPr>
        <p:spPr>
          <a:xfrm>
            <a:off x="4548468" y="3778452"/>
            <a:ext cx="1069524" cy="738664"/>
          </a:xfrm>
          <a:prstGeom prst="rect">
            <a:avLst/>
          </a:prstGeom>
          <a:noFill/>
          <a:ln>
            <a:solidFill>
              <a:schemeClr val="accent6">
                <a:lumMod val="60000"/>
                <a:lumOff val="40000"/>
              </a:schemeClr>
            </a:solidFill>
          </a:ln>
        </p:spPr>
        <p:txBody>
          <a:bodyPr wrap="none" rtlCol="0">
            <a:spAutoFit/>
          </a:bodyPr>
          <a:lstStyle/>
          <a:p>
            <a:r>
              <a:rPr lang="fr-FR" sz="1400" b="1" i="1" dirty="0">
                <a:solidFill>
                  <a:schemeClr val="accent6">
                    <a:lumMod val="75000"/>
                  </a:schemeClr>
                </a:solidFill>
                <a:latin typeface="+mj-lt"/>
              </a:rPr>
              <a:t>See </a:t>
            </a:r>
            <a:r>
              <a:rPr lang="fr-FR" sz="1400" b="1" i="1" dirty="0" err="1">
                <a:solidFill>
                  <a:schemeClr val="accent6">
                    <a:lumMod val="75000"/>
                  </a:schemeClr>
                </a:solidFill>
                <a:latin typeface="+mj-lt"/>
              </a:rPr>
              <a:t>also</a:t>
            </a:r>
            <a:endParaRPr lang="fr-FR" sz="1400" b="1" i="1" dirty="0">
              <a:solidFill>
                <a:schemeClr val="accent6">
                  <a:lumMod val="75000"/>
                </a:schemeClr>
              </a:solidFill>
              <a:latin typeface="+mj-lt"/>
            </a:endParaRPr>
          </a:p>
          <a:p>
            <a:r>
              <a:rPr lang="fr-FR" sz="1400" b="1" i="1" dirty="0">
                <a:solidFill>
                  <a:schemeClr val="accent6">
                    <a:lumMod val="75000"/>
                  </a:schemeClr>
                </a:solidFill>
                <a:latin typeface="+mj-lt"/>
              </a:rPr>
              <a:t>Galais et al </a:t>
            </a:r>
          </a:p>
          <a:p>
            <a:r>
              <a:rPr lang="fr-FR" sz="1400" b="1" i="1" dirty="0">
                <a:solidFill>
                  <a:schemeClr val="accent6">
                    <a:lumMod val="75000"/>
                  </a:schemeClr>
                </a:solidFill>
                <a:latin typeface="+mj-lt"/>
              </a:rPr>
              <a:t>PRD 2010.</a:t>
            </a:r>
          </a:p>
        </p:txBody>
      </p:sp>
      <p:sp>
        <p:nvSpPr>
          <p:cNvPr id="12" name="ZoneTexte 11">
            <a:extLst>
              <a:ext uri="{FF2B5EF4-FFF2-40B4-BE49-F238E27FC236}">
                <a16:creationId xmlns:a16="http://schemas.microsoft.com/office/drawing/2014/main" id="{DA22CEC7-A003-58DC-B85E-0D2A77625DAC}"/>
              </a:ext>
            </a:extLst>
          </p:cNvPr>
          <p:cNvSpPr txBox="1"/>
          <p:nvPr/>
        </p:nvSpPr>
        <p:spPr>
          <a:xfrm>
            <a:off x="794266" y="898252"/>
            <a:ext cx="1318246" cy="369332"/>
          </a:xfrm>
          <a:prstGeom prst="rect">
            <a:avLst/>
          </a:prstGeom>
          <a:noFill/>
          <a:ln>
            <a:noFill/>
          </a:ln>
        </p:spPr>
        <p:txBody>
          <a:bodyPr wrap="none" rtlCol="0">
            <a:spAutoFit/>
          </a:bodyPr>
          <a:lstStyle/>
          <a:p>
            <a:r>
              <a:rPr lang="fr-FR" b="1" i="1" dirty="0">
                <a:solidFill>
                  <a:schemeClr val="accent2"/>
                </a:solidFill>
                <a:latin typeface="+mj-lt"/>
              </a:rPr>
              <a:t>Preliminary</a:t>
            </a:r>
          </a:p>
        </p:txBody>
      </p:sp>
      <p:sp>
        <p:nvSpPr>
          <p:cNvPr id="15" name="Abbar and Volpe, 2401.10851">
            <a:extLst>
              <a:ext uri="{FF2B5EF4-FFF2-40B4-BE49-F238E27FC236}">
                <a16:creationId xmlns:a16="http://schemas.microsoft.com/office/drawing/2014/main" id="{81BAADCA-CD10-D02D-F092-75F7DA9ADA64}"/>
              </a:ext>
            </a:extLst>
          </p:cNvPr>
          <p:cNvSpPr txBox="1"/>
          <p:nvPr/>
        </p:nvSpPr>
        <p:spPr>
          <a:xfrm>
            <a:off x="9509310" y="5528203"/>
            <a:ext cx="2303269" cy="2667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lvl1pPr>
              <a:defRPr sz="2500">
                <a:latin typeface="American Typewriter"/>
                <a:ea typeface="American Typewriter"/>
                <a:cs typeface="American Typewriter"/>
                <a:sym typeface="American Typewriter"/>
              </a:defRPr>
            </a:lvl1pPr>
          </a:lstStyle>
          <a:p>
            <a:r>
              <a:rPr lang="fr-FR" sz="1400" dirty="0">
                <a:solidFill>
                  <a:schemeClr val="bg2">
                    <a:lumMod val="50000"/>
                  </a:schemeClr>
                </a:solidFill>
              </a:rPr>
              <a:t>Abe et al, 2511.02222</a:t>
            </a:r>
            <a:endParaRPr sz="1400" dirty="0"/>
          </a:p>
        </p:txBody>
      </p:sp>
      <p:pic>
        <p:nvPicPr>
          <p:cNvPr id="17" name="Image 16">
            <a:extLst>
              <a:ext uri="{FF2B5EF4-FFF2-40B4-BE49-F238E27FC236}">
                <a16:creationId xmlns:a16="http://schemas.microsoft.com/office/drawing/2014/main" id="{2F3CA453-2E59-E3CE-9E4C-CA07C34E6E71}"/>
              </a:ext>
            </a:extLst>
          </p:cNvPr>
          <p:cNvPicPr>
            <a:picLocks noChangeAspect="1"/>
          </p:cNvPicPr>
          <p:nvPr/>
        </p:nvPicPr>
        <p:blipFill>
          <a:blip r:embed="rId5"/>
          <a:stretch>
            <a:fillRect/>
          </a:stretch>
        </p:blipFill>
        <p:spPr>
          <a:xfrm>
            <a:off x="5258917" y="927165"/>
            <a:ext cx="4610100" cy="2590800"/>
          </a:xfrm>
          <a:prstGeom prst="rect">
            <a:avLst/>
          </a:prstGeom>
        </p:spPr>
      </p:pic>
      <p:pic>
        <p:nvPicPr>
          <p:cNvPr id="14" name="Image 13">
            <a:extLst>
              <a:ext uri="{FF2B5EF4-FFF2-40B4-BE49-F238E27FC236}">
                <a16:creationId xmlns:a16="http://schemas.microsoft.com/office/drawing/2014/main" id="{98530ACC-2D63-002B-D8EE-0E5838375A4B}"/>
              </a:ext>
            </a:extLst>
          </p:cNvPr>
          <p:cNvPicPr>
            <a:picLocks noChangeAspect="1"/>
          </p:cNvPicPr>
          <p:nvPr/>
        </p:nvPicPr>
        <p:blipFill>
          <a:blip r:embed="rId6"/>
          <a:stretch>
            <a:fillRect/>
          </a:stretch>
        </p:blipFill>
        <p:spPr>
          <a:xfrm>
            <a:off x="8262540" y="2312793"/>
            <a:ext cx="3360383" cy="3187715"/>
          </a:xfrm>
          <a:prstGeom prst="rect">
            <a:avLst/>
          </a:prstGeom>
        </p:spPr>
      </p:pic>
      <p:sp>
        <p:nvSpPr>
          <p:cNvPr id="16" name="The diffuse supernova neutrino background (DSNB) depends on astrophysics, cosmology and neutrino physics in a unique way.">
            <a:extLst>
              <a:ext uri="{FF2B5EF4-FFF2-40B4-BE49-F238E27FC236}">
                <a16:creationId xmlns:a16="http://schemas.microsoft.com/office/drawing/2014/main" id="{B230DBD4-33DB-51A7-1488-FDC601FA92D1}"/>
              </a:ext>
            </a:extLst>
          </p:cNvPr>
          <p:cNvSpPr txBox="1"/>
          <p:nvPr/>
        </p:nvSpPr>
        <p:spPr>
          <a:xfrm>
            <a:off x="8455359" y="3937977"/>
            <a:ext cx="1567256" cy="4206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nchor="ctr">
            <a:spAutoFit/>
          </a:bodyPr>
          <a:lstStyle/>
          <a:p>
            <a:pPr algn="r" defTabSz="292100">
              <a:defRPr sz="3000">
                <a:solidFill>
                  <a:srgbClr val="424242"/>
                </a:solidFill>
                <a:effectLst/>
                <a:latin typeface="Palatino"/>
                <a:ea typeface="Palatino"/>
                <a:cs typeface="Palatino"/>
                <a:sym typeface="Palatino"/>
              </a:defRPr>
            </a:pPr>
            <a:r>
              <a:rPr lang="fr-FR" sz="1200" b="1" dirty="0"/>
              <a:t>THEORETICAL </a:t>
            </a:r>
          </a:p>
          <a:p>
            <a:pPr algn="r" defTabSz="292100">
              <a:defRPr sz="3000">
                <a:solidFill>
                  <a:srgbClr val="424242"/>
                </a:solidFill>
                <a:effectLst/>
                <a:latin typeface="Palatino"/>
                <a:ea typeface="Palatino"/>
                <a:cs typeface="Palatino"/>
                <a:sym typeface="Palatino"/>
              </a:defRPr>
            </a:pPr>
            <a:r>
              <a:rPr lang="fr-FR" sz="1200" b="1" dirty="0"/>
              <a:t>PREDICTIONS</a:t>
            </a:r>
            <a:endParaRPr sz="1200" dirty="0"/>
          </a:p>
        </p:txBody>
      </p:sp>
      <p:sp>
        <p:nvSpPr>
          <p:cNvPr id="2" name="Rectangle">
            <a:extLst>
              <a:ext uri="{FF2B5EF4-FFF2-40B4-BE49-F238E27FC236}">
                <a16:creationId xmlns:a16="http://schemas.microsoft.com/office/drawing/2014/main" id="{B41B3065-10C8-E663-08A5-999BCE7B57D9}"/>
              </a:ext>
            </a:extLst>
          </p:cNvPr>
          <p:cNvSpPr/>
          <p:nvPr/>
        </p:nvSpPr>
        <p:spPr>
          <a:xfrm>
            <a:off x="901831" y="1293705"/>
            <a:ext cx="176184" cy="190501"/>
          </a:xfrm>
          <a:prstGeom prst="rect">
            <a:avLst/>
          </a:prstGeom>
          <a:blipFill>
            <a:blip r:embed="rId7"/>
          </a:blipFill>
          <a:ln w="12700">
            <a:miter lim="400000"/>
          </a:ln>
        </p:spPr>
        <p:txBody>
          <a:bodyPr lIns="25400" tIns="25400" rIns="25400" bIns="25400" anchor="ctr"/>
          <a:lstStyle/>
          <a:p>
            <a:pPr algn="l">
              <a:lnSpc>
                <a:spcPct val="100000"/>
              </a:lnSpc>
              <a:defRPr>
                <a:solidFill>
                  <a:srgbClr val="F3F1DF"/>
                </a:solidFill>
                <a:effectLst/>
              </a:defRPr>
            </a:pPr>
            <a:endParaRPr sz="900"/>
          </a:p>
        </p:txBody>
      </p:sp>
      <p:sp>
        <p:nvSpPr>
          <p:cNvPr id="6" name="Rectangle">
            <a:extLst>
              <a:ext uri="{FF2B5EF4-FFF2-40B4-BE49-F238E27FC236}">
                <a16:creationId xmlns:a16="http://schemas.microsoft.com/office/drawing/2014/main" id="{4054A664-45EC-313E-D05C-985B413CF91D}"/>
              </a:ext>
            </a:extLst>
          </p:cNvPr>
          <p:cNvSpPr/>
          <p:nvPr/>
        </p:nvSpPr>
        <p:spPr>
          <a:xfrm>
            <a:off x="911260" y="2423797"/>
            <a:ext cx="176184" cy="190501"/>
          </a:xfrm>
          <a:prstGeom prst="rect">
            <a:avLst/>
          </a:prstGeom>
          <a:blipFill>
            <a:blip r:embed="rId7"/>
          </a:blipFill>
          <a:ln w="12700">
            <a:miter lim="400000"/>
          </a:ln>
        </p:spPr>
        <p:txBody>
          <a:bodyPr lIns="25400" tIns="25400" rIns="25400" bIns="25400" anchor="ctr"/>
          <a:lstStyle/>
          <a:p>
            <a:pPr algn="l">
              <a:lnSpc>
                <a:spcPct val="100000"/>
              </a:lnSpc>
              <a:defRPr>
                <a:solidFill>
                  <a:srgbClr val="F3F1DF"/>
                </a:solidFill>
                <a:effectLst/>
              </a:defRPr>
            </a:pPr>
            <a:endParaRPr sz="900"/>
          </a:p>
        </p:txBody>
      </p:sp>
      <p:sp>
        <p:nvSpPr>
          <p:cNvPr id="10" name="ICAP, IAP, 8th September 2022">
            <a:extLst>
              <a:ext uri="{FF2B5EF4-FFF2-40B4-BE49-F238E27FC236}">
                <a16:creationId xmlns:a16="http://schemas.microsoft.com/office/drawing/2014/main" id="{7B09F36C-D900-D751-1B48-958E05A33C4C}"/>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mc:AlternateContent xmlns:mc="http://schemas.openxmlformats.org/markup-compatibility/2006" xmlns:a14="http://schemas.microsoft.com/office/drawing/2010/main">
        <mc:Choice Requires="a14">
          <p:sp>
            <p:nvSpPr>
              <p:cNvPr id="9" name="ZoneTexte 8">
                <a:extLst>
                  <a:ext uri="{FF2B5EF4-FFF2-40B4-BE49-F238E27FC236}">
                    <a16:creationId xmlns:a16="http://schemas.microsoft.com/office/drawing/2014/main" id="{8648CC43-08F2-AE78-B25B-EA430374D5FF}"/>
                  </a:ext>
                </a:extLst>
              </p:cNvPr>
              <p:cNvSpPr txBox="1"/>
              <p:nvPr/>
            </p:nvSpPr>
            <p:spPr>
              <a:xfrm>
                <a:off x="5169721" y="4529173"/>
                <a:ext cx="1604350" cy="738664"/>
              </a:xfrm>
              <a:prstGeom prst="rect">
                <a:avLst/>
              </a:prstGeom>
              <a:noFill/>
            </p:spPr>
            <p:txBody>
              <a:bodyPr wrap="none" rtlCol="0">
                <a:spAutoFit/>
              </a:bodyPr>
              <a:lstStyle/>
              <a:p>
                <a:r>
                  <a:rPr lang="fr-FR" sz="1400" dirty="0">
                    <a:solidFill>
                      <a:schemeClr val="bg2">
                        <a:lumMod val="50000"/>
                      </a:schemeClr>
                    </a:solidFill>
                  </a:rPr>
                  <a:t>Include </a:t>
                </a:r>
                <a:r>
                  <a:rPr lang="fr-FR" sz="1400" dirty="0" err="1">
                    <a:solidFill>
                      <a:schemeClr val="bg2">
                        <a:lumMod val="50000"/>
                      </a:schemeClr>
                    </a:solidFill>
                  </a:rPr>
                  <a:t>shock-wave</a:t>
                </a:r>
                <a:endParaRPr lang="fr-FR" sz="1400" dirty="0">
                  <a:solidFill>
                    <a:schemeClr val="bg2">
                      <a:lumMod val="50000"/>
                    </a:schemeClr>
                  </a:solidFill>
                </a:endParaRPr>
              </a:p>
              <a:p>
                <a:r>
                  <a:rPr lang="fr-FR" sz="1400" dirty="0" err="1">
                    <a:solidFill>
                      <a:schemeClr val="bg2">
                        <a:lumMod val="50000"/>
                      </a:schemeClr>
                    </a:solidFill>
                  </a:rPr>
                  <a:t>effects</a:t>
                </a:r>
                <a:r>
                  <a:rPr lang="fr-FR" sz="1400" dirty="0">
                    <a:solidFill>
                      <a:schemeClr val="bg2">
                        <a:lumMod val="50000"/>
                      </a:schemeClr>
                    </a:solidFill>
                  </a:rPr>
                  <a:t> and the </a:t>
                </a:r>
                <a14:m>
                  <m:oMath xmlns:m="http://schemas.openxmlformats.org/officeDocument/2006/math">
                    <m:r>
                      <a:rPr lang="fr-FR" sz="1400" b="0" i="1" smtClean="0">
                        <a:solidFill>
                          <a:schemeClr val="bg2">
                            <a:lumMod val="50000"/>
                          </a:schemeClr>
                        </a:solidFill>
                        <a:latin typeface="Cambria Math" panose="02040503050406030204" pitchFamily="18" charset="0"/>
                      </a:rPr>
                      <m:t>𝜈𝜈</m:t>
                    </m:r>
                  </m:oMath>
                </a14:m>
                <a:endParaRPr lang="fr-FR" sz="1400" dirty="0">
                  <a:solidFill>
                    <a:schemeClr val="bg2">
                      <a:lumMod val="50000"/>
                    </a:schemeClr>
                  </a:solidFill>
                </a:endParaRPr>
              </a:p>
              <a:p>
                <a:r>
                  <a:rPr lang="fr-FR" sz="1400" dirty="0">
                    <a:solidFill>
                      <a:schemeClr val="bg2">
                        <a:lumMod val="50000"/>
                      </a:schemeClr>
                    </a:solidFill>
                  </a:rPr>
                  <a:t>interaction</a:t>
                </a:r>
              </a:p>
            </p:txBody>
          </p:sp>
        </mc:Choice>
        <mc:Fallback xmlns="">
          <p:sp>
            <p:nvSpPr>
              <p:cNvPr id="9" name="ZoneTexte 8">
                <a:extLst>
                  <a:ext uri="{FF2B5EF4-FFF2-40B4-BE49-F238E27FC236}">
                    <a16:creationId xmlns:a16="http://schemas.microsoft.com/office/drawing/2014/main" id="{8648CC43-08F2-AE78-B25B-EA430374D5FF}"/>
                  </a:ext>
                </a:extLst>
              </p:cNvPr>
              <p:cNvSpPr txBox="1">
                <a:spLocks noRot="1" noChangeAspect="1" noMove="1" noResize="1" noEditPoints="1" noAdjustHandles="1" noChangeArrowheads="1" noChangeShapeType="1" noTextEdit="1"/>
              </p:cNvSpPr>
              <p:nvPr/>
            </p:nvSpPr>
            <p:spPr>
              <a:xfrm>
                <a:off x="5169721" y="4529173"/>
                <a:ext cx="1604350" cy="738664"/>
              </a:xfrm>
              <a:prstGeom prst="rect">
                <a:avLst/>
              </a:prstGeom>
              <a:blipFill>
                <a:blip r:embed="rId8"/>
                <a:stretch>
                  <a:fillRect l="-1575" t="-1695" b="-10169"/>
                </a:stretch>
              </a:blipFill>
            </p:spPr>
            <p:txBody>
              <a:bodyPr/>
              <a:lstStyle/>
              <a:p>
                <a:r>
                  <a:rPr lang="fr-FR">
                    <a:noFill/>
                  </a:rPr>
                  <a:t> </a:t>
                </a:r>
              </a:p>
            </p:txBody>
          </p:sp>
        </mc:Fallback>
      </mc:AlternateContent>
      <p:cxnSp>
        <p:nvCxnSpPr>
          <p:cNvPr id="13" name="Connecteur droit avec flèche 12">
            <a:extLst>
              <a:ext uri="{FF2B5EF4-FFF2-40B4-BE49-F238E27FC236}">
                <a16:creationId xmlns:a16="http://schemas.microsoft.com/office/drawing/2014/main" id="{881FE5A3-AC69-3BF6-8BCE-081F2EBDBF42}"/>
              </a:ext>
            </a:extLst>
          </p:cNvPr>
          <p:cNvCxnSpPr>
            <a:cxnSpLocks/>
          </p:cNvCxnSpPr>
          <p:nvPr/>
        </p:nvCxnSpPr>
        <p:spPr>
          <a:xfrm>
            <a:off x="5169721" y="4326808"/>
            <a:ext cx="597214" cy="202154"/>
          </a:xfrm>
          <a:prstGeom prst="straightConnector1">
            <a:avLst/>
          </a:prstGeom>
          <a:ln>
            <a:solidFill>
              <a:schemeClr val="tx2">
                <a:lumMod val="50000"/>
                <a:lumOff val="50000"/>
              </a:schemeClr>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8392512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ferences">
            <a:extLst>
              <a:ext uri="{FF2B5EF4-FFF2-40B4-BE49-F238E27FC236}">
                <a16:creationId xmlns:a16="http://schemas.microsoft.com/office/drawing/2014/main" id="{2DDF74EF-B1F5-2A20-4F4D-A6BA53FC7606}"/>
              </a:ext>
            </a:extLst>
          </p:cNvPr>
          <p:cNvSpPr txBox="1">
            <a:spLocks noGrp="1"/>
          </p:cNvSpPr>
          <p:nvPr>
            <p:ph type="title"/>
          </p:nvPr>
        </p:nvSpPr>
        <p:spPr>
          <a:xfrm>
            <a:off x="774700" y="38100"/>
            <a:ext cx="10642600" cy="1428750"/>
          </a:xfrm>
          <a:prstGeom prst="rect">
            <a:avLst/>
          </a:prstGeom>
        </p:spPr>
        <p:txBody>
          <a:bodyPr>
            <a:normAutofit/>
          </a:bodyPr>
          <a:lstStyle>
            <a:lvl1pPr>
              <a:defRPr sz="4500" spc="225"/>
            </a:lvl1pPr>
          </a:lstStyle>
          <a:p>
            <a:pPr algn="ctr"/>
            <a:r>
              <a:rPr lang="fr-FR" sz="3200" b="1" dirty="0">
                <a:latin typeface="Palatino" pitchFamily="2" charset="77"/>
                <a:ea typeface="Palatino" pitchFamily="2" charset="77"/>
              </a:rPr>
              <a:t>CONCLUSIONS</a:t>
            </a:r>
            <a:endParaRPr sz="3200" b="1" dirty="0">
              <a:latin typeface="Palatino" pitchFamily="2" charset="77"/>
              <a:ea typeface="Palatino" pitchFamily="2" charset="77"/>
            </a:endParaRPr>
          </a:p>
        </p:txBody>
      </p:sp>
      <p:pic>
        <p:nvPicPr>
          <p:cNvPr id="4" name="Image" descr="Image">
            <a:extLst>
              <a:ext uri="{FF2B5EF4-FFF2-40B4-BE49-F238E27FC236}">
                <a16:creationId xmlns:a16="http://schemas.microsoft.com/office/drawing/2014/main" id="{799994C1-B5A2-47CD-0D89-3BEDD7CA2054}"/>
              </a:ext>
            </a:extLst>
          </p:cNvPr>
          <p:cNvPicPr>
            <a:picLocks noChangeAspect="1"/>
          </p:cNvPicPr>
          <p:nvPr/>
        </p:nvPicPr>
        <p:blipFill>
          <a:blip r:embed="rId2"/>
          <a:stretch>
            <a:fillRect/>
          </a:stretch>
        </p:blipFill>
        <p:spPr>
          <a:xfrm>
            <a:off x="774700" y="1665765"/>
            <a:ext cx="835864" cy="1216920"/>
          </a:xfrm>
          <a:prstGeom prst="rect">
            <a:avLst/>
          </a:prstGeom>
          <a:ln w="12700">
            <a:miter lim="400000"/>
          </a:ln>
        </p:spPr>
      </p:pic>
      <p:pic>
        <p:nvPicPr>
          <p:cNvPr id="7" name="Image" descr="Image">
            <a:extLst>
              <a:ext uri="{FF2B5EF4-FFF2-40B4-BE49-F238E27FC236}">
                <a16:creationId xmlns:a16="http://schemas.microsoft.com/office/drawing/2014/main" id="{DC7BD750-0F2A-215A-A182-02BB6175170E}"/>
              </a:ext>
            </a:extLst>
          </p:cNvPr>
          <p:cNvPicPr>
            <a:picLocks noChangeAspect="1"/>
          </p:cNvPicPr>
          <p:nvPr/>
        </p:nvPicPr>
        <p:blipFill>
          <a:blip r:embed="rId2"/>
          <a:stretch>
            <a:fillRect/>
          </a:stretch>
        </p:blipFill>
        <p:spPr>
          <a:xfrm>
            <a:off x="842708" y="2956150"/>
            <a:ext cx="835864" cy="1216920"/>
          </a:xfrm>
          <a:prstGeom prst="rect">
            <a:avLst/>
          </a:prstGeom>
          <a:ln w="12700">
            <a:miter lim="400000"/>
          </a:ln>
        </p:spPr>
      </p:pic>
      <p:pic>
        <p:nvPicPr>
          <p:cNvPr id="8" name="Image" descr="Image">
            <a:extLst>
              <a:ext uri="{FF2B5EF4-FFF2-40B4-BE49-F238E27FC236}">
                <a16:creationId xmlns:a16="http://schemas.microsoft.com/office/drawing/2014/main" id="{B933301C-8091-8C4B-186E-29939060C2E9}"/>
              </a:ext>
            </a:extLst>
          </p:cNvPr>
          <p:cNvPicPr>
            <a:picLocks noChangeAspect="1"/>
          </p:cNvPicPr>
          <p:nvPr/>
        </p:nvPicPr>
        <p:blipFill>
          <a:blip r:embed="rId2"/>
          <a:stretch>
            <a:fillRect/>
          </a:stretch>
        </p:blipFill>
        <p:spPr>
          <a:xfrm>
            <a:off x="693193" y="4544612"/>
            <a:ext cx="835864" cy="1216920"/>
          </a:xfrm>
          <a:prstGeom prst="rect">
            <a:avLst/>
          </a:prstGeom>
          <a:ln w="12700">
            <a:miter lim="400000"/>
          </a:ln>
        </p:spPr>
      </p:pic>
      <p:pic>
        <p:nvPicPr>
          <p:cNvPr id="9" name="joueusedeguitare.jpg" descr="joueusedeguitare.jpg">
            <a:extLst>
              <a:ext uri="{FF2B5EF4-FFF2-40B4-BE49-F238E27FC236}">
                <a16:creationId xmlns:a16="http://schemas.microsoft.com/office/drawing/2014/main" id="{EFCAD207-F22B-CC10-27D5-19B18D62FCCD}"/>
              </a:ext>
            </a:extLst>
          </p:cNvPr>
          <p:cNvPicPr>
            <a:picLocks/>
          </p:cNvPicPr>
          <p:nvPr/>
        </p:nvPicPr>
        <p:blipFill>
          <a:blip r:embed="rId3"/>
          <a:stretch>
            <a:fillRect/>
          </a:stretch>
        </p:blipFill>
        <p:spPr>
          <a:xfrm>
            <a:off x="9190496" y="3564610"/>
            <a:ext cx="1921790" cy="2533071"/>
          </a:xfrm>
          <a:prstGeom prst="rect">
            <a:avLst/>
          </a:prstGeom>
        </p:spPr>
      </p:pic>
      <p:sp>
        <p:nvSpPr>
          <p:cNvPr id="10" name="« Une femme jouant de guitare », Vermeer, 1672">
            <a:extLst>
              <a:ext uri="{FF2B5EF4-FFF2-40B4-BE49-F238E27FC236}">
                <a16:creationId xmlns:a16="http://schemas.microsoft.com/office/drawing/2014/main" id="{B7A401B2-9E27-C4C7-42C1-569C0DF9F30B}"/>
              </a:ext>
            </a:extLst>
          </p:cNvPr>
          <p:cNvSpPr txBox="1"/>
          <p:nvPr/>
        </p:nvSpPr>
        <p:spPr>
          <a:xfrm>
            <a:off x="8977700" y="6004229"/>
            <a:ext cx="2921531" cy="65659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a:defRPr sz="2000"/>
            </a:pPr>
            <a:r>
              <a:rPr dirty="0"/>
              <a:t>«</a:t>
            </a:r>
            <a:r>
              <a:rPr sz="1600" dirty="0"/>
              <a:t> </a:t>
            </a:r>
            <a:r>
              <a:rPr sz="1600" i="1" dirty="0"/>
              <a:t>Une femme </a:t>
            </a:r>
            <a:r>
              <a:rPr sz="1600" i="1" dirty="0" err="1"/>
              <a:t>jouant</a:t>
            </a:r>
            <a:r>
              <a:rPr sz="1600" i="1" dirty="0"/>
              <a:t> de </a:t>
            </a:r>
            <a:r>
              <a:rPr lang="fr-FR" sz="1600" i="1" dirty="0"/>
              <a:t>la </a:t>
            </a:r>
            <a:r>
              <a:rPr sz="1600" i="1" dirty="0" err="1"/>
              <a:t>guitare</a:t>
            </a:r>
            <a:r>
              <a:rPr sz="1600" dirty="0"/>
              <a:t> », Vermeer, 1672</a:t>
            </a:r>
          </a:p>
        </p:txBody>
      </p:sp>
      <p:sp>
        <p:nvSpPr>
          <p:cNvPr id="14" name="C. Giunti and C.W Kim, «Fundamentals of neutrino physics and astrophysics»,…">
            <a:extLst>
              <a:ext uri="{FF2B5EF4-FFF2-40B4-BE49-F238E27FC236}">
                <a16:creationId xmlns:a16="http://schemas.microsoft.com/office/drawing/2014/main" id="{5A97F29F-B75A-299F-6386-FB2BF7FB901A}"/>
              </a:ext>
            </a:extLst>
          </p:cNvPr>
          <p:cNvSpPr txBox="1"/>
          <p:nvPr/>
        </p:nvSpPr>
        <p:spPr>
          <a:xfrm>
            <a:off x="1594328" y="1846641"/>
            <a:ext cx="9422451" cy="6668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a:defRPr sz="3500">
                <a:solidFill>
                  <a:srgbClr val="000000"/>
                </a:solidFill>
              </a:defRPr>
            </a:pPr>
            <a:r>
              <a:rPr lang="fr-FR" sz="2000" b="1" dirty="0">
                <a:solidFill>
                  <a:schemeClr val="accent6">
                    <a:lumMod val="75000"/>
                  </a:schemeClr>
                </a:solidFill>
                <a:latin typeface="Palatino" pitchFamily="2" charset="77"/>
                <a:ea typeface="Palatino" pitchFamily="2" charset="77"/>
              </a:rPr>
              <a:t>Neutrinos </a:t>
            </a:r>
            <a:r>
              <a:rPr lang="fr-FR" sz="2000" b="1" dirty="0" err="1">
                <a:solidFill>
                  <a:schemeClr val="accent6">
                    <a:lumMod val="75000"/>
                  </a:schemeClr>
                </a:solidFill>
                <a:latin typeface="Palatino" pitchFamily="2" charset="77"/>
                <a:ea typeface="Palatino" pitchFamily="2" charset="77"/>
              </a:rPr>
              <a:t>from</a:t>
            </a:r>
            <a:r>
              <a:rPr lang="fr-FR" sz="2000" b="1" dirty="0">
                <a:solidFill>
                  <a:schemeClr val="accent6">
                    <a:lumMod val="75000"/>
                  </a:schemeClr>
                </a:solidFill>
                <a:latin typeface="Palatino" pitchFamily="2" charset="77"/>
                <a:ea typeface="Palatino" pitchFamily="2" charset="77"/>
              </a:rPr>
              <a:t> dense </a:t>
            </a:r>
            <a:r>
              <a:rPr lang="fr-FR" sz="2000" b="1" dirty="0" err="1">
                <a:solidFill>
                  <a:schemeClr val="accent6">
                    <a:lumMod val="75000"/>
                  </a:schemeClr>
                </a:solidFill>
                <a:latin typeface="Palatino" pitchFamily="2" charset="77"/>
                <a:ea typeface="Palatino" pitchFamily="2" charset="77"/>
              </a:rPr>
              <a:t>environments</a:t>
            </a:r>
            <a:r>
              <a:rPr lang="fr-FR" sz="2000" b="1" dirty="0">
                <a:solidFill>
                  <a:schemeClr val="accent6">
                    <a:lumMod val="75000"/>
                  </a:schemeClr>
                </a:solidFill>
                <a:latin typeface="Palatino" pitchFamily="2" charset="77"/>
                <a:ea typeface="Palatino" pitchFamily="2" charset="77"/>
              </a:rPr>
              <a:t> are unique probes for </a:t>
            </a:r>
            <a:r>
              <a:rPr lang="fr-FR" sz="2000" b="1" dirty="0" err="1">
                <a:solidFill>
                  <a:schemeClr val="accent6">
                    <a:lumMod val="75000"/>
                  </a:schemeClr>
                </a:solidFill>
                <a:latin typeface="Palatino" pitchFamily="2" charset="77"/>
                <a:ea typeface="Palatino" pitchFamily="2" charset="77"/>
              </a:rPr>
              <a:t>astrophysics</a:t>
            </a:r>
            <a:r>
              <a:rPr lang="fr-FR" sz="2000" b="1" dirty="0">
                <a:solidFill>
                  <a:schemeClr val="accent6">
                    <a:lumMod val="75000"/>
                  </a:schemeClr>
                </a:solidFill>
                <a:latin typeface="Palatino" pitchFamily="2" charset="77"/>
                <a:ea typeface="Palatino" pitchFamily="2" charset="77"/>
              </a:rPr>
              <a:t>, </a:t>
            </a:r>
            <a:r>
              <a:rPr lang="fr-FR" sz="2000" b="1" dirty="0" err="1">
                <a:solidFill>
                  <a:schemeClr val="accent6">
                    <a:lumMod val="75000"/>
                  </a:schemeClr>
                </a:solidFill>
                <a:latin typeface="Palatino" pitchFamily="2" charset="77"/>
                <a:ea typeface="Palatino" pitchFamily="2" charset="77"/>
              </a:rPr>
              <a:t>particle</a:t>
            </a:r>
            <a:endParaRPr lang="fr-FR" sz="2000" b="1" dirty="0">
              <a:solidFill>
                <a:schemeClr val="accent6">
                  <a:lumMod val="75000"/>
                </a:schemeClr>
              </a:solidFill>
              <a:latin typeface="Palatino" pitchFamily="2" charset="77"/>
              <a:ea typeface="Palatino" pitchFamily="2" charset="77"/>
            </a:endParaRPr>
          </a:p>
          <a:p>
            <a:pPr>
              <a:defRPr sz="3500">
                <a:solidFill>
                  <a:srgbClr val="000000"/>
                </a:solidFill>
              </a:defRPr>
            </a:pPr>
            <a:r>
              <a:rPr lang="fr-FR" sz="2000" b="1" dirty="0" err="1">
                <a:solidFill>
                  <a:schemeClr val="accent6">
                    <a:lumMod val="75000"/>
                  </a:schemeClr>
                </a:solidFill>
                <a:latin typeface="Palatino" pitchFamily="2" charset="77"/>
                <a:ea typeface="Palatino" pitchFamily="2" charset="77"/>
              </a:rPr>
              <a:t>physics</a:t>
            </a:r>
            <a:r>
              <a:rPr lang="fr-FR" sz="2000" b="1" dirty="0">
                <a:solidFill>
                  <a:schemeClr val="accent6">
                    <a:lumMod val="75000"/>
                  </a:schemeClr>
                </a:solidFill>
                <a:latin typeface="Palatino" pitchFamily="2" charset="77"/>
                <a:ea typeface="Palatino" pitchFamily="2" charset="77"/>
              </a:rPr>
              <a:t> and the </a:t>
            </a:r>
            <a:r>
              <a:rPr lang="fr-FR" sz="2000" b="1" dirty="0" err="1">
                <a:solidFill>
                  <a:schemeClr val="accent6">
                    <a:lumMod val="75000"/>
                  </a:schemeClr>
                </a:solidFill>
                <a:latin typeface="Palatino" pitchFamily="2" charset="77"/>
                <a:ea typeface="Palatino" pitchFamily="2" charset="77"/>
              </a:rPr>
              <a:t>search</a:t>
            </a:r>
            <a:r>
              <a:rPr lang="fr-FR" sz="2000" b="1" dirty="0">
                <a:solidFill>
                  <a:schemeClr val="accent6">
                    <a:lumMod val="75000"/>
                  </a:schemeClr>
                </a:solidFill>
                <a:latin typeface="Palatino" pitchFamily="2" charset="77"/>
                <a:ea typeface="Palatino" pitchFamily="2" charset="77"/>
              </a:rPr>
              <a:t> for new </a:t>
            </a:r>
            <a:r>
              <a:rPr lang="fr-FR" sz="2000" b="1" dirty="0" err="1">
                <a:solidFill>
                  <a:schemeClr val="accent6">
                    <a:lumMod val="75000"/>
                  </a:schemeClr>
                </a:solidFill>
                <a:latin typeface="Palatino" pitchFamily="2" charset="77"/>
                <a:ea typeface="Palatino" pitchFamily="2" charset="77"/>
              </a:rPr>
              <a:t>physics</a:t>
            </a:r>
            <a:r>
              <a:rPr lang="fr-FR" sz="2000" b="1" dirty="0">
                <a:solidFill>
                  <a:schemeClr val="accent6">
                    <a:lumMod val="75000"/>
                  </a:schemeClr>
                </a:solidFill>
                <a:latin typeface="Palatino" pitchFamily="2" charset="77"/>
                <a:ea typeface="Palatino" pitchFamily="2" charset="77"/>
              </a:rPr>
              <a:t>.  </a:t>
            </a:r>
            <a:endParaRPr sz="2000" b="1" dirty="0">
              <a:solidFill>
                <a:schemeClr val="accent6">
                  <a:lumMod val="75000"/>
                </a:schemeClr>
              </a:solidFill>
              <a:latin typeface="Palatino" pitchFamily="2" charset="77"/>
              <a:ea typeface="Palatino" pitchFamily="2" charset="77"/>
            </a:endParaRPr>
          </a:p>
        </p:txBody>
      </p:sp>
      <p:sp>
        <p:nvSpPr>
          <p:cNvPr id="5" name="ICAP, IAP, 8th September 2022">
            <a:extLst>
              <a:ext uri="{FF2B5EF4-FFF2-40B4-BE49-F238E27FC236}">
                <a16:creationId xmlns:a16="http://schemas.microsoft.com/office/drawing/2014/main" id="{800BE860-41F7-C170-4837-BA52BFE31359}"/>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mc:AlternateContent xmlns:mc="http://schemas.openxmlformats.org/markup-compatibility/2006">
        <mc:Choice xmlns:a14="http://schemas.microsoft.com/office/drawing/2010/main" Requires="a14">
          <p:sp>
            <p:nvSpPr>
              <p:cNvPr id="2" name="Flux upper limits from SKI-IV and SNO data">
                <a:extLst>
                  <a:ext uri="{FF2B5EF4-FFF2-40B4-BE49-F238E27FC236}">
                    <a16:creationId xmlns:a16="http://schemas.microsoft.com/office/drawing/2014/main" id="{01041801-B113-3C84-BE9C-712C25D807B7}"/>
                  </a:ext>
                </a:extLst>
              </p:cNvPr>
              <p:cNvSpPr txBox="1"/>
              <p:nvPr/>
            </p:nvSpPr>
            <p:spPr>
              <a:xfrm>
                <a:off x="1469394" y="2867536"/>
                <a:ext cx="7437934" cy="1436291"/>
              </a:xfrm>
              <a:prstGeom prst="rect">
                <a:avLst/>
              </a:prstGeom>
              <a:ln w="12700">
                <a:miter lim="400000"/>
              </a:ln>
              <a:extLst>
                <a:ext uri="{C572A759-6A51-4108-AA02-DFA0A04FC94B}">
                  <ma14:wrappingTextBoxFlag xmlns="" xmlns:m="http://schemas.openxmlformats.org/officeDocument/2006/math" xmlns:ma14="http://schemas.microsoft.com/office/mac/drawingml/2011/main"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endParaRPr lang="fr-FR" sz="1800" u="sng" dirty="0"/>
              </a:p>
              <a:p>
                <a:pPr>
                  <a:defRPr>
                    <a:effectLst/>
                  </a:defRPr>
                </a:pPr>
                <a:r>
                  <a:rPr lang="fr-FR" sz="1800" b="1" dirty="0">
                    <a:solidFill>
                      <a:srgbClr val="C00000"/>
                    </a:solidFill>
                  </a:rPr>
                  <a:t>The </a:t>
                </a:r>
                <a:r>
                  <a:rPr lang="fr-FR" sz="1800" b="1" dirty="0" err="1">
                    <a:solidFill>
                      <a:srgbClr val="C00000"/>
                    </a:solidFill>
                  </a:rPr>
                  <a:t>next</a:t>
                </a:r>
                <a:r>
                  <a:rPr lang="fr-FR" sz="1800" b="1" dirty="0">
                    <a:solidFill>
                      <a:srgbClr val="C00000"/>
                    </a:solidFill>
                  </a:rPr>
                  <a:t> supernova </a:t>
                </a:r>
                <a:r>
                  <a:rPr lang="fr-FR" sz="1800" b="1" dirty="0" err="1">
                    <a:solidFill>
                      <a:srgbClr val="C00000"/>
                    </a:solidFill>
                  </a:rPr>
                  <a:t>will</a:t>
                </a:r>
                <a:r>
                  <a:rPr lang="fr-FR" sz="1800" b="1" dirty="0">
                    <a:solidFill>
                      <a:srgbClr val="C00000"/>
                    </a:solidFill>
                  </a:rPr>
                  <a:t> </a:t>
                </a:r>
                <a:r>
                  <a:rPr lang="fr-FR" sz="1800" b="1" dirty="0" err="1">
                    <a:solidFill>
                      <a:srgbClr val="C00000"/>
                    </a:solidFill>
                  </a:rPr>
                  <a:t>be</a:t>
                </a:r>
                <a:r>
                  <a:rPr lang="fr-FR" sz="1800" b="1" dirty="0">
                    <a:solidFill>
                      <a:srgbClr val="C00000"/>
                    </a:solidFill>
                  </a:rPr>
                  <a:t> unique to </a:t>
                </a:r>
                <a:r>
                  <a:rPr lang="fr-FR" sz="1800" b="1" dirty="0" err="1">
                    <a:solidFill>
                      <a:srgbClr val="C00000"/>
                    </a:solidFill>
                  </a:rPr>
                  <a:t>confirm</a:t>
                </a:r>
                <a:r>
                  <a:rPr lang="fr-FR" sz="1800" b="1" dirty="0">
                    <a:solidFill>
                      <a:srgbClr val="C00000"/>
                    </a:solidFill>
                  </a:rPr>
                  <a:t> the supernova</a:t>
                </a:r>
              </a:p>
              <a:p>
                <a:pPr>
                  <a:defRPr>
                    <a:effectLst/>
                  </a:defRPr>
                </a:pPr>
                <a:r>
                  <a:rPr lang="fr-FR" sz="1800" b="1" u="sng" dirty="0">
                    <a:solidFill>
                      <a:srgbClr val="C00000"/>
                    </a:solidFill>
                  </a:rPr>
                  <a:t>explosion </a:t>
                </a:r>
                <a:r>
                  <a:rPr lang="fr-FR" sz="1800" b="1" u="sng" dirty="0" err="1">
                    <a:solidFill>
                      <a:srgbClr val="C00000"/>
                    </a:solidFill>
                  </a:rPr>
                  <a:t>mechanism</a:t>
                </a:r>
                <a:r>
                  <a:rPr lang="fr-FR" sz="1800" b="1" u="sng" dirty="0">
                    <a:solidFill>
                      <a:srgbClr val="C00000"/>
                    </a:solidFill>
                  </a:rPr>
                  <a:t>, </a:t>
                </a:r>
                <a:r>
                  <a:rPr lang="fr-FR" sz="1800" u="sng" dirty="0">
                    <a:solidFill>
                      <a:srgbClr val="C00000"/>
                    </a:solidFill>
                  </a:rPr>
                  <a:t>to </a:t>
                </a:r>
                <a:r>
                  <a:rPr lang="fr-FR" sz="1800" u="sng" dirty="0" err="1">
                    <a:solidFill>
                      <a:srgbClr val="C00000"/>
                    </a:solidFill>
                  </a:rPr>
                  <a:t>study</a:t>
                </a:r>
                <a:r>
                  <a:rPr lang="fr-FR" sz="1800" u="sng" dirty="0">
                    <a:solidFill>
                      <a:srgbClr val="C00000"/>
                    </a:solidFill>
                  </a:rPr>
                  <a:t> </a:t>
                </a:r>
                <a:r>
                  <a:rPr lang="fr-FR" sz="1800" u="sng" dirty="0" err="1">
                    <a:solidFill>
                      <a:srgbClr val="C00000"/>
                    </a:solidFill>
                  </a:rPr>
                  <a:t>flavor</a:t>
                </a:r>
                <a:r>
                  <a:rPr lang="fr-FR" sz="1800" u="sng" dirty="0">
                    <a:solidFill>
                      <a:srgbClr val="C00000"/>
                    </a:solidFill>
                  </a:rPr>
                  <a:t> conversion </a:t>
                </a:r>
                <a:r>
                  <a:rPr lang="fr-FR" sz="1800" u="sng" dirty="0" err="1">
                    <a:solidFill>
                      <a:srgbClr val="C00000"/>
                    </a:solidFill>
                  </a:rPr>
                  <a:t>mechanisms</a:t>
                </a:r>
                <a:r>
                  <a:rPr lang="fr-FR" sz="1800" u="sng" dirty="0">
                    <a:solidFill>
                      <a:srgbClr val="C00000"/>
                    </a:solidFill>
                  </a:rPr>
                  <a:t> in dense </a:t>
                </a:r>
              </a:p>
              <a:p>
                <a:pPr>
                  <a:defRPr>
                    <a:effectLst/>
                  </a:defRPr>
                </a:pPr>
                <a:r>
                  <a:rPr lang="fr-FR" sz="1800" u="sng" dirty="0" err="1">
                    <a:solidFill>
                      <a:srgbClr val="C00000"/>
                    </a:solidFill>
                  </a:rPr>
                  <a:t>environments</a:t>
                </a:r>
                <a:r>
                  <a:rPr lang="fr-FR" sz="1800" u="sng" dirty="0">
                    <a:solidFill>
                      <a:srgbClr val="C00000"/>
                    </a:solidFill>
                  </a:rPr>
                  <a:t> </a:t>
                </a:r>
                <a:r>
                  <a:rPr lang="fr-FR" sz="1800" u="sng" dirty="0"/>
                  <a:t>(</a:t>
                </a:r>
                <a14:m>
                  <m:oMath xmlns:m="http://schemas.openxmlformats.org/officeDocument/2006/math">
                    <m:r>
                      <a:rPr lang="fr-FR" sz="1800" b="0" i="1" smtClean="0">
                        <a:latin typeface="Cambria Math" panose="02040503050406030204" pitchFamily="18" charset="0"/>
                      </a:rPr>
                      <m:t>𝜈𝜈</m:t>
                    </m:r>
                    <m:r>
                      <a:rPr lang="fr-FR" sz="1800" b="0" i="1" smtClean="0">
                        <a:latin typeface="Cambria Math" panose="02040503050406030204" pitchFamily="18" charset="0"/>
                      </a:rPr>
                      <m:t>  </m:t>
                    </m:r>
                  </m:oMath>
                </a14:m>
                <a:r>
                  <a:rPr lang="fr-FR" sz="1800" dirty="0"/>
                  <a:t>interaction, </a:t>
                </a:r>
                <a:r>
                  <a:rPr lang="fr-FR" sz="1800" dirty="0" err="1"/>
                  <a:t>shock</a:t>
                </a:r>
                <a:r>
                  <a:rPr lang="fr-FR" sz="1800" dirty="0"/>
                  <a:t> </a:t>
                </a:r>
                <a:r>
                  <a:rPr lang="fr-FR" sz="1800" dirty="0" err="1"/>
                  <a:t>wave</a:t>
                </a:r>
                <a:r>
                  <a:rPr lang="fr-FR" sz="1800" dirty="0"/>
                  <a:t> </a:t>
                </a:r>
                <a:r>
                  <a:rPr lang="fr-FR" sz="1800" dirty="0" err="1"/>
                  <a:t>effects</a:t>
                </a:r>
                <a:r>
                  <a:rPr lang="fr-FR" sz="1800" dirty="0"/>
                  <a:t>,…) </a:t>
                </a:r>
                <a:r>
                  <a:rPr lang="fr-FR" sz="1800" dirty="0">
                    <a:solidFill>
                      <a:srgbClr val="C00000"/>
                    </a:solidFill>
                  </a:rPr>
                  <a:t>and to </a:t>
                </a:r>
                <a:r>
                  <a:rPr lang="fr-FR" sz="1800" dirty="0" err="1">
                    <a:solidFill>
                      <a:srgbClr val="C00000"/>
                    </a:solidFill>
                  </a:rPr>
                  <a:t>search</a:t>
                </a:r>
                <a:r>
                  <a:rPr lang="fr-FR" sz="1800" dirty="0">
                    <a:solidFill>
                      <a:srgbClr val="C00000"/>
                    </a:solidFill>
                  </a:rPr>
                  <a:t> for</a:t>
                </a:r>
              </a:p>
              <a:p>
                <a:pPr>
                  <a:defRPr>
                    <a:effectLst/>
                  </a:defRPr>
                </a:pPr>
                <a:r>
                  <a:rPr lang="fr-FR" sz="1800" dirty="0">
                    <a:solidFill>
                      <a:srgbClr val="C00000"/>
                    </a:solidFill>
                  </a:rPr>
                  <a:t>new </a:t>
                </a:r>
                <a:r>
                  <a:rPr lang="fr-FR" sz="1800" dirty="0" err="1">
                    <a:solidFill>
                      <a:srgbClr val="C00000"/>
                    </a:solidFill>
                  </a:rPr>
                  <a:t>physics</a:t>
                </a:r>
                <a:r>
                  <a:rPr lang="fr-FR" sz="1800" dirty="0">
                    <a:solidFill>
                      <a:srgbClr val="C00000"/>
                    </a:solidFill>
                  </a:rPr>
                  <a:t>  -neutrino </a:t>
                </a:r>
                <a:r>
                  <a:rPr lang="fr-FR" sz="1800" dirty="0" err="1">
                    <a:solidFill>
                      <a:srgbClr val="C00000"/>
                    </a:solidFill>
                  </a:rPr>
                  <a:t>decay</a:t>
                </a:r>
                <a:r>
                  <a:rPr lang="fr-FR" sz="1800" dirty="0">
                    <a:solidFill>
                      <a:srgbClr val="C00000"/>
                    </a:solidFill>
                  </a:rPr>
                  <a:t>, neutrino-</a:t>
                </a:r>
                <a:r>
                  <a:rPr lang="fr-FR" sz="1800" dirty="0" err="1">
                    <a:solidFill>
                      <a:srgbClr val="C00000"/>
                    </a:solidFill>
                  </a:rPr>
                  <a:t>Majoron</a:t>
                </a:r>
                <a:r>
                  <a:rPr lang="fr-FR" sz="1800" dirty="0">
                    <a:solidFill>
                      <a:srgbClr val="C00000"/>
                    </a:solidFill>
                  </a:rPr>
                  <a:t> </a:t>
                </a:r>
                <a:r>
                  <a:rPr lang="fr-FR" sz="1800" dirty="0" err="1">
                    <a:solidFill>
                      <a:srgbClr val="C00000"/>
                    </a:solidFill>
                  </a:rPr>
                  <a:t>couplings</a:t>
                </a:r>
                <a:r>
                  <a:rPr lang="fr-FR" sz="1800" dirty="0">
                    <a:solidFill>
                      <a:srgbClr val="C00000"/>
                    </a:solidFill>
                  </a:rPr>
                  <a:t>, …</a:t>
                </a:r>
                <a:endParaRPr sz="1800" dirty="0">
                  <a:solidFill>
                    <a:srgbClr val="C00000"/>
                  </a:solidFill>
                </a:endParaRPr>
              </a:p>
            </p:txBody>
          </p:sp>
        </mc:Choice>
        <mc:Fallback>
          <p:sp>
            <p:nvSpPr>
              <p:cNvPr id="2" name="Flux upper limits from SKI-IV and SNO data">
                <a:extLst>
                  <a:ext uri="{FF2B5EF4-FFF2-40B4-BE49-F238E27FC236}">
                    <a16:creationId xmlns:a16="http://schemas.microsoft.com/office/drawing/2014/main" id="{01041801-B113-3C84-BE9C-712C25D807B7}"/>
                  </a:ext>
                </a:extLst>
              </p:cNvPr>
              <p:cNvSpPr txBox="1">
                <a:spLocks noRot="1" noChangeAspect="1" noMove="1" noResize="1" noEditPoints="1" noAdjustHandles="1" noChangeArrowheads="1" noChangeShapeType="1" noTextEdit="1"/>
              </p:cNvSpPr>
              <p:nvPr/>
            </p:nvSpPr>
            <p:spPr>
              <a:xfrm>
                <a:off x="1469394" y="2867536"/>
                <a:ext cx="7437934" cy="1436291"/>
              </a:xfrm>
              <a:prstGeom prst="rect">
                <a:avLst/>
              </a:prstGeom>
              <a:blipFill>
                <a:blip r:embed="rId4"/>
                <a:stretch>
                  <a:fillRect l="-1533" r="-681" b="-7895"/>
                </a:stretch>
              </a:blipFill>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val="1"/>
                </a:ext>
              </a:extLst>
            </p:spPr>
            <p:txBody>
              <a:bodyPr/>
              <a:lstStyle/>
              <a:p>
                <a:r>
                  <a:rPr lang="fr-FR">
                    <a:noFill/>
                  </a:rPr>
                  <a:t> </a:t>
                </a:r>
              </a:p>
            </p:txBody>
          </p:sp>
        </mc:Fallback>
      </mc:AlternateContent>
      <p:sp>
        <p:nvSpPr>
          <p:cNvPr id="11" name="Flux upper limits from SKI-IV and SNO data">
            <a:extLst>
              <a:ext uri="{FF2B5EF4-FFF2-40B4-BE49-F238E27FC236}">
                <a16:creationId xmlns:a16="http://schemas.microsoft.com/office/drawing/2014/main" id="{6818913C-A30E-5733-FAF9-AECD32DAB6CC}"/>
              </a:ext>
            </a:extLst>
          </p:cNvPr>
          <p:cNvSpPr txBox="1"/>
          <p:nvPr/>
        </p:nvSpPr>
        <p:spPr>
          <a:xfrm>
            <a:off x="1260640" y="4879239"/>
            <a:ext cx="7151766" cy="882293"/>
          </a:xfrm>
          <a:prstGeom prst="rect">
            <a:avLst/>
          </a:prstGeom>
          <a:ln w="12700">
            <a:miter lim="400000"/>
          </a:ln>
          <a:extLst>
            <a:ext uri="{C572A759-6A51-4108-AA02-DFA0A04FC94B}">
              <ma14:wrappingTextBoxFlag xmlns="" xmlns:m="http://schemas.openxmlformats.org/officeDocument/2006/math" xmlns:ma14="http://schemas.microsoft.com/office/mac/drawingml/2011/main" xmlns:a14="http://schemas.microsoft.com/office/drawing/2010/main" xmlns:mc="http://schemas.openxmlformats.org/markup-compatibility/2006" val="1"/>
            </a:ext>
          </a:extLst>
        </p:spPr>
        <p:txBody>
          <a:bodyPr wrap="none" lIns="25400" tIns="25400" rIns="25400" bIns="25400" anchor="ctr">
            <a:spAutoFit/>
          </a:bodyPr>
          <a:lstStyle>
            <a:lvl1pPr algn="l" defTabSz="584200">
              <a:lnSpc>
                <a:spcPct val="100000"/>
              </a:lnSpc>
              <a:defRPr sz="3000">
                <a:solidFill>
                  <a:srgbClr val="424242"/>
                </a:solidFill>
                <a:latin typeface="Palatino"/>
                <a:ea typeface="Palatino"/>
                <a:cs typeface="Palatino"/>
                <a:sym typeface="Palatino"/>
              </a:defRPr>
            </a:lvl1pPr>
          </a:lstStyle>
          <a:p>
            <a:pPr>
              <a:defRPr>
                <a:effectLst/>
              </a:defRPr>
            </a:pPr>
            <a:r>
              <a:rPr lang="fr-FR" sz="1800" b="1" dirty="0">
                <a:solidFill>
                  <a:schemeClr val="accent1"/>
                </a:solidFill>
              </a:rPr>
              <a:t>The </a:t>
            </a:r>
            <a:r>
              <a:rPr lang="fr-FR" sz="1800" b="1" dirty="0" err="1">
                <a:solidFill>
                  <a:schemeClr val="accent1"/>
                </a:solidFill>
              </a:rPr>
              <a:t>discovery</a:t>
            </a:r>
            <a:r>
              <a:rPr lang="fr-FR" sz="1800" b="1" dirty="0">
                <a:solidFill>
                  <a:schemeClr val="accent1"/>
                </a:solidFill>
              </a:rPr>
              <a:t> of the diffuse supernova neutrino background </a:t>
            </a:r>
            <a:r>
              <a:rPr lang="fr-FR" sz="1800" b="1" dirty="0" err="1">
                <a:solidFill>
                  <a:schemeClr val="accent1"/>
                </a:solidFill>
              </a:rPr>
              <a:t>might</a:t>
            </a:r>
            <a:endParaRPr lang="fr-FR" sz="1800" b="1" dirty="0">
              <a:solidFill>
                <a:schemeClr val="accent1"/>
              </a:solidFill>
            </a:endParaRPr>
          </a:p>
          <a:p>
            <a:pPr>
              <a:defRPr>
                <a:effectLst/>
              </a:defRPr>
            </a:pPr>
            <a:r>
              <a:rPr lang="fr-FR" sz="1800" b="1" dirty="0" err="1">
                <a:solidFill>
                  <a:schemeClr val="accent1"/>
                </a:solidFill>
              </a:rPr>
              <a:t>be</a:t>
            </a:r>
            <a:r>
              <a:rPr lang="fr-FR" sz="1800" b="1" dirty="0">
                <a:solidFill>
                  <a:schemeClr val="accent1"/>
                </a:solidFill>
              </a:rPr>
              <a:t> imminent. </a:t>
            </a:r>
          </a:p>
          <a:p>
            <a:pPr>
              <a:defRPr>
                <a:effectLst/>
              </a:defRPr>
            </a:pPr>
            <a:r>
              <a:rPr lang="fr-FR" sz="1800" b="1" dirty="0">
                <a:solidFill>
                  <a:schemeClr val="accent1"/>
                </a:solidFill>
              </a:rPr>
              <a:t>It </a:t>
            </a:r>
            <a:r>
              <a:rPr lang="fr-FR" sz="1800" b="1" dirty="0" err="1">
                <a:solidFill>
                  <a:schemeClr val="accent1"/>
                </a:solidFill>
              </a:rPr>
              <a:t>would</a:t>
            </a:r>
            <a:r>
              <a:rPr lang="fr-FR" sz="1800" b="1" dirty="0">
                <a:solidFill>
                  <a:schemeClr val="accent1"/>
                </a:solidFill>
              </a:rPr>
              <a:t> open a new </a:t>
            </a:r>
            <a:r>
              <a:rPr lang="fr-FR" sz="1800" b="1" dirty="0" err="1">
                <a:solidFill>
                  <a:schemeClr val="accent1"/>
                </a:solidFill>
              </a:rPr>
              <a:t>window</a:t>
            </a:r>
            <a:r>
              <a:rPr lang="fr-FR" sz="1800" b="1" dirty="0">
                <a:solidFill>
                  <a:schemeClr val="accent1"/>
                </a:solidFill>
              </a:rPr>
              <a:t> in </a:t>
            </a:r>
            <a:r>
              <a:rPr lang="fr-FR" sz="1800" b="1" dirty="0" err="1">
                <a:solidFill>
                  <a:schemeClr val="accent1"/>
                </a:solidFill>
              </a:rPr>
              <a:t>low</a:t>
            </a:r>
            <a:r>
              <a:rPr lang="fr-FR" sz="1800" b="1" dirty="0">
                <a:solidFill>
                  <a:schemeClr val="accent1"/>
                </a:solidFill>
              </a:rPr>
              <a:t> </a:t>
            </a:r>
            <a:r>
              <a:rPr lang="fr-FR" sz="1800" b="1" dirty="0" err="1">
                <a:solidFill>
                  <a:schemeClr val="accent1"/>
                </a:solidFill>
              </a:rPr>
              <a:t>energy</a:t>
            </a:r>
            <a:r>
              <a:rPr lang="fr-FR" sz="1800" b="1" dirty="0">
                <a:solidFill>
                  <a:schemeClr val="accent1"/>
                </a:solidFill>
              </a:rPr>
              <a:t> </a:t>
            </a:r>
            <a:r>
              <a:rPr lang="fr-FR" sz="1800" b="1" dirty="0" err="1">
                <a:solidFill>
                  <a:schemeClr val="accent1"/>
                </a:solidFill>
              </a:rPr>
              <a:t>astrophysics</a:t>
            </a:r>
            <a:r>
              <a:rPr lang="fr-FR" sz="1800" b="1" dirty="0">
                <a:solidFill>
                  <a:schemeClr val="accent1"/>
                </a:solidFill>
              </a:rPr>
              <a:t>.</a:t>
            </a:r>
          </a:p>
        </p:txBody>
      </p:sp>
    </p:spTree>
    <p:extLst>
      <p:ext uri="{BB962C8B-B14F-4D97-AF65-F5344CB8AC3E}">
        <p14:creationId xmlns:p14="http://schemas.microsoft.com/office/powerpoint/2010/main" val="2040052276"/>
      </p:ext>
    </p:extLst>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40E6B238-A3B3-716D-91BD-48B5FC5A15FA}"/>
              </a:ext>
            </a:extLst>
          </p:cNvPr>
          <p:cNvPicPr>
            <a:picLocks noChangeAspect="1"/>
          </p:cNvPicPr>
          <p:nvPr/>
        </p:nvPicPr>
        <p:blipFill>
          <a:blip r:embed="rId2"/>
          <a:stretch>
            <a:fillRect/>
          </a:stretch>
        </p:blipFill>
        <p:spPr>
          <a:xfrm>
            <a:off x="0" y="0"/>
            <a:ext cx="12192000" cy="6884847"/>
          </a:xfrm>
          <a:prstGeom prst="rect">
            <a:avLst/>
          </a:prstGeom>
        </p:spPr>
      </p:pic>
      <p:sp>
        <p:nvSpPr>
          <p:cNvPr id="3" name="IN MATTER AND NEUTRINOS">
            <a:extLst>
              <a:ext uri="{FF2B5EF4-FFF2-40B4-BE49-F238E27FC236}">
                <a16:creationId xmlns:a16="http://schemas.microsoft.com/office/drawing/2014/main" id="{79310ACA-BD81-B8FF-2B7B-54FEE6C15B02}"/>
              </a:ext>
            </a:extLst>
          </p:cNvPr>
          <p:cNvSpPr txBox="1"/>
          <p:nvPr/>
        </p:nvSpPr>
        <p:spPr>
          <a:xfrm>
            <a:off x="8917132" y="1574666"/>
            <a:ext cx="2650277" cy="7899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500">
                <a:solidFill>
                  <a:srgbClr val="9437FF"/>
                </a:solidFill>
              </a:defRPr>
            </a:lvl1pPr>
          </a:lstStyle>
          <a:p>
            <a:pPr algn="ctr">
              <a:defRPr>
                <a:effectLst/>
              </a:defRPr>
            </a:pPr>
            <a:r>
              <a:rPr lang="fr-FR" sz="2400" b="1" dirty="0" err="1">
                <a:solidFill>
                  <a:schemeClr val="accent2">
                    <a:lumMod val="75000"/>
                  </a:schemeClr>
                </a:solidFill>
                <a:latin typeface="Lava Devanagari" pitchFamily="2" charset="77"/>
                <a:cs typeface="Lava Devanagari" pitchFamily="2" charset="77"/>
              </a:rPr>
              <a:t>My</a:t>
            </a:r>
            <a:r>
              <a:rPr lang="fr-FR" sz="2400" b="1" dirty="0">
                <a:solidFill>
                  <a:schemeClr val="accent2">
                    <a:lumMod val="75000"/>
                  </a:schemeClr>
                </a:solidFill>
                <a:latin typeface="Lava Devanagari" pitchFamily="2" charset="77"/>
                <a:cs typeface="Lava Devanagari" pitchFamily="2" charset="77"/>
              </a:rPr>
              <a:t> </a:t>
            </a:r>
            <a:r>
              <a:rPr lang="fr-FR" sz="2400" b="1" i="1" dirty="0" err="1">
                <a:solidFill>
                  <a:schemeClr val="accent2">
                    <a:lumMod val="75000"/>
                  </a:schemeClr>
                </a:solidFill>
                <a:latin typeface="Lava Devanagari" pitchFamily="2" charset="77"/>
                <a:cs typeface="Lava Devanagari" pitchFamily="2" charset="77"/>
              </a:rPr>
              <a:t>personal</a:t>
            </a:r>
            <a:r>
              <a:rPr lang="fr-FR" sz="2400" b="1" i="1" dirty="0">
                <a:solidFill>
                  <a:schemeClr val="accent2">
                    <a:lumMod val="75000"/>
                  </a:schemeClr>
                </a:solidFill>
                <a:latin typeface="Lava Devanagari" pitchFamily="2" charset="77"/>
                <a:cs typeface="Lava Devanagari" pitchFamily="2" charset="77"/>
              </a:rPr>
              <a:t> </a:t>
            </a:r>
            <a:r>
              <a:rPr lang="fr-FR" sz="2400" b="1" dirty="0" err="1">
                <a:solidFill>
                  <a:schemeClr val="accent2">
                    <a:lumMod val="75000"/>
                  </a:schemeClr>
                </a:solidFill>
                <a:latin typeface="Lava Devanagari" pitchFamily="2" charset="77"/>
                <a:cs typeface="Lava Devanagari" pitchFamily="2" charset="77"/>
              </a:rPr>
              <a:t>view</a:t>
            </a:r>
            <a:r>
              <a:rPr lang="fr-FR" sz="2400" b="1" dirty="0">
                <a:solidFill>
                  <a:schemeClr val="accent2">
                    <a:lumMod val="75000"/>
                  </a:schemeClr>
                </a:solidFill>
                <a:latin typeface="Lava Devanagari" pitchFamily="2" charset="77"/>
                <a:cs typeface="Lava Devanagari" pitchFamily="2" charset="77"/>
              </a:rPr>
              <a:t> </a:t>
            </a:r>
          </a:p>
          <a:p>
            <a:pPr algn="ctr">
              <a:defRPr>
                <a:effectLst/>
              </a:defRPr>
            </a:pPr>
            <a:r>
              <a:rPr lang="fr-FR" sz="2400" b="1" dirty="0">
                <a:solidFill>
                  <a:schemeClr val="accent2">
                    <a:lumMod val="75000"/>
                  </a:schemeClr>
                </a:solidFill>
                <a:latin typeface="Lava Devanagari" pitchFamily="2" charset="77"/>
                <a:cs typeface="Lava Devanagari" pitchFamily="2" charset="77"/>
              </a:rPr>
              <a:t>on Neutrino </a:t>
            </a:r>
            <a:r>
              <a:rPr lang="fr-FR" sz="2400" b="1" dirty="0" err="1">
                <a:solidFill>
                  <a:schemeClr val="accent2">
                    <a:lumMod val="75000"/>
                  </a:schemeClr>
                </a:solidFill>
                <a:latin typeface="Lava Devanagari" pitchFamily="2" charset="77"/>
                <a:cs typeface="Lava Devanagari" pitchFamily="2" charset="77"/>
              </a:rPr>
              <a:t>Physics</a:t>
            </a:r>
            <a:r>
              <a:rPr lang="fr-FR" sz="2400" b="1" dirty="0">
                <a:solidFill>
                  <a:schemeClr val="accent2">
                    <a:lumMod val="75000"/>
                  </a:schemeClr>
                </a:solidFill>
                <a:latin typeface="Lava Devanagari" pitchFamily="2" charset="77"/>
                <a:cs typeface="Lava Devanagari" pitchFamily="2" charset="77"/>
              </a:rPr>
              <a:t> </a:t>
            </a:r>
          </a:p>
        </p:txBody>
      </p:sp>
      <p:sp>
        <p:nvSpPr>
          <p:cNvPr id="5" name="ZoneTexte 4">
            <a:extLst>
              <a:ext uri="{FF2B5EF4-FFF2-40B4-BE49-F238E27FC236}">
                <a16:creationId xmlns:a16="http://schemas.microsoft.com/office/drawing/2014/main" id="{179FF392-40D8-30A8-5AA6-2CEACDB25BAF}"/>
              </a:ext>
            </a:extLst>
          </p:cNvPr>
          <p:cNvSpPr txBox="1"/>
          <p:nvPr/>
        </p:nvSpPr>
        <p:spPr>
          <a:xfrm>
            <a:off x="613238" y="2879293"/>
            <a:ext cx="2061783" cy="523220"/>
          </a:xfrm>
          <a:prstGeom prst="rect">
            <a:avLst/>
          </a:prstGeom>
          <a:noFill/>
        </p:spPr>
        <p:txBody>
          <a:bodyPr wrap="none" rtlCol="0">
            <a:spAutoFit/>
          </a:bodyPr>
          <a:lstStyle/>
          <a:p>
            <a:r>
              <a:rPr lang="fr-FR" sz="2800" b="1" dirty="0" err="1">
                <a:solidFill>
                  <a:schemeClr val="accent5">
                    <a:lumMod val="75000"/>
                  </a:schemeClr>
                </a:solidFill>
                <a:latin typeface="Arima Koshi" pitchFamily="2" charset="77"/>
                <a:cs typeface="Arima Koshi" pitchFamily="2" charset="77"/>
              </a:rPr>
              <a:t>Thank</a:t>
            </a:r>
            <a:r>
              <a:rPr lang="fr-FR" sz="2800" b="1" dirty="0">
                <a:solidFill>
                  <a:schemeClr val="accent5">
                    <a:lumMod val="75000"/>
                  </a:schemeClr>
                </a:solidFill>
                <a:latin typeface="Arima Koshi" pitchFamily="2" charset="77"/>
                <a:cs typeface="Arima Koshi" pitchFamily="2" charset="77"/>
              </a:rPr>
              <a:t> </a:t>
            </a:r>
            <a:r>
              <a:rPr lang="fr-FR" sz="2800" b="1" dirty="0" err="1">
                <a:solidFill>
                  <a:schemeClr val="accent5">
                    <a:lumMod val="75000"/>
                  </a:schemeClr>
                </a:solidFill>
                <a:latin typeface="Arima Koshi" pitchFamily="2" charset="77"/>
                <a:cs typeface="Arima Koshi" pitchFamily="2" charset="77"/>
              </a:rPr>
              <a:t>you</a:t>
            </a:r>
            <a:r>
              <a:rPr lang="fr-FR" sz="2800" b="1" dirty="0">
                <a:solidFill>
                  <a:schemeClr val="accent5">
                    <a:lumMod val="75000"/>
                  </a:schemeClr>
                </a:solidFill>
                <a:latin typeface="Arima Koshi" pitchFamily="2" charset="77"/>
                <a:cs typeface="Arima Koshi" pitchFamily="2" charset="77"/>
              </a:rPr>
              <a:t> !</a:t>
            </a:r>
          </a:p>
        </p:txBody>
      </p:sp>
      <p:sp>
        <p:nvSpPr>
          <p:cNvPr id="6" name="IN MATTER AND NEUTRINOS">
            <a:extLst>
              <a:ext uri="{FF2B5EF4-FFF2-40B4-BE49-F238E27FC236}">
                <a16:creationId xmlns:a16="http://schemas.microsoft.com/office/drawing/2014/main" id="{1F61A5AD-8EC8-E753-B1A7-2A8D9E7FE1A6}"/>
              </a:ext>
            </a:extLst>
          </p:cNvPr>
          <p:cNvSpPr txBox="1"/>
          <p:nvPr/>
        </p:nvSpPr>
        <p:spPr>
          <a:xfrm>
            <a:off x="9064310" y="5073020"/>
            <a:ext cx="2119811" cy="115929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25400" tIns="25400" rIns="25400" bIns="25400" anchor="ctr">
            <a:spAutoFit/>
          </a:bodyPr>
          <a:lstStyle>
            <a:lvl1pPr algn="l" defTabSz="584200">
              <a:lnSpc>
                <a:spcPct val="100000"/>
              </a:lnSpc>
              <a:defRPr sz="3500">
                <a:solidFill>
                  <a:srgbClr val="9437FF"/>
                </a:solidFill>
              </a:defRPr>
            </a:lvl1pPr>
          </a:lstStyle>
          <a:p>
            <a:pPr algn="ctr">
              <a:defRPr>
                <a:effectLst/>
              </a:defRPr>
            </a:pPr>
            <a:r>
              <a:rPr lang="fr-FR" sz="2400" i="1" dirty="0">
                <a:solidFill>
                  <a:schemeClr val="accent2">
                    <a:lumMod val="75000"/>
                  </a:schemeClr>
                </a:solidFill>
                <a:latin typeface="Lava Devanagari" pitchFamily="2" charset="77"/>
                <a:cs typeface="Lava Devanagari" pitchFamily="2" charset="77"/>
              </a:rPr>
              <a:t>A </a:t>
            </a:r>
            <a:r>
              <a:rPr lang="fr-FR" sz="2400" i="1" dirty="0" err="1">
                <a:solidFill>
                  <a:schemeClr val="accent2">
                    <a:lumMod val="75000"/>
                  </a:schemeClr>
                </a:solidFill>
                <a:latin typeface="Lava Devanagari" pitchFamily="2" charset="77"/>
                <a:cs typeface="Lava Devanagari" pitchFamily="2" charset="77"/>
              </a:rPr>
              <a:t>very</a:t>
            </a:r>
            <a:r>
              <a:rPr lang="fr-FR" sz="2400" i="1" dirty="0">
                <a:solidFill>
                  <a:schemeClr val="accent2">
                    <a:lumMod val="75000"/>
                  </a:schemeClr>
                </a:solidFill>
                <a:latin typeface="Lava Devanagari" pitchFamily="2" charset="77"/>
                <a:cs typeface="Lava Devanagari" pitchFamily="2" charset="77"/>
              </a:rPr>
              <a:t> </a:t>
            </a:r>
          </a:p>
          <a:p>
            <a:pPr algn="ctr">
              <a:defRPr>
                <a:effectLst/>
              </a:defRPr>
            </a:pPr>
            <a:r>
              <a:rPr lang="fr-FR" sz="2400" i="1" dirty="0" err="1">
                <a:solidFill>
                  <a:schemeClr val="accent2">
                    <a:lumMod val="75000"/>
                  </a:schemeClr>
                </a:solidFill>
                <a:latin typeface="Lava Devanagari" pitchFamily="2" charset="77"/>
                <a:cs typeface="Lava Devanagari" pitchFamily="2" charset="77"/>
              </a:rPr>
              <a:t>interdisciplinary</a:t>
            </a:r>
            <a:r>
              <a:rPr lang="fr-FR" sz="2400" i="1" dirty="0">
                <a:solidFill>
                  <a:schemeClr val="accent2">
                    <a:lumMod val="75000"/>
                  </a:schemeClr>
                </a:solidFill>
                <a:latin typeface="Lava Devanagari" pitchFamily="2" charset="77"/>
                <a:cs typeface="Lava Devanagari" pitchFamily="2" charset="77"/>
              </a:rPr>
              <a:t> </a:t>
            </a:r>
          </a:p>
          <a:p>
            <a:pPr algn="ctr">
              <a:defRPr>
                <a:effectLst/>
              </a:defRPr>
            </a:pPr>
            <a:r>
              <a:rPr lang="fr-FR" sz="2400" i="1" dirty="0" err="1">
                <a:solidFill>
                  <a:schemeClr val="accent2">
                    <a:lumMod val="75000"/>
                  </a:schemeClr>
                </a:solidFill>
                <a:latin typeface="Lava Devanagari" pitchFamily="2" charset="77"/>
                <a:cs typeface="Lava Devanagari" pitchFamily="2" charset="77"/>
              </a:rPr>
              <a:t>domain</a:t>
            </a:r>
            <a:endParaRPr sz="2400" i="1" dirty="0">
              <a:solidFill>
                <a:schemeClr val="accent2">
                  <a:lumMod val="75000"/>
                </a:schemeClr>
              </a:solidFill>
              <a:latin typeface="Lava Devanagari" pitchFamily="2" charset="77"/>
              <a:cs typeface="Lava Devanagari" pitchFamily="2" charset="77"/>
            </a:endParaRPr>
          </a:p>
        </p:txBody>
      </p:sp>
      <p:sp>
        <p:nvSpPr>
          <p:cNvPr id="4" name="ICAP, IAP, 8th September 2022">
            <a:extLst>
              <a:ext uri="{FF2B5EF4-FFF2-40B4-BE49-F238E27FC236}">
                <a16:creationId xmlns:a16="http://schemas.microsoft.com/office/drawing/2014/main" id="{699319B8-7F83-5367-4A7E-96343DF82A5F}"/>
              </a:ext>
            </a:extLst>
          </p:cNvPr>
          <p:cNvSpPr txBox="1"/>
          <p:nvPr/>
        </p:nvSpPr>
        <p:spPr>
          <a:xfrm>
            <a:off x="2041605" y="6603786"/>
            <a:ext cx="9949830" cy="2667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nchor="ctr">
            <a:spAutoFit/>
          </a:bodyPr>
          <a:lstStyle>
            <a:lvl1pPr>
              <a:defRPr sz="2400">
                <a:solidFill>
                  <a:srgbClr val="FFFFFF"/>
                </a:solidFill>
                <a:latin typeface="Palatino"/>
                <a:ea typeface="Palatino"/>
                <a:cs typeface="Palatino"/>
                <a:sym typeface="Palatino"/>
              </a:defRPr>
            </a:lvl1pPr>
          </a:lstStyle>
          <a:p>
            <a:r>
              <a:rPr lang="fr-FR" sz="1200" dirty="0"/>
              <a:t>47</a:t>
            </a:r>
            <a:r>
              <a:rPr lang="fr-FR" sz="1200" baseline="30000" dirty="0"/>
              <a:t>th</a:t>
            </a:r>
            <a:r>
              <a:rPr lang="fr-FR" sz="1200" dirty="0"/>
              <a:t> Erice Course, </a:t>
            </a:r>
            <a:r>
              <a:rPr lang="fr-FR" sz="1400" dirty="0"/>
              <a:t>« Neutrinos in </a:t>
            </a:r>
            <a:r>
              <a:rPr lang="fr-FR" sz="1400" dirty="0" err="1"/>
              <a:t>Cosmology</a:t>
            </a:r>
            <a:r>
              <a:rPr lang="fr-FR" sz="1400" dirty="0"/>
              <a:t>, in Astro-, </a:t>
            </a:r>
            <a:r>
              <a:rPr lang="fr-FR" sz="1400" dirty="0" err="1"/>
              <a:t>Particle</a:t>
            </a:r>
            <a:r>
              <a:rPr lang="fr-FR" sz="1400" dirty="0"/>
              <a:t>- and </a:t>
            </a:r>
            <a:r>
              <a:rPr lang="fr-FR" sz="1400" dirty="0" err="1"/>
              <a:t>Nuclear</a:t>
            </a:r>
            <a:r>
              <a:rPr lang="fr-FR" sz="1400" dirty="0"/>
              <a:t> </a:t>
            </a:r>
            <a:r>
              <a:rPr lang="fr-FR" sz="1400" dirty="0" err="1"/>
              <a:t>Physics</a:t>
            </a:r>
            <a:r>
              <a:rPr lang="fr-FR" sz="1400" dirty="0"/>
              <a:t> », </a:t>
            </a:r>
            <a:r>
              <a:rPr lang="fr-FR" sz="1200" dirty="0"/>
              <a:t>16</a:t>
            </a:r>
            <a:r>
              <a:rPr lang="fr-FR" sz="1200" baseline="30000" dirty="0"/>
              <a:t>th</a:t>
            </a:r>
            <a:r>
              <a:rPr lang="fr-FR" sz="1200" dirty="0"/>
              <a:t>-22</a:t>
            </a:r>
            <a:r>
              <a:rPr lang="fr-FR" sz="1200" baseline="30000" dirty="0"/>
              <a:t>nd</a:t>
            </a:r>
            <a:r>
              <a:rPr lang="fr-FR" sz="1200" dirty="0"/>
              <a:t> September 2026</a:t>
            </a:r>
            <a:endParaRPr sz="1200" dirty="0"/>
          </a:p>
        </p:txBody>
      </p:sp>
    </p:spTree>
    <p:extLst>
      <p:ext uri="{BB962C8B-B14F-4D97-AF65-F5344CB8AC3E}">
        <p14:creationId xmlns:p14="http://schemas.microsoft.com/office/powerpoint/2010/main" val="2789401221"/>
      </p:ext>
    </p:extLst>
  </p:cSld>
  <p:clrMapOvr>
    <a:masterClrMapping/>
  </p:clrMapOvr>
  <p:transition spd="med"/>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1503</TotalTime>
  <Words>4441</Words>
  <Application>Microsoft Macintosh PowerPoint</Application>
  <PresentationFormat>Grand écran</PresentationFormat>
  <Paragraphs>697</Paragraphs>
  <Slides>41</Slides>
  <Notes>5</Notes>
  <HiddenSlides>0</HiddenSlides>
  <MMClips>0</MMClips>
  <ScaleCrop>false</ScaleCrop>
  <HeadingPairs>
    <vt:vector size="6" baseType="variant">
      <vt:variant>
        <vt:lpstr>Polices utilisées</vt:lpstr>
      </vt:variant>
      <vt:variant>
        <vt:i4>18</vt:i4>
      </vt:variant>
      <vt:variant>
        <vt:lpstr>Thème</vt:lpstr>
      </vt:variant>
      <vt:variant>
        <vt:i4>1</vt:i4>
      </vt:variant>
      <vt:variant>
        <vt:lpstr>Titres des diapositives</vt:lpstr>
      </vt:variant>
      <vt:variant>
        <vt:i4>41</vt:i4>
      </vt:variant>
    </vt:vector>
  </HeadingPairs>
  <TitlesOfParts>
    <vt:vector size="60" baseType="lpstr">
      <vt:lpstr>-apple-system</vt:lpstr>
      <vt:lpstr>American Typewriter</vt:lpstr>
      <vt:lpstr>Arial</vt:lpstr>
      <vt:lpstr>Arima Koshi</vt:lpstr>
      <vt:lpstr>Baskerville</vt:lpstr>
      <vt:lpstr>Book Antiqua</vt:lpstr>
      <vt:lpstr>Calibri</vt:lpstr>
      <vt:lpstr>Calibri Light</vt:lpstr>
      <vt:lpstr>Cambria Math</vt:lpstr>
      <vt:lpstr>Comic Sans MS</vt:lpstr>
      <vt:lpstr>Georgia</vt:lpstr>
      <vt:lpstr>Goudy Old Style</vt:lpstr>
      <vt:lpstr>Lava Devanagari</vt:lpstr>
      <vt:lpstr>Palatino</vt:lpstr>
      <vt:lpstr>Symbol</vt:lpstr>
      <vt:lpstr>Times New Roman</vt:lpstr>
      <vt:lpstr>Trebuchet MS</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CONCLUSIONS</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Maria Cristina Volpe</dc:creator>
  <cp:lastModifiedBy>Maria Cristina Volpe</cp:lastModifiedBy>
  <cp:revision>16</cp:revision>
  <dcterms:created xsi:type="dcterms:W3CDTF">2026-09-17T13:00:25Z</dcterms:created>
  <dcterms:modified xsi:type="dcterms:W3CDTF">2026-09-20T13:10:48Z</dcterms:modified>
</cp:coreProperties>
</file>