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thumbnail&amp;_=20200204001053" ContentType="image/pn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74.jpg" ContentType="image/jp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431" r:id="rId4"/>
    <p:sldId id="437" r:id="rId5"/>
    <p:sldId id="439" r:id="rId6"/>
    <p:sldId id="440" r:id="rId7"/>
    <p:sldId id="438" r:id="rId8"/>
    <p:sldId id="436" r:id="rId9"/>
    <p:sldId id="435" r:id="rId10"/>
    <p:sldId id="258" r:id="rId11"/>
    <p:sldId id="276" r:id="rId12"/>
    <p:sldId id="275" r:id="rId13"/>
    <p:sldId id="278" r:id="rId14"/>
    <p:sldId id="428" r:id="rId15"/>
    <p:sldId id="277" r:id="rId16"/>
    <p:sldId id="279" r:id="rId17"/>
    <p:sldId id="281" r:id="rId18"/>
    <p:sldId id="426" r:id="rId19"/>
    <p:sldId id="260" r:id="rId20"/>
    <p:sldId id="267" r:id="rId21"/>
    <p:sldId id="261" r:id="rId22"/>
    <p:sldId id="442" r:id="rId23"/>
    <p:sldId id="441" r:id="rId24"/>
    <p:sldId id="429" r:id="rId25"/>
    <p:sldId id="264" r:id="rId26"/>
    <p:sldId id="262" r:id="rId27"/>
    <p:sldId id="265" r:id="rId28"/>
    <p:sldId id="266" r:id="rId29"/>
    <p:sldId id="283" r:id="rId30"/>
    <p:sldId id="427" r:id="rId31"/>
    <p:sldId id="425" r:id="rId32"/>
    <p:sldId id="269" r:id="rId33"/>
    <p:sldId id="271" r:id="rId34"/>
    <p:sldId id="433" r:id="rId35"/>
    <p:sldId id="272" r:id="rId36"/>
    <p:sldId id="430" r:id="rId37"/>
    <p:sldId id="43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FEE"/>
    <a:srgbClr val="C1E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9"/>
    <p:restoredTop sz="85813"/>
  </p:normalViewPr>
  <p:slideViewPr>
    <p:cSldViewPr snapToGrid="0">
      <p:cViewPr>
        <p:scale>
          <a:sx n="96" d="100"/>
          <a:sy n="96" d="100"/>
        </p:scale>
        <p:origin x="144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9C1D5-11A9-8243-8DDB-DD59402C2113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0834D-EC13-A941-90A6-8C31AAA37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41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expect invited key lecturers to provide talks that contain both, an introduction 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for non-experts and also elements which are more result-focused. The character of the 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Erice School/Workshop is somewhere between an actual summer school (which it is not) 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and a full fledged specialized conference (which it is also not). It is rather 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designed to give an overview on a given field - thus the broad topics - in particular 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for students and postdocs working in the field."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Thus, please use some time at the beginning for an introduction dedicated 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specifically for first-year PhD students, and only then go into details.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80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mixing matrix is unitary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7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81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\(\Delta m_{31}^2 &gt; 0\) (Normal Ordering), neutrino oscillations are enhanced in matter while antineutrino oscillations are suppressed.</a:t>
            </a:r>
          </a:p>
          <a:p>
            <a:pPr lv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\(\Delta m_{31}^2 &lt; 0\) (Inverted Ordering), the situation flips: antineutrino oscillations get the enhancement instead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18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up to date plots</a:t>
            </a:r>
          </a:p>
          <a:p>
            <a:r>
              <a:rPr lang="en-US" dirty="0"/>
              <a:t>T2K plots from </a:t>
            </a:r>
          </a:p>
          <a:p>
            <a:r>
              <a:rPr lang="en-US" dirty="0"/>
              <a:t>https://</a:t>
            </a:r>
            <a:r>
              <a:rPr lang="en-US" dirty="0" err="1"/>
              <a:t>indico.global</a:t>
            </a:r>
            <a:r>
              <a:rPr lang="en-US" dirty="0"/>
              <a:t>/event/15740/contributions/155587/attachments/72629/140807/2026_06_04_T2K_NEUTRINO_2026.pdf</a:t>
            </a:r>
          </a:p>
          <a:p>
            <a:r>
              <a:rPr lang="en-US" dirty="0" err="1"/>
              <a:t>NoVa</a:t>
            </a:r>
            <a:r>
              <a:rPr lang="en-US" dirty="0"/>
              <a:t> plots from</a:t>
            </a:r>
          </a:p>
          <a:p>
            <a:r>
              <a:rPr lang="en-US" dirty="0"/>
              <a:t>https://</a:t>
            </a:r>
            <a:r>
              <a:rPr lang="en-US" dirty="0" err="1"/>
              <a:t>indico.global</a:t>
            </a:r>
            <a:r>
              <a:rPr lang="en-US" dirty="0"/>
              <a:t>/event/15740/contributions/155585/attachments/72595/140743/202606_Neutrino_NOvA.pdf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36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Overconstrain</a:t>
            </a:r>
            <a:r>
              <a:rPr lang="en-US" dirty="0"/>
              <a:t> model with precise measurements of all parameters – test for new physics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34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IWCD can directly measure the re-</a:t>
            </a: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lationship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between true and reconstructed neutrino energy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sampling different off-axis angles [20]. The large tar-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 mass, high precision electron/muon discrimination and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self-shielding property of water also allow IWCD to make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precise measurements of electron neutrino and antineutrino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cross-sections.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6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Hyper-K is a multi-purpose, next generation neutrino experiment. </a:t>
            </a:r>
          </a:p>
          <a:p>
            <a:r>
              <a:rPr lang="en-US" dirty="0"/>
              <a:t>The Hyper-K project as a whole encompasses both the huge water </a:t>
            </a:r>
            <a:r>
              <a:rPr lang="en-US" dirty="0" err="1"/>
              <a:t>cherenkov</a:t>
            </a:r>
            <a:r>
              <a:rPr lang="en-US" dirty="0"/>
              <a:t> far detector, and the neutrino beam from J-PARC.</a:t>
            </a:r>
          </a:p>
          <a:p>
            <a:r>
              <a:rPr lang="en-US" dirty="0"/>
              <a:t>Together these are needed for one of the major goal of Hyper-K - the measurement of CP violation and precision measurement of oscillation parameters with beam neutrinos, as you will hear about in Patricia Vahle’s plenary talk on Friday morning</a:t>
            </a:r>
          </a:p>
          <a:p>
            <a:r>
              <a:rPr lang="en-US" dirty="0"/>
              <a:t>But the large volume far detector means we can measure a lot of other non-beam sources. </a:t>
            </a:r>
            <a:br>
              <a:rPr lang="en-US" dirty="0"/>
            </a:br>
            <a:r>
              <a:rPr lang="en-US" dirty="0"/>
              <a:t>Firstly, atmospheric neutrinos, which I'm not going to cover today as their power is in combination with the beam measurements to address the mass hierarchy - I'll leave that topic for the plenary talk too. </a:t>
            </a:r>
          </a:p>
          <a:p>
            <a:endParaRPr lang="en-US" dirty="0"/>
          </a:p>
          <a:p>
            <a:r>
              <a:rPr lang="en-US" dirty="0"/>
              <a:t>What I will focus on today is:</a:t>
            </a:r>
          </a:p>
          <a:p>
            <a:r>
              <a:rPr lang="en-US" dirty="0"/>
              <a:t>- Proton decay searches</a:t>
            </a:r>
          </a:p>
          <a:p>
            <a:r>
              <a:rPr lang="en-US" dirty="0"/>
              <a:t>- Solar neutrino measurements</a:t>
            </a:r>
          </a:p>
          <a:p>
            <a:r>
              <a:rPr lang="en-US" dirty="0"/>
              <a:t>- Supernova measurements</a:t>
            </a:r>
          </a:p>
          <a:p>
            <a:r>
              <a:rPr lang="en-US" dirty="0"/>
              <a:t>- and high energy neutrinos of astrophysical origin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F0918-598C-7240-BBBA-C2B34B646E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59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I need to explain what we measure to probe each parameter?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20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Especially on the Nu-e and Nu-e-bar cross section ratio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63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Hyper-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Kamiokande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expected to collect statistics from 2.7 ×1021(!! /year) Protons-On-Target (POT) per calendar year,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corresponding to 6 cycles of 22 days with 87% running efficiency at 1.3 MW. We chose a partition of 1/4 of the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exposure in FHC and 3/4 in RHC, considering proper control of systematic uncertainties and direct access to ex-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tensive statistics of both neutrino and antineutrino events for a robust assessment of CP violation. In particular, this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FHC/RHC partition is the optimal one to break the CPV degeneracy with sin2 θ23 and sin2 θ13. Due to difference in the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cross-section and flux of neutrinos and antineutrinos, this partition leads to a comparable number of events in the FHC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RHC electron-like samples in the case of CP symmetry conservation.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Tab. 2: Expected number of events at Hyper-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Kamiokande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27 ×1021 POT (6.75 ×1021 POT in FHC and 20.25 ×1021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 in RHC), corresponding to 10 years of accumulated statistics. The first four columns correspond to non-oscillated events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include electron (anti)neutrinos from the intrinsic beam contamination.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04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we use \nu_\mu \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rightarrow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\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nu_e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oscillations to measure CP violation, and measure \nu _\mu fluxes at a near detector to predict the \nu _e at the far detector, any unmodelled asymmetry in the double cross-section ratio would introduce a systematic in the oscillation results.</a:t>
            </a:r>
          </a:p>
          <a:p>
            <a:br>
              <a:rPr lang="en-GB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45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56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Optimised</a:t>
            </a:r>
            <a:r>
              <a:rPr lang="en-US" dirty="0"/>
              <a:t> based on identification efficiencies, background rejection power and cost</a:t>
            </a:r>
          </a:p>
          <a:p>
            <a:endParaRPr lang="en-US" dirty="0"/>
          </a:p>
          <a:p>
            <a:r>
              <a:rPr lang="en-US" dirty="0"/>
              <a:t>High-efficiency, high-resolution particularly useful for faint signatures including pi+ and kaons in p-decay modes,  pi-0 resolution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40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lsc-canfranc.es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/ninth-implosion-test-campaign-for-hyper-kamiokande-pmts-protective-covers-in-collaboration-with-socib/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0834D-EC13-A941-90A6-8C31AAA3746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338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Child-hood nightmares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47064-D850-C942-9AFB-8BF68EB6E93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5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>
                    <a:lumMod val="25000"/>
                    <a:lumOff val="7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E24CB-39F5-394A-8487-9E4952DEA8BF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80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95" y="131762"/>
            <a:ext cx="11887199" cy="5492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896" y="825910"/>
            <a:ext cx="11887200" cy="53510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1896" y="6356349"/>
            <a:ext cx="2743200" cy="365125"/>
          </a:xfrm>
        </p:spPr>
        <p:txBody>
          <a:bodyPr/>
          <a:lstStyle/>
          <a:p>
            <a:fld id="{9E14E8F9-E034-5342-BB81-F7CC17F7F295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5896" y="6363518"/>
            <a:ext cx="2743200" cy="365125"/>
          </a:xfrm>
        </p:spPr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19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1AF3-D7C6-1E4B-9D3C-92CC94EC9A02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48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C754-DD3A-FC4F-85A8-B436C5A8EB43}" type="datetime1">
              <a:rPr lang="en-GB" smtClean="0"/>
              <a:t>15/09/2026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2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6954B-EC95-054D-BEC5-C5242B3F9901}" type="datetime1">
              <a:rPr lang="en-GB" smtClean="0"/>
              <a:t>15/09/2026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4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A6FE0-FC04-3349-A31A-A0CBE90AC8B6}" type="datetime1">
              <a:rPr lang="en-GB" smtClean="0"/>
              <a:t>15/09/2026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47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68616-D863-DD47-83A6-1D94EC34FF8F}" type="datetime1">
              <a:rPr lang="en-GB" smtClean="0"/>
              <a:t>15/09/2026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669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6321-6A5B-F948-A99B-1722E6FEFE38}" type="datetime1">
              <a:rPr lang="en-GB" smtClean="0"/>
              <a:t>15/09/2026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5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62B9A-8B51-3E42-9DD2-1F797D4C37BD}" type="datetime1">
              <a:rPr lang="en-GB" smtClean="0"/>
              <a:t>15/09/2026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2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3D37-A0E7-984A-A13D-7DD76A7B6254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03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B4-41BB-A247-91E2-D53029D47894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81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C4DCF63-21DD-A946-BB80-24D0633D691D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45EC9D2-729D-624D-B2C3-FC4831ADF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6238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>
              <a:lumMod val="25000"/>
              <a:lumOff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org&amp;utm_campaign=index&amp;utm_content=thumbnail&amp;_=20200204001053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5.png"/><Relationship Id="rId3" Type="http://schemas.openxmlformats.org/officeDocument/2006/relationships/image" Target="../media/image12.jpeg"/><Relationship Id="rId7" Type="http://schemas.openxmlformats.org/officeDocument/2006/relationships/image" Target="../media/image13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41.png"/><Relationship Id="rId4" Type="http://schemas.openxmlformats.org/officeDocument/2006/relationships/image" Target="../media/image10.jp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png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91.png"/><Relationship Id="rId5" Type="http://schemas.openxmlformats.org/officeDocument/2006/relationships/image" Target="../media/image30.png"/><Relationship Id="rId10" Type="http://schemas.openxmlformats.org/officeDocument/2006/relationships/image" Target="../media/image36.jpeg"/><Relationship Id="rId4" Type="http://schemas.openxmlformats.org/officeDocument/2006/relationships/image" Target="../media/image28.jpe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160.png"/><Relationship Id="rId12" Type="http://schemas.openxmlformats.org/officeDocument/2006/relationships/image" Target="../media/image2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1.jpeg"/><Relationship Id="rId5" Type="http://schemas.openxmlformats.org/officeDocument/2006/relationships/image" Target="../media/image36.jpeg"/><Relationship Id="rId10" Type="http://schemas.openxmlformats.org/officeDocument/2006/relationships/image" Target="../media/image11.jpeg"/><Relationship Id="rId4" Type="http://schemas.openxmlformats.org/officeDocument/2006/relationships/image" Target="../media/image38.jpeg"/><Relationship Id="rId9" Type="http://schemas.openxmlformats.org/officeDocument/2006/relationships/image" Target="../media/image140.png"/><Relationship Id="rId1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8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tiff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jpg"/><Relationship Id="rId4" Type="http://schemas.openxmlformats.org/officeDocument/2006/relationships/image" Target="../media/image9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99764-EF2D-E4C5-3A8E-494B06E7BD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Hyper-</a:t>
            </a:r>
            <a:r>
              <a:rPr lang="en-GB" dirty="0" err="1"/>
              <a:t>Kamiokande</a:t>
            </a:r>
            <a:r>
              <a:rPr lang="en-GB" dirty="0"/>
              <a:t>: From Construction to Discovery Physics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621929-8BE9-40E3-19B8-1526EE72A4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Jeanne Wilson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3175C-5CDB-90A0-A771-86B52475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B3C70E-D1CE-7DB4-0D73-F1C9ED4C23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725" t="42767"/>
          <a:stretch>
            <a:fillRect/>
          </a:stretch>
        </p:blipFill>
        <p:spPr>
          <a:xfrm rot="5400000">
            <a:off x="-160805" y="3319929"/>
            <a:ext cx="3859306" cy="2943785"/>
          </a:xfrm>
          <a:prstGeom prst="rect">
            <a:avLst/>
          </a:prstGeom>
        </p:spPr>
      </p:pic>
      <p:pic>
        <p:nvPicPr>
          <p:cNvPr id="7" name="Picture 6" descr="File:King's College London logo.svg">
            <a:extLst>
              <a:ext uri="{FF2B5EF4-FFF2-40B4-BE49-F238E27FC236}">
                <a16:creationId xmlns:a16="http://schemas.microsoft.com/office/drawing/2014/main" id="{A59A37A7-F631-F9CD-4BEA-E4C129B7A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282" y="4749407"/>
            <a:ext cx="2586318" cy="19720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6788F1-D19B-94B8-CF8E-2B1E057BB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3938" y="5218005"/>
            <a:ext cx="5208017" cy="1503469"/>
          </a:xfrm>
          <a:prstGeom prst="rect">
            <a:avLst/>
          </a:prstGeom>
        </p:spPr>
      </p:pic>
      <p:pic>
        <p:nvPicPr>
          <p:cNvPr id="5" name="Picture 4" descr="Hyper-Kamiokande (@HyperKamiokande) / X">
            <a:extLst>
              <a:ext uri="{FF2B5EF4-FFF2-40B4-BE49-F238E27FC236}">
                <a16:creationId xmlns:a16="http://schemas.microsoft.com/office/drawing/2014/main" id="{71D81960-7E17-719B-3D41-A3EA282A4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6242" y="183609"/>
            <a:ext cx="1693358" cy="169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61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7E3AA-1FA4-F1A2-35D1-FE7A1DF5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6EBEAA-77A7-AF40-B1EB-8E784575BE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896" y="825910"/>
                <a:ext cx="8222516" cy="569591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Why long baseline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/>
                  <a:t> experiments?</a:t>
                </a:r>
              </a:p>
              <a:p>
                <a:r>
                  <a:rPr lang="en-US" dirty="0"/>
                  <a:t>The Hyper-K project</a:t>
                </a:r>
              </a:p>
              <a:p>
                <a:r>
                  <a:rPr lang="en-US" dirty="0"/>
                  <a:t>Physics design considerations</a:t>
                </a:r>
              </a:p>
              <a:p>
                <a:r>
                  <a:rPr lang="en-US" dirty="0"/>
                  <a:t>IWCD</a:t>
                </a:r>
              </a:p>
              <a:p>
                <a:r>
                  <a:rPr lang="en-US" dirty="0"/>
                  <a:t>Far Detector</a:t>
                </a:r>
              </a:p>
              <a:p>
                <a:pPr lvl="1"/>
                <a:r>
                  <a:rPr lang="en-US" dirty="0"/>
                  <a:t>Cavern</a:t>
                </a:r>
              </a:p>
              <a:p>
                <a:pPr lvl="1"/>
                <a:r>
                  <a:rPr lang="en-US" dirty="0"/>
                  <a:t>Tank</a:t>
                </a:r>
              </a:p>
              <a:p>
                <a:pPr lvl="1"/>
                <a:r>
                  <a:rPr lang="en-US" dirty="0"/>
                  <a:t>Instrumentation: 50cm PMTs, </a:t>
                </a:r>
                <a:r>
                  <a:rPr lang="en-US" dirty="0" err="1"/>
                  <a:t>mPMTs</a:t>
                </a:r>
                <a:endParaRPr lang="en-US" dirty="0"/>
              </a:p>
              <a:p>
                <a:pPr lvl="1"/>
                <a:r>
                  <a:rPr lang="en-US" dirty="0"/>
                  <a:t>Outer Detector</a:t>
                </a:r>
              </a:p>
              <a:p>
                <a:pPr lvl="1"/>
                <a:r>
                  <a:rPr lang="en-US" dirty="0"/>
                  <a:t>Electronics</a:t>
                </a:r>
              </a:p>
              <a:p>
                <a:pPr lvl="1"/>
                <a:r>
                  <a:rPr lang="en-US" dirty="0"/>
                  <a:t>Water Systems</a:t>
                </a:r>
              </a:p>
              <a:p>
                <a:pPr lvl="1"/>
                <a:r>
                  <a:rPr lang="en-US" dirty="0"/>
                  <a:t>Calibrations</a:t>
                </a:r>
              </a:p>
              <a:p>
                <a:r>
                  <a:rPr lang="en-US" dirty="0"/>
                  <a:t>Status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6EBEAA-77A7-AF40-B1EB-8E784575BE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896" y="825910"/>
                <a:ext cx="8222516" cy="5695914"/>
              </a:xfrm>
              <a:blipFill>
                <a:blip r:embed="rId3"/>
                <a:stretch>
                  <a:fillRect l="-1389" t="-2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8F3C3-3619-F1A7-BB6E-9ABC9A6A9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1DAF1C-B169-929D-1D4A-9DF46BB16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665694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0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FF3C-1A5A-4EC3-31FE-B53BD9742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Neutrinos Oscillate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DE1CB-4551-6D6A-A4E4-14F9F466B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004AFE-A640-2BCB-07A4-9EDBA2540092}"/>
                  </a:ext>
                </a:extLst>
              </p:cNvPr>
              <p:cNvSpPr txBox="1"/>
              <p:nvPr/>
            </p:nvSpPr>
            <p:spPr>
              <a:xfrm>
                <a:off x="152400" y="1097837"/>
                <a:ext cx="3811880" cy="1244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36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36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3600" i="1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360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sub>
                      </m:sSub>
                    </m:oMath>
                  </m:oMathPara>
                </a14:m>
                <a:endParaRPr lang="en-US" sz="3600" dirty="0"/>
              </a:p>
              <a:p>
                <a:endParaRPr lang="en-US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004AFE-A640-2BCB-07A4-9EDBA2540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097837"/>
                <a:ext cx="3811880" cy="12448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3DBA77B-FDF4-77DD-B32C-64C7699AC2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103" b="11214"/>
          <a:stretch>
            <a:fillRect/>
          </a:stretch>
        </p:blipFill>
        <p:spPr>
          <a:xfrm>
            <a:off x="4470400" y="863599"/>
            <a:ext cx="7569200" cy="1215834"/>
          </a:xfrm>
          <a:prstGeom prst="rect">
            <a:avLst/>
          </a:prstGeom>
        </p:spPr>
      </p:pic>
      <p:pic>
        <p:nvPicPr>
          <p:cNvPr id="12" name="Content Placeholder 6" descr="A close up of a map&#10;&#10;Description automatically generated">
            <a:extLst>
              <a:ext uri="{FF2B5EF4-FFF2-40B4-BE49-F238E27FC236}">
                <a16:creationId xmlns:a16="http://schemas.microsoft.com/office/drawing/2014/main" id="{37AD2E25-0F0D-7236-C11D-2A55C8863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277" y="2266477"/>
            <a:ext cx="4570119" cy="2459457"/>
          </a:xfrm>
          <a:prstGeom prst="rect">
            <a:avLst/>
          </a:prstGeom>
        </p:spPr>
      </p:pic>
      <p:pic>
        <p:nvPicPr>
          <p:cNvPr id="18" name="Content Placeholder 4" descr="T2KBeam.png">
            <a:extLst>
              <a:ext uri="{FF2B5EF4-FFF2-40B4-BE49-F238E27FC236}">
                <a16:creationId xmlns:a16="http://schemas.microsoft.com/office/drawing/2014/main" id="{F98E3ADF-264B-4783-F106-1998E27126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752" b="-66752"/>
          <a:stretch>
            <a:fillRect/>
          </a:stretch>
        </p:blipFill>
        <p:spPr>
          <a:xfrm>
            <a:off x="2786143" y="6562166"/>
            <a:ext cx="7911353" cy="43509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69DB9A8-0D09-1B93-4696-7C0B2BACC4E1}"/>
              </a:ext>
            </a:extLst>
          </p:cNvPr>
          <p:cNvSpPr txBox="1"/>
          <p:nvPr/>
        </p:nvSpPr>
        <p:spPr>
          <a:xfrm>
            <a:off x="410491" y="4756164"/>
            <a:ext cx="2113969" cy="1569660"/>
          </a:xfrm>
          <a:prstGeom prst="rect">
            <a:avLst/>
          </a:prstGeom>
          <a:noFill/>
          <a:ln>
            <a:solidFill>
              <a:schemeClr val="bg2">
                <a:lumMod val="25000"/>
                <a:lumOff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Start with a know source (flavour, flux) of neutrinos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6F0356-2AFC-87F6-DC55-1F28B99F8D2C}"/>
              </a:ext>
            </a:extLst>
          </p:cNvPr>
          <p:cNvSpPr txBox="1"/>
          <p:nvPr/>
        </p:nvSpPr>
        <p:spPr>
          <a:xfrm>
            <a:off x="2593640" y="5002463"/>
            <a:ext cx="2743200" cy="1200329"/>
          </a:xfrm>
          <a:prstGeom prst="rect">
            <a:avLst/>
          </a:prstGeom>
          <a:noFill/>
          <a:ln>
            <a:solidFill>
              <a:schemeClr val="bg2">
                <a:lumMod val="25000"/>
                <a:lumOff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Measure or calculate the flux before oscillations</a:t>
            </a:r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4F157C-97FF-2E3B-3B57-393AED2C2C7D}"/>
              </a:ext>
            </a:extLst>
          </p:cNvPr>
          <p:cNvSpPr txBox="1"/>
          <p:nvPr/>
        </p:nvSpPr>
        <p:spPr>
          <a:xfrm>
            <a:off x="9064213" y="4817798"/>
            <a:ext cx="2812380" cy="1569660"/>
          </a:xfrm>
          <a:prstGeom prst="rect">
            <a:avLst/>
          </a:prstGeom>
          <a:noFill/>
          <a:ln>
            <a:solidFill>
              <a:schemeClr val="bg2">
                <a:lumMod val="25000"/>
                <a:lumOff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Does the initial flavour disappear?</a:t>
            </a:r>
          </a:p>
          <a:p>
            <a:pPr algn="ctr"/>
            <a:r>
              <a:rPr lang="en-GB" sz="2400" dirty="0"/>
              <a:t>Does a different flavour </a:t>
            </a:r>
            <a:r>
              <a:rPr lang="en-US" sz="2400" dirty="0"/>
              <a:t>appear?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8996F84-D56B-5E58-CAD8-EBAECDA65314}"/>
              </a:ext>
            </a:extLst>
          </p:cNvPr>
          <p:cNvCxnSpPr>
            <a:cxnSpLocks/>
          </p:cNvCxnSpPr>
          <p:nvPr/>
        </p:nvCxnSpPr>
        <p:spPr>
          <a:xfrm>
            <a:off x="5369989" y="5631501"/>
            <a:ext cx="3694224" cy="0"/>
          </a:xfrm>
          <a:prstGeom prst="straightConnector1">
            <a:avLst/>
          </a:prstGeom>
          <a:ln w="38100">
            <a:solidFill>
              <a:schemeClr val="bg2">
                <a:lumMod val="25000"/>
                <a:lumOff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8CA4D7D-92D0-2D90-2911-BE298F01C0B3}"/>
              </a:ext>
            </a:extLst>
          </p:cNvPr>
          <p:cNvSpPr txBox="1"/>
          <p:nvPr/>
        </p:nvSpPr>
        <p:spPr>
          <a:xfrm>
            <a:off x="305355" y="8737635"/>
            <a:ext cx="2231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T2K as an example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4464D2-A734-646B-F2BD-51379E46B006}"/>
              </a:ext>
            </a:extLst>
          </p:cNvPr>
          <p:cNvSpPr txBox="1"/>
          <p:nvPr/>
        </p:nvSpPr>
        <p:spPr>
          <a:xfrm>
            <a:off x="9906895" y="40640"/>
            <a:ext cx="1581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Frequency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CC2BC2-9FBC-80F2-3E32-16CA7C72ACBB}"/>
              </a:ext>
            </a:extLst>
          </p:cNvPr>
          <p:cNvSpPr txBox="1"/>
          <p:nvPr/>
        </p:nvSpPr>
        <p:spPr>
          <a:xfrm>
            <a:off x="7061389" y="55968"/>
            <a:ext cx="1624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Amplitude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95471CC-398F-708C-E229-963DCA0CA5A5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10697496" y="502305"/>
            <a:ext cx="0" cy="384661"/>
          </a:xfrm>
          <a:prstGeom prst="straightConnector1">
            <a:avLst/>
          </a:prstGeom>
          <a:ln w="38100">
            <a:solidFill>
              <a:schemeClr val="bg2">
                <a:lumMod val="25000"/>
                <a:lumOff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B16A85D-6C12-B09A-ABF8-6E04F2EE63CF}"/>
              </a:ext>
            </a:extLst>
          </p:cNvPr>
          <p:cNvCxnSpPr>
            <a:cxnSpLocks/>
          </p:cNvCxnSpPr>
          <p:nvPr/>
        </p:nvCxnSpPr>
        <p:spPr>
          <a:xfrm>
            <a:off x="7873470" y="502305"/>
            <a:ext cx="0" cy="555530"/>
          </a:xfrm>
          <a:prstGeom prst="straightConnector1">
            <a:avLst/>
          </a:prstGeom>
          <a:ln w="38100">
            <a:solidFill>
              <a:schemeClr val="bg2">
                <a:lumMod val="25000"/>
                <a:lumOff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0" descr="Why Does Earth Have an Atmosphere? | Live Science">
            <a:extLst>
              <a:ext uri="{FF2B5EF4-FFF2-40B4-BE49-F238E27FC236}">
                <a16:creationId xmlns:a16="http://schemas.microsoft.com/office/drawing/2014/main" id="{B352D405-4760-6E81-235C-598D60D434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0" y="3496205"/>
            <a:ext cx="1705867" cy="1190553"/>
          </a:xfrm>
          <a:prstGeom prst="rect">
            <a:avLst/>
          </a:prstGeom>
        </p:spPr>
      </p:pic>
      <p:pic>
        <p:nvPicPr>
          <p:cNvPr id="42" name="Picture 13" descr="Do solar neutrinos affect nuclear decay on Earth? – Physics World">
            <a:extLst>
              <a:ext uri="{FF2B5EF4-FFF2-40B4-BE49-F238E27FC236}">
                <a16:creationId xmlns:a16="http://schemas.microsoft.com/office/drawing/2014/main" id="{354D4A74-B2D6-D411-B041-479EE89AF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55" y="2499249"/>
            <a:ext cx="1245946" cy="124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8891ACB-1714-EB7F-D4CD-636B810F59CF}"/>
              </a:ext>
            </a:extLst>
          </p:cNvPr>
          <p:cNvSpPr txBox="1"/>
          <p:nvPr/>
        </p:nvSpPr>
        <p:spPr>
          <a:xfrm>
            <a:off x="8170154" y="2485104"/>
            <a:ext cx="2204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Disappearance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41169C8-A1B6-6267-A77C-06AB17F0599D}"/>
              </a:ext>
            </a:extLst>
          </p:cNvPr>
          <p:cNvSpPr txBox="1"/>
          <p:nvPr/>
        </p:nvSpPr>
        <p:spPr>
          <a:xfrm>
            <a:off x="8170154" y="3814106"/>
            <a:ext cx="1788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Appearance</a:t>
            </a:r>
          </a:p>
        </p:txBody>
      </p:sp>
      <p:pic>
        <p:nvPicPr>
          <p:cNvPr id="3" name="Picture 2" descr="Frontiers | Nuclear Reactor Developments Across France">
            <a:extLst>
              <a:ext uri="{FF2B5EF4-FFF2-40B4-BE49-F238E27FC236}">
                <a16:creationId xmlns:a16="http://schemas.microsoft.com/office/drawing/2014/main" id="{1186F698-940D-76A7-2011-77B2341401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6625" y="3507151"/>
            <a:ext cx="1194836" cy="119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2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32" grpId="0"/>
      <p:bldP spid="33" grpId="0"/>
      <p:bldP spid="43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AF00-536D-42A2-7749-45518F672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</a:t>
            </a:r>
            <a:r>
              <a:rPr lang="en-US" dirty="0" err="1"/>
              <a:t>flavour</a:t>
            </a:r>
            <a:r>
              <a:rPr lang="en-US" dirty="0"/>
              <a:t> oscillations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FC6F0-8B04-E408-4AFE-4EDEBB66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4</a:t>
            </a:fld>
            <a:endParaRPr lang="en-US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56A3B95-A239-9254-A165-66643DDDA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478776"/>
            <a:ext cx="11887200" cy="16897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3DB98E-5FD8-8C43-D384-C49681036306}"/>
              </a:ext>
            </a:extLst>
          </p:cNvPr>
          <p:cNvSpPr txBox="1"/>
          <p:nvPr/>
        </p:nvSpPr>
        <p:spPr>
          <a:xfrm>
            <a:off x="181894" y="872569"/>
            <a:ext cx="80656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3 mixing angles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2 mass </a:t>
            </a:r>
            <a:r>
              <a:rPr lang="en-US" sz="2800" dirty="0" err="1"/>
              <a:t>splittings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+ CP violating phase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E68D2B-B45A-246D-4D73-09BA41D0554F}"/>
                  </a:ext>
                </a:extLst>
              </p:cNvPr>
              <p:cNvSpPr txBox="1"/>
              <p:nvPr/>
            </p:nvSpPr>
            <p:spPr>
              <a:xfrm>
                <a:off x="122904" y="6271281"/>
                <a:ext cx="327519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b>
                          </m:sSub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E68D2B-B45A-246D-4D73-09BA41D05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04" y="6271281"/>
                <a:ext cx="3275192" cy="400110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Screen Shot 2015-10-12 at 12.45.41.png">
            <a:extLst>
              <a:ext uri="{FF2B5EF4-FFF2-40B4-BE49-F238E27FC236}">
                <a16:creationId xmlns:a16="http://schemas.microsoft.com/office/drawing/2014/main" id="{AF9C8FBB-C4A5-47D9-F689-0FBD53D45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108" r="-36108"/>
          <a:stretch>
            <a:fillRect/>
          </a:stretch>
        </p:blipFill>
        <p:spPr>
          <a:xfrm>
            <a:off x="6933028" y="328434"/>
            <a:ext cx="6462415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8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rontiers | Nuclear Reactor Developments Across France">
            <a:extLst>
              <a:ext uri="{FF2B5EF4-FFF2-40B4-BE49-F238E27FC236}">
                <a16:creationId xmlns:a16="http://schemas.microsoft.com/office/drawing/2014/main" id="{08D51785-02B4-A8D9-F88F-FE7CAB603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296" y="5642663"/>
            <a:ext cx="1194836" cy="1194836"/>
          </a:xfrm>
          <a:prstGeom prst="rect">
            <a:avLst/>
          </a:prstGeom>
        </p:spPr>
      </p:pic>
      <p:pic>
        <p:nvPicPr>
          <p:cNvPr id="10" name="Picture 9" descr="Why Does Earth Have an Atmosphere? | Live Science">
            <a:extLst>
              <a:ext uri="{FF2B5EF4-FFF2-40B4-BE49-F238E27FC236}">
                <a16:creationId xmlns:a16="http://schemas.microsoft.com/office/drawing/2014/main" id="{84F49FC4-364D-7C47-4CF4-A86888A5C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3670" y="2779776"/>
            <a:ext cx="3644941" cy="2543865"/>
          </a:xfrm>
          <a:prstGeom prst="rect">
            <a:avLst/>
          </a:prstGeom>
        </p:spPr>
      </p:pic>
      <p:pic>
        <p:nvPicPr>
          <p:cNvPr id="9" name="Picture 13" descr="Do solar neutrinos affect nuclear decay on Earth? – Physics World">
            <a:extLst>
              <a:ext uri="{FF2B5EF4-FFF2-40B4-BE49-F238E27FC236}">
                <a16:creationId xmlns:a16="http://schemas.microsoft.com/office/drawing/2014/main" id="{BC86057F-1DD4-1C71-1F18-FD82381F9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557" y="3501436"/>
            <a:ext cx="23876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5F56FE-D930-5823-84B9-089710444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story without beams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CA0343-3D1E-A5FF-88D3-270C5E56E6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896" y="825910"/>
                <a:ext cx="3459375" cy="535105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Atmospheric neutrinos (Super-K)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sz="2400" dirty="0"/>
                  <a:t> disappearance 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sub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/>
                  <a:t>  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sz="2400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400" b="0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𝑎𝑡𝑚</m:t>
                        </m:r>
                      </m:sub>
                      <m:sup>
                        <m:r>
                          <a:rPr lang="en-GB" sz="2400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CA0343-3D1E-A5FF-88D3-270C5E56E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896" y="825910"/>
                <a:ext cx="3459375" cy="5351053"/>
              </a:xfrm>
              <a:blipFill>
                <a:blip r:embed="rId6"/>
                <a:stretch>
                  <a:fillRect l="-2564" t="-1418" r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90169-1791-9B65-81BF-570E70EA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5</a:t>
            </a:fld>
            <a:endParaRPr lang="en-US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31B1755-5718-96F9-5ED5-B281B6CD7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4478776"/>
            <a:ext cx="11887200" cy="16897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65C6D9-CC46-F9C7-F6B5-10893BC36E73}"/>
                  </a:ext>
                </a:extLst>
              </p:cNvPr>
              <p:cNvSpPr txBox="1"/>
              <p:nvPr/>
            </p:nvSpPr>
            <p:spPr>
              <a:xfrm>
                <a:off x="122904" y="6271281"/>
                <a:ext cx="327519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b>
                          </m:sSub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65C6D9-CC46-F9C7-F6B5-10893BC36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04" y="6271281"/>
                <a:ext cx="3275192" cy="400110"/>
              </a:xfrm>
              <a:prstGeom prst="rect">
                <a:avLst/>
              </a:prstGeom>
              <a:blipFill>
                <a:blip r:embed="rId8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EF4F798E-DF4E-1442-6B8C-7790F41AED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57808" y="291610"/>
                <a:ext cx="3211286" cy="53510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/>
                  <a:t>Solar neutrinos (SNO Super-K)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disappearance</a:t>
                </a:r>
              </a:p>
              <a:p>
                <a:r>
                  <a:rPr lang="en-US" sz="2400" dirty="0" err="1"/>
                  <a:t>KamLAND</a:t>
                </a:r>
                <a:r>
                  <a:rPr lang="en-US" sz="2400" dirty="0"/>
                  <a:t> 180km reactor baseline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disappearance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21</m:t>
                        </m:r>
                      </m:sub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sz="2400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400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𝑠𝑜𝑙𝑎𝑟</m:t>
                        </m:r>
                      </m:sub>
                      <m:sup>
                        <m:r>
                          <a:rPr lang="en-GB" sz="2400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EF4F798E-DF4E-1442-6B8C-7790F41AED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7808" y="291610"/>
                <a:ext cx="3211286" cy="5351053"/>
              </a:xfrm>
              <a:prstGeom prst="rect">
                <a:avLst/>
              </a:prstGeom>
              <a:blipFill>
                <a:blip r:embed="rId9"/>
                <a:stretch>
                  <a:fillRect l="-2756" t="-1896" r="-3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A907833-54D5-989F-D4F5-35F10A42F38F}"/>
                  </a:ext>
                </a:extLst>
              </p:cNvPr>
              <p:cNvSpPr txBox="1"/>
              <p:nvPr/>
            </p:nvSpPr>
            <p:spPr>
              <a:xfrm>
                <a:off x="4087474" y="753473"/>
                <a:ext cx="4109934" cy="23151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Reactor neutrinos, short baseline (Daya Bay, Double </a:t>
                </a:r>
                <a:r>
                  <a:rPr lang="en-US" sz="2400" dirty="0" err="1"/>
                  <a:t>Chooz</a:t>
                </a:r>
                <a:r>
                  <a:rPr lang="en-US" sz="2400" dirty="0"/>
                  <a:t>, RENO)</a:t>
                </a:r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disappearance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sub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/>
                  <a:t>.   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A907833-54D5-989F-D4F5-35F10A42F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7474" y="753473"/>
                <a:ext cx="4109934" cy="2315186"/>
              </a:xfrm>
              <a:prstGeom prst="rect">
                <a:avLst/>
              </a:prstGeom>
              <a:blipFill>
                <a:blip r:embed="rId10"/>
                <a:stretch>
                  <a:fillRect l="-2160" t="-2186" r="-2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750EC80-CC63-F814-EB39-0DA349DFE27F}"/>
              </a:ext>
            </a:extLst>
          </p:cNvPr>
          <p:cNvSpPr/>
          <p:nvPr/>
        </p:nvSpPr>
        <p:spPr>
          <a:xfrm>
            <a:off x="2789863" y="5184442"/>
            <a:ext cx="1511808" cy="847648"/>
          </a:xfrm>
          <a:prstGeom prst="roundRect">
            <a:avLst/>
          </a:prstGeom>
          <a:solidFill>
            <a:srgbClr val="C1E5F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DA9302A-DBEA-9BCC-031C-59CC4DCFB390}"/>
              </a:ext>
            </a:extLst>
          </p:cNvPr>
          <p:cNvSpPr/>
          <p:nvPr/>
        </p:nvSpPr>
        <p:spPr>
          <a:xfrm>
            <a:off x="9518208" y="4715070"/>
            <a:ext cx="1511808" cy="847648"/>
          </a:xfrm>
          <a:prstGeom prst="round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5E45009-59EC-EB74-F1D4-E308E6BBA5AC}"/>
              </a:ext>
            </a:extLst>
          </p:cNvPr>
          <p:cNvSpPr/>
          <p:nvPr/>
        </p:nvSpPr>
        <p:spPr>
          <a:xfrm>
            <a:off x="5431096" y="4674962"/>
            <a:ext cx="664904" cy="462028"/>
          </a:xfrm>
          <a:prstGeom prst="roundRect">
            <a:avLst/>
          </a:prstGeom>
          <a:solidFill>
            <a:srgbClr val="F2C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2D62A79-4109-6A17-9DCF-7CE60BF63D3D}"/>
              </a:ext>
            </a:extLst>
          </p:cNvPr>
          <p:cNvSpPr/>
          <p:nvPr/>
        </p:nvSpPr>
        <p:spPr>
          <a:xfrm>
            <a:off x="8114869" y="4695236"/>
            <a:ext cx="664904" cy="462028"/>
          </a:xfrm>
          <a:prstGeom prst="roundRect">
            <a:avLst/>
          </a:prstGeom>
          <a:solidFill>
            <a:srgbClr val="F2C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786D591-BAC0-E67D-AA28-F2693CEBAECE}"/>
              </a:ext>
            </a:extLst>
          </p:cNvPr>
          <p:cNvSpPr/>
          <p:nvPr/>
        </p:nvSpPr>
        <p:spPr>
          <a:xfrm>
            <a:off x="7637392" y="5562718"/>
            <a:ext cx="664904" cy="462028"/>
          </a:xfrm>
          <a:prstGeom prst="roundRect">
            <a:avLst/>
          </a:prstGeom>
          <a:solidFill>
            <a:srgbClr val="F2C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A0691AF-116E-59BB-8B81-610E3E4EB56D}"/>
              </a:ext>
            </a:extLst>
          </p:cNvPr>
          <p:cNvSpPr/>
          <p:nvPr/>
        </p:nvSpPr>
        <p:spPr>
          <a:xfrm>
            <a:off x="6004162" y="5559798"/>
            <a:ext cx="664904" cy="462028"/>
          </a:xfrm>
          <a:prstGeom prst="roundRect">
            <a:avLst/>
          </a:prstGeom>
          <a:solidFill>
            <a:srgbClr val="F2C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F90C78-F112-67F8-29EC-B5D8C9EF1EDF}"/>
              </a:ext>
            </a:extLst>
          </p:cNvPr>
          <p:cNvSpPr txBox="1"/>
          <p:nvPr/>
        </p:nvSpPr>
        <p:spPr>
          <a:xfrm>
            <a:off x="5431096" y="65167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4421D84-5205-93A6-E22F-318A559F0925}"/>
                  </a:ext>
                </a:extLst>
              </p:cNvPr>
              <p:cNvSpPr txBox="1"/>
              <p:nvPr/>
            </p:nvSpPr>
            <p:spPr>
              <a:xfrm>
                <a:off x="7430023" y="6321079"/>
                <a:ext cx="2034596" cy="3802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𝑠𝑜𝑙𝑎𝑟</m:t>
                        </m:r>
                      </m:sub>
                      <m:sup>
                        <m:r>
                          <a:rPr lang="en-GB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&lt;&lt;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𝑎𝑡𝑚</m:t>
                        </m:r>
                      </m:sub>
                      <m:sup>
                        <m:r>
                          <a:rPr lang="en-GB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4421D84-5205-93A6-E22F-318A559F0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023" y="6321079"/>
                <a:ext cx="2034596" cy="380297"/>
              </a:xfrm>
              <a:prstGeom prst="rect">
                <a:avLst/>
              </a:prstGeom>
              <a:blipFill>
                <a:blip r:embed="rId12"/>
                <a:stretch>
                  <a:fillRect t="-3226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9B864CBE-6BB5-6E19-3F0F-2270E681A6E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15278" y="2678731"/>
            <a:ext cx="2937642" cy="189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8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A1ED-AA44-27CA-EEDB-758C2FCDF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+ Beam neutrinos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BF2D9A-A6BB-933E-F0E0-0B4B640367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Control your source</a:t>
                </a:r>
              </a:p>
              <a:p>
                <a:r>
                  <a:rPr lang="en-US" dirty="0"/>
                  <a:t>Measure your source</a:t>
                </a:r>
              </a:p>
              <a:p>
                <a:pPr marL="0" indent="0">
                  <a:buNone/>
                </a:pPr>
                <a:endParaRPr lang="en-GB" i="1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i="1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 disappearance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appearance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sub>
                    </m:sSub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Compare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appearance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BF2D9A-A6BB-933E-F0E0-0B4B640367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67" t="-1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DC0A5-EFD2-7D80-0BAA-9157644E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6</a:t>
            </a:fld>
            <a:endParaRPr lang="en-US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0087171-516C-612A-613D-D721AA2C5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478776"/>
            <a:ext cx="11887200" cy="1689731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2E30E2B-C7AF-E80A-69BB-8CC633727E81}"/>
              </a:ext>
            </a:extLst>
          </p:cNvPr>
          <p:cNvSpPr/>
          <p:nvPr/>
        </p:nvSpPr>
        <p:spPr>
          <a:xfrm>
            <a:off x="2789863" y="5184442"/>
            <a:ext cx="1511808" cy="847648"/>
          </a:xfrm>
          <a:prstGeom prst="roundRect">
            <a:avLst/>
          </a:prstGeom>
          <a:solidFill>
            <a:srgbClr val="C1E5F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DF51F78-59E2-75E1-1248-7B1304D1AF78}"/>
              </a:ext>
            </a:extLst>
          </p:cNvPr>
          <p:cNvSpPr/>
          <p:nvPr/>
        </p:nvSpPr>
        <p:spPr>
          <a:xfrm>
            <a:off x="9518208" y="4715070"/>
            <a:ext cx="1511808" cy="847648"/>
          </a:xfrm>
          <a:prstGeom prst="round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A468111-EF72-E55B-0636-14A029189776}"/>
              </a:ext>
            </a:extLst>
          </p:cNvPr>
          <p:cNvSpPr/>
          <p:nvPr/>
        </p:nvSpPr>
        <p:spPr>
          <a:xfrm>
            <a:off x="5431096" y="4674962"/>
            <a:ext cx="664904" cy="462028"/>
          </a:xfrm>
          <a:prstGeom prst="roundRect">
            <a:avLst/>
          </a:prstGeom>
          <a:solidFill>
            <a:srgbClr val="F2C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5B0AA01-B62F-D276-8489-DCC698D0100C}"/>
              </a:ext>
            </a:extLst>
          </p:cNvPr>
          <p:cNvSpPr/>
          <p:nvPr/>
        </p:nvSpPr>
        <p:spPr>
          <a:xfrm>
            <a:off x="8114869" y="4695236"/>
            <a:ext cx="664904" cy="462028"/>
          </a:xfrm>
          <a:prstGeom prst="roundRect">
            <a:avLst/>
          </a:prstGeom>
          <a:solidFill>
            <a:srgbClr val="F2C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075F11-17A3-C0BA-DC28-C8E2AA227FCD}"/>
              </a:ext>
            </a:extLst>
          </p:cNvPr>
          <p:cNvSpPr/>
          <p:nvPr/>
        </p:nvSpPr>
        <p:spPr>
          <a:xfrm>
            <a:off x="7637392" y="5562718"/>
            <a:ext cx="664904" cy="462028"/>
          </a:xfrm>
          <a:prstGeom prst="roundRect">
            <a:avLst/>
          </a:prstGeom>
          <a:solidFill>
            <a:srgbClr val="F2C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FF1F9BC-02A3-A92F-29E6-36B73424ED8C}"/>
              </a:ext>
            </a:extLst>
          </p:cNvPr>
          <p:cNvSpPr/>
          <p:nvPr/>
        </p:nvSpPr>
        <p:spPr>
          <a:xfrm>
            <a:off x="6004162" y="5559798"/>
            <a:ext cx="664904" cy="462028"/>
          </a:xfrm>
          <a:prstGeom prst="roundRect">
            <a:avLst/>
          </a:prstGeom>
          <a:solidFill>
            <a:srgbClr val="F2C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Neutrino facility at J-PARC">
            <a:extLst>
              <a:ext uri="{FF2B5EF4-FFF2-40B4-BE49-F238E27FC236}">
                <a16:creationId xmlns:a16="http://schemas.microsoft.com/office/drawing/2014/main" id="{0EBB86C4-37C0-0B12-3BA8-B734199E6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303" y="917331"/>
            <a:ext cx="7291801" cy="151912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0405122-FF69-82F9-62E6-18BB066C1A3A}"/>
              </a:ext>
            </a:extLst>
          </p:cNvPr>
          <p:cNvSpPr/>
          <p:nvPr/>
        </p:nvSpPr>
        <p:spPr>
          <a:xfrm>
            <a:off x="2737044" y="5087834"/>
            <a:ext cx="1599257" cy="1031421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0C00377-3517-09B7-08A7-1D8A0568FA4D}"/>
              </a:ext>
            </a:extLst>
          </p:cNvPr>
          <p:cNvSpPr/>
          <p:nvPr/>
        </p:nvSpPr>
        <p:spPr>
          <a:xfrm>
            <a:off x="5131956" y="4455940"/>
            <a:ext cx="3780396" cy="1721023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D5069D-0CB1-54DA-C2AC-01AEBB22C62E}"/>
                  </a:ext>
                </a:extLst>
              </p:cNvPr>
              <p:cNvSpPr txBox="1"/>
              <p:nvPr/>
            </p:nvSpPr>
            <p:spPr>
              <a:xfrm>
                <a:off x="8448034" y="2776596"/>
                <a:ext cx="224946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1"/>
                <a:r>
                  <a:rPr lang="en-US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MINOS, K2K</a:t>
                </a:r>
              </a:p>
              <a:p>
                <a:pPr lvl="1"/>
                <a:r>
                  <a:rPr lang="en-US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T2K, </a:t>
                </a:r>
                <a:r>
                  <a:rPr lang="en-US" sz="2400" dirty="0" err="1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No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sz="2400" dirty="0" err="1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A</a:t>
                </a:r>
                <a:endParaRPr lang="en-US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  <a:p>
                <a:endParaRPr lang="en-US" sz="2400" dirty="0">
                  <a:solidFill>
                    <a:schemeClr val="bg2">
                      <a:lumMod val="25000"/>
                      <a:lumOff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D5069D-0CB1-54DA-C2AC-01AEBB22C6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034" y="2776596"/>
                <a:ext cx="2249462" cy="1200329"/>
              </a:xfrm>
              <a:prstGeom prst="rect">
                <a:avLst/>
              </a:prstGeom>
              <a:blipFill>
                <a:blip r:embed="rId5"/>
                <a:stretch>
                  <a:fillRect t="-4211" r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9CAFF3-85A1-3A6D-0227-4D57302F3176}"/>
                  </a:ext>
                </a:extLst>
              </p:cNvPr>
              <p:cNvSpPr txBox="1"/>
              <p:nvPr/>
            </p:nvSpPr>
            <p:spPr>
              <a:xfrm>
                <a:off x="7716364" y="311542"/>
                <a:ext cx="4352730" cy="4914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sz="2400" dirty="0"/>
                  <a:t>  ,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ac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9CAFF3-85A1-3A6D-0227-4D57302F3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364" y="311542"/>
                <a:ext cx="4352730" cy="491417"/>
              </a:xfrm>
              <a:prstGeom prst="rect">
                <a:avLst/>
              </a:prstGeom>
              <a:blipFill>
                <a:blip r:embed="rId6"/>
                <a:stretch>
                  <a:fillRect t="-7500" b="-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249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B7549-6C1B-F9D4-07DB-A6E79332C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C2AE667-731D-522B-5B3A-B659BC6BE6C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0"/>
                <a:ext cx="11887199" cy="133780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Oscillations measure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- </a:t>
                </a:r>
                <a:r>
                  <a:rPr lang="en-GB" sz="2800" dirty="0"/>
                  <a:t>how do we know the sign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800" dirty="0"/>
                  <a:t>? 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C2AE667-731D-522B-5B3A-B659BC6BE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0"/>
                <a:ext cx="11887199" cy="1337809"/>
              </a:xfrm>
              <a:blipFill>
                <a:blip r:embed="rId3"/>
                <a:stretch>
                  <a:fillRect l="-21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5C5DD-1903-E20A-517D-7440FC505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C07AF1-644F-6E4A-CE3E-2BDACE1FF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818" y="1447700"/>
            <a:ext cx="5258834" cy="295569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33B77B-EAFB-744D-F6D8-924FDFDA0C84}"/>
                  </a:ext>
                </a:extLst>
              </p:cNvPr>
              <p:cNvSpPr txBox="1"/>
              <p:nvPr/>
            </p:nvSpPr>
            <p:spPr>
              <a:xfrm>
                <a:off x="152400" y="4327986"/>
                <a:ext cx="11828211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r>
                  <a:rPr lang="en-US" sz="2800" dirty="0"/>
                  <a:t>Matter effects </a:t>
                </a:r>
                <a:r>
                  <a:rPr lang="en-GB" sz="2800" dirty="0"/>
                  <a:t>alter the effective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/>
                  <a:t> and mixing angles in matter compared to a vacuum </a:t>
                </a:r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400" dirty="0"/>
                  <a:t> - additional potential due to ambient electrons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Effect larger in denser medium, longer baseline, higher energy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33B77B-EAFB-744D-F6D8-924FDFDA0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327986"/>
                <a:ext cx="11828211" cy="2400657"/>
              </a:xfrm>
              <a:prstGeom prst="rect">
                <a:avLst/>
              </a:prstGeom>
              <a:blipFill>
                <a:blip r:embed="rId5"/>
                <a:stretch>
                  <a:fillRect l="-1180" r="-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F54A435-08B9-2BC3-6FBD-A0179035FF05}"/>
                  </a:ext>
                </a:extLst>
              </p:cNvPr>
              <p:cNvSpPr txBox="1"/>
              <p:nvPr/>
            </p:nvSpPr>
            <p:spPr>
              <a:xfrm>
                <a:off x="152400" y="1923961"/>
                <a:ext cx="3297076" cy="1998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Normal Ordering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400" dirty="0"/>
                  <a:t> oscillations enhanced in matter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oscillations suppressed in matter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F54A435-08B9-2BC3-6FBD-A0179035F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923961"/>
                <a:ext cx="3297076" cy="1998496"/>
              </a:xfrm>
              <a:prstGeom prst="rect">
                <a:avLst/>
              </a:prstGeom>
              <a:blipFill>
                <a:blip r:embed="rId6"/>
                <a:stretch>
                  <a:fillRect l="-3077" t="-2532" r="-1538" b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D68D9B5-7F36-EC80-D497-211A669BDC76}"/>
                  </a:ext>
                </a:extLst>
              </p:cNvPr>
              <p:cNvSpPr txBox="1"/>
              <p:nvPr/>
            </p:nvSpPr>
            <p:spPr>
              <a:xfrm>
                <a:off x="8708311" y="1923961"/>
                <a:ext cx="3360786" cy="1998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 Inverted Ordering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400" dirty="0"/>
                  <a:t> oscillations suppressed in matter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oscillations enhanced in matter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D68D9B5-7F36-EC80-D497-211A669BD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311" y="1923961"/>
                <a:ext cx="3360786" cy="1998496"/>
              </a:xfrm>
              <a:prstGeom prst="rect">
                <a:avLst/>
              </a:prstGeom>
              <a:blipFill>
                <a:blip r:embed="rId7"/>
                <a:stretch>
                  <a:fillRect l="-2256" t="-2532" b="-6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211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C040-E2C0-3C89-ECCA-AF1878FD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39BF6-C573-E49A-3861-52D02C78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58215E-3926-12CD-04DA-345766593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76" y="2280920"/>
            <a:ext cx="5618023" cy="41454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A517DE-A06B-460B-9761-82122D442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941" y="192484"/>
            <a:ext cx="3696588" cy="38387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BB110EB8-AB6E-9675-3F37-36E86B6A9E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896" y="825911"/>
                <a:ext cx="8088045" cy="176937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𝐶𝑃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matter effects are degenerate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BB110EB8-AB6E-9675-3F37-36E86B6A9E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896" y="825911"/>
                <a:ext cx="8088045" cy="1769372"/>
              </a:xfrm>
              <a:blipFill>
                <a:blip r:embed="rId5"/>
                <a:stretch>
                  <a:fillRect l="-1411" t="-4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03D8A2-3E4C-B0DF-59AF-C8C8AFE772DB}"/>
                  </a:ext>
                </a:extLst>
              </p:cNvPr>
              <p:cNvSpPr txBox="1"/>
              <p:nvPr/>
            </p:nvSpPr>
            <p:spPr>
              <a:xfrm>
                <a:off x="8924671" y="4091970"/>
                <a:ext cx="278935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sz="2400" dirty="0"/>
                  <a:t>A – Nu2026 talk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Baseline = 810km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03D8A2-3E4C-B0DF-59AF-C8C8AFE77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4671" y="4091970"/>
                <a:ext cx="2789353" cy="1200329"/>
              </a:xfrm>
              <a:prstGeom prst="rect">
                <a:avLst/>
              </a:prstGeom>
              <a:blipFill>
                <a:blip r:embed="rId6"/>
                <a:stretch>
                  <a:fillRect l="-3167" t="-4211" r="-2262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0D5C82C5-AF7D-C561-781A-41803151951C}"/>
              </a:ext>
            </a:extLst>
          </p:cNvPr>
          <p:cNvSpPr txBox="1"/>
          <p:nvPr/>
        </p:nvSpPr>
        <p:spPr>
          <a:xfrm>
            <a:off x="6135318" y="5292299"/>
            <a:ext cx="25907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T2K– Nu2026 talk</a:t>
            </a:r>
          </a:p>
          <a:p>
            <a:endParaRPr lang="en-US" sz="2400" dirty="0"/>
          </a:p>
          <a:p>
            <a:r>
              <a:rPr lang="en-US" sz="2400" dirty="0"/>
              <a:t>Baseline = 295km </a:t>
            </a:r>
          </a:p>
        </p:txBody>
      </p:sp>
    </p:spTree>
    <p:extLst>
      <p:ext uri="{BB962C8B-B14F-4D97-AF65-F5344CB8AC3E}">
        <p14:creationId xmlns:p14="http://schemas.microsoft.com/office/powerpoint/2010/main" val="4268497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D8D396-17EF-9C7E-AA17-B2346A3F93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895" y="1012465"/>
                <a:ext cx="11887200" cy="5351053"/>
              </a:xfrm>
            </p:spPr>
            <p:txBody>
              <a:bodyPr/>
              <a:lstStyle/>
              <a:p>
                <a:pPr lvl="1"/>
                <a:endParaRPr lang="en-US" sz="1200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Next Generation of Experiments should:</a:t>
                </a:r>
              </a:p>
              <a:p>
                <a:r>
                  <a:rPr lang="en-US" dirty="0"/>
                  <a:t>Determine the mass ordering</a:t>
                </a:r>
              </a:p>
              <a:p>
                <a:pPr lvl="1"/>
                <a:r>
                  <a:rPr lang="en-US" dirty="0"/>
                  <a:t>Through matter effect</a:t>
                </a:r>
              </a:p>
              <a:p>
                <a:pPr lvl="1"/>
                <a:r>
                  <a:rPr lang="en-US" dirty="0"/>
                  <a:t>Long baseline (or atmospheric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Determine if neutrinos violate CP</a:t>
                </a:r>
              </a:p>
              <a:p>
                <a:pPr lvl="1"/>
                <a:r>
                  <a:rPr lang="en-US" dirty="0"/>
                  <a:t>Compare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and</a:t>
                </a:r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 appearance  to probe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𝑪𝑷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Determine if this model is correct – precise parameter measurements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D8D396-17EF-9C7E-AA17-B2346A3F93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895" y="1012465"/>
                <a:ext cx="11887200" cy="5351053"/>
              </a:xfrm>
              <a:blipFill>
                <a:blip r:embed="rId3"/>
                <a:stretch>
                  <a:fillRect l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3EF0E-EE8E-621C-3B1B-C3D0F2E35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268EFA-AAF0-3D1B-D5AA-03D8D25A5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815" y="1347073"/>
            <a:ext cx="4485450" cy="25210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A80C61F-CB9A-50E9-CDCC-2D4FA6398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we need Long Baseline Neutrino Experiments</a:t>
            </a:r>
          </a:p>
        </p:txBody>
      </p:sp>
      <p:pic>
        <p:nvPicPr>
          <p:cNvPr id="21" name="Content Placeholder 5">
            <a:extLst>
              <a:ext uri="{FF2B5EF4-FFF2-40B4-BE49-F238E27FC236}">
                <a16:creationId xmlns:a16="http://schemas.microsoft.com/office/drawing/2014/main" id="{BD07E74A-7FEF-87D1-B505-677C462608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576312"/>
            <a:ext cx="11887200" cy="168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86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44E48E69-050D-8FA5-06FA-36DFFF489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239" y="4597076"/>
            <a:ext cx="2366199" cy="2821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F848CA-2759-7BD4-9389-4861EF246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Overview of the Hyper-</a:t>
            </a:r>
            <a:r>
              <a:rPr lang="en-US" dirty="0" err="1"/>
              <a:t>Kamiokande</a:t>
            </a:r>
            <a:r>
              <a:rPr lang="en-US" dirty="0"/>
              <a:t>  project</a:t>
            </a:r>
          </a:p>
        </p:txBody>
      </p:sp>
      <p:pic>
        <p:nvPicPr>
          <p:cNvPr id="4" name="図 15">
            <a:extLst>
              <a:ext uri="{FF2B5EF4-FFF2-40B4-BE49-F238E27FC236}">
                <a16:creationId xmlns:a16="http://schemas.microsoft.com/office/drawing/2014/main" id="{6D8F52C0-156C-9767-8AA6-7EEEC8C90DE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-1909" t="7990" r="12325" b="-223"/>
          <a:stretch>
            <a:fillRect/>
          </a:stretch>
        </p:blipFill>
        <p:spPr>
          <a:xfrm>
            <a:off x="-715341" y="743855"/>
            <a:ext cx="4355443" cy="2794992"/>
          </a:xfrm>
          <a:prstGeom prst="rect">
            <a:avLst/>
          </a:prstGeom>
          <a:noFill/>
          <a:ln w="108000">
            <a:noFill/>
            <a:prstDash val="solid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DFDD37-42A2-B3C5-0457-B9DDF2E9418E}"/>
                  </a:ext>
                </a:extLst>
              </p:cNvPr>
              <p:cNvSpPr txBox="1"/>
              <p:nvPr/>
            </p:nvSpPr>
            <p:spPr>
              <a:xfrm>
                <a:off x="181894" y="3690569"/>
                <a:ext cx="3451955" cy="260763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Far Detector (FD)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Water Cherenkov 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187kton fiducial mass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1750 </a:t>
                </a:r>
                <a:r>
                  <a:rPr lang="en-US" dirty="0" err="1"/>
                  <a:t>m.w.e</a:t>
                </a:r>
                <a:r>
                  <a:rPr lang="en-US" dirty="0"/>
                  <a:t>. overburden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Oscillated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acc>
                    <m:r>
                      <a:rPr lang="en-GB" b="0" i="1" smtClean="0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i="1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  </a:t>
                </a:r>
                <a:r>
                  <a:rPr lang="en-US" dirty="0"/>
                  <a:t>measurement</a:t>
                </a:r>
              </a:p>
              <a:p>
                <a:endParaRPr lang="en-US" dirty="0"/>
              </a:p>
              <a:p>
                <a:r>
                  <a:rPr lang="en-US" dirty="0"/>
                  <a:t>Statistics!</a:t>
                </a:r>
              </a:p>
              <a:p>
                <a:r>
                  <a:rPr lang="en-US" dirty="0"/>
                  <a:t>Excellent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separation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DFDD37-42A2-B3C5-0457-B9DDF2E94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894" y="3690569"/>
                <a:ext cx="3451955" cy="2607637"/>
              </a:xfrm>
              <a:prstGeom prst="rect">
                <a:avLst/>
              </a:prstGeom>
              <a:blipFill>
                <a:blip r:embed="rId5"/>
                <a:stretch>
                  <a:fillRect l="-1095" t="-481" b="-240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図 22" descr="ドアのボト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127F593-DE21-2FF7-82C6-09B169B556A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493" r="39652" b="5847"/>
          <a:stretch/>
        </p:blipFill>
        <p:spPr>
          <a:xfrm>
            <a:off x="4433852" y="782180"/>
            <a:ext cx="1177897" cy="2293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4F1B58-C53F-3006-3C3D-D849E69A1586}"/>
                  </a:ext>
                </a:extLst>
              </p:cNvPr>
              <p:cNvSpPr txBox="1"/>
              <p:nvPr/>
            </p:nvSpPr>
            <p:spPr>
              <a:xfrm>
                <a:off x="3818380" y="3321238"/>
                <a:ext cx="2388603" cy="34163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Intermediate Water Cherenkov Detector (IWCD)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870m downstream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Vertically moving Water Cherenkov spans 1.5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/>
                  <a:t>-4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/>
                  <a:t> off-axis angles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110t fiducial mass</a:t>
                </a:r>
              </a:p>
              <a:p>
                <a:pPr marL="285750" indent="-285750"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b="0" i="1" smtClean="0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b="0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 </a:t>
                </a:r>
                <a:r>
                  <a:rPr lang="en-US" dirty="0"/>
                  <a:t>cross sections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Neutral current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4F1B58-C53F-3006-3C3D-D849E69A1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380" y="3321238"/>
                <a:ext cx="2388603" cy="3416320"/>
              </a:xfrm>
              <a:prstGeom prst="rect">
                <a:avLst/>
              </a:prstGeom>
              <a:blipFill>
                <a:blip r:embed="rId7"/>
                <a:stretch>
                  <a:fillRect l="-2105" t="-741" b="-185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グループ化 38">
            <a:extLst>
              <a:ext uri="{FF2B5EF4-FFF2-40B4-BE49-F238E27FC236}">
                <a16:creationId xmlns:a16="http://schemas.microsoft.com/office/drawing/2014/main" id="{993ABFFB-2206-2B7B-7B09-7D5F7EE67B5D}"/>
              </a:ext>
            </a:extLst>
          </p:cNvPr>
          <p:cNvGrpSpPr>
            <a:grpSpLocks noChangeAspect="1"/>
          </p:cNvGrpSpPr>
          <p:nvPr/>
        </p:nvGrpSpPr>
        <p:grpSpPr>
          <a:xfrm>
            <a:off x="6411751" y="774291"/>
            <a:ext cx="2551469" cy="1920864"/>
            <a:chOff x="10899481" y="4717979"/>
            <a:chExt cx="2640865" cy="1988165"/>
          </a:xfrm>
        </p:grpSpPr>
        <p:pic>
          <p:nvPicPr>
            <p:cNvPr id="22" name="Google Shape;90;p 5">
              <a:extLst>
                <a:ext uri="{FF2B5EF4-FFF2-40B4-BE49-F238E27FC236}">
                  <a16:creationId xmlns:a16="http://schemas.microsoft.com/office/drawing/2014/main" id="{8FE6D840-144A-DBEC-B79F-8DB1DDCA0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/>
              <a:alphaModFix/>
            </a:blip>
            <a:srcRect/>
            <a:stretch>
              <a:fillRect/>
            </a:stretch>
          </p:blipFill>
          <p:spPr>
            <a:xfrm>
              <a:off x="10899481" y="4726144"/>
              <a:ext cx="2640865" cy="198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正方形/長方形 36">
              <a:extLst>
                <a:ext uri="{FF2B5EF4-FFF2-40B4-BE49-F238E27FC236}">
                  <a16:creationId xmlns:a16="http://schemas.microsoft.com/office/drawing/2014/main" id="{FC5CEE4E-71EF-6A1B-7261-36E43A4FD408}"/>
                </a:ext>
              </a:extLst>
            </p:cNvPr>
            <p:cNvSpPr/>
            <p:nvPr/>
          </p:nvSpPr>
          <p:spPr>
            <a:xfrm>
              <a:off x="10899481" y="4717979"/>
              <a:ext cx="2640864" cy="1979999"/>
            </a:xfrm>
            <a:prstGeom prst="rect">
              <a:avLst/>
            </a:prstGeom>
            <a:noFill/>
            <a:ln w="508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6180EA-9EC0-DDD0-A643-E80C4AC6FA1E}"/>
                  </a:ext>
                </a:extLst>
              </p:cNvPr>
              <p:cNvSpPr txBox="1"/>
              <p:nvPr/>
            </p:nvSpPr>
            <p:spPr>
              <a:xfrm>
                <a:off x="6354079" y="3109366"/>
                <a:ext cx="2841329" cy="343863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Near Detectors (ND280)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280m downstream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 err="1"/>
                  <a:t>Magnetised</a:t>
                </a:r>
                <a:r>
                  <a:rPr lang="en-US" dirty="0"/>
                  <a:t> tracking detector</a:t>
                </a:r>
              </a:p>
              <a:p>
                <a:pPr marL="285750" indent="-285750"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 smtClean="0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 flux  measurement (including wrong sign)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Final state hadrons and interaction cross-sections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Since beginning of T2K, upgraded 2024</a:t>
                </a: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6180EA-9EC0-DDD0-A643-E80C4AC6F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4079" y="3109366"/>
                <a:ext cx="2841329" cy="3438634"/>
              </a:xfrm>
              <a:prstGeom prst="rect">
                <a:avLst/>
              </a:prstGeom>
              <a:blipFill>
                <a:blip r:embed="rId9"/>
                <a:stretch>
                  <a:fillRect l="-1327" t="-735" r="-885" b="-18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Picture 8" descr="page8image108262400">
            <a:extLst>
              <a:ext uri="{FF2B5EF4-FFF2-40B4-BE49-F238E27FC236}">
                <a16:creationId xmlns:a16="http://schemas.microsoft.com/office/drawing/2014/main" id="{898120D0-1AA0-3638-E61B-D80FFD18E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672" y="782180"/>
            <a:ext cx="2718422" cy="148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57E73A7-3ADB-2ECF-85D2-02A29442DCD1}"/>
                  </a:ext>
                </a:extLst>
              </p:cNvPr>
              <p:cNvSpPr txBox="1"/>
              <p:nvPr/>
            </p:nvSpPr>
            <p:spPr>
              <a:xfrm>
                <a:off x="9318754" y="2482388"/>
                <a:ext cx="2718422" cy="17766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JPARC neutrino beam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Provide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solidFill>
                              <a:schemeClr val="bg2">
                                <a:lumMod val="25000"/>
                                <a:lumOff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 smtClean="0">
                                <a:solidFill>
                                  <a:schemeClr val="bg2">
                                    <a:lumMod val="25000"/>
                                    <a:lumOff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beam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2.5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/>
                  <a:t> Off-axis narrow energy peak 0.6GeV</a:t>
                </a:r>
              </a:p>
              <a:p>
                <a:r>
                  <a:rPr lang="en-US" dirty="0"/>
                  <a:t>Upgrading to 1.3MW beam operation in 2028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57E73A7-3ADB-2ECF-85D2-02A29442D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8754" y="2482388"/>
                <a:ext cx="2718422" cy="1776640"/>
              </a:xfrm>
              <a:prstGeom prst="rect">
                <a:avLst/>
              </a:prstGeom>
              <a:blipFill>
                <a:blip r:embed="rId11"/>
                <a:stretch>
                  <a:fillRect l="-1852" t="-704" b="-422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コンテンツ プレースホルダー 2">
            <a:extLst>
              <a:ext uri="{FF2B5EF4-FFF2-40B4-BE49-F238E27FC236}">
                <a16:creationId xmlns:a16="http://schemas.microsoft.com/office/drawing/2014/main" id="{EB97B4B1-89FC-7559-0E44-4701AA4A3173}"/>
              </a:ext>
            </a:extLst>
          </p:cNvPr>
          <p:cNvSpPr txBox="1">
            <a:spLocks/>
          </p:cNvSpPr>
          <p:nvPr/>
        </p:nvSpPr>
        <p:spPr>
          <a:xfrm>
            <a:off x="10565766" y="5864106"/>
            <a:ext cx="2163215" cy="28717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kumimoji="1"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b="1" dirty="0">
                <a:solidFill>
                  <a:schemeClr val="bg2">
                    <a:lumMod val="25000"/>
                    <a:lumOff val="75000"/>
                  </a:schemeClr>
                </a:solidFill>
              </a:rPr>
              <a:t>Tokai</a:t>
            </a:r>
          </a:p>
        </p:txBody>
      </p:sp>
      <p:sp>
        <p:nvSpPr>
          <p:cNvPr id="54" name="コンテンツ プレースホルダー 2">
            <a:extLst>
              <a:ext uri="{FF2B5EF4-FFF2-40B4-BE49-F238E27FC236}">
                <a16:creationId xmlns:a16="http://schemas.microsoft.com/office/drawing/2014/main" id="{A2D2101A-5EE1-2303-7232-811CBB4FFAB5}"/>
              </a:ext>
            </a:extLst>
          </p:cNvPr>
          <p:cNvSpPr txBox="1">
            <a:spLocks/>
          </p:cNvSpPr>
          <p:nvPr/>
        </p:nvSpPr>
        <p:spPr>
          <a:xfrm>
            <a:off x="9270547" y="5456095"/>
            <a:ext cx="2163215" cy="28717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kumimoji="1"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b="1" dirty="0">
                <a:solidFill>
                  <a:schemeClr val="bg2">
                    <a:lumMod val="25000"/>
                    <a:lumOff val="75000"/>
                  </a:schemeClr>
                </a:solidFill>
              </a:rPr>
              <a:t>Kamioka</a:t>
            </a:r>
          </a:p>
        </p:txBody>
      </p:sp>
      <p:sp>
        <p:nvSpPr>
          <p:cNvPr id="55" name="直線コネクタ 4">
            <a:extLst>
              <a:ext uri="{FF2B5EF4-FFF2-40B4-BE49-F238E27FC236}">
                <a16:creationId xmlns:a16="http://schemas.microsoft.com/office/drawing/2014/main" id="{FEEF1FBF-B779-4EBC-5BE0-F1D809AB022B}"/>
              </a:ext>
            </a:extLst>
          </p:cNvPr>
          <p:cNvSpPr/>
          <p:nvPr/>
        </p:nvSpPr>
        <p:spPr>
          <a:xfrm flipH="1">
            <a:off x="10565766" y="6166129"/>
            <a:ext cx="432838" cy="138523"/>
          </a:xfrm>
          <a:prstGeom prst="line">
            <a:avLst/>
          </a:prstGeom>
          <a:noFill/>
          <a:ln w="12700" cap="rnd">
            <a:solidFill>
              <a:schemeClr val="tx1">
                <a:lumMod val="85000"/>
                <a:lumOff val="15000"/>
                <a:alpha val="60000"/>
              </a:schemeClr>
            </a:solidFill>
            <a:prstDash val="solid"/>
            <a:headEnd w="sm" len="sm"/>
            <a:tailEnd type="oval" w="med" len="med"/>
          </a:ln>
        </p:spPr>
        <p:txBody>
          <a:bodyPr vert="horz" wrap="none" lIns="68579" tIns="47148" rIns="68579" bIns="47148" anchor="ctr" anchorCtr="0" compatLnSpc="0"/>
          <a:lstStyle/>
          <a:p>
            <a:pPr hangingPunct="0"/>
            <a:endParaRPr lang="en-US" sz="857" dirty="0">
              <a:latin typeface="Liberation Sans" pitchFamily="18"/>
              <a:ea typeface="TakaoPGothic" pitchFamily="2"/>
              <a:cs typeface="TakaoPGothic" pitchFamily="2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31AD3AB-CBEF-5016-A297-1118875A03AB}"/>
              </a:ext>
            </a:extLst>
          </p:cNvPr>
          <p:cNvCxnSpPr>
            <a:cxnSpLocks/>
          </p:cNvCxnSpPr>
          <p:nvPr/>
        </p:nvCxnSpPr>
        <p:spPr>
          <a:xfrm flipH="1">
            <a:off x="10739418" y="6007693"/>
            <a:ext cx="42850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1678B0-94C2-01AD-BC49-DFE78B42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5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4" grpId="0" animBg="1"/>
      <p:bldP spid="49" grpId="0" animBg="1"/>
      <p:bldP spid="53" grpId="0"/>
      <p:bldP spid="54" grpId="0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620FC-7CC2-CFB1-0111-83A2C74EE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Hyper-</a:t>
            </a:r>
            <a:r>
              <a:rPr lang="en-US" dirty="0" err="1"/>
              <a:t>Kamiokande</a:t>
            </a:r>
            <a:r>
              <a:rPr lang="en-US" dirty="0"/>
              <a:t> Physics</a:t>
            </a:r>
          </a:p>
        </p:txBody>
      </p:sp>
      <p:pic>
        <p:nvPicPr>
          <p:cNvPr id="4097" name="Picture 1" descr="page8image108175488">
            <a:extLst>
              <a:ext uri="{FF2B5EF4-FFF2-40B4-BE49-F238E27FC236}">
                <a16:creationId xmlns:a16="http://schemas.microsoft.com/office/drawing/2014/main" id="{E625A07F-8F36-9F81-CD93-15BD3D80C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04" y="3793683"/>
            <a:ext cx="3674031" cy="278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陽子崩壊">
            <a:extLst>
              <a:ext uri="{FF2B5EF4-FFF2-40B4-BE49-F238E27FC236}">
                <a16:creationId xmlns:a16="http://schemas.microsoft.com/office/drawing/2014/main" id="{4C07D7B3-46B7-6090-6ABD-ED7C121C0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807" y="2312286"/>
            <a:ext cx="2540000" cy="17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449526-E1D4-645E-F40C-4913DF44ED08}"/>
              </a:ext>
            </a:extLst>
          </p:cNvPr>
          <p:cNvSpPr txBox="1"/>
          <p:nvPr/>
        </p:nvSpPr>
        <p:spPr>
          <a:xfrm>
            <a:off x="4779367" y="3980542"/>
            <a:ext cx="2118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Proton Decay Search</a:t>
            </a:r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674CB07B-ED82-43E0-F9DB-9B31808C15A4}"/>
              </a:ext>
            </a:extLst>
          </p:cNvPr>
          <p:cNvSpPr/>
          <p:nvPr/>
        </p:nvSpPr>
        <p:spPr>
          <a:xfrm>
            <a:off x="3341732" y="4443183"/>
            <a:ext cx="5404702" cy="965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CP violation, oscillation parameters</a:t>
            </a:r>
          </a:p>
        </p:txBody>
      </p:sp>
      <p:pic>
        <p:nvPicPr>
          <p:cNvPr id="4104" name="Picture 8" descr="page8image108262400">
            <a:extLst>
              <a:ext uri="{FF2B5EF4-FFF2-40B4-BE49-F238E27FC236}">
                <a16:creationId xmlns:a16="http://schemas.microsoft.com/office/drawing/2014/main" id="{E7C18EBF-79A3-3870-BE71-E394C023D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608" y="3980542"/>
            <a:ext cx="3854452" cy="211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page13image40928896">
            <a:extLst>
              <a:ext uri="{FF2B5EF4-FFF2-40B4-BE49-F238E27FC236}">
                <a16:creationId xmlns:a16="http://schemas.microsoft.com/office/drawing/2014/main" id="{FD50C34A-3DC3-3F04-CF01-A693F7B51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289" y="5772584"/>
            <a:ext cx="2193483" cy="100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9BFF95-5CA6-A515-AE8A-D671A8E4C50B}"/>
                  </a:ext>
                </a:extLst>
              </p:cNvPr>
              <p:cNvSpPr txBox="1"/>
              <p:nvPr/>
            </p:nvSpPr>
            <p:spPr>
              <a:xfrm>
                <a:off x="9080500" y="3566413"/>
                <a:ext cx="2905795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J-PARC neutrino beam: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9BFF95-5CA6-A515-AE8A-D671A8E4C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0500" y="3566413"/>
                <a:ext cx="2905795" cy="391646"/>
              </a:xfrm>
              <a:prstGeom prst="rect">
                <a:avLst/>
              </a:prstGeom>
              <a:blipFill>
                <a:blip r:embed="rId7"/>
                <a:stretch>
                  <a:fillRect l="-2183"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0B526ED-6AE8-59F5-88EA-0C303B42DCCE}"/>
              </a:ext>
            </a:extLst>
          </p:cNvPr>
          <p:cNvSpPr txBox="1"/>
          <p:nvPr/>
        </p:nvSpPr>
        <p:spPr>
          <a:xfrm>
            <a:off x="9380935" y="6361389"/>
            <a:ext cx="159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Near Detectors</a:t>
            </a:r>
          </a:p>
        </p:txBody>
      </p:sp>
      <p:pic>
        <p:nvPicPr>
          <p:cNvPr id="4107" name="Picture 11" descr="Atmospheric neutrinos | All Things Neutrino">
            <a:extLst>
              <a:ext uri="{FF2B5EF4-FFF2-40B4-BE49-F238E27FC236}">
                <a16:creationId xmlns:a16="http://schemas.microsoft.com/office/drawing/2014/main" id="{E6F3944C-A954-1F97-A17B-A4E66415D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61" y="905506"/>
            <a:ext cx="2998287" cy="227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36AFEA-746E-C93C-8A50-AE1120D847C9}"/>
                  </a:ext>
                </a:extLst>
              </p:cNvPr>
              <p:cNvSpPr txBox="1"/>
              <p:nvPr/>
            </p:nvSpPr>
            <p:spPr>
              <a:xfrm>
                <a:off x="3223121" y="1144313"/>
                <a:ext cx="1459981" cy="945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Atmospheric neutrinos: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36AFEA-746E-C93C-8A50-AE1120D84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3121" y="1144313"/>
                <a:ext cx="1459981" cy="945643"/>
              </a:xfrm>
              <a:prstGeom prst="rect">
                <a:avLst/>
              </a:prstGeom>
              <a:blipFill>
                <a:blip r:embed="rId9"/>
                <a:stretch>
                  <a:fillRect l="-3448" t="-4000" r="-6034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eft Arrow 15">
            <a:extLst>
              <a:ext uri="{FF2B5EF4-FFF2-40B4-BE49-F238E27FC236}">
                <a16:creationId xmlns:a16="http://schemas.microsoft.com/office/drawing/2014/main" id="{8EE9597E-ED62-0629-34DF-CDD8ECDFAB42}"/>
              </a:ext>
            </a:extLst>
          </p:cNvPr>
          <p:cNvSpPr/>
          <p:nvPr/>
        </p:nvSpPr>
        <p:spPr>
          <a:xfrm rot="3681105" flipH="1">
            <a:off x="-238134" y="3279636"/>
            <a:ext cx="2496289" cy="965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Mass Ordering</a:t>
            </a:r>
          </a:p>
        </p:txBody>
      </p:sp>
      <p:pic>
        <p:nvPicPr>
          <p:cNvPr id="4109" name="Picture 13" descr="Do solar neutrinos affect nuclear decay on Earth? – Physics World">
            <a:extLst>
              <a:ext uri="{FF2B5EF4-FFF2-40B4-BE49-F238E27FC236}">
                <a16:creationId xmlns:a16="http://schemas.microsoft.com/office/drawing/2014/main" id="{6F15E4A6-369C-380D-CF5D-9383559A6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474" y="337444"/>
            <a:ext cx="2387600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What happens before a star explodes and dies: New research on 'pre-supernova'  neutrinos.">
            <a:extLst>
              <a:ext uri="{FF2B5EF4-FFF2-40B4-BE49-F238E27FC236}">
                <a16:creationId xmlns:a16="http://schemas.microsoft.com/office/drawing/2014/main" id="{8126EAC8-4B7C-2D35-F1F4-DF0D47E86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901" y="92671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8B0D1FF-DCC9-F859-F2A1-301F3CEEC299}"/>
                  </a:ext>
                </a:extLst>
              </p:cNvPr>
              <p:cNvSpPr txBox="1"/>
              <p:nvPr/>
            </p:nvSpPr>
            <p:spPr>
              <a:xfrm>
                <a:off x="7469161" y="2246245"/>
                <a:ext cx="19883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Solar neutrinos,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8B0D1FF-DCC9-F859-F2A1-301F3CEEC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9161" y="2246245"/>
                <a:ext cx="1988365" cy="369332"/>
              </a:xfrm>
              <a:prstGeom prst="rect">
                <a:avLst/>
              </a:prstGeom>
              <a:blipFill>
                <a:blip r:embed="rId12"/>
                <a:stretch>
                  <a:fillRect l="-2548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85A5EF71-B0FD-9094-7200-7B93A1239FF8}"/>
              </a:ext>
            </a:extLst>
          </p:cNvPr>
          <p:cNvSpPr txBox="1"/>
          <p:nvPr/>
        </p:nvSpPr>
        <p:spPr>
          <a:xfrm>
            <a:off x="8108973" y="2859332"/>
            <a:ext cx="40439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Supernova bursts</a:t>
            </a:r>
          </a:p>
          <a:p>
            <a:r>
              <a:rPr lang="en-US" dirty="0"/>
              <a:t>Diffuse Supernova Background Neutrinos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E19633-553C-07BD-8766-334F78E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CB1E-03E5-1341-8288-CD36E1F71528}" type="slidenum">
              <a:rPr lang="en-US" smtClean="0"/>
              <a:t>11</a:t>
            </a:fld>
            <a:endParaRPr lang="en-US"/>
          </a:p>
        </p:txBody>
      </p:sp>
      <p:pic>
        <p:nvPicPr>
          <p:cNvPr id="4112" name="Picture 16" descr="page7image3472245072">
            <a:extLst>
              <a:ext uri="{FF2B5EF4-FFF2-40B4-BE49-F238E27FC236}">
                <a16:creationId xmlns:a16="http://schemas.microsoft.com/office/drawing/2014/main" id="{A497B0AC-A0AE-9DA6-49AD-4688E41EE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005" y="5195319"/>
            <a:ext cx="1180284" cy="158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A41DD7-2979-F9E7-B157-BABEB880090B}"/>
              </a:ext>
            </a:extLst>
          </p:cNvPr>
          <p:cNvSpPr txBox="1"/>
          <p:nvPr/>
        </p:nvSpPr>
        <p:spPr>
          <a:xfrm>
            <a:off x="4912677" y="920196"/>
            <a:ext cx="1179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High Energy Neutrinos</a:t>
            </a:r>
            <a:endParaRPr lang="en-US" dirty="0"/>
          </a:p>
        </p:txBody>
      </p:sp>
      <p:pic>
        <p:nvPicPr>
          <p:cNvPr id="1026" name="Picture 2" descr="Ultra-High Energy Neutrinos Found, From ...">
            <a:extLst>
              <a:ext uri="{FF2B5EF4-FFF2-40B4-BE49-F238E27FC236}">
                <a16:creationId xmlns:a16="http://schemas.microsoft.com/office/drawing/2014/main" id="{765EA3E6-E942-EE3B-B395-0E082B37D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24068" y="1196898"/>
            <a:ext cx="1460830" cy="82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xplosion 1 9">
            <a:extLst>
              <a:ext uri="{FF2B5EF4-FFF2-40B4-BE49-F238E27FC236}">
                <a16:creationId xmlns:a16="http://schemas.microsoft.com/office/drawing/2014/main" id="{101393D2-D838-D992-B132-73BDC8B41CEE}"/>
              </a:ext>
            </a:extLst>
          </p:cNvPr>
          <p:cNvSpPr/>
          <p:nvPr/>
        </p:nvSpPr>
        <p:spPr>
          <a:xfrm rot="1014834">
            <a:off x="8818545" y="1510"/>
            <a:ext cx="3509058" cy="1566832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See Nataly Ospina’s talk this afternoon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228108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DDBEF-A71A-DD7F-AC02-E74C88D38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Hyper-</a:t>
            </a:r>
            <a:r>
              <a:rPr lang="en-US" dirty="0" err="1"/>
              <a:t>Kamiokande</a:t>
            </a:r>
            <a:r>
              <a:rPr lang="en-US" dirty="0"/>
              <a:t>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0A8E-58FB-B342-9450-5912C195D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~660 members from 23 countries and </a:t>
            </a:r>
            <a:r>
              <a:rPr lang="ja-JP" altLang="en-US"/>
              <a:t>～</a:t>
            </a:r>
            <a:r>
              <a:rPr lang="en-US" altLang="ja-JP" dirty="0"/>
              <a:t>100 institutes</a:t>
            </a:r>
          </a:p>
          <a:p>
            <a:endParaRPr lang="en-US" dirty="0"/>
          </a:p>
        </p:txBody>
      </p:sp>
      <p:pic>
        <p:nvPicPr>
          <p:cNvPr id="4" name="図 16">
            <a:extLst>
              <a:ext uri="{FF2B5EF4-FFF2-40B4-BE49-F238E27FC236}">
                <a16:creationId xmlns:a16="http://schemas.microsoft.com/office/drawing/2014/main" id="{19E6FB7E-131D-8C83-ECBF-230F9DD4F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368" y="1380495"/>
            <a:ext cx="6060230" cy="454517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3FFB81F-401E-B50D-6782-E7D722F11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989" y="5247138"/>
            <a:ext cx="3060248" cy="1576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159A1-2A4D-47F4-57B1-81D5A6D8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79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D980-3878-DBAD-6E62-62F44186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Hyper-K long baseline strategy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127418-ED7D-9C4B-C3F3-9B597031E3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896" y="825910"/>
                <a:ext cx="8056308" cy="535105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At a 295km baseline,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 disappearance oscillation maximum corresponds to </a:t>
                </a:r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600MeV</a:t>
                </a:r>
              </a:p>
              <a:p>
                <a:pPr lvl="1"/>
                <a:r>
                  <a:rPr lang="en-US" dirty="0"/>
                  <a:t>Matter effects are sub-dominant (&lt;10%)</a:t>
                </a:r>
              </a:p>
              <a:p>
                <a:pPr lvl="1"/>
                <a:r>
                  <a:rPr lang="en-US" dirty="0"/>
                  <a:t>Quasi-elastic interactions dominate at low energy</a:t>
                </a:r>
              </a:p>
              <a:p>
                <a:pPr lvl="2"/>
                <a:r>
                  <a:rPr lang="en-US" dirty="0"/>
                  <a:t>Select 1-ring e-like 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-like samples in Water Cherenkov</a:t>
                </a:r>
              </a:p>
              <a:p>
                <a:pPr lvl="2"/>
                <a:r>
                  <a:rPr lang="en-US" dirty="0"/>
                  <a:t>Reconstruct neutrino energy from basic kinematics</a:t>
                </a:r>
              </a:p>
              <a:p>
                <a:endParaRPr lang="en-US" dirty="0"/>
              </a:p>
              <a:p>
                <a:r>
                  <a:rPr lang="en-US" dirty="0"/>
                  <a:t>Off-axis beam technique:</a:t>
                </a:r>
              </a:p>
              <a:p>
                <a:pPr lvl="1"/>
                <a:r>
                  <a:rPr lang="en-US" dirty="0"/>
                  <a:t>Use kinematics of 2-body pion decay</a:t>
                </a:r>
              </a:p>
              <a:p>
                <a:pPr lvl="1"/>
                <a:r>
                  <a:rPr lang="en-US" dirty="0"/>
                  <a:t>Near and Far detectors </a:t>
                </a:r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2.5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2">
                            <a:lumMod val="25000"/>
                            <a:lumOff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 </a:t>
                </a:r>
                <a:r>
                  <a:rPr lang="en-US" dirty="0"/>
                  <a:t>off-axis give neutrino energy peaked at </a:t>
                </a:r>
                <a:r>
                  <a:rPr lang="en-US" dirty="0">
                    <a:solidFill>
                      <a:schemeClr val="bg2">
                        <a:lumMod val="25000"/>
                        <a:lumOff val="75000"/>
                      </a:schemeClr>
                    </a:solidFill>
                  </a:rPr>
                  <a:t>600MeV</a:t>
                </a:r>
                <a:endParaRPr lang="en-US" dirty="0"/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Intrinsic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from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decay reduced off-axis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127418-ED7D-9C4B-C3F3-9B597031E3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896" y="825910"/>
                <a:ext cx="8056308" cy="5351053"/>
              </a:xfrm>
              <a:blipFill>
                <a:blip r:embed="rId3"/>
                <a:stretch>
                  <a:fillRect l="-1417" t="-1418" r="-2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BB47970-0417-D00D-E0A0-B045DFA6DF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403"/>
          <a:stretch>
            <a:fillRect/>
          </a:stretch>
        </p:blipFill>
        <p:spPr>
          <a:xfrm>
            <a:off x="8238204" y="2688707"/>
            <a:ext cx="3771900" cy="4095420"/>
          </a:xfrm>
          <a:prstGeom prst="rect">
            <a:avLst/>
          </a:prstGeom>
        </p:spPr>
      </p:pic>
      <p:pic>
        <p:nvPicPr>
          <p:cNvPr id="5" name="Picture 4" descr="Moriond_talk_betancourt copy">
            <a:extLst>
              <a:ext uri="{FF2B5EF4-FFF2-40B4-BE49-F238E27FC236}">
                <a16:creationId xmlns:a16="http://schemas.microsoft.com/office/drawing/2014/main" id="{E8A44B53-D50B-F282-B179-AC07C38FE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204" y="127712"/>
            <a:ext cx="3771900" cy="25609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7CE6C-7737-5A1E-15BA-5233A4F3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05DC64-6FBB-3AD4-AF42-2F10A43BE0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9344" y="3177028"/>
            <a:ext cx="1525155" cy="1040526"/>
          </a:xfrm>
          <a:prstGeom prst="rect">
            <a:avLst/>
          </a:prstGeom>
        </p:spPr>
      </p:pic>
      <p:pic>
        <p:nvPicPr>
          <p:cNvPr id="9" name="Picture 8" descr="Screen shot 2011-06-28 at 11.18.58.png">
            <a:extLst>
              <a:ext uri="{FF2B5EF4-FFF2-40B4-BE49-F238E27FC236}">
                <a16:creationId xmlns:a16="http://schemas.microsoft.com/office/drawing/2014/main" id="{332D051C-341F-53A3-6867-CF208BD351E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53689" y="3292508"/>
            <a:ext cx="3771900" cy="3433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464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C3707-9E4F-183A-B654-B9F466D3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 Baseline Oscillation Measurements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29EDD7-B3FE-5291-D779-7F416CCC23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896" y="825910"/>
                <a:ext cx="8344587" cy="535105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survival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sensitive to	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(2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sub>
                            </m:s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sPre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32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appearance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sensitive to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(2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sPre>
                      </m:e>
                    </m:func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(2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sPre>
                      </m:e>
                    </m:fun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32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in leading terms	</a:t>
                </a:r>
                <a:r>
                  <a:rPr lang="en-US" dirty="0">
                    <a:ea typeface="Cambria Math" panose="02040503050406030204" pitchFamily="18" charset="0"/>
                  </a:rPr>
                  <a:t>   </a:t>
                </a: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                         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sensitive to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/>
                  <a:t> in sub-leading terms (different signs)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		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29EDD7-B3FE-5291-D779-7F416CCC23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896" y="825910"/>
                <a:ext cx="8344587" cy="5351053"/>
              </a:xfrm>
              <a:blipFill>
                <a:blip r:embed="rId3"/>
                <a:stretch>
                  <a:fillRect l="-1520" t="-1182" r="-7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816F9-0582-6430-D438-F07B19E3B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14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F98382F-7DA1-9984-C8EE-C00C446D998B}"/>
              </a:ext>
            </a:extLst>
          </p:cNvPr>
          <p:cNvGrpSpPr/>
          <p:nvPr/>
        </p:nvGrpSpPr>
        <p:grpSpPr>
          <a:xfrm>
            <a:off x="8656868" y="733548"/>
            <a:ext cx="3412226" cy="3212661"/>
            <a:chOff x="8665494" y="681037"/>
            <a:chExt cx="3412226" cy="321266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B8801F4-0DB4-783E-6120-FBE40D8BB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28541"/>
            <a:stretch>
              <a:fillRect/>
            </a:stretch>
          </p:blipFill>
          <p:spPr>
            <a:xfrm>
              <a:off x="8665494" y="681037"/>
              <a:ext cx="3403600" cy="321266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1C90C5A-A648-5FC3-0BFB-2A3E37FD5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65494" y="3575685"/>
              <a:ext cx="3412226" cy="318013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1BBC62B-DF8B-87AC-D222-37AA442627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895" y="3852039"/>
            <a:ext cx="7326313" cy="24549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0F6CF9-936D-6C7E-A98C-054409A40A73}"/>
              </a:ext>
            </a:extLst>
          </p:cNvPr>
          <p:cNvSpPr txBox="1"/>
          <p:nvPr/>
        </p:nvSpPr>
        <p:spPr>
          <a:xfrm>
            <a:off x="181895" y="6437098"/>
            <a:ext cx="6167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Plots from HK design report: https://</a:t>
            </a:r>
            <a:r>
              <a:rPr lang="en-US" dirty="0" err="1"/>
              <a:t>arxiv.org</a:t>
            </a:r>
            <a:r>
              <a:rPr lang="en-US" dirty="0"/>
              <a:t>/pdf/1805.04163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3A286D-BCA5-74EF-2EA4-D4158FE1B88B}"/>
                  </a:ext>
                </a:extLst>
              </p:cNvPr>
              <p:cNvSpPr txBox="1"/>
              <p:nvPr/>
            </p:nvSpPr>
            <p:spPr>
              <a:xfrm>
                <a:off x="7694692" y="3998720"/>
                <a:ext cx="415824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1) Need to accumulate of order 10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signal events at FD to measure CP violation with few % accuracy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3% statistical error</a:t>
                </a:r>
              </a:p>
              <a:p>
                <a:r>
                  <a:rPr lang="en-US" sz="2400" dirty="0"/>
                  <a:t>2) Need to control systematic uncertainties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13A286D-BCA5-74EF-2EA4-D4158FE1B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4692" y="3998720"/>
                <a:ext cx="4158248" cy="2677656"/>
              </a:xfrm>
              <a:prstGeom prst="rect">
                <a:avLst/>
              </a:prstGeom>
              <a:blipFill>
                <a:blip r:embed="rId7"/>
                <a:stretch>
                  <a:fillRect l="-2128" t="-1415" r="-608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2821138-6923-58B0-28CB-A419BB492E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3376" y="3628196"/>
            <a:ext cx="2788913" cy="27284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6A27C8-C560-31AF-44FC-30F2DC7A6D00}"/>
              </a:ext>
            </a:extLst>
          </p:cNvPr>
          <p:cNvSpPr/>
          <p:nvPr/>
        </p:nvSpPr>
        <p:spPr>
          <a:xfrm>
            <a:off x="8656325" y="3586347"/>
            <a:ext cx="344384" cy="3428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3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96BA-9C37-A98C-D3B3-DF56CD9C4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Beam Event Rates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75B3CB-3ABC-EA78-7C2B-299719F7215F}"/>
                  </a:ext>
                </a:extLst>
              </p:cNvPr>
              <p:cNvSpPr txBox="1"/>
              <p:nvPr/>
            </p:nvSpPr>
            <p:spPr>
              <a:xfrm>
                <a:off x="308894" y="3204777"/>
                <a:ext cx="11438605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Expect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2.7</m:t>
                    </m:r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21</m:t>
                        </m:r>
                      </m:sup>
                    </m:sSup>
                  </m:oMath>
                </a14:m>
                <a:r>
                  <a:rPr lang="en-US" sz="2800" dirty="0"/>
                  <a:t> Protons on Target (POT) per Calendar year</a:t>
                </a:r>
                <a:endParaRPr lang="en-GB" sz="28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2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800" b="0" dirty="0"/>
                  <a:t>6 cycles of 22 days Beam / year with 87% efficiency at 1.3MW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800" dirty="0"/>
                  <a:t>1:3 FHC to RHC </a:t>
                </a:r>
                <a:r>
                  <a:rPr lang="en-GB" sz="2800" b="0" dirty="0"/>
                  <a:t>ratio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sz="2800" dirty="0"/>
                  <a:t>C</a:t>
                </a:r>
                <a:r>
                  <a:rPr lang="en-GB" sz="2800" b="0" dirty="0"/>
                  <a:t>omparable numbers of electron-like events at far detector for CP conservation scenario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sz="2800" dirty="0"/>
                  <a:t>Optimal to break CPV degeneracy 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sz="2800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80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sSub>
                          <m:sSubPr>
                            <m:ctrlPr>
                              <a:rPr lang="en-GB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</m:e>
                    </m:func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b="0" dirty="0"/>
                  <a:t>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sz="2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8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sSub>
                          <m:sSub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func>
                  </m:oMath>
                </a14:m>
                <a:endParaRPr lang="en-GB" sz="2800" b="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GB" sz="2800" b="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75B3CB-3ABC-EA78-7C2B-299719F72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94" y="3204777"/>
                <a:ext cx="11438605" cy="3970318"/>
              </a:xfrm>
              <a:prstGeom prst="rect">
                <a:avLst/>
              </a:prstGeom>
              <a:blipFill>
                <a:blip r:embed="rId3"/>
                <a:stretch>
                  <a:fillRect l="-9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E9987A2A-4D13-46CA-9974-0150E1FEC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1997" y="794519"/>
            <a:ext cx="7772400" cy="272775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6FF54F-878B-077B-05EB-06EB6A47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7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F547-9BEF-E0A3-3899-889068F79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Far Detector Event Selections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3C3FEB-26A5-0962-C1A2-CB13B61D6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0527" y="935956"/>
            <a:ext cx="8830946" cy="49860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599BED-FBA7-80F0-722A-60F6EABB3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465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734BF-3968-17B7-BC47-602F5DC5D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Measurement Key Requirements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5D6B3A-F906-B3A8-6DCB-4AFA469CEE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Proton Decay </a:t>
                </a:r>
              </a:p>
              <a:p>
                <a:pPr lvl="1"/>
                <a:r>
                  <a:rPr lang="en-US" dirty="0"/>
                  <a:t>187kton FV contains order 10</a:t>
                </a:r>
                <a:r>
                  <a:rPr lang="en-US" baseline="30000" dirty="0"/>
                  <a:t>35</a:t>
                </a:r>
                <a:r>
                  <a:rPr lang="en-US" dirty="0"/>
                  <a:t> nucleons to give sensitivity to nucleon lifetime at the level of 10</a:t>
                </a:r>
                <a:r>
                  <a:rPr lang="en-US" baseline="30000" dirty="0"/>
                  <a:t>35</a:t>
                </a:r>
                <a:r>
                  <a:rPr lang="en-US" dirty="0"/>
                  <a:t> years</a:t>
                </a:r>
              </a:p>
              <a:p>
                <a:pPr lvl="1"/>
                <a:r>
                  <a:rPr lang="en-US" dirty="0"/>
                  <a:t>Fiducial volume = statistics</a:t>
                </a:r>
              </a:p>
              <a:p>
                <a:pPr lvl="1"/>
                <a:r>
                  <a:rPr lang="en-US" dirty="0"/>
                  <a:t>Reconstruction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 PID</a:t>
                </a:r>
              </a:p>
              <a:p>
                <a:r>
                  <a:rPr lang="en-US" dirty="0"/>
                  <a:t>Atmospheric neutrinos</a:t>
                </a:r>
              </a:p>
              <a:p>
                <a:pPr lvl="1"/>
                <a:r>
                  <a:rPr lang="en-US" dirty="0"/>
                  <a:t>Separation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 interactions</a:t>
                </a:r>
              </a:p>
              <a:p>
                <a:r>
                  <a:rPr lang="en-US" dirty="0"/>
                  <a:t>Solar neutrinos</a:t>
                </a:r>
              </a:p>
              <a:p>
                <a:pPr lvl="1"/>
                <a:r>
                  <a:rPr lang="en-US" dirty="0"/>
                  <a:t>Low energy threshold (&lt;5MeV), low radioactive backgrounds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5D6B3A-F906-B3A8-6DCB-4AFA469CEE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1" t="-1655" r="-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0FDA4-6946-C7DD-384C-B5E7ED423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 descr="arXiv:2306.02401v2 [hep-ph] 27 Jun 2023">
            <a:extLst>
              <a:ext uri="{FF2B5EF4-FFF2-40B4-BE49-F238E27FC236}">
                <a16:creationId xmlns:a16="http://schemas.microsoft.com/office/drawing/2014/main" id="{3BD109F7-2108-2064-5DAE-0443EB819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2211" y="1813372"/>
            <a:ext cx="3138158" cy="239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8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E71ADD7-62C6-2DB2-8042-FDEE028133E6}"/>
              </a:ext>
            </a:extLst>
          </p:cNvPr>
          <p:cNvCxnSpPr>
            <a:cxnSpLocks/>
          </p:cNvCxnSpPr>
          <p:nvPr/>
        </p:nvCxnSpPr>
        <p:spPr>
          <a:xfrm flipH="1">
            <a:off x="-2243139" y="2557463"/>
            <a:ext cx="10758487" cy="1368015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BE11B3-5C82-0981-6A0B-589A600F6E43}"/>
              </a:ext>
            </a:extLst>
          </p:cNvPr>
          <p:cNvCxnSpPr>
            <a:cxnSpLocks/>
          </p:cNvCxnSpPr>
          <p:nvPr/>
        </p:nvCxnSpPr>
        <p:spPr>
          <a:xfrm flipH="1">
            <a:off x="-2243138" y="3755255"/>
            <a:ext cx="10758487" cy="170223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E8F2E4-C317-28E2-F137-353F2F7EC48D}"/>
              </a:ext>
            </a:extLst>
          </p:cNvPr>
          <p:cNvCxnSpPr>
            <a:cxnSpLocks/>
          </p:cNvCxnSpPr>
          <p:nvPr/>
        </p:nvCxnSpPr>
        <p:spPr>
          <a:xfrm flipH="1" flipV="1">
            <a:off x="-2243138" y="3925478"/>
            <a:ext cx="10758486" cy="1368065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212380-823D-390F-EC9E-5617855132E9}"/>
              </a:ext>
            </a:extLst>
          </p:cNvPr>
          <p:cNvCxnSpPr>
            <a:cxnSpLocks/>
          </p:cNvCxnSpPr>
          <p:nvPr/>
        </p:nvCxnSpPr>
        <p:spPr>
          <a:xfrm flipH="1" flipV="1">
            <a:off x="-5043488" y="3241470"/>
            <a:ext cx="13558836" cy="3484768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47F35E5-4D7A-DE8F-C7EA-51092D8F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Intermediate Water Cherenkov Detector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B03B7A-84B6-9CA4-AA2D-613025C724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4294" y="740950"/>
                <a:ext cx="7047579" cy="5351053"/>
              </a:xfrm>
            </p:spPr>
            <p:txBody>
              <a:bodyPr/>
              <a:lstStyle/>
              <a:p>
                <a:r>
                  <a:rPr lang="en-US" dirty="0"/>
                  <a:t>Additional detector 870m from neutrino production point, same target medium as Far Detector	</a:t>
                </a:r>
              </a:p>
              <a:p>
                <a:pPr lvl="1"/>
                <a:r>
                  <a:rPr lang="en-US" dirty="0"/>
                  <a:t>Increased cancellation of systematics</a:t>
                </a:r>
              </a:p>
              <a:p>
                <a:pPr lvl="1"/>
                <a:r>
                  <a:rPr lang="en-US" dirty="0"/>
                  <a:t>Measure cross-sections from intrinsic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in beam</a:t>
                </a:r>
              </a:p>
              <a:p>
                <a:pPr lvl="1"/>
                <a:r>
                  <a:rPr lang="en-US" dirty="0"/>
                  <a:t>&gt;10k signal events for each in 10 years</a:t>
                </a:r>
              </a:p>
              <a:p>
                <a:pPr lvl="1"/>
                <a:r>
                  <a:rPr lang="en-US" dirty="0"/>
                  <a:t> &gt;4% accuracy 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e>
                        </m:acc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/(</m:t>
                        </m:r>
                        <m:acc>
                          <m:accPr>
                            <m:chr m:val="̅"/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</m:e>
                        </m:acc>
                        <m:r>
                          <m:rPr>
                            <m:nor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den>
                    </m:f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Detector moves 1.5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/>
                  <a:t>-4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/>
                  <a:t> off axis</a:t>
                </a:r>
              </a:p>
              <a:p>
                <a:pPr lvl="1"/>
                <a:r>
                  <a:rPr lang="en-US" dirty="0"/>
                  <a:t>Neutrino energy varies with position</a:t>
                </a:r>
              </a:p>
              <a:p>
                <a:pPr lvl="1"/>
                <a:r>
                  <a:rPr lang="en-US" dirty="0"/>
                  <a:t>Measure relationship between neutrino energy and lepton kinematics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B03B7A-84B6-9CA4-AA2D-613025C724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4294" y="740950"/>
                <a:ext cx="7047579" cy="5351053"/>
              </a:xfrm>
              <a:blipFill>
                <a:blip r:embed="rId3"/>
                <a:stretch>
                  <a:fillRect l="-1439" t="-1896" r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A45F9-F0C1-BACE-AEB3-E9843D499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B279A8-BA44-8C22-460B-338F9C1AF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4187" y="1010576"/>
            <a:ext cx="3251794" cy="535105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C65ED83-4BE9-673E-0A4B-CEF2BCBFA5FA}"/>
              </a:ext>
            </a:extLst>
          </p:cNvPr>
          <p:cNvSpPr txBox="1"/>
          <p:nvPr/>
        </p:nvSpPr>
        <p:spPr>
          <a:xfrm>
            <a:off x="5742215" y="6434007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 axis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904E577-FD69-A2AD-CF9A-798D7CC5D680}"/>
                  </a:ext>
                </a:extLst>
              </p:cNvPr>
              <p:cNvSpPr txBox="1"/>
              <p:nvPr/>
            </p:nvSpPr>
            <p:spPr>
              <a:xfrm>
                <a:off x="6183261" y="5363539"/>
                <a:ext cx="394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904E577-FD69-A2AD-CF9A-798D7CC5D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3261" y="5363539"/>
                <a:ext cx="394660" cy="369332"/>
              </a:xfrm>
              <a:prstGeom prst="rect">
                <a:avLst/>
              </a:prstGeom>
              <a:blipFill>
                <a:blip r:embed="rId5"/>
                <a:stretch>
                  <a:fillRect l="-12500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2871DB6-60BD-6216-4D92-6ABC2C35A36F}"/>
              </a:ext>
            </a:extLst>
          </p:cNvPr>
          <p:cNvCxnSpPr/>
          <p:nvPr/>
        </p:nvCxnSpPr>
        <p:spPr>
          <a:xfrm flipV="1">
            <a:off x="6457863" y="5168951"/>
            <a:ext cx="282529" cy="8834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CDF6CD0-A2F8-A5E5-D75F-5729AA0651AB}"/>
              </a:ext>
            </a:extLst>
          </p:cNvPr>
          <p:cNvCxnSpPr>
            <a:cxnSpLocks/>
          </p:cNvCxnSpPr>
          <p:nvPr/>
        </p:nvCxnSpPr>
        <p:spPr>
          <a:xfrm flipV="1">
            <a:off x="6906588" y="3858827"/>
            <a:ext cx="595836" cy="23181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F0F8BCD-1403-83ED-25AC-D84C699756A1}"/>
                  </a:ext>
                </a:extLst>
              </p:cNvPr>
              <p:cNvSpPr txBox="1"/>
              <p:nvPr/>
            </p:nvSpPr>
            <p:spPr>
              <a:xfrm>
                <a:off x="7291481" y="4443918"/>
                <a:ext cx="583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2.5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F0F8BCD-1403-83ED-25AC-D84C69975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481" y="4443918"/>
                <a:ext cx="583814" cy="369332"/>
              </a:xfrm>
              <a:prstGeom prst="rect">
                <a:avLst/>
              </a:prstGeom>
              <a:blipFill>
                <a:blip r:embed="rId6"/>
                <a:stretch>
                  <a:fillRect l="-8511" t="-3226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0B1DB37-3054-804B-D4CF-774259F1F233}"/>
              </a:ext>
            </a:extLst>
          </p:cNvPr>
          <p:cNvCxnSpPr>
            <a:cxnSpLocks/>
          </p:cNvCxnSpPr>
          <p:nvPr/>
        </p:nvCxnSpPr>
        <p:spPr>
          <a:xfrm flipV="1">
            <a:off x="7474667" y="2707961"/>
            <a:ext cx="874485" cy="365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3C264EA-5F6A-69BB-9175-176BA814670A}"/>
                  </a:ext>
                </a:extLst>
              </p:cNvPr>
              <p:cNvSpPr txBox="1"/>
              <p:nvPr/>
            </p:nvSpPr>
            <p:spPr>
              <a:xfrm>
                <a:off x="8176726" y="3129031"/>
                <a:ext cx="5838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4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3C264EA-5F6A-69BB-9175-176BA8146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6726" y="3129031"/>
                <a:ext cx="583814" cy="369332"/>
              </a:xfrm>
              <a:prstGeom prst="rect">
                <a:avLst/>
              </a:prstGeom>
              <a:blipFill>
                <a:blip r:embed="rId7"/>
                <a:stretch>
                  <a:fillRect l="-8511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247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7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8AF6-67E3-D824-93D1-E6052EA6D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IWCD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49D80-37C2-0849-1B4E-E3D8AD142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97" y="825910"/>
            <a:ext cx="5334484" cy="5351053"/>
          </a:xfrm>
        </p:spPr>
        <p:txBody>
          <a:bodyPr/>
          <a:lstStyle/>
          <a:p>
            <a:r>
              <a:rPr lang="en-US" dirty="0"/>
              <a:t>Inner diameter 9m, high 12m</a:t>
            </a:r>
          </a:p>
          <a:p>
            <a:r>
              <a:rPr lang="en-US" dirty="0"/>
              <a:t>Construction of the 50m deep shaft has begun</a:t>
            </a:r>
          </a:p>
          <a:p>
            <a:r>
              <a:rPr lang="en-US" dirty="0"/>
              <a:t>Water Cherenkov Test Experiment (WCTE) performed @CERN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D88FB1-547A-C2C0-820B-28BF155359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60" t="8502" r="-2460" b="13087"/>
          <a:stretch>
            <a:fillRect/>
          </a:stretch>
        </p:blipFill>
        <p:spPr>
          <a:xfrm>
            <a:off x="6560175" y="4493832"/>
            <a:ext cx="4266021" cy="22324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19DBD1-AD5A-A8FE-D825-A9314ACAE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831" y="-241864"/>
            <a:ext cx="6269169" cy="4605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27A5A9-7401-3D70-E957-F2278C02F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95" y="3521759"/>
            <a:ext cx="6155440" cy="320447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2B481-8E2E-2F8B-99AA-9047DAC9A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01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68C1-7B94-A488-A202-9641565A4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mPMTs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355DB-7193-F7DC-9C74-DEE5BD99E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96" y="825910"/>
            <a:ext cx="5289514" cy="5351053"/>
          </a:xfrm>
        </p:spPr>
        <p:txBody>
          <a:bodyPr/>
          <a:lstStyle/>
          <a:p>
            <a:r>
              <a:rPr lang="en-US" dirty="0"/>
              <a:t>IWCD will be instrumented with ~400 </a:t>
            </a:r>
            <a:r>
              <a:rPr lang="en-US" dirty="0" err="1"/>
              <a:t>mPMT</a:t>
            </a:r>
            <a:r>
              <a:rPr lang="en-US" dirty="0"/>
              <a:t> modules</a:t>
            </a:r>
          </a:p>
          <a:p>
            <a:r>
              <a:rPr lang="en-US" dirty="0"/>
              <a:t>Each consists of 19 8cm PMTs in a pressure vessel</a:t>
            </a:r>
          </a:p>
          <a:p>
            <a:pPr lvl="1"/>
            <a:r>
              <a:rPr lang="en-US" dirty="0"/>
              <a:t>Improved timing (lower TTS)</a:t>
            </a:r>
          </a:p>
          <a:p>
            <a:pPr lvl="1"/>
            <a:r>
              <a:rPr lang="en-US" dirty="0"/>
              <a:t>Improved granularity</a:t>
            </a:r>
          </a:p>
          <a:p>
            <a:r>
              <a:rPr lang="en-US" dirty="0"/>
              <a:t>Better event reconstruction</a:t>
            </a:r>
          </a:p>
          <a:p>
            <a:pPr lvl="1"/>
            <a:endParaRPr lang="en-US" dirty="0"/>
          </a:p>
          <a:p>
            <a:r>
              <a:rPr lang="en-US" dirty="0"/>
              <a:t>Path lengths ~8m vs ~80m in FD</a:t>
            </a:r>
          </a:p>
          <a:p>
            <a:r>
              <a:rPr lang="en-US" dirty="0"/>
              <a:t>Considerable event pile-up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464BF26-9DBF-45C2-2557-92D468BC3A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03"/>
          <a:stretch>
            <a:fillRect/>
          </a:stretch>
        </p:blipFill>
        <p:spPr>
          <a:xfrm>
            <a:off x="7605217" y="3804149"/>
            <a:ext cx="3607426" cy="2517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C3349C-9015-BA9A-836B-BF257D77B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081" y="149114"/>
            <a:ext cx="6742621" cy="351016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63EC0E-33A5-C128-5DAD-DF0E652B4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 descr="Multi-PMT electronics and DAQ system in WCTE operation - ScienceDirect">
            <a:extLst>
              <a:ext uri="{FF2B5EF4-FFF2-40B4-BE49-F238E27FC236}">
                <a16:creationId xmlns:a16="http://schemas.microsoft.com/office/drawing/2014/main" id="{D6FF2D34-D9FC-890D-E974-067CE6242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5217" y="3223975"/>
            <a:ext cx="4008685" cy="35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7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4">
            <a:extLst>
              <a:ext uri="{FF2B5EF4-FFF2-40B4-BE49-F238E27FC236}">
                <a16:creationId xmlns:a16="http://schemas.microsoft.com/office/drawing/2014/main" id="{82B807C2-7E40-50BB-250A-712D59E41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2" y="-6661"/>
            <a:ext cx="12192000" cy="68534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7C4EE8-10CD-655E-7E71-2B0D94A35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Far Detector Overview</a:t>
            </a:r>
          </a:p>
        </p:txBody>
      </p:sp>
      <p:pic>
        <p:nvPicPr>
          <p:cNvPr id="5" name="図 2">
            <a:extLst>
              <a:ext uri="{FF2B5EF4-FFF2-40B4-BE49-F238E27FC236}">
                <a16:creationId xmlns:a16="http://schemas.microsoft.com/office/drawing/2014/main" id="{FCD7F9AA-7530-F2BF-A0CC-5C79B16234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97"/>
          <a:stretch>
            <a:fillRect/>
          </a:stretch>
        </p:blipFill>
        <p:spPr>
          <a:xfrm>
            <a:off x="111311" y="3254186"/>
            <a:ext cx="2987433" cy="1678987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3FF83A-3591-26F0-5F7C-B9BFB292AFE4}"/>
              </a:ext>
            </a:extLst>
          </p:cNvPr>
          <p:cNvSpPr txBox="1"/>
          <p:nvPr/>
        </p:nvSpPr>
        <p:spPr>
          <a:xfrm>
            <a:off x="107576" y="2949387"/>
            <a:ext cx="1649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Water systems</a:t>
            </a: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D26D7D1F-0CAD-9E5F-0C3B-D1418DF7B1D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58936" y="5586129"/>
            <a:ext cx="3079615" cy="126062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2932FA-40D4-5BE8-468A-43EFB0995B2A}"/>
              </a:ext>
            </a:extLst>
          </p:cNvPr>
          <p:cNvSpPr txBox="1"/>
          <p:nvPr/>
        </p:nvSpPr>
        <p:spPr>
          <a:xfrm>
            <a:off x="1505260" y="5237972"/>
            <a:ext cx="2048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LINAC - calibration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630E52-521F-3C5C-0BDB-A25EB0AD0902}"/>
              </a:ext>
            </a:extLst>
          </p:cNvPr>
          <p:cNvSpPr txBox="1"/>
          <p:nvPr/>
        </p:nvSpPr>
        <p:spPr>
          <a:xfrm>
            <a:off x="10348106" y="1140031"/>
            <a:ext cx="182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Access, safety, comfort!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E01AEA-179D-3A37-8002-99F2E897EFF0}"/>
              </a:ext>
            </a:extLst>
          </p:cNvPr>
          <p:cNvSpPr txBox="1"/>
          <p:nvPr/>
        </p:nvSpPr>
        <p:spPr>
          <a:xfrm>
            <a:off x="6921141" y="398962"/>
            <a:ext cx="182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DAQ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2AB914B-AAC7-041A-D11D-DCDB80AB1395}"/>
              </a:ext>
            </a:extLst>
          </p:cNvPr>
          <p:cNvCxnSpPr>
            <a:cxnSpLocks/>
          </p:cNvCxnSpPr>
          <p:nvPr/>
        </p:nvCxnSpPr>
        <p:spPr>
          <a:xfrm flipH="1">
            <a:off x="6472052" y="768294"/>
            <a:ext cx="676893" cy="15355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3C6D4AD3-0985-6681-9092-BE984A9C3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674" b="49121"/>
          <a:stretch>
            <a:fillRect/>
          </a:stretch>
        </p:blipFill>
        <p:spPr>
          <a:xfrm>
            <a:off x="9127664" y="3254186"/>
            <a:ext cx="2824419" cy="2355982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3308FE-8D68-1FED-AED4-E2EE7E16BE1C}"/>
              </a:ext>
            </a:extLst>
          </p:cNvPr>
          <p:cNvCxnSpPr>
            <a:cxnSpLocks/>
          </p:cNvCxnSpPr>
          <p:nvPr/>
        </p:nvCxnSpPr>
        <p:spPr>
          <a:xfrm flipH="1">
            <a:off x="7422078" y="3911367"/>
            <a:ext cx="1793174" cy="80313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4078BE8-AD50-02E2-99DA-9ECAA903F955}"/>
              </a:ext>
            </a:extLst>
          </p:cNvPr>
          <p:cNvCxnSpPr>
            <a:cxnSpLocks/>
          </p:cNvCxnSpPr>
          <p:nvPr/>
        </p:nvCxnSpPr>
        <p:spPr>
          <a:xfrm flipH="1" flipV="1">
            <a:off x="7422078" y="5147954"/>
            <a:ext cx="1793174" cy="4381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8D28AE5-3D39-E04A-2B25-415B1BD576BE}"/>
              </a:ext>
            </a:extLst>
          </p:cNvPr>
          <p:cNvSpPr txBox="1"/>
          <p:nvPr/>
        </p:nvSpPr>
        <p:spPr>
          <a:xfrm>
            <a:off x="9298379" y="5735782"/>
            <a:ext cx="1324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50cm PMTs</a:t>
            </a:r>
          </a:p>
          <a:p>
            <a:r>
              <a:rPr lang="en-US" dirty="0" err="1"/>
              <a:t>mPMTs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5BF74C-7A91-C22D-D218-6E77F81F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21</a:t>
            </a:fld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BA4BE0-D4B3-B681-BBF3-FAF328680CA5}"/>
              </a:ext>
            </a:extLst>
          </p:cNvPr>
          <p:cNvCxnSpPr/>
          <p:nvPr/>
        </p:nvCxnSpPr>
        <p:spPr>
          <a:xfrm flipV="1">
            <a:off x="1223493" y="1536053"/>
            <a:ext cx="335443" cy="14133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67406BA-F65A-B080-27D0-A4C2EA10202A}"/>
              </a:ext>
            </a:extLst>
          </p:cNvPr>
          <p:cNvCxnSpPr>
            <a:cxnSpLocks/>
          </p:cNvCxnSpPr>
          <p:nvPr/>
        </p:nvCxnSpPr>
        <p:spPr>
          <a:xfrm flipV="1">
            <a:off x="3462781" y="2163941"/>
            <a:ext cx="638694" cy="30740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56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A8FEB-EF4C-01B5-5DE0-400A50A73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8829"/>
            <a:ext cx="11887199" cy="549275"/>
          </a:xfrm>
        </p:spPr>
        <p:txBody>
          <a:bodyPr>
            <a:normAutofit fontScale="90000"/>
          </a:bodyPr>
          <a:lstStyle/>
          <a:p>
            <a:r>
              <a:rPr lang="en-US" dirty="0"/>
              <a:t>Segesta Acropolis and Amphitheater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F73AC04-2DE0-7310-9472-E78609F9E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666" y="1221477"/>
            <a:ext cx="7135284" cy="53514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B60AA1-F495-A203-D945-C250C27FD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22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A4D15D8-7616-B812-CBDC-B4D26282B56C}"/>
              </a:ext>
            </a:extLst>
          </p:cNvPr>
          <p:cNvCxnSpPr/>
          <p:nvPr/>
        </p:nvCxnSpPr>
        <p:spPr>
          <a:xfrm>
            <a:off x="162077" y="4787297"/>
            <a:ext cx="5498801" cy="1033669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7DA957F-801D-4E40-AF86-D3D3F4A48565}"/>
              </a:ext>
            </a:extLst>
          </p:cNvPr>
          <p:cNvSpPr txBox="1"/>
          <p:nvPr/>
        </p:nvSpPr>
        <p:spPr>
          <a:xfrm>
            <a:off x="1610042" y="5391024"/>
            <a:ext cx="88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56m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8B0F1-0627-A551-2A6C-034E4182884D}"/>
              </a:ext>
            </a:extLst>
          </p:cNvPr>
          <p:cNvSpPr txBox="1"/>
          <p:nvPr/>
        </p:nvSpPr>
        <p:spPr>
          <a:xfrm>
            <a:off x="6594061" y="5559356"/>
            <a:ext cx="88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7ABF22A-AEDB-39FA-CDA9-4E9F2CB8D9AD}"/>
              </a:ext>
            </a:extLst>
          </p:cNvPr>
          <p:cNvCxnSpPr>
            <a:cxnSpLocks/>
          </p:cNvCxnSpPr>
          <p:nvPr/>
        </p:nvCxnSpPr>
        <p:spPr>
          <a:xfrm flipV="1">
            <a:off x="5775052" y="5256110"/>
            <a:ext cx="1467051" cy="54320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A5792C8-8E4F-C304-DD26-1F368D7134CA}"/>
              </a:ext>
            </a:extLst>
          </p:cNvPr>
          <p:cNvCxnSpPr>
            <a:cxnSpLocks/>
          </p:cNvCxnSpPr>
          <p:nvPr/>
        </p:nvCxnSpPr>
        <p:spPr>
          <a:xfrm flipV="1">
            <a:off x="7214226" y="2390945"/>
            <a:ext cx="0" cy="2696302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2B63077-6224-E8FD-A007-CD9048541D31}"/>
              </a:ext>
            </a:extLst>
          </p:cNvPr>
          <p:cNvSpPr txBox="1"/>
          <p:nvPr/>
        </p:nvSpPr>
        <p:spPr>
          <a:xfrm>
            <a:off x="6290546" y="3564177"/>
            <a:ext cx="88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C61982A-160E-5B04-7258-ECA063050367}"/>
              </a:ext>
            </a:extLst>
          </p:cNvPr>
          <p:cNvCxnSpPr>
            <a:cxnSpLocks/>
          </p:cNvCxnSpPr>
          <p:nvPr/>
        </p:nvCxnSpPr>
        <p:spPr>
          <a:xfrm>
            <a:off x="7861546" y="3739096"/>
            <a:ext cx="400050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7CB9875-C3BF-652C-4A75-4FEA218E6600}"/>
              </a:ext>
            </a:extLst>
          </p:cNvPr>
          <p:cNvSpPr txBox="1"/>
          <p:nvPr/>
        </p:nvSpPr>
        <p:spPr>
          <a:xfrm>
            <a:off x="9389709" y="3970098"/>
            <a:ext cx="88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63m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005F98-1441-AF16-D3CD-51635E7D6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471" y="240853"/>
            <a:ext cx="4250863" cy="318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3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4616B-9372-EF8B-BEA7-2C1B692E4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4">
            <a:extLst>
              <a:ext uri="{FF2B5EF4-FFF2-40B4-BE49-F238E27FC236}">
                <a16:creationId xmlns:a16="http://schemas.microsoft.com/office/drawing/2014/main" id="{9EBC1E54-22C3-1C2F-E9C8-FACF78FC5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2" y="-6661"/>
            <a:ext cx="12192000" cy="68534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F66C23-0117-DBAE-8172-14D9DD68A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Far Detector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AF5397-BF13-1F0F-B536-0127BFF67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CBF970-3B0F-8CEF-B945-63264365D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274" y="1775327"/>
            <a:ext cx="2349451" cy="1762088"/>
          </a:xfrm>
          <a:prstGeom prst="rect">
            <a:avLst/>
          </a:prstGeo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6842608-FE0F-90BF-29CB-DB754FC43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1" name="Content Placeholder 5">
            <a:extLst>
              <a:ext uri="{FF2B5EF4-FFF2-40B4-BE49-F238E27FC236}">
                <a16:creationId xmlns:a16="http://schemas.microsoft.com/office/drawing/2014/main" id="{D6EE25FB-DBD0-CF92-B96E-DD2F1A40F2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054" r="6564" b="14608"/>
          <a:stretch>
            <a:fillRect/>
          </a:stretch>
        </p:blipFill>
        <p:spPr>
          <a:xfrm rot="5400000">
            <a:off x="4151554" y="4094867"/>
            <a:ext cx="2265755" cy="934021"/>
          </a:xfrm>
          <a:prstGeom prst="rect">
            <a:avLst/>
          </a:prstGeom>
        </p:spPr>
      </p:pic>
      <p:pic>
        <p:nvPicPr>
          <p:cNvPr id="22" name="Content Placeholder 5">
            <a:extLst>
              <a:ext uri="{FF2B5EF4-FFF2-40B4-BE49-F238E27FC236}">
                <a16:creationId xmlns:a16="http://schemas.microsoft.com/office/drawing/2014/main" id="{1ED3B462-8598-B1A2-9C70-879F825911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054" r="6564" b="14608"/>
          <a:stretch>
            <a:fillRect/>
          </a:stretch>
        </p:blipFill>
        <p:spPr>
          <a:xfrm rot="5400000">
            <a:off x="5085574" y="4094868"/>
            <a:ext cx="2265755" cy="934020"/>
          </a:xfrm>
          <a:prstGeom prst="rect">
            <a:avLst/>
          </a:prstGeom>
        </p:spPr>
      </p:pic>
      <p:pic>
        <p:nvPicPr>
          <p:cNvPr id="23" name="Content Placeholder 5">
            <a:extLst>
              <a:ext uri="{FF2B5EF4-FFF2-40B4-BE49-F238E27FC236}">
                <a16:creationId xmlns:a16="http://schemas.microsoft.com/office/drawing/2014/main" id="{030F2C7A-EC6E-FB59-8E3F-ACFEBF5CFF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054" r="6564" b="14608"/>
          <a:stretch>
            <a:fillRect/>
          </a:stretch>
        </p:blipFill>
        <p:spPr>
          <a:xfrm rot="5400000">
            <a:off x="6019594" y="4094868"/>
            <a:ext cx="2265755" cy="934020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F839171-E4F8-5794-AE73-D87E0F3C6FBA}"/>
              </a:ext>
            </a:extLst>
          </p:cNvPr>
          <p:cNvCxnSpPr>
            <a:cxnSpLocks/>
          </p:cNvCxnSpPr>
          <p:nvPr/>
        </p:nvCxnSpPr>
        <p:spPr>
          <a:xfrm>
            <a:off x="4817421" y="6495548"/>
            <a:ext cx="2802061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15A255B-9AF4-BFEE-467A-66B507D3113E}"/>
              </a:ext>
            </a:extLst>
          </p:cNvPr>
          <p:cNvSpPr txBox="1"/>
          <p:nvPr/>
        </p:nvSpPr>
        <p:spPr>
          <a:xfrm>
            <a:off x="5891135" y="6416813"/>
            <a:ext cx="88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68m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49C6350-5A55-7682-C172-C08AC061546C}"/>
              </a:ext>
            </a:extLst>
          </p:cNvPr>
          <p:cNvCxnSpPr>
            <a:cxnSpLocks/>
          </p:cNvCxnSpPr>
          <p:nvPr/>
        </p:nvCxnSpPr>
        <p:spPr>
          <a:xfrm>
            <a:off x="8083826" y="2656371"/>
            <a:ext cx="0" cy="3174586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F6234BB-1AB4-92F6-B4D9-DE9751F65814}"/>
              </a:ext>
            </a:extLst>
          </p:cNvPr>
          <p:cNvSpPr txBox="1"/>
          <p:nvPr/>
        </p:nvSpPr>
        <p:spPr>
          <a:xfrm>
            <a:off x="8284775" y="4038657"/>
            <a:ext cx="88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71m</a:t>
            </a:r>
          </a:p>
        </p:txBody>
      </p:sp>
    </p:spTree>
    <p:extLst>
      <p:ext uri="{BB962C8B-B14F-4D97-AF65-F5344CB8AC3E}">
        <p14:creationId xmlns:p14="http://schemas.microsoft.com/office/powerpoint/2010/main" val="399218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0F85-6EBA-6C50-ABD2-02060F94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Cavern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2C6C9-0E40-563E-34CD-0723234B2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96" y="825910"/>
            <a:ext cx="5661692" cy="6032089"/>
          </a:xfrm>
        </p:spPr>
        <p:txBody>
          <a:bodyPr>
            <a:normAutofit lnSpcReduction="10000"/>
          </a:bodyPr>
          <a:lstStyle/>
          <a:p>
            <a:r>
              <a:rPr lang="en-US" altLang="ja-JP" dirty="0"/>
              <a:t>Excavation of world’s largest human-made cavern was completed in 2025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800" i="1" dirty="0"/>
              <a:t>Y. Asaoka et</a:t>
            </a:r>
            <a:r>
              <a:rPr lang="en-US" altLang="ja-JP" sz="1800" i="1" dirty="0"/>
              <a:t> </a:t>
            </a:r>
            <a:r>
              <a:rPr lang="en-US" sz="1800" i="1" dirty="0"/>
              <a:t>al</a:t>
            </a:r>
            <a:r>
              <a:rPr lang="en-US" altLang="ja-JP" sz="1800" i="1" dirty="0"/>
              <a:t>.</a:t>
            </a:r>
            <a:r>
              <a:rPr lang="en-US" sz="1800" i="1" dirty="0"/>
              <a:t>, Prog. Theor. Exp. Phys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 2026, ptag91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890E3-EDFF-6DAD-0BAA-641FA763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24</a:t>
            </a:fld>
            <a:endParaRPr lang="en-US"/>
          </a:p>
        </p:txBody>
      </p:sp>
      <p:pic>
        <p:nvPicPr>
          <p:cNvPr id="5" name="図 7">
            <a:extLst>
              <a:ext uri="{FF2B5EF4-FFF2-40B4-BE49-F238E27FC236}">
                <a16:creationId xmlns:a16="http://schemas.microsoft.com/office/drawing/2014/main" id="{A2D4756F-17C8-2038-0D33-72E2E3FDA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586414" y="1142999"/>
            <a:ext cx="6857999" cy="457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B6743E-C797-4DDE-B577-DE7B91D74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55" y="2101253"/>
            <a:ext cx="6093159" cy="405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7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D31FE-73F2-479A-3B1C-9FAE7AEEE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Infrastructure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B8870-13AD-16AE-4947-5522B2B24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96" y="825910"/>
            <a:ext cx="5319908" cy="5351053"/>
          </a:xfrm>
        </p:spPr>
        <p:txBody>
          <a:bodyPr/>
          <a:lstStyle/>
          <a:p>
            <a:r>
              <a:rPr lang="en-US" dirty="0"/>
              <a:t>Access tunnels</a:t>
            </a:r>
          </a:p>
          <a:p>
            <a:r>
              <a:rPr lang="en-US" dirty="0"/>
              <a:t>Rock disposal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Side cavern for water purification systems</a:t>
            </a:r>
          </a:p>
          <a:p>
            <a:endParaRPr lang="en-US" dirty="0"/>
          </a:p>
          <a:p>
            <a:r>
              <a:rPr lang="en-US" dirty="0"/>
              <a:t>Air-flow, power, water, </a:t>
            </a:r>
            <a:r>
              <a:rPr lang="en-US" dirty="0" err="1"/>
              <a:t>wifi</a:t>
            </a:r>
            <a:r>
              <a:rPr lang="en-US" dirty="0"/>
              <a:t>, transport, safety, toilets, cleanliness ….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392326-7DB9-3CAB-0460-80D410062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806" y="406399"/>
            <a:ext cx="6045200" cy="2171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A0D243-173A-F36A-6DD7-6CBC0458A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804" y="2717595"/>
            <a:ext cx="6045201" cy="402711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3A459-1FEF-9B0E-2AC7-3C897029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30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6BA4E-D52A-407D-26FD-8BE9443FC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Tank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563AA-F00A-6E81-8D0F-82CB4505F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293" y="0"/>
            <a:ext cx="10294707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24EF27E-7E1A-4773-3698-7E44FD0F05AF}"/>
              </a:ext>
            </a:extLst>
          </p:cNvPr>
          <p:cNvCxnSpPr>
            <a:cxnSpLocks/>
          </p:cNvCxnSpPr>
          <p:nvPr/>
        </p:nvCxnSpPr>
        <p:spPr>
          <a:xfrm>
            <a:off x="7030387" y="1349115"/>
            <a:ext cx="0" cy="3102964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B1A03A7-5A3D-C9E0-7C5F-CB010C4E12F0}"/>
              </a:ext>
            </a:extLst>
          </p:cNvPr>
          <p:cNvSpPr txBox="1"/>
          <p:nvPr/>
        </p:nvSpPr>
        <p:spPr>
          <a:xfrm>
            <a:off x="7150308" y="2188564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72m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A4EF53-67A0-5ABB-C4EA-17193C78F5E0}"/>
              </a:ext>
            </a:extLst>
          </p:cNvPr>
          <p:cNvCxnSpPr>
            <a:cxnSpLocks/>
          </p:cNvCxnSpPr>
          <p:nvPr/>
        </p:nvCxnSpPr>
        <p:spPr>
          <a:xfrm flipH="1">
            <a:off x="5126636" y="6145967"/>
            <a:ext cx="3792512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2DDDCDD-E822-B37F-3820-63525B77F675}"/>
              </a:ext>
            </a:extLst>
          </p:cNvPr>
          <p:cNvSpPr txBox="1"/>
          <p:nvPr/>
        </p:nvSpPr>
        <p:spPr>
          <a:xfrm>
            <a:off x="6773181" y="6166140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68m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B7BC68-01C2-3CC0-DBC8-6390815222AC}"/>
              </a:ext>
            </a:extLst>
          </p:cNvPr>
          <p:cNvSpPr txBox="1"/>
          <p:nvPr/>
        </p:nvSpPr>
        <p:spPr>
          <a:xfrm>
            <a:off x="479685" y="1639288"/>
            <a:ext cx="1297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Start of Water Piping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5A9A9D-EA42-6814-92C5-E65C9B9087DA}"/>
              </a:ext>
            </a:extLst>
          </p:cNvPr>
          <p:cNvSpPr txBox="1"/>
          <p:nvPr/>
        </p:nvSpPr>
        <p:spPr>
          <a:xfrm>
            <a:off x="101113" y="3251750"/>
            <a:ext cx="2157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Magnetic compensation coils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A33BC9E-C5C6-743C-7032-843F5BC21FE5}"/>
              </a:ext>
            </a:extLst>
          </p:cNvPr>
          <p:cNvCxnSpPr>
            <a:cxnSpLocks/>
          </p:cNvCxnSpPr>
          <p:nvPr/>
        </p:nvCxnSpPr>
        <p:spPr>
          <a:xfrm>
            <a:off x="1777373" y="3512234"/>
            <a:ext cx="2869578" cy="1153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B70A20E-E540-3366-0894-A62C5FA9793A}"/>
              </a:ext>
            </a:extLst>
          </p:cNvPr>
          <p:cNvCxnSpPr>
            <a:cxnSpLocks/>
          </p:cNvCxnSpPr>
          <p:nvPr/>
        </p:nvCxnSpPr>
        <p:spPr>
          <a:xfrm>
            <a:off x="1499016" y="2188564"/>
            <a:ext cx="4096582" cy="10276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018620B-AB9C-656B-7652-F88FABF05626}"/>
              </a:ext>
            </a:extLst>
          </p:cNvPr>
          <p:cNvCxnSpPr>
            <a:cxnSpLocks/>
          </p:cNvCxnSpPr>
          <p:nvPr/>
        </p:nvCxnSpPr>
        <p:spPr>
          <a:xfrm>
            <a:off x="1139252" y="5803550"/>
            <a:ext cx="2984229" cy="4001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DB90644-B6B6-F526-D39B-304F2005AB5A}"/>
              </a:ext>
            </a:extLst>
          </p:cNvPr>
          <p:cNvSpPr txBox="1"/>
          <p:nvPr/>
        </p:nvSpPr>
        <p:spPr>
          <a:xfrm>
            <a:off x="181895" y="5165866"/>
            <a:ext cx="1467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Stainless Steel Lining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FC3676-C510-FF26-3265-194B7F0F3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894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4ADF-70EB-AA16-94B5-32B47738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Support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D21CEC-61F6-C931-BA5E-67ED009073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896" y="825910"/>
                <a:ext cx="11828208" cy="5351053"/>
              </a:xfrm>
            </p:spPr>
            <p:txBody>
              <a:bodyPr/>
              <a:lstStyle/>
              <a:p>
                <a:r>
                  <a:rPr lang="en-US" dirty="0"/>
                  <a:t>Capacity for 40,000 50cm diameter PMTs, each cell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×70</m:t>
                    </m:r>
                  </m:oMath>
                </a14:m>
                <a:r>
                  <a:rPr lang="en-US" dirty="0"/>
                  <a:t> cm</a:t>
                </a:r>
                <a:r>
                  <a:rPr lang="en-US" baseline="30000" dirty="0"/>
                  <a:t>2</a:t>
                </a:r>
              </a:p>
              <a:p>
                <a:r>
                  <a:rPr lang="en-US" dirty="0"/>
                  <a:t>Structure built and instrumented at base of cavern and raised into place</a:t>
                </a:r>
              </a:p>
              <a:p>
                <a:r>
                  <a:rPr lang="en-US" dirty="0"/>
                  <a:t>Barrel is 93 cells high, 288 cells in circumference. </a:t>
                </a:r>
              </a:p>
              <a:p>
                <a:r>
                  <a:rPr lang="en-US" dirty="0"/>
                  <a:t>Aim to install a 4-cell high ring in 3 days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D21CEC-61F6-C931-BA5E-67ED009073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896" y="825910"/>
                <a:ext cx="11828208" cy="5351053"/>
              </a:xfrm>
              <a:blipFill>
                <a:blip r:embed="rId2"/>
                <a:stretch>
                  <a:fillRect l="-966" t="-1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9">
            <a:extLst>
              <a:ext uri="{FF2B5EF4-FFF2-40B4-BE49-F238E27FC236}">
                <a16:creationId xmlns:a16="http://schemas.microsoft.com/office/drawing/2014/main" id="{FAF0AA27-8224-C3EA-E9E1-C5E3A9D2D8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923" t="8501" r="34251" b="10543"/>
          <a:stretch>
            <a:fillRect/>
          </a:stretch>
        </p:blipFill>
        <p:spPr>
          <a:xfrm>
            <a:off x="4489935" y="2828010"/>
            <a:ext cx="3212129" cy="3779278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966144-B0A2-83A2-93E8-E975FACC7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01776" y="2817124"/>
            <a:ext cx="5639287" cy="374483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18336-5419-74B3-293E-C43AA96BF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D19B6C-A491-9EA8-D031-AB917F8B0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674" b="49121"/>
          <a:stretch>
            <a:fillRect/>
          </a:stretch>
        </p:blipFill>
        <p:spPr>
          <a:xfrm>
            <a:off x="7676050" y="2833009"/>
            <a:ext cx="4451336" cy="371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A867-36C4-A778-84D3-5DB63382A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50cm PMTs</a:t>
            </a:r>
          </a:p>
        </p:txBody>
      </p:sp>
      <p:pic>
        <p:nvPicPr>
          <p:cNvPr id="4" name="図 21">
            <a:extLst>
              <a:ext uri="{FF2B5EF4-FFF2-40B4-BE49-F238E27FC236}">
                <a16:creationId xmlns:a16="http://schemas.microsoft.com/office/drawing/2014/main" id="{CF55AB4A-3D82-6F2F-3A19-E9FC9D757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103" y="0"/>
            <a:ext cx="9144001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D86A-B0ED-1520-1349-7D5F9C4F7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28843" y="1027201"/>
            <a:ext cx="3505684" cy="5172622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20,000 Hamamatsu PMTs  </a:t>
            </a:r>
          </a:p>
          <a:p>
            <a:pPr lvl="1"/>
            <a:r>
              <a:rPr lang="en-US" dirty="0"/>
              <a:t>Improved efficiency, timing, and pressure tolerance </a:t>
            </a:r>
          </a:p>
          <a:p>
            <a:pPr lvl="2"/>
            <a:r>
              <a:rPr lang="en-US" dirty="0"/>
              <a:t>R&amp;D on shape, manufacturing process</a:t>
            </a:r>
          </a:p>
          <a:p>
            <a:pPr lvl="2"/>
            <a:r>
              <a:rPr lang="en-US" dirty="0"/>
              <a:t>Box-and-line dynode design</a:t>
            </a:r>
          </a:p>
          <a:p>
            <a:pPr lvl="1"/>
            <a:r>
              <a:rPr lang="en-US" dirty="0"/>
              <a:t>Purchase complete</a:t>
            </a:r>
          </a:p>
          <a:p>
            <a:pPr lvl="1"/>
            <a:r>
              <a:rPr lang="en-US" dirty="0"/>
              <a:t>Quality Assurance performed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E6B24-8558-A4DA-4076-9700172DC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07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B70CE-2FBB-5984-9A11-56A9FF34F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Pressure Tolerance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C0F7D-56FA-4C0C-5ED8-AA1051080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95" y="753473"/>
            <a:ext cx="6773540" cy="5351053"/>
          </a:xfrm>
        </p:spPr>
        <p:txBody>
          <a:bodyPr/>
          <a:lstStyle/>
          <a:p>
            <a:r>
              <a:rPr lang="en-US" dirty="0"/>
              <a:t>Bottom of the detector will be under 70m of water = 7 bar of pressure</a:t>
            </a:r>
          </a:p>
          <a:p>
            <a:r>
              <a:rPr lang="en-US" dirty="0"/>
              <a:t>Stainless steel covers with acrylic faces designed to protect 50cm PMTs from implosion</a:t>
            </a:r>
          </a:p>
          <a:p>
            <a:r>
              <a:rPr lang="en-US" dirty="0"/>
              <a:t>Implosion tests conducted in the Mediterranean sea.</a:t>
            </a:r>
          </a:p>
          <a:p>
            <a:r>
              <a:rPr lang="en-US" dirty="0"/>
              <a:t>Production of the covers is underway</a:t>
            </a:r>
          </a:p>
        </p:txBody>
      </p:sp>
      <p:pic>
        <p:nvPicPr>
          <p:cNvPr id="4" name="図 13">
            <a:extLst>
              <a:ext uri="{FF2B5EF4-FFF2-40B4-BE49-F238E27FC236}">
                <a16:creationId xmlns:a16="http://schemas.microsoft.com/office/drawing/2014/main" id="{FAA5C9A2-4229-CBA8-4C9A-3D6F09141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763" y="753473"/>
            <a:ext cx="4783874" cy="4783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4D3466-DDE6-DE45-A9B0-C0EBCF6E2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" y="4313790"/>
            <a:ext cx="2931518" cy="23452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86F8DC-0E95-4EED-3BA9-2F4CAFAEF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3957" y="4313790"/>
            <a:ext cx="1087043" cy="23277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2E3B5E-654C-77FC-8AC0-9AF6697275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4077" y="4313789"/>
            <a:ext cx="2972153" cy="2345215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E8F6EA8-312E-9D30-0330-9FE2E2053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7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1CFBD-CB9C-3277-39D7-9984E937D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mPMTs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750E8-0E41-8A6D-8080-D3C02D2C8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97" y="825910"/>
            <a:ext cx="7604792" cy="57463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Production of 800 </a:t>
            </a:r>
            <a:r>
              <a:rPr lang="en-US" dirty="0" err="1"/>
              <a:t>mPMTs</a:t>
            </a:r>
            <a:r>
              <a:rPr lang="en-US" dirty="0"/>
              <a:t> for installation into the far detector underway</a:t>
            </a:r>
          </a:p>
          <a:p>
            <a:pPr lvl="1"/>
            <a:r>
              <a:rPr lang="en-US" dirty="0"/>
              <a:t>Multiple production sites</a:t>
            </a:r>
          </a:p>
          <a:p>
            <a:pPr lvl="1"/>
            <a:r>
              <a:rPr lang="en-US" dirty="0"/>
              <a:t>Some fitted with units with LEDs for calibration</a:t>
            </a:r>
          </a:p>
          <a:p>
            <a:r>
              <a:rPr lang="en-US" dirty="0"/>
              <a:t>Help to constrain particle dependent energy scale errors</a:t>
            </a:r>
          </a:p>
          <a:p>
            <a:r>
              <a:rPr lang="en-US" dirty="0"/>
              <a:t>Improve detector calibration by breaking correlations</a:t>
            </a:r>
          </a:p>
          <a:p>
            <a:pPr lvl="1"/>
            <a:r>
              <a:rPr lang="en-US" dirty="0"/>
              <a:t>Extra directionality and granularity helps separate direct and indirect light </a:t>
            </a:r>
          </a:p>
          <a:p>
            <a:pPr lvl="1"/>
            <a:r>
              <a:rPr lang="en-US" dirty="0"/>
              <a:t>resolve degeneracies between </a:t>
            </a:r>
            <a:r>
              <a:rPr lang="en-US" dirty="0" err="1"/>
              <a:t>eg.</a:t>
            </a:r>
            <a:r>
              <a:rPr lang="en-US" dirty="0"/>
              <a:t> absorption length and angular response of PMTs</a:t>
            </a:r>
          </a:p>
          <a:p>
            <a:r>
              <a:rPr lang="en-US" dirty="0"/>
              <a:t>Improve event reconstruction close to the detector wall</a:t>
            </a:r>
          </a:p>
          <a:p>
            <a:pPr lvl="1"/>
            <a:r>
              <a:rPr lang="en-US" dirty="0"/>
              <a:t>Extend fiducial volume and increase statistics for all physics analyses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C90FC-6D1B-2430-8AF3-EC5630B7F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30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9E00AB-5EB7-5083-43AE-2E520E9026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39"/>
          <a:stretch>
            <a:fillRect/>
          </a:stretch>
        </p:blipFill>
        <p:spPr>
          <a:xfrm>
            <a:off x="8001418" y="3986212"/>
            <a:ext cx="4008684" cy="23773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D25AD2-8D1E-21E6-F364-A2717A9CD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418" y="825910"/>
            <a:ext cx="4019620" cy="27424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699478-9D70-FAD3-0102-2975A80065A0}"/>
              </a:ext>
            </a:extLst>
          </p:cNvPr>
          <p:cNvSpPr txBox="1"/>
          <p:nvPr/>
        </p:nvSpPr>
        <p:spPr>
          <a:xfrm>
            <a:off x="8376251" y="450944"/>
            <a:ext cx="3800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https://</a:t>
            </a:r>
            <a:r>
              <a:rPr lang="en-GB" dirty="0" err="1"/>
              <a:t>doi.org</a:t>
            </a:r>
            <a:r>
              <a:rPr lang="en-GB" dirty="0"/>
              <a:t>/10.22323/1.402.0056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04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174D2-CED3-154C-AF8A-4F064EA66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Hyper-K Outer Detector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AAF1D-2251-5023-4EF7-CF4F6470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42" y="1064302"/>
            <a:ext cx="6662971" cy="2488367"/>
          </a:xfrm>
        </p:spPr>
        <p:txBody>
          <a:bodyPr>
            <a:normAutofit/>
          </a:bodyPr>
          <a:lstStyle/>
          <a:p>
            <a:r>
              <a:rPr lang="en-US" dirty="0"/>
              <a:t>The OD is 2m deep in the end-caps and a 1m wide shell in the barrel region.</a:t>
            </a:r>
          </a:p>
          <a:p>
            <a:r>
              <a:rPr lang="en-US" dirty="0" err="1"/>
              <a:t>Maximise</a:t>
            </a:r>
            <a:r>
              <a:rPr lang="en-US" dirty="0"/>
              <a:t> the collection of Cherenkov light generated by cosmic </a:t>
            </a:r>
            <a:r>
              <a:rPr lang="en-US"/>
              <a:t>muons in </a:t>
            </a:r>
            <a:r>
              <a:rPr lang="en-US" dirty="0"/>
              <a:t>this volume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 descr="A close-up of a book&#10;&#10;Description automatically generated with low confidence">
            <a:extLst>
              <a:ext uri="{FF2B5EF4-FFF2-40B4-BE49-F238E27FC236}">
                <a16:creationId xmlns:a16="http://schemas.microsoft.com/office/drawing/2014/main" id="{AC08BEBD-28C2-2BB1-2434-C009B5FA9B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1000"/>
          </a:blip>
          <a:stretch>
            <a:fillRect/>
          </a:stretch>
        </p:blipFill>
        <p:spPr>
          <a:xfrm>
            <a:off x="7055712" y="1237598"/>
            <a:ext cx="4985545" cy="5530588"/>
          </a:xfrm>
          <a:prstGeom prst="rect">
            <a:avLst/>
          </a:prstGeom>
        </p:spPr>
      </p:pic>
      <p:pic>
        <p:nvPicPr>
          <p:cNvPr id="5122" name="Picture 2" descr="3G Pitch Cost in 2024">
            <a:extLst>
              <a:ext uri="{FF2B5EF4-FFF2-40B4-BE49-F238E27FC236}">
                <a16:creationId xmlns:a16="http://schemas.microsoft.com/office/drawing/2014/main" id="{E932EE33-78E8-4F4D-12B6-FEDB999C3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02" y="5071551"/>
            <a:ext cx="2544953" cy="169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A6BF5D-1586-07B6-0176-B5E6E0390186}"/>
              </a:ext>
            </a:extLst>
          </p:cNvPr>
          <p:cNvCxnSpPr>
            <a:cxnSpLocks/>
          </p:cNvCxnSpPr>
          <p:nvPr/>
        </p:nvCxnSpPr>
        <p:spPr>
          <a:xfrm flipH="1">
            <a:off x="8582026" y="496715"/>
            <a:ext cx="3084392" cy="6198868"/>
          </a:xfrm>
          <a:prstGeom prst="straightConnector1">
            <a:avLst/>
          </a:prstGeom>
          <a:ln w="38100">
            <a:solidFill>
              <a:schemeClr val="accent6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D33753C-636F-39EC-98AC-9A314D90B275}"/>
              </a:ext>
            </a:extLst>
          </p:cNvPr>
          <p:cNvSpPr txBox="1">
            <a:spLocks/>
          </p:cNvSpPr>
          <p:nvPr/>
        </p:nvSpPr>
        <p:spPr>
          <a:xfrm>
            <a:off x="8271681" y="18256"/>
            <a:ext cx="2725431" cy="12193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6"/>
                </a:solidFill>
              </a:rPr>
              <a:t>Cosmic muons, 45Hz =   ~4 million/day</a:t>
            </a:r>
          </a:p>
          <a:p>
            <a:r>
              <a:rPr lang="en-US" sz="1600" dirty="0">
                <a:solidFill>
                  <a:schemeClr val="bg1"/>
                </a:solidFill>
              </a:rPr>
              <a:t>Background to all physics measurements</a:t>
            </a:r>
          </a:p>
        </p:txBody>
      </p:sp>
      <p:pic>
        <p:nvPicPr>
          <p:cNvPr id="5" name="図 16">
            <a:extLst>
              <a:ext uri="{FF2B5EF4-FFF2-40B4-BE49-F238E27FC236}">
                <a16:creationId xmlns:a16="http://schemas.microsoft.com/office/drawing/2014/main" id="{3854099D-9376-FD2D-C56E-11C8131AE6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87" t="404" r="-7284" b="-404"/>
          <a:stretch>
            <a:fillRect/>
          </a:stretch>
        </p:blipFill>
        <p:spPr>
          <a:xfrm>
            <a:off x="3747602" y="3068241"/>
            <a:ext cx="2348398" cy="1763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7C4FB5-152C-CDD9-E0AF-902D7D8B215E}"/>
              </a:ext>
            </a:extLst>
          </p:cNvPr>
          <p:cNvSpPr txBox="1"/>
          <p:nvPr/>
        </p:nvSpPr>
        <p:spPr>
          <a:xfrm>
            <a:off x="186108" y="3596149"/>
            <a:ext cx="37446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3600 photo-sensing modules (8cm PMT + WLS plate)</a:t>
            </a:r>
          </a:p>
          <a:p>
            <a:endParaRPr lang="en-US" sz="2800" dirty="0"/>
          </a:p>
          <a:p>
            <a:r>
              <a:rPr lang="en-US" sz="2800" dirty="0"/>
              <a:t>6 football pitches worth of Tyvek</a:t>
            </a:r>
          </a:p>
          <a:p>
            <a:endParaRPr lang="en-US" sz="2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0DA37-091F-5D41-52F1-653E4DF2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8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EC539-8480-6C08-1CAD-A7D5D24B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Underwater Electronics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541A9-F83A-446C-6C66-04FE1ECCA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2136" y="315911"/>
            <a:ext cx="6396958" cy="5351053"/>
          </a:xfrm>
        </p:spPr>
        <p:txBody>
          <a:bodyPr/>
          <a:lstStyle/>
          <a:p>
            <a:r>
              <a:rPr lang="en-US" dirty="0"/>
              <a:t>Readout electronics encapsulated in a waterproof vessel </a:t>
            </a:r>
          </a:p>
          <a:p>
            <a:pPr lvl="1"/>
            <a:r>
              <a:rPr lang="en-US" dirty="0"/>
              <a:t>Up to 10bar pressure </a:t>
            </a:r>
          </a:p>
          <a:p>
            <a:pPr lvl="1"/>
            <a:r>
              <a:rPr lang="en-US" dirty="0"/>
              <a:t>No access once water filled – 10s years stable operation</a:t>
            </a:r>
          </a:p>
          <a:p>
            <a:pPr lvl="1"/>
            <a:r>
              <a:rPr lang="en-US" dirty="0"/>
              <a:t>Underwater cable connections</a:t>
            </a:r>
          </a:p>
          <a:p>
            <a:r>
              <a:rPr lang="en-US" dirty="0"/>
              <a:t>Route communication fibers to the deck after installation</a:t>
            </a:r>
          </a:p>
        </p:txBody>
      </p:sp>
      <p:pic>
        <p:nvPicPr>
          <p:cNvPr id="4" name="Image (2).jpeg">
            <a:extLst>
              <a:ext uri="{FF2B5EF4-FFF2-40B4-BE49-F238E27FC236}">
                <a16:creationId xmlns:a16="http://schemas.microsoft.com/office/drawing/2014/main" id="{2502391B-FD16-6DB9-BE3F-5B5E006FB3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947" r="9908" b="11694"/>
          <a:stretch>
            <a:fillRect/>
          </a:stretch>
        </p:blipFill>
        <p:spPr>
          <a:xfrm>
            <a:off x="328613" y="1400175"/>
            <a:ext cx="5083363" cy="3788592"/>
          </a:xfrm>
          <a:prstGeom prst="rect">
            <a:avLst/>
          </a:prstGeom>
          <a:ln w="12700" cap="flat">
            <a:noFill/>
            <a:prstDash val="solid"/>
            <a:miter lim="400000"/>
          </a:ln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E8B1B-DB9D-13EF-C03B-C62E5DC5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32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8EE031-8C68-ACBD-BAEA-068DFD6D2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796" y="3804467"/>
            <a:ext cx="43307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0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0B31-DC26-F2B8-ED66-14A45AD58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Water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87E83-24C0-23C7-0B0B-EE560EAB3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95" y="825911"/>
            <a:ext cx="11827169" cy="2603090"/>
          </a:xfrm>
        </p:spPr>
        <p:txBody>
          <a:bodyPr>
            <a:normAutofit/>
          </a:bodyPr>
          <a:lstStyle/>
          <a:p>
            <a:r>
              <a:rPr lang="en-US" sz="3200" dirty="0"/>
              <a:t>Attenuation lengths &gt; 100m required</a:t>
            </a:r>
          </a:p>
          <a:p>
            <a:r>
              <a:rPr lang="en-US" sz="3200" dirty="0"/>
              <a:t>Radon concentration &lt; 1mBq/m</a:t>
            </a:r>
            <a:r>
              <a:rPr lang="en-US" sz="3200" baseline="30000" dirty="0"/>
              <a:t>3</a:t>
            </a:r>
            <a:endParaRPr lang="en-US" sz="3200" dirty="0"/>
          </a:p>
          <a:p>
            <a:pPr lvl="1"/>
            <a:r>
              <a:rPr lang="en-US" sz="2800" dirty="0"/>
              <a:t>To control radioactive  background rate in solar and other low -E measurements</a:t>
            </a:r>
          </a:p>
          <a:p>
            <a:r>
              <a:rPr lang="en-US" dirty="0"/>
              <a:t>Potential to add Gd (for n-detection) in the future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pic>
        <p:nvPicPr>
          <p:cNvPr id="4" name="Picture 2" descr="acquatics">
            <a:extLst>
              <a:ext uri="{FF2B5EF4-FFF2-40B4-BE49-F238E27FC236}">
                <a16:creationId xmlns:a16="http://schemas.microsoft.com/office/drawing/2014/main" id="{4FE6E280-DD86-8FF8-0986-58B1EDAD20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2" r="30101" b="-2"/>
          <a:stretch>
            <a:fillRect/>
          </a:stretch>
        </p:blipFill>
        <p:spPr bwMode="auto">
          <a:xfrm>
            <a:off x="9244430" y="2519859"/>
            <a:ext cx="3085165" cy="311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4CE04-E6DF-D4C2-0571-C8F43613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33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F871D-3C4D-E653-6B0E-195D419AD180}"/>
              </a:ext>
            </a:extLst>
          </p:cNvPr>
          <p:cNvSpPr txBox="1"/>
          <p:nvPr/>
        </p:nvSpPr>
        <p:spPr>
          <a:xfrm>
            <a:off x="310508" y="3499092"/>
            <a:ext cx="63646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 FD will hold 250 </a:t>
            </a:r>
            <a:r>
              <a:rPr lang="en-US" sz="3200" dirty="0" err="1"/>
              <a:t>kilotonnes</a:t>
            </a:r>
            <a:r>
              <a:rPr lang="en-US" sz="3200" dirty="0"/>
              <a:t> of water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equivalent to 100 Olympic swimming pools!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It will take nearly 6 months to fill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7" name="Picture 2" descr="acquatics">
            <a:extLst>
              <a:ext uri="{FF2B5EF4-FFF2-40B4-BE49-F238E27FC236}">
                <a16:creationId xmlns:a16="http://schemas.microsoft.com/office/drawing/2014/main" id="{59D419A8-6A6F-BD7E-E6E9-40DA0C123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2" r="30101" b="-2"/>
          <a:stretch>
            <a:fillRect/>
          </a:stretch>
        </p:blipFill>
        <p:spPr bwMode="auto">
          <a:xfrm>
            <a:off x="9015367" y="2693309"/>
            <a:ext cx="3085165" cy="311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acquatics">
            <a:extLst>
              <a:ext uri="{FF2B5EF4-FFF2-40B4-BE49-F238E27FC236}">
                <a16:creationId xmlns:a16="http://schemas.microsoft.com/office/drawing/2014/main" id="{0541E903-AECE-76C5-D3E4-B4D9E060A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2" r="30101" b="-2"/>
          <a:stretch>
            <a:fillRect/>
          </a:stretch>
        </p:blipFill>
        <p:spPr bwMode="auto">
          <a:xfrm>
            <a:off x="8793478" y="2934519"/>
            <a:ext cx="3085165" cy="311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cquatics">
            <a:extLst>
              <a:ext uri="{FF2B5EF4-FFF2-40B4-BE49-F238E27FC236}">
                <a16:creationId xmlns:a16="http://schemas.microsoft.com/office/drawing/2014/main" id="{33E13390-5C2C-1376-B9C8-1C6821956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2" r="30101" b="-2"/>
          <a:stretch>
            <a:fillRect/>
          </a:stretch>
        </p:blipFill>
        <p:spPr bwMode="auto">
          <a:xfrm>
            <a:off x="8543685" y="3152436"/>
            <a:ext cx="3085165" cy="311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cquatics">
            <a:extLst>
              <a:ext uri="{FF2B5EF4-FFF2-40B4-BE49-F238E27FC236}">
                <a16:creationId xmlns:a16="http://schemas.microsoft.com/office/drawing/2014/main" id="{7E56BA43-F64A-AAC6-4E8E-915E5B5074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2" r="30101" b="-2"/>
          <a:stretch>
            <a:fillRect/>
          </a:stretch>
        </p:blipFill>
        <p:spPr bwMode="auto">
          <a:xfrm>
            <a:off x="8293892" y="3370353"/>
            <a:ext cx="3085165" cy="311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cquatics">
            <a:extLst>
              <a:ext uri="{FF2B5EF4-FFF2-40B4-BE49-F238E27FC236}">
                <a16:creationId xmlns:a16="http://schemas.microsoft.com/office/drawing/2014/main" id="{A04B8F0F-2D21-84D2-A4D4-0DA2BFD765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2" r="30101" b="-2"/>
          <a:stretch>
            <a:fillRect/>
          </a:stretch>
        </p:blipFill>
        <p:spPr bwMode="auto">
          <a:xfrm>
            <a:off x="8044099" y="3588270"/>
            <a:ext cx="3085165" cy="311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14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36DEB-7E26-FD18-F6E5-5B8937EEA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27D1-1AF7-2B82-3AD0-458005C3D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Calibrations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89A68-C308-BFC4-937E-FDD0C0DE2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96" y="825910"/>
            <a:ext cx="7247604" cy="5900328"/>
          </a:xfrm>
        </p:spPr>
        <p:txBody>
          <a:bodyPr>
            <a:normAutofit/>
          </a:bodyPr>
          <a:lstStyle/>
          <a:p>
            <a:r>
              <a:rPr lang="en-US" dirty="0"/>
              <a:t>Low level calibration with: </a:t>
            </a:r>
          </a:p>
          <a:p>
            <a:pPr lvl="1"/>
            <a:r>
              <a:rPr lang="en-US" dirty="0"/>
              <a:t>Light injection </a:t>
            </a:r>
          </a:p>
          <a:p>
            <a:pPr lvl="1"/>
            <a:r>
              <a:rPr lang="en-US" dirty="0"/>
              <a:t>B-field mapping</a:t>
            </a:r>
          </a:p>
          <a:p>
            <a:pPr lvl="1"/>
            <a:r>
              <a:rPr lang="en-US" dirty="0"/>
              <a:t>PMT pre-calibration </a:t>
            </a:r>
          </a:p>
          <a:p>
            <a:r>
              <a:rPr lang="en-US" dirty="0"/>
              <a:t>High level calibration with sources and control samples</a:t>
            </a:r>
          </a:p>
          <a:p>
            <a:pPr lvl="1"/>
            <a:r>
              <a:rPr lang="en-US" dirty="0"/>
              <a:t>LINAC</a:t>
            </a:r>
          </a:p>
          <a:p>
            <a:pPr lvl="1"/>
            <a:r>
              <a:rPr lang="en-US" dirty="0"/>
              <a:t>DT</a:t>
            </a:r>
          </a:p>
          <a:p>
            <a:pPr lvl="1"/>
            <a:r>
              <a:rPr lang="en-US" dirty="0" err="1"/>
              <a:t>AmBe</a:t>
            </a:r>
            <a:endParaRPr lang="en-US" dirty="0"/>
          </a:p>
          <a:p>
            <a:r>
              <a:rPr lang="en-US" dirty="0"/>
              <a:t>Photogrammetry</a:t>
            </a:r>
          </a:p>
          <a:p>
            <a:pPr lvl="1"/>
            <a:r>
              <a:rPr lang="en-US" dirty="0"/>
              <a:t>Fixed cameras</a:t>
            </a:r>
          </a:p>
          <a:p>
            <a:pPr lvl="1"/>
            <a:r>
              <a:rPr lang="en-US" dirty="0"/>
              <a:t>Drone option</a:t>
            </a:r>
          </a:p>
          <a:p>
            <a:r>
              <a:rPr lang="en-US" dirty="0"/>
              <a:t>Many components tested in the WCTE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780EC-48D9-9D85-2A81-A62ACC4E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E2299AA-2D19-883B-4288-57C94DC4846D}"/>
                  </a:ext>
                </a:extLst>
              </p:cNvPr>
              <p:cNvSpPr txBox="1"/>
              <p:nvPr/>
            </p:nvSpPr>
            <p:spPr>
              <a:xfrm>
                <a:off x="3643311" y="3371848"/>
                <a:ext cx="2679516" cy="120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Stopping muons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Michel electrons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E2299AA-2D19-883B-4288-57C94DC48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311" y="3371848"/>
                <a:ext cx="2679516" cy="1208664"/>
              </a:xfrm>
              <a:prstGeom prst="rect">
                <a:avLst/>
              </a:prstGeom>
              <a:blipFill>
                <a:blip r:embed="rId2"/>
                <a:stretch>
                  <a:fillRect l="-3318" t="-4167" r="-2844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A465BEA-01E8-9B39-A584-388610FF4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129357"/>
            <a:ext cx="2351754" cy="31356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3CBCD4-2736-6960-E555-3FA7FA651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694" y="3930980"/>
            <a:ext cx="4208960" cy="20820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646931-6EC9-577B-A05A-E3684675D2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826" y="160221"/>
            <a:ext cx="3003069" cy="22523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7EE848-11F8-5BAB-5B9E-9942EDA03202}"/>
              </a:ext>
            </a:extLst>
          </p:cNvPr>
          <p:cNvSpPr txBox="1"/>
          <p:nvPr/>
        </p:nvSpPr>
        <p:spPr>
          <a:xfrm>
            <a:off x="10319264" y="6012992"/>
            <a:ext cx="1519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NCBJ, Poland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6A3B0E-DE6B-108A-6F56-A9D328B77CCD}"/>
              </a:ext>
            </a:extLst>
          </p:cNvPr>
          <p:cNvSpPr txBox="1"/>
          <p:nvPr/>
        </p:nvSpPr>
        <p:spPr>
          <a:xfrm>
            <a:off x="9635061" y="3282443"/>
            <a:ext cx="2245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Melbourne, Australia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0BE48D-3C76-D4A5-478F-20475C3ADC4B}"/>
              </a:ext>
            </a:extLst>
          </p:cNvPr>
          <p:cNvSpPr txBox="1"/>
          <p:nvPr/>
        </p:nvSpPr>
        <p:spPr>
          <a:xfrm>
            <a:off x="7914306" y="2440982"/>
            <a:ext cx="120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UK groups</a:t>
            </a:r>
          </a:p>
        </p:txBody>
      </p:sp>
      <p:sp>
        <p:nvSpPr>
          <p:cNvPr id="14" name="Explosion 1 13">
            <a:extLst>
              <a:ext uri="{FF2B5EF4-FFF2-40B4-BE49-F238E27FC236}">
                <a16:creationId xmlns:a16="http://schemas.microsoft.com/office/drawing/2014/main" id="{80C323D1-C33F-05CE-5CBD-89BECAEA97B5}"/>
              </a:ext>
            </a:extLst>
          </p:cNvPr>
          <p:cNvSpPr/>
          <p:nvPr/>
        </p:nvSpPr>
        <p:spPr>
          <a:xfrm rot="1014834">
            <a:off x="4833937" y="2376790"/>
            <a:ext cx="4628607" cy="2555491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See Menai Lamers James’s talk this afternoon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08294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0DF941-BC61-BD58-7A45-7579A419E8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3000"/>
          </a:blip>
          <a:stretch>
            <a:fillRect/>
          </a:stretch>
        </p:blipFill>
        <p:spPr>
          <a:xfrm>
            <a:off x="0" y="-193447"/>
            <a:ext cx="12192000" cy="812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ED8D7A-4051-D628-1CCF-6BCC35F76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9BC4A-067B-ACA1-FA44-759C93B94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746" y="1195027"/>
            <a:ext cx="10595896" cy="5351053"/>
          </a:xfrm>
        </p:spPr>
        <p:txBody>
          <a:bodyPr>
            <a:normAutofit/>
          </a:bodyPr>
          <a:lstStyle/>
          <a:p>
            <a:r>
              <a:rPr lang="en-US" sz="3200" dirty="0"/>
              <a:t>Hyper-K cavern is excavated and the tank is constructed</a:t>
            </a:r>
          </a:p>
          <a:p>
            <a:r>
              <a:rPr lang="en-US" sz="3200" dirty="0"/>
              <a:t>Component production and testing is underway</a:t>
            </a:r>
          </a:p>
          <a:p>
            <a:pPr lvl="1"/>
            <a:r>
              <a:rPr lang="en-US" sz="2800" dirty="0"/>
              <a:t>50cm PMTs, PMT covers, </a:t>
            </a:r>
            <a:r>
              <a:rPr lang="en-US" sz="2800" dirty="0" err="1"/>
              <a:t>mPMTs</a:t>
            </a:r>
            <a:r>
              <a:rPr lang="en-US" sz="2800" dirty="0"/>
              <a:t>, OD units, electronics, DAQ, Calibration systems</a:t>
            </a:r>
          </a:p>
          <a:p>
            <a:r>
              <a:rPr lang="en-US" sz="3200" dirty="0"/>
              <a:t>Instrumentation installation in the tank next year</a:t>
            </a:r>
          </a:p>
          <a:p>
            <a:r>
              <a:rPr lang="en-US" sz="3200" dirty="0"/>
              <a:t>Water filling and start of operation planned for 2028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7F04E-5AF0-772C-96C1-206A0B50E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20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93172-976D-2ABA-769D-34F04316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303E5-71A9-3AD7-4061-FCEE90E85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47EA4-6C39-BA65-BD9C-39860608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39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1AA35-9048-D425-66E2-DC6164C94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story 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84879C-C2D4-BED7-97BC-57F53872D9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ln>
                <a:noFill/>
              </a:ln>
            </p:spPr>
            <p:txBody>
              <a:bodyPr/>
              <a:lstStyle/>
              <a:p>
                <a:r>
                  <a:rPr lang="en-US" dirty="0"/>
                  <a:t>Atmospheric neutrinos: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 disappearance (Super-K):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Solar neutrinos: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 disappearance (SNO, Super-K):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Reactor neutrinos (180km baseline):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disappearance (</a:t>
                </a:r>
                <a:r>
                  <a:rPr lang="en-US" dirty="0" err="1"/>
                  <a:t>KamLAND</a:t>
                </a:r>
                <a:r>
                  <a:rPr lang="en-US" dirty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Reactor neutrinos (short baseline):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disappearance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.    (Daya Bay, Double </a:t>
                </a:r>
                <a:r>
                  <a:rPr lang="en-US" dirty="0" err="1"/>
                  <a:t>Chooz</a:t>
                </a:r>
                <a:r>
                  <a:rPr lang="en-US" dirty="0"/>
                  <a:t>, RENO):</a:t>
                </a:r>
              </a:p>
              <a:p>
                <a:r>
                  <a:rPr lang="en-US" dirty="0"/>
                  <a:t>Beam neutrinos: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/>
                  <a:t> disappearance (MINOS, K2K):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Beam neutrinos: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,</a:t>
                </a:r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 appearance (T2K, </a:t>
                </a:r>
                <a:r>
                  <a:rPr lang="en-US" dirty="0" err="1"/>
                  <a:t>No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 err="1"/>
                  <a:t>A</a:t>
                </a:r>
                <a:r>
                  <a:rPr lang="en-US" dirty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84879C-C2D4-BED7-97BC-57F53872D9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1" t="-14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553C7-61DB-ED9F-85C5-F31A67FD9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C9D2-729D-624D-B2C3-FC4831ADFFB7}" type="slidenum">
              <a:rPr lang="en-US" smtClean="0"/>
              <a:t>37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4848426-48EF-1556-F923-347D5E378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781362"/>
            <a:ext cx="11887200" cy="1689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738D8B-99EA-1153-CD88-5408BC1F7748}"/>
              </a:ext>
            </a:extLst>
          </p:cNvPr>
          <p:cNvSpPr/>
          <p:nvPr/>
        </p:nvSpPr>
        <p:spPr>
          <a:xfrm>
            <a:off x="2662517" y="5459504"/>
            <a:ext cx="1613647" cy="82503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8ED2E5-9092-E599-9BC9-C0D1FC078B27}"/>
              </a:ext>
            </a:extLst>
          </p:cNvPr>
          <p:cNvSpPr/>
          <p:nvPr/>
        </p:nvSpPr>
        <p:spPr>
          <a:xfrm>
            <a:off x="7073153" y="825910"/>
            <a:ext cx="1223682" cy="49190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6BFC86-0458-9F3B-0142-77F32942E01C}"/>
              </a:ext>
            </a:extLst>
          </p:cNvPr>
          <p:cNvSpPr/>
          <p:nvPr/>
        </p:nvSpPr>
        <p:spPr>
          <a:xfrm>
            <a:off x="9473814" y="4967602"/>
            <a:ext cx="1613646" cy="92220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317EB9-718D-B4A4-1C0D-0CCD36206CE0}"/>
              </a:ext>
            </a:extLst>
          </p:cNvPr>
          <p:cNvSpPr/>
          <p:nvPr/>
        </p:nvSpPr>
        <p:spPr>
          <a:xfrm>
            <a:off x="5874484" y="1366537"/>
            <a:ext cx="2126515" cy="49190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B5C76-AD00-0869-D281-BF1679F7A4D7}"/>
              </a:ext>
            </a:extLst>
          </p:cNvPr>
          <p:cNvSpPr/>
          <p:nvPr/>
        </p:nvSpPr>
        <p:spPr>
          <a:xfrm>
            <a:off x="8953283" y="1933891"/>
            <a:ext cx="1685365" cy="392283"/>
          </a:xfrm>
          <a:prstGeom prst="rect">
            <a:avLst/>
          </a:prstGeom>
          <a:noFill/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47C7E9-328A-16EE-DF9D-CE5D855078EC}"/>
              </a:ext>
            </a:extLst>
          </p:cNvPr>
          <p:cNvSpPr/>
          <p:nvPr/>
        </p:nvSpPr>
        <p:spPr>
          <a:xfrm>
            <a:off x="2716305" y="5407141"/>
            <a:ext cx="1613647" cy="825034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A4468E-687C-725A-819A-5373B0555641}"/>
              </a:ext>
            </a:extLst>
          </p:cNvPr>
          <p:cNvSpPr/>
          <p:nvPr/>
        </p:nvSpPr>
        <p:spPr>
          <a:xfrm>
            <a:off x="6056020" y="4255760"/>
            <a:ext cx="1613647" cy="412517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300E24-7A84-E78D-2541-3407C2F83CD7}"/>
              </a:ext>
            </a:extLst>
          </p:cNvPr>
          <p:cNvSpPr/>
          <p:nvPr/>
        </p:nvSpPr>
        <p:spPr>
          <a:xfrm>
            <a:off x="6038091" y="3725366"/>
            <a:ext cx="1929652" cy="392284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288AE3-7DEB-64FF-69ED-AE03FD446603}"/>
              </a:ext>
            </a:extLst>
          </p:cNvPr>
          <p:cNvSpPr/>
          <p:nvPr/>
        </p:nvSpPr>
        <p:spPr>
          <a:xfrm>
            <a:off x="9529483" y="5022828"/>
            <a:ext cx="1613646" cy="922208"/>
          </a:xfrm>
          <a:prstGeom prst="rect">
            <a:avLst/>
          </a:prstGeom>
          <a:noFill/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14F08A-3723-543B-9791-699E24532339}"/>
              </a:ext>
            </a:extLst>
          </p:cNvPr>
          <p:cNvSpPr/>
          <p:nvPr/>
        </p:nvSpPr>
        <p:spPr>
          <a:xfrm>
            <a:off x="5419165" y="5000417"/>
            <a:ext cx="663388" cy="393277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16E9F2-EE3B-9D97-F311-F777C62E81B9}"/>
              </a:ext>
            </a:extLst>
          </p:cNvPr>
          <p:cNvSpPr/>
          <p:nvPr/>
        </p:nvSpPr>
        <p:spPr>
          <a:xfrm>
            <a:off x="7653978" y="5889810"/>
            <a:ext cx="663388" cy="393277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956E01-78E1-8742-E080-28C62E4962B1}"/>
              </a:ext>
            </a:extLst>
          </p:cNvPr>
          <p:cNvSpPr/>
          <p:nvPr/>
        </p:nvSpPr>
        <p:spPr>
          <a:xfrm>
            <a:off x="8102214" y="5022243"/>
            <a:ext cx="663388" cy="393277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BF9D80-740E-AF3A-938F-7CC2F83900A2}"/>
              </a:ext>
            </a:extLst>
          </p:cNvPr>
          <p:cNvSpPr/>
          <p:nvPr/>
        </p:nvSpPr>
        <p:spPr>
          <a:xfrm flipH="1">
            <a:off x="546844" y="3232859"/>
            <a:ext cx="4928709" cy="38888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3AC081-160F-42DB-C4C5-CE69B412CDF4}"/>
              </a:ext>
            </a:extLst>
          </p:cNvPr>
          <p:cNvSpPr/>
          <p:nvPr/>
        </p:nvSpPr>
        <p:spPr>
          <a:xfrm>
            <a:off x="5906801" y="5898074"/>
            <a:ext cx="663388" cy="38501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E06946-ECAE-48E9-3362-62E81F9A85FB}"/>
              </a:ext>
            </a:extLst>
          </p:cNvPr>
          <p:cNvSpPr/>
          <p:nvPr/>
        </p:nvSpPr>
        <p:spPr>
          <a:xfrm>
            <a:off x="5475554" y="5057313"/>
            <a:ext cx="676115" cy="391631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B8D189-528D-37ED-0E1D-07CC798B45DF}"/>
              </a:ext>
            </a:extLst>
          </p:cNvPr>
          <p:cNvSpPr/>
          <p:nvPr/>
        </p:nvSpPr>
        <p:spPr>
          <a:xfrm>
            <a:off x="8175952" y="5092301"/>
            <a:ext cx="676115" cy="391631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9CE540-1015-FBEC-0EF5-64073BEB5151}"/>
              </a:ext>
            </a:extLst>
          </p:cNvPr>
          <p:cNvSpPr/>
          <p:nvPr/>
        </p:nvSpPr>
        <p:spPr>
          <a:xfrm>
            <a:off x="7709790" y="5957392"/>
            <a:ext cx="676115" cy="391631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6FB66D-7E28-E935-29EC-63AC2BC3A7FD}"/>
              </a:ext>
            </a:extLst>
          </p:cNvPr>
          <p:cNvSpPr/>
          <p:nvPr/>
        </p:nvSpPr>
        <p:spPr>
          <a:xfrm>
            <a:off x="5979606" y="5961874"/>
            <a:ext cx="676115" cy="391631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B609E04-2E13-D086-ECB4-30BDCC47B153}"/>
                  </a:ext>
                </a:extLst>
              </p:cNvPr>
              <p:cNvSpPr txBox="1"/>
              <p:nvPr/>
            </p:nvSpPr>
            <p:spPr>
              <a:xfrm>
                <a:off x="122904" y="6450574"/>
                <a:ext cx="327519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b>
                          </m:sSub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B609E04-2E13-D086-ECB4-30BDCC47B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04" y="6450574"/>
                <a:ext cx="3275192" cy="400110"/>
              </a:xfrm>
              <a:prstGeom prst="rect">
                <a:avLst/>
              </a:prstGeom>
              <a:blipFill>
                <a:blip r:embed="rId4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A594AF6-4B2D-C1CA-2874-E6BDF346434D}"/>
                  </a:ext>
                </a:extLst>
              </p:cNvPr>
              <p:cNvSpPr txBox="1"/>
              <p:nvPr/>
            </p:nvSpPr>
            <p:spPr>
              <a:xfrm>
                <a:off x="10711979" y="1294806"/>
                <a:ext cx="1480021" cy="540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𝑆𝑜𝑙𝑎𝑟</m:t>
                          </m:r>
                        </m:sub>
                        <m:sup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A594AF6-4B2D-C1CA-2874-E6BDF3464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1979" y="1294806"/>
                <a:ext cx="1480021" cy="540789"/>
              </a:xfrm>
              <a:prstGeom prst="rect">
                <a:avLst/>
              </a:prstGeom>
              <a:blipFill>
                <a:blip r:embed="rId5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640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39101</TotalTime>
  <Words>2530</Words>
  <Application>Microsoft Macintosh PowerPoint</Application>
  <PresentationFormat>Widescreen</PresentationFormat>
  <Paragraphs>430</Paragraphs>
  <Slides>37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Aptos</vt:lpstr>
      <vt:lpstr>Aptos Display</vt:lpstr>
      <vt:lpstr>Arial</vt:lpstr>
      <vt:lpstr>Cambria Math</vt:lpstr>
      <vt:lpstr>Liberation Sans</vt:lpstr>
      <vt:lpstr>Office Theme</vt:lpstr>
      <vt:lpstr>Hyper-Kamiokande: From Construction to Discovery Physics</vt:lpstr>
      <vt:lpstr>Contents</vt:lpstr>
      <vt:lpstr>Neutrinos Oscillate</vt:lpstr>
      <vt:lpstr>3 flavour oscillations </vt:lpstr>
      <vt:lpstr>The story without beams</vt:lpstr>
      <vt:lpstr>+ Beam neutrinos</vt:lpstr>
      <vt:lpstr>Oscillations measure Δm^2 - how do we know the sign of Δm? </vt:lpstr>
      <vt:lpstr>Current Status</vt:lpstr>
      <vt:lpstr>Why we need Long Baseline Neutrino Experiments</vt:lpstr>
      <vt:lpstr>Overview of the Hyper-Kamiokande  project</vt:lpstr>
      <vt:lpstr>Hyper-Kamiokande Physics</vt:lpstr>
      <vt:lpstr>Hyper-Kamiokande Collaboration</vt:lpstr>
      <vt:lpstr>Hyper-K long baseline strategy</vt:lpstr>
      <vt:lpstr>Long Baseline Oscillation Measurements</vt:lpstr>
      <vt:lpstr>Beam Event Rates</vt:lpstr>
      <vt:lpstr>Far Detector Event Selections</vt:lpstr>
      <vt:lpstr>Other Measurement Key Requirements</vt:lpstr>
      <vt:lpstr>Intermediate Water Cherenkov Detector</vt:lpstr>
      <vt:lpstr>IWCD</vt:lpstr>
      <vt:lpstr>mPMTs</vt:lpstr>
      <vt:lpstr>Far Detector Overview</vt:lpstr>
      <vt:lpstr>Segesta Acropolis and Amphitheater</vt:lpstr>
      <vt:lpstr>Far Detector Overview</vt:lpstr>
      <vt:lpstr>Cavern</vt:lpstr>
      <vt:lpstr>Infrastructure</vt:lpstr>
      <vt:lpstr>Tank</vt:lpstr>
      <vt:lpstr>Support Structure</vt:lpstr>
      <vt:lpstr>50cm PMTs</vt:lpstr>
      <vt:lpstr>Pressure Tolerance</vt:lpstr>
      <vt:lpstr>mPMTs</vt:lpstr>
      <vt:lpstr>Hyper-K Outer Detector</vt:lpstr>
      <vt:lpstr>Underwater Electronics </vt:lpstr>
      <vt:lpstr>Water Systems</vt:lpstr>
      <vt:lpstr>Calibrations</vt:lpstr>
      <vt:lpstr>Status</vt:lpstr>
      <vt:lpstr>Backup</vt:lpstr>
      <vt:lpstr>The story so far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Jeanne Wilson</dc:creator>
  <cp:lastModifiedBy>Jeanne Wilson</cp:lastModifiedBy>
  <cp:revision>12</cp:revision>
  <dcterms:created xsi:type="dcterms:W3CDTF">2026-08-20T10:56:31Z</dcterms:created>
  <dcterms:modified xsi:type="dcterms:W3CDTF">2026-09-21T06:45:33Z</dcterms:modified>
</cp:coreProperties>
</file>